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4" r:id="rId2"/>
    <p:sldId id="269" r:id="rId3"/>
    <p:sldId id="276" r:id="rId4"/>
    <p:sldId id="270" r:id="rId5"/>
    <p:sldId id="274" r:id="rId6"/>
    <p:sldId id="282" r:id="rId7"/>
    <p:sldId id="268" r:id="rId8"/>
    <p:sldId id="281" r:id="rId9"/>
    <p:sldId id="278" r:id="rId10"/>
    <p:sldId id="285" r:id="rId11"/>
    <p:sldId id="283" r:id="rId12"/>
    <p:sldId id="286" r:id="rId13"/>
    <p:sldId id="287" r:id="rId14"/>
    <p:sldId id="288" r:id="rId15"/>
  </p:sldIdLst>
  <p:sldSz cx="12188825" cy="6858000"/>
  <p:notesSz cx="6858000" cy="9144000"/>
  <p:defaultTextStyle>
    <a:defPPr>
      <a:defRPr lang="en-US"/>
    </a:defPPr>
    <a:lvl1pPr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608013" indent="-1508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1217613" indent="-3032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827213" indent="-4556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2436813" indent="-608013" algn="l" defTabSz="12176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>
      <p:cViewPr varScale="1">
        <p:scale>
          <a:sx n="92" d="100"/>
          <a:sy n="92" d="100"/>
        </p:scale>
        <p:origin x="498" y="90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98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98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49C5572-5DA5-4693-8CD7-B9D69A32F24D}" type="datetimeFigureOut">
              <a:rPr lang="fr-FR"/>
              <a:pPr>
                <a:defRPr/>
              </a:pPr>
              <a:t>01/02/2016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98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1898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6E38B93-1999-4691-8A34-7C60D0EA53FC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8952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21898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21898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C7D7CC4-24C6-4246-BA2B-892D369DBF65}" type="datetimeFigureOut">
              <a:rPr lang="fr-FR"/>
              <a:pPr>
                <a:defRPr/>
              </a:pPr>
              <a:t>01/02/2016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Click to edit Master text styles</a:t>
            </a:r>
          </a:p>
          <a:p>
            <a:pPr lvl="1"/>
            <a:r>
              <a:rPr noProof="0"/>
              <a:t>Second level</a:t>
            </a:r>
          </a:p>
          <a:p>
            <a:pPr lvl="2"/>
            <a:r>
              <a:rPr noProof="0"/>
              <a:t>Third level</a:t>
            </a:r>
          </a:p>
          <a:p>
            <a:pPr lvl="3"/>
            <a:r>
              <a:rPr noProof="0"/>
              <a:t>Fourth level</a:t>
            </a:r>
          </a:p>
          <a:p>
            <a:pPr lvl="4"/>
            <a:r>
              <a:rPr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21898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21898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23DC651-6244-4F65-8CC0-8C22D770E920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243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7613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8013" algn="l" defTabSz="1217613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7613" algn="l" defTabSz="1217613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7213" algn="l" defTabSz="1217613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6813" algn="l" defTabSz="1217613" rtl="0" fontAlgn="base">
      <a:spcBef>
        <a:spcPct val="30000"/>
      </a:spcBef>
      <a:spcAft>
        <a:spcPct val="0"/>
      </a:spcAft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13452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36B21-3EA7-4DDC-9D9C-73AEECD3CC3A}" type="datetimeFigureOut">
              <a:rPr lang="fr-FR"/>
              <a:pPr>
                <a:defRPr/>
              </a:pPr>
              <a:t>01/02/2016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A382A-93DE-4C59-B530-36D8190E9A3B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450818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335A8-17B9-4ED3-97BA-2F921AADE2FC}" type="datetimeFigureOut">
              <a:rPr lang="fr-FR"/>
              <a:pPr>
                <a:defRPr/>
              </a:pPr>
              <a:t>01/02/2016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231BE-07E2-4E75-830F-64D2D860207E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4965906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F82D1-3CF9-4890-8BF6-56EB83EE0614}" type="datetimeFigureOut">
              <a:rPr lang="fr-FR"/>
              <a:pPr>
                <a:defRPr/>
              </a:pPr>
              <a:t>01/02/2016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F65D9-4D93-4EA9-9B72-1C7EAFDFA374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9148222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643942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E1C3E-BBE5-4B2F-8CF9-AAFFC2A831DA}" type="datetimeFigureOut">
              <a:rPr lang="fr-FR"/>
              <a:pPr>
                <a:defRPr/>
              </a:pPr>
              <a:t>01/02/2016</a:t>
            </a:fld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F3C35-DD5B-47D8-99D8-AB5373954662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878496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3CA33-A455-4F08-83D1-0E104176E88B}" type="datetimeFigureOut">
              <a:rPr lang="fr-FR"/>
              <a:pPr>
                <a:defRPr/>
              </a:pPr>
              <a:t>01/02/2016</a:t>
            </a:fld>
            <a:endParaRPr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DF6FF-66A4-4785-9CFD-A44F07F92064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314841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DDCC8-20BA-40AD-8A2C-84BBEA709B7E}" type="datetimeFigureOut">
              <a:rPr lang="fr-FR"/>
              <a:pPr>
                <a:defRPr/>
              </a:pPr>
              <a:t>01/02/2016</a:t>
            </a:fld>
            <a:endParaRPr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42705-0439-4866-944E-92BC688120AC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444336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D1E0C-7E62-4611-BE9D-F5B0D05B586C}" type="datetimeFigureOut">
              <a:rPr lang="fr-FR"/>
              <a:pPr>
                <a:defRPr/>
              </a:pPr>
              <a:t>01/02/2016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3473F-B1F2-45FC-8F0D-CAA2F56BEB55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578691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60813" y="0"/>
            <a:ext cx="7923212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D92AD-2B27-454A-9233-DD66B4735BE0}" type="datetimeFigureOut">
              <a:rPr lang="fr-FR"/>
              <a:pPr>
                <a:defRPr/>
              </a:pPr>
              <a:t>01/02/2016</a:t>
            </a:fld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32E91-BC3D-4307-AD91-D70D9FF6E7C2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557523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82800" y="0"/>
            <a:ext cx="802322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>
            <a:normAutofit/>
          </a:bodyPr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5AB13-9E3E-4B72-B8A8-236D4891C6A8}" type="datetimeFigureOut">
              <a:rPr lang="fr-FR"/>
              <a:pPr>
                <a:defRPr/>
              </a:pPr>
              <a:t>01/02/2016</a:t>
            </a:fld>
            <a:endParaRPr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C3CCA-BB11-4FD9-8CD3-E88FFE101777}" type="slidenum">
              <a:rPr/>
              <a:pPr>
                <a:defRPr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857946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0" y="0"/>
            <a:ext cx="11579225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anchor="ctr"/>
          <a:lstStyle/>
          <a:p>
            <a:pPr algn="ctr" defTabSz="121898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17600" y="76200"/>
            <a:ext cx="10156825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17600" y="1701800"/>
            <a:ext cx="10156825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600" y="6400800"/>
            <a:ext cx="2741613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defTabSz="121898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2C828C-72DD-4F33-B30D-8D77C8CCFF94}" type="datetimeFigureOut">
              <a:rPr lang="fr-FR"/>
              <a:pPr>
                <a:defRPr/>
              </a:pPr>
              <a:t>01/02/2016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8425" y="6400800"/>
            <a:ext cx="6215063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defTabSz="121898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938" y="6400800"/>
            <a:ext cx="1106487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defTabSz="121898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4253C1A-BB7F-4EB1-A4CF-FB51C902C769}" type="slidenum">
              <a:rPr/>
              <a:pPr>
                <a:defRPr/>
              </a:pPr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85" r:id="rId2"/>
    <p:sldLayoutId id="2147483692" r:id="rId3"/>
    <p:sldLayoutId id="2147483686" r:id="rId4"/>
    <p:sldLayoutId id="2147483687" r:id="rId5"/>
    <p:sldLayoutId id="2147483688" r:id="rId6"/>
    <p:sldLayoutId id="2147483693" r:id="rId7"/>
    <p:sldLayoutId id="2147483694" r:id="rId8"/>
    <p:sldLayoutId id="2147483695" r:id="rId9"/>
    <p:sldLayoutId id="2147483689" r:id="rId10"/>
    <p:sldLayoutId id="2147483690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2pPr>
      <a:lvl3pPr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3pPr>
      <a:lvl4pPr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4pPr>
      <a:lvl5pPr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5pPr>
      <a:lvl6pPr marL="4572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6pPr>
      <a:lvl7pPr marL="9144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7pPr>
      <a:lvl8pPr marL="13716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8pPr>
      <a:lvl9pPr marL="1828800" algn="l" defTabSz="1217613" rtl="0" fontAlgn="base">
        <a:lnSpc>
          <a:spcPct val="85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anose="020B0502020202020204" pitchFamily="34" charset="0"/>
        </a:defRPr>
      </a:lvl9pPr>
    </p:titleStyle>
    <p:bodyStyle>
      <a:lvl1pPr marL="303213" indent="-303213" algn="l" defTabSz="1217613" rtl="0" fontAlgn="base">
        <a:lnSpc>
          <a:spcPct val="95000"/>
        </a:lnSpc>
        <a:spcBef>
          <a:spcPts val="1863"/>
        </a:spcBef>
        <a:spcAft>
          <a:spcPct val="0"/>
        </a:spcAft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303213" algn="l" defTabSz="1217613" rtl="0" fontAlgn="base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288" indent="-303213" algn="l" defTabSz="1217613" rtl="0" fontAlgn="base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584325" indent="-303213" algn="l" defTabSz="1217613" rtl="0" fontAlgn="base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09775" indent="-303213" algn="l" defTabSz="1217613" rtl="0" fontAlgn="base">
        <a:lnSpc>
          <a:spcPct val="95000"/>
        </a:lnSpc>
        <a:spcBef>
          <a:spcPts val="1063"/>
        </a:spcBef>
        <a:spcAft>
          <a:spcPct val="0"/>
        </a:spcAft>
        <a:buSzPct val="100000"/>
        <a:buFont typeface="Century Gothic" panose="020B05020202020202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bYCWz5uj94c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harles-de-gaulle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</p:nvPr>
        </p:nvSpPr>
        <p:spPr>
          <a:xfrm>
            <a:off x="3933825" y="0"/>
            <a:ext cx="7008813" cy="3298825"/>
          </a:xfrm>
        </p:spPr>
        <p:txBody>
          <a:bodyPr/>
          <a:lstStyle/>
          <a:p>
            <a:pPr defTabSz="1216025"/>
            <a:r>
              <a:rPr lang="fr-FR" altLang="fr-FR" smtClean="0">
                <a:solidFill>
                  <a:srgbClr val="374C81"/>
                </a:solidFill>
              </a:rPr>
              <a:t>Les institutions de la Vème République et la politique étrangère</a:t>
            </a:r>
          </a:p>
        </p:txBody>
      </p:sp>
      <p:pic>
        <p:nvPicPr>
          <p:cNvPr id="9219" name="Picture 2" descr="http://www.herodote.net/Images/degaullepresiden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092325"/>
            <a:ext cx="3471863" cy="476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21 avril 1961 le putsch des généraux</a:t>
            </a:r>
          </a:p>
        </p:txBody>
      </p:sp>
      <p:pic>
        <p:nvPicPr>
          <p:cNvPr id="18435" name="Picture 2" descr="C:\Users\User\Desktop\JouhaudSalanChalleZell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1916113"/>
            <a:ext cx="5613400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 descr="C:\Users\User\Desktop\95526572_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638" y="1916113"/>
            <a:ext cx="2695575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smtClean="0"/>
              <a:t>Coup d'Etat des généraux français d'Algérie</a:t>
            </a:r>
          </a:p>
        </p:txBody>
      </p:sp>
      <p:pic>
        <p:nvPicPr>
          <p:cNvPr id="3" name="bYCWz5uj94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69224" y="1556792"/>
            <a:ext cx="8853575" cy="4980136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smtClean="0"/>
              <a:t>Premier essai nucléaire</a:t>
            </a:r>
          </a:p>
        </p:txBody>
      </p:sp>
      <p:pic>
        <p:nvPicPr>
          <p:cNvPr id="20483" name="Picture 4" descr="497c63dc44_GerboiseBleue_Aven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1473200"/>
            <a:ext cx="5248275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30_Ge_Gaulle_esssais_nucleair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1508125"/>
            <a:ext cx="3924300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2"/>
          <p:cNvSpPr>
            <a:spLocks noGrp="1"/>
          </p:cNvSpPr>
          <p:nvPr>
            <p:ph type="title"/>
          </p:nvPr>
        </p:nvSpPr>
        <p:spPr>
          <a:xfrm>
            <a:off x="1231900" y="-458788"/>
            <a:ext cx="10156825" cy="1397001"/>
          </a:xfrm>
        </p:spPr>
        <p:txBody>
          <a:bodyPr/>
          <a:lstStyle/>
          <a:p>
            <a:pPr defTabSz="1216025"/>
            <a:r>
              <a:rPr lang="fr-FR" altLang="fr-FR" sz="4800" smtClean="0"/>
              <a:t>Question débat </a:t>
            </a:r>
            <a:endParaRPr lang="fr-FR" altLang="fr-FR" sz="4800" smtClean="0">
              <a:solidFill>
                <a:srgbClr val="374C81"/>
              </a:solidFill>
            </a:endParaRPr>
          </a:p>
        </p:txBody>
      </p:sp>
      <p:sp>
        <p:nvSpPr>
          <p:cNvPr id="21507" name="Content Placeholder 13"/>
          <p:cNvSpPr>
            <a:spLocks noGrp="1"/>
          </p:cNvSpPr>
          <p:nvPr>
            <p:ph idx="1"/>
          </p:nvPr>
        </p:nvSpPr>
        <p:spPr>
          <a:xfrm>
            <a:off x="909638" y="1081088"/>
            <a:ext cx="10801350" cy="5776912"/>
          </a:xfrm>
        </p:spPr>
        <p:txBody>
          <a:bodyPr/>
          <a:lstStyle/>
          <a:p>
            <a:endParaRPr lang="fr-FR" altLang="fr-FR" sz="1800" smtClean="0"/>
          </a:p>
          <a:p>
            <a:r>
              <a:rPr lang="fr-FR" altLang="fr-FR" sz="1800" smtClean="0"/>
              <a:t>           </a:t>
            </a:r>
            <a:r>
              <a:rPr lang="fr-FR" altLang="fr-FR" sz="3200" smtClean="0"/>
              <a:t>Quel héritage du gaullisme 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2"/>
          <p:cNvSpPr>
            <a:spLocks noGrp="1"/>
          </p:cNvSpPr>
          <p:nvPr>
            <p:ph type="title"/>
          </p:nvPr>
        </p:nvSpPr>
        <p:spPr>
          <a:xfrm>
            <a:off x="1231900" y="-458788"/>
            <a:ext cx="10156825" cy="1397001"/>
          </a:xfrm>
        </p:spPr>
        <p:txBody>
          <a:bodyPr/>
          <a:lstStyle/>
          <a:p>
            <a:pPr algn="ctr" defTabSz="1216025"/>
            <a:r>
              <a:rPr lang="fr-FR" altLang="fr-FR" sz="4800" smtClean="0"/>
              <a:t>Bibliographie </a:t>
            </a:r>
            <a:endParaRPr lang="fr-FR" altLang="fr-FR" sz="4800" smtClean="0">
              <a:solidFill>
                <a:srgbClr val="374C8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09638" y="938213"/>
            <a:ext cx="10801350" cy="5919787"/>
          </a:xfrm>
        </p:spPr>
        <p:txBody>
          <a:bodyPr rtlCol="0">
            <a:normAutofit lnSpcReduction="10000"/>
          </a:bodyPr>
          <a:lstStyle/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r>
              <a:rPr lang="fr-FR" altLang="fr-FR" sz="2200" b="1" u="sng" dirty="0">
                <a:solidFill>
                  <a:srgbClr val="374C81"/>
                </a:solidFill>
              </a:rPr>
              <a:t>Ouvrages généraux :</a:t>
            </a:r>
            <a:endParaRPr lang="fr-FR" altLang="fr-FR" sz="2200" dirty="0">
              <a:solidFill>
                <a:srgbClr val="374C81"/>
              </a:solidFill>
            </a:endParaRPr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r>
              <a:rPr lang="fr-FR" altLang="fr-FR" sz="2200" dirty="0">
                <a:solidFill>
                  <a:srgbClr val="374C81"/>
                </a:solidFill>
              </a:rPr>
              <a:t>BERSTEIN Serge, MILZA Pierre, Histoire de la France au XXème siècle, Tempus Perrin, coll. Tempus, 2009</a:t>
            </a:r>
            <a:endParaRPr lang="fr-FR" altLang="fr-FR" sz="2200" u="sng" dirty="0">
              <a:solidFill>
                <a:srgbClr val="374C81"/>
              </a:solidFill>
            </a:endParaRPr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r>
              <a:rPr lang="fr-FR" altLang="fr-FR" sz="2200" b="1" u="sng" dirty="0">
                <a:solidFill>
                  <a:srgbClr val="374C81"/>
                </a:solidFill>
              </a:rPr>
              <a:t>Ouvrages spécialisés :</a:t>
            </a:r>
            <a:endParaRPr lang="fr-FR" altLang="fr-FR" sz="2200" dirty="0">
              <a:solidFill>
                <a:srgbClr val="374C81"/>
              </a:solidFill>
            </a:endParaRPr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r>
              <a:rPr lang="fr-FR" altLang="fr-FR" sz="2200" dirty="0">
                <a:solidFill>
                  <a:srgbClr val="374C81"/>
                </a:solidFill>
              </a:rPr>
              <a:t>BOZO Frédéric, </a:t>
            </a:r>
            <a:r>
              <a:rPr lang="fr-FR" altLang="fr-FR" sz="2200" i="1" dirty="0">
                <a:solidFill>
                  <a:srgbClr val="374C81"/>
                </a:solidFill>
              </a:rPr>
              <a:t>La politique étrangère de la France depuis 1945, </a:t>
            </a:r>
            <a:r>
              <a:rPr lang="fr-FR" altLang="fr-FR" sz="2200" dirty="0">
                <a:solidFill>
                  <a:srgbClr val="374C81"/>
                </a:solidFill>
              </a:rPr>
              <a:t>Paris, Flammarion, 2012</a:t>
            </a:r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r>
              <a:rPr lang="fr-FR" altLang="fr-FR" sz="2200" b="1" u="sng" dirty="0">
                <a:solidFill>
                  <a:srgbClr val="374C81"/>
                </a:solidFill>
              </a:rPr>
              <a:t>Sur internet :</a:t>
            </a:r>
            <a:endParaRPr lang="fr-FR" altLang="fr-FR" sz="2200" dirty="0">
              <a:solidFill>
                <a:srgbClr val="374C81"/>
              </a:solidFill>
            </a:endParaRPr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r>
              <a:rPr lang="fr-FR" altLang="fr-FR" sz="2200" dirty="0">
                <a:solidFill>
                  <a:srgbClr val="374C81"/>
                </a:solidFill>
              </a:rPr>
              <a:t>Le site de la Fondation Charles-de-Gaulle :</a:t>
            </a:r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r>
              <a:rPr lang="fr-FR" altLang="fr-FR" sz="2200" dirty="0">
                <a:solidFill>
                  <a:srgbClr val="374C81"/>
                </a:solidFill>
                <a:hlinkClick r:id="rId2"/>
              </a:rPr>
              <a:t>www.charles-de-gaulle.org</a:t>
            </a:r>
            <a:r>
              <a:rPr lang="fr-FR" altLang="fr-FR" sz="2200" dirty="0">
                <a:solidFill>
                  <a:srgbClr val="374C81"/>
                </a:solidFill>
              </a:rPr>
              <a:t>.</a:t>
            </a:r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r>
              <a:rPr lang="fr-FR" altLang="fr-FR" sz="2200" b="1" u="sng" dirty="0">
                <a:solidFill>
                  <a:srgbClr val="374C81"/>
                </a:solidFill>
              </a:rPr>
              <a:t>Témoignages :</a:t>
            </a:r>
            <a:endParaRPr lang="fr-FR" altLang="fr-FR" sz="2200" dirty="0">
              <a:solidFill>
                <a:srgbClr val="374C81"/>
              </a:solidFill>
            </a:endParaRPr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r>
              <a:rPr lang="fr-FR" altLang="fr-FR" sz="2200" dirty="0">
                <a:solidFill>
                  <a:srgbClr val="374C81"/>
                </a:solidFill>
              </a:rPr>
              <a:t>« l’élaboration de la Constitution de 1958 », Michel Debré</a:t>
            </a:r>
          </a:p>
          <a:p>
            <a:pPr marL="304747" indent="-304747" defTabSz="1218987" fontAlgn="auto">
              <a:spcBef>
                <a:spcPts val="1866"/>
              </a:spcBef>
              <a:spcAft>
                <a:spcPts val="0"/>
              </a:spcAft>
              <a:defRPr/>
            </a:pPr>
            <a:r>
              <a:rPr lang="fr-FR" altLang="fr-FR" sz="2200" dirty="0">
                <a:solidFill>
                  <a:srgbClr val="374C81"/>
                </a:solidFill>
              </a:rPr>
              <a:t>el héritage du gaullisme ?</a:t>
            </a:r>
          </a:p>
          <a:p>
            <a:pPr marL="0" indent="0" defTabSz="1218987" fontAlgn="auto">
              <a:spcBef>
                <a:spcPts val="186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FR" altLang="fr-FR" sz="3200" dirty="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Problématique</a:t>
            </a:r>
            <a:endParaRPr lang="en-US" altLang="fr-FR" smtClean="0"/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1117600" y="2276475"/>
            <a:ext cx="10156825" cy="275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fr-FR" altLang="fr-FR" sz="3200"/>
              <a:t>Dans quelles mesures les nouvelles institutions de la Vème République consacrent-elles le prestige du général De Gaulle et comment ce dernier parvient-il à imposer la conquête du « rang diplomatique » et de l’indépendance nationale comme des priorités de sa politique étrangère?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2"/>
          <p:cNvSpPr>
            <a:spLocks noGrp="1"/>
          </p:cNvSpPr>
          <p:nvPr>
            <p:ph type="title"/>
          </p:nvPr>
        </p:nvSpPr>
        <p:spPr>
          <a:xfrm>
            <a:off x="1231900" y="-458788"/>
            <a:ext cx="10156825" cy="1397001"/>
          </a:xfrm>
        </p:spPr>
        <p:txBody>
          <a:bodyPr/>
          <a:lstStyle/>
          <a:p>
            <a:pPr defTabSz="1216025"/>
            <a:r>
              <a:rPr lang="fr-FR" altLang="fr-FR" sz="4800" smtClean="0"/>
              <a:t>Plan</a:t>
            </a:r>
            <a:endParaRPr lang="fr-FR" altLang="fr-FR" sz="4800" smtClean="0">
              <a:solidFill>
                <a:srgbClr val="374C81"/>
              </a:solidFill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909638" y="1081088"/>
            <a:ext cx="10801350" cy="5776912"/>
          </a:xfrm>
        </p:spPr>
        <p:txBody>
          <a:bodyPr rtlCol="0">
            <a:normAutofit fontScale="92500" lnSpcReduction="10000"/>
          </a:bodyPr>
          <a:lstStyle/>
          <a:p>
            <a:pPr marL="304747" indent="-304747" defTabSz="1218987" fontAlgn="auto">
              <a:lnSpc>
                <a:spcPct val="80000"/>
              </a:lnSpc>
              <a:spcBef>
                <a:spcPts val="1866"/>
              </a:spcBef>
              <a:spcAft>
                <a:spcPts val="0"/>
              </a:spcAft>
              <a:defRPr/>
            </a:pPr>
            <a:r>
              <a:rPr lang="fr-FR" altLang="fr-FR" sz="1800" b="1" u="sng" dirty="0"/>
              <a:t>I</a:t>
            </a:r>
            <a:r>
              <a:rPr lang="fr-FR" altLang="fr-FR" sz="2000" b="1" u="sng" dirty="0"/>
              <a:t>.  Une nouvelle Constitution pour un exécutif fort et propice à des actions extérieures stratégiques :</a:t>
            </a:r>
            <a:endParaRPr lang="fr-FR" altLang="fr-FR" sz="2000" dirty="0"/>
          </a:p>
          <a:p>
            <a:pPr marL="304747" indent="-304747" defTabSz="1218987" fontAlgn="auto">
              <a:lnSpc>
                <a:spcPct val="80000"/>
              </a:lnSpc>
              <a:spcBef>
                <a:spcPts val="1866"/>
              </a:spcBef>
              <a:spcAft>
                <a:spcPts val="0"/>
              </a:spcAft>
              <a:defRPr/>
            </a:pPr>
            <a:r>
              <a:rPr lang="fr-FR" altLang="fr-FR" sz="2000" dirty="0"/>
              <a:t>a) La perception du pouvoir selon le général De Gaulle</a:t>
            </a:r>
          </a:p>
          <a:p>
            <a:pPr marL="304747" indent="-304747" defTabSz="1218987" fontAlgn="auto">
              <a:lnSpc>
                <a:spcPct val="80000"/>
              </a:lnSpc>
              <a:spcBef>
                <a:spcPts val="1866"/>
              </a:spcBef>
              <a:spcAft>
                <a:spcPts val="0"/>
              </a:spcAft>
              <a:defRPr/>
            </a:pPr>
            <a:r>
              <a:rPr lang="fr-FR" altLang="fr-FR" sz="2000" dirty="0"/>
              <a:t>b) La nouvelle Constitution favorable à la décolonisation de l'Afrique Noire</a:t>
            </a:r>
          </a:p>
          <a:p>
            <a:pPr marL="304747" indent="-304747" defTabSz="1218987" fontAlgn="auto">
              <a:lnSpc>
                <a:spcPct val="80000"/>
              </a:lnSpc>
              <a:spcBef>
                <a:spcPts val="1866"/>
              </a:spcBef>
              <a:spcAft>
                <a:spcPts val="0"/>
              </a:spcAft>
              <a:defRPr/>
            </a:pPr>
            <a:r>
              <a:rPr lang="fr-FR" altLang="fr-FR" sz="2000" dirty="0"/>
              <a:t>c) Le chef de l'Etat, nouvelle figure centrale étatique</a:t>
            </a:r>
            <a:endParaRPr lang="fr-FR" altLang="fr-FR" sz="2000" b="1" u="sng" dirty="0"/>
          </a:p>
          <a:p>
            <a:pPr marL="304747" indent="-304747" defTabSz="1218987" fontAlgn="auto">
              <a:lnSpc>
                <a:spcPct val="80000"/>
              </a:lnSpc>
              <a:spcBef>
                <a:spcPts val="1866"/>
              </a:spcBef>
              <a:spcAft>
                <a:spcPts val="0"/>
              </a:spcAft>
              <a:defRPr/>
            </a:pPr>
            <a:r>
              <a:rPr lang="fr-FR" altLang="fr-FR" sz="2000" b="1" u="sng" dirty="0"/>
              <a:t>II. L'indépendance nationale : indépendance internationale ?</a:t>
            </a:r>
            <a:endParaRPr lang="fr-FR" altLang="fr-FR" sz="2000" dirty="0"/>
          </a:p>
          <a:p>
            <a:pPr marL="304747" indent="-304747" defTabSz="1218987" fontAlgn="auto">
              <a:lnSpc>
                <a:spcPct val="80000"/>
              </a:lnSpc>
              <a:spcBef>
                <a:spcPts val="1866"/>
              </a:spcBef>
              <a:spcAft>
                <a:spcPts val="0"/>
              </a:spcAft>
              <a:defRPr/>
            </a:pPr>
            <a:r>
              <a:rPr lang="fr-FR" altLang="fr-FR" sz="2000" dirty="0"/>
              <a:t>a)  Indépendance algérienne pour libérer la France enlisée</a:t>
            </a:r>
          </a:p>
          <a:p>
            <a:pPr marL="304747" indent="-304747" defTabSz="1218987" fontAlgn="auto">
              <a:lnSpc>
                <a:spcPct val="80000"/>
              </a:lnSpc>
              <a:spcBef>
                <a:spcPts val="1866"/>
              </a:spcBef>
              <a:spcAft>
                <a:spcPts val="0"/>
              </a:spcAft>
              <a:defRPr/>
            </a:pPr>
            <a:r>
              <a:rPr lang="fr-FR" altLang="fr-FR" sz="2000" dirty="0"/>
              <a:t>b) De la volonté de coopération à l'émancipation avec la puissance étasunienne</a:t>
            </a:r>
          </a:p>
          <a:p>
            <a:pPr marL="304747" indent="-304747" defTabSz="1218987" fontAlgn="auto">
              <a:lnSpc>
                <a:spcPct val="80000"/>
              </a:lnSpc>
              <a:spcBef>
                <a:spcPts val="1866"/>
              </a:spcBef>
              <a:spcAft>
                <a:spcPts val="0"/>
              </a:spcAft>
              <a:defRPr/>
            </a:pPr>
            <a:r>
              <a:rPr lang="fr-FR" altLang="fr-FR" sz="2000" dirty="0"/>
              <a:t>c) Le nucléaire : pilier de l'indépendance française ?</a:t>
            </a:r>
            <a:endParaRPr lang="fr-FR" altLang="fr-FR" sz="2000" b="1" u="sng" dirty="0"/>
          </a:p>
          <a:p>
            <a:pPr marL="304747" indent="-304747" defTabSz="1218987" fontAlgn="auto">
              <a:lnSpc>
                <a:spcPct val="80000"/>
              </a:lnSpc>
              <a:spcBef>
                <a:spcPts val="1866"/>
              </a:spcBef>
              <a:spcAft>
                <a:spcPts val="0"/>
              </a:spcAft>
              <a:defRPr/>
            </a:pPr>
            <a:r>
              <a:rPr lang="fr-FR" altLang="fr-FR" sz="2000" b="1" u="sng" dirty="0"/>
              <a:t>III. L'effritement du pouvoir gaullien</a:t>
            </a:r>
            <a:endParaRPr lang="fr-FR" altLang="fr-FR" sz="2000" dirty="0"/>
          </a:p>
          <a:p>
            <a:pPr marL="304747" indent="-304747" defTabSz="1218987" fontAlgn="auto">
              <a:lnSpc>
                <a:spcPct val="80000"/>
              </a:lnSpc>
              <a:spcBef>
                <a:spcPts val="1866"/>
              </a:spcBef>
              <a:spcAft>
                <a:spcPts val="0"/>
              </a:spcAft>
              <a:defRPr/>
            </a:pPr>
            <a:r>
              <a:rPr lang="fr-FR" altLang="fr-FR" sz="2000" dirty="0"/>
              <a:t>a) La fragilité progressive du pouvoir</a:t>
            </a:r>
          </a:p>
          <a:p>
            <a:pPr marL="304747" indent="-304747" defTabSz="1218987" fontAlgn="auto">
              <a:lnSpc>
                <a:spcPct val="80000"/>
              </a:lnSpc>
              <a:spcBef>
                <a:spcPts val="1866"/>
              </a:spcBef>
              <a:spcAft>
                <a:spcPts val="0"/>
              </a:spcAft>
              <a:defRPr/>
            </a:pPr>
            <a:r>
              <a:rPr lang="fr-FR" altLang="fr-FR" sz="2000" dirty="0"/>
              <a:t>b) Mai 68 : le temps des contestations</a:t>
            </a:r>
          </a:p>
          <a:p>
            <a:pPr marL="304747" indent="-304747" defTabSz="1218987" fontAlgn="auto">
              <a:lnSpc>
                <a:spcPct val="80000"/>
              </a:lnSpc>
              <a:spcBef>
                <a:spcPts val="1866"/>
              </a:spcBef>
              <a:spcAft>
                <a:spcPts val="0"/>
              </a:spcAft>
              <a:defRPr/>
            </a:pPr>
            <a:r>
              <a:rPr lang="fr-FR" altLang="fr-FR" sz="2000" dirty="0"/>
              <a:t>c) Gaullisme, quel héritage?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633538" y="-114300"/>
            <a:ext cx="906938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1217613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ctr" eaLnBrk="1" hangingPunct="1"/>
            <a:r>
              <a:rPr lang="fr-FR" altLang="fr-FR" sz="4400"/>
              <a:t>Un nouveau régime doté d’une nouvelle Constitution</a:t>
            </a:r>
          </a:p>
        </p:txBody>
      </p:sp>
      <p:pic>
        <p:nvPicPr>
          <p:cNvPr id="12291" name="Picture 4" descr="constitution-1958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443038"/>
            <a:ext cx="8208963" cy="542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438400" y="4800600"/>
            <a:ext cx="7312025" cy="762000"/>
          </a:xfrm>
        </p:spPr>
        <p:txBody>
          <a:bodyPr/>
          <a:lstStyle/>
          <a:p>
            <a:endParaRPr lang="fr-FR" altLang="fr-FR" smtClean="0"/>
          </a:p>
        </p:txBody>
      </p:sp>
      <p:sp>
        <p:nvSpPr>
          <p:cNvPr id="13315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562600"/>
            <a:ext cx="7312025" cy="81280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fr-FR" altLang="fr-FR" smtClean="0"/>
          </a:p>
        </p:txBody>
      </p:sp>
      <p:sp>
        <p:nvSpPr>
          <p:cNvPr id="13316" name="Picture Placeholder 2"/>
          <p:cNvSpPr>
            <a:spLocks noGrp="1" noTextEdit="1"/>
          </p:cNvSpPr>
          <p:nvPr>
            <p:ph type="pic" idx="1"/>
          </p:nvPr>
        </p:nvSpPr>
        <p:spPr>
          <a:xfrm>
            <a:off x="2438400" y="279400"/>
            <a:ext cx="7312025" cy="4448175"/>
          </a:xfrm>
        </p:spPr>
      </p:sp>
      <p:pic>
        <p:nvPicPr>
          <p:cNvPr id="13317" name="Picture 4" descr="schema_19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-6350"/>
            <a:ext cx="10614025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mtClean="0"/>
              <a:t>Référendum sur la Constitution et sur le Président de la République </a:t>
            </a:r>
          </a:p>
        </p:txBody>
      </p:sp>
      <p:pic>
        <p:nvPicPr>
          <p:cNvPr id="14339" name="Picture 4" descr="87213536_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00" y="1704975"/>
            <a:ext cx="38100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" descr="AfficheReferendum19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075" y="1700213"/>
            <a:ext cx="3562350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i="1" smtClean="0"/>
              <a:t>« Le Monde » </a:t>
            </a:r>
            <a:r>
              <a:rPr lang="fr-FR" altLang="fr-FR" smtClean="0"/>
              <a:t>célèbre la figure gaullienne</a:t>
            </a:r>
            <a:endParaRPr lang="en-US" altLang="fr-FR" smtClean="0"/>
          </a:p>
        </p:txBody>
      </p:sp>
      <p:pic>
        <p:nvPicPr>
          <p:cNvPr id="15363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8" y="1495425"/>
            <a:ext cx="636905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sz="5400" smtClean="0"/>
              <a:t>« Je vous ai compris »</a:t>
            </a:r>
          </a:p>
        </p:txBody>
      </p:sp>
      <p:pic>
        <p:nvPicPr>
          <p:cNvPr id="16387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850" y="1817688"/>
            <a:ext cx="9204325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216025"/>
            <a:r>
              <a:rPr lang="fr-FR" altLang="fr-FR" smtClean="0"/>
              <a:t>La semaine des barricades à Alger</a:t>
            </a:r>
            <a:endParaRPr lang="fr-FR" altLang="fr-FR" smtClean="0">
              <a:solidFill>
                <a:srgbClr val="374C8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117600" y="1701800"/>
            <a:ext cx="4976813" cy="4470400"/>
          </a:xfrm>
        </p:spPr>
        <p:txBody>
          <a:bodyPr rtlCol="0">
            <a:normAutofit fontScale="92500" lnSpcReduction="20000"/>
          </a:bodyPr>
          <a:lstStyle/>
          <a:p>
            <a:pPr marL="0" indent="0" defTabSz="1218987" fontAlgn="auto">
              <a:spcBef>
                <a:spcPts val="1866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r-FR" altLang="fr-FR" dirty="0"/>
              <a:t>La semaine des barricades désigne les journées insurrectionnelles qui se sont déroulées du  24 janvier au 1</a:t>
            </a:r>
            <a:r>
              <a:rPr lang="fr-FR" altLang="fr-FR" baseline="30000" dirty="0"/>
              <a:t>er</a:t>
            </a:r>
            <a:r>
              <a:rPr lang="fr-FR" altLang="fr-FR" dirty="0"/>
              <a:t> févier à Alger durant la Guerre d’Algérie. Son instigateur Pierre </a:t>
            </a:r>
            <a:r>
              <a:rPr lang="fr-FR" altLang="fr-FR" dirty="0" err="1"/>
              <a:t>Lagaillarde</a:t>
            </a:r>
            <a:r>
              <a:rPr lang="fr-FR" altLang="fr-FR" dirty="0"/>
              <a:t>, député d'Alger ainsi que ses acolytes Joseph Ortiz , patron du bar algérois le Forum, et  Robert Martel , organisent une manifestation au cours de laquelle une partie des Français d'Algérie</a:t>
            </a:r>
            <a:r>
              <a:rPr lang="fr-FR" altLang="fr-FR" baseline="30000" dirty="0"/>
              <a:t> </a:t>
            </a:r>
            <a:r>
              <a:rPr lang="fr-FR" altLang="fr-FR" dirty="0"/>
              <a:t>manifeste son mécontentement face à la mutation en métropole du général  Massu le 19 janvier 1960</a:t>
            </a:r>
          </a:p>
        </p:txBody>
      </p:sp>
      <p:pic>
        <p:nvPicPr>
          <p:cNvPr id="17412" name="Picture 5" descr="semaine des barricad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69113" y="1701800"/>
            <a:ext cx="4405312" cy="5137150"/>
          </a:xfr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Rayons de bibliothèque bleu (grand écran)</Template>
  <TotalTime>0</TotalTime>
  <Words>239</Words>
  <Application>Microsoft Office PowerPoint</Application>
  <PresentationFormat>Personnalisé</PresentationFormat>
  <Paragraphs>39</Paragraphs>
  <Slides>14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Books_16x9</vt:lpstr>
      <vt:lpstr>Les institutions de la Vème République et la politique étrangère</vt:lpstr>
      <vt:lpstr>Problématique</vt:lpstr>
      <vt:lpstr>Plan</vt:lpstr>
      <vt:lpstr>Présentation PowerPoint</vt:lpstr>
      <vt:lpstr>Présentation PowerPoint</vt:lpstr>
      <vt:lpstr>Référendum sur la Constitution et sur le Président de la République </vt:lpstr>
      <vt:lpstr>« Le Monde » célèbre la figure gaullienne</vt:lpstr>
      <vt:lpstr>« Je vous ai compris »</vt:lpstr>
      <vt:lpstr>La semaine des barricades à Alger</vt:lpstr>
      <vt:lpstr>21 avril 1961 le putsch des généraux</vt:lpstr>
      <vt:lpstr>Coup d'Etat des généraux français d'Algérie</vt:lpstr>
      <vt:lpstr>Premier essai nucléaire</vt:lpstr>
      <vt:lpstr>Question débat </vt:lpstr>
      <vt:lpstr>Bibliographie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2016-01-31T19:55:22Z</dcterms:created>
  <dcterms:modified xsi:type="dcterms:W3CDTF">2016-02-01T06:34:25Z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