
<file path=[Content_Types].xml><?xml version="1.0" encoding="utf-8"?>
<Types xmlns="http://schemas.openxmlformats.org/package/2006/content-types">
  <Default Extension="mp3" ContentType="audio/unknown"/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10" r:id="rId2"/>
    <p:sldId id="285" r:id="rId3"/>
    <p:sldId id="298" r:id="rId4"/>
    <p:sldId id="309" r:id="rId5"/>
    <p:sldId id="306" r:id="rId6"/>
    <p:sldId id="316" r:id="rId7"/>
    <p:sldId id="317" r:id="rId8"/>
    <p:sldId id="319" r:id="rId9"/>
    <p:sldId id="318" r:id="rId10"/>
    <p:sldId id="322" r:id="rId11"/>
    <p:sldId id="315" r:id="rId12"/>
  </p:sldIdLst>
  <p:sldSz cx="9144000" cy="6858000" type="screen4x3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ILmzGkPX0yuDPFubWMMaTw==" hashData="kxvMo3BorsryKK8WE9nrV5XeX0c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chemeClr val="tx1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FF0000"/>
    <a:srgbClr val="66FF33"/>
    <a:srgbClr val="FFCC00"/>
    <a:srgbClr val="FF9933"/>
    <a:srgbClr val="FFFF00"/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88" autoAdjust="0"/>
    <p:restoredTop sz="94624" autoAdjust="0"/>
  </p:normalViewPr>
  <p:slideViewPr>
    <p:cSldViewPr>
      <p:cViewPr varScale="1">
        <p:scale>
          <a:sx n="110" d="100"/>
          <a:sy n="110" d="100"/>
        </p:scale>
        <p:origin x="-420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9619C6-B5A4-4307-B327-20A8D079C098}" type="datetimeFigureOut">
              <a:rPr lang="fr-FR"/>
              <a:pPr>
                <a:defRPr/>
              </a:pPr>
              <a:t>31/01/2016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282249-0748-48E5-ADA6-E29CB335EA2A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360742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DF0D68-298A-46BB-9FF7-E0D880938ED3}" type="datetimeFigureOut">
              <a:rPr lang="fr-FR"/>
              <a:pPr>
                <a:defRPr/>
              </a:pPr>
              <a:t>31/01/2016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76E478-E938-4594-A88C-038430881071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612323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A4CDA9-29B0-49DB-B77B-9439F51A77B4}" type="datetimeFigureOut">
              <a:rPr lang="fr-FR"/>
              <a:pPr>
                <a:defRPr/>
              </a:pPr>
              <a:t>31/01/2016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4F0C70-D635-4B83-8C28-0C0515941597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630668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6F38BA-C964-46E2-8659-058FAC2F431F}" type="datetimeFigureOut">
              <a:rPr lang="fr-FR"/>
              <a:pPr>
                <a:defRPr/>
              </a:pPr>
              <a:t>31/01/2016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F41C33-7BB8-43D6-8321-DF8A6E58221E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780607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51273C-E7A0-43F3-BF51-032EA9BE867E}" type="datetimeFigureOut">
              <a:rPr lang="fr-FR"/>
              <a:pPr>
                <a:defRPr/>
              </a:pPr>
              <a:t>31/01/2016</a:t>
            </a:fld>
            <a:endParaRPr lang="fr-FR"/>
          </a:p>
        </p:txBody>
      </p:sp>
      <p:sp>
        <p:nvSpPr>
          <p:cNvPr id="8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C99946-6F9D-475D-80C5-AAC643238550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6505377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FAFE92-939C-4CF4-89C4-F8FE56BE507F}" type="datetimeFigureOut">
              <a:rPr lang="fr-FR"/>
              <a:pPr>
                <a:defRPr/>
              </a:pPr>
              <a:t>31/01/2016</a:t>
            </a:fld>
            <a:endParaRPr lang="fr-FR"/>
          </a:p>
        </p:txBody>
      </p:sp>
      <p:sp>
        <p:nvSpPr>
          <p:cNvPr id="4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691C04-BEF9-47EB-ABFC-12916476EFD8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116814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33974D-4E95-4D8B-A156-79E7B427F0C9}" type="datetimeFigureOut">
              <a:rPr lang="fr-FR"/>
              <a:pPr>
                <a:defRPr/>
              </a:pPr>
              <a:t>31/01/2016</a:t>
            </a:fld>
            <a:endParaRPr lang="fr-FR"/>
          </a:p>
        </p:txBody>
      </p:sp>
      <p:sp>
        <p:nvSpPr>
          <p:cNvPr id="3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D13892-F6E4-47ED-A5A5-A529925EA395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801812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1A6F69-6987-4787-A1B9-0C8F08DC49C4}" type="datetimeFigureOut">
              <a:rPr lang="fr-FR"/>
              <a:pPr>
                <a:defRPr/>
              </a:pPr>
              <a:t>31/01/2016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A617B7-A53E-4D2A-9438-B046589F0116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2478140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C41770-2FAA-4A45-8A31-14153481988C}" type="datetimeFigureOut">
              <a:rPr lang="fr-FR"/>
              <a:pPr>
                <a:defRPr/>
              </a:pPr>
              <a:t>31/01/2016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A59420-44FF-4205-9B42-166D1FCEF2D7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807989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223DF3-698E-4290-9F1F-082C6D1DE4ED}" type="datetimeFigureOut">
              <a:rPr lang="fr-FR"/>
              <a:pPr>
                <a:defRPr/>
              </a:pPr>
              <a:t>31/01/2016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BB8575-0688-44A7-AA24-E2FF2F892CD0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64726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BB34E5-451D-4209-837A-DE5D165D3532}" type="datetimeFigureOut">
              <a:rPr lang="fr-FR"/>
              <a:pPr>
                <a:defRPr/>
              </a:pPr>
              <a:t>31/01/2016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E1553B-798F-449B-827F-E63433168E22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4796994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re et 4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 sz="quarter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4038600" cy="2185988"/>
          </a:xfrm>
        </p:spPr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contenu 4"/>
          <p:cNvSpPr>
            <a:spLocks noGrp="1"/>
          </p:cNvSpPr>
          <p:nvPr>
            <p:ph sz="quarter" idx="3"/>
          </p:nvPr>
        </p:nvSpPr>
        <p:spPr>
          <a:xfrm>
            <a:off x="457200" y="3938588"/>
            <a:ext cx="4038600" cy="2187575"/>
          </a:xfrm>
        </p:spPr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8200" y="3938588"/>
            <a:ext cx="4038600" cy="2187575"/>
          </a:xfrm>
        </p:spPr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FAB369-FD91-42E7-8E62-DE7988C37393}" type="datetimeFigureOut">
              <a:rPr lang="fr-FR"/>
              <a:pPr>
                <a:defRPr/>
              </a:pPr>
              <a:t>31/01/2016</a:t>
            </a:fld>
            <a:endParaRPr lang="fr-FR"/>
          </a:p>
        </p:txBody>
      </p:sp>
      <p:sp>
        <p:nvSpPr>
          <p:cNvPr id="8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69302A-5005-4D73-9D4F-26A90EC5ECA5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0386860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contenu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3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8AB260-04AA-4A04-AE71-380A0C81A5D4}" type="datetimeFigureOut">
              <a:rPr lang="fr-FR"/>
              <a:pPr>
                <a:defRPr/>
              </a:pPr>
              <a:t>31/01/2016</a:t>
            </a:fld>
            <a:endParaRPr lang="fr-FR"/>
          </a:p>
        </p:txBody>
      </p:sp>
      <p:sp>
        <p:nvSpPr>
          <p:cNvPr id="4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A07B3B-E5C4-42B5-9432-0EF73F6DB345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496172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hlink">
                <a:gamma/>
                <a:shade val="46275"/>
                <a:invGamma/>
              </a:schemeClr>
            </a:gs>
            <a:gs pos="100000">
              <a:schemeClr val="hlink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Cliquez pour modifier le style du titre</a:t>
            </a:r>
          </a:p>
        </p:txBody>
      </p:sp>
      <p:sp>
        <p:nvSpPr>
          <p:cNvPr id="1027" name="Espace réservé du texte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Cliquez pour modifier les styles du texte du masque</a:t>
            </a:r>
          </a:p>
          <a:p>
            <a:pPr lvl="1"/>
            <a:r>
              <a:rPr lang="fr-FR" altLang="fr-FR" smtClean="0"/>
              <a:t>Deuxième niveau</a:t>
            </a:r>
          </a:p>
          <a:p>
            <a:pPr lvl="2"/>
            <a:r>
              <a:rPr lang="fr-FR" altLang="fr-FR" smtClean="0"/>
              <a:t>Troisième niveau</a:t>
            </a:r>
          </a:p>
          <a:p>
            <a:pPr lvl="3"/>
            <a:r>
              <a:rPr lang="fr-FR" altLang="fr-FR" smtClean="0"/>
              <a:t>Quatrième niveau</a:t>
            </a:r>
          </a:p>
          <a:p>
            <a:pPr lvl="4"/>
            <a:r>
              <a:rPr lang="fr-FR" altLang="fr-FR" smtClean="0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F7A1E1C4-F14E-497E-AF2E-46EE0C113091}" type="datetimeFigureOut">
              <a:rPr lang="fr-FR"/>
              <a:pPr>
                <a:defRPr/>
              </a:pPr>
              <a:t>31/01/2016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C58290DD-92F6-4319-AA32-8F1E2CEF63C6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transition advClick="0" advTm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2.pn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7" Type="http://schemas.openxmlformats.org/officeDocument/2006/relationships/image" Target="../media/image1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jpeg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jpeg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24.jpeg"/><Relationship Id="rId2" Type="http://schemas.openxmlformats.org/officeDocument/2006/relationships/audio" Target="../media/media2.mp3"/><Relationship Id="rId1" Type="http://schemas.microsoft.com/office/2007/relationships/media" Target="../media/media2.mp3"/><Relationship Id="rId6" Type="http://schemas.openxmlformats.org/officeDocument/2006/relationships/image" Target="../media/image23.jpeg"/><Relationship Id="rId5" Type="http://schemas.openxmlformats.org/officeDocument/2006/relationships/image" Target="../media/image22.jpeg"/><Relationship Id="rId4" Type="http://schemas.openxmlformats.org/officeDocument/2006/relationships/image" Target="../media/image1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7" Type="http://schemas.openxmlformats.org/officeDocument/2006/relationships/image" Target="../media/image1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0.jpeg"/><Relationship Id="rId5" Type="http://schemas.openxmlformats.org/officeDocument/2006/relationships/image" Target="../media/image29.jpeg"/><Relationship Id="rId4" Type="http://schemas.openxmlformats.org/officeDocument/2006/relationships/image" Target="../media/image28.jpe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jpeg"/><Relationship Id="rId3" Type="http://schemas.openxmlformats.org/officeDocument/2006/relationships/image" Target="../media/image32.jpeg"/><Relationship Id="rId7" Type="http://schemas.openxmlformats.org/officeDocument/2006/relationships/image" Target="../media/image1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5.jpeg"/><Relationship Id="rId5" Type="http://schemas.openxmlformats.org/officeDocument/2006/relationships/image" Target="../media/image34.jpeg"/><Relationship Id="rId4" Type="http://schemas.openxmlformats.org/officeDocument/2006/relationships/image" Target="../media/image33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AutoShape 3" descr="Z"/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fr-FR" altLang="fr-FR" sz="1800">
              <a:latin typeface="Arial" charset="0"/>
            </a:endParaRPr>
          </a:p>
        </p:txBody>
      </p:sp>
      <p:sp>
        <p:nvSpPr>
          <p:cNvPr id="3076" name="Rectangle 21"/>
          <p:cNvSpPr>
            <a:spLocks noChangeArrowheads="1"/>
          </p:cNvSpPr>
          <p:nvPr/>
        </p:nvSpPr>
        <p:spPr bwMode="auto">
          <a:xfrm>
            <a:off x="678824" y="1340768"/>
            <a:ext cx="6772901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2400" dirty="0" smtClean="0">
                <a:solidFill>
                  <a:srgbClr val="FFFF00"/>
                </a:solidFill>
                <a:latin typeface="Times New Roman" pitchFamily="18" charset="0"/>
              </a:rPr>
              <a:t>I. Réalisation des ouvertures</a:t>
            </a:r>
            <a:endParaRPr lang="fr-FR" altLang="fr-FR" sz="2400" dirty="0">
              <a:solidFill>
                <a:srgbClr val="FFFF00"/>
              </a:solidFill>
              <a:latin typeface="Times New Roman" pitchFamily="18" charset="0"/>
            </a:endParaRPr>
          </a:p>
        </p:txBody>
      </p:sp>
      <p:grpSp>
        <p:nvGrpSpPr>
          <p:cNvPr id="3079" name="Group 5"/>
          <p:cNvGrpSpPr>
            <a:grpSpLocks/>
          </p:cNvGrpSpPr>
          <p:nvPr/>
        </p:nvGrpSpPr>
        <p:grpSpPr bwMode="auto">
          <a:xfrm>
            <a:off x="7451725" y="6202363"/>
            <a:ext cx="1584325" cy="688975"/>
            <a:chOff x="4694" y="3907"/>
            <a:chExt cx="998" cy="434"/>
          </a:xfrm>
        </p:grpSpPr>
        <p:pic>
          <p:nvPicPr>
            <p:cNvPr id="3088" name="Picture 6" descr="martin-pecheur-d-europe-alcedo-atthis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40" y="3907"/>
              <a:ext cx="952" cy="3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089" name="Text Box 7"/>
            <p:cNvSpPr txBox="1">
              <a:spLocks noChangeArrowheads="1"/>
            </p:cNvSpPr>
            <p:nvPr/>
          </p:nvSpPr>
          <p:spPr bwMode="auto">
            <a:xfrm>
              <a:off x="4694" y="4110"/>
              <a:ext cx="817" cy="2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fr-FR" altLang="fr-FR" sz="1800">
                  <a:latin typeface="Edwardian Script ITC" pitchFamily="66" charset="0"/>
                </a:rPr>
                <a:t>Sainte-Rose</a:t>
              </a:r>
            </a:p>
          </p:txBody>
        </p:sp>
      </p:grpSp>
      <p:sp>
        <p:nvSpPr>
          <p:cNvPr id="19" name="Text Box 6"/>
          <p:cNvSpPr txBox="1">
            <a:spLocks noChangeArrowheads="1"/>
          </p:cNvSpPr>
          <p:nvPr/>
        </p:nvSpPr>
        <p:spPr bwMode="auto">
          <a:xfrm>
            <a:off x="2403475" y="159048"/>
            <a:ext cx="403225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fr-FR" altLang="fr-FR" sz="2400" b="1" dirty="0" smtClean="0">
                <a:solidFill>
                  <a:srgbClr val="FFFF00"/>
                </a:solidFill>
                <a:latin typeface="Times New Roman" pitchFamily="18" charset="0"/>
              </a:rPr>
              <a:t>Le second Gîte - Part</a:t>
            </a:r>
            <a:r>
              <a:rPr lang="fr-FR" altLang="fr-FR" sz="2400" b="1" dirty="0">
                <a:solidFill>
                  <a:srgbClr val="FFFF00"/>
                </a:solidFill>
                <a:latin typeface="Times New Roman" pitchFamily="18" charset="0"/>
              </a:rPr>
              <a:t>. </a:t>
            </a:r>
            <a:r>
              <a:rPr lang="fr-FR" altLang="fr-FR" sz="2400" b="1" dirty="0" smtClean="0">
                <a:solidFill>
                  <a:srgbClr val="FFFF00"/>
                </a:solidFill>
                <a:latin typeface="Times New Roman" pitchFamily="18" charset="0"/>
              </a:rPr>
              <a:t>2</a:t>
            </a:r>
            <a:endParaRPr lang="fr-FR" altLang="fr-FR" sz="2400" b="1" dirty="0">
              <a:solidFill>
                <a:srgbClr val="FFFF00"/>
              </a:solidFill>
              <a:latin typeface="Times New Roman" pitchFamily="18" charset="0"/>
            </a:endParaRPr>
          </a:p>
        </p:txBody>
      </p:sp>
      <p:sp>
        <p:nvSpPr>
          <p:cNvPr id="8" name="Rectangle 21"/>
          <p:cNvSpPr>
            <a:spLocks noChangeArrowheads="1"/>
          </p:cNvSpPr>
          <p:nvPr/>
        </p:nvSpPr>
        <p:spPr bwMode="auto">
          <a:xfrm>
            <a:off x="679419" y="2132856"/>
            <a:ext cx="6772901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2400" dirty="0" smtClean="0">
                <a:solidFill>
                  <a:srgbClr val="FFFF00"/>
                </a:solidFill>
                <a:latin typeface="Times New Roman" pitchFamily="18" charset="0"/>
              </a:rPr>
              <a:t>II. Pose des fenêtres</a:t>
            </a:r>
            <a:endParaRPr lang="fr-FR" altLang="fr-FR" sz="2400" dirty="0">
              <a:solidFill>
                <a:srgbClr val="FFFF00"/>
              </a:solidFill>
              <a:latin typeface="Times New Roman" pitchFamily="18" charset="0"/>
            </a:endParaRPr>
          </a:p>
        </p:txBody>
      </p:sp>
      <p:pic>
        <p:nvPicPr>
          <p:cNvPr id="3" name="Bryan Ferry - Slave To Love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3914905" y="7143214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1525965"/>
      </p:ext>
    </p:extLst>
  </p:cSld>
  <p:clrMapOvr>
    <a:masterClrMapping/>
  </p:clrMapOvr>
  <p:transition advClick="0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801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8302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2003"/>
                            </p:stCondLst>
                            <p:childTnLst>
                              <p:par>
                                <p:cTn id="17" presetID="10" presetClass="exit" presetSubtype="0" fill="hold" grpId="1" nodeType="afterEffect">
                                  <p:stCondLst>
                                    <p:cond delay="3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8" dur="2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2">
                <p:cTn id="2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3076" grpId="0"/>
      <p:bldP spid="3076" grpId="1"/>
      <p:bldP spid="19" grpId="0"/>
      <p:bldP spid="8" grpId="0"/>
      <p:bldP spid="8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ext Box 6"/>
          <p:cNvSpPr txBox="1">
            <a:spLocks noChangeArrowheads="1"/>
          </p:cNvSpPr>
          <p:nvPr/>
        </p:nvSpPr>
        <p:spPr bwMode="auto">
          <a:xfrm>
            <a:off x="2700338" y="188913"/>
            <a:ext cx="403225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fr-FR" altLang="fr-FR" sz="2400" b="1" dirty="0" smtClean="0">
                <a:solidFill>
                  <a:srgbClr val="FFFF00"/>
                </a:solidFill>
                <a:latin typeface="Times New Roman" pitchFamily="18" charset="0"/>
              </a:rPr>
              <a:t>Le second Gîte - Part</a:t>
            </a:r>
            <a:r>
              <a:rPr lang="fr-FR" altLang="fr-FR" sz="2400" b="1" dirty="0">
                <a:solidFill>
                  <a:srgbClr val="FFFF00"/>
                </a:solidFill>
                <a:latin typeface="Times New Roman" pitchFamily="18" charset="0"/>
              </a:rPr>
              <a:t>. </a:t>
            </a:r>
            <a:r>
              <a:rPr lang="fr-FR" altLang="fr-FR" sz="2400" b="1" dirty="0" smtClean="0">
                <a:solidFill>
                  <a:srgbClr val="FFFF00"/>
                </a:solidFill>
                <a:latin typeface="Times New Roman" pitchFamily="18" charset="0"/>
              </a:rPr>
              <a:t>2</a:t>
            </a:r>
            <a:endParaRPr lang="fr-FR" altLang="fr-FR" sz="2400" b="1" dirty="0">
              <a:solidFill>
                <a:srgbClr val="FFFF00"/>
              </a:solidFill>
              <a:latin typeface="Times New Roman" pitchFamily="18" charset="0"/>
            </a:endParaRPr>
          </a:p>
        </p:txBody>
      </p:sp>
      <p:sp>
        <p:nvSpPr>
          <p:cNvPr id="2051" name="AutoShape 20" descr="Z"/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fr-FR" altLang="fr-FR" sz="1800">
              <a:latin typeface="Arial" charset="0"/>
            </a:endParaRPr>
          </a:p>
        </p:txBody>
      </p:sp>
      <p:grpSp>
        <p:nvGrpSpPr>
          <p:cNvPr id="2052" name="Group 5"/>
          <p:cNvGrpSpPr>
            <a:grpSpLocks/>
          </p:cNvGrpSpPr>
          <p:nvPr/>
        </p:nvGrpSpPr>
        <p:grpSpPr bwMode="auto">
          <a:xfrm>
            <a:off x="7451725" y="6202363"/>
            <a:ext cx="1584325" cy="688975"/>
            <a:chOff x="4694" y="3907"/>
            <a:chExt cx="998" cy="434"/>
          </a:xfrm>
        </p:grpSpPr>
        <p:pic>
          <p:nvPicPr>
            <p:cNvPr id="2064" name="Picture 6" descr="martin-pecheur-d-europe-alcedo-atthis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40" y="3907"/>
              <a:ext cx="952" cy="3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065" name="Text Box 7"/>
            <p:cNvSpPr txBox="1">
              <a:spLocks noChangeArrowheads="1"/>
            </p:cNvSpPr>
            <p:nvPr/>
          </p:nvSpPr>
          <p:spPr bwMode="auto">
            <a:xfrm>
              <a:off x="4694" y="4110"/>
              <a:ext cx="817" cy="2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fr-FR" altLang="fr-FR" sz="1800">
                  <a:latin typeface="Edwardian Script ITC" pitchFamily="66" charset="0"/>
                </a:rPr>
                <a:t>Sainte-Rose</a:t>
              </a:r>
            </a:p>
          </p:txBody>
        </p:sp>
      </p:grpSp>
      <p:grpSp>
        <p:nvGrpSpPr>
          <p:cNvPr id="2054" name="Group 40"/>
          <p:cNvGrpSpPr>
            <a:grpSpLocks/>
          </p:cNvGrpSpPr>
          <p:nvPr/>
        </p:nvGrpSpPr>
        <p:grpSpPr bwMode="auto">
          <a:xfrm>
            <a:off x="314481" y="1473138"/>
            <a:ext cx="4824412" cy="3638550"/>
            <a:chOff x="0" y="119"/>
            <a:chExt cx="3636" cy="2208"/>
          </a:xfrm>
        </p:grpSpPr>
        <p:pic>
          <p:nvPicPr>
            <p:cNvPr id="2062" name="Picture 41"/>
            <p:cNvPicPr>
              <a:picLocks noChangeAspect="1" noChangeArrowheads="1"/>
            </p:cNvPicPr>
            <p:nvPr/>
          </p:nvPicPr>
          <p:blipFill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119"/>
              <a:ext cx="3636" cy="220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063" name="Rectangle 42"/>
            <p:cNvSpPr>
              <a:spLocks noChangeArrowheads="1"/>
            </p:cNvSpPr>
            <p:nvPr/>
          </p:nvSpPr>
          <p:spPr bwMode="auto">
            <a:xfrm rot="10800000" flipV="1">
              <a:off x="388" y="1979"/>
              <a:ext cx="1705" cy="22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fr-FR" altLang="fr-FR" sz="1800" b="1" dirty="0">
                <a:latin typeface="Times New Roman" pitchFamily="18" charset="0"/>
              </a:endParaRPr>
            </a:p>
          </p:txBody>
        </p:sp>
      </p:grpSp>
      <p:sp>
        <p:nvSpPr>
          <p:cNvPr id="22" name="Rectangle 21"/>
          <p:cNvSpPr>
            <a:spLocks noChangeArrowheads="1"/>
          </p:cNvSpPr>
          <p:nvPr/>
        </p:nvSpPr>
        <p:spPr bwMode="auto">
          <a:xfrm>
            <a:off x="314481" y="679939"/>
            <a:ext cx="6772901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2400" dirty="0" smtClean="0">
                <a:solidFill>
                  <a:srgbClr val="FFFF00"/>
                </a:solidFill>
                <a:latin typeface="Times New Roman" pitchFamily="18" charset="0"/>
              </a:rPr>
              <a:t>I. Réalisation des ouvertures</a:t>
            </a:r>
            <a:endParaRPr lang="fr-FR" altLang="fr-FR" sz="2400" dirty="0">
              <a:solidFill>
                <a:srgbClr val="FFFF00"/>
              </a:solidFill>
              <a:latin typeface="Times New Roman" pitchFamily="18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580112" y="3096975"/>
            <a:ext cx="1729109" cy="2518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053" name="Rectangle 4"/>
          <p:cNvSpPr>
            <a:spLocks noChangeArrowheads="1"/>
          </p:cNvSpPr>
          <p:nvPr/>
        </p:nvSpPr>
        <p:spPr bwMode="auto">
          <a:xfrm>
            <a:off x="4638566" y="650842"/>
            <a:ext cx="3607321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800" b="1" dirty="0" smtClean="0">
                <a:solidFill>
                  <a:srgbClr val="FFFF00"/>
                </a:solidFill>
                <a:latin typeface="Times New Roman" pitchFamily="18" charset="0"/>
              </a:rPr>
              <a:t>Les ouvertures concernent les façades suivantes.</a:t>
            </a:r>
            <a:endParaRPr lang="fr-FR" altLang="fr-FR" sz="1800" b="1" dirty="0">
              <a:solidFill>
                <a:srgbClr val="FFFF00"/>
              </a:solidFill>
              <a:latin typeface="Times New Roman" pitchFamily="18" charset="0"/>
            </a:endParaRPr>
          </a:p>
        </p:txBody>
      </p:sp>
      <p:cxnSp>
        <p:nvCxnSpPr>
          <p:cNvPr id="6" name="Connecteur droit 5"/>
          <p:cNvCxnSpPr/>
          <p:nvPr/>
        </p:nvCxnSpPr>
        <p:spPr>
          <a:xfrm>
            <a:off x="543901" y="4530266"/>
            <a:ext cx="1377195" cy="0"/>
          </a:xfrm>
          <a:prstGeom prst="line">
            <a:avLst/>
          </a:prstGeom>
          <a:ln w="698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8" name="Picture 4" descr="D:\christophe\Projet\Sainte Rose\photos\Moulin\Evolution grange\Gîte 1\Grange RDC\Terrassement ext\Grange face Est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644008" y="1352586"/>
            <a:ext cx="3714750" cy="2724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26" name="Connecteur droit 25"/>
          <p:cNvCxnSpPr/>
          <p:nvPr/>
        </p:nvCxnSpPr>
        <p:spPr>
          <a:xfrm flipV="1">
            <a:off x="543901" y="1655730"/>
            <a:ext cx="0" cy="2882491"/>
          </a:xfrm>
          <a:prstGeom prst="line">
            <a:avLst/>
          </a:prstGeom>
          <a:ln w="698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9" name="Picture 5" descr="D:\christophe\Projet\Sainte Rose\photos\Moulin\Evolution grange\Gîte 2\les ouvertures\IMGP3040.JPG"/>
          <p:cNvPicPr>
            <a:picLocks noChangeAspect="1" noChangeArrowheads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788056" y="1748636"/>
            <a:ext cx="4753496" cy="31570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29" name="Connecteur droit 28"/>
          <p:cNvCxnSpPr/>
          <p:nvPr/>
        </p:nvCxnSpPr>
        <p:spPr>
          <a:xfrm flipH="1">
            <a:off x="543901" y="1628800"/>
            <a:ext cx="2007840" cy="0"/>
          </a:xfrm>
          <a:prstGeom prst="line">
            <a:avLst/>
          </a:prstGeom>
          <a:ln w="698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Rectangle 4"/>
          <p:cNvSpPr>
            <a:spLocks noChangeArrowheads="1"/>
          </p:cNvSpPr>
          <p:nvPr/>
        </p:nvSpPr>
        <p:spPr bwMode="auto">
          <a:xfrm>
            <a:off x="179512" y="5279033"/>
            <a:ext cx="4608512" cy="9233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800" b="1" dirty="0" smtClean="0">
                <a:solidFill>
                  <a:srgbClr val="FFFF00"/>
                </a:solidFill>
                <a:latin typeface="Times New Roman" pitchFamily="18" charset="0"/>
              </a:rPr>
              <a:t>Ces ouvertures existantes seront conservées en l’état afin de préserver l’intimité des </a:t>
            </a:r>
            <a:r>
              <a:rPr lang="fr-FR" altLang="fr-FR" sz="1800" b="1" dirty="0" smtClean="0">
                <a:solidFill>
                  <a:srgbClr val="FFFF00"/>
                </a:solidFill>
                <a:latin typeface="Times New Roman" pitchFamily="18" charset="0"/>
              </a:rPr>
              <a:t>occupants.</a:t>
            </a:r>
            <a:endParaRPr lang="fr-FR" altLang="fr-FR" sz="1800" b="1" dirty="0">
              <a:solidFill>
                <a:srgbClr val="FFFF00"/>
              </a:solidFill>
              <a:latin typeface="Times New Roman" pitchFamily="18" charset="0"/>
            </a:endParaRPr>
          </a:p>
        </p:txBody>
      </p:sp>
      <p:grpSp>
        <p:nvGrpSpPr>
          <p:cNvPr id="10" name="Groupe 9"/>
          <p:cNvGrpSpPr/>
          <p:nvPr/>
        </p:nvGrpSpPr>
        <p:grpSpPr>
          <a:xfrm>
            <a:off x="3275856" y="2934160"/>
            <a:ext cx="1791029" cy="2354090"/>
            <a:chOff x="3275856" y="2934160"/>
            <a:chExt cx="1791029" cy="2354090"/>
          </a:xfrm>
        </p:grpSpPr>
        <p:cxnSp>
          <p:nvCxnSpPr>
            <p:cNvPr id="20" name="Connecteur droit avec flèche 19"/>
            <p:cNvCxnSpPr/>
            <p:nvPr/>
          </p:nvCxnSpPr>
          <p:spPr>
            <a:xfrm flipV="1">
              <a:off x="3275856" y="2934160"/>
              <a:ext cx="1791029" cy="2354090"/>
            </a:xfrm>
            <a:prstGeom prst="straightConnector1">
              <a:avLst/>
            </a:prstGeom>
            <a:ln w="38100"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Connecteur droit avec flèche 22"/>
            <p:cNvCxnSpPr/>
            <p:nvPr/>
          </p:nvCxnSpPr>
          <p:spPr>
            <a:xfrm flipV="1">
              <a:off x="3275856" y="3645024"/>
              <a:ext cx="1728192" cy="1634010"/>
            </a:xfrm>
            <a:prstGeom prst="straightConnector1">
              <a:avLst/>
            </a:prstGeom>
            <a:ln w="38100"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  <p:transition advClick="0"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50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190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1601"/>
                            </p:stCondLst>
                            <p:childTnLst>
                              <p:par>
                                <p:cTn id="17" presetID="22" presetClass="entr" presetSubtype="4" fill="hold" nodeType="afterEffect">
                                  <p:stCondLst>
                                    <p:cond delay="2699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6300"/>
                            </p:stCondLst>
                            <p:childTnLst>
                              <p:par>
                                <p:cTn id="21" presetID="53" presetClass="entr" presetSubtype="16" fill="hold" nodeType="after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3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nodeType="withEffect">
                                  <p:stCondLst>
                                    <p:cond delay="19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200"/>
                            </p:stCondLst>
                            <p:childTnLst>
                              <p:par>
                                <p:cTn id="30" presetID="22" presetClass="entr" presetSubtype="8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4700"/>
                            </p:stCondLst>
                            <p:childTnLst>
                              <p:par>
                                <p:cTn id="34" presetID="53" presetClass="entr" presetSubtype="16" fill="hold" nodeType="afterEffect">
                                  <p:stCondLst>
                                    <p:cond delay="19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3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xit" presetSubtype="0" fill="hold" nodeType="withEffect">
                                  <p:stCondLst>
                                    <p:cond delay="37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2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0400"/>
                            </p:stCondLst>
                            <p:childTnLst>
                              <p:par>
                                <p:cTn id="46" presetID="22" presetClass="entr" presetSubtype="8" fill="hold" nodeType="afterEffect">
                                  <p:stCondLst>
                                    <p:cond delay="1699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5099"/>
                            </p:stCondLst>
                            <p:childTnLst>
                              <p:par>
                                <p:cTn id="50" presetID="53" presetClass="entr" presetSubtype="16" fill="hold" nodeType="afterEffect">
                                  <p:stCondLst>
                                    <p:cond delay="2201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3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xit" presetSubtype="0" fill="hold" nodeType="withEffect">
                                  <p:stCondLst>
                                    <p:cond delay="3701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0800"/>
                            </p:stCondLst>
                            <p:childTnLst>
                              <p:par>
                                <p:cTn id="5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49201"/>
                            </p:stCondLst>
                            <p:childTnLst>
                              <p:par>
                                <p:cTn id="6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51201"/>
                            </p:stCondLst>
                            <p:childTnLst>
                              <p:par>
                                <p:cTn id="66" presetID="10" presetClass="exit" presetSubtype="0" fill="hold" grpId="1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7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0" presetClass="exit" presetSubtype="0" fill="hold" grpId="1" nodeType="withEffect">
                                  <p:stCondLst>
                                    <p:cond delay="3298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70" dur="20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10" presetClass="exit" presetSubtype="0" fill="hold" nodeType="withEffect">
                                  <p:stCondLst>
                                    <p:cond delay="5098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3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0" presetClass="exit" presetSubtype="0" fill="hold" nodeType="withEffect">
                                  <p:stCondLst>
                                    <p:cond delay="5398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6" dur="2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10" presetClass="exit" presetSubtype="0" fill="hold" grpId="1" nodeType="withEffect">
                                  <p:stCondLst>
                                    <p:cond delay="4998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79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0" presetClass="exit" presetSubtype="0" fill="hold" nodeType="withEffect">
                                  <p:stCondLst>
                                    <p:cond delay="5198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10" presetClass="exit" presetSubtype="0" fill="hold" nodeType="withEffect">
                                  <p:stCondLst>
                                    <p:cond delay="4998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5" dur="20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22" grpId="1"/>
      <p:bldP spid="2053" grpId="0"/>
      <p:bldP spid="2053" grpId="1"/>
      <p:bldP spid="32" grpId="0"/>
      <p:bldP spid="32" grpId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AutoShape 3" descr="Z"/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fr-FR" altLang="fr-FR" sz="1800">
              <a:latin typeface="Arial" charset="0"/>
            </a:endParaRPr>
          </a:p>
        </p:txBody>
      </p:sp>
      <p:sp>
        <p:nvSpPr>
          <p:cNvPr id="3076" name="Rectangle 21"/>
          <p:cNvSpPr>
            <a:spLocks noChangeArrowheads="1"/>
          </p:cNvSpPr>
          <p:nvPr/>
        </p:nvSpPr>
        <p:spPr bwMode="auto">
          <a:xfrm>
            <a:off x="728157" y="766457"/>
            <a:ext cx="6485291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800" b="1" dirty="0" smtClean="0">
                <a:solidFill>
                  <a:srgbClr val="FFFF00"/>
                </a:solidFill>
                <a:latin typeface="Times New Roman" pitchFamily="18" charset="0"/>
              </a:rPr>
              <a:t>Ainsi, les ouvertures et la partie vie des occupants du Gîte </a:t>
            </a:r>
            <a:r>
              <a:rPr lang="fr-FR" altLang="fr-FR" sz="1800" b="1" dirty="0" smtClean="0">
                <a:solidFill>
                  <a:srgbClr val="FFFF00"/>
                </a:solidFill>
                <a:latin typeface="Times New Roman" pitchFamily="18" charset="0"/>
              </a:rPr>
              <a:t>1</a:t>
            </a:r>
            <a:endParaRPr lang="fr-FR" altLang="fr-FR" sz="1800" b="1" dirty="0">
              <a:solidFill>
                <a:srgbClr val="FFFF00"/>
              </a:solidFill>
              <a:latin typeface="Times New Roman" pitchFamily="18" charset="0"/>
            </a:endParaRPr>
          </a:p>
        </p:txBody>
      </p:sp>
      <p:sp>
        <p:nvSpPr>
          <p:cNvPr id="19" name="Text Box 6"/>
          <p:cNvSpPr txBox="1">
            <a:spLocks noChangeArrowheads="1"/>
          </p:cNvSpPr>
          <p:nvPr/>
        </p:nvSpPr>
        <p:spPr bwMode="auto">
          <a:xfrm>
            <a:off x="2403475" y="159048"/>
            <a:ext cx="403225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fr-FR" altLang="fr-FR" sz="2400" b="1" dirty="0" smtClean="0">
                <a:solidFill>
                  <a:srgbClr val="FFFF00"/>
                </a:solidFill>
                <a:latin typeface="Times New Roman" pitchFamily="18" charset="0"/>
              </a:rPr>
              <a:t>Le second Gîte - Part</a:t>
            </a:r>
            <a:r>
              <a:rPr lang="fr-FR" altLang="fr-FR" sz="2400" b="1" dirty="0">
                <a:solidFill>
                  <a:srgbClr val="FFFF00"/>
                </a:solidFill>
                <a:latin typeface="Times New Roman" pitchFamily="18" charset="0"/>
              </a:rPr>
              <a:t>. </a:t>
            </a:r>
            <a:r>
              <a:rPr lang="fr-FR" altLang="fr-FR" sz="2400" b="1" dirty="0" smtClean="0">
                <a:solidFill>
                  <a:srgbClr val="FFFF00"/>
                </a:solidFill>
                <a:latin typeface="Times New Roman" pitchFamily="18" charset="0"/>
              </a:rPr>
              <a:t>2</a:t>
            </a:r>
            <a:endParaRPr lang="fr-FR" altLang="fr-FR" sz="2400" b="1" dirty="0">
              <a:solidFill>
                <a:srgbClr val="FFFF00"/>
              </a:solidFill>
              <a:latin typeface="Times New Roman" pitchFamily="18" charset="0"/>
            </a:endParaRPr>
          </a:p>
        </p:txBody>
      </p:sp>
      <p:grpSp>
        <p:nvGrpSpPr>
          <p:cNvPr id="3079" name="Group 5"/>
          <p:cNvGrpSpPr>
            <a:grpSpLocks/>
          </p:cNvGrpSpPr>
          <p:nvPr/>
        </p:nvGrpSpPr>
        <p:grpSpPr bwMode="auto">
          <a:xfrm>
            <a:off x="7451725" y="6202363"/>
            <a:ext cx="1584325" cy="688975"/>
            <a:chOff x="4694" y="3907"/>
            <a:chExt cx="998" cy="434"/>
          </a:xfrm>
        </p:grpSpPr>
        <p:pic>
          <p:nvPicPr>
            <p:cNvPr id="3088" name="Picture 6" descr="martin-pecheur-d-europe-alcedo-atthis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40" y="3907"/>
              <a:ext cx="952" cy="3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089" name="Text Box 7"/>
            <p:cNvSpPr txBox="1">
              <a:spLocks noChangeArrowheads="1"/>
            </p:cNvSpPr>
            <p:nvPr/>
          </p:nvSpPr>
          <p:spPr bwMode="auto">
            <a:xfrm>
              <a:off x="4694" y="4110"/>
              <a:ext cx="817" cy="2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fr-FR" altLang="fr-FR" sz="1800">
                  <a:latin typeface="Edwardian Script ITC" pitchFamily="66" charset="0"/>
                </a:rPr>
                <a:t>Sainte-Rose</a:t>
              </a:r>
            </a:p>
          </p:txBody>
        </p:sp>
      </p:grpSp>
      <p:grpSp>
        <p:nvGrpSpPr>
          <p:cNvPr id="10" name="Group 40"/>
          <p:cNvGrpSpPr>
            <a:grpSpLocks/>
          </p:cNvGrpSpPr>
          <p:nvPr/>
        </p:nvGrpSpPr>
        <p:grpSpPr bwMode="auto">
          <a:xfrm>
            <a:off x="3455988" y="1599113"/>
            <a:ext cx="4824412" cy="3638550"/>
            <a:chOff x="0" y="119"/>
            <a:chExt cx="3636" cy="2208"/>
          </a:xfrm>
        </p:grpSpPr>
        <p:pic>
          <p:nvPicPr>
            <p:cNvPr id="11" name="Picture 41"/>
            <p:cNvPicPr>
              <a:picLocks noChangeAspect="1" noChangeArrowheads="1"/>
            </p:cNvPicPr>
            <p:nvPr/>
          </p:nvPicPr>
          <p:blipFill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119"/>
              <a:ext cx="3636" cy="220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2" name="Rectangle 42"/>
            <p:cNvSpPr>
              <a:spLocks noChangeArrowheads="1"/>
            </p:cNvSpPr>
            <p:nvPr/>
          </p:nvSpPr>
          <p:spPr bwMode="auto">
            <a:xfrm rot="10800000" flipV="1">
              <a:off x="388" y="1979"/>
              <a:ext cx="1705" cy="22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fr-FR" altLang="fr-FR" sz="1800" b="1" dirty="0">
                <a:latin typeface="Times New Roman" pitchFamily="18" charset="0"/>
              </a:endParaRPr>
            </a:p>
          </p:txBody>
        </p:sp>
      </p:grpSp>
      <p:sp>
        <p:nvSpPr>
          <p:cNvPr id="2" name="Rectangle 1"/>
          <p:cNvSpPr/>
          <p:nvPr/>
        </p:nvSpPr>
        <p:spPr>
          <a:xfrm>
            <a:off x="395536" y="4297241"/>
            <a:ext cx="191590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altLang="fr-FR" b="1" dirty="0">
                <a:solidFill>
                  <a:srgbClr val="FFFF00"/>
                </a:solidFill>
                <a:latin typeface="Times New Roman" pitchFamily="18" charset="0"/>
              </a:rPr>
              <a:t>et celles du Gîte </a:t>
            </a:r>
            <a:r>
              <a:rPr lang="fr-FR" altLang="fr-FR" b="1" dirty="0" smtClean="0">
                <a:solidFill>
                  <a:srgbClr val="FFFF00"/>
                </a:solidFill>
                <a:latin typeface="Times New Roman" pitchFamily="18" charset="0"/>
              </a:rPr>
              <a:t>2</a:t>
            </a:r>
            <a:endParaRPr lang="fr-FR" dirty="0"/>
          </a:p>
        </p:txBody>
      </p:sp>
      <p:sp>
        <p:nvSpPr>
          <p:cNvPr id="13" name="Demi-cadre 12"/>
          <p:cNvSpPr/>
          <p:nvPr/>
        </p:nvSpPr>
        <p:spPr>
          <a:xfrm rot="5400000">
            <a:off x="5606345" y="2602196"/>
            <a:ext cx="2891380" cy="1232619"/>
          </a:xfrm>
          <a:prstGeom prst="halfFrame">
            <a:avLst>
              <a:gd name="adj1" fmla="val 24935"/>
              <a:gd name="adj2" fmla="val 20036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tx1"/>
              </a:solidFill>
            </a:endParaRPr>
          </a:p>
        </p:txBody>
      </p:sp>
      <p:sp>
        <p:nvSpPr>
          <p:cNvPr id="23" name="Demi-cadre 22"/>
          <p:cNvSpPr/>
          <p:nvPr/>
        </p:nvSpPr>
        <p:spPr>
          <a:xfrm rot="16200000">
            <a:off x="2600073" y="2902762"/>
            <a:ext cx="2891380" cy="747675"/>
          </a:xfrm>
          <a:prstGeom prst="halfFra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tx1"/>
              </a:solidFill>
            </a:endParaRPr>
          </a:p>
        </p:txBody>
      </p:sp>
      <p:sp>
        <p:nvSpPr>
          <p:cNvPr id="5" name="Forme libre 4"/>
          <p:cNvSpPr/>
          <p:nvPr/>
        </p:nvSpPr>
        <p:spPr>
          <a:xfrm>
            <a:off x="5771073" y="1751163"/>
            <a:ext cx="1897996" cy="2932980"/>
          </a:xfrm>
          <a:custGeom>
            <a:avLst/>
            <a:gdLst>
              <a:gd name="connsiteX0" fmla="*/ 0 w 1906438"/>
              <a:gd name="connsiteY0" fmla="*/ 0 h 2967486"/>
              <a:gd name="connsiteX1" fmla="*/ 1837427 w 1906438"/>
              <a:gd name="connsiteY1" fmla="*/ 34505 h 2967486"/>
              <a:gd name="connsiteX2" fmla="*/ 1906438 w 1906438"/>
              <a:gd name="connsiteY2" fmla="*/ 2967486 h 2967486"/>
              <a:gd name="connsiteX3" fmla="*/ 638355 w 1906438"/>
              <a:gd name="connsiteY3" fmla="*/ 2967486 h 2967486"/>
              <a:gd name="connsiteX4" fmla="*/ 629729 w 1906438"/>
              <a:gd name="connsiteY4" fmla="*/ 2018581 h 2967486"/>
              <a:gd name="connsiteX5" fmla="*/ 8627 w 1906438"/>
              <a:gd name="connsiteY5" fmla="*/ 2001328 h 2967486"/>
              <a:gd name="connsiteX6" fmla="*/ 0 w 1906438"/>
              <a:gd name="connsiteY6" fmla="*/ 0 h 2967486"/>
              <a:gd name="connsiteX0" fmla="*/ 0 w 1915065"/>
              <a:gd name="connsiteY0" fmla="*/ 0 h 2967486"/>
              <a:gd name="connsiteX1" fmla="*/ 1915065 w 1915065"/>
              <a:gd name="connsiteY1" fmla="*/ 43132 h 2967486"/>
              <a:gd name="connsiteX2" fmla="*/ 1906438 w 1915065"/>
              <a:gd name="connsiteY2" fmla="*/ 2967486 h 2967486"/>
              <a:gd name="connsiteX3" fmla="*/ 638355 w 1915065"/>
              <a:gd name="connsiteY3" fmla="*/ 2967486 h 2967486"/>
              <a:gd name="connsiteX4" fmla="*/ 629729 w 1915065"/>
              <a:gd name="connsiteY4" fmla="*/ 2018581 h 2967486"/>
              <a:gd name="connsiteX5" fmla="*/ 8627 w 1915065"/>
              <a:gd name="connsiteY5" fmla="*/ 2001328 h 2967486"/>
              <a:gd name="connsiteX6" fmla="*/ 0 w 1915065"/>
              <a:gd name="connsiteY6" fmla="*/ 0 h 2967486"/>
              <a:gd name="connsiteX0" fmla="*/ 0 w 1906623"/>
              <a:gd name="connsiteY0" fmla="*/ 0 h 2967486"/>
              <a:gd name="connsiteX1" fmla="*/ 1880560 w 1906623"/>
              <a:gd name="connsiteY1" fmla="*/ 43132 h 2967486"/>
              <a:gd name="connsiteX2" fmla="*/ 1906438 w 1906623"/>
              <a:gd name="connsiteY2" fmla="*/ 2967486 h 2967486"/>
              <a:gd name="connsiteX3" fmla="*/ 638355 w 1906623"/>
              <a:gd name="connsiteY3" fmla="*/ 2967486 h 2967486"/>
              <a:gd name="connsiteX4" fmla="*/ 629729 w 1906623"/>
              <a:gd name="connsiteY4" fmla="*/ 2018581 h 2967486"/>
              <a:gd name="connsiteX5" fmla="*/ 8627 w 1906623"/>
              <a:gd name="connsiteY5" fmla="*/ 2001328 h 2967486"/>
              <a:gd name="connsiteX6" fmla="*/ 0 w 1906623"/>
              <a:gd name="connsiteY6" fmla="*/ 0 h 2967486"/>
              <a:gd name="connsiteX0" fmla="*/ 0 w 1906623"/>
              <a:gd name="connsiteY0" fmla="*/ 17253 h 2924354"/>
              <a:gd name="connsiteX1" fmla="*/ 1880560 w 1906623"/>
              <a:gd name="connsiteY1" fmla="*/ 0 h 2924354"/>
              <a:gd name="connsiteX2" fmla="*/ 1906438 w 1906623"/>
              <a:gd name="connsiteY2" fmla="*/ 2924354 h 2924354"/>
              <a:gd name="connsiteX3" fmla="*/ 638355 w 1906623"/>
              <a:gd name="connsiteY3" fmla="*/ 2924354 h 2924354"/>
              <a:gd name="connsiteX4" fmla="*/ 629729 w 1906623"/>
              <a:gd name="connsiteY4" fmla="*/ 1975449 h 2924354"/>
              <a:gd name="connsiteX5" fmla="*/ 8627 w 1906623"/>
              <a:gd name="connsiteY5" fmla="*/ 1958196 h 2924354"/>
              <a:gd name="connsiteX6" fmla="*/ 0 w 1906623"/>
              <a:gd name="connsiteY6" fmla="*/ 17253 h 2924354"/>
              <a:gd name="connsiteX0" fmla="*/ 0 w 1897996"/>
              <a:gd name="connsiteY0" fmla="*/ 0 h 2932980"/>
              <a:gd name="connsiteX1" fmla="*/ 1871933 w 1897996"/>
              <a:gd name="connsiteY1" fmla="*/ 8626 h 2932980"/>
              <a:gd name="connsiteX2" fmla="*/ 1897811 w 1897996"/>
              <a:gd name="connsiteY2" fmla="*/ 2932980 h 2932980"/>
              <a:gd name="connsiteX3" fmla="*/ 629728 w 1897996"/>
              <a:gd name="connsiteY3" fmla="*/ 2932980 h 2932980"/>
              <a:gd name="connsiteX4" fmla="*/ 621102 w 1897996"/>
              <a:gd name="connsiteY4" fmla="*/ 1984075 h 2932980"/>
              <a:gd name="connsiteX5" fmla="*/ 0 w 1897996"/>
              <a:gd name="connsiteY5" fmla="*/ 1966822 h 2932980"/>
              <a:gd name="connsiteX6" fmla="*/ 0 w 1897996"/>
              <a:gd name="connsiteY6" fmla="*/ 0 h 29329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897996" h="2932980">
                <a:moveTo>
                  <a:pt x="0" y="0"/>
                </a:moveTo>
                <a:lnTo>
                  <a:pt x="1871933" y="8626"/>
                </a:lnTo>
                <a:cubicBezTo>
                  <a:pt x="1869057" y="983411"/>
                  <a:pt x="1900687" y="1958195"/>
                  <a:pt x="1897811" y="2932980"/>
                </a:cubicBezTo>
                <a:lnTo>
                  <a:pt x="629728" y="2932980"/>
                </a:lnTo>
                <a:cubicBezTo>
                  <a:pt x="626853" y="2616678"/>
                  <a:pt x="623977" y="2300377"/>
                  <a:pt x="621102" y="1984075"/>
                </a:cubicBezTo>
                <a:lnTo>
                  <a:pt x="0" y="1966822"/>
                </a:lnTo>
                <a:cubicBezTo>
                  <a:pt x="2875" y="1299713"/>
                  <a:pt x="14378" y="667109"/>
                  <a:pt x="0" y="0"/>
                </a:cubicBezTo>
                <a:close/>
              </a:path>
            </a:pathLst>
          </a:custGeom>
          <a:noFill/>
          <a:ln w="412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7" name="Forme libre 16"/>
          <p:cNvSpPr/>
          <p:nvPr/>
        </p:nvSpPr>
        <p:spPr>
          <a:xfrm rot="10800000">
            <a:off x="3706326" y="1742536"/>
            <a:ext cx="2019659" cy="2958860"/>
          </a:xfrm>
          <a:custGeom>
            <a:avLst/>
            <a:gdLst>
              <a:gd name="connsiteX0" fmla="*/ 0 w 1906438"/>
              <a:gd name="connsiteY0" fmla="*/ 0 h 2967486"/>
              <a:gd name="connsiteX1" fmla="*/ 1837427 w 1906438"/>
              <a:gd name="connsiteY1" fmla="*/ 34505 h 2967486"/>
              <a:gd name="connsiteX2" fmla="*/ 1906438 w 1906438"/>
              <a:gd name="connsiteY2" fmla="*/ 2967486 h 2967486"/>
              <a:gd name="connsiteX3" fmla="*/ 638355 w 1906438"/>
              <a:gd name="connsiteY3" fmla="*/ 2967486 h 2967486"/>
              <a:gd name="connsiteX4" fmla="*/ 629729 w 1906438"/>
              <a:gd name="connsiteY4" fmla="*/ 2018581 h 2967486"/>
              <a:gd name="connsiteX5" fmla="*/ 8627 w 1906438"/>
              <a:gd name="connsiteY5" fmla="*/ 2001328 h 2967486"/>
              <a:gd name="connsiteX6" fmla="*/ 0 w 1906438"/>
              <a:gd name="connsiteY6" fmla="*/ 0 h 2967486"/>
              <a:gd name="connsiteX0" fmla="*/ 0 w 1915065"/>
              <a:gd name="connsiteY0" fmla="*/ 0 h 2967486"/>
              <a:gd name="connsiteX1" fmla="*/ 1915065 w 1915065"/>
              <a:gd name="connsiteY1" fmla="*/ 43132 h 2967486"/>
              <a:gd name="connsiteX2" fmla="*/ 1906438 w 1915065"/>
              <a:gd name="connsiteY2" fmla="*/ 2967486 h 2967486"/>
              <a:gd name="connsiteX3" fmla="*/ 638355 w 1915065"/>
              <a:gd name="connsiteY3" fmla="*/ 2967486 h 2967486"/>
              <a:gd name="connsiteX4" fmla="*/ 629729 w 1915065"/>
              <a:gd name="connsiteY4" fmla="*/ 2018581 h 2967486"/>
              <a:gd name="connsiteX5" fmla="*/ 8627 w 1915065"/>
              <a:gd name="connsiteY5" fmla="*/ 2001328 h 2967486"/>
              <a:gd name="connsiteX6" fmla="*/ 0 w 1915065"/>
              <a:gd name="connsiteY6" fmla="*/ 0 h 2967486"/>
              <a:gd name="connsiteX0" fmla="*/ 0 w 1906623"/>
              <a:gd name="connsiteY0" fmla="*/ 0 h 2967486"/>
              <a:gd name="connsiteX1" fmla="*/ 1880560 w 1906623"/>
              <a:gd name="connsiteY1" fmla="*/ 43132 h 2967486"/>
              <a:gd name="connsiteX2" fmla="*/ 1906438 w 1906623"/>
              <a:gd name="connsiteY2" fmla="*/ 2967486 h 2967486"/>
              <a:gd name="connsiteX3" fmla="*/ 638355 w 1906623"/>
              <a:gd name="connsiteY3" fmla="*/ 2967486 h 2967486"/>
              <a:gd name="connsiteX4" fmla="*/ 629729 w 1906623"/>
              <a:gd name="connsiteY4" fmla="*/ 2018581 h 2967486"/>
              <a:gd name="connsiteX5" fmla="*/ 8627 w 1906623"/>
              <a:gd name="connsiteY5" fmla="*/ 2001328 h 2967486"/>
              <a:gd name="connsiteX6" fmla="*/ 0 w 1906623"/>
              <a:gd name="connsiteY6" fmla="*/ 0 h 2967486"/>
              <a:gd name="connsiteX0" fmla="*/ 0 w 1906623"/>
              <a:gd name="connsiteY0" fmla="*/ 17253 h 2924354"/>
              <a:gd name="connsiteX1" fmla="*/ 1880560 w 1906623"/>
              <a:gd name="connsiteY1" fmla="*/ 0 h 2924354"/>
              <a:gd name="connsiteX2" fmla="*/ 1906438 w 1906623"/>
              <a:gd name="connsiteY2" fmla="*/ 2924354 h 2924354"/>
              <a:gd name="connsiteX3" fmla="*/ 638355 w 1906623"/>
              <a:gd name="connsiteY3" fmla="*/ 2924354 h 2924354"/>
              <a:gd name="connsiteX4" fmla="*/ 629729 w 1906623"/>
              <a:gd name="connsiteY4" fmla="*/ 1975449 h 2924354"/>
              <a:gd name="connsiteX5" fmla="*/ 8627 w 1906623"/>
              <a:gd name="connsiteY5" fmla="*/ 1958196 h 2924354"/>
              <a:gd name="connsiteX6" fmla="*/ 0 w 1906623"/>
              <a:gd name="connsiteY6" fmla="*/ 17253 h 2924354"/>
              <a:gd name="connsiteX0" fmla="*/ 0 w 1897996"/>
              <a:gd name="connsiteY0" fmla="*/ 0 h 2932980"/>
              <a:gd name="connsiteX1" fmla="*/ 1871933 w 1897996"/>
              <a:gd name="connsiteY1" fmla="*/ 8626 h 2932980"/>
              <a:gd name="connsiteX2" fmla="*/ 1897811 w 1897996"/>
              <a:gd name="connsiteY2" fmla="*/ 2932980 h 2932980"/>
              <a:gd name="connsiteX3" fmla="*/ 629728 w 1897996"/>
              <a:gd name="connsiteY3" fmla="*/ 2932980 h 2932980"/>
              <a:gd name="connsiteX4" fmla="*/ 621102 w 1897996"/>
              <a:gd name="connsiteY4" fmla="*/ 1984075 h 2932980"/>
              <a:gd name="connsiteX5" fmla="*/ 0 w 1897996"/>
              <a:gd name="connsiteY5" fmla="*/ 1966822 h 2932980"/>
              <a:gd name="connsiteX6" fmla="*/ 0 w 1897996"/>
              <a:gd name="connsiteY6" fmla="*/ 0 h 2932980"/>
              <a:gd name="connsiteX0" fmla="*/ 51768 w 1949764"/>
              <a:gd name="connsiteY0" fmla="*/ 0 h 2941607"/>
              <a:gd name="connsiteX1" fmla="*/ 1923701 w 1949764"/>
              <a:gd name="connsiteY1" fmla="*/ 8626 h 2941607"/>
              <a:gd name="connsiteX2" fmla="*/ 1949579 w 1949764"/>
              <a:gd name="connsiteY2" fmla="*/ 2932980 h 2941607"/>
              <a:gd name="connsiteX3" fmla="*/ 9 w 1949764"/>
              <a:gd name="connsiteY3" fmla="*/ 2941607 h 2941607"/>
              <a:gd name="connsiteX4" fmla="*/ 672870 w 1949764"/>
              <a:gd name="connsiteY4" fmla="*/ 1984075 h 2941607"/>
              <a:gd name="connsiteX5" fmla="*/ 51768 w 1949764"/>
              <a:gd name="connsiteY5" fmla="*/ 1966822 h 2941607"/>
              <a:gd name="connsiteX6" fmla="*/ 51768 w 1949764"/>
              <a:gd name="connsiteY6" fmla="*/ 0 h 2941607"/>
              <a:gd name="connsiteX0" fmla="*/ 51768 w 1949764"/>
              <a:gd name="connsiteY0" fmla="*/ 0 h 2941607"/>
              <a:gd name="connsiteX1" fmla="*/ 1923701 w 1949764"/>
              <a:gd name="connsiteY1" fmla="*/ 8626 h 2941607"/>
              <a:gd name="connsiteX2" fmla="*/ 1949579 w 1949764"/>
              <a:gd name="connsiteY2" fmla="*/ 2932980 h 2941607"/>
              <a:gd name="connsiteX3" fmla="*/ 9 w 1949764"/>
              <a:gd name="connsiteY3" fmla="*/ 2941607 h 2941607"/>
              <a:gd name="connsiteX4" fmla="*/ 672870 w 1949764"/>
              <a:gd name="connsiteY4" fmla="*/ 1984075 h 2941607"/>
              <a:gd name="connsiteX5" fmla="*/ 577979 w 1949764"/>
              <a:gd name="connsiteY5" fmla="*/ 923025 h 2941607"/>
              <a:gd name="connsiteX6" fmla="*/ 51768 w 1949764"/>
              <a:gd name="connsiteY6" fmla="*/ 0 h 2941607"/>
              <a:gd name="connsiteX0" fmla="*/ 52588 w 1950584"/>
              <a:gd name="connsiteY0" fmla="*/ 0 h 2941607"/>
              <a:gd name="connsiteX1" fmla="*/ 1924521 w 1950584"/>
              <a:gd name="connsiteY1" fmla="*/ 8626 h 2941607"/>
              <a:gd name="connsiteX2" fmla="*/ 1950399 w 1950584"/>
              <a:gd name="connsiteY2" fmla="*/ 2932980 h 2941607"/>
              <a:gd name="connsiteX3" fmla="*/ 829 w 1950584"/>
              <a:gd name="connsiteY3" fmla="*/ 2941607 h 2941607"/>
              <a:gd name="connsiteX4" fmla="*/ 829 w 1950584"/>
              <a:gd name="connsiteY4" fmla="*/ 940279 h 2941607"/>
              <a:gd name="connsiteX5" fmla="*/ 578799 w 1950584"/>
              <a:gd name="connsiteY5" fmla="*/ 923025 h 2941607"/>
              <a:gd name="connsiteX6" fmla="*/ 52588 w 1950584"/>
              <a:gd name="connsiteY6" fmla="*/ 0 h 2941607"/>
              <a:gd name="connsiteX0" fmla="*/ 570173 w 1950584"/>
              <a:gd name="connsiteY0" fmla="*/ 1 h 2932981"/>
              <a:gd name="connsiteX1" fmla="*/ 1924521 w 1950584"/>
              <a:gd name="connsiteY1" fmla="*/ 0 h 2932981"/>
              <a:gd name="connsiteX2" fmla="*/ 1950399 w 1950584"/>
              <a:gd name="connsiteY2" fmla="*/ 2924354 h 2932981"/>
              <a:gd name="connsiteX3" fmla="*/ 829 w 1950584"/>
              <a:gd name="connsiteY3" fmla="*/ 2932981 h 2932981"/>
              <a:gd name="connsiteX4" fmla="*/ 829 w 1950584"/>
              <a:gd name="connsiteY4" fmla="*/ 931653 h 2932981"/>
              <a:gd name="connsiteX5" fmla="*/ 578799 w 1950584"/>
              <a:gd name="connsiteY5" fmla="*/ 914399 h 2932981"/>
              <a:gd name="connsiteX6" fmla="*/ 570173 w 1950584"/>
              <a:gd name="connsiteY6" fmla="*/ 1 h 2932981"/>
              <a:gd name="connsiteX0" fmla="*/ 570173 w 2019470"/>
              <a:gd name="connsiteY0" fmla="*/ 1 h 2932981"/>
              <a:gd name="connsiteX1" fmla="*/ 1924521 w 2019470"/>
              <a:gd name="connsiteY1" fmla="*/ 0 h 2932981"/>
              <a:gd name="connsiteX2" fmla="*/ 2019410 w 2019470"/>
              <a:gd name="connsiteY2" fmla="*/ 2924354 h 2932981"/>
              <a:gd name="connsiteX3" fmla="*/ 829 w 2019470"/>
              <a:gd name="connsiteY3" fmla="*/ 2932981 h 2932981"/>
              <a:gd name="connsiteX4" fmla="*/ 829 w 2019470"/>
              <a:gd name="connsiteY4" fmla="*/ 931653 h 2932981"/>
              <a:gd name="connsiteX5" fmla="*/ 578799 w 2019470"/>
              <a:gd name="connsiteY5" fmla="*/ 914399 h 2932981"/>
              <a:gd name="connsiteX6" fmla="*/ 570173 w 2019470"/>
              <a:gd name="connsiteY6" fmla="*/ 1 h 2932981"/>
              <a:gd name="connsiteX0" fmla="*/ 570173 w 2019659"/>
              <a:gd name="connsiteY0" fmla="*/ 25880 h 2958860"/>
              <a:gd name="connsiteX1" fmla="*/ 2002159 w 2019659"/>
              <a:gd name="connsiteY1" fmla="*/ 0 h 2958860"/>
              <a:gd name="connsiteX2" fmla="*/ 2019410 w 2019659"/>
              <a:gd name="connsiteY2" fmla="*/ 2950233 h 2958860"/>
              <a:gd name="connsiteX3" fmla="*/ 829 w 2019659"/>
              <a:gd name="connsiteY3" fmla="*/ 2958860 h 2958860"/>
              <a:gd name="connsiteX4" fmla="*/ 829 w 2019659"/>
              <a:gd name="connsiteY4" fmla="*/ 957532 h 2958860"/>
              <a:gd name="connsiteX5" fmla="*/ 578799 w 2019659"/>
              <a:gd name="connsiteY5" fmla="*/ 940278 h 2958860"/>
              <a:gd name="connsiteX6" fmla="*/ 570173 w 2019659"/>
              <a:gd name="connsiteY6" fmla="*/ 25880 h 2958860"/>
              <a:gd name="connsiteX0" fmla="*/ 570173 w 2019659"/>
              <a:gd name="connsiteY0" fmla="*/ 25880 h 2958860"/>
              <a:gd name="connsiteX1" fmla="*/ 2002159 w 2019659"/>
              <a:gd name="connsiteY1" fmla="*/ 0 h 2958860"/>
              <a:gd name="connsiteX2" fmla="*/ 2019410 w 2019659"/>
              <a:gd name="connsiteY2" fmla="*/ 2950233 h 2958860"/>
              <a:gd name="connsiteX3" fmla="*/ 829 w 2019659"/>
              <a:gd name="connsiteY3" fmla="*/ 2958860 h 2958860"/>
              <a:gd name="connsiteX4" fmla="*/ 829 w 2019659"/>
              <a:gd name="connsiteY4" fmla="*/ 957532 h 2958860"/>
              <a:gd name="connsiteX5" fmla="*/ 587426 w 2019659"/>
              <a:gd name="connsiteY5" fmla="*/ 966158 h 2958860"/>
              <a:gd name="connsiteX6" fmla="*/ 570173 w 2019659"/>
              <a:gd name="connsiteY6" fmla="*/ 25880 h 29588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019659" h="2958860">
                <a:moveTo>
                  <a:pt x="570173" y="25880"/>
                </a:moveTo>
                <a:lnTo>
                  <a:pt x="2002159" y="0"/>
                </a:lnTo>
                <a:cubicBezTo>
                  <a:pt x="1999283" y="974785"/>
                  <a:pt x="2022286" y="1975448"/>
                  <a:pt x="2019410" y="2950233"/>
                </a:cubicBezTo>
                <a:lnTo>
                  <a:pt x="829" y="2958860"/>
                </a:lnTo>
                <a:cubicBezTo>
                  <a:pt x="-2046" y="2642558"/>
                  <a:pt x="3704" y="1273834"/>
                  <a:pt x="829" y="957532"/>
                </a:cubicBezTo>
                <a:lnTo>
                  <a:pt x="587426" y="966158"/>
                </a:lnTo>
                <a:cubicBezTo>
                  <a:pt x="590301" y="299049"/>
                  <a:pt x="584551" y="692989"/>
                  <a:pt x="570173" y="25880"/>
                </a:cubicBezTo>
                <a:close/>
              </a:path>
            </a:pathLst>
          </a:custGeom>
          <a:noFill/>
          <a:ln w="412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4454046" y="1136591"/>
            <a:ext cx="263405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altLang="fr-FR" b="1" dirty="0">
                <a:solidFill>
                  <a:srgbClr val="FFFF00"/>
                </a:solidFill>
                <a:latin typeface="Times New Roman" pitchFamily="18" charset="0"/>
              </a:rPr>
              <a:t>sont orientées Sud-Ouest</a:t>
            </a:r>
            <a:endParaRPr lang="fr-FR" altLang="fr-FR" b="1" dirty="0">
              <a:solidFill>
                <a:srgbClr val="FFFF00"/>
              </a:solidFill>
              <a:latin typeface="Times New Roman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619672" y="4864018"/>
            <a:ext cx="9669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altLang="fr-FR" b="1" dirty="0">
                <a:solidFill>
                  <a:srgbClr val="FFFF00"/>
                </a:solidFill>
                <a:latin typeface="Times New Roman" pitchFamily="18" charset="0"/>
              </a:rPr>
              <a:t>Sud-Est</a:t>
            </a:r>
            <a:endParaRPr lang="fr-FR" dirty="0"/>
          </a:p>
        </p:txBody>
      </p:sp>
    </p:spTree>
  </p:cSld>
  <p:clrMapOvr>
    <a:masterClrMapping/>
  </p:clrMapOvr>
  <p:transition advClick="0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2" presetClass="entr" presetSubtype="4" fill="hold" grpId="0" nodeType="withEffect">
                                  <p:stCondLst>
                                    <p:cond delay="52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720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120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2" presetClass="entr" presetSubtype="1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xit" presetSubtype="0" fill="hold" grpId="1" nodeType="withEffect">
                                  <p:stCondLst>
                                    <p:cond delay="4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3700"/>
                            </p:stCondLst>
                            <p:childTnLst>
                              <p:par>
                                <p:cTn id="23" presetID="1" presetClass="entr" presetSubtype="0" fill="hold" grpId="0" nodeType="afterEffect">
                                  <p:stCondLst>
                                    <p:cond delay="1299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2" presetClass="entr" presetSubtype="4" fill="hold" grpId="0" nodeType="withEffect">
                                  <p:stCondLst>
                                    <p:cond delay="2699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8399"/>
                            </p:stCondLst>
                            <p:childTnLst>
                              <p:par>
                                <p:cTn id="29" presetID="1" presetClass="entr" presetSubtype="0" fill="hold" grpId="0" nodeType="afterEffect">
                                  <p:stCondLst>
                                    <p:cond delay="90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2" presetClass="entr" presetSubtype="1" fill="hold" grpId="0" nodeType="withEffect">
                                  <p:stCondLst>
                                    <p:cond delay="2001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3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3400"/>
                            </p:stCondLst>
                            <p:childTnLst>
                              <p:par>
                                <p:cTn id="35" presetID="10" presetClass="exit" presetSubtype="0" fill="hold" grpId="1" nodeType="afterEffect">
                                  <p:stCondLst>
                                    <p:cond delay="3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6" dur="2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0" presetClass="exit" presetSubtype="0" fill="hold" grpId="1" nodeType="withEffect">
                                  <p:stCondLst>
                                    <p:cond delay="31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4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0" presetClass="exit" presetSubtype="0" fill="hold" grpId="1" nodeType="withEffect">
                                  <p:stCondLst>
                                    <p:cond delay="32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0" presetClass="exit" presetSubtype="0" fill="hold" grpId="1" nodeType="withEffect">
                                  <p:stCondLst>
                                    <p:cond delay="33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4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0" presetClass="exit" presetSubtype="0" fill="hold" grpId="1" nodeType="withEffect">
                                  <p:stCondLst>
                                    <p:cond delay="33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0" presetClass="exit" presetSubtype="0" fill="hold" grpId="1" nodeType="withEffect">
                                  <p:stCondLst>
                                    <p:cond delay="33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5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0" presetClass="exit" presetSubtype="0" fill="hold" grpId="1" nodeType="withEffect">
                                  <p:stCondLst>
                                    <p:cond delay="3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7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6" grpId="0"/>
      <p:bldP spid="3076" grpId="1"/>
      <p:bldP spid="2" grpId="0"/>
      <p:bldP spid="2" grpId="1"/>
      <p:bldP spid="13" grpId="0" animBg="1"/>
      <p:bldP spid="13" grpId="1" animBg="1"/>
      <p:bldP spid="23" grpId="0" animBg="1"/>
      <p:bldP spid="23" grpId="1" animBg="1"/>
      <p:bldP spid="5" grpId="0" animBg="1"/>
      <p:bldP spid="5" grpId="1" animBg="1"/>
      <p:bldP spid="17" grpId="0" animBg="1"/>
      <p:bldP spid="17" grpId="1" animBg="1"/>
      <p:bldP spid="6" grpId="0"/>
      <p:bldP spid="6" grpId="1"/>
      <p:bldP spid="7" grpId="0"/>
      <p:bldP spid="7" grpId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AutoShape 3" descr="Z"/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fr-FR" altLang="fr-FR" sz="1800">
              <a:latin typeface="Arial" charset="0"/>
            </a:endParaRPr>
          </a:p>
        </p:txBody>
      </p:sp>
      <p:sp>
        <p:nvSpPr>
          <p:cNvPr id="19" name="Text Box 6"/>
          <p:cNvSpPr txBox="1">
            <a:spLocks noChangeArrowheads="1"/>
          </p:cNvSpPr>
          <p:nvPr/>
        </p:nvSpPr>
        <p:spPr bwMode="auto">
          <a:xfrm>
            <a:off x="2403475" y="159048"/>
            <a:ext cx="403225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fr-FR" altLang="fr-FR" sz="2400" b="1" dirty="0" smtClean="0">
                <a:solidFill>
                  <a:srgbClr val="FFFF00"/>
                </a:solidFill>
                <a:latin typeface="Times New Roman" pitchFamily="18" charset="0"/>
              </a:rPr>
              <a:t>Le second Gîte - Part</a:t>
            </a:r>
            <a:r>
              <a:rPr lang="fr-FR" altLang="fr-FR" sz="2400" b="1" dirty="0">
                <a:solidFill>
                  <a:srgbClr val="FFFF00"/>
                </a:solidFill>
                <a:latin typeface="Times New Roman" pitchFamily="18" charset="0"/>
              </a:rPr>
              <a:t>. </a:t>
            </a:r>
            <a:r>
              <a:rPr lang="fr-FR" altLang="fr-FR" sz="2400" b="1" dirty="0" smtClean="0">
                <a:solidFill>
                  <a:srgbClr val="FFFF00"/>
                </a:solidFill>
                <a:latin typeface="Times New Roman" pitchFamily="18" charset="0"/>
              </a:rPr>
              <a:t>2</a:t>
            </a:r>
            <a:endParaRPr lang="fr-FR" altLang="fr-FR" sz="2400" b="1" dirty="0">
              <a:solidFill>
                <a:srgbClr val="FFFF00"/>
              </a:solidFill>
              <a:latin typeface="Times New Roman" pitchFamily="18" charset="0"/>
            </a:endParaRPr>
          </a:p>
        </p:txBody>
      </p:sp>
      <p:sp>
        <p:nvSpPr>
          <p:cNvPr id="20" name="Rectangle 21"/>
          <p:cNvSpPr>
            <a:spLocks noChangeArrowheads="1"/>
          </p:cNvSpPr>
          <p:nvPr/>
        </p:nvSpPr>
        <p:spPr bwMode="auto">
          <a:xfrm>
            <a:off x="966434" y="622156"/>
            <a:ext cx="6485291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800" b="1" dirty="0" smtClean="0">
                <a:solidFill>
                  <a:srgbClr val="FFFF00"/>
                </a:solidFill>
                <a:latin typeface="Times New Roman" pitchFamily="18" charset="0"/>
              </a:rPr>
              <a:t>Les </a:t>
            </a:r>
            <a:r>
              <a:rPr lang="fr-FR" altLang="fr-FR" sz="1800" b="1" dirty="0" smtClean="0">
                <a:solidFill>
                  <a:srgbClr val="FFFF00"/>
                </a:solidFill>
                <a:latin typeface="Times New Roman" pitchFamily="18" charset="0"/>
              </a:rPr>
              <a:t>ouvertures </a:t>
            </a:r>
            <a:r>
              <a:rPr lang="fr-FR" altLang="fr-FR" sz="1800" b="1" dirty="0" smtClean="0">
                <a:solidFill>
                  <a:srgbClr val="FFFF00"/>
                </a:solidFill>
                <a:latin typeface="Times New Roman" pitchFamily="18" charset="0"/>
              </a:rPr>
              <a:t>de la façade Sud-Est au </a:t>
            </a:r>
            <a:r>
              <a:rPr lang="fr-FR" altLang="fr-FR" sz="1800" b="1" dirty="0" smtClean="0">
                <a:solidFill>
                  <a:srgbClr val="FFFF00"/>
                </a:solidFill>
                <a:latin typeface="Times New Roman" pitchFamily="18" charset="0"/>
              </a:rPr>
              <a:t>RDC.</a:t>
            </a:r>
            <a:endParaRPr lang="fr-FR" altLang="fr-FR" sz="1800" b="1" dirty="0">
              <a:solidFill>
                <a:srgbClr val="FFFF00"/>
              </a:solidFill>
              <a:latin typeface="Times New Roman" pitchFamily="18" charset="0"/>
            </a:endParaRPr>
          </a:p>
        </p:txBody>
      </p:sp>
      <p:pic>
        <p:nvPicPr>
          <p:cNvPr id="2050" name="Picture 2" descr="D:\christophe\Projet\Sainte Rose\photos\Moulin\Evolution grange\Gîte 2\les ouvertures\IMGP3031.JPG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56303" y="1100870"/>
            <a:ext cx="5148063" cy="34191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D:\christophe\Projet\Sainte Rose\photos\Moulin\Evolution grange\Gîte 2\les ouvertures\IMGP3053.JPG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307310" y="1527164"/>
            <a:ext cx="5104417" cy="33901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D:\christophe\Projet\Sainte Rose\photos\Moulin\Evolution grange\Gîte 2\les ouvertures\IMGP3032.JPG"/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724455" y="1820951"/>
            <a:ext cx="5616624" cy="37303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D:\christophe\Projet\Sainte Rose\photos\Moulin\Evolution grange\Gîte 2\les ouvertures\IMGP3055.JPG"/>
          <p:cNvPicPr>
            <a:picLocks noChangeAspect="1" noChangeArrowheads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267744" y="2252999"/>
            <a:ext cx="5562873" cy="36946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D:\christophe\Projet\Sainte Rose\photos\Moulin\Evolution grange\Gîte 2\les ouvertures\IMGP3052.JPG"/>
          <p:cNvPicPr>
            <a:picLocks noChangeAspect="1" noChangeArrowheads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924303" y="2639602"/>
            <a:ext cx="5517531" cy="36645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3079" name="Group 5"/>
          <p:cNvGrpSpPr>
            <a:grpSpLocks/>
          </p:cNvGrpSpPr>
          <p:nvPr/>
        </p:nvGrpSpPr>
        <p:grpSpPr bwMode="auto">
          <a:xfrm>
            <a:off x="7451725" y="6202363"/>
            <a:ext cx="1584325" cy="688975"/>
            <a:chOff x="4694" y="3907"/>
            <a:chExt cx="998" cy="434"/>
          </a:xfrm>
        </p:grpSpPr>
        <p:pic>
          <p:nvPicPr>
            <p:cNvPr id="3088" name="Picture 6" descr="martin-pecheur-d-europe-alcedo-atthis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40" y="3907"/>
              <a:ext cx="952" cy="3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089" name="Text Box 7"/>
            <p:cNvSpPr txBox="1">
              <a:spLocks noChangeArrowheads="1"/>
            </p:cNvSpPr>
            <p:nvPr/>
          </p:nvSpPr>
          <p:spPr bwMode="auto">
            <a:xfrm>
              <a:off x="4694" y="4110"/>
              <a:ext cx="817" cy="2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fr-FR" altLang="fr-FR" sz="1800">
                  <a:latin typeface="Edwardian Script ITC" pitchFamily="66" charset="0"/>
                </a:rPr>
                <a:t>Sainte-Rose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347529350"/>
      </p:ext>
    </p:extLst>
  </p:cSld>
  <p:clrMapOvr>
    <a:masterClrMapping/>
  </p:clrMapOvr>
  <p:transition advClick="0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3501"/>
                            </p:stCondLst>
                            <p:childTnLst>
                              <p:par>
                                <p:cTn id="8" presetID="21" presetClass="entr" presetSubtype="1" fill="hold" nodeType="afterEffect">
                                  <p:stCondLst>
                                    <p:cond delay="1799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3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8300"/>
                            </p:stCondLst>
                            <p:childTnLst>
                              <p:par>
                                <p:cTn id="12" presetID="21" presetClass="entr" presetSubtype="1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3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4300"/>
                            </p:stCondLst>
                            <p:childTnLst>
                              <p:par>
                                <p:cTn id="16" presetID="21" presetClass="entr" presetSubtype="1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8" dur="3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300"/>
                            </p:stCondLst>
                            <p:childTnLst>
                              <p:par>
                                <p:cTn id="23" presetID="21" presetClass="entr" presetSubtype="1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30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2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6300"/>
                            </p:stCondLst>
                            <p:childTnLst>
                              <p:par>
                                <p:cTn id="30" presetID="21" presetClass="entr" presetSubtype="1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2" dur="30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2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2300"/>
                            </p:stCondLst>
                            <p:childTnLst>
                              <p:par>
                                <p:cTn id="37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8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20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0" presetClass="exit" presetSubtype="0" fill="hold" nodeType="withEffect">
                                  <p:stCondLst>
                                    <p:cond delay="2801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20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20" grpId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AutoShape 3" descr="Z"/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fr-FR" altLang="fr-FR" sz="1800">
              <a:latin typeface="Arial" charset="0"/>
            </a:endParaRPr>
          </a:p>
        </p:txBody>
      </p:sp>
      <p:sp>
        <p:nvSpPr>
          <p:cNvPr id="3076" name="Rectangle 21"/>
          <p:cNvSpPr>
            <a:spLocks noChangeArrowheads="1"/>
          </p:cNvSpPr>
          <p:nvPr/>
        </p:nvSpPr>
        <p:spPr bwMode="auto">
          <a:xfrm>
            <a:off x="895020" y="941388"/>
            <a:ext cx="223682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800" b="1" dirty="0" smtClean="0">
                <a:solidFill>
                  <a:srgbClr val="FFFF00"/>
                </a:solidFill>
                <a:latin typeface="Times New Roman" pitchFamily="18" charset="0"/>
              </a:rPr>
              <a:t>Coté cuisine</a:t>
            </a:r>
            <a:endParaRPr lang="fr-FR" altLang="fr-FR" sz="1800" b="1" dirty="0">
              <a:solidFill>
                <a:srgbClr val="FFFF00"/>
              </a:solidFill>
              <a:latin typeface="Times New Roman" pitchFamily="18" charset="0"/>
            </a:endParaRPr>
          </a:p>
        </p:txBody>
      </p:sp>
      <p:grpSp>
        <p:nvGrpSpPr>
          <p:cNvPr id="3079" name="Group 5"/>
          <p:cNvGrpSpPr>
            <a:grpSpLocks/>
          </p:cNvGrpSpPr>
          <p:nvPr/>
        </p:nvGrpSpPr>
        <p:grpSpPr bwMode="auto">
          <a:xfrm>
            <a:off x="7451725" y="6202363"/>
            <a:ext cx="1584325" cy="688975"/>
            <a:chOff x="4694" y="3907"/>
            <a:chExt cx="998" cy="434"/>
          </a:xfrm>
        </p:grpSpPr>
        <p:pic>
          <p:nvPicPr>
            <p:cNvPr id="3088" name="Picture 6" descr="martin-pecheur-d-europe-alcedo-atthis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40" y="3907"/>
              <a:ext cx="952" cy="3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089" name="Text Box 7"/>
            <p:cNvSpPr txBox="1">
              <a:spLocks noChangeArrowheads="1"/>
            </p:cNvSpPr>
            <p:nvPr/>
          </p:nvSpPr>
          <p:spPr bwMode="auto">
            <a:xfrm>
              <a:off x="4694" y="4110"/>
              <a:ext cx="817" cy="2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fr-FR" altLang="fr-FR" sz="1800">
                  <a:latin typeface="Edwardian Script ITC" pitchFamily="66" charset="0"/>
                </a:rPr>
                <a:t>Sainte-Rose</a:t>
              </a:r>
            </a:p>
          </p:txBody>
        </p:sp>
      </p:grpSp>
      <p:sp>
        <p:nvSpPr>
          <p:cNvPr id="19" name="Text Box 6"/>
          <p:cNvSpPr txBox="1">
            <a:spLocks noChangeArrowheads="1"/>
          </p:cNvSpPr>
          <p:nvPr/>
        </p:nvSpPr>
        <p:spPr bwMode="auto">
          <a:xfrm>
            <a:off x="2403475" y="159048"/>
            <a:ext cx="403225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fr-FR" altLang="fr-FR" sz="2400" b="1" dirty="0" smtClean="0">
                <a:solidFill>
                  <a:srgbClr val="FFFF00"/>
                </a:solidFill>
                <a:latin typeface="Times New Roman" pitchFamily="18" charset="0"/>
              </a:rPr>
              <a:t>Le second Gîte - Part</a:t>
            </a:r>
            <a:r>
              <a:rPr lang="fr-FR" altLang="fr-FR" sz="2400" b="1" dirty="0">
                <a:solidFill>
                  <a:srgbClr val="FFFF00"/>
                </a:solidFill>
                <a:latin typeface="Times New Roman" pitchFamily="18" charset="0"/>
              </a:rPr>
              <a:t>. </a:t>
            </a:r>
            <a:r>
              <a:rPr lang="fr-FR" altLang="fr-FR" sz="2400" b="1" dirty="0" smtClean="0">
                <a:solidFill>
                  <a:srgbClr val="FFFF00"/>
                </a:solidFill>
                <a:latin typeface="Times New Roman" pitchFamily="18" charset="0"/>
              </a:rPr>
              <a:t>2</a:t>
            </a:r>
            <a:endParaRPr lang="fr-FR" altLang="fr-FR" sz="2400" b="1" dirty="0">
              <a:solidFill>
                <a:srgbClr val="FFFF00"/>
              </a:solidFill>
              <a:latin typeface="Times New Roman" pitchFamily="18" charset="0"/>
            </a:endParaRPr>
          </a:p>
        </p:txBody>
      </p:sp>
      <p:pic>
        <p:nvPicPr>
          <p:cNvPr id="14" name="Picture 7" descr="D:\christophe\Projet\Sainte Rose\photos\Moulin\Evolution grange\Gîte 2\les ouvertures\IMGP3056.JPG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664628" y="836712"/>
            <a:ext cx="4982179" cy="33089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Rectangle 21"/>
          <p:cNvSpPr>
            <a:spLocks noChangeArrowheads="1"/>
          </p:cNvSpPr>
          <p:nvPr/>
        </p:nvSpPr>
        <p:spPr bwMode="auto">
          <a:xfrm>
            <a:off x="456823" y="1700808"/>
            <a:ext cx="223682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800" b="1" dirty="0" smtClean="0">
                <a:solidFill>
                  <a:srgbClr val="FFFF00"/>
                </a:solidFill>
                <a:latin typeface="Times New Roman" pitchFamily="18" charset="0"/>
              </a:rPr>
              <a:t>À l’étage</a:t>
            </a:r>
            <a:endParaRPr lang="fr-FR" altLang="fr-FR" sz="1800" b="1" dirty="0">
              <a:solidFill>
                <a:srgbClr val="FFFF00"/>
              </a:solidFill>
              <a:latin typeface="Times New Roman" pitchFamily="18" charset="0"/>
            </a:endParaRPr>
          </a:p>
        </p:txBody>
      </p:sp>
      <p:pic>
        <p:nvPicPr>
          <p:cNvPr id="3074" name="Picture 2" descr="D:\christophe\Projet\Sainte Rose\photos\Moulin\Evolution grange\Gîte 2\les ouvertures\IMGP3054.JPG"/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79512" y="2132856"/>
            <a:ext cx="4881486" cy="32420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D:\christophe\Projet\Sainte Rose\photos\Moulin\Evolution grange\Gîte 2\les ouvertures\IMGP3135.JPG"/>
          <p:cNvPicPr>
            <a:picLocks noChangeAspect="1" noChangeArrowheads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55576" y="2516751"/>
            <a:ext cx="5025417" cy="33376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D:\christophe\Projet\Sainte Rose\photos\Moulin\Evolution grange\Gîte 2\les ouvertures\IMGP3138.JPG"/>
          <p:cNvPicPr>
            <a:picLocks noChangeAspect="1" noChangeArrowheads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75232" y="3140968"/>
            <a:ext cx="5229015" cy="34728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19592475"/>
      </p:ext>
    </p:extLst>
  </p:cSld>
  <p:clrMapOvr>
    <a:masterClrMapping/>
  </p:clrMapOvr>
  <p:transition advClick="0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001"/>
                            </p:stCondLst>
                            <p:childTnLst>
                              <p:par>
                                <p:cTn id="8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001"/>
                            </p:stCondLst>
                            <p:childTnLst>
                              <p:par>
                                <p:cTn id="12" presetID="1" presetClass="entr" presetSubtype="0" fill="hold" grpId="0" nodeType="afterEffect">
                                  <p:stCondLst>
                                    <p:cond delay="2199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6901"/>
                            </p:stCondLst>
                            <p:childTnLst>
                              <p:par>
                                <p:cTn id="15" presetID="16" presetClass="entr" presetSubtype="21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3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xit" presetSubtype="0" fill="hold" grpId="1" nodeType="withEffect">
                                  <p:stCondLst>
                                    <p:cond delay="3499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9" dur="2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2901"/>
                            </p:stCondLst>
                            <p:childTnLst>
                              <p:par>
                                <p:cTn id="22" presetID="16" presetClass="entr" presetSubtype="21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3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xit" presetSubtype="0" fill="hold" nodeType="withEffect">
                                  <p:stCondLst>
                                    <p:cond delay="99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0" presetClass="exit" presetSubtype="0" fill="hold" nodeType="withEffect">
                                  <p:stCondLst>
                                    <p:cond delay="4999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9900"/>
                            </p:stCondLst>
                            <p:childTnLst>
                              <p:par>
                                <p:cTn id="32" presetID="16" presetClass="entr" presetSubtype="21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4" dur="3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xit" presetSubtype="0" fill="hold" grpId="1" nodeType="withEffect">
                                  <p:stCondLst>
                                    <p:cond delay="4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6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0" presetClass="exit" presetSubtype="0" fill="hold" nodeType="withEffect">
                                  <p:stCondLst>
                                    <p:cond delay="63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0" presetClass="exit" presetSubtype="0" fill="hold" nodeType="withEffect">
                                  <p:stCondLst>
                                    <p:cond delay="9699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2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6" grpId="0"/>
      <p:bldP spid="3076" grpId="1"/>
      <p:bldP spid="15" grpId="0"/>
      <p:bldP spid="15" grpId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AutoShape 3" descr="Z"/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fr-FR" altLang="fr-FR" sz="1800">
              <a:latin typeface="Arial" charset="0"/>
            </a:endParaRPr>
          </a:p>
        </p:txBody>
      </p:sp>
      <p:sp>
        <p:nvSpPr>
          <p:cNvPr id="3076" name="Rectangle 21"/>
          <p:cNvSpPr>
            <a:spLocks noChangeArrowheads="1"/>
          </p:cNvSpPr>
          <p:nvPr/>
        </p:nvSpPr>
        <p:spPr bwMode="auto">
          <a:xfrm>
            <a:off x="755576" y="620713"/>
            <a:ext cx="223682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800" b="1" dirty="0" smtClean="0">
                <a:solidFill>
                  <a:srgbClr val="FFFF00"/>
                </a:solidFill>
                <a:latin typeface="Times New Roman" pitchFamily="18" charset="0"/>
              </a:rPr>
              <a:t>Vue de </a:t>
            </a:r>
            <a:r>
              <a:rPr lang="fr-FR" altLang="fr-FR" sz="1800" b="1" dirty="0" smtClean="0">
                <a:solidFill>
                  <a:srgbClr val="FFFF00"/>
                </a:solidFill>
                <a:latin typeface="Times New Roman" pitchFamily="18" charset="0"/>
              </a:rPr>
              <a:t>l’extérieur </a:t>
            </a:r>
            <a:endParaRPr lang="fr-FR" altLang="fr-FR" sz="1800" b="1" dirty="0">
              <a:solidFill>
                <a:srgbClr val="FFFF00"/>
              </a:solidFill>
              <a:latin typeface="Times New Roman" pitchFamily="18" charset="0"/>
            </a:endParaRPr>
          </a:p>
        </p:txBody>
      </p:sp>
      <p:grpSp>
        <p:nvGrpSpPr>
          <p:cNvPr id="3079" name="Group 5"/>
          <p:cNvGrpSpPr>
            <a:grpSpLocks/>
          </p:cNvGrpSpPr>
          <p:nvPr/>
        </p:nvGrpSpPr>
        <p:grpSpPr bwMode="auto">
          <a:xfrm>
            <a:off x="7451725" y="6202363"/>
            <a:ext cx="1584325" cy="688975"/>
            <a:chOff x="4694" y="3907"/>
            <a:chExt cx="998" cy="434"/>
          </a:xfrm>
        </p:grpSpPr>
        <p:pic>
          <p:nvPicPr>
            <p:cNvPr id="3088" name="Picture 6" descr="martin-pecheur-d-europe-alcedo-atthis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40" y="3907"/>
              <a:ext cx="952" cy="3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089" name="Text Box 7"/>
            <p:cNvSpPr txBox="1">
              <a:spLocks noChangeArrowheads="1"/>
            </p:cNvSpPr>
            <p:nvPr/>
          </p:nvSpPr>
          <p:spPr bwMode="auto">
            <a:xfrm>
              <a:off x="4694" y="4110"/>
              <a:ext cx="817" cy="2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fr-FR" altLang="fr-FR" sz="1800">
                  <a:latin typeface="Edwardian Script ITC" pitchFamily="66" charset="0"/>
                </a:rPr>
                <a:t>Sainte-Rose</a:t>
              </a:r>
            </a:p>
          </p:txBody>
        </p:sp>
      </p:grpSp>
      <p:sp>
        <p:nvSpPr>
          <p:cNvPr id="19" name="Text Box 6"/>
          <p:cNvSpPr txBox="1">
            <a:spLocks noChangeArrowheads="1"/>
          </p:cNvSpPr>
          <p:nvPr/>
        </p:nvSpPr>
        <p:spPr bwMode="auto">
          <a:xfrm>
            <a:off x="2403475" y="159048"/>
            <a:ext cx="403225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fr-FR" altLang="fr-FR" sz="2400" b="1" dirty="0" smtClean="0">
                <a:solidFill>
                  <a:srgbClr val="FFFF00"/>
                </a:solidFill>
                <a:latin typeface="Times New Roman" pitchFamily="18" charset="0"/>
              </a:rPr>
              <a:t>Le second Gîte - Part</a:t>
            </a:r>
            <a:r>
              <a:rPr lang="fr-FR" altLang="fr-FR" sz="2400" b="1" dirty="0">
                <a:solidFill>
                  <a:srgbClr val="FFFF00"/>
                </a:solidFill>
                <a:latin typeface="Times New Roman" pitchFamily="18" charset="0"/>
              </a:rPr>
              <a:t>. </a:t>
            </a:r>
            <a:r>
              <a:rPr lang="fr-FR" altLang="fr-FR" sz="2400" b="1" dirty="0" smtClean="0">
                <a:solidFill>
                  <a:srgbClr val="FFFF00"/>
                </a:solidFill>
                <a:latin typeface="Times New Roman" pitchFamily="18" charset="0"/>
              </a:rPr>
              <a:t>2</a:t>
            </a:r>
            <a:endParaRPr lang="fr-FR" altLang="fr-FR" sz="2400" b="1" dirty="0">
              <a:solidFill>
                <a:srgbClr val="FFFF00"/>
              </a:solidFill>
              <a:latin typeface="Times New Roman" pitchFamily="18" charset="0"/>
            </a:endParaRPr>
          </a:p>
        </p:txBody>
      </p:sp>
      <p:pic>
        <p:nvPicPr>
          <p:cNvPr id="4098" name="Picture 2" descr="D:\christophe\Projet\Sainte Rose\photos\Moulin\Evolution grange\Gîte 2\les ouvertures\IMGP3044.JPG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86565" y="1196752"/>
            <a:ext cx="4608512" cy="30607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D:\christophe\Projet\Sainte Rose\photos\Moulin\Evolution grange\Gîte 2\les ouvertures\IMGP3043.JPG"/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62629" y="1484784"/>
            <a:ext cx="4662071" cy="30963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D:\christophe\Projet\Sainte Rose\photos\Moulin\Evolution grange\Gîte 2\les ouvertures\IMGP3035.JPG"/>
          <p:cNvPicPr>
            <a:picLocks noChangeAspect="1" noChangeArrowheads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366685" y="1772816"/>
            <a:ext cx="5887294" cy="39100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1" name="Picture 5" descr="D:\christophe\Projet\Sainte Rose\photos\Moulin\Evolution grange\Gîte 2\les ouvertures\IMGP3033.JPG"/>
          <p:cNvPicPr>
            <a:picLocks noChangeAspect="1" noChangeArrowheads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051720" y="1994793"/>
            <a:ext cx="6335209" cy="42075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Rectangle 21"/>
          <p:cNvSpPr>
            <a:spLocks noChangeArrowheads="1"/>
          </p:cNvSpPr>
          <p:nvPr/>
        </p:nvSpPr>
        <p:spPr bwMode="auto">
          <a:xfrm>
            <a:off x="5214905" y="957779"/>
            <a:ext cx="223682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800" b="1" dirty="0" smtClean="0">
                <a:solidFill>
                  <a:srgbClr val="FFFF00"/>
                </a:solidFill>
                <a:latin typeface="Times New Roman" pitchFamily="18" charset="0"/>
              </a:rPr>
              <a:t>Façade Sud-Est</a:t>
            </a:r>
            <a:endParaRPr lang="fr-FR" altLang="fr-FR" sz="1800" b="1" dirty="0">
              <a:solidFill>
                <a:srgbClr val="FFFF00"/>
              </a:solidFill>
              <a:latin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60176425"/>
      </p:ext>
    </p:extLst>
  </p:cSld>
  <p:clrMapOvr>
    <a:masterClrMapping/>
  </p:clrMapOvr>
  <p:transition advClick="0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501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999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701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702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7403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3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3403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3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9403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30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403"/>
                            </p:stCondLst>
                            <p:childTnLst>
                              <p:par>
                                <p:cTn id="35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6" dur="2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7403"/>
                            </p:stCondLst>
                            <p:childTnLst>
                              <p:par>
                                <p:cTn id="39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40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2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2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" dur="2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" dur="20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6" grpId="0"/>
      <p:bldP spid="3076" grpId="1"/>
      <p:bldP spid="12" grpId="0"/>
      <p:bldP spid="12" grpId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AutoShape 3" descr="Z"/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fr-FR" altLang="fr-FR" sz="1800">
              <a:latin typeface="Arial" charset="0"/>
            </a:endParaRPr>
          </a:p>
        </p:txBody>
      </p:sp>
      <p:sp>
        <p:nvSpPr>
          <p:cNvPr id="3076" name="Rectangle 21"/>
          <p:cNvSpPr>
            <a:spLocks noChangeArrowheads="1"/>
          </p:cNvSpPr>
          <p:nvPr/>
        </p:nvSpPr>
        <p:spPr bwMode="auto">
          <a:xfrm>
            <a:off x="46384" y="5013176"/>
            <a:ext cx="2715443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800" b="1" dirty="0" smtClean="0">
                <a:solidFill>
                  <a:srgbClr val="FFFF00"/>
                </a:solidFill>
                <a:latin typeface="Times New Roman" pitchFamily="18" charset="0"/>
              </a:rPr>
              <a:t>Les accès existants seront fermés.</a:t>
            </a:r>
            <a:endParaRPr lang="fr-FR" altLang="fr-FR" sz="1800" b="1" dirty="0">
              <a:solidFill>
                <a:srgbClr val="FFFF00"/>
              </a:solidFill>
              <a:latin typeface="Times New Roman" pitchFamily="18" charset="0"/>
            </a:endParaRPr>
          </a:p>
        </p:txBody>
      </p:sp>
      <p:grpSp>
        <p:nvGrpSpPr>
          <p:cNvPr id="3079" name="Group 5"/>
          <p:cNvGrpSpPr>
            <a:grpSpLocks/>
          </p:cNvGrpSpPr>
          <p:nvPr/>
        </p:nvGrpSpPr>
        <p:grpSpPr bwMode="auto">
          <a:xfrm>
            <a:off x="7451725" y="6202363"/>
            <a:ext cx="1584325" cy="688975"/>
            <a:chOff x="4694" y="3907"/>
            <a:chExt cx="998" cy="434"/>
          </a:xfrm>
        </p:grpSpPr>
        <p:pic>
          <p:nvPicPr>
            <p:cNvPr id="3088" name="Picture 6" descr="martin-pecheur-d-europe-alcedo-atthis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40" y="3907"/>
              <a:ext cx="952" cy="3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089" name="Text Box 7"/>
            <p:cNvSpPr txBox="1">
              <a:spLocks noChangeArrowheads="1"/>
            </p:cNvSpPr>
            <p:nvPr/>
          </p:nvSpPr>
          <p:spPr bwMode="auto">
            <a:xfrm>
              <a:off x="4694" y="4110"/>
              <a:ext cx="817" cy="2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fr-FR" altLang="fr-FR" sz="1800">
                  <a:latin typeface="Edwardian Script ITC" pitchFamily="66" charset="0"/>
                </a:rPr>
                <a:t>Sainte-Rose</a:t>
              </a:r>
            </a:p>
          </p:txBody>
        </p:sp>
      </p:grpSp>
      <p:sp>
        <p:nvSpPr>
          <p:cNvPr id="19" name="Text Box 6"/>
          <p:cNvSpPr txBox="1">
            <a:spLocks noChangeArrowheads="1"/>
          </p:cNvSpPr>
          <p:nvPr/>
        </p:nvSpPr>
        <p:spPr bwMode="auto">
          <a:xfrm>
            <a:off x="2403475" y="159048"/>
            <a:ext cx="403225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fr-FR" altLang="fr-FR" sz="2400" b="1" dirty="0" smtClean="0">
                <a:solidFill>
                  <a:srgbClr val="FFFF00"/>
                </a:solidFill>
                <a:latin typeface="Times New Roman" pitchFamily="18" charset="0"/>
              </a:rPr>
              <a:t>Le second Gîte - Part</a:t>
            </a:r>
            <a:r>
              <a:rPr lang="fr-FR" altLang="fr-FR" sz="2400" b="1" dirty="0">
                <a:solidFill>
                  <a:srgbClr val="FFFF00"/>
                </a:solidFill>
                <a:latin typeface="Times New Roman" pitchFamily="18" charset="0"/>
              </a:rPr>
              <a:t>. </a:t>
            </a:r>
            <a:r>
              <a:rPr lang="fr-FR" altLang="fr-FR" sz="2400" b="1" dirty="0" smtClean="0">
                <a:solidFill>
                  <a:srgbClr val="FFFF00"/>
                </a:solidFill>
                <a:latin typeface="Times New Roman" pitchFamily="18" charset="0"/>
              </a:rPr>
              <a:t>2</a:t>
            </a:r>
            <a:endParaRPr lang="fr-FR" altLang="fr-FR" sz="2400" b="1" dirty="0">
              <a:solidFill>
                <a:srgbClr val="FFFF00"/>
              </a:solidFill>
              <a:latin typeface="Times New Roman" pitchFamily="18" charset="0"/>
            </a:endParaRPr>
          </a:p>
        </p:txBody>
      </p:sp>
      <p:sp>
        <p:nvSpPr>
          <p:cNvPr id="12" name="Rectangle 21"/>
          <p:cNvSpPr>
            <a:spLocks noChangeArrowheads="1"/>
          </p:cNvSpPr>
          <p:nvPr/>
        </p:nvSpPr>
        <p:spPr bwMode="auto">
          <a:xfrm>
            <a:off x="1763688" y="627347"/>
            <a:ext cx="223682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800" b="1" dirty="0" smtClean="0">
                <a:solidFill>
                  <a:srgbClr val="FFFF00"/>
                </a:solidFill>
                <a:latin typeface="Times New Roman" pitchFamily="18" charset="0"/>
              </a:rPr>
              <a:t>Façade Nord-Est</a:t>
            </a:r>
            <a:endParaRPr lang="fr-FR" altLang="fr-FR" sz="1800" b="1" dirty="0">
              <a:solidFill>
                <a:srgbClr val="FFFF00"/>
              </a:solidFill>
              <a:latin typeface="Times New Roman" pitchFamily="18" charset="0"/>
            </a:endParaRPr>
          </a:p>
        </p:txBody>
      </p:sp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39552" y="1268760"/>
            <a:ext cx="1729109" cy="2518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2" name="Picture 2" descr="D:\christophe\Projet\Sainte Rose\photos\Moulin\Evolution grange\Gîte 2\les ouvertures\IMGP3046.JPG"/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619672" y="1627824"/>
            <a:ext cx="4965022" cy="32975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D:\christophe\Projet\Sainte Rose\photos\Moulin\Evolution grange\Gîte 2\les ouvertures\IMGP3051.JPG"/>
          <p:cNvPicPr>
            <a:picLocks noChangeAspect="1" noChangeArrowheads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029097" y="1867283"/>
            <a:ext cx="5719616" cy="37987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" name="Groupe 1"/>
          <p:cNvGrpSpPr/>
          <p:nvPr/>
        </p:nvGrpSpPr>
        <p:grpSpPr>
          <a:xfrm>
            <a:off x="2761827" y="2708920"/>
            <a:ext cx="3822867" cy="2448272"/>
            <a:chOff x="2761827" y="2708920"/>
            <a:chExt cx="3822867" cy="2448272"/>
          </a:xfrm>
        </p:grpSpPr>
        <p:cxnSp>
          <p:nvCxnSpPr>
            <p:cNvPr id="3" name="Connecteur droit avec flèche 2"/>
            <p:cNvCxnSpPr/>
            <p:nvPr/>
          </p:nvCxnSpPr>
          <p:spPr>
            <a:xfrm flipV="1">
              <a:off x="2761827" y="4581128"/>
              <a:ext cx="3754389" cy="576064"/>
            </a:xfrm>
            <a:prstGeom prst="straightConnector1">
              <a:avLst/>
            </a:prstGeom>
            <a:ln w="38100"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Connecteur droit avec flèche 17"/>
            <p:cNvCxnSpPr/>
            <p:nvPr/>
          </p:nvCxnSpPr>
          <p:spPr>
            <a:xfrm flipV="1">
              <a:off x="2761827" y="2708920"/>
              <a:ext cx="3822867" cy="2448272"/>
            </a:xfrm>
            <a:prstGeom prst="straightConnector1">
              <a:avLst/>
            </a:prstGeom>
            <a:ln w="38100"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21" name="Connecteur droit avec flèche 20"/>
          <p:cNvCxnSpPr/>
          <p:nvPr/>
        </p:nvCxnSpPr>
        <p:spPr>
          <a:xfrm flipH="1">
            <a:off x="4639021" y="1100045"/>
            <a:ext cx="156124" cy="1680883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Rectangle 21"/>
          <p:cNvSpPr>
            <a:spLocks noChangeArrowheads="1"/>
          </p:cNvSpPr>
          <p:nvPr/>
        </p:nvSpPr>
        <p:spPr bwMode="auto">
          <a:xfrm>
            <a:off x="4787421" y="764704"/>
            <a:ext cx="324096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800" b="1" dirty="0" smtClean="0">
                <a:solidFill>
                  <a:srgbClr val="FFFF00"/>
                </a:solidFill>
                <a:latin typeface="Times New Roman" pitchFamily="18" charset="0"/>
              </a:rPr>
              <a:t>Cette fenêtre sera </a:t>
            </a:r>
            <a:r>
              <a:rPr lang="fr-FR" altLang="fr-FR" sz="1800" b="1" dirty="0" smtClean="0">
                <a:solidFill>
                  <a:srgbClr val="FFFF00"/>
                </a:solidFill>
                <a:latin typeface="Times New Roman" pitchFamily="18" charset="0"/>
              </a:rPr>
              <a:t>agrandie.</a:t>
            </a:r>
            <a:endParaRPr lang="fr-FR" altLang="fr-FR" sz="1800" b="1" dirty="0">
              <a:solidFill>
                <a:srgbClr val="FFFF00"/>
              </a:solidFill>
              <a:latin typeface="Times New Roman" pitchFamily="18" charset="0"/>
            </a:endParaRPr>
          </a:p>
        </p:txBody>
      </p:sp>
      <p:sp>
        <p:nvSpPr>
          <p:cNvPr id="24" name="Rectangle 21"/>
          <p:cNvSpPr>
            <a:spLocks noChangeArrowheads="1"/>
          </p:cNvSpPr>
          <p:nvPr/>
        </p:nvSpPr>
        <p:spPr bwMode="auto">
          <a:xfrm>
            <a:off x="1979712" y="6061651"/>
            <a:ext cx="3797609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800" b="1" dirty="0" smtClean="0">
                <a:solidFill>
                  <a:srgbClr val="FFFF00"/>
                </a:solidFill>
                <a:latin typeface="Times New Roman" pitchFamily="18" charset="0"/>
              </a:rPr>
              <a:t>La porte d’entrée sera ouverte en vis-à-vis de celle du premier Gîte.</a:t>
            </a:r>
            <a:endParaRPr lang="fr-FR" altLang="fr-FR" sz="1800" b="1" dirty="0">
              <a:solidFill>
                <a:srgbClr val="FFFF00"/>
              </a:solidFill>
              <a:latin typeface="Times New Roman" pitchFamily="18" charset="0"/>
            </a:endParaRPr>
          </a:p>
        </p:txBody>
      </p:sp>
      <p:cxnSp>
        <p:nvCxnSpPr>
          <p:cNvPr id="25" name="Connecteur droit avec flèche 24"/>
          <p:cNvCxnSpPr/>
          <p:nvPr/>
        </p:nvCxnSpPr>
        <p:spPr>
          <a:xfrm flipV="1">
            <a:off x="5580112" y="4733528"/>
            <a:ext cx="2386237" cy="1575792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84672782"/>
      </p:ext>
    </p:extLst>
  </p:cSld>
  <p:clrMapOvr>
    <a:masterClrMapping/>
  </p:clrMapOvr>
  <p:transition advClick="0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301"/>
                            </p:stCondLst>
                            <p:childTnLst>
                              <p:par>
                                <p:cTn id="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4301"/>
                            </p:stCondLst>
                            <p:childTnLst>
                              <p:par>
                                <p:cTn id="14" presetID="42" presetClass="entr" presetSubtype="0" fill="hold" nodeType="afterEffect">
                                  <p:stCondLst>
                                    <p:cond delay="29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201"/>
                            </p:stCondLst>
                            <p:childTnLst>
                              <p:par>
                                <p:cTn id="20" presetID="42" presetClass="entr" presetSubtype="0" fill="hold" nodeType="afterEffect">
                                  <p:stCondLst>
                                    <p:cond delay="32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6401"/>
                            </p:stCondLst>
                            <p:childTnLst>
                              <p:par>
                                <p:cTn id="26" presetID="1" presetClass="entr" presetSubtype="0" fill="hold" grpId="0" nodeType="afterEffect">
                                  <p:stCondLst>
                                    <p:cond delay="999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9801"/>
                            </p:stCondLst>
                            <p:childTnLst>
                              <p:par>
                                <p:cTn id="2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xit" presetSubtype="0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2801"/>
                            </p:stCondLst>
                            <p:childTnLst>
                              <p:par>
                                <p:cTn id="36" presetID="1" presetClass="entr" presetSubtype="0" fill="hold" grpId="0" nodeType="afterEffect">
                                  <p:stCondLst>
                                    <p:cond delay="60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6302"/>
                            </p:stCondLst>
                            <p:childTnLst>
                              <p:par>
                                <p:cTn id="3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xit" presetSubtype="0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2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9402"/>
                            </p:stCondLst>
                            <p:childTnLst>
                              <p:par>
                                <p:cTn id="4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35103"/>
                            </p:stCondLst>
                            <p:childTnLst>
                              <p:par>
                                <p:cTn id="4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8103"/>
                            </p:stCondLst>
                            <p:childTnLst>
                              <p:par>
                                <p:cTn id="53" presetID="10" presetClass="exit" presetSubtype="0" fill="hold" grpId="1" nodeType="afterEffect">
                                  <p:stCondLst>
                                    <p:cond delay="29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54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57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60" dur="2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63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0" presetClass="exit" presetSubtype="0" fill="hold" nodeType="withEffect">
                                  <p:stCondLst>
                                    <p:cond delay="2997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2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9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5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6" grpId="0"/>
      <p:bldP spid="3076" grpId="1"/>
      <p:bldP spid="12" grpId="0"/>
      <p:bldP spid="12" grpId="1"/>
      <p:bldP spid="22" grpId="0"/>
      <p:bldP spid="22" grpId="1"/>
      <p:bldP spid="24" grpId="0"/>
      <p:bldP spid="24" grpId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AutoShape 3" descr="Z"/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fr-FR" altLang="fr-FR" sz="1800">
              <a:latin typeface="Arial" charset="0"/>
            </a:endParaRPr>
          </a:p>
        </p:txBody>
      </p:sp>
      <p:grpSp>
        <p:nvGrpSpPr>
          <p:cNvPr id="3079" name="Group 5"/>
          <p:cNvGrpSpPr>
            <a:grpSpLocks/>
          </p:cNvGrpSpPr>
          <p:nvPr/>
        </p:nvGrpSpPr>
        <p:grpSpPr bwMode="auto">
          <a:xfrm>
            <a:off x="7451725" y="6202363"/>
            <a:ext cx="1584325" cy="688975"/>
            <a:chOff x="4694" y="3907"/>
            <a:chExt cx="998" cy="434"/>
          </a:xfrm>
        </p:grpSpPr>
        <p:pic>
          <p:nvPicPr>
            <p:cNvPr id="3088" name="Picture 6" descr="martin-pecheur-d-europe-alcedo-atthis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40" y="3907"/>
              <a:ext cx="952" cy="3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089" name="Text Box 7"/>
            <p:cNvSpPr txBox="1">
              <a:spLocks noChangeArrowheads="1"/>
            </p:cNvSpPr>
            <p:nvPr/>
          </p:nvSpPr>
          <p:spPr bwMode="auto">
            <a:xfrm>
              <a:off x="4694" y="4110"/>
              <a:ext cx="817" cy="2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fr-FR" altLang="fr-FR" sz="1800">
                  <a:latin typeface="Edwardian Script ITC" pitchFamily="66" charset="0"/>
                </a:rPr>
                <a:t>Sainte-Rose</a:t>
              </a:r>
            </a:p>
          </p:txBody>
        </p:sp>
      </p:grpSp>
      <p:sp>
        <p:nvSpPr>
          <p:cNvPr id="19" name="Text Box 6"/>
          <p:cNvSpPr txBox="1">
            <a:spLocks noChangeArrowheads="1"/>
          </p:cNvSpPr>
          <p:nvPr/>
        </p:nvSpPr>
        <p:spPr bwMode="auto">
          <a:xfrm>
            <a:off x="2403475" y="159048"/>
            <a:ext cx="403225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fr-FR" altLang="fr-FR" sz="2400" b="1" dirty="0" smtClean="0">
                <a:solidFill>
                  <a:srgbClr val="FFFF00"/>
                </a:solidFill>
                <a:latin typeface="Times New Roman" pitchFamily="18" charset="0"/>
              </a:rPr>
              <a:t>Le second Gîte - Part</a:t>
            </a:r>
            <a:r>
              <a:rPr lang="fr-FR" altLang="fr-FR" sz="2400" b="1" dirty="0">
                <a:solidFill>
                  <a:srgbClr val="FFFF00"/>
                </a:solidFill>
                <a:latin typeface="Times New Roman" pitchFamily="18" charset="0"/>
              </a:rPr>
              <a:t>. </a:t>
            </a:r>
            <a:r>
              <a:rPr lang="fr-FR" altLang="fr-FR" sz="2400" b="1" dirty="0" smtClean="0">
                <a:solidFill>
                  <a:srgbClr val="FFFF00"/>
                </a:solidFill>
                <a:latin typeface="Times New Roman" pitchFamily="18" charset="0"/>
              </a:rPr>
              <a:t>2</a:t>
            </a:r>
            <a:endParaRPr lang="fr-FR" altLang="fr-FR" sz="2400" b="1" dirty="0">
              <a:solidFill>
                <a:srgbClr val="FFFF00"/>
              </a:solidFill>
              <a:latin typeface="Times New Roman" pitchFamily="18" charset="0"/>
            </a:endParaRPr>
          </a:p>
        </p:txBody>
      </p:sp>
      <p:sp>
        <p:nvSpPr>
          <p:cNvPr id="9" name="Rectangle 21"/>
          <p:cNvSpPr>
            <a:spLocks noChangeArrowheads="1"/>
          </p:cNvSpPr>
          <p:nvPr/>
        </p:nvSpPr>
        <p:spPr bwMode="auto">
          <a:xfrm>
            <a:off x="1763688" y="627347"/>
            <a:ext cx="223682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800" b="1" dirty="0" smtClean="0">
                <a:solidFill>
                  <a:srgbClr val="FFFF00"/>
                </a:solidFill>
                <a:latin typeface="Times New Roman" pitchFamily="18" charset="0"/>
              </a:rPr>
              <a:t>Façade Nord-Est</a:t>
            </a:r>
            <a:endParaRPr lang="fr-FR" altLang="fr-FR" sz="1800" b="1" dirty="0">
              <a:solidFill>
                <a:srgbClr val="FFFF00"/>
              </a:solidFill>
              <a:latin typeface="Times New Roman" pitchFamily="18" charset="0"/>
            </a:endParaRPr>
          </a:p>
        </p:txBody>
      </p:sp>
      <p:pic>
        <p:nvPicPr>
          <p:cNvPr id="2050" name="Picture 2" descr="D:\christophe\Projet\Sainte Rose\photos\Moulin\Evolution grange\Gîte 2\les ouvertures\IMGP3120.JPG"/>
          <p:cNvPicPr>
            <a:picLocks noChangeAspect="1" noChangeArrowheads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48394" y="1196752"/>
            <a:ext cx="5480471" cy="36398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D:\christophe\Projet\Sainte Rose\photos\Moulin\Evolution grange\Gîte 2\les ouvertures\IMGP3121.JPG"/>
          <p:cNvPicPr>
            <a:picLocks noChangeAspect="1" noChangeArrowheads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46084" y="1537011"/>
            <a:ext cx="5616624" cy="37303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D:\christophe\Projet\Sainte Rose\photos\Moulin\Evolution grange\Gîte 2\les ouvertures\IMGP3122.JPG"/>
          <p:cNvPicPr>
            <a:picLocks noChangeAspect="1" noChangeArrowheads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09064" y="1943379"/>
            <a:ext cx="6031562" cy="40059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Rectangle 21"/>
          <p:cNvSpPr>
            <a:spLocks noChangeArrowheads="1"/>
          </p:cNvSpPr>
          <p:nvPr/>
        </p:nvSpPr>
        <p:spPr bwMode="auto">
          <a:xfrm>
            <a:off x="6333315" y="1817276"/>
            <a:ext cx="2236820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800" b="1" dirty="0" smtClean="0">
                <a:solidFill>
                  <a:srgbClr val="FFFF00"/>
                </a:solidFill>
                <a:latin typeface="Times New Roman" pitchFamily="18" charset="0"/>
              </a:rPr>
              <a:t>Amorce des murs formant l’abri de la pompe à chaleur du gîte.</a:t>
            </a:r>
            <a:endParaRPr lang="fr-FR" altLang="fr-FR" sz="1800" b="1" dirty="0">
              <a:solidFill>
                <a:srgbClr val="FFFF00"/>
              </a:solidFill>
              <a:latin typeface="Times New Roman" pitchFamily="18" charset="0"/>
            </a:endParaRPr>
          </a:p>
        </p:txBody>
      </p:sp>
      <p:grpSp>
        <p:nvGrpSpPr>
          <p:cNvPr id="2" name="Groupe 1"/>
          <p:cNvGrpSpPr/>
          <p:nvPr/>
        </p:nvGrpSpPr>
        <p:grpSpPr>
          <a:xfrm>
            <a:off x="4639021" y="2417440"/>
            <a:ext cx="1595218" cy="1680883"/>
            <a:chOff x="4639021" y="2417440"/>
            <a:chExt cx="1595218" cy="1680883"/>
          </a:xfrm>
        </p:grpSpPr>
        <p:cxnSp>
          <p:nvCxnSpPr>
            <p:cNvPr id="14" name="Connecteur droit avec flèche 13"/>
            <p:cNvCxnSpPr/>
            <p:nvPr/>
          </p:nvCxnSpPr>
          <p:spPr>
            <a:xfrm flipH="1">
              <a:off x="6078114" y="2417440"/>
              <a:ext cx="156124" cy="1680883"/>
            </a:xfrm>
            <a:prstGeom prst="straightConnector1">
              <a:avLst/>
            </a:prstGeom>
            <a:ln w="38100"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Connecteur droit avec flèche 14"/>
            <p:cNvCxnSpPr/>
            <p:nvPr/>
          </p:nvCxnSpPr>
          <p:spPr>
            <a:xfrm flipH="1">
              <a:off x="4639021" y="2417440"/>
              <a:ext cx="1595218" cy="1371600"/>
            </a:xfrm>
            <a:prstGeom prst="straightConnector1">
              <a:avLst/>
            </a:prstGeom>
            <a:ln w="38100"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3" name="Carly Rae Jepsen - Call Me Maybe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4114800" y="6891339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4429161"/>
      </p:ext>
    </p:extLst>
  </p:cSld>
  <p:clrMapOvr>
    <a:masterClrMapping/>
  </p:clrMapOvr>
  <p:transition advClick="0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301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7301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nodeType="withEffect">
                                  <p:stCondLst>
                                    <p:cond delay="4099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34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3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xit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2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9400"/>
                            </p:stCondLst>
                            <p:childTnLst>
                              <p:par>
                                <p:cTn id="28" presetID="1" presetClass="entr" presetSubtype="0" fill="hold" grpId="0" nodeType="afterEffect">
                                  <p:stCondLst>
                                    <p:cond delay="190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6201"/>
                            </p:stCondLst>
                            <p:childTnLst>
                              <p:par>
                                <p:cTn id="31" presetID="22" presetClass="entr" presetSubtype="1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701"/>
                            </p:stCondLst>
                            <p:childTnLst>
                              <p:par>
                                <p:cTn id="35" presetID="10" presetClass="exit" presetSubtype="0" fill="hold" grpId="1" nodeType="afterEffect">
                                  <p:stCondLst>
                                    <p:cond delay="2898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599"/>
                            </p:stCondLst>
                            <p:childTnLst>
                              <p:par>
                                <p:cTn id="39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4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2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5">
                <p:cTn id="4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9" grpId="0"/>
      <p:bldP spid="9" grpId="1"/>
      <p:bldP spid="13" grpId="0"/>
      <p:bldP spid="13" grpId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AutoShape 3" descr="Z"/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fr-FR" altLang="fr-FR" sz="1800">
              <a:latin typeface="Arial" charset="0"/>
            </a:endParaRPr>
          </a:p>
        </p:txBody>
      </p:sp>
      <p:sp>
        <p:nvSpPr>
          <p:cNvPr id="3076" name="Rectangle 21"/>
          <p:cNvSpPr>
            <a:spLocks noChangeArrowheads="1"/>
          </p:cNvSpPr>
          <p:nvPr/>
        </p:nvSpPr>
        <p:spPr bwMode="auto">
          <a:xfrm>
            <a:off x="755576" y="620713"/>
            <a:ext cx="223682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800" b="1" dirty="0" smtClean="0">
                <a:solidFill>
                  <a:srgbClr val="FFFF00"/>
                </a:solidFill>
                <a:latin typeface="Times New Roman" pitchFamily="18" charset="0"/>
              </a:rPr>
              <a:t>La porte d’entrée</a:t>
            </a:r>
            <a:endParaRPr lang="fr-FR" altLang="fr-FR" sz="1800" b="1" dirty="0">
              <a:solidFill>
                <a:srgbClr val="FFFF00"/>
              </a:solidFill>
              <a:latin typeface="Times New Roman" pitchFamily="18" charset="0"/>
            </a:endParaRPr>
          </a:p>
        </p:txBody>
      </p:sp>
      <p:sp>
        <p:nvSpPr>
          <p:cNvPr id="19" name="Text Box 6"/>
          <p:cNvSpPr txBox="1">
            <a:spLocks noChangeArrowheads="1"/>
          </p:cNvSpPr>
          <p:nvPr/>
        </p:nvSpPr>
        <p:spPr bwMode="auto">
          <a:xfrm>
            <a:off x="2403475" y="159048"/>
            <a:ext cx="403225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fr-FR" altLang="fr-FR" sz="2400" b="1" dirty="0" smtClean="0">
                <a:solidFill>
                  <a:srgbClr val="FFFF00"/>
                </a:solidFill>
                <a:latin typeface="Times New Roman" pitchFamily="18" charset="0"/>
              </a:rPr>
              <a:t>Le second Gîte - Part</a:t>
            </a:r>
            <a:r>
              <a:rPr lang="fr-FR" altLang="fr-FR" sz="2400" b="1" dirty="0">
                <a:solidFill>
                  <a:srgbClr val="FFFF00"/>
                </a:solidFill>
                <a:latin typeface="Times New Roman" pitchFamily="18" charset="0"/>
              </a:rPr>
              <a:t>. </a:t>
            </a:r>
            <a:r>
              <a:rPr lang="fr-FR" altLang="fr-FR" sz="2400" b="1" dirty="0" smtClean="0">
                <a:solidFill>
                  <a:srgbClr val="FFFF00"/>
                </a:solidFill>
                <a:latin typeface="Times New Roman" pitchFamily="18" charset="0"/>
              </a:rPr>
              <a:t>2</a:t>
            </a:r>
            <a:endParaRPr lang="fr-FR" altLang="fr-FR" sz="2400" b="1" dirty="0">
              <a:solidFill>
                <a:srgbClr val="FFFF00"/>
              </a:solidFill>
              <a:latin typeface="Times New Roman" pitchFamily="18" charset="0"/>
            </a:endParaRPr>
          </a:p>
        </p:txBody>
      </p:sp>
      <p:pic>
        <p:nvPicPr>
          <p:cNvPr id="6146" name="Picture 2" descr="D:\christophe\Projet\Sainte Rose\photos\Moulin\Evolution grange\Gîte 2\les ouvertures\IMGP3057.JPG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10444" y="1052736"/>
            <a:ext cx="4770491" cy="31683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7" name="Picture 3" descr="D:\christophe\Projet\Sainte Rose\photos\Moulin\Evolution grange\Gîte 2\les ouvertures\IMGP3064.JPG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83568" y="1509427"/>
            <a:ext cx="5058647" cy="33597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D:\christophe\Projet\Sainte Rose\photos\Moulin\Evolution grange\Gîte 2\les ouvertures\IMGP3065.JPG"/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118666" y="1840260"/>
            <a:ext cx="5702494" cy="37873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D:\christophe\Projet\Sainte Rose\photos\Moulin\Evolution grange\Gîte 2\les ouvertures\IMGP3071.JPG"/>
          <p:cNvPicPr>
            <a:picLocks noChangeAspect="1" noChangeArrowheads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776874" y="2084682"/>
            <a:ext cx="6107494" cy="40563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9" name="Picture 5" descr="D:\christophe\Projet\Sainte Rose\photos\Moulin\Evolution grange\Gîte 2\les ouvertures\IMGP3066.JPG"/>
          <p:cNvPicPr>
            <a:picLocks noChangeAspect="1" noChangeArrowheads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195736" y="2348880"/>
            <a:ext cx="6456253" cy="42879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3079" name="Group 5"/>
          <p:cNvGrpSpPr>
            <a:grpSpLocks/>
          </p:cNvGrpSpPr>
          <p:nvPr/>
        </p:nvGrpSpPr>
        <p:grpSpPr bwMode="auto">
          <a:xfrm>
            <a:off x="7451725" y="6202363"/>
            <a:ext cx="1584325" cy="688975"/>
            <a:chOff x="4694" y="3907"/>
            <a:chExt cx="998" cy="434"/>
          </a:xfrm>
        </p:grpSpPr>
        <p:pic>
          <p:nvPicPr>
            <p:cNvPr id="3088" name="Picture 6" descr="martin-pecheur-d-europe-alcedo-atthis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40" y="3907"/>
              <a:ext cx="952" cy="3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089" name="Text Box 7"/>
            <p:cNvSpPr txBox="1">
              <a:spLocks noChangeArrowheads="1"/>
            </p:cNvSpPr>
            <p:nvPr/>
          </p:nvSpPr>
          <p:spPr bwMode="auto">
            <a:xfrm>
              <a:off x="4694" y="4110"/>
              <a:ext cx="817" cy="2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fr-FR" altLang="fr-FR" sz="1800">
                  <a:latin typeface="Edwardian Script ITC" pitchFamily="66" charset="0"/>
                </a:rPr>
                <a:t>Sainte-Rose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406761840"/>
      </p:ext>
    </p:extLst>
  </p:cSld>
  <p:clrMapOvr>
    <a:masterClrMapping/>
  </p:clrMapOvr>
  <p:transition advClick="0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401"/>
                            </p:stCondLst>
                            <p:childTnLst>
                              <p:par>
                                <p:cTn id="8" presetID="14" presetClass="entr" presetSubtype="10" fill="hold" nodeType="afterEffect">
                                  <p:stCondLst>
                                    <p:cond delay="899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3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300"/>
                            </p:stCondLst>
                            <p:childTnLst>
                              <p:par>
                                <p:cTn id="12" presetID="14" presetClass="entr" presetSubtype="1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4" dur="3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1300"/>
                            </p:stCondLst>
                            <p:childTnLst>
                              <p:par>
                                <p:cTn id="16" presetID="14" presetClass="entr" presetSubtype="1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8" dur="30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7300"/>
                            </p:stCondLst>
                            <p:childTnLst>
                              <p:par>
                                <p:cTn id="20" presetID="14" presetClass="entr" presetSubtype="1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3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3300"/>
                            </p:stCondLst>
                            <p:childTnLst>
                              <p:par>
                                <p:cTn id="24" presetID="14" presetClass="entr" presetSubtype="1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6" dur="3000"/>
                                        <p:tgtEl>
                                          <p:spTgt spid="6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9300"/>
                            </p:stCondLst>
                            <p:childTnLst>
                              <p:par>
                                <p:cTn id="28" presetID="10" presetClass="exit" presetSubtype="0" fill="hold" grpId="1" nodeType="afterEffect">
                                  <p:stCondLst>
                                    <p:cond delay="2401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9" dur="2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2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2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20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2000"/>
                                        <p:tgtEl>
                                          <p:spTgt spid="61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6" grpId="0"/>
      <p:bldP spid="3076" grpId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AutoShape 3" descr="Z"/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fr-FR" altLang="fr-FR" sz="1800">
              <a:latin typeface="Arial" charset="0"/>
            </a:endParaRPr>
          </a:p>
        </p:txBody>
      </p:sp>
      <p:sp>
        <p:nvSpPr>
          <p:cNvPr id="19" name="Text Box 6"/>
          <p:cNvSpPr txBox="1">
            <a:spLocks noChangeArrowheads="1"/>
          </p:cNvSpPr>
          <p:nvPr/>
        </p:nvSpPr>
        <p:spPr bwMode="auto">
          <a:xfrm>
            <a:off x="2403475" y="159048"/>
            <a:ext cx="403225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fr-FR" altLang="fr-FR" sz="2400" b="1" dirty="0" smtClean="0">
                <a:solidFill>
                  <a:srgbClr val="FFFF00"/>
                </a:solidFill>
                <a:latin typeface="Times New Roman" pitchFamily="18" charset="0"/>
              </a:rPr>
              <a:t>Le second Gîte - Part</a:t>
            </a:r>
            <a:r>
              <a:rPr lang="fr-FR" altLang="fr-FR" sz="2400" b="1" dirty="0">
                <a:solidFill>
                  <a:srgbClr val="FFFF00"/>
                </a:solidFill>
                <a:latin typeface="Times New Roman" pitchFamily="18" charset="0"/>
              </a:rPr>
              <a:t>. </a:t>
            </a:r>
            <a:r>
              <a:rPr lang="fr-FR" altLang="fr-FR" sz="2400" b="1" dirty="0" smtClean="0">
                <a:solidFill>
                  <a:srgbClr val="FFFF00"/>
                </a:solidFill>
                <a:latin typeface="Times New Roman" pitchFamily="18" charset="0"/>
              </a:rPr>
              <a:t>2</a:t>
            </a:r>
            <a:endParaRPr lang="fr-FR" altLang="fr-FR" sz="2400" b="1" dirty="0">
              <a:solidFill>
                <a:srgbClr val="FFFF00"/>
              </a:solidFill>
              <a:latin typeface="Times New Roman" pitchFamily="18" charset="0"/>
            </a:endParaRPr>
          </a:p>
        </p:txBody>
      </p:sp>
      <p:sp>
        <p:nvSpPr>
          <p:cNvPr id="9" name="Rectangle 21"/>
          <p:cNvSpPr>
            <a:spLocks noChangeArrowheads="1"/>
          </p:cNvSpPr>
          <p:nvPr/>
        </p:nvSpPr>
        <p:spPr bwMode="auto">
          <a:xfrm>
            <a:off x="317622" y="749895"/>
            <a:ext cx="6772901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2400" dirty="0" smtClean="0">
                <a:solidFill>
                  <a:srgbClr val="FFFF00"/>
                </a:solidFill>
                <a:latin typeface="Times New Roman" pitchFamily="18" charset="0"/>
              </a:rPr>
              <a:t>II. Pose des fenêtres</a:t>
            </a:r>
            <a:endParaRPr lang="fr-FR" altLang="fr-FR" sz="2400" dirty="0">
              <a:solidFill>
                <a:srgbClr val="FFFF00"/>
              </a:solidFill>
              <a:latin typeface="Times New Roman" pitchFamily="18" charset="0"/>
            </a:endParaRPr>
          </a:p>
        </p:txBody>
      </p:sp>
      <p:pic>
        <p:nvPicPr>
          <p:cNvPr id="4098" name="Picture 2" descr="D:\christophe\Projet\Sainte Rose\photos\Moulin\Evolution grange\Gîte 2\Pose Fenêtres\IMGP3134.JPG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44975" y="1124744"/>
            <a:ext cx="5204171" cy="34563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D:\christophe\Projet\Sainte Rose\photos\Moulin\Evolution grange\Gîte 2\Pose Fenêtres\IMGP3136.JPG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34618" y="1340768"/>
            <a:ext cx="5365032" cy="35632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D:\christophe\Projet\Sainte Rose\photos\Moulin\Evolution grange\Gîte 2\Pose Fenêtres\IMGP3133.JPG"/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91247" y="1798958"/>
            <a:ext cx="5598492" cy="37182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1" name="Picture 5" descr="D:\christophe\Projet\Sainte Rose\photos\Moulin\Evolution grange\Gîte 2\Pose Fenêtres\IMGP3156.JPG"/>
          <p:cNvPicPr>
            <a:picLocks noChangeAspect="1" noChangeArrowheads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763688" y="2204864"/>
            <a:ext cx="5443802" cy="36155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D:\christophe\Projet\Sainte Rose\photos\Moulin\Evolution grange\Gîte 2\Pose Fenêtres\IMGP3155.JPG"/>
          <p:cNvPicPr>
            <a:picLocks noChangeAspect="1" noChangeArrowheads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365139" y="2751233"/>
            <a:ext cx="5735080" cy="3808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3079" name="Group 5"/>
          <p:cNvGrpSpPr>
            <a:grpSpLocks/>
          </p:cNvGrpSpPr>
          <p:nvPr/>
        </p:nvGrpSpPr>
        <p:grpSpPr bwMode="auto">
          <a:xfrm>
            <a:off x="7451725" y="6202363"/>
            <a:ext cx="1584325" cy="688975"/>
            <a:chOff x="4694" y="3907"/>
            <a:chExt cx="998" cy="434"/>
          </a:xfrm>
        </p:grpSpPr>
        <p:pic>
          <p:nvPicPr>
            <p:cNvPr id="3088" name="Picture 6" descr="martin-pecheur-d-europe-alcedo-atthis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40" y="3907"/>
              <a:ext cx="952" cy="3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089" name="Text Box 7"/>
            <p:cNvSpPr txBox="1">
              <a:spLocks noChangeArrowheads="1"/>
            </p:cNvSpPr>
            <p:nvPr/>
          </p:nvSpPr>
          <p:spPr bwMode="auto">
            <a:xfrm>
              <a:off x="4694" y="4110"/>
              <a:ext cx="817" cy="2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fr-FR" altLang="fr-FR" sz="1800" dirty="0">
                  <a:latin typeface="Edwardian Script ITC" pitchFamily="66" charset="0"/>
                </a:rPr>
                <a:t>Sainte-Rose</a:t>
              </a:r>
            </a:p>
          </p:txBody>
        </p:sp>
      </p:grpSp>
      <p:pic>
        <p:nvPicPr>
          <p:cNvPr id="4103" name="Picture 7" descr="D:\christophe\Projet\Sainte Rose\photos\Moulin\Evolution grange\Gîte 2\Pose Fenêtres\IMGP3157.JPG"/>
          <p:cNvPicPr>
            <a:picLocks noChangeAspect="1" noChangeArrowheads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491880" y="1379374"/>
            <a:ext cx="5584971" cy="37092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21508040"/>
      </p:ext>
    </p:extLst>
  </p:cSld>
  <p:clrMapOvr>
    <a:masterClrMapping/>
  </p:clrMapOvr>
  <p:transition advClick="0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850"/>
                            </p:stCondLst>
                            <p:childTnLst>
                              <p:par>
                                <p:cTn id="12" presetID="53" presetClass="entr" presetSubtype="528" fill="hold" nodeType="afterEffect">
                                  <p:stCondLst>
                                    <p:cond delay="13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200"/>
                            </p:stCondLst>
                            <p:childTnLst>
                              <p:par>
                                <p:cTn id="20" presetID="53" presetClass="entr" presetSubtype="528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3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2200"/>
                            </p:stCondLst>
                            <p:childTnLst>
                              <p:par>
                                <p:cTn id="28" presetID="53" presetClass="entr" presetSubtype="528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3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8200"/>
                            </p:stCondLst>
                            <p:childTnLst>
                              <p:par>
                                <p:cTn id="36" presetID="53" presetClass="entr" presetSubtype="528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30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4200"/>
                            </p:stCondLst>
                            <p:childTnLst>
                              <p:par>
                                <p:cTn id="44" presetID="53" presetClass="entr" presetSubtype="528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3000"/>
                                        <p:tgtEl>
                                          <p:spTgt spid="410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30200"/>
                            </p:stCondLst>
                            <p:childTnLst>
                              <p:par>
                                <p:cTn id="52" presetID="53" presetClass="entr" presetSubtype="528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41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41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3000"/>
                                        <p:tgtEl>
                                          <p:spTgt spid="410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41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41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36200"/>
                            </p:stCondLst>
                            <p:childTnLst>
                              <p:par>
                                <p:cTn id="60" presetID="10" presetClass="exit" presetSubtype="0" fill="hold" grpId="1" nodeType="afterEffect">
                                  <p:stCondLst>
                                    <p:cond delay="17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61" dur="23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22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4" dur="2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7" dur="2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0" dur="2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3" dur="20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6" dur="2000"/>
                                        <p:tgtEl>
                                          <p:spTgt spid="410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9" dur="2000"/>
                                        <p:tgtEl>
                                          <p:spTgt spid="410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9" grpId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D:\christophe\Projet\Sainte Rose\photos\Moulin\Evolution grange\Gîte 2\Façade SE\IMGP3118.JPG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36512" y="0"/>
            <a:ext cx="9324367" cy="68853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75" name="AutoShape 3" descr="Z"/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fr-FR" altLang="fr-FR" sz="1800">
              <a:latin typeface="Arial" charset="0"/>
            </a:endParaRPr>
          </a:p>
        </p:txBody>
      </p:sp>
      <p:sp>
        <p:nvSpPr>
          <p:cNvPr id="3076" name="Rectangle 21"/>
          <p:cNvSpPr>
            <a:spLocks noChangeArrowheads="1"/>
          </p:cNvSpPr>
          <p:nvPr/>
        </p:nvSpPr>
        <p:spPr bwMode="auto">
          <a:xfrm>
            <a:off x="2123728" y="1907540"/>
            <a:ext cx="6772901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fr-FR" altLang="fr-FR" sz="1800" b="1" dirty="0" smtClean="0">
                <a:solidFill>
                  <a:srgbClr val="FFFF00"/>
                </a:solidFill>
                <a:latin typeface="Times New Roman" pitchFamily="18" charset="0"/>
              </a:rPr>
              <a:t>Prochaine partie : Gros œuvre </a:t>
            </a:r>
            <a:r>
              <a:rPr lang="fr-FR" altLang="fr-FR" sz="1800" b="1" dirty="0" smtClean="0">
                <a:solidFill>
                  <a:srgbClr val="FFFF00"/>
                </a:solidFill>
                <a:latin typeface="Times New Roman" pitchFamily="18" charset="0"/>
              </a:rPr>
              <a:t>intérieur.</a:t>
            </a:r>
            <a:endParaRPr lang="fr-FR" altLang="fr-FR" sz="1800" b="1" dirty="0">
              <a:solidFill>
                <a:srgbClr val="FFFF00"/>
              </a:solidFill>
              <a:latin typeface="Times New Roman" pitchFamily="18" charset="0"/>
            </a:endParaRPr>
          </a:p>
        </p:txBody>
      </p:sp>
      <p:grpSp>
        <p:nvGrpSpPr>
          <p:cNvPr id="3079" name="Group 5"/>
          <p:cNvGrpSpPr>
            <a:grpSpLocks/>
          </p:cNvGrpSpPr>
          <p:nvPr/>
        </p:nvGrpSpPr>
        <p:grpSpPr bwMode="auto">
          <a:xfrm>
            <a:off x="7451725" y="6202363"/>
            <a:ext cx="1584325" cy="688975"/>
            <a:chOff x="4694" y="3907"/>
            <a:chExt cx="998" cy="434"/>
          </a:xfrm>
        </p:grpSpPr>
        <p:pic>
          <p:nvPicPr>
            <p:cNvPr id="3088" name="Picture 6" descr="martin-pecheur-d-europe-alcedo-atthis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40" y="3907"/>
              <a:ext cx="952" cy="3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089" name="Text Box 7"/>
            <p:cNvSpPr txBox="1">
              <a:spLocks noChangeArrowheads="1"/>
            </p:cNvSpPr>
            <p:nvPr/>
          </p:nvSpPr>
          <p:spPr bwMode="auto">
            <a:xfrm>
              <a:off x="4694" y="4110"/>
              <a:ext cx="817" cy="2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fr-FR" altLang="fr-FR" sz="1800">
                  <a:latin typeface="Edwardian Script ITC" pitchFamily="66" charset="0"/>
                </a:rPr>
                <a:t>Sainte-Rose</a:t>
              </a:r>
            </a:p>
          </p:txBody>
        </p:sp>
      </p:grpSp>
      <p:sp>
        <p:nvSpPr>
          <p:cNvPr id="19" name="Text Box 6"/>
          <p:cNvSpPr txBox="1">
            <a:spLocks noChangeArrowheads="1"/>
          </p:cNvSpPr>
          <p:nvPr/>
        </p:nvSpPr>
        <p:spPr bwMode="auto">
          <a:xfrm>
            <a:off x="2403475" y="159048"/>
            <a:ext cx="403225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fr-FR" altLang="fr-FR" sz="2400" b="1" dirty="0" smtClean="0">
                <a:solidFill>
                  <a:srgbClr val="FFFF00"/>
                </a:solidFill>
                <a:latin typeface="Times New Roman" pitchFamily="18" charset="0"/>
              </a:rPr>
              <a:t>Le second Gîte - Part</a:t>
            </a:r>
            <a:r>
              <a:rPr lang="fr-FR" altLang="fr-FR" sz="2400" b="1" dirty="0">
                <a:solidFill>
                  <a:srgbClr val="FFFF00"/>
                </a:solidFill>
                <a:latin typeface="Times New Roman" pitchFamily="18" charset="0"/>
              </a:rPr>
              <a:t>. </a:t>
            </a:r>
            <a:r>
              <a:rPr lang="fr-FR" altLang="fr-FR" sz="2400" b="1" dirty="0" smtClean="0">
                <a:solidFill>
                  <a:srgbClr val="FFFF00"/>
                </a:solidFill>
                <a:latin typeface="Times New Roman" pitchFamily="18" charset="0"/>
              </a:rPr>
              <a:t>2</a:t>
            </a:r>
            <a:endParaRPr lang="fr-FR" altLang="fr-FR" sz="2400" b="1" dirty="0">
              <a:solidFill>
                <a:srgbClr val="FFFF00"/>
              </a:solidFill>
              <a:latin typeface="Times New Roman" pitchFamily="18" charset="0"/>
            </a:endParaRPr>
          </a:p>
        </p:txBody>
      </p:sp>
      <p:sp>
        <p:nvSpPr>
          <p:cNvPr id="9" name="Text Box 34"/>
          <p:cNvSpPr txBox="1">
            <a:spLocks noChangeArrowheads="1"/>
          </p:cNvSpPr>
          <p:nvPr/>
        </p:nvSpPr>
        <p:spPr bwMode="auto">
          <a:xfrm>
            <a:off x="3924300" y="4365625"/>
            <a:ext cx="3529013" cy="2147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fr-FR" altLang="fr-FR" sz="5400" b="1" dirty="0">
                <a:solidFill>
                  <a:srgbClr val="FF9933"/>
                </a:solidFill>
                <a:latin typeface="Edwardian Script ITC" pitchFamily="66" charset="0"/>
              </a:rPr>
              <a:t>A </a:t>
            </a:r>
          </a:p>
          <a:p>
            <a:pPr algn="ctr" eaLnBrk="1" hangingPunct="1">
              <a:spcBef>
                <a:spcPct val="50000"/>
              </a:spcBef>
            </a:pPr>
            <a:r>
              <a:rPr lang="fr-FR" altLang="fr-FR" sz="5400" b="1" dirty="0">
                <a:solidFill>
                  <a:srgbClr val="FF9933"/>
                </a:solidFill>
                <a:latin typeface="Edwardian Script ITC" pitchFamily="66" charset="0"/>
              </a:rPr>
              <a:t>Bientôt</a:t>
            </a:r>
          </a:p>
        </p:txBody>
      </p:sp>
    </p:spTree>
    <p:extLst>
      <p:ext uri="{BB962C8B-B14F-4D97-AF65-F5344CB8AC3E}">
        <p14:creationId xmlns:p14="http://schemas.microsoft.com/office/powerpoint/2010/main" val="4258511415"/>
      </p:ext>
    </p:extLst>
  </p:cSld>
  <p:clrMapOvr>
    <a:masterClrMapping/>
  </p:clrMapOvr>
  <p:transition advClick="0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9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8900"/>
                            </p:stCondLst>
                            <p:childTnLst>
                              <p:par>
                                <p:cTn id="9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1600"/>
                            </p:stCondLst>
                            <p:childTnLst>
                              <p:par>
                                <p:cTn id="16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3571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42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42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2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5670"/>
                            </p:stCondLst>
                            <p:childTnLst>
                              <p:par>
                                <p:cTn id="22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3" dur="26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599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27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26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8370"/>
                            </p:stCondLst>
                            <p:childTnLst>
                              <p:par>
                                <p:cTn id="29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623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6229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53" presetClass="exit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33" dur="583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83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5" dur="583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582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6" grpId="0"/>
      <p:bldP spid="3076" grpId="1"/>
      <p:bldP spid="19" grpId="0"/>
      <p:bldP spid="9" grpId="0"/>
      <p:bldP spid="9" grpId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4238</TotalTime>
  <Words>222</Words>
  <Application>Microsoft Office PowerPoint</Application>
  <PresentationFormat>Affichage à l'écran (4:3)</PresentationFormat>
  <Paragraphs>47</Paragraphs>
  <Slides>11</Slides>
  <Notes>0</Notes>
  <HiddenSlides>0</HiddenSlides>
  <MMClips>2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11</vt:i4>
      </vt:variant>
    </vt:vector>
  </HeadingPairs>
  <TitlesOfParts>
    <vt:vector size="12" baseType="lpstr"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User</dc:creator>
  <cp:lastModifiedBy>GFY</cp:lastModifiedBy>
  <cp:revision>245</cp:revision>
  <dcterms:created xsi:type="dcterms:W3CDTF">2012-12-24T10:39:19Z</dcterms:created>
  <dcterms:modified xsi:type="dcterms:W3CDTF">2016-01-31T16:12:58Z</dcterms:modified>
</cp:coreProperties>
</file>