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1"/>
  </p:notesMasterIdLst>
  <p:sldIdLst>
    <p:sldId id="256" r:id="rId2"/>
    <p:sldId id="273" r:id="rId3"/>
    <p:sldId id="259" r:id="rId4"/>
    <p:sldId id="260" r:id="rId5"/>
    <p:sldId id="258" r:id="rId6"/>
    <p:sldId id="262" r:id="rId7"/>
    <p:sldId id="261" r:id="rId8"/>
    <p:sldId id="271" r:id="rId9"/>
    <p:sldId id="266" r:id="rId10"/>
    <p:sldId id="268" r:id="rId11"/>
    <p:sldId id="274" r:id="rId12"/>
    <p:sldId id="275" r:id="rId13"/>
    <p:sldId id="263" r:id="rId14"/>
    <p:sldId id="264" r:id="rId15"/>
    <p:sldId id="265" r:id="rId16"/>
    <p:sldId id="267" r:id="rId17"/>
    <p:sldId id="270" r:id="rId18"/>
    <p:sldId id="257" r:id="rId19"/>
    <p:sldId id="276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FD6"/>
    <a:srgbClr val="F1F5E5"/>
    <a:srgbClr val="EEF3E0"/>
    <a:srgbClr val="6699FF"/>
    <a:srgbClr val="FFFF99"/>
    <a:srgbClr val="E3F575"/>
    <a:srgbClr val="675AC6"/>
    <a:srgbClr val="AF7EF6"/>
    <a:srgbClr val="39D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F453F-3F32-4AAB-9AE4-E84029D1818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95A67F6-41D5-409B-A7A2-55B1B1A4E0BD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fr-FR" dirty="0" err="1" smtClean="0">
              <a:latin typeface="Calibri" panose="020F0502020204030204" pitchFamily="34" charset="0"/>
            </a:rPr>
            <a:t>Enigma</a:t>
          </a:r>
          <a:r>
            <a:rPr lang="fr-FR" dirty="0" smtClean="0">
              <a:latin typeface="Calibri" panose="020F0502020204030204" pitchFamily="34" charset="0"/>
            </a:rPr>
            <a:t> fut une autre avancée remarquable par les Allemands pendant la seconde guerre mondiale, portée aux écrans dans le film </a:t>
          </a:r>
          <a:r>
            <a:rPr lang="fr-FR" i="1" dirty="0" smtClean="0">
              <a:latin typeface="Calibri" panose="020F0502020204030204" pitchFamily="34" charset="0"/>
            </a:rPr>
            <a:t>U571</a:t>
          </a:r>
          <a:r>
            <a:rPr lang="fr-FR" dirty="0" smtClean="0">
              <a:latin typeface="Calibri" panose="020F0502020204030204" pitchFamily="34" charset="0"/>
            </a:rPr>
            <a:t>.</a:t>
          </a:r>
          <a:br>
            <a:rPr lang="fr-FR" dirty="0" smtClean="0">
              <a:latin typeface="Calibri" panose="020F0502020204030204" pitchFamily="34" charset="0"/>
            </a:rPr>
          </a:br>
          <a:r>
            <a:rPr lang="fr-FR" dirty="0" smtClean="0">
              <a:latin typeface="Calibri" panose="020F0502020204030204" pitchFamily="34" charset="0"/>
            </a:rPr>
            <a:t>Seuls les ordinateurs du mathématicien anglais Alan Turing (</a:t>
          </a:r>
          <a:r>
            <a:rPr lang="fr-FR" dirty="0" err="1" smtClean="0">
              <a:latin typeface="Calibri" panose="020F0502020204030204" pitchFamily="34" charset="0"/>
            </a:rPr>
            <a:t>Colossus</a:t>
          </a:r>
          <a:r>
            <a:rPr lang="fr-FR" dirty="0" smtClean="0">
              <a:latin typeface="Calibri" panose="020F0502020204030204" pitchFamily="34" charset="0"/>
            </a:rPr>
            <a:t>) en vinrent à bout. Ce fut le début de la cryptanalyse moderne, grâce à l'avènement de l'informatique.</a:t>
          </a:r>
          <a:endParaRPr lang="fr-FR" dirty="0">
            <a:latin typeface="Calibri" panose="020F0502020204030204" pitchFamily="34" charset="0"/>
          </a:endParaRPr>
        </a:p>
      </dgm:t>
    </dgm:pt>
    <dgm:pt modelId="{0BBDCF86-B074-417C-BE2D-5DE148F7E54B}" type="parTrans" cxnId="{E203EFE8-07B6-4B30-8BC1-7025E41DF59C}">
      <dgm:prSet/>
      <dgm:spPr/>
      <dgm:t>
        <a:bodyPr/>
        <a:lstStyle/>
        <a:p>
          <a:endParaRPr lang="fr-FR"/>
        </a:p>
      </dgm:t>
    </dgm:pt>
    <dgm:pt modelId="{23E93343-9E51-49C7-9826-048C2D80A0AF}" type="sibTrans" cxnId="{E203EFE8-07B6-4B30-8BC1-7025E41DF59C}">
      <dgm:prSet/>
      <dgm:spPr/>
      <dgm:t>
        <a:bodyPr/>
        <a:lstStyle/>
        <a:p>
          <a:endParaRPr lang="fr-FR"/>
        </a:p>
      </dgm:t>
    </dgm:pt>
    <dgm:pt modelId="{512D6709-1F32-48E1-8203-C0E3B0E9C949}" type="pres">
      <dgm:prSet presAssocID="{EDFF453F-3F32-4AAB-9AE4-E84029D1818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9485B3-F1D7-431A-9029-8A9BE2816B53}" type="pres">
      <dgm:prSet presAssocID="{EDFF453F-3F32-4AAB-9AE4-E84029D18182}" presName="cycle" presStyleCnt="0"/>
      <dgm:spPr/>
    </dgm:pt>
    <dgm:pt modelId="{1A7D517B-92B2-497F-ACB5-EFFDEA9F3E08}" type="pres">
      <dgm:prSet presAssocID="{EDFF453F-3F32-4AAB-9AE4-E84029D18182}" presName="centerShape" presStyleCnt="0"/>
      <dgm:spPr/>
    </dgm:pt>
    <dgm:pt modelId="{84F19FFF-AD56-4F85-B207-AA3BB4DC50A0}" type="pres">
      <dgm:prSet presAssocID="{EDFF453F-3F32-4AAB-9AE4-E84029D18182}" presName="connSite" presStyleLbl="node1" presStyleIdx="0" presStyleCnt="2"/>
      <dgm:spPr/>
    </dgm:pt>
    <dgm:pt modelId="{BD799EF1-7CF7-49C6-8875-AE5282B41BBB}" type="pres">
      <dgm:prSet presAssocID="{EDFF453F-3F32-4AAB-9AE4-E84029D18182}" presName="visible" presStyleLbl="node1" presStyleIdx="0" presStyleCnt="2" custLinFactNeighborX="46426" custLinFactNeighborY="21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E6FD369-6DCB-48CD-903F-34790F904438}" type="pres">
      <dgm:prSet presAssocID="{0BBDCF86-B074-417C-BE2D-5DE148F7E54B}" presName="Name25" presStyleLbl="parChTrans1D1" presStyleIdx="0" presStyleCnt="1"/>
      <dgm:spPr/>
      <dgm:t>
        <a:bodyPr/>
        <a:lstStyle/>
        <a:p>
          <a:endParaRPr lang="fr-FR"/>
        </a:p>
      </dgm:t>
    </dgm:pt>
    <dgm:pt modelId="{031B4935-49C8-452E-83EF-2FAB58938485}" type="pres">
      <dgm:prSet presAssocID="{F95A67F6-41D5-409B-A7A2-55B1B1A4E0BD}" presName="node" presStyleCnt="0"/>
      <dgm:spPr/>
    </dgm:pt>
    <dgm:pt modelId="{B18FD98E-1478-42B6-9D19-6482FB7CC67F}" type="pres">
      <dgm:prSet presAssocID="{F95A67F6-41D5-409B-A7A2-55B1B1A4E0BD}" presName="parentNode" presStyleLbl="node1" presStyleIdx="1" presStyleCnt="2" custScaleX="276363" custScaleY="254489" custLinFactX="70020" custLinFactNeighborX="100000" custLinFactNeighborY="731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307DF5-AD07-4DBF-A0B0-0F1CC2AAC52B}" type="pres">
      <dgm:prSet presAssocID="{F95A67F6-41D5-409B-A7A2-55B1B1A4E0B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38123A5-A21D-4CC0-A740-0E26B801E08B}" type="presOf" srcId="{F95A67F6-41D5-409B-A7A2-55B1B1A4E0BD}" destId="{B18FD98E-1478-42B6-9D19-6482FB7CC67F}" srcOrd="0" destOrd="0" presId="urn:microsoft.com/office/officeart/2005/8/layout/radial2"/>
    <dgm:cxn modelId="{E203EFE8-07B6-4B30-8BC1-7025E41DF59C}" srcId="{EDFF453F-3F32-4AAB-9AE4-E84029D18182}" destId="{F95A67F6-41D5-409B-A7A2-55B1B1A4E0BD}" srcOrd="0" destOrd="0" parTransId="{0BBDCF86-B074-417C-BE2D-5DE148F7E54B}" sibTransId="{23E93343-9E51-49C7-9826-048C2D80A0AF}"/>
    <dgm:cxn modelId="{6ECAB805-84B7-414E-8F63-5D551F35760A}" type="presOf" srcId="{0BBDCF86-B074-417C-BE2D-5DE148F7E54B}" destId="{CE6FD369-6DCB-48CD-903F-34790F904438}" srcOrd="0" destOrd="0" presId="urn:microsoft.com/office/officeart/2005/8/layout/radial2"/>
    <dgm:cxn modelId="{6C9A7FBA-913E-4C64-8B07-5CF2691A20DB}" type="presOf" srcId="{EDFF453F-3F32-4AAB-9AE4-E84029D18182}" destId="{512D6709-1F32-48E1-8203-C0E3B0E9C949}" srcOrd="0" destOrd="0" presId="urn:microsoft.com/office/officeart/2005/8/layout/radial2"/>
    <dgm:cxn modelId="{BAD758C2-109B-4098-A93F-89DEC9B437F6}" type="presParOf" srcId="{512D6709-1F32-48E1-8203-C0E3B0E9C949}" destId="{079485B3-F1D7-431A-9029-8A9BE2816B53}" srcOrd="0" destOrd="0" presId="urn:microsoft.com/office/officeart/2005/8/layout/radial2"/>
    <dgm:cxn modelId="{AD5234D5-4E96-4EAF-A158-AF9151BF9B38}" type="presParOf" srcId="{079485B3-F1D7-431A-9029-8A9BE2816B53}" destId="{1A7D517B-92B2-497F-ACB5-EFFDEA9F3E08}" srcOrd="0" destOrd="0" presId="urn:microsoft.com/office/officeart/2005/8/layout/radial2"/>
    <dgm:cxn modelId="{6B75566B-E380-46A0-B462-529B215B0E91}" type="presParOf" srcId="{1A7D517B-92B2-497F-ACB5-EFFDEA9F3E08}" destId="{84F19FFF-AD56-4F85-B207-AA3BB4DC50A0}" srcOrd="0" destOrd="0" presId="urn:microsoft.com/office/officeart/2005/8/layout/radial2"/>
    <dgm:cxn modelId="{B8F16CE5-1640-442B-B897-7ECD51558B89}" type="presParOf" srcId="{1A7D517B-92B2-497F-ACB5-EFFDEA9F3E08}" destId="{BD799EF1-7CF7-49C6-8875-AE5282B41BBB}" srcOrd="1" destOrd="0" presId="urn:microsoft.com/office/officeart/2005/8/layout/radial2"/>
    <dgm:cxn modelId="{70FCD2AF-6F8C-4A1B-965B-E5C87806BD4B}" type="presParOf" srcId="{079485B3-F1D7-431A-9029-8A9BE2816B53}" destId="{CE6FD369-6DCB-48CD-903F-34790F904438}" srcOrd="1" destOrd="0" presId="urn:microsoft.com/office/officeart/2005/8/layout/radial2"/>
    <dgm:cxn modelId="{A5AF8D82-E0D8-4D50-AA81-82EB1F2812AB}" type="presParOf" srcId="{079485B3-F1D7-431A-9029-8A9BE2816B53}" destId="{031B4935-49C8-452E-83EF-2FAB58938485}" srcOrd="2" destOrd="0" presId="urn:microsoft.com/office/officeart/2005/8/layout/radial2"/>
    <dgm:cxn modelId="{056330D8-6050-4B7F-AE4B-938A9196C640}" type="presParOf" srcId="{031B4935-49C8-452E-83EF-2FAB58938485}" destId="{B18FD98E-1478-42B6-9D19-6482FB7CC67F}" srcOrd="0" destOrd="0" presId="urn:microsoft.com/office/officeart/2005/8/layout/radial2"/>
    <dgm:cxn modelId="{C69BA47B-B42C-46CD-A86E-4B0431AC796E}" type="presParOf" srcId="{031B4935-49C8-452E-83EF-2FAB58938485}" destId="{2E307DF5-AD07-4DBF-A0B0-0F1CC2AAC52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669F9-1640-4714-BDAA-8B42E7C6A452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8BA30-8542-4673-B1DF-48D5B6E4CF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84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8BA30-8542-4673-B1DF-48D5B6E4CF8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21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41F-AD11-4847-A430-E7A506DF2D4F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5F7DA6-3821-4789-B2A6-D61FD117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0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41F-AD11-4847-A430-E7A506DF2D4F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5F7DA6-3821-4789-B2A6-D61FD117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3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41F-AD11-4847-A430-E7A506DF2D4F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5F7DA6-3821-4789-B2A6-D61FD1177C9E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3420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41F-AD11-4847-A430-E7A506DF2D4F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5F7DA6-3821-4789-B2A6-D61FD117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706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41F-AD11-4847-A430-E7A506DF2D4F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5F7DA6-3821-4789-B2A6-D61FD1177C9E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1890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41F-AD11-4847-A430-E7A506DF2D4F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5F7DA6-3821-4789-B2A6-D61FD117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553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41F-AD11-4847-A430-E7A506DF2D4F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7DA6-3821-4789-B2A6-D61FD117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86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41F-AD11-4847-A430-E7A506DF2D4F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7DA6-3821-4789-B2A6-D61FD117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19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41F-AD11-4847-A430-E7A506DF2D4F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7DA6-3821-4789-B2A6-D61FD117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41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41F-AD11-4847-A430-E7A506DF2D4F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5F7DA6-3821-4789-B2A6-D61FD117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66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41F-AD11-4847-A430-E7A506DF2D4F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5F7DA6-3821-4789-B2A6-D61FD117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90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41F-AD11-4847-A430-E7A506DF2D4F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5F7DA6-3821-4789-B2A6-D61FD117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5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41F-AD11-4847-A430-E7A506DF2D4F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7DA6-3821-4789-B2A6-D61FD117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77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41F-AD11-4847-A430-E7A506DF2D4F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7DA6-3821-4789-B2A6-D61FD117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64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41F-AD11-4847-A430-E7A506DF2D4F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7DA6-3821-4789-B2A6-D61FD117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89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41F-AD11-4847-A430-E7A506DF2D4F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5F7DA6-3821-4789-B2A6-D61FD117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64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741F-AD11-4847-A430-E7A506DF2D4F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5F7DA6-3821-4789-B2A6-D61FD117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63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Antiquit%C3%A9" TargetMode="External"/><Relationship Id="rId13" Type="http://schemas.openxmlformats.org/officeDocument/2006/relationships/hyperlink" Target="https://fr.wikipedia.org/wiki/Ann%C3%A9es_1970" TargetMode="External"/><Relationship Id="rId3" Type="http://schemas.openxmlformats.org/officeDocument/2006/relationships/hyperlink" Target="https://fr.wikipedia.org/wiki/Confidentialit%C3%A9" TargetMode="External"/><Relationship Id="rId7" Type="http://schemas.openxmlformats.org/officeDocument/2006/relationships/hyperlink" Target="https://fr.wikipedia.org/wiki/St%C3%A9ganographie" TargetMode="External"/><Relationship Id="rId12" Type="http://schemas.openxmlformats.org/officeDocument/2006/relationships/hyperlink" Target="https://fr.wikipedia.org/wiki/Jules_C%C3%A9sar" TargetMode="External"/><Relationship Id="rId2" Type="http://schemas.openxmlformats.org/officeDocument/2006/relationships/hyperlink" Target="https://fr.wikipedia.org/wiki/Cryptolog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Cl%C3%A9_de_chiffrement" TargetMode="External"/><Relationship Id="rId11" Type="http://schemas.openxmlformats.org/officeDocument/2006/relationships/hyperlink" Target="https://fr.wikipedia.org/wiki/Cryptanalyse" TargetMode="External"/><Relationship Id="rId5" Type="http://schemas.openxmlformats.org/officeDocument/2006/relationships/hyperlink" Target="https://fr.wikipedia.org/wiki/Int%C3%A9grit%C3%A9_(cryptographie)" TargetMode="External"/><Relationship Id="rId10" Type="http://schemas.openxmlformats.org/officeDocument/2006/relationships/hyperlink" Target="https://fr.wikipedia.org/wiki/Cryptographie" TargetMode="External"/><Relationship Id="rId4" Type="http://schemas.openxmlformats.org/officeDocument/2006/relationships/hyperlink" Target="https://fr.wikipedia.org/wiki/Authentification" TargetMode="External"/><Relationship Id="rId9" Type="http://schemas.openxmlformats.org/officeDocument/2006/relationships/hyperlink" Target="https://fr.wikipedia.org/wiki/Cryptographie_asym%C3%A9triqu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pro.fr/a/cryptage-restauratio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-igm.univ-mlv.fr/~dr/XPOSE2001/amos/definitions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dcode.fr/calculatrice-modulo-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118">
              <a:srgbClr val="675AC6"/>
            </a:gs>
            <a:gs pos="25000">
              <a:srgbClr val="293036"/>
            </a:gs>
            <a:gs pos="70000">
              <a:schemeClr val="tx1"/>
            </a:gs>
            <a:gs pos="64000">
              <a:schemeClr val="accent1">
                <a:lumMod val="45000"/>
                <a:lumOff val="55000"/>
              </a:schemeClr>
            </a:gs>
            <a:gs pos="75000">
              <a:srgbClr val="E3F575">
                <a:alpha val="19000"/>
              </a:srgbClr>
            </a:gs>
            <a:gs pos="68000">
              <a:srgbClr val="AF7EF6"/>
            </a:gs>
            <a:gs pos="5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240" y="501140"/>
            <a:ext cx="10515600" cy="285273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fr-BE" sz="8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 cryptage de l’information</a:t>
            </a:r>
            <a:endParaRPr lang="fr-FR" sz="8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1995323" y="5490903"/>
            <a:ext cx="8915399" cy="1136139"/>
          </a:xfrm>
        </p:spPr>
        <p:txBody>
          <a:bodyPr>
            <a:normAutofit lnSpcReduction="10000"/>
          </a:bodyPr>
          <a:lstStyle/>
          <a:p>
            <a:pPr algn="ctr"/>
            <a:r>
              <a:rPr lang="fr-BE" sz="1100" b="1" dirty="0" smtClean="0"/>
              <a:t>GILLART Kevin</a:t>
            </a:r>
          </a:p>
          <a:p>
            <a:pPr algn="ctr"/>
            <a:r>
              <a:rPr lang="fr-BE" sz="1100" b="1" dirty="0" smtClean="0"/>
              <a:t>Cours de communication</a:t>
            </a:r>
          </a:p>
          <a:p>
            <a:pPr algn="ctr"/>
            <a:r>
              <a:rPr lang="fr-BE" sz="1100" b="1" dirty="0" smtClean="0"/>
              <a:t>Mme </a:t>
            </a:r>
            <a:r>
              <a:rPr lang="fr-BE" sz="1100" b="1" dirty="0" err="1" smtClean="0"/>
              <a:t>Pernitchi</a:t>
            </a:r>
            <a:endParaRPr lang="fr-BE" sz="1100" b="1" dirty="0" smtClean="0"/>
          </a:p>
          <a:p>
            <a:pPr algn="ctr"/>
            <a:r>
              <a:rPr lang="fr-BE" sz="1100" b="1" dirty="0" smtClean="0"/>
              <a:t>ECI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265456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51000"/>
                <a:lumOff val="49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3178" y="710313"/>
            <a:ext cx="2691022" cy="648099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fr-BE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Exemples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89212" y="1972703"/>
            <a:ext cx="4075539" cy="1056744"/>
          </a:xfrm>
        </p:spPr>
        <p:txBody>
          <a:bodyPr/>
          <a:lstStyle/>
          <a:p>
            <a:pPr algn="ctr"/>
            <a:r>
              <a:rPr lang="fr-FR" b="1" dirty="0">
                <a:latin typeface="Calibri" panose="020F0502020204030204" pitchFamily="34" charset="0"/>
              </a:rPr>
              <a:t>Chiffrement de </a:t>
            </a:r>
            <a:r>
              <a:rPr lang="fr-FR" b="1" dirty="0" smtClean="0">
                <a:latin typeface="Calibri" panose="020F0502020204030204" pitchFamily="34" charset="0"/>
              </a:rPr>
              <a:t>Vigenère</a:t>
            </a:r>
          </a:p>
          <a:p>
            <a:pPr algn="ctr"/>
            <a:r>
              <a:rPr lang="fr-BE" sz="1400" b="1" dirty="0" smtClean="0">
                <a:latin typeface="Calibri" panose="020F0502020204030204" pitchFamily="34" charset="0"/>
              </a:rPr>
              <a:t>(</a:t>
            </a:r>
            <a:r>
              <a:rPr lang="fr-BE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A=0,B=1,C=2….Z=25</a:t>
            </a:r>
            <a:r>
              <a:rPr lang="fr-BE" sz="1400" b="1" dirty="0" smtClean="0">
                <a:latin typeface="Calibri" panose="020F0502020204030204" pitchFamily="34" charset="0"/>
              </a:rPr>
              <a:t>)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2417197" y="3256500"/>
            <a:ext cx="508943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D. C. O. D. E 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63562E"/>
                </a:solidFill>
                <a:effectLst/>
                <a:latin typeface="Calibri" panose="020F0502020204030204" pitchFamily="34" charset="0"/>
              </a:rPr>
              <a:t>   (message clair)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63562E"/>
                </a:solidFill>
                <a:effectLst/>
                <a:latin typeface="Calibri" panose="020F0502020204030204" pitchFamily="34" charset="0"/>
              </a:rPr>
              <a:t>3. 2.14. 3. 4    (valeurs des lettres du message)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C. L. E. C. L 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63562E"/>
                </a:solidFill>
                <a:effectLst/>
                <a:latin typeface="Calibri" panose="020F0502020204030204" pitchFamily="34" charset="0"/>
              </a:rPr>
              <a:t>    (clé de chiffrement répétée)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2.11. 4. 2.11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63562E"/>
                </a:solidFill>
                <a:effectLst/>
                <a:latin typeface="Calibri" panose="020F0502020204030204" pitchFamily="34" charset="0"/>
              </a:rPr>
              <a:t>   (valeurs des lettres de la clé)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63562E"/>
                </a:solidFill>
                <a:effectLst/>
                <a:latin typeface="Calibri" panose="020F0502020204030204" pitchFamily="34" charset="0"/>
              </a:rPr>
              <a:t>5.13.18. 5.15  (résultat de l'addition )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F. N. S. F. P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63562E"/>
                </a:solidFill>
                <a:effectLst/>
                <a:latin typeface="Calibri" panose="020F0502020204030204" pitchFamily="34" charset="0"/>
              </a:rPr>
              <a:t>      (message chiffré)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rgbClr val="63562E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7416512" y="2152355"/>
            <a:ext cx="3997982" cy="576262"/>
          </a:xfrm>
        </p:spPr>
        <p:txBody>
          <a:bodyPr/>
          <a:lstStyle/>
          <a:p>
            <a:pPr algn="ctr"/>
            <a:r>
              <a:rPr lang="fr-FR" b="1" dirty="0">
                <a:latin typeface="Calibri" panose="020F0502020204030204" pitchFamily="34" charset="0"/>
              </a:rPr>
              <a:t>Chiffrement de César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506628" y="3256500"/>
            <a:ext cx="3997982" cy="2553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D. C. O. D. E        </a:t>
            </a:r>
            <a:r>
              <a:rPr lang="fr-BE" sz="2000" dirty="0" smtClean="0">
                <a:latin typeface="Calibri" panose="020F0502020204030204" pitchFamily="34" charset="0"/>
              </a:rPr>
              <a:t>(message clair)</a:t>
            </a:r>
          </a:p>
          <a:p>
            <a:pPr marL="0" indent="0" algn="ctr">
              <a:buNone/>
            </a:pPr>
            <a:r>
              <a:rPr lang="fr-BE" sz="2000" dirty="0" smtClean="0">
                <a:latin typeface="Calibri" panose="020F0502020204030204" pitchFamily="34" charset="0"/>
              </a:rPr>
              <a:t> </a:t>
            </a:r>
            <a:r>
              <a:rPr lang="fr-BE" sz="2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décalage de 3   </a:t>
            </a:r>
            <a:r>
              <a:rPr lang="fr-BE" sz="1400" b="1" dirty="0" smtClean="0">
                <a:latin typeface="Calibri" panose="020F0502020204030204" pitchFamily="34" charset="0"/>
              </a:rPr>
              <a:t>(</a:t>
            </a:r>
            <a:r>
              <a:rPr lang="fr-BE" sz="1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A=D,B=E,C=F….Z=C</a:t>
            </a:r>
            <a:r>
              <a:rPr lang="fr-BE" sz="1400" b="1" dirty="0" smtClean="0">
                <a:latin typeface="Calibri" panose="020F050202020403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fr-BE" sz="2000" dirty="0" smtClean="0">
                <a:latin typeface="Calibri" panose="020F0502020204030204" pitchFamily="34" charset="0"/>
              </a:rPr>
              <a:t>     </a:t>
            </a:r>
            <a:r>
              <a:rPr lang="fr-BE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G. F. R. G. H         </a:t>
            </a:r>
            <a:r>
              <a:rPr lang="fr-BE" sz="2000" dirty="0" smtClean="0">
                <a:latin typeface="Calibri" panose="020F0502020204030204" pitchFamily="34" charset="0"/>
              </a:rPr>
              <a:t>(message chiffré)</a:t>
            </a:r>
            <a:endParaRPr lang="fr-F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2013" y="750606"/>
            <a:ext cx="9215561" cy="5447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fr-BE" sz="2400" b="1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 transposition</a:t>
            </a:r>
            <a:endParaRPr lang="fr-FR" sz="2400" b="1" u="sng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2612" y="1921188"/>
            <a:ext cx="9215561" cy="6011185"/>
          </a:xfrm>
        </p:spPr>
        <p:txBody>
          <a:bodyPr>
            <a:normAutofit/>
          </a:bodyPr>
          <a:lstStyle/>
          <a:p>
            <a:endParaRPr lang="fr-BE" b="1" dirty="0" smtClean="0"/>
          </a:p>
          <a:p>
            <a:endParaRPr lang="fr-BE" b="1" dirty="0"/>
          </a:p>
          <a:p>
            <a:r>
              <a:rPr lang="fr-BE" b="1" dirty="0" smtClean="0"/>
              <a:t>Transposition </a:t>
            </a:r>
            <a:r>
              <a:rPr lang="fr-BE" b="1" dirty="0"/>
              <a:t>simple par </a:t>
            </a:r>
            <a:r>
              <a:rPr lang="fr-BE" b="1" dirty="0" smtClean="0"/>
              <a:t>colonnes.</a:t>
            </a: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r>
              <a:rPr lang="fr-BE" b="1" dirty="0" smtClean="0"/>
              <a:t>Transposition </a:t>
            </a:r>
            <a:r>
              <a:rPr lang="fr-BE" b="1" dirty="0"/>
              <a:t>complexe par </a:t>
            </a:r>
            <a:r>
              <a:rPr lang="fr-BE" b="1" dirty="0" smtClean="0"/>
              <a:t>colonnes.</a:t>
            </a:r>
            <a:r>
              <a:rPr lang="fr-BE" dirty="0"/>
              <a:t> </a:t>
            </a: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r>
              <a:rPr lang="fr-BE" b="1" dirty="0"/>
              <a:t>Transposition par carré </a:t>
            </a:r>
            <a:r>
              <a:rPr lang="fr-BE" b="1" dirty="0" err="1" smtClean="0"/>
              <a:t>polybique</a:t>
            </a:r>
            <a:r>
              <a:rPr lang="fr-BE" b="1" dirty="0" smtClean="0"/>
              <a:t>.</a:t>
            </a:r>
            <a:r>
              <a:rPr lang="fr-BE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5982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95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1" y="294965"/>
            <a:ext cx="5179043" cy="28696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29" y="294965"/>
            <a:ext cx="5326048" cy="28696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60" y="3164619"/>
            <a:ext cx="5422790" cy="35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81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70365" y="310074"/>
            <a:ext cx="3831729" cy="667362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</a:rPr>
              <a:t>La cryptographie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1291473"/>
            <a:ext cx="8915400" cy="5326144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alibri" panose="020F0502020204030204" pitchFamily="34" charset="0"/>
              </a:rPr>
              <a:t>La </a:t>
            </a:r>
            <a:r>
              <a:rPr lang="fr-FR" sz="2000" b="1" dirty="0">
                <a:latin typeface="Calibri" panose="020F0502020204030204" pitchFamily="34" charset="0"/>
              </a:rPr>
              <a:t>cryptographie</a:t>
            </a:r>
            <a:r>
              <a:rPr lang="fr-FR" sz="2000" dirty="0">
                <a:latin typeface="Calibri" panose="020F0502020204030204" pitchFamily="34" charset="0"/>
              </a:rPr>
              <a:t> est une des disciplines de la </a:t>
            </a:r>
            <a:r>
              <a:rPr lang="fr-FR" sz="2000" dirty="0">
                <a:latin typeface="Calibri" panose="020F0502020204030204" pitchFamily="34" charset="0"/>
                <a:hlinkClick r:id="rId2" tooltip="Cryptologie"/>
              </a:rPr>
              <a:t>cryptologie</a:t>
            </a:r>
            <a:r>
              <a:rPr lang="fr-FR" sz="2000" dirty="0">
                <a:latin typeface="Calibri" panose="020F0502020204030204" pitchFamily="34" charset="0"/>
              </a:rPr>
              <a:t> s'attachant à protéger des messages (assurant </a:t>
            </a:r>
            <a:r>
              <a:rPr lang="fr-FR" sz="2000" dirty="0" err="1">
                <a:latin typeface="Calibri" panose="020F0502020204030204" pitchFamily="34" charset="0"/>
                <a:hlinkClick r:id="rId3" tooltip="Confidentialité"/>
              </a:rPr>
              <a:t>confidentialité</a:t>
            </a:r>
            <a:r>
              <a:rPr lang="fr-FR" sz="2000" dirty="0" err="1">
                <a:latin typeface="Calibri" panose="020F0502020204030204" pitchFamily="34" charset="0"/>
              </a:rPr>
              <a:t>,</a:t>
            </a:r>
            <a:r>
              <a:rPr lang="fr-FR" sz="2000" dirty="0" err="1">
                <a:latin typeface="Calibri" panose="020F0502020204030204" pitchFamily="34" charset="0"/>
                <a:hlinkClick r:id="rId4" tooltip="Authentification"/>
              </a:rPr>
              <a:t>authenticité</a:t>
            </a:r>
            <a:r>
              <a:rPr lang="fr-FR" sz="2000" dirty="0">
                <a:latin typeface="Calibri" panose="020F0502020204030204" pitchFamily="34" charset="0"/>
              </a:rPr>
              <a:t> et </a:t>
            </a:r>
            <a:r>
              <a:rPr lang="fr-FR" sz="2000" dirty="0">
                <a:latin typeface="Calibri" panose="020F0502020204030204" pitchFamily="34" charset="0"/>
                <a:hlinkClick r:id="rId5" tooltip="Intégrité (cryptographie)"/>
              </a:rPr>
              <a:t>intégrité</a:t>
            </a:r>
            <a:r>
              <a:rPr lang="fr-FR" sz="2000" dirty="0">
                <a:latin typeface="Calibri" panose="020F0502020204030204" pitchFamily="34" charset="0"/>
              </a:rPr>
              <a:t>) en s'aidant souvent de </a:t>
            </a:r>
            <a:r>
              <a:rPr lang="fr-FR" sz="2000" i="1" dirty="0">
                <a:latin typeface="Calibri" panose="020F0502020204030204" pitchFamily="34" charset="0"/>
              </a:rPr>
              <a:t>secrets</a:t>
            </a:r>
            <a:r>
              <a:rPr lang="fr-FR" sz="2000" dirty="0">
                <a:latin typeface="Calibri" panose="020F0502020204030204" pitchFamily="34" charset="0"/>
              </a:rPr>
              <a:t> ou </a:t>
            </a:r>
            <a:r>
              <a:rPr lang="fr-FR" sz="2000" i="1" dirty="0">
                <a:latin typeface="Calibri" panose="020F0502020204030204" pitchFamily="34" charset="0"/>
                <a:hlinkClick r:id="rId6" tooltip="Clé de chiffrement"/>
              </a:rPr>
              <a:t>clés</a:t>
            </a:r>
            <a:r>
              <a:rPr lang="fr-FR" sz="2000" dirty="0">
                <a:latin typeface="Calibri" panose="020F0502020204030204" pitchFamily="34" charset="0"/>
              </a:rPr>
              <a:t>. Elle se distingue de la </a:t>
            </a:r>
            <a:r>
              <a:rPr lang="fr-FR" sz="2000" dirty="0" err="1">
                <a:latin typeface="Calibri" panose="020F0502020204030204" pitchFamily="34" charset="0"/>
                <a:hlinkClick r:id="rId7" tooltip="Stéganographie"/>
              </a:rPr>
              <a:t>stéganographie</a:t>
            </a:r>
            <a:r>
              <a:rPr lang="fr-FR" sz="2000" dirty="0">
                <a:latin typeface="Calibri" panose="020F0502020204030204" pitchFamily="34" charset="0"/>
              </a:rPr>
              <a:t> qui fait passer inaperçu un message dans un autre message alors que la cryptographie rend un message inintelligible à autre que qui-de-droit.</a:t>
            </a:r>
          </a:p>
          <a:p>
            <a:r>
              <a:rPr lang="fr-FR" sz="2000" dirty="0">
                <a:latin typeface="Calibri" panose="020F0502020204030204" pitchFamily="34" charset="0"/>
              </a:rPr>
              <a:t>Elle est utilisée depuis l'</a:t>
            </a:r>
            <a:r>
              <a:rPr lang="fr-FR" sz="2000" dirty="0">
                <a:latin typeface="Calibri" panose="020F0502020204030204" pitchFamily="34" charset="0"/>
                <a:hlinkClick r:id="rId8" tooltip="Antiquité"/>
              </a:rPr>
              <a:t>Antiquité</a:t>
            </a:r>
            <a:r>
              <a:rPr lang="fr-FR" sz="2000" dirty="0">
                <a:latin typeface="Calibri" panose="020F0502020204030204" pitchFamily="34" charset="0"/>
              </a:rPr>
              <a:t>, mais certaines de ses méthodes les plus importantes, comme la </a:t>
            </a:r>
            <a:r>
              <a:rPr lang="fr-FR" sz="2000" dirty="0">
                <a:latin typeface="Calibri" panose="020F0502020204030204" pitchFamily="34" charset="0"/>
                <a:hlinkClick r:id="rId9" tooltip="Cryptographie asymétrique"/>
              </a:rPr>
              <a:t>cryptographie asymétrique</a:t>
            </a:r>
            <a:r>
              <a:rPr lang="fr-FR" sz="2000" dirty="0">
                <a:latin typeface="Calibri" panose="020F0502020204030204" pitchFamily="34" charset="0"/>
              </a:rPr>
              <a:t>, datent de la fin du </a:t>
            </a:r>
            <a:r>
              <a:rPr lang="fr-FR" sz="2000" cap="small" dirty="0" err="1">
                <a:latin typeface="Calibri" panose="020F0502020204030204" pitchFamily="34" charset="0"/>
              </a:rPr>
              <a:t>xx</a:t>
            </a:r>
            <a:r>
              <a:rPr lang="fr-FR" sz="2000" baseline="30000" dirty="0" err="1">
                <a:latin typeface="Calibri" panose="020F0502020204030204" pitchFamily="34" charset="0"/>
              </a:rPr>
              <a:t>e</a:t>
            </a:r>
            <a:r>
              <a:rPr lang="fr-FR" sz="2000" dirty="0">
                <a:latin typeface="Calibri" panose="020F0502020204030204" pitchFamily="34" charset="0"/>
              </a:rPr>
              <a:t> siècle</a:t>
            </a:r>
            <a:r>
              <a:rPr lang="fr-FR" sz="2000" dirty="0" smtClean="0">
                <a:latin typeface="Calibri" panose="020F0502020204030204" pitchFamily="34" charset="0"/>
              </a:rPr>
              <a:t>.</a:t>
            </a:r>
            <a:endParaRPr lang="fr-FR" sz="2000" dirty="0">
              <a:latin typeface="Calibri" panose="020F0502020204030204" pitchFamily="34" charset="0"/>
            </a:endParaRPr>
          </a:p>
          <a:p>
            <a:r>
              <a:rPr lang="fr-FR" sz="2000" dirty="0">
                <a:latin typeface="Calibri" panose="020F0502020204030204" pitchFamily="34" charset="0"/>
              </a:rPr>
              <a:t>La </a:t>
            </a:r>
            <a:r>
              <a:rPr lang="fr-FR" sz="2000" b="1" dirty="0">
                <a:latin typeface="Calibri" panose="020F0502020204030204" pitchFamily="34" charset="0"/>
              </a:rPr>
              <a:t>cryptologie</a:t>
            </a:r>
            <a:r>
              <a:rPr lang="fr-FR" sz="2000" dirty="0">
                <a:latin typeface="Calibri" panose="020F0502020204030204" pitchFamily="34" charset="0"/>
              </a:rPr>
              <a:t>, étymologiquement la </a:t>
            </a:r>
            <a:r>
              <a:rPr lang="fr-FR" sz="2000" i="1" dirty="0">
                <a:latin typeface="Calibri" panose="020F0502020204030204" pitchFamily="34" charset="0"/>
              </a:rPr>
              <a:t>science du secret</a:t>
            </a:r>
            <a:r>
              <a:rPr lang="fr-FR" sz="2000" dirty="0">
                <a:latin typeface="Calibri" panose="020F0502020204030204" pitchFamily="34" charset="0"/>
              </a:rPr>
              <a:t>, ne peut être vraiment considérée comme une science que depuis peu de temps. Cette science englobe la </a:t>
            </a:r>
            <a:r>
              <a:rPr lang="fr-FR" sz="2000" u="sng" dirty="0">
                <a:latin typeface="Calibri" panose="020F0502020204030204" pitchFamily="34" charset="0"/>
                <a:hlinkClick r:id="rId10" tooltip="Cryptographie"/>
              </a:rPr>
              <a:t>cryptographie</a:t>
            </a:r>
            <a:r>
              <a:rPr lang="fr-FR" sz="2000" dirty="0">
                <a:latin typeface="Calibri" panose="020F0502020204030204" pitchFamily="34" charset="0"/>
              </a:rPr>
              <a:t> — l'écriture secrète – et la </a:t>
            </a:r>
            <a:r>
              <a:rPr lang="fr-FR" sz="2000" u="sng" dirty="0">
                <a:latin typeface="Calibri" panose="020F0502020204030204" pitchFamily="34" charset="0"/>
                <a:hlinkClick r:id="rId11" tooltip="Cryptanalyse"/>
              </a:rPr>
              <a:t>cryptanalyse</a:t>
            </a:r>
            <a:r>
              <a:rPr lang="fr-FR" sz="2000" dirty="0">
                <a:latin typeface="Calibri" panose="020F0502020204030204" pitchFamily="34" charset="0"/>
              </a:rPr>
              <a:t> – l'analyse de cette dernière.</a:t>
            </a:r>
          </a:p>
          <a:p>
            <a:r>
              <a:rPr lang="fr-FR" sz="2000" dirty="0">
                <a:latin typeface="Calibri" panose="020F0502020204030204" pitchFamily="34" charset="0"/>
              </a:rPr>
              <a:t>La cryptologie est un art ancien et une science nouvelle : un art ancien car </a:t>
            </a:r>
            <a:r>
              <a:rPr lang="fr-FR" sz="2000" u="sng" dirty="0">
                <a:latin typeface="Calibri" panose="020F0502020204030204" pitchFamily="34" charset="0"/>
                <a:hlinkClick r:id="rId12" tooltip="Jules César"/>
              </a:rPr>
              <a:t>Jules César</a:t>
            </a:r>
            <a:r>
              <a:rPr lang="fr-FR" sz="2000" dirty="0">
                <a:latin typeface="Calibri" panose="020F0502020204030204" pitchFamily="34" charset="0"/>
              </a:rPr>
              <a:t> l'utilisait déjà ; une science nouvelle parce que ce n'est un thème de recherche scientifique </a:t>
            </a:r>
            <a:r>
              <a:rPr lang="fr-FR" sz="2000" dirty="0" smtClean="0">
                <a:latin typeface="Calibri" panose="020F0502020204030204" pitchFamily="34" charset="0"/>
              </a:rPr>
              <a:t>académique, </a:t>
            </a:r>
            <a:r>
              <a:rPr lang="fr-FR" sz="2000" dirty="0">
                <a:latin typeface="Calibri" panose="020F0502020204030204" pitchFamily="34" charset="0"/>
              </a:rPr>
              <a:t>que depuis </a:t>
            </a:r>
            <a:r>
              <a:rPr lang="fr-FR" sz="2000" dirty="0" smtClean="0">
                <a:latin typeface="Calibri" panose="020F0502020204030204" pitchFamily="34" charset="0"/>
              </a:rPr>
              <a:t>les </a:t>
            </a:r>
            <a:r>
              <a:rPr lang="fr-FR" sz="2000" u="sng" dirty="0" smtClean="0">
                <a:latin typeface="Calibri" panose="020F0502020204030204" pitchFamily="34" charset="0"/>
                <a:hlinkClick r:id="rId13" tooltip="Années 1970"/>
              </a:rPr>
              <a:t>années </a:t>
            </a:r>
            <a:r>
              <a:rPr lang="fr-FR" sz="2000" u="sng" dirty="0">
                <a:latin typeface="Calibri" panose="020F0502020204030204" pitchFamily="34" charset="0"/>
                <a:hlinkClick r:id="rId13" tooltip="Années 1970"/>
              </a:rPr>
              <a:t>1970</a:t>
            </a:r>
            <a:r>
              <a:rPr lang="fr-FR" sz="2000" dirty="0">
                <a:latin typeface="Calibri" panose="020F0502020204030204" pitchFamily="34" charset="0"/>
              </a:rPr>
              <a:t>. </a:t>
            </a:r>
          </a:p>
          <a:p>
            <a:pPr marL="0" indent="0">
              <a:buNone/>
            </a:pPr>
            <a:endParaRPr lang="fr-FR" sz="1400" dirty="0">
              <a:latin typeface="Calibri" panose="020F0502020204030204" pitchFamily="34" charset="0"/>
            </a:endParaRPr>
          </a:p>
          <a:p>
            <a:endParaRPr lang="fr-FR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7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15353" y="587004"/>
            <a:ext cx="4063118" cy="711709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ryptage par clé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latin typeface="Calibri" panose="020F0502020204030204" pitchFamily="34" charset="0"/>
              </a:rPr>
              <a:t>Sous </a:t>
            </a:r>
            <a:r>
              <a:rPr lang="fr-FR" sz="2400" dirty="0">
                <a:latin typeface="Calibri" panose="020F0502020204030204" pitchFamily="34" charset="0"/>
              </a:rPr>
              <a:t>sa forme la plus simple, le cryptage des données consiste à convertir les données d'une information lisible (texte en clair ou texte ordinaire) en des chaînes inintelligibles (texte chiffré) au moyen d'une valeur dite clé de cryptage.</a:t>
            </a:r>
          </a:p>
          <a:p>
            <a:r>
              <a:rPr lang="fr-FR" sz="2400" dirty="0">
                <a:latin typeface="Calibri" panose="020F0502020204030204" pitchFamily="34" charset="0"/>
              </a:rPr>
              <a:t>Nous pouvons ainsi traiter et stocker des données en toute sécurité en préservant leur confidentialité et intégrité. Un second aspect important du </a:t>
            </a:r>
            <a:r>
              <a:rPr lang="fr-FR" sz="2400" dirty="0">
                <a:latin typeface="Calibri" panose="020F0502020204030204" pitchFamily="34" charset="0"/>
                <a:hlinkClick r:id="rId2"/>
              </a:rPr>
              <a:t>cryptage des données</a:t>
            </a:r>
            <a:r>
              <a:rPr lang="fr-FR" sz="2400" dirty="0">
                <a:latin typeface="Calibri" panose="020F0502020204030204" pitchFamily="34" charset="0"/>
              </a:rPr>
              <a:t> réside dans la suite des étapes suivies pour échanger sans risque des clés et du texte crypté dans des messages : le protocole de sécurité.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1040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0285" y="687721"/>
            <a:ext cx="3333253" cy="789911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fr-BE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fr-BE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lé de cryptage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000" dirty="0"/>
              <a:t>Une clé de cryptage est une suite de caractères aléatoires, souvent divisée en plusieurs parties ou </a:t>
            </a:r>
            <a:r>
              <a:rPr lang="fr-FR" sz="2000" dirty="0" smtClean="0"/>
              <a:t>sections. ( algorithme )</a:t>
            </a:r>
          </a:p>
          <a:p>
            <a:r>
              <a:rPr lang="fr-FR" sz="2000" dirty="0" smtClean="0"/>
              <a:t>D'une </a:t>
            </a:r>
            <a:r>
              <a:rPr lang="fr-FR" sz="2000" dirty="0"/>
              <a:t>manière générale, plus la clé de cryptage est longue plus il est difficile de décoder un message par "force brutale", c'est-à-dire en essayant toutes les valeurs de clé possibles. </a:t>
            </a:r>
            <a:endParaRPr lang="fr-FR" sz="2000" dirty="0" smtClean="0"/>
          </a:p>
          <a:p>
            <a:r>
              <a:rPr lang="fr-FR" sz="2000" dirty="0" smtClean="0"/>
              <a:t>Cette </a:t>
            </a:r>
            <a:r>
              <a:rPr lang="fr-FR" sz="2000" dirty="0"/>
              <a:t>longueur fait aussi que le </a:t>
            </a:r>
            <a:r>
              <a:rPr lang="fr-FR" sz="2000" dirty="0">
                <a:latin typeface="Calibri" panose="020F0502020204030204" pitchFamily="34" charset="0"/>
              </a:rPr>
              <a:t>texte</a:t>
            </a:r>
            <a:r>
              <a:rPr lang="fr-FR" sz="2000" dirty="0"/>
              <a:t> chiffré résultant est encore plus éloigné du texte en clair original. </a:t>
            </a:r>
            <a:endParaRPr lang="fr-FR" sz="2000" dirty="0" smtClean="0"/>
          </a:p>
          <a:p>
            <a:r>
              <a:rPr lang="fr-FR" sz="2000" dirty="0" smtClean="0"/>
              <a:t>Pour </a:t>
            </a:r>
            <a:r>
              <a:rPr lang="fr-FR" sz="2000" dirty="0"/>
              <a:t>renforcer l'intégrité de cryptage, un procédé courant consiste à demander à plusieurs utilisateurs autorisés de créer chacun leur propre partie de la clé de cryptage complète. </a:t>
            </a:r>
            <a:endParaRPr lang="fr-FR" sz="2000" dirty="0" smtClean="0"/>
          </a:p>
          <a:p>
            <a:r>
              <a:rPr lang="fr-FR" sz="2000" dirty="0" smtClean="0"/>
              <a:t>On </a:t>
            </a:r>
            <a:r>
              <a:rPr lang="fr-FR" sz="2000" dirty="0"/>
              <a:t>l'aura compris, ce morcellement garantit qu'aucun d’eux ne pourra décrypter l'information à lui tout seul. </a:t>
            </a:r>
          </a:p>
        </p:txBody>
      </p:sp>
    </p:spTree>
    <p:extLst>
      <p:ext uri="{BB962C8B-B14F-4D97-AF65-F5344CB8AC3E}">
        <p14:creationId xmlns:p14="http://schemas.microsoft.com/office/powerpoint/2010/main" val="47072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89210" y="768536"/>
            <a:ext cx="4313864" cy="1107398"/>
          </a:xfrm>
        </p:spPr>
        <p:txBody>
          <a:bodyPr>
            <a:noAutofit/>
          </a:bodyPr>
          <a:lstStyle/>
          <a:p>
            <a:r>
              <a:rPr lang="fr-FR" dirty="0">
                <a:latin typeface="Calibri" panose="020F0502020204030204" pitchFamily="34" charset="0"/>
              </a:rPr>
              <a:t>Le cryptage est symétrique quand une même clé sert au cryptage et au décryptage. C'est généralement le cas pour un usage interne.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720602" y="768537"/>
            <a:ext cx="4313864" cy="1422214"/>
          </a:xfrm>
        </p:spPr>
        <p:txBody>
          <a:bodyPr>
            <a:normAutofit/>
          </a:bodyPr>
          <a:lstStyle/>
          <a:p>
            <a:r>
              <a:rPr lang="fr-FR" dirty="0"/>
              <a:t>Le cryptage asymétrique fait intervenir une paire de clés, une pour le cryptage et l'autre pour le décryptage.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76526" y="2560473"/>
            <a:ext cx="30121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Première méthode de cryptage :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049" name="Image 2" descr="bâton de Plutar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62" y="5336701"/>
            <a:ext cx="2979199" cy="74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89695" y="3145248"/>
            <a:ext cx="4585801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Technique Assyrienne (XXème - VIIème avant J.C.) : papier enroulé sur un cylindre, appelé </a:t>
            </a:r>
            <a:r>
              <a:rPr kumimoji="0" lang="fr-FR" altLang="fr-F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Scytale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bâton de Plutarque. Seul le correspondant disposant d'un bâton identique à celui qui a servi à générer le message peut le déchiffrer.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7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662173772"/>
              </p:ext>
            </p:extLst>
          </p:nvPr>
        </p:nvGraphicFramePr>
        <p:xfrm>
          <a:off x="3212327" y="214685"/>
          <a:ext cx="8348870" cy="6162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605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76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53" y="1655175"/>
            <a:ext cx="6256943" cy="3272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1759407" y="5515847"/>
            <a:ext cx="10352599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Pour terminer l’exposé, nous pouvons dire qu’une clé de cryptage est un algorithme qui est utilisé partout, que ce soit pour les </a:t>
            </a:r>
            <a:r>
              <a:rPr lang="fr-BE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gsm</a:t>
            </a:r>
            <a:r>
              <a:rPr lang="fr-BE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 smartphones, ordinateurs mais aussi, TOUT ce qui doit être transmission d’images, de sons ou de données . </a:t>
            </a:r>
            <a:endParaRPr lang="fr-FR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67476" y="574535"/>
            <a:ext cx="7064347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peut regrouper les systèmes de chiffrement en deux catégories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3980" y="289797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BE" sz="5400" i="1" dirty="0" smtClean="0">
                <a:latin typeface="Calibri" panose="020F0502020204030204" pitchFamily="34" charset="0"/>
              </a:rPr>
              <a:t>Merci de votre écoute </a:t>
            </a:r>
            <a:endParaRPr lang="fr-FR" sz="5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">
              <a:schemeClr val="bg2">
                <a:tint val="90000"/>
                <a:satMod val="92000"/>
                <a:alpha val="98000"/>
                <a:lumMod val="88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69577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-1057275"/>
            <a:ext cx="13315950" cy="806290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2711487"/>
            <a:ext cx="7905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Qu’est-ce que le cryptage ?</a:t>
            </a:r>
          </a:p>
          <a:p>
            <a:endParaRPr lang="fr-BE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fr-BE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La stéganographie</a:t>
            </a:r>
          </a:p>
          <a:p>
            <a:endParaRPr lang="fr-BE" sz="28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fr-BE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Les chiffrements</a:t>
            </a:r>
          </a:p>
          <a:p>
            <a:endParaRPr lang="fr-BE" sz="28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fr-BE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La cryptographie</a:t>
            </a:r>
          </a:p>
          <a:p>
            <a:endParaRPr lang="fr-BE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endParaRPr lang="fr-FR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0"/>
                <a:lumOff val="10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/>
          <p:cNvSpPr txBox="1">
            <a:spLocks/>
          </p:cNvSpPr>
          <p:nvPr/>
        </p:nvSpPr>
        <p:spPr>
          <a:xfrm>
            <a:off x="2587069" y="1272209"/>
            <a:ext cx="8815136" cy="5462545"/>
          </a:xfrm>
          <a:prstGeom prst="rect">
            <a:avLst/>
          </a:prstGeom>
          <a:effectLst/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 </a:t>
            </a:r>
            <a:endParaRPr lang="fr-FR" sz="38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fr-BE" sz="5000" dirty="0">
                <a:latin typeface="Calibri" panose="020F0502020204030204" pitchFamily="34" charset="0"/>
              </a:rPr>
              <a:t>Transformation d'un message en clair en un message codé compréhensible seulement par qui dispose du </a:t>
            </a:r>
            <a:r>
              <a:rPr lang="fr-BE" sz="5000" dirty="0" smtClean="0">
                <a:latin typeface="Calibri" panose="020F0502020204030204" pitchFamily="34" charset="0"/>
              </a:rPr>
              <a:t>code.</a:t>
            </a:r>
            <a:r>
              <a:rPr lang="fr-BE" sz="5000" dirty="0">
                <a:latin typeface="Calibri" panose="020F0502020204030204" pitchFamily="34" charset="0"/>
              </a:rPr>
              <a:t> </a:t>
            </a:r>
            <a:endParaRPr lang="fr-BE" sz="5000" dirty="0" smtClean="0">
              <a:latin typeface="Calibri" panose="020F0502020204030204" pitchFamily="34" charset="0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fr-BE" sz="5000" dirty="0" smtClean="0">
                <a:latin typeface="Calibri" panose="020F0502020204030204" pitchFamily="34" charset="0"/>
              </a:rPr>
              <a:t>	Exemple :</a:t>
            </a:r>
            <a:r>
              <a:rPr lang="fr-BE" sz="5000" dirty="0">
                <a:latin typeface="Calibri" panose="020F0502020204030204" pitchFamily="34" charset="0"/>
              </a:rPr>
              <a:t> </a:t>
            </a:r>
            <a:r>
              <a:rPr lang="fr-BE" sz="5000" i="1" dirty="0">
                <a:latin typeface="Calibri" panose="020F0502020204030204" pitchFamily="34" charset="0"/>
              </a:rPr>
              <a:t>Cryptage d'une dépêche</a:t>
            </a:r>
            <a:r>
              <a:rPr lang="fr-BE" sz="5000" i="1" dirty="0" smtClean="0">
                <a:latin typeface="Calibri" panose="020F0502020204030204" pitchFamily="34" charset="0"/>
              </a:rPr>
              <a:t>.</a:t>
            </a:r>
            <a:r>
              <a:rPr lang="fr-BE" sz="5000" dirty="0" smtClean="0">
                <a:latin typeface="Calibri" panose="020F0502020204030204" pitchFamily="34" charset="0"/>
              </a:rPr>
              <a:t/>
            </a:r>
            <a:br>
              <a:rPr lang="fr-BE" sz="5000" dirty="0" smtClean="0">
                <a:latin typeface="Calibri" panose="020F0502020204030204" pitchFamily="34" charset="0"/>
              </a:rPr>
            </a:br>
            <a:endParaRPr lang="fr-BE" sz="5000" dirty="0" smtClean="0">
              <a:latin typeface="Calibri" panose="020F050202020403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fr-BE" sz="5000" dirty="0" smtClean="0">
                <a:latin typeface="Calibri" panose="020F0502020204030204" pitchFamily="34" charset="0"/>
              </a:rPr>
              <a:t>Transformation </a:t>
            </a:r>
            <a:r>
              <a:rPr lang="fr-BE" sz="5000" dirty="0">
                <a:latin typeface="Calibri" panose="020F0502020204030204" pitchFamily="34" charset="0"/>
              </a:rPr>
              <a:t>d'une suite de signaux électriques ou radioélectriques, telle que celle-ci ne peut être rendue intelligible que par l'intermédiaire d'un décodeur </a:t>
            </a:r>
            <a:r>
              <a:rPr lang="fr-BE" sz="5000" dirty="0" smtClean="0">
                <a:latin typeface="Calibri" panose="020F0502020204030204" pitchFamily="34" charset="0"/>
              </a:rPr>
              <a:t>approprié.</a:t>
            </a:r>
            <a:r>
              <a:rPr lang="fr-BE" sz="5000" dirty="0">
                <a:latin typeface="Calibri" panose="020F0502020204030204" pitchFamily="34" charset="0"/>
              </a:rPr>
              <a:t> </a:t>
            </a:r>
            <a:endParaRPr lang="fr-BE" sz="5000" dirty="0" smtClean="0">
              <a:latin typeface="Calibri" panose="020F0502020204030204" pitchFamily="34" charset="0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fr-BE" sz="5000" dirty="0" smtClean="0">
                <a:latin typeface="Calibri" panose="020F0502020204030204" pitchFamily="34" charset="0"/>
              </a:rPr>
              <a:t>	Exemple :</a:t>
            </a:r>
            <a:r>
              <a:rPr lang="fr-BE" sz="5000" dirty="0">
                <a:latin typeface="Calibri" panose="020F0502020204030204" pitchFamily="34" charset="0"/>
              </a:rPr>
              <a:t> </a:t>
            </a:r>
            <a:r>
              <a:rPr lang="fr-BE" sz="5000" i="1" dirty="0">
                <a:latin typeface="Calibri" panose="020F0502020204030204" pitchFamily="34" charset="0"/>
              </a:rPr>
              <a:t>Cryptage d'une émission de télévision</a:t>
            </a:r>
            <a:r>
              <a:rPr lang="fr-BE" sz="5000" i="1" dirty="0" smtClean="0">
                <a:latin typeface="Calibri" panose="020F0502020204030204" pitchFamily="34" charset="0"/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fr-BE" sz="5000" dirty="0">
              <a:latin typeface="Calibri" panose="020F050202020403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fr-BE" sz="5000" dirty="0">
                <a:latin typeface="Calibri" panose="020F0502020204030204" pitchFamily="34" charset="0"/>
              </a:rPr>
              <a:t>Système de protection informatique destiné à garantir l'intégrité et l'inviolabilité de données pendant leur transmission ou leur stockage. </a:t>
            </a:r>
            <a:endParaRPr lang="fr-BE" sz="5000" dirty="0" smtClean="0">
              <a:latin typeface="Calibri" panose="020F0502020204030204" pitchFamily="34" charset="0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fr-BE" sz="5000" dirty="0" smtClean="0">
                <a:latin typeface="Calibri" panose="020F0502020204030204" pitchFamily="34" charset="0"/>
              </a:rPr>
              <a:t>	Exemple : </a:t>
            </a:r>
            <a:r>
              <a:rPr lang="fr-BE" sz="5000" i="1" dirty="0" smtClean="0">
                <a:latin typeface="Calibri" panose="020F0502020204030204" pitchFamily="34" charset="0"/>
              </a:rPr>
              <a:t>cryptage des connections sur internet, sur les Smartphones.</a:t>
            </a:r>
            <a:endParaRPr lang="fr-FR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4551075" y="376639"/>
            <a:ext cx="4887123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Qu’est-ce que le cryptage 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31300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32000"/>
                <a:lumOff val="68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58358" y="914400"/>
            <a:ext cx="7814820" cy="12003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Pour protéger l’information, il existe plusieurs possibilités</a:t>
            </a:r>
            <a:endParaRPr lang="fr-FR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36163" y="3527921"/>
            <a:ext cx="740946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Calibri" panose="020F0502020204030204" pitchFamily="34" charset="0"/>
              </a:rPr>
              <a:t>Avant même l’ère du numérique,  les missives et différents courriers « sensibles », c’est à dire des messages ne pouvant pas être lus par n’importe qui, faisaient déjà l’œuvre de « protections ».</a:t>
            </a:r>
          </a:p>
          <a:p>
            <a:endParaRPr lang="fr-FR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67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24000"/>
                <a:lumOff val="76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290134" y="2884602"/>
            <a:ext cx="158160" cy="85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364680" y="1159053"/>
            <a:ext cx="61643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</a:rPr>
              <a:t>En 600 avant J.C. Nabuchodonosor transmettait sa correspondance en écrivant sur le crâne rasé de ses </a:t>
            </a:r>
            <a:r>
              <a:rPr lang="fr-FR" sz="2400" dirty="0" smtClean="0">
                <a:latin typeface="Calibri" panose="020F0502020204030204" pitchFamily="34" charset="0"/>
              </a:rPr>
              <a:t>esclaves; </a:t>
            </a:r>
            <a:r>
              <a:rPr lang="fr-FR" sz="2400" dirty="0">
                <a:latin typeface="Calibri" panose="020F0502020204030204" pitchFamily="34" charset="0"/>
              </a:rPr>
              <a:t>quand leurs cheveux avaient repoussé, il les envoyait à ses généraux, qui n'avaient plus qu'à faire de nouveau raser les messagers pour lire le texte. (</a:t>
            </a:r>
            <a:r>
              <a:rPr lang="fr-FR" sz="2400" u="sng" dirty="0" err="1">
                <a:latin typeface="Calibri" panose="020F0502020204030204" pitchFamily="34" charset="0"/>
                <a:hlinkClick r:id="rId3"/>
              </a:rPr>
              <a:t>stéganographie</a:t>
            </a:r>
            <a:r>
              <a:rPr lang="fr-FR" sz="2400" dirty="0">
                <a:latin typeface="Calibri" panose="020F0502020204030204" pitchFamily="34" charset="0"/>
              </a:rPr>
              <a:t> primitive)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68843" y="4162335"/>
            <a:ext cx="95601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latin typeface="Calibri" panose="020F0502020204030204" pitchFamily="34" charset="0"/>
              </a:rPr>
              <a:t>On peut dissimuler une information dans tout type de </a:t>
            </a:r>
            <a:r>
              <a:rPr lang="fr-FR" sz="2000" b="1" u="sng" dirty="0" smtClean="0">
                <a:latin typeface="Calibri" panose="020F0502020204030204" pitchFamily="34" charset="0"/>
              </a:rPr>
              <a:t>support.</a:t>
            </a:r>
          </a:p>
          <a:p>
            <a:endParaRPr lang="fr-FR" sz="2000" b="1" dirty="0">
              <a:latin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</a:rPr>
              <a:t>On </a:t>
            </a:r>
            <a:r>
              <a:rPr lang="fr-FR" sz="2000" dirty="0">
                <a:latin typeface="Calibri" panose="020F0502020204030204" pitchFamily="34" charset="0"/>
              </a:rPr>
              <a:t>peut par exemple utiliser de l'encre </a:t>
            </a:r>
            <a:r>
              <a:rPr lang="fr-FR" sz="2000" dirty="0" smtClean="0">
                <a:latin typeface="Calibri" panose="020F0502020204030204" pitchFamily="34" charset="0"/>
              </a:rPr>
              <a:t>invisible, on </a:t>
            </a:r>
            <a:r>
              <a:rPr lang="fr-FR" sz="2000" dirty="0">
                <a:latin typeface="Calibri" panose="020F0502020204030204" pitchFamily="34" charset="0"/>
              </a:rPr>
              <a:t>parle d'encre </a:t>
            </a:r>
            <a:r>
              <a:rPr lang="fr-FR" sz="2000" dirty="0" smtClean="0">
                <a:latin typeface="Calibri" panose="020F0502020204030204" pitchFamily="34" charset="0"/>
              </a:rPr>
              <a:t>sympathique. </a:t>
            </a:r>
          </a:p>
          <a:p>
            <a:r>
              <a:rPr lang="fr-FR" sz="2000" dirty="0" smtClean="0">
                <a:latin typeface="Calibri" panose="020F0502020204030204" pitchFamily="34" charset="0"/>
              </a:rPr>
              <a:t>L'encre </a:t>
            </a:r>
            <a:r>
              <a:rPr lang="fr-FR" sz="2000" dirty="0">
                <a:latin typeface="Calibri" panose="020F0502020204030204" pitchFamily="34" charset="0"/>
              </a:rPr>
              <a:t>sympathique est transparente une fois séchée, mais en la chauffant légèrement elle se brunit. </a:t>
            </a:r>
            <a:endParaRPr lang="fr-FR" sz="2000" dirty="0" smtClean="0">
              <a:latin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</a:rPr>
              <a:t>Beaucoup </a:t>
            </a:r>
            <a:r>
              <a:rPr lang="fr-FR" sz="2000" dirty="0">
                <a:latin typeface="Calibri" panose="020F0502020204030204" pitchFamily="34" charset="0"/>
              </a:rPr>
              <a:t>de composés organiques ont cette propriété, c'est pourquoi on peut utiliser du jus de citron, du jus d'oignon, du lait et même de l'urine.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67339" y="176027"/>
            <a:ext cx="3493292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DISSIMULATION</a:t>
            </a:r>
            <a:endParaRPr lang="fr-FR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0" y="1309462"/>
            <a:ext cx="2008029" cy="230421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371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32000"/>
                <a:lumOff val="68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13" y="1566069"/>
            <a:ext cx="3175000" cy="317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33553" y="1574955"/>
            <a:ext cx="4556306" cy="4132277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</a:rPr>
              <a:t>Pendant la Seconde Guerre mondiale, la technique des </a:t>
            </a:r>
            <a:r>
              <a:rPr lang="fr-FR" sz="2800" dirty="0" err="1">
                <a:solidFill>
                  <a:srgbClr val="FF0000"/>
                </a:solidFill>
                <a:latin typeface="Calibri" panose="020F0502020204030204" pitchFamily="34" charset="0"/>
              </a:rPr>
              <a:t>micropoints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</a:rPr>
              <a:t> fut utilisée par les Allemands: une photographie, réduite à la taille d'un point, était imprimée et utilisée comme ponctuation dans un texte dactylographié.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8861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44000"/>
                <a:lumOff val="56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73728" y="412694"/>
            <a:ext cx="3169756" cy="2298138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fr-BE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La </a:t>
            </a:r>
            <a:r>
              <a:rPr lang="fr-BE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stéganographie</a:t>
            </a:r>
            <a:r>
              <a:rPr lang="fr-BE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ou</a:t>
            </a:r>
            <a:br>
              <a:rPr lang="fr-BE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fr-BE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l’art de cacher un message dans un autre</a:t>
            </a:r>
            <a:endParaRPr lang="fr-FR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02668" y="3383839"/>
            <a:ext cx="8102311" cy="3081698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alibri" panose="020F0502020204030204" pitchFamily="34" charset="0"/>
              </a:rPr>
              <a:t>Un texte peut en cacher un autre, par exemple en prenant la première lettre de chaque </a:t>
            </a:r>
            <a:r>
              <a:rPr lang="fr-FR" sz="2400" dirty="0" smtClean="0">
                <a:latin typeface="Calibri" panose="020F0502020204030204" pitchFamily="34" charset="0"/>
              </a:rPr>
              <a:t>mot ou un mot sur deux ou une phrase sur deux ou tout autre « système » connu par ceux qui doivent communiquer « secrètement ».</a:t>
            </a:r>
          </a:p>
          <a:p>
            <a:r>
              <a:rPr lang="fr-FR" sz="2400" dirty="0" smtClean="0">
                <a:latin typeface="Calibri" panose="020F0502020204030204" pitchFamily="34" charset="0"/>
              </a:rPr>
              <a:t>Un </a:t>
            </a:r>
            <a:r>
              <a:rPr lang="fr-FR" sz="2400" dirty="0">
                <a:latin typeface="Calibri" panose="020F0502020204030204" pitchFamily="34" charset="0"/>
              </a:rPr>
              <a:t>exemple célèbre et amusant est fourni par le fameux échange de lettres entre </a:t>
            </a:r>
            <a:r>
              <a:rPr lang="fr-FR" sz="2400" i="1" dirty="0">
                <a:latin typeface="Calibri" panose="020F0502020204030204" pitchFamily="34" charset="0"/>
              </a:rPr>
              <a:t>George Sand</a:t>
            </a:r>
            <a:r>
              <a:rPr lang="fr-FR" sz="2400" dirty="0">
                <a:latin typeface="Calibri" panose="020F0502020204030204" pitchFamily="34" charset="0"/>
              </a:rPr>
              <a:t> et </a:t>
            </a:r>
            <a:r>
              <a:rPr lang="fr-FR" sz="2400" i="1" dirty="0">
                <a:latin typeface="Calibri" panose="020F0502020204030204" pitchFamily="34" charset="0"/>
              </a:rPr>
              <a:t>Alfred de Musset</a:t>
            </a:r>
            <a:r>
              <a:rPr lang="fr-FR" sz="2400" dirty="0">
                <a:latin typeface="Calibri" panose="020F0502020204030204" pitchFamily="34" charset="0"/>
              </a:rPr>
              <a:t>, vers 1830.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8181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24000"/>
                <a:lumOff val="76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480226" y="1397531"/>
            <a:ext cx="2130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Message </a:t>
            </a:r>
            <a:r>
              <a:rPr lang="fr-BE" sz="4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envoyé</a:t>
            </a:r>
            <a:endParaRPr lang="fr-FR" sz="4000" b="1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0869" y="3210137"/>
            <a:ext cx="2488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Message déchiffré</a:t>
            </a:r>
            <a:endParaRPr lang="fr-FR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07718" y="816196"/>
            <a:ext cx="513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Cher ami, Je suis toute émue de vous dire que j'ai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07720" y="1071433"/>
            <a:ext cx="512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bien compris l'autre jour que vous aviez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07721" y="1324065"/>
            <a:ext cx="513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toujours une envie folle de me faire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07721" y="1587271"/>
            <a:ext cx="513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danser. Je garde le souvenir de votre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807721" y="1853958"/>
            <a:ext cx="513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baiser et je voudrais bien que ce soit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807721" y="2104365"/>
            <a:ext cx="514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une preuve que je puisse être aimée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799628" y="2356270"/>
            <a:ext cx="511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par vous. Je suis prête à montrer mon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807718" y="2601452"/>
            <a:ext cx="512349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affection toute désintéressée et sans cal-</a:t>
            </a:r>
            <a:r>
              <a:rPr lang="fr-FR" sz="1100" i="1" dirty="0"/>
              <a:t/>
            </a:r>
            <a:br>
              <a:rPr lang="fr-FR" sz="1100" i="1" dirty="0"/>
            </a:b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807717" y="2836690"/>
            <a:ext cx="511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cul, et si vous voulez me voir ainsi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807718" y="3085622"/>
            <a:ext cx="512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vous dévoiler, sans artifice, mon âme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807718" y="3322011"/>
            <a:ext cx="513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toute nue, daignez me faire visite,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807718" y="3562962"/>
            <a:ext cx="512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nous causerons et en amis franchement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07717" y="3805901"/>
            <a:ext cx="511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Calibri" panose="020F0502020204030204" pitchFamily="34" charset="0"/>
              </a:rPr>
              <a:t>je vous prouverai que je suis la femme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807718" y="4076437"/>
            <a:ext cx="510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libri" panose="020F0502020204030204" pitchFamily="34" charset="0"/>
              </a:rPr>
              <a:t>sincère, capable de vous offrir l'affection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807717" y="4287624"/>
            <a:ext cx="510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libri" panose="020F0502020204030204" pitchFamily="34" charset="0"/>
              </a:rPr>
              <a:t>la plus profonde, comme la plus étroite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799628" y="4513008"/>
            <a:ext cx="503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libri" panose="020F0502020204030204" pitchFamily="34" charset="0"/>
              </a:rPr>
              <a:t>amitié, en un mot : la meilleure épouse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807717" y="4726515"/>
            <a:ext cx="513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libri" panose="020F0502020204030204" pitchFamily="34" charset="0"/>
              </a:rPr>
              <a:t>dont vous puissiez rêver. Puisque votre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791533" y="4932220"/>
            <a:ext cx="513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libri" panose="020F0502020204030204" pitchFamily="34" charset="0"/>
              </a:rPr>
              <a:t>âme est libre, pensez que l'abandon ou je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799628" y="5145727"/>
            <a:ext cx="513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libri" panose="020F0502020204030204" pitchFamily="34" charset="0"/>
              </a:rPr>
              <a:t>vis est bien long, bien dur et souvent bien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811763" y="5368612"/>
            <a:ext cx="509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libri" panose="020F0502020204030204" pitchFamily="34" charset="0"/>
              </a:rPr>
              <a:t>insupportable. Mon chagrin est trop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799628" y="5614672"/>
            <a:ext cx="510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libri" panose="020F0502020204030204" pitchFamily="34" charset="0"/>
              </a:rPr>
              <a:t>gros. Accourrez bien vite et venez me le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807721" y="5834841"/>
            <a:ext cx="512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alibri" panose="020F0502020204030204" pitchFamily="34" charset="0"/>
              </a:rPr>
              <a:t>faire oublier. A vous je veux me sou-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807721" y="6072970"/>
            <a:ext cx="502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</a:rPr>
              <a:t>mettre entièrement.</a:t>
            </a:r>
          </a:p>
        </p:txBody>
      </p:sp>
    </p:spTree>
    <p:extLst>
      <p:ext uri="{BB962C8B-B14F-4D97-AF65-F5344CB8AC3E}">
        <p14:creationId xmlns:p14="http://schemas.microsoft.com/office/powerpoint/2010/main" val="1738864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7" grpId="0" bldLvl="3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16000"/>
                <a:lumOff val="84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7899" y="376245"/>
            <a:ext cx="3218043" cy="579854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 chiffrements</a:t>
            </a:r>
            <a:endParaRPr lang="fr-FR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2511" y="2345634"/>
            <a:ext cx="9883472" cy="3943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	</a:t>
            </a:r>
            <a:r>
              <a:rPr lang="fr-FR" b="1" dirty="0" smtClean="0">
                <a:latin typeface="Calibri" panose="020F0502020204030204" pitchFamily="34" charset="0"/>
              </a:rPr>
              <a:t>On </a:t>
            </a:r>
            <a:r>
              <a:rPr lang="fr-FR" b="1" dirty="0">
                <a:latin typeface="Calibri" panose="020F0502020204030204" pitchFamily="34" charset="0"/>
              </a:rPr>
              <a:t>peut les regrouper en quatre types de </a:t>
            </a:r>
            <a:r>
              <a:rPr lang="fr-FR" b="1" dirty="0" smtClean="0">
                <a:latin typeface="Calibri" panose="020F0502020204030204" pitchFamily="34" charset="0"/>
              </a:rPr>
              <a:t>crypto systèmes </a:t>
            </a:r>
            <a:r>
              <a:rPr lang="fr-FR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lvl="0"/>
            <a:r>
              <a:rPr lang="fr-FR" dirty="0">
                <a:latin typeface="Calibri" panose="020F0502020204030204" pitchFamily="34" charset="0"/>
              </a:rPr>
              <a:t>S</a:t>
            </a:r>
            <a:r>
              <a:rPr lang="fr-FR" dirty="0" smtClean="0">
                <a:latin typeface="Calibri" panose="020F0502020204030204" pitchFamily="34" charset="0"/>
              </a:rPr>
              <a:t>ubstitution</a:t>
            </a:r>
            <a:r>
              <a:rPr lang="fr-FR" dirty="0">
                <a:latin typeface="Calibri" panose="020F0502020204030204" pitchFamily="34" charset="0"/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monoalphabétique</a:t>
            </a:r>
            <a:r>
              <a:rPr lang="fr-FR" dirty="0">
                <a:latin typeface="Calibri" panose="020F0502020204030204" pitchFamily="34" charset="0"/>
              </a:rPr>
              <a:t> : remplace chaque lettre du message par une autre lettre de </a:t>
            </a:r>
            <a:r>
              <a:rPr lang="fr-FR" dirty="0" smtClean="0">
                <a:latin typeface="Calibri" panose="020F0502020204030204" pitchFamily="34" charset="0"/>
              </a:rPr>
              <a:t>l'alphabet.</a:t>
            </a:r>
            <a:endParaRPr lang="fr-FR" dirty="0">
              <a:latin typeface="Calibri" panose="020F0502020204030204" pitchFamily="34" charset="0"/>
            </a:endParaRPr>
          </a:p>
          <a:p>
            <a:pPr lvl="0"/>
            <a:r>
              <a:rPr lang="fr-FR" dirty="0">
                <a:latin typeface="Calibri" panose="020F0502020204030204" pitchFamily="34" charset="0"/>
              </a:rPr>
              <a:t>S</a:t>
            </a:r>
            <a:r>
              <a:rPr lang="fr-FR" dirty="0" smtClean="0">
                <a:latin typeface="Calibri" panose="020F0502020204030204" pitchFamily="34" charset="0"/>
              </a:rPr>
              <a:t>ubstitution</a:t>
            </a:r>
            <a:r>
              <a:rPr lang="fr-FR" dirty="0">
                <a:latin typeface="Calibri" panose="020F0502020204030204" pitchFamily="34" charset="0"/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polyalphabétique</a:t>
            </a:r>
            <a:r>
              <a:rPr lang="fr-FR" dirty="0">
                <a:latin typeface="Calibri" panose="020F0502020204030204" pitchFamily="34" charset="0"/>
              </a:rPr>
              <a:t> : utilise une suite de chiffres </a:t>
            </a:r>
            <a:r>
              <a:rPr lang="fr-FR" dirty="0" smtClean="0">
                <a:latin typeface="Calibri" panose="020F0502020204030204" pitchFamily="34" charset="0"/>
              </a:rPr>
              <a:t>monoalphabétique </a:t>
            </a:r>
            <a:r>
              <a:rPr lang="fr-FR" dirty="0">
                <a:latin typeface="Calibri" panose="020F0502020204030204" pitchFamily="34" charset="0"/>
              </a:rPr>
              <a:t>réutilisée </a:t>
            </a:r>
            <a:r>
              <a:rPr lang="fr-FR" dirty="0" smtClean="0">
                <a:latin typeface="Calibri" panose="020F0502020204030204" pitchFamily="34" charset="0"/>
              </a:rPr>
              <a:t>périodiquement.</a:t>
            </a:r>
            <a:endParaRPr lang="fr-FR" dirty="0">
              <a:latin typeface="Calibri" panose="020F0502020204030204" pitchFamily="34" charset="0"/>
            </a:endParaRPr>
          </a:p>
          <a:p>
            <a:pPr lvl="0"/>
            <a:r>
              <a:rPr lang="fr-FR" dirty="0">
                <a:latin typeface="Calibri" panose="020F0502020204030204" pitchFamily="34" charset="0"/>
              </a:rPr>
              <a:t>S</a:t>
            </a:r>
            <a:r>
              <a:rPr lang="fr-FR" dirty="0" smtClean="0">
                <a:latin typeface="Calibri" panose="020F0502020204030204" pitchFamily="34" charset="0"/>
              </a:rPr>
              <a:t>ubstitution</a:t>
            </a:r>
            <a:r>
              <a:rPr lang="fr-FR" dirty="0">
                <a:latin typeface="Calibri" panose="020F0502020204030204" pitchFamily="34" charset="0"/>
              </a:rPr>
              <a:t> 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</a:rPr>
              <a:t>homophonique</a:t>
            </a:r>
            <a:r>
              <a:rPr lang="fr-FR" dirty="0">
                <a:latin typeface="Calibri" panose="020F0502020204030204" pitchFamily="34" charset="0"/>
              </a:rPr>
              <a:t> : fait correspondre à chaque lettre du message en clair un ensemble possible d'autres </a:t>
            </a:r>
            <a:r>
              <a:rPr lang="fr-FR" dirty="0" smtClean="0">
                <a:latin typeface="Calibri" panose="020F0502020204030204" pitchFamily="34" charset="0"/>
              </a:rPr>
              <a:t>caractères.</a:t>
            </a:r>
            <a:endParaRPr lang="fr-FR" dirty="0">
              <a:latin typeface="Calibri" panose="020F0502020204030204" pitchFamily="34" charset="0"/>
            </a:endParaRPr>
          </a:p>
          <a:p>
            <a:pPr lvl="0"/>
            <a:r>
              <a:rPr lang="fr-FR" dirty="0">
                <a:latin typeface="Calibri" panose="020F0502020204030204" pitchFamily="34" charset="0"/>
              </a:rPr>
              <a:t>S</a:t>
            </a:r>
            <a:r>
              <a:rPr lang="fr-FR" dirty="0" smtClean="0">
                <a:latin typeface="Calibri" panose="020F0502020204030204" pitchFamily="34" charset="0"/>
              </a:rPr>
              <a:t>ubstitution </a:t>
            </a:r>
            <a:r>
              <a:rPr lang="fr-FR" dirty="0">
                <a:latin typeface="Calibri" panose="020F0502020204030204" pitchFamily="34" charset="0"/>
              </a:rPr>
              <a:t>de 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polygrammes</a:t>
            </a:r>
            <a:r>
              <a:rPr lang="fr-FR" dirty="0">
                <a:latin typeface="Calibri" panose="020F0502020204030204" pitchFamily="34" charset="0"/>
              </a:rPr>
              <a:t> : substitue un groupe de caractères dans le message par un autre groupe de caractères.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074" name="Picture 2" descr="http://www.dcode.fr/include/img/href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136525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659096" y="1199668"/>
            <a:ext cx="893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fr-BE" sz="2400" b="1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 substitution</a:t>
            </a:r>
            <a:endParaRPr lang="fr-FR" sz="2400" b="1" u="sng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539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1708</TotalTime>
  <Words>870</Words>
  <Application>Microsoft Office PowerPoint</Application>
  <PresentationFormat>Grand écran</PresentationFormat>
  <Paragraphs>106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MS Mincho</vt:lpstr>
      <vt:lpstr>Arial</vt:lpstr>
      <vt:lpstr>Calibri</vt:lpstr>
      <vt:lpstr>Century Gothic</vt:lpstr>
      <vt:lpstr>Times New Roman</vt:lpstr>
      <vt:lpstr>Wingdings 3</vt:lpstr>
      <vt:lpstr>Brin</vt:lpstr>
      <vt:lpstr>Le cryptage de l’information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stéganographie ou  l’art de cacher un message dans un autre</vt:lpstr>
      <vt:lpstr>Présentation PowerPoint</vt:lpstr>
      <vt:lpstr>Les chiffrements</vt:lpstr>
      <vt:lpstr>Exemples</vt:lpstr>
      <vt:lpstr>Par transposition</vt:lpstr>
      <vt:lpstr>Présentation PowerPoint</vt:lpstr>
      <vt:lpstr>La cryptographie</vt:lpstr>
      <vt:lpstr>Cryptage par clé</vt:lpstr>
      <vt:lpstr>Clé de cryptage</vt:lpstr>
      <vt:lpstr>Présentation PowerPoint</vt:lpstr>
      <vt:lpstr>Présentation PowerPoint</vt:lpstr>
      <vt:lpstr>Présentation PowerPoint</vt:lpstr>
      <vt:lpstr>Merci de votre écoute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piratage de l’information</dc:title>
  <dc:creator>PAT MAN</dc:creator>
  <cp:lastModifiedBy>PAT MAN</cp:lastModifiedBy>
  <cp:revision>174</cp:revision>
  <dcterms:created xsi:type="dcterms:W3CDTF">2016-01-08T10:44:34Z</dcterms:created>
  <dcterms:modified xsi:type="dcterms:W3CDTF">2016-01-26T17:15:38Z</dcterms:modified>
</cp:coreProperties>
</file>