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99"/>
    <a:srgbClr val="CC0000"/>
    <a:srgbClr val="CC9900"/>
    <a:srgbClr val="006600"/>
    <a:srgbClr val="38C23B"/>
    <a:srgbClr val="CCFF99"/>
    <a:srgbClr val="FF0000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806C0-A7A4-4D40-9831-C6D101E34C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7C814-047A-4F62-9DFB-640165BFEE5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0D607-FDCE-4F62-98F1-565D232419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0EDD5-E13B-4401-BF83-BF72F2763C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07A18-D862-433F-9494-258C7AA06FC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FD51F-CE2D-4404-8C87-2CAF832A978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0993C-9A6F-4069-A448-67F6C2904A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CCD19-D328-4205-B438-440A652697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A5F78-445B-4393-BB40-B852D2F242C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61645-420A-4CA2-A92D-6751E206DF4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3BEB4-A412-46C4-B365-C7660824461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6B533B8-E85B-48CD-8B66-E9D691ADE9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2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2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2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rosophile-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646113" y="4941888"/>
            <a:ext cx="8497887" cy="1190625"/>
          </a:xfrm>
          <a:prstGeom prst="rect">
            <a:avLst/>
          </a:prstGeom>
          <a:solidFill>
            <a:srgbClr val="DAFF7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>
                <a:solidFill>
                  <a:srgbClr val="660033"/>
                </a:solidFill>
              </a:rPr>
              <a:t>Le brassage intrachromosomique chez la drosophile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6983413" y="6237288"/>
            <a:ext cx="21605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800">
                <a:solidFill>
                  <a:srgbClr val="DAFF71"/>
                </a:solidFill>
              </a:rPr>
              <a:t>H. Horion lycée Maupassant Fécamp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4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11289" name="AutoShape 5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290" name="Text Box 6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11291" name="AutoShape 7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11292" name="Picture 8" descr="Imag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465" name="Group 9"/>
          <p:cNvGrpSpPr>
            <a:grpSpLocks/>
          </p:cNvGrpSpPr>
          <p:nvPr/>
        </p:nvGrpSpPr>
        <p:grpSpPr bwMode="auto">
          <a:xfrm>
            <a:off x="684213" y="2205038"/>
            <a:ext cx="1825625" cy="2892425"/>
            <a:chOff x="2352" y="8780"/>
            <a:chExt cx="2876" cy="4555"/>
          </a:xfrm>
        </p:grpSpPr>
        <p:grpSp>
          <p:nvGrpSpPr>
            <p:cNvPr id="11282" name="Group 10"/>
            <p:cNvGrpSpPr>
              <a:grpSpLocks/>
            </p:cNvGrpSpPr>
            <p:nvPr/>
          </p:nvGrpSpPr>
          <p:grpSpPr bwMode="auto">
            <a:xfrm>
              <a:off x="2352" y="8780"/>
              <a:ext cx="2876" cy="4555"/>
              <a:chOff x="2352" y="8780"/>
              <a:chExt cx="2876" cy="4555"/>
            </a:xfrm>
          </p:grpSpPr>
          <p:sp>
            <p:nvSpPr>
              <p:cNvPr id="11287" name="Freeform 11"/>
              <p:cNvSpPr>
                <a:spLocks/>
              </p:cNvSpPr>
              <p:nvPr/>
            </p:nvSpPr>
            <p:spPr bwMode="auto">
              <a:xfrm>
                <a:off x="2352" y="8780"/>
                <a:ext cx="1634" cy="4555"/>
              </a:xfrm>
              <a:custGeom>
                <a:avLst/>
                <a:gdLst>
                  <a:gd name="T0" fmla="*/ 1520 w 1634"/>
                  <a:gd name="T1" fmla="*/ 1448 h 4555"/>
                  <a:gd name="T2" fmla="*/ 1349 w 1634"/>
                  <a:gd name="T3" fmla="*/ 1267 h 4555"/>
                  <a:gd name="T4" fmla="*/ 1121 w 1634"/>
                  <a:gd name="T5" fmla="*/ 181 h 4555"/>
                  <a:gd name="T6" fmla="*/ 836 w 1634"/>
                  <a:gd name="T7" fmla="*/ 181 h 4555"/>
                  <a:gd name="T8" fmla="*/ 1064 w 1634"/>
                  <a:gd name="T9" fmla="*/ 1267 h 4555"/>
                  <a:gd name="T10" fmla="*/ 1292 w 1634"/>
                  <a:gd name="T11" fmla="*/ 1810 h 4555"/>
                  <a:gd name="T12" fmla="*/ 950 w 1634"/>
                  <a:gd name="T13" fmla="*/ 1991 h 4555"/>
                  <a:gd name="T14" fmla="*/ 95 w 1634"/>
                  <a:gd name="T15" fmla="*/ 4163 h 4555"/>
                  <a:gd name="T16" fmla="*/ 380 w 1634"/>
                  <a:gd name="T17" fmla="*/ 4344 h 4555"/>
                  <a:gd name="T18" fmla="*/ 722 w 1634"/>
                  <a:gd name="T19" fmla="*/ 3439 h 4555"/>
                  <a:gd name="T20" fmla="*/ 1235 w 1634"/>
                  <a:gd name="T21" fmla="*/ 2172 h 4555"/>
                  <a:gd name="T22" fmla="*/ 1577 w 1634"/>
                  <a:gd name="T23" fmla="*/ 1991 h 4555"/>
                  <a:gd name="T24" fmla="*/ 1520 w 1634"/>
                  <a:gd name="T25" fmla="*/ 1448 h 45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34" h="4555">
                    <a:moveTo>
                      <a:pt x="1520" y="1448"/>
                    </a:moveTo>
                    <a:cubicBezTo>
                      <a:pt x="1482" y="1327"/>
                      <a:pt x="1416" y="1478"/>
                      <a:pt x="1349" y="1267"/>
                    </a:cubicBezTo>
                    <a:cubicBezTo>
                      <a:pt x="1282" y="1056"/>
                      <a:pt x="1206" y="362"/>
                      <a:pt x="1121" y="181"/>
                    </a:cubicBezTo>
                    <a:cubicBezTo>
                      <a:pt x="1036" y="0"/>
                      <a:pt x="845" y="0"/>
                      <a:pt x="836" y="181"/>
                    </a:cubicBezTo>
                    <a:cubicBezTo>
                      <a:pt x="827" y="362"/>
                      <a:pt x="988" y="996"/>
                      <a:pt x="1064" y="1267"/>
                    </a:cubicBezTo>
                    <a:cubicBezTo>
                      <a:pt x="1140" y="1538"/>
                      <a:pt x="1311" y="1689"/>
                      <a:pt x="1292" y="1810"/>
                    </a:cubicBezTo>
                    <a:cubicBezTo>
                      <a:pt x="1273" y="1931"/>
                      <a:pt x="1149" y="1599"/>
                      <a:pt x="950" y="1991"/>
                    </a:cubicBezTo>
                    <a:cubicBezTo>
                      <a:pt x="751" y="2383"/>
                      <a:pt x="190" y="3771"/>
                      <a:pt x="95" y="4163"/>
                    </a:cubicBezTo>
                    <a:cubicBezTo>
                      <a:pt x="0" y="4555"/>
                      <a:pt x="276" y="4465"/>
                      <a:pt x="380" y="4344"/>
                    </a:cubicBezTo>
                    <a:cubicBezTo>
                      <a:pt x="484" y="4223"/>
                      <a:pt x="580" y="3801"/>
                      <a:pt x="722" y="3439"/>
                    </a:cubicBezTo>
                    <a:cubicBezTo>
                      <a:pt x="864" y="3077"/>
                      <a:pt x="1093" y="2413"/>
                      <a:pt x="1235" y="2172"/>
                    </a:cubicBezTo>
                    <a:cubicBezTo>
                      <a:pt x="1377" y="1931"/>
                      <a:pt x="1520" y="2112"/>
                      <a:pt x="1577" y="1991"/>
                    </a:cubicBezTo>
                    <a:cubicBezTo>
                      <a:pt x="1634" y="1870"/>
                      <a:pt x="1558" y="1569"/>
                      <a:pt x="1520" y="14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88" name="Freeform 12"/>
              <p:cNvSpPr>
                <a:spLocks/>
              </p:cNvSpPr>
              <p:nvPr/>
            </p:nvSpPr>
            <p:spPr bwMode="auto">
              <a:xfrm flipH="1">
                <a:off x="3701" y="8780"/>
                <a:ext cx="1527" cy="4525"/>
              </a:xfrm>
              <a:custGeom>
                <a:avLst/>
                <a:gdLst>
                  <a:gd name="T0" fmla="*/ 1420 w 1634"/>
                  <a:gd name="T1" fmla="*/ 1438 h 4555"/>
                  <a:gd name="T2" fmla="*/ 1261 w 1634"/>
                  <a:gd name="T3" fmla="*/ 1259 h 4555"/>
                  <a:gd name="T4" fmla="*/ 1048 w 1634"/>
                  <a:gd name="T5" fmla="*/ 180 h 4555"/>
                  <a:gd name="T6" fmla="*/ 781 w 1634"/>
                  <a:gd name="T7" fmla="*/ 180 h 4555"/>
                  <a:gd name="T8" fmla="*/ 994 w 1634"/>
                  <a:gd name="T9" fmla="*/ 1259 h 4555"/>
                  <a:gd name="T10" fmla="*/ 1207 w 1634"/>
                  <a:gd name="T11" fmla="*/ 1798 h 4555"/>
                  <a:gd name="T12" fmla="*/ 888 w 1634"/>
                  <a:gd name="T13" fmla="*/ 1978 h 4555"/>
                  <a:gd name="T14" fmla="*/ 89 w 1634"/>
                  <a:gd name="T15" fmla="*/ 4136 h 4555"/>
                  <a:gd name="T16" fmla="*/ 355 w 1634"/>
                  <a:gd name="T17" fmla="*/ 4315 h 4555"/>
                  <a:gd name="T18" fmla="*/ 675 w 1634"/>
                  <a:gd name="T19" fmla="*/ 3416 h 4555"/>
                  <a:gd name="T20" fmla="*/ 1154 w 1634"/>
                  <a:gd name="T21" fmla="*/ 2158 h 4555"/>
                  <a:gd name="T22" fmla="*/ 1474 w 1634"/>
                  <a:gd name="T23" fmla="*/ 1978 h 4555"/>
                  <a:gd name="T24" fmla="*/ 1420 w 1634"/>
                  <a:gd name="T25" fmla="*/ 1438 h 45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34" h="4555">
                    <a:moveTo>
                      <a:pt x="1520" y="1448"/>
                    </a:moveTo>
                    <a:cubicBezTo>
                      <a:pt x="1482" y="1327"/>
                      <a:pt x="1416" y="1478"/>
                      <a:pt x="1349" y="1267"/>
                    </a:cubicBezTo>
                    <a:cubicBezTo>
                      <a:pt x="1282" y="1056"/>
                      <a:pt x="1206" y="362"/>
                      <a:pt x="1121" y="181"/>
                    </a:cubicBezTo>
                    <a:cubicBezTo>
                      <a:pt x="1036" y="0"/>
                      <a:pt x="845" y="0"/>
                      <a:pt x="836" y="181"/>
                    </a:cubicBezTo>
                    <a:cubicBezTo>
                      <a:pt x="827" y="362"/>
                      <a:pt x="988" y="996"/>
                      <a:pt x="1064" y="1267"/>
                    </a:cubicBezTo>
                    <a:cubicBezTo>
                      <a:pt x="1140" y="1538"/>
                      <a:pt x="1311" y="1689"/>
                      <a:pt x="1292" y="1810"/>
                    </a:cubicBezTo>
                    <a:cubicBezTo>
                      <a:pt x="1273" y="1931"/>
                      <a:pt x="1149" y="1599"/>
                      <a:pt x="950" y="1991"/>
                    </a:cubicBezTo>
                    <a:cubicBezTo>
                      <a:pt x="751" y="2383"/>
                      <a:pt x="190" y="3771"/>
                      <a:pt x="95" y="4163"/>
                    </a:cubicBezTo>
                    <a:cubicBezTo>
                      <a:pt x="0" y="4555"/>
                      <a:pt x="276" y="4465"/>
                      <a:pt x="380" y="4344"/>
                    </a:cubicBezTo>
                    <a:cubicBezTo>
                      <a:pt x="484" y="4223"/>
                      <a:pt x="580" y="3801"/>
                      <a:pt x="722" y="3439"/>
                    </a:cubicBezTo>
                    <a:cubicBezTo>
                      <a:pt x="864" y="3077"/>
                      <a:pt x="1093" y="2413"/>
                      <a:pt x="1235" y="2172"/>
                    </a:cubicBezTo>
                    <a:cubicBezTo>
                      <a:pt x="1377" y="1931"/>
                      <a:pt x="1520" y="2112"/>
                      <a:pt x="1577" y="1991"/>
                    </a:cubicBezTo>
                    <a:cubicBezTo>
                      <a:pt x="1634" y="1870"/>
                      <a:pt x="1558" y="1569"/>
                      <a:pt x="1520" y="14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1283" name="Oval 13"/>
            <p:cNvSpPr>
              <a:spLocks noChangeArrowheads="1"/>
            </p:cNvSpPr>
            <p:nvPr/>
          </p:nvSpPr>
          <p:spPr bwMode="auto">
            <a:xfrm>
              <a:off x="4214" y="11133"/>
              <a:ext cx="342" cy="362"/>
            </a:xfrm>
            <a:prstGeom prst="ellipse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84" name="Oval 14"/>
            <p:cNvSpPr>
              <a:spLocks noChangeArrowheads="1"/>
            </p:cNvSpPr>
            <p:nvPr/>
          </p:nvSpPr>
          <p:spPr bwMode="auto">
            <a:xfrm>
              <a:off x="3074" y="11133"/>
              <a:ext cx="342" cy="362"/>
            </a:xfrm>
            <a:prstGeom prst="ellipse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85" name="Oval 15"/>
            <p:cNvSpPr>
              <a:spLocks noChangeArrowheads="1"/>
            </p:cNvSpPr>
            <p:nvPr/>
          </p:nvSpPr>
          <p:spPr bwMode="auto">
            <a:xfrm>
              <a:off x="2504" y="12581"/>
              <a:ext cx="342" cy="36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86" name="Oval 16"/>
            <p:cNvSpPr>
              <a:spLocks noChangeArrowheads="1"/>
            </p:cNvSpPr>
            <p:nvPr/>
          </p:nvSpPr>
          <p:spPr bwMode="auto">
            <a:xfrm>
              <a:off x="4727" y="12581"/>
              <a:ext cx="342" cy="36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9473" name="Group 17"/>
          <p:cNvGrpSpPr>
            <a:grpSpLocks/>
          </p:cNvGrpSpPr>
          <p:nvPr/>
        </p:nvGrpSpPr>
        <p:grpSpPr bwMode="auto">
          <a:xfrm>
            <a:off x="6300788" y="1484313"/>
            <a:ext cx="1825625" cy="2892425"/>
            <a:chOff x="3929" y="8780"/>
            <a:chExt cx="2876" cy="4555"/>
          </a:xfrm>
        </p:grpSpPr>
        <p:grpSp>
          <p:nvGrpSpPr>
            <p:cNvPr id="11275" name="Group 18"/>
            <p:cNvGrpSpPr>
              <a:grpSpLocks/>
            </p:cNvGrpSpPr>
            <p:nvPr/>
          </p:nvGrpSpPr>
          <p:grpSpPr bwMode="auto">
            <a:xfrm>
              <a:off x="3929" y="8780"/>
              <a:ext cx="2876" cy="4555"/>
              <a:chOff x="2352" y="8780"/>
              <a:chExt cx="2876" cy="4555"/>
            </a:xfrm>
          </p:grpSpPr>
          <p:sp>
            <p:nvSpPr>
              <p:cNvPr id="11280" name="Freeform 19"/>
              <p:cNvSpPr>
                <a:spLocks/>
              </p:cNvSpPr>
              <p:nvPr/>
            </p:nvSpPr>
            <p:spPr bwMode="auto">
              <a:xfrm>
                <a:off x="2352" y="8780"/>
                <a:ext cx="1634" cy="4555"/>
              </a:xfrm>
              <a:custGeom>
                <a:avLst/>
                <a:gdLst>
                  <a:gd name="T0" fmla="*/ 1520 w 1634"/>
                  <a:gd name="T1" fmla="*/ 1448 h 4555"/>
                  <a:gd name="T2" fmla="*/ 1349 w 1634"/>
                  <a:gd name="T3" fmla="*/ 1267 h 4555"/>
                  <a:gd name="T4" fmla="*/ 1121 w 1634"/>
                  <a:gd name="T5" fmla="*/ 181 h 4555"/>
                  <a:gd name="T6" fmla="*/ 836 w 1634"/>
                  <a:gd name="T7" fmla="*/ 181 h 4555"/>
                  <a:gd name="T8" fmla="*/ 1064 w 1634"/>
                  <a:gd name="T9" fmla="*/ 1267 h 4555"/>
                  <a:gd name="T10" fmla="*/ 1292 w 1634"/>
                  <a:gd name="T11" fmla="*/ 1810 h 4555"/>
                  <a:gd name="T12" fmla="*/ 950 w 1634"/>
                  <a:gd name="T13" fmla="*/ 1991 h 4555"/>
                  <a:gd name="T14" fmla="*/ 95 w 1634"/>
                  <a:gd name="T15" fmla="*/ 4163 h 4555"/>
                  <a:gd name="T16" fmla="*/ 380 w 1634"/>
                  <a:gd name="T17" fmla="*/ 4344 h 4555"/>
                  <a:gd name="T18" fmla="*/ 722 w 1634"/>
                  <a:gd name="T19" fmla="*/ 3439 h 4555"/>
                  <a:gd name="T20" fmla="*/ 1235 w 1634"/>
                  <a:gd name="T21" fmla="*/ 2172 h 4555"/>
                  <a:gd name="T22" fmla="*/ 1577 w 1634"/>
                  <a:gd name="T23" fmla="*/ 1991 h 4555"/>
                  <a:gd name="T24" fmla="*/ 1520 w 1634"/>
                  <a:gd name="T25" fmla="*/ 1448 h 45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34" h="4555">
                    <a:moveTo>
                      <a:pt x="1520" y="1448"/>
                    </a:moveTo>
                    <a:cubicBezTo>
                      <a:pt x="1482" y="1327"/>
                      <a:pt x="1416" y="1478"/>
                      <a:pt x="1349" y="1267"/>
                    </a:cubicBezTo>
                    <a:cubicBezTo>
                      <a:pt x="1282" y="1056"/>
                      <a:pt x="1206" y="362"/>
                      <a:pt x="1121" y="181"/>
                    </a:cubicBezTo>
                    <a:cubicBezTo>
                      <a:pt x="1036" y="0"/>
                      <a:pt x="845" y="0"/>
                      <a:pt x="836" y="181"/>
                    </a:cubicBezTo>
                    <a:cubicBezTo>
                      <a:pt x="827" y="362"/>
                      <a:pt x="988" y="996"/>
                      <a:pt x="1064" y="1267"/>
                    </a:cubicBezTo>
                    <a:cubicBezTo>
                      <a:pt x="1140" y="1538"/>
                      <a:pt x="1311" y="1689"/>
                      <a:pt x="1292" y="1810"/>
                    </a:cubicBezTo>
                    <a:cubicBezTo>
                      <a:pt x="1273" y="1931"/>
                      <a:pt x="1149" y="1599"/>
                      <a:pt x="950" y="1991"/>
                    </a:cubicBezTo>
                    <a:cubicBezTo>
                      <a:pt x="751" y="2383"/>
                      <a:pt x="190" y="3771"/>
                      <a:pt x="95" y="4163"/>
                    </a:cubicBezTo>
                    <a:cubicBezTo>
                      <a:pt x="0" y="4555"/>
                      <a:pt x="276" y="4465"/>
                      <a:pt x="380" y="4344"/>
                    </a:cubicBezTo>
                    <a:cubicBezTo>
                      <a:pt x="484" y="4223"/>
                      <a:pt x="580" y="3801"/>
                      <a:pt x="722" y="3439"/>
                    </a:cubicBezTo>
                    <a:cubicBezTo>
                      <a:pt x="864" y="3077"/>
                      <a:pt x="1093" y="2413"/>
                      <a:pt x="1235" y="2172"/>
                    </a:cubicBezTo>
                    <a:cubicBezTo>
                      <a:pt x="1377" y="1931"/>
                      <a:pt x="1520" y="2112"/>
                      <a:pt x="1577" y="1991"/>
                    </a:cubicBezTo>
                    <a:cubicBezTo>
                      <a:pt x="1634" y="1870"/>
                      <a:pt x="1558" y="1569"/>
                      <a:pt x="1520" y="14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81" name="Freeform 20"/>
              <p:cNvSpPr>
                <a:spLocks/>
              </p:cNvSpPr>
              <p:nvPr/>
            </p:nvSpPr>
            <p:spPr bwMode="auto">
              <a:xfrm flipH="1">
                <a:off x="3701" y="8780"/>
                <a:ext cx="1527" cy="4525"/>
              </a:xfrm>
              <a:custGeom>
                <a:avLst/>
                <a:gdLst>
                  <a:gd name="T0" fmla="*/ 1420 w 1634"/>
                  <a:gd name="T1" fmla="*/ 1438 h 4555"/>
                  <a:gd name="T2" fmla="*/ 1261 w 1634"/>
                  <a:gd name="T3" fmla="*/ 1259 h 4555"/>
                  <a:gd name="T4" fmla="*/ 1048 w 1634"/>
                  <a:gd name="T5" fmla="*/ 180 h 4555"/>
                  <a:gd name="T6" fmla="*/ 781 w 1634"/>
                  <a:gd name="T7" fmla="*/ 180 h 4555"/>
                  <a:gd name="T8" fmla="*/ 994 w 1634"/>
                  <a:gd name="T9" fmla="*/ 1259 h 4555"/>
                  <a:gd name="T10" fmla="*/ 1207 w 1634"/>
                  <a:gd name="T11" fmla="*/ 1798 h 4555"/>
                  <a:gd name="T12" fmla="*/ 888 w 1634"/>
                  <a:gd name="T13" fmla="*/ 1978 h 4555"/>
                  <a:gd name="T14" fmla="*/ 89 w 1634"/>
                  <a:gd name="T15" fmla="*/ 4136 h 4555"/>
                  <a:gd name="T16" fmla="*/ 355 w 1634"/>
                  <a:gd name="T17" fmla="*/ 4315 h 4555"/>
                  <a:gd name="T18" fmla="*/ 675 w 1634"/>
                  <a:gd name="T19" fmla="*/ 3416 h 4555"/>
                  <a:gd name="T20" fmla="*/ 1154 w 1634"/>
                  <a:gd name="T21" fmla="*/ 2158 h 4555"/>
                  <a:gd name="T22" fmla="*/ 1474 w 1634"/>
                  <a:gd name="T23" fmla="*/ 1978 h 4555"/>
                  <a:gd name="T24" fmla="*/ 1420 w 1634"/>
                  <a:gd name="T25" fmla="*/ 1438 h 45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34" h="4555">
                    <a:moveTo>
                      <a:pt x="1520" y="1448"/>
                    </a:moveTo>
                    <a:cubicBezTo>
                      <a:pt x="1482" y="1327"/>
                      <a:pt x="1416" y="1478"/>
                      <a:pt x="1349" y="1267"/>
                    </a:cubicBezTo>
                    <a:cubicBezTo>
                      <a:pt x="1282" y="1056"/>
                      <a:pt x="1206" y="362"/>
                      <a:pt x="1121" y="181"/>
                    </a:cubicBezTo>
                    <a:cubicBezTo>
                      <a:pt x="1036" y="0"/>
                      <a:pt x="845" y="0"/>
                      <a:pt x="836" y="181"/>
                    </a:cubicBezTo>
                    <a:cubicBezTo>
                      <a:pt x="827" y="362"/>
                      <a:pt x="988" y="996"/>
                      <a:pt x="1064" y="1267"/>
                    </a:cubicBezTo>
                    <a:cubicBezTo>
                      <a:pt x="1140" y="1538"/>
                      <a:pt x="1311" y="1689"/>
                      <a:pt x="1292" y="1810"/>
                    </a:cubicBezTo>
                    <a:cubicBezTo>
                      <a:pt x="1273" y="1931"/>
                      <a:pt x="1149" y="1599"/>
                      <a:pt x="950" y="1991"/>
                    </a:cubicBezTo>
                    <a:cubicBezTo>
                      <a:pt x="751" y="2383"/>
                      <a:pt x="190" y="3771"/>
                      <a:pt x="95" y="4163"/>
                    </a:cubicBezTo>
                    <a:cubicBezTo>
                      <a:pt x="0" y="4555"/>
                      <a:pt x="276" y="4465"/>
                      <a:pt x="380" y="4344"/>
                    </a:cubicBezTo>
                    <a:cubicBezTo>
                      <a:pt x="484" y="4223"/>
                      <a:pt x="580" y="3801"/>
                      <a:pt x="722" y="3439"/>
                    </a:cubicBezTo>
                    <a:cubicBezTo>
                      <a:pt x="864" y="3077"/>
                      <a:pt x="1093" y="2413"/>
                      <a:pt x="1235" y="2172"/>
                    </a:cubicBezTo>
                    <a:cubicBezTo>
                      <a:pt x="1377" y="1931"/>
                      <a:pt x="1520" y="2112"/>
                      <a:pt x="1577" y="1991"/>
                    </a:cubicBezTo>
                    <a:cubicBezTo>
                      <a:pt x="1634" y="1870"/>
                      <a:pt x="1558" y="1569"/>
                      <a:pt x="1520" y="14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1276" name="Oval 21"/>
            <p:cNvSpPr>
              <a:spLocks noChangeArrowheads="1"/>
            </p:cNvSpPr>
            <p:nvPr/>
          </p:nvSpPr>
          <p:spPr bwMode="auto">
            <a:xfrm>
              <a:off x="4670" y="11133"/>
              <a:ext cx="342" cy="36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7" name="Oval 22"/>
            <p:cNvSpPr>
              <a:spLocks noChangeArrowheads="1"/>
            </p:cNvSpPr>
            <p:nvPr/>
          </p:nvSpPr>
          <p:spPr bwMode="auto">
            <a:xfrm>
              <a:off x="5810" y="11133"/>
              <a:ext cx="342" cy="36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8" name="Oval 23"/>
            <p:cNvSpPr>
              <a:spLocks noChangeArrowheads="1"/>
            </p:cNvSpPr>
            <p:nvPr/>
          </p:nvSpPr>
          <p:spPr bwMode="auto">
            <a:xfrm>
              <a:off x="6323" y="12581"/>
              <a:ext cx="342" cy="36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9" name="Oval 24"/>
            <p:cNvSpPr>
              <a:spLocks noChangeArrowheads="1"/>
            </p:cNvSpPr>
            <p:nvPr/>
          </p:nvSpPr>
          <p:spPr bwMode="auto">
            <a:xfrm>
              <a:off x="4100" y="12581"/>
              <a:ext cx="342" cy="3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4427538" y="4941888"/>
            <a:ext cx="4176712" cy="641350"/>
          </a:xfrm>
          <a:prstGeom prst="rect">
            <a:avLst/>
          </a:prstGeom>
          <a:solidFill>
            <a:srgbClr val="DAFF7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6600"/>
                </a:solidFill>
              </a:rPr>
              <a:t>Le crossing-over a lieu lors de la prophase 1 de la méiose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1835150" y="5805488"/>
            <a:ext cx="4392613" cy="641350"/>
          </a:xfrm>
          <a:prstGeom prst="rect">
            <a:avLst/>
          </a:prstGeom>
          <a:solidFill>
            <a:srgbClr val="DAFF7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6600"/>
                </a:solidFill>
              </a:rPr>
              <a:t>Les chromosomes homologues s’apparient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2195513" y="3500438"/>
            <a:ext cx="14398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/>
              <a:t>Allèle « yeux rouges »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2627313" y="4508500"/>
            <a:ext cx="1582737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/>
              <a:t>Allèle</a:t>
            </a:r>
          </a:p>
          <a:p>
            <a:pPr>
              <a:spcBef>
                <a:spcPct val="50000"/>
              </a:spcBef>
            </a:pPr>
            <a:r>
              <a:rPr lang="fr-FR" sz="1400"/>
              <a:t> « corps beige »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4859338" y="2636838"/>
            <a:ext cx="172720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FR" sz="1400"/>
              <a:t>Allèle </a:t>
            </a:r>
          </a:p>
          <a:p>
            <a:pPr algn="r">
              <a:spcBef>
                <a:spcPct val="50000"/>
              </a:spcBef>
            </a:pPr>
            <a:r>
              <a:rPr lang="fr-FR" sz="1400"/>
              <a:t>« yeux blancs »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4500563" y="3716338"/>
            <a:ext cx="172720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FR" sz="1400"/>
              <a:t>Allèle </a:t>
            </a:r>
          </a:p>
          <a:p>
            <a:pPr algn="r">
              <a:spcBef>
                <a:spcPct val="50000"/>
              </a:spcBef>
            </a:pPr>
            <a:r>
              <a:rPr lang="fr-FR" sz="1400"/>
              <a:t>« corps noir 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-1.48148E-6 C 0.02466 0.00579 0.04567 0.02592 0.07015 0.03102 C 0.07535 0.03819 0.08838 0.04884 0.08838 0.04884 C 0.09185 0.05602 0.09463 0.05949 0.10001 0.06435 C 0.10053 0.06667 0.10053 0.06944 0.10174 0.07106 C 0.10348 0.07338 0.11372 0.08102 0.11667 0.08217 C 0.12622 0.06944 0.13317 0.05092 0.14011 0.03565 C 0.14185 0.03194 0.14515 0.02454 0.14515 0.02454 C 0.14671 0.01065 0.14914 -0.00139 0.15504 -0.01343 C 0.15695 -0.02315 0.15973 -0.03241 0.16181 -0.04213 C 0.16372 -0.05162 0.16511 -0.06134 0.16667 -0.07107 C 0.16702 -0.07338 0.16719 -0.07616 0.16841 -0.07778 C 0.16963 -0.0794 0.17171 -0.0794 0.17344 -0.08009 C 0.18299 -0.0713 0.1764 -0.07963 0.18178 -0.05787 C 0.18681 -0.0375 0.19497 -0.01204 0.20348 0.00671 C 0.20608 0.0206 0.20869 0.03171 0.21338 0.04444 C 0.2165 0.06458 0.21737 0.08079 0.21841 0.10231 C 0.22379 0.09491 0.22674 0.0868 0.23004 0.07778 C 0.23508 0.06412 0.24167 0.05139 0.24671 0.03773 C 0.25105 0.01018 0.24532 0.03958 0.25174 0.01991 C 0.25574 0.00787 0.25279 -0.00093 0.26181 -0.0088 C 0.2665 0.00046 0.26824 -0.00255 0.27501 0.00231 " pathEditMode="relative" ptsTypes="fffffffffffffffffffffA">
                                      <p:cBhvr>
                                        <p:cTn id="24" dur="2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44444E-6 C -0.00053 -0.00972 -0.00018 -0.01944 -0.00157 -0.02893 C -0.00348 -0.04282 -0.01042 -0.0544 -0.01494 -0.06667 C -0.0198 -0.07963 -0.01598 -0.07616 -0.02327 -0.08657 C -0.02813 -0.09352 -0.03421 -0.09907 -0.03837 -0.10671 C -0.04445 -0.11759 -0.05261 -0.1294 -0.06164 -0.13542 C -0.06719 -0.14329 -0.08473 -0.14954 -0.09323 -0.15324 C -0.10053 -0.15255 -0.10782 -0.15278 -0.11494 -0.15116 C -0.125 -0.14907 -0.13143 -0.14051 -0.13994 -0.13333 C -0.1691 -0.10833 -0.17396 -0.08218 -0.18837 -0.04444 C -0.19323 0.00324 -0.19445 -0.00116 -0.18837 0.07569 C -0.18803 0.08009 -0.18473 0.08287 -0.18334 0.08681 C -0.17813 0.10069 -0.17605 0.11366 -0.16997 0.12662 C -0.16407 0.13912 -0.15678 0.15069 -0.1533 0.16458 C -0.15226 0.16898 -0.15191 0.17384 -0.15 0.17778 C -0.14792 0.18218 -0.14428 0.18495 -0.14167 0.18889 C -0.1198 0.2206 -0.10157 0.23542 -0.07171 0.25116 C -0.05504 0.25995 -0.03959 0.26991 -0.02171 0.27338 C 0.04687 0.27153 0.05816 0.29144 0.0901 0.23565 C 0.09184 0.22593 0.0927 0.2162 0.09496 0.20671 C 0.09392 0.17107 0.09375 0.13542 0.09166 0.1 C 0.09131 0.09329 0.08663 0.08843 0.08506 0.08218 C 0.07847 0.05625 0.07656 0.03935 0.05503 0.03333 C -0.01268 -0.03819 0.04427 0.01806 -0.1816 0.02894 C -0.18681 0.02917 -0.18837 0.04005 -0.19323 0.04236 C -0.19896 0.05 -0.2033 0.05648 -0.2099 0.06227 C -0.21928 0.09236 -0.2073 0.0581 -0.21823 0.08009 C -0.21928 0.08218 -0.2191 0.08472 -0.21997 0.08681 C -0.22188 0.09144 -0.22431 0.0956 -0.22657 0.1 C -0.22778 0.10232 -0.23004 0.10671 -0.23004 0.10671 C -0.23056 0.10903 -0.2316 0.11343 -0.2316 0.11343 " pathEditMode="relative" ptsTypes="ffffffffffffffffffffffffffffffA">
                                      <p:cBhvr>
                                        <p:cTn id="26" dur="2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1" grpId="0" animBg="1"/>
      <p:bldP spid="19481" grpId="1" animBg="1"/>
      <p:bldP spid="19482" grpId="0" animBg="1"/>
      <p:bldP spid="19483" grpId="0"/>
      <p:bldP spid="19484" grpId="0"/>
      <p:bldP spid="19485" grpId="0"/>
      <p:bldP spid="194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/>
          <p:cNvGrpSpPr>
            <a:grpSpLocks/>
          </p:cNvGrpSpPr>
          <p:nvPr/>
        </p:nvGrpSpPr>
        <p:grpSpPr bwMode="auto">
          <a:xfrm>
            <a:off x="3203575" y="2276475"/>
            <a:ext cx="1825625" cy="2892425"/>
            <a:chOff x="2352" y="8780"/>
            <a:chExt cx="2876" cy="4555"/>
          </a:xfrm>
        </p:grpSpPr>
        <p:grpSp>
          <p:nvGrpSpPr>
            <p:cNvPr id="12305" name="Group 8"/>
            <p:cNvGrpSpPr>
              <a:grpSpLocks/>
            </p:cNvGrpSpPr>
            <p:nvPr/>
          </p:nvGrpSpPr>
          <p:grpSpPr bwMode="auto">
            <a:xfrm>
              <a:off x="2352" y="8780"/>
              <a:ext cx="2876" cy="4555"/>
              <a:chOff x="2352" y="8780"/>
              <a:chExt cx="2876" cy="4555"/>
            </a:xfrm>
          </p:grpSpPr>
          <p:sp>
            <p:nvSpPr>
              <p:cNvPr id="12310" name="Freeform 9"/>
              <p:cNvSpPr>
                <a:spLocks/>
              </p:cNvSpPr>
              <p:nvPr/>
            </p:nvSpPr>
            <p:spPr bwMode="auto">
              <a:xfrm>
                <a:off x="2352" y="8780"/>
                <a:ext cx="1634" cy="4555"/>
              </a:xfrm>
              <a:custGeom>
                <a:avLst/>
                <a:gdLst>
                  <a:gd name="T0" fmla="*/ 1520 w 1634"/>
                  <a:gd name="T1" fmla="*/ 1448 h 4555"/>
                  <a:gd name="T2" fmla="*/ 1349 w 1634"/>
                  <a:gd name="T3" fmla="*/ 1267 h 4555"/>
                  <a:gd name="T4" fmla="*/ 1121 w 1634"/>
                  <a:gd name="T5" fmla="*/ 181 h 4555"/>
                  <a:gd name="T6" fmla="*/ 836 w 1634"/>
                  <a:gd name="T7" fmla="*/ 181 h 4555"/>
                  <a:gd name="T8" fmla="*/ 1064 w 1634"/>
                  <a:gd name="T9" fmla="*/ 1267 h 4555"/>
                  <a:gd name="T10" fmla="*/ 1292 w 1634"/>
                  <a:gd name="T11" fmla="*/ 1810 h 4555"/>
                  <a:gd name="T12" fmla="*/ 950 w 1634"/>
                  <a:gd name="T13" fmla="*/ 1991 h 4555"/>
                  <a:gd name="T14" fmla="*/ 95 w 1634"/>
                  <a:gd name="T15" fmla="*/ 4163 h 4555"/>
                  <a:gd name="T16" fmla="*/ 380 w 1634"/>
                  <a:gd name="T17" fmla="*/ 4344 h 4555"/>
                  <a:gd name="T18" fmla="*/ 722 w 1634"/>
                  <a:gd name="T19" fmla="*/ 3439 h 4555"/>
                  <a:gd name="T20" fmla="*/ 1235 w 1634"/>
                  <a:gd name="T21" fmla="*/ 2172 h 4555"/>
                  <a:gd name="T22" fmla="*/ 1577 w 1634"/>
                  <a:gd name="T23" fmla="*/ 1991 h 4555"/>
                  <a:gd name="T24" fmla="*/ 1520 w 1634"/>
                  <a:gd name="T25" fmla="*/ 1448 h 45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34" h="4555">
                    <a:moveTo>
                      <a:pt x="1520" y="1448"/>
                    </a:moveTo>
                    <a:cubicBezTo>
                      <a:pt x="1482" y="1327"/>
                      <a:pt x="1416" y="1478"/>
                      <a:pt x="1349" y="1267"/>
                    </a:cubicBezTo>
                    <a:cubicBezTo>
                      <a:pt x="1282" y="1056"/>
                      <a:pt x="1206" y="362"/>
                      <a:pt x="1121" y="181"/>
                    </a:cubicBezTo>
                    <a:cubicBezTo>
                      <a:pt x="1036" y="0"/>
                      <a:pt x="845" y="0"/>
                      <a:pt x="836" y="181"/>
                    </a:cubicBezTo>
                    <a:cubicBezTo>
                      <a:pt x="827" y="362"/>
                      <a:pt x="988" y="996"/>
                      <a:pt x="1064" y="1267"/>
                    </a:cubicBezTo>
                    <a:cubicBezTo>
                      <a:pt x="1140" y="1538"/>
                      <a:pt x="1311" y="1689"/>
                      <a:pt x="1292" y="1810"/>
                    </a:cubicBezTo>
                    <a:cubicBezTo>
                      <a:pt x="1273" y="1931"/>
                      <a:pt x="1149" y="1599"/>
                      <a:pt x="950" y="1991"/>
                    </a:cubicBezTo>
                    <a:cubicBezTo>
                      <a:pt x="751" y="2383"/>
                      <a:pt x="190" y="3771"/>
                      <a:pt x="95" y="4163"/>
                    </a:cubicBezTo>
                    <a:cubicBezTo>
                      <a:pt x="0" y="4555"/>
                      <a:pt x="276" y="4465"/>
                      <a:pt x="380" y="4344"/>
                    </a:cubicBezTo>
                    <a:cubicBezTo>
                      <a:pt x="484" y="4223"/>
                      <a:pt x="580" y="3801"/>
                      <a:pt x="722" y="3439"/>
                    </a:cubicBezTo>
                    <a:cubicBezTo>
                      <a:pt x="864" y="3077"/>
                      <a:pt x="1093" y="2413"/>
                      <a:pt x="1235" y="2172"/>
                    </a:cubicBezTo>
                    <a:cubicBezTo>
                      <a:pt x="1377" y="1931"/>
                      <a:pt x="1520" y="2112"/>
                      <a:pt x="1577" y="1991"/>
                    </a:cubicBezTo>
                    <a:cubicBezTo>
                      <a:pt x="1634" y="1870"/>
                      <a:pt x="1558" y="1569"/>
                      <a:pt x="1520" y="14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11" name="Freeform 10"/>
              <p:cNvSpPr>
                <a:spLocks/>
              </p:cNvSpPr>
              <p:nvPr/>
            </p:nvSpPr>
            <p:spPr bwMode="auto">
              <a:xfrm flipH="1">
                <a:off x="3701" y="8780"/>
                <a:ext cx="1527" cy="4525"/>
              </a:xfrm>
              <a:custGeom>
                <a:avLst/>
                <a:gdLst>
                  <a:gd name="T0" fmla="*/ 1420 w 1634"/>
                  <a:gd name="T1" fmla="*/ 1438 h 4555"/>
                  <a:gd name="T2" fmla="*/ 1261 w 1634"/>
                  <a:gd name="T3" fmla="*/ 1259 h 4555"/>
                  <a:gd name="T4" fmla="*/ 1048 w 1634"/>
                  <a:gd name="T5" fmla="*/ 180 h 4555"/>
                  <a:gd name="T6" fmla="*/ 781 w 1634"/>
                  <a:gd name="T7" fmla="*/ 180 h 4555"/>
                  <a:gd name="T8" fmla="*/ 994 w 1634"/>
                  <a:gd name="T9" fmla="*/ 1259 h 4555"/>
                  <a:gd name="T10" fmla="*/ 1207 w 1634"/>
                  <a:gd name="T11" fmla="*/ 1798 h 4555"/>
                  <a:gd name="T12" fmla="*/ 888 w 1634"/>
                  <a:gd name="T13" fmla="*/ 1978 h 4555"/>
                  <a:gd name="T14" fmla="*/ 89 w 1634"/>
                  <a:gd name="T15" fmla="*/ 4136 h 4555"/>
                  <a:gd name="T16" fmla="*/ 355 w 1634"/>
                  <a:gd name="T17" fmla="*/ 4315 h 4555"/>
                  <a:gd name="T18" fmla="*/ 675 w 1634"/>
                  <a:gd name="T19" fmla="*/ 3416 h 4555"/>
                  <a:gd name="T20" fmla="*/ 1154 w 1634"/>
                  <a:gd name="T21" fmla="*/ 2158 h 4555"/>
                  <a:gd name="T22" fmla="*/ 1474 w 1634"/>
                  <a:gd name="T23" fmla="*/ 1978 h 4555"/>
                  <a:gd name="T24" fmla="*/ 1420 w 1634"/>
                  <a:gd name="T25" fmla="*/ 1438 h 45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34" h="4555">
                    <a:moveTo>
                      <a:pt x="1520" y="1448"/>
                    </a:moveTo>
                    <a:cubicBezTo>
                      <a:pt x="1482" y="1327"/>
                      <a:pt x="1416" y="1478"/>
                      <a:pt x="1349" y="1267"/>
                    </a:cubicBezTo>
                    <a:cubicBezTo>
                      <a:pt x="1282" y="1056"/>
                      <a:pt x="1206" y="362"/>
                      <a:pt x="1121" y="181"/>
                    </a:cubicBezTo>
                    <a:cubicBezTo>
                      <a:pt x="1036" y="0"/>
                      <a:pt x="845" y="0"/>
                      <a:pt x="836" y="181"/>
                    </a:cubicBezTo>
                    <a:cubicBezTo>
                      <a:pt x="827" y="362"/>
                      <a:pt x="988" y="996"/>
                      <a:pt x="1064" y="1267"/>
                    </a:cubicBezTo>
                    <a:cubicBezTo>
                      <a:pt x="1140" y="1538"/>
                      <a:pt x="1311" y="1689"/>
                      <a:pt x="1292" y="1810"/>
                    </a:cubicBezTo>
                    <a:cubicBezTo>
                      <a:pt x="1273" y="1931"/>
                      <a:pt x="1149" y="1599"/>
                      <a:pt x="950" y="1991"/>
                    </a:cubicBezTo>
                    <a:cubicBezTo>
                      <a:pt x="751" y="2383"/>
                      <a:pt x="190" y="3771"/>
                      <a:pt x="95" y="4163"/>
                    </a:cubicBezTo>
                    <a:cubicBezTo>
                      <a:pt x="0" y="4555"/>
                      <a:pt x="276" y="4465"/>
                      <a:pt x="380" y="4344"/>
                    </a:cubicBezTo>
                    <a:cubicBezTo>
                      <a:pt x="484" y="4223"/>
                      <a:pt x="580" y="3801"/>
                      <a:pt x="722" y="3439"/>
                    </a:cubicBezTo>
                    <a:cubicBezTo>
                      <a:pt x="864" y="3077"/>
                      <a:pt x="1093" y="2413"/>
                      <a:pt x="1235" y="2172"/>
                    </a:cubicBezTo>
                    <a:cubicBezTo>
                      <a:pt x="1377" y="1931"/>
                      <a:pt x="1520" y="2112"/>
                      <a:pt x="1577" y="1991"/>
                    </a:cubicBezTo>
                    <a:cubicBezTo>
                      <a:pt x="1634" y="1870"/>
                      <a:pt x="1558" y="1569"/>
                      <a:pt x="1520" y="14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2306" name="Oval 11"/>
            <p:cNvSpPr>
              <a:spLocks noChangeArrowheads="1"/>
            </p:cNvSpPr>
            <p:nvPr/>
          </p:nvSpPr>
          <p:spPr bwMode="auto">
            <a:xfrm>
              <a:off x="4214" y="11133"/>
              <a:ext cx="342" cy="362"/>
            </a:xfrm>
            <a:prstGeom prst="ellipse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7" name="Oval 12"/>
            <p:cNvSpPr>
              <a:spLocks noChangeArrowheads="1"/>
            </p:cNvSpPr>
            <p:nvPr/>
          </p:nvSpPr>
          <p:spPr bwMode="auto">
            <a:xfrm>
              <a:off x="3074" y="11133"/>
              <a:ext cx="342" cy="362"/>
            </a:xfrm>
            <a:prstGeom prst="ellipse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8" name="Oval 13"/>
            <p:cNvSpPr>
              <a:spLocks noChangeArrowheads="1"/>
            </p:cNvSpPr>
            <p:nvPr/>
          </p:nvSpPr>
          <p:spPr bwMode="auto">
            <a:xfrm>
              <a:off x="2504" y="12581"/>
              <a:ext cx="342" cy="36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9" name="Oval 14"/>
            <p:cNvSpPr>
              <a:spLocks noChangeArrowheads="1"/>
            </p:cNvSpPr>
            <p:nvPr/>
          </p:nvSpPr>
          <p:spPr bwMode="auto">
            <a:xfrm>
              <a:off x="4727" y="12581"/>
              <a:ext cx="342" cy="36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2291" name="Group 15"/>
          <p:cNvGrpSpPr>
            <a:grpSpLocks/>
          </p:cNvGrpSpPr>
          <p:nvPr/>
        </p:nvGrpSpPr>
        <p:grpSpPr bwMode="auto">
          <a:xfrm>
            <a:off x="4211638" y="2276475"/>
            <a:ext cx="1825625" cy="2892425"/>
            <a:chOff x="3929" y="8780"/>
            <a:chExt cx="2876" cy="4555"/>
          </a:xfrm>
        </p:grpSpPr>
        <p:grpSp>
          <p:nvGrpSpPr>
            <p:cNvPr id="12298" name="Group 16"/>
            <p:cNvGrpSpPr>
              <a:grpSpLocks/>
            </p:cNvGrpSpPr>
            <p:nvPr/>
          </p:nvGrpSpPr>
          <p:grpSpPr bwMode="auto">
            <a:xfrm>
              <a:off x="3929" y="8780"/>
              <a:ext cx="2876" cy="4555"/>
              <a:chOff x="2352" y="8780"/>
              <a:chExt cx="2876" cy="4555"/>
            </a:xfrm>
          </p:grpSpPr>
          <p:sp>
            <p:nvSpPr>
              <p:cNvPr id="12303" name="Freeform 17"/>
              <p:cNvSpPr>
                <a:spLocks/>
              </p:cNvSpPr>
              <p:nvPr/>
            </p:nvSpPr>
            <p:spPr bwMode="auto">
              <a:xfrm>
                <a:off x="2352" y="8780"/>
                <a:ext cx="1634" cy="4555"/>
              </a:xfrm>
              <a:custGeom>
                <a:avLst/>
                <a:gdLst>
                  <a:gd name="T0" fmla="*/ 1520 w 1634"/>
                  <a:gd name="T1" fmla="*/ 1448 h 4555"/>
                  <a:gd name="T2" fmla="*/ 1349 w 1634"/>
                  <a:gd name="T3" fmla="*/ 1267 h 4555"/>
                  <a:gd name="T4" fmla="*/ 1121 w 1634"/>
                  <a:gd name="T5" fmla="*/ 181 h 4555"/>
                  <a:gd name="T6" fmla="*/ 836 w 1634"/>
                  <a:gd name="T7" fmla="*/ 181 h 4555"/>
                  <a:gd name="T8" fmla="*/ 1064 w 1634"/>
                  <a:gd name="T9" fmla="*/ 1267 h 4555"/>
                  <a:gd name="T10" fmla="*/ 1292 w 1634"/>
                  <a:gd name="T11" fmla="*/ 1810 h 4555"/>
                  <a:gd name="T12" fmla="*/ 950 w 1634"/>
                  <a:gd name="T13" fmla="*/ 1991 h 4555"/>
                  <a:gd name="T14" fmla="*/ 95 w 1634"/>
                  <a:gd name="T15" fmla="*/ 4163 h 4555"/>
                  <a:gd name="T16" fmla="*/ 380 w 1634"/>
                  <a:gd name="T17" fmla="*/ 4344 h 4555"/>
                  <a:gd name="T18" fmla="*/ 722 w 1634"/>
                  <a:gd name="T19" fmla="*/ 3439 h 4555"/>
                  <a:gd name="T20" fmla="*/ 1235 w 1634"/>
                  <a:gd name="T21" fmla="*/ 2172 h 4555"/>
                  <a:gd name="T22" fmla="*/ 1577 w 1634"/>
                  <a:gd name="T23" fmla="*/ 1991 h 4555"/>
                  <a:gd name="T24" fmla="*/ 1520 w 1634"/>
                  <a:gd name="T25" fmla="*/ 1448 h 45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34" h="4555">
                    <a:moveTo>
                      <a:pt x="1520" y="1448"/>
                    </a:moveTo>
                    <a:cubicBezTo>
                      <a:pt x="1482" y="1327"/>
                      <a:pt x="1416" y="1478"/>
                      <a:pt x="1349" y="1267"/>
                    </a:cubicBezTo>
                    <a:cubicBezTo>
                      <a:pt x="1282" y="1056"/>
                      <a:pt x="1206" y="362"/>
                      <a:pt x="1121" y="181"/>
                    </a:cubicBezTo>
                    <a:cubicBezTo>
                      <a:pt x="1036" y="0"/>
                      <a:pt x="845" y="0"/>
                      <a:pt x="836" y="181"/>
                    </a:cubicBezTo>
                    <a:cubicBezTo>
                      <a:pt x="827" y="362"/>
                      <a:pt x="988" y="996"/>
                      <a:pt x="1064" y="1267"/>
                    </a:cubicBezTo>
                    <a:cubicBezTo>
                      <a:pt x="1140" y="1538"/>
                      <a:pt x="1311" y="1689"/>
                      <a:pt x="1292" y="1810"/>
                    </a:cubicBezTo>
                    <a:cubicBezTo>
                      <a:pt x="1273" y="1931"/>
                      <a:pt x="1149" y="1599"/>
                      <a:pt x="950" y="1991"/>
                    </a:cubicBezTo>
                    <a:cubicBezTo>
                      <a:pt x="751" y="2383"/>
                      <a:pt x="190" y="3771"/>
                      <a:pt x="95" y="4163"/>
                    </a:cubicBezTo>
                    <a:cubicBezTo>
                      <a:pt x="0" y="4555"/>
                      <a:pt x="276" y="4465"/>
                      <a:pt x="380" y="4344"/>
                    </a:cubicBezTo>
                    <a:cubicBezTo>
                      <a:pt x="484" y="4223"/>
                      <a:pt x="580" y="3801"/>
                      <a:pt x="722" y="3439"/>
                    </a:cubicBezTo>
                    <a:cubicBezTo>
                      <a:pt x="864" y="3077"/>
                      <a:pt x="1093" y="2413"/>
                      <a:pt x="1235" y="2172"/>
                    </a:cubicBezTo>
                    <a:cubicBezTo>
                      <a:pt x="1377" y="1931"/>
                      <a:pt x="1520" y="2112"/>
                      <a:pt x="1577" y="1991"/>
                    </a:cubicBezTo>
                    <a:cubicBezTo>
                      <a:pt x="1634" y="1870"/>
                      <a:pt x="1558" y="1569"/>
                      <a:pt x="1520" y="14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2304" name="Freeform 18"/>
              <p:cNvSpPr>
                <a:spLocks/>
              </p:cNvSpPr>
              <p:nvPr/>
            </p:nvSpPr>
            <p:spPr bwMode="auto">
              <a:xfrm flipH="1">
                <a:off x="3701" y="8780"/>
                <a:ext cx="1527" cy="4525"/>
              </a:xfrm>
              <a:custGeom>
                <a:avLst/>
                <a:gdLst>
                  <a:gd name="T0" fmla="*/ 1420 w 1634"/>
                  <a:gd name="T1" fmla="*/ 1438 h 4555"/>
                  <a:gd name="T2" fmla="*/ 1261 w 1634"/>
                  <a:gd name="T3" fmla="*/ 1259 h 4555"/>
                  <a:gd name="T4" fmla="*/ 1048 w 1634"/>
                  <a:gd name="T5" fmla="*/ 180 h 4555"/>
                  <a:gd name="T6" fmla="*/ 781 w 1634"/>
                  <a:gd name="T7" fmla="*/ 180 h 4555"/>
                  <a:gd name="T8" fmla="*/ 994 w 1634"/>
                  <a:gd name="T9" fmla="*/ 1259 h 4555"/>
                  <a:gd name="T10" fmla="*/ 1207 w 1634"/>
                  <a:gd name="T11" fmla="*/ 1798 h 4555"/>
                  <a:gd name="T12" fmla="*/ 888 w 1634"/>
                  <a:gd name="T13" fmla="*/ 1978 h 4555"/>
                  <a:gd name="T14" fmla="*/ 89 w 1634"/>
                  <a:gd name="T15" fmla="*/ 4136 h 4555"/>
                  <a:gd name="T16" fmla="*/ 355 w 1634"/>
                  <a:gd name="T17" fmla="*/ 4315 h 4555"/>
                  <a:gd name="T18" fmla="*/ 675 w 1634"/>
                  <a:gd name="T19" fmla="*/ 3416 h 4555"/>
                  <a:gd name="T20" fmla="*/ 1154 w 1634"/>
                  <a:gd name="T21" fmla="*/ 2158 h 4555"/>
                  <a:gd name="T22" fmla="*/ 1474 w 1634"/>
                  <a:gd name="T23" fmla="*/ 1978 h 4555"/>
                  <a:gd name="T24" fmla="*/ 1420 w 1634"/>
                  <a:gd name="T25" fmla="*/ 1438 h 45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34" h="4555">
                    <a:moveTo>
                      <a:pt x="1520" y="1448"/>
                    </a:moveTo>
                    <a:cubicBezTo>
                      <a:pt x="1482" y="1327"/>
                      <a:pt x="1416" y="1478"/>
                      <a:pt x="1349" y="1267"/>
                    </a:cubicBezTo>
                    <a:cubicBezTo>
                      <a:pt x="1282" y="1056"/>
                      <a:pt x="1206" y="362"/>
                      <a:pt x="1121" y="181"/>
                    </a:cubicBezTo>
                    <a:cubicBezTo>
                      <a:pt x="1036" y="0"/>
                      <a:pt x="845" y="0"/>
                      <a:pt x="836" y="181"/>
                    </a:cubicBezTo>
                    <a:cubicBezTo>
                      <a:pt x="827" y="362"/>
                      <a:pt x="988" y="996"/>
                      <a:pt x="1064" y="1267"/>
                    </a:cubicBezTo>
                    <a:cubicBezTo>
                      <a:pt x="1140" y="1538"/>
                      <a:pt x="1311" y="1689"/>
                      <a:pt x="1292" y="1810"/>
                    </a:cubicBezTo>
                    <a:cubicBezTo>
                      <a:pt x="1273" y="1931"/>
                      <a:pt x="1149" y="1599"/>
                      <a:pt x="950" y="1991"/>
                    </a:cubicBezTo>
                    <a:cubicBezTo>
                      <a:pt x="751" y="2383"/>
                      <a:pt x="190" y="3771"/>
                      <a:pt x="95" y="4163"/>
                    </a:cubicBezTo>
                    <a:cubicBezTo>
                      <a:pt x="0" y="4555"/>
                      <a:pt x="276" y="4465"/>
                      <a:pt x="380" y="4344"/>
                    </a:cubicBezTo>
                    <a:cubicBezTo>
                      <a:pt x="484" y="4223"/>
                      <a:pt x="580" y="3801"/>
                      <a:pt x="722" y="3439"/>
                    </a:cubicBezTo>
                    <a:cubicBezTo>
                      <a:pt x="864" y="3077"/>
                      <a:pt x="1093" y="2413"/>
                      <a:pt x="1235" y="2172"/>
                    </a:cubicBezTo>
                    <a:cubicBezTo>
                      <a:pt x="1377" y="1931"/>
                      <a:pt x="1520" y="2112"/>
                      <a:pt x="1577" y="1991"/>
                    </a:cubicBezTo>
                    <a:cubicBezTo>
                      <a:pt x="1634" y="1870"/>
                      <a:pt x="1558" y="1569"/>
                      <a:pt x="1520" y="14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2299" name="Oval 19"/>
            <p:cNvSpPr>
              <a:spLocks noChangeArrowheads="1"/>
            </p:cNvSpPr>
            <p:nvPr/>
          </p:nvSpPr>
          <p:spPr bwMode="auto">
            <a:xfrm>
              <a:off x="4670" y="11133"/>
              <a:ext cx="342" cy="36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0" name="Oval 20"/>
            <p:cNvSpPr>
              <a:spLocks noChangeArrowheads="1"/>
            </p:cNvSpPr>
            <p:nvPr/>
          </p:nvSpPr>
          <p:spPr bwMode="auto">
            <a:xfrm>
              <a:off x="5810" y="11133"/>
              <a:ext cx="342" cy="36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1" name="Oval 21"/>
            <p:cNvSpPr>
              <a:spLocks noChangeArrowheads="1"/>
            </p:cNvSpPr>
            <p:nvPr/>
          </p:nvSpPr>
          <p:spPr bwMode="auto">
            <a:xfrm>
              <a:off x="6323" y="12581"/>
              <a:ext cx="342" cy="36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2" name="Oval 22"/>
            <p:cNvSpPr>
              <a:spLocks noChangeArrowheads="1"/>
            </p:cNvSpPr>
            <p:nvPr/>
          </p:nvSpPr>
          <p:spPr bwMode="auto">
            <a:xfrm>
              <a:off x="4100" y="12581"/>
              <a:ext cx="342" cy="3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2292" name="Group 2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12294" name="AutoShape 3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295" name="Text Box 4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12296" name="AutoShape 5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12297" name="Picture 6" descr="Imag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2293" name="Text Box 29"/>
          <p:cNvSpPr txBox="1">
            <a:spLocks noChangeArrowheads="1"/>
          </p:cNvSpPr>
          <p:nvPr/>
        </p:nvSpPr>
        <p:spPr bwMode="auto">
          <a:xfrm>
            <a:off x="1908175" y="5445125"/>
            <a:ext cx="5327650" cy="641350"/>
          </a:xfrm>
          <a:prstGeom prst="rect">
            <a:avLst/>
          </a:prstGeom>
          <a:solidFill>
            <a:srgbClr val="DAFF7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6600"/>
                </a:solidFill>
              </a:rPr>
              <a:t>Les chromatides des chromosomes homologues s’entrecroisent et forment des chiasmas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34" name="Group 30"/>
          <p:cNvGrpSpPr>
            <a:grpSpLocks/>
          </p:cNvGrpSpPr>
          <p:nvPr/>
        </p:nvGrpSpPr>
        <p:grpSpPr bwMode="auto">
          <a:xfrm>
            <a:off x="4211638" y="2276475"/>
            <a:ext cx="1825625" cy="2916238"/>
            <a:chOff x="2653" y="1434"/>
            <a:chExt cx="1150" cy="1837"/>
          </a:xfrm>
        </p:grpSpPr>
        <p:grpSp>
          <p:nvGrpSpPr>
            <p:cNvPr id="13334" name="Group 21"/>
            <p:cNvGrpSpPr>
              <a:grpSpLocks/>
            </p:cNvGrpSpPr>
            <p:nvPr/>
          </p:nvGrpSpPr>
          <p:grpSpPr bwMode="auto">
            <a:xfrm>
              <a:off x="2653" y="1434"/>
              <a:ext cx="1150" cy="1822"/>
              <a:chOff x="3929" y="8780"/>
              <a:chExt cx="2876" cy="4555"/>
            </a:xfrm>
          </p:grpSpPr>
          <p:grpSp>
            <p:nvGrpSpPr>
              <p:cNvPr id="13338" name="Group 22"/>
              <p:cNvGrpSpPr>
                <a:grpSpLocks/>
              </p:cNvGrpSpPr>
              <p:nvPr/>
            </p:nvGrpSpPr>
            <p:grpSpPr bwMode="auto">
              <a:xfrm>
                <a:off x="3929" y="8780"/>
                <a:ext cx="2876" cy="4555"/>
                <a:chOff x="2352" y="8780"/>
                <a:chExt cx="2876" cy="4555"/>
              </a:xfrm>
            </p:grpSpPr>
            <p:sp>
              <p:nvSpPr>
                <p:cNvPr id="13343" name="Freeform 23"/>
                <p:cNvSpPr>
                  <a:spLocks/>
                </p:cNvSpPr>
                <p:nvPr/>
              </p:nvSpPr>
              <p:spPr bwMode="auto">
                <a:xfrm>
                  <a:off x="2352" y="8780"/>
                  <a:ext cx="1634" cy="4555"/>
                </a:xfrm>
                <a:custGeom>
                  <a:avLst/>
                  <a:gdLst>
                    <a:gd name="T0" fmla="*/ 1520 w 1634"/>
                    <a:gd name="T1" fmla="*/ 1448 h 4555"/>
                    <a:gd name="T2" fmla="*/ 1349 w 1634"/>
                    <a:gd name="T3" fmla="*/ 1267 h 4555"/>
                    <a:gd name="T4" fmla="*/ 1121 w 1634"/>
                    <a:gd name="T5" fmla="*/ 181 h 4555"/>
                    <a:gd name="T6" fmla="*/ 836 w 1634"/>
                    <a:gd name="T7" fmla="*/ 181 h 4555"/>
                    <a:gd name="T8" fmla="*/ 1064 w 1634"/>
                    <a:gd name="T9" fmla="*/ 1267 h 4555"/>
                    <a:gd name="T10" fmla="*/ 1292 w 1634"/>
                    <a:gd name="T11" fmla="*/ 1810 h 4555"/>
                    <a:gd name="T12" fmla="*/ 950 w 1634"/>
                    <a:gd name="T13" fmla="*/ 1991 h 4555"/>
                    <a:gd name="T14" fmla="*/ 95 w 1634"/>
                    <a:gd name="T15" fmla="*/ 4163 h 4555"/>
                    <a:gd name="T16" fmla="*/ 380 w 1634"/>
                    <a:gd name="T17" fmla="*/ 4344 h 4555"/>
                    <a:gd name="T18" fmla="*/ 722 w 1634"/>
                    <a:gd name="T19" fmla="*/ 3439 h 4555"/>
                    <a:gd name="T20" fmla="*/ 1235 w 1634"/>
                    <a:gd name="T21" fmla="*/ 2172 h 4555"/>
                    <a:gd name="T22" fmla="*/ 1577 w 1634"/>
                    <a:gd name="T23" fmla="*/ 1991 h 4555"/>
                    <a:gd name="T24" fmla="*/ 1520 w 1634"/>
                    <a:gd name="T25" fmla="*/ 1448 h 455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634" h="4555">
                      <a:moveTo>
                        <a:pt x="1520" y="1448"/>
                      </a:moveTo>
                      <a:cubicBezTo>
                        <a:pt x="1482" y="1327"/>
                        <a:pt x="1416" y="1478"/>
                        <a:pt x="1349" y="1267"/>
                      </a:cubicBezTo>
                      <a:cubicBezTo>
                        <a:pt x="1282" y="1056"/>
                        <a:pt x="1206" y="362"/>
                        <a:pt x="1121" y="181"/>
                      </a:cubicBezTo>
                      <a:cubicBezTo>
                        <a:pt x="1036" y="0"/>
                        <a:pt x="845" y="0"/>
                        <a:pt x="836" y="181"/>
                      </a:cubicBezTo>
                      <a:cubicBezTo>
                        <a:pt x="827" y="362"/>
                        <a:pt x="988" y="996"/>
                        <a:pt x="1064" y="1267"/>
                      </a:cubicBezTo>
                      <a:cubicBezTo>
                        <a:pt x="1140" y="1538"/>
                        <a:pt x="1311" y="1689"/>
                        <a:pt x="1292" y="1810"/>
                      </a:cubicBezTo>
                      <a:cubicBezTo>
                        <a:pt x="1273" y="1931"/>
                        <a:pt x="1149" y="1599"/>
                        <a:pt x="950" y="1991"/>
                      </a:cubicBezTo>
                      <a:cubicBezTo>
                        <a:pt x="751" y="2383"/>
                        <a:pt x="190" y="3771"/>
                        <a:pt x="95" y="4163"/>
                      </a:cubicBezTo>
                      <a:cubicBezTo>
                        <a:pt x="0" y="4555"/>
                        <a:pt x="276" y="4465"/>
                        <a:pt x="380" y="4344"/>
                      </a:cubicBezTo>
                      <a:cubicBezTo>
                        <a:pt x="484" y="4223"/>
                        <a:pt x="580" y="3801"/>
                        <a:pt x="722" y="3439"/>
                      </a:cubicBezTo>
                      <a:cubicBezTo>
                        <a:pt x="864" y="3077"/>
                        <a:pt x="1093" y="2413"/>
                        <a:pt x="1235" y="2172"/>
                      </a:cubicBezTo>
                      <a:cubicBezTo>
                        <a:pt x="1377" y="1931"/>
                        <a:pt x="1520" y="2112"/>
                        <a:pt x="1577" y="1991"/>
                      </a:cubicBezTo>
                      <a:cubicBezTo>
                        <a:pt x="1634" y="1870"/>
                        <a:pt x="1558" y="1569"/>
                        <a:pt x="1520" y="144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3366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344" name="Freeform 24"/>
                <p:cNvSpPr>
                  <a:spLocks/>
                </p:cNvSpPr>
                <p:nvPr/>
              </p:nvSpPr>
              <p:spPr bwMode="auto">
                <a:xfrm flipH="1">
                  <a:off x="3701" y="8780"/>
                  <a:ext cx="1527" cy="4525"/>
                </a:xfrm>
                <a:custGeom>
                  <a:avLst/>
                  <a:gdLst>
                    <a:gd name="T0" fmla="*/ 1420 w 1634"/>
                    <a:gd name="T1" fmla="*/ 1438 h 4555"/>
                    <a:gd name="T2" fmla="*/ 1261 w 1634"/>
                    <a:gd name="T3" fmla="*/ 1259 h 4555"/>
                    <a:gd name="T4" fmla="*/ 1048 w 1634"/>
                    <a:gd name="T5" fmla="*/ 180 h 4555"/>
                    <a:gd name="T6" fmla="*/ 781 w 1634"/>
                    <a:gd name="T7" fmla="*/ 180 h 4555"/>
                    <a:gd name="T8" fmla="*/ 994 w 1634"/>
                    <a:gd name="T9" fmla="*/ 1259 h 4555"/>
                    <a:gd name="T10" fmla="*/ 1207 w 1634"/>
                    <a:gd name="T11" fmla="*/ 1798 h 4555"/>
                    <a:gd name="T12" fmla="*/ 888 w 1634"/>
                    <a:gd name="T13" fmla="*/ 1978 h 4555"/>
                    <a:gd name="T14" fmla="*/ 89 w 1634"/>
                    <a:gd name="T15" fmla="*/ 4136 h 4555"/>
                    <a:gd name="T16" fmla="*/ 355 w 1634"/>
                    <a:gd name="T17" fmla="*/ 4315 h 4555"/>
                    <a:gd name="T18" fmla="*/ 675 w 1634"/>
                    <a:gd name="T19" fmla="*/ 3416 h 4555"/>
                    <a:gd name="T20" fmla="*/ 1154 w 1634"/>
                    <a:gd name="T21" fmla="*/ 2158 h 4555"/>
                    <a:gd name="T22" fmla="*/ 1474 w 1634"/>
                    <a:gd name="T23" fmla="*/ 1978 h 4555"/>
                    <a:gd name="T24" fmla="*/ 1420 w 1634"/>
                    <a:gd name="T25" fmla="*/ 1438 h 455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634" h="4555">
                      <a:moveTo>
                        <a:pt x="1520" y="1448"/>
                      </a:moveTo>
                      <a:cubicBezTo>
                        <a:pt x="1482" y="1327"/>
                        <a:pt x="1416" y="1478"/>
                        <a:pt x="1349" y="1267"/>
                      </a:cubicBezTo>
                      <a:cubicBezTo>
                        <a:pt x="1282" y="1056"/>
                        <a:pt x="1206" y="362"/>
                        <a:pt x="1121" y="181"/>
                      </a:cubicBezTo>
                      <a:cubicBezTo>
                        <a:pt x="1036" y="0"/>
                        <a:pt x="845" y="0"/>
                        <a:pt x="836" y="181"/>
                      </a:cubicBezTo>
                      <a:cubicBezTo>
                        <a:pt x="827" y="362"/>
                        <a:pt x="988" y="996"/>
                        <a:pt x="1064" y="1267"/>
                      </a:cubicBezTo>
                      <a:cubicBezTo>
                        <a:pt x="1140" y="1538"/>
                        <a:pt x="1311" y="1689"/>
                        <a:pt x="1292" y="1810"/>
                      </a:cubicBezTo>
                      <a:cubicBezTo>
                        <a:pt x="1273" y="1931"/>
                        <a:pt x="1149" y="1599"/>
                        <a:pt x="950" y="1991"/>
                      </a:cubicBezTo>
                      <a:cubicBezTo>
                        <a:pt x="751" y="2383"/>
                        <a:pt x="190" y="3771"/>
                        <a:pt x="95" y="4163"/>
                      </a:cubicBezTo>
                      <a:cubicBezTo>
                        <a:pt x="0" y="4555"/>
                        <a:pt x="276" y="4465"/>
                        <a:pt x="380" y="4344"/>
                      </a:cubicBezTo>
                      <a:cubicBezTo>
                        <a:pt x="484" y="4223"/>
                        <a:pt x="580" y="3801"/>
                        <a:pt x="722" y="3439"/>
                      </a:cubicBezTo>
                      <a:cubicBezTo>
                        <a:pt x="864" y="3077"/>
                        <a:pt x="1093" y="2413"/>
                        <a:pt x="1235" y="2172"/>
                      </a:cubicBezTo>
                      <a:cubicBezTo>
                        <a:pt x="1377" y="1931"/>
                        <a:pt x="1520" y="2112"/>
                        <a:pt x="1577" y="1991"/>
                      </a:cubicBezTo>
                      <a:cubicBezTo>
                        <a:pt x="1634" y="1870"/>
                        <a:pt x="1558" y="1569"/>
                        <a:pt x="1520" y="144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3366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13339" name="Oval 25"/>
              <p:cNvSpPr>
                <a:spLocks noChangeArrowheads="1"/>
              </p:cNvSpPr>
              <p:nvPr/>
            </p:nvSpPr>
            <p:spPr bwMode="auto">
              <a:xfrm>
                <a:off x="4670" y="11133"/>
                <a:ext cx="342" cy="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40" name="Oval 26"/>
              <p:cNvSpPr>
                <a:spLocks noChangeArrowheads="1"/>
              </p:cNvSpPr>
              <p:nvPr/>
            </p:nvSpPr>
            <p:spPr bwMode="auto">
              <a:xfrm>
                <a:off x="5810" y="11133"/>
                <a:ext cx="342" cy="36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41" name="Oval 27"/>
              <p:cNvSpPr>
                <a:spLocks noChangeArrowheads="1"/>
              </p:cNvSpPr>
              <p:nvPr/>
            </p:nvSpPr>
            <p:spPr bwMode="auto">
              <a:xfrm>
                <a:off x="6323" y="12581"/>
                <a:ext cx="342" cy="362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42" name="Oval 28"/>
              <p:cNvSpPr>
                <a:spLocks noChangeArrowheads="1"/>
              </p:cNvSpPr>
              <p:nvPr/>
            </p:nvSpPr>
            <p:spPr bwMode="auto">
              <a:xfrm>
                <a:off x="4100" y="12581"/>
                <a:ext cx="342" cy="3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3335" name="Group 2"/>
            <p:cNvGrpSpPr>
              <a:grpSpLocks/>
            </p:cNvGrpSpPr>
            <p:nvPr/>
          </p:nvGrpSpPr>
          <p:grpSpPr bwMode="auto">
            <a:xfrm rot="2422355">
              <a:off x="2699" y="2523"/>
              <a:ext cx="255" cy="748"/>
              <a:chOff x="8204" y="11676"/>
              <a:chExt cx="636" cy="1870"/>
            </a:xfrm>
          </p:grpSpPr>
          <p:sp>
            <p:nvSpPr>
              <p:cNvPr id="13336" name="Freeform 3"/>
              <p:cNvSpPr>
                <a:spLocks/>
              </p:cNvSpPr>
              <p:nvPr/>
            </p:nvSpPr>
            <p:spPr bwMode="auto">
              <a:xfrm rot="-287040">
                <a:off x="8204" y="11676"/>
                <a:ext cx="636" cy="1870"/>
              </a:xfrm>
              <a:custGeom>
                <a:avLst/>
                <a:gdLst>
                  <a:gd name="T0" fmla="*/ 8 w 759"/>
                  <a:gd name="T1" fmla="*/ 392 h 1870"/>
                  <a:gd name="T2" fmla="*/ 294 w 759"/>
                  <a:gd name="T3" fmla="*/ 211 h 1870"/>
                  <a:gd name="T4" fmla="*/ 628 w 759"/>
                  <a:gd name="T5" fmla="*/ 1659 h 1870"/>
                  <a:gd name="T6" fmla="*/ 246 w 759"/>
                  <a:gd name="T7" fmla="*/ 1478 h 1870"/>
                  <a:gd name="T8" fmla="*/ 8 w 759"/>
                  <a:gd name="T9" fmla="*/ 392 h 18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9" h="1870">
                    <a:moveTo>
                      <a:pt x="9" y="392"/>
                    </a:moveTo>
                    <a:cubicBezTo>
                      <a:pt x="18" y="181"/>
                      <a:pt x="228" y="0"/>
                      <a:pt x="351" y="211"/>
                    </a:cubicBezTo>
                    <a:cubicBezTo>
                      <a:pt x="474" y="422"/>
                      <a:pt x="759" y="1448"/>
                      <a:pt x="750" y="1659"/>
                    </a:cubicBezTo>
                    <a:cubicBezTo>
                      <a:pt x="741" y="1870"/>
                      <a:pt x="417" y="1689"/>
                      <a:pt x="294" y="1478"/>
                    </a:cubicBezTo>
                    <a:cubicBezTo>
                      <a:pt x="171" y="1267"/>
                      <a:pt x="0" y="603"/>
                      <a:pt x="9" y="39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37" name="Oval 4"/>
              <p:cNvSpPr>
                <a:spLocks noChangeArrowheads="1"/>
              </p:cNvSpPr>
              <p:nvPr/>
            </p:nvSpPr>
            <p:spPr bwMode="auto">
              <a:xfrm>
                <a:off x="8432" y="12762"/>
                <a:ext cx="342" cy="362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grpSp>
        <p:nvGrpSpPr>
          <p:cNvPr id="21535" name="Group 31"/>
          <p:cNvGrpSpPr>
            <a:grpSpLocks/>
          </p:cNvGrpSpPr>
          <p:nvPr/>
        </p:nvGrpSpPr>
        <p:grpSpPr bwMode="auto">
          <a:xfrm>
            <a:off x="3203575" y="2276475"/>
            <a:ext cx="1825625" cy="2916238"/>
            <a:chOff x="2018" y="1434"/>
            <a:chExt cx="1150" cy="1837"/>
          </a:xfrm>
        </p:grpSpPr>
        <p:grpSp>
          <p:nvGrpSpPr>
            <p:cNvPr id="13323" name="Group 13"/>
            <p:cNvGrpSpPr>
              <a:grpSpLocks/>
            </p:cNvGrpSpPr>
            <p:nvPr/>
          </p:nvGrpSpPr>
          <p:grpSpPr bwMode="auto">
            <a:xfrm>
              <a:off x="2018" y="1434"/>
              <a:ext cx="1150" cy="1822"/>
              <a:chOff x="2352" y="8780"/>
              <a:chExt cx="2876" cy="4555"/>
            </a:xfrm>
          </p:grpSpPr>
          <p:grpSp>
            <p:nvGrpSpPr>
              <p:cNvPr id="13327" name="Group 14"/>
              <p:cNvGrpSpPr>
                <a:grpSpLocks/>
              </p:cNvGrpSpPr>
              <p:nvPr/>
            </p:nvGrpSpPr>
            <p:grpSpPr bwMode="auto">
              <a:xfrm>
                <a:off x="2352" y="8780"/>
                <a:ext cx="2876" cy="4555"/>
                <a:chOff x="2352" y="8780"/>
                <a:chExt cx="2876" cy="4555"/>
              </a:xfrm>
            </p:grpSpPr>
            <p:sp>
              <p:nvSpPr>
                <p:cNvPr id="13332" name="Freeform 15"/>
                <p:cNvSpPr>
                  <a:spLocks/>
                </p:cNvSpPr>
                <p:nvPr/>
              </p:nvSpPr>
              <p:spPr bwMode="auto">
                <a:xfrm>
                  <a:off x="2352" y="8780"/>
                  <a:ext cx="1634" cy="4555"/>
                </a:xfrm>
                <a:custGeom>
                  <a:avLst/>
                  <a:gdLst>
                    <a:gd name="T0" fmla="*/ 1520 w 1634"/>
                    <a:gd name="T1" fmla="*/ 1448 h 4555"/>
                    <a:gd name="T2" fmla="*/ 1349 w 1634"/>
                    <a:gd name="T3" fmla="*/ 1267 h 4555"/>
                    <a:gd name="T4" fmla="*/ 1121 w 1634"/>
                    <a:gd name="T5" fmla="*/ 181 h 4555"/>
                    <a:gd name="T6" fmla="*/ 836 w 1634"/>
                    <a:gd name="T7" fmla="*/ 181 h 4555"/>
                    <a:gd name="T8" fmla="*/ 1064 w 1634"/>
                    <a:gd name="T9" fmla="*/ 1267 h 4555"/>
                    <a:gd name="T10" fmla="*/ 1292 w 1634"/>
                    <a:gd name="T11" fmla="*/ 1810 h 4555"/>
                    <a:gd name="T12" fmla="*/ 950 w 1634"/>
                    <a:gd name="T13" fmla="*/ 1991 h 4555"/>
                    <a:gd name="T14" fmla="*/ 95 w 1634"/>
                    <a:gd name="T15" fmla="*/ 4163 h 4555"/>
                    <a:gd name="T16" fmla="*/ 380 w 1634"/>
                    <a:gd name="T17" fmla="*/ 4344 h 4555"/>
                    <a:gd name="T18" fmla="*/ 722 w 1634"/>
                    <a:gd name="T19" fmla="*/ 3439 h 4555"/>
                    <a:gd name="T20" fmla="*/ 1235 w 1634"/>
                    <a:gd name="T21" fmla="*/ 2172 h 4555"/>
                    <a:gd name="T22" fmla="*/ 1577 w 1634"/>
                    <a:gd name="T23" fmla="*/ 1991 h 4555"/>
                    <a:gd name="T24" fmla="*/ 1520 w 1634"/>
                    <a:gd name="T25" fmla="*/ 1448 h 455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634" h="4555">
                      <a:moveTo>
                        <a:pt x="1520" y="1448"/>
                      </a:moveTo>
                      <a:cubicBezTo>
                        <a:pt x="1482" y="1327"/>
                        <a:pt x="1416" y="1478"/>
                        <a:pt x="1349" y="1267"/>
                      </a:cubicBezTo>
                      <a:cubicBezTo>
                        <a:pt x="1282" y="1056"/>
                        <a:pt x="1206" y="362"/>
                        <a:pt x="1121" y="181"/>
                      </a:cubicBezTo>
                      <a:cubicBezTo>
                        <a:pt x="1036" y="0"/>
                        <a:pt x="845" y="0"/>
                        <a:pt x="836" y="181"/>
                      </a:cubicBezTo>
                      <a:cubicBezTo>
                        <a:pt x="827" y="362"/>
                        <a:pt x="988" y="996"/>
                        <a:pt x="1064" y="1267"/>
                      </a:cubicBezTo>
                      <a:cubicBezTo>
                        <a:pt x="1140" y="1538"/>
                        <a:pt x="1311" y="1689"/>
                        <a:pt x="1292" y="1810"/>
                      </a:cubicBezTo>
                      <a:cubicBezTo>
                        <a:pt x="1273" y="1931"/>
                        <a:pt x="1149" y="1599"/>
                        <a:pt x="950" y="1991"/>
                      </a:cubicBezTo>
                      <a:cubicBezTo>
                        <a:pt x="751" y="2383"/>
                        <a:pt x="190" y="3771"/>
                        <a:pt x="95" y="4163"/>
                      </a:cubicBezTo>
                      <a:cubicBezTo>
                        <a:pt x="0" y="4555"/>
                        <a:pt x="276" y="4465"/>
                        <a:pt x="380" y="4344"/>
                      </a:cubicBezTo>
                      <a:cubicBezTo>
                        <a:pt x="484" y="4223"/>
                        <a:pt x="580" y="3801"/>
                        <a:pt x="722" y="3439"/>
                      </a:cubicBezTo>
                      <a:cubicBezTo>
                        <a:pt x="864" y="3077"/>
                        <a:pt x="1093" y="2413"/>
                        <a:pt x="1235" y="2172"/>
                      </a:cubicBezTo>
                      <a:cubicBezTo>
                        <a:pt x="1377" y="1931"/>
                        <a:pt x="1520" y="2112"/>
                        <a:pt x="1577" y="1991"/>
                      </a:cubicBezTo>
                      <a:cubicBezTo>
                        <a:pt x="1634" y="1870"/>
                        <a:pt x="1558" y="1569"/>
                        <a:pt x="1520" y="144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3333" name="Freeform 16"/>
                <p:cNvSpPr>
                  <a:spLocks/>
                </p:cNvSpPr>
                <p:nvPr/>
              </p:nvSpPr>
              <p:spPr bwMode="auto">
                <a:xfrm flipH="1">
                  <a:off x="3701" y="8780"/>
                  <a:ext cx="1527" cy="4525"/>
                </a:xfrm>
                <a:custGeom>
                  <a:avLst/>
                  <a:gdLst>
                    <a:gd name="T0" fmla="*/ 1420 w 1634"/>
                    <a:gd name="T1" fmla="*/ 1438 h 4555"/>
                    <a:gd name="T2" fmla="*/ 1261 w 1634"/>
                    <a:gd name="T3" fmla="*/ 1259 h 4555"/>
                    <a:gd name="T4" fmla="*/ 1048 w 1634"/>
                    <a:gd name="T5" fmla="*/ 180 h 4555"/>
                    <a:gd name="T6" fmla="*/ 781 w 1634"/>
                    <a:gd name="T7" fmla="*/ 180 h 4555"/>
                    <a:gd name="T8" fmla="*/ 994 w 1634"/>
                    <a:gd name="T9" fmla="*/ 1259 h 4555"/>
                    <a:gd name="T10" fmla="*/ 1207 w 1634"/>
                    <a:gd name="T11" fmla="*/ 1798 h 4555"/>
                    <a:gd name="T12" fmla="*/ 888 w 1634"/>
                    <a:gd name="T13" fmla="*/ 1978 h 4555"/>
                    <a:gd name="T14" fmla="*/ 89 w 1634"/>
                    <a:gd name="T15" fmla="*/ 4136 h 4555"/>
                    <a:gd name="T16" fmla="*/ 355 w 1634"/>
                    <a:gd name="T17" fmla="*/ 4315 h 4555"/>
                    <a:gd name="T18" fmla="*/ 675 w 1634"/>
                    <a:gd name="T19" fmla="*/ 3416 h 4555"/>
                    <a:gd name="T20" fmla="*/ 1154 w 1634"/>
                    <a:gd name="T21" fmla="*/ 2158 h 4555"/>
                    <a:gd name="T22" fmla="*/ 1474 w 1634"/>
                    <a:gd name="T23" fmla="*/ 1978 h 4555"/>
                    <a:gd name="T24" fmla="*/ 1420 w 1634"/>
                    <a:gd name="T25" fmla="*/ 1438 h 455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634" h="4555">
                      <a:moveTo>
                        <a:pt x="1520" y="1448"/>
                      </a:moveTo>
                      <a:cubicBezTo>
                        <a:pt x="1482" y="1327"/>
                        <a:pt x="1416" y="1478"/>
                        <a:pt x="1349" y="1267"/>
                      </a:cubicBezTo>
                      <a:cubicBezTo>
                        <a:pt x="1282" y="1056"/>
                        <a:pt x="1206" y="362"/>
                        <a:pt x="1121" y="181"/>
                      </a:cubicBezTo>
                      <a:cubicBezTo>
                        <a:pt x="1036" y="0"/>
                        <a:pt x="845" y="0"/>
                        <a:pt x="836" y="181"/>
                      </a:cubicBezTo>
                      <a:cubicBezTo>
                        <a:pt x="827" y="362"/>
                        <a:pt x="988" y="996"/>
                        <a:pt x="1064" y="1267"/>
                      </a:cubicBezTo>
                      <a:cubicBezTo>
                        <a:pt x="1140" y="1538"/>
                        <a:pt x="1311" y="1689"/>
                        <a:pt x="1292" y="1810"/>
                      </a:cubicBezTo>
                      <a:cubicBezTo>
                        <a:pt x="1273" y="1931"/>
                        <a:pt x="1149" y="1599"/>
                        <a:pt x="950" y="1991"/>
                      </a:cubicBezTo>
                      <a:cubicBezTo>
                        <a:pt x="751" y="2383"/>
                        <a:pt x="190" y="3771"/>
                        <a:pt x="95" y="4163"/>
                      </a:cubicBezTo>
                      <a:cubicBezTo>
                        <a:pt x="0" y="4555"/>
                        <a:pt x="276" y="4465"/>
                        <a:pt x="380" y="4344"/>
                      </a:cubicBezTo>
                      <a:cubicBezTo>
                        <a:pt x="484" y="4223"/>
                        <a:pt x="580" y="3801"/>
                        <a:pt x="722" y="3439"/>
                      </a:cubicBezTo>
                      <a:cubicBezTo>
                        <a:pt x="864" y="3077"/>
                        <a:pt x="1093" y="2413"/>
                        <a:pt x="1235" y="2172"/>
                      </a:cubicBezTo>
                      <a:cubicBezTo>
                        <a:pt x="1377" y="1931"/>
                        <a:pt x="1520" y="2112"/>
                        <a:pt x="1577" y="1991"/>
                      </a:cubicBezTo>
                      <a:cubicBezTo>
                        <a:pt x="1634" y="1870"/>
                        <a:pt x="1558" y="1569"/>
                        <a:pt x="1520" y="144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13328" name="Oval 17"/>
              <p:cNvSpPr>
                <a:spLocks noChangeArrowheads="1"/>
              </p:cNvSpPr>
              <p:nvPr/>
            </p:nvSpPr>
            <p:spPr bwMode="auto">
              <a:xfrm>
                <a:off x="4214" y="11133"/>
                <a:ext cx="342" cy="362"/>
              </a:xfrm>
              <a:prstGeom prst="ellipse">
                <a:avLst/>
              </a:prstGeom>
              <a:solidFill>
                <a:srgbClr val="8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29" name="Oval 18"/>
              <p:cNvSpPr>
                <a:spLocks noChangeArrowheads="1"/>
              </p:cNvSpPr>
              <p:nvPr/>
            </p:nvSpPr>
            <p:spPr bwMode="auto">
              <a:xfrm>
                <a:off x="3074" y="11133"/>
                <a:ext cx="342" cy="362"/>
              </a:xfrm>
              <a:prstGeom prst="ellipse">
                <a:avLst/>
              </a:prstGeom>
              <a:solidFill>
                <a:srgbClr val="8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30" name="Oval 19"/>
              <p:cNvSpPr>
                <a:spLocks noChangeArrowheads="1"/>
              </p:cNvSpPr>
              <p:nvPr/>
            </p:nvSpPr>
            <p:spPr bwMode="auto">
              <a:xfrm>
                <a:off x="2504" y="12581"/>
                <a:ext cx="342" cy="362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31" name="Oval 20"/>
              <p:cNvSpPr>
                <a:spLocks noChangeArrowheads="1"/>
              </p:cNvSpPr>
              <p:nvPr/>
            </p:nvSpPr>
            <p:spPr bwMode="auto">
              <a:xfrm>
                <a:off x="4727" y="12581"/>
                <a:ext cx="342" cy="362"/>
              </a:xfrm>
              <a:prstGeom prst="ellipse">
                <a:avLst/>
              </a:prstGeom>
              <a:solidFill>
                <a:srgbClr val="FFCC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3324" name="Group 5"/>
            <p:cNvGrpSpPr>
              <a:grpSpLocks/>
            </p:cNvGrpSpPr>
            <p:nvPr/>
          </p:nvGrpSpPr>
          <p:grpSpPr bwMode="auto">
            <a:xfrm>
              <a:off x="2880" y="2523"/>
              <a:ext cx="254" cy="748"/>
              <a:chOff x="8204" y="11676"/>
              <a:chExt cx="636" cy="1870"/>
            </a:xfrm>
          </p:grpSpPr>
          <p:sp>
            <p:nvSpPr>
              <p:cNvPr id="13325" name="Freeform 6"/>
              <p:cNvSpPr>
                <a:spLocks/>
              </p:cNvSpPr>
              <p:nvPr/>
            </p:nvSpPr>
            <p:spPr bwMode="auto">
              <a:xfrm rot="-287040">
                <a:off x="8204" y="11676"/>
                <a:ext cx="636" cy="1870"/>
              </a:xfrm>
              <a:custGeom>
                <a:avLst/>
                <a:gdLst>
                  <a:gd name="T0" fmla="*/ 8 w 759"/>
                  <a:gd name="T1" fmla="*/ 392 h 1870"/>
                  <a:gd name="T2" fmla="*/ 294 w 759"/>
                  <a:gd name="T3" fmla="*/ 211 h 1870"/>
                  <a:gd name="T4" fmla="*/ 628 w 759"/>
                  <a:gd name="T5" fmla="*/ 1659 h 1870"/>
                  <a:gd name="T6" fmla="*/ 246 w 759"/>
                  <a:gd name="T7" fmla="*/ 1478 h 1870"/>
                  <a:gd name="T8" fmla="*/ 8 w 759"/>
                  <a:gd name="T9" fmla="*/ 392 h 18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9" h="1870">
                    <a:moveTo>
                      <a:pt x="9" y="392"/>
                    </a:moveTo>
                    <a:cubicBezTo>
                      <a:pt x="18" y="181"/>
                      <a:pt x="228" y="0"/>
                      <a:pt x="351" y="211"/>
                    </a:cubicBezTo>
                    <a:cubicBezTo>
                      <a:pt x="474" y="422"/>
                      <a:pt x="759" y="1448"/>
                      <a:pt x="750" y="1659"/>
                    </a:cubicBezTo>
                    <a:cubicBezTo>
                      <a:pt x="741" y="1870"/>
                      <a:pt x="417" y="1689"/>
                      <a:pt x="294" y="1478"/>
                    </a:cubicBezTo>
                    <a:cubicBezTo>
                      <a:pt x="171" y="1267"/>
                      <a:pt x="0" y="603"/>
                      <a:pt x="9" y="39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3326" name="Oval 7"/>
              <p:cNvSpPr>
                <a:spLocks noChangeArrowheads="1"/>
              </p:cNvSpPr>
              <p:nvPr/>
            </p:nvSpPr>
            <p:spPr bwMode="auto">
              <a:xfrm>
                <a:off x="8432" y="12762"/>
                <a:ext cx="342" cy="36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grpSp>
        <p:nvGrpSpPr>
          <p:cNvPr id="13316" name="Group 8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13319" name="AutoShape 9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320" name="Text Box 10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13321" name="AutoShape 11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13322" name="Picture 12" descr="Imag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7" name="Text Box 29"/>
          <p:cNvSpPr txBox="1">
            <a:spLocks noChangeArrowheads="1"/>
          </p:cNvSpPr>
          <p:nvPr/>
        </p:nvSpPr>
        <p:spPr bwMode="auto">
          <a:xfrm>
            <a:off x="1908175" y="5445125"/>
            <a:ext cx="5327650" cy="641350"/>
          </a:xfrm>
          <a:prstGeom prst="rect">
            <a:avLst/>
          </a:prstGeom>
          <a:solidFill>
            <a:srgbClr val="DAFF7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6600"/>
                </a:solidFill>
              </a:rPr>
              <a:t>Les chromatides des chromosomes homologues s’entrecroisent et forment des chiasmas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1835150" y="5445125"/>
            <a:ext cx="5473700" cy="64135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6600"/>
                </a:solidFill>
              </a:rPr>
              <a:t>Puis les chromatides ainsi recombinées se séparent lors de l ’anaphase 1 de la méiose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C 0.00434 0.00186 0.0092 0.00186 0.01337 0.0044 C 0.03229 0.01574 0.00538 0.00811 0.03003 0.0132 C 0.05278 0.02593 0.02622 0.01181 0.04497 0.01991 C 0.06302 0.02778 0.04549 0.02037 0.05833 0.02894 C 0.06111 0.03079 0.06979 0.03287 0.0717 0.03334 C 0.07795 0.03889 0.08455 0.04121 0.09167 0.04445 C 0.10208 0.04144 0.10868 0.03959 0.11667 0.03102 C 0.12465 0.02269 0.12743 0.01297 0.13663 0.0088 C 0.14861 -0.00717 0.16076 -0.02106 0.175 -0.03333 C 0.19444 -0.05046 0.2217 -0.03495 0.24497 -0.03564 C 0.2592 -0.04814 0.25608 -0.04676 0.275 -0.04676 " pathEditMode="relative" ptsTypes="fffffffffffA">
                                      <p:cBhvr>
                                        <p:cTn id="8" dur="2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2.96296E-6 L -0.17326 -0.05254 " pathEditMode="relative" ptsTypes="AA">
                                      <p:cBhvr>
                                        <p:cTn id="10" dur="2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14498" name="AutoShape 3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499" name="Text Box 4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14500" name="AutoShape 5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14501" name="Picture 6" descr="Imag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971550" y="3500438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14341" name="Group 9"/>
          <p:cNvGrpSpPr>
            <a:grpSpLocks/>
          </p:cNvGrpSpPr>
          <p:nvPr/>
        </p:nvGrpSpPr>
        <p:grpSpPr bwMode="auto">
          <a:xfrm>
            <a:off x="1116013" y="3860800"/>
            <a:ext cx="115887" cy="914400"/>
            <a:chOff x="3217" y="3757"/>
            <a:chExt cx="180" cy="1440"/>
          </a:xfrm>
        </p:grpSpPr>
        <p:sp>
          <p:nvSpPr>
            <p:cNvPr id="14494" name="AutoShape 1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95" name="Oval 1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96" name="Rectangle 1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97" name="Rectangle 1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42" name="Group 14"/>
          <p:cNvGrpSpPr>
            <a:grpSpLocks/>
          </p:cNvGrpSpPr>
          <p:nvPr/>
        </p:nvGrpSpPr>
        <p:grpSpPr bwMode="auto">
          <a:xfrm>
            <a:off x="1692275" y="3860800"/>
            <a:ext cx="114300" cy="914400"/>
            <a:chOff x="3217" y="3757"/>
            <a:chExt cx="180" cy="1440"/>
          </a:xfrm>
        </p:grpSpPr>
        <p:sp>
          <p:nvSpPr>
            <p:cNvPr id="14490" name="AutoShape 1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91" name="Oval 1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92" name="Rectangle 1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93" name="Rectangle 1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4343" name="Text Box 19"/>
          <p:cNvSpPr txBox="1">
            <a:spLocks noChangeArrowheads="1"/>
          </p:cNvSpPr>
          <p:nvPr/>
        </p:nvSpPr>
        <p:spPr bwMode="auto">
          <a:xfrm>
            <a:off x="468313" y="35004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F1</a:t>
            </a:r>
          </a:p>
        </p:txBody>
      </p:sp>
      <p:sp>
        <p:nvSpPr>
          <p:cNvPr id="14344" name="Rectangle 20"/>
          <p:cNvSpPr>
            <a:spLocks noChangeArrowheads="1"/>
          </p:cNvSpPr>
          <p:nvPr/>
        </p:nvSpPr>
        <p:spPr bwMode="auto">
          <a:xfrm>
            <a:off x="2843213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45" name="Rectangle 21"/>
          <p:cNvSpPr>
            <a:spLocks noChangeArrowheads="1"/>
          </p:cNvSpPr>
          <p:nvPr/>
        </p:nvSpPr>
        <p:spPr bwMode="auto">
          <a:xfrm>
            <a:off x="3995738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4346" name="Group 22"/>
          <p:cNvGrpSpPr>
            <a:grpSpLocks/>
          </p:cNvGrpSpPr>
          <p:nvPr/>
        </p:nvGrpSpPr>
        <p:grpSpPr bwMode="auto">
          <a:xfrm>
            <a:off x="3059113" y="3860800"/>
            <a:ext cx="115887" cy="914400"/>
            <a:chOff x="3217" y="3757"/>
            <a:chExt cx="180" cy="1440"/>
          </a:xfrm>
        </p:grpSpPr>
        <p:sp>
          <p:nvSpPr>
            <p:cNvPr id="14486" name="AutoShape 2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87" name="Oval 2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88" name="Rectangle 2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89" name="Rectangle 2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47" name="Group 27"/>
          <p:cNvGrpSpPr>
            <a:grpSpLocks/>
          </p:cNvGrpSpPr>
          <p:nvPr/>
        </p:nvGrpSpPr>
        <p:grpSpPr bwMode="auto">
          <a:xfrm>
            <a:off x="3635375" y="3860800"/>
            <a:ext cx="114300" cy="914400"/>
            <a:chOff x="3217" y="3757"/>
            <a:chExt cx="180" cy="1440"/>
          </a:xfrm>
        </p:grpSpPr>
        <p:sp>
          <p:nvSpPr>
            <p:cNvPr id="14482" name="AutoShape 2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83" name="Oval 2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84" name="Rectangle 3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85" name="Rectangle 3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48" name="Group 32"/>
          <p:cNvGrpSpPr>
            <a:grpSpLocks/>
          </p:cNvGrpSpPr>
          <p:nvPr/>
        </p:nvGrpSpPr>
        <p:grpSpPr bwMode="auto">
          <a:xfrm>
            <a:off x="4284663" y="3860800"/>
            <a:ext cx="114300" cy="914400"/>
            <a:chOff x="3217" y="3757"/>
            <a:chExt cx="180" cy="1440"/>
          </a:xfrm>
        </p:grpSpPr>
        <p:sp>
          <p:nvSpPr>
            <p:cNvPr id="14478" name="AutoShape 3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79" name="Oval 3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80" name="Rectangle 3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81" name="Rectangle 3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49" name="Group 37"/>
          <p:cNvGrpSpPr>
            <a:grpSpLocks/>
          </p:cNvGrpSpPr>
          <p:nvPr/>
        </p:nvGrpSpPr>
        <p:grpSpPr bwMode="auto">
          <a:xfrm>
            <a:off x="4787900" y="3860800"/>
            <a:ext cx="114300" cy="914400"/>
            <a:chOff x="3217" y="3757"/>
            <a:chExt cx="180" cy="1440"/>
          </a:xfrm>
        </p:grpSpPr>
        <p:sp>
          <p:nvSpPr>
            <p:cNvPr id="14474" name="AutoShape 3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75" name="Oval 3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76" name="Rectangle 4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77" name="Rectangle 4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4350" name="Picture 42" descr="drozoblansorpsnoir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/>
          <a:stretch>
            <a:fillRect/>
          </a:stretch>
        </p:blipFill>
        <p:spPr bwMode="auto">
          <a:xfrm>
            <a:off x="4140200" y="1268413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43" descr="drozoblansorpsnoir"/>
          <p:cNvPicPr>
            <a:picLocks noChangeAspect="1" noChangeArrowheads="1"/>
          </p:cNvPicPr>
          <p:nvPr/>
        </p:nvPicPr>
        <p:blipFill>
          <a:blip r:embed="rId4" cstate="print">
            <a:lum bright="6000" contrast="12000"/>
          </a:blip>
          <a:srcRect/>
          <a:stretch>
            <a:fillRect/>
          </a:stretch>
        </p:blipFill>
        <p:spPr bwMode="auto">
          <a:xfrm>
            <a:off x="4067175" y="5084763"/>
            <a:ext cx="1081088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2" name="Picture 44" descr="drozorouge corpsbeige"/>
          <p:cNvPicPr>
            <a:picLocks noChangeAspect="1" noChangeArrowheads="1"/>
          </p:cNvPicPr>
          <p:nvPr/>
        </p:nvPicPr>
        <p:blipFill>
          <a:blip r:embed="rId5" cstate="print">
            <a:lum bright="6000" contrast="24000"/>
          </a:blip>
          <a:srcRect/>
          <a:stretch>
            <a:fillRect/>
          </a:stretch>
        </p:blipFill>
        <p:spPr bwMode="auto">
          <a:xfrm>
            <a:off x="3059113" y="508476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3" name="Picture 45" descr="drozorouge corpsbeige"/>
          <p:cNvPicPr>
            <a:picLocks noChangeAspect="1" noChangeArrowheads="1"/>
          </p:cNvPicPr>
          <p:nvPr/>
        </p:nvPicPr>
        <p:blipFill>
          <a:blip r:embed="rId5" cstate="print">
            <a:lum contrast="24000"/>
          </a:blip>
          <a:srcRect/>
          <a:stretch>
            <a:fillRect/>
          </a:stretch>
        </p:blipFill>
        <p:spPr bwMode="auto">
          <a:xfrm>
            <a:off x="827088" y="148431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4" name="Picture 46" descr="drozorouge corpsbeige"/>
          <p:cNvPicPr>
            <a:picLocks noChangeAspect="1" noChangeArrowheads="1"/>
          </p:cNvPicPr>
          <p:nvPr/>
        </p:nvPicPr>
        <p:blipFill>
          <a:blip r:embed="rId5" cstate="print">
            <a:lum contrast="24000"/>
          </a:blip>
          <a:srcRect/>
          <a:stretch>
            <a:fillRect/>
          </a:stretch>
        </p:blipFill>
        <p:spPr bwMode="auto">
          <a:xfrm>
            <a:off x="3132138" y="1412875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5" name="Text Box 47"/>
          <p:cNvSpPr txBox="1">
            <a:spLocks noChangeArrowheads="1"/>
          </p:cNvSpPr>
          <p:nvPr/>
        </p:nvSpPr>
        <p:spPr bwMode="auto">
          <a:xfrm>
            <a:off x="2339975" y="364490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F2</a:t>
            </a:r>
          </a:p>
        </p:txBody>
      </p:sp>
      <p:pic>
        <p:nvPicPr>
          <p:cNvPr id="14356" name="Picture 48" descr="drozoblancorpsbej"/>
          <p:cNvPicPr>
            <a:picLocks noChangeAspect="1" noChangeArrowheads="1"/>
          </p:cNvPicPr>
          <p:nvPr/>
        </p:nvPicPr>
        <p:blipFill>
          <a:blip r:embed="rId6" cstate="print">
            <a:lum contrast="12000"/>
          </a:blip>
          <a:srcRect b="13321"/>
          <a:stretch>
            <a:fillRect/>
          </a:stretch>
        </p:blipFill>
        <p:spPr bwMode="auto">
          <a:xfrm>
            <a:off x="5292725" y="5084763"/>
            <a:ext cx="115252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7" name="Picture 49" descr="drozorougeorpsnoir"/>
          <p:cNvPicPr>
            <a:picLocks noChangeAspect="1" noChangeArrowheads="1"/>
          </p:cNvPicPr>
          <p:nvPr/>
        </p:nvPicPr>
        <p:blipFill>
          <a:blip r:embed="rId7" cstate="print">
            <a:lum bright="12000" contrast="30000"/>
          </a:blip>
          <a:srcRect/>
          <a:stretch>
            <a:fillRect/>
          </a:stretch>
        </p:blipFill>
        <p:spPr bwMode="auto">
          <a:xfrm>
            <a:off x="6516688" y="5084763"/>
            <a:ext cx="936625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8" name="Rectangle 50"/>
          <p:cNvSpPr>
            <a:spLocks noChangeArrowheads="1"/>
          </p:cNvSpPr>
          <p:nvPr/>
        </p:nvSpPr>
        <p:spPr bwMode="auto">
          <a:xfrm>
            <a:off x="5292725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59" name="Rectangle 51"/>
          <p:cNvSpPr>
            <a:spLocks noChangeArrowheads="1"/>
          </p:cNvSpPr>
          <p:nvPr/>
        </p:nvSpPr>
        <p:spPr bwMode="auto">
          <a:xfrm>
            <a:off x="6443663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4360" name="Group 52"/>
          <p:cNvGrpSpPr>
            <a:grpSpLocks/>
          </p:cNvGrpSpPr>
          <p:nvPr/>
        </p:nvGrpSpPr>
        <p:grpSpPr bwMode="auto">
          <a:xfrm>
            <a:off x="6084888" y="3933825"/>
            <a:ext cx="114300" cy="914400"/>
            <a:chOff x="3217" y="3757"/>
            <a:chExt cx="180" cy="1440"/>
          </a:xfrm>
        </p:grpSpPr>
        <p:sp>
          <p:nvSpPr>
            <p:cNvPr id="14470" name="AutoShape 5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71" name="Oval 5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72" name="Rectangle 5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73" name="Rectangle 5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61" name="Group 57"/>
          <p:cNvGrpSpPr>
            <a:grpSpLocks/>
          </p:cNvGrpSpPr>
          <p:nvPr/>
        </p:nvGrpSpPr>
        <p:grpSpPr bwMode="auto">
          <a:xfrm>
            <a:off x="7164388" y="3933825"/>
            <a:ext cx="114300" cy="914400"/>
            <a:chOff x="3217" y="3757"/>
            <a:chExt cx="180" cy="1440"/>
          </a:xfrm>
        </p:grpSpPr>
        <p:sp>
          <p:nvSpPr>
            <p:cNvPr id="14466" name="AutoShape 5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67" name="Oval 5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68" name="Rectangle 6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69" name="Rectangle 6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62" name="Group 62"/>
          <p:cNvGrpSpPr>
            <a:grpSpLocks/>
          </p:cNvGrpSpPr>
          <p:nvPr/>
        </p:nvGrpSpPr>
        <p:grpSpPr bwMode="auto">
          <a:xfrm>
            <a:off x="5651500" y="3933825"/>
            <a:ext cx="115888" cy="914400"/>
            <a:chOff x="4059" y="1071"/>
            <a:chExt cx="73" cy="576"/>
          </a:xfrm>
        </p:grpSpPr>
        <p:sp>
          <p:nvSpPr>
            <p:cNvPr id="14462" name="AutoShape 63"/>
            <p:cNvSpPr>
              <a:spLocks noChangeArrowheads="1"/>
            </p:cNvSpPr>
            <p:nvPr/>
          </p:nvSpPr>
          <p:spPr bwMode="auto">
            <a:xfrm>
              <a:off x="4059" y="1071"/>
              <a:ext cx="73" cy="5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63" name="Oval 64"/>
            <p:cNvSpPr>
              <a:spLocks noChangeArrowheads="1"/>
            </p:cNvSpPr>
            <p:nvPr/>
          </p:nvSpPr>
          <p:spPr bwMode="auto">
            <a:xfrm>
              <a:off x="4059" y="1143"/>
              <a:ext cx="73" cy="72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64" name="Rectangle 65"/>
            <p:cNvSpPr>
              <a:spLocks noChangeArrowheads="1"/>
            </p:cNvSpPr>
            <p:nvPr/>
          </p:nvSpPr>
          <p:spPr bwMode="auto">
            <a:xfrm>
              <a:off x="4059" y="1287"/>
              <a:ext cx="73" cy="72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65" name="Rectangle 66"/>
            <p:cNvSpPr>
              <a:spLocks noChangeArrowheads="1"/>
            </p:cNvSpPr>
            <p:nvPr/>
          </p:nvSpPr>
          <p:spPr bwMode="auto">
            <a:xfrm>
              <a:off x="4059" y="1503"/>
              <a:ext cx="73" cy="72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4363" name="AutoShape 67"/>
          <p:cNvSpPr>
            <a:spLocks noChangeArrowheads="1"/>
          </p:cNvSpPr>
          <p:nvPr/>
        </p:nvSpPr>
        <p:spPr bwMode="auto">
          <a:xfrm>
            <a:off x="6659563" y="3933825"/>
            <a:ext cx="115887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64" name="Oval 68"/>
          <p:cNvSpPr>
            <a:spLocks noChangeArrowheads="1"/>
          </p:cNvSpPr>
          <p:nvPr/>
        </p:nvSpPr>
        <p:spPr bwMode="auto">
          <a:xfrm>
            <a:off x="6659563" y="4048125"/>
            <a:ext cx="115887" cy="1143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65" name="Rectangle 69"/>
          <p:cNvSpPr>
            <a:spLocks noChangeArrowheads="1"/>
          </p:cNvSpPr>
          <p:nvPr/>
        </p:nvSpPr>
        <p:spPr bwMode="auto">
          <a:xfrm>
            <a:off x="6659563" y="4276725"/>
            <a:ext cx="115887" cy="114300"/>
          </a:xfrm>
          <a:prstGeom prst="rect">
            <a:avLst/>
          </a:prstGeom>
          <a:solidFill>
            <a:srgbClr val="FF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66" name="Rectangle 70"/>
          <p:cNvSpPr>
            <a:spLocks noChangeArrowheads="1"/>
          </p:cNvSpPr>
          <p:nvPr/>
        </p:nvSpPr>
        <p:spPr bwMode="auto">
          <a:xfrm>
            <a:off x="6659563" y="4619625"/>
            <a:ext cx="115887" cy="114300"/>
          </a:xfrm>
          <a:prstGeom prst="rect">
            <a:avLst/>
          </a:prstGeom>
          <a:solidFill>
            <a:schemeClr val="tx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67" name="Text Box 71"/>
          <p:cNvSpPr txBox="1">
            <a:spLocks noChangeArrowheads="1"/>
          </p:cNvSpPr>
          <p:nvPr/>
        </p:nvSpPr>
        <p:spPr bwMode="auto">
          <a:xfrm>
            <a:off x="2700338" y="5949950"/>
            <a:ext cx="24495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sp>
        <p:nvSpPr>
          <p:cNvPr id="14368" name="Text Box 72"/>
          <p:cNvSpPr txBox="1">
            <a:spLocks noChangeArrowheads="1"/>
          </p:cNvSpPr>
          <p:nvPr/>
        </p:nvSpPr>
        <p:spPr bwMode="auto">
          <a:xfrm>
            <a:off x="2555875" y="5876925"/>
            <a:ext cx="26638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Phénotypes parentaux largement majoritaires</a:t>
            </a:r>
          </a:p>
        </p:txBody>
      </p:sp>
      <p:sp>
        <p:nvSpPr>
          <p:cNvPr id="14369" name="Text Box 73"/>
          <p:cNvSpPr txBox="1">
            <a:spLocks noChangeArrowheads="1"/>
          </p:cNvSpPr>
          <p:nvPr/>
        </p:nvSpPr>
        <p:spPr bwMode="auto">
          <a:xfrm>
            <a:off x="5292725" y="5876925"/>
            <a:ext cx="266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sp>
        <p:nvSpPr>
          <p:cNvPr id="14370" name="Text Box 74"/>
          <p:cNvSpPr txBox="1">
            <a:spLocks noChangeArrowheads="1"/>
          </p:cNvSpPr>
          <p:nvPr/>
        </p:nvSpPr>
        <p:spPr bwMode="auto">
          <a:xfrm>
            <a:off x="5292725" y="5876925"/>
            <a:ext cx="28797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Phénotypes recombinés minoritaires</a:t>
            </a:r>
          </a:p>
        </p:txBody>
      </p:sp>
      <p:sp>
        <p:nvSpPr>
          <p:cNvPr id="14371" name="Text Box 75"/>
          <p:cNvSpPr txBox="1">
            <a:spLocks noChangeArrowheads="1"/>
          </p:cNvSpPr>
          <p:nvPr/>
        </p:nvSpPr>
        <p:spPr bwMode="auto">
          <a:xfrm>
            <a:off x="1763713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14372" name="Text Box 76"/>
          <p:cNvSpPr txBox="1">
            <a:spLocks noChangeArrowheads="1"/>
          </p:cNvSpPr>
          <p:nvPr/>
        </p:nvSpPr>
        <p:spPr bwMode="auto">
          <a:xfrm>
            <a:off x="971550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14373" name="Group 77"/>
          <p:cNvGrpSpPr>
            <a:grpSpLocks/>
          </p:cNvGrpSpPr>
          <p:nvPr/>
        </p:nvGrpSpPr>
        <p:grpSpPr bwMode="auto">
          <a:xfrm>
            <a:off x="1116013" y="2347913"/>
            <a:ext cx="115887" cy="914400"/>
            <a:chOff x="3217" y="3757"/>
            <a:chExt cx="180" cy="1440"/>
          </a:xfrm>
        </p:grpSpPr>
        <p:sp>
          <p:nvSpPr>
            <p:cNvPr id="14458" name="AutoShape 7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59" name="Oval 7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60" name="Rectangle 8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61" name="Rectangle 8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74" name="Group 82"/>
          <p:cNvGrpSpPr>
            <a:grpSpLocks/>
          </p:cNvGrpSpPr>
          <p:nvPr/>
        </p:nvGrpSpPr>
        <p:grpSpPr bwMode="auto">
          <a:xfrm>
            <a:off x="1403350" y="2347913"/>
            <a:ext cx="115888" cy="914400"/>
            <a:chOff x="3217" y="3757"/>
            <a:chExt cx="180" cy="1440"/>
          </a:xfrm>
        </p:grpSpPr>
        <p:sp>
          <p:nvSpPr>
            <p:cNvPr id="14454" name="AutoShape 8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55" name="Oval 8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56" name="Rectangle 8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57" name="Rectangle 8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75" name="Group 87"/>
          <p:cNvGrpSpPr>
            <a:grpSpLocks/>
          </p:cNvGrpSpPr>
          <p:nvPr/>
        </p:nvGrpSpPr>
        <p:grpSpPr bwMode="auto">
          <a:xfrm>
            <a:off x="2124075" y="2347913"/>
            <a:ext cx="114300" cy="914400"/>
            <a:chOff x="3217" y="3757"/>
            <a:chExt cx="180" cy="1440"/>
          </a:xfrm>
        </p:grpSpPr>
        <p:sp>
          <p:nvSpPr>
            <p:cNvPr id="14450" name="AutoShape 8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51" name="Oval 8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52" name="Rectangle 9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53" name="Rectangle 9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76" name="Group 92"/>
          <p:cNvGrpSpPr>
            <a:grpSpLocks/>
          </p:cNvGrpSpPr>
          <p:nvPr/>
        </p:nvGrpSpPr>
        <p:grpSpPr bwMode="auto">
          <a:xfrm>
            <a:off x="1908175" y="2347913"/>
            <a:ext cx="114300" cy="914400"/>
            <a:chOff x="3217" y="3757"/>
            <a:chExt cx="180" cy="1440"/>
          </a:xfrm>
        </p:grpSpPr>
        <p:sp>
          <p:nvSpPr>
            <p:cNvPr id="14446" name="AutoShape 9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47" name="Oval 9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48" name="Rectangle 9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49" name="Rectangle 9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4377" name="Text Box 97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14378" name="Text Box 98"/>
          <p:cNvSpPr txBox="1">
            <a:spLocks noChangeArrowheads="1"/>
          </p:cNvSpPr>
          <p:nvPr/>
        </p:nvSpPr>
        <p:spPr bwMode="auto">
          <a:xfrm>
            <a:off x="971550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14379" name="Group 99"/>
          <p:cNvGrpSpPr>
            <a:grpSpLocks/>
          </p:cNvGrpSpPr>
          <p:nvPr/>
        </p:nvGrpSpPr>
        <p:grpSpPr bwMode="auto">
          <a:xfrm>
            <a:off x="1403350" y="2349500"/>
            <a:ext cx="115888" cy="914400"/>
            <a:chOff x="3217" y="3757"/>
            <a:chExt cx="180" cy="1440"/>
          </a:xfrm>
        </p:grpSpPr>
        <p:sp>
          <p:nvSpPr>
            <p:cNvPr id="14442" name="AutoShape 10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43" name="Oval 10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44" name="Rectangle 10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45" name="Rectangle 10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80" name="Group 104"/>
          <p:cNvGrpSpPr>
            <a:grpSpLocks/>
          </p:cNvGrpSpPr>
          <p:nvPr/>
        </p:nvGrpSpPr>
        <p:grpSpPr bwMode="auto">
          <a:xfrm>
            <a:off x="2124075" y="2349500"/>
            <a:ext cx="114300" cy="914400"/>
            <a:chOff x="3217" y="3757"/>
            <a:chExt cx="180" cy="1440"/>
          </a:xfrm>
        </p:grpSpPr>
        <p:sp>
          <p:nvSpPr>
            <p:cNvPr id="14438" name="AutoShape 10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39" name="Oval 10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40" name="Rectangle 10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41" name="Rectangle 10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81" name="Group 109"/>
          <p:cNvGrpSpPr>
            <a:grpSpLocks/>
          </p:cNvGrpSpPr>
          <p:nvPr/>
        </p:nvGrpSpPr>
        <p:grpSpPr bwMode="auto">
          <a:xfrm>
            <a:off x="1116013" y="2349500"/>
            <a:ext cx="115887" cy="914400"/>
            <a:chOff x="3217" y="3757"/>
            <a:chExt cx="180" cy="1440"/>
          </a:xfrm>
        </p:grpSpPr>
        <p:sp>
          <p:nvSpPr>
            <p:cNvPr id="14434" name="AutoShape 11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35" name="Oval 11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36" name="Rectangle 11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37" name="Rectangle 11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82" name="Group 114"/>
          <p:cNvGrpSpPr>
            <a:grpSpLocks/>
          </p:cNvGrpSpPr>
          <p:nvPr/>
        </p:nvGrpSpPr>
        <p:grpSpPr bwMode="auto">
          <a:xfrm>
            <a:off x="1835150" y="2349500"/>
            <a:ext cx="114300" cy="914400"/>
            <a:chOff x="3217" y="3757"/>
            <a:chExt cx="180" cy="1440"/>
          </a:xfrm>
        </p:grpSpPr>
        <p:sp>
          <p:nvSpPr>
            <p:cNvPr id="14430" name="AutoShape 11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31" name="Oval 11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32" name="Rectangle 11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33" name="Rectangle 11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4383" name="Rectangle 119"/>
          <p:cNvSpPr>
            <a:spLocks noChangeArrowheads="1"/>
          </p:cNvSpPr>
          <p:nvPr/>
        </p:nvSpPr>
        <p:spPr bwMode="auto">
          <a:xfrm>
            <a:off x="4140200" y="2205038"/>
            <a:ext cx="9366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384" name="Rectangle 120"/>
          <p:cNvSpPr>
            <a:spLocks noChangeArrowheads="1"/>
          </p:cNvSpPr>
          <p:nvPr/>
        </p:nvSpPr>
        <p:spPr bwMode="auto">
          <a:xfrm>
            <a:off x="3059113" y="2205038"/>
            <a:ext cx="9366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4385" name="Group 121"/>
          <p:cNvGrpSpPr>
            <a:grpSpLocks/>
          </p:cNvGrpSpPr>
          <p:nvPr/>
        </p:nvGrpSpPr>
        <p:grpSpPr bwMode="auto">
          <a:xfrm>
            <a:off x="3276600" y="2276475"/>
            <a:ext cx="115888" cy="914400"/>
            <a:chOff x="3217" y="3757"/>
            <a:chExt cx="180" cy="1440"/>
          </a:xfrm>
        </p:grpSpPr>
        <p:sp>
          <p:nvSpPr>
            <p:cNvPr id="14426" name="AutoShape 12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27" name="Oval 12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28" name="Rectangle 12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29" name="Rectangle 12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86" name="Group 126"/>
          <p:cNvGrpSpPr>
            <a:grpSpLocks/>
          </p:cNvGrpSpPr>
          <p:nvPr/>
        </p:nvGrpSpPr>
        <p:grpSpPr bwMode="auto">
          <a:xfrm>
            <a:off x="3708400" y="2276475"/>
            <a:ext cx="114300" cy="914400"/>
            <a:chOff x="3217" y="3757"/>
            <a:chExt cx="180" cy="1440"/>
          </a:xfrm>
        </p:grpSpPr>
        <p:sp>
          <p:nvSpPr>
            <p:cNvPr id="14422" name="AutoShape 12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23" name="Oval 12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24" name="Rectangle 12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25" name="Rectangle 13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87" name="Group 131"/>
          <p:cNvGrpSpPr>
            <a:grpSpLocks/>
          </p:cNvGrpSpPr>
          <p:nvPr/>
        </p:nvGrpSpPr>
        <p:grpSpPr bwMode="auto">
          <a:xfrm>
            <a:off x="4356100" y="2276475"/>
            <a:ext cx="114300" cy="914400"/>
            <a:chOff x="3217" y="3757"/>
            <a:chExt cx="180" cy="1440"/>
          </a:xfrm>
        </p:grpSpPr>
        <p:sp>
          <p:nvSpPr>
            <p:cNvPr id="14418" name="AutoShape 13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19" name="Oval 13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20" name="Rectangle 13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21" name="Rectangle 13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88" name="Group 136"/>
          <p:cNvGrpSpPr>
            <a:grpSpLocks/>
          </p:cNvGrpSpPr>
          <p:nvPr/>
        </p:nvGrpSpPr>
        <p:grpSpPr bwMode="auto">
          <a:xfrm>
            <a:off x="4787900" y="2276475"/>
            <a:ext cx="114300" cy="914400"/>
            <a:chOff x="3217" y="3757"/>
            <a:chExt cx="180" cy="1440"/>
          </a:xfrm>
        </p:grpSpPr>
        <p:sp>
          <p:nvSpPr>
            <p:cNvPr id="14414" name="AutoShape 13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15" name="Oval 13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16" name="Rectangle 13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17" name="Rectangle 14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89" name="Group 141"/>
          <p:cNvGrpSpPr>
            <a:grpSpLocks/>
          </p:cNvGrpSpPr>
          <p:nvPr/>
        </p:nvGrpSpPr>
        <p:grpSpPr bwMode="auto">
          <a:xfrm>
            <a:off x="4356100" y="2276475"/>
            <a:ext cx="114300" cy="914400"/>
            <a:chOff x="3217" y="3757"/>
            <a:chExt cx="180" cy="1440"/>
          </a:xfrm>
        </p:grpSpPr>
        <p:sp>
          <p:nvSpPr>
            <p:cNvPr id="14410" name="AutoShape 14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11" name="Oval 14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12" name="Rectangle 14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13" name="Rectangle 14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90" name="Group 146"/>
          <p:cNvGrpSpPr>
            <a:grpSpLocks/>
          </p:cNvGrpSpPr>
          <p:nvPr/>
        </p:nvGrpSpPr>
        <p:grpSpPr bwMode="auto">
          <a:xfrm>
            <a:off x="4787900" y="2276475"/>
            <a:ext cx="114300" cy="914400"/>
            <a:chOff x="3217" y="3757"/>
            <a:chExt cx="180" cy="1440"/>
          </a:xfrm>
        </p:grpSpPr>
        <p:sp>
          <p:nvSpPr>
            <p:cNvPr id="14406" name="AutoShape 14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07" name="Oval 14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08" name="Rectangle 14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09" name="Rectangle 15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91" name="Group 151"/>
          <p:cNvGrpSpPr>
            <a:grpSpLocks/>
          </p:cNvGrpSpPr>
          <p:nvPr/>
        </p:nvGrpSpPr>
        <p:grpSpPr bwMode="auto">
          <a:xfrm>
            <a:off x="3708400" y="2276475"/>
            <a:ext cx="114300" cy="914400"/>
            <a:chOff x="3217" y="3757"/>
            <a:chExt cx="180" cy="1440"/>
          </a:xfrm>
        </p:grpSpPr>
        <p:sp>
          <p:nvSpPr>
            <p:cNvPr id="14402" name="AutoShape 15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03" name="Oval 15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04" name="Rectangle 15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05" name="Rectangle 15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4392" name="Group 156"/>
          <p:cNvGrpSpPr>
            <a:grpSpLocks/>
          </p:cNvGrpSpPr>
          <p:nvPr/>
        </p:nvGrpSpPr>
        <p:grpSpPr bwMode="auto">
          <a:xfrm>
            <a:off x="3276600" y="2276475"/>
            <a:ext cx="115888" cy="914400"/>
            <a:chOff x="3217" y="3757"/>
            <a:chExt cx="180" cy="1440"/>
          </a:xfrm>
        </p:grpSpPr>
        <p:sp>
          <p:nvSpPr>
            <p:cNvPr id="14398" name="AutoShape 15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399" name="Oval 15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00" name="Rectangle 15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4401" name="Rectangle 16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4393" name="Line 161"/>
          <p:cNvSpPr>
            <a:spLocks noChangeShapeType="1"/>
          </p:cNvSpPr>
          <p:nvPr/>
        </p:nvSpPr>
        <p:spPr bwMode="auto">
          <a:xfrm flipH="1">
            <a:off x="5724525" y="2276475"/>
            <a:ext cx="647700" cy="17287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94" name="Line 162"/>
          <p:cNvSpPr>
            <a:spLocks noChangeShapeType="1"/>
          </p:cNvSpPr>
          <p:nvPr/>
        </p:nvSpPr>
        <p:spPr bwMode="auto">
          <a:xfrm>
            <a:off x="6372225" y="2276475"/>
            <a:ext cx="360363" cy="1657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4395" name="Text Box 163"/>
          <p:cNvSpPr txBox="1">
            <a:spLocks noChangeArrowheads="1"/>
          </p:cNvSpPr>
          <p:nvPr/>
        </p:nvSpPr>
        <p:spPr bwMode="auto">
          <a:xfrm>
            <a:off x="5292725" y="1341438"/>
            <a:ext cx="2592388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Chromosomes recombinés issus d’un </a:t>
            </a:r>
            <a:r>
              <a:rPr lang="fr-FR" b="1">
                <a:cs typeface="Arial" charset="0"/>
              </a:rPr>
              <a:t>crossing-over</a:t>
            </a:r>
          </a:p>
        </p:txBody>
      </p:sp>
      <p:sp>
        <p:nvSpPr>
          <p:cNvPr id="22692" name="AutoShape 164"/>
          <p:cNvSpPr>
            <a:spLocks noChangeArrowheads="1"/>
          </p:cNvSpPr>
          <p:nvPr/>
        </p:nvSpPr>
        <p:spPr bwMode="auto">
          <a:xfrm>
            <a:off x="5148263" y="1341438"/>
            <a:ext cx="3097212" cy="1079500"/>
          </a:xfrm>
          <a:prstGeom prst="wedgeRoundRectCallout">
            <a:avLst>
              <a:gd name="adj1" fmla="val 38005"/>
              <a:gd name="adj2" fmla="val 97352"/>
              <a:gd name="adj3" fmla="val 16667"/>
            </a:avLst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>
                <a:cs typeface="Arial" charset="0"/>
              </a:rPr>
              <a:t>On peut dire que les </a:t>
            </a:r>
            <a:r>
              <a:rPr lang="fr-FR" b="1">
                <a:cs typeface="Arial" charset="0"/>
              </a:rPr>
              <a:t>gènes sont liés</a:t>
            </a:r>
            <a:r>
              <a:rPr lang="fr-FR">
                <a:cs typeface="Arial" charset="0"/>
              </a:rPr>
              <a:t> car les recombinaisons sont rares</a:t>
            </a:r>
          </a:p>
        </p:txBody>
      </p:sp>
      <p:pic>
        <p:nvPicPr>
          <p:cNvPr id="22693" name="Picture 165" descr="mendel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64388" y="2997200"/>
            <a:ext cx="178435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63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15370" name="AutoShape 64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1" name="Text Box 65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15372" name="AutoShape 66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15373" name="Picture 67" descr="Imag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3667" name="Picture 115" descr="drozoblansorpsnoir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/>
          <a:stretch>
            <a:fillRect/>
          </a:stretch>
        </p:blipFill>
        <p:spPr bwMode="auto">
          <a:xfrm rot="-3051603">
            <a:off x="305594" y="5031582"/>
            <a:ext cx="108108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77" name="Picture 125" descr="drozorouge corpsbeige"/>
          <p:cNvPicPr>
            <a:picLocks noChangeAspect="1" noChangeArrowheads="1"/>
          </p:cNvPicPr>
          <p:nvPr/>
        </p:nvPicPr>
        <p:blipFill>
          <a:blip r:embed="rId4" cstate="print">
            <a:lum contrast="24000"/>
          </a:blip>
          <a:srcRect/>
          <a:stretch>
            <a:fillRect/>
          </a:stretch>
        </p:blipFill>
        <p:spPr bwMode="auto">
          <a:xfrm rot="-3085788">
            <a:off x="2793207" y="5496719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78" name="Picture 126" descr="drozoblancorpsbej"/>
          <p:cNvPicPr>
            <a:picLocks noChangeAspect="1" noChangeArrowheads="1"/>
          </p:cNvPicPr>
          <p:nvPr/>
        </p:nvPicPr>
        <p:blipFill>
          <a:blip r:embed="rId5" cstate="print">
            <a:lum contrast="12000"/>
          </a:blip>
          <a:srcRect b="13321"/>
          <a:stretch>
            <a:fillRect/>
          </a:stretch>
        </p:blipFill>
        <p:spPr bwMode="auto">
          <a:xfrm>
            <a:off x="4356100" y="1341438"/>
            <a:ext cx="115252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79" name="Picture 127" descr="drozorougeorpsnoir"/>
          <p:cNvPicPr>
            <a:picLocks noChangeAspect="1" noChangeArrowheads="1"/>
          </p:cNvPicPr>
          <p:nvPr/>
        </p:nvPicPr>
        <p:blipFill>
          <a:blip r:embed="rId6" cstate="print">
            <a:lum bright="12000" contrast="30000"/>
          </a:blip>
          <a:srcRect/>
          <a:stretch>
            <a:fillRect/>
          </a:stretch>
        </p:blipFill>
        <p:spPr bwMode="auto">
          <a:xfrm>
            <a:off x="7667625" y="1341438"/>
            <a:ext cx="936625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84" name="Freeform 132"/>
          <p:cNvSpPr>
            <a:spLocks/>
          </p:cNvSpPr>
          <p:nvPr/>
        </p:nvSpPr>
        <p:spPr bwMode="auto">
          <a:xfrm>
            <a:off x="3492500" y="2205038"/>
            <a:ext cx="1439863" cy="3455987"/>
          </a:xfrm>
          <a:custGeom>
            <a:avLst/>
            <a:gdLst>
              <a:gd name="T0" fmla="*/ 0 w 907"/>
              <a:gd name="T1" fmla="*/ 3455987 h 2177"/>
              <a:gd name="T2" fmla="*/ 1008063 w 907"/>
              <a:gd name="T3" fmla="*/ 1368425 h 2177"/>
              <a:gd name="T4" fmla="*/ 1439863 w 907"/>
              <a:gd name="T5" fmla="*/ 0 h 217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07" h="2177">
                <a:moveTo>
                  <a:pt x="0" y="2177"/>
                </a:moveTo>
                <a:cubicBezTo>
                  <a:pt x="242" y="1701"/>
                  <a:pt x="484" y="1225"/>
                  <a:pt x="635" y="862"/>
                </a:cubicBezTo>
                <a:cubicBezTo>
                  <a:pt x="786" y="499"/>
                  <a:pt x="862" y="144"/>
                  <a:pt x="907" y="0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86" name="Freeform 134"/>
          <p:cNvSpPr>
            <a:spLocks/>
          </p:cNvSpPr>
          <p:nvPr/>
        </p:nvSpPr>
        <p:spPr bwMode="auto">
          <a:xfrm>
            <a:off x="4716463" y="1989138"/>
            <a:ext cx="3240087" cy="3898900"/>
          </a:xfrm>
          <a:custGeom>
            <a:avLst/>
            <a:gdLst>
              <a:gd name="T0" fmla="*/ 3240087 w 2041"/>
              <a:gd name="T1" fmla="*/ 71438 h 2456"/>
              <a:gd name="T2" fmla="*/ 1800225 w 2041"/>
              <a:gd name="T3" fmla="*/ 3887788 h 2456"/>
              <a:gd name="T4" fmla="*/ 1800225 w 2041"/>
              <a:gd name="T5" fmla="*/ 0 h 2456"/>
              <a:gd name="T6" fmla="*/ 0 w 2041"/>
              <a:gd name="T7" fmla="*/ 3887788 h 24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41" h="2456">
                <a:moveTo>
                  <a:pt x="2041" y="45"/>
                </a:moveTo>
                <a:cubicBezTo>
                  <a:pt x="1663" y="1250"/>
                  <a:pt x="1285" y="2456"/>
                  <a:pt x="1134" y="2449"/>
                </a:cubicBezTo>
                <a:cubicBezTo>
                  <a:pt x="983" y="2442"/>
                  <a:pt x="1323" y="0"/>
                  <a:pt x="1134" y="0"/>
                </a:cubicBezTo>
                <a:cubicBezTo>
                  <a:pt x="945" y="0"/>
                  <a:pt x="472" y="1224"/>
                  <a:pt x="0" y="2449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3687" name="Freeform 135"/>
          <p:cNvSpPr>
            <a:spLocks/>
          </p:cNvSpPr>
          <p:nvPr/>
        </p:nvSpPr>
        <p:spPr bwMode="auto">
          <a:xfrm>
            <a:off x="827088" y="1844675"/>
            <a:ext cx="2881312" cy="3600450"/>
          </a:xfrm>
          <a:custGeom>
            <a:avLst/>
            <a:gdLst>
              <a:gd name="T0" fmla="*/ 0 w 1815"/>
              <a:gd name="T1" fmla="*/ 3600450 h 2268"/>
              <a:gd name="T2" fmla="*/ 431800 w 1815"/>
              <a:gd name="T3" fmla="*/ 2089150 h 2268"/>
              <a:gd name="T4" fmla="*/ 1152525 w 1815"/>
              <a:gd name="T5" fmla="*/ 1584325 h 2268"/>
              <a:gd name="T6" fmla="*/ 2160587 w 1815"/>
              <a:gd name="T7" fmla="*/ 1584325 h 2268"/>
              <a:gd name="T8" fmla="*/ 936625 w 1815"/>
              <a:gd name="T9" fmla="*/ 1655763 h 2268"/>
              <a:gd name="T10" fmla="*/ 720725 w 1815"/>
              <a:gd name="T11" fmla="*/ 1223963 h 2268"/>
              <a:gd name="T12" fmla="*/ 1152525 w 1815"/>
              <a:gd name="T13" fmla="*/ 215900 h 2268"/>
              <a:gd name="T14" fmla="*/ 1657350 w 1815"/>
              <a:gd name="T15" fmla="*/ 0 h 2268"/>
              <a:gd name="T16" fmla="*/ 2592387 w 1815"/>
              <a:gd name="T17" fmla="*/ 215900 h 2268"/>
              <a:gd name="T18" fmla="*/ 2881312 w 1815"/>
              <a:gd name="T19" fmla="*/ 71438 h 226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815" h="2268">
                <a:moveTo>
                  <a:pt x="0" y="2268"/>
                </a:moveTo>
                <a:cubicBezTo>
                  <a:pt x="75" y="1898"/>
                  <a:pt x="151" y="1528"/>
                  <a:pt x="272" y="1316"/>
                </a:cubicBezTo>
                <a:cubicBezTo>
                  <a:pt x="393" y="1104"/>
                  <a:pt x="545" y="1051"/>
                  <a:pt x="726" y="998"/>
                </a:cubicBezTo>
                <a:cubicBezTo>
                  <a:pt x="907" y="945"/>
                  <a:pt x="1384" y="991"/>
                  <a:pt x="1361" y="998"/>
                </a:cubicBezTo>
                <a:cubicBezTo>
                  <a:pt x="1338" y="1005"/>
                  <a:pt x="741" y="1081"/>
                  <a:pt x="590" y="1043"/>
                </a:cubicBezTo>
                <a:cubicBezTo>
                  <a:pt x="439" y="1005"/>
                  <a:pt x="431" y="922"/>
                  <a:pt x="454" y="771"/>
                </a:cubicBezTo>
                <a:cubicBezTo>
                  <a:pt x="477" y="620"/>
                  <a:pt x="628" y="264"/>
                  <a:pt x="726" y="136"/>
                </a:cubicBezTo>
                <a:cubicBezTo>
                  <a:pt x="824" y="8"/>
                  <a:pt x="893" y="0"/>
                  <a:pt x="1044" y="0"/>
                </a:cubicBezTo>
                <a:cubicBezTo>
                  <a:pt x="1195" y="0"/>
                  <a:pt x="1505" y="129"/>
                  <a:pt x="1633" y="136"/>
                </a:cubicBezTo>
                <a:cubicBezTo>
                  <a:pt x="1761" y="143"/>
                  <a:pt x="1788" y="94"/>
                  <a:pt x="1815" y="45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C 0.01719 -0.11112 0.03473 -0.22176 0.07553 -0.27084 C 0.11615 -0.31991 0.24375 -0.29144 0.24514 -0.29537 C 0.24671 -0.29954 0.10209 -0.25857 0.08473 -0.29537 C 0.06754 -0.33241 0.10712 -0.48218 0.14167 -0.5169 C 0.17622 -0.55139 0.26424 -0.50232 0.29254 -0.50463 C 0.32084 -0.50672 0.31598 -0.51806 0.31146 -0.52917 " pathEditMode="relative" rAng="0" ptsTypes="aaaaaaA">
                                      <p:cBhvr>
                                        <p:cTn id="16" dur="1000" fill="hold"/>
                                        <p:tgtEl>
                                          <p:spTgt spid="236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-27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3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C 0.04618 -0.10741 0.09236 -0.21459 0.12118 -0.30023 C 0.15 -0.38611 0.16145 -0.45047 0.17326 -0.51459 " pathEditMode="relative" rAng="0" ptsTypes="aaA">
                                      <p:cBhvr>
                                        <p:cTn id="21" dur="1000" fill="hold"/>
                                        <p:tgtEl>
                                          <p:spTgt spid="23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5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3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85185E-6 C -0.05313 0.21528 -0.10625 0.43056 -0.13386 0.51459 C -0.16146 0.59861 -0.16285 0.58982 -0.16545 0.50394 C -0.16806 0.41806 -0.13785 0.05602 -0.14965 1.85185E-6 C -0.16146 -0.05602 -0.20226 0.07523 -0.23629 0.16806 C -0.27031 0.26088 -0.31233 0.40857 -0.35434 0.55648 " pathEditMode="relative" ptsTypes="aaaaaA">
                                      <p:cBhvr>
                                        <p:cTn id="26" dur="500" fill="hold"/>
                                        <p:tgtEl>
                                          <p:spTgt spid="236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84" grpId="0" animBg="1"/>
      <p:bldP spid="23686" grpId="0" animBg="1"/>
      <p:bldP spid="2368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395288" y="333375"/>
            <a:ext cx="8497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3075" name="Text Box 15"/>
          <p:cNvSpPr txBox="1">
            <a:spLocks noChangeArrowheads="1"/>
          </p:cNvSpPr>
          <p:nvPr/>
        </p:nvSpPr>
        <p:spPr bwMode="auto">
          <a:xfrm>
            <a:off x="1403350" y="2997200"/>
            <a:ext cx="1081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pic>
        <p:nvPicPr>
          <p:cNvPr id="2066" name="Picture 18" descr="drozorouge corpsbeige"/>
          <p:cNvPicPr>
            <a:picLocks noChangeAspect="1" noChangeArrowheads="1"/>
          </p:cNvPicPr>
          <p:nvPr/>
        </p:nvPicPr>
        <p:blipFill>
          <a:blip r:embed="rId2" cstate="print">
            <a:lum contrast="24000"/>
          </a:blip>
          <a:srcRect/>
          <a:stretch>
            <a:fillRect/>
          </a:stretch>
        </p:blipFill>
        <p:spPr bwMode="auto">
          <a:xfrm>
            <a:off x="468313" y="1412875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Picture 19" descr="drozoblansorpsnoir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7524750" y="1341438"/>
            <a:ext cx="9890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3924300" y="1052513"/>
            <a:ext cx="647700" cy="431800"/>
          </a:xfrm>
          <a:custGeom>
            <a:avLst/>
            <a:gdLst>
              <a:gd name="T0" fmla="*/ 325649 w 21600"/>
              <a:gd name="T1" fmla="*/ 43720 h 21600"/>
              <a:gd name="T2" fmla="*/ 87799 w 21600"/>
              <a:gd name="T3" fmla="*/ 215900 h 21600"/>
              <a:gd name="T4" fmla="*/ 325649 w 21600"/>
              <a:gd name="T5" fmla="*/ 431800 h 21600"/>
              <a:gd name="T6" fmla="*/ 559901 w 21600"/>
              <a:gd name="T7" fmla="*/ 2159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079" name="Group 17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3080" name="AutoShape 5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081" name="Text Box 7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3082" name="AutoShape 8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3083" name="Picture 16" descr="Image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3 -0.00855 C 0.06319 0.00023 0.06996 0.0185 0.08021 0.02313 C 0.08541 0.0296 0.09288 0.03145 0.0993 0.03584 C 0.10972 0.03006 0.11337 0.02451 0.11684 0.01041 C 0.11996 -0.03098 0.11198 -0.03491 0.13107 -0.02543 C 0.1335 -0.02104 0.13663 -0.01734 0.13906 -0.01294 C 0.14323 -0.00531 0.146 0.00301 0.15017 0.01041 C 0.15243 0.01457 0.15277 0.02151 0.15642 0.02313 C 0.15955 0.02451 0.16284 0.0259 0.16597 0.02729 C 0.16753 0.02798 0.17083 0.02937 0.17083 0.02937 C 0.17448 0.02867 0.17847 0.02891 0.18194 0.02729 C 0.19201 0.02243 0.1901 0.00648 0.19305 -0.00439 C 0.19357 -0.02982 0.19253 -0.05526 0.19462 -0.08046 C 0.19479 -0.08254 0.19843 -0.08023 0.1993 -0.07838 C 0.20243 -0.07098 0.20173 -0.05734 0.20416 -0.04878 C 0.20746 -0.01318 0.20868 -0.02543 0.24375 -0.02774 C 0.25677 -0.03329 0.25104 -0.0319 0.26128 -0.04023 C 0.26267 -0.04138 0.26458 -0.04138 0.26597 -0.04254 C 0.26823 -0.04439 0.27031 -0.0467 0.27239 -0.04878 C 0.27343 -0.05086 0.2743 -0.05294 0.27552 -0.05503 C 0.27639 -0.05664 0.27864 -0.05942 0.27864 -0.05942 " pathEditMode="relative" ptsTypes="ffffffffffffffffffffA">
                                      <p:cBhvr>
                                        <p:cTn id="6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62428E-7 C -0.00608 0.01064 -0.01267 0.02035 -0.02031 0.02959 C -0.02083 0.03168 -0.02083 0.03422 -0.02222 0.03584 C -0.0243 0.03792 -0.02708 0.03838 -0.02951 0.04 C -0.03611 0.04416 -0.03906 0.04994 -0.04618 0.05272 C -0.05417 0.0615 -0.06111 0.06289 -0.07205 0.06543 C -0.08264 0.06405 -0.08889 0.06543 -0.09601 0.05688 C -0.09844 0.04832 -0.10417 0.04462 -0.10712 0.03584 C -0.10851 0.03168 -0.11076 0.02312 -0.11076 0.02335 C -0.10903 0.00139 -0.10833 -0.00902 -0.09236 -0.02127 C -0.08316 -0.0141 -0.08021 -0.00809 -0.09062 4.62428E-7 C -0.10069 0.01734 -0.08698 -0.00439 -0.09983 0.0104 C -0.10573 0.01711 -0.10226 0.02289 -0.11285 0.02728 C -0.11823 0.02959 -0.12014 0.03006 -0.12569 0.03376 C -0.1276 0.03491 -0.12917 0.03699 -0.13125 0.03792 C -0.13489 0.03977 -0.14236 0.04208 -0.14236 0.04231 C -0.14531 0.04139 -0.14878 0.04139 -0.15156 0.04 C -0.15555 0.03792 -0.1625 0.03168 -0.1625 0.03191 C -0.17257 0.01457 -0.15972 0.03353 -0.1717 0.02312 C -0.17517 0.02012 -0.17726 0.0148 -0.18108 0.01249 C -0.18993 0.0074 -0.18628 0.0104 -0.19219 0.00416 C -0.20174 0.0067 -0.2059 0.00601 -0.21233 0.01249 C -0.21562 0.01572 -0.2217 0.02312 -0.2217 0.02335 C -0.22517 0.0437 -0.22587 0.0504 -0.22708 0.07607 C -0.22899 0.07538 -0.23073 0.07445 -0.23281 0.07399 C -0.23698 0.07306 -0.24149 0.07306 -0.24566 0.07168 C -0.24774 0.07098 -0.24913 0.06844 -0.25121 0.06751 C -0.25729 0.06474 -0.26371 0.06358 -0.26979 0.06127 C -0.27639 0.05595 -0.28333 0.05202 -0.28993 0.04647 C -0.29219 0.03584 -0.29236 0.03353 -0.28455 0.02728 C -0.27969 0.01133 -0.27656 -0.01087 -0.26788 -0.02543 C -0.26441 -0.03121 -0.25503 -0.04023 -0.25503 -0.04 C -0.25451 -0.04162 -0.25052 -0.0541 -0.25121 -0.05503 C -0.25243 -0.05665 -0.27101 -0.06243 -0.27517 -0.06358 C -0.28871 -0.05988 -0.30226 -0.05896 -0.3158 -0.05503 C -0.32361 -0.04647 -0.3184 -0.0541 -0.32153 -0.03399 C -0.32239 -0.02705 -0.32517 -0.01965 -0.32691 -0.01272 C -0.33385 -0.01804 -0.33055 -0.01595 -0.33611 -0.01919 " pathEditMode="relative" rAng="0" ptsTypes="fffffffffffffffffffffffffffffffffffffA">
                                      <p:cBhvr>
                                        <p:cTn id="8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0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" grpId="0" animBg="1"/>
      <p:bldP spid="206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497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187450" y="3355975"/>
            <a:ext cx="1081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grpSp>
        <p:nvGrpSpPr>
          <p:cNvPr id="4100" name="Group 7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4131" name="AutoShape 8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132" name="Text Box 9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4133" name="AutoShape 10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4134" name="Picture 11" descr="Image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1" name="Picture 12" descr="drozoblansorpsnoir"/>
          <p:cNvPicPr>
            <a:picLocks noChangeAspect="1" noChangeArrowheads="1"/>
          </p:cNvPicPr>
          <p:nvPr/>
        </p:nvPicPr>
        <p:blipFill>
          <a:blip r:embed="rId4" cstate="print">
            <a:lum contrast="12000"/>
          </a:blip>
          <a:srcRect/>
          <a:stretch>
            <a:fillRect/>
          </a:stretch>
        </p:blipFill>
        <p:spPr bwMode="auto">
          <a:xfrm>
            <a:off x="1763713" y="1484313"/>
            <a:ext cx="1008062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908175" y="227488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12302" name="Group 14"/>
          <p:cNvGrpSpPr>
            <a:grpSpLocks/>
          </p:cNvGrpSpPr>
          <p:nvPr/>
        </p:nvGrpSpPr>
        <p:grpSpPr bwMode="auto">
          <a:xfrm>
            <a:off x="900113" y="2274888"/>
            <a:ext cx="647700" cy="1143000"/>
            <a:chOff x="1202" y="1430"/>
            <a:chExt cx="408" cy="720"/>
          </a:xfrm>
        </p:grpSpPr>
        <p:sp>
          <p:nvSpPr>
            <p:cNvPr id="4120" name="Text Box 15"/>
            <p:cNvSpPr txBox="1">
              <a:spLocks noChangeArrowheads="1"/>
            </p:cNvSpPr>
            <p:nvPr/>
          </p:nvSpPr>
          <p:spPr bwMode="auto">
            <a:xfrm>
              <a:off x="1202" y="1430"/>
              <a:ext cx="408" cy="720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>
                <a:cs typeface="Arial" charset="0"/>
              </a:endParaRPr>
            </a:p>
          </p:txBody>
        </p:sp>
        <p:grpSp>
          <p:nvGrpSpPr>
            <p:cNvPr id="4121" name="Group 16"/>
            <p:cNvGrpSpPr>
              <a:grpSpLocks/>
            </p:cNvGrpSpPr>
            <p:nvPr/>
          </p:nvGrpSpPr>
          <p:grpSpPr bwMode="auto">
            <a:xfrm>
              <a:off x="1289" y="1525"/>
              <a:ext cx="73" cy="576"/>
              <a:chOff x="3217" y="3757"/>
              <a:chExt cx="180" cy="1440"/>
            </a:xfrm>
          </p:grpSpPr>
          <p:sp>
            <p:nvSpPr>
              <p:cNvPr id="4127" name="AutoShape 17"/>
              <p:cNvSpPr>
                <a:spLocks noChangeArrowheads="1"/>
              </p:cNvSpPr>
              <p:nvPr/>
            </p:nvSpPr>
            <p:spPr bwMode="auto">
              <a:xfrm>
                <a:off x="3217" y="3757"/>
                <a:ext cx="180" cy="144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28" name="Oval 18"/>
              <p:cNvSpPr>
                <a:spLocks noChangeArrowheads="1"/>
              </p:cNvSpPr>
              <p:nvPr/>
            </p:nvSpPr>
            <p:spPr bwMode="auto">
              <a:xfrm>
                <a:off x="3217" y="3937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29" name="Rectangle 19"/>
              <p:cNvSpPr>
                <a:spLocks noChangeArrowheads="1"/>
              </p:cNvSpPr>
              <p:nvPr/>
            </p:nvSpPr>
            <p:spPr bwMode="auto">
              <a:xfrm>
                <a:off x="3217" y="4297"/>
                <a:ext cx="180" cy="180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0" name="Rectangle 20"/>
              <p:cNvSpPr>
                <a:spLocks noChangeArrowheads="1"/>
              </p:cNvSpPr>
              <p:nvPr/>
            </p:nvSpPr>
            <p:spPr bwMode="auto">
              <a:xfrm>
                <a:off x="3217" y="4837"/>
                <a:ext cx="180" cy="180"/>
              </a:xfrm>
              <a:prstGeom prst="rect">
                <a:avLst/>
              </a:prstGeom>
              <a:solidFill>
                <a:srgbClr val="FFCC66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4122" name="Group 21"/>
            <p:cNvGrpSpPr>
              <a:grpSpLocks/>
            </p:cNvGrpSpPr>
            <p:nvPr/>
          </p:nvGrpSpPr>
          <p:grpSpPr bwMode="auto">
            <a:xfrm>
              <a:off x="1472" y="1525"/>
              <a:ext cx="73" cy="576"/>
              <a:chOff x="3217" y="3757"/>
              <a:chExt cx="180" cy="1440"/>
            </a:xfrm>
          </p:grpSpPr>
          <p:sp>
            <p:nvSpPr>
              <p:cNvPr id="4123" name="AutoShape 22"/>
              <p:cNvSpPr>
                <a:spLocks noChangeArrowheads="1"/>
              </p:cNvSpPr>
              <p:nvPr/>
            </p:nvSpPr>
            <p:spPr bwMode="auto">
              <a:xfrm>
                <a:off x="3217" y="3757"/>
                <a:ext cx="180" cy="144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24" name="Oval 23"/>
              <p:cNvSpPr>
                <a:spLocks noChangeArrowheads="1"/>
              </p:cNvSpPr>
              <p:nvPr/>
            </p:nvSpPr>
            <p:spPr bwMode="auto">
              <a:xfrm>
                <a:off x="3217" y="3937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25" name="Rectangle 24"/>
              <p:cNvSpPr>
                <a:spLocks noChangeArrowheads="1"/>
              </p:cNvSpPr>
              <p:nvPr/>
            </p:nvSpPr>
            <p:spPr bwMode="auto">
              <a:xfrm>
                <a:off x="3217" y="4297"/>
                <a:ext cx="180" cy="180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26" name="Rectangle 25"/>
              <p:cNvSpPr>
                <a:spLocks noChangeArrowheads="1"/>
              </p:cNvSpPr>
              <p:nvPr/>
            </p:nvSpPr>
            <p:spPr bwMode="auto">
              <a:xfrm>
                <a:off x="3217" y="4837"/>
                <a:ext cx="180" cy="180"/>
              </a:xfrm>
              <a:prstGeom prst="rect">
                <a:avLst/>
              </a:prstGeom>
              <a:solidFill>
                <a:srgbClr val="FFCC66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</p:grpSp>
      <p:grpSp>
        <p:nvGrpSpPr>
          <p:cNvPr id="12314" name="Group 26"/>
          <p:cNvGrpSpPr>
            <a:grpSpLocks/>
          </p:cNvGrpSpPr>
          <p:nvPr/>
        </p:nvGrpSpPr>
        <p:grpSpPr bwMode="auto">
          <a:xfrm>
            <a:off x="2268538" y="2419350"/>
            <a:ext cx="114300" cy="914400"/>
            <a:chOff x="3217" y="3757"/>
            <a:chExt cx="180" cy="1440"/>
          </a:xfrm>
        </p:grpSpPr>
        <p:sp>
          <p:nvSpPr>
            <p:cNvPr id="4116" name="AutoShape 2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117" name="Oval 2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118" name="Rectangle 2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119" name="Rectangle 3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2319" name="Group 31"/>
          <p:cNvGrpSpPr>
            <a:grpSpLocks/>
          </p:cNvGrpSpPr>
          <p:nvPr/>
        </p:nvGrpSpPr>
        <p:grpSpPr bwMode="auto">
          <a:xfrm>
            <a:off x="1979613" y="2419350"/>
            <a:ext cx="114300" cy="914400"/>
            <a:chOff x="3217" y="3757"/>
            <a:chExt cx="180" cy="1440"/>
          </a:xfrm>
        </p:grpSpPr>
        <p:sp>
          <p:nvSpPr>
            <p:cNvPr id="4112" name="AutoShape 3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113" name="Oval 3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114" name="Rectangle 3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115" name="Rectangle 3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2324" name="AutoShape 36"/>
          <p:cNvSpPr>
            <a:spLocks noChangeArrowheads="1"/>
          </p:cNvSpPr>
          <p:nvPr/>
        </p:nvSpPr>
        <p:spPr bwMode="auto">
          <a:xfrm>
            <a:off x="1619250" y="2708275"/>
            <a:ext cx="2160588" cy="1295400"/>
          </a:xfrm>
          <a:prstGeom prst="wedgeRoundRectCallout">
            <a:avLst>
              <a:gd name="adj1" fmla="val -63370"/>
              <a:gd name="adj2" fmla="val -91912"/>
              <a:gd name="adj3" fmla="val 16667"/>
            </a:avLst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1400">
                <a:cs typeface="Arial" charset="0"/>
              </a:rPr>
              <a:t>Nous ne produisons qu’un seul type de gamètes car nous sommes des </a:t>
            </a:r>
            <a:r>
              <a:rPr lang="fr-FR" sz="1400" b="1">
                <a:cs typeface="Arial" charset="0"/>
              </a:rPr>
              <a:t>lignées pures</a:t>
            </a:r>
          </a:p>
        </p:txBody>
      </p:sp>
      <p:pic>
        <p:nvPicPr>
          <p:cNvPr id="4107" name="Picture 37" descr="drozorouge corpsbeige"/>
          <p:cNvPicPr>
            <a:picLocks noChangeAspect="1" noChangeArrowheads="1"/>
          </p:cNvPicPr>
          <p:nvPr/>
        </p:nvPicPr>
        <p:blipFill>
          <a:blip r:embed="rId5" cstate="print">
            <a:lum contrast="12000"/>
          </a:blip>
          <a:srcRect/>
          <a:stretch>
            <a:fillRect/>
          </a:stretch>
        </p:blipFill>
        <p:spPr bwMode="auto">
          <a:xfrm>
            <a:off x="684213" y="1484313"/>
            <a:ext cx="1008062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26" name="AutoShape 38"/>
          <p:cNvSpPr>
            <a:spLocks/>
          </p:cNvSpPr>
          <p:nvPr/>
        </p:nvSpPr>
        <p:spPr bwMode="auto">
          <a:xfrm>
            <a:off x="250825" y="3644900"/>
            <a:ext cx="914400" cy="609600"/>
          </a:xfrm>
          <a:prstGeom prst="borderCallout1">
            <a:avLst>
              <a:gd name="adj1" fmla="val 18750"/>
              <a:gd name="adj2" fmla="val 108333"/>
              <a:gd name="adj3" fmla="val -79167"/>
              <a:gd name="adj4" fmla="val 121528"/>
            </a:avLst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900"/>
              <a:t>Allèle responsable du </a:t>
            </a:r>
            <a:r>
              <a:rPr lang="fr-FR" sz="900" b="1">
                <a:solidFill>
                  <a:srgbClr val="CC9900"/>
                </a:solidFill>
              </a:rPr>
              <a:t>corps beige</a:t>
            </a:r>
            <a:endParaRPr lang="fr-FR" b="1">
              <a:solidFill>
                <a:srgbClr val="CC9900"/>
              </a:solidFill>
            </a:endParaRPr>
          </a:p>
        </p:txBody>
      </p:sp>
      <p:sp>
        <p:nvSpPr>
          <p:cNvPr id="12327" name="AutoShape 39"/>
          <p:cNvSpPr>
            <a:spLocks/>
          </p:cNvSpPr>
          <p:nvPr/>
        </p:nvSpPr>
        <p:spPr bwMode="auto">
          <a:xfrm>
            <a:off x="1908175" y="3716338"/>
            <a:ext cx="914400" cy="609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31944"/>
              <a:gd name="adj5" fmla="val -152606"/>
              <a:gd name="adj6" fmla="val -56079"/>
            </a:avLst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900"/>
              <a:t>Allèle responsable des </a:t>
            </a:r>
            <a:r>
              <a:rPr lang="fr-FR" sz="900" b="1">
                <a:solidFill>
                  <a:srgbClr val="CC0000"/>
                </a:solidFill>
              </a:rPr>
              <a:t>yeux rouges</a:t>
            </a:r>
          </a:p>
        </p:txBody>
      </p:sp>
      <p:sp>
        <p:nvSpPr>
          <p:cNvPr id="12328" name="AutoShape 40"/>
          <p:cNvSpPr>
            <a:spLocks/>
          </p:cNvSpPr>
          <p:nvPr/>
        </p:nvSpPr>
        <p:spPr bwMode="auto">
          <a:xfrm>
            <a:off x="468313" y="3860800"/>
            <a:ext cx="914400" cy="609600"/>
          </a:xfrm>
          <a:prstGeom prst="borderCallout2">
            <a:avLst>
              <a:gd name="adj1" fmla="val 18750"/>
              <a:gd name="adj2" fmla="val 108333"/>
              <a:gd name="adj3" fmla="val 18750"/>
              <a:gd name="adj4" fmla="val 140972"/>
              <a:gd name="adj5" fmla="val -169273"/>
              <a:gd name="adj6" fmla="val 173611"/>
            </a:avLst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900"/>
              <a:t>Allèle responsable des </a:t>
            </a:r>
            <a:r>
              <a:rPr lang="fr-FR" sz="900" b="1"/>
              <a:t>yeux blancs</a:t>
            </a:r>
          </a:p>
        </p:txBody>
      </p:sp>
      <p:sp>
        <p:nvSpPr>
          <p:cNvPr id="12329" name="AutoShape 41"/>
          <p:cNvSpPr>
            <a:spLocks/>
          </p:cNvSpPr>
          <p:nvPr/>
        </p:nvSpPr>
        <p:spPr bwMode="auto">
          <a:xfrm>
            <a:off x="2398713" y="4005263"/>
            <a:ext cx="914400" cy="609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9204"/>
              <a:gd name="adj5" fmla="val -142449"/>
              <a:gd name="adj6" fmla="val -10245"/>
            </a:avLst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900"/>
              <a:t>Allèle responsable du </a:t>
            </a:r>
            <a:r>
              <a:rPr lang="fr-FR" sz="900" b="1"/>
              <a:t>corps noir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 animBg="1" autoUpdateAnimBg="0"/>
      <p:bldP spid="12324" grpId="0" animBg="1" autoUpdateAnimBg="0"/>
      <p:bldP spid="12326" grpId="0" animBg="1"/>
      <p:bldP spid="12326" grpId="1" animBg="1"/>
      <p:bldP spid="12327" grpId="0" animBg="1"/>
      <p:bldP spid="12327" grpId="1" animBg="1"/>
      <p:bldP spid="12328" grpId="0" animBg="1"/>
      <p:bldP spid="12328" grpId="1" animBg="1"/>
      <p:bldP spid="12329" grpId="0" animBg="1"/>
      <p:bldP spid="1232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3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1619250" y="1341438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3" name="Group 4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5148" name="AutoShape 5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49" name="Text Box 6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5150" name="AutoShape 7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5151" name="Picture 8" descr="Image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971550" y="3787775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1763713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5126" name="Text Box 11"/>
          <p:cNvSpPr txBox="1">
            <a:spLocks noChangeArrowheads="1"/>
          </p:cNvSpPr>
          <p:nvPr/>
        </p:nvSpPr>
        <p:spPr bwMode="auto">
          <a:xfrm>
            <a:off x="971550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11276" name="Group 12"/>
          <p:cNvGrpSpPr>
            <a:grpSpLocks/>
          </p:cNvGrpSpPr>
          <p:nvPr/>
        </p:nvGrpSpPr>
        <p:grpSpPr bwMode="auto">
          <a:xfrm>
            <a:off x="1116013" y="2347913"/>
            <a:ext cx="115887" cy="914400"/>
            <a:chOff x="3217" y="3757"/>
            <a:chExt cx="180" cy="1440"/>
          </a:xfrm>
        </p:grpSpPr>
        <p:sp>
          <p:nvSpPr>
            <p:cNvPr id="5144" name="AutoShape 1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45" name="Oval 1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46" name="Rectangle 1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47" name="Rectangle 1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128" name="Group 17"/>
          <p:cNvGrpSpPr>
            <a:grpSpLocks/>
          </p:cNvGrpSpPr>
          <p:nvPr/>
        </p:nvGrpSpPr>
        <p:grpSpPr bwMode="auto">
          <a:xfrm>
            <a:off x="1403350" y="2347913"/>
            <a:ext cx="115888" cy="914400"/>
            <a:chOff x="3217" y="3757"/>
            <a:chExt cx="180" cy="1440"/>
          </a:xfrm>
        </p:grpSpPr>
        <p:sp>
          <p:nvSpPr>
            <p:cNvPr id="5140" name="AutoShape 1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41" name="Oval 1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42" name="Rectangle 2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43" name="Rectangle 2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129" name="Group 22"/>
          <p:cNvGrpSpPr>
            <a:grpSpLocks/>
          </p:cNvGrpSpPr>
          <p:nvPr/>
        </p:nvGrpSpPr>
        <p:grpSpPr bwMode="auto">
          <a:xfrm>
            <a:off x="2124075" y="2347913"/>
            <a:ext cx="114300" cy="914400"/>
            <a:chOff x="3217" y="3757"/>
            <a:chExt cx="180" cy="1440"/>
          </a:xfrm>
        </p:grpSpPr>
        <p:sp>
          <p:nvSpPr>
            <p:cNvPr id="5136" name="AutoShape 2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37" name="Oval 2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38" name="Rectangle 2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39" name="Rectangle 2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291" name="Group 27"/>
          <p:cNvGrpSpPr>
            <a:grpSpLocks/>
          </p:cNvGrpSpPr>
          <p:nvPr/>
        </p:nvGrpSpPr>
        <p:grpSpPr bwMode="auto">
          <a:xfrm>
            <a:off x="1908175" y="2347913"/>
            <a:ext cx="114300" cy="914400"/>
            <a:chOff x="3217" y="3757"/>
            <a:chExt cx="180" cy="1440"/>
          </a:xfrm>
        </p:grpSpPr>
        <p:sp>
          <p:nvSpPr>
            <p:cNvPr id="5132" name="AutoShape 2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33" name="Oval 2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34" name="Rectangle 3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5135" name="Rectangle 3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5131" name="Picture 32" descr="drozorouge corpsbeige"/>
          <p:cNvPicPr>
            <a:picLocks noChangeAspect="1" noChangeArrowheads="1"/>
          </p:cNvPicPr>
          <p:nvPr/>
        </p:nvPicPr>
        <p:blipFill>
          <a:blip r:embed="rId4" cstate="print">
            <a:lum contrast="24000"/>
          </a:blip>
          <a:srcRect/>
          <a:stretch>
            <a:fillRect/>
          </a:stretch>
        </p:blipFill>
        <p:spPr bwMode="auto">
          <a:xfrm>
            <a:off x="684213" y="148431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6982 L 0.02517 0.248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8032 L -0.02986 0.2483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1619250" y="1341438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8"/>
          <p:cNvSpPr>
            <a:spLocks noChangeArrowheads="1"/>
          </p:cNvSpPr>
          <p:nvPr/>
        </p:nvSpPr>
        <p:spPr bwMode="auto">
          <a:xfrm>
            <a:off x="971550" y="3787775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1763713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971550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6150" name="Group 11"/>
          <p:cNvGrpSpPr>
            <a:grpSpLocks/>
          </p:cNvGrpSpPr>
          <p:nvPr/>
        </p:nvGrpSpPr>
        <p:grpSpPr bwMode="auto">
          <a:xfrm>
            <a:off x="1116013" y="2347913"/>
            <a:ext cx="115887" cy="914400"/>
            <a:chOff x="3217" y="3757"/>
            <a:chExt cx="180" cy="1440"/>
          </a:xfrm>
        </p:grpSpPr>
        <p:sp>
          <p:nvSpPr>
            <p:cNvPr id="6211" name="AutoShape 1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12" name="Oval 1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13" name="Rectangle 1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14" name="Rectangle 1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51" name="Group 16"/>
          <p:cNvGrpSpPr>
            <a:grpSpLocks/>
          </p:cNvGrpSpPr>
          <p:nvPr/>
        </p:nvGrpSpPr>
        <p:grpSpPr bwMode="auto">
          <a:xfrm>
            <a:off x="1403350" y="2347913"/>
            <a:ext cx="115888" cy="914400"/>
            <a:chOff x="3217" y="3757"/>
            <a:chExt cx="180" cy="1440"/>
          </a:xfrm>
        </p:grpSpPr>
        <p:sp>
          <p:nvSpPr>
            <p:cNvPr id="6207" name="AutoShape 1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08" name="Oval 1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09" name="Rectangle 1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10" name="Rectangle 2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52" name="Group 21"/>
          <p:cNvGrpSpPr>
            <a:grpSpLocks/>
          </p:cNvGrpSpPr>
          <p:nvPr/>
        </p:nvGrpSpPr>
        <p:grpSpPr bwMode="auto">
          <a:xfrm>
            <a:off x="2124075" y="2347913"/>
            <a:ext cx="114300" cy="914400"/>
            <a:chOff x="3217" y="3757"/>
            <a:chExt cx="180" cy="1440"/>
          </a:xfrm>
        </p:grpSpPr>
        <p:sp>
          <p:nvSpPr>
            <p:cNvPr id="6203" name="AutoShape 2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04" name="Oval 2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05" name="Rectangle 2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06" name="Rectangle 2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53" name="Group 26"/>
          <p:cNvGrpSpPr>
            <a:grpSpLocks/>
          </p:cNvGrpSpPr>
          <p:nvPr/>
        </p:nvGrpSpPr>
        <p:grpSpPr bwMode="auto">
          <a:xfrm>
            <a:off x="1908175" y="2347913"/>
            <a:ext cx="114300" cy="914400"/>
            <a:chOff x="3217" y="3757"/>
            <a:chExt cx="180" cy="1440"/>
          </a:xfrm>
        </p:grpSpPr>
        <p:sp>
          <p:nvSpPr>
            <p:cNvPr id="6199" name="AutoShape 2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00" name="Oval 2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01" name="Rectangle 2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202" name="Rectangle 3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6154" name="Picture 31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684213" y="148431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Rectangle 60"/>
          <p:cNvSpPr>
            <a:spLocks noChangeArrowheads="1"/>
          </p:cNvSpPr>
          <p:nvPr/>
        </p:nvSpPr>
        <p:spPr bwMode="auto">
          <a:xfrm>
            <a:off x="971550" y="37893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156" name="Text Box 61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6157" name="Text Box 62"/>
          <p:cNvSpPr txBox="1">
            <a:spLocks noChangeArrowheads="1"/>
          </p:cNvSpPr>
          <p:nvPr/>
        </p:nvSpPr>
        <p:spPr bwMode="auto">
          <a:xfrm>
            <a:off x="971550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6158" name="Group 63"/>
          <p:cNvGrpSpPr>
            <a:grpSpLocks/>
          </p:cNvGrpSpPr>
          <p:nvPr/>
        </p:nvGrpSpPr>
        <p:grpSpPr bwMode="auto">
          <a:xfrm>
            <a:off x="1116013" y="4149725"/>
            <a:ext cx="115887" cy="914400"/>
            <a:chOff x="3217" y="3757"/>
            <a:chExt cx="180" cy="1440"/>
          </a:xfrm>
        </p:grpSpPr>
        <p:sp>
          <p:nvSpPr>
            <p:cNvPr id="6195" name="AutoShape 64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96" name="Oval 65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97" name="Rectangle 66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98" name="Rectangle 67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59" name="Group 68"/>
          <p:cNvGrpSpPr>
            <a:grpSpLocks/>
          </p:cNvGrpSpPr>
          <p:nvPr/>
        </p:nvGrpSpPr>
        <p:grpSpPr bwMode="auto">
          <a:xfrm>
            <a:off x="1403350" y="2349500"/>
            <a:ext cx="115888" cy="914400"/>
            <a:chOff x="3217" y="3757"/>
            <a:chExt cx="180" cy="1440"/>
          </a:xfrm>
        </p:grpSpPr>
        <p:sp>
          <p:nvSpPr>
            <p:cNvPr id="6191" name="AutoShape 69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92" name="Oval 70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93" name="Rectangle 71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94" name="Rectangle 72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60" name="Group 73"/>
          <p:cNvGrpSpPr>
            <a:grpSpLocks/>
          </p:cNvGrpSpPr>
          <p:nvPr/>
        </p:nvGrpSpPr>
        <p:grpSpPr bwMode="auto">
          <a:xfrm>
            <a:off x="2124075" y="2349500"/>
            <a:ext cx="114300" cy="914400"/>
            <a:chOff x="3217" y="3757"/>
            <a:chExt cx="180" cy="1440"/>
          </a:xfrm>
        </p:grpSpPr>
        <p:sp>
          <p:nvSpPr>
            <p:cNvPr id="6187" name="AutoShape 74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88" name="Oval 75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89" name="Rectangle 76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90" name="Rectangle 77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61" name="Group 78"/>
          <p:cNvGrpSpPr>
            <a:grpSpLocks/>
          </p:cNvGrpSpPr>
          <p:nvPr/>
        </p:nvGrpSpPr>
        <p:grpSpPr bwMode="auto">
          <a:xfrm>
            <a:off x="1692275" y="4149725"/>
            <a:ext cx="114300" cy="914400"/>
            <a:chOff x="3217" y="3757"/>
            <a:chExt cx="180" cy="1440"/>
          </a:xfrm>
        </p:grpSpPr>
        <p:sp>
          <p:nvSpPr>
            <p:cNvPr id="6183" name="AutoShape 79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84" name="Oval 80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85" name="Rectangle 81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86" name="Rectangle 82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162" name="Text Box 83"/>
          <p:cNvSpPr txBox="1">
            <a:spLocks noChangeArrowheads="1"/>
          </p:cNvSpPr>
          <p:nvPr/>
        </p:nvSpPr>
        <p:spPr bwMode="auto">
          <a:xfrm>
            <a:off x="1619250" y="4870450"/>
            <a:ext cx="2376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sp>
        <p:nvSpPr>
          <p:cNvPr id="13396" name="AutoShape 84"/>
          <p:cNvSpPr>
            <a:spLocks noChangeArrowheads="1"/>
          </p:cNvSpPr>
          <p:nvPr/>
        </p:nvSpPr>
        <p:spPr bwMode="auto">
          <a:xfrm>
            <a:off x="2484438" y="4005263"/>
            <a:ext cx="2089150" cy="1655762"/>
          </a:xfrm>
          <a:prstGeom prst="wedgeRoundRectCallout">
            <a:avLst>
              <a:gd name="adj1" fmla="val -65120"/>
              <a:gd name="adj2" fmla="val 48370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1400">
                <a:cs typeface="Arial" charset="0"/>
              </a:rPr>
              <a:t>Tous les individus de </a:t>
            </a:r>
            <a:r>
              <a:rPr lang="fr-FR" sz="1400" b="1">
                <a:cs typeface="Arial" charset="0"/>
              </a:rPr>
              <a:t>F1 sont identiques</a:t>
            </a:r>
            <a:r>
              <a:rPr lang="fr-FR" sz="1400">
                <a:cs typeface="Arial" charset="0"/>
              </a:rPr>
              <a:t>. Les allèles « corps beige » et « yeux rouges » sont dominants</a:t>
            </a:r>
          </a:p>
        </p:txBody>
      </p:sp>
      <p:pic>
        <p:nvPicPr>
          <p:cNvPr id="6164" name="Picture 85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1692275" y="1414463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86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684213" y="1485900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99" name="Picture 87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1187450" y="5662613"/>
            <a:ext cx="935038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00" name="Picture 88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7667625" y="5445125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68" name="Group 89"/>
          <p:cNvGrpSpPr>
            <a:grpSpLocks/>
          </p:cNvGrpSpPr>
          <p:nvPr/>
        </p:nvGrpSpPr>
        <p:grpSpPr bwMode="auto">
          <a:xfrm>
            <a:off x="1116013" y="2349500"/>
            <a:ext cx="115887" cy="914400"/>
            <a:chOff x="3217" y="3757"/>
            <a:chExt cx="180" cy="1440"/>
          </a:xfrm>
        </p:grpSpPr>
        <p:sp>
          <p:nvSpPr>
            <p:cNvPr id="6179" name="AutoShape 9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80" name="Oval 9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81" name="Rectangle 9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82" name="Rectangle 9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69" name="Group 94"/>
          <p:cNvGrpSpPr>
            <a:grpSpLocks/>
          </p:cNvGrpSpPr>
          <p:nvPr/>
        </p:nvGrpSpPr>
        <p:grpSpPr bwMode="auto">
          <a:xfrm>
            <a:off x="1835150" y="2349500"/>
            <a:ext cx="114300" cy="914400"/>
            <a:chOff x="3217" y="3757"/>
            <a:chExt cx="180" cy="1440"/>
          </a:xfrm>
        </p:grpSpPr>
        <p:sp>
          <p:nvSpPr>
            <p:cNvPr id="6175" name="AutoShape 9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76" name="Oval 9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77" name="Rectangle 9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6178" name="Rectangle 9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70" name="Group 3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6171" name="AutoShape 4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172" name="Text Box 5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6173" name="AutoShape 6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6174" name="Picture 7" descr="Image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77778E-6 -0.00023 C 0.03212 0.0044 0.06059 0.00208 0.09288 -0.00462 C 0.10417 -0.01341 0.1033 -0.00855 0.10591 -0.01965 C 0.10712 -0.02543 0.10955 -0.03676 0.10955 -0.03653 C 0.11285 -0.10821 0.09393 -0.1311 0.13733 -0.11838 C 0.14254 -0.11977 0.14827 -0.1193 0.15243 -0.12254 C 0.15469 -0.12439 0.15382 -0.12855 0.15434 -0.13133 C 0.15504 -0.13618 0.15556 -0.1415 0.15608 -0.14636 C 0.15747 -0.15838 0.1592 -0.1674 0.16163 -0.17849 C 0.16337 -0.20185 0.16268 -0.22751 0.15434 -0.24948 C 0.15226 -0.25503 0.14896 -0.25942 0.1467 -0.26451 C 0.14375 -0.28578 0.13802 -0.30358 0.12639 -0.32046 C 0.12257 -0.33271 0.1191 -0.34428 0.11702 -0.35699 C 0.11979 -0.3815 0.11719 -0.3667 0.12257 -0.38913 C 0.12309 -0.39191 0.12275 -0.3956 0.12431 -0.39792 C 0.12848 -0.40323 0.14063 -0.41133 0.1467 -0.41295 C 0.16059 -0.40925 0.17483 -0.39121 0.18577 -0.38081 C 0.18907 -0.37757 0.19497 -0.37364 0.19879 -0.37202 C 0.20243 -0.3704 0.21007 -0.36786 0.21007 -0.36763 C 0.21493 -0.36855 0.22014 -0.36786 0.22483 -0.36994 C 0.22952 -0.37202 0.23143 -0.38705 0.23247 -0.39121 C 0.23038 -0.40046 0.22743 -0.40693 0.22309 -0.41503 C 0.22032 -0.42774 0.22084 -0.43375 0.21181 -0.44092 C 0.20955 -0.44277 0.20677 -0.44323 0.20452 -0.44508 C 0.20226 -0.4467 0.20052 -0.44901 0.19879 -0.45156 C 0.1967 -0.45433 0.19584 -0.45803 0.19341 -0.46011 C 0.19063 -0.46243 0.18698 -0.46289 0.18403 -0.46451 C 0.17344 -0.47699 0.17986 -0.46821 0.16736 -0.49225 C 0.16545 -0.49595 0.16163 -0.50312 0.16163 -0.50289 C 0.16094 -0.50589 0.16077 -0.50913 0.15973 -0.51167 C 0.15903 -0.51399 0.15695 -0.51584 0.15608 -0.51815 C 0.15365 -0.52601 0.15261 -0.53387 0.15035 -0.54173 C 0.14827 -0.54959 0.14497 -0.56555 0.14497 -0.56532 C 0.14636 -0.57549 0.14497 -0.58636 0.14861 -0.5956 C 0.14948 -0.59769 0.15243 -0.59699 0.15434 -0.59769 C 0.16441 -0.60532 0.16285 -0.60601 0.18212 -0.59977 C 0.1842 -0.59907 0.18403 -0.59491 0.18577 -0.59352 C 0.19011 -0.59006 0.19584 -0.59052 0.2007 -0.5889 C 0.21025 -0.59653 0.20417 -0.59121 0.21545 -0.59121 " pathEditMode="relative" rAng="0" ptsTypes="ffffffffffffffffffffffffffffffffffffffA">
                                      <p:cBhvr>
                                        <p:cTn id="8" dur="2000" fill="hold"/>
                                        <p:tgtEl>
                                          <p:spTgt spid="13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-30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0.08143 0.03264 C -0.08993 0.03797 -0.08733 0.0382 -0.09879 0.03472 C -0.10365 0.0331 -0.1132 0.02847 -0.1132 0.02871 C -0.12205 0.01922 -0.11702 0.02292 -0.129 0.01783 C -0.13438 0.01551 -0.13282 0.01297 -0.13698 0.00926 C -0.14514 0.00209 -0.15191 -0.00301 -0.15764 -0.01389 C -0.16146 -0.02963 -0.15938 -0.02291 -0.16389 -0.03518 C -0.16233 -0.05555 -0.1658 -0.06458 -0.15122 -0.07083 C -0.14045 -0.06898 -0.13507 -0.06921 -0.12743 -0.0794 C -0.12483 -0.08958 -0.12153 -0.08588 -0.12431 -0.09629 C -0.13559 -0.09444 -0.14636 -0.09166 -0.15764 -0.08981 C -0.1592 -0.08912 -0.16094 -0.08866 -0.16233 -0.08773 C -0.16407 -0.08657 -0.16528 -0.08472 -0.16702 -0.08379 C -0.17483 -0.07963 -0.18438 -0.07754 -0.19254 -0.075 C -0.22414 -0.07662 -0.22587 -0.07662 -0.24809 -0.08148 C -0.25209 -0.08449 -0.25677 -0.08518 -0.26077 -0.08773 C -0.26702 -0.0919 -0.27275 -0.10301 -0.27813 -0.10903 C -0.28073 -0.11828 -0.2816 -0.12407 -0.28611 -0.13217 C -0.2875 -0.14768 -0.29028 -0.16111 -0.28768 -0.17662 C -0.28698 -0.18102 -0.2875 -0.1875 -0.28455 -0.18935 C -0.27483 -0.1956 -0.26632 -0.20185 -0.25591 -0.20625 C -0.2198 -0.20486 -0.19566 -0.20208 -0.16077 -0.20416 C -0.15139 -0.2081 -0.1441 -0.20903 -0.13368 -0.21041 C -0.10799 -0.21805 -0.09132 -0.23009 -0.07657 -0.25926 C -0.06945 -0.2875 -0.07309 -0.30903 -0.08455 -0.3331 C -0.08507 -0.33403 -0.09514 -0.33842 -0.09723 -0.33935 C -0.10521 -0.35 -0.11667 -0.35069 -0.12743 -0.35416 C -0.14184 -0.35116 -0.15591 -0.34791 -0.17032 -0.34583 C -0.1816 -0.34259 -0.17535 -0.34467 -0.18768 -0.33935 C -0.18924 -0.33866 -0.19254 -0.33727 -0.19254 -0.33703 C -0.21424 -0.33912 -0.21927 -0.33217 -0.22431 -0.35625 C -0.22327 -0.36273 -0.22344 -0.36967 -0.22101 -0.37546 C -0.21945 -0.37916 -0.20955 -0.38866 -0.20834 -0.39028 C -0.20035 -0.40092 -0.19914 -0.40648 -0.18768 -0.41134 C -0.18368 -0.41528 -0.17882 -0.41782 -0.175 -0.42199 C -0.16563 -0.43241 -0.17848 -0.42546 -0.16702 -0.43032 C -0.16337 -0.43541 -0.15764 -0.44722 -0.15764 -0.44699 C -0.15521 -0.45903 -0.15573 -0.46065 -0.16389 -0.4662 C -0.17552 -0.46574 -0.18716 -0.46597 -0.19879 -0.46435 C -0.20539 -0.46342 -0.21146 -0.45926 -0.21789 -0.45787 C -0.22361 -0.45532 -0.22466 -0.45208 -0.229 -0.44722 C -0.23386 -0.4419 -0.23768 -0.43912 -0.24323 -0.43472 C -0.24775 -0.42268 -0.25209 -0.41227 -0.2592 -0.40278 C -0.26094 -0.39606 -0.2691 -0.37592 -0.27344 -0.37106 C -0.27535 -0.36898 -0.27778 -0.36828 -0.27986 -0.3669 C -0.28056 -0.36551 -0.28438 -0.35717 -0.28611 -0.35625 C -0.29011 -0.35416 -0.29879 -0.35208 -0.29879 -0.35185 C -0.31372 -0.35347 -0.32309 -0.35578 -0.33698 -0.35833 C -0.34289 -0.36134 -0.34427 -0.36643 -0.34966 -0.37106 C -0.35417 -0.38032 -0.35382 -0.37639 -0.35122 -0.39028 C -0.34775 -0.40856 -0.34271 -0.41458 -0.33368 -0.42824 C -0.32743 -0.43773 -0.32587 -0.44653 -0.31789 -0.4537 L -0.30521 -0.46828 C -0.30521 -0.46805 -0.30521 -0.46828 -0.30521 -0.46805 C -0.29914 -0.4787 -0.30174 -0.47361 -0.29723 -0.4831 C -0.29393 -0.50046 -0.29514 -0.48426 -0.29879 -0.49583 C -0.30417 -0.51296 -0.29636 -0.50092 -0.30365 -0.51065 C -0.3066 -0.52222 -0.30313 -0.51227 -0.31146 -0.52338 C -0.31632 -0.52986 -0.31754 -0.53287 -0.32431 -0.53588 C -0.33056 -0.53518 -0.34827 -0.53356 -0.35591 -0.53171 C -0.36025 -0.53055 -0.36875 -0.52754 -0.36875 -0.52731 C -0.36997 -0.54004 -0.3698 -0.54884 -0.375 -0.55926 C -0.37882 -0.58009 -0.37361 -0.55879 -0.37986 -0.57199 C -0.38073 -0.57384 -0.38021 -0.57662 -0.38143 -0.57824 C -0.38264 -0.57986 -0.38455 -0.57963 -0.38611 -0.58032 C -0.39358 -0.5787 -0.40087 -0.57778 -0.40834 -0.57616 C -0.40938 -0.57592 -0.40625 -0.57616 -0.40521 -0.57616 " pathEditMode="relative" rAng="0" ptsTypes="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134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-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1619250" y="1341438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971550" y="3787775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1763713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971550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7174" name="Group 11"/>
          <p:cNvGrpSpPr>
            <a:grpSpLocks/>
          </p:cNvGrpSpPr>
          <p:nvPr/>
        </p:nvGrpSpPr>
        <p:grpSpPr bwMode="auto">
          <a:xfrm>
            <a:off x="1116013" y="2347913"/>
            <a:ext cx="115887" cy="914400"/>
            <a:chOff x="3217" y="3757"/>
            <a:chExt cx="180" cy="1440"/>
          </a:xfrm>
        </p:grpSpPr>
        <p:sp>
          <p:nvSpPr>
            <p:cNvPr id="7259" name="AutoShape 1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60" name="Oval 1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61" name="Rectangle 1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62" name="Rectangle 1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7175" name="Group 16"/>
          <p:cNvGrpSpPr>
            <a:grpSpLocks/>
          </p:cNvGrpSpPr>
          <p:nvPr/>
        </p:nvGrpSpPr>
        <p:grpSpPr bwMode="auto">
          <a:xfrm>
            <a:off x="1403350" y="2347913"/>
            <a:ext cx="115888" cy="914400"/>
            <a:chOff x="3217" y="3757"/>
            <a:chExt cx="180" cy="1440"/>
          </a:xfrm>
        </p:grpSpPr>
        <p:sp>
          <p:nvSpPr>
            <p:cNvPr id="7255" name="AutoShape 1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56" name="Oval 1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57" name="Rectangle 1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58" name="Rectangle 2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7176" name="Group 21"/>
          <p:cNvGrpSpPr>
            <a:grpSpLocks/>
          </p:cNvGrpSpPr>
          <p:nvPr/>
        </p:nvGrpSpPr>
        <p:grpSpPr bwMode="auto">
          <a:xfrm>
            <a:off x="2124075" y="2347913"/>
            <a:ext cx="114300" cy="914400"/>
            <a:chOff x="3217" y="3757"/>
            <a:chExt cx="180" cy="1440"/>
          </a:xfrm>
        </p:grpSpPr>
        <p:sp>
          <p:nvSpPr>
            <p:cNvPr id="7251" name="AutoShape 2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52" name="Oval 2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53" name="Rectangle 2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54" name="Rectangle 2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7177" name="Group 26"/>
          <p:cNvGrpSpPr>
            <a:grpSpLocks/>
          </p:cNvGrpSpPr>
          <p:nvPr/>
        </p:nvGrpSpPr>
        <p:grpSpPr bwMode="auto">
          <a:xfrm>
            <a:off x="1908175" y="2347913"/>
            <a:ext cx="114300" cy="914400"/>
            <a:chOff x="3217" y="3757"/>
            <a:chExt cx="180" cy="1440"/>
          </a:xfrm>
        </p:grpSpPr>
        <p:sp>
          <p:nvSpPr>
            <p:cNvPr id="7247" name="AutoShape 2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48" name="Oval 2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49" name="Rectangle 2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50" name="Rectangle 3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7178" name="Picture 31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684213" y="148431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9" name="Rectangle 32"/>
          <p:cNvSpPr>
            <a:spLocks noChangeArrowheads="1"/>
          </p:cNvSpPr>
          <p:nvPr/>
        </p:nvSpPr>
        <p:spPr bwMode="auto">
          <a:xfrm>
            <a:off x="971550" y="37893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7180" name="Text Box 33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7181" name="Text Box 34"/>
          <p:cNvSpPr txBox="1">
            <a:spLocks noChangeArrowheads="1"/>
          </p:cNvSpPr>
          <p:nvPr/>
        </p:nvSpPr>
        <p:spPr bwMode="auto">
          <a:xfrm>
            <a:off x="971550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7182" name="Group 35"/>
          <p:cNvGrpSpPr>
            <a:grpSpLocks/>
          </p:cNvGrpSpPr>
          <p:nvPr/>
        </p:nvGrpSpPr>
        <p:grpSpPr bwMode="auto">
          <a:xfrm>
            <a:off x="1116013" y="4149725"/>
            <a:ext cx="115887" cy="914400"/>
            <a:chOff x="3217" y="3757"/>
            <a:chExt cx="180" cy="1440"/>
          </a:xfrm>
        </p:grpSpPr>
        <p:sp>
          <p:nvSpPr>
            <p:cNvPr id="7243" name="AutoShape 36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44" name="Oval 37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45" name="Rectangle 38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46" name="Rectangle 39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7183" name="Group 40"/>
          <p:cNvGrpSpPr>
            <a:grpSpLocks/>
          </p:cNvGrpSpPr>
          <p:nvPr/>
        </p:nvGrpSpPr>
        <p:grpSpPr bwMode="auto">
          <a:xfrm>
            <a:off x="1403350" y="2349500"/>
            <a:ext cx="115888" cy="914400"/>
            <a:chOff x="3217" y="3757"/>
            <a:chExt cx="180" cy="1440"/>
          </a:xfrm>
        </p:grpSpPr>
        <p:sp>
          <p:nvSpPr>
            <p:cNvPr id="7239" name="AutoShape 41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40" name="Oval 42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41" name="Rectangle 43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42" name="Rectangle 44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7184" name="Group 45"/>
          <p:cNvGrpSpPr>
            <a:grpSpLocks/>
          </p:cNvGrpSpPr>
          <p:nvPr/>
        </p:nvGrpSpPr>
        <p:grpSpPr bwMode="auto">
          <a:xfrm>
            <a:off x="2124075" y="2349500"/>
            <a:ext cx="114300" cy="914400"/>
            <a:chOff x="3217" y="3757"/>
            <a:chExt cx="180" cy="1440"/>
          </a:xfrm>
        </p:grpSpPr>
        <p:sp>
          <p:nvSpPr>
            <p:cNvPr id="7235" name="AutoShape 46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36" name="Oval 47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37" name="Rectangle 48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38" name="Rectangle 49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7185" name="Group 50"/>
          <p:cNvGrpSpPr>
            <a:grpSpLocks/>
          </p:cNvGrpSpPr>
          <p:nvPr/>
        </p:nvGrpSpPr>
        <p:grpSpPr bwMode="auto">
          <a:xfrm>
            <a:off x="1692275" y="4149725"/>
            <a:ext cx="114300" cy="914400"/>
            <a:chOff x="3217" y="3757"/>
            <a:chExt cx="180" cy="1440"/>
          </a:xfrm>
        </p:grpSpPr>
        <p:sp>
          <p:nvSpPr>
            <p:cNvPr id="7231" name="AutoShape 51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32" name="Oval 52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33" name="Rectangle 53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34" name="Rectangle 54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7186" name="Text Box 55"/>
          <p:cNvSpPr txBox="1">
            <a:spLocks noChangeArrowheads="1"/>
          </p:cNvSpPr>
          <p:nvPr/>
        </p:nvSpPr>
        <p:spPr bwMode="auto">
          <a:xfrm>
            <a:off x="1619250" y="4870450"/>
            <a:ext cx="2376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pic>
        <p:nvPicPr>
          <p:cNvPr id="7187" name="Picture 57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1692275" y="1414463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8" name="Picture 58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684213" y="1485900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89" name="Group 61"/>
          <p:cNvGrpSpPr>
            <a:grpSpLocks/>
          </p:cNvGrpSpPr>
          <p:nvPr/>
        </p:nvGrpSpPr>
        <p:grpSpPr bwMode="auto">
          <a:xfrm>
            <a:off x="1116013" y="2349500"/>
            <a:ext cx="115887" cy="914400"/>
            <a:chOff x="3217" y="3757"/>
            <a:chExt cx="180" cy="1440"/>
          </a:xfrm>
        </p:grpSpPr>
        <p:sp>
          <p:nvSpPr>
            <p:cNvPr id="7227" name="AutoShape 6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28" name="Oval 6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29" name="Rectangle 6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30" name="Rectangle 6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7190" name="Group 66"/>
          <p:cNvGrpSpPr>
            <a:grpSpLocks/>
          </p:cNvGrpSpPr>
          <p:nvPr/>
        </p:nvGrpSpPr>
        <p:grpSpPr bwMode="auto">
          <a:xfrm>
            <a:off x="1835150" y="2349500"/>
            <a:ext cx="114300" cy="914400"/>
            <a:chOff x="3217" y="3757"/>
            <a:chExt cx="180" cy="1440"/>
          </a:xfrm>
        </p:grpSpPr>
        <p:sp>
          <p:nvSpPr>
            <p:cNvPr id="7223" name="AutoShape 6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24" name="Oval 6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25" name="Rectangle 6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226" name="Rectangle 7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7191" name="Picture 71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4067175" y="1484313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2" name="Picture 72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3132138" y="1557338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09" name="AutoShape 73"/>
          <p:cNvSpPr>
            <a:spLocks noChangeArrowheads="1"/>
          </p:cNvSpPr>
          <p:nvPr/>
        </p:nvSpPr>
        <p:spPr bwMode="auto">
          <a:xfrm>
            <a:off x="3492500" y="2565400"/>
            <a:ext cx="1871663" cy="1008063"/>
          </a:xfrm>
          <a:prstGeom prst="wedgeEllipseCallout">
            <a:avLst>
              <a:gd name="adj1" fmla="val -32102"/>
              <a:gd name="adj2" fmla="val -94093"/>
            </a:avLst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1600">
                <a:latin typeface="Comic Sans MS" pitchFamily="66" charset="0"/>
                <a:cs typeface="Arial" charset="0"/>
              </a:rPr>
              <a:t>Si on faisait un </a:t>
            </a:r>
            <a:r>
              <a:rPr lang="fr-FR" sz="1600" b="1">
                <a:latin typeface="Comic Sans MS" pitchFamily="66" charset="0"/>
                <a:cs typeface="Arial" charset="0"/>
              </a:rPr>
              <a:t>test-cross</a:t>
            </a:r>
          </a:p>
        </p:txBody>
      </p:sp>
      <p:grpSp>
        <p:nvGrpSpPr>
          <p:cNvPr id="7194" name="Group 3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7219" name="AutoShape 4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220" name="Text Box 5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7221" name="AutoShape 6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7222" name="Picture 7" descr="Image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4410" name="AutoShape 74"/>
          <p:cNvSpPr>
            <a:spLocks noChangeArrowheads="1"/>
          </p:cNvSpPr>
          <p:nvPr/>
        </p:nvSpPr>
        <p:spPr bwMode="auto">
          <a:xfrm>
            <a:off x="2555875" y="2708275"/>
            <a:ext cx="2592388" cy="1368425"/>
          </a:xfrm>
          <a:prstGeom prst="wedgeEllipseCallout">
            <a:avLst>
              <a:gd name="adj1" fmla="val 20421"/>
              <a:gd name="adj2" fmla="val -86773"/>
            </a:avLst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1600">
                <a:latin typeface="Comic Sans MS" pitchFamily="66" charset="0"/>
                <a:cs typeface="Arial" charset="0"/>
              </a:rPr>
              <a:t>OK, ça tombe bien , je suis </a:t>
            </a:r>
            <a:r>
              <a:rPr lang="fr-FR" sz="1600" b="1">
                <a:latin typeface="Comic Sans MS" pitchFamily="66" charset="0"/>
                <a:cs typeface="Arial" charset="0"/>
              </a:rPr>
              <a:t>homozygote double récessif</a:t>
            </a:r>
          </a:p>
        </p:txBody>
      </p:sp>
      <p:grpSp>
        <p:nvGrpSpPr>
          <p:cNvPr id="14411" name="Group 75"/>
          <p:cNvGrpSpPr>
            <a:grpSpLocks/>
          </p:cNvGrpSpPr>
          <p:nvPr/>
        </p:nvGrpSpPr>
        <p:grpSpPr bwMode="auto">
          <a:xfrm>
            <a:off x="3059113" y="5084763"/>
            <a:ext cx="2089150" cy="1296987"/>
            <a:chOff x="1927" y="1207"/>
            <a:chExt cx="1316" cy="817"/>
          </a:xfrm>
        </p:grpSpPr>
        <p:sp>
          <p:nvSpPr>
            <p:cNvPr id="7197" name="Rectangle 76"/>
            <p:cNvSpPr>
              <a:spLocks noChangeArrowheads="1"/>
            </p:cNvSpPr>
            <p:nvPr/>
          </p:nvSpPr>
          <p:spPr bwMode="auto">
            <a:xfrm>
              <a:off x="2653" y="1207"/>
              <a:ext cx="590" cy="8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98" name="Rectangle 77"/>
            <p:cNvSpPr>
              <a:spLocks noChangeArrowheads="1"/>
            </p:cNvSpPr>
            <p:nvPr/>
          </p:nvSpPr>
          <p:spPr bwMode="auto">
            <a:xfrm>
              <a:off x="1927" y="1207"/>
              <a:ext cx="590" cy="8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7199" name="Group 78"/>
            <p:cNvGrpSpPr>
              <a:grpSpLocks/>
            </p:cNvGrpSpPr>
            <p:nvPr/>
          </p:nvGrpSpPr>
          <p:grpSpPr bwMode="auto">
            <a:xfrm>
              <a:off x="2744" y="1434"/>
              <a:ext cx="72" cy="576"/>
              <a:chOff x="3217" y="3757"/>
              <a:chExt cx="180" cy="1440"/>
            </a:xfrm>
          </p:grpSpPr>
          <p:sp>
            <p:nvSpPr>
              <p:cNvPr id="7215" name="AutoShape 79"/>
              <p:cNvSpPr>
                <a:spLocks noChangeArrowheads="1"/>
              </p:cNvSpPr>
              <p:nvPr/>
            </p:nvSpPr>
            <p:spPr bwMode="auto">
              <a:xfrm>
                <a:off x="3217" y="3757"/>
                <a:ext cx="180" cy="144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16" name="Oval 80"/>
              <p:cNvSpPr>
                <a:spLocks noChangeArrowheads="1"/>
              </p:cNvSpPr>
              <p:nvPr/>
            </p:nvSpPr>
            <p:spPr bwMode="auto">
              <a:xfrm>
                <a:off x="3217" y="3937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17" name="Rectangle 81"/>
              <p:cNvSpPr>
                <a:spLocks noChangeArrowheads="1"/>
              </p:cNvSpPr>
              <p:nvPr/>
            </p:nvSpPr>
            <p:spPr bwMode="auto">
              <a:xfrm>
                <a:off x="3217" y="4297"/>
                <a:ext cx="180" cy="180"/>
              </a:xfrm>
              <a:prstGeom prst="rect">
                <a:avLst/>
              </a:prstGeom>
              <a:solidFill>
                <a:srgbClr val="FFFFFF"/>
              </a:solidFill>
              <a:ln w="1905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18" name="Rectangle 82"/>
              <p:cNvSpPr>
                <a:spLocks noChangeArrowheads="1"/>
              </p:cNvSpPr>
              <p:nvPr/>
            </p:nvSpPr>
            <p:spPr bwMode="auto">
              <a:xfrm>
                <a:off x="3217" y="4837"/>
                <a:ext cx="180" cy="180"/>
              </a:xfrm>
              <a:prstGeom prst="rect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7200" name="Group 83"/>
            <p:cNvGrpSpPr>
              <a:grpSpLocks/>
            </p:cNvGrpSpPr>
            <p:nvPr/>
          </p:nvGrpSpPr>
          <p:grpSpPr bwMode="auto">
            <a:xfrm>
              <a:off x="2336" y="1434"/>
              <a:ext cx="72" cy="576"/>
              <a:chOff x="3217" y="3757"/>
              <a:chExt cx="180" cy="1440"/>
            </a:xfrm>
          </p:grpSpPr>
          <p:sp>
            <p:nvSpPr>
              <p:cNvPr id="7211" name="AutoShape 84"/>
              <p:cNvSpPr>
                <a:spLocks noChangeArrowheads="1"/>
              </p:cNvSpPr>
              <p:nvPr/>
            </p:nvSpPr>
            <p:spPr bwMode="auto">
              <a:xfrm>
                <a:off x="3217" y="3757"/>
                <a:ext cx="180" cy="144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12" name="Oval 85"/>
              <p:cNvSpPr>
                <a:spLocks noChangeArrowheads="1"/>
              </p:cNvSpPr>
              <p:nvPr/>
            </p:nvSpPr>
            <p:spPr bwMode="auto">
              <a:xfrm>
                <a:off x="3217" y="3937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13" name="Rectangle 86"/>
              <p:cNvSpPr>
                <a:spLocks noChangeArrowheads="1"/>
              </p:cNvSpPr>
              <p:nvPr/>
            </p:nvSpPr>
            <p:spPr bwMode="auto">
              <a:xfrm>
                <a:off x="3217" y="4297"/>
                <a:ext cx="180" cy="180"/>
              </a:xfrm>
              <a:prstGeom prst="rect">
                <a:avLst/>
              </a:prstGeom>
              <a:solidFill>
                <a:srgbClr val="FFFFFF"/>
              </a:solidFill>
              <a:ln w="1905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14" name="Rectangle 87"/>
              <p:cNvSpPr>
                <a:spLocks noChangeArrowheads="1"/>
              </p:cNvSpPr>
              <p:nvPr/>
            </p:nvSpPr>
            <p:spPr bwMode="auto">
              <a:xfrm>
                <a:off x="3217" y="4837"/>
                <a:ext cx="180" cy="180"/>
              </a:xfrm>
              <a:prstGeom prst="rect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7201" name="Group 88"/>
            <p:cNvGrpSpPr>
              <a:grpSpLocks/>
            </p:cNvGrpSpPr>
            <p:nvPr/>
          </p:nvGrpSpPr>
          <p:grpSpPr bwMode="auto">
            <a:xfrm>
              <a:off x="3016" y="1434"/>
              <a:ext cx="72" cy="576"/>
              <a:chOff x="3217" y="3757"/>
              <a:chExt cx="180" cy="1440"/>
            </a:xfrm>
          </p:grpSpPr>
          <p:sp>
            <p:nvSpPr>
              <p:cNvPr id="7207" name="AutoShape 89"/>
              <p:cNvSpPr>
                <a:spLocks noChangeArrowheads="1"/>
              </p:cNvSpPr>
              <p:nvPr/>
            </p:nvSpPr>
            <p:spPr bwMode="auto">
              <a:xfrm>
                <a:off x="3217" y="3757"/>
                <a:ext cx="180" cy="144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8" name="Oval 90"/>
              <p:cNvSpPr>
                <a:spLocks noChangeArrowheads="1"/>
              </p:cNvSpPr>
              <p:nvPr/>
            </p:nvSpPr>
            <p:spPr bwMode="auto">
              <a:xfrm>
                <a:off x="3217" y="3937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9" name="Rectangle 91"/>
              <p:cNvSpPr>
                <a:spLocks noChangeArrowheads="1"/>
              </p:cNvSpPr>
              <p:nvPr/>
            </p:nvSpPr>
            <p:spPr bwMode="auto">
              <a:xfrm>
                <a:off x="3217" y="4297"/>
                <a:ext cx="180" cy="180"/>
              </a:xfrm>
              <a:prstGeom prst="rect">
                <a:avLst/>
              </a:prstGeom>
              <a:solidFill>
                <a:srgbClr val="FFFFFF"/>
              </a:solidFill>
              <a:ln w="1905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10" name="Rectangle 92"/>
              <p:cNvSpPr>
                <a:spLocks noChangeArrowheads="1"/>
              </p:cNvSpPr>
              <p:nvPr/>
            </p:nvSpPr>
            <p:spPr bwMode="auto">
              <a:xfrm>
                <a:off x="3217" y="4837"/>
                <a:ext cx="180" cy="180"/>
              </a:xfrm>
              <a:prstGeom prst="rect">
                <a:avLst/>
              </a:prstGeom>
              <a:solidFill>
                <a:srgbClr val="00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7202" name="Group 93"/>
            <p:cNvGrpSpPr>
              <a:grpSpLocks/>
            </p:cNvGrpSpPr>
            <p:nvPr/>
          </p:nvGrpSpPr>
          <p:grpSpPr bwMode="auto">
            <a:xfrm>
              <a:off x="2064" y="1434"/>
              <a:ext cx="73" cy="576"/>
              <a:chOff x="3217" y="3757"/>
              <a:chExt cx="180" cy="1440"/>
            </a:xfrm>
          </p:grpSpPr>
          <p:sp>
            <p:nvSpPr>
              <p:cNvPr id="7203" name="AutoShape 94"/>
              <p:cNvSpPr>
                <a:spLocks noChangeArrowheads="1"/>
              </p:cNvSpPr>
              <p:nvPr/>
            </p:nvSpPr>
            <p:spPr bwMode="auto">
              <a:xfrm>
                <a:off x="3217" y="3757"/>
                <a:ext cx="180" cy="144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4" name="Oval 95"/>
              <p:cNvSpPr>
                <a:spLocks noChangeArrowheads="1"/>
              </p:cNvSpPr>
              <p:nvPr/>
            </p:nvSpPr>
            <p:spPr bwMode="auto">
              <a:xfrm>
                <a:off x="3217" y="3937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5" name="Rectangle 96"/>
              <p:cNvSpPr>
                <a:spLocks noChangeArrowheads="1"/>
              </p:cNvSpPr>
              <p:nvPr/>
            </p:nvSpPr>
            <p:spPr bwMode="auto">
              <a:xfrm>
                <a:off x="3217" y="4297"/>
                <a:ext cx="180" cy="180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206" name="Rectangle 97"/>
              <p:cNvSpPr>
                <a:spLocks noChangeArrowheads="1"/>
              </p:cNvSpPr>
              <p:nvPr/>
            </p:nvSpPr>
            <p:spPr bwMode="auto">
              <a:xfrm>
                <a:off x="3217" y="4837"/>
                <a:ext cx="180" cy="180"/>
              </a:xfrm>
              <a:prstGeom prst="rect">
                <a:avLst/>
              </a:prstGeom>
              <a:solidFill>
                <a:srgbClr val="FFCC66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1.66667E-6 -0.38796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144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9" grpId="0" animBg="1"/>
      <p:bldP spid="14410" grpId="0" animBg="1"/>
      <p:bldP spid="144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1619250" y="1341438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971550" y="3787775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763713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971550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1116013" y="2347913"/>
            <a:ext cx="115887" cy="914400"/>
            <a:chOff x="3217" y="3757"/>
            <a:chExt cx="180" cy="1440"/>
          </a:xfrm>
        </p:grpSpPr>
        <p:sp>
          <p:nvSpPr>
            <p:cNvPr id="8312" name="AutoShape 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13" name="Oval 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14" name="Rectangle 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15" name="Rectangle 1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199" name="Group 11"/>
          <p:cNvGrpSpPr>
            <a:grpSpLocks/>
          </p:cNvGrpSpPr>
          <p:nvPr/>
        </p:nvGrpSpPr>
        <p:grpSpPr bwMode="auto">
          <a:xfrm>
            <a:off x="1403350" y="2347913"/>
            <a:ext cx="115888" cy="914400"/>
            <a:chOff x="3217" y="3757"/>
            <a:chExt cx="180" cy="1440"/>
          </a:xfrm>
        </p:grpSpPr>
        <p:sp>
          <p:nvSpPr>
            <p:cNvPr id="8308" name="AutoShape 1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09" name="Oval 1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10" name="Rectangle 1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11" name="Rectangle 1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00" name="Group 16"/>
          <p:cNvGrpSpPr>
            <a:grpSpLocks/>
          </p:cNvGrpSpPr>
          <p:nvPr/>
        </p:nvGrpSpPr>
        <p:grpSpPr bwMode="auto">
          <a:xfrm>
            <a:off x="2124075" y="2347913"/>
            <a:ext cx="114300" cy="914400"/>
            <a:chOff x="3217" y="3757"/>
            <a:chExt cx="180" cy="1440"/>
          </a:xfrm>
        </p:grpSpPr>
        <p:sp>
          <p:nvSpPr>
            <p:cNvPr id="8304" name="AutoShape 1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05" name="Oval 1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06" name="Rectangle 1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07" name="Rectangle 2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01" name="Group 21"/>
          <p:cNvGrpSpPr>
            <a:grpSpLocks/>
          </p:cNvGrpSpPr>
          <p:nvPr/>
        </p:nvGrpSpPr>
        <p:grpSpPr bwMode="auto">
          <a:xfrm>
            <a:off x="1908175" y="2347913"/>
            <a:ext cx="114300" cy="914400"/>
            <a:chOff x="3217" y="3757"/>
            <a:chExt cx="180" cy="1440"/>
          </a:xfrm>
        </p:grpSpPr>
        <p:sp>
          <p:nvSpPr>
            <p:cNvPr id="8300" name="AutoShape 2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01" name="Oval 2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02" name="Rectangle 2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303" name="Rectangle 2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8202" name="Picture 26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684213" y="148431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3" name="Rectangle 27"/>
          <p:cNvSpPr>
            <a:spLocks noChangeArrowheads="1"/>
          </p:cNvSpPr>
          <p:nvPr/>
        </p:nvSpPr>
        <p:spPr bwMode="auto">
          <a:xfrm>
            <a:off x="971550" y="37893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04" name="Text Box 28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8205" name="Text Box 29"/>
          <p:cNvSpPr txBox="1">
            <a:spLocks noChangeArrowheads="1"/>
          </p:cNvSpPr>
          <p:nvPr/>
        </p:nvSpPr>
        <p:spPr bwMode="auto">
          <a:xfrm>
            <a:off x="971550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8206" name="Group 30"/>
          <p:cNvGrpSpPr>
            <a:grpSpLocks/>
          </p:cNvGrpSpPr>
          <p:nvPr/>
        </p:nvGrpSpPr>
        <p:grpSpPr bwMode="auto">
          <a:xfrm>
            <a:off x="1116013" y="4149725"/>
            <a:ext cx="115887" cy="914400"/>
            <a:chOff x="3217" y="3757"/>
            <a:chExt cx="180" cy="1440"/>
          </a:xfrm>
        </p:grpSpPr>
        <p:sp>
          <p:nvSpPr>
            <p:cNvPr id="8296" name="AutoShape 31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97" name="Oval 32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98" name="Rectangle 33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99" name="Rectangle 34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07" name="Group 35"/>
          <p:cNvGrpSpPr>
            <a:grpSpLocks/>
          </p:cNvGrpSpPr>
          <p:nvPr/>
        </p:nvGrpSpPr>
        <p:grpSpPr bwMode="auto">
          <a:xfrm>
            <a:off x="1403350" y="2349500"/>
            <a:ext cx="115888" cy="914400"/>
            <a:chOff x="3217" y="3757"/>
            <a:chExt cx="180" cy="1440"/>
          </a:xfrm>
        </p:grpSpPr>
        <p:sp>
          <p:nvSpPr>
            <p:cNvPr id="8292" name="AutoShape 36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93" name="Oval 37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94" name="Rectangle 38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95" name="Rectangle 39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08" name="Group 40"/>
          <p:cNvGrpSpPr>
            <a:grpSpLocks/>
          </p:cNvGrpSpPr>
          <p:nvPr/>
        </p:nvGrpSpPr>
        <p:grpSpPr bwMode="auto">
          <a:xfrm>
            <a:off x="2124075" y="2349500"/>
            <a:ext cx="114300" cy="914400"/>
            <a:chOff x="3217" y="3757"/>
            <a:chExt cx="180" cy="1440"/>
          </a:xfrm>
        </p:grpSpPr>
        <p:sp>
          <p:nvSpPr>
            <p:cNvPr id="8288" name="AutoShape 41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89" name="Oval 42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90" name="Rectangle 43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91" name="Rectangle 44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09" name="Group 45"/>
          <p:cNvGrpSpPr>
            <a:grpSpLocks/>
          </p:cNvGrpSpPr>
          <p:nvPr/>
        </p:nvGrpSpPr>
        <p:grpSpPr bwMode="auto">
          <a:xfrm>
            <a:off x="1692275" y="4149725"/>
            <a:ext cx="114300" cy="914400"/>
            <a:chOff x="3217" y="3757"/>
            <a:chExt cx="180" cy="1440"/>
          </a:xfrm>
        </p:grpSpPr>
        <p:sp>
          <p:nvSpPr>
            <p:cNvPr id="8284" name="AutoShape 46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85" name="Oval 47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86" name="Rectangle 48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87" name="Rectangle 49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210" name="Text Box 50"/>
          <p:cNvSpPr txBox="1">
            <a:spLocks noChangeArrowheads="1"/>
          </p:cNvSpPr>
          <p:nvPr/>
        </p:nvSpPr>
        <p:spPr bwMode="auto">
          <a:xfrm>
            <a:off x="1619250" y="4870450"/>
            <a:ext cx="2376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pic>
        <p:nvPicPr>
          <p:cNvPr id="8211" name="Picture 51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1692275" y="1412875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2" name="Picture 52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684213" y="1485900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13" name="Group 53"/>
          <p:cNvGrpSpPr>
            <a:grpSpLocks/>
          </p:cNvGrpSpPr>
          <p:nvPr/>
        </p:nvGrpSpPr>
        <p:grpSpPr bwMode="auto">
          <a:xfrm>
            <a:off x="1116013" y="2349500"/>
            <a:ext cx="115887" cy="914400"/>
            <a:chOff x="3217" y="3757"/>
            <a:chExt cx="180" cy="1440"/>
          </a:xfrm>
        </p:grpSpPr>
        <p:sp>
          <p:nvSpPr>
            <p:cNvPr id="8280" name="AutoShape 54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81" name="Oval 55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82" name="Rectangle 56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83" name="Rectangle 57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14" name="Group 58"/>
          <p:cNvGrpSpPr>
            <a:grpSpLocks/>
          </p:cNvGrpSpPr>
          <p:nvPr/>
        </p:nvGrpSpPr>
        <p:grpSpPr bwMode="auto">
          <a:xfrm>
            <a:off x="1835150" y="2349500"/>
            <a:ext cx="114300" cy="914400"/>
            <a:chOff x="3217" y="3757"/>
            <a:chExt cx="180" cy="1440"/>
          </a:xfrm>
        </p:grpSpPr>
        <p:sp>
          <p:nvSpPr>
            <p:cNvPr id="8276" name="AutoShape 59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77" name="Oval 60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78" name="Rectangle 61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79" name="Rectangle 62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15" name="Group 66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8272" name="AutoShape 67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273" name="Text Box 68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8274" name="AutoShape 69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8275" name="Picture 70" descr="Image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8216" name="Rectangle 95"/>
          <p:cNvSpPr>
            <a:spLocks noChangeArrowheads="1"/>
          </p:cNvSpPr>
          <p:nvPr/>
        </p:nvSpPr>
        <p:spPr bwMode="auto">
          <a:xfrm>
            <a:off x="4211638" y="1916113"/>
            <a:ext cx="9366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17" name="Rectangle 96"/>
          <p:cNvSpPr>
            <a:spLocks noChangeArrowheads="1"/>
          </p:cNvSpPr>
          <p:nvPr/>
        </p:nvSpPr>
        <p:spPr bwMode="auto">
          <a:xfrm>
            <a:off x="3059113" y="1916113"/>
            <a:ext cx="9366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18" name="Rectangle 97"/>
          <p:cNvSpPr>
            <a:spLocks noChangeArrowheads="1"/>
          </p:cNvSpPr>
          <p:nvPr/>
        </p:nvSpPr>
        <p:spPr bwMode="auto">
          <a:xfrm>
            <a:off x="2843213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19" name="Rectangle 98"/>
          <p:cNvSpPr>
            <a:spLocks noChangeArrowheads="1"/>
          </p:cNvSpPr>
          <p:nvPr/>
        </p:nvSpPr>
        <p:spPr bwMode="auto">
          <a:xfrm>
            <a:off x="3995738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5459" name="Group 99"/>
          <p:cNvGrpSpPr>
            <a:grpSpLocks/>
          </p:cNvGrpSpPr>
          <p:nvPr/>
        </p:nvGrpSpPr>
        <p:grpSpPr bwMode="auto">
          <a:xfrm>
            <a:off x="3276600" y="2276475"/>
            <a:ext cx="115888" cy="914400"/>
            <a:chOff x="3217" y="3757"/>
            <a:chExt cx="180" cy="1440"/>
          </a:xfrm>
        </p:grpSpPr>
        <p:sp>
          <p:nvSpPr>
            <p:cNvPr id="8268" name="AutoShape 10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69" name="Oval 10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70" name="Rectangle 10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71" name="Rectangle 10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5464" name="Group 104"/>
          <p:cNvGrpSpPr>
            <a:grpSpLocks/>
          </p:cNvGrpSpPr>
          <p:nvPr/>
        </p:nvGrpSpPr>
        <p:grpSpPr bwMode="auto">
          <a:xfrm>
            <a:off x="3708400" y="2276475"/>
            <a:ext cx="114300" cy="914400"/>
            <a:chOff x="3217" y="3757"/>
            <a:chExt cx="180" cy="1440"/>
          </a:xfrm>
        </p:grpSpPr>
        <p:sp>
          <p:nvSpPr>
            <p:cNvPr id="8264" name="AutoShape 10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65" name="Oval 10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66" name="Rectangle 10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67" name="Rectangle 10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5469" name="Group 109"/>
          <p:cNvGrpSpPr>
            <a:grpSpLocks/>
          </p:cNvGrpSpPr>
          <p:nvPr/>
        </p:nvGrpSpPr>
        <p:grpSpPr bwMode="auto">
          <a:xfrm>
            <a:off x="4356100" y="2276475"/>
            <a:ext cx="114300" cy="914400"/>
            <a:chOff x="3217" y="3757"/>
            <a:chExt cx="180" cy="1440"/>
          </a:xfrm>
        </p:grpSpPr>
        <p:sp>
          <p:nvSpPr>
            <p:cNvPr id="8260" name="AutoShape 11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61" name="Oval 11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62" name="Rectangle 11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63" name="Rectangle 11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5474" name="Group 114"/>
          <p:cNvGrpSpPr>
            <a:grpSpLocks/>
          </p:cNvGrpSpPr>
          <p:nvPr/>
        </p:nvGrpSpPr>
        <p:grpSpPr bwMode="auto">
          <a:xfrm>
            <a:off x="4787900" y="2276475"/>
            <a:ext cx="114300" cy="914400"/>
            <a:chOff x="3217" y="3757"/>
            <a:chExt cx="180" cy="1440"/>
          </a:xfrm>
        </p:grpSpPr>
        <p:sp>
          <p:nvSpPr>
            <p:cNvPr id="8256" name="AutoShape 11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57" name="Oval 11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58" name="Rectangle 11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59" name="Rectangle 11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8224" name="Picture 119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3132138" y="1341438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5" name="Picture 120" descr="drozoblansorpsnoir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4211638" y="1268413"/>
            <a:ext cx="1008062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26" name="Group 121"/>
          <p:cNvGrpSpPr>
            <a:grpSpLocks/>
          </p:cNvGrpSpPr>
          <p:nvPr/>
        </p:nvGrpSpPr>
        <p:grpSpPr bwMode="auto">
          <a:xfrm>
            <a:off x="4356100" y="2276475"/>
            <a:ext cx="114300" cy="914400"/>
            <a:chOff x="3217" y="3757"/>
            <a:chExt cx="180" cy="1440"/>
          </a:xfrm>
        </p:grpSpPr>
        <p:sp>
          <p:nvSpPr>
            <p:cNvPr id="8252" name="AutoShape 12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53" name="Oval 12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54" name="Rectangle 12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55" name="Rectangle 12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27" name="Group 126"/>
          <p:cNvGrpSpPr>
            <a:grpSpLocks/>
          </p:cNvGrpSpPr>
          <p:nvPr/>
        </p:nvGrpSpPr>
        <p:grpSpPr bwMode="auto">
          <a:xfrm>
            <a:off x="4787900" y="2276475"/>
            <a:ext cx="114300" cy="914400"/>
            <a:chOff x="3217" y="3757"/>
            <a:chExt cx="180" cy="1440"/>
          </a:xfrm>
        </p:grpSpPr>
        <p:sp>
          <p:nvSpPr>
            <p:cNvPr id="8248" name="AutoShape 12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49" name="Oval 12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50" name="Rectangle 12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51" name="Rectangle 13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28" name="Group 131"/>
          <p:cNvGrpSpPr>
            <a:grpSpLocks/>
          </p:cNvGrpSpPr>
          <p:nvPr/>
        </p:nvGrpSpPr>
        <p:grpSpPr bwMode="auto">
          <a:xfrm>
            <a:off x="3708400" y="2276475"/>
            <a:ext cx="114300" cy="914400"/>
            <a:chOff x="3217" y="3757"/>
            <a:chExt cx="180" cy="1440"/>
          </a:xfrm>
        </p:grpSpPr>
        <p:sp>
          <p:nvSpPr>
            <p:cNvPr id="8244" name="AutoShape 13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45" name="Oval 13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46" name="Rectangle 13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47" name="Rectangle 13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229" name="Group 136"/>
          <p:cNvGrpSpPr>
            <a:grpSpLocks/>
          </p:cNvGrpSpPr>
          <p:nvPr/>
        </p:nvGrpSpPr>
        <p:grpSpPr bwMode="auto">
          <a:xfrm>
            <a:off x="3276600" y="2276475"/>
            <a:ext cx="115888" cy="914400"/>
            <a:chOff x="3217" y="3757"/>
            <a:chExt cx="180" cy="1440"/>
          </a:xfrm>
        </p:grpSpPr>
        <p:sp>
          <p:nvSpPr>
            <p:cNvPr id="8240" name="AutoShape 13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41" name="Oval 13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42" name="Rectangle 13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8243" name="Rectangle 14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5501" name="Picture 141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468313" y="5589588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02" name="Picture 142" descr="drozoblansorpsnoir"/>
          <p:cNvPicPr>
            <a:picLocks noChangeAspect="1" noChangeArrowheads="1"/>
          </p:cNvPicPr>
          <p:nvPr/>
        </p:nvPicPr>
        <p:blipFill>
          <a:blip r:embed="rId5" cstate="print">
            <a:lum contrast="12000"/>
          </a:blip>
          <a:srcRect/>
          <a:stretch>
            <a:fillRect/>
          </a:stretch>
        </p:blipFill>
        <p:spPr bwMode="auto">
          <a:xfrm>
            <a:off x="250825" y="5373688"/>
            <a:ext cx="1081088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03" name="Picture 143" descr="drozorouge corpsbeige"/>
          <p:cNvPicPr>
            <a:picLocks noChangeAspect="1" noChangeArrowheads="1"/>
          </p:cNvPicPr>
          <p:nvPr/>
        </p:nvPicPr>
        <p:blipFill>
          <a:blip r:embed="rId3" cstate="print">
            <a:lum contrast="24000"/>
          </a:blip>
          <a:srcRect/>
          <a:stretch>
            <a:fillRect/>
          </a:stretch>
        </p:blipFill>
        <p:spPr bwMode="auto">
          <a:xfrm>
            <a:off x="2987675" y="5300663"/>
            <a:ext cx="935038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504" name="Group 144"/>
          <p:cNvGrpSpPr>
            <a:grpSpLocks/>
          </p:cNvGrpSpPr>
          <p:nvPr/>
        </p:nvGrpSpPr>
        <p:grpSpPr bwMode="auto">
          <a:xfrm>
            <a:off x="4643438" y="4149725"/>
            <a:ext cx="2881312" cy="1223963"/>
            <a:chOff x="2925" y="2614"/>
            <a:chExt cx="1815" cy="725"/>
          </a:xfrm>
        </p:grpSpPr>
        <p:sp>
          <p:nvSpPr>
            <p:cNvPr id="8238" name="AutoShape 145"/>
            <p:cNvSpPr>
              <a:spLocks noChangeArrowheads="1"/>
            </p:cNvSpPr>
            <p:nvPr/>
          </p:nvSpPr>
          <p:spPr bwMode="auto">
            <a:xfrm>
              <a:off x="2925" y="2614"/>
              <a:ext cx="1769" cy="725"/>
            </a:xfrm>
            <a:prstGeom prst="wedgeEllipseCallout">
              <a:avLst>
                <a:gd name="adj1" fmla="val -43727"/>
                <a:gd name="adj2" fmla="val 63792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fr-FR">
                <a:cs typeface="Arial" charset="0"/>
              </a:endParaRPr>
            </a:p>
          </p:txBody>
        </p:sp>
        <p:sp>
          <p:nvSpPr>
            <p:cNvPr id="8239" name="AutoShape 146"/>
            <p:cNvSpPr>
              <a:spLocks noChangeArrowheads="1"/>
            </p:cNvSpPr>
            <p:nvPr/>
          </p:nvSpPr>
          <p:spPr bwMode="auto">
            <a:xfrm>
              <a:off x="2925" y="2614"/>
              <a:ext cx="1815" cy="725"/>
            </a:xfrm>
            <a:prstGeom prst="wedgeEllipseCallout">
              <a:avLst>
                <a:gd name="adj1" fmla="val -78597"/>
                <a:gd name="adj2" fmla="val 5869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fr-FR" sz="1400">
                  <a:cs typeface="Arial" charset="0"/>
                </a:rPr>
                <a:t>Nous ressemblons à nos parents; nous sommes les </a:t>
              </a:r>
              <a:r>
                <a:rPr lang="fr-FR" sz="1400" b="1">
                  <a:cs typeface="Arial" charset="0"/>
                </a:rPr>
                <a:t>phénotypes parentaux</a:t>
              </a:r>
            </a:p>
          </p:txBody>
        </p:sp>
      </p:grpSp>
      <p:pic>
        <p:nvPicPr>
          <p:cNvPr id="15507" name="Picture 147" descr="drozoblancorpsbej"/>
          <p:cNvPicPr>
            <a:picLocks noChangeAspect="1" noChangeArrowheads="1"/>
          </p:cNvPicPr>
          <p:nvPr/>
        </p:nvPicPr>
        <p:blipFill>
          <a:blip r:embed="rId6" cstate="print">
            <a:lum contrast="12000"/>
          </a:blip>
          <a:srcRect b="13321"/>
          <a:stretch>
            <a:fillRect/>
          </a:stretch>
        </p:blipFill>
        <p:spPr bwMode="auto">
          <a:xfrm>
            <a:off x="6588125" y="1125538"/>
            <a:ext cx="115252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08" name="Picture 148" descr="drozorougeorpsnoir"/>
          <p:cNvPicPr>
            <a:picLocks noChangeAspect="1" noChangeArrowheads="1"/>
          </p:cNvPicPr>
          <p:nvPr/>
        </p:nvPicPr>
        <p:blipFill>
          <a:blip r:embed="rId7" cstate="print">
            <a:lum bright="12000" contrast="30000"/>
          </a:blip>
          <a:srcRect/>
          <a:stretch>
            <a:fillRect/>
          </a:stretch>
        </p:blipFill>
        <p:spPr bwMode="auto">
          <a:xfrm>
            <a:off x="7885113" y="1125538"/>
            <a:ext cx="9366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509" name="AutoShape 149"/>
          <p:cNvSpPr>
            <a:spLocks noChangeArrowheads="1"/>
          </p:cNvSpPr>
          <p:nvPr/>
        </p:nvSpPr>
        <p:spPr bwMode="auto">
          <a:xfrm>
            <a:off x="5292725" y="2924175"/>
            <a:ext cx="2592388" cy="1871663"/>
          </a:xfrm>
          <a:prstGeom prst="wedgeEllipseCallout">
            <a:avLst>
              <a:gd name="adj1" fmla="val -14667"/>
              <a:gd name="adj2" fmla="val 81384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1400">
                <a:cs typeface="Arial" charset="0"/>
              </a:rPr>
              <a:t>Nous sommes vos frères et sœurs même si nous sommes légèrement différents de nos parents</a:t>
            </a:r>
          </a:p>
        </p:txBody>
      </p:sp>
      <p:sp>
        <p:nvSpPr>
          <p:cNvPr id="15511" name="AutoShape 151"/>
          <p:cNvSpPr>
            <a:spLocks noChangeArrowheads="1"/>
          </p:cNvSpPr>
          <p:nvPr/>
        </p:nvSpPr>
        <p:spPr bwMode="auto">
          <a:xfrm>
            <a:off x="5076825" y="2924175"/>
            <a:ext cx="2808288" cy="1871663"/>
          </a:xfrm>
          <a:prstGeom prst="wedgeEllipseCallout">
            <a:avLst>
              <a:gd name="adj1" fmla="val -9694"/>
              <a:gd name="adj2" fmla="val 81384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fr-FR" sz="1400">
                <a:cs typeface="Arial" charset="0"/>
              </a:rPr>
              <a:t>Nous sommes issus d’un </a:t>
            </a:r>
            <a:r>
              <a:rPr lang="fr-FR" sz="1400" b="1">
                <a:cs typeface="Arial" charset="0"/>
              </a:rPr>
              <a:t>brassage intrachromosomique</a:t>
            </a:r>
            <a:r>
              <a:rPr lang="fr-FR" sz="1400">
                <a:cs typeface="Arial" charset="0"/>
              </a:rPr>
              <a:t> lors de la prophase de la première division de la méiose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0.06983 L -0.02205 0.237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4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6983 L 0.04878 0.23769 " pathEditMode="relative" ptsTypes="AA">
                                      <p:cBhvr>
                                        <p:cTn id="9" dur="2000" fill="hold"/>
                                        <p:tgtEl>
                                          <p:spTgt spid="15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6983 L -0.08507 0.23769 " pathEditMode="relative" ptsTypes="AA">
                                      <p:cBhvr>
                                        <p:cTn id="12" dur="2000" fill="hold"/>
                                        <p:tgtEl>
                                          <p:spTgt spid="154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6983 L -0.00625 0.23769 " pathEditMode="relative" ptsTypes="AA">
                                      <p:cBhvr>
                                        <p:cTn id="15" dur="2000" fill="hold"/>
                                        <p:tgtEl>
                                          <p:spTgt spid="15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03 C 0.0026 0.0037 0.0059 0.0037 0.00816 0.00508 C 0.01024 0.00647 0.01041 0.00971 0.0125 0.01086 C 0.01632 0.01318 0.02847 0.01572 0.0335 0.01664 C 0.04583 -0.0007 0.03437 -0.03723 0.05677 -0.04393 C 0.0625 -0.0474 0.06389 -0.05018 0.07152 -0.04578 C 0.07378 -0.0444 0.07934 -0.0333 0.07968 -0.03214 C 0.08125 -0.02821 0.08246 -0.02428 0.08385 -0.02035 C 0.08455 -0.0185 0.0868 -0.01804 0.08819 -0.01642 C 0.09305 -0.01087 0.0967 -0.00393 0.09861 0.003 C 0.09948 0.0067 0.10243 0.02219 0.10503 0.02474 C 0.11944 0.03815 0.11267 0.03352 0.12396 0.04023 C 0.1276 0.02982 0.13107 0.02081 0.14271 0.01664 C 0.1526 0.01849 0.16337 0.01803 0.17222 0.02266 C 0.18246 0.02821 0.18802 0.03861 0.19948 0.04231 C 0.21909 0.03769 0.22517 0.01664 0.23958 0.00508 C 0.24722 -0.00093 0.25746 -0.00393 0.26493 -0.01064 C 0.26805 -0.01942 0.27239 -0.01734 0.27517 -0.02636 C 0.27621 -0.0289 0.27656 -0.03145 0.2776 -0.03399 C 0.2783 -0.03584 0.27968 -0.04 0.27968 -0.03977 " pathEditMode="relative" rAng="0" ptsTypes="fffffffffffffffffffA">
                                      <p:cBhvr>
                                        <p:cTn id="22" dur="2000" fill="hold"/>
                                        <p:tgtEl>
                                          <p:spTgt spid="15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6111 -0.00069 C 0.06771 0.0081 0.06441 0.00995 0.07378 0.01619 C 0.07691 0.02752 0.07812 0.02058 0.08333 0.03099 C 0.09757 0.02937 0.11232 0.03122 0.12621 0.02682 C 0.13038 0.02544 0.13073 0.01711 0.13264 0.01203 C 0.13316 0.00578 0.13177 -0.00161 0.1342 -0.00693 C 0.13732 -0.01364 0.14357 0.00116 0.14375 0.00139 C 0.15139 0.01388 0.15451 0.02844 0.16111 0.04162 C 0.16371 0.05203 0.16979 0.0555 0.17708 0.0585 C 0.18854 0.07469 0.18871 0.04763 0.18976 0.03954 C 0.19132 0.04093 0.19323 0.04162 0.19444 0.0437 C 0.20052 0.05411 0.19045 0.04786 0.20087 0.05226 C 0.2118 0.06197 0.21771 0.06891 0.23107 0.0733 C 0.24809 0.07237 0.26163 0.07422 0.27708 0.06914 C 0.2809 0.06798 0.28455 0.06636 0.28819 0.06497 C 0.29149 0.06359 0.29774 0.06058 0.29774 0.06058 C 0.30243 0.0555 0.30746 0.0511 0.31198 0.04578 C 0.31927 0.03723 0.32031 0.03191 0.32934 0.02891 C 0.33698 0.02243 0.33125 0.02636 0.34045 0.02266 C 0.34357 0.02151 0.35 0.0185 0.35 0.0185 C 0.35208 0.01434 0.3533 0.00856 0.35642 0.00578 C 0.36232 0.00047 0.37031 -0.00462 0.37552 -0.01109 C 0.38715 -0.00601 0.38212 -0.00531 0.39774 -0.00277 C 0.39982 -0.00069 0.40139 0.00417 0.40399 0.0037 C 0.40555 0.00324 0.40885 -0.01202 0.40885 -0.01341 C 0.40885 -0.01503 0.40764 -0.01618 0.40712 -0.01757 " pathEditMode="relative" ptsTypes="fffffffffffffffffffffffffA">
                                      <p:cBhvr>
                                        <p:cTn id="32" dur="2000" fill="hold"/>
                                        <p:tgtEl>
                                          <p:spTgt spid="15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0.05804 C 0.00382 0.06613 0.00277 0.07514 -0.00157 0.08324 C -0.00348 0.09619 -0.00625 0.11145 0.00173 0.12139 C 0.00121 0.14104 0.00017 0.16093 0.00017 0.18058 C 0.00017 0.18682 0.00087 0.1933 0.00173 0.19954 C 0.00243 0.20393 0.00486 0.21225 0.00486 0.21249 C 0.00625 0.22913 0.00833 0.23561 0.01284 0.25041 C 0.01389 0.26474 0.01527 0.27491 0.01753 0.28832 C 0.01857 0.29387 0.02066 0.3052 0.02066 0.30543 C 0.01771 0.33249 0.01562 0.36879 -0.00782 0.37919 C -0.01163 0.38451 -0.0158 0.38567 -0.02049 0.38983 C -0.03056 0.38913 -0.04063 0.3889 -0.0507 0.38775 C -0.06285 0.38636 -0.07483 0.37896 -0.08716 0.37711 C -0.09497 0.38035 -0.09323 0.38382 -0.09514 0.39399 C -0.0915 0.41387 -0.09688 0.3933 -0.08872 0.40671 C -0.08768 0.40856 -0.0882 0.41133 -0.08716 0.41318 C -0.07969 0.4259 -0.07257 0.42728 -0.06337 0.4363 C -0.05729 0.44902 -0.04636 0.45595 -0.03802 0.4659 C -0.02379 0.48278 -0.0342 0.47491 -0.02205 0.48278 C -0.01684 0.48994 -0.01077 0.49827 -0.00625 0.50613 C 0.00538 0.52671 -0.01007 0.5052 0.00017 0.51884 C 0.00416 0.54058 0.00277 0.52994 0.00486 0.55052 C 0.00312 0.56694 0.00069 0.58035 -0.00469 0.59491 C -0.0066 0.6 -0.00591 0.60671 -0.00782 0.61179 C -0.01129 0.62081 -0.02379 0.62173 -0.03004 0.62451 C -0.03316 0.6259 -0.03959 0.62867 -0.03959 0.6289 C -0.06493 0.62798 -0.09045 0.6296 -0.1158 0.62659 C -0.11806 0.62636 -0.11285 0.6222 -0.11094 0.62035 C -0.10729 0.61688 -0.09827 0.61387 -0.09827 0.6141 " pathEditMode="relative" rAng="0" ptsTypes="ffffffffffffffffffffffffffffA">
                                      <p:cBhvr>
                                        <p:cTn id="41" dur="2000" fill="hold"/>
                                        <p:tgtEl>
                                          <p:spTgt spid="15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28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5757 C -0.00035 0.06566 -0.00139 0.07468 -0.00573 0.08277 C -0.00764 0.09572 -0.01041 0.11098 -0.00243 0.12092 C -0.00295 0.14058 -0.00399 0.16046 -0.00399 0.18011 C -0.00399 0.18636 -0.0033 0.19283 -0.00243 0.19907 C -0.00173 0.20347 0.0007 0.21179 0.0007 0.21202 C 0.00209 0.22867 0.00417 0.23514 0.00868 0.24994 C 0.00972 0.26428 0.01111 0.27445 0.01337 0.28786 C 0.01441 0.29341 0.01649 0.30474 0.01649 0.30497 C 0.01354 0.33202 0.01146 0.36832 -0.01198 0.37873 C -0.0158 0.38404 -0.01996 0.3852 -0.02465 0.38936 C -0.03472 0.38867 -0.04479 0.38844 -0.05486 0.38728 C -0.06701 0.38589 -0.07899 0.3785 -0.09132 0.37665 C -0.09913 0.37988 -0.09739 0.38335 -0.0993 0.39352 C -0.09566 0.41341 -0.10104 0.39283 -0.09288 0.40624 C -0.09184 0.40809 -0.09236 0.41087 -0.09132 0.41272 C -0.08385 0.42543 -0.07673 0.42682 -0.06753 0.43584 C -0.06146 0.44855 -0.05052 0.45549 -0.04219 0.46543 C -0.02795 0.48231 -0.03837 0.47445 -0.02621 0.48231 C -0.02101 0.48948 -0.01493 0.4978 -0.01041 0.50566 C 0.00122 0.52624 -0.01423 0.50474 -0.00399 0.51838 C -1.66667E-6 0.54011 -0.00139 0.52948 0.0007 0.55006 C -0.00104 0.56647 -0.00347 0.57988 -0.00885 0.59445 C -0.01076 0.59954 -0.01007 0.60624 -0.01198 0.61133 C -0.01545 0.62035 -0.02795 0.62127 -0.0342 0.62404 C -0.03732 0.62543 -0.04375 0.62821 -0.04375 0.62844 C -0.0691 0.62751 -0.09462 0.62913 -0.11996 0.62613 C -0.12222 0.62589 -0.11701 0.62173 -0.1151 0.61988 C -0.11146 0.61641 -0.10243 0.61341 -0.10243 0.61364 " pathEditMode="relative" rAng="0" ptsTypes="ffffffffffffffffffffffffffffA">
                                      <p:cBhvr>
                                        <p:cTn id="45" dur="2000" fill="hold"/>
                                        <p:tgtEl>
                                          <p:spTgt spid="15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28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09" grpId="0" animBg="1"/>
      <p:bldP spid="155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63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9373" name="AutoShape 64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374" name="Text Box 65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9375" name="AutoShape 66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9376" name="Picture 67" descr="Imag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219" name="Rectangle 210"/>
          <p:cNvSpPr>
            <a:spLocks noChangeArrowheads="1"/>
          </p:cNvSpPr>
          <p:nvPr/>
        </p:nvSpPr>
        <p:spPr bwMode="auto">
          <a:xfrm>
            <a:off x="971550" y="3500438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0" name="Text Box 211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9221" name="Group 213"/>
          <p:cNvGrpSpPr>
            <a:grpSpLocks/>
          </p:cNvGrpSpPr>
          <p:nvPr/>
        </p:nvGrpSpPr>
        <p:grpSpPr bwMode="auto">
          <a:xfrm>
            <a:off x="1116013" y="3860800"/>
            <a:ext cx="115887" cy="914400"/>
            <a:chOff x="3217" y="3757"/>
            <a:chExt cx="180" cy="1440"/>
          </a:xfrm>
        </p:grpSpPr>
        <p:sp>
          <p:nvSpPr>
            <p:cNvPr id="9369" name="AutoShape 214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70" name="Oval 215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71" name="Rectangle 216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72" name="Rectangle 217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22" name="Group 228"/>
          <p:cNvGrpSpPr>
            <a:grpSpLocks/>
          </p:cNvGrpSpPr>
          <p:nvPr/>
        </p:nvGrpSpPr>
        <p:grpSpPr bwMode="auto">
          <a:xfrm>
            <a:off x="1692275" y="3860800"/>
            <a:ext cx="114300" cy="914400"/>
            <a:chOff x="3217" y="3757"/>
            <a:chExt cx="180" cy="1440"/>
          </a:xfrm>
        </p:grpSpPr>
        <p:sp>
          <p:nvSpPr>
            <p:cNvPr id="9365" name="AutoShape 229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66" name="Oval 230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67" name="Rectangle 231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68" name="Rectangle 232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223" name="Text Box 233"/>
          <p:cNvSpPr txBox="1">
            <a:spLocks noChangeArrowheads="1"/>
          </p:cNvSpPr>
          <p:nvPr/>
        </p:nvSpPr>
        <p:spPr bwMode="auto">
          <a:xfrm>
            <a:off x="468313" y="35004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F1</a:t>
            </a:r>
          </a:p>
        </p:txBody>
      </p:sp>
      <p:sp>
        <p:nvSpPr>
          <p:cNvPr id="9224" name="Rectangle 234"/>
          <p:cNvSpPr>
            <a:spLocks noChangeArrowheads="1"/>
          </p:cNvSpPr>
          <p:nvPr/>
        </p:nvSpPr>
        <p:spPr bwMode="auto">
          <a:xfrm>
            <a:off x="2843213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25" name="Rectangle 235"/>
          <p:cNvSpPr>
            <a:spLocks noChangeArrowheads="1"/>
          </p:cNvSpPr>
          <p:nvPr/>
        </p:nvSpPr>
        <p:spPr bwMode="auto">
          <a:xfrm>
            <a:off x="3995738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9226" name="Group 236"/>
          <p:cNvGrpSpPr>
            <a:grpSpLocks/>
          </p:cNvGrpSpPr>
          <p:nvPr/>
        </p:nvGrpSpPr>
        <p:grpSpPr bwMode="auto">
          <a:xfrm>
            <a:off x="3059113" y="3860800"/>
            <a:ext cx="115887" cy="914400"/>
            <a:chOff x="3217" y="3757"/>
            <a:chExt cx="180" cy="1440"/>
          </a:xfrm>
        </p:grpSpPr>
        <p:sp>
          <p:nvSpPr>
            <p:cNvPr id="9361" name="AutoShape 23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62" name="Oval 23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63" name="Rectangle 23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64" name="Rectangle 24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27" name="Group 241"/>
          <p:cNvGrpSpPr>
            <a:grpSpLocks/>
          </p:cNvGrpSpPr>
          <p:nvPr/>
        </p:nvGrpSpPr>
        <p:grpSpPr bwMode="auto">
          <a:xfrm>
            <a:off x="3635375" y="3860800"/>
            <a:ext cx="114300" cy="914400"/>
            <a:chOff x="3217" y="3757"/>
            <a:chExt cx="180" cy="1440"/>
          </a:xfrm>
        </p:grpSpPr>
        <p:sp>
          <p:nvSpPr>
            <p:cNvPr id="9357" name="AutoShape 24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58" name="Oval 24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59" name="Rectangle 24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60" name="Rectangle 24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28" name="Group 246"/>
          <p:cNvGrpSpPr>
            <a:grpSpLocks/>
          </p:cNvGrpSpPr>
          <p:nvPr/>
        </p:nvGrpSpPr>
        <p:grpSpPr bwMode="auto">
          <a:xfrm>
            <a:off x="4284663" y="3860800"/>
            <a:ext cx="114300" cy="914400"/>
            <a:chOff x="3217" y="3757"/>
            <a:chExt cx="180" cy="1440"/>
          </a:xfrm>
        </p:grpSpPr>
        <p:sp>
          <p:nvSpPr>
            <p:cNvPr id="9353" name="AutoShape 24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54" name="Oval 24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55" name="Rectangle 24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56" name="Rectangle 25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29" name="Group 251"/>
          <p:cNvGrpSpPr>
            <a:grpSpLocks/>
          </p:cNvGrpSpPr>
          <p:nvPr/>
        </p:nvGrpSpPr>
        <p:grpSpPr bwMode="auto">
          <a:xfrm>
            <a:off x="4787900" y="3860800"/>
            <a:ext cx="114300" cy="914400"/>
            <a:chOff x="3217" y="3757"/>
            <a:chExt cx="180" cy="1440"/>
          </a:xfrm>
        </p:grpSpPr>
        <p:sp>
          <p:nvSpPr>
            <p:cNvPr id="9349" name="AutoShape 25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50" name="Oval 25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51" name="Rectangle 25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52" name="Rectangle 25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9230" name="Picture 256" descr="drozoblansorpsnoir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/>
          <a:stretch>
            <a:fillRect/>
          </a:stretch>
        </p:blipFill>
        <p:spPr bwMode="auto">
          <a:xfrm>
            <a:off x="4140200" y="1268413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257" descr="drozoblansorpsnoir"/>
          <p:cNvPicPr>
            <a:picLocks noChangeAspect="1" noChangeArrowheads="1"/>
          </p:cNvPicPr>
          <p:nvPr/>
        </p:nvPicPr>
        <p:blipFill>
          <a:blip r:embed="rId4" cstate="print">
            <a:lum bright="6000" contrast="12000"/>
          </a:blip>
          <a:srcRect/>
          <a:stretch>
            <a:fillRect/>
          </a:stretch>
        </p:blipFill>
        <p:spPr bwMode="auto">
          <a:xfrm>
            <a:off x="4067175" y="5084763"/>
            <a:ext cx="1081088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2" name="Picture 258" descr="drozorouge corpsbeige"/>
          <p:cNvPicPr>
            <a:picLocks noChangeAspect="1" noChangeArrowheads="1"/>
          </p:cNvPicPr>
          <p:nvPr/>
        </p:nvPicPr>
        <p:blipFill>
          <a:blip r:embed="rId5" cstate="print">
            <a:lum bright="6000" contrast="24000"/>
          </a:blip>
          <a:srcRect/>
          <a:stretch>
            <a:fillRect/>
          </a:stretch>
        </p:blipFill>
        <p:spPr bwMode="auto">
          <a:xfrm>
            <a:off x="3059113" y="508476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3" name="Picture 259" descr="drozorouge corpsbeige"/>
          <p:cNvPicPr>
            <a:picLocks noChangeAspect="1" noChangeArrowheads="1"/>
          </p:cNvPicPr>
          <p:nvPr/>
        </p:nvPicPr>
        <p:blipFill>
          <a:blip r:embed="rId5" cstate="print">
            <a:lum contrast="24000"/>
          </a:blip>
          <a:srcRect/>
          <a:stretch>
            <a:fillRect/>
          </a:stretch>
        </p:blipFill>
        <p:spPr bwMode="auto">
          <a:xfrm>
            <a:off x="827088" y="148431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4" name="Picture 260" descr="drozorouge corpsbeige"/>
          <p:cNvPicPr>
            <a:picLocks noChangeAspect="1" noChangeArrowheads="1"/>
          </p:cNvPicPr>
          <p:nvPr/>
        </p:nvPicPr>
        <p:blipFill>
          <a:blip r:embed="rId5" cstate="print">
            <a:lum contrast="24000"/>
          </a:blip>
          <a:srcRect/>
          <a:stretch>
            <a:fillRect/>
          </a:stretch>
        </p:blipFill>
        <p:spPr bwMode="auto">
          <a:xfrm>
            <a:off x="3132138" y="1412875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5" name="Text Box 261"/>
          <p:cNvSpPr txBox="1">
            <a:spLocks noChangeArrowheads="1"/>
          </p:cNvSpPr>
          <p:nvPr/>
        </p:nvSpPr>
        <p:spPr bwMode="auto">
          <a:xfrm>
            <a:off x="2339975" y="364490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F2</a:t>
            </a:r>
          </a:p>
        </p:txBody>
      </p:sp>
      <p:pic>
        <p:nvPicPr>
          <p:cNvPr id="9236" name="Picture 262" descr="drozoblancorpsbej"/>
          <p:cNvPicPr>
            <a:picLocks noChangeAspect="1" noChangeArrowheads="1"/>
          </p:cNvPicPr>
          <p:nvPr/>
        </p:nvPicPr>
        <p:blipFill>
          <a:blip r:embed="rId6" cstate="print">
            <a:lum contrast="12000"/>
          </a:blip>
          <a:srcRect b="13321"/>
          <a:stretch>
            <a:fillRect/>
          </a:stretch>
        </p:blipFill>
        <p:spPr bwMode="auto">
          <a:xfrm>
            <a:off x="5292725" y="5084763"/>
            <a:ext cx="115252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7" name="Picture 263" descr="drozorougeorpsnoir"/>
          <p:cNvPicPr>
            <a:picLocks noChangeAspect="1" noChangeArrowheads="1"/>
          </p:cNvPicPr>
          <p:nvPr/>
        </p:nvPicPr>
        <p:blipFill>
          <a:blip r:embed="rId7" cstate="print">
            <a:lum bright="12000" contrast="30000"/>
          </a:blip>
          <a:srcRect/>
          <a:stretch>
            <a:fillRect/>
          </a:stretch>
        </p:blipFill>
        <p:spPr bwMode="auto">
          <a:xfrm>
            <a:off x="6516688" y="5084763"/>
            <a:ext cx="936625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48" name="Rectangle 264"/>
          <p:cNvSpPr>
            <a:spLocks noChangeArrowheads="1"/>
          </p:cNvSpPr>
          <p:nvPr/>
        </p:nvSpPr>
        <p:spPr bwMode="auto">
          <a:xfrm>
            <a:off x="5292725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649" name="Rectangle 265"/>
          <p:cNvSpPr>
            <a:spLocks noChangeArrowheads="1"/>
          </p:cNvSpPr>
          <p:nvPr/>
        </p:nvSpPr>
        <p:spPr bwMode="auto">
          <a:xfrm>
            <a:off x="6443663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9240" name="Group 266"/>
          <p:cNvGrpSpPr>
            <a:grpSpLocks/>
          </p:cNvGrpSpPr>
          <p:nvPr/>
        </p:nvGrpSpPr>
        <p:grpSpPr bwMode="auto">
          <a:xfrm>
            <a:off x="6084888" y="3933825"/>
            <a:ext cx="114300" cy="914400"/>
            <a:chOff x="3217" y="3757"/>
            <a:chExt cx="180" cy="1440"/>
          </a:xfrm>
        </p:grpSpPr>
        <p:sp>
          <p:nvSpPr>
            <p:cNvPr id="9345" name="AutoShape 26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46" name="Oval 26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47" name="Rectangle 26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48" name="Rectangle 27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41" name="Group 271"/>
          <p:cNvGrpSpPr>
            <a:grpSpLocks/>
          </p:cNvGrpSpPr>
          <p:nvPr/>
        </p:nvGrpSpPr>
        <p:grpSpPr bwMode="auto">
          <a:xfrm>
            <a:off x="7164388" y="3933825"/>
            <a:ext cx="114300" cy="914400"/>
            <a:chOff x="3217" y="3757"/>
            <a:chExt cx="180" cy="1440"/>
          </a:xfrm>
        </p:grpSpPr>
        <p:sp>
          <p:nvSpPr>
            <p:cNvPr id="9341" name="AutoShape 27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42" name="Oval 27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43" name="Rectangle 27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44" name="Rectangle 27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42" name="Group 276"/>
          <p:cNvGrpSpPr>
            <a:grpSpLocks/>
          </p:cNvGrpSpPr>
          <p:nvPr/>
        </p:nvGrpSpPr>
        <p:grpSpPr bwMode="auto">
          <a:xfrm>
            <a:off x="5651500" y="3933825"/>
            <a:ext cx="115888" cy="914400"/>
            <a:chOff x="4059" y="1071"/>
            <a:chExt cx="73" cy="576"/>
          </a:xfrm>
        </p:grpSpPr>
        <p:sp>
          <p:nvSpPr>
            <p:cNvPr id="9337" name="AutoShape 277"/>
            <p:cNvSpPr>
              <a:spLocks noChangeArrowheads="1"/>
            </p:cNvSpPr>
            <p:nvPr/>
          </p:nvSpPr>
          <p:spPr bwMode="auto">
            <a:xfrm>
              <a:off x="4059" y="1071"/>
              <a:ext cx="73" cy="5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38" name="Oval 278"/>
            <p:cNvSpPr>
              <a:spLocks noChangeArrowheads="1"/>
            </p:cNvSpPr>
            <p:nvPr/>
          </p:nvSpPr>
          <p:spPr bwMode="auto">
            <a:xfrm>
              <a:off x="4059" y="1143"/>
              <a:ext cx="73" cy="72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39" name="Rectangle 279"/>
            <p:cNvSpPr>
              <a:spLocks noChangeArrowheads="1"/>
            </p:cNvSpPr>
            <p:nvPr/>
          </p:nvSpPr>
          <p:spPr bwMode="auto">
            <a:xfrm>
              <a:off x="4059" y="1287"/>
              <a:ext cx="73" cy="72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40" name="Rectangle 280"/>
            <p:cNvSpPr>
              <a:spLocks noChangeArrowheads="1"/>
            </p:cNvSpPr>
            <p:nvPr/>
          </p:nvSpPr>
          <p:spPr bwMode="auto">
            <a:xfrm>
              <a:off x="4059" y="1503"/>
              <a:ext cx="73" cy="72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243" name="AutoShape 281"/>
          <p:cNvSpPr>
            <a:spLocks noChangeArrowheads="1"/>
          </p:cNvSpPr>
          <p:nvPr/>
        </p:nvSpPr>
        <p:spPr bwMode="auto">
          <a:xfrm>
            <a:off x="6659563" y="3933825"/>
            <a:ext cx="115887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44" name="Oval 282"/>
          <p:cNvSpPr>
            <a:spLocks noChangeArrowheads="1"/>
          </p:cNvSpPr>
          <p:nvPr/>
        </p:nvSpPr>
        <p:spPr bwMode="auto">
          <a:xfrm>
            <a:off x="6659563" y="4048125"/>
            <a:ext cx="115887" cy="1143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45" name="Rectangle 283"/>
          <p:cNvSpPr>
            <a:spLocks noChangeArrowheads="1"/>
          </p:cNvSpPr>
          <p:nvPr/>
        </p:nvSpPr>
        <p:spPr bwMode="auto">
          <a:xfrm>
            <a:off x="6659563" y="4276725"/>
            <a:ext cx="115887" cy="114300"/>
          </a:xfrm>
          <a:prstGeom prst="rect">
            <a:avLst/>
          </a:prstGeom>
          <a:solidFill>
            <a:srgbClr val="FF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46" name="Rectangle 284"/>
          <p:cNvSpPr>
            <a:spLocks noChangeArrowheads="1"/>
          </p:cNvSpPr>
          <p:nvPr/>
        </p:nvSpPr>
        <p:spPr bwMode="auto">
          <a:xfrm>
            <a:off x="6659563" y="4619625"/>
            <a:ext cx="115887" cy="114300"/>
          </a:xfrm>
          <a:prstGeom prst="rect">
            <a:avLst/>
          </a:prstGeom>
          <a:solidFill>
            <a:schemeClr val="tx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247" name="Text Box 285"/>
          <p:cNvSpPr txBox="1">
            <a:spLocks noChangeArrowheads="1"/>
          </p:cNvSpPr>
          <p:nvPr/>
        </p:nvSpPr>
        <p:spPr bwMode="auto">
          <a:xfrm>
            <a:off x="2700338" y="5949950"/>
            <a:ext cx="24495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sp>
        <p:nvSpPr>
          <p:cNvPr id="9248" name="Text Box 286"/>
          <p:cNvSpPr txBox="1">
            <a:spLocks noChangeArrowheads="1"/>
          </p:cNvSpPr>
          <p:nvPr/>
        </p:nvSpPr>
        <p:spPr bwMode="auto">
          <a:xfrm>
            <a:off x="2555875" y="5876925"/>
            <a:ext cx="26638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Phénotypes parentaux largement majoritaires</a:t>
            </a:r>
          </a:p>
        </p:txBody>
      </p:sp>
      <p:sp>
        <p:nvSpPr>
          <p:cNvPr id="9249" name="Text Box 287"/>
          <p:cNvSpPr txBox="1">
            <a:spLocks noChangeArrowheads="1"/>
          </p:cNvSpPr>
          <p:nvPr/>
        </p:nvSpPr>
        <p:spPr bwMode="auto">
          <a:xfrm>
            <a:off x="5292725" y="5876925"/>
            <a:ext cx="266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sp>
        <p:nvSpPr>
          <p:cNvPr id="9250" name="Text Box 288"/>
          <p:cNvSpPr txBox="1">
            <a:spLocks noChangeArrowheads="1"/>
          </p:cNvSpPr>
          <p:nvPr/>
        </p:nvSpPr>
        <p:spPr bwMode="auto">
          <a:xfrm>
            <a:off x="5292725" y="5876925"/>
            <a:ext cx="28797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Phénotypes recombinés minoritaires</a:t>
            </a:r>
          </a:p>
        </p:txBody>
      </p:sp>
      <p:sp>
        <p:nvSpPr>
          <p:cNvPr id="9251" name="Text Box 289"/>
          <p:cNvSpPr txBox="1">
            <a:spLocks noChangeArrowheads="1"/>
          </p:cNvSpPr>
          <p:nvPr/>
        </p:nvSpPr>
        <p:spPr bwMode="auto">
          <a:xfrm>
            <a:off x="1763713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9252" name="Text Box 290"/>
          <p:cNvSpPr txBox="1">
            <a:spLocks noChangeArrowheads="1"/>
          </p:cNvSpPr>
          <p:nvPr/>
        </p:nvSpPr>
        <p:spPr bwMode="auto">
          <a:xfrm>
            <a:off x="971550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9253" name="Group 291"/>
          <p:cNvGrpSpPr>
            <a:grpSpLocks/>
          </p:cNvGrpSpPr>
          <p:nvPr/>
        </p:nvGrpSpPr>
        <p:grpSpPr bwMode="auto">
          <a:xfrm>
            <a:off x="1116013" y="2347913"/>
            <a:ext cx="115887" cy="914400"/>
            <a:chOff x="3217" y="3757"/>
            <a:chExt cx="180" cy="1440"/>
          </a:xfrm>
        </p:grpSpPr>
        <p:sp>
          <p:nvSpPr>
            <p:cNvPr id="9333" name="AutoShape 29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34" name="Oval 29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35" name="Rectangle 29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36" name="Rectangle 29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54" name="Group 296"/>
          <p:cNvGrpSpPr>
            <a:grpSpLocks/>
          </p:cNvGrpSpPr>
          <p:nvPr/>
        </p:nvGrpSpPr>
        <p:grpSpPr bwMode="auto">
          <a:xfrm>
            <a:off x="1403350" y="2347913"/>
            <a:ext cx="115888" cy="914400"/>
            <a:chOff x="3217" y="3757"/>
            <a:chExt cx="180" cy="1440"/>
          </a:xfrm>
        </p:grpSpPr>
        <p:sp>
          <p:nvSpPr>
            <p:cNvPr id="9329" name="AutoShape 29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30" name="Oval 29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31" name="Rectangle 29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32" name="Rectangle 30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55" name="Group 301"/>
          <p:cNvGrpSpPr>
            <a:grpSpLocks/>
          </p:cNvGrpSpPr>
          <p:nvPr/>
        </p:nvGrpSpPr>
        <p:grpSpPr bwMode="auto">
          <a:xfrm>
            <a:off x="2124075" y="2347913"/>
            <a:ext cx="114300" cy="914400"/>
            <a:chOff x="3217" y="3757"/>
            <a:chExt cx="180" cy="1440"/>
          </a:xfrm>
        </p:grpSpPr>
        <p:sp>
          <p:nvSpPr>
            <p:cNvPr id="9325" name="AutoShape 30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26" name="Oval 30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27" name="Rectangle 30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28" name="Rectangle 30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56" name="Group 306"/>
          <p:cNvGrpSpPr>
            <a:grpSpLocks/>
          </p:cNvGrpSpPr>
          <p:nvPr/>
        </p:nvGrpSpPr>
        <p:grpSpPr bwMode="auto">
          <a:xfrm>
            <a:off x="1908175" y="2347913"/>
            <a:ext cx="114300" cy="914400"/>
            <a:chOff x="3217" y="3757"/>
            <a:chExt cx="180" cy="1440"/>
          </a:xfrm>
        </p:grpSpPr>
        <p:sp>
          <p:nvSpPr>
            <p:cNvPr id="9321" name="AutoShape 30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22" name="Oval 30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23" name="Rectangle 30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24" name="Rectangle 31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257" name="Text Box 311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9258" name="Text Box 312"/>
          <p:cNvSpPr txBox="1">
            <a:spLocks noChangeArrowheads="1"/>
          </p:cNvSpPr>
          <p:nvPr/>
        </p:nvSpPr>
        <p:spPr bwMode="auto">
          <a:xfrm>
            <a:off x="971550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9259" name="Group 313"/>
          <p:cNvGrpSpPr>
            <a:grpSpLocks/>
          </p:cNvGrpSpPr>
          <p:nvPr/>
        </p:nvGrpSpPr>
        <p:grpSpPr bwMode="auto">
          <a:xfrm>
            <a:off x="1403350" y="2349500"/>
            <a:ext cx="115888" cy="914400"/>
            <a:chOff x="3217" y="3757"/>
            <a:chExt cx="180" cy="1440"/>
          </a:xfrm>
        </p:grpSpPr>
        <p:sp>
          <p:nvSpPr>
            <p:cNvPr id="9317" name="AutoShape 314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18" name="Oval 315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19" name="Rectangle 316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20" name="Rectangle 317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60" name="Group 318"/>
          <p:cNvGrpSpPr>
            <a:grpSpLocks/>
          </p:cNvGrpSpPr>
          <p:nvPr/>
        </p:nvGrpSpPr>
        <p:grpSpPr bwMode="auto">
          <a:xfrm>
            <a:off x="2124075" y="2349500"/>
            <a:ext cx="114300" cy="914400"/>
            <a:chOff x="3217" y="3757"/>
            <a:chExt cx="180" cy="1440"/>
          </a:xfrm>
        </p:grpSpPr>
        <p:sp>
          <p:nvSpPr>
            <p:cNvPr id="9313" name="AutoShape 319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14" name="Oval 320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15" name="Rectangle 321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16" name="Rectangle 322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61" name="Group 323"/>
          <p:cNvGrpSpPr>
            <a:grpSpLocks/>
          </p:cNvGrpSpPr>
          <p:nvPr/>
        </p:nvGrpSpPr>
        <p:grpSpPr bwMode="auto">
          <a:xfrm>
            <a:off x="1116013" y="2349500"/>
            <a:ext cx="115887" cy="914400"/>
            <a:chOff x="3217" y="3757"/>
            <a:chExt cx="180" cy="1440"/>
          </a:xfrm>
        </p:grpSpPr>
        <p:sp>
          <p:nvSpPr>
            <p:cNvPr id="9309" name="AutoShape 324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10" name="Oval 325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11" name="Rectangle 326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12" name="Rectangle 327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62" name="Group 328"/>
          <p:cNvGrpSpPr>
            <a:grpSpLocks/>
          </p:cNvGrpSpPr>
          <p:nvPr/>
        </p:nvGrpSpPr>
        <p:grpSpPr bwMode="auto">
          <a:xfrm>
            <a:off x="1835150" y="2349500"/>
            <a:ext cx="114300" cy="914400"/>
            <a:chOff x="3217" y="3757"/>
            <a:chExt cx="180" cy="1440"/>
          </a:xfrm>
        </p:grpSpPr>
        <p:sp>
          <p:nvSpPr>
            <p:cNvPr id="9305" name="AutoShape 329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06" name="Oval 330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07" name="Rectangle 331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08" name="Rectangle 332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263" name="Rectangle 333"/>
          <p:cNvSpPr>
            <a:spLocks noChangeArrowheads="1"/>
          </p:cNvSpPr>
          <p:nvPr/>
        </p:nvSpPr>
        <p:spPr bwMode="auto">
          <a:xfrm>
            <a:off x="4140200" y="2205038"/>
            <a:ext cx="9366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64" name="Rectangle 334"/>
          <p:cNvSpPr>
            <a:spLocks noChangeArrowheads="1"/>
          </p:cNvSpPr>
          <p:nvPr/>
        </p:nvSpPr>
        <p:spPr bwMode="auto">
          <a:xfrm>
            <a:off x="3059113" y="2205038"/>
            <a:ext cx="9366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9265" name="Group 335"/>
          <p:cNvGrpSpPr>
            <a:grpSpLocks/>
          </p:cNvGrpSpPr>
          <p:nvPr/>
        </p:nvGrpSpPr>
        <p:grpSpPr bwMode="auto">
          <a:xfrm>
            <a:off x="3276600" y="2276475"/>
            <a:ext cx="115888" cy="914400"/>
            <a:chOff x="3217" y="3757"/>
            <a:chExt cx="180" cy="1440"/>
          </a:xfrm>
        </p:grpSpPr>
        <p:sp>
          <p:nvSpPr>
            <p:cNvPr id="9301" name="AutoShape 336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02" name="Oval 337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03" name="Rectangle 338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04" name="Rectangle 339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66" name="Group 340"/>
          <p:cNvGrpSpPr>
            <a:grpSpLocks/>
          </p:cNvGrpSpPr>
          <p:nvPr/>
        </p:nvGrpSpPr>
        <p:grpSpPr bwMode="auto">
          <a:xfrm>
            <a:off x="3708400" y="2276475"/>
            <a:ext cx="114300" cy="914400"/>
            <a:chOff x="3217" y="3757"/>
            <a:chExt cx="180" cy="1440"/>
          </a:xfrm>
        </p:grpSpPr>
        <p:sp>
          <p:nvSpPr>
            <p:cNvPr id="9297" name="AutoShape 341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98" name="Oval 342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99" name="Rectangle 343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300" name="Rectangle 344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67" name="Group 345"/>
          <p:cNvGrpSpPr>
            <a:grpSpLocks/>
          </p:cNvGrpSpPr>
          <p:nvPr/>
        </p:nvGrpSpPr>
        <p:grpSpPr bwMode="auto">
          <a:xfrm>
            <a:off x="4356100" y="2276475"/>
            <a:ext cx="114300" cy="914400"/>
            <a:chOff x="3217" y="3757"/>
            <a:chExt cx="180" cy="1440"/>
          </a:xfrm>
        </p:grpSpPr>
        <p:sp>
          <p:nvSpPr>
            <p:cNvPr id="9293" name="AutoShape 346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94" name="Oval 347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95" name="Rectangle 348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96" name="Rectangle 349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68" name="Group 350"/>
          <p:cNvGrpSpPr>
            <a:grpSpLocks/>
          </p:cNvGrpSpPr>
          <p:nvPr/>
        </p:nvGrpSpPr>
        <p:grpSpPr bwMode="auto">
          <a:xfrm>
            <a:off x="4787900" y="2276475"/>
            <a:ext cx="114300" cy="914400"/>
            <a:chOff x="3217" y="3757"/>
            <a:chExt cx="180" cy="1440"/>
          </a:xfrm>
        </p:grpSpPr>
        <p:sp>
          <p:nvSpPr>
            <p:cNvPr id="9289" name="AutoShape 351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90" name="Oval 352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91" name="Rectangle 353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92" name="Rectangle 354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69" name="Group 355"/>
          <p:cNvGrpSpPr>
            <a:grpSpLocks/>
          </p:cNvGrpSpPr>
          <p:nvPr/>
        </p:nvGrpSpPr>
        <p:grpSpPr bwMode="auto">
          <a:xfrm>
            <a:off x="4356100" y="2276475"/>
            <a:ext cx="114300" cy="914400"/>
            <a:chOff x="3217" y="3757"/>
            <a:chExt cx="180" cy="1440"/>
          </a:xfrm>
        </p:grpSpPr>
        <p:sp>
          <p:nvSpPr>
            <p:cNvPr id="9285" name="AutoShape 356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86" name="Oval 357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87" name="Rectangle 358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88" name="Rectangle 359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70" name="Group 360"/>
          <p:cNvGrpSpPr>
            <a:grpSpLocks/>
          </p:cNvGrpSpPr>
          <p:nvPr/>
        </p:nvGrpSpPr>
        <p:grpSpPr bwMode="auto">
          <a:xfrm>
            <a:off x="4787900" y="2276475"/>
            <a:ext cx="114300" cy="914400"/>
            <a:chOff x="3217" y="3757"/>
            <a:chExt cx="180" cy="1440"/>
          </a:xfrm>
        </p:grpSpPr>
        <p:sp>
          <p:nvSpPr>
            <p:cNvPr id="9281" name="AutoShape 361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82" name="Oval 362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83" name="Rectangle 363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84" name="Rectangle 364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71" name="Group 365"/>
          <p:cNvGrpSpPr>
            <a:grpSpLocks/>
          </p:cNvGrpSpPr>
          <p:nvPr/>
        </p:nvGrpSpPr>
        <p:grpSpPr bwMode="auto">
          <a:xfrm>
            <a:off x="3708400" y="2276475"/>
            <a:ext cx="114300" cy="914400"/>
            <a:chOff x="3217" y="3757"/>
            <a:chExt cx="180" cy="1440"/>
          </a:xfrm>
        </p:grpSpPr>
        <p:sp>
          <p:nvSpPr>
            <p:cNvPr id="9277" name="AutoShape 366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78" name="Oval 367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79" name="Rectangle 368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80" name="Rectangle 369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9272" name="Group 370"/>
          <p:cNvGrpSpPr>
            <a:grpSpLocks/>
          </p:cNvGrpSpPr>
          <p:nvPr/>
        </p:nvGrpSpPr>
        <p:grpSpPr bwMode="auto">
          <a:xfrm>
            <a:off x="3276600" y="2276475"/>
            <a:ext cx="115888" cy="914400"/>
            <a:chOff x="3217" y="3757"/>
            <a:chExt cx="180" cy="1440"/>
          </a:xfrm>
        </p:grpSpPr>
        <p:sp>
          <p:nvSpPr>
            <p:cNvPr id="9273" name="AutoShape 371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74" name="Oval 372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75" name="Rectangle 373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9276" name="Rectangle 374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48" grpId="0" animBg="1"/>
      <p:bldP spid="166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323850" y="260350"/>
            <a:ext cx="8640763" cy="1223963"/>
            <a:chOff x="204" y="164"/>
            <a:chExt cx="5443" cy="771"/>
          </a:xfrm>
        </p:grpSpPr>
        <p:sp>
          <p:nvSpPr>
            <p:cNvPr id="10400" name="AutoShape 3"/>
            <p:cNvSpPr>
              <a:spLocks noChangeArrowheads="1"/>
            </p:cNvSpPr>
            <p:nvPr/>
          </p:nvSpPr>
          <p:spPr bwMode="auto">
            <a:xfrm>
              <a:off x="204" y="164"/>
              <a:ext cx="5443" cy="454"/>
            </a:xfrm>
            <a:prstGeom prst="bevel">
              <a:avLst>
                <a:gd name="adj" fmla="val 12500"/>
              </a:avLst>
            </a:prstGeom>
            <a:solidFill>
              <a:srgbClr val="DAFF71">
                <a:alpha val="1803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401" name="Text Box 4"/>
            <p:cNvSpPr txBox="1">
              <a:spLocks noChangeArrowheads="1"/>
            </p:cNvSpPr>
            <p:nvPr/>
          </p:nvSpPr>
          <p:spPr bwMode="auto">
            <a:xfrm>
              <a:off x="657" y="255"/>
              <a:ext cx="4899" cy="231"/>
            </a:xfrm>
            <a:prstGeom prst="rect">
              <a:avLst/>
            </a:prstGeom>
            <a:solidFill>
              <a:srgbClr val="DAFF71">
                <a:alpha val="5882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solidFill>
                    <a:schemeClr val="accent2"/>
                  </a:solidFill>
                </a:rPr>
                <a:t>Le Brassage intrachromosomique chez la drosophile</a:t>
              </a:r>
            </a:p>
          </p:txBody>
        </p:sp>
        <p:sp>
          <p:nvSpPr>
            <p:cNvPr id="10402" name="AutoShape 5"/>
            <p:cNvSpPr>
              <a:spLocks noChangeArrowheads="1"/>
            </p:cNvSpPr>
            <p:nvPr/>
          </p:nvSpPr>
          <p:spPr bwMode="auto">
            <a:xfrm>
              <a:off x="204" y="164"/>
              <a:ext cx="907" cy="771"/>
            </a:xfrm>
            <a:prstGeom prst="bevel">
              <a:avLst>
                <a:gd name="adj" fmla="val 12500"/>
              </a:avLst>
            </a:prstGeom>
            <a:solidFill>
              <a:srgbClr val="DAFF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pic>
          <p:nvPicPr>
            <p:cNvPr id="10403" name="Picture 6" descr="Imag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5" y="255"/>
              <a:ext cx="725" cy="579"/>
            </a:xfrm>
            <a:prstGeom prst="rect">
              <a:avLst/>
            </a:prstGeom>
            <a:solidFill>
              <a:srgbClr val="DAFF7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3" name="Rectangle 7"/>
          <p:cNvSpPr>
            <a:spLocks noChangeArrowheads="1"/>
          </p:cNvSpPr>
          <p:nvPr/>
        </p:nvSpPr>
        <p:spPr bwMode="auto">
          <a:xfrm>
            <a:off x="971550" y="3500438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10245" name="Group 9"/>
          <p:cNvGrpSpPr>
            <a:grpSpLocks/>
          </p:cNvGrpSpPr>
          <p:nvPr/>
        </p:nvGrpSpPr>
        <p:grpSpPr bwMode="auto">
          <a:xfrm>
            <a:off x="1116013" y="3860800"/>
            <a:ext cx="115887" cy="914400"/>
            <a:chOff x="3217" y="3757"/>
            <a:chExt cx="180" cy="1440"/>
          </a:xfrm>
        </p:grpSpPr>
        <p:sp>
          <p:nvSpPr>
            <p:cNvPr id="10396" name="AutoShape 1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97" name="Oval 1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98" name="Rectangle 1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99" name="Rectangle 1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46" name="Group 14"/>
          <p:cNvGrpSpPr>
            <a:grpSpLocks/>
          </p:cNvGrpSpPr>
          <p:nvPr/>
        </p:nvGrpSpPr>
        <p:grpSpPr bwMode="auto">
          <a:xfrm>
            <a:off x="1692275" y="3860800"/>
            <a:ext cx="114300" cy="914400"/>
            <a:chOff x="3217" y="3757"/>
            <a:chExt cx="180" cy="1440"/>
          </a:xfrm>
        </p:grpSpPr>
        <p:sp>
          <p:nvSpPr>
            <p:cNvPr id="10392" name="AutoShape 1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93" name="Oval 1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94" name="Rectangle 1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95" name="Rectangle 1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47" name="Text Box 19"/>
          <p:cNvSpPr txBox="1">
            <a:spLocks noChangeArrowheads="1"/>
          </p:cNvSpPr>
          <p:nvPr/>
        </p:nvSpPr>
        <p:spPr bwMode="auto">
          <a:xfrm>
            <a:off x="468313" y="3500438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F1</a:t>
            </a:r>
          </a:p>
        </p:txBody>
      </p:sp>
      <p:sp>
        <p:nvSpPr>
          <p:cNvPr id="10248" name="Rectangle 20"/>
          <p:cNvSpPr>
            <a:spLocks noChangeArrowheads="1"/>
          </p:cNvSpPr>
          <p:nvPr/>
        </p:nvSpPr>
        <p:spPr bwMode="auto">
          <a:xfrm>
            <a:off x="2843213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49" name="Rectangle 21"/>
          <p:cNvSpPr>
            <a:spLocks noChangeArrowheads="1"/>
          </p:cNvSpPr>
          <p:nvPr/>
        </p:nvSpPr>
        <p:spPr bwMode="auto">
          <a:xfrm>
            <a:off x="3995738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250" name="Group 22"/>
          <p:cNvGrpSpPr>
            <a:grpSpLocks/>
          </p:cNvGrpSpPr>
          <p:nvPr/>
        </p:nvGrpSpPr>
        <p:grpSpPr bwMode="auto">
          <a:xfrm>
            <a:off x="3059113" y="3860800"/>
            <a:ext cx="115887" cy="914400"/>
            <a:chOff x="3217" y="3757"/>
            <a:chExt cx="180" cy="1440"/>
          </a:xfrm>
        </p:grpSpPr>
        <p:sp>
          <p:nvSpPr>
            <p:cNvPr id="10388" name="AutoShape 2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89" name="Oval 2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90" name="Rectangle 2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91" name="Rectangle 2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51" name="Group 27"/>
          <p:cNvGrpSpPr>
            <a:grpSpLocks/>
          </p:cNvGrpSpPr>
          <p:nvPr/>
        </p:nvGrpSpPr>
        <p:grpSpPr bwMode="auto">
          <a:xfrm>
            <a:off x="3635375" y="3860800"/>
            <a:ext cx="114300" cy="914400"/>
            <a:chOff x="3217" y="3757"/>
            <a:chExt cx="180" cy="1440"/>
          </a:xfrm>
        </p:grpSpPr>
        <p:sp>
          <p:nvSpPr>
            <p:cNvPr id="10384" name="AutoShape 2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85" name="Oval 2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86" name="Rectangle 3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87" name="Rectangle 3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52" name="Group 32"/>
          <p:cNvGrpSpPr>
            <a:grpSpLocks/>
          </p:cNvGrpSpPr>
          <p:nvPr/>
        </p:nvGrpSpPr>
        <p:grpSpPr bwMode="auto">
          <a:xfrm>
            <a:off x="4284663" y="3860800"/>
            <a:ext cx="114300" cy="914400"/>
            <a:chOff x="3217" y="3757"/>
            <a:chExt cx="180" cy="1440"/>
          </a:xfrm>
        </p:grpSpPr>
        <p:sp>
          <p:nvSpPr>
            <p:cNvPr id="10380" name="AutoShape 3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81" name="Oval 3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82" name="Rectangle 3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83" name="Rectangle 3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53" name="Group 37"/>
          <p:cNvGrpSpPr>
            <a:grpSpLocks/>
          </p:cNvGrpSpPr>
          <p:nvPr/>
        </p:nvGrpSpPr>
        <p:grpSpPr bwMode="auto">
          <a:xfrm>
            <a:off x="4787900" y="3860800"/>
            <a:ext cx="114300" cy="914400"/>
            <a:chOff x="3217" y="3757"/>
            <a:chExt cx="180" cy="1440"/>
          </a:xfrm>
        </p:grpSpPr>
        <p:sp>
          <p:nvSpPr>
            <p:cNvPr id="10376" name="AutoShape 3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77" name="Oval 3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78" name="Rectangle 4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79" name="Rectangle 4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0254" name="Picture 42" descr="drozoblansorpsnoir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/>
          <a:stretch>
            <a:fillRect/>
          </a:stretch>
        </p:blipFill>
        <p:spPr bwMode="auto">
          <a:xfrm>
            <a:off x="4140200" y="1268413"/>
            <a:ext cx="100806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43" descr="drozoblansorpsnoir"/>
          <p:cNvPicPr>
            <a:picLocks noChangeAspect="1" noChangeArrowheads="1"/>
          </p:cNvPicPr>
          <p:nvPr/>
        </p:nvPicPr>
        <p:blipFill>
          <a:blip r:embed="rId4" cstate="print">
            <a:lum bright="6000" contrast="12000"/>
          </a:blip>
          <a:srcRect/>
          <a:stretch>
            <a:fillRect/>
          </a:stretch>
        </p:blipFill>
        <p:spPr bwMode="auto">
          <a:xfrm>
            <a:off x="4067175" y="5084763"/>
            <a:ext cx="1081088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44" descr="drozorouge corpsbeige"/>
          <p:cNvPicPr>
            <a:picLocks noChangeAspect="1" noChangeArrowheads="1"/>
          </p:cNvPicPr>
          <p:nvPr/>
        </p:nvPicPr>
        <p:blipFill>
          <a:blip r:embed="rId5" cstate="print">
            <a:lum bright="6000" contrast="24000"/>
          </a:blip>
          <a:srcRect/>
          <a:stretch>
            <a:fillRect/>
          </a:stretch>
        </p:blipFill>
        <p:spPr bwMode="auto">
          <a:xfrm>
            <a:off x="3059113" y="508476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7" name="Picture 45" descr="drozorouge corpsbeige"/>
          <p:cNvPicPr>
            <a:picLocks noChangeAspect="1" noChangeArrowheads="1"/>
          </p:cNvPicPr>
          <p:nvPr/>
        </p:nvPicPr>
        <p:blipFill>
          <a:blip r:embed="rId5" cstate="print">
            <a:lum contrast="24000"/>
          </a:blip>
          <a:srcRect/>
          <a:stretch>
            <a:fillRect/>
          </a:stretch>
        </p:blipFill>
        <p:spPr bwMode="auto">
          <a:xfrm>
            <a:off x="827088" y="1484313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8" name="Picture 46" descr="drozorouge corpsbeige"/>
          <p:cNvPicPr>
            <a:picLocks noChangeAspect="1" noChangeArrowheads="1"/>
          </p:cNvPicPr>
          <p:nvPr/>
        </p:nvPicPr>
        <p:blipFill>
          <a:blip r:embed="rId5" cstate="print">
            <a:lum contrast="24000"/>
          </a:blip>
          <a:srcRect/>
          <a:stretch>
            <a:fillRect/>
          </a:stretch>
        </p:blipFill>
        <p:spPr bwMode="auto">
          <a:xfrm>
            <a:off x="3132138" y="1412875"/>
            <a:ext cx="935037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9" name="Text Box 47"/>
          <p:cNvSpPr txBox="1">
            <a:spLocks noChangeArrowheads="1"/>
          </p:cNvSpPr>
          <p:nvPr/>
        </p:nvSpPr>
        <p:spPr bwMode="auto">
          <a:xfrm>
            <a:off x="2339975" y="364490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F2</a:t>
            </a:r>
          </a:p>
        </p:txBody>
      </p:sp>
      <p:pic>
        <p:nvPicPr>
          <p:cNvPr id="10260" name="Picture 48" descr="drozoblancorpsbej"/>
          <p:cNvPicPr>
            <a:picLocks noChangeAspect="1" noChangeArrowheads="1"/>
          </p:cNvPicPr>
          <p:nvPr/>
        </p:nvPicPr>
        <p:blipFill>
          <a:blip r:embed="rId6" cstate="print">
            <a:lum contrast="12000"/>
          </a:blip>
          <a:srcRect b="13321"/>
          <a:stretch>
            <a:fillRect/>
          </a:stretch>
        </p:blipFill>
        <p:spPr bwMode="auto">
          <a:xfrm>
            <a:off x="5292725" y="5084763"/>
            <a:ext cx="1152525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1" name="Picture 49" descr="drozorougeorpsnoir"/>
          <p:cNvPicPr>
            <a:picLocks noChangeAspect="1" noChangeArrowheads="1"/>
          </p:cNvPicPr>
          <p:nvPr/>
        </p:nvPicPr>
        <p:blipFill>
          <a:blip r:embed="rId7" cstate="print">
            <a:lum bright="12000" contrast="30000"/>
          </a:blip>
          <a:srcRect/>
          <a:stretch>
            <a:fillRect/>
          </a:stretch>
        </p:blipFill>
        <p:spPr bwMode="auto">
          <a:xfrm>
            <a:off x="6516688" y="5084763"/>
            <a:ext cx="936625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2" name="Rectangle 50"/>
          <p:cNvSpPr>
            <a:spLocks noChangeArrowheads="1"/>
          </p:cNvSpPr>
          <p:nvPr/>
        </p:nvSpPr>
        <p:spPr bwMode="auto">
          <a:xfrm>
            <a:off x="5292725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63" name="Rectangle 51"/>
          <p:cNvSpPr>
            <a:spLocks noChangeArrowheads="1"/>
          </p:cNvSpPr>
          <p:nvPr/>
        </p:nvSpPr>
        <p:spPr bwMode="auto">
          <a:xfrm>
            <a:off x="6443663" y="3573463"/>
            <a:ext cx="1152525" cy="1511300"/>
          </a:xfrm>
          <a:prstGeom prst="rect">
            <a:avLst/>
          </a:prstGeom>
          <a:solidFill>
            <a:srgbClr val="EDFFB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264" name="Group 52"/>
          <p:cNvGrpSpPr>
            <a:grpSpLocks/>
          </p:cNvGrpSpPr>
          <p:nvPr/>
        </p:nvGrpSpPr>
        <p:grpSpPr bwMode="auto">
          <a:xfrm>
            <a:off x="6084888" y="3933825"/>
            <a:ext cx="114300" cy="914400"/>
            <a:chOff x="3217" y="3757"/>
            <a:chExt cx="180" cy="1440"/>
          </a:xfrm>
        </p:grpSpPr>
        <p:sp>
          <p:nvSpPr>
            <p:cNvPr id="10372" name="AutoShape 5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73" name="Oval 5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74" name="Rectangle 5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75" name="Rectangle 5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65" name="Group 57"/>
          <p:cNvGrpSpPr>
            <a:grpSpLocks/>
          </p:cNvGrpSpPr>
          <p:nvPr/>
        </p:nvGrpSpPr>
        <p:grpSpPr bwMode="auto">
          <a:xfrm>
            <a:off x="7164388" y="3933825"/>
            <a:ext cx="114300" cy="914400"/>
            <a:chOff x="3217" y="3757"/>
            <a:chExt cx="180" cy="1440"/>
          </a:xfrm>
        </p:grpSpPr>
        <p:sp>
          <p:nvSpPr>
            <p:cNvPr id="10368" name="AutoShape 5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69" name="Oval 5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70" name="Rectangle 6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71" name="Rectangle 6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66" name="Group 62"/>
          <p:cNvGrpSpPr>
            <a:grpSpLocks/>
          </p:cNvGrpSpPr>
          <p:nvPr/>
        </p:nvGrpSpPr>
        <p:grpSpPr bwMode="auto">
          <a:xfrm>
            <a:off x="5651500" y="3933825"/>
            <a:ext cx="115888" cy="914400"/>
            <a:chOff x="4059" y="1071"/>
            <a:chExt cx="73" cy="576"/>
          </a:xfrm>
        </p:grpSpPr>
        <p:sp>
          <p:nvSpPr>
            <p:cNvPr id="10364" name="AutoShape 63"/>
            <p:cNvSpPr>
              <a:spLocks noChangeArrowheads="1"/>
            </p:cNvSpPr>
            <p:nvPr/>
          </p:nvSpPr>
          <p:spPr bwMode="auto">
            <a:xfrm>
              <a:off x="4059" y="1071"/>
              <a:ext cx="73" cy="57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65" name="Oval 64"/>
            <p:cNvSpPr>
              <a:spLocks noChangeArrowheads="1"/>
            </p:cNvSpPr>
            <p:nvPr/>
          </p:nvSpPr>
          <p:spPr bwMode="auto">
            <a:xfrm>
              <a:off x="4059" y="1143"/>
              <a:ext cx="73" cy="72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66" name="Rectangle 65"/>
            <p:cNvSpPr>
              <a:spLocks noChangeArrowheads="1"/>
            </p:cNvSpPr>
            <p:nvPr/>
          </p:nvSpPr>
          <p:spPr bwMode="auto">
            <a:xfrm>
              <a:off x="4059" y="1287"/>
              <a:ext cx="73" cy="72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67" name="Rectangle 66"/>
            <p:cNvSpPr>
              <a:spLocks noChangeArrowheads="1"/>
            </p:cNvSpPr>
            <p:nvPr/>
          </p:nvSpPr>
          <p:spPr bwMode="auto">
            <a:xfrm>
              <a:off x="4059" y="1503"/>
              <a:ext cx="73" cy="72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67" name="AutoShape 67"/>
          <p:cNvSpPr>
            <a:spLocks noChangeArrowheads="1"/>
          </p:cNvSpPr>
          <p:nvPr/>
        </p:nvSpPr>
        <p:spPr bwMode="auto">
          <a:xfrm>
            <a:off x="6659563" y="3933825"/>
            <a:ext cx="115887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68" name="Oval 68"/>
          <p:cNvSpPr>
            <a:spLocks noChangeArrowheads="1"/>
          </p:cNvSpPr>
          <p:nvPr/>
        </p:nvSpPr>
        <p:spPr bwMode="auto">
          <a:xfrm>
            <a:off x="6659563" y="4048125"/>
            <a:ext cx="115887" cy="1143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69" name="Rectangle 69"/>
          <p:cNvSpPr>
            <a:spLocks noChangeArrowheads="1"/>
          </p:cNvSpPr>
          <p:nvPr/>
        </p:nvSpPr>
        <p:spPr bwMode="auto">
          <a:xfrm>
            <a:off x="6659563" y="4276725"/>
            <a:ext cx="115887" cy="114300"/>
          </a:xfrm>
          <a:prstGeom prst="rect">
            <a:avLst/>
          </a:prstGeom>
          <a:solidFill>
            <a:srgbClr val="FF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70" name="Rectangle 70"/>
          <p:cNvSpPr>
            <a:spLocks noChangeArrowheads="1"/>
          </p:cNvSpPr>
          <p:nvPr/>
        </p:nvSpPr>
        <p:spPr bwMode="auto">
          <a:xfrm>
            <a:off x="6659563" y="4619625"/>
            <a:ext cx="115887" cy="114300"/>
          </a:xfrm>
          <a:prstGeom prst="rect">
            <a:avLst/>
          </a:prstGeom>
          <a:solidFill>
            <a:schemeClr val="tx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71" name="Text Box 71"/>
          <p:cNvSpPr txBox="1">
            <a:spLocks noChangeArrowheads="1"/>
          </p:cNvSpPr>
          <p:nvPr/>
        </p:nvSpPr>
        <p:spPr bwMode="auto">
          <a:xfrm>
            <a:off x="2700338" y="5949950"/>
            <a:ext cx="24495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sp>
        <p:nvSpPr>
          <p:cNvPr id="10272" name="Text Box 72"/>
          <p:cNvSpPr txBox="1">
            <a:spLocks noChangeArrowheads="1"/>
          </p:cNvSpPr>
          <p:nvPr/>
        </p:nvSpPr>
        <p:spPr bwMode="auto">
          <a:xfrm>
            <a:off x="2555875" y="5876925"/>
            <a:ext cx="26638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Phénotypes parentaux largement majoritaires</a:t>
            </a:r>
          </a:p>
        </p:txBody>
      </p:sp>
      <p:sp>
        <p:nvSpPr>
          <p:cNvPr id="10273" name="Text Box 73"/>
          <p:cNvSpPr txBox="1">
            <a:spLocks noChangeArrowheads="1"/>
          </p:cNvSpPr>
          <p:nvPr/>
        </p:nvSpPr>
        <p:spPr bwMode="auto">
          <a:xfrm>
            <a:off x="5292725" y="5876925"/>
            <a:ext cx="2663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cs typeface="Arial" charset="0"/>
            </a:endParaRPr>
          </a:p>
        </p:txBody>
      </p:sp>
      <p:sp>
        <p:nvSpPr>
          <p:cNvPr id="10274" name="Text Box 74"/>
          <p:cNvSpPr txBox="1">
            <a:spLocks noChangeArrowheads="1"/>
          </p:cNvSpPr>
          <p:nvPr/>
        </p:nvSpPr>
        <p:spPr bwMode="auto">
          <a:xfrm>
            <a:off x="5292725" y="5876925"/>
            <a:ext cx="28797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Phénotypes recombinés minoritaires</a:t>
            </a:r>
          </a:p>
        </p:txBody>
      </p:sp>
      <p:sp>
        <p:nvSpPr>
          <p:cNvPr id="10275" name="Text Box 75"/>
          <p:cNvSpPr txBox="1">
            <a:spLocks noChangeArrowheads="1"/>
          </p:cNvSpPr>
          <p:nvPr/>
        </p:nvSpPr>
        <p:spPr bwMode="auto">
          <a:xfrm>
            <a:off x="1763713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10276" name="Text Box 76"/>
          <p:cNvSpPr txBox="1">
            <a:spLocks noChangeArrowheads="1"/>
          </p:cNvSpPr>
          <p:nvPr/>
        </p:nvSpPr>
        <p:spPr bwMode="auto">
          <a:xfrm>
            <a:off x="971550" y="2203450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10277" name="Group 77"/>
          <p:cNvGrpSpPr>
            <a:grpSpLocks/>
          </p:cNvGrpSpPr>
          <p:nvPr/>
        </p:nvGrpSpPr>
        <p:grpSpPr bwMode="auto">
          <a:xfrm>
            <a:off x="1116013" y="2347913"/>
            <a:ext cx="115887" cy="914400"/>
            <a:chOff x="3217" y="3757"/>
            <a:chExt cx="180" cy="1440"/>
          </a:xfrm>
        </p:grpSpPr>
        <p:sp>
          <p:nvSpPr>
            <p:cNvPr id="10360" name="AutoShape 7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61" name="Oval 7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62" name="Rectangle 8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63" name="Rectangle 8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78" name="Group 82"/>
          <p:cNvGrpSpPr>
            <a:grpSpLocks/>
          </p:cNvGrpSpPr>
          <p:nvPr/>
        </p:nvGrpSpPr>
        <p:grpSpPr bwMode="auto">
          <a:xfrm>
            <a:off x="1403350" y="2347913"/>
            <a:ext cx="115888" cy="914400"/>
            <a:chOff x="3217" y="3757"/>
            <a:chExt cx="180" cy="1440"/>
          </a:xfrm>
        </p:grpSpPr>
        <p:sp>
          <p:nvSpPr>
            <p:cNvPr id="10356" name="AutoShape 8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57" name="Oval 8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58" name="Rectangle 8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59" name="Rectangle 8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79" name="Group 87"/>
          <p:cNvGrpSpPr>
            <a:grpSpLocks/>
          </p:cNvGrpSpPr>
          <p:nvPr/>
        </p:nvGrpSpPr>
        <p:grpSpPr bwMode="auto">
          <a:xfrm>
            <a:off x="2124075" y="2347913"/>
            <a:ext cx="114300" cy="914400"/>
            <a:chOff x="3217" y="3757"/>
            <a:chExt cx="180" cy="1440"/>
          </a:xfrm>
        </p:grpSpPr>
        <p:sp>
          <p:nvSpPr>
            <p:cNvPr id="10352" name="AutoShape 88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53" name="Oval 89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54" name="Rectangle 90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55" name="Rectangle 91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80" name="Group 92"/>
          <p:cNvGrpSpPr>
            <a:grpSpLocks/>
          </p:cNvGrpSpPr>
          <p:nvPr/>
        </p:nvGrpSpPr>
        <p:grpSpPr bwMode="auto">
          <a:xfrm>
            <a:off x="1908175" y="2347913"/>
            <a:ext cx="114300" cy="914400"/>
            <a:chOff x="3217" y="3757"/>
            <a:chExt cx="180" cy="1440"/>
          </a:xfrm>
        </p:grpSpPr>
        <p:sp>
          <p:nvSpPr>
            <p:cNvPr id="10348" name="AutoShape 93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9" name="Oval 94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50" name="Rectangle 95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51" name="Rectangle 96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81" name="Text Box 97"/>
          <p:cNvSpPr txBox="1">
            <a:spLocks noChangeArrowheads="1"/>
          </p:cNvSpPr>
          <p:nvPr/>
        </p:nvSpPr>
        <p:spPr bwMode="auto">
          <a:xfrm>
            <a:off x="1763713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sp>
        <p:nvSpPr>
          <p:cNvPr id="10282" name="Text Box 98"/>
          <p:cNvSpPr txBox="1">
            <a:spLocks noChangeArrowheads="1"/>
          </p:cNvSpPr>
          <p:nvPr/>
        </p:nvSpPr>
        <p:spPr bwMode="auto">
          <a:xfrm>
            <a:off x="971550" y="2205038"/>
            <a:ext cx="647700" cy="11430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r-FR">
              <a:cs typeface="Arial" charset="0"/>
            </a:endParaRPr>
          </a:p>
        </p:txBody>
      </p:sp>
      <p:grpSp>
        <p:nvGrpSpPr>
          <p:cNvPr id="10283" name="Group 99"/>
          <p:cNvGrpSpPr>
            <a:grpSpLocks/>
          </p:cNvGrpSpPr>
          <p:nvPr/>
        </p:nvGrpSpPr>
        <p:grpSpPr bwMode="auto">
          <a:xfrm>
            <a:off x="1403350" y="2349500"/>
            <a:ext cx="115888" cy="914400"/>
            <a:chOff x="3217" y="3757"/>
            <a:chExt cx="180" cy="1440"/>
          </a:xfrm>
        </p:grpSpPr>
        <p:sp>
          <p:nvSpPr>
            <p:cNvPr id="10344" name="AutoShape 10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5" name="Oval 10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6" name="Rectangle 10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7" name="Rectangle 10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84" name="Group 104"/>
          <p:cNvGrpSpPr>
            <a:grpSpLocks/>
          </p:cNvGrpSpPr>
          <p:nvPr/>
        </p:nvGrpSpPr>
        <p:grpSpPr bwMode="auto">
          <a:xfrm>
            <a:off x="2124075" y="2349500"/>
            <a:ext cx="114300" cy="914400"/>
            <a:chOff x="3217" y="3757"/>
            <a:chExt cx="180" cy="1440"/>
          </a:xfrm>
        </p:grpSpPr>
        <p:sp>
          <p:nvSpPr>
            <p:cNvPr id="10340" name="AutoShape 10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1" name="Oval 10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2" name="Rectangle 10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3" name="Rectangle 10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85" name="Group 109"/>
          <p:cNvGrpSpPr>
            <a:grpSpLocks/>
          </p:cNvGrpSpPr>
          <p:nvPr/>
        </p:nvGrpSpPr>
        <p:grpSpPr bwMode="auto">
          <a:xfrm>
            <a:off x="1116013" y="2349500"/>
            <a:ext cx="115887" cy="914400"/>
            <a:chOff x="3217" y="3757"/>
            <a:chExt cx="180" cy="1440"/>
          </a:xfrm>
        </p:grpSpPr>
        <p:sp>
          <p:nvSpPr>
            <p:cNvPr id="10336" name="AutoShape 110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37" name="Oval 111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38" name="Rectangle 112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39" name="Rectangle 113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86" name="Group 114"/>
          <p:cNvGrpSpPr>
            <a:grpSpLocks/>
          </p:cNvGrpSpPr>
          <p:nvPr/>
        </p:nvGrpSpPr>
        <p:grpSpPr bwMode="auto">
          <a:xfrm>
            <a:off x="1835150" y="2349500"/>
            <a:ext cx="114300" cy="914400"/>
            <a:chOff x="3217" y="3757"/>
            <a:chExt cx="180" cy="1440"/>
          </a:xfrm>
        </p:grpSpPr>
        <p:sp>
          <p:nvSpPr>
            <p:cNvPr id="10332" name="AutoShape 115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33" name="Oval 116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34" name="Rectangle 117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35" name="Rectangle 118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87" name="Rectangle 119"/>
          <p:cNvSpPr>
            <a:spLocks noChangeArrowheads="1"/>
          </p:cNvSpPr>
          <p:nvPr/>
        </p:nvSpPr>
        <p:spPr bwMode="auto">
          <a:xfrm>
            <a:off x="4140200" y="2205038"/>
            <a:ext cx="9366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88" name="Rectangle 120"/>
          <p:cNvSpPr>
            <a:spLocks noChangeArrowheads="1"/>
          </p:cNvSpPr>
          <p:nvPr/>
        </p:nvSpPr>
        <p:spPr bwMode="auto">
          <a:xfrm>
            <a:off x="3059113" y="2205038"/>
            <a:ext cx="936625" cy="129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289" name="Group 121"/>
          <p:cNvGrpSpPr>
            <a:grpSpLocks/>
          </p:cNvGrpSpPr>
          <p:nvPr/>
        </p:nvGrpSpPr>
        <p:grpSpPr bwMode="auto">
          <a:xfrm>
            <a:off x="3276600" y="2276475"/>
            <a:ext cx="115888" cy="914400"/>
            <a:chOff x="3217" y="3757"/>
            <a:chExt cx="180" cy="1440"/>
          </a:xfrm>
        </p:grpSpPr>
        <p:sp>
          <p:nvSpPr>
            <p:cNvPr id="10328" name="AutoShape 12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29" name="Oval 12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30" name="Rectangle 12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31" name="Rectangle 12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90" name="Group 126"/>
          <p:cNvGrpSpPr>
            <a:grpSpLocks/>
          </p:cNvGrpSpPr>
          <p:nvPr/>
        </p:nvGrpSpPr>
        <p:grpSpPr bwMode="auto">
          <a:xfrm>
            <a:off x="3708400" y="2276475"/>
            <a:ext cx="114300" cy="914400"/>
            <a:chOff x="3217" y="3757"/>
            <a:chExt cx="180" cy="1440"/>
          </a:xfrm>
        </p:grpSpPr>
        <p:sp>
          <p:nvSpPr>
            <p:cNvPr id="10324" name="AutoShape 12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25" name="Oval 12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26" name="Rectangle 12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27" name="Rectangle 13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91" name="Group 131"/>
          <p:cNvGrpSpPr>
            <a:grpSpLocks/>
          </p:cNvGrpSpPr>
          <p:nvPr/>
        </p:nvGrpSpPr>
        <p:grpSpPr bwMode="auto">
          <a:xfrm>
            <a:off x="4356100" y="2276475"/>
            <a:ext cx="114300" cy="914400"/>
            <a:chOff x="3217" y="3757"/>
            <a:chExt cx="180" cy="1440"/>
          </a:xfrm>
        </p:grpSpPr>
        <p:sp>
          <p:nvSpPr>
            <p:cNvPr id="10320" name="AutoShape 13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21" name="Oval 13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22" name="Rectangle 13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23" name="Rectangle 13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92" name="Group 136"/>
          <p:cNvGrpSpPr>
            <a:grpSpLocks/>
          </p:cNvGrpSpPr>
          <p:nvPr/>
        </p:nvGrpSpPr>
        <p:grpSpPr bwMode="auto">
          <a:xfrm>
            <a:off x="4787900" y="2276475"/>
            <a:ext cx="114300" cy="914400"/>
            <a:chOff x="3217" y="3757"/>
            <a:chExt cx="180" cy="1440"/>
          </a:xfrm>
        </p:grpSpPr>
        <p:sp>
          <p:nvSpPr>
            <p:cNvPr id="10316" name="AutoShape 13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17" name="Oval 13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18" name="Rectangle 13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19" name="Rectangle 14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93" name="Group 141"/>
          <p:cNvGrpSpPr>
            <a:grpSpLocks/>
          </p:cNvGrpSpPr>
          <p:nvPr/>
        </p:nvGrpSpPr>
        <p:grpSpPr bwMode="auto">
          <a:xfrm>
            <a:off x="4356100" y="2276475"/>
            <a:ext cx="114300" cy="914400"/>
            <a:chOff x="3217" y="3757"/>
            <a:chExt cx="180" cy="1440"/>
          </a:xfrm>
        </p:grpSpPr>
        <p:sp>
          <p:nvSpPr>
            <p:cNvPr id="10312" name="AutoShape 14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13" name="Oval 14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14" name="Rectangle 14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15" name="Rectangle 14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94" name="Group 146"/>
          <p:cNvGrpSpPr>
            <a:grpSpLocks/>
          </p:cNvGrpSpPr>
          <p:nvPr/>
        </p:nvGrpSpPr>
        <p:grpSpPr bwMode="auto">
          <a:xfrm>
            <a:off x="4787900" y="2276475"/>
            <a:ext cx="114300" cy="914400"/>
            <a:chOff x="3217" y="3757"/>
            <a:chExt cx="180" cy="1440"/>
          </a:xfrm>
        </p:grpSpPr>
        <p:sp>
          <p:nvSpPr>
            <p:cNvPr id="10308" name="AutoShape 14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09" name="Oval 14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10" name="Rectangle 14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11" name="Rectangle 15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95" name="Group 151"/>
          <p:cNvGrpSpPr>
            <a:grpSpLocks/>
          </p:cNvGrpSpPr>
          <p:nvPr/>
        </p:nvGrpSpPr>
        <p:grpSpPr bwMode="auto">
          <a:xfrm>
            <a:off x="3708400" y="2276475"/>
            <a:ext cx="114300" cy="914400"/>
            <a:chOff x="3217" y="3757"/>
            <a:chExt cx="180" cy="1440"/>
          </a:xfrm>
        </p:grpSpPr>
        <p:sp>
          <p:nvSpPr>
            <p:cNvPr id="10304" name="AutoShape 152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05" name="Oval 153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06" name="Rectangle 154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07" name="Rectangle 155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00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296" name="Group 156"/>
          <p:cNvGrpSpPr>
            <a:grpSpLocks/>
          </p:cNvGrpSpPr>
          <p:nvPr/>
        </p:nvGrpSpPr>
        <p:grpSpPr bwMode="auto">
          <a:xfrm>
            <a:off x="3276600" y="2276475"/>
            <a:ext cx="115888" cy="914400"/>
            <a:chOff x="3217" y="3757"/>
            <a:chExt cx="180" cy="1440"/>
          </a:xfrm>
        </p:grpSpPr>
        <p:sp>
          <p:nvSpPr>
            <p:cNvPr id="10300" name="AutoShape 157"/>
            <p:cNvSpPr>
              <a:spLocks noChangeArrowheads="1"/>
            </p:cNvSpPr>
            <p:nvPr/>
          </p:nvSpPr>
          <p:spPr bwMode="auto">
            <a:xfrm>
              <a:off x="3217" y="3757"/>
              <a:ext cx="180" cy="14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01" name="Oval 158"/>
            <p:cNvSpPr>
              <a:spLocks noChangeArrowheads="1"/>
            </p:cNvSpPr>
            <p:nvPr/>
          </p:nvSpPr>
          <p:spPr bwMode="auto">
            <a:xfrm>
              <a:off x="3217" y="3937"/>
              <a:ext cx="180" cy="18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02" name="Rectangle 159"/>
            <p:cNvSpPr>
              <a:spLocks noChangeArrowheads="1"/>
            </p:cNvSpPr>
            <p:nvPr/>
          </p:nvSpPr>
          <p:spPr bwMode="auto">
            <a:xfrm>
              <a:off x="3217" y="4297"/>
              <a:ext cx="180" cy="18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03" name="Rectangle 160"/>
            <p:cNvSpPr>
              <a:spLocks noChangeArrowheads="1"/>
            </p:cNvSpPr>
            <p:nvPr/>
          </p:nvSpPr>
          <p:spPr bwMode="auto">
            <a:xfrm>
              <a:off x="3217" y="4837"/>
              <a:ext cx="180" cy="180"/>
            </a:xfrm>
            <a:prstGeom prst="rect">
              <a:avLst/>
            </a:prstGeom>
            <a:solidFill>
              <a:srgbClr val="FFCC66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97" name="Line 161"/>
          <p:cNvSpPr>
            <a:spLocks noChangeShapeType="1"/>
          </p:cNvSpPr>
          <p:nvPr/>
        </p:nvSpPr>
        <p:spPr bwMode="auto">
          <a:xfrm flipH="1">
            <a:off x="5724525" y="2276475"/>
            <a:ext cx="647700" cy="17287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98" name="Line 162"/>
          <p:cNvSpPr>
            <a:spLocks noChangeShapeType="1"/>
          </p:cNvSpPr>
          <p:nvPr/>
        </p:nvSpPr>
        <p:spPr bwMode="auto">
          <a:xfrm>
            <a:off x="6372225" y="2276475"/>
            <a:ext cx="360363" cy="1657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299" name="Text Box 163"/>
          <p:cNvSpPr txBox="1">
            <a:spLocks noChangeArrowheads="1"/>
          </p:cNvSpPr>
          <p:nvPr/>
        </p:nvSpPr>
        <p:spPr bwMode="auto">
          <a:xfrm>
            <a:off x="5292725" y="1341438"/>
            <a:ext cx="2592388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cs typeface="Arial" charset="0"/>
              </a:rPr>
              <a:t>Chromosomes recombinés issus d’un </a:t>
            </a:r>
            <a:r>
              <a:rPr lang="fr-FR" b="1">
                <a:cs typeface="Arial" charset="0"/>
              </a:rPr>
              <a:t>crossing-over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309</Words>
  <Application>Microsoft Office PowerPoint</Application>
  <PresentationFormat>Affichage à l'écran (4:3)</PresentationFormat>
  <Paragraphs>53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Comic Sans MS</vt:lpstr>
      <vt:lpstr>Modèle par défaut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Company>LABO SVT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Vincent Favier</cp:lastModifiedBy>
  <cp:revision>2</cp:revision>
  <dcterms:created xsi:type="dcterms:W3CDTF">2006-11-13T19:54:19Z</dcterms:created>
  <dcterms:modified xsi:type="dcterms:W3CDTF">2013-01-16T16:11:28Z</dcterms:modified>
</cp:coreProperties>
</file>