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image16.jpg" ContentType="image/png"/>
  <Override PartName="/ppt/media/image24.jpg" ContentType="image/png"/>
  <Override PartName="/ppt/media/image25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65"/>
  </p:notesMasterIdLst>
  <p:sldIdLst>
    <p:sldId id="317" r:id="rId2"/>
    <p:sldId id="318" r:id="rId3"/>
    <p:sldId id="256" r:id="rId4"/>
    <p:sldId id="261" r:id="rId5"/>
    <p:sldId id="258" r:id="rId6"/>
    <p:sldId id="259" r:id="rId7"/>
    <p:sldId id="260" r:id="rId8"/>
    <p:sldId id="262" r:id="rId9"/>
    <p:sldId id="263" r:id="rId10"/>
    <p:sldId id="257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95" r:id="rId20"/>
    <p:sldId id="277" r:id="rId21"/>
    <p:sldId id="278" r:id="rId22"/>
    <p:sldId id="272" r:id="rId23"/>
    <p:sldId id="273" r:id="rId24"/>
    <p:sldId id="274" r:id="rId25"/>
    <p:sldId id="275" r:id="rId26"/>
    <p:sldId id="276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4" r:id="rId60"/>
    <p:sldId id="315" r:id="rId61"/>
    <p:sldId id="312" r:id="rId62"/>
    <p:sldId id="313" r:id="rId63"/>
    <p:sldId id="316" r:id="rId6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8C3A1-E361-48F9-8088-94D74E245698}" type="datetimeFigureOut">
              <a:rPr lang="fr-FR" smtClean="0"/>
              <a:t>19/01/2016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6A03A-D4A8-4F14-882C-ECCF4BBAB7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550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6A03A-D4A8-4F14-882C-ECCF4BBAB72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925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6A03A-D4A8-4F14-882C-ECCF4BBAB72A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758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089390" y="1792223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fld id="{FD282ACC-D147-4932-A87F-38E2616825C4}" type="datetimeFigureOut">
              <a:rPr lang="fr-FR" smtClean="0"/>
              <a:t>19/01/2016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9592" y="3226820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93CAB77E-E017-4B4A-B87C-D0ACFE86F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42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966674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6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ACC-D147-4932-A87F-38E2616825C4}" type="datetimeFigureOut">
              <a:rPr lang="fr-FR" smtClean="0"/>
              <a:t>19/01/2016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B77E-E017-4B4A-B87C-D0ACFE86F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4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3416"/>
            <a:ext cx="8825659" cy="1379755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ACC-D147-4932-A87F-38E2616825C4}" type="datetimeFigureOut">
              <a:rPr lang="fr-FR" smtClean="0"/>
              <a:t>19/01/2016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B77E-E017-4B4A-B87C-D0ACFE86F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68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TextBox 12"/>
          <p:cNvSpPr txBox="1"/>
          <p:nvPr/>
        </p:nvSpPr>
        <p:spPr>
          <a:xfrm>
            <a:off x="9719438" y="2631815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98295" y="591093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0517"/>
            <a:ext cx="8453906" cy="2698249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25772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ACC-D147-4932-A87F-38E2616825C4}" type="datetimeFigureOut">
              <a:rPr lang="fr-FR" smtClean="0"/>
              <a:t>19/01/2016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2" name="Rectangle 3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B77E-E017-4B4A-B87C-D0ACFE86F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238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33068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ACC-D147-4932-A87F-38E2616825C4}" type="datetimeFigureOut">
              <a:rPr lang="fr-FR" smtClean="0"/>
              <a:t>19/01/2016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B77E-E017-4B4A-B87C-D0ACFE86F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98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17299"/>
            <a:ext cx="312916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93561"/>
            <a:ext cx="3129168" cy="283349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2"/>
            <a:ext cx="31453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93561"/>
            <a:ext cx="3145380" cy="283349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617299"/>
            <a:ext cx="3161029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93561"/>
            <a:ext cx="3164719" cy="28334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ACC-D147-4932-A87F-38E2616825C4}" type="datetimeFigureOut">
              <a:rPr lang="fr-FR" smtClean="0"/>
              <a:t>19/01/2016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B77E-E017-4B4A-B87C-D0ACFE86F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203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2" y="4532845"/>
            <a:ext cx="30504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3" y="5109107"/>
            <a:ext cx="3050437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537" y="4532846"/>
            <a:ext cx="3046766" cy="651156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1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84002"/>
            <a:ext cx="3050438" cy="84305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4" y="4532847"/>
            <a:ext cx="3050438" cy="65115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4" y="5184001"/>
            <a:ext cx="3050437" cy="843054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8153" y="2603500"/>
            <a:ext cx="0" cy="3517594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1905" y="2603500"/>
            <a:ext cx="0" cy="34925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ACC-D147-4932-A87F-38E2616825C4}" type="datetimeFigureOut">
              <a:rPr lang="fr-FR" smtClean="0"/>
              <a:t>19/01/2016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B77E-E017-4B4A-B87C-D0ACFE86F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122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73668"/>
            <a:ext cx="8825660" cy="70696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ACC-D147-4932-A87F-38E2616825C4}" type="datetimeFigureOut">
              <a:rPr lang="fr-FR" smtClean="0"/>
              <a:t>19/01/2016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B77E-E017-4B4A-B87C-D0ACFE86F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87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8"/>
            <a:ext cx="1413933" cy="4748589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8"/>
            <a:ext cx="6247546" cy="474859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ACC-D147-4932-A87F-38E2616825C4}" type="datetimeFigureOut">
              <a:rPr lang="fr-FR" smtClean="0"/>
              <a:t>19/01/2016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B77E-E017-4B4A-B87C-D0ACFE86F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630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ACC-D147-4932-A87F-38E2616825C4}" type="datetimeFigureOut">
              <a:rPr lang="fr-FR" smtClean="0"/>
              <a:t>19/01/2016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B77E-E017-4B4A-B87C-D0ACFE86F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674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7645"/>
            <a:ext cx="4351023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8" y="2677644"/>
            <a:ext cx="3755379" cy="228382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ACC-D147-4932-A87F-38E2616825C4}" type="datetimeFigureOut">
              <a:rPr lang="fr-FR" smtClean="0"/>
              <a:t>19/01/2016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B77E-E017-4B4A-B87C-D0ACFE86F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72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ACC-D147-4932-A87F-38E2616825C4}" type="datetimeFigureOut">
              <a:rPr lang="fr-FR" smtClean="0"/>
              <a:t>19/01/2016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B77E-E017-4B4A-B87C-D0ACFE86F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7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0" y="3179762"/>
            <a:ext cx="4825159" cy="2840039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ACC-D147-4932-A87F-38E2616825C4}" type="datetimeFigureOut">
              <a:rPr lang="fr-FR" smtClean="0"/>
              <a:t>19/01/2016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B77E-E017-4B4A-B87C-D0ACFE86F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26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ACC-D147-4932-A87F-38E2616825C4}" type="datetimeFigureOut">
              <a:rPr lang="fr-FR" smtClean="0"/>
              <a:t>19/01/2016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B77E-E017-4B4A-B87C-D0ACFE86F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3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ACC-D147-4932-A87F-38E2616825C4}" type="datetimeFigureOut">
              <a:rPr lang="fr-FR" smtClean="0"/>
              <a:t>19/01/2016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B77E-E017-4B4A-B87C-D0ACFE86F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16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295400"/>
            <a:ext cx="2793159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5" cy="45720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2895600"/>
            <a:ext cx="2793158" cy="312927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ACC-D147-4932-A87F-38E2616825C4}" type="datetimeFigureOut">
              <a:rPr lang="fr-FR" smtClean="0"/>
              <a:t>19/01/2016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B77E-E017-4B4A-B87C-D0ACFE86F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919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60" cy="173566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82ACC-D147-4932-A87F-38E2616825C4}" type="datetimeFigureOut">
              <a:rPr lang="fr-FR" smtClean="0"/>
              <a:t>19/01/2016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AB77E-E017-4B4A-B87C-D0ACFE86F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8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2373"/>
            <a:ext cx="12192000" cy="6867027"/>
            <a:chOff x="0" y="-2373"/>
            <a:chExt cx="12192000" cy="6867027"/>
          </a:xfrm>
        </p:grpSpPr>
        <p:sp>
          <p:nvSpPr>
            <p:cNvPr id="26" name="Rectangle 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322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1000"/>
                  </a:schemeClr>
                </a:gs>
                <a:gs pos="75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175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8000"/>
                  </a:schemeClr>
                </a:gs>
                <a:gs pos="72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7000"/>
                  </a:schemeClr>
                </a:gs>
                <a:gs pos="69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7999412" y="-2373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74054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0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1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3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2603500"/>
            <a:ext cx="8761412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0938" y="639406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FD282ACC-D147-4932-A87F-38E2616825C4}" type="datetimeFigureOut">
              <a:rPr lang="fr-FR" smtClean="0"/>
              <a:t>19/01/2016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93CAB77E-E017-4B4A-B87C-D0ACFE86F5B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570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jpeg"/><Relationship Id="rId4" Type="http://schemas.openxmlformats.org/officeDocument/2006/relationships/image" Target="../media/image65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g"/><Relationship Id="rId4" Type="http://schemas.openxmlformats.org/officeDocument/2006/relationships/image" Target="../media/image9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0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49648" y="-1338824"/>
            <a:ext cx="8825658" cy="2677648"/>
          </a:xfrm>
        </p:spPr>
        <p:txBody>
          <a:bodyPr/>
          <a:lstStyle/>
          <a:p>
            <a:r>
              <a:rPr lang="fr-FR" dirty="0" smtClean="0"/>
              <a:t>L’Ile de la Réunion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075" y="1639851"/>
            <a:ext cx="7203583" cy="450974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4172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14278" y="1190118"/>
            <a:ext cx="9874115" cy="1665623"/>
          </a:xfrm>
        </p:spPr>
        <p:txBody>
          <a:bodyPr>
            <a:noAutofit/>
          </a:bodyPr>
          <a:lstStyle/>
          <a:p>
            <a:pPr algn="ctr"/>
            <a:r>
              <a:rPr lang="fr-FR" sz="4000" cap="none" dirty="0" smtClean="0"/>
              <a:t>En quoi peut-on dire que la Réunion est un département d’outre-mer qui se démarque des autres ?</a:t>
            </a:r>
            <a:endParaRPr lang="fr-FR" sz="4000" cap="non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473" y="3077183"/>
            <a:ext cx="2641723" cy="328097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263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4041" y="-1338824"/>
            <a:ext cx="9431479" cy="2677648"/>
          </a:xfrm>
        </p:spPr>
        <p:txBody>
          <a:bodyPr/>
          <a:lstStyle/>
          <a:p>
            <a:r>
              <a:rPr lang="fr-FR" dirty="0"/>
              <a:t>L</a:t>
            </a:r>
            <a:r>
              <a:rPr lang="fr-FR" dirty="0" smtClean="0"/>
              <a:t>es Trésors de la Réunion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404" y="700557"/>
            <a:ext cx="6667500" cy="66675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8457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4042" y="-1338824"/>
            <a:ext cx="8825658" cy="2677648"/>
          </a:xfrm>
        </p:spPr>
        <p:txBody>
          <a:bodyPr/>
          <a:lstStyle/>
          <a:p>
            <a:r>
              <a:rPr lang="fr-FR" dirty="0" smtClean="0"/>
              <a:t>Ses Volcans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2" y="3865663"/>
            <a:ext cx="3391288" cy="254346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731" y="1074449"/>
            <a:ext cx="3516973" cy="524921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ZoneTexte 5"/>
          <p:cNvSpPr txBox="1"/>
          <p:nvPr/>
        </p:nvSpPr>
        <p:spPr>
          <a:xfrm>
            <a:off x="3845332" y="2304739"/>
            <a:ext cx="431239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Le Piton de la Fournaise</a:t>
            </a:r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-L’un des volcans les plus actif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-Culmine à 2632m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-2007 : Coulée du </a:t>
            </a:r>
            <a:r>
              <a:rPr lang="fr-FR" sz="2200" b="1" dirty="0" smtClean="0">
                <a:solidFill>
                  <a:schemeClr val="accent1"/>
                </a:solidFill>
              </a:rPr>
              <a:t>Siècle</a:t>
            </a:r>
            <a:endParaRPr lang="fr-FR" sz="22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38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0913" y="1983347"/>
            <a:ext cx="4980851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Le Piton des Neiges</a:t>
            </a: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-Sommet du massif à 3069m 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-Point culminant des Mascareignes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-Massif de 50km de diamètre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-Eteint depuis plus de 12000 ans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47" y="1674254"/>
            <a:ext cx="6024587" cy="4011666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7761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631065" y="619393"/>
            <a:ext cx="10848143" cy="5577304"/>
            <a:chOff x="631065" y="619393"/>
            <a:chExt cx="10848143" cy="5577304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065" y="619393"/>
              <a:ext cx="5912261" cy="3935349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068" y="3365867"/>
              <a:ext cx="5692140" cy="2830830"/>
            </a:xfrm>
            <a:prstGeom prst="rect">
              <a:avLst/>
            </a:prstGeom>
            <a:effectLst>
              <a:softEdge rad="127000"/>
            </a:effectLst>
          </p:spPr>
        </p:pic>
      </p:grpSp>
      <p:sp>
        <p:nvSpPr>
          <p:cNvPr id="7" name="ZoneTexte 6"/>
          <p:cNvSpPr txBox="1"/>
          <p:nvPr/>
        </p:nvSpPr>
        <p:spPr>
          <a:xfrm>
            <a:off x="8255358" y="6012031"/>
            <a:ext cx="3385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u="sng" dirty="0" smtClean="0">
                <a:solidFill>
                  <a:schemeClr val="bg1"/>
                </a:solidFill>
              </a:rPr>
              <a:t>Sommet du Piton des Neiges</a:t>
            </a:r>
            <a:endParaRPr lang="fr-FR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54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2527" y="-1338824"/>
            <a:ext cx="8825658" cy="2677648"/>
          </a:xfrm>
        </p:spPr>
        <p:txBody>
          <a:bodyPr/>
          <a:lstStyle/>
          <a:p>
            <a:r>
              <a:rPr lang="fr-FR" dirty="0" smtClean="0"/>
              <a:t>Ses Terres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978794" y="2434304"/>
            <a:ext cx="2544286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Les Trois Cirques :</a:t>
            </a:r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</a:t>
            </a:r>
            <a:r>
              <a:rPr lang="fr-FR" sz="2200" b="1" dirty="0" err="1" smtClean="0">
                <a:solidFill>
                  <a:schemeClr val="accent1"/>
                </a:solidFill>
              </a:rPr>
              <a:t>Mafate</a:t>
            </a:r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-Salazie 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-Cilaos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92" y="1051163"/>
            <a:ext cx="4045308" cy="494083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6262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59098" y="2694905"/>
            <a:ext cx="517321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Les Ravines</a:t>
            </a:r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-Cours d’eau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-Plus de 600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</a:t>
            </a:r>
            <a:r>
              <a:rPr lang="fr-FR" sz="2200" b="1" dirty="0">
                <a:solidFill>
                  <a:schemeClr val="accent1"/>
                </a:solidFill>
              </a:rPr>
              <a:t>C</a:t>
            </a:r>
            <a:r>
              <a:rPr lang="fr-FR" sz="2200" b="1" dirty="0" smtClean="0">
                <a:solidFill>
                  <a:schemeClr val="accent1"/>
                </a:solidFill>
              </a:rPr>
              <a:t>entaines de mètres de profondeur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453" y="1330356"/>
            <a:ext cx="5943600" cy="370789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ZoneTexte 5"/>
          <p:cNvSpPr txBox="1"/>
          <p:nvPr/>
        </p:nvSpPr>
        <p:spPr>
          <a:xfrm>
            <a:off x="9026533" y="4925237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u="sng" dirty="0" smtClean="0">
                <a:solidFill>
                  <a:schemeClr val="bg1"/>
                </a:solidFill>
              </a:rPr>
              <a:t>Grande Ravine</a:t>
            </a:r>
            <a:endParaRPr lang="fr-FR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2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768989" y="671111"/>
            <a:ext cx="4740400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La Végétation</a:t>
            </a:r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-Plus de 1000 espèces de plantes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-Des fruits typiques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007" y="2485823"/>
            <a:ext cx="4372177" cy="43721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0" y="2560989"/>
            <a:ext cx="4297011" cy="42970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1" y="682580"/>
            <a:ext cx="4413531" cy="211218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443" y="3066215"/>
            <a:ext cx="2235041" cy="3286557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58792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75405" y="-1338824"/>
            <a:ext cx="8825658" cy="2677648"/>
          </a:xfrm>
        </p:spPr>
        <p:txBody>
          <a:bodyPr/>
          <a:lstStyle/>
          <a:p>
            <a:r>
              <a:rPr lang="fr-FR" dirty="0" smtClean="0"/>
              <a:t>Son Parc National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75405" y="1938980"/>
            <a:ext cx="8634095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-Couvre 42% de l’île</a:t>
            </a: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r>
              <a:rPr lang="fr-FR" sz="2200" b="1" dirty="0">
                <a:solidFill>
                  <a:schemeClr val="accent1"/>
                </a:solidFill>
              </a:rPr>
              <a:t>-</a:t>
            </a:r>
            <a:r>
              <a:rPr lang="fr-FR" sz="2200" b="1" dirty="0" smtClean="0">
                <a:solidFill>
                  <a:schemeClr val="accent1"/>
                </a:solidFill>
              </a:rPr>
              <a:t>Abrite </a:t>
            </a:r>
            <a:r>
              <a:rPr lang="fr-FR" sz="2200" b="1" dirty="0">
                <a:solidFill>
                  <a:schemeClr val="accent1"/>
                </a:solidFill>
              </a:rPr>
              <a:t>94 % de la biodiversité de </a:t>
            </a:r>
            <a:r>
              <a:rPr lang="fr-FR" sz="2200" b="1" dirty="0" smtClean="0">
                <a:solidFill>
                  <a:schemeClr val="accent1"/>
                </a:solidFill>
              </a:rPr>
              <a:t>l’île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-Soit les 4/5 des Mascareignes</a:t>
            </a: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u="sng" dirty="0" smtClean="0">
                <a:solidFill>
                  <a:schemeClr val="accent1"/>
                </a:solidFill>
              </a:rPr>
              <a:t>Depuis 2010 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-Zone cœur inscrite à l’UNESCO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-Nommée « Pitons</a:t>
            </a:r>
            <a:r>
              <a:rPr lang="fr-FR" sz="2200" b="1" dirty="0">
                <a:solidFill>
                  <a:schemeClr val="accent1"/>
                </a:solidFill>
              </a:rPr>
              <a:t>, cirques et remparts de l'île de La </a:t>
            </a:r>
            <a:r>
              <a:rPr lang="fr-FR" sz="2200" b="1" dirty="0" smtClean="0">
                <a:solidFill>
                  <a:schemeClr val="accent1"/>
                </a:solidFill>
              </a:rPr>
              <a:t>Réunion »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69" y="1338824"/>
            <a:ext cx="5601597" cy="394583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977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53791" y="553791"/>
            <a:ext cx="24352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Quelques arbres</a:t>
            </a:r>
            <a:endParaRPr lang="fr-FR" sz="2200" b="1" u="sng" dirty="0">
              <a:solidFill>
                <a:schemeClr val="accent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" y="3495159"/>
            <a:ext cx="3653758" cy="244801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895" y="3495159"/>
            <a:ext cx="3264024" cy="2448018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0" name="Groupe 9"/>
          <p:cNvGrpSpPr/>
          <p:nvPr/>
        </p:nvGrpSpPr>
        <p:grpSpPr>
          <a:xfrm>
            <a:off x="2989073" y="873545"/>
            <a:ext cx="7450506" cy="2621614"/>
            <a:chOff x="2806386" y="3495159"/>
            <a:chExt cx="7450506" cy="2621614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6386" y="3495159"/>
              <a:ext cx="3955021" cy="2621614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1407" y="3495159"/>
              <a:ext cx="3495485" cy="2621614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11" name="ZoneTexte 10"/>
          <p:cNvSpPr txBox="1"/>
          <p:nvPr/>
        </p:nvSpPr>
        <p:spPr>
          <a:xfrm>
            <a:off x="4964204" y="3384026"/>
            <a:ext cx="27687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Arbre du voyageur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869682" y="5790196"/>
            <a:ext cx="18085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Flamboyant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9070939" y="5790195"/>
            <a:ext cx="10759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Talipot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1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88285" y="-1338824"/>
            <a:ext cx="8825658" cy="2677648"/>
          </a:xfrm>
        </p:spPr>
        <p:txBody>
          <a:bodyPr/>
          <a:lstStyle/>
          <a:p>
            <a:r>
              <a:rPr lang="fr-FR" dirty="0" smtClean="0"/>
              <a:t>Plan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1910137" y="1830422"/>
            <a:ext cx="3451586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-Présentation </a:t>
            </a:r>
            <a:r>
              <a:rPr lang="fr-FR" sz="2200" b="1" dirty="0" smtClean="0">
                <a:solidFill>
                  <a:schemeClr val="accent1"/>
                </a:solidFill>
              </a:rPr>
              <a:t>générale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-Les Trésors de l’île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-La Culture à la Réunion</a:t>
            </a:r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-Le Tourisme sur l’île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604856"/>
            <a:ext cx="1851136" cy="185113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23" y="4784234"/>
            <a:ext cx="1629559" cy="1455617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22" y="4784234"/>
            <a:ext cx="2030081" cy="169308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226617"/>
            <a:ext cx="2424429" cy="2424429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67559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40913" y="566670"/>
            <a:ext cx="79159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Les animaux emblématiques dans les terres à la Réunion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42" y="1099489"/>
            <a:ext cx="1962108" cy="29450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988" y="1141863"/>
            <a:ext cx="2731247" cy="19748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31" y="3645867"/>
            <a:ext cx="4544811" cy="21800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071" y="3645867"/>
            <a:ext cx="4131731" cy="2255506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11" name="Groupe 10"/>
          <p:cNvGrpSpPr/>
          <p:nvPr/>
        </p:nvGrpSpPr>
        <p:grpSpPr>
          <a:xfrm>
            <a:off x="637161" y="1099489"/>
            <a:ext cx="3970743" cy="1490548"/>
            <a:chOff x="637161" y="1099489"/>
            <a:chExt cx="3970743" cy="1490548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61" y="1099489"/>
              <a:ext cx="1983346" cy="148751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0507" y="1099489"/>
              <a:ext cx="1987397" cy="1490548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12" name="ZoneTexte 11"/>
          <p:cNvSpPr txBox="1"/>
          <p:nvPr/>
        </p:nvSpPr>
        <p:spPr>
          <a:xfrm>
            <a:off x="1437542" y="2522198"/>
            <a:ext cx="210666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Le Margouillat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495269" y="3930979"/>
            <a:ext cx="11705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La </a:t>
            </a:r>
            <a:r>
              <a:rPr lang="fr-FR" sz="2200" b="1" dirty="0" err="1" smtClean="0">
                <a:solidFill>
                  <a:schemeClr val="accent1"/>
                </a:solidFill>
              </a:rPr>
              <a:t>Bibe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8456863" y="3045549"/>
            <a:ext cx="16225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La </a:t>
            </a:r>
            <a:r>
              <a:rPr lang="fr-FR" sz="2200" b="1" dirty="0" err="1" smtClean="0">
                <a:solidFill>
                  <a:schemeClr val="accent1"/>
                </a:solidFill>
              </a:rPr>
              <a:t>Babouk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628834" y="5685929"/>
            <a:ext cx="24096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Le </a:t>
            </a:r>
            <a:r>
              <a:rPr lang="fr-FR" sz="2200" b="1" dirty="0" err="1" smtClean="0">
                <a:solidFill>
                  <a:schemeClr val="accent1"/>
                </a:solidFill>
              </a:rPr>
              <a:t>Paille-en-Keu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8731877" y="5764997"/>
            <a:ext cx="14927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L’Endormi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0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59854" y="1171977"/>
            <a:ext cx="39821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Plusieurs espèces d’oiseaux</a:t>
            </a:r>
            <a:endParaRPr lang="fr-FR" sz="2200" b="1" u="sng" dirty="0">
              <a:solidFill>
                <a:schemeClr val="accent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53" y="2604580"/>
            <a:ext cx="3361385" cy="23529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727" y="2604581"/>
            <a:ext cx="3526700" cy="23529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362" y="1275009"/>
            <a:ext cx="2949168" cy="459131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ZoneTexte 7"/>
          <p:cNvSpPr txBox="1"/>
          <p:nvPr/>
        </p:nvSpPr>
        <p:spPr>
          <a:xfrm>
            <a:off x="1605434" y="4957550"/>
            <a:ext cx="13564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Cardinal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454010" y="4957549"/>
            <a:ext cx="16081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err="1" smtClean="0">
                <a:solidFill>
                  <a:schemeClr val="accent1"/>
                </a:solidFill>
              </a:rPr>
              <a:t>Papangue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575884" y="5866327"/>
            <a:ext cx="28841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Veuve Dominicaine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91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2527" y="-1338824"/>
            <a:ext cx="8825658" cy="2677648"/>
          </a:xfrm>
        </p:spPr>
        <p:txBody>
          <a:bodyPr/>
          <a:lstStyle/>
          <a:p>
            <a:r>
              <a:rPr lang="fr-FR" dirty="0" smtClean="0"/>
              <a:t>Ses Plages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56" y="1648496"/>
            <a:ext cx="6220847" cy="412908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ZoneTexte 4"/>
          <p:cNvSpPr txBox="1"/>
          <p:nvPr/>
        </p:nvSpPr>
        <p:spPr>
          <a:xfrm>
            <a:off x="850005" y="2550017"/>
            <a:ext cx="3342582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-Plages de sable noir</a:t>
            </a: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-Plages de sable blanc</a:t>
            </a: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-Plages de galets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9646276" y="5592917"/>
            <a:ext cx="1680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u="sng" dirty="0" smtClean="0">
                <a:solidFill>
                  <a:schemeClr val="bg1"/>
                </a:solidFill>
              </a:rPr>
              <a:t>Grande Anse</a:t>
            </a:r>
            <a:endParaRPr lang="fr-FR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3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2527" y="-1338824"/>
            <a:ext cx="8825658" cy="2677648"/>
          </a:xfrm>
        </p:spPr>
        <p:txBody>
          <a:bodyPr/>
          <a:lstStyle/>
          <a:p>
            <a:r>
              <a:rPr lang="fr-FR" dirty="0" smtClean="0"/>
              <a:t>Son Récif Corallien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78" y="1676131"/>
            <a:ext cx="5842000" cy="43815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ZoneTexte 4"/>
          <p:cNvSpPr txBox="1"/>
          <p:nvPr/>
        </p:nvSpPr>
        <p:spPr>
          <a:xfrm>
            <a:off x="6628476" y="3595418"/>
            <a:ext cx="4883068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- « Barrière de Corail »</a:t>
            </a: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-Corail blanc</a:t>
            </a: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-3000 espèces vivantes différentes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435" y="498049"/>
            <a:ext cx="2857500" cy="32004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899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62527" y="-1338824"/>
            <a:ext cx="8825658" cy="2677648"/>
          </a:xfrm>
        </p:spPr>
        <p:txBody>
          <a:bodyPr/>
          <a:lstStyle/>
          <a:p>
            <a:r>
              <a:rPr lang="fr-FR" dirty="0" smtClean="0"/>
              <a:t>Sa Réserve Marine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78" y="1183245"/>
            <a:ext cx="3869050" cy="515982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ZoneTexte 4"/>
          <p:cNvSpPr txBox="1"/>
          <p:nvPr/>
        </p:nvSpPr>
        <p:spPr>
          <a:xfrm>
            <a:off x="464723" y="2627291"/>
            <a:ext cx="6857968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-Aire marine </a:t>
            </a:r>
            <a:r>
              <a:rPr lang="fr-FR" sz="2200" b="1" dirty="0" smtClean="0">
                <a:solidFill>
                  <a:schemeClr val="accent1"/>
                </a:solidFill>
              </a:rPr>
              <a:t>protégée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</a:t>
            </a:r>
            <a:r>
              <a:rPr lang="fr-FR" sz="2200" b="1" dirty="0">
                <a:solidFill>
                  <a:schemeClr val="accent1"/>
                </a:solidFill>
              </a:rPr>
              <a:t>S’étend de St Paul à L’Etang </a:t>
            </a:r>
            <a:r>
              <a:rPr lang="fr-FR" sz="2200" b="1" dirty="0" smtClean="0">
                <a:solidFill>
                  <a:schemeClr val="accent1"/>
                </a:solidFill>
              </a:rPr>
              <a:t>Salé</a:t>
            </a:r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-Protège tous les lagons sauf St Pierre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-Protège les segments de côte rocheuse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-Comprend les 20km de récif corallien de l’ouest</a:t>
            </a:r>
          </a:p>
        </p:txBody>
      </p:sp>
    </p:spTree>
    <p:extLst>
      <p:ext uri="{BB962C8B-B14F-4D97-AF65-F5344CB8AC3E}">
        <p14:creationId xmlns:p14="http://schemas.microsoft.com/office/powerpoint/2010/main" val="26812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94" y="2709741"/>
            <a:ext cx="8024610" cy="356649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ZoneTexte 4"/>
          <p:cNvSpPr txBox="1"/>
          <p:nvPr/>
        </p:nvSpPr>
        <p:spPr>
          <a:xfrm>
            <a:off x="515155" y="770994"/>
            <a:ext cx="6644768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-Visites guidées de la réserve à l’année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-Découverte de la richesse des récifs coralliens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-Sensibilisation sur leur fragilité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7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071278" y="1828800"/>
            <a:ext cx="1572866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-Oursins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-Dauphins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-Orques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-Baleines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-Requins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-Tortues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589" y="1134873"/>
            <a:ext cx="6763586" cy="5104941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0" name="Groupe 9"/>
          <p:cNvGrpSpPr/>
          <p:nvPr/>
        </p:nvGrpSpPr>
        <p:grpSpPr>
          <a:xfrm>
            <a:off x="548834" y="642090"/>
            <a:ext cx="2873756" cy="5713633"/>
            <a:chOff x="497319" y="681497"/>
            <a:chExt cx="2873756" cy="571363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79" y="2592544"/>
              <a:ext cx="2867696" cy="191657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320" y="681497"/>
              <a:ext cx="2873755" cy="191104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319" y="4469714"/>
              <a:ext cx="2873755" cy="1925416"/>
            </a:xfrm>
            <a:prstGeom prst="rect">
              <a:avLst/>
            </a:prstGeom>
            <a:effectLst>
              <a:softEdge rad="63500"/>
            </a:effectLst>
          </p:spPr>
        </p:pic>
      </p:grpSp>
    </p:spTree>
    <p:extLst>
      <p:ext uri="{BB962C8B-B14F-4D97-AF65-F5344CB8AC3E}">
        <p14:creationId xmlns:p14="http://schemas.microsoft.com/office/powerpoint/2010/main" val="128260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98132" y="-1338824"/>
            <a:ext cx="10204211" cy="2677648"/>
          </a:xfrm>
        </p:spPr>
        <p:txBody>
          <a:bodyPr/>
          <a:lstStyle/>
          <a:p>
            <a:r>
              <a:rPr lang="fr-FR" dirty="0" smtClean="0"/>
              <a:t>La « </a:t>
            </a:r>
            <a:r>
              <a:rPr lang="fr-FR" dirty="0" err="1" smtClean="0"/>
              <a:t>Kultur</a:t>
            </a:r>
            <a:r>
              <a:rPr lang="fr-FR" dirty="0" smtClean="0"/>
              <a:t> </a:t>
            </a:r>
            <a:r>
              <a:rPr lang="fr-FR" dirty="0" err="1" smtClean="0"/>
              <a:t>Péï</a:t>
            </a:r>
            <a:r>
              <a:rPr lang="fr-FR" dirty="0" smtClean="0"/>
              <a:t> » de la Réunion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00" y="2101553"/>
            <a:ext cx="6199031" cy="413010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831" y="2544255"/>
            <a:ext cx="4894239" cy="324469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4851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5254" y="-1338824"/>
            <a:ext cx="8825658" cy="2677648"/>
          </a:xfrm>
        </p:spPr>
        <p:txBody>
          <a:bodyPr/>
          <a:lstStyle/>
          <a:p>
            <a:r>
              <a:rPr lang="fr-FR" dirty="0" smtClean="0"/>
              <a:t>Sa Population Métissée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87" y="1437069"/>
            <a:ext cx="3832270" cy="1916135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390" y="1437069"/>
            <a:ext cx="3505013" cy="4673349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43" y="4024795"/>
            <a:ext cx="3809414" cy="211898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10" name="ZoneTexte 9"/>
          <p:cNvSpPr txBox="1"/>
          <p:nvPr/>
        </p:nvSpPr>
        <p:spPr>
          <a:xfrm>
            <a:off x="4364092" y="2010415"/>
            <a:ext cx="21627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accent1"/>
                </a:solidFill>
              </a:rPr>
              <a:t>Malgaches </a:t>
            </a:r>
          </a:p>
          <a:p>
            <a:pPr algn="ctr"/>
            <a:r>
              <a:rPr lang="fr-FR" sz="2200" b="1" dirty="0" smtClean="0">
                <a:solidFill>
                  <a:schemeClr val="accent1"/>
                </a:solidFill>
              </a:rPr>
              <a:t>(Madagascar)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402785" y="3353204"/>
            <a:ext cx="13805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accent1"/>
                </a:solidFill>
              </a:rPr>
              <a:t>Cafres</a:t>
            </a:r>
          </a:p>
          <a:p>
            <a:pPr algn="ctr"/>
            <a:r>
              <a:rPr lang="fr-FR" sz="2200" b="1" dirty="0" smtClean="0">
                <a:solidFill>
                  <a:schemeClr val="accent1"/>
                </a:solidFill>
              </a:rPr>
              <a:t>(Afrique)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446057" y="4868844"/>
            <a:ext cx="11608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Indiens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75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1" y="3675307"/>
            <a:ext cx="3953811" cy="26401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893" y="3609179"/>
            <a:ext cx="3696505" cy="277237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ZoneTexte 5"/>
          <p:cNvSpPr txBox="1"/>
          <p:nvPr/>
        </p:nvSpPr>
        <p:spPr>
          <a:xfrm>
            <a:off x="4494723" y="4159801"/>
            <a:ext cx="120738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dirty="0" err="1" smtClean="0">
                <a:solidFill>
                  <a:schemeClr val="accent1"/>
                </a:solidFill>
              </a:rPr>
              <a:t>Sinois</a:t>
            </a:r>
            <a:endParaRPr lang="fr-FR" sz="2200" b="1" dirty="0" smtClean="0">
              <a:solidFill>
                <a:schemeClr val="accent1"/>
              </a:solidFill>
            </a:endParaRPr>
          </a:p>
          <a:p>
            <a:pPr algn="ctr"/>
            <a:r>
              <a:rPr lang="fr-FR" sz="2200" b="1" dirty="0" smtClean="0">
                <a:solidFill>
                  <a:schemeClr val="accent1"/>
                </a:solidFill>
              </a:rPr>
              <a:t>(Chine)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0172885" y="4159800"/>
            <a:ext cx="13548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dirty="0" err="1" smtClean="0">
                <a:solidFill>
                  <a:schemeClr val="accent1"/>
                </a:solidFill>
              </a:rPr>
              <a:t>Yabs</a:t>
            </a:r>
            <a:endParaRPr lang="fr-FR" sz="2200" b="1" dirty="0" smtClean="0">
              <a:solidFill>
                <a:schemeClr val="accent1"/>
              </a:solidFill>
            </a:endParaRPr>
          </a:p>
          <a:p>
            <a:pPr algn="ctr"/>
            <a:r>
              <a:rPr lang="fr-FR" sz="2200" b="1" dirty="0" smtClean="0">
                <a:solidFill>
                  <a:schemeClr val="accent1"/>
                </a:solidFill>
              </a:rPr>
              <a:t>(Europe)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0" y="823126"/>
            <a:ext cx="3953811" cy="263587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604" y="823126"/>
            <a:ext cx="3529082" cy="263886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ZoneTexte 9"/>
          <p:cNvSpPr txBox="1"/>
          <p:nvPr/>
        </p:nvSpPr>
        <p:spPr>
          <a:xfrm>
            <a:off x="4494721" y="1904396"/>
            <a:ext cx="14269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dirty="0" err="1" smtClean="0">
                <a:solidFill>
                  <a:schemeClr val="accent1"/>
                </a:solidFill>
              </a:rPr>
              <a:t>Zarabes</a:t>
            </a:r>
            <a:endParaRPr lang="fr-FR" sz="2200" b="1" dirty="0" smtClean="0">
              <a:solidFill>
                <a:schemeClr val="accent1"/>
              </a:solidFill>
            </a:endParaRPr>
          </a:p>
          <a:p>
            <a:pPr algn="ctr"/>
            <a:r>
              <a:rPr lang="fr-FR" sz="2200" b="1" dirty="0" smtClean="0">
                <a:solidFill>
                  <a:schemeClr val="accent1"/>
                </a:solidFill>
              </a:rPr>
              <a:t>(Gujarat)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826208" y="1756342"/>
            <a:ext cx="19319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dirty="0" err="1" smtClean="0">
                <a:solidFill>
                  <a:schemeClr val="accent1"/>
                </a:solidFill>
              </a:rPr>
              <a:t>Malbars</a:t>
            </a:r>
            <a:endParaRPr lang="fr-FR" sz="2200" b="1" dirty="0" smtClean="0">
              <a:solidFill>
                <a:schemeClr val="accent1"/>
              </a:solidFill>
            </a:endParaRPr>
          </a:p>
          <a:p>
            <a:pPr algn="ctr"/>
            <a:r>
              <a:rPr lang="fr-FR" sz="2200" b="1" dirty="0" smtClean="0">
                <a:solidFill>
                  <a:schemeClr val="accent1"/>
                </a:solidFill>
              </a:rPr>
              <a:t>(Tamil Nadu)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0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26921" y="-1338824"/>
            <a:ext cx="8825658" cy="2677648"/>
          </a:xfrm>
        </p:spPr>
        <p:txBody>
          <a:bodyPr/>
          <a:lstStyle/>
          <a:p>
            <a:r>
              <a:rPr lang="fr-FR" dirty="0" smtClean="0"/>
              <a:t>Présentation Générale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4955" y="5269750"/>
            <a:ext cx="8825658" cy="861420"/>
          </a:xfrm>
        </p:spPr>
        <p:txBody>
          <a:bodyPr>
            <a:normAutofit lnSpcReduction="10000"/>
          </a:bodyPr>
          <a:lstStyle/>
          <a:p>
            <a:r>
              <a:rPr lang="fr-FR" cap="none" dirty="0" smtClean="0"/>
              <a:t>La </a:t>
            </a:r>
            <a:r>
              <a:rPr lang="fr-FR" cap="none" dirty="0"/>
              <a:t>R</a:t>
            </a:r>
            <a:r>
              <a:rPr lang="fr-FR" cap="none" dirty="0" smtClean="0"/>
              <a:t>ényon in ti péi fransé, ou sa néna domoun depuy 350 an. In ti l’ile milié l’</a:t>
            </a:r>
            <a:r>
              <a:rPr lang="fr-FR" cap="none" dirty="0" err="1" smtClean="0"/>
              <a:t>oséan</a:t>
            </a:r>
            <a:r>
              <a:rPr lang="fr-FR" cap="none" dirty="0" smtClean="0"/>
              <a:t>, ou sa ou trouv in popilasyon tout koulèr.</a:t>
            </a:r>
            <a:br>
              <a:rPr lang="fr-FR" cap="none" dirty="0" smtClean="0"/>
            </a:br>
            <a:r>
              <a:rPr lang="fr-FR" cap="none" dirty="0" smtClean="0"/>
              <a:t>Agard plito : néna 30% péi l’Afrique, 30% péi l’Inde, 4% péi l’Asie.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73" y="1338824"/>
            <a:ext cx="5236025" cy="358002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0794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9496" y="-1338824"/>
            <a:ext cx="8825658" cy="2677648"/>
          </a:xfrm>
        </p:spPr>
        <p:txBody>
          <a:bodyPr/>
          <a:lstStyle/>
          <a:p>
            <a:r>
              <a:rPr lang="fr-FR" dirty="0" smtClean="0"/>
              <a:t>Ses Fêtes Culturelles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719787" y="2601619"/>
            <a:ext cx="4049507" cy="28007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La </a:t>
            </a:r>
            <a:r>
              <a:rPr lang="fr-FR" sz="2200" b="1" u="sng" dirty="0" err="1" smtClean="0">
                <a:solidFill>
                  <a:schemeClr val="accent1"/>
                </a:solidFill>
              </a:rPr>
              <a:t>Fêt</a:t>
            </a:r>
            <a:r>
              <a:rPr lang="fr-FR" sz="2200" b="1" u="sng" dirty="0" smtClean="0">
                <a:solidFill>
                  <a:schemeClr val="accent1"/>
                </a:solidFill>
              </a:rPr>
              <a:t>’ </a:t>
            </a:r>
            <a:r>
              <a:rPr lang="fr-FR" sz="2200" b="1" u="sng" dirty="0" err="1" smtClean="0">
                <a:solidFill>
                  <a:schemeClr val="accent1"/>
                </a:solidFill>
              </a:rPr>
              <a:t>Kaf</a:t>
            </a:r>
            <a:r>
              <a:rPr lang="fr-FR" sz="2200" b="1" u="sng" dirty="0" smtClean="0">
                <a:solidFill>
                  <a:schemeClr val="accent1"/>
                </a:solidFill>
              </a:rPr>
              <a:t>’</a:t>
            </a:r>
            <a:r>
              <a:rPr lang="fr-FR" sz="2200" b="1" dirty="0" smtClean="0">
                <a:solidFill>
                  <a:schemeClr val="accent1"/>
                </a:solidFill>
              </a:rPr>
              <a:t> (Fête des Cafres)</a:t>
            </a: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-Tous les 20 décembre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-Jour férié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-Abolition de l’esclavage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26" y="2301791"/>
            <a:ext cx="6048375" cy="34004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ZoneTexte 2"/>
          <p:cNvSpPr txBox="1"/>
          <p:nvPr/>
        </p:nvSpPr>
        <p:spPr>
          <a:xfrm>
            <a:off x="9633397" y="5517550"/>
            <a:ext cx="195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Gorée, Sénégal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94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425165" y="2131516"/>
            <a:ext cx="30075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Le nouvel an Chinois</a:t>
            </a:r>
            <a:endParaRPr lang="fr-FR" sz="2200" b="1" u="sng" dirty="0">
              <a:solidFill>
                <a:schemeClr val="accent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16" y="940157"/>
            <a:ext cx="7457405" cy="49716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881" y="3721010"/>
            <a:ext cx="3286125" cy="219075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8569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858843" y="4803371"/>
            <a:ext cx="27190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Les Rituels </a:t>
            </a:r>
            <a:r>
              <a:rPr lang="fr-FR" sz="2200" b="1" u="sng" dirty="0" err="1" smtClean="0">
                <a:solidFill>
                  <a:schemeClr val="accent1"/>
                </a:solidFill>
              </a:rPr>
              <a:t>Malbars</a:t>
            </a:r>
            <a:endParaRPr lang="fr-FR" sz="2200" b="1" u="sng" dirty="0">
              <a:solidFill>
                <a:schemeClr val="accent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376" y="3482839"/>
            <a:ext cx="3521418" cy="264106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" y="3482839"/>
            <a:ext cx="4048259" cy="26988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65" y="663532"/>
            <a:ext cx="4696496" cy="26417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350" y="663532"/>
            <a:ext cx="3971978" cy="264177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ZoneTexte 1"/>
          <p:cNvSpPr txBox="1"/>
          <p:nvPr/>
        </p:nvSpPr>
        <p:spPr>
          <a:xfrm>
            <a:off x="9342028" y="5939237"/>
            <a:ext cx="2116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u="sng" dirty="0" smtClean="0">
                <a:solidFill>
                  <a:schemeClr val="bg1"/>
                </a:solidFill>
              </a:rPr>
              <a:t>Marche sur le feu</a:t>
            </a:r>
            <a:endParaRPr lang="fr-FR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4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2375" y="-1441855"/>
            <a:ext cx="8825658" cy="2677648"/>
          </a:xfrm>
        </p:spPr>
        <p:txBody>
          <a:bodyPr/>
          <a:lstStyle/>
          <a:p>
            <a:r>
              <a:rPr lang="fr-FR" dirty="0" smtClean="0"/>
              <a:t>Sa Cuisine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95459" y="1725767"/>
            <a:ext cx="635783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Résultat d’un mélange d’influences culinaires</a:t>
            </a:r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-Malgache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-Française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-Indienne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-Est-africaine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-Chinoise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907" y="2217806"/>
            <a:ext cx="5688169" cy="396749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755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2" y="2506074"/>
            <a:ext cx="3584086" cy="238789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ZoneTexte 4"/>
          <p:cNvSpPr txBox="1"/>
          <p:nvPr/>
        </p:nvSpPr>
        <p:spPr>
          <a:xfrm>
            <a:off x="785612" y="888643"/>
            <a:ext cx="30075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Quelques « entrées »</a:t>
            </a:r>
            <a:endParaRPr lang="fr-FR" sz="2200" b="1" u="sng" dirty="0">
              <a:solidFill>
                <a:schemeClr val="accent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274" y="726943"/>
            <a:ext cx="3366691" cy="252501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43" y="3363104"/>
            <a:ext cx="3705329" cy="257405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ZoneTexte 7"/>
          <p:cNvSpPr txBox="1"/>
          <p:nvPr/>
        </p:nvSpPr>
        <p:spPr>
          <a:xfrm>
            <a:off x="1794428" y="4893971"/>
            <a:ext cx="168988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err="1" smtClean="0">
                <a:solidFill>
                  <a:schemeClr val="accent1"/>
                </a:solidFill>
              </a:rPr>
              <a:t>Samoussas</a:t>
            </a:r>
            <a:endParaRPr lang="fr-FR" sz="2200" b="1" dirty="0" smtClean="0">
              <a:solidFill>
                <a:schemeClr val="accent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645508" y="1989452"/>
            <a:ext cx="15247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Bouchons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585657" y="5937160"/>
            <a:ext cx="24881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Bonbons Piments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82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14524" y="923158"/>
            <a:ext cx="22268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Quelques plats</a:t>
            </a:r>
            <a:endParaRPr lang="fr-FR" sz="2200" b="1" u="sng" dirty="0">
              <a:solidFill>
                <a:schemeClr val="accent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187" y="2925148"/>
            <a:ext cx="4322807" cy="290367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187" y="545890"/>
            <a:ext cx="2873688" cy="220374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24" y="2189408"/>
            <a:ext cx="5572304" cy="363941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ZoneTexte 7"/>
          <p:cNvSpPr txBox="1"/>
          <p:nvPr/>
        </p:nvSpPr>
        <p:spPr>
          <a:xfrm>
            <a:off x="9071930" y="5828819"/>
            <a:ext cx="7473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Cari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2534518" y="5828819"/>
            <a:ext cx="21323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Cabri </a:t>
            </a:r>
            <a:r>
              <a:rPr lang="fr-FR" sz="2200" b="1" dirty="0" err="1" smtClean="0">
                <a:solidFill>
                  <a:schemeClr val="accent1"/>
                </a:solidFill>
              </a:rPr>
              <a:t>Massalé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0156235" y="1647764"/>
            <a:ext cx="10278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accent1"/>
                </a:solidFill>
              </a:rPr>
              <a:t>Cari</a:t>
            </a:r>
          </a:p>
          <a:p>
            <a:pPr algn="ctr"/>
            <a:r>
              <a:rPr lang="fr-FR" sz="2200" b="1" dirty="0" smtClean="0">
                <a:solidFill>
                  <a:schemeClr val="accent1"/>
                </a:solidFill>
              </a:rPr>
              <a:t>Poulet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11369" y="901523"/>
            <a:ext cx="35076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Quelques gourmandises</a:t>
            </a:r>
            <a:endParaRPr lang="fr-FR" sz="2200" b="1" u="sng" dirty="0">
              <a:solidFill>
                <a:schemeClr val="accent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41" y="2224825"/>
            <a:ext cx="4235542" cy="282369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837" y="2224825"/>
            <a:ext cx="3837904" cy="287842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ZoneTexte 6"/>
          <p:cNvSpPr txBox="1"/>
          <p:nvPr/>
        </p:nvSpPr>
        <p:spPr>
          <a:xfrm>
            <a:off x="2247471" y="5048519"/>
            <a:ext cx="20072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Bonbons Miel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034309" y="5048518"/>
            <a:ext cx="24769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Beignets Banane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8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171977" y="3378036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Le Rhum Arrangé</a:t>
            </a:r>
            <a:endParaRPr lang="fr-FR" sz="2200" b="1" u="sng" dirty="0">
              <a:solidFill>
                <a:schemeClr val="accent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179" y="1329742"/>
            <a:ext cx="6546761" cy="4910071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1506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98132" y="-1210138"/>
            <a:ext cx="8825658" cy="2677648"/>
          </a:xfrm>
        </p:spPr>
        <p:txBody>
          <a:bodyPr/>
          <a:lstStyle/>
          <a:p>
            <a:r>
              <a:rPr lang="fr-FR" dirty="0" smtClean="0"/>
              <a:t>Sa Musique, Ses Danses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652095" y="2156563"/>
            <a:ext cx="398859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Le </a:t>
            </a:r>
            <a:r>
              <a:rPr lang="fr-FR" sz="2200" b="1" u="sng" dirty="0" err="1" smtClean="0">
                <a:solidFill>
                  <a:schemeClr val="accent1"/>
                </a:solidFill>
              </a:rPr>
              <a:t>Maloya</a:t>
            </a:r>
            <a:endParaRPr lang="fr-FR" sz="2200" b="1" u="sng" dirty="0" smtClean="0">
              <a:solidFill>
                <a:schemeClr val="accent1"/>
              </a:solidFill>
            </a:endParaRPr>
          </a:p>
          <a:p>
            <a:endParaRPr lang="fr-FR" sz="2200" b="1" u="sng" dirty="0" smtClean="0">
              <a:solidFill>
                <a:schemeClr val="accent1"/>
              </a:solidFill>
            </a:endParaRPr>
          </a:p>
          <a:p>
            <a:endParaRPr lang="fr-FR" sz="2200" b="1" u="sng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-Créé par les esclaves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-Pour se moquer des colons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-Interdit par les colons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</a:t>
            </a:r>
            <a:r>
              <a:rPr lang="fr-FR" sz="2200" b="1" dirty="0" err="1" smtClean="0">
                <a:solidFill>
                  <a:schemeClr val="accent1"/>
                </a:solidFill>
              </a:rPr>
              <a:t>Maloya</a:t>
            </a:r>
            <a:r>
              <a:rPr lang="fr-FR" sz="2200" b="1" dirty="0" smtClean="0">
                <a:solidFill>
                  <a:schemeClr val="accent1"/>
                </a:solidFill>
              </a:rPr>
              <a:t> classé à l’UNESCO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87" y="1668887"/>
            <a:ext cx="6679842" cy="445322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3844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756856" y="1166216"/>
            <a:ext cx="486222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Le </a:t>
            </a:r>
            <a:r>
              <a:rPr lang="fr-FR" sz="2200" b="1" u="sng" dirty="0" err="1" smtClean="0">
                <a:solidFill>
                  <a:schemeClr val="accent1"/>
                </a:solidFill>
              </a:rPr>
              <a:t>Séga</a:t>
            </a:r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-Créé par les esclaves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-Rythme plus élevé que le </a:t>
            </a:r>
            <a:r>
              <a:rPr lang="fr-FR" sz="2200" b="1" dirty="0" err="1" smtClean="0">
                <a:solidFill>
                  <a:schemeClr val="accent1"/>
                </a:solidFill>
              </a:rPr>
              <a:t>Maloya</a:t>
            </a:r>
            <a:endParaRPr lang="fr-FR" sz="2200" b="1" dirty="0" smtClean="0">
              <a:solidFill>
                <a:schemeClr val="accent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71" y="631997"/>
            <a:ext cx="3986816" cy="265787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92" y="3783832"/>
            <a:ext cx="3975555" cy="263579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27" y="3783832"/>
            <a:ext cx="3981560" cy="263579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9051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89" y="3704151"/>
            <a:ext cx="3407536" cy="226601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843" y="3707640"/>
            <a:ext cx="3878611" cy="226252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45" y="686873"/>
            <a:ext cx="3973610" cy="232678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ZoneTexte 6"/>
          <p:cNvSpPr txBox="1"/>
          <p:nvPr/>
        </p:nvSpPr>
        <p:spPr>
          <a:xfrm>
            <a:off x="1184856" y="1313645"/>
            <a:ext cx="5445722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-Capitale : Saint-Denis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-2512km²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</a:t>
            </a:r>
            <a:r>
              <a:rPr lang="fr-FR" sz="2200" b="1" dirty="0">
                <a:solidFill>
                  <a:schemeClr val="accent1"/>
                </a:solidFill>
              </a:rPr>
              <a:t>833 944 habitants</a:t>
            </a: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-Soit </a:t>
            </a:r>
            <a:r>
              <a:rPr lang="fr-FR" sz="2200" b="1" dirty="0">
                <a:solidFill>
                  <a:schemeClr val="accent1"/>
                </a:solidFill>
              </a:rPr>
              <a:t>une densité de 312 </a:t>
            </a:r>
            <a:r>
              <a:rPr lang="fr-FR" sz="2200" b="1" i="1" dirty="0" smtClean="0">
                <a:solidFill>
                  <a:schemeClr val="accent1"/>
                </a:solidFill>
              </a:rPr>
              <a:t>habitants</a:t>
            </a:r>
            <a:r>
              <a:rPr lang="fr-FR" sz="2200" b="1" dirty="0" smtClean="0">
                <a:solidFill>
                  <a:schemeClr val="accent1"/>
                </a:solidFill>
              </a:rPr>
              <a:t>/</a:t>
            </a:r>
            <a:r>
              <a:rPr lang="fr-FR" sz="2200" b="1" i="1" dirty="0" smtClean="0">
                <a:solidFill>
                  <a:schemeClr val="accent1"/>
                </a:solidFill>
              </a:rPr>
              <a:t>km²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2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82323" y="575321"/>
            <a:ext cx="5258171" cy="5509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Le </a:t>
            </a:r>
            <a:r>
              <a:rPr lang="fr-FR" sz="2200" b="1" u="sng" dirty="0" err="1" smtClean="0">
                <a:solidFill>
                  <a:schemeClr val="accent1"/>
                </a:solidFill>
              </a:rPr>
              <a:t>Moringue</a:t>
            </a:r>
            <a:r>
              <a:rPr lang="fr-FR" sz="2200" b="1" u="sng" dirty="0" smtClean="0">
                <a:solidFill>
                  <a:schemeClr val="accent1"/>
                </a:solidFill>
              </a:rPr>
              <a:t> réunionnais</a:t>
            </a:r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-Danse tribale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-Techniques martiales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-Influence de la lutte africaine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-Influence de la capoeira brésilienne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4" y="1045682"/>
            <a:ext cx="2878629" cy="191223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277" y="2957913"/>
            <a:ext cx="2855973" cy="33142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197" y="1398614"/>
            <a:ext cx="5022921" cy="282056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1564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512916" y="766688"/>
            <a:ext cx="31085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Quelques instruments</a:t>
            </a:r>
            <a:endParaRPr lang="fr-FR" sz="2200" b="1" u="sng" dirty="0">
              <a:solidFill>
                <a:schemeClr val="accent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2" y="3715350"/>
            <a:ext cx="3343658" cy="2226876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47" y="3651009"/>
            <a:ext cx="4716556" cy="2355558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2" y="551246"/>
            <a:ext cx="3343658" cy="250774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46" y="1293226"/>
            <a:ext cx="3016177" cy="226213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9" name="ZoneTexte 8"/>
          <p:cNvSpPr txBox="1"/>
          <p:nvPr/>
        </p:nvSpPr>
        <p:spPr>
          <a:xfrm>
            <a:off x="1701142" y="5942226"/>
            <a:ext cx="17283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Le </a:t>
            </a:r>
            <a:r>
              <a:rPr lang="fr-FR" sz="2200" b="1" dirty="0" err="1" smtClean="0">
                <a:solidFill>
                  <a:schemeClr val="accent1"/>
                </a:solidFill>
              </a:rPr>
              <a:t>Kayamb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941014" y="5994495"/>
            <a:ext cx="12282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Le </a:t>
            </a:r>
            <a:r>
              <a:rPr lang="fr-FR" sz="2200" b="1" dirty="0" err="1" smtClean="0">
                <a:solidFill>
                  <a:schemeClr val="accent1"/>
                </a:solidFill>
              </a:rPr>
              <a:t>Piker</a:t>
            </a:r>
            <a:endParaRPr lang="fr-FR" sz="2200" b="1" dirty="0" smtClean="0">
              <a:solidFill>
                <a:schemeClr val="accent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567965" y="2208848"/>
            <a:ext cx="10534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Le Sati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855030" y="3016750"/>
            <a:ext cx="14205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Le </a:t>
            </a:r>
            <a:r>
              <a:rPr lang="fr-FR" sz="2200" b="1" dirty="0" err="1" smtClean="0">
                <a:solidFill>
                  <a:schemeClr val="accent1"/>
                </a:solidFill>
              </a:rPr>
              <a:t>Roulèr</a:t>
            </a:r>
            <a:endParaRPr lang="fr-FR" sz="22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89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98133" y="-1235792"/>
            <a:ext cx="8825658" cy="2677648"/>
          </a:xfrm>
        </p:spPr>
        <p:txBody>
          <a:bodyPr/>
          <a:lstStyle/>
          <a:p>
            <a:r>
              <a:rPr lang="fr-FR" dirty="0"/>
              <a:t>S</a:t>
            </a:r>
            <a:r>
              <a:rPr lang="fr-FR" dirty="0" smtClean="0"/>
              <a:t>es « Ti’ Cases Créoles »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504" y="1441856"/>
            <a:ext cx="6378108" cy="478450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ZoneTexte 5"/>
          <p:cNvSpPr txBox="1"/>
          <p:nvPr/>
        </p:nvSpPr>
        <p:spPr>
          <a:xfrm>
            <a:off x="396971" y="3079518"/>
            <a:ext cx="4791696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-Toujours rectangulaires ou carré</a:t>
            </a: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-Varangue à l’avant de la maison</a:t>
            </a: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-Jardin Créole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27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6617" y="-1338824"/>
            <a:ext cx="8825658" cy="2677648"/>
          </a:xfrm>
        </p:spPr>
        <p:txBody>
          <a:bodyPr/>
          <a:lstStyle/>
          <a:p>
            <a:r>
              <a:rPr lang="fr-FR" dirty="0"/>
              <a:t>L</a:t>
            </a:r>
            <a:r>
              <a:rPr lang="fr-FR" dirty="0" smtClean="0"/>
              <a:t>es Sites Touristiques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564" y="1588287"/>
            <a:ext cx="4381018" cy="29227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4" y="2750832"/>
            <a:ext cx="6705600" cy="352044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96257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98133" y="-1338824"/>
            <a:ext cx="8825658" cy="2677648"/>
          </a:xfrm>
        </p:spPr>
        <p:txBody>
          <a:bodyPr/>
          <a:lstStyle/>
          <a:p>
            <a:r>
              <a:rPr lang="fr-FR" dirty="0" smtClean="0"/>
              <a:t>Ses Nombreuses Activités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148335" y="1429571"/>
            <a:ext cx="1891865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-Randonnée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-Plongée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-Escalade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-Canyoning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63" y="1429571"/>
            <a:ext cx="3116687" cy="23375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63" y="3973133"/>
            <a:ext cx="3116687" cy="23375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02" y="3973133"/>
            <a:ext cx="3525310" cy="233751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997" y="1642003"/>
            <a:ext cx="3360715" cy="466226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ZoneTexte 8"/>
          <p:cNvSpPr txBox="1"/>
          <p:nvPr/>
        </p:nvSpPr>
        <p:spPr>
          <a:xfrm>
            <a:off x="6322785" y="1645665"/>
            <a:ext cx="172675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-</a:t>
            </a:r>
            <a:r>
              <a:rPr lang="fr-FR" sz="2200" b="1" dirty="0" err="1">
                <a:solidFill>
                  <a:schemeClr val="accent1"/>
                </a:solidFill>
              </a:rPr>
              <a:t>Snorkeling</a:t>
            </a:r>
            <a:endParaRPr lang="fr-FR" sz="2200" b="1" dirty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>
                <a:solidFill>
                  <a:schemeClr val="accent1"/>
                </a:solidFill>
              </a:rPr>
              <a:t>-Parapente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>
                <a:solidFill>
                  <a:schemeClr val="accent1"/>
                </a:solidFill>
              </a:rPr>
              <a:t>-…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3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98132" y="-1338824"/>
            <a:ext cx="8825658" cy="2677648"/>
          </a:xfrm>
        </p:spPr>
        <p:txBody>
          <a:bodyPr/>
          <a:lstStyle/>
          <a:p>
            <a:r>
              <a:rPr lang="fr-FR" dirty="0" smtClean="0"/>
              <a:t>Saint-Denis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483" y="3075904"/>
            <a:ext cx="3731732" cy="26793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89" y="1997620"/>
            <a:ext cx="3795794" cy="26793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908" y="607525"/>
            <a:ext cx="5831433" cy="206044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ZoneTexte 6"/>
          <p:cNvSpPr txBox="1"/>
          <p:nvPr/>
        </p:nvSpPr>
        <p:spPr>
          <a:xfrm>
            <a:off x="1318222" y="4677004"/>
            <a:ext cx="22813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Maison Carrère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873" y="3629988"/>
            <a:ext cx="3361813" cy="268229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ZoneTexte 8"/>
          <p:cNvSpPr txBox="1"/>
          <p:nvPr/>
        </p:nvSpPr>
        <p:spPr>
          <a:xfrm>
            <a:off x="6223349" y="2529754"/>
            <a:ext cx="282962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Cascade </a:t>
            </a:r>
            <a:r>
              <a:rPr lang="fr-FR" sz="2200" b="1" dirty="0" err="1" smtClean="0">
                <a:solidFill>
                  <a:schemeClr val="accent1"/>
                </a:solidFill>
              </a:rPr>
              <a:t>Maniquet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5224367" y="5655107"/>
            <a:ext cx="219162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Jardin de l’Etat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987779" y="3337312"/>
            <a:ext cx="15327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Barachois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4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2375" y="-1338824"/>
            <a:ext cx="8825658" cy="2677648"/>
          </a:xfrm>
        </p:spPr>
        <p:txBody>
          <a:bodyPr/>
          <a:lstStyle/>
          <a:p>
            <a:r>
              <a:rPr lang="fr-FR" dirty="0" smtClean="0"/>
              <a:t>Saint-Paul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47" y="1849191"/>
            <a:ext cx="4746580" cy="355993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452" y="1849190"/>
            <a:ext cx="5339903" cy="355993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ZoneTexte 5"/>
          <p:cNvSpPr txBox="1"/>
          <p:nvPr/>
        </p:nvSpPr>
        <p:spPr>
          <a:xfrm>
            <a:off x="1231640" y="5409125"/>
            <a:ext cx="365356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Baie du Meilleur Ancrage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428226" y="5409124"/>
            <a:ext cx="23663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Cimetière Marin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45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98133" y="-1338824"/>
            <a:ext cx="8825658" cy="2677648"/>
          </a:xfrm>
        </p:spPr>
        <p:txBody>
          <a:bodyPr/>
          <a:lstStyle/>
          <a:p>
            <a:r>
              <a:rPr lang="fr-FR" dirty="0" smtClean="0"/>
              <a:t>Saint-Gilles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383" y="1791103"/>
            <a:ext cx="9048750" cy="379095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ZoneTexte 4"/>
          <p:cNvSpPr txBox="1"/>
          <p:nvPr/>
        </p:nvSpPr>
        <p:spPr>
          <a:xfrm>
            <a:off x="4481848" y="5582053"/>
            <a:ext cx="356860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Aquarium de Saint-Gilles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8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5254" y="-1338824"/>
            <a:ext cx="8825658" cy="2677648"/>
          </a:xfrm>
        </p:spPr>
        <p:txBody>
          <a:bodyPr/>
          <a:lstStyle/>
          <a:p>
            <a:r>
              <a:rPr lang="fr-FR" dirty="0" err="1" smtClean="0"/>
              <a:t>Saint-Leu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187" y="2794715"/>
            <a:ext cx="6501657" cy="356067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0" y="1449678"/>
            <a:ext cx="5173014" cy="29098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ZoneTexte 5"/>
          <p:cNvSpPr txBox="1"/>
          <p:nvPr/>
        </p:nvSpPr>
        <p:spPr>
          <a:xfrm>
            <a:off x="1355157" y="4190330"/>
            <a:ext cx="3044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dirty="0" err="1" smtClean="0">
                <a:solidFill>
                  <a:schemeClr val="accent1"/>
                </a:solidFill>
              </a:rPr>
              <a:t>Kelonia</a:t>
            </a:r>
            <a:r>
              <a:rPr lang="fr-FR" sz="2200" b="1" dirty="0" smtClean="0">
                <a:solidFill>
                  <a:schemeClr val="accent1"/>
                </a:solidFill>
              </a:rPr>
              <a:t>,</a:t>
            </a:r>
          </a:p>
          <a:p>
            <a:pPr algn="ctr"/>
            <a:r>
              <a:rPr lang="fr-FR" sz="2200" b="1" dirty="0" smtClean="0">
                <a:solidFill>
                  <a:schemeClr val="accent1"/>
                </a:solidFill>
              </a:rPr>
              <a:t>La Ferme aux Tortues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326343" y="2473701"/>
            <a:ext cx="27767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Le Rocher Souffleur</a:t>
            </a:r>
          </a:p>
        </p:txBody>
      </p:sp>
    </p:spTree>
    <p:extLst>
      <p:ext uri="{BB962C8B-B14F-4D97-AF65-F5344CB8AC3E}">
        <p14:creationId xmlns:p14="http://schemas.microsoft.com/office/powerpoint/2010/main" val="48328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0858" y="-1338824"/>
            <a:ext cx="9109507" cy="2677648"/>
          </a:xfrm>
        </p:spPr>
        <p:txBody>
          <a:bodyPr/>
          <a:lstStyle/>
          <a:p>
            <a:r>
              <a:rPr lang="fr-FR" dirty="0" smtClean="0"/>
              <a:t>Tampon/Plaine des Cafres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05" y="1338824"/>
            <a:ext cx="6672356" cy="469775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ZoneTexte 4"/>
          <p:cNvSpPr txBox="1"/>
          <p:nvPr/>
        </p:nvSpPr>
        <p:spPr>
          <a:xfrm>
            <a:off x="2014065" y="3801028"/>
            <a:ext cx="26212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La Cité du Volcan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9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93774" y="-629399"/>
            <a:ext cx="8825658" cy="2677648"/>
          </a:xfrm>
        </p:spPr>
        <p:txBody>
          <a:bodyPr/>
          <a:lstStyle/>
          <a:p>
            <a:r>
              <a:rPr lang="fr-FR" dirty="0" smtClean="0"/>
              <a:t>Son emplacement géographique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83" y="1888849"/>
            <a:ext cx="6894414" cy="430459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ZoneTexte 5"/>
          <p:cNvSpPr txBox="1"/>
          <p:nvPr/>
        </p:nvSpPr>
        <p:spPr>
          <a:xfrm>
            <a:off x="416271" y="2476071"/>
            <a:ext cx="449033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chemeClr val="accent1"/>
                </a:solidFill>
              </a:rPr>
              <a:t>-Au Sud de l’Equateur</a:t>
            </a:r>
          </a:p>
          <a:p>
            <a:endParaRPr lang="fr-FR" sz="2400" b="1" dirty="0" smtClean="0">
              <a:solidFill>
                <a:schemeClr val="accent1"/>
              </a:solidFill>
            </a:endParaRPr>
          </a:p>
          <a:p>
            <a:r>
              <a:rPr lang="fr-FR" sz="2400" b="1" dirty="0" smtClean="0">
                <a:solidFill>
                  <a:schemeClr val="accent1"/>
                </a:solidFill>
              </a:rPr>
              <a:t>-Tropique du Capricorne</a:t>
            </a:r>
          </a:p>
          <a:p>
            <a:endParaRPr lang="fr-FR" sz="2400" b="1" dirty="0" smtClean="0">
              <a:solidFill>
                <a:schemeClr val="accent1"/>
              </a:solidFill>
            </a:endParaRPr>
          </a:p>
          <a:p>
            <a:r>
              <a:rPr lang="fr-FR" sz="2400" b="1" dirty="0" smtClean="0">
                <a:solidFill>
                  <a:schemeClr val="accent1"/>
                </a:solidFill>
              </a:rPr>
              <a:t>-Océan Indien</a:t>
            </a:r>
          </a:p>
          <a:p>
            <a:r>
              <a:rPr lang="fr-FR" sz="2400" b="1" dirty="0" smtClean="0">
                <a:solidFill>
                  <a:schemeClr val="accent1"/>
                </a:solidFill>
              </a:rPr>
              <a:t/>
            </a:r>
            <a:br>
              <a:rPr lang="fr-FR" sz="2400" b="1" dirty="0" smtClean="0">
                <a:solidFill>
                  <a:schemeClr val="accent1"/>
                </a:solidFill>
              </a:rPr>
            </a:br>
            <a:r>
              <a:rPr lang="fr-FR" sz="2400" b="1" dirty="0" smtClean="0">
                <a:solidFill>
                  <a:schemeClr val="accent1"/>
                </a:solidFill>
              </a:rPr>
              <a:t>-Terre la plus proche : 170km</a:t>
            </a:r>
          </a:p>
          <a:p>
            <a:endParaRPr lang="fr-FR" sz="2400" b="1" dirty="0" smtClean="0">
              <a:solidFill>
                <a:schemeClr val="accent1"/>
              </a:solidFill>
            </a:endParaRPr>
          </a:p>
          <a:p>
            <a:r>
              <a:rPr lang="fr-FR" sz="2400" b="1" dirty="0" smtClean="0">
                <a:solidFill>
                  <a:schemeClr val="accent1"/>
                </a:solidFill>
              </a:rPr>
              <a:t>-Archipel des Mascareignes</a:t>
            </a:r>
          </a:p>
        </p:txBody>
      </p:sp>
    </p:spTree>
    <p:extLst>
      <p:ext uri="{BB962C8B-B14F-4D97-AF65-F5344CB8AC3E}">
        <p14:creationId xmlns:p14="http://schemas.microsoft.com/office/powerpoint/2010/main" val="103565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2375" y="-1338824"/>
            <a:ext cx="8825658" cy="2677648"/>
          </a:xfrm>
        </p:spPr>
        <p:txBody>
          <a:bodyPr/>
          <a:lstStyle/>
          <a:p>
            <a:r>
              <a:rPr lang="fr-FR" dirty="0" smtClean="0"/>
              <a:t>Saint-Joseph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21" y="1338824"/>
            <a:ext cx="6562160" cy="26583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77" y="2550017"/>
            <a:ext cx="5888521" cy="383146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ZoneTexte 5"/>
          <p:cNvSpPr txBox="1"/>
          <p:nvPr/>
        </p:nvSpPr>
        <p:spPr>
          <a:xfrm>
            <a:off x="1838520" y="2237108"/>
            <a:ext cx="18886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Grand Galet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273112" y="3997168"/>
            <a:ext cx="36888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Labyrinthe en Champ Thé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78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2375" y="-1338824"/>
            <a:ext cx="8825658" cy="2677648"/>
          </a:xfrm>
        </p:spPr>
        <p:txBody>
          <a:bodyPr/>
          <a:lstStyle/>
          <a:p>
            <a:r>
              <a:rPr lang="fr-FR" dirty="0" smtClean="0"/>
              <a:t>Saint-Philippe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118" y="1681431"/>
            <a:ext cx="5943600" cy="44481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ZoneTexte 4"/>
          <p:cNvSpPr txBox="1"/>
          <p:nvPr/>
        </p:nvSpPr>
        <p:spPr>
          <a:xfrm>
            <a:off x="562527" y="2674411"/>
            <a:ext cx="5243743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 temps de pluie</a:t>
            </a:r>
            <a:endParaRPr lang="fr-FR" sz="2200" b="1" dirty="0" smtClean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2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-Des cascades se jettent dans la mer</a:t>
            </a:r>
          </a:p>
          <a:p>
            <a:endParaRPr lang="fr-FR" sz="2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-Raison de la couleur de la falaise</a:t>
            </a:r>
          </a:p>
          <a:p>
            <a:endParaRPr lang="fr-FR" sz="22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2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-D’où son nom « plage verte »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87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98132" y="-1338824"/>
            <a:ext cx="8825658" cy="2677648"/>
          </a:xfrm>
        </p:spPr>
        <p:txBody>
          <a:bodyPr/>
          <a:lstStyle/>
          <a:p>
            <a:r>
              <a:rPr lang="fr-FR" dirty="0" smtClean="0"/>
              <a:t>Sainte-Rose</a:t>
            </a:r>
            <a:endParaRPr lang="fr-FR" dirty="0"/>
          </a:p>
        </p:txBody>
      </p:sp>
      <p:grpSp>
        <p:nvGrpSpPr>
          <p:cNvPr id="7" name="Groupe 6"/>
          <p:cNvGrpSpPr/>
          <p:nvPr/>
        </p:nvGrpSpPr>
        <p:grpSpPr>
          <a:xfrm>
            <a:off x="498132" y="1648494"/>
            <a:ext cx="6845762" cy="2366493"/>
            <a:chOff x="772732" y="2073497"/>
            <a:chExt cx="6845762" cy="2366493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8056" y="2073497"/>
              <a:ext cx="3690438" cy="2366493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732" y="2073497"/>
              <a:ext cx="3155324" cy="2366493"/>
            </a:xfrm>
            <a:prstGeom prst="rect">
              <a:avLst/>
            </a:prstGeom>
            <a:effectLst>
              <a:softEdge rad="63500"/>
            </a:effectLst>
          </p:spPr>
        </p:pic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646" y="3348506"/>
            <a:ext cx="3804839" cy="285785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ZoneTexte 7"/>
          <p:cNvSpPr txBox="1"/>
          <p:nvPr/>
        </p:nvSpPr>
        <p:spPr>
          <a:xfrm>
            <a:off x="1587065" y="4014987"/>
            <a:ext cx="43845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L’</a:t>
            </a:r>
            <a:r>
              <a:rPr lang="fr-FR" sz="2200" b="1" dirty="0">
                <a:solidFill>
                  <a:schemeClr val="accent1"/>
                </a:solidFill>
              </a:rPr>
              <a:t>é</a:t>
            </a:r>
            <a:r>
              <a:rPr lang="fr-FR" sz="2200" b="1" dirty="0" smtClean="0">
                <a:solidFill>
                  <a:schemeClr val="accent1"/>
                </a:solidFill>
              </a:rPr>
              <a:t>glise Notre-Dame des Laves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055631" y="2917619"/>
            <a:ext cx="29803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La Vierge au Parasol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15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1012" y="-1338824"/>
            <a:ext cx="8825658" cy="2677648"/>
          </a:xfrm>
        </p:spPr>
        <p:txBody>
          <a:bodyPr/>
          <a:lstStyle/>
          <a:p>
            <a:r>
              <a:rPr lang="fr-FR" dirty="0" smtClean="0"/>
              <a:t>Saint-Benoît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38" y="2645653"/>
            <a:ext cx="4094206" cy="276358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298" y="512425"/>
            <a:ext cx="3926925" cy="2945194"/>
          </a:xfrm>
          <a:prstGeom prst="rect">
            <a:avLst/>
          </a:prstGeom>
          <a:effectLst>
            <a:softEdge rad="63500"/>
          </a:effectLst>
        </p:spPr>
      </p:pic>
      <p:grpSp>
        <p:nvGrpSpPr>
          <p:cNvPr id="8" name="Groupe 7"/>
          <p:cNvGrpSpPr/>
          <p:nvPr/>
        </p:nvGrpSpPr>
        <p:grpSpPr>
          <a:xfrm>
            <a:off x="5548684" y="3914598"/>
            <a:ext cx="6107881" cy="2454969"/>
            <a:chOff x="5551926" y="3886505"/>
            <a:chExt cx="6107881" cy="245496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3003" y="3886505"/>
              <a:ext cx="3276804" cy="24549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1926" y="3898659"/>
              <a:ext cx="2831077" cy="2442815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9" name="ZoneTexte 8"/>
          <p:cNvSpPr txBox="1"/>
          <p:nvPr/>
        </p:nvSpPr>
        <p:spPr>
          <a:xfrm>
            <a:off x="1671492" y="5409242"/>
            <a:ext cx="20088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Bassin La Mer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276407" y="1769578"/>
            <a:ext cx="22429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Bassin Mangue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474221" y="3596560"/>
            <a:ext cx="163859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err="1" smtClean="0">
                <a:solidFill>
                  <a:schemeClr val="accent1"/>
                </a:solidFill>
              </a:rPr>
              <a:t>Takamaka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6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2375" y="-1429078"/>
            <a:ext cx="8825658" cy="2677648"/>
          </a:xfrm>
        </p:spPr>
        <p:txBody>
          <a:bodyPr/>
          <a:lstStyle/>
          <a:p>
            <a:r>
              <a:rPr lang="fr-FR" dirty="0" smtClean="0"/>
              <a:t>Saint-André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420" y="1768698"/>
            <a:ext cx="5080000" cy="381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3" y="1499025"/>
            <a:ext cx="5398796" cy="407967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ZoneTexte 5"/>
          <p:cNvSpPr txBox="1"/>
          <p:nvPr/>
        </p:nvSpPr>
        <p:spPr>
          <a:xfrm>
            <a:off x="4641308" y="5578698"/>
            <a:ext cx="31566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Le Temple du Colosse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2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6617" y="-1338824"/>
            <a:ext cx="8825658" cy="2677648"/>
          </a:xfrm>
        </p:spPr>
        <p:txBody>
          <a:bodyPr/>
          <a:lstStyle/>
          <a:p>
            <a:r>
              <a:rPr lang="fr-FR" dirty="0" smtClean="0"/>
              <a:t>Sainte-Suzanne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14" y="2570877"/>
            <a:ext cx="6191250" cy="364807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28" y="1713389"/>
            <a:ext cx="4177907" cy="278744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ZoneTexte 5"/>
          <p:cNvSpPr txBox="1"/>
          <p:nvPr/>
        </p:nvSpPr>
        <p:spPr>
          <a:xfrm>
            <a:off x="1591219" y="4394914"/>
            <a:ext cx="23503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Phare de Bel Air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125914" y="2240924"/>
            <a:ext cx="25250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Cascade Délices</a:t>
            </a:r>
          </a:p>
        </p:txBody>
      </p:sp>
    </p:spTree>
    <p:extLst>
      <p:ext uri="{BB962C8B-B14F-4D97-AF65-F5344CB8AC3E}">
        <p14:creationId xmlns:p14="http://schemas.microsoft.com/office/powerpoint/2010/main" val="194550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85253" y="-1338824"/>
            <a:ext cx="8825658" cy="2677648"/>
          </a:xfrm>
        </p:spPr>
        <p:txBody>
          <a:bodyPr/>
          <a:lstStyle/>
          <a:p>
            <a:r>
              <a:rPr lang="fr-FR" dirty="0" smtClean="0"/>
              <a:t>Salazie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64" y="2231061"/>
            <a:ext cx="3807471" cy="253069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051" y="3606946"/>
            <a:ext cx="3868023" cy="272428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23" y="608527"/>
            <a:ext cx="3561198" cy="2678067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7" name="ZoneTexte 6"/>
          <p:cNvSpPr txBox="1"/>
          <p:nvPr/>
        </p:nvSpPr>
        <p:spPr>
          <a:xfrm>
            <a:off x="1021960" y="4643109"/>
            <a:ext cx="29658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Mare à Poules d’Eau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898082" y="3176059"/>
            <a:ext cx="26933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Voile de la Mariée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187204" y="2901873"/>
            <a:ext cx="2141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200" b="1" dirty="0" smtClean="0">
                <a:solidFill>
                  <a:schemeClr val="accent1"/>
                </a:solidFill>
              </a:rPr>
              <a:t>Trou de Fer/</a:t>
            </a:r>
          </a:p>
          <a:p>
            <a:pPr algn="ctr"/>
            <a:r>
              <a:rPr lang="fr-FR" sz="2200" b="1" dirty="0" smtClean="0">
                <a:solidFill>
                  <a:schemeClr val="accent1"/>
                </a:solidFill>
              </a:rPr>
              <a:t>Trou du Diable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53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9496" y="-1441957"/>
            <a:ext cx="8825658" cy="2677648"/>
          </a:xfrm>
        </p:spPr>
        <p:txBody>
          <a:bodyPr/>
          <a:lstStyle/>
          <a:p>
            <a:r>
              <a:rPr lang="fr-FR" dirty="0" smtClean="0"/>
              <a:t>Les Routes Thématiques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7" y="2175849"/>
            <a:ext cx="5125792" cy="34171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952" y="2175849"/>
            <a:ext cx="4625722" cy="34114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ZoneTexte 8"/>
          <p:cNvSpPr txBox="1"/>
          <p:nvPr/>
        </p:nvSpPr>
        <p:spPr>
          <a:xfrm>
            <a:off x="1975408" y="5587320"/>
            <a:ext cx="23855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Route des Laves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830355" y="5587320"/>
            <a:ext cx="24609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Route du Volcan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3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8" y="1758702"/>
            <a:ext cx="5231169" cy="347582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578" y="1468191"/>
            <a:ext cx="5409127" cy="405684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ZoneTexte 5"/>
          <p:cNvSpPr txBox="1"/>
          <p:nvPr/>
        </p:nvSpPr>
        <p:spPr>
          <a:xfrm>
            <a:off x="1936588" y="5157249"/>
            <a:ext cx="25667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Route des Plaines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7680994" y="5525036"/>
            <a:ext cx="23342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Route de Cilaos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1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46617" y="-1338824"/>
            <a:ext cx="8825658" cy="2677648"/>
          </a:xfrm>
        </p:spPr>
        <p:txBody>
          <a:bodyPr/>
          <a:lstStyle/>
          <a:p>
            <a:r>
              <a:rPr lang="fr-FR" dirty="0" smtClean="0"/>
              <a:t>Les Freins au Tourisme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953036" y="2125014"/>
            <a:ext cx="375455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2006 : Le </a:t>
            </a:r>
            <a:r>
              <a:rPr lang="fr-FR" sz="2200" b="1" u="sng" dirty="0" err="1" smtClean="0">
                <a:solidFill>
                  <a:schemeClr val="accent1"/>
                </a:solidFill>
              </a:rPr>
              <a:t>Chikun-Gunya</a:t>
            </a:r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-20000 nuitées annulées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-130000 touristes en moins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-Baisse de 30% des vols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355" y="1240813"/>
            <a:ext cx="2871988" cy="190145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98" y="3142267"/>
            <a:ext cx="6350000" cy="3175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73098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76654" y="-1338824"/>
            <a:ext cx="8825658" cy="2677648"/>
          </a:xfrm>
        </p:spPr>
        <p:txBody>
          <a:bodyPr/>
          <a:lstStyle/>
          <a:p>
            <a:r>
              <a:rPr lang="fr-FR" dirty="0" smtClean="0"/>
              <a:t>Sa Topographie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47" y="1338824"/>
            <a:ext cx="6273187" cy="488031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ZoneTexte 4"/>
          <p:cNvSpPr txBox="1"/>
          <p:nvPr/>
        </p:nvSpPr>
        <p:spPr>
          <a:xfrm>
            <a:off x="735554" y="1938980"/>
            <a:ext cx="446949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-Massif du Piton de la Fournaise</a:t>
            </a: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-Hautes plaines intermédiaires</a:t>
            </a: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-Plages</a:t>
            </a: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r>
              <a:rPr lang="fr-FR" sz="2200" b="1" u="sng" dirty="0" smtClean="0">
                <a:solidFill>
                  <a:schemeClr val="accent1"/>
                </a:solidFill>
              </a:rPr>
              <a:t>Nord très accidenté :</a:t>
            </a:r>
            <a:endParaRPr lang="fr-FR" sz="2200" b="1" u="sng" dirty="0">
              <a:solidFill>
                <a:schemeClr val="accent1"/>
              </a:solidFill>
            </a:endParaRP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-Massif du Piton des Neiges</a:t>
            </a: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-Les 3 cirques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94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566670" y="888641"/>
            <a:ext cx="5327099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Les Requins</a:t>
            </a: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-« Attaques » en zones non surveillées</a:t>
            </a: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-Chasses aux requins</a:t>
            </a: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-Filet anti-requin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23" y="2280150"/>
            <a:ext cx="7331163" cy="4138559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241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36769" y="-1338824"/>
            <a:ext cx="8825658" cy="2677648"/>
          </a:xfrm>
        </p:spPr>
        <p:txBody>
          <a:bodyPr/>
          <a:lstStyle/>
          <a:p>
            <a:r>
              <a:rPr lang="fr-FR" dirty="0" smtClean="0"/>
              <a:t>Les Dangers de l’île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411" y="1557765"/>
            <a:ext cx="8136261" cy="457257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ZoneTexte 4"/>
          <p:cNvSpPr txBox="1"/>
          <p:nvPr/>
        </p:nvSpPr>
        <p:spPr>
          <a:xfrm>
            <a:off x="659337" y="2871990"/>
            <a:ext cx="27510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Après les cyclones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-Les ravines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6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643944" y="2926723"/>
            <a:ext cx="328487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u="sng" dirty="0" smtClean="0">
                <a:solidFill>
                  <a:schemeClr val="accent1"/>
                </a:solidFill>
              </a:rPr>
              <a:t>Le Courant de l’Océan</a:t>
            </a:r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-Le plus grand danger</a:t>
            </a:r>
            <a:endParaRPr lang="fr-FR" sz="2200" b="1" dirty="0">
              <a:solidFill>
                <a:schemeClr val="accent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18" y="1262130"/>
            <a:ext cx="7237262" cy="492133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39746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14" y="1977228"/>
            <a:ext cx="8063248" cy="42332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ZoneTexte 4"/>
          <p:cNvSpPr txBox="1"/>
          <p:nvPr/>
        </p:nvSpPr>
        <p:spPr>
          <a:xfrm>
            <a:off x="3257447" y="1403796"/>
            <a:ext cx="579838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Les requins ne veulent pas vous manger !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7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4042" y="-1223016"/>
            <a:ext cx="8825658" cy="2677648"/>
          </a:xfrm>
        </p:spPr>
        <p:txBody>
          <a:bodyPr/>
          <a:lstStyle/>
          <a:p>
            <a:r>
              <a:rPr lang="fr-FR" dirty="0" smtClean="0"/>
              <a:t>Son Climat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522330" y="2458308"/>
            <a:ext cx="401103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-Tropical humide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-Centaine de microclimats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r>
              <a:rPr lang="fr-FR" sz="2200" b="1" u="sng" dirty="0" smtClean="0">
                <a:solidFill>
                  <a:schemeClr val="accent1"/>
                </a:solidFill>
              </a:rPr>
              <a:t>Dans les hauteurs :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-Climat de haute montagne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-Gel en hivers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212" y="1583422"/>
            <a:ext cx="7261924" cy="484128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7426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680" y="1585041"/>
            <a:ext cx="7553325" cy="379095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ZoneTexte 4"/>
          <p:cNvSpPr txBox="1"/>
          <p:nvPr/>
        </p:nvSpPr>
        <p:spPr>
          <a:xfrm>
            <a:off x="525096" y="2249409"/>
            <a:ext cx="3262432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-Côte ouest très sèche</a:t>
            </a: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-Côte est très humide</a:t>
            </a: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</a:t>
            </a:r>
            <a:r>
              <a:rPr lang="fr-FR" sz="2200" b="1" dirty="0">
                <a:solidFill>
                  <a:schemeClr val="accent1"/>
                </a:solidFill>
              </a:rPr>
              <a:t>Influence de </a:t>
            </a:r>
            <a:r>
              <a:rPr lang="fr-FR" sz="2200" b="1" dirty="0" smtClean="0">
                <a:solidFill>
                  <a:schemeClr val="accent1"/>
                </a:solidFill>
              </a:rPr>
              <a:t>l’Alizé</a:t>
            </a:r>
            <a:endParaRPr lang="fr-FR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01164" y="-1338824"/>
            <a:ext cx="8825658" cy="2677648"/>
          </a:xfrm>
        </p:spPr>
        <p:txBody>
          <a:bodyPr/>
          <a:lstStyle/>
          <a:p>
            <a:r>
              <a:rPr lang="fr-FR" dirty="0" smtClean="0"/>
              <a:t>L’Accessibilité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037" y="1593547"/>
            <a:ext cx="6049293" cy="470613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ZoneTexte 4"/>
          <p:cNvSpPr txBox="1"/>
          <p:nvPr/>
        </p:nvSpPr>
        <p:spPr>
          <a:xfrm>
            <a:off x="510523" y="1467591"/>
            <a:ext cx="5014514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00" b="1" dirty="0" smtClean="0">
                <a:solidFill>
                  <a:schemeClr val="accent1"/>
                </a:solidFill>
              </a:rPr>
              <a:t>-Paris      Saint-Denis : 12H (9000km)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-2H de décalage horaire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</a:t>
            </a:r>
            <a:r>
              <a:rPr lang="fr-FR" sz="2200" b="1" dirty="0" smtClean="0">
                <a:solidFill>
                  <a:schemeClr val="accent1"/>
                </a:solidFill>
              </a:rPr>
              <a:t>Routes </a:t>
            </a:r>
            <a:r>
              <a:rPr lang="fr-FR" sz="2200" b="1" dirty="0" smtClean="0">
                <a:solidFill>
                  <a:schemeClr val="accent1"/>
                </a:solidFill>
              </a:rPr>
              <a:t>Nationales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>
                <a:solidFill>
                  <a:schemeClr val="accent1"/>
                </a:solidFill>
              </a:rPr>
              <a:t>-Aéroport de </a:t>
            </a:r>
            <a:r>
              <a:rPr lang="fr-FR" sz="2200" b="1" dirty="0" smtClean="0">
                <a:solidFill>
                  <a:schemeClr val="accent1"/>
                </a:solidFill>
              </a:rPr>
              <a:t>Saint-Pierre</a:t>
            </a:r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endParaRPr lang="fr-FR" sz="2200" b="1" dirty="0" smtClean="0">
              <a:solidFill>
                <a:schemeClr val="accent1"/>
              </a:solidFill>
            </a:endParaRPr>
          </a:p>
          <a:p>
            <a:r>
              <a:rPr lang="fr-FR" sz="2200" b="1" u="sng" dirty="0" smtClean="0">
                <a:solidFill>
                  <a:schemeClr val="accent1"/>
                </a:solidFill>
              </a:rPr>
              <a:t>Le Port :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 smtClean="0">
                <a:solidFill>
                  <a:schemeClr val="accent1"/>
                </a:solidFill>
              </a:rPr>
              <a:t>-Cumule </a:t>
            </a:r>
            <a:r>
              <a:rPr lang="fr-FR" sz="2200" b="1" dirty="0">
                <a:solidFill>
                  <a:schemeClr val="accent1"/>
                </a:solidFill>
              </a:rPr>
              <a:t>les cinq </a:t>
            </a:r>
            <a:r>
              <a:rPr lang="fr-FR" sz="2200" b="1" dirty="0" smtClean="0">
                <a:solidFill>
                  <a:schemeClr val="accent1"/>
                </a:solidFill>
              </a:rPr>
              <a:t>fonctions</a:t>
            </a:r>
          </a:p>
          <a:p>
            <a:endParaRPr lang="fr-FR" sz="2200" b="1" dirty="0">
              <a:solidFill>
                <a:schemeClr val="accent1"/>
              </a:solidFill>
            </a:endParaRPr>
          </a:p>
          <a:p>
            <a:r>
              <a:rPr lang="fr-FR" sz="2200" b="1" dirty="0">
                <a:solidFill>
                  <a:schemeClr val="accent1"/>
                </a:solidFill>
              </a:rPr>
              <a:t>-3e base navale française</a:t>
            </a:r>
            <a:endParaRPr lang="fr-FR" sz="2200" b="1" dirty="0" smtClean="0">
              <a:solidFill>
                <a:schemeClr val="accent1"/>
              </a:solidFill>
            </a:endParaRPr>
          </a:p>
        </p:txBody>
      </p:sp>
      <p:sp>
        <p:nvSpPr>
          <p:cNvPr id="6" name="Flèche droite 5"/>
          <p:cNvSpPr/>
          <p:nvPr/>
        </p:nvSpPr>
        <p:spPr>
          <a:xfrm>
            <a:off x="1416677" y="1593547"/>
            <a:ext cx="321971" cy="2575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910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irection Ion">
  <a:themeElements>
    <a:clrScheme name="Direction 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Direction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rection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1217</TotalTime>
  <Words>873</Words>
  <Application>Microsoft Office PowerPoint</Application>
  <PresentationFormat>Grand écran</PresentationFormat>
  <Paragraphs>382</Paragraphs>
  <Slides>63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63</vt:i4>
      </vt:variant>
    </vt:vector>
  </HeadingPairs>
  <TitlesOfParts>
    <vt:vector size="68" baseType="lpstr">
      <vt:lpstr>Arial</vt:lpstr>
      <vt:lpstr>Calibri</vt:lpstr>
      <vt:lpstr>Century Gothic</vt:lpstr>
      <vt:lpstr>Wingdings 3</vt:lpstr>
      <vt:lpstr>Direction Ion</vt:lpstr>
      <vt:lpstr>L’Ile de la Réunion</vt:lpstr>
      <vt:lpstr>Plan</vt:lpstr>
      <vt:lpstr>Présentation Générale</vt:lpstr>
      <vt:lpstr>Présentation PowerPoint</vt:lpstr>
      <vt:lpstr>Son emplacement géographique</vt:lpstr>
      <vt:lpstr>Sa Topographie</vt:lpstr>
      <vt:lpstr>Son Climat</vt:lpstr>
      <vt:lpstr>Présentation PowerPoint</vt:lpstr>
      <vt:lpstr>L’Accessibilité</vt:lpstr>
      <vt:lpstr>Présentation PowerPoint</vt:lpstr>
      <vt:lpstr>Les Trésors de la Réunion</vt:lpstr>
      <vt:lpstr>Ses Volcans</vt:lpstr>
      <vt:lpstr>Présentation PowerPoint</vt:lpstr>
      <vt:lpstr>Présentation PowerPoint</vt:lpstr>
      <vt:lpstr>Ses Terres</vt:lpstr>
      <vt:lpstr>Présentation PowerPoint</vt:lpstr>
      <vt:lpstr>Présentation PowerPoint</vt:lpstr>
      <vt:lpstr>Son Parc National</vt:lpstr>
      <vt:lpstr>Présentation PowerPoint</vt:lpstr>
      <vt:lpstr>Présentation PowerPoint</vt:lpstr>
      <vt:lpstr>Présentation PowerPoint</vt:lpstr>
      <vt:lpstr>Ses Plages</vt:lpstr>
      <vt:lpstr>Son Récif Corallien</vt:lpstr>
      <vt:lpstr>Sa Réserve Marine</vt:lpstr>
      <vt:lpstr>Présentation PowerPoint</vt:lpstr>
      <vt:lpstr>Présentation PowerPoint</vt:lpstr>
      <vt:lpstr>La « Kultur Péï » de la Réunion</vt:lpstr>
      <vt:lpstr>Sa Population Métissée</vt:lpstr>
      <vt:lpstr>Présentation PowerPoint</vt:lpstr>
      <vt:lpstr>Ses Fêtes Culturelles</vt:lpstr>
      <vt:lpstr>Présentation PowerPoint</vt:lpstr>
      <vt:lpstr>Présentation PowerPoint</vt:lpstr>
      <vt:lpstr>Sa Cuisine</vt:lpstr>
      <vt:lpstr>Présentation PowerPoint</vt:lpstr>
      <vt:lpstr>Présentation PowerPoint</vt:lpstr>
      <vt:lpstr>Présentation PowerPoint</vt:lpstr>
      <vt:lpstr>Présentation PowerPoint</vt:lpstr>
      <vt:lpstr>Sa Musique, Ses Danses</vt:lpstr>
      <vt:lpstr>Présentation PowerPoint</vt:lpstr>
      <vt:lpstr>Présentation PowerPoint</vt:lpstr>
      <vt:lpstr>Présentation PowerPoint</vt:lpstr>
      <vt:lpstr>Ses « Ti’ Cases Créoles »</vt:lpstr>
      <vt:lpstr>Les Sites Touristiques</vt:lpstr>
      <vt:lpstr>Ses Nombreuses Activités</vt:lpstr>
      <vt:lpstr>Saint-Denis</vt:lpstr>
      <vt:lpstr>Saint-Paul</vt:lpstr>
      <vt:lpstr>Saint-Gilles</vt:lpstr>
      <vt:lpstr>Saint-Leu</vt:lpstr>
      <vt:lpstr>Tampon/Plaine des Cafres</vt:lpstr>
      <vt:lpstr>Saint-Joseph</vt:lpstr>
      <vt:lpstr>Saint-Philippe</vt:lpstr>
      <vt:lpstr>Sainte-Rose</vt:lpstr>
      <vt:lpstr>Saint-Benoît</vt:lpstr>
      <vt:lpstr>Saint-André</vt:lpstr>
      <vt:lpstr>Sainte-Suzanne</vt:lpstr>
      <vt:lpstr>Salazie</vt:lpstr>
      <vt:lpstr>Les Routes Thématiques</vt:lpstr>
      <vt:lpstr>Présentation PowerPoint</vt:lpstr>
      <vt:lpstr>Les Freins au Tourisme</vt:lpstr>
      <vt:lpstr>Présentation PowerPoint</vt:lpstr>
      <vt:lpstr>Les Dangers de l’île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Tanya</dc:creator>
  <cp:lastModifiedBy>Tanya</cp:lastModifiedBy>
  <cp:revision>120</cp:revision>
  <dcterms:created xsi:type="dcterms:W3CDTF">2016-01-13T23:40:58Z</dcterms:created>
  <dcterms:modified xsi:type="dcterms:W3CDTF">2016-01-19T22:24:51Z</dcterms:modified>
</cp:coreProperties>
</file>