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Override2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Override3.xml" ContentType="application/vnd.openxmlformats-officedocument.themeOverrid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9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0.xml" ContentType="application/vnd.openxmlformats-officedocument.theme+xml"/>
  <Override PartName="/ppt/theme/themeOverride4.xml" ContentType="application/vnd.openxmlformats-officedocument.themeOverrid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  <p:sldMasterId id="2147487272" r:id="rId2"/>
    <p:sldMasterId id="2147487302" r:id="rId3"/>
    <p:sldMasterId id="2147487817" r:id="rId4"/>
    <p:sldMasterId id="2147487829" r:id="rId5"/>
    <p:sldMasterId id="2147487985" r:id="rId6"/>
    <p:sldMasterId id="2147489213" r:id="rId7"/>
    <p:sldMasterId id="2147489780" r:id="rId8"/>
    <p:sldMasterId id="2147493071" r:id="rId9"/>
    <p:sldMasterId id="2147495064" r:id="rId10"/>
    <p:sldMasterId id="2147501312" r:id="rId11"/>
    <p:sldMasterId id="2147501326" r:id="rId12"/>
  </p:sldMasterIdLst>
  <p:notesMasterIdLst>
    <p:notesMasterId r:id="rId47"/>
  </p:notesMasterIdLst>
  <p:handoutMasterIdLst>
    <p:handoutMasterId r:id="rId48"/>
  </p:handoutMasterIdLst>
  <p:sldIdLst>
    <p:sldId id="380" r:id="rId13"/>
    <p:sldId id="1046" r:id="rId14"/>
    <p:sldId id="381" r:id="rId15"/>
    <p:sldId id="985" r:id="rId16"/>
    <p:sldId id="986" r:id="rId17"/>
    <p:sldId id="802" r:id="rId18"/>
    <p:sldId id="803" r:id="rId19"/>
    <p:sldId id="1016" r:id="rId20"/>
    <p:sldId id="960" r:id="rId21"/>
    <p:sldId id="1009" r:id="rId22"/>
    <p:sldId id="786" r:id="rId23"/>
    <p:sldId id="1061" r:id="rId24"/>
    <p:sldId id="1072" r:id="rId25"/>
    <p:sldId id="1076" r:id="rId26"/>
    <p:sldId id="1071" r:id="rId27"/>
    <p:sldId id="1069" r:id="rId28"/>
    <p:sldId id="1070" r:id="rId29"/>
    <p:sldId id="1077" r:id="rId30"/>
    <p:sldId id="1058" r:id="rId31"/>
    <p:sldId id="1074" r:id="rId32"/>
    <p:sldId id="1066" r:id="rId33"/>
    <p:sldId id="1059" r:id="rId34"/>
    <p:sldId id="1048" r:id="rId35"/>
    <p:sldId id="1060" r:id="rId36"/>
    <p:sldId id="1050" r:id="rId37"/>
    <p:sldId id="1075" r:id="rId38"/>
    <p:sldId id="1079" r:id="rId39"/>
    <p:sldId id="1051" r:id="rId40"/>
    <p:sldId id="1078" r:id="rId41"/>
    <p:sldId id="1052" r:id="rId42"/>
    <p:sldId id="1065" r:id="rId43"/>
    <p:sldId id="1062" r:id="rId44"/>
    <p:sldId id="1063" r:id="rId45"/>
    <p:sldId id="1064" r:id="rId46"/>
  </p:sldIdLst>
  <p:sldSz cx="9144000" cy="6858000" type="screen4x3"/>
  <p:notesSz cx="6797675" cy="9926638"/>
  <p:custDataLst>
    <p:tags r:id="rId4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CC00"/>
    <a:srgbClr val="0000FF"/>
    <a:srgbClr val="CF9E5D"/>
    <a:srgbClr val="008080"/>
    <a:srgbClr val="DDDDDD"/>
    <a:srgbClr val="FF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7313" autoAdjust="0"/>
  </p:normalViewPr>
  <p:slideViewPr>
    <p:cSldViewPr>
      <p:cViewPr varScale="1">
        <p:scale>
          <a:sx n="72" d="100"/>
          <a:sy n="72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7006"/>
    </p:cViewPr>
  </p:sorterViewPr>
  <p:notesViewPr>
    <p:cSldViewPr>
      <p:cViewPr varScale="1">
        <p:scale>
          <a:sx n="78" d="100"/>
          <a:sy n="78" d="100"/>
        </p:scale>
        <p:origin x="-4002" y="-10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file:///\\mougspd01\SecretariatdeDirection\4%20Etablissements%20TZANCK%20MOUGINS\1%20SAS%20Clinique%20Plein%20Ciel\Activit&#233;%20-%20Statistiques\2014\Activit&#233;%20Chimioth&#233;rapie%20-%20Autorisation%20Cancer%202014.xlsx" TargetMode="External"/><Relationship Id="rId1" Type="http://schemas.openxmlformats.org/officeDocument/2006/relationships/themeOverride" Target="../theme/themeOverride5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file:///\\mougspd01\SecretariatdeDirection\4%20Etablissements%20TZANCK%20MOUGINS\1%20SAS%20Clinique%20Plein%20Ciel\Activit&#233;%20-%20Statistiques\2014\Activit&#233;%20Radioth&#233;rapie%20-%20Autorisation%20Cancer%202014.xlsx" TargetMode="External"/><Relationship Id="rId1" Type="http://schemas.openxmlformats.org/officeDocument/2006/relationships/themeOverride" Target="../theme/themeOverride6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Medium ITC" panose="020B0602030504020804" pitchFamily="34" charset="0"/>
                <a:ea typeface="+mn-ea"/>
                <a:cs typeface="+mn-cs"/>
              </a:defRPr>
            </a:pPr>
            <a:r>
              <a:rPr lang="fr-FR">
                <a:latin typeface="Eras Medium ITC" panose="020B0602030504020804" pitchFamily="34" charset="0"/>
              </a:rPr>
              <a:t>ACTIVITE DE CANCEROLOGIE  </a:t>
            </a:r>
          </a:p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Medium ITC" panose="020B0602030504020804" pitchFamily="34" charset="0"/>
                <a:ea typeface="+mn-ea"/>
                <a:cs typeface="+mn-cs"/>
              </a:defRPr>
            </a:pPr>
            <a:r>
              <a:rPr lang="fr-FR">
                <a:latin typeface="Eras Medium ITC" panose="020B0602030504020804" pitchFamily="34" charset="0"/>
              </a:rPr>
              <a:t>CHIMIOTHERAPIE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060607521219949E-2"/>
          <c:y val="0.35657867260181092"/>
          <c:w val="0.96993939247878003"/>
          <c:h val="0.41550729359271393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CC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3.5496834202693915E-2"/>
                  <c:y val="-0.1295336233975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7357917524793495E-2"/>
                  <c:y val="-2.08754197685293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3722274145211078E-2"/>
                  <c:y val="4.59788517204140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5120217306845942E-2"/>
                  <c:y val="4.40714629724296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4169611656893749E-2"/>
                  <c:y val="4.19415126625036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9250692555943511E-2"/>
                  <c:y val="-0.1049069351579320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8258955027007206E-2"/>
                  <c:y val="-0.157360402736898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8319562548227152E-3"/>
                  <c:y val="-1.25888322189518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9.5647387567518519E-3"/>
                  <c:y val="-6.50423824018038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744136244915845E-2"/>
                      <c:h val="7.388355891903893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4.3724520030865383E-2"/>
                  <c:y val="-4.4060912766331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Eras Medium ITC" panose="020B06020305040208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Feuil1!$A$4:$A$10</c:f>
              <c:strCache>
                <c:ptCount val="7"/>
                <c:pt idx="0">
                  <c:v>Pathologies mammaires 
 (tumeurs du sein)</c:v>
                </c:pt>
                <c:pt idx="1">
                  <c:v>Pathologies digestives 
(tractus digestif y compris foie, pancréas et voies biliaires)</c:v>
                </c:pt>
                <c:pt idx="2">
                  <c:v>Pathologies urologiques</c:v>
                </c:pt>
                <c:pt idx="3">
                  <c:v>Pathologies gynécologiques</c:v>
                </c:pt>
                <c:pt idx="4">
                  <c:v>Pathologies thoraciques</c:v>
                </c:pt>
                <c:pt idx="5">
                  <c:v>Hématologie</c:v>
                </c:pt>
                <c:pt idx="6">
                  <c:v>Autres tumeurs</c:v>
                </c:pt>
              </c:strCache>
            </c:strRef>
          </c:cat>
          <c:val>
            <c:numRef>
              <c:f>Feuil1!$B$4:$B$10</c:f>
              <c:numCache>
                <c:formatCode>General</c:formatCode>
                <c:ptCount val="7"/>
                <c:pt idx="0">
                  <c:v>234</c:v>
                </c:pt>
                <c:pt idx="1">
                  <c:v>192</c:v>
                </c:pt>
                <c:pt idx="2">
                  <c:v>29</c:v>
                </c:pt>
                <c:pt idx="3">
                  <c:v>76</c:v>
                </c:pt>
                <c:pt idx="4">
                  <c:v>88</c:v>
                </c:pt>
                <c:pt idx="5">
                  <c:v>88</c:v>
                </c:pt>
                <c:pt idx="6">
                  <c:v>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Medium ITC" panose="020B0602030504020804" pitchFamily="34" charset="0"/>
                <a:ea typeface="+mn-ea"/>
                <a:cs typeface="+mn-cs"/>
              </a:defRPr>
            </a:pPr>
            <a:r>
              <a:rPr lang="fr-FR">
                <a:latin typeface="Eras Medium ITC" panose="020B0602030504020804" pitchFamily="34" charset="0"/>
              </a:rPr>
              <a:t>ACTIVITE DE CANCEROLOGIE  </a:t>
            </a:r>
          </a:p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Medium ITC" panose="020B0602030504020804" pitchFamily="34" charset="0"/>
                <a:ea typeface="+mn-ea"/>
                <a:cs typeface="+mn-cs"/>
              </a:defRPr>
            </a:pPr>
            <a:r>
              <a:rPr lang="fr-FR">
                <a:latin typeface="Eras Medium ITC" panose="020B0602030504020804" pitchFamily="34" charset="0"/>
              </a:rPr>
              <a:t>RADIOTHERAPIE (en nombre de patients)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060607521219949E-2"/>
          <c:y val="0.35657867260181092"/>
          <c:w val="0.96993939247878003"/>
          <c:h val="0.41550729359271393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CC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2.7312029642759087E-2"/>
                  <c:y val="-0.121458945281744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0991737528936291E-2"/>
                  <c:y val="1.049069351579304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95042517361776E-2"/>
                  <c:y val="2.09813870315864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922867536652664E-2"/>
                  <c:y val="1.67851096252691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189889357808304E-2"/>
                  <c:y val="-1.87878777916765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8258955027007206E-2"/>
                  <c:y val="-0.157360402736898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0478942809246548E-2"/>
                  <c:y val="-8.14141370972647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Eras Medium ITC" panose="020B0602030504020804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Feuil1!$A$4:$A$10</c:f>
              <c:strCache>
                <c:ptCount val="7"/>
                <c:pt idx="0">
                  <c:v>Pathologies mammaires 
 (tumeurs du sein)</c:v>
                </c:pt>
                <c:pt idx="1">
                  <c:v>Pathologies urologiques</c:v>
                </c:pt>
                <c:pt idx="2">
                  <c:v>Pathologies gynécologiques</c:v>
                </c:pt>
                <c:pt idx="3">
                  <c:v>Pathologies VADS</c:v>
                </c:pt>
                <c:pt idx="4">
                  <c:v>Pathologies digestives </c:v>
                </c:pt>
                <c:pt idx="5">
                  <c:v>Pathologies thoraciques</c:v>
                </c:pt>
                <c:pt idx="6">
                  <c:v>Métastases</c:v>
                </c:pt>
              </c:strCache>
            </c:strRef>
          </c:cat>
          <c:val>
            <c:numRef>
              <c:f>Feuil1!$B$4:$B$10</c:f>
              <c:numCache>
                <c:formatCode>General</c:formatCode>
                <c:ptCount val="7"/>
                <c:pt idx="0">
                  <c:v>779</c:v>
                </c:pt>
                <c:pt idx="1">
                  <c:v>285</c:v>
                </c:pt>
                <c:pt idx="2">
                  <c:v>78</c:v>
                </c:pt>
                <c:pt idx="3">
                  <c:v>185</c:v>
                </c:pt>
                <c:pt idx="4">
                  <c:v>119</c:v>
                </c:pt>
                <c:pt idx="5">
                  <c:v>115</c:v>
                </c:pt>
                <c:pt idx="6">
                  <c:v>459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81C2A0B4-1B6C-4EBD-814F-F5641D612C6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467249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66607C00-AE2F-420E-BCA8-9B9BA8217B1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94607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 smtClean="0">
                <a:latin typeface="Arial" panose="020B0604020202020204" pitchFamily="34" charset="0"/>
              </a:rPr>
              <a:t>Bonjour, bienvenue à l’Institut Arnault Tzanck</a:t>
            </a:r>
          </a:p>
        </p:txBody>
      </p:sp>
    </p:spTree>
    <p:extLst>
      <p:ext uri="{BB962C8B-B14F-4D97-AF65-F5344CB8AC3E}">
        <p14:creationId xmlns:p14="http://schemas.microsoft.com/office/powerpoint/2010/main" val="337051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fr-FR" altLang="fr-FR" sz="4142" smtClean="0"/>
          </a:p>
        </p:txBody>
      </p:sp>
      <p:sp>
        <p:nvSpPr>
          <p:cNvPr id="1781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DB4C61-2816-4F66-958A-0D35AA325C40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7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fr-FR" altLang="fr-FR" sz="4142" smtClean="0"/>
          </a:p>
        </p:txBody>
      </p:sp>
      <p:sp>
        <p:nvSpPr>
          <p:cNvPr id="1822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EC9B65-624E-488B-872A-38210DF98753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9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fr-FR" altLang="fr-FR" sz="1400" b="1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6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fr-FR" altLang="fr-FR" sz="1400" b="1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5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fr-FR" altLang="fr-FR" sz="1400" b="1" smtClean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4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1607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9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39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39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39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39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7E1693-D0AA-47BB-AFF6-3342CA291F8D}" type="slidenum">
              <a:rPr lang="fr-FR" altLang="fr-FR" sz="1100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13</a:t>
            </a:fld>
            <a:endParaRPr lang="fr-FR" altLang="fr-FR" sz="11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7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1699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C37B99-0FC8-429F-9CB3-8552F55E50E4}" type="slidenum">
              <a:rPr lang="en-US" altLang="fr-FR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fr-FR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2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17203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AA0EB7-45B1-4D5D-8854-8F1A5B2BFCAA}" type="slidenum">
              <a:rPr lang="en-US" altLang="fr-FR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fr-FR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89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fr-FR" altLang="fr-FR" sz="4142" smtClean="0"/>
          </a:p>
        </p:txBody>
      </p:sp>
      <p:sp>
        <p:nvSpPr>
          <p:cNvPr id="1740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0D558E-6AAF-4B20-B76C-A75BFFFC85EF}" type="slidenum">
              <a:rPr lang="fr-FR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fr-FR" alt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176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3C699A-8D5E-49BF-9A9F-1E86D7AC5615}" type="slidenum">
              <a:rPr lang="en-US" altLang="fr-FR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n-US" altLang="fr-FR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4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4806C-58E6-464A-B844-72C42FC844F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15551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62FF8-B91E-4DC3-8B9F-DFF65B5ABA3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517375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CF34F192-845C-4A6A-BDD7-3E4253FD1629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84D25A-2856-4B29-A731-F6A2D250D9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47571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E5C6EDD4-1F43-4671-A416-1A7D2CA253A1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613462-C4EF-4AD8-913B-8B7C64C799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5481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E97AC74-A62A-446A-8065-142E13981C7A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A4FA50-4F7D-48E3-962C-9A351C8889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9730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A8A20C3-E2CE-41EC-8ECC-ECE787E6A27D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425BAD-6A2E-4F7A-B73C-7571E4691D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2096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27F4BAA9-BA46-4608-9BB4-06894DFF1B92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A74305-817D-4EA0-828C-FD9BD947805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58999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EBAF898-2F7F-4684-8FCC-5F882E93EA44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C71A98-F24E-4664-8291-E1FC0549484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85638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36CF48E-5C67-46B9-950B-82738A7481D1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909DDA2-9E69-4475-8242-D2707D475A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00689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0CFDC0B-D20D-46C4-93FB-AE0E3FEBC840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4D614D-83E7-413A-ADFB-093D9EC587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7427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42197151-6A8F-4407-89EF-E9DF744FDED3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5DB7B8-65D3-48E3-9AE9-7B4A42B13A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6903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777DFC0D-7EC8-4D58-8451-833B099D733C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6429CC-4A75-4952-826A-54D4DC16B52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836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00BB-CFAF-4B6A-B9B6-BABB72DD7FC8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676924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base" hangingPunct="1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5D55341B-B030-44BF-AF29-BA1CCD9FFF87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499890-7C21-4FEC-A4E7-FA2471D218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09412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DA7FC81B-5A6C-4AA5-8F27-8B1C92DCD80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7380169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C84FCEA9-0800-462A-9B09-44FEF9271E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75385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E92C9C02-63C7-4E77-BFF7-E3D7F55C0D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0273878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8902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276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3029E192-371D-42FC-A926-E0519FF09D1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386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6EBFE01B-0D67-4192-BB24-0C7BF615B15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1387922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681968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800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/>
              <a:t>Titre Slide – 28 pts ERAS Demi ITC</a:t>
            </a:r>
            <a:endParaRPr lang="en-US" dirty="0" smtClean="0"/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C5E45F24-8D75-4379-8ACC-BE64698891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2544502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4309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742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900" smtClean="0">
                <a:solidFill>
                  <a:srgbClr val="FFFFFF"/>
                </a:solidFill>
                <a:latin typeface="Eras Demi ITC" pitchFamily="34" charset="0"/>
              </a:rPr>
              <a:t>Cliniques Arnault Tzanck de Mougins – Journée d’intégration – 11 Décembre 2012</a:t>
            </a:r>
          </a:p>
        </p:txBody>
      </p:sp>
      <p:sp>
        <p:nvSpPr>
          <p:cNvPr id="4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1055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D24C48BB-AA37-4FCD-A134-21F2E4E50D15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3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D2B9E0BC-2799-4B0F-A2AD-B98ECC807D3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74088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3B12B16A-C3A8-4495-92FB-58C9AE87050C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29632015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98744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23EA6912-9797-450E-B39B-3213A48A37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62659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31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15372DA-9CF9-4727-A906-C52B1FDE85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27619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7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6613" y="1600201"/>
            <a:ext cx="4038600" cy="45243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395288" y="6453188"/>
            <a:ext cx="1798637" cy="4032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6551613" y="6381750"/>
            <a:ext cx="2590800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 altLang="fr-FR"/>
              <a:t>    </a:t>
            </a:r>
            <a:fld id="{E569E590-68D4-4994-9C99-E134F4318235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515665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176347" y="2476502"/>
            <a:ext cx="4730262" cy="124777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915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B0F24826-8F1A-4BFB-8888-623A0706F0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51429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rgbClr val="000000"/>
                </a:solidFill>
                <a:latin typeface="Eras Demi ITC" panose="020B0805030504020804" pitchFamily="34" charset="0"/>
              </a:rPr>
              <a:t>                                                                  </a:t>
            </a:r>
            <a:r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t>Cliniques Arnault Tzanck de Mougins – Journée d’intégration – 11 Décembre 2012		                                </a:t>
            </a:r>
            <a:r>
              <a:rPr lang="fr-FR" altLang="fr-FR" sz="900" smtClean="0">
                <a:solidFill>
                  <a:srgbClr val="FFFFFF"/>
                </a:solidFill>
              </a:rPr>
              <a:t> </a:t>
            </a:r>
            <a:fld id="{779126AB-BC9B-4C63-949E-818B3F48A288}" type="slidenum"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24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165"/>
            <a:ext cx="82296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542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851482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7141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1859759"/>
            <a:ext cx="4041775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514600"/>
            <a:ext cx="4041775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0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2457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708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0289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1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6649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riangle rect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  <a:prstGeom prst="rect">
            <a:avLst/>
          </a:prstGeo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altLang="fr-FR"/>
              <a:t>    </a:t>
            </a:r>
            <a:fld id="{FC699149-55C9-445C-AD52-22C91048ACE7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194170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935165"/>
            <a:ext cx="8229600" cy="43894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095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/>
              <a:t>Titre Slide – 28 pts ERAS Demi ITC</a:t>
            </a:r>
            <a:endParaRPr lang="en-US" dirty="0" smtClean="0"/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9067DAC1-5241-474E-A846-5CD3D7C61B3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6921047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8137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00063" y="6490213"/>
            <a:ext cx="8643937" cy="3231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fr-FR" sz="14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15 Novembre 2011</a:t>
            </a:r>
            <a:r>
              <a:rPr lang="fr-FR" sz="15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		 </a:t>
            </a:r>
            <a:r>
              <a:rPr lang="fr-FR" sz="1400" cap="all" dirty="0">
                <a:ln w="0"/>
                <a:gradFill flip="none">
                  <a:gsLst>
                    <a:gs pos="0">
                      <a:srgbClr val="0F6FC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F6FC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F6FC6">
                        <a:shade val="65000"/>
                        <a:satMod val="130000"/>
                      </a:srgbClr>
                    </a:gs>
                    <a:gs pos="92000">
                      <a:srgbClr val="0F6FC6">
                        <a:shade val="50000"/>
                        <a:satMod val="120000"/>
                      </a:srgbClr>
                    </a:gs>
                    <a:gs pos="100000">
                      <a:srgbClr val="0F6FC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Journée d’intégration</a:t>
            </a:r>
            <a:endParaRPr lang="fr-FR" sz="1500" cap="all" dirty="0">
              <a:ln w="0"/>
              <a:gradFill flip="none">
                <a:gsLst>
                  <a:gs pos="0">
                    <a:srgbClr val="0F6FC6">
                      <a:tint val="75000"/>
                      <a:shade val="75000"/>
                      <a:satMod val="170000"/>
                    </a:srgbClr>
                  </a:gs>
                  <a:gs pos="49000">
                    <a:srgbClr val="0F6FC6">
                      <a:tint val="88000"/>
                      <a:shade val="65000"/>
                      <a:satMod val="172000"/>
                    </a:srgbClr>
                  </a:gs>
                  <a:gs pos="50000">
                    <a:srgbClr val="0F6FC6">
                      <a:shade val="65000"/>
                      <a:satMod val="130000"/>
                    </a:srgbClr>
                  </a:gs>
                  <a:gs pos="92000">
                    <a:srgbClr val="0F6FC6">
                      <a:shade val="50000"/>
                      <a:satMod val="120000"/>
                    </a:srgbClr>
                  </a:gs>
                  <a:gs pos="100000">
                    <a:srgbClr val="0F6FC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092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2400"/>
            <a:ext cx="966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D06EB57E-4203-4063-823D-A12007D46582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42464640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2400"/>
            <a:ext cx="966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77F4A412-C174-4533-BDCD-4B3C9CA470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2588645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4332352A-CF42-4671-B8C2-84583A249FA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98021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2400"/>
            <a:ext cx="966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7CA24991-26C7-43B9-9592-90976D623C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9122540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4804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3841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9689AA5C-DDD0-45B4-BB03-44E39B28BC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171517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2400"/>
            <a:ext cx="966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78D30D12-458F-4D2E-9D6B-13C3B60012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116164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38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84459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4288957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027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762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76CD3FFD-43C1-460D-B1CB-2E94D8331C60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3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ECCBEE3D-7BA1-4D26-9201-7A080CD8AD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46415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D4BB0FB9-2CC0-4EA6-A812-D4AE6B69216F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6E7EF04D-50C6-47C7-B5E7-8E8017B42B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443556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14873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9D110199-F2EA-4F06-927F-7EE3B4E414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44242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3C625F35-228F-41C3-B8F7-1A874981469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31665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t>                                                                  Cliniques Arnault Tzanck de Mougins – Journée d’intégration – 11 Décembre 2012		                                </a:t>
            </a:r>
            <a:r>
              <a:rPr lang="fr-FR" altLang="fr-FR" sz="900" smtClean="0">
                <a:solidFill>
                  <a:srgbClr val="FFFFFF"/>
                </a:solidFill>
              </a:rPr>
              <a:t> </a:t>
            </a:r>
            <a:fld id="{C44D0EC1-1817-4C35-BFF1-F999BB93B344}" type="slidenum"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9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628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519411A-D833-4CAF-BD3E-7611FDF507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43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7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6613" y="1600201"/>
            <a:ext cx="4038600" cy="45243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395288" y="6453188"/>
            <a:ext cx="1798637" cy="4032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6551613" y="6381750"/>
            <a:ext cx="2590800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 altLang="fr-FR"/>
              <a:t>    </a:t>
            </a:r>
            <a:fld id="{4B2F7B61-F78A-404A-9418-A6398AA1B69B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2047629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95536" y="6357960"/>
            <a:ext cx="5544616" cy="3231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fr-FR" sz="1500" cap="all" dirty="0">
                <a:ln w="0"/>
                <a:gradFill flip="none">
                  <a:gsLst>
                    <a:gs pos="0">
                      <a:srgbClr val="00CC9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0CC9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0CC99">
                        <a:shade val="65000"/>
                        <a:satMod val="130000"/>
                      </a:srgbClr>
                    </a:gs>
                    <a:gs pos="92000">
                      <a:srgbClr val="00CC99">
                        <a:shade val="50000"/>
                        <a:satMod val="120000"/>
                      </a:srgbClr>
                    </a:gs>
                    <a:gs pos="100000">
                      <a:srgbClr val="00CC9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14 avril 2011		 Journée d’intégration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17463" y="6619875"/>
            <a:ext cx="9144001" cy="238125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		                                        Présentation des Cliniques Arnault Tzanck Mougins 	                                                    		 </a:t>
            </a:r>
            <a:r>
              <a:rPr lang="fr-FR" altLang="fr-FR" sz="900" dirty="0" smtClean="0"/>
              <a:t> </a:t>
            </a:r>
            <a:fld id="{7CC53640-E763-4A35-B23F-972155DC04CB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176347" y="2476502"/>
            <a:ext cx="4730262" cy="124777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27974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0023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3284538"/>
            <a:ext cx="9144000" cy="152400"/>
            <a:chOff x="-256" y="3286124"/>
            <a:chExt cx="9144000" cy="150516"/>
          </a:xfrm>
        </p:grpSpPr>
        <p:sp>
          <p:nvSpPr>
            <p:cNvPr id="5" name="Rectangle 4"/>
            <p:cNvSpPr/>
            <p:nvPr userDrawn="1"/>
          </p:nvSpPr>
          <p:spPr>
            <a:xfrm>
              <a:off x="-256" y="3286124"/>
              <a:ext cx="9144000" cy="15051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5214682" y="3286124"/>
              <a:ext cx="3286125" cy="150516"/>
              <a:chOff x="5214682" y="3286124"/>
              <a:chExt cx="3286125" cy="150516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310057" y="3286124"/>
                <a:ext cx="1095375" cy="15051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405432" y="3286124"/>
                <a:ext cx="1095375" cy="150516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214682" y="3286124"/>
                <a:ext cx="1095375" cy="15051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3571876"/>
            <a:ext cx="7000924" cy="1071571"/>
          </a:xfrm>
          <a:noFill/>
        </p:spPr>
        <p:txBody>
          <a:bodyPr/>
          <a:lstStyle>
            <a:lvl1pPr marL="0" indent="0" algn="ctr">
              <a:buNone/>
              <a:defRPr sz="2771">
                <a:solidFill>
                  <a:schemeClr val="tx1"/>
                </a:solidFill>
              </a:defRPr>
            </a:lvl1pPr>
            <a:lvl2pPr marL="452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altLang="ko-KR" smtClean="0"/>
              <a:t>Cliquez pour modifier le style des sous-titres du masque</a:t>
            </a:r>
            <a:endParaRPr lang="ko-KR" alt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7158" y="1643053"/>
            <a:ext cx="8215370" cy="1571636"/>
          </a:xfrm>
        </p:spPr>
        <p:txBody>
          <a:bodyPr anchor="b"/>
          <a:lstStyle>
            <a:lvl1pPr algn="ctr">
              <a:defRPr b="0">
                <a:solidFill>
                  <a:schemeClr val="bg1"/>
                </a:solidFill>
                <a:effectLst>
                  <a:glow rad="101600">
                    <a:schemeClr val="tx2"/>
                  </a:glow>
                </a:effectLst>
              </a:defRPr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F877CEEB-E069-4387-867A-E08AED37A4CD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solidFill>
                  <a:srgbClr val="D1EAEE"/>
                </a:solidFill>
                <a:cs typeface="+mn-cs"/>
              </a:defRPr>
            </a:lvl1pPr>
          </a:lstStyle>
          <a:p>
            <a:pPr>
              <a:defRPr/>
            </a:pPr>
            <a:fld id="{C024ACB9-E522-4519-A2DD-2C8465A55B3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76947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10800000">
            <a:off x="0" y="1427163"/>
            <a:ext cx="9144000" cy="73025"/>
            <a:chOff x="-64" y="4357694"/>
            <a:chExt cx="9144000" cy="124636"/>
          </a:xfrm>
        </p:grpSpPr>
        <p:sp>
          <p:nvSpPr>
            <p:cNvPr id="5" name="Rectangle 4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 rot="10800000">
              <a:off x="642872" y="4382622"/>
              <a:ext cx="3286126" cy="149562"/>
              <a:chOff x="5429321" y="1185809"/>
              <a:chExt cx="3643312" cy="85758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758" y="1167787"/>
                <a:ext cx="1214437" cy="7146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95" y="1118072"/>
                <a:ext cx="1214437" cy="60590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321" y="1167787"/>
                <a:ext cx="1214437" cy="7146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4"/>
            <a:ext cx="8186766" cy="4714908"/>
          </a:xfr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13915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10800000" flipH="1">
            <a:off x="0" y="4214813"/>
            <a:ext cx="9144000" cy="149225"/>
            <a:chOff x="-64" y="4357694"/>
            <a:chExt cx="9144000" cy="124636"/>
          </a:xfrm>
        </p:grpSpPr>
        <p:sp>
          <p:nvSpPr>
            <p:cNvPr id="5" name="Rectangle 4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 rot="10800000">
              <a:off x="642873" y="4357700"/>
              <a:ext cx="3286126" cy="136923"/>
              <a:chOff x="5429320" y="1207349"/>
              <a:chExt cx="3643312" cy="78511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757" y="1213637"/>
                <a:ext cx="1214437" cy="7146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94" y="1183987"/>
                <a:ext cx="1214437" cy="71466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320" y="1213637"/>
                <a:ext cx="1214437" cy="7146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3" y="4500571"/>
            <a:ext cx="7923241" cy="1362075"/>
          </a:xfrm>
        </p:spPr>
        <p:txBody>
          <a:bodyPr anchor="t"/>
          <a:lstStyle>
            <a:lvl1pPr algn="l">
              <a:defRPr sz="3959" b="1" cap="all"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3357561"/>
            <a:ext cx="4857784" cy="835027"/>
          </a:xfrm>
        </p:spPr>
        <p:txBody>
          <a:bodyPr anchor="b"/>
          <a:lstStyle>
            <a:lvl1pPr marL="0" indent="0">
              <a:buNone/>
              <a:defRPr sz="1980">
                <a:solidFill>
                  <a:schemeClr val="tx1"/>
                </a:solidFill>
              </a:defRPr>
            </a:lvl1pPr>
            <a:lvl2pPr marL="452529" indent="0">
              <a:buNone/>
              <a:defRPr sz="1782">
                <a:solidFill>
                  <a:schemeClr val="tx1">
                    <a:tint val="95000"/>
                  </a:schemeClr>
                </a:solidFill>
              </a:defRPr>
            </a:lvl2pPr>
            <a:lvl3pPr marL="905057" indent="0">
              <a:buNone/>
              <a:defRPr sz="1584">
                <a:solidFill>
                  <a:schemeClr val="tx1">
                    <a:tint val="95000"/>
                  </a:schemeClr>
                </a:solidFill>
              </a:defRPr>
            </a:lvl3pPr>
            <a:lvl4pPr marL="1357586" indent="0">
              <a:buNone/>
              <a:defRPr sz="1386">
                <a:solidFill>
                  <a:schemeClr val="tx1">
                    <a:tint val="95000"/>
                  </a:schemeClr>
                </a:solidFill>
              </a:defRPr>
            </a:lvl4pPr>
            <a:lvl5pPr marL="1810114" indent="0">
              <a:buNone/>
              <a:defRPr sz="1386">
                <a:solidFill>
                  <a:schemeClr val="tx1">
                    <a:tint val="95000"/>
                  </a:schemeClr>
                </a:solidFill>
              </a:defRPr>
            </a:lvl5pPr>
            <a:lvl6pPr marL="2262643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6pPr>
            <a:lvl7pPr marL="2715172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7pPr>
            <a:lvl8pPr marL="3167700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8pPr>
            <a:lvl9pPr marL="3620229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1CF34647-D6BE-43DC-B4D1-A733227BB022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solidFill>
                  <a:srgbClr val="D1EAEE"/>
                </a:solidFill>
                <a:cs typeface="+mn-cs"/>
              </a:defRPr>
            </a:lvl1pPr>
          </a:lstStyle>
          <a:p>
            <a:pPr>
              <a:defRPr/>
            </a:pPr>
            <a:fld id="{8329255E-8246-4212-89EE-DA20036F3C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8437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10800000">
            <a:off x="0" y="1481138"/>
            <a:ext cx="9144000" cy="73025"/>
            <a:chOff x="-64" y="4357694"/>
            <a:chExt cx="9144000" cy="124636"/>
          </a:xfrm>
        </p:grpSpPr>
        <p:sp>
          <p:nvSpPr>
            <p:cNvPr id="6" name="Rectangle 5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 rot="10800000">
              <a:off x="642872" y="4383355"/>
              <a:ext cx="3286126" cy="150298"/>
              <a:chOff x="5429321" y="1184967"/>
              <a:chExt cx="3643312" cy="86180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758" y="1118072"/>
                <a:ext cx="1214437" cy="7301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195" y="1041946"/>
                <a:ext cx="1214437" cy="8544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321" y="1118072"/>
                <a:ext cx="1214437" cy="7301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214291"/>
            <a:ext cx="8160978" cy="1214447"/>
          </a:xfrm>
        </p:spPr>
        <p:txBody>
          <a:bodyPr/>
          <a:lstStyle/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2800" cy="4525963"/>
          </a:xfrm>
        </p:spPr>
        <p:txBody>
          <a:bodyPr/>
          <a:lstStyle>
            <a:lvl1pPr>
              <a:defRPr sz="2771"/>
            </a:lvl1pPr>
            <a:lvl2pPr>
              <a:defRPr sz="2375"/>
            </a:lvl2pPr>
            <a:lvl3pPr>
              <a:defRPr sz="1980"/>
            </a:lvl3pPr>
            <a:lvl4pPr>
              <a:defRPr sz="1782"/>
            </a:lvl4pPr>
            <a:lvl5pPr>
              <a:defRPr sz="1782"/>
            </a:lvl5pPr>
            <a:lvl6pPr>
              <a:defRPr sz="1782"/>
            </a:lvl6pPr>
            <a:lvl7pPr>
              <a:defRPr sz="1782"/>
            </a:lvl7pPr>
            <a:lvl8pPr>
              <a:defRPr sz="1782"/>
            </a:lvl8pPr>
            <a:lvl9pPr>
              <a:defRPr sz="1782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42800" cy="4525963"/>
          </a:xfrm>
        </p:spPr>
        <p:txBody>
          <a:bodyPr/>
          <a:lstStyle>
            <a:lvl1pPr>
              <a:defRPr sz="2771"/>
            </a:lvl1pPr>
            <a:lvl2pPr>
              <a:defRPr sz="2375"/>
            </a:lvl2pPr>
            <a:lvl3pPr>
              <a:defRPr sz="1980"/>
            </a:lvl3pPr>
            <a:lvl4pPr>
              <a:defRPr sz="1782"/>
            </a:lvl4pPr>
            <a:lvl5pPr>
              <a:defRPr sz="1782"/>
            </a:lvl5pPr>
            <a:lvl6pPr>
              <a:defRPr sz="1782"/>
            </a:lvl6pPr>
            <a:lvl7pPr>
              <a:defRPr sz="1782"/>
            </a:lvl7pPr>
            <a:lvl8pPr>
              <a:defRPr sz="1782"/>
            </a:lvl8pPr>
            <a:lvl9pPr>
              <a:defRPr sz="1782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5F8216A9-DA49-425E-BF86-2DBC981057C9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84487799-E29E-4B71-87A2-297252DD21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53893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/>
        </p:nvGrpSpPr>
        <p:grpSpPr bwMode="auto">
          <a:xfrm rot="10800000">
            <a:off x="0" y="1284288"/>
            <a:ext cx="9144000" cy="74612"/>
            <a:chOff x="-64" y="4357694"/>
            <a:chExt cx="9144000" cy="124636"/>
          </a:xfrm>
        </p:grpSpPr>
        <p:sp>
          <p:nvSpPr>
            <p:cNvPr id="8" name="Rectangle 7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/>
          </p:nvGrpSpPr>
          <p:grpSpPr bwMode="auto">
            <a:xfrm rot="10800000">
              <a:off x="642872" y="4382623"/>
              <a:ext cx="3286126" cy="149562"/>
              <a:chOff x="5429321" y="1185809"/>
              <a:chExt cx="3643312" cy="85758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6643758" y="1183984"/>
                <a:ext cx="1214437" cy="71465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7858195" y="1110998"/>
                <a:ext cx="1214437" cy="83630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5429321" y="1183984"/>
                <a:ext cx="1214437" cy="71465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214293"/>
            <a:ext cx="8160978" cy="1000132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2800" cy="639763"/>
          </a:xfrm>
        </p:spPr>
        <p:txBody>
          <a:bodyPr anchor="b"/>
          <a:lstStyle>
            <a:lvl1pPr marL="0" indent="0">
              <a:buFontTx/>
              <a:buNone/>
              <a:defRPr sz="2375" b="1"/>
            </a:lvl1pPr>
            <a:lvl2pPr marL="452529" indent="0">
              <a:buFontTx/>
              <a:buNone/>
              <a:defRPr sz="1980" b="1"/>
            </a:lvl2pPr>
            <a:lvl3pPr marL="905057" indent="0">
              <a:buFontTx/>
              <a:buNone/>
              <a:defRPr sz="1782" b="1"/>
            </a:lvl3pPr>
            <a:lvl4pPr marL="1357586" indent="0">
              <a:buFontTx/>
              <a:buNone/>
              <a:defRPr sz="1584" b="1"/>
            </a:lvl4pPr>
            <a:lvl5pPr marL="1810114" indent="0">
              <a:buFontTx/>
              <a:buNone/>
              <a:defRPr sz="1584" b="1"/>
            </a:lvl5pPr>
            <a:lvl6pPr marL="2262643" indent="0">
              <a:buNone/>
              <a:defRPr sz="1584" b="1"/>
            </a:lvl6pPr>
            <a:lvl7pPr marL="2715172" indent="0">
              <a:buNone/>
              <a:defRPr sz="1584" b="1"/>
            </a:lvl7pPr>
            <a:lvl8pPr marL="3167700" indent="0">
              <a:buNone/>
              <a:defRPr sz="1584" b="1"/>
            </a:lvl8pPr>
            <a:lvl9pPr marL="3620229" indent="0">
              <a:buNone/>
              <a:defRPr sz="1584" b="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2800" cy="3951288"/>
          </a:xfrm>
        </p:spPr>
        <p:txBody>
          <a:bodyPr/>
          <a:lstStyle>
            <a:lvl1pPr>
              <a:defRPr sz="2375"/>
            </a:lvl1pPr>
            <a:lvl2pPr>
              <a:defRPr sz="1980"/>
            </a:lvl2pPr>
            <a:lvl3pPr>
              <a:defRPr sz="1782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9" y="1428736"/>
            <a:ext cx="4041775" cy="639763"/>
          </a:xfrm>
        </p:spPr>
        <p:txBody>
          <a:bodyPr anchor="b"/>
          <a:lstStyle>
            <a:lvl1pPr marL="0" indent="0">
              <a:buNone/>
              <a:defRPr sz="2375" b="1"/>
            </a:lvl1pPr>
            <a:lvl2pPr marL="452529" indent="0">
              <a:buNone/>
              <a:defRPr sz="1980" b="1"/>
            </a:lvl2pPr>
            <a:lvl3pPr marL="905057" indent="0">
              <a:buNone/>
              <a:defRPr sz="1782" b="1"/>
            </a:lvl3pPr>
            <a:lvl4pPr marL="1357586" indent="0">
              <a:buNone/>
              <a:defRPr sz="1584" b="1"/>
            </a:lvl4pPr>
            <a:lvl5pPr marL="1810114" indent="0">
              <a:buNone/>
              <a:defRPr sz="1584" b="1"/>
            </a:lvl5pPr>
            <a:lvl6pPr marL="2262643" indent="0">
              <a:buNone/>
              <a:defRPr sz="1584" b="1"/>
            </a:lvl6pPr>
            <a:lvl7pPr marL="2715172" indent="0">
              <a:buNone/>
              <a:defRPr sz="1584" b="1"/>
            </a:lvl7pPr>
            <a:lvl8pPr marL="3167700" indent="0">
              <a:buNone/>
              <a:defRPr sz="1584" b="1"/>
            </a:lvl8pPr>
            <a:lvl9pPr marL="3620229" indent="0">
              <a:buNone/>
              <a:defRPr sz="1584" b="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2800" cy="3951288"/>
          </a:xfrm>
        </p:spPr>
        <p:txBody>
          <a:bodyPr/>
          <a:lstStyle>
            <a:lvl1pPr>
              <a:defRPr sz="2375"/>
            </a:lvl1pPr>
            <a:lvl2pPr>
              <a:defRPr sz="1980"/>
            </a:lvl2pPr>
            <a:lvl3pPr>
              <a:defRPr sz="1782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6C144B18-3558-4C04-8B9C-244B7B096356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C1E604B0-0368-4D09-B34B-E22E8A08304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49829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1357313"/>
            <a:ext cx="9144000" cy="71437"/>
            <a:chOff x="32" y="1142985"/>
            <a:chExt cx="9144000" cy="72877"/>
          </a:xfrm>
        </p:grpSpPr>
        <p:sp>
          <p:nvSpPr>
            <p:cNvPr id="4" name="Rectangle 3"/>
            <p:cNvSpPr/>
            <p:nvPr/>
          </p:nvSpPr>
          <p:spPr>
            <a:xfrm flipH="1">
              <a:off x="32" y="1142985"/>
              <a:ext cx="9144000" cy="72877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 flipH="1">
              <a:off x="571532" y="1142992"/>
              <a:ext cx="3286125" cy="72878"/>
              <a:chOff x="5429216" y="1214394"/>
              <a:chExt cx="3643311" cy="71466"/>
            </a:xfrm>
          </p:grpSpPr>
          <p:sp>
            <p:nvSpPr>
              <p:cNvPr id="6" name="Rectangle 5"/>
              <p:cNvSpPr/>
              <p:nvPr userDrawn="1"/>
            </p:nvSpPr>
            <p:spPr>
              <a:xfrm>
                <a:off x="6643653" y="1214387"/>
                <a:ext cx="1214437" cy="71465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6"/>
              <p:cNvSpPr/>
              <p:nvPr userDrawn="1"/>
            </p:nvSpPr>
            <p:spPr>
              <a:xfrm>
                <a:off x="7858090" y="1214387"/>
                <a:ext cx="1214437" cy="71465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5429216" y="1214387"/>
                <a:ext cx="1214437" cy="71465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142852"/>
            <a:ext cx="8160978" cy="1143008"/>
          </a:xfrm>
        </p:spPr>
        <p:txBody>
          <a:bodyPr/>
          <a:lstStyle/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EE35BFCE-36D0-4BB1-8960-03BD4535E7D7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31EC6D43-E364-4A55-89B8-3539D21975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1780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D6C3F9DC-06C2-43F3-A4A0-994682C326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10987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144463"/>
            <a:chOff x="0" y="1214422"/>
            <a:chExt cx="9144000" cy="71438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1214422"/>
              <a:ext cx="9144000" cy="71438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5857873" y="1214422"/>
              <a:ext cx="3000374" cy="71438"/>
              <a:chOff x="5429245" y="1214422"/>
              <a:chExt cx="3643313" cy="71438"/>
            </a:xfrm>
          </p:grpSpPr>
          <p:sp>
            <p:nvSpPr>
              <p:cNvPr id="5" name="Rectangle 4"/>
              <p:cNvSpPr/>
              <p:nvPr userDrawn="1"/>
            </p:nvSpPr>
            <p:spPr>
              <a:xfrm>
                <a:off x="6643686" y="1214422"/>
                <a:ext cx="1214438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5"/>
              <p:cNvSpPr/>
              <p:nvPr userDrawn="1"/>
            </p:nvSpPr>
            <p:spPr>
              <a:xfrm>
                <a:off x="7858124" y="1214422"/>
                <a:ext cx="1214438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6"/>
              <p:cNvSpPr/>
              <p:nvPr userDrawn="1"/>
            </p:nvSpPr>
            <p:spPr>
              <a:xfrm>
                <a:off x="5429247" y="1214422"/>
                <a:ext cx="121443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3AE174E-6598-462C-BA1F-4F90F097F461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7ED5B7A5-78FA-43AC-AC3D-A940032338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3203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1143000"/>
            <a:ext cx="9144000" cy="71438"/>
            <a:chOff x="32" y="1142985"/>
            <a:chExt cx="9144000" cy="72877"/>
          </a:xfrm>
        </p:grpSpPr>
        <p:sp>
          <p:nvSpPr>
            <p:cNvPr id="6" name="Rectangle 5"/>
            <p:cNvSpPr/>
            <p:nvPr userDrawn="1"/>
          </p:nvSpPr>
          <p:spPr>
            <a:xfrm flipH="1">
              <a:off x="32" y="1142985"/>
              <a:ext cx="9144000" cy="72877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 flipH="1">
              <a:off x="571532" y="1142992"/>
              <a:ext cx="3286125" cy="72878"/>
              <a:chOff x="5429216" y="1214394"/>
              <a:chExt cx="3643311" cy="71466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653" y="1214387"/>
                <a:ext cx="1214437" cy="71465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090" y="1214387"/>
                <a:ext cx="1214437" cy="71465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216" y="1214387"/>
                <a:ext cx="1214437" cy="71465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58204" cy="869935"/>
          </a:xfrm>
        </p:spPr>
        <p:txBody>
          <a:bodyPr anchor="b"/>
          <a:lstStyle>
            <a:lvl1pPr algn="l">
              <a:defRPr sz="2771" b="1"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61160"/>
            <a:ext cx="5111750" cy="4765005"/>
          </a:xfrm>
        </p:spPr>
        <p:txBody>
          <a:bodyPr/>
          <a:lstStyle>
            <a:lvl1pPr>
              <a:defRPr sz="2771"/>
            </a:lvl1pPr>
            <a:lvl2pPr>
              <a:defRPr sz="2771"/>
            </a:lvl2pPr>
            <a:lvl3pPr>
              <a:defRPr sz="2375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357303"/>
            <a:ext cx="3008313" cy="4768865"/>
          </a:xfrm>
        </p:spPr>
        <p:txBody>
          <a:bodyPr/>
          <a:lstStyle>
            <a:lvl1pPr marL="0" indent="0">
              <a:buNone/>
              <a:defRPr sz="1386"/>
            </a:lvl1pPr>
            <a:lvl2pPr marL="452529" indent="0">
              <a:buNone/>
              <a:defRPr sz="1188"/>
            </a:lvl2pPr>
            <a:lvl3pPr marL="905057" indent="0">
              <a:buNone/>
              <a:defRPr sz="990"/>
            </a:lvl3pPr>
            <a:lvl4pPr marL="1357586" indent="0">
              <a:buNone/>
              <a:defRPr sz="891"/>
            </a:lvl4pPr>
            <a:lvl5pPr marL="1810114" indent="0">
              <a:buNone/>
              <a:defRPr sz="891"/>
            </a:lvl5pPr>
            <a:lvl6pPr marL="2262643" indent="0">
              <a:buNone/>
              <a:defRPr sz="891"/>
            </a:lvl6pPr>
            <a:lvl7pPr marL="2715172" indent="0">
              <a:buNone/>
              <a:defRPr sz="891"/>
            </a:lvl7pPr>
            <a:lvl8pPr marL="3167700" indent="0">
              <a:buNone/>
              <a:defRPr sz="891"/>
            </a:lvl8pPr>
            <a:lvl9pPr marL="3620229" indent="0">
              <a:buNone/>
              <a:defRPr sz="89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140AE894-43A8-46A9-878C-72276734B660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A7CEAC78-AB65-4E93-962D-47BB72950A6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04982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0"/>
            <a:ext cx="9144000" cy="144463"/>
            <a:chOff x="0" y="1214422"/>
            <a:chExt cx="9144000" cy="7143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1214422"/>
              <a:ext cx="9144000" cy="71438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5857873" y="1214422"/>
              <a:ext cx="3000374" cy="71438"/>
              <a:chOff x="5429245" y="1214422"/>
              <a:chExt cx="3643313" cy="71438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686" y="1214422"/>
                <a:ext cx="1214438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124" y="1214422"/>
                <a:ext cx="1214438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247" y="1214422"/>
                <a:ext cx="121443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accent1">
              <a:shade val="75000"/>
            </a:schemeClr>
          </a:solidFill>
          <a:ln w="12700" cap="sq" cmpd="sng" algn="ctr">
            <a:noFill/>
            <a:prstDash val="solid"/>
          </a:ln>
          <a:scene3d>
            <a:camera prst="perspectiveFront" fov="0">
              <a:rot lat="0" lon="0" rev="0"/>
            </a:camera>
            <a:lightRig rig="contrasting" dir="b"/>
          </a:scene3d>
          <a:sp3d contourW="12700" prstMaterial="softEdge">
            <a:bevelT prst="cross"/>
            <a:contourClr>
              <a:schemeClr val="bg1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>
              <a:buNone/>
              <a:defRPr sz="3167"/>
            </a:lvl1pPr>
            <a:lvl2pPr marL="452529" indent="0">
              <a:buNone/>
              <a:defRPr sz="2771"/>
            </a:lvl2pPr>
            <a:lvl3pPr marL="905057" indent="0">
              <a:buNone/>
              <a:defRPr sz="2375"/>
            </a:lvl3pPr>
            <a:lvl4pPr marL="1357586" indent="0">
              <a:buNone/>
              <a:defRPr sz="1980"/>
            </a:lvl4pPr>
            <a:lvl5pPr marL="1810114" indent="0">
              <a:buNone/>
              <a:defRPr sz="1980"/>
            </a:lvl5pPr>
            <a:lvl6pPr marL="2262643" indent="0">
              <a:buNone/>
              <a:defRPr sz="1980"/>
            </a:lvl6pPr>
            <a:lvl7pPr marL="2715172" indent="0">
              <a:buNone/>
              <a:defRPr sz="1980"/>
            </a:lvl7pPr>
            <a:lvl8pPr marL="3167700" indent="0">
              <a:buNone/>
              <a:defRPr sz="1980"/>
            </a:lvl8pPr>
            <a:lvl9pPr marL="3620229" indent="0">
              <a:buNone/>
              <a:defRPr sz="1980"/>
            </a:lvl9pPr>
          </a:lstStyle>
          <a:p>
            <a:pPr lvl="0"/>
            <a:r>
              <a:rPr lang="fr-FR" altLang="ko-KR" noProof="0" dirty="0" smtClean="0"/>
              <a:t>Cliquez sur l'icône pour ajouter une image</a:t>
            </a:r>
            <a:endParaRPr lang="ko-KR" altLang="en-US" noProof="0" dirty="0"/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noFill/>
        </p:spPr>
        <p:txBody>
          <a:bodyPr anchor="b"/>
          <a:lstStyle>
            <a:lvl1pPr algn="l">
              <a:defRPr sz="1980" b="1"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86"/>
            </a:lvl1pPr>
            <a:lvl2pPr marL="452529" indent="0">
              <a:buNone/>
              <a:defRPr sz="1188"/>
            </a:lvl2pPr>
            <a:lvl3pPr marL="905057" indent="0">
              <a:buNone/>
              <a:defRPr sz="990"/>
            </a:lvl3pPr>
            <a:lvl4pPr marL="1357586" indent="0">
              <a:buNone/>
              <a:defRPr sz="891"/>
            </a:lvl4pPr>
            <a:lvl5pPr marL="1810114" indent="0">
              <a:buNone/>
              <a:defRPr sz="891"/>
            </a:lvl5pPr>
            <a:lvl6pPr marL="2262643" indent="0">
              <a:buNone/>
              <a:defRPr sz="891"/>
            </a:lvl6pPr>
            <a:lvl7pPr marL="2715172" indent="0">
              <a:buNone/>
              <a:defRPr sz="891"/>
            </a:lvl7pPr>
            <a:lvl8pPr marL="3167700" indent="0">
              <a:buNone/>
              <a:defRPr sz="891"/>
            </a:lvl8pPr>
            <a:lvl9pPr marL="3620229" indent="0">
              <a:buNone/>
              <a:defRPr sz="89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BA90DB33-CD23-4B55-B3DD-AF94A5F6168B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E700D4A1-D035-4EE5-B2DC-6F34589E14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3226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357313"/>
            <a:ext cx="9144000" cy="60325"/>
            <a:chOff x="0" y="1142984"/>
            <a:chExt cx="9144000" cy="60580"/>
          </a:xfrm>
        </p:grpSpPr>
        <p:sp>
          <p:nvSpPr>
            <p:cNvPr id="5" name="Rectangle 4"/>
            <p:cNvSpPr/>
            <p:nvPr userDrawn="1"/>
          </p:nvSpPr>
          <p:spPr>
            <a:xfrm flipH="1">
              <a:off x="0" y="1142984"/>
              <a:ext cx="9144000" cy="6058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 flipH="1">
              <a:off x="571502" y="1142984"/>
              <a:ext cx="3000374" cy="60580"/>
              <a:chOff x="5429248" y="1214422"/>
              <a:chExt cx="3643313" cy="71438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687" y="1214422"/>
                <a:ext cx="1214438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25" y="1214422"/>
                <a:ext cx="1214438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249" y="1214422"/>
                <a:ext cx="121443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71415"/>
            <a:ext cx="8160978" cy="1214447"/>
          </a:xfrm>
        </p:spPr>
        <p:txBody>
          <a:bodyPr/>
          <a:lstStyle/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034" y="1500175"/>
            <a:ext cx="8186766" cy="4625991"/>
          </a:xfrm>
        </p:spPr>
        <p:txBody>
          <a:bodyPr vert="eaVert"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567F3E50-F036-4CA1-A4F9-ED1D87537FB2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ED9A1551-E51D-4AB7-9ACF-9A819F6234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127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 rot="-5400000">
            <a:off x="3740944" y="3396456"/>
            <a:ext cx="6864350" cy="58738"/>
            <a:chOff x="0" y="1214422"/>
            <a:chExt cx="9144000" cy="71438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1214422"/>
              <a:ext cx="9144000" cy="71438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5859153" y="1214421"/>
              <a:ext cx="3000063" cy="71439"/>
              <a:chOff x="5430798" y="1214421"/>
              <a:chExt cx="3642936" cy="71439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571784" y="1214422"/>
                <a:ext cx="1212031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86529" y="1214422"/>
                <a:ext cx="1214599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59900" y="1214422"/>
                <a:ext cx="121459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40"/>
            <a:ext cx="1471594" cy="5851525"/>
          </a:xfrm>
        </p:spPr>
        <p:txBody>
          <a:bodyPr vert="eaVert" anchor="b"/>
          <a:lstStyle>
            <a:lvl1pPr algn="l">
              <a:defRPr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686568" cy="5851525"/>
          </a:xfrm>
        </p:spPr>
        <p:txBody>
          <a:bodyPr vert="eaVert"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40B92A60-3EC1-43A5-8835-8EE2CD09A53F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F00E9275-90EE-4475-9ED4-B60D6DAF330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93403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753D47-E29F-403F-9374-69465B2916A3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8CBC9B2E-474F-45CF-86A6-ECD12DF3756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85745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97708"/>
            <a:ext cx="8222400" cy="1493498"/>
          </a:xfrm>
        </p:spPr>
        <p:txBody>
          <a:bodyPr lIns="85560" tIns="42780" rIns="85560" bIns="42780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66725"/>
          </a:xfrm>
        </p:spPr>
        <p:txBody>
          <a:bodyPr lIns="85560" tIns="42780" rIns="85560" bIns="42780"/>
          <a:lstStyle>
            <a:lvl1pPr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2613" y="6246813"/>
            <a:ext cx="2890837" cy="466725"/>
          </a:xfrm>
        </p:spPr>
        <p:txBody>
          <a:bodyPr lIns="85560" tIns="42780" rIns="85560" bIns="42780"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1613" y="6246813"/>
            <a:ext cx="2128837" cy="466725"/>
          </a:xfrm>
        </p:spPr>
        <p:txBody>
          <a:bodyPr lIns="85560" tIns="42780" rIns="85560" bIns="42780"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1421C92-0F74-406C-BD63-D3488E12E42B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5442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3284538"/>
            <a:ext cx="9144000" cy="152400"/>
            <a:chOff x="-256" y="3286124"/>
            <a:chExt cx="9144000" cy="150516"/>
          </a:xfrm>
        </p:grpSpPr>
        <p:sp>
          <p:nvSpPr>
            <p:cNvPr id="5" name="Rectangle 4"/>
            <p:cNvSpPr/>
            <p:nvPr userDrawn="1"/>
          </p:nvSpPr>
          <p:spPr>
            <a:xfrm>
              <a:off x="-256" y="3286124"/>
              <a:ext cx="9144000" cy="15051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5214682" y="3286124"/>
              <a:ext cx="3286125" cy="150516"/>
              <a:chOff x="5214682" y="3286124"/>
              <a:chExt cx="3286125" cy="150516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310057" y="3286124"/>
                <a:ext cx="1095375" cy="15051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405432" y="3286124"/>
                <a:ext cx="1095375" cy="150516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214682" y="3286124"/>
                <a:ext cx="1095375" cy="15051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3571876"/>
            <a:ext cx="7000924" cy="1071571"/>
          </a:xfrm>
          <a:noFill/>
        </p:spPr>
        <p:txBody>
          <a:bodyPr/>
          <a:lstStyle>
            <a:lvl1pPr marL="0" indent="0" algn="ctr">
              <a:buNone/>
              <a:defRPr sz="2771">
                <a:solidFill>
                  <a:schemeClr val="tx1"/>
                </a:solidFill>
              </a:defRPr>
            </a:lvl1pPr>
            <a:lvl2pPr marL="452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0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altLang="ko-KR" smtClean="0"/>
              <a:t>Cliquez pour modifier le style des sous-titres du masque</a:t>
            </a:r>
            <a:endParaRPr lang="ko-KR" alt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57158" y="1643053"/>
            <a:ext cx="8215370" cy="1571636"/>
          </a:xfrm>
        </p:spPr>
        <p:txBody>
          <a:bodyPr anchor="b"/>
          <a:lstStyle>
            <a:lvl1pPr algn="ctr">
              <a:defRPr b="0">
                <a:solidFill>
                  <a:schemeClr val="bg1"/>
                </a:solidFill>
                <a:effectLst>
                  <a:glow rad="101600">
                    <a:schemeClr val="tx2"/>
                  </a:glow>
                </a:effectLst>
              </a:defRPr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2EFE68E-C64F-4EAE-AFE4-FE0BA83FF4EE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solidFill>
                  <a:srgbClr val="D1EAEE"/>
                </a:solidFill>
                <a:cs typeface="+mn-cs"/>
              </a:defRPr>
            </a:lvl1pPr>
          </a:lstStyle>
          <a:p>
            <a:pPr>
              <a:defRPr/>
            </a:pPr>
            <a:fld id="{A33CF990-DB28-41B7-9C37-E45907BEF6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8038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10800000">
            <a:off x="0" y="1427163"/>
            <a:ext cx="9144000" cy="73025"/>
            <a:chOff x="-64" y="4357694"/>
            <a:chExt cx="9144000" cy="124636"/>
          </a:xfrm>
        </p:grpSpPr>
        <p:sp>
          <p:nvSpPr>
            <p:cNvPr id="5" name="Rectangle 4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 rot="10800000">
              <a:off x="642872" y="4382622"/>
              <a:ext cx="3286126" cy="149562"/>
              <a:chOff x="5429321" y="1185809"/>
              <a:chExt cx="3643312" cy="85758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758" y="1167787"/>
                <a:ext cx="1214437" cy="7146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95" y="1118072"/>
                <a:ext cx="1214437" cy="60590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321" y="1167787"/>
                <a:ext cx="1214437" cy="7146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4"/>
            <a:ext cx="8186766" cy="4714908"/>
          </a:xfr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640431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10800000" flipH="1">
            <a:off x="0" y="4214813"/>
            <a:ext cx="9144000" cy="149225"/>
            <a:chOff x="-64" y="4357694"/>
            <a:chExt cx="9144000" cy="124636"/>
          </a:xfrm>
        </p:grpSpPr>
        <p:sp>
          <p:nvSpPr>
            <p:cNvPr id="5" name="Rectangle 4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/>
          </p:nvGrpSpPr>
          <p:grpSpPr bwMode="auto">
            <a:xfrm rot="10800000">
              <a:off x="642873" y="4357700"/>
              <a:ext cx="3286126" cy="136923"/>
              <a:chOff x="5429320" y="1207349"/>
              <a:chExt cx="3643312" cy="78511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757" y="1213637"/>
                <a:ext cx="1214437" cy="7146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94" y="1183987"/>
                <a:ext cx="1214437" cy="71466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320" y="1213637"/>
                <a:ext cx="1214437" cy="7146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3" y="4500571"/>
            <a:ext cx="7923241" cy="1362075"/>
          </a:xfrm>
        </p:spPr>
        <p:txBody>
          <a:bodyPr anchor="t"/>
          <a:lstStyle>
            <a:lvl1pPr algn="l">
              <a:defRPr sz="3959" b="1" cap="all"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3357561"/>
            <a:ext cx="4857784" cy="835027"/>
          </a:xfrm>
        </p:spPr>
        <p:txBody>
          <a:bodyPr anchor="b"/>
          <a:lstStyle>
            <a:lvl1pPr marL="0" indent="0">
              <a:buNone/>
              <a:defRPr sz="1980">
                <a:solidFill>
                  <a:schemeClr val="tx1"/>
                </a:solidFill>
              </a:defRPr>
            </a:lvl1pPr>
            <a:lvl2pPr marL="452529" indent="0">
              <a:buNone/>
              <a:defRPr sz="1782">
                <a:solidFill>
                  <a:schemeClr val="tx1">
                    <a:tint val="95000"/>
                  </a:schemeClr>
                </a:solidFill>
              </a:defRPr>
            </a:lvl2pPr>
            <a:lvl3pPr marL="905057" indent="0">
              <a:buNone/>
              <a:defRPr sz="1584">
                <a:solidFill>
                  <a:schemeClr val="tx1">
                    <a:tint val="95000"/>
                  </a:schemeClr>
                </a:solidFill>
              </a:defRPr>
            </a:lvl3pPr>
            <a:lvl4pPr marL="1357586" indent="0">
              <a:buNone/>
              <a:defRPr sz="1386">
                <a:solidFill>
                  <a:schemeClr val="tx1">
                    <a:tint val="95000"/>
                  </a:schemeClr>
                </a:solidFill>
              </a:defRPr>
            </a:lvl4pPr>
            <a:lvl5pPr marL="1810114" indent="0">
              <a:buNone/>
              <a:defRPr sz="1386">
                <a:solidFill>
                  <a:schemeClr val="tx1">
                    <a:tint val="95000"/>
                  </a:schemeClr>
                </a:solidFill>
              </a:defRPr>
            </a:lvl5pPr>
            <a:lvl6pPr marL="2262643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6pPr>
            <a:lvl7pPr marL="2715172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7pPr>
            <a:lvl8pPr marL="3167700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8pPr>
            <a:lvl9pPr marL="3620229" indent="0">
              <a:buNone/>
              <a:defRPr sz="13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D4B6F35F-FD55-4705-8678-5EA73A6BD8C7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solidFill>
                  <a:srgbClr val="D1EAEE"/>
                </a:solidFill>
                <a:cs typeface="+mn-cs"/>
              </a:defRPr>
            </a:lvl1pPr>
          </a:lstStyle>
          <a:p>
            <a:pPr>
              <a:defRPr/>
            </a:pPr>
            <a:fld id="{1A87D0A8-6521-41CC-A12B-287EDEC41C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3710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/>
              <a:t>Titre Slide – 28 pts ERAS Demi ITC</a:t>
            </a:r>
            <a:endParaRPr lang="en-US" dirty="0" smtClean="0"/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EABAE411-6B00-4F4C-A2C3-D64ECACD90B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549092"/>
      </p:ext>
    </p:extLst>
  </p:cSld>
  <p:clrMapOvr>
    <a:masterClrMapping/>
  </p:clrMapOvr>
  <p:hf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10800000">
            <a:off x="0" y="1481138"/>
            <a:ext cx="9144000" cy="73025"/>
            <a:chOff x="-64" y="4357694"/>
            <a:chExt cx="9144000" cy="124636"/>
          </a:xfrm>
        </p:grpSpPr>
        <p:sp>
          <p:nvSpPr>
            <p:cNvPr id="6" name="Rectangle 5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 rot="10800000">
              <a:off x="642872" y="4383355"/>
              <a:ext cx="3286126" cy="150298"/>
              <a:chOff x="5429321" y="1184967"/>
              <a:chExt cx="3643312" cy="86180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758" y="1118072"/>
                <a:ext cx="1214437" cy="7301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195" y="1041946"/>
                <a:ext cx="1214437" cy="8544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321" y="1118072"/>
                <a:ext cx="1214437" cy="7301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214291"/>
            <a:ext cx="8160978" cy="1214447"/>
          </a:xfrm>
        </p:spPr>
        <p:txBody>
          <a:bodyPr/>
          <a:lstStyle/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2800" cy="4525963"/>
          </a:xfrm>
        </p:spPr>
        <p:txBody>
          <a:bodyPr/>
          <a:lstStyle>
            <a:lvl1pPr>
              <a:defRPr sz="2771"/>
            </a:lvl1pPr>
            <a:lvl2pPr>
              <a:defRPr sz="2375"/>
            </a:lvl2pPr>
            <a:lvl3pPr>
              <a:defRPr sz="1980"/>
            </a:lvl3pPr>
            <a:lvl4pPr>
              <a:defRPr sz="1782"/>
            </a:lvl4pPr>
            <a:lvl5pPr>
              <a:defRPr sz="1782"/>
            </a:lvl5pPr>
            <a:lvl6pPr>
              <a:defRPr sz="1782"/>
            </a:lvl6pPr>
            <a:lvl7pPr>
              <a:defRPr sz="1782"/>
            </a:lvl7pPr>
            <a:lvl8pPr>
              <a:defRPr sz="1782"/>
            </a:lvl8pPr>
            <a:lvl9pPr>
              <a:defRPr sz="1782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42800" cy="4525963"/>
          </a:xfrm>
        </p:spPr>
        <p:txBody>
          <a:bodyPr/>
          <a:lstStyle>
            <a:lvl1pPr>
              <a:defRPr sz="2771"/>
            </a:lvl1pPr>
            <a:lvl2pPr>
              <a:defRPr sz="2375"/>
            </a:lvl2pPr>
            <a:lvl3pPr>
              <a:defRPr sz="1980"/>
            </a:lvl3pPr>
            <a:lvl4pPr>
              <a:defRPr sz="1782"/>
            </a:lvl4pPr>
            <a:lvl5pPr>
              <a:defRPr sz="1782"/>
            </a:lvl5pPr>
            <a:lvl6pPr>
              <a:defRPr sz="1782"/>
            </a:lvl6pPr>
            <a:lvl7pPr>
              <a:defRPr sz="1782"/>
            </a:lvl7pPr>
            <a:lvl8pPr>
              <a:defRPr sz="1782"/>
            </a:lvl8pPr>
            <a:lvl9pPr>
              <a:defRPr sz="1782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2FB38E8-E984-408E-AAD9-BFF215AC92C9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4CF31072-E956-4C73-97EC-5B12CD9E748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75768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/>
        </p:nvGrpSpPr>
        <p:grpSpPr bwMode="auto">
          <a:xfrm rot="10800000">
            <a:off x="0" y="1284288"/>
            <a:ext cx="9144000" cy="74612"/>
            <a:chOff x="-64" y="4357694"/>
            <a:chExt cx="9144000" cy="124636"/>
          </a:xfrm>
        </p:grpSpPr>
        <p:sp>
          <p:nvSpPr>
            <p:cNvPr id="8" name="Rectangle 7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/>
          </p:nvGrpSpPr>
          <p:grpSpPr bwMode="auto">
            <a:xfrm rot="10800000">
              <a:off x="642872" y="4382623"/>
              <a:ext cx="3286126" cy="149562"/>
              <a:chOff x="5429321" y="1185809"/>
              <a:chExt cx="3643312" cy="85758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6643758" y="1183984"/>
                <a:ext cx="1214437" cy="71465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7858195" y="1110998"/>
                <a:ext cx="1214437" cy="83630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>
              <a:xfrm>
                <a:off x="5429321" y="1183984"/>
                <a:ext cx="1214437" cy="71465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214293"/>
            <a:ext cx="8160978" cy="1000132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2800" cy="639763"/>
          </a:xfrm>
        </p:spPr>
        <p:txBody>
          <a:bodyPr anchor="b"/>
          <a:lstStyle>
            <a:lvl1pPr marL="0" indent="0">
              <a:buFontTx/>
              <a:buNone/>
              <a:defRPr sz="2375" b="1"/>
            </a:lvl1pPr>
            <a:lvl2pPr marL="452529" indent="0">
              <a:buFontTx/>
              <a:buNone/>
              <a:defRPr sz="1980" b="1"/>
            </a:lvl2pPr>
            <a:lvl3pPr marL="905057" indent="0">
              <a:buFontTx/>
              <a:buNone/>
              <a:defRPr sz="1782" b="1"/>
            </a:lvl3pPr>
            <a:lvl4pPr marL="1357586" indent="0">
              <a:buFontTx/>
              <a:buNone/>
              <a:defRPr sz="1584" b="1"/>
            </a:lvl4pPr>
            <a:lvl5pPr marL="1810114" indent="0">
              <a:buFontTx/>
              <a:buNone/>
              <a:defRPr sz="1584" b="1"/>
            </a:lvl5pPr>
            <a:lvl6pPr marL="2262643" indent="0">
              <a:buNone/>
              <a:defRPr sz="1584" b="1"/>
            </a:lvl6pPr>
            <a:lvl7pPr marL="2715172" indent="0">
              <a:buNone/>
              <a:defRPr sz="1584" b="1"/>
            </a:lvl7pPr>
            <a:lvl8pPr marL="3167700" indent="0">
              <a:buNone/>
              <a:defRPr sz="1584" b="1"/>
            </a:lvl8pPr>
            <a:lvl9pPr marL="3620229" indent="0">
              <a:buNone/>
              <a:defRPr sz="1584" b="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2800" cy="3951288"/>
          </a:xfrm>
        </p:spPr>
        <p:txBody>
          <a:bodyPr/>
          <a:lstStyle>
            <a:lvl1pPr>
              <a:defRPr sz="2375"/>
            </a:lvl1pPr>
            <a:lvl2pPr>
              <a:defRPr sz="1980"/>
            </a:lvl2pPr>
            <a:lvl3pPr>
              <a:defRPr sz="1782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9" y="1428736"/>
            <a:ext cx="4041775" cy="639763"/>
          </a:xfrm>
        </p:spPr>
        <p:txBody>
          <a:bodyPr anchor="b"/>
          <a:lstStyle>
            <a:lvl1pPr marL="0" indent="0">
              <a:buNone/>
              <a:defRPr sz="2375" b="1"/>
            </a:lvl1pPr>
            <a:lvl2pPr marL="452529" indent="0">
              <a:buNone/>
              <a:defRPr sz="1980" b="1"/>
            </a:lvl2pPr>
            <a:lvl3pPr marL="905057" indent="0">
              <a:buNone/>
              <a:defRPr sz="1782" b="1"/>
            </a:lvl3pPr>
            <a:lvl4pPr marL="1357586" indent="0">
              <a:buNone/>
              <a:defRPr sz="1584" b="1"/>
            </a:lvl4pPr>
            <a:lvl5pPr marL="1810114" indent="0">
              <a:buNone/>
              <a:defRPr sz="1584" b="1"/>
            </a:lvl5pPr>
            <a:lvl6pPr marL="2262643" indent="0">
              <a:buNone/>
              <a:defRPr sz="1584" b="1"/>
            </a:lvl6pPr>
            <a:lvl7pPr marL="2715172" indent="0">
              <a:buNone/>
              <a:defRPr sz="1584" b="1"/>
            </a:lvl7pPr>
            <a:lvl8pPr marL="3167700" indent="0">
              <a:buNone/>
              <a:defRPr sz="1584" b="1"/>
            </a:lvl8pPr>
            <a:lvl9pPr marL="3620229" indent="0">
              <a:buNone/>
              <a:defRPr sz="1584" b="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2800" cy="3951288"/>
          </a:xfrm>
        </p:spPr>
        <p:txBody>
          <a:bodyPr/>
          <a:lstStyle>
            <a:lvl1pPr>
              <a:defRPr sz="2375"/>
            </a:lvl1pPr>
            <a:lvl2pPr>
              <a:defRPr sz="1980"/>
            </a:lvl2pPr>
            <a:lvl3pPr>
              <a:defRPr sz="1782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DDECBF8E-D18E-42D2-A24A-47226158836B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A53A9D7C-F293-4004-9C47-FC2300B12B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00839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0" y="1357313"/>
            <a:ext cx="9144000" cy="71437"/>
            <a:chOff x="32" y="1142985"/>
            <a:chExt cx="9144000" cy="72877"/>
          </a:xfrm>
        </p:grpSpPr>
        <p:sp>
          <p:nvSpPr>
            <p:cNvPr id="4" name="Rectangle 3"/>
            <p:cNvSpPr/>
            <p:nvPr/>
          </p:nvSpPr>
          <p:spPr>
            <a:xfrm flipH="1">
              <a:off x="32" y="1142985"/>
              <a:ext cx="9144000" cy="72877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 flipH="1">
              <a:off x="571532" y="1142992"/>
              <a:ext cx="3286125" cy="72878"/>
              <a:chOff x="5429216" y="1214394"/>
              <a:chExt cx="3643311" cy="71466"/>
            </a:xfrm>
          </p:grpSpPr>
          <p:sp>
            <p:nvSpPr>
              <p:cNvPr id="6" name="Rectangle 5"/>
              <p:cNvSpPr/>
              <p:nvPr userDrawn="1"/>
            </p:nvSpPr>
            <p:spPr>
              <a:xfrm>
                <a:off x="6643653" y="1214387"/>
                <a:ext cx="1214437" cy="71465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6"/>
              <p:cNvSpPr/>
              <p:nvPr userDrawn="1"/>
            </p:nvSpPr>
            <p:spPr>
              <a:xfrm>
                <a:off x="7858090" y="1214387"/>
                <a:ext cx="1214437" cy="71465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5429216" y="1214387"/>
                <a:ext cx="1214437" cy="71465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142852"/>
            <a:ext cx="8160978" cy="1143008"/>
          </a:xfrm>
        </p:spPr>
        <p:txBody>
          <a:bodyPr/>
          <a:lstStyle/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95FCCBE4-F226-4228-9771-D87C79265845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8E262688-B1BA-46FD-8AEF-C9F426AE9F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46627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144463"/>
            <a:chOff x="0" y="1214422"/>
            <a:chExt cx="9144000" cy="71438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1214422"/>
              <a:ext cx="9144000" cy="71438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5857873" y="1214422"/>
              <a:ext cx="3000374" cy="71438"/>
              <a:chOff x="5429245" y="1214422"/>
              <a:chExt cx="3643313" cy="71438"/>
            </a:xfrm>
          </p:grpSpPr>
          <p:sp>
            <p:nvSpPr>
              <p:cNvPr id="5" name="Rectangle 4"/>
              <p:cNvSpPr/>
              <p:nvPr userDrawn="1"/>
            </p:nvSpPr>
            <p:spPr>
              <a:xfrm>
                <a:off x="6643686" y="1214422"/>
                <a:ext cx="1214438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5"/>
              <p:cNvSpPr/>
              <p:nvPr userDrawn="1"/>
            </p:nvSpPr>
            <p:spPr>
              <a:xfrm>
                <a:off x="7858124" y="1214422"/>
                <a:ext cx="1214438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6"/>
              <p:cNvSpPr/>
              <p:nvPr userDrawn="1"/>
            </p:nvSpPr>
            <p:spPr>
              <a:xfrm>
                <a:off x="5429247" y="1214422"/>
                <a:ext cx="121443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EB77A0A-6A30-4B9F-9B2D-5A9CE86013B9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157A5612-6A97-4B07-92E5-5907323206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2893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1143000"/>
            <a:ext cx="9144000" cy="71438"/>
            <a:chOff x="32" y="1142985"/>
            <a:chExt cx="9144000" cy="72877"/>
          </a:xfrm>
        </p:grpSpPr>
        <p:sp>
          <p:nvSpPr>
            <p:cNvPr id="6" name="Rectangle 5"/>
            <p:cNvSpPr/>
            <p:nvPr userDrawn="1"/>
          </p:nvSpPr>
          <p:spPr>
            <a:xfrm flipH="1">
              <a:off x="32" y="1142985"/>
              <a:ext cx="9144000" cy="72877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 flipH="1">
              <a:off x="571532" y="1142992"/>
              <a:ext cx="3286125" cy="72878"/>
              <a:chOff x="5429216" y="1214394"/>
              <a:chExt cx="3643311" cy="71466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653" y="1214387"/>
                <a:ext cx="1214437" cy="71465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090" y="1214387"/>
                <a:ext cx="1214437" cy="71465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216" y="1214387"/>
                <a:ext cx="1214437" cy="71465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1"/>
            <a:ext cx="8258204" cy="869935"/>
          </a:xfrm>
        </p:spPr>
        <p:txBody>
          <a:bodyPr anchor="b"/>
          <a:lstStyle>
            <a:lvl1pPr algn="l">
              <a:defRPr sz="2771" b="1"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61160"/>
            <a:ext cx="5111750" cy="4765005"/>
          </a:xfrm>
        </p:spPr>
        <p:txBody>
          <a:bodyPr/>
          <a:lstStyle>
            <a:lvl1pPr>
              <a:defRPr sz="2771"/>
            </a:lvl1pPr>
            <a:lvl2pPr>
              <a:defRPr sz="2771"/>
            </a:lvl2pPr>
            <a:lvl3pPr>
              <a:defRPr sz="2375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357303"/>
            <a:ext cx="3008313" cy="4768865"/>
          </a:xfrm>
        </p:spPr>
        <p:txBody>
          <a:bodyPr/>
          <a:lstStyle>
            <a:lvl1pPr marL="0" indent="0">
              <a:buNone/>
              <a:defRPr sz="1386"/>
            </a:lvl1pPr>
            <a:lvl2pPr marL="452529" indent="0">
              <a:buNone/>
              <a:defRPr sz="1188"/>
            </a:lvl2pPr>
            <a:lvl3pPr marL="905057" indent="0">
              <a:buNone/>
              <a:defRPr sz="990"/>
            </a:lvl3pPr>
            <a:lvl4pPr marL="1357586" indent="0">
              <a:buNone/>
              <a:defRPr sz="891"/>
            </a:lvl4pPr>
            <a:lvl5pPr marL="1810114" indent="0">
              <a:buNone/>
              <a:defRPr sz="891"/>
            </a:lvl5pPr>
            <a:lvl6pPr marL="2262643" indent="0">
              <a:buNone/>
              <a:defRPr sz="891"/>
            </a:lvl6pPr>
            <a:lvl7pPr marL="2715172" indent="0">
              <a:buNone/>
              <a:defRPr sz="891"/>
            </a:lvl7pPr>
            <a:lvl8pPr marL="3167700" indent="0">
              <a:buNone/>
              <a:defRPr sz="891"/>
            </a:lvl8pPr>
            <a:lvl9pPr marL="3620229" indent="0">
              <a:buNone/>
              <a:defRPr sz="89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1D568670-085B-4053-A257-A89619D2FA63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82FBA160-3ACE-4187-9395-CE2FA807706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94777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0"/>
            <a:ext cx="9144000" cy="144463"/>
            <a:chOff x="0" y="1214422"/>
            <a:chExt cx="9144000" cy="7143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1214422"/>
              <a:ext cx="9144000" cy="71438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5857873" y="1214422"/>
              <a:ext cx="3000374" cy="71438"/>
              <a:chOff x="5429245" y="1214422"/>
              <a:chExt cx="3643313" cy="71438"/>
            </a:xfrm>
          </p:grpSpPr>
          <p:sp>
            <p:nvSpPr>
              <p:cNvPr id="8" name="Rectangle 7"/>
              <p:cNvSpPr/>
              <p:nvPr userDrawn="1"/>
            </p:nvSpPr>
            <p:spPr>
              <a:xfrm>
                <a:off x="6643686" y="1214422"/>
                <a:ext cx="1214438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7858124" y="1214422"/>
                <a:ext cx="1214438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5429247" y="1214422"/>
                <a:ext cx="121443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accent1">
              <a:shade val="75000"/>
            </a:schemeClr>
          </a:solidFill>
          <a:ln w="12700" cap="sq" cmpd="sng" algn="ctr">
            <a:noFill/>
            <a:prstDash val="solid"/>
          </a:ln>
          <a:scene3d>
            <a:camera prst="perspectiveFront" fov="0">
              <a:rot lat="0" lon="0" rev="0"/>
            </a:camera>
            <a:lightRig rig="contrasting" dir="b"/>
          </a:scene3d>
          <a:sp3d contourW="12700" prstMaterial="softEdge">
            <a:bevelT prst="cross"/>
            <a:contourClr>
              <a:schemeClr val="bg1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>
              <a:buNone/>
              <a:defRPr sz="3167"/>
            </a:lvl1pPr>
            <a:lvl2pPr marL="452529" indent="0">
              <a:buNone/>
              <a:defRPr sz="2771"/>
            </a:lvl2pPr>
            <a:lvl3pPr marL="905057" indent="0">
              <a:buNone/>
              <a:defRPr sz="2375"/>
            </a:lvl3pPr>
            <a:lvl4pPr marL="1357586" indent="0">
              <a:buNone/>
              <a:defRPr sz="1980"/>
            </a:lvl4pPr>
            <a:lvl5pPr marL="1810114" indent="0">
              <a:buNone/>
              <a:defRPr sz="1980"/>
            </a:lvl5pPr>
            <a:lvl6pPr marL="2262643" indent="0">
              <a:buNone/>
              <a:defRPr sz="1980"/>
            </a:lvl6pPr>
            <a:lvl7pPr marL="2715172" indent="0">
              <a:buNone/>
              <a:defRPr sz="1980"/>
            </a:lvl7pPr>
            <a:lvl8pPr marL="3167700" indent="0">
              <a:buNone/>
              <a:defRPr sz="1980"/>
            </a:lvl8pPr>
            <a:lvl9pPr marL="3620229" indent="0">
              <a:buNone/>
              <a:defRPr sz="1980"/>
            </a:lvl9pPr>
          </a:lstStyle>
          <a:p>
            <a:pPr lvl="0"/>
            <a:r>
              <a:rPr lang="fr-FR" altLang="ko-KR" noProof="0" dirty="0" smtClean="0"/>
              <a:t>Cliquez sur l'icône pour ajouter une image</a:t>
            </a:r>
            <a:endParaRPr lang="ko-KR" altLang="en-US" noProof="0" dirty="0"/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noFill/>
        </p:spPr>
        <p:txBody>
          <a:bodyPr anchor="b"/>
          <a:lstStyle>
            <a:lvl1pPr algn="l">
              <a:defRPr sz="1980" b="1"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86"/>
            </a:lvl1pPr>
            <a:lvl2pPr marL="452529" indent="0">
              <a:buNone/>
              <a:defRPr sz="1188"/>
            </a:lvl2pPr>
            <a:lvl3pPr marL="905057" indent="0">
              <a:buNone/>
              <a:defRPr sz="990"/>
            </a:lvl3pPr>
            <a:lvl4pPr marL="1357586" indent="0">
              <a:buNone/>
              <a:defRPr sz="891"/>
            </a:lvl4pPr>
            <a:lvl5pPr marL="1810114" indent="0">
              <a:buNone/>
              <a:defRPr sz="891"/>
            </a:lvl5pPr>
            <a:lvl6pPr marL="2262643" indent="0">
              <a:buNone/>
              <a:defRPr sz="891"/>
            </a:lvl6pPr>
            <a:lvl7pPr marL="2715172" indent="0">
              <a:buNone/>
              <a:defRPr sz="891"/>
            </a:lvl7pPr>
            <a:lvl8pPr marL="3167700" indent="0">
              <a:buNone/>
              <a:defRPr sz="891"/>
            </a:lvl8pPr>
            <a:lvl9pPr marL="3620229" indent="0">
              <a:buNone/>
              <a:defRPr sz="891"/>
            </a:lvl9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DB9C99EA-41AF-41C1-8E32-C6D4E874811A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E1546065-3132-4C0D-9A89-36EDE16E0B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342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1357313"/>
            <a:ext cx="9144000" cy="60325"/>
            <a:chOff x="0" y="1142984"/>
            <a:chExt cx="9144000" cy="60580"/>
          </a:xfrm>
        </p:grpSpPr>
        <p:sp>
          <p:nvSpPr>
            <p:cNvPr id="5" name="Rectangle 4"/>
            <p:cNvSpPr/>
            <p:nvPr userDrawn="1"/>
          </p:nvSpPr>
          <p:spPr>
            <a:xfrm flipH="1">
              <a:off x="0" y="1142984"/>
              <a:ext cx="9144000" cy="60580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 flipH="1">
              <a:off x="571502" y="1142984"/>
              <a:ext cx="3000374" cy="60580"/>
              <a:chOff x="5429248" y="1214422"/>
              <a:chExt cx="3643313" cy="71438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687" y="1214422"/>
                <a:ext cx="1214438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25" y="1214422"/>
                <a:ext cx="1214438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249" y="1214422"/>
                <a:ext cx="121443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18" y="71415"/>
            <a:ext cx="8160978" cy="1214447"/>
          </a:xfrm>
        </p:spPr>
        <p:txBody>
          <a:bodyPr/>
          <a:lstStyle/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034" y="1500175"/>
            <a:ext cx="8186766" cy="4625991"/>
          </a:xfrm>
        </p:spPr>
        <p:txBody>
          <a:bodyPr vert="eaVert"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8B41EC23-DFFE-4E92-9B69-EBC75285E00B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6C573B3B-8AA8-4F40-94DE-165A3807C49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6452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 rot="-5400000">
            <a:off x="3740944" y="3396456"/>
            <a:ext cx="6864350" cy="58738"/>
            <a:chOff x="0" y="1214422"/>
            <a:chExt cx="9144000" cy="71438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1214422"/>
              <a:ext cx="9144000" cy="71438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 b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5859153" y="1214421"/>
              <a:ext cx="3000063" cy="71439"/>
              <a:chOff x="5430798" y="1214421"/>
              <a:chExt cx="3642936" cy="71439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571784" y="1214422"/>
                <a:ext cx="1212031" cy="71438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86529" y="1214422"/>
                <a:ext cx="1214599" cy="71438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59900" y="1214422"/>
                <a:ext cx="1214598" cy="71438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 b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40"/>
            <a:ext cx="1471594" cy="5851525"/>
          </a:xfrm>
        </p:spPr>
        <p:txBody>
          <a:bodyPr vert="eaVert" anchor="b"/>
          <a:lstStyle>
            <a:lvl1pPr algn="l">
              <a:defRPr/>
            </a:lvl1pPr>
          </a:lstStyle>
          <a:p>
            <a:r>
              <a:rPr lang="fr-FR" altLang="ko-KR" smtClean="0"/>
              <a:t>Cliquez pour modifier le style du titre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686568" cy="5851525"/>
          </a:xfrm>
        </p:spPr>
        <p:txBody>
          <a:bodyPr vert="eaVert"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AFB88599-3818-4099-BB08-67CE40373531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>
                <a:cs typeface="+mn-cs"/>
              </a:defRPr>
            </a:lvl1pPr>
          </a:lstStyle>
          <a:p>
            <a:pPr>
              <a:defRPr/>
            </a:pPr>
            <a:fld id="{1F7AC877-BFD3-4F8D-AAAA-B501742B8D3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56230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920" y="97708"/>
            <a:ext cx="8222400" cy="1493498"/>
          </a:xfrm>
        </p:spPr>
        <p:txBody>
          <a:bodyPr lIns="85560" tIns="42780" rIns="85560" bIns="42780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66725"/>
          </a:xfrm>
        </p:spPr>
        <p:txBody>
          <a:bodyPr lIns="85560" tIns="42780" rIns="85560" bIns="42780"/>
          <a:lstStyle>
            <a:lvl1pPr>
              <a:defRPr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2613" y="6246813"/>
            <a:ext cx="2890837" cy="466725"/>
          </a:xfrm>
        </p:spPr>
        <p:txBody>
          <a:bodyPr lIns="85560" tIns="42780" rIns="85560" bIns="42780"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1613" y="6246813"/>
            <a:ext cx="2128837" cy="466725"/>
          </a:xfrm>
        </p:spPr>
        <p:txBody>
          <a:bodyPr lIns="85560" tIns="42780" rIns="85560" bIns="42780"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22BB08E-DFDA-4F4C-9251-827FEEA92BF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9040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002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F0DC3-5727-4DF2-9025-C13AEE153B69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12856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3521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266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281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17463" y="6619875"/>
            <a:ext cx="9144001" cy="238125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sp>
        <p:nvSpPr>
          <p:cNvPr id="4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pic>
        <p:nvPicPr>
          <p:cNvPr id="6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8913"/>
            <a:ext cx="1055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DD6220F5-AAF2-4159-AE6A-C0A99279659F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3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2218987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t>                                                                                 Présentation des Cliniques A.Tzanck MACSF – 11 Avril 2014	                                                     </a:t>
            </a:r>
            <a:r>
              <a:rPr lang="fr-FR" altLang="fr-FR" sz="900" smtClean="0"/>
              <a:t> </a:t>
            </a:r>
            <a:fld id="{DFA8EAA2-9AED-445B-B2F6-698BD7B682AC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5CD12615-C8E9-4EB5-9702-27103E927712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F3367FD0-0539-41CB-90FE-459036F5FA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9290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176347" y="2476502"/>
            <a:ext cx="4730262" cy="124777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0750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126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1964B2"/>
              </a:buClr>
              <a:defRPr/>
            </a:lvl2pPr>
            <a:lvl3pPr>
              <a:buClr>
                <a:srgbClr val="1964B2"/>
              </a:buClr>
              <a:defRPr/>
            </a:lvl3pPr>
            <a:lvl4pPr>
              <a:buClr>
                <a:srgbClr val="1964B2"/>
              </a:buClr>
              <a:defRPr/>
            </a:lvl4pPr>
            <a:lvl5pPr>
              <a:buClr>
                <a:srgbClr val="1964B2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2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435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94959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63515" y="1423988"/>
            <a:ext cx="3852497" cy="412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56689" y="1423988"/>
            <a:ext cx="3853962" cy="4125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4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A5D36-6CD3-441D-ADA4-AC00703E1406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63215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3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3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929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41F2DACC-AFDB-48E9-92DE-392CE0BABA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7736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FE1AECCA-A125-4D3B-A211-73C5CC4DC7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1291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7583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3726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077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49969" y="201620"/>
            <a:ext cx="1960685" cy="53482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63515" y="201620"/>
            <a:ext cx="5745774" cy="534828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377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1103" y="201613"/>
            <a:ext cx="7066085" cy="685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63515" y="1423988"/>
            <a:ext cx="3852497" cy="41259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56689" y="1423988"/>
            <a:ext cx="3853962" cy="41259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946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075AE83A-9B46-413F-8DB4-8812882C7751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42C7E4-96E3-4EC3-8541-CD6BFA0432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4160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FF4A5D2B-739B-4535-867E-180A625F9B24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122A8F-8286-445D-AC13-305209E4272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639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106E3-7B78-46E5-86C8-7AECE2C11AB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10171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B4734AAC-DE46-4F17-895E-6B30F6764807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2E3414-2234-47B2-9A1D-6DBB3A5676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4281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ADD4AD2-2E54-4AEA-937C-C922F2653882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34FA48-39EE-4B2E-A328-CF973560F2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32842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6AC9E2C-239B-4E29-BA29-2E1AEF0E4BC6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823B18-A58B-4CC8-AC47-BD1EDE9D56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774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B772DBD-138F-41ED-AEF2-374EF7515AEF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870EBE-2AC3-4F5B-BD88-CE169D23DC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334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537AC945-D1F4-4813-B45D-9506DBC0B136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5B6DBB-C184-4917-9896-40436BD555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6503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C721B3E-B1A7-47DC-9D40-95470E147B93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81A373-3A52-45D6-8045-69E18E0928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7496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2F9A216-976E-4E41-9D85-1A25FA0C17F9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01503A-35AE-43A8-BB09-2EC2B899B8E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5252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74A6466-1E12-43FD-8E8E-FB2ECFA3C924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CDAFB9-01DC-456F-8959-3B9BE44A7AD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1916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468036C5-7902-484A-84EF-1063096EC00B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88C179-C334-4203-A727-D0085FF0CD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312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9E6408C4-584E-4DF9-B2FC-E64B9F1E4465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46330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07F06-43A7-4104-A1F6-66A312BEC5B5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78415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7FD1AD88-60D1-4CE8-A478-A4083CAC6C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34962759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EA47ADB0-DA7F-495F-AA96-211DC3581F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00844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95436035-1918-4A96-B50A-5F1E94F019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579062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102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432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98DA25C7-E62F-454E-BE65-1658A3B75C6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39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15C6B373-F93A-482F-A3BA-908BC0F2CA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6276271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02055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3707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9355-F8DE-4A6C-9F6E-99A953B02181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11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621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t>                                                                                 Présentation des Cliniques A.Tzanck MACSF – 11 Avril 2014	                                                     </a:t>
            </a:r>
            <a:r>
              <a:rPr lang="fr-FR" altLang="fr-FR" sz="900" smtClean="0"/>
              <a:t> </a:t>
            </a:r>
            <a:fld id="{C918BCA0-EF06-42C6-8EA2-604D8DAE486D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6BD67D0F-3267-4BE2-83A1-4E54E88E4177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3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3081822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t>                                                                                 Présentation des Cliniques A.Tzanck MACSF – 11 Avril 2014	                                                     </a:t>
            </a:r>
            <a:r>
              <a:rPr lang="fr-FR" altLang="fr-FR" sz="900" smtClean="0"/>
              <a:t> </a:t>
            </a:r>
            <a:fld id="{1546D170-BB68-4FBC-BADD-8CC939A3589B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40F184F2-2EDD-48A2-89F4-C4C9FFF89537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16941333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8395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F227F6B3-DA36-4831-9C80-2F06B8FCF199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1373987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BE74B1B7-3AAA-48E6-9D0A-1C07D42476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9138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8C0272F6-B298-4CC1-8023-9FE888C00F9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9760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t>                                                                  Cliniques Arnault Tzanck de Mougins – Journée d’intégration – 11 Décembre 2012		                                </a:t>
            </a:r>
            <a:r>
              <a:rPr lang="fr-FR" altLang="fr-FR" sz="900" smtClean="0">
                <a:solidFill>
                  <a:srgbClr val="FFFFFF"/>
                </a:solidFill>
              </a:rPr>
              <a:t> </a:t>
            </a:r>
            <a:fld id="{52C0F97C-F823-495B-942A-5F86A930B5A8}" type="slidenum"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5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F8B7FF5-4AA6-425A-BF28-896C75DD57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4570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7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6613" y="1600201"/>
            <a:ext cx="4038600" cy="45243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395288" y="6453188"/>
            <a:ext cx="1798637" cy="4032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6551613" y="6381750"/>
            <a:ext cx="2590800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 altLang="fr-FR"/>
              <a:t>    </a:t>
            </a:r>
            <a:fld id="{8447FF1A-4D5A-4563-98CC-66C1D38085E5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4042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0C2BF-0B61-4E98-A3F0-60A18D4CFDC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08824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95536" y="6357960"/>
            <a:ext cx="5544616" cy="3231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fr-FR" sz="1500" cap="all" dirty="0">
                <a:ln w="0"/>
                <a:gradFill flip="none">
                  <a:gsLst>
                    <a:gs pos="0">
                      <a:srgbClr val="00CC9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0CC9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0CC99">
                        <a:shade val="65000"/>
                        <a:satMod val="130000"/>
                      </a:srgbClr>
                    </a:gs>
                    <a:gs pos="92000">
                      <a:srgbClr val="00CC99">
                        <a:shade val="50000"/>
                        <a:satMod val="120000"/>
                      </a:srgbClr>
                    </a:gs>
                    <a:gs pos="100000">
                      <a:srgbClr val="00CC9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14 avril 2011		 Journée d’intégration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176347" y="2476502"/>
            <a:ext cx="4730262" cy="124777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129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16811277-18B2-48DB-990C-8EFA2CFE36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44942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2ED1B3BF-D357-4A31-8320-15AF4FF860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000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2400"/>
            <a:ext cx="966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DAF26F8A-CE44-47B5-B540-3A2D2E1435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6317981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2338" y="1600203"/>
            <a:ext cx="40444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2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8665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8409469A-B10E-471D-B385-54AE0717119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26310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255" tIns="46127" rIns="92255" bIns="46127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aseline="0">
                <a:solidFill>
                  <a:schemeClr val="tx2"/>
                </a:solidFill>
                <a:latin typeface="Eras Demi IT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Titre Slide – 28 pts ERAS Demi ITC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52400"/>
            <a:ext cx="9667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68175373-2E21-4F64-876A-8DB9296EB18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3186881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833383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2686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567A-0716-4084-80D8-18EA76BE8818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00110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7828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15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339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t>                                                                                 Présentation des Cliniques A.Tzanck MACSF – 11 Avril 2014	                                                     </a:t>
            </a:r>
            <a:r>
              <a:rPr lang="fr-FR" altLang="fr-FR" sz="900" smtClean="0"/>
              <a:t> </a:t>
            </a:r>
            <a:fld id="{926E557D-4EEB-488F-A9C7-B5E56A77A1D8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73D67E7D-B14E-40F5-AD6E-0515D71FBEEE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3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3E0E6927-EA05-4E29-B43B-CFB27014FA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72797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t>                                                                                 Présentation des Cliniques A.Tzanck MACSF – 11 Avril 2014	                                                     </a:t>
            </a:r>
            <a:r>
              <a:rPr lang="fr-FR" altLang="fr-FR" sz="900" smtClean="0"/>
              <a:t> </a:t>
            </a:r>
            <a:fld id="{AD1A8578-5FCB-40E0-A83E-B7BD342C9903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9AAFCBEB-7E40-4602-9CFD-22C9433F56A4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7EA680FA-0CF3-4AC5-8F49-1C5809B0BA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8155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00462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1055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t>                                                                                 Présentation des Cliniques A.Tzanck MACSF – 11 Avril 2014	                                                     </a:t>
            </a:r>
            <a:r>
              <a:rPr lang="fr-FR" altLang="fr-FR" sz="900" smtClean="0"/>
              <a:t> </a:t>
            </a:r>
            <a:fld id="{AE8ABBF8-A058-446C-936A-D95CCAA8A070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A004C79B-4C45-49A4-9AD6-5CBF59BBC5CC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2" y="201613"/>
            <a:ext cx="706608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 dirty="0" err="1" smtClean="0"/>
              <a:t>Titre</a:t>
            </a:r>
            <a:r>
              <a:rPr lang="en-US" dirty="0" smtClean="0"/>
              <a:t> Slide – 28 pts ERAS </a:t>
            </a:r>
            <a:r>
              <a:rPr lang="en-US" dirty="0" err="1" smtClean="0"/>
              <a:t>Demi</a:t>
            </a:r>
            <a:r>
              <a:rPr lang="en-US" dirty="0" smtClean="0"/>
              <a:t> ITC</a:t>
            </a:r>
          </a:p>
        </p:txBody>
      </p:sp>
    </p:spTree>
    <p:extLst>
      <p:ext uri="{BB962C8B-B14F-4D97-AF65-F5344CB8AC3E}">
        <p14:creationId xmlns:p14="http://schemas.microsoft.com/office/powerpoint/2010/main" val="3024977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56F76918-BBE0-422B-94E8-5CF0E6DB047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6552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D9190AB7-E0B8-41A8-A263-CF6BD5FE3D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20498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rot="10800000">
            <a:off x="0" y="1427163"/>
            <a:ext cx="9144000" cy="73025"/>
            <a:chOff x="-64" y="4357694"/>
            <a:chExt cx="9144000" cy="124636"/>
          </a:xfrm>
        </p:grpSpPr>
        <p:sp>
          <p:nvSpPr>
            <p:cNvPr id="5" name="Rectangle 4"/>
            <p:cNvSpPr/>
            <p:nvPr userDrawn="1"/>
          </p:nvSpPr>
          <p:spPr>
            <a:xfrm rot="10800000">
              <a:off x="-64" y="4357694"/>
              <a:ext cx="9144000" cy="124636"/>
            </a:xfrm>
            <a:prstGeom prst="rect">
              <a:avLst/>
            </a:prstGeom>
            <a:solidFill>
              <a:schemeClr val="tx2">
                <a:shade val="50000"/>
              </a:schemeClr>
            </a:solidFill>
            <a:ln w="28575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ko-KR" alt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 rot="10800000">
              <a:off x="642873" y="4823720"/>
              <a:ext cx="3286125" cy="371200"/>
              <a:chOff x="5429321" y="805804"/>
              <a:chExt cx="3643311" cy="212845"/>
            </a:xfrm>
          </p:grpSpPr>
          <p:sp>
            <p:nvSpPr>
              <p:cNvPr id="7" name="Rectangle 6"/>
              <p:cNvSpPr/>
              <p:nvPr userDrawn="1"/>
            </p:nvSpPr>
            <p:spPr>
              <a:xfrm>
                <a:off x="6643758" y="906787"/>
                <a:ext cx="1214437" cy="71466"/>
              </a:xfrm>
              <a:prstGeom prst="rect">
                <a:avLst/>
              </a:prstGeom>
              <a:solidFill>
                <a:schemeClr val="accent2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7858195" y="745212"/>
                <a:ext cx="1214437" cy="71466"/>
              </a:xfrm>
              <a:prstGeom prst="rect">
                <a:avLst/>
              </a:prstGeom>
              <a:solidFill>
                <a:schemeClr val="accent3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>
              <a:xfrm>
                <a:off x="5429321" y="906787"/>
                <a:ext cx="1214437" cy="71466"/>
              </a:xfrm>
              <a:prstGeom prst="rect">
                <a:avLst/>
              </a:prstGeom>
              <a:solidFill>
                <a:schemeClr val="accent1"/>
              </a:solidFill>
              <a:ln w="28575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ko-KR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" name="Rectangle 9"/>
          <p:cNvSpPr/>
          <p:nvPr userDrawn="1"/>
        </p:nvSpPr>
        <p:spPr>
          <a:xfrm>
            <a:off x="395536" y="6357960"/>
            <a:ext cx="5544616" cy="3231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fr-FR" sz="1500" cap="all" dirty="0">
                <a:ln w="0"/>
                <a:gradFill flip="none">
                  <a:gsLst>
                    <a:gs pos="0">
                      <a:srgbClr val="00CC9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0CC9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0CC99">
                        <a:shade val="65000"/>
                        <a:satMod val="130000"/>
                      </a:srgbClr>
                    </a:gs>
                    <a:gs pos="92000">
                      <a:srgbClr val="00CC99">
                        <a:shade val="50000"/>
                        <a:satMod val="120000"/>
                      </a:srgbClr>
                    </a:gs>
                    <a:gs pos="100000">
                      <a:srgbClr val="00CC9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14 avril 2011		 Journée d’intégration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3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1957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27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31D2B-1428-4123-A282-B58906A8CA76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14933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19158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4972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98798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6766" cy="4714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01498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4D90A907-6D23-4EB2-9C44-15227C0B756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71779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Eras Demi ITC" panose="020B0805030504020804" pitchFamily="34" charset="0"/>
              </a:defRPr>
            </a:lvl1pPr>
          </a:lstStyle>
          <a:p>
            <a:pPr>
              <a:defRPr/>
            </a:pPr>
            <a:fld id="{6A173835-A80A-439F-BD3B-BBF02417A2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86750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t>                                                                  Cliniques Arnault Tzanck de Mougins – Journée d’intégration – 11 Décembre 2012		                                </a:t>
            </a:r>
            <a:r>
              <a:rPr lang="fr-FR" altLang="fr-FR" sz="900" smtClean="0">
                <a:solidFill>
                  <a:srgbClr val="FFFFFF"/>
                </a:solidFill>
              </a:rPr>
              <a:t> </a:t>
            </a:r>
            <a:fld id="{7E580DEC-EAE0-4679-89E2-87472BBF0A97}" type="slidenum">
              <a:rPr lang="fr-FR" altLang="fr-FR" sz="900" smtClean="0">
                <a:solidFill>
                  <a:srgbClr val="FFFFFF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smtClean="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48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480A453-3E7C-4CF2-BCDD-6417209FA6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23561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1" y="1600201"/>
            <a:ext cx="4037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6613" y="1600201"/>
            <a:ext cx="4038600" cy="45243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395288" y="6453188"/>
            <a:ext cx="1798637" cy="4032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>
          <a:xfrm>
            <a:off x="6551613" y="6381750"/>
            <a:ext cx="2590800" cy="4746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 altLang="fr-FR"/>
              <a:t>    </a:t>
            </a:r>
            <a:fld id="{23FF6286-656A-430F-852F-76ADBF5DA3DD}" type="slidenum">
              <a:rPr lang="en-GB" altLang="fr-FR"/>
              <a:pPr>
                <a:defRPr/>
              </a:pPr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03297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95536" y="6357960"/>
            <a:ext cx="5544616" cy="3231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fr-FR" sz="1500" cap="all" dirty="0">
                <a:ln w="0"/>
                <a:gradFill flip="none">
                  <a:gsLst>
                    <a:gs pos="0">
                      <a:srgbClr val="00CC99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00CC99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00CC99">
                        <a:shade val="65000"/>
                        <a:satMod val="130000"/>
                      </a:srgbClr>
                    </a:gs>
                    <a:gs pos="92000">
                      <a:srgbClr val="00CC99">
                        <a:shade val="50000"/>
                        <a:satMod val="120000"/>
                      </a:srgbClr>
                    </a:gs>
                    <a:gs pos="100000">
                      <a:srgbClr val="00CC99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14 avril 2011		 Journée d’intégration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176347" y="2476502"/>
            <a:ext cx="4730262" cy="124777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78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lumMod val="60000"/>
                <a:lumOff val="40000"/>
              </a:schemeClr>
            </a:gs>
            <a:gs pos="99000">
              <a:schemeClr val="tx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Cliquez pour modifier les styles du texte du masque</a:t>
            </a:r>
          </a:p>
          <a:p>
            <a:pPr lvl="1"/>
            <a:r>
              <a:rPr lang="en-US" altLang="fr-FR" smtClean="0"/>
              <a:t>Deuxième niveau</a:t>
            </a:r>
          </a:p>
          <a:p>
            <a:pPr lvl="2"/>
            <a:r>
              <a:rPr lang="en-US" altLang="fr-FR" smtClean="0"/>
              <a:t>Troisième niveau</a:t>
            </a:r>
          </a:p>
          <a:p>
            <a:pPr lvl="3"/>
            <a:r>
              <a:rPr lang="en-US" altLang="fr-FR" smtClean="0"/>
              <a:t>Quatrième niveau</a:t>
            </a:r>
          </a:p>
          <a:p>
            <a:pPr lvl="4"/>
            <a:r>
              <a:rPr lang="en-US" altLang="fr-FR" smtClean="0"/>
              <a:t>Cinquième niveau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246DF09-5B48-4D6A-A11B-BA42857B88FF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  <p:sp>
        <p:nvSpPr>
          <p:cNvPr id="7" name="Espace réservé du numéro de diapositive 5"/>
          <p:cNvSpPr txBox="1">
            <a:spLocks/>
          </p:cNvSpPr>
          <p:nvPr userDrawn="1"/>
        </p:nvSpPr>
        <p:spPr>
          <a:xfrm>
            <a:off x="8489950" y="666432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040B1B91-4C8A-42FE-85E9-308C60014E51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318" r:id="rId1"/>
    <p:sldLayoutId id="2147504319" r:id="rId2"/>
    <p:sldLayoutId id="2147504320" r:id="rId3"/>
    <p:sldLayoutId id="2147504321" r:id="rId4"/>
    <p:sldLayoutId id="2147504322" r:id="rId5"/>
    <p:sldLayoutId id="2147504323" r:id="rId6"/>
    <p:sldLayoutId id="2147504324" r:id="rId7"/>
    <p:sldLayoutId id="2147504325" r:id="rId8"/>
    <p:sldLayoutId id="2147504326" r:id="rId9"/>
    <p:sldLayoutId id="2147504327" r:id="rId10"/>
    <p:sldLayoutId id="214750432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55" tIns="46127" rIns="92255" bIns="46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Titre Slide – 28 pts ERAS Demi ITC</a:t>
            </a:r>
          </a:p>
        </p:txBody>
      </p:sp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45" name="Rectangle 14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1D9579D2-9D6E-4ACF-BD53-EDD38F4069ED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68" r:id="rId1"/>
    <p:sldLayoutId id="2147504469" r:id="rId2"/>
    <p:sldLayoutId id="2147504470" r:id="rId3"/>
    <p:sldLayoutId id="2147504373" r:id="rId4"/>
    <p:sldLayoutId id="2147504374" r:id="rId5"/>
    <p:sldLayoutId id="2147504471" r:id="rId6"/>
    <p:sldLayoutId id="2147504472" r:id="rId7"/>
    <p:sldLayoutId id="2147504375" r:id="rId8"/>
    <p:sldLayoutId id="2147504376" r:id="rId9"/>
    <p:sldLayoutId id="2147504377" r:id="rId10"/>
    <p:sldLayoutId id="2147504378" r:id="rId11"/>
    <p:sldLayoutId id="2147504473" r:id="rId12"/>
    <p:sldLayoutId id="2147504474" r:id="rId13"/>
    <p:sldLayoutId id="2147504379" r:id="rId14"/>
    <p:sldLayoutId id="2147504475" r:id="rId15"/>
    <p:sldLayoutId id="2147504476" r:id="rId16"/>
    <p:sldLayoutId id="2147504477" r:id="rId17"/>
    <p:sldLayoutId id="2147504478" r:id="rId18"/>
    <p:sldLayoutId id="2147504479" r:id="rId19"/>
    <p:sldLayoutId id="2147504480" r:id="rId20"/>
    <p:sldLayoutId id="2147504380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o-KR" altLang="en-US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88" y="141288"/>
            <a:ext cx="8161337" cy="1216025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ko-KR" altLang="en-US" dirty="0" smtClean="0"/>
              <a:t>Click to edit Master text styles</a:t>
            </a:r>
            <a:endParaRPr lang="ko-KR" altLang="en-US" dirty="0"/>
          </a:p>
        </p:txBody>
      </p:sp>
      <p:sp>
        <p:nvSpPr>
          <p:cNvPr id="1127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18673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5188" y="6357938"/>
            <a:ext cx="1490662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hangingPunct="1">
              <a:defRPr sz="1188" b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6AFB74-9C21-496F-977F-4B03CA2C911C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6357938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hangingPunct="1">
              <a:defRPr sz="1188" b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0063" y="6357938"/>
            <a:ext cx="15716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88" b="0">
                <a:solidFill>
                  <a:srgbClr val="045C75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618763-61A3-4235-95DD-9A067EFFDA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81" r:id="rId1"/>
    <p:sldLayoutId id="2147504482" r:id="rId2"/>
    <p:sldLayoutId id="2147504483" r:id="rId3"/>
    <p:sldLayoutId id="2147504484" r:id="rId4"/>
    <p:sldLayoutId id="2147504485" r:id="rId5"/>
    <p:sldLayoutId id="2147504486" r:id="rId6"/>
    <p:sldLayoutId id="2147504487" r:id="rId7"/>
    <p:sldLayoutId id="2147504488" r:id="rId8"/>
    <p:sldLayoutId id="2147504489" r:id="rId9"/>
    <p:sldLayoutId id="2147504490" r:id="rId10"/>
    <p:sldLayoutId id="2147504491" r:id="rId11"/>
    <p:sldLayoutId id="2147504492" r:id="rId12"/>
    <p:sldLayoutId id="2147504493" r:id="rId13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300" kern="1200" spc="49">
          <a:ln w="6350">
            <a:noFill/>
          </a:ln>
          <a:solidFill>
            <a:schemeClr val="bg1"/>
          </a:solidFill>
          <a:effectLst>
            <a:glow rad="101600">
              <a:schemeClr val="tx2"/>
            </a:glow>
          </a:effectLst>
          <a:latin typeface="Gill Sans MT"/>
          <a:ea typeface="Malgun Gothic" panose="020B0503020000020004" pitchFamily="34" charset="-127"/>
          <a:cs typeface="맑은 고딕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8138" indent="-338138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68000"/>
        <a:buFont typeface="Wingdings 2" panose="05020102010507070707" pitchFamily="18" charset="2"/>
        <a:buChar char=""/>
        <a:defRPr sz="31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1pPr>
      <a:lvl2pPr marL="735013" indent="-282575" algn="l" rtl="0" eaLnBrk="0" fontAlgn="base" latinLnBrk="1" hangingPunct="0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anose="05020102010507070707" pitchFamily="18" charset="2"/>
        <a:buChar char=""/>
        <a:defRPr sz="27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2pPr>
      <a:lvl3pPr marL="1130300" indent="-225425" algn="l" rtl="0" eaLnBrk="0" fontAlgn="base" latinLnBrk="1" hangingPunct="0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anose="05020102010507070707" pitchFamily="18" charset="2"/>
        <a:buChar char="¦"/>
        <a:defRPr sz="25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3pPr>
      <a:lvl4pPr marL="1582738" indent="-225425" algn="l" rtl="0" eaLnBrk="0" fontAlgn="base" latinLnBrk="1" hangingPunct="0">
        <a:spcBef>
          <a:spcPct val="20000"/>
        </a:spcBef>
        <a:spcAft>
          <a:spcPct val="0"/>
        </a:spcAft>
        <a:buClr>
          <a:srgbClr val="E4A81B"/>
        </a:buClr>
        <a:buSzPct val="53000"/>
        <a:buFont typeface="Wingdings 2" panose="05020102010507070707" pitchFamily="18" charset="2"/>
        <a:buChar char="¢"/>
        <a:defRPr sz="23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4pPr>
      <a:lvl5pPr marL="2035175" indent="-225425" algn="l" rtl="0" eaLnBrk="0" fontAlgn="base" latinLnBrk="1" hangingPunct="0">
        <a:spcBef>
          <a:spcPct val="20000"/>
        </a:spcBef>
        <a:spcAft>
          <a:spcPct val="0"/>
        </a:spcAft>
        <a:buClr>
          <a:srgbClr val="AE589F"/>
        </a:buClr>
        <a:buSzPct val="50000"/>
        <a:buFont typeface="Wingdings 2" panose="05020102010507070707" pitchFamily="18" charset="2"/>
        <a:buChar char="¥"/>
        <a:defRPr sz="21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5pPr>
      <a:lvl6pPr marL="2488907" indent="-226264" algn="l" rtl="0" eaLnBrk="1" latinLnBrk="1" hangingPunct="1">
        <a:spcBef>
          <a:spcPct val="20000"/>
        </a:spcBef>
        <a:buClr>
          <a:schemeClr val="accent2">
            <a:tint val="40000"/>
          </a:schemeClr>
        </a:buClr>
        <a:buSzPct val="47000"/>
        <a:buFont typeface="Wingdings 2"/>
        <a:buChar char="¤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41436" indent="-226264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43000"/>
        <a:buFont typeface="Wingdings 2"/>
        <a:buChar char="¦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93964" indent="-226264" algn="l" rtl="0" eaLnBrk="1" latinLnBrk="1" hangingPunct="1">
        <a:spcBef>
          <a:spcPct val="20000"/>
        </a:spcBef>
        <a:buClr>
          <a:schemeClr val="accent3"/>
        </a:buClr>
        <a:buSzPct val="40000"/>
        <a:buFont typeface="Wingdings 2"/>
        <a:buChar char="¢"/>
        <a:defRPr sz="1584" kern="1200">
          <a:solidFill>
            <a:schemeClr val="tx1"/>
          </a:solidFill>
          <a:latin typeface="+mn-lt"/>
          <a:ea typeface="+mn-ea"/>
          <a:cs typeface="+mn-cs"/>
        </a:defRPr>
      </a:lvl8pPr>
      <a:lvl9pPr marL="3846493" indent="-226264" algn="l" rtl="0" eaLnBrk="1" latinLnBrk="1" hangingPunct="1">
        <a:spcBef>
          <a:spcPct val="20000"/>
        </a:spcBef>
        <a:buClr>
          <a:schemeClr val="bg2">
            <a:tint val="60000"/>
          </a:schemeClr>
        </a:buClr>
        <a:buSzPct val="40000"/>
        <a:buFont typeface="Wingdings 2"/>
        <a:buChar char="¢"/>
        <a:defRPr sz="13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25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0505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758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1011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2643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1517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67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202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ko-KR" altLang="en-US" b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6888" y="141288"/>
            <a:ext cx="8161337" cy="1216025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ko-KR" altLang="en-US" dirty="0" smtClean="0"/>
              <a:t>Click to edit Master text styles</a:t>
            </a:r>
            <a:endParaRPr lang="ko-KR" altLang="en-US" dirty="0"/>
          </a:p>
        </p:txBody>
      </p:sp>
      <p:sp>
        <p:nvSpPr>
          <p:cNvPr id="1229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0063" y="1500188"/>
            <a:ext cx="818673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ko-KR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5188" y="6357938"/>
            <a:ext cx="1490662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hangingPunct="1">
              <a:defRPr sz="1188" b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039679-115F-44E1-A2F5-D96EF5125EE8}" type="datetimeFigureOut">
              <a:rPr lang="fr-FR"/>
              <a:pPr>
                <a:defRPr/>
              </a:pPr>
              <a:t>19/11/2015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938" y="6357938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hangingPunct="1">
              <a:defRPr sz="1188" b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0063" y="6357938"/>
            <a:ext cx="15716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88" b="0">
                <a:solidFill>
                  <a:srgbClr val="045C75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F3A16F-E2CE-46A4-8090-5A1F65A2B4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94" r:id="rId1"/>
    <p:sldLayoutId id="2147504495" r:id="rId2"/>
    <p:sldLayoutId id="2147504496" r:id="rId3"/>
    <p:sldLayoutId id="2147504497" r:id="rId4"/>
    <p:sldLayoutId id="2147504498" r:id="rId5"/>
    <p:sldLayoutId id="2147504499" r:id="rId6"/>
    <p:sldLayoutId id="2147504500" r:id="rId7"/>
    <p:sldLayoutId id="2147504501" r:id="rId8"/>
    <p:sldLayoutId id="2147504502" r:id="rId9"/>
    <p:sldLayoutId id="2147504503" r:id="rId10"/>
    <p:sldLayoutId id="2147504504" r:id="rId11"/>
    <p:sldLayoutId id="2147504505" r:id="rId12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300" kern="1200" spc="49">
          <a:ln w="6350">
            <a:noFill/>
          </a:ln>
          <a:solidFill>
            <a:schemeClr val="bg1"/>
          </a:solidFill>
          <a:effectLst>
            <a:glow rad="101600">
              <a:schemeClr val="tx2"/>
            </a:glow>
          </a:effectLst>
          <a:latin typeface="Gill Sans MT"/>
          <a:ea typeface="Malgun Gothic" panose="020B0503020000020004" pitchFamily="34" charset="-127"/>
          <a:cs typeface="맑은 고딕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300">
          <a:solidFill>
            <a:schemeClr val="bg1"/>
          </a:solidFill>
          <a:latin typeface="Gill Sans MT" pitchFamily="34" charset="0"/>
          <a:ea typeface="Malgun Gothic" panose="020B0503020000020004" pitchFamily="34" charset="-127"/>
          <a:cs typeface="맑은 고딕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8138" indent="-338138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68000"/>
        <a:buFont typeface="Wingdings 2" panose="05020102010507070707" pitchFamily="18" charset="2"/>
        <a:buChar char=""/>
        <a:defRPr sz="31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1pPr>
      <a:lvl2pPr marL="735013" indent="-282575" algn="l" rtl="0" eaLnBrk="0" fontAlgn="base" latinLnBrk="1" hangingPunct="0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anose="05020102010507070707" pitchFamily="18" charset="2"/>
        <a:buChar char=""/>
        <a:defRPr sz="27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2pPr>
      <a:lvl3pPr marL="1130300" indent="-225425" algn="l" rtl="0" eaLnBrk="0" fontAlgn="base" latinLnBrk="1" hangingPunct="0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anose="05020102010507070707" pitchFamily="18" charset="2"/>
        <a:buChar char="¦"/>
        <a:defRPr sz="25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3pPr>
      <a:lvl4pPr marL="1582738" indent="-225425" algn="l" rtl="0" eaLnBrk="0" fontAlgn="base" latinLnBrk="1" hangingPunct="0">
        <a:spcBef>
          <a:spcPct val="20000"/>
        </a:spcBef>
        <a:spcAft>
          <a:spcPct val="0"/>
        </a:spcAft>
        <a:buClr>
          <a:srgbClr val="E4A81B"/>
        </a:buClr>
        <a:buSzPct val="53000"/>
        <a:buFont typeface="Wingdings 2" panose="05020102010507070707" pitchFamily="18" charset="2"/>
        <a:buChar char="¢"/>
        <a:defRPr sz="23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4pPr>
      <a:lvl5pPr marL="2035175" indent="-225425" algn="l" rtl="0" eaLnBrk="0" fontAlgn="base" latinLnBrk="1" hangingPunct="0">
        <a:spcBef>
          <a:spcPct val="20000"/>
        </a:spcBef>
        <a:spcAft>
          <a:spcPct val="0"/>
        </a:spcAft>
        <a:buClr>
          <a:srgbClr val="AE589F"/>
        </a:buClr>
        <a:buSzPct val="50000"/>
        <a:buFont typeface="Wingdings 2" panose="05020102010507070707" pitchFamily="18" charset="2"/>
        <a:buChar char="¥"/>
        <a:defRPr sz="2100" kern="1200">
          <a:solidFill>
            <a:schemeClr val="tx1"/>
          </a:solidFill>
          <a:latin typeface="Gill Sans MT"/>
          <a:ea typeface="Malgun Gothic" panose="020B0503020000020004" pitchFamily="34" charset="-127"/>
          <a:cs typeface="Gill Sans MT"/>
        </a:defRPr>
      </a:lvl5pPr>
      <a:lvl6pPr marL="2488907" indent="-226264" algn="l" rtl="0" eaLnBrk="1" latinLnBrk="1" hangingPunct="1">
        <a:spcBef>
          <a:spcPct val="20000"/>
        </a:spcBef>
        <a:buClr>
          <a:schemeClr val="accent2">
            <a:tint val="40000"/>
          </a:schemeClr>
        </a:buClr>
        <a:buSzPct val="47000"/>
        <a:buFont typeface="Wingdings 2"/>
        <a:buChar char="¤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41436" indent="-226264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43000"/>
        <a:buFont typeface="Wingdings 2"/>
        <a:buChar char="¦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93964" indent="-226264" algn="l" rtl="0" eaLnBrk="1" latinLnBrk="1" hangingPunct="1">
        <a:spcBef>
          <a:spcPct val="20000"/>
        </a:spcBef>
        <a:buClr>
          <a:schemeClr val="accent3"/>
        </a:buClr>
        <a:buSzPct val="40000"/>
        <a:buFont typeface="Wingdings 2"/>
        <a:buChar char="¢"/>
        <a:defRPr sz="1584" kern="1200">
          <a:solidFill>
            <a:schemeClr val="tx1"/>
          </a:solidFill>
          <a:latin typeface="+mn-lt"/>
          <a:ea typeface="+mn-ea"/>
          <a:cs typeface="+mn-cs"/>
        </a:defRPr>
      </a:lvl8pPr>
      <a:lvl9pPr marL="3846493" indent="-226264" algn="l" rtl="0" eaLnBrk="1" latinLnBrk="1" hangingPunct="1">
        <a:spcBef>
          <a:spcPct val="20000"/>
        </a:spcBef>
        <a:buClr>
          <a:schemeClr val="bg2">
            <a:tint val="60000"/>
          </a:schemeClr>
        </a:buClr>
        <a:buSzPct val="40000"/>
        <a:buFont typeface="Wingdings 2"/>
        <a:buChar char="¢"/>
        <a:defRPr sz="13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25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0505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5758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1011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2643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1517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167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2022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55" tIns="46127" rIns="92255" bIns="46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Titre Slide – 28 pts ERAS Demi ITC</a:t>
            </a:r>
          </a:p>
        </p:txBody>
      </p:sp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2052" name="Rectangle 14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pic>
        <p:nvPicPr>
          <p:cNvPr id="2053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8"/>
          <p:cNvSpPr>
            <a:spLocks noChangeArrowheads="1"/>
          </p:cNvSpPr>
          <p:nvPr userDrawn="1"/>
        </p:nvSpPr>
        <p:spPr bwMode="auto">
          <a:xfrm>
            <a:off x="-17463" y="6619875"/>
            <a:ext cx="9144001" cy="238125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D87F3CC5-39C8-4F7D-B687-0EA99ABD13F3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381" r:id="rId1"/>
    <p:sldLayoutId id="2147504382" r:id="rId2"/>
    <p:sldLayoutId id="2147504383" r:id="rId3"/>
    <p:sldLayoutId id="2147504329" r:id="rId4"/>
    <p:sldLayoutId id="2147504330" r:id="rId5"/>
    <p:sldLayoutId id="2147504384" r:id="rId6"/>
    <p:sldLayoutId id="2147504385" r:id="rId7"/>
    <p:sldLayoutId id="2147504331" r:id="rId8"/>
    <p:sldLayoutId id="2147504332" r:id="rId9"/>
    <p:sldLayoutId id="2147504333" r:id="rId10"/>
    <p:sldLayoutId id="2147504334" r:id="rId11"/>
    <p:sldLayoutId id="2147504386" r:id="rId12"/>
    <p:sldLayoutId id="2147504387" r:id="rId13"/>
    <p:sldLayoutId id="214750438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55" tIns="46127" rIns="92255" bIns="46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Titre Slide – 28 pts ERAS Demi ITC</a:t>
            </a:r>
          </a:p>
        </p:txBody>
      </p:sp>
      <p:sp>
        <p:nvSpPr>
          <p:cNvPr id="3075" name="Rectangle 5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3638" y="1423988"/>
            <a:ext cx="7847012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15120" name="Line 80"/>
          <p:cNvSpPr>
            <a:spLocks noChangeShapeType="1"/>
          </p:cNvSpPr>
          <p:nvPr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pic>
        <p:nvPicPr>
          <p:cNvPr id="3078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1055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1"/>
          <p:cNvSpPr txBox="1"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BE922CE8-D69C-4B51-B809-F22AE1EC85AE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335" r:id="rId1"/>
    <p:sldLayoutId id="2147504336" r:id="rId2"/>
    <p:sldLayoutId id="2147504337" r:id="rId3"/>
    <p:sldLayoutId id="2147504338" r:id="rId4"/>
    <p:sldLayoutId id="2147504339" r:id="rId5"/>
    <p:sldLayoutId id="2147504389" r:id="rId6"/>
    <p:sldLayoutId id="2147504390" r:id="rId7"/>
    <p:sldLayoutId id="2147504340" r:id="rId8"/>
    <p:sldLayoutId id="2147504341" r:id="rId9"/>
    <p:sldLayoutId id="2147504342" r:id="rId10"/>
    <p:sldLayoutId id="2147504343" r:id="rId11"/>
    <p:sldLayoutId id="2147504344" r:id="rId12"/>
  </p:sldLayoutIdLst>
  <p:timing>
    <p:tnLst>
      <p:par>
        <p:cTn id="1" dur="indefinite" restart="never" nodeType="tmRoot"/>
      </p:par>
    </p:tnLst>
  </p:timing>
  <p:txStyles>
    <p:titleStyle>
      <a:lvl1pPr algn="l" defTabSz="9271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Demi ITC" pitchFamily="34" charset="0"/>
          <a:ea typeface="+mj-ea"/>
          <a:cs typeface="+mj-cs"/>
        </a:defRPr>
      </a:lvl1pPr>
      <a:lvl2pPr algn="l" defTabSz="9271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Demi ITC" pitchFamily="34" charset="0"/>
        </a:defRPr>
      </a:lvl2pPr>
      <a:lvl3pPr algn="l" defTabSz="9271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Demi ITC" pitchFamily="34" charset="0"/>
        </a:defRPr>
      </a:lvl3pPr>
      <a:lvl4pPr algn="l" defTabSz="9271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Demi ITC" pitchFamily="34" charset="0"/>
        </a:defRPr>
      </a:lvl4pPr>
      <a:lvl5pPr algn="l" defTabSz="9271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Demi ITC" pitchFamily="34" charset="0"/>
        </a:defRPr>
      </a:lvl5pPr>
      <a:lvl6pPr marL="457200" algn="l" defTabSz="9271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150D4C"/>
          </a:solidFill>
          <a:latin typeface="Trebuchet MS" pitchFamily="34" charset="0"/>
        </a:defRPr>
      </a:lvl6pPr>
      <a:lvl7pPr marL="914400" algn="l" defTabSz="9271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150D4C"/>
          </a:solidFill>
          <a:latin typeface="Trebuchet MS" pitchFamily="34" charset="0"/>
        </a:defRPr>
      </a:lvl7pPr>
      <a:lvl8pPr marL="1371600" algn="l" defTabSz="9271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150D4C"/>
          </a:solidFill>
          <a:latin typeface="Trebuchet MS" pitchFamily="34" charset="0"/>
        </a:defRPr>
      </a:lvl8pPr>
      <a:lvl9pPr marL="1828800" algn="l" defTabSz="92710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150D4C"/>
          </a:solidFill>
          <a:latin typeface="Trebuchet MS" pitchFamily="34" charset="0"/>
        </a:defRPr>
      </a:lvl9pPr>
    </p:titleStyle>
    <p:bodyStyle>
      <a:lvl1pPr marL="347663" indent="-347663" algn="l" defTabSz="92710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Eras Demi ITC" pitchFamily="34" charset="0"/>
          <a:ea typeface="+mn-ea"/>
          <a:cs typeface="+mn-cs"/>
        </a:defRPr>
      </a:lvl1pPr>
      <a:lvl2pPr marL="754063" indent="-288925" algn="l" defTabSz="927100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Eras Demi ITC" pitchFamily="34" charset="0"/>
        </a:defRPr>
      </a:lvl2pPr>
      <a:lvl3pPr marL="1158875" indent="-231775" algn="l" defTabSz="9271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Eras Demi ITC" pitchFamily="34" charset="0"/>
        </a:defRPr>
      </a:lvl3pPr>
      <a:lvl4pPr marL="1624013" indent="-231775" algn="l" defTabSz="927100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Eras Demi ITC" pitchFamily="34" charset="0"/>
        </a:defRPr>
      </a:lvl4pPr>
      <a:lvl5pPr marL="2087563" indent="-230188" algn="l" defTabSz="927100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Eras Demi ITC" pitchFamily="34" charset="0"/>
        </a:defRPr>
      </a:lvl5pPr>
      <a:lvl6pPr marL="2544763" indent="-230188" algn="l" defTabSz="927100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150D4C"/>
          </a:solidFill>
          <a:latin typeface="+mn-lt"/>
        </a:defRPr>
      </a:lvl6pPr>
      <a:lvl7pPr marL="3001963" indent="-230188" algn="l" defTabSz="927100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150D4C"/>
          </a:solidFill>
          <a:latin typeface="+mn-lt"/>
        </a:defRPr>
      </a:lvl7pPr>
      <a:lvl8pPr marL="3459163" indent="-230188" algn="l" defTabSz="927100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150D4C"/>
          </a:solidFill>
          <a:latin typeface="+mn-lt"/>
        </a:defRPr>
      </a:lvl8pPr>
      <a:lvl9pPr marL="3916363" indent="-230188" algn="l" defTabSz="927100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150D4C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DF58FF0-E33C-45DB-97F4-C768655F4AF2}" type="datetimeFigureOut">
              <a:rPr lang="fr-FR"/>
              <a:pPr>
                <a:defRPr/>
              </a:pPr>
              <a:t>19/11/2015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2856A6-ECF0-43A0-879F-46F9A6D7ED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/>
        </p:spPr>
        <p:txBody>
          <a:bodyPr lIns="92255" tIns="46127" rIns="92255" bIns="46127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lang="en-US" sz="2800" dirty="0" smtClean="0"/>
          </a:p>
        </p:txBody>
      </p:sp>
      <p:sp>
        <p:nvSpPr>
          <p:cNvPr id="9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12" name="Text Box 63"/>
          <p:cNvSpPr txBox="1">
            <a:spLocks noChangeArrowheads="1"/>
          </p:cNvSpPr>
          <p:nvPr userDrawn="1"/>
        </p:nvSpPr>
        <p:spPr bwMode="auto">
          <a:xfrm>
            <a:off x="8696325" y="6611938"/>
            <a:ext cx="407988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04C60514-5399-4D85-80A3-242FC3D7AE6E}" type="slidenum">
              <a:rPr lang="fr-FR" altLang="fr-FR" sz="900" smtClean="0">
                <a:solidFill>
                  <a:schemeClr val="bg1"/>
                </a:solidFill>
                <a:latin typeface="Eras Medium ITC" panose="020B0602030504020804" pitchFamily="34" charset="0"/>
              </a:rPr>
              <a:pPr eaLnBrk="1" hangingPunct="1">
                <a:defRPr/>
              </a:pPr>
              <a:t>‹N°›</a:t>
            </a:fld>
            <a:endParaRPr lang="fr-FR" altLang="fr-FR" sz="900" smtClean="0">
              <a:solidFill>
                <a:schemeClr val="bg1"/>
              </a:solidFill>
              <a:latin typeface="Eras Medium ITC" panose="020B0602030504020804" pitchFamily="34" charset="0"/>
            </a:endParaRPr>
          </a:p>
          <a:p>
            <a:pPr eaLnBrk="1" hangingPunct="1">
              <a:defRPr/>
            </a:pPr>
            <a:endParaRPr lang="fr-FR" altLang="fr-FR" sz="900" smtClean="0">
              <a:solidFill>
                <a:schemeClr val="bg1"/>
              </a:solidFill>
            </a:endParaRPr>
          </a:p>
        </p:txBody>
      </p:sp>
      <p:sp>
        <p:nvSpPr>
          <p:cNvPr id="4105" name="Rectangle 12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latin typeface="Trebuchet MS" panose="020B0603020202020204" pitchFamily="34" charset="0"/>
            </a:endParaRPr>
          </a:p>
        </p:txBody>
      </p:sp>
      <p:pic>
        <p:nvPicPr>
          <p:cNvPr id="4106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		                                        Présentation des Cliniques Arnault Tzanck Mougins 	                                                    		 </a:t>
            </a:r>
            <a:r>
              <a:rPr lang="fr-FR" altLang="fr-FR" sz="900" dirty="0" smtClean="0"/>
              <a:t> </a:t>
            </a:r>
            <a:fld id="{8182162C-E02F-4904-85BA-27DFD37BF86F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3" name="Text Box 81"/>
          <p:cNvSpPr txBox="1">
            <a:spLocks noChangeArrowheads="1"/>
          </p:cNvSpPr>
          <p:nvPr userDrawn="1"/>
        </p:nvSpPr>
        <p:spPr bwMode="auto">
          <a:xfrm>
            <a:off x="0" y="6670675"/>
            <a:ext cx="9144000" cy="1984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49ADDB7C-C02C-4BBD-8E44-35D4D116054F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391" r:id="rId1"/>
    <p:sldLayoutId id="2147504392" r:id="rId2"/>
    <p:sldLayoutId id="2147504393" r:id="rId3"/>
    <p:sldLayoutId id="2147504394" r:id="rId4"/>
    <p:sldLayoutId id="2147504395" r:id="rId5"/>
    <p:sldLayoutId id="2147504396" r:id="rId6"/>
    <p:sldLayoutId id="2147504397" r:id="rId7"/>
    <p:sldLayoutId id="2147504398" r:id="rId8"/>
    <p:sldLayoutId id="2147504399" r:id="rId9"/>
    <p:sldLayoutId id="2147504400" r:id="rId10"/>
    <p:sldLayoutId id="2147504401" r:id="rId11"/>
    <p:sldLayoutId id="214750440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55" tIns="46127" rIns="92255" bIns="46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Titre Slide – 28 pts ERAS Demi ITC</a:t>
            </a:r>
          </a:p>
        </p:txBody>
      </p:sp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124" name="Rectangle 14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5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1055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DFD3145B-FBF6-4DAA-90A4-5C5D468AA503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03" r:id="rId1"/>
    <p:sldLayoutId id="2147504404" r:id="rId2"/>
    <p:sldLayoutId id="2147504405" r:id="rId3"/>
    <p:sldLayoutId id="2147504345" r:id="rId4"/>
    <p:sldLayoutId id="2147504346" r:id="rId5"/>
    <p:sldLayoutId id="2147504406" r:id="rId6"/>
    <p:sldLayoutId id="2147504407" r:id="rId7"/>
    <p:sldLayoutId id="2147504347" r:id="rId8"/>
    <p:sldLayoutId id="2147504348" r:id="rId9"/>
    <p:sldLayoutId id="2147504349" r:id="rId10"/>
    <p:sldLayoutId id="2147504350" r:id="rId11"/>
    <p:sldLayoutId id="2147504408" r:id="rId12"/>
    <p:sldLayoutId id="2147504409" r:id="rId13"/>
    <p:sldLayoutId id="2147504351" r:id="rId14"/>
    <p:sldLayoutId id="2147504410" r:id="rId15"/>
    <p:sldLayoutId id="2147504411" r:id="rId16"/>
    <p:sldLayoutId id="2147504412" r:id="rId17"/>
    <p:sldLayoutId id="2147504413" r:id="rId18"/>
    <p:sldLayoutId id="2147504414" r:id="rId19"/>
    <p:sldLayoutId id="2147504415" r:id="rId20"/>
    <p:sldLayoutId id="2147504416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55" tIns="46127" rIns="92255" bIns="46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Titre Slide – 28 pts ERAS Demi ITC</a:t>
            </a:r>
          </a:p>
        </p:txBody>
      </p:sp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148" name="Rectangle 14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9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E6D36BF8-B5C3-4E14-BF05-2F90514307B0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17" r:id="rId1"/>
    <p:sldLayoutId id="2147504418" r:id="rId2"/>
    <p:sldLayoutId id="2147504419" r:id="rId3"/>
    <p:sldLayoutId id="2147504352" r:id="rId4"/>
    <p:sldLayoutId id="2147504353" r:id="rId5"/>
    <p:sldLayoutId id="2147504420" r:id="rId6"/>
    <p:sldLayoutId id="2147504421" r:id="rId7"/>
    <p:sldLayoutId id="2147504354" r:id="rId8"/>
    <p:sldLayoutId id="2147504355" r:id="rId9"/>
    <p:sldLayoutId id="2147504356" r:id="rId10"/>
    <p:sldLayoutId id="2147504357" r:id="rId11"/>
    <p:sldLayoutId id="2147504422" r:id="rId12"/>
    <p:sldLayoutId id="2147504423" r:id="rId13"/>
    <p:sldLayoutId id="2147504358" r:id="rId14"/>
    <p:sldLayoutId id="2147504424" r:id="rId15"/>
    <p:sldLayoutId id="2147504425" r:id="rId16"/>
    <p:sldLayoutId id="2147504426" r:id="rId17"/>
    <p:sldLayoutId id="2147504427" r:id="rId18"/>
    <p:sldLayoutId id="2147504359" r:id="rId19"/>
    <p:sldLayoutId id="2147504360" r:id="rId20"/>
    <p:sldLayoutId id="2147504361" r:id="rId21"/>
    <p:sldLayoutId id="2147504362" r:id="rId22"/>
    <p:sldLayoutId id="2147504363" r:id="rId23"/>
    <p:sldLayoutId id="2147504428" r:id="rId24"/>
    <p:sldLayoutId id="2147504429" r:id="rId25"/>
    <p:sldLayoutId id="2147504430" r:id="rId26"/>
    <p:sldLayoutId id="2147504431" r:id="rId27"/>
    <p:sldLayoutId id="2147504432" r:id="rId28"/>
    <p:sldLayoutId id="2147504433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738F04-0C48-417D-A409-0606324104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Rectangle 54"/>
          <p:cNvSpPr txBox="1">
            <a:spLocks noChangeArrowheads="1"/>
          </p:cNvSpPr>
          <p:nvPr userDrawn="1"/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/>
        </p:spPr>
        <p:txBody>
          <a:bodyPr lIns="92255" tIns="46127" rIns="92255" bIns="46127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9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175" name="Rectangle 12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6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1"/>
          <p:cNvSpPr txBox="1">
            <a:spLocks noChangeArrowheads="1"/>
          </p:cNvSpPr>
          <p:nvPr userDrawn="1"/>
        </p:nvSpPr>
        <p:spPr bwMode="auto">
          <a:xfrm>
            <a:off x="-6350" y="6659563"/>
            <a:ext cx="9144000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2C4B1A32-CA9E-45AB-BBC8-BC46EC9EFE2E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34" r:id="rId1"/>
    <p:sldLayoutId id="2147504435" r:id="rId2"/>
    <p:sldLayoutId id="2147504436" r:id="rId3"/>
    <p:sldLayoutId id="2147504437" r:id="rId4"/>
    <p:sldLayoutId id="2147504438" r:id="rId5"/>
    <p:sldLayoutId id="2147504439" r:id="rId6"/>
    <p:sldLayoutId id="2147504440" r:id="rId7"/>
    <p:sldLayoutId id="2147504441" r:id="rId8"/>
    <p:sldLayoutId id="2147504442" r:id="rId9"/>
    <p:sldLayoutId id="2147504443" r:id="rId10"/>
    <p:sldLayoutId id="214750444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201613"/>
            <a:ext cx="70659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55" tIns="46127" rIns="92255" bIns="46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Titre Slide – 28 pts ERAS Demi ITC</a:t>
            </a:r>
          </a:p>
        </p:txBody>
      </p:sp>
      <p:sp>
        <p:nvSpPr>
          <p:cNvPr id="13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196" name="Rectangle 14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7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52400"/>
            <a:ext cx="105568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		                                        Présentation des Cliniques Arnault Tzanck Mougins 	                                                    		 </a:t>
            </a:r>
            <a:r>
              <a:rPr lang="fr-FR" altLang="fr-FR" sz="900" dirty="0" smtClean="0"/>
              <a:t> </a:t>
            </a:r>
            <a:fld id="{6D592219-3B89-4AD5-B82F-F99099186EB6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8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E51EDEC8-E828-4FF0-B8CD-8EE557C8ECB7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45" r:id="rId1"/>
    <p:sldLayoutId id="2147504446" r:id="rId2"/>
    <p:sldLayoutId id="2147504447" r:id="rId3"/>
    <p:sldLayoutId id="2147504364" r:id="rId4"/>
    <p:sldLayoutId id="2147504365" r:id="rId5"/>
    <p:sldLayoutId id="2147504448" r:id="rId6"/>
    <p:sldLayoutId id="2147504449" r:id="rId7"/>
    <p:sldLayoutId id="2147504366" r:id="rId8"/>
    <p:sldLayoutId id="2147504367" r:id="rId9"/>
    <p:sldLayoutId id="2147504368" r:id="rId10"/>
    <p:sldLayoutId id="2147504369" r:id="rId11"/>
    <p:sldLayoutId id="2147504450" r:id="rId12"/>
    <p:sldLayoutId id="2147504451" r:id="rId13"/>
    <p:sldLayoutId id="2147504370" r:id="rId14"/>
    <p:sldLayoutId id="2147504452" r:id="rId15"/>
    <p:sldLayoutId id="2147504453" r:id="rId16"/>
    <p:sldLayoutId id="2147504454" r:id="rId17"/>
    <p:sldLayoutId id="2147504455" r:id="rId18"/>
    <p:sldLayoutId id="2147504456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Eras Demi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/>
          <p:cNvSpPr>
            <a:spLocks noChangeArrowheads="1"/>
          </p:cNvSpPr>
          <p:nvPr userDrawn="1"/>
        </p:nvSpPr>
        <p:spPr bwMode="auto">
          <a:xfrm>
            <a:off x="1301750" y="0"/>
            <a:ext cx="7842250" cy="46038"/>
          </a:xfrm>
          <a:prstGeom prst="rect">
            <a:avLst/>
          </a:prstGeom>
          <a:solidFill>
            <a:srgbClr val="C0C0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600" b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9219" name="Picture 115" descr="C:\ACT IMPACT-bckp-14fev11\clients (Active)\Arnault tzank\charte Graphique\logo\jeu logo final\Logo_A-Tzanck_Mougins_200pix_fond_trnsp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906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80"/>
          <p:cNvSpPr>
            <a:spLocks noChangeShapeType="1"/>
          </p:cNvSpPr>
          <p:nvPr userDrawn="1"/>
        </p:nvSpPr>
        <p:spPr bwMode="auto">
          <a:xfrm>
            <a:off x="1257300" y="911225"/>
            <a:ext cx="7886700" cy="0"/>
          </a:xfrm>
          <a:prstGeom prst="line">
            <a:avLst/>
          </a:prstGeom>
          <a:ln>
            <a:solidFill>
              <a:srgbClr val="C0C0C1"/>
            </a:solidFill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noFill/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		                                        Présentation des Cliniques Arnault Tzanck Mougins 	                                                    		 </a:t>
            </a:r>
            <a:r>
              <a:rPr lang="fr-FR" altLang="fr-FR" sz="900" dirty="0" smtClean="0"/>
              <a:t> </a:t>
            </a:r>
            <a:fld id="{1D101484-5171-4F4B-9AC5-F2CFD32E7DDC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 userDrawn="1"/>
        </p:nvSpPr>
        <p:spPr bwMode="auto">
          <a:xfrm>
            <a:off x="-17463" y="6650038"/>
            <a:ext cx="9144001" cy="1984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lIns="59707" tIns="29853" rIns="59707" bIns="29853">
            <a:spAutoFit/>
          </a:bodyPr>
          <a:lstStyle>
            <a:lvl1pPr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95313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953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tabLst>
                <a:tab pos="1439863" algn="l"/>
                <a:tab pos="7983538" algn="l"/>
              </a:tabLst>
              <a:defRPr/>
            </a:pPr>
            <a:r>
              <a:rPr lang="fr-FR" altLang="fr-FR" sz="9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	Présentation des Cliniques Arnault Tzanck Mougins – Actualités 2015 en oncologie – 19 et 20 novembre 2015 	 	</a:t>
            </a:r>
            <a:r>
              <a:rPr lang="fr-FR" altLang="fr-FR" sz="900" dirty="0" smtClean="0"/>
              <a:t> </a:t>
            </a:r>
            <a:fld id="{E9DAE226-DE90-45C9-AC61-8B079540EEB4}" type="slidenum">
              <a:rPr lang="fr-FR" altLang="fr-FR" sz="900" smtClean="0">
                <a:solidFill>
                  <a:schemeClr val="bg1"/>
                </a:solidFill>
                <a:latin typeface="Eras Demi ITC" panose="020B0805030504020804" pitchFamily="34" charset="0"/>
              </a:rPr>
              <a:pPr eaLnBrk="1" hangingPunct="1">
                <a:tabLst>
                  <a:tab pos="1439863" algn="l"/>
                  <a:tab pos="7983538" algn="l"/>
                </a:tabLst>
                <a:defRPr/>
              </a:pPr>
              <a:t>‹N°›</a:t>
            </a:fld>
            <a:endParaRPr lang="fr-FR" altLang="fr-FR" sz="900" dirty="0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457" r:id="rId1"/>
    <p:sldLayoutId id="2147504371" r:id="rId2"/>
    <p:sldLayoutId id="2147504372" r:id="rId3"/>
    <p:sldLayoutId id="2147504458" r:id="rId4"/>
    <p:sldLayoutId id="2147504459" r:id="rId5"/>
    <p:sldLayoutId id="2147504460" r:id="rId6"/>
    <p:sldLayoutId id="2147504461" r:id="rId7"/>
    <p:sldLayoutId id="2147504462" r:id="rId8"/>
    <p:sldLayoutId id="2147504463" r:id="rId9"/>
    <p:sldLayoutId id="2147504464" r:id="rId10"/>
    <p:sldLayoutId id="2147504465" r:id="rId11"/>
    <p:sldLayoutId id="2147504466" r:id="rId12"/>
    <p:sldLayoutId id="214750446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8.xml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" Target="slide17.xml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jpg"/><Relationship Id="rId5" Type="http://schemas.openxmlformats.org/officeDocument/2006/relationships/image" Target="../media/image12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6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5.xml"/><Relationship Id="rId1" Type="http://schemas.openxmlformats.org/officeDocument/2006/relationships/tags" Target="../tags/tag4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emf"/><Relationship Id="rId5" Type="http://schemas.openxmlformats.org/officeDocument/2006/relationships/oleObject" Target="../embeddings/Microsoft_Excel_97-2003_Worksheet3.xls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8.xml"/><Relationship Id="rId1" Type="http://schemas.openxmlformats.org/officeDocument/2006/relationships/tags" Target="../tags/tag5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8.xml"/><Relationship Id="rId1" Type="http://schemas.openxmlformats.org/officeDocument/2006/relationships/tags" Target="../tags/tag6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" Target="slide17.xml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Constantia" panose="02030602050306030303" pitchFamily="18" charset="0"/>
            </a:endParaRPr>
          </a:p>
        </p:txBody>
      </p:sp>
      <p:sp>
        <p:nvSpPr>
          <p:cNvPr id="143363" name="Rectangle 4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Constantia" panose="0203060205030603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7469" y="-576064"/>
            <a:ext cx="9539288" cy="7073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>
                <a:solidFill>
                  <a:schemeClr val="bg1"/>
                </a:solidFill>
                <a:latin typeface="Eras Demi ITC" panose="020B0805030504020804" pitchFamily="34" charset="0"/>
              </a:rPr>
              <a:t>Actualités 2015 en oncologie – 19 et 20 novembre 2015</a:t>
            </a:r>
            <a:endParaRPr lang="fr-FR" b="0" dirty="0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2924944"/>
            <a:ext cx="9144000" cy="17264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reezing" dir="t"/>
            </a:scene3d>
            <a:sp3d prstMaterial="metal"/>
          </a:bodyPr>
          <a:lstStyle/>
          <a:p>
            <a:pPr marL="342900" indent="-342900" algn="ctr" defTabSz="9271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2611C"/>
              </a:buClr>
              <a:buSzPct val="80000"/>
              <a:defRPr/>
            </a:pPr>
            <a:r>
              <a:rPr lang="fr-FR" sz="2800" b="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</a:rPr>
              <a:t>cliniques</a:t>
            </a:r>
            <a:r>
              <a:rPr lang="fr-FR" sz="3600" b="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</a:rPr>
              <a:t> </a:t>
            </a:r>
            <a:endParaRPr lang="fr-FR" sz="4800" b="0" cap="small" dirty="0">
              <a:solidFill>
                <a:prstClr val="white">
                  <a:lumMod val="50000"/>
                </a:prstClr>
              </a:solidFill>
              <a:latin typeface="Eras Medium ITC" pitchFamily="34" charset="0"/>
            </a:endParaRPr>
          </a:p>
          <a:p>
            <a:pPr marL="342900" indent="-342900" algn="ctr" defTabSz="9271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2611C"/>
              </a:buClr>
              <a:buSzPct val="80000"/>
              <a:defRPr/>
            </a:pPr>
            <a:endParaRPr lang="fr-FR" sz="4800" b="0" cap="small" dirty="0">
              <a:solidFill>
                <a:prstClr val="white">
                  <a:lumMod val="50000"/>
                </a:prstClr>
              </a:solidFill>
              <a:latin typeface="Eras Medium ITC" pitchFamily="34" charset="0"/>
            </a:endParaRPr>
          </a:p>
          <a:p>
            <a:pPr marL="342900" indent="-342900" algn="ctr" defTabSz="9271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D2611C"/>
              </a:buClr>
              <a:buSzPct val="80000"/>
              <a:defRPr/>
            </a:pPr>
            <a:endParaRPr lang="fr-FR" sz="4800" b="0" cap="small" dirty="0">
              <a:solidFill>
                <a:prstClr val="white">
                  <a:lumMod val="50000"/>
                </a:prstClr>
              </a:solidFill>
              <a:latin typeface="Eras Medium ITC" pitchFamily="34" charset="0"/>
            </a:endParaRPr>
          </a:p>
        </p:txBody>
      </p:sp>
      <p:pic>
        <p:nvPicPr>
          <p:cNvPr id="143366" name="Image 6" descr="logo_tzanck_mougins_24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82306"/>
            <a:ext cx="14414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119" descr="Description : C:\ACT IMPACT-bckp-14fev11\clients (Active)\Arnault tzank\Base photos\photos ppt\cliniques-ESP---PC---S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7"/>
          <a:stretch>
            <a:fillRect/>
          </a:stretch>
        </p:blipFill>
        <p:spPr bwMode="auto">
          <a:xfrm>
            <a:off x="2124075" y="3450004"/>
            <a:ext cx="51562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8" name="ZoneTexte 1"/>
          <p:cNvSpPr txBox="1">
            <a:spLocks noChangeArrowheads="1"/>
          </p:cNvSpPr>
          <p:nvPr/>
        </p:nvSpPr>
        <p:spPr bwMode="auto">
          <a:xfrm>
            <a:off x="3275856" y="4776392"/>
            <a:ext cx="26832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000" dirty="0">
                <a:solidFill>
                  <a:schemeClr val="bg1">
                    <a:lumMod val="50000"/>
                  </a:schemeClr>
                </a:solidFill>
                <a:latin typeface="Eras Medium ITC" panose="020B0602030504020804" pitchFamily="34" charset="0"/>
              </a:rPr>
              <a:t>Eric LEROY - Directeur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ZoneTexte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278188" y="915988"/>
            <a:ext cx="2587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rgbClr val="00B050"/>
                </a:solidFill>
                <a:latin typeface="Eras Medium ITC" panose="020B0602030504020804" pitchFamily="34" charset="0"/>
                <a:cs typeface="Arial" panose="020B0604020202020204" pitchFamily="34" charset="0"/>
              </a:rPr>
              <a:t>L’Espérance</a:t>
            </a:r>
          </a:p>
        </p:txBody>
      </p:sp>
      <p:sp>
        <p:nvSpPr>
          <p:cNvPr id="157699" name="Rectangle 9"/>
          <p:cNvSpPr>
            <a:spLocks noChangeArrowheads="1"/>
          </p:cNvSpPr>
          <p:nvPr/>
        </p:nvSpPr>
        <p:spPr bwMode="auto">
          <a:xfrm>
            <a:off x="107950" y="4941888"/>
            <a:ext cx="9144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r-FR" altLang="fr-FR" sz="500" dirty="0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1073150" indent="-449263" eaLnBrk="1" hangingPunct="1">
              <a:tabLst>
                <a:tab pos="1073150" algn="l"/>
              </a:tabLst>
              <a:defRPr/>
            </a:pPr>
            <a:r>
              <a:rPr lang="fr-FR" altLang="fr-FR" sz="2000" b="0" dirty="0" smtClean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• 	98 lits de chirurgie, dont 15 lits de Surveillance Continue</a:t>
            </a:r>
          </a:p>
          <a:p>
            <a:pPr marL="1073150" indent="-449263" eaLnBrk="1" hangingPunct="1">
              <a:tabLst>
                <a:tab pos="1073150" algn="l"/>
              </a:tabLst>
              <a:defRPr/>
            </a:pPr>
            <a:r>
              <a:rPr lang="fr-FR" altLang="fr-FR" sz="2000" b="0" dirty="0" smtClean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 </a:t>
            </a:r>
          </a:p>
          <a:p>
            <a:pPr marL="1073150" indent="-449263" eaLnBrk="1" hangingPunct="1">
              <a:tabLst>
                <a:tab pos="1073150" algn="l"/>
              </a:tabLst>
              <a:defRPr/>
            </a:pPr>
            <a:r>
              <a:rPr lang="fr-FR" altLang="fr-FR" sz="2000" b="0" dirty="0" smtClean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• 	35 places de chirurgie et/ou anesthésie ambulatoires</a:t>
            </a:r>
          </a:p>
        </p:txBody>
      </p:sp>
      <p:sp>
        <p:nvSpPr>
          <p:cNvPr id="154628" name="Titre 1"/>
          <p:cNvSpPr txBox="1">
            <a:spLocks/>
          </p:cNvSpPr>
          <p:nvPr/>
        </p:nvSpPr>
        <p:spPr bwMode="auto">
          <a:xfrm>
            <a:off x="1258888" y="71438"/>
            <a:ext cx="78851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00B05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133 lits et places de Chirurgie</a:t>
            </a:r>
          </a:p>
        </p:txBody>
      </p:sp>
      <p:sp>
        <p:nvSpPr>
          <p:cNvPr id="6" name="Ellipse 5"/>
          <p:cNvSpPr>
            <a:spLocks noChangeAspect="1" noChangeArrowheads="1"/>
          </p:cNvSpPr>
          <p:nvPr/>
        </p:nvSpPr>
        <p:spPr bwMode="auto">
          <a:xfrm>
            <a:off x="4373352" y="2840091"/>
            <a:ext cx="1656184" cy="1526761"/>
          </a:xfrm>
          <a:prstGeom prst="ellipse">
            <a:avLst/>
          </a:prstGeom>
          <a:blipFill dpi="0" rotWithShape="1">
            <a:blip r:embed="rId4"/>
            <a:srcRect/>
            <a:stretch>
              <a:fillRect l="-68000" t="-1874" r="-28000" b="-1874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4632" name="Ellipse 7"/>
          <p:cNvSpPr>
            <a:spLocks noChangeAspect="1" noChangeArrowheads="1"/>
          </p:cNvSpPr>
          <p:nvPr/>
        </p:nvSpPr>
        <p:spPr bwMode="auto">
          <a:xfrm>
            <a:off x="2886075" y="1835150"/>
            <a:ext cx="2117725" cy="1954213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4633" name="Ellipse 8"/>
          <p:cNvSpPr>
            <a:spLocks noChangeAspect="1" noChangeArrowheads="1"/>
          </p:cNvSpPr>
          <p:nvPr/>
        </p:nvSpPr>
        <p:spPr bwMode="auto">
          <a:xfrm>
            <a:off x="585788" y="1412875"/>
            <a:ext cx="2546350" cy="2347913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Ellipse 10"/>
          <p:cNvSpPr>
            <a:spLocks noChangeAspect="1" noChangeArrowheads="1"/>
          </p:cNvSpPr>
          <p:nvPr/>
        </p:nvSpPr>
        <p:spPr bwMode="auto">
          <a:xfrm>
            <a:off x="5865291" y="896410"/>
            <a:ext cx="2664296" cy="2456094"/>
          </a:xfrm>
          <a:prstGeom prst="ellipse">
            <a:avLst/>
          </a:prstGeom>
          <a:blipFill dpi="0" rotWithShape="1">
            <a:blip r:embed="rId7"/>
            <a:srcRect/>
            <a:stretch>
              <a:fillRect l="-16000" t="-1874" r="-4000" b="-1874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Ellipse 11"/>
          <p:cNvSpPr>
            <a:spLocks noChangeAspect="1" noChangeArrowheads="1"/>
          </p:cNvSpPr>
          <p:nvPr/>
        </p:nvSpPr>
        <p:spPr bwMode="auto">
          <a:xfrm>
            <a:off x="5934199" y="2924944"/>
            <a:ext cx="1656184" cy="1526761"/>
          </a:xfrm>
          <a:prstGeom prst="ellipse">
            <a:avLst/>
          </a:prstGeom>
          <a:blipFill dpi="0" rotWithShape="1">
            <a:blip r:embed="rId8"/>
            <a:srcRect/>
            <a:stretch>
              <a:fillRect l="-68000" t="-1874" r="-28000" b="-1874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12"/>
          <p:cNvSpPr>
            <a:spLocks noChangeArrowheads="1"/>
          </p:cNvSpPr>
          <p:nvPr/>
        </p:nvSpPr>
        <p:spPr bwMode="auto">
          <a:xfrm>
            <a:off x="546100" y="4987925"/>
            <a:ext cx="7588250" cy="1462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r" eaLnBrk="1" hangingPunct="1">
              <a:defRPr/>
            </a:pPr>
            <a:endParaRPr lang="fr-FR" sz="5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• </a:t>
            </a:r>
            <a:r>
              <a:rPr lang="fr-FR" sz="20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dont 1 secteur spécialisé de Réadaptation Cardiaque</a:t>
            </a:r>
          </a:p>
          <a:p>
            <a:pPr marL="1614488" indent="-541338" eaLnBrk="1" hangingPunct="1">
              <a:buFontTx/>
              <a:buChar char="-"/>
              <a:defRPr/>
            </a:pPr>
            <a:r>
              <a:rPr lang="fr-FR" sz="20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21 lits d’Hospitalisation Complète</a:t>
            </a:r>
          </a:p>
          <a:p>
            <a:pPr marL="1614488" indent="-541338" eaLnBrk="1" hangingPunct="1">
              <a:buFontTx/>
              <a:buChar char="-"/>
              <a:defRPr/>
            </a:pPr>
            <a:r>
              <a:rPr lang="fr-FR" sz="20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10 places d’Hospitalisation De Jour</a:t>
            </a:r>
          </a:p>
          <a:p>
            <a:pPr eaLnBrk="1" hangingPunct="1">
              <a:defRPr/>
            </a:pPr>
            <a:endParaRPr lang="fr-FR" sz="2400" b="0" dirty="0">
              <a:solidFill>
                <a:srgbClr val="000000"/>
              </a:solidFill>
              <a:latin typeface="Eras Medium ITC" pitchFamily="34" charset="0"/>
              <a:cs typeface="Tahoma" pitchFamily="34" charset="0"/>
            </a:endParaRPr>
          </a:p>
        </p:txBody>
      </p:sp>
      <p:sp>
        <p:nvSpPr>
          <p:cNvPr id="156675" name="ZoneTexte 1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429000" y="108585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rgbClr val="C00000"/>
                </a:solidFill>
                <a:latin typeface="Eras Medium ITC" panose="020B0602030504020804" pitchFamily="34" charset="0"/>
                <a:cs typeface="Arial" panose="020B0604020202020204" pitchFamily="34" charset="0"/>
              </a:rPr>
              <a:t>Saint Basile</a:t>
            </a:r>
            <a:endParaRPr lang="fr-FR" altLang="fr-FR" sz="2400">
              <a:solidFill>
                <a:srgbClr val="C00000"/>
              </a:solidFill>
              <a:latin typeface="Eras Medium ITC" panose="020B06020305040208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5"/>
          <p:cNvSpPr>
            <a:spLocks noChangeAspect="1" noChangeArrowheads="1"/>
          </p:cNvSpPr>
          <p:nvPr/>
        </p:nvSpPr>
        <p:spPr bwMode="auto">
          <a:xfrm>
            <a:off x="6597352" y="1492080"/>
            <a:ext cx="1656184" cy="1526761"/>
          </a:xfrm>
          <a:prstGeom prst="ellipse">
            <a:avLst/>
          </a:prstGeom>
          <a:blipFill dpi="0" rotWithShape="1">
            <a:blip r:embed="rId4"/>
            <a:srcRect/>
            <a:stretch>
              <a:fillRect l="-30989" t="-19949" r="-30989" b="-19949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5565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076825"/>
            <a:ext cx="11461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5"/>
          <p:cNvSpPr>
            <a:spLocks noChangeAspect="1" noChangeArrowheads="1"/>
          </p:cNvSpPr>
          <p:nvPr/>
        </p:nvSpPr>
        <p:spPr bwMode="auto">
          <a:xfrm>
            <a:off x="5004048" y="2492896"/>
            <a:ext cx="2448272" cy="2256951"/>
          </a:xfrm>
          <a:prstGeom prst="ellipse">
            <a:avLst/>
          </a:prstGeom>
          <a:blipFill dpi="0" rotWithShape="1">
            <a:blip r:embed="rId6"/>
            <a:srcRect/>
            <a:stretch>
              <a:fillRect l="-30989" t="-19949" r="-30989" b="-19949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6683" name="Titre 1"/>
          <p:cNvSpPr txBox="1">
            <a:spLocks/>
          </p:cNvSpPr>
          <p:nvPr/>
        </p:nvSpPr>
        <p:spPr bwMode="auto">
          <a:xfrm>
            <a:off x="1266825" y="115888"/>
            <a:ext cx="788511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C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118 lits et places </a:t>
            </a:r>
          </a:p>
          <a:p>
            <a:pPr eaLnBrk="1" hangingPunct="1"/>
            <a:r>
              <a:rPr lang="fr-FR" altLang="fr-FR" sz="2800">
                <a:solidFill>
                  <a:srgbClr val="C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de Soins de Suite et de Réadaptation</a:t>
            </a:r>
          </a:p>
        </p:txBody>
      </p:sp>
      <p:sp>
        <p:nvSpPr>
          <p:cNvPr id="7" name="Ellipse 5"/>
          <p:cNvSpPr>
            <a:spLocks noChangeAspect="1" noChangeArrowheads="1"/>
          </p:cNvSpPr>
          <p:nvPr/>
        </p:nvSpPr>
        <p:spPr bwMode="auto">
          <a:xfrm>
            <a:off x="3429000" y="2996952"/>
            <a:ext cx="1822471" cy="1680053"/>
          </a:xfrm>
          <a:prstGeom prst="ellipse">
            <a:avLst/>
          </a:prstGeom>
          <a:blipFill dpi="0" rotWithShape="1">
            <a:blip r:embed="rId7"/>
            <a:srcRect/>
            <a:stretch>
              <a:fillRect l="4146" t="-19949" r="4146" b="-19949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Ellipse 5"/>
          <p:cNvSpPr>
            <a:spLocks noChangeAspect="1" noChangeArrowheads="1"/>
          </p:cNvSpPr>
          <p:nvPr/>
        </p:nvSpPr>
        <p:spPr bwMode="auto">
          <a:xfrm>
            <a:off x="683568" y="1743075"/>
            <a:ext cx="3168352" cy="2920760"/>
          </a:xfrm>
          <a:prstGeom prst="ellipse">
            <a:avLst/>
          </a:prstGeom>
          <a:blipFill dpi="0" rotWithShape="1">
            <a:blip r:embed="rId8"/>
            <a:srcRect/>
            <a:stretch>
              <a:fillRect l="-29013" t="-19949" r="-29013" b="-19949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56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re 1"/>
          <p:cNvSpPr>
            <a:spLocks noGrp="1"/>
          </p:cNvSpPr>
          <p:nvPr>
            <p:ph type="title"/>
          </p:nvPr>
        </p:nvSpPr>
        <p:spPr>
          <a:xfrm>
            <a:off x="1181100" y="201613"/>
            <a:ext cx="7065963" cy="685800"/>
          </a:xfrm>
          <a:ln/>
        </p:spPr>
        <p:txBody>
          <a:bodyPr/>
          <a:lstStyle/>
          <a:p>
            <a:endParaRPr lang="fr-FR" altLang="fr-FR" smtClean="0"/>
          </a:p>
        </p:txBody>
      </p:sp>
      <p:sp>
        <p:nvSpPr>
          <p:cNvPr id="15872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1C0111-03DF-4CB7-AB2E-BA9C68B82790}" type="slidenum">
              <a:rPr lang="fr-FR" altLang="fr-FR" smtClean="0">
                <a:solidFill>
                  <a:schemeClr val="bg1"/>
                </a:solidFill>
                <a:latin typeface="Eras Demi ITC" panose="020B0805030504020804" pitchFamily="34" charset="0"/>
              </a:rPr>
              <a:pPr/>
              <a:t>12</a:t>
            </a:fld>
            <a:endParaRPr lang="fr-FR" altLang="fr-FR" smtClean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682" y="-81650"/>
            <a:ext cx="9639300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35696" y="116632"/>
            <a:ext cx="2448272" cy="120032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2002  </a:t>
            </a:r>
            <a:b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</a:br>
            <a: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Centre de Consultations Pluridisciplinaire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502400" y="3369052"/>
            <a:ext cx="3125510" cy="646331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2004 –Radiothérapie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Light ITC" panose="020B0402030504020804" pitchFamily="34" charset="0"/>
              </a:rPr>
              <a:t>Médecine Nucléaire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63089" y="4015383"/>
            <a:ext cx="1901139" cy="36933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Eras Light ITC" panose="020B0402030504020804" pitchFamily="34" charset="0"/>
              </a:rPr>
              <a:t>2006 - Scanner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13659" y="4489509"/>
            <a:ext cx="1589880" cy="36933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Eras Light ITC" panose="020B0402030504020804" pitchFamily="34" charset="0"/>
              </a:rPr>
              <a:t>2013 - IRM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86" name="Text Box 7"/>
          <p:cNvSpPr txBox="1">
            <a:spLocks noChangeArrowheads="1"/>
          </p:cNvSpPr>
          <p:nvPr/>
        </p:nvSpPr>
        <p:spPr bwMode="auto">
          <a:xfrm>
            <a:off x="0" y="-39688"/>
            <a:ext cx="9363075" cy="7683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36564" tIns="36564" rIns="36564" bIns="36564"/>
          <a:lstStyle>
            <a:lvl1pPr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0" cap="small" dirty="0" smtClean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</a:rPr>
              <a:t>   Les </a:t>
            </a:r>
            <a:r>
              <a:rPr lang="fr-FR" sz="2400" b="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</a:rPr>
              <a:t>Cliniques Arnault Tzanck au service de la Santé des Patients</a:t>
            </a:r>
          </a:p>
        </p:txBody>
      </p:sp>
      <p:sp>
        <p:nvSpPr>
          <p:cNvPr id="159748" name="Text Box 9"/>
          <p:cNvSpPr txBox="1">
            <a:spLocks noChangeArrowheads="1"/>
          </p:cNvSpPr>
          <p:nvPr/>
        </p:nvSpPr>
        <p:spPr bwMode="auto">
          <a:xfrm>
            <a:off x="2411413" y="2054225"/>
            <a:ext cx="2058987" cy="154146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5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1700">
                <a:solidFill>
                  <a:srgbClr val="FFFFFF"/>
                </a:solidFill>
                <a:latin typeface="Eras Demi ITC" panose="020B0805030504020804" pitchFamily="34" charset="0"/>
              </a:rPr>
              <a:t>3 établissements </a:t>
            </a:r>
            <a:r>
              <a:rPr lang="fr-FR" altLang="fr-FR" sz="1400" b="0">
                <a:solidFill>
                  <a:srgbClr val="FFFFFF"/>
                </a:solidFill>
                <a:latin typeface="Eras Demi ITC" panose="020B0805030504020804" pitchFamily="34" charset="0"/>
              </a:rPr>
              <a:t>dans les 3 secteurs </a:t>
            </a:r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: </a:t>
            </a:r>
          </a:p>
          <a:p>
            <a:pPr algn="ctr" eaLnBrk="1" hangingPunct="1"/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- Médecine</a:t>
            </a:r>
          </a:p>
          <a:p>
            <a:pPr algn="ctr" eaLnBrk="1" hangingPunct="1"/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- Chirurgie</a:t>
            </a:r>
          </a:p>
          <a:p>
            <a:pPr algn="ctr" eaLnBrk="1" hangingPunct="1"/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- Soins de suite </a:t>
            </a:r>
            <a:b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</a:br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et de réadaptation</a:t>
            </a:r>
            <a:endParaRPr lang="fr-FR" altLang="fr-FR" sz="3400" b="0">
              <a:solidFill>
                <a:srgbClr val="000000"/>
              </a:solidFill>
            </a:endParaRPr>
          </a:p>
        </p:txBody>
      </p:sp>
      <p:sp>
        <p:nvSpPr>
          <p:cNvPr id="159749" name="Text Box 10"/>
          <p:cNvSpPr txBox="1">
            <a:spLocks noChangeArrowheads="1"/>
          </p:cNvSpPr>
          <p:nvPr/>
        </p:nvSpPr>
        <p:spPr bwMode="auto">
          <a:xfrm>
            <a:off x="4673600" y="2052638"/>
            <a:ext cx="2058988" cy="1543050"/>
          </a:xfrm>
          <a:prstGeom prst="rect">
            <a:avLst/>
          </a:prstGeom>
          <a:solidFill>
            <a:srgbClr val="92D050"/>
          </a:solidFill>
          <a:ln w="9525" algn="in">
            <a:solidFill>
              <a:srgbClr val="92D050"/>
            </a:solidFill>
            <a:miter lim="800000"/>
            <a:headEnd/>
            <a:tailEnd/>
          </a:ln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400">
                <a:solidFill>
                  <a:srgbClr val="FFFFFF"/>
                </a:solidFill>
                <a:latin typeface="Eras Medium ITC" panose="020B0602030504020804" pitchFamily="34" charset="0"/>
              </a:rPr>
              <a:t> </a:t>
            </a:r>
          </a:p>
          <a:p>
            <a:pPr algn="ctr" eaLnBrk="1" hangingPunct="1"/>
            <a:endParaRPr lang="fr-FR" altLang="fr-FR" sz="1400">
              <a:solidFill>
                <a:srgbClr val="FFFFFF"/>
              </a:solidFill>
              <a:latin typeface="Eras Medium ITC" panose="020B0602030504020804" pitchFamily="34" charset="0"/>
            </a:endParaRPr>
          </a:p>
          <a:p>
            <a:pPr algn="ctr" eaLnBrk="1" hangingPunct="1"/>
            <a:r>
              <a:rPr lang="fr-FR" altLang="fr-FR" sz="3400">
                <a:solidFill>
                  <a:srgbClr val="FFFFFF"/>
                </a:solidFill>
                <a:latin typeface="Eras Medium ITC" panose="020B0602030504020804" pitchFamily="34" charset="0"/>
              </a:rPr>
              <a:t>550</a:t>
            </a:r>
            <a:r>
              <a:rPr lang="fr-FR" altLang="fr-FR" sz="3100">
                <a:solidFill>
                  <a:srgbClr val="FFFFFF"/>
                </a:solidFill>
                <a:latin typeface="Eras Medium ITC" panose="020B0602030504020804" pitchFamily="34" charset="0"/>
              </a:rPr>
              <a:t> </a:t>
            </a:r>
            <a:r>
              <a:rPr lang="fr-FR" altLang="fr-FR" sz="2300">
                <a:solidFill>
                  <a:srgbClr val="FFFFFF"/>
                </a:solidFill>
                <a:latin typeface="Eras Medium ITC" panose="020B0602030504020804" pitchFamily="34" charset="0"/>
              </a:rPr>
              <a:t>salariés</a:t>
            </a:r>
            <a:endParaRPr lang="fr-FR" altLang="fr-FR" sz="3400" b="0">
              <a:solidFill>
                <a:srgbClr val="000000"/>
              </a:solidFill>
            </a:endParaRPr>
          </a:p>
        </p:txBody>
      </p:sp>
      <p:sp>
        <p:nvSpPr>
          <p:cNvPr id="159750" name="Text Box 11"/>
          <p:cNvSpPr txBox="1">
            <a:spLocks noChangeArrowheads="1"/>
          </p:cNvSpPr>
          <p:nvPr/>
        </p:nvSpPr>
        <p:spPr bwMode="auto">
          <a:xfrm>
            <a:off x="6938963" y="2054225"/>
            <a:ext cx="2055812" cy="15414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5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b="0">
                <a:solidFill>
                  <a:srgbClr val="FFFFFF"/>
                </a:solidFill>
                <a:latin typeface="Eras Demi ITC" panose="020B0805030504020804" pitchFamily="34" charset="0"/>
              </a:rPr>
              <a:t>Près de </a:t>
            </a:r>
          </a:p>
          <a:p>
            <a:pPr algn="ctr" eaLnBrk="1" hangingPunct="1"/>
            <a:r>
              <a:rPr lang="fr-FR" altLang="fr-FR" sz="3200">
                <a:solidFill>
                  <a:srgbClr val="FFFFFF"/>
                </a:solidFill>
                <a:latin typeface="Eras Demi ITC" panose="020B0805030504020804" pitchFamily="34" charset="0"/>
              </a:rPr>
              <a:t>9 000 </a:t>
            </a:r>
            <a:r>
              <a:rPr lang="fr-FR" altLang="fr-FR" sz="1600">
                <a:solidFill>
                  <a:srgbClr val="FFFFFF"/>
                </a:solidFill>
                <a:latin typeface="Eras Demi ITC" panose="020B0805030504020804" pitchFamily="34" charset="0"/>
              </a:rPr>
              <a:t>interventions chirurgicales par an</a:t>
            </a:r>
            <a:endParaRPr lang="fr-FR" altLang="fr-FR" sz="1600" b="0">
              <a:solidFill>
                <a:srgbClr val="000000"/>
              </a:solidFill>
            </a:endParaRPr>
          </a:p>
        </p:txBody>
      </p:sp>
      <p:sp>
        <p:nvSpPr>
          <p:cNvPr id="159751" name="Text Box 12"/>
          <p:cNvSpPr txBox="1">
            <a:spLocks noChangeArrowheads="1"/>
          </p:cNvSpPr>
          <p:nvPr/>
        </p:nvSpPr>
        <p:spPr bwMode="auto">
          <a:xfrm>
            <a:off x="2411413" y="3662363"/>
            <a:ext cx="2058987" cy="15430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900">
                <a:solidFill>
                  <a:srgbClr val="FFFFFF"/>
                </a:solidFill>
                <a:latin typeface="Eras Demi ITC" panose="020B0805030504020804" pitchFamily="34" charset="0"/>
              </a:rPr>
              <a:t>Chirurgie Urologique</a:t>
            </a:r>
          </a:p>
          <a:p>
            <a:pPr algn="ctr" eaLnBrk="1" hangingPunct="1"/>
            <a:endParaRPr lang="fr-FR" altLang="fr-FR" sz="5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>
              <a:lnSpc>
                <a:spcPts val="1600"/>
              </a:lnSpc>
            </a:pPr>
            <a:r>
              <a:rPr lang="fr-FR" altLang="fr-FR" sz="1200" b="0">
                <a:solidFill>
                  <a:srgbClr val="FFFFFF"/>
                </a:solidFill>
                <a:latin typeface="Eras Medium ITC" panose="020B0602030504020804" pitchFamily="34" charset="0"/>
              </a:rPr>
              <a:t>Lithotritie intra </a:t>
            </a:r>
          </a:p>
          <a:p>
            <a:pPr algn="ctr" eaLnBrk="1" hangingPunct="1">
              <a:lnSpc>
                <a:spcPts val="1600"/>
              </a:lnSpc>
            </a:pPr>
            <a:r>
              <a:rPr lang="fr-FR" altLang="fr-FR" sz="1200" b="0">
                <a:solidFill>
                  <a:srgbClr val="FFFFFF"/>
                </a:solidFill>
                <a:latin typeface="Eras Medium ITC" panose="020B0602030504020804" pitchFamily="34" charset="0"/>
              </a:rPr>
              <a:t>et extra corporelle</a:t>
            </a:r>
          </a:p>
          <a:p>
            <a:pPr algn="ctr" eaLnBrk="1" hangingPunct="1">
              <a:lnSpc>
                <a:spcPts val="1600"/>
              </a:lnSpc>
            </a:pPr>
            <a:r>
              <a:rPr lang="fr-FR" altLang="fr-FR" sz="1200" b="0">
                <a:solidFill>
                  <a:srgbClr val="FFFFFF"/>
                </a:solidFill>
                <a:latin typeface="Eras Medium ITC" panose="020B0602030504020804" pitchFamily="34" charset="0"/>
              </a:rPr>
              <a:t>Laser prostatique</a:t>
            </a:r>
          </a:p>
          <a:p>
            <a:pPr algn="ctr" eaLnBrk="1" hangingPunct="1">
              <a:lnSpc>
                <a:spcPts val="1600"/>
              </a:lnSpc>
            </a:pPr>
            <a:r>
              <a:rPr lang="fr-FR" altLang="fr-FR" sz="1200" b="0">
                <a:solidFill>
                  <a:srgbClr val="FFFFFF"/>
                </a:solidFill>
                <a:latin typeface="Eras Medium ITC" panose="020B0602030504020804" pitchFamily="34" charset="0"/>
              </a:rPr>
              <a:t>Robotique </a:t>
            </a:r>
            <a:r>
              <a:rPr lang="fr-FR" altLang="fr-FR" sz="900" b="0">
                <a:solidFill>
                  <a:srgbClr val="FFFFFF"/>
                </a:solidFill>
                <a:latin typeface="Eras Medium ITC" panose="020B0602030504020804" pitchFamily="34" charset="0"/>
              </a:rPr>
              <a:t>(Saint-Laurent du Var)</a:t>
            </a:r>
          </a:p>
          <a:p>
            <a:pPr algn="ctr" eaLnBrk="1" hangingPunct="1"/>
            <a:endParaRPr lang="fr-FR" altLang="fr-FR" sz="1100" b="0">
              <a:solidFill>
                <a:srgbClr val="FFFFFF"/>
              </a:solidFill>
              <a:latin typeface="Eras Medium ITC" panose="020B0602030504020804" pitchFamily="34" charset="0"/>
            </a:endParaRPr>
          </a:p>
        </p:txBody>
      </p:sp>
      <p:sp>
        <p:nvSpPr>
          <p:cNvPr id="159752" name="Text Box 13"/>
          <p:cNvSpPr txBox="1">
            <a:spLocks noChangeArrowheads="1"/>
          </p:cNvSpPr>
          <p:nvPr/>
        </p:nvSpPr>
        <p:spPr bwMode="auto">
          <a:xfrm>
            <a:off x="4673600" y="3660775"/>
            <a:ext cx="2058988" cy="154305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endParaRPr lang="fr-FR" altLang="fr-FR" sz="7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3400">
                <a:solidFill>
                  <a:srgbClr val="FFFFFF"/>
                </a:solidFill>
                <a:latin typeface="Eras Demi ITC" panose="020B0805030504020804" pitchFamily="34" charset="0"/>
              </a:rPr>
              <a:t>650 </a:t>
            </a:r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actes de </a:t>
            </a:r>
          </a:p>
          <a:p>
            <a:pPr algn="ctr" eaLnBrk="1" hangingPunct="1"/>
            <a:r>
              <a:rPr lang="fr-FR" altLang="fr-FR" sz="1900">
                <a:solidFill>
                  <a:srgbClr val="FFFFFF"/>
                </a:solidFill>
                <a:latin typeface="Eras Demi ITC" panose="020B0805030504020804" pitchFamily="34" charset="0"/>
              </a:rPr>
              <a:t>Cardiologie</a:t>
            </a:r>
          </a:p>
          <a:p>
            <a:pPr algn="ctr" eaLnBrk="1" hangingPunct="1"/>
            <a:r>
              <a:rPr lang="fr-FR" altLang="fr-FR" sz="1900">
                <a:solidFill>
                  <a:srgbClr val="FFFFFF"/>
                </a:solidFill>
                <a:latin typeface="Eras Demi ITC" panose="020B0805030504020804" pitchFamily="34" charset="0"/>
              </a:rPr>
              <a:t>Interventionnelle</a:t>
            </a:r>
          </a:p>
        </p:txBody>
      </p:sp>
      <p:sp>
        <p:nvSpPr>
          <p:cNvPr id="159753" name="Text Box 14"/>
          <p:cNvSpPr txBox="1">
            <a:spLocks noChangeArrowheads="1"/>
          </p:cNvSpPr>
          <p:nvPr/>
        </p:nvSpPr>
        <p:spPr bwMode="auto">
          <a:xfrm>
            <a:off x="6938963" y="3660775"/>
            <a:ext cx="2055812" cy="1543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 defTabSz="9128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b="0">
              <a:solidFill>
                <a:srgbClr val="000000"/>
              </a:solidFill>
            </a:endParaRPr>
          </a:p>
          <a:p>
            <a:pPr algn="ctr" eaLnBrk="1" hangingPunct="1"/>
            <a:endParaRPr lang="fr-FR" altLang="fr-FR" b="0">
              <a:solidFill>
                <a:srgbClr val="000000"/>
              </a:solidFill>
            </a:endParaRPr>
          </a:p>
        </p:txBody>
      </p:sp>
      <p:sp>
        <p:nvSpPr>
          <p:cNvPr id="159754" name="Text Box 16"/>
          <p:cNvSpPr txBox="1">
            <a:spLocks noChangeArrowheads="1"/>
          </p:cNvSpPr>
          <p:nvPr/>
        </p:nvSpPr>
        <p:spPr bwMode="auto">
          <a:xfrm>
            <a:off x="125413" y="2052638"/>
            <a:ext cx="2055812" cy="1543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4400">
                <a:solidFill>
                  <a:srgbClr val="FFFFFF"/>
                </a:solidFill>
                <a:latin typeface="Eras Demi ITC" panose="020B0805030504020804" pitchFamily="34" charset="0"/>
              </a:rPr>
              <a:t>97 000 </a:t>
            </a:r>
            <a:r>
              <a:rPr lang="fr-FR" altLang="fr-FR" sz="1600">
                <a:solidFill>
                  <a:srgbClr val="FFFFFF"/>
                </a:solidFill>
                <a:latin typeface="Eras Demi ITC" panose="020B0805030504020804" pitchFamily="34" charset="0"/>
              </a:rPr>
              <a:t>journées d’hospitalisation</a:t>
            </a:r>
          </a:p>
          <a:p>
            <a:pPr algn="ctr" eaLnBrk="1" hangingPunct="1"/>
            <a:r>
              <a:rPr lang="fr-FR" altLang="fr-FR" sz="1600">
                <a:solidFill>
                  <a:srgbClr val="FFFFFF"/>
                </a:solidFill>
                <a:latin typeface="Eras Demi ITC" panose="020B0805030504020804" pitchFamily="34" charset="0"/>
              </a:rPr>
              <a:t>par an</a:t>
            </a:r>
          </a:p>
        </p:txBody>
      </p:sp>
      <p:sp>
        <p:nvSpPr>
          <p:cNvPr id="159755" name="Text Box 17"/>
          <p:cNvSpPr txBox="1">
            <a:spLocks noChangeArrowheads="1"/>
          </p:cNvSpPr>
          <p:nvPr/>
        </p:nvSpPr>
        <p:spPr bwMode="auto">
          <a:xfrm>
            <a:off x="125413" y="3660775"/>
            <a:ext cx="2055812" cy="1543050"/>
          </a:xfrm>
          <a:prstGeom prst="rect">
            <a:avLst/>
          </a:prstGeom>
          <a:solidFill>
            <a:srgbClr val="92D050"/>
          </a:solidFill>
          <a:ln w="9525" algn="in">
            <a:solidFill>
              <a:srgbClr val="92D050"/>
            </a:solidFill>
            <a:miter lim="800000"/>
            <a:headEnd/>
            <a:tailEnd/>
          </a:ln>
        </p:spPr>
        <p:txBody>
          <a:bodyPr lIns="576" tIns="576" rIns="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7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3400">
                <a:solidFill>
                  <a:srgbClr val="FFFFFF"/>
                </a:solidFill>
                <a:latin typeface="Eras Demi ITC" panose="020B0805030504020804" pitchFamily="34" charset="0"/>
              </a:rPr>
              <a:t>25 000 </a:t>
            </a:r>
          </a:p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Eras Demi ITC" panose="020B0805030504020804" pitchFamily="34" charset="0"/>
              </a:rPr>
              <a:t>patients </a:t>
            </a:r>
          </a:p>
          <a:p>
            <a:pPr algn="ctr" eaLnBrk="1" hangingPunct="1"/>
            <a:endParaRPr lang="fr-FR" altLang="fr-FR" sz="8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1400" b="0">
                <a:solidFill>
                  <a:srgbClr val="FFFFFF"/>
                </a:solidFill>
                <a:latin typeface="Eras Medium ITC" panose="020B0602030504020804" pitchFamily="34" charset="0"/>
              </a:rPr>
              <a:t>accueillis chaque année</a:t>
            </a:r>
            <a:endParaRPr lang="fr-FR" altLang="fr-FR" sz="3800" b="0">
              <a:solidFill>
                <a:srgbClr val="000000"/>
              </a:solidFill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2411871" y="5270535"/>
            <a:ext cx="2057142" cy="1542857"/>
          </a:xfrm>
          <a:prstGeom prst="rect">
            <a:avLst/>
          </a:prstGeom>
          <a:blipFill>
            <a:blip r:embed="rId4" cstate="print"/>
            <a:stretch>
              <a:fillRect l="-17000"/>
            </a:stretch>
          </a:blipFill>
          <a:ln>
            <a:noFill/>
          </a:ln>
          <a:effectLst/>
        </p:spPr>
        <p:txBody>
          <a:bodyPr lIns="36564" tIns="36564" rIns="36564" bIns="36564"/>
          <a:lstStyle/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0" dirty="0">
              <a:solidFill>
                <a:prstClr val="black"/>
              </a:solidFill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0" dirty="0">
              <a:solidFill>
                <a:prstClr val="black"/>
              </a:solidFill>
            </a:endParaRPr>
          </a:p>
          <a:p>
            <a:pPr defTabSz="9141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0" dirty="0">
              <a:solidFill>
                <a:prstClr val="black"/>
              </a:solidFill>
            </a:endParaRPr>
          </a:p>
        </p:txBody>
      </p:sp>
      <p:sp>
        <p:nvSpPr>
          <p:cNvPr id="159759" name="Text Box 19"/>
          <p:cNvSpPr txBox="1">
            <a:spLocks noChangeArrowheads="1"/>
          </p:cNvSpPr>
          <p:nvPr/>
        </p:nvSpPr>
        <p:spPr bwMode="auto">
          <a:xfrm>
            <a:off x="4673600" y="5267325"/>
            <a:ext cx="2058988" cy="1546225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" tIns="576" rIns="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9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3400" b="0">
                <a:solidFill>
                  <a:srgbClr val="FFFFFF"/>
                </a:solidFill>
                <a:latin typeface="Eras Demi ITC" panose="020B0805030504020804" pitchFamily="34" charset="0"/>
              </a:rPr>
              <a:t>4 000 </a:t>
            </a:r>
            <a:r>
              <a:rPr lang="fr-FR" altLang="fr-FR" sz="1100" b="0">
                <a:solidFill>
                  <a:srgbClr val="FFFFFF"/>
                </a:solidFill>
                <a:latin typeface="Eras Demi ITC" panose="020B0805030504020804" pitchFamily="34" charset="0"/>
              </a:rPr>
              <a:t>patients atteints  d’un</a:t>
            </a:r>
            <a:r>
              <a:rPr lang="fr-FR" altLang="fr-FR" sz="1700" b="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fr-FR" altLang="fr-FR" sz="2600" b="0">
                <a:solidFill>
                  <a:srgbClr val="FFFFFF"/>
                </a:solidFill>
                <a:latin typeface="Eras Demi ITC" panose="020B0805030504020804" pitchFamily="34" charset="0"/>
              </a:rPr>
              <a:t>Cancer </a:t>
            </a:r>
          </a:p>
          <a:p>
            <a:pPr algn="ctr" eaLnBrk="1" hangingPunct="1"/>
            <a:endParaRPr lang="fr-FR" altLang="fr-FR" sz="1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1200" b="0">
                <a:solidFill>
                  <a:srgbClr val="FFFFFF"/>
                </a:solidFill>
                <a:latin typeface="Eras Demi ITC" panose="020B0805030504020804" pitchFamily="34" charset="0"/>
              </a:rPr>
              <a:t>pris en charge</a:t>
            </a:r>
          </a:p>
          <a:p>
            <a:pPr algn="ctr" eaLnBrk="1" hangingPunct="1"/>
            <a:r>
              <a:rPr lang="fr-FR" altLang="fr-FR" sz="1200" b="0">
                <a:solidFill>
                  <a:srgbClr val="FFFFFF"/>
                </a:solidFill>
                <a:latin typeface="Eras Demi ITC" panose="020B0805030504020804" pitchFamily="34" charset="0"/>
              </a:rPr>
              <a:t> chaque année</a:t>
            </a:r>
          </a:p>
        </p:txBody>
      </p:sp>
      <p:sp>
        <p:nvSpPr>
          <p:cNvPr id="159760" name="Text Box 20"/>
          <p:cNvSpPr txBox="1">
            <a:spLocks noChangeArrowheads="1"/>
          </p:cNvSpPr>
          <p:nvPr/>
        </p:nvSpPr>
        <p:spPr bwMode="auto">
          <a:xfrm>
            <a:off x="6938963" y="5267325"/>
            <a:ext cx="2055812" cy="1546225"/>
          </a:xfrm>
          <a:prstGeom prst="rect">
            <a:avLst/>
          </a:prstGeom>
          <a:solidFill>
            <a:srgbClr val="B36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4400">
                <a:solidFill>
                  <a:srgbClr val="FFFFFF"/>
                </a:solidFill>
                <a:latin typeface="Eras Demi ITC" panose="020B0805030504020804" pitchFamily="34" charset="0"/>
              </a:rPr>
              <a:t>40 </a:t>
            </a:r>
            <a:r>
              <a:rPr lang="fr-FR" altLang="fr-FR" sz="2400">
                <a:solidFill>
                  <a:srgbClr val="FFFFFF"/>
                </a:solidFill>
                <a:latin typeface="Eras Demi ITC" panose="020B0805030504020804" pitchFamily="34" charset="0"/>
              </a:rPr>
              <a:t>millions </a:t>
            </a:r>
            <a:r>
              <a:rPr lang="fr-FR" altLang="fr-FR" sz="1600" b="0">
                <a:solidFill>
                  <a:srgbClr val="FFFFFF"/>
                </a:solidFill>
                <a:latin typeface="Eras Demi ITC" panose="020B0805030504020804" pitchFamily="34" charset="0"/>
              </a:rPr>
              <a:t>d’euros  </a:t>
            </a:r>
          </a:p>
          <a:p>
            <a:pPr algn="ctr" eaLnBrk="1" hangingPunct="1"/>
            <a:r>
              <a:rPr lang="fr-FR" altLang="fr-FR" sz="1600" b="0">
                <a:solidFill>
                  <a:srgbClr val="FFFFFF"/>
                </a:solidFill>
                <a:latin typeface="Eras Demi ITC" panose="020B0805030504020804" pitchFamily="34" charset="0"/>
              </a:rPr>
              <a:t>de chiffre d’affaires</a:t>
            </a:r>
          </a:p>
          <a:p>
            <a:pPr algn="ctr" eaLnBrk="1" hangingPunct="1"/>
            <a:r>
              <a:rPr lang="fr-FR" altLang="fr-FR" sz="1600" b="0">
                <a:solidFill>
                  <a:srgbClr val="FFFFFF"/>
                </a:solidFill>
                <a:latin typeface="Eras Demi ITC" panose="020B0805030504020804" pitchFamily="34" charset="0"/>
              </a:rPr>
              <a:t>annuel</a:t>
            </a:r>
          </a:p>
        </p:txBody>
      </p:sp>
      <p:sp>
        <p:nvSpPr>
          <p:cNvPr id="7187" name="Text Box 21"/>
          <p:cNvSpPr txBox="1">
            <a:spLocks noChangeArrowheads="1"/>
          </p:cNvSpPr>
          <p:nvPr/>
        </p:nvSpPr>
        <p:spPr bwMode="auto">
          <a:xfrm>
            <a:off x="125413" y="5267325"/>
            <a:ext cx="2055812" cy="1546225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  <p:txBody>
          <a:bodyPr lIns="17179" tIns="36564" rIns="17179" bIns="36564"/>
          <a:lstStyle>
            <a:lvl1pPr eaLnBrk="0" hangingPunct="0">
              <a:defRPr sz="2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3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400" dirty="0" smtClean="0">
              <a:solidFill>
                <a:srgbClr val="FFFFFF"/>
              </a:solidFill>
              <a:latin typeface="Eras Demi ITC" pitchFamily="34" charset="0"/>
            </a:endParaRPr>
          </a:p>
          <a:p>
            <a:pPr marL="265113" algn="ctr" defTabSz="913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smtClean="0">
                <a:solidFill>
                  <a:srgbClr val="FFFFFF"/>
                </a:solidFill>
                <a:latin typeface="Eras Demi ITC" pitchFamily="34" charset="0"/>
              </a:rPr>
              <a:t>Département </a:t>
            </a:r>
            <a:r>
              <a:rPr lang="fr-FR" sz="1200" dirty="0">
                <a:solidFill>
                  <a:srgbClr val="FFFFFF"/>
                </a:solidFill>
                <a:latin typeface="Eras Demi ITC" pitchFamily="34" charset="0"/>
              </a:rPr>
              <a:t>de</a:t>
            </a:r>
          </a:p>
          <a:p>
            <a:pPr marL="265113" algn="ctr" defTabSz="913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rgbClr val="FFFFFF"/>
                </a:solidFill>
                <a:latin typeface="Eras Demi ITC" pitchFamily="34" charset="0"/>
              </a:rPr>
              <a:t>Cardiologie </a:t>
            </a:r>
            <a:r>
              <a:rPr lang="fr-FR" sz="1200" dirty="0" smtClean="0">
                <a:solidFill>
                  <a:srgbClr val="FFFFFF"/>
                </a:solidFill>
                <a:latin typeface="Eras Demi ITC" pitchFamily="34" charset="0"/>
              </a:rPr>
              <a:t>:</a:t>
            </a:r>
          </a:p>
          <a:p>
            <a:pPr marL="265113" algn="ctr" defTabSz="913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00" dirty="0">
              <a:solidFill>
                <a:srgbClr val="FFFFFF"/>
              </a:solidFill>
              <a:latin typeface="Eras Demi ITC" pitchFamily="34" charset="0"/>
            </a:endParaRPr>
          </a:p>
          <a:p>
            <a:pPr marL="204046" indent="-204046" algn="ctr" defTabSz="91367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090" dirty="0">
                <a:solidFill>
                  <a:srgbClr val="FFFFFF"/>
                </a:solidFill>
                <a:latin typeface="Eras Demi ITC" pitchFamily="34" charset="0"/>
              </a:rPr>
              <a:t>Rythmologie </a:t>
            </a:r>
            <a:r>
              <a:rPr lang="fr-FR" sz="1090" dirty="0" smtClean="0">
                <a:solidFill>
                  <a:srgbClr val="FFFFFF"/>
                </a:solidFill>
                <a:latin typeface="Eras Demi ITC" pitchFamily="34" charset="0"/>
              </a:rPr>
              <a:t>diagnostique et Interventionnelle </a:t>
            </a:r>
          </a:p>
          <a:p>
            <a:pPr marL="204046" indent="-204046" algn="ctr" defTabSz="91367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100" dirty="0">
              <a:solidFill>
                <a:srgbClr val="FFFFFF"/>
              </a:solidFill>
              <a:latin typeface="Eras Demi ITC" pitchFamily="34" charset="0"/>
            </a:endParaRPr>
          </a:p>
          <a:p>
            <a:pPr marL="204046" indent="-204046" algn="ctr" defTabSz="91367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090" dirty="0">
                <a:solidFill>
                  <a:srgbClr val="FFFFFF"/>
                </a:solidFill>
                <a:latin typeface="Eras Demi ITC" pitchFamily="34" charset="0"/>
              </a:rPr>
              <a:t>Unité de Soins Intensifs</a:t>
            </a:r>
            <a:endParaRPr lang="fr-FR" sz="1090" b="0" dirty="0">
              <a:solidFill>
                <a:srgbClr val="FFFFFF"/>
              </a:solidFill>
              <a:latin typeface="Eras Demi ITC" pitchFamily="34" charset="0"/>
            </a:endParaRPr>
          </a:p>
          <a:p>
            <a:pPr marL="204046" indent="-204046" algn="ctr" defTabSz="913672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090" dirty="0" smtClean="0">
                <a:solidFill>
                  <a:srgbClr val="FFFFFF"/>
                </a:solidFill>
                <a:latin typeface="Eras Demi ITC" pitchFamily="34" charset="0"/>
              </a:rPr>
              <a:t>Réadaptation</a:t>
            </a:r>
            <a:endParaRPr lang="fr-FR" sz="1090" dirty="0">
              <a:solidFill>
                <a:srgbClr val="FFFFFF"/>
              </a:solidFill>
              <a:latin typeface="Eras Demi ITC" pitchFamily="34" charset="0"/>
            </a:endParaRPr>
          </a:p>
          <a:p>
            <a:pPr algn="ctr" defTabSz="91367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90" dirty="0">
                <a:solidFill>
                  <a:srgbClr val="FFFFFF"/>
                </a:solidFill>
                <a:latin typeface="Eras Demi ITC" pitchFamily="34" charset="0"/>
              </a:rPr>
              <a:t>spécialisée des affections  cardiovasculaires</a:t>
            </a:r>
          </a:p>
        </p:txBody>
      </p:sp>
      <p:sp>
        <p:nvSpPr>
          <p:cNvPr id="159762" name="Text Box 10"/>
          <p:cNvSpPr txBox="1">
            <a:spLocks noChangeArrowheads="1"/>
          </p:cNvSpPr>
          <p:nvPr/>
        </p:nvSpPr>
        <p:spPr bwMode="auto">
          <a:xfrm>
            <a:off x="2409825" y="446088"/>
            <a:ext cx="2058988" cy="1543050"/>
          </a:xfrm>
          <a:prstGeom prst="rect">
            <a:avLst/>
          </a:prstGeom>
          <a:solidFill>
            <a:srgbClr val="B36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2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3400">
                <a:solidFill>
                  <a:srgbClr val="FFFFFF"/>
                </a:solidFill>
                <a:latin typeface="Eras Demi ITC" panose="020B0805030504020804" pitchFamily="34" charset="0"/>
              </a:rPr>
              <a:t>130</a:t>
            </a:r>
          </a:p>
          <a:p>
            <a:pPr algn="ctr" eaLnBrk="1" hangingPunct="1"/>
            <a:r>
              <a:rPr lang="fr-FR" altLang="fr-FR" sz="3400">
                <a:solidFill>
                  <a:srgbClr val="FFFFFF"/>
                </a:solidFill>
                <a:latin typeface="Eras Demi ITC" panose="020B0805030504020804" pitchFamily="34" charset="0"/>
              </a:rPr>
              <a:t> </a:t>
            </a:r>
            <a:r>
              <a:rPr lang="fr-FR" altLang="fr-FR" sz="2600" b="0">
                <a:solidFill>
                  <a:srgbClr val="FFFFFF"/>
                </a:solidFill>
                <a:latin typeface="Eras Demi ITC" panose="020B0805030504020804" pitchFamily="34" charset="0"/>
              </a:rPr>
              <a:t>Médecins</a:t>
            </a:r>
            <a:endParaRPr lang="fr-FR" altLang="fr-FR" sz="3800" b="0">
              <a:solidFill>
                <a:srgbClr val="000000"/>
              </a:solidFill>
            </a:endParaRPr>
          </a:p>
        </p:txBody>
      </p:sp>
      <p:sp>
        <p:nvSpPr>
          <p:cNvPr id="101395" name="Text Box 11"/>
          <p:cNvSpPr txBox="1">
            <a:spLocks noChangeArrowheads="1"/>
          </p:cNvSpPr>
          <p:nvPr/>
        </p:nvSpPr>
        <p:spPr bwMode="auto">
          <a:xfrm>
            <a:off x="6938963" y="446088"/>
            <a:ext cx="2055812" cy="1543050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lIns="0" tIns="36564" rIns="0" bIns="36564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400" b="0" spc="-150" dirty="0" smtClean="0">
                <a:solidFill>
                  <a:srgbClr val="FFFFFF"/>
                </a:solidFill>
                <a:latin typeface="Eras Demi ITC" pitchFamily="34" charset="0"/>
              </a:rPr>
              <a:t>Pôle  Privé  de  Cancérologie </a:t>
            </a:r>
          </a:p>
          <a:p>
            <a:pPr algn="ctr" eaLnBrk="1" hangingPunct="1">
              <a:defRPr/>
            </a:pPr>
            <a:r>
              <a:rPr lang="fr-FR" sz="1400" b="0" spc="-150" dirty="0" smtClean="0">
                <a:solidFill>
                  <a:srgbClr val="FFFFFF"/>
                </a:solidFill>
                <a:latin typeface="Eras Demi ITC" pitchFamily="34" charset="0"/>
              </a:rPr>
              <a:t>de  Mougins </a:t>
            </a:r>
          </a:p>
          <a:p>
            <a:pPr algn="ctr" eaLnBrk="1" fontAlgn="auto" hangingPunct="1">
              <a:spcAft>
                <a:spcPts val="0"/>
              </a:spcAft>
              <a:tabLst>
                <a:tab pos="2424113" algn="l"/>
              </a:tabLst>
              <a:defRPr/>
            </a:pPr>
            <a:r>
              <a:rPr lang="fr-FR" sz="1400" b="0" dirty="0">
                <a:solidFill>
                  <a:srgbClr val="FFFFFF"/>
                </a:solidFill>
                <a:latin typeface="Eras Medium ITC" pitchFamily="34" charset="0"/>
              </a:rPr>
              <a:t>Autorisations : </a:t>
            </a:r>
            <a:endParaRPr lang="fr-FR" sz="1400" b="0" dirty="0" smtClean="0">
              <a:solidFill>
                <a:srgbClr val="FFFFFF"/>
              </a:solidFill>
              <a:latin typeface="Eras Medium ITC" pitchFamily="34" charset="0"/>
            </a:endParaRPr>
          </a:p>
          <a:p>
            <a:pPr algn="ctr" eaLnBrk="1" fontAlgn="auto" hangingPunct="1">
              <a:spcAft>
                <a:spcPts val="0"/>
              </a:spcAft>
              <a:tabLst>
                <a:tab pos="2424113" algn="l"/>
              </a:tabLst>
              <a:defRPr/>
            </a:pPr>
            <a:r>
              <a:rPr lang="fr-FR" sz="1400" b="0" spc="-90" dirty="0" smtClean="0">
                <a:solidFill>
                  <a:srgbClr val="FFFFFF"/>
                </a:solidFill>
                <a:latin typeface="Eras Medium ITC" pitchFamily="34" charset="0"/>
              </a:rPr>
              <a:t>Chirurgie Carcinologique</a:t>
            </a:r>
          </a:p>
          <a:p>
            <a:pPr algn="ctr" eaLnBrk="1" fontAlgn="auto" hangingPunct="1">
              <a:spcAft>
                <a:spcPts val="0"/>
              </a:spcAft>
              <a:tabLst>
                <a:tab pos="2424113" algn="l"/>
              </a:tabLst>
              <a:defRPr/>
            </a:pPr>
            <a:r>
              <a:rPr lang="fr-FR" sz="1000" b="0" spc="-90" dirty="0" smtClean="0">
                <a:solidFill>
                  <a:srgbClr val="FFFFFF"/>
                </a:solidFill>
                <a:latin typeface="Eras Medium ITC" pitchFamily="34" charset="0"/>
              </a:rPr>
              <a:t>  </a:t>
            </a:r>
            <a:r>
              <a:rPr lang="fr-FR" sz="1000" b="0" spc="-90" dirty="0">
                <a:solidFill>
                  <a:srgbClr val="FFFFFF"/>
                </a:solidFill>
                <a:latin typeface="Eras Medium ITC" pitchFamily="34" charset="0"/>
              </a:rPr>
              <a:t>(6 disciplines autorisées + autres spécialités)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2424113" algn="l"/>
              </a:tabLst>
              <a:defRPr/>
            </a:pPr>
            <a:r>
              <a:rPr lang="fr-FR" sz="1400" b="0" dirty="0" smtClean="0">
                <a:solidFill>
                  <a:srgbClr val="FFFFFF"/>
                </a:solidFill>
                <a:latin typeface="Eras Medium ITC" pitchFamily="34" charset="0"/>
              </a:rPr>
              <a:t> </a:t>
            </a:r>
            <a:r>
              <a:rPr lang="fr-FR" sz="1400" b="0" spc="-90" dirty="0" smtClean="0">
                <a:solidFill>
                  <a:srgbClr val="FFFFFF"/>
                </a:solidFill>
                <a:latin typeface="Eras Medium ITC" pitchFamily="34" charset="0"/>
              </a:rPr>
              <a:t>Chimiothérapie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2424113" algn="l"/>
              </a:tabLst>
              <a:defRPr/>
            </a:pPr>
            <a:r>
              <a:rPr lang="fr-FR" sz="1400" b="0" spc="-150" dirty="0" smtClean="0">
                <a:solidFill>
                  <a:srgbClr val="FFFFFF"/>
                </a:solidFill>
                <a:latin typeface="Eras Medium ITC" pitchFamily="34" charset="0"/>
              </a:rPr>
              <a:t>Radiothérapie </a:t>
            </a:r>
            <a:endParaRPr lang="fr-FR" sz="1400" b="0" spc="-150" dirty="0">
              <a:solidFill>
                <a:srgbClr val="FFFFFF"/>
              </a:solidFill>
              <a:latin typeface="Eras Medium ITC" pitchFamily="34" charset="0"/>
            </a:endParaRPr>
          </a:p>
          <a:p>
            <a:pPr algn="ctr" eaLnBrk="1" hangingPunct="1">
              <a:defRPr/>
            </a:pPr>
            <a:endParaRPr lang="fr-FR" sz="1400" b="0" spc="-150" dirty="0" smtClean="0">
              <a:solidFill>
                <a:srgbClr val="FFFFFF"/>
              </a:solidFill>
              <a:latin typeface="Eras Demi ITC" pitchFamily="34" charset="0"/>
            </a:endParaRPr>
          </a:p>
        </p:txBody>
      </p:sp>
      <p:sp>
        <p:nvSpPr>
          <p:cNvPr id="159764" name="Text Box 16"/>
          <p:cNvSpPr txBox="1">
            <a:spLocks noChangeArrowheads="1"/>
          </p:cNvSpPr>
          <p:nvPr/>
        </p:nvSpPr>
        <p:spPr bwMode="auto">
          <a:xfrm>
            <a:off x="125413" y="400050"/>
            <a:ext cx="2055812" cy="1543050"/>
          </a:xfrm>
          <a:prstGeom prst="rect">
            <a:avLst/>
          </a:prstGeom>
          <a:noFill/>
          <a:ln w="9525" algn="in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900" b="0">
              <a:solidFill>
                <a:srgbClr val="000000"/>
              </a:solidFill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673600" y="446102"/>
            <a:ext cx="2057142" cy="1542857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l="-17000"/>
            </a:stretch>
          </a:blipFill>
          <a:ln>
            <a:noFill/>
          </a:ln>
          <a:effectLst/>
        </p:spPr>
        <p:txBody>
          <a:bodyPr lIns="36564" tIns="36564" rIns="36564" bIns="36564"/>
          <a:lstStyle/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0" dirty="0">
              <a:solidFill>
                <a:prstClr val="black"/>
              </a:solidFill>
            </a:endParaRPr>
          </a:p>
          <a:p>
            <a:pPr algn="ctr" defTabSz="9141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0" dirty="0">
              <a:solidFill>
                <a:prstClr val="black"/>
              </a:solidFill>
            </a:endParaRPr>
          </a:p>
        </p:txBody>
      </p:sp>
      <p:pic>
        <p:nvPicPr>
          <p:cNvPr id="159768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5297488"/>
            <a:ext cx="417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69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85813"/>
            <a:ext cx="8683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794" name="Graphique 2"/>
          <p:cNvGraphicFramePr>
            <a:graphicFrameLocks noGrp="1"/>
          </p:cNvGraphicFramePr>
          <p:nvPr/>
        </p:nvGraphicFramePr>
        <p:xfrm>
          <a:off x="-68263" y="857250"/>
          <a:ext cx="9404351" cy="618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0" name="Graphique" r:id="rId3" imgW="9413040" imgH="6194073" progId="Excel.Chart.8">
                  <p:embed/>
                </p:oleObj>
              </mc:Choice>
              <mc:Fallback>
                <p:oleObj name="Graphique" r:id="rId3" imgW="9413040" imgH="6194073" progId="Excel.Chart.8">
                  <p:embed/>
                  <p:pic>
                    <p:nvPicPr>
                      <p:cNvPr id="0" name="Graphique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263" y="857250"/>
                        <a:ext cx="9404351" cy="618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5" name="Titre 1"/>
          <p:cNvSpPr txBox="1">
            <a:spLocks/>
          </p:cNvSpPr>
          <p:nvPr/>
        </p:nvSpPr>
        <p:spPr bwMode="auto">
          <a:xfrm>
            <a:off x="900113" y="-100013"/>
            <a:ext cx="8643937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55" tIns="46127" rIns="92255" bIns="46127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>
                <a:solidFill>
                  <a:srgbClr val="008E40"/>
                </a:solidFill>
                <a:latin typeface="Eras Medium ITC" panose="020B0602030504020804" pitchFamily="34" charset="0"/>
                <a:cs typeface="Arial" panose="020B0604020202020204" pitchFamily="34" charset="0"/>
              </a:rPr>
              <a:t>    CLINIQUE DE L’ESPERANCE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179388" y="1466850"/>
            <a:ext cx="9144000" cy="5057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 altLang="fr-FR" dirty="0" smtClean="0"/>
          </a:p>
          <a:p>
            <a:pPr>
              <a:defRPr/>
            </a:pPr>
            <a:endParaRPr lang="fr-FR" altLang="fr-FR" dirty="0" smtClean="0"/>
          </a:p>
          <a:p>
            <a:pPr>
              <a:defRPr/>
            </a:pPr>
            <a:endParaRPr lang="fr-FR" altLang="fr-FR" dirty="0" smtClean="0"/>
          </a:p>
          <a:p>
            <a:pPr>
              <a:defRPr/>
            </a:pPr>
            <a:endParaRPr lang="fr-FR" altLang="fr-FR" dirty="0" smtClean="0"/>
          </a:p>
          <a:p>
            <a:pPr marL="1073150">
              <a:defRPr/>
            </a:pPr>
            <a:r>
              <a:rPr lang="fr-FR" altLang="fr-FR" dirty="0" smtClean="0">
                <a:latin typeface="Eras Medium ITC" panose="020B0602030504020804" pitchFamily="34" charset="0"/>
              </a:rPr>
              <a:t>Destruction tumorale par courant de radiofréquence</a:t>
            </a:r>
          </a:p>
          <a:p>
            <a:pPr marL="1073150">
              <a:defRPr/>
            </a:pPr>
            <a:endParaRPr lang="fr-FR" altLang="fr-FR" dirty="0" smtClean="0">
              <a:latin typeface="Eras Medium ITC" panose="020B0602030504020804" pitchFamily="34" charset="0"/>
            </a:endParaRPr>
          </a:p>
          <a:p>
            <a:pPr marL="1073150">
              <a:defRPr/>
            </a:pPr>
            <a:r>
              <a:rPr lang="fr-FR" altLang="fr-FR" dirty="0" smtClean="0">
                <a:latin typeface="Eras Medium ITC" panose="020B0602030504020804" pitchFamily="34" charset="0"/>
              </a:rPr>
              <a:t>Chimio-embolisation des tumeurs hépatiques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1258888" y="73025"/>
            <a:ext cx="7885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2400" b="0">
                <a:latin typeface="Eras Medium ITC" panose="020B0602030504020804" pitchFamily="34" charset="0"/>
              </a:rPr>
              <a:t>Techniques innovantes en radiologie interventionnelle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8888" y="404813"/>
            <a:ext cx="777716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altLang="fr-FR" sz="1400" b="0" kern="0" dirty="0">
                <a:solidFill>
                  <a:srgbClr val="000000"/>
                </a:solidFill>
                <a:latin typeface="Eras Medium ITC" panose="020B0602030504020804" pitchFamily="34" charset="0"/>
                <a:ea typeface="+mj-ea"/>
                <a:cs typeface="+mj-cs"/>
              </a:rPr>
              <a:t>(en partenariat avec l’équipe de radiologie interventionnelle  du Centre-Médico-Chirurgical de l’Institut Arnault </a:t>
            </a:r>
            <a:r>
              <a:rPr lang="fr-FR" altLang="fr-FR" sz="1400" b="0" kern="0" dirty="0" err="1">
                <a:solidFill>
                  <a:srgbClr val="000000"/>
                </a:solidFill>
                <a:latin typeface="Eras Medium ITC" panose="020B0602030504020804" pitchFamily="34" charset="0"/>
                <a:ea typeface="+mj-ea"/>
                <a:cs typeface="+mj-cs"/>
              </a:rPr>
              <a:t>Tzanck</a:t>
            </a:r>
            <a:r>
              <a:rPr lang="fr-FR" altLang="fr-FR" sz="1400" b="0" kern="0" dirty="0">
                <a:solidFill>
                  <a:srgbClr val="000000"/>
                </a:solidFill>
                <a:latin typeface="Eras Medium ITC" panose="020B0602030504020804" pitchFamily="34" charset="0"/>
                <a:ea typeface="+mj-ea"/>
                <a:cs typeface="+mj-cs"/>
              </a:rPr>
              <a:t> à Saint-Laurent du Var)</a:t>
            </a:r>
            <a:endParaRPr lang="fr-FR" dirty="0">
              <a:latin typeface="Eras Medium ITC" panose="020B06020305040208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re 1"/>
          <p:cNvSpPr>
            <a:spLocks noGrp="1"/>
          </p:cNvSpPr>
          <p:nvPr>
            <p:ph type="title"/>
          </p:nvPr>
        </p:nvSpPr>
        <p:spPr>
          <a:xfrm>
            <a:off x="1042988" y="293688"/>
            <a:ext cx="8229600" cy="1143000"/>
          </a:xfrm>
        </p:spPr>
        <p:txBody>
          <a:bodyPr lIns="91440" tIns="45720" rIns="91440" bIns="45720" anchor="t"/>
          <a:lstStyle/>
          <a:p>
            <a:r>
              <a:rPr lang="fr-FR" altLang="fr-FR" smtClean="0"/>
              <a:t>  </a:t>
            </a:r>
            <a:r>
              <a:rPr lang="fr-FR" altLang="fr-FR" smtClean="0">
                <a:latin typeface="Eras Medium ITC" panose="020B0602030504020804" pitchFamily="34" charset="0"/>
              </a:rPr>
              <a:t>Chimio-embolisation</a:t>
            </a:r>
            <a:r>
              <a:rPr lang="fr-FR" altLang="fr-FR" smtClean="0"/>
              <a:t/>
            </a:r>
            <a:br>
              <a:rPr lang="fr-FR" altLang="fr-FR" smtClean="0"/>
            </a:br>
            <a:endParaRPr lang="fr-FR" altLang="fr-FR" sz="140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450" y="4508500"/>
            <a:ext cx="7310438" cy="4114800"/>
          </a:xfrm>
        </p:spPr>
        <p:txBody>
          <a:bodyPr/>
          <a:lstStyle/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r>
              <a:rPr lang="fr-FR" altLang="fr-FR" sz="1400" u="sng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Objectifs :</a:t>
            </a:r>
          </a:p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endParaRPr lang="fr-FR" sz="1400" dirty="0" smtClean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La </a:t>
            </a: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double action de la chimio-embolisation peut :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Ralentir ou arrêter la croissance de la </a:t>
            </a: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tumeur ;</a:t>
            </a:r>
            <a:endParaRPr lang="fr-FR" sz="1400" dirty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Entraîner, </a:t>
            </a: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dans certains </a:t>
            </a: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cas, </a:t>
            </a: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un rétrécissement significatif de la taille de la tumeur</a:t>
            </a: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.</a:t>
            </a:r>
          </a:p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endParaRPr lang="fr-FR" sz="1400" dirty="0" smtClean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Elle </a:t>
            </a: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est recommandée pour les cas de cancer où une intervention chirurgicale n'est pas possible</a:t>
            </a: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.</a:t>
            </a:r>
          </a:p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endParaRPr lang="fr-FR" sz="1000" b="1" dirty="0">
              <a:solidFill>
                <a:srgbClr val="000000"/>
              </a:solidFill>
            </a:endParaRPr>
          </a:p>
        </p:txBody>
      </p:sp>
      <p:sp>
        <p:nvSpPr>
          <p:cNvPr id="163844" name="Rectangle 1"/>
          <p:cNvSpPr>
            <a:spLocks noChangeArrowheads="1"/>
          </p:cNvSpPr>
          <p:nvPr/>
        </p:nvSpPr>
        <p:spPr bwMode="auto">
          <a:xfrm>
            <a:off x="-4429125" y="24923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ctr"/>
            <a:endParaRPr lang="fr-FR" altLang="fr-FR"/>
          </a:p>
        </p:txBody>
      </p:sp>
      <p:pic>
        <p:nvPicPr>
          <p:cNvPr id="163845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35063"/>
            <a:ext cx="36957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Légende encadrée 2 12"/>
          <p:cNvSpPr>
            <a:spLocks/>
          </p:cNvSpPr>
          <p:nvPr/>
        </p:nvSpPr>
        <p:spPr bwMode="auto">
          <a:xfrm>
            <a:off x="4573588" y="1547813"/>
            <a:ext cx="3875087" cy="3195637"/>
          </a:xfrm>
          <a:prstGeom prst="borderCallout2">
            <a:avLst>
              <a:gd name="adj1" fmla="val 25190"/>
              <a:gd name="adj2" fmla="val -3435"/>
              <a:gd name="adj3" fmla="val 25190"/>
              <a:gd name="adj4" fmla="val -15306"/>
              <a:gd name="adj5" fmla="val 41676"/>
              <a:gd name="adj6" fmla="val -3358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/>
          </a:p>
        </p:txBody>
      </p:sp>
      <p:sp>
        <p:nvSpPr>
          <p:cNvPr id="163847" name="ZoneTexte 4"/>
          <p:cNvSpPr txBox="1">
            <a:spLocks noChangeArrowheads="1"/>
          </p:cNvSpPr>
          <p:nvPr/>
        </p:nvSpPr>
        <p:spPr bwMode="auto">
          <a:xfrm>
            <a:off x="5416550" y="4759325"/>
            <a:ext cx="2592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900"/>
              <a:t>Source : e-cancer.fr</a:t>
            </a:r>
          </a:p>
        </p:txBody>
      </p:sp>
      <p:pic>
        <p:nvPicPr>
          <p:cNvPr id="16384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0" r="21339" b="11824"/>
          <a:stretch>
            <a:fillRect/>
          </a:stretch>
        </p:blipFill>
        <p:spPr bwMode="auto">
          <a:xfrm>
            <a:off x="4716463" y="1612900"/>
            <a:ext cx="357187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re 1"/>
          <p:cNvSpPr>
            <a:spLocks noGrp="1"/>
          </p:cNvSpPr>
          <p:nvPr>
            <p:ph type="title"/>
          </p:nvPr>
        </p:nvSpPr>
        <p:spPr>
          <a:xfrm>
            <a:off x="1258888" y="260350"/>
            <a:ext cx="6769100" cy="549275"/>
          </a:xfrm>
        </p:spPr>
        <p:txBody>
          <a:bodyPr lIns="91440" tIns="45720" rIns="91440" bIns="45720" anchor="t"/>
          <a:lstStyle/>
          <a:p>
            <a:r>
              <a:rPr lang="fr-FR" altLang="fr-FR" sz="2400" smtClean="0">
                <a:latin typeface="Eras Medium ITC" panose="020B0602030504020804" pitchFamily="34" charset="0"/>
              </a:rPr>
              <a:t>Chimio-embolisation</a:t>
            </a:r>
            <a:r>
              <a:rPr lang="fr-FR" altLang="fr-FR" smtClean="0">
                <a:latin typeface="Eras Medium ITC" panose="020B0602030504020804" pitchFamily="34" charset="0"/>
              </a:rPr>
              <a:t/>
            </a:r>
            <a:br>
              <a:rPr lang="fr-FR" altLang="fr-FR" smtClean="0">
                <a:latin typeface="Eras Medium ITC" panose="020B0602030504020804" pitchFamily="34" charset="0"/>
              </a:rPr>
            </a:br>
            <a:endParaRPr lang="fr-FR" altLang="fr-FR" sz="1400" smtClean="0">
              <a:latin typeface="Eras Medium ITC" panose="020B06020305040208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8888" y="1844675"/>
            <a:ext cx="7310437" cy="3960813"/>
          </a:xfrm>
        </p:spPr>
        <p:txBody>
          <a:bodyPr/>
          <a:lstStyle/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r>
              <a:rPr lang="fr-FR" sz="1400" u="sng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Service </a:t>
            </a:r>
            <a:r>
              <a:rPr lang="fr-FR" sz="1400" u="sng" dirty="0">
                <a:solidFill>
                  <a:srgbClr val="000000"/>
                </a:solidFill>
                <a:latin typeface="Eras Medium ITC" panose="020B0602030504020804" pitchFamily="34" charset="0"/>
              </a:rPr>
              <a:t>rendu au </a:t>
            </a:r>
            <a:r>
              <a:rPr lang="fr-FR" sz="1400" u="sng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patient :</a:t>
            </a:r>
          </a:p>
          <a:p>
            <a:pPr marL="0" indent="0" algn="just">
              <a:buClr>
                <a:srgbClr val="0070C0"/>
              </a:buClr>
              <a:buFont typeface="Wingdings" panose="05000000000000000000" pitchFamily="2" charset="2"/>
              <a:buNone/>
              <a:defRPr/>
            </a:pPr>
            <a:endParaRPr lang="fr-FR" sz="1400" u="sng" dirty="0" smtClean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Une </a:t>
            </a: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bonne réponse thérapeutique du fait de l’augmentation de la concentration locale de la dose de chimiothérapie délivrée. </a:t>
            </a:r>
            <a:endParaRPr lang="fr-FR" sz="1400" dirty="0" smtClean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endParaRPr lang="fr-FR" sz="1400" dirty="0">
              <a:solidFill>
                <a:srgbClr val="000000"/>
              </a:solidFill>
              <a:latin typeface="Eras Medium ITC" panose="020B0602030504020804" pitchFamily="34" charset="0"/>
            </a:endParaRP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Une diminution des effets secondaires : </a:t>
            </a:r>
          </a:p>
          <a:p>
            <a:pPr lvl="1" algn="just" fontAlgn="ctr"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latin typeface="Eras Medium ITC" panose="020B0602030504020804" pitchFamily="34" charset="0"/>
              </a:rPr>
              <a:t>Les médicaments de chimiothérapie injectés dans l'artère hépatique atteignent la tumeur de façon directe en évitant la majeure partie du tissu hépatique sain.</a:t>
            </a:r>
          </a:p>
          <a:p>
            <a:pPr lvl="1" algn="just" fontAlgn="ctr">
              <a:buFont typeface="Arial" panose="020B0604020202020204" pitchFamily="34" charset="0"/>
              <a:buChar char="•"/>
              <a:defRPr/>
            </a:pPr>
            <a:r>
              <a:rPr lang="fr-FR" sz="1400" dirty="0" smtClean="0">
                <a:latin typeface="Eras Medium ITC" panose="020B0602030504020804" pitchFamily="34" charset="0"/>
              </a:rPr>
              <a:t>Le reste du corps n'est que peu exposé aux médicaments de chimiothérapie administrés.</a:t>
            </a:r>
          </a:p>
          <a:p>
            <a:pPr lvl="1" algn="just" fontAlgn="ctr">
              <a:buFont typeface="Arial" panose="020B0604020202020204" pitchFamily="34" charset="0"/>
              <a:buChar char="•"/>
              <a:defRPr/>
            </a:pPr>
            <a:endParaRPr lang="fr-FR" sz="1400" dirty="0" smtClean="0">
              <a:latin typeface="Eras Medium ITC" panose="020B0602030504020804" pitchFamily="34" charset="0"/>
            </a:endParaRP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Un </a:t>
            </a:r>
            <a:r>
              <a:rPr lang="fr-FR" sz="1400" dirty="0">
                <a:solidFill>
                  <a:srgbClr val="000000"/>
                </a:solidFill>
                <a:latin typeface="Eras Medium ITC" panose="020B0602030504020804" pitchFamily="34" charset="0"/>
              </a:rPr>
              <a:t>effet antalgique majoré est observé dans plus de 80 % des </a:t>
            </a:r>
            <a:r>
              <a:rPr lang="fr-FR" sz="140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cas.</a:t>
            </a: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endParaRPr lang="fr-FR" sz="1400" dirty="0" smtClean="0">
              <a:solidFill>
                <a:srgbClr val="000000"/>
              </a:solidFill>
            </a:endParaRPr>
          </a:p>
          <a:p>
            <a:pPr algn="just">
              <a:buClr>
                <a:srgbClr val="0070C0"/>
              </a:buClr>
              <a:buFont typeface="Wingdings" panose="05000000000000000000" pitchFamily="2" charset="2"/>
              <a:buChar char="ü"/>
              <a:defRPr/>
            </a:pPr>
            <a:endParaRPr lang="fr-FR" sz="1800" b="1" dirty="0">
              <a:solidFill>
                <a:srgbClr val="000000"/>
              </a:solidFill>
            </a:endParaRPr>
          </a:p>
        </p:txBody>
      </p:sp>
      <p:pic>
        <p:nvPicPr>
          <p:cNvPr id="16390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97" t="12181" r="-1101"/>
          <a:stretch/>
        </p:blipFill>
        <p:spPr bwMode="auto">
          <a:xfrm>
            <a:off x="10771852" y="1705285"/>
            <a:ext cx="4824536" cy="40276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ZoneTexte 4"/>
          <p:cNvSpPr txBox="1">
            <a:spLocks noChangeArrowheads="1"/>
          </p:cNvSpPr>
          <p:nvPr/>
        </p:nvSpPr>
        <p:spPr bwMode="auto">
          <a:xfrm>
            <a:off x="12360275" y="6278563"/>
            <a:ext cx="25923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900"/>
              <a:t>Source : e-cancer.fr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>
            <a:graphicFrameLocks noGrp="1"/>
          </p:cNvGraphicFramePr>
          <p:nvPr/>
        </p:nvGraphicFramePr>
        <p:xfrm>
          <a:off x="-6569" y="980728"/>
          <a:ext cx="9302238" cy="608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5891" name="Titre 1"/>
          <p:cNvSpPr txBox="1">
            <a:spLocks/>
          </p:cNvSpPr>
          <p:nvPr/>
        </p:nvSpPr>
        <p:spPr bwMode="auto">
          <a:xfrm>
            <a:off x="-1476375" y="-100013"/>
            <a:ext cx="8643938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55" tIns="46127" rIns="92255" bIns="46127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2400">
                <a:solidFill>
                  <a:srgbClr val="0070C0"/>
                </a:solidFill>
                <a:latin typeface="Eras Medium ITC" panose="020B0602030504020804" pitchFamily="34" charset="0"/>
                <a:cs typeface="Arial" panose="020B0604020202020204" pitchFamily="34" charset="0"/>
              </a:rPr>
              <a:t>CLINIQUE PLEIN CIEL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Espace réservé du contenu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pic>
        <p:nvPicPr>
          <p:cNvPr id="16691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re 1"/>
          <p:cNvSpPr>
            <a:spLocks noGrp="1"/>
          </p:cNvSpPr>
          <p:nvPr>
            <p:ph type="title"/>
          </p:nvPr>
        </p:nvSpPr>
        <p:spPr>
          <a:xfrm>
            <a:off x="1181100" y="201613"/>
            <a:ext cx="7065963" cy="685800"/>
          </a:xfrm>
          <a:ln/>
        </p:spPr>
        <p:txBody>
          <a:bodyPr/>
          <a:lstStyle/>
          <a:p>
            <a:endParaRPr lang="fr-FR" altLang="fr-FR" smtClean="0"/>
          </a:p>
        </p:txBody>
      </p:sp>
      <p:sp>
        <p:nvSpPr>
          <p:cNvPr id="145411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89950" y="6664325"/>
            <a:ext cx="762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6F15B0-9C26-423D-8F83-FECD320C0F9F}" type="slidenum">
              <a:rPr lang="fr-FR" altLang="fr-FR">
                <a:solidFill>
                  <a:schemeClr val="bg1"/>
                </a:solidFill>
                <a:latin typeface="Eras Demi ITC" panose="020B0805030504020804" pitchFamily="34" charset="0"/>
              </a:rPr>
              <a:pPr/>
              <a:t>2</a:t>
            </a:fld>
            <a:endParaRPr lang="fr-FR" altLang="fr-FR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3438" y="-531813"/>
            <a:ext cx="13077826" cy="930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611188" y="-58738"/>
            <a:ext cx="8855075" cy="147161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126" eaLnBrk="1" fontAlgn="auto" hangingPunct="1">
              <a:spcAft>
                <a:spcPts val="0"/>
              </a:spcAft>
              <a:defRPr/>
            </a:pPr>
            <a:r>
              <a:rPr lang="fr-FR" sz="3200" b="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  <a:ea typeface="+mn-ea"/>
                <a:cs typeface="+mn-cs"/>
              </a:rPr>
              <a:t>Nos Plateaux Techniques :</a:t>
            </a:r>
            <a:br>
              <a:rPr lang="fr-FR" sz="3200" b="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  <a:ea typeface="+mn-ea"/>
                <a:cs typeface="+mn-cs"/>
              </a:rPr>
            </a:br>
            <a:r>
              <a:rPr lang="fr-FR" sz="3200" b="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  <a:ea typeface="+mn-ea"/>
                <a:cs typeface="+mn-cs"/>
              </a:rPr>
              <a:t>des innovations technologiques</a:t>
            </a:r>
          </a:p>
        </p:txBody>
      </p:sp>
      <p:sp>
        <p:nvSpPr>
          <p:cNvPr id="167939" name="Text Box 9"/>
          <p:cNvSpPr txBox="1">
            <a:spLocks noChangeArrowheads="1"/>
          </p:cNvSpPr>
          <p:nvPr/>
        </p:nvSpPr>
        <p:spPr bwMode="auto">
          <a:xfrm>
            <a:off x="2344738" y="1581150"/>
            <a:ext cx="2058987" cy="15414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20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643438" y="1597025"/>
            <a:ext cx="2060575" cy="154146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in">
            <a:noFill/>
            <a:miter lim="800000"/>
            <a:headEnd/>
            <a:tailEnd/>
          </a:ln>
        </p:spPr>
        <p:txBody>
          <a:bodyPr lIns="36564" tIns="36564" rIns="36564" bIns="3656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1400" dirty="0" smtClean="0">
              <a:solidFill>
                <a:srgbClr val="FFFFFF"/>
              </a:solidFill>
              <a:latin typeface="Eras Medium ITC" panose="020B06020305040208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1000" dirty="0" smtClean="0">
              <a:solidFill>
                <a:srgbClr val="FFFFFF"/>
              </a:solidFill>
              <a:latin typeface="Eras Medium ITC" panose="020B06020305040208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500" b="0" dirty="0" smtClean="0">
                <a:solidFill>
                  <a:srgbClr val="FFFFFF"/>
                </a:solidFill>
                <a:latin typeface="Eras Demi ITC" panose="020B0805030504020804" pitchFamily="34" charset="0"/>
              </a:rPr>
              <a:t>Scintigraphie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1600" b="0" dirty="0" smtClean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000" b="0" dirty="0" smtClean="0">
                <a:solidFill>
                  <a:srgbClr val="FFFFFF"/>
                </a:solidFill>
                <a:latin typeface="Eras Demi ITC" panose="020B0805030504020804" pitchFamily="34" charset="0"/>
              </a:rPr>
              <a:t>10 000 examens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fr-FR" altLang="fr-FR" sz="2000" dirty="0" smtClean="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7941" name="Text Box 11"/>
          <p:cNvSpPr txBox="1">
            <a:spLocks noChangeArrowheads="1"/>
          </p:cNvSpPr>
          <p:nvPr/>
        </p:nvSpPr>
        <p:spPr bwMode="auto">
          <a:xfrm>
            <a:off x="144463" y="3379788"/>
            <a:ext cx="2057400" cy="15414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80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7942" name="Text Box 12"/>
          <p:cNvSpPr txBox="1">
            <a:spLocks noChangeArrowheads="1"/>
          </p:cNvSpPr>
          <p:nvPr/>
        </p:nvSpPr>
        <p:spPr bwMode="auto">
          <a:xfrm>
            <a:off x="2408238" y="3357563"/>
            <a:ext cx="2060575" cy="15430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10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3100" b="0">
                <a:solidFill>
                  <a:srgbClr val="FFFFFF"/>
                </a:solidFill>
                <a:latin typeface="Eras Demi ITC" panose="020B0805030504020804" pitchFamily="34" charset="0"/>
              </a:rPr>
              <a:t>PETSCAN</a:t>
            </a:r>
          </a:p>
          <a:p>
            <a:pPr algn="ctr" eaLnBrk="1" hangingPunct="1"/>
            <a:endParaRPr lang="fr-FR" altLang="fr-FR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2000" b="0">
                <a:solidFill>
                  <a:srgbClr val="FFFFFF"/>
                </a:solidFill>
                <a:latin typeface="Eras Demi ITC" panose="020B0805030504020804" pitchFamily="34" charset="0"/>
              </a:rPr>
              <a:t>7 000 examens</a:t>
            </a:r>
          </a:p>
        </p:txBody>
      </p:sp>
      <p:sp>
        <p:nvSpPr>
          <p:cNvPr id="167943" name="Text Box 13"/>
          <p:cNvSpPr txBox="1">
            <a:spLocks noChangeArrowheads="1"/>
          </p:cNvSpPr>
          <p:nvPr/>
        </p:nvSpPr>
        <p:spPr bwMode="auto">
          <a:xfrm>
            <a:off x="4643438" y="3357563"/>
            <a:ext cx="2060575" cy="15430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90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867525" y="3352800"/>
            <a:ext cx="2055813" cy="154463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36564" tIns="36564" rIns="36564" bIns="36564"/>
          <a:lstStyle/>
          <a:p>
            <a:pPr algn="ctr" eaLnBrk="1" hangingPunct="1">
              <a:defRPr/>
            </a:pPr>
            <a:endParaRPr lang="fr-FR" altLang="fr-FR" sz="800" b="0" dirty="0">
              <a:solidFill>
                <a:srgbClr val="FFFFFF"/>
              </a:solidFill>
              <a:latin typeface="Eras Demi ITC" pitchFamily="34" charset="0"/>
            </a:endParaRPr>
          </a:p>
          <a:p>
            <a:pPr algn="ctr" eaLnBrk="1" hangingPunct="1">
              <a:defRPr/>
            </a:pPr>
            <a:r>
              <a:rPr lang="fr-FR" altLang="fr-FR" sz="3800" b="0" dirty="0">
                <a:solidFill>
                  <a:srgbClr val="FFFFFF"/>
                </a:solidFill>
                <a:latin typeface="Eras Demi ITC" pitchFamily="34" charset="0"/>
              </a:rPr>
              <a:t>Scanner</a:t>
            </a:r>
          </a:p>
          <a:p>
            <a:pPr algn="ctr" eaLnBrk="1" hangingPunct="1">
              <a:defRPr/>
            </a:pPr>
            <a:endParaRPr lang="fr-FR" altLang="fr-FR" sz="1600" b="0" dirty="0">
              <a:solidFill>
                <a:srgbClr val="FFFFFF"/>
              </a:solidFill>
              <a:latin typeface="Eras Demi ITC" pitchFamily="34" charset="0"/>
            </a:endParaRPr>
          </a:p>
          <a:p>
            <a:pPr algn="ctr" eaLnBrk="1" hangingPunct="1">
              <a:defRPr/>
            </a:pPr>
            <a:r>
              <a:rPr lang="fr-FR" altLang="fr-FR" sz="2000" b="0" dirty="0">
                <a:solidFill>
                  <a:srgbClr val="FFFFFF"/>
                </a:solidFill>
                <a:latin typeface="Eras Demi ITC" pitchFamily="34" charset="0"/>
              </a:rPr>
              <a:t>22 000 examens</a:t>
            </a:r>
          </a:p>
          <a:p>
            <a:pPr algn="ctr" eaLnBrk="1" hangingPunct="1">
              <a:defRPr/>
            </a:pPr>
            <a:endParaRPr lang="fr-FR" altLang="fr-FR" sz="1700" b="0" dirty="0">
              <a:solidFill>
                <a:srgbClr val="FFFFFF"/>
              </a:solidFill>
              <a:latin typeface="Eras Demi ITC" pitchFamily="34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44463" y="1581150"/>
            <a:ext cx="2057400" cy="15414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algn="in">
            <a:noFill/>
            <a:miter lim="800000"/>
            <a:headEnd/>
            <a:tailEnd/>
          </a:ln>
        </p:spPr>
        <p:txBody>
          <a:bodyPr lIns="36564" tIns="36564" rIns="36564" bIns="36564"/>
          <a:lstStyle/>
          <a:p>
            <a:pPr algn="ctr" eaLnBrk="1" hangingPunct="1">
              <a:defRPr/>
            </a:pPr>
            <a:endParaRPr lang="fr-FR" altLang="fr-FR" sz="500" b="0" dirty="0">
              <a:solidFill>
                <a:srgbClr val="FFFFFF"/>
              </a:solidFill>
              <a:latin typeface="Eras Demi ITC" pitchFamily="34" charset="0"/>
            </a:endParaRPr>
          </a:p>
          <a:p>
            <a:pPr algn="ctr" eaLnBrk="1" hangingPunct="1">
              <a:defRPr/>
            </a:pPr>
            <a:endParaRPr lang="fr-FR" altLang="fr-FR" sz="300" b="0" dirty="0">
              <a:solidFill>
                <a:srgbClr val="FFFFFF"/>
              </a:solidFill>
              <a:latin typeface="Eras Demi ITC" pitchFamily="34" charset="0"/>
            </a:endParaRPr>
          </a:p>
          <a:p>
            <a:pPr algn="ctr" eaLnBrk="1" hangingPunct="1">
              <a:defRPr/>
            </a:pPr>
            <a:r>
              <a:rPr lang="fr-FR" altLang="fr-FR" sz="2600" b="0" dirty="0">
                <a:solidFill>
                  <a:srgbClr val="FFFFFF"/>
                </a:solidFill>
                <a:latin typeface="Eras Demi ITC" pitchFamily="34" charset="0"/>
              </a:rPr>
              <a:t>Centre d’Imagerie Numérisée</a:t>
            </a:r>
          </a:p>
        </p:txBody>
      </p:sp>
      <p:sp>
        <p:nvSpPr>
          <p:cNvPr id="167946" name="Text Box 17"/>
          <p:cNvSpPr txBox="1">
            <a:spLocks noChangeArrowheads="1"/>
          </p:cNvSpPr>
          <p:nvPr/>
        </p:nvSpPr>
        <p:spPr bwMode="auto">
          <a:xfrm>
            <a:off x="6845300" y="1611313"/>
            <a:ext cx="2055813" cy="1543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" tIns="576" rIns="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90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7947" name="Text Box 18"/>
          <p:cNvSpPr txBox="1">
            <a:spLocks noChangeArrowheads="1"/>
          </p:cNvSpPr>
          <p:nvPr/>
        </p:nvSpPr>
        <p:spPr bwMode="auto">
          <a:xfrm>
            <a:off x="2382838" y="5019675"/>
            <a:ext cx="2058987" cy="15446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2400" b="0">
              <a:solidFill>
                <a:srgbClr val="000000"/>
              </a:solidFill>
            </a:endParaRPr>
          </a:p>
          <a:p>
            <a:pPr eaLnBrk="1" hangingPunct="1"/>
            <a:endParaRPr lang="fr-FR" altLang="fr-FR" sz="2400" b="0">
              <a:solidFill>
                <a:srgbClr val="000000"/>
              </a:solidFill>
            </a:endParaRPr>
          </a:p>
          <a:p>
            <a:pPr eaLnBrk="1" hangingPunct="1"/>
            <a:endParaRPr lang="fr-FR" altLang="fr-FR" sz="2400" b="0">
              <a:solidFill>
                <a:srgbClr val="000000"/>
              </a:solidFill>
            </a:endParaRPr>
          </a:p>
        </p:txBody>
      </p:sp>
      <p:sp>
        <p:nvSpPr>
          <p:cNvPr id="167948" name="Text Box 19"/>
          <p:cNvSpPr txBox="1">
            <a:spLocks noChangeArrowheads="1"/>
          </p:cNvSpPr>
          <p:nvPr/>
        </p:nvSpPr>
        <p:spPr bwMode="auto">
          <a:xfrm>
            <a:off x="4645025" y="5013325"/>
            <a:ext cx="2058988" cy="15446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6" tIns="576" rIns="576" bIns="576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4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2300" b="0">
                <a:solidFill>
                  <a:srgbClr val="FFFFFF"/>
                </a:solidFill>
                <a:latin typeface="Eras Demi ITC" panose="020B0805030504020804" pitchFamily="34" charset="0"/>
              </a:rPr>
              <a:t>Radiothérapie</a:t>
            </a:r>
          </a:p>
          <a:p>
            <a:pPr algn="ctr" eaLnBrk="1" hangingPunct="1"/>
            <a:endParaRPr lang="fr-FR" altLang="fr-FR" sz="16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2000" b="0">
                <a:solidFill>
                  <a:srgbClr val="FFFFFF"/>
                </a:solidFill>
                <a:latin typeface="Eras Demi ITC" panose="020B0805030504020804" pitchFamily="34" charset="0"/>
              </a:rPr>
              <a:t>45 000 séances</a:t>
            </a:r>
          </a:p>
          <a:p>
            <a:pPr algn="ctr" eaLnBrk="1" hangingPunct="1"/>
            <a:r>
              <a:rPr lang="fr-FR" altLang="fr-FR" sz="2000" b="0">
                <a:solidFill>
                  <a:srgbClr val="FFFFFF"/>
                </a:solidFill>
                <a:latin typeface="Eras Demi ITC" panose="020B0805030504020804" pitchFamily="34" charset="0"/>
              </a:rPr>
              <a:t>2 000 patients</a:t>
            </a:r>
          </a:p>
        </p:txBody>
      </p:sp>
      <p:sp>
        <p:nvSpPr>
          <p:cNvPr id="167949" name="Text Box 20"/>
          <p:cNvSpPr txBox="1">
            <a:spLocks noChangeArrowheads="1"/>
          </p:cNvSpPr>
          <p:nvPr/>
        </p:nvSpPr>
        <p:spPr bwMode="auto">
          <a:xfrm>
            <a:off x="6867525" y="4921250"/>
            <a:ext cx="2055813" cy="16287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900">
              <a:solidFill>
                <a:srgbClr val="FFFFFF"/>
              </a:solidFill>
              <a:latin typeface="Eras Demi ITC" panose="020B0805030504020804" pitchFamily="34" charset="0"/>
            </a:endParaRPr>
          </a:p>
        </p:txBody>
      </p:sp>
      <p:sp>
        <p:nvSpPr>
          <p:cNvPr id="167950" name="Text Box 21"/>
          <p:cNvSpPr txBox="1">
            <a:spLocks noChangeArrowheads="1"/>
          </p:cNvSpPr>
          <p:nvPr/>
        </p:nvSpPr>
        <p:spPr bwMode="auto">
          <a:xfrm>
            <a:off x="144463" y="5013325"/>
            <a:ext cx="2057400" cy="1544638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0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3600" b="0">
                <a:solidFill>
                  <a:srgbClr val="FFFFFF"/>
                </a:solidFill>
                <a:latin typeface="Eras Demi ITC" panose="020B0805030504020804" pitchFamily="34" charset="0"/>
              </a:rPr>
              <a:t>IRM</a:t>
            </a:r>
          </a:p>
          <a:p>
            <a:pPr algn="ctr" eaLnBrk="1" hangingPunct="1"/>
            <a:endParaRPr lang="fr-FR" altLang="fr-FR" sz="8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endParaRPr lang="fr-FR" altLang="fr-FR" sz="800" b="0">
              <a:solidFill>
                <a:srgbClr val="FFFFFF"/>
              </a:solidFill>
              <a:latin typeface="Eras Demi ITC" panose="020B0805030504020804" pitchFamily="34" charset="0"/>
            </a:endParaRPr>
          </a:p>
          <a:p>
            <a:pPr algn="ctr" eaLnBrk="1" hangingPunct="1"/>
            <a:r>
              <a:rPr lang="fr-FR" altLang="fr-FR" sz="2000" b="0">
                <a:solidFill>
                  <a:srgbClr val="FFFFFF"/>
                </a:solidFill>
                <a:latin typeface="Eras Demi ITC" panose="020B0805030504020804" pitchFamily="34" charset="0"/>
              </a:rPr>
              <a:t>12 000 examens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7"/>
          <p:cNvSpPr>
            <a:spLocks noChangeArrowheads="1"/>
          </p:cNvSpPr>
          <p:nvPr/>
        </p:nvSpPr>
        <p:spPr bwMode="auto">
          <a:xfrm>
            <a:off x="3914775" y="2187575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B050"/>
              </a:solidFill>
              <a:latin typeface="Eras Medium ITC" panose="020B0602030504020804" pitchFamily="34" charset="0"/>
            </a:endParaRP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250825" y="1844675"/>
            <a:ext cx="8785225" cy="316865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126" eaLnBrk="1" fontAlgn="auto" hangingPunct="1">
              <a:spcAft>
                <a:spcPts val="0"/>
              </a:spcAft>
              <a:defRPr/>
            </a:pPr>
            <a:endParaRPr lang="fr-FR" sz="2800" cap="small" dirty="0" smtClean="0">
              <a:solidFill>
                <a:schemeClr val="bg1">
                  <a:lumMod val="50000"/>
                </a:schemeClr>
              </a:solidFill>
              <a:latin typeface="Eras Medium ITC" pitchFamily="34" charset="0"/>
            </a:endParaRPr>
          </a:p>
          <a:p>
            <a:pPr defTabSz="914126" eaLnBrk="1" fontAlgn="auto" hangingPunct="1">
              <a:spcAft>
                <a:spcPts val="0"/>
              </a:spcAft>
              <a:defRPr/>
            </a:pPr>
            <a:endParaRPr lang="fr-FR" sz="2800" cap="small" dirty="0">
              <a:solidFill>
                <a:schemeClr val="bg1">
                  <a:lumMod val="50000"/>
                </a:schemeClr>
              </a:solidFill>
              <a:latin typeface="Eras Medium ITC" pitchFamily="34" charset="0"/>
            </a:endParaRPr>
          </a:p>
          <a:p>
            <a:pPr defTabSz="914126" eaLnBrk="1" fontAlgn="auto" hangingPunct="1">
              <a:spcAft>
                <a:spcPts val="0"/>
              </a:spcAft>
              <a:defRPr/>
            </a:pPr>
            <a:r>
              <a:rPr lang="fr-FR" sz="2800" cap="small" dirty="0" smtClean="0">
                <a:solidFill>
                  <a:schemeClr val="bg1">
                    <a:lumMod val="50000"/>
                  </a:schemeClr>
                </a:solidFill>
                <a:latin typeface="Eras Medium ITC" pitchFamily="34" charset="0"/>
              </a:rPr>
              <a:t>Les Plateaux Techniques d’Imagerie lourde </a:t>
            </a:r>
          </a:p>
          <a:p>
            <a:pPr defTabSz="914126" eaLnBrk="1" fontAlgn="auto" hangingPunct="1">
              <a:spcAft>
                <a:spcPts val="0"/>
              </a:spcAft>
              <a:defRPr/>
            </a:pPr>
            <a:r>
              <a:rPr lang="fr-FR" sz="2800" cap="small" dirty="0" smtClean="0">
                <a:solidFill>
                  <a:schemeClr val="bg1">
                    <a:lumMod val="50000"/>
                  </a:schemeClr>
                </a:solidFill>
                <a:latin typeface="Eras Medium ITC" pitchFamily="34" charset="0"/>
              </a:rPr>
              <a:t>sont exploités en partenariat avec les praticiens : </a:t>
            </a:r>
            <a:endParaRPr lang="fr-FR" sz="2800" cap="small" dirty="0">
              <a:solidFill>
                <a:schemeClr val="bg1">
                  <a:lumMod val="50000"/>
                </a:schemeClr>
              </a:solidFill>
              <a:latin typeface="Eras Medium ITC" pitchFamily="34" charset="0"/>
            </a:endParaRPr>
          </a:p>
        </p:txBody>
      </p:sp>
      <p:pic>
        <p:nvPicPr>
          <p:cNvPr id="168964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60350"/>
            <a:ext cx="79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4"/>
          <p:cNvSpPr>
            <a:spLocks noChangeArrowheads="1"/>
          </p:cNvSpPr>
          <p:nvPr/>
        </p:nvSpPr>
        <p:spPr bwMode="auto">
          <a:xfrm>
            <a:off x="-228600" y="-28575"/>
            <a:ext cx="9696450" cy="72024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defTabSz="600075" latinLnBrk="1">
              <a:spcBef>
                <a:spcPct val="20000"/>
              </a:spcBef>
              <a:buClr>
                <a:schemeClr val="tx2"/>
              </a:buClr>
              <a:buSzPct val="68000"/>
              <a:buFont typeface="Wingdings 2" panose="05020102010507070707" pitchFamily="18" charset="2"/>
              <a:buChar char=""/>
              <a:defRPr sz="3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1pPr>
            <a:lvl2pPr marL="742950" indent="-285750" defTabSz="600075" latinLnBrk="1">
              <a:spcBef>
                <a:spcPct val="20000"/>
              </a:spcBef>
              <a:buClr>
                <a:srgbClr val="108BB4"/>
              </a:buClr>
              <a:buSzPct val="60000"/>
              <a:buFont typeface="Wingdings 2" panose="05020102010507070707" pitchFamily="18" charset="2"/>
              <a:buChar char=""/>
              <a:defRPr sz="27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2pPr>
            <a:lvl3pPr marL="1143000" indent="-228600" defTabSz="600075" latinLnBrk="1">
              <a:spcBef>
                <a:spcPct val="20000"/>
              </a:spcBef>
              <a:buClr>
                <a:srgbClr val="DA7328"/>
              </a:buClr>
              <a:buSzPct val="57000"/>
              <a:buFont typeface="Wingdings 2" panose="05020102010507070707" pitchFamily="18" charset="2"/>
              <a:buChar char="¦"/>
              <a:defRPr sz="25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3pPr>
            <a:lvl4pPr marL="1600200" indent="-228600" defTabSz="600075" latinLnBrk="1">
              <a:spcBef>
                <a:spcPct val="20000"/>
              </a:spcBef>
              <a:buClr>
                <a:srgbClr val="E4A81B"/>
              </a:buClr>
              <a:buSzPct val="53000"/>
              <a:buFont typeface="Wingdings 2" panose="05020102010507070707" pitchFamily="18" charset="2"/>
              <a:buChar char="¢"/>
              <a:defRPr sz="23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4pPr>
            <a:lvl5pPr marL="2057400" indent="-228600" defTabSz="600075" latinLnBrk="1">
              <a:spcBef>
                <a:spcPct val="20000"/>
              </a:spcBef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5pPr>
            <a:lvl6pPr marL="2514600" indent="-228600" defTabSz="600075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6pPr>
            <a:lvl7pPr marL="2971800" indent="-228600" defTabSz="600075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7pPr>
            <a:lvl8pPr marL="3429000" indent="-228600" defTabSz="600075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8pPr>
            <a:lvl9pPr marL="3886200" indent="-228600" defTabSz="600075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1011" name="Rectangle 17"/>
          <p:cNvSpPr>
            <a:spLocks noChangeArrowheads="1"/>
          </p:cNvSpPr>
          <p:nvPr/>
        </p:nvSpPr>
        <p:spPr bwMode="auto">
          <a:xfrm>
            <a:off x="3914775" y="2187575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latinLnBrk="1">
              <a:spcBef>
                <a:spcPct val="20000"/>
              </a:spcBef>
              <a:buClr>
                <a:schemeClr val="tx2"/>
              </a:buClr>
              <a:buSzPct val="68000"/>
              <a:buFont typeface="Wingdings 2" panose="05020102010507070707" pitchFamily="18" charset="2"/>
              <a:buChar char=""/>
              <a:defRPr sz="3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rgbClr val="108BB4"/>
              </a:buClr>
              <a:buSzPct val="60000"/>
              <a:buFont typeface="Wingdings 2" panose="05020102010507070707" pitchFamily="18" charset="2"/>
              <a:buChar char=""/>
              <a:defRPr sz="27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rgbClr val="DA7328"/>
              </a:buClr>
              <a:buSzPct val="57000"/>
              <a:buFont typeface="Wingdings 2" panose="05020102010507070707" pitchFamily="18" charset="2"/>
              <a:buChar char="¦"/>
              <a:defRPr sz="25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rgbClr val="E4A81B"/>
              </a:buClr>
              <a:buSzPct val="53000"/>
              <a:buFont typeface="Wingdings 2" panose="05020102010507070707" pitchFamily="18" charset="2"/>
              <a:buChar char="¢"/>
              <a:defRPr sz="23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1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>
              <a:solidFill>
                <a:srgbClr val="00B050"/>
              </a:solidFill>
              <a:latin typeface="Eras Medium ITC" panose="020B0602030504020804" pitchFamily="34" charset="0"/>
            </a:endParaRPr>
          </a:p>
        </p:txBody>
      </p:sp>
      <p:sp>
        <p:nvSpPr>
          <p:cNvPr id="200708" name="Rectangle 7"/>
          <p:cNvSpPr>
            <a:spLocks noChangeArrowheads="1"/>
          </p:cNvSpPr>
          <p:nvPr/>
        </p:nvSpPr>
        <p:spPr bwMode="auto">
          <a:xfrm>
            <a:off x="1933575" y="14573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2400" dirty="0" smtClean="0">
                <a:solidFill>
                  <a:schemeClr val="bg1">
                    <a:lumMod val="50000"/>
                  </a:schemeClr>
                </a:solidFill>
                <a:latin typeface="Eras Medium ITC" panose="020B0602030504020804" pitchFamily="34" charset="0"/>
              </a:rPr>
              <a:t>SCANNER          IRM</a:t>
            </a:r>
            <a:endParaRPr lang="fr-FR" altLang="fr-FR" sz="2800" dirty="0" smtClean="0">
              <a:solidFill>
                <a:schemeClr val="bg1">
                  <a:lumMod val="50000"/>
                </a:schemeClr>
              </a:solidFill>
              <a:latin typeface="Eras Medium ITC" panose="020B0602030504020804" pitchFamily="34" charset="0"/>
            </a:endParaRPr>
          </a:p>
        </p:txBody>
      </p:sp>
      <p:grpSp>
        <p:nvGrpSpPr>
          <p:cNvPr id="171013" name="Groupe 3"/>
          <p:cNvGrpSpPr>
            <a:grpSpLocks noChangeAspect="1"/>
          </p:cNvGrpSpPr>
          <p:nvPr/>
        </p:nvGrpSpPr>
        <p:grpSpPr bwMode="auto">
          <a:xfrm>
            <a:off x="3946525" y="766763"/>
            <a:ext cx="1393825" cy="741362"/>
            <a:chOff x="6804025" y="4108450"/>
            <a:chExt cx="1255713" cy="615950"/>
          </a:xfrm>
        </p:grpSpPr>
        <p:sp>
          <p:nvSpPr>
            <p:cNvPr id="171017" name="Line 12"/>
            <p:cNvSpPr>
              <a:spLocks noChangeShapeType="1"/>
            </p:cNvSpPr>
            <p:nvPr/>
          </p:nvSpPr>
          <p:spPr bwMode="auto">
            <a:xfrm>
              <a:off x="6804025" y="4408942"/>
              <a:ext cx="1255713" cy="293"/>
            </a:xfrm>
            <a:prstGeom prst="line">
              <a:avLst/>
            </a:prstGeom>
            <a:noFill/>
            <a:ln w="47625">
              <a:solidFill>
                <a:srgbClr val="F7964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018" name="Freeform 13"/>
            <p:cNvSpPr>
              <a:spLocks/>
            </p:cNvSpPr>
            <p:nvPr/>
          </p:nvSpPr>
          <p:spPr bwMode="auto">
            <a:xfrm>
              <a:off x="7102795" y="4108450"/>
              <a:ext cx="232865" cy="615950"/>
            </a:xfrm>
            <a:custGeom>
              <a:avLst/>
              <a:gdLst>
                <a:gd name="T0" fmla="*/ 0 w 1440"/>
                <a:gd name="T1" fmla="*/ 2147483646 h 1560"/>
                <a:gd name="T2" fmla="*/ 2147483646 w 1440"/>
                <a:gd name="T3" fmla="*/ 2147483646 h 1560"/>
                <a:gd name="T4" fmla="*/ 2147483646 w 1440"/>
                <a:gd name="T5" fmla="*/ 2147483646 h 1560"/>
                <a:gd name="T6" fmla="*/ 2147483646 w 1440"/>
                <a:gd name="T7" fmla="*/ 2147483646 h 1560"/>
                <a:gd name="T8" fmla="*/ 2147483646 w 1440"/>
                <a:gd name="T9" fmla="*/ 2147483646 h 1560"/>
                <a:gd name="T10" fmla="*/ 2147483646 w 1440"/>
                <a:gd name="T11" fmla="*/ 2147483646 h 1560"/>
                <a:gd name="T12" fmla="*/ 2147483646 w 1440"/>
                <a:gd name="T13" fmla="*/ 2147483646 h 1560"/>
                <a:gd name="T14" fmla="*/ 2147483646 w 1440"/>
                <a:gd name="T15" fmla="*/ 2147483646 h 1560"/>
                <a:gd name="T16" fmla="*/ 2147483646 w 1440"/>
                <a:gd name="T17" fmla="*/ 2147483646 h 15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0"/>
                <a:gd name="T28" fmla="*/ 0 h 1560"/>
                <a:gd name="T29" fmla="*/ 1440 w 1440"/>
                <a:gd name="T30" fmla="*/ 1560 h 15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0" h="1560">
                  <a:moveTo>
                    <a:pt x="0" y="660"/>
                  </a:moveTo>
                  <a:cubicBezTo>
                    <a:pt x="60" y="435"/>
                    <a:pt x="120" y="210"/>
                    <a:pt x="180" y="120"/>
                  </a:cubicBezTo>
                  <a:cubicBezTo>
                    <a:pt x="240" y="30"/>
                    <a:pt x="300" y="0"/>
                    <a:pt x="360" y="120"/>
                  </a:cubicBezTo>
                  <a:cubicBezTo>
                    <a:pt x="420" y="240"/>
                    <a:pt x="480" y="720"/>
                    <a:pt x="540" y="840"/>
                  </a:cubicBezTo>
                  <a:cubicBezTo>
                    <a:pt x="600" y="960"/>
                    <a:pt x="630" y="960"/>
                    <a:pt x="720" y="840"/>
                  </a:cubicBezTo>
                  <a:cubicBezTo>
                    <a:pt x="810" y="720"/>
                    <a:pt x="990" y="210"/>
                    <a:pt x="1080" y="120"/>
                  </a:cubicBezTo>
                  <a:cubicBezTo>
                    <a:pt x="1170" y="30"/>
                    <a:pt x="1230" y="90"/>
                    <a:pt x="1260" y="300"/>
                  </a:cubicBezTo>
                  <a:cubicBezTo>
                    <a:pt x="1290" y="510"/>
                    <a:pt x="1230" y="1200"/>
                    <a:pt x="1260" y="1380"/>
                  </a:cubicBezTo>
                  <a:cubicBezTo>
                    <a:pt x="1290" y="1560"/>
                    <a:pt x="1365" y="1470"/>
                    <a:pt x="1440" y="1380"/>
                  </a:cubicBezTo>
                </a:path>
              </a:pathLst>
            </a:custGeom>
            <a:noFill/>
            <a:ln w="66675">
              <a:solidFill>
                <a:srgbClr val="99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019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6843568" y="4192083"/>
              <a:ext cx="206503" cy="1702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1200" i="1" kern="10">
                  <a:ln w="9525">
                    <a:solidFill>
                      <a:srgbClr val="BFBFBF"/>
                    </a:solidFill>
                    <a:round/>
                    <a:headEnd/>
                    <a:tailEnd/>
                  </a:ln>
                  <a:solidFill>
                    <a:srgbClr val="D8D8D8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 panose="020B0A04020102020204" pitchFamily="34" charset="0"/>
                </a:rPr>
                <a:t>gie</a:t>
              </a:r>
            </a:p>
          </p:txBody>
        </p:sp>
        <p:sp>
          <p:nvSpPr>
            <p:cNvPr id="171020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7335660" y="4192083"/>
              <a:ext cx="694201" cy="1702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1200" i="1" kern="10">
                  <a:ln w="9525">
                    <a:solidFill>
                      <a:srgbClr val="BFBFBF"/>
                    </a:solidFill>
                    <a:round/>
                    <a:headEnd/>
                    <a:tailEnd/>
                  </a:ln>
                  <a:solidFill>
                    <a:srgbClr val="D8D8D8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 panose="020B0A04020102020204" pitchFamily="34" charset="0"/>
                </a:rPr>
                <a:t>ouginscan</a:t>
              </a:r>
            </a:p>
          </p:txBody>
        </p:sp>
      </p:grpSp>
      <p:sp>
        <p:nvSpPr>
          <p:cNvPr id="24" name="Titre 1"/>
          <p:cNvSpPr txBox="1">
            <a:spLocks/>
          </p:cNvSpPr>
          <p:nvPr/>
        </p:nvSpPr>
        <p:spPr>
          <a:xfrm>
            <a:off x="644525" y="168275"/>
            <a:ext cx="8312150" cy="147161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126" eaLnBrk="1" fontAlgn="auto" hangingPunct="1">
              <a:spcAft>
                <a:spcPts val="0"/>
              </a:spcAft>
              <a:defRPr/>
            </a:pPr>
            <a:r>
              <a:rPr lang="fr-FR" sz="2400" cap="small" dirty="0" smtClean="0">
                <a:solidFill>
                  <a:schemeClr val="bg1">
                    <a:lumMod val="50000"/>
                  </a:schemeClr>
                </a:solidFill>
                <a:latin typeface="Eras Medium ITC" pitchFamily="34" charset="0"/>
              </a:rPr>
              <a:t>IMAGERIE EN COUPES</a:t>
            </a:r>
            <a:endParaRPr lang="fr-FR" sz="2400" cap="small" dirty="0">
              <a:solidFill>
                <a:schemeClr val="bg1">
                  <a:lumMod val="50000"/>
                </a:schemeClr>
              </a:solidFill>
              <a:latin typeface="Eras Medium ITC" pitchFamily="34" charset="0"/>
            </a:endParaRPr>
          </a:p>
        </p:txBody>
      </p:sp>
      <p:pic>
        <p:nvPicPr>
          <p:cNvPr id="171015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19063"/>
            <a:ext cx="79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1016" name="Graphique 4"/>
          <p:cNvGraphicFramePr>
            <a:graphicFrameLocks/>
          </p:cNvGraphicFramePr>
          <p:nvPr/>
        </p:nvGraphicFramePr>
        <p:xfrm>
          <a:off x="1020763" y="1865313"/>
          <a:ext cx="7343775" cy="467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5" name="Graphique" r:id="rId5" imgW="7352413" imgH="4676037" progId="Excel.Chart.8">
                  <p:embed/>
                </p:oleObj>
              </mc:Choice>
              <mc:Fallback>
                <p:oleObj name="Graphique" r:id="rId5" imgW="7352413" imgH="4676037" progId="Excel.Chart.8">
                  <p:embed/>
                  <p:pic>
                    <p:nvPicPr>
                      <p:cNvPr id="0" name="Graphique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763" y="1865313"/>
                        <a:ext cx="7343775" cy="467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alphaModFix amt="8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555875" y="620713"/>
            <a:ext cx="6664325" cy="1016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771" b="0" spc="49" dirty="0">
                <a:ln w="6350"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Scanner General Electric </a:t>
            </a:r>
            <a:br>
              <a:rPr lang="fr-FR" sz="2771" b="0" spc="49" dirty="0">
                <a:ln w="6350"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</a:br>
            <a:r>
              <a:rPr lang="fr-FR" sz="2771" b="0" spc="49" dirty="0">
                <a:ln w="6350"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Light Speed </a:t>
            </a:r>
            <a:r>
              <a:rPr lang="fr-FR" sz="2771" b="0" spc="49" dirty="0" err="1">
                <a:ln w="6350"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Advantage</a:t>
            </a:r>
            <a:r>
              <a:rPr lang="fr-FR" sz="2771" b="0" spc="49" dirty="0">
                <a:ln w="6350"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 64 barrettes</a:t>
            </a:r>
          </a:p>
        </p:txBody>
      </p:sp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182563" y="3841750"/>
            <a:ext cx="90519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2375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Doté d’applications logicielles performantes,</a:t>
            </a:r>
          </a:p>
          <a:p>
            <a:pPr eaLnBrk="1" hangingPunct="1">
              <a:defRPr/>
            </a:pPr>
            <a:r>
              <a:rPr lang="fr-FR" sz="2375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notamment en matière de: </a:t>
            </a:r>
          </a:p>
          <a:p>
            <a:pPr eaLnBrk="1" hangingPunct="1">
              <a:defRPr/>
            </a:pPr>
            <a:endParaRPr lang="fr-FR" sz="148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charset="0"/>
            </a:endParaRPr>
          </a:p>
          <a:p>
            <a:pPr eaLnBrk="1" hangingPunct="1">
              <a:buFontTx/>
              <a:buChar char="-"/>
              <a:defRPr/>
            </a:pPr>
            <a:endParaRPr lang="fr-FR" sz="89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237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 Dépistage et Suivi des Cancers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FR" sz="237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237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 Coloscopie virtuelle</a:t>
            </a:r>
          </a:p>
          <a:p>
            <a:pPr eaLnBrk="1" hangingPunct="1">
              <a:buFontTx/>
              <a:buChar char="-"/>
              <a:defRPr/>
            </a:pPr>
            <a:endParaRPr lang="fr-FR" sz="237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237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 </a:t>
            </a:r>
            <a:r>
              <a:rPr lang="fr-FR" sz="2375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Coroscanner</a:t>
            </a:r>
            <a:endParaRPr lang="fr-FR" sz="2375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5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7"/>
          <p:cNvSpPr>
            <a:spLocks noChangeArrowheads="1"/>
          </p:cNvSpPr>
          <p:nvPr/>
        </p:nvSpPr>
        <p:spPr bwMode="auto">
          <a:xfrm>
            <a:off x="3914775" y="2187575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solidFill>
                <a:srgbClr val="00B05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75107" name="Picture 2" descr="O:\Secretariat de Direction\COMMUNICATION\PHOTOS + LOGOS\LOGOS\Logo Médecine Nucléaire CIN - 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065213"/>
            <a:ext cx="609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Rectangle 59"/>
          <p:cNvSpPr>
            <a:spLocks noChangeArrowheads="1"/>
          </p:cNvSpPr>
          <p:nvPr/>
        </p:nvSpPr>
        <p:spPr bwMode="auto">
          <a:xfrm>
            <a:off x="180975" y="1771650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000000"/>
                </a:solidFill>
                <a:latin typeface="Eras Medium ITC" panose="020B0602030504020804" pitchFamily="34" charset="0"/>
              </a:rPr>
              <a:t>PETSCAN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Eras Medium ITC" panose="020B0602030504020804" pitchFamily="34" charset="0"/>
              </a:rPr>
              <a:t>GIE MOUGINSTEP</a:t>
            </a:r>
          </a:p>
        </p:txBody>
      </p:sp>
      <p:sp>
        <p:nvSpPr>
          <p:cNvPr id="175109" name="Rectangle 71"/>
          <p:cNvSpPr>
            <a:spLocks noChangeArrowheads="1"/>
          </p:cNvSpPr>
          <p:nvPr/>
        </p:nvSpPr>
        <p:spPr bwMode="auto">
          <a:xfrm>
            <a:off x="4716463" y="1787525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000000"/>
                </a:solidFill>
                <a:latin typeface="Eras Medium ITC" panose="020B0602030504020804" pitchFamily="34" charset="0"/>
              </a:rPr>
              <a:t>SCINTIGRAPHIE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Eras Medium ITC" panose="020B0602030504020804" pitchFamily="34" charset="0"/>
              </a:rPr>
              <a:t>SCINTIAZUR</a:t>
            </a:r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323850" y="350838"/>
            <a:ext cx="8312150" cy="147161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126" eaLnBrk="1" fontAlgn="auto" hangingPunct="1">
              <a:spcAft>
                <a:spcPts val="0"/>
              </a:spcAft>
              <a:defRPr/>
            </a:pPr>
            <a:endParaRPr lang="fr-FR" sz="2800" cap="small" dirty="0">
              <a:solidFill>
                <a:prstClr val="white">
                  <a:lumMod val="50000"/>
                </a:prstClr>
              </a:solidFill>
              <a:latin typeface="Eras Medium ITC" pitchFamily="34" charset="0"/>
            </a:endParaRPr>
          </a:p>
        </p:txBody>
      </p:sp>
      <p:graphicFrame>
        <p:nvGraphicFramePr>
          <p:cNvPr id="175111" name="Graphique 14"/>
          <p:cNvGraphicFramePr>
            <a:graphicFrameLocks/>
          </p:cNvGraphicFramePr>
          <p:nvPr/>
        </p:nvGraphicFramePr>
        <p:xfrm>
          <a:off x="-519113" y="1938338"/>
          <a:ext cx="5630863" cy="385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3" name="Graphique" r:id="rId5" imgW="5629300" imgH="3857760" progId="Excel.Chart.8">
                  <p:embed/>
                </p:oleObj>
              </mc:Choice>
              <mc:Fallback>
                <p:oleObj name="Graphique" r:id="rId5" imgW="5629300" imgH="3857760" progId="Excel.Chart.8">
                  <p:embed/>
                  <p:pic>
                    <p:nvPicPr>
                      <p:cNvPr id="0" name="Graphique 1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19113" y="1938338"/>
                        <a:ext cx="5630863" cy="385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979613" y="307975"/>
            <a:ext cx="54737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126" eaLnBrk="1" fontAlgn="auto" hangingPunct="1">
              <a:spcAft>
                <a:spcPts val="0"/>
              </a:spcAft>
              <a:defRPr/>
            </a:pPr>
            <a:r>
              <a:rPr lang="fr-FR" sz="240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</a:rPr>
              <a:t>MEDECINE NUCLEAIRE</a:t>
            </a:r>
          </a:p>
        </p:txBody>
      </p:sp>
      <p:graphicFrame>
        <p:nvGraphicFramePr>
          <p:cNvPr id="175113" name="Graphique 16"/>
          <p:cNvGraphicFramePr>
            <a:graphicFrameLocks/>
          </p:cNvGraphicFramePr>
          <p:nvPr/>
        </p:nvGraphicFramePr>
        <p:xfrm>
          <a:off x="4438650" y="2365375"/>
          <a:ext cx="5632450" cy="385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4" name="Graphique" r:id="rId7" imgW="5629300" imgH="3857760" progId="Excel.Chart.8">
                  <p:embed/>
                </p:oleObj>
              </mc:Choice>
              <mc:Fallback>
                <p:oleObj name="Graphique" r:id="rId7" imgW="5629300" imgH="3857760" progId="Excel.Chart.8">
                  <p:embed/>
                  <p:pic>
                    <p:nvPicPr>
                      <p:cNvPr id="0" name="Graphiqu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2365375"/>
                        <a:ext cx="5632450" cy="385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llipse 3"/>
          <p:cNvSpPr/>
          <p:nvPr/>
        </p:nvSpPr>
        <p:spPr bwMode="auto">
          <a:xfrm>
            <a:off x="925513" y="4581525"/>
            <a:ext cx="2741612" cy="100806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600075" eaLnBrk="1" hangingPunct="1">
              <a:defRPr/>
            </a:pPr>
            <a:r>
              <a:rPr lang="fr-FR" sz="1600" b="0" dirty="0">
                <a:solidFill>
                  <a:prstClr val="white"/>
                </a:solidFill>
                <a:latin typeface="Trebuchet MS" pitchFamily="34" charset="0"/>
              </a:rPr>
              <a:t>10 Etablissements de santé Privés du 3C 6 et du 3 C 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alphaModFix amt="5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433638" y="1076325"/>
            <a:ext cx="6424612" cy="569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latinLnBrk="1" hangingPunct="1">
              <a:spcAft>
                <a:spcPts val="0"/>
              </a:spcAft>
              <a:defRPr/>
            </a:pPr>
            <a:r>
              <a:rPr lang="fr-FR" sz="2771" spc="49" dirty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CENTRE D’IMAGERIE NUCLÉAIRE</a:t>
            </a:r>
            <a:endParaRPr lang="fr-FR" sz="2474" b="0" spc="49" dirty="0">
              <a:ln w="6350">
                <a:noFill/>
              </a:ln>
              <a:solidFill>
                <a:srgbClr val="FFFFFF"/>
              </a:solidFill>
              <a:effectLst>
                <a:glow rad="228600">
                  <a:srgbClr val="000000">
                    <a:alpha val="40000"/>
                  </a:srgbClr>
                </a:glow>
                <a:outerShdw blurRad="50800" dist="38100" dir="5400000" sx="102000" sy="102000" algn="t" rotWithShape="0">
                  <a:prstClr val="black">
                    <a:alpha val="70000"/>
                  </a:prstClr>
                </a:outerShdw>
              </a:effectLst>
              <a:latin typeface="Eras Medium ITC" pitchFamily="34" charset="0"/>
              <a:ea typeface="맑은 고딕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038" y="4489450"/>
            <a:ext cx="9193212" cy="2713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Service de Scintigraphie équipé de 3 gamma caméras  </a:t>
            </a:r>
          </a:p>
          <a:p>
            <a:pPr algn="ctr" eaLnBrk="1" hangingPunct="1">
              <a:defRPr/>
            </a:pPr>
            <a:r>
              <a:rPr lang="fr-FR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dont 1 Spécifiquement dédiée  à la cardiologie </a:t>
            </a:r>
          </a:p>
          <a:p>
            <a:pPr algn="ctr" eaLnBrk="1" hangingPunct="1">
              <a:defRPr/>
            </a:pPr>
            <a:r>
              <a:rPr lang="fr-FR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charset="0"/>
              </a:rPr>
              <a:t>(Scintigraphie Myocardique)</a:t>
            </a:r>
          </a:p>
          <a:p>
            <a:pPr marL="452529" indent="-452529" eaLnBrk="1" hangingPunct="1">
              <a:defRPr/>
            </a:pPr>
            <a:endParaRPr lang="fr-FR" sz="198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charset="0"/>
            </a:endParaRPr>
          </a:p>
          <a:p>
            <a:pPr marL="452529" indent="-452529" eaLnBrk="1" hangingPunct="1">
              <a:defRPr/>
            </a:pPr>
            <a:endParaRPr lang="fr-FR" sz="198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2529" indent="-452529" eaLnBrk="1" hangingPunct="1">
              <a:defRPr/>
            </a:pPr>
            <a:endParaRPr lang="fr-FR" sz="198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marL="452529" indent="-452529" eaLnBrk="1" hangingPunct="1">
              <a:buFontTx/>
              <a:buAutoNum type="arabicPlain"/>
              <a:defRPr/>
            </a:pPr>
            <a:endParaRPr lang="fr-FR" sz="1980" dirty="0">
              <a:solidFill>
                <a:prstClr val="white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fr-FR" sz="198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64" tIns="36564" rIns="36564" bIns="36564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800">
              <a:solidFill>
                <a:srgbClr val="FFFFFF"/>
              </a:solidFill>
              <a:latin typeface="Eras Demi ITC" panose="020B0805030504020804" pitchFamily="34" charset="0"/>
              <a:ea typeface="Malgun Gothic" panose="020B0503020000020004" pitchFamily="34" charset="-127"/>
              <a:cs typeface="Gill Sans MT" panose="020B0502020104020203" pitchFamily="34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09538" y="23813"/>
            <a:ext cx="9051925" cy="12287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latinLnBrk="1" hangingPunct="1">
              <a:spcAft>
                <a:spcPts val="0"/>
              </a:spcAft>
              <a:defRPr/>
            </a:pPr>
            <a:r>
              <a:rPr lang="fr-FR" sz="2800" spc="49" dirty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PET SCAN</a:t>
            </a:r>
          </a:p>
          <a:p>
            <a:pPr algn="ctr" eaLnBrk="1" fontAlgn="auto" latinLnBrk="1" hangingPunct="1">
              <a:spcAft>
                <a:spcPts val="0"/>
              </a:spcAft>
              <a:defRPr/>
            </a:pPr>
            <a:r>
              <a:rPr lang="fr-FR" sz="1980" b="0" spc="49" dirty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panose="020B0604020202020204" pitchFamily="34" charset="0"/>
              </a:rPr>
              <a:t>(Tomographe à Emission de Positons associé à la Tomodensitométrie)</a:t>
            </a:r>
            <a:endParaRPr lang="fr-FR" sz="1980" spc="49" dirty="0">
              <a:ln w="6350"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/>
              <a:cs typeface="Arial" panose="020B0604020202020204" pitchFamily="34" charset="0"/>
            </a:endParaRPr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>
          <a:xfrm>
            <a:off x="187325" y="4049713"/>
            <a:ext cx="8767763" cy="280828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just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endParaRPr lang="fr-FR" sz="2375" dirty="0">
              <a:solidFill>
                <a:srgbClr val="000000"/>
              </a:solidFill>
              <a:latin typeface="Eras Light ITC" pitchFamily="34" charset="0"/>
              <a:cs typeface="Arial" charset="0"/>
            </a:endParaRPr>
          </a:p>
          <a:p>
            <a:pPr algn="just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endParaRPr lang="fr-FR" sz="2375" dirty="0">
              <a:solidFill>
                <a:srgbClr val="000000"/>
              </a:solidFill>
              <a:latin typeface="Eras Light ITC" pitchFamily="34" charset="0"/>
              <a:cs typeface="Arial" charset="0"/>
            </a:endParaRPr>
          </a:p>
          <a:p>
            <a:pPr algn="just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endParaRPr lang="fr-FR" sz="2375" dirty="0">
              <a:solidFill>
                <a:srgbClr val="000000"/>
              </a:solidFill>
              <a:latin typeface="Eras Light ITC" pitchFamily="34" charset="0"/>
              <a:cs typeface="Arial" charset="0"/>
            </a:endParaRPr>
          </a:p>
          <a:p>
            <a:pPr algn="just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endParaRPr lang="fr-FR" sz="20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itchFamily="34" charset="0"/>
              <a:cs typeface="Arial" charset="0"/>
            </a:endParaRPr>
          </a:p>
          <a:p>
            <a:pPr algn="just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Depuis </a:t>
            </a:r>
            <a:r>
              <a:rPr lang="fr-F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charset="0"/>
              </a:rPr>
              <a:t>Octobre 2010</a:t>
            </a:r>
            <a:r>
              <a:rPr lang="fr-F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, </a:t>
            </a: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le site Arnault TZANCK de MOUGINS s’est doté d’un </a:t>
            </a:r>
            <a:r>
              <a:rPr lang="fr-F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charset="0"/>
              </a:rPr>
              <a:t>PET SCAN </a:t>
            </a: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de dernière génération :</a:t>
            </a:r>
          </a:p>
          <a:p>
            <a:pPr marL="1143000" indent="-1143000" algn="just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buFont typeface="Arial" panose="020B0604020202020204" pitchFamily="34" charset="0"/>
              <a:buChar char="•"/>
              <a:defRPr/>
            </a:pPr>
            <a:endParaRPr lang="fr-FR" sz="7621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itchFamily="34" charset="0"/>
              <a:cs typeface="Arial" charset="0"/>
            </a:endParaRPr>
          </a:p>
          <a:p>
            <a:pPr marL="447675" eaLnBrk="1" fontAlgn="auto" latinLnBrk="1" hangingPunct="1">
              <a:spcAft>
                <a:spcPts val="0"/>
              </a:spcAft>
              <a:buClr>
                <a:srgbClr val="000000"/>
              </a:buClr>
              <a:buSzPct val="75000"/>
              <a:tabLst>
                <a:tab pos="720725" algn="l"/>
              </a:tabLst>
              <a:defRPr/>
            </a:pP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- 	Système d’imagerie haute définition en 3D.</a:t>
            </a:r>
          </a:p>
          <a:p>
            <a:pPr marL="720725" indent="-273050" eaLnBrk="1" fontAlgn="auto" latinLnBrk="1" hangingPunct="1">
              <a:spcAft>
                <a:spcPts val="0"/>
              </a:spcAft>
              <a:buClr>
                <a:srgbClr val="000000"/>
              </a:buClr>
              <a:buSzPct val="75000"/>
              <a:tabLst>
                <a:tab pos="720725" algn="l"/>
              </a:tabLst>
              <a:defRPr/>
            </a:pP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- 	Système complet intégré pour l’acquisition et la reconstruction des </a:t>
            </a:r>
            <a:b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</a:b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images en mode temps de vol.</a:t>
            </a:r>
          </a:p>
          <a:p>
            <a:pPr eaLnBrk="1" fontAlgn="auto" latinLnBrk="1" hangingPunct="1">
              <a:spcAft>
                <a:spcPts val="0"/>
              </a:spcAft>
              <a:buClr>
                <a:srgbClr val="000000"/>
              </a:buClr>
              <a:buSzPct val="75000"/>
              <a:defRPr/>
            </a:pPr>
            <a:endParaRPr lang="fr-FR" sz="7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itchFamily="34" charset="0"/>
              <a:cs typeface="Arial" charset="0"/>
            </a:endParaRPr>
          </a:p>
          <a:p>
            <a:pPr algn="ctr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Le PET Scan est un examen permettant  notamment d’identifier des lésions </a:t>
            </a:r>
            <a:b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</a:br>
            <a:r>
              <a:rPr lang="fr-FR" sz="8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itchFamily="34" charset="0"/>
                <a:cs typeface="Arial" charset="0"/>
              </a:rPr>
              <a:t>tumorales et de contrôler la réponse au traitement de certains cancers.</a:t>
            </a:r>
          </a:p>
          <a:p>
            <a:pPr algn="ctr" eaLnBrk="1" fontAlgn="auto" latinLnBrk="1" hangingPunct="1">
              <a:spcAft>
                <a:spcPts val="0"/>
              </a:spcAft>
              <a:buClr>
                <a:srgbClr val="0536B3"/>
              </a:buClr>
              <a:buSzPct val="68000"/>
              <a:defRPr/>
            </a:pPr>
            <a:endParaRPr lang="fr-FR" sz="5444" b="0" dirty="0">
              <a:solidFill>
                <a:srgbClr val="000000"/>
              </a:solidFill>
              <a:latin typeface="Eras Medium ITC" panose="020B0602030504020804" pitchFamily="34" charset="0"/>
              <a:cs typeface="Arial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9613" y="404813"/>
            <a:ext cx="5473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126" eaLnBrk="1" fontAlgn="auto" hangingPunct="1">
              <a:spcAft>
                <a:spcPts val="0"/>
              </a:spcAft>
              <a:defRPr/>
            </a:pPr>
            <a:r>
              <a:rPr lang="fr-FR" sz="2400" cap="small" dirty="0">
                <a:solidFill>
                  <a:prstClr val="white">
                    <a:lumMod val="50000"/>
                  </a:prstClr>
                </a:solidFill>
                <a:latin typeface="Eras Medium ITC" pitchFamily="34" charset="0"/>
              </a:rPr>
              <a:t>RADIOTHERAPIE</a:t>
            </a:r>
          </a:p>
        </p:txBody>
      </p:sp>
      <p:pic>
        <p:nvPicPr>
          <p:cNvPr id="18022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2708275"/>
            <a:ext cx="34464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alphaModFix amt="5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087438" y="404813"/>
            <a:ext cx="7200900" cy="576262"/>
          </a:xfrm>
          <a:prstGeom prst="rect">
            <a:avLst/>
          </a:prstGeom>
        </p:spPr>
        <p:txBody>
          <a:bodyPr/>
          <a:lstStyle/>
          <a:p>
            <a:pPr algn="ctr" eaLnBrk="1" fontAlgn="auto" latinLnBrk="1" hangingPunct="1">
              <a:spcAft>
                <a:spcPts val="0"/>
              </a:spcAft>
              <a:defRPr/>
            </a:pPr>
            <a:r>
              <a:rPr lang="fr-FR" sz="2771" b="0" spc="49" dirty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CENTRE AZURÉEN DE CANCÉROLOGIE</a:t>
            </a:r>
          </a:p>
        </p:txBody>
      </p:sp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233363" y="4076700"/>
            <a:ext cx="891063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tx2"/>
              </a:buClr>
              <a:buSzPct val="68000"/>
              <a:buFont typeface="Wingdings 2" panose="05020102010507070707" pitchFamily="18" charset="2"/>
              <a:buChar char="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rgbClr val="108BB4"/>
              </a:buClr>
              <a:buSzPct val="60000"/>
              <a:buFont typeface="Wingdings 2" panose="05020102010507070707" pitchFamily="18" charset="2"/>
              <a:buChar char="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rgbClr val="DA7328"/>
              </a:buClr>
              <a:buSzPct val="57000"/>
              <a:buFont typeface="Wingdings 2" panose="05020102010507070707" pitchFamily="18" charset="2"/>
              <a:buChar char="¦"/>
              <a:defRPr sz="26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rgbClr val="E4A81B"/>
              </a:buClr>
              <a:buSzPct val="53000"/>
              <a:buFont typeface="Wingdings 2" panose="05020102010507070707" pitchFamily="18" charset="2"/>
              <a:buChar char="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2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2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2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2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AE589F"/>
              </a:buClr>
              <a:buSzPct val="50000"/>
              <a:buFont typeface="Wingdings 2" panose="05020102010507070707" pitchFamily="18" charset="2"/>
              <a:buChar char="¥"/>
              <a:defRPr sz="2200">
                <a:solidFill>
                  <a:schemeClr val="tx1"/>
                </a:solidFill>
                <a:latin typeface="Gill Sans MT" panose="020B0502020104020203" pitchFamily="34" charset="0"/>
                <a:ea typeface="Malgun Gothic" panose="020B0503020000020004" pitchFamily="34" charset="-127"/>
                <a:cs typeface="Gill Sans MT" panose="020B0502020104020203" pitchFamily="34" charset="0"/>
              </a:defRPr>
            </a:lvl9pPr>
          </a:lstStyle>
          <a:p>
            <a:pPr algn="just" eaLnBrk="1" latinLnBrk="0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Centre de Radiothérapie équipé de :</a:t>
            </a:r>
          </a:p>
          <a:p>
            <a:pPr algn="just" eaLnBrk="1" latinLnBrk="0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panose="020B0604020202020204" pitchFamily="34" charset="0"/>
            </a:endParaRPr>
          </a:p>
          <a:p>
            <a:pPr algn="just" eaLnBrk="1" latinLnBrk="0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4 accélérateurs de particules  à haute énergie (25 </a:t>
            </a:r>
            <a:r>
              <a:rPr lang="fr-FR" altLang="fr-F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mEv</a:t>
            </a: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latinLnBrk="0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   </a:t>
            </a:r>
            <a:r>
              <a:rPr lang="fr-FR" altLang="fr-F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( IMRT : </a:t>
            </a:r>
            <a:r>
              <a:rPr lang="fr-FR" altLang="fr-FR" sz="1400" b="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Intensity-Modulated</a:t>
            </a:r>
            <a:r>
              <a:rPr lang="fr-FR" altLang="fr-FR" sz="14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Radiation </a:t>
            </a:r>
            <a:r>
              <a:rPr lang="fr-FR" altLang="fr-FR" sz="1400" b="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Therapy</a:t>
            </a:r>
            <a:r>
              <a:rPr lang="fr-FR" altLang="fr-FR" sz="14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, Radiothérapie par modulation </a:t>
            </a:r>
            <a:r>
              <a:rPr lang="fr-FR" altLang="fr-FR" sz="1400" b="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d'intensité et Stéréotaxie)</a:t>
            </a:r>
            <a:endParaRPr lang="fr-FR" altLang="fr-FR" sz="1400" b="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panose="020B0604020202020204" pitchFamily="34" charset="0"/>
            </a:endParaRPr>
          </a:p>
          <a:p>
            <a:pPr algn="just" eaLnBrk="1" latinLnBrk="0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fr-FR" altLang="fr-FR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  <a:cs typeface="Arial" panose="020B0604020202020204" pitchFamily="34" charset="0"/>
            </a:endParaRPr>
          </a:p>
          <a:p>
            <a:pPr algn="just" eaLnBrk="1" latinLnBrk="0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1 Scanner de simulation </a:t>
            </a:r>
          </a:p>
          <a:p>
            <a:pPr eaLnBrk="1" latinLnBrk="0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98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Light ITC" panose="020B04020305040208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7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 noGrp="1"/>
          </p:cNvGraphicFramePr>
          <p:nvPr/>
        </p:nvGraphicFramePr>
        <p:xfrm>
          <a:off x="107504" y="908720"/>
          <a:ext cx="9302238" cy="608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re 1"/>
          <p:cNvSpPr txBox="1">
            <a:spLocks/>
          </p:cNvSpPr>
          <p:nvPr/>
        </p:nvSpPr>
        <p:spPr>
          <a:xfrm>
            <a:off x="1042988" y="260350"/>
            <a:ext cx="5905500" cy="576263"/>
          </a:xfrm>
          <a:prstGeom prst="rect">
            <a:avLst/>
          </a:prstGeom>
        </p:spPr>
        <p:txBody>
          <a:bodyPr/>
          <a:lstStyle/>
          <a:p>
            <a:pPr algn="ctr" eaLnBrk="1" fontAlgn="auto" latinLnBrk="1" hangingPunct="1">
              <a:spcAft>
                <a:spcPts val="0"/>
              </a:spcAft>
              <a:defRPr/>
            </a:pPr>
            <a:r>
              <a:rPr lang="fr-FR" sz="2400" b="0" spc="49" dirty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57000"/>
                    </a:srgbClr>
                  </a:outerShdw>
                </a:effectLst>
                <a:latin typeface="Eras Medium ITC" pitchFamily="34" charset="0"/>
                <a:cs typeface="Arial" charset="0"/>
              </a:rPr>
              <a:t>CENTRE AZURÉEN DE CANCÉROLOGIE</a:t>
            </a:r>
          </a:p>
        </p:txBody>
      </p:sp>
      <p:pic>
        <p:nvPicPr>
          <p:cNvPr id="18330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71438"/>
            <a:ext cx="18018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-207963" y="-15875"/>
            <a:ext cx="9351963" cy="6684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600" b="0">
              <a:latin typeface="Trebuchet MS" panose="020B0603020202020204" pitchFamily="34" charset="0"/>
            </a:endParaRPr>
          </a:p>
        </p:txBody>
      </p:sp>
      <p:sp>
        <p:nvSpPr>
          <p:cNvPr id="146435" name="ZoneTexte 4"/>
          <p:cNvSpPr txBox="1">
            <a:spLocks noChangeArrowheads="1"/>
          </p:cNvSpPr>
          <p:nvPr/>
        </p:nvSpPr>
        <p:spPr bwMode="auto">
          <a:xfrm>
            <a:off x="2627313" y="981075"/>
            <a:ext cx="64452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600">
                <a:latin typeface="Eras Demi ITC" panose="020B0805030504020804" pitchFamily="34" charset="0"/>
                <a:cs typeface="Tahoma" panose="020B0604030504040204" pitchFamily="34" charset="0"/>
              </a:rPr>
              <a:t>L’Institut Arnault TZANCK</a:t>
            </a:r>
          </a:p>
          <a:p>
            <a:pPr algn="ctr" eaLnBrk="1" hangingPunct="1"/>
            <a:r>
              <a:rPr lang="fr-FR" altLang="fr-FR" sz="2600">
                <a:latin typeface="Eras Demi ITC" panose="020B0805030504020804" pitchFamily="34" charset="0"/>
                <a:cs typeface="Tahoma" panose="020B0604030504040204" pitchFamily="34" charset="0"/>
              </a:rPr>
              <a:t> a été créé en 1972</a:t>
            </a:r>
          </a:p>
          <a:p>
            <a:pPr algn="ctr" eaLnBrk="1" hangingPunct="1"/>
            <a:r>
              <a:rPr lang="fr-FR" altLang="fr-FR" sz="2600">
                <a:latin typeface="Eras Demi ITC" panose="020B0805030504020804" pitchFamily="34" charset="0"/>
                <a:cs typeface="Tahoma" panose="020B0604030504040204" pitchFamily="34" charset="0"/>
              </a:rPr>
              <a:t>à Saint Laurent du Var</a:t>
            </a:r>
          </a:p>
          <a:p>
            <a:pPr algn="ctr" eaLnBrk="1" hangingPunct="1"/>
            <a:r>
              <a:rPr lang="fr-FR" altLang="fr-FR" sz="2600">
                <a:latin typeface="Eras Demi ITC" panose="020B0805030504020804" pitchFamily="34" charset="0"/>
                <a:cs typeface="Tahoma" panose="020B0604030504040204" pitchFamily="34" charset="0"/>
              </a:rPr>
              <a:t>par le Docteur Maurice DONAT,</a:t>
            </a:r>
          </a:p>
          <a:p>
            <a:pPr algn="ctr" eaLnBrk="1" hangingPunct="1"/>
            <a:r>
              <a:rPr lang="fr-FR" altLang="fr-FR" sz="2600">
                <a:latin typeface="Eras Demi ITC" panose="020B0805030504020804" pitchFamily="34" charset="0"/>
                <a:cs typeface="Tahoma" panose="020B0604030504040204" pitchFamily="34" charset="0"/>
              </a:rPr>
              <a:t>son Président Fondateur.</a:t>
            </a:r>
          </a:p>
        </p:txBody>
      </p:sp>
      <p:sp>
        <p:nvSpPr>
          <p:cNvPr id="73732" name="ZoneTexte 5"/>
          <p:cNvSpPr txBox="1">
            <a:spLocks noChangeArrowheads="1"/>
          </p:cNvSpPr>
          <p:nvPr/>
        </p:nvSpPr>
        <p:spPr bwMode="auto">
          <a:xfrm>
            <a:off x="2897188" y="3584575"/>
            <a:ext cx="61753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600" b="0">
                <a:latin typeface="Eras Medium ITC" panose="020B0602030504020804" pitchFamily="34" charset="0"/>
                <a:cs typeface="Tahoma" panose="020B0604030504040204" pitchFamily="34" charset="0"/>
              </a:rPr>
              <a:t>L’activité s’est développée dès 1982  </a:t>
            </a:r>
          </a:p>
          <a:p>
            <a:pPr algn="ctr" eaLnBrk="1" hangingPunct="1"/>
            <a:r>
              <a:rPr lang="fr-FR" altLang="fr-FR" sz="2600" b="0">
                <a:latin typeface="Eras Medium ITC" panose="020B0602030504020804" pitchFamily="34" charset="0"/>
                <a:cs typeface="Tahoma" panose="020B0604030504040204" pitchFamily="34" charset="0"/>
              </a:rPr>
              <a:t>sur le Site de Mougins.</a:t>
            </a:r>
          </a:p>
        </p:txBody>
      </p:sp>
      <p:sp>
        <p:nvSpPr>
          <p:cNvPr id="73733" name="ZoneTexte 6"/>
          <p:cNvSpPr txBox="1">
            <a:spLocks noChangeArrowheads="1"/>
          </p:cNvSpPr>
          <p:nvPr/>
        </p:nvSpPr>
        <p:spPr bwMode="auto">
          <a:xfrm>
            <a:off x="0" y="5221288"/>
            <a:ext cx="91440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600" b="0">
                <a:latin typeface="Eras Medium ITC" panose="020B0602030504020804" pitchFamily="34" charset="0"/>
                <a:cs typeface="Tahoma" panose="020B0604030504040204" pitchFamily="34" charset="0"/>
              </a:rPr>
              <a:t>Les Etablissements Arnault Tzanck </a:t>
            </a:r>
          </a:p>
          <a:p>
            <a:pPr algn="ctr" eaLnBrk="1" hangingPunct="1"/>
            <a:r>
              <a:rPr lang="fr-FR" altLang="fr-FR" sz="2600" b="0">
                <a:latin typeface="Eras Medium ITC" panose="020B0602030504020804" pitchFamily="34" charset="0"/>
                <a:cs typeface="Tahoma" panose="020B0604030504040204" pitchFamily="34" charset="0"/>
              </a:rPr>
              <a:t>accueillent tous les patients </a:t>
            </a:r>
          </a:p>
          <a:p>
            <a:pPr algn="ctr" eaLnBrk="1" hangingPunct="1"/>
            <a:r>
              <a:rPr lang="fr-FR" altLang="fr-FR" sz="2600" b="0">
                <a:latin typeface="Eras Medium ITC" panose="020B0602030504020804" pitchFamily="34" charset="0"/>
                <a:cs typeface="Tahoma" panose="020B0604030504040204" pitchFamily="34" charset="0"/>
              </a:rPr>
              <a:t>et ont une mission sociale et de service public.</a:t>
            </a:r>
          </a:p>
        </p:txBody>
      </p:sp>
      <p:pic>
        <p:nvPicPr>
          <p:cNvPr id="2050" name="Picture 2" descr="O:\Secretariat de Direction\Livret d'Accueil\Présentation HALL ACCUEIL\Images\M. Donat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99392"/>
            <a:ext cx="320078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re 1"/>
          <p:cNvSpPr>
            <a:spLocks noGrp="1"/>
          </p:cNvSpPr>
          <p:nvPr>
            <p:ph type="title"/>
          </p:nvPr>
        </p:nvSpPr>
        <p:spPr bwMode="auto">
          <a:xfrm>
            <a:off x="684213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800" smtClean="0">
                <a:latin typeface="Eras Medium ITC" panose="020B0602030504020804" pitchFamily="34" charset="0"/>
              </a:rPr>
              <a:t>Les derniers classements </a:t>
            </a:r>
            <a:br>
              <a:rPr lang="fr-FR" altLang="fr-FR" sz="2800" smtClean="0">
                <a:latin typeface="Eras Medium ITC" panose="020B0602030504020804" pitchFamily="34" charset="0"/>
              </a:rPr>
            </a:br>
            <a:r>
              <a:rPr lang="fr-FR" altLang="fr-FR" sz="2800" smtClean="0">
                <a:latin typeface="Eras Medium ITC" panose="020B0602030504020804" pitchFamily="34" charset="0"/>
              </a:rPr>
              <a:t>des hebdomadaires nationaux</a:t>
            </a:r>
          </a:p>
        </p:txBody>
      </p:sp>
      <p:pic>
        <p:nvPicPr>
          <p:cNvPr id="18432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4" r="7483" b="29941"/>
          <a:stretch>
            <a:fillRect/>
          </a:stretch>
        </p:blipFill>
        <p:spPr bwMode="auto">
          <a:xfrm>
            <a:off x="1258888" y="1773238"/>
            <a:ext cx="2881312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63738"/>
            <a:ext cx="273685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2560638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76475"/>
            <a:ext cx="248761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13100"/>
            <a:ext cx="2830512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1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052513"/>
            <a:ext cx="13827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2" name="ZoneTexte 1"/>
          <p:cNvSpPr txBox="1">
            <a:spLocks noChangeArrowheads="1"/>
          </p:cNvSpPr>
          <p:nvPr/>
        </p:nvSpPr>
        <p:spPr bwMode="auto">
          <a:xfrm>
            <a:off x="1547813" y="188913"/>
            <a:ext cx="3455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Eras Medium ITC" panose="020B0602030504020804" pitchFamily="34" charset="0"/>
              </a:rPr>
              <a:t>Palmarès national 2015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 b="0">
                <a:latin typeface="Eras Medium ITC" panose="020B0602030504020804" pitchFamily="34" charset="0"/>
              </a:rPr>
              <a:t>Clinique de l’Espérance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60991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Imag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2806700"/>
            <a:ext cx="3552825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Rectangle 2048"/>
          <p:cNvSpPr>
            <a:spLocks noChangeArrowheads="1"/>
          </p:cNvSpPr>
          <p:nvPr/>
        </p:nvSpPr>
        <p:spPr bwMode="auto">
          <a:xfrm>
            <a:off x="304800" y="5632450"/>
            <a:ext cx="12652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900">
                <a:latin typeface="Eras Medium ITC" panose="020B0602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*Données PMSI 2014</a:t>
            </a:r>
          </a:p>
        </p:txBody>
      </p:sp>
      <p:pic>
        <p:nvPicPr>
          <p:cNvPr id="185349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16250"/>
            <a:ext cx="38957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Imag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8913"/>
            <a:ext cx="6151562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8550"/>
            <a:ext cx="42338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844675"/>
            <a:ext cx="4521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3" name="Rectangle 7"/>
          <p:cNvSpPr>
            <a:spLocks noChangeArrowheads="1"/>
          </p:cNvSpPr>
          <p:nvPr/>
        </p:nvSpPr>
        <p:spPr bwMode="auto">
          <a:xfrm>
            <a:off x="304800" y="5632450"/>
            <a:ext cx="12652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900">
                <a:latin typeface="Eras Medium ITC" panose="020B0602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*Données PMSI 2014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34938"/>
            <a:ext cx="61214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2349500"/>
            <a:ext cx="3213101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997200"/>
            <a:ext cx="339883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7" name="Rectangle 8"/>
          <p:cNvSpPr>
            <a:spLocks noChangeArrowheads="1"/>
          </p:cNvSpPr>
          <p:nvPr/>
        </p:nvSpPr>
        <p:spPr bwMode="auto">
          <a:xfrm>
            <a:off x="304800" y="5632450"/>
            <a:ext cx="12652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fr-FR" sz="900">
                <a:latin typeface="Eras Medium ITC" panose="020B0602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*Données PMSI 2014</a:t>
            </a:r>
          </a:p>
        </p:txBody>
      </p:sp>
      <p:pic>
        <p:nvPicPr>
          <p:cNvPr id="187398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3960812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-207963" y="-15875"/>
            <a:ext cx="9351963" cy="6684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6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7459" name="ZoneTexte 4"/>
          <p:cNvSpPr txBox="1">
            <a:spLocks noChangeArrowheads="1"/>
          </p:cNvSpPr>
          <p:nvPr/>
        </p:nvSpPr>
        <p:spPr bwMode="auto">
          <a:xfrm>
            <a:off x="2090738" y="1282700"/>
            <a:ext cx="669448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2600" b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Depuis 1985,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600">
                <a:solidFill>
                  <a:srgbClr val="000000"/>
                </a:solidFill>
                <a:latin typeface="Eras Demi ITC" panose="020B0805030504020804" pitchFamily="34" charset="0"/>
                <a:cs typeface="Tahoma" panose="020B0604030504040204" pitchFamily="34" charset="0"/>
              </a:rPr>
              <a:t>le Docteur Jean-Marie SALVADORI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600" b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a perpétué l’œuvre du Docteur DONAT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600" b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au travers du développement continu des Etablissements et de leur rayonnement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600" b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au titre de la qualité et de la sécurité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600" b="0">
                <a:solidFill>
                  <a:srgbClr val="00000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des soins apportés aux patients.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51520" y="2314085"/>
            <a:ext cx="1672372" cy="2229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669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b="0" dirty="0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17475" y="3500438"/>
            <a:ext cx="5548313" cy="31686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1964B2"/>
              </a:solidFill>
              <a:latin typeface="Eras Demi ITC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573463" y="1606550"/>
            <a:ext cx="5561012" cy="31686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800" b="0" dirty="0">
              <a:solidFill>
                <a:prstClr val="white"/>
              </a:solidFill>
              <a:latin typeface="Eras Demi ITC" pitchFamily="34" charset="0"/>
            </a:endParaRPr>
          </a:p>
        </p:txBody>
      </p:sp>
      <p:sp>
        <p:nvSpPr>
          <p:cNvPr id="148485" name="ZoneTexte 4"/>
          <p:cNvSpPr txBox="1">
            <a:spLocks noChangeArrowheads="1"/>
          </p:cNvSpPr>
          <p:nvPr/>
        </p:nvSpPr>
        <p:spPr bwMode="auto">
          <a:xfrm>
            <a:off x="4024313" y="2774950"/>
            <a:ext cx="4659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376092"/>
                </a:solidFill>
                <a:latin typeface="Eras Demi ITC" panose="020B0805030504020804" pitchFamily="34" charset="0"/>
              </a:rPr>
              <a:t>INSTITUT ARNAULT TZANCK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1964B2"/>
                </a:solidFill>
                <a:latin typeface="Eras Demi ITC" panose="020B0805030504020804" pitchFamily="34" charset="0"/>
              </a:rPr>
              <a:t>Saint-Laurent du Var</a:t>
            </a:r>
          </a:p>
        </p:txBody>
      </p:sp>
      <p:sp>
        <p:nvSpPr>
          <p:cNvPr id="148486" name="Titre 1"/>
          <p:cNvSpPr txBox="1">
            <a:spLocks/>
          </p:cNvSpPr>
          <p:nvPr/>
        </p:nvSpPr>
        <p:spPr bwMode="auto">
          <a:xfrm>
            <a:off x="287338" y="163513"/>
            <a:ext cx="8569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/>
            </a:r>
            <a:br>
              <a:rPr lang="fr-FR" altLang="fr-FR" sz="2800" b="0" dirty="0">
                <a:solidFill>
                  <a:srgbClr val="000000"/>
                </a:solidFill>
                <a:latin typeface="Eras Medium ITC" panose="020B0602030504020804" pitchFamily="34" charset="0"/>
              </a:rPr>
            </a:br>
            <a:r>
              <a:rPr lang="fr-FR" altLang="fr-FR" sz="2400" b="0" dirty="0">
                <a:solidFill>
                  <a:srgbClr val="000000"/>
                </a:solidFill>
                <a:latin typeface="Eras Demi ITC" panose="020B0805030504020804" pitchFamily="34" charset="0"/>
              </a:rPr>
              <a:t>Les Etablissements de Santé Arnault Tzanck </a:t>
            </a:r>
            <a:r>
              <a:rPr lang="fr-FR" altLang="fr-FR" sz="24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constituent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un acteur important du secteur de l’hospitalisation </a:t>
            </a:r>
            <a:r>
              <a:rPr lang="fr-FR" altLang="fr-FR" sz="2400" b="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privée</a:t>
            </a:r>
            <a:br>
              <a:rPr lang="fr-FR" altLang="fr-FR" sz="2400" b="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</a:br>
            <a:r>
              <a:rPr lang="fr-FR" altLang="fr-FR" sz="2400" b="0" dirty="0" smtClean="0">
                <a:solidFill>
                  <a:srgbClr val="000000"/>
                </a:solidFill>
                <a:latin typeface="Eras Medium ITC" panose="020B0602030504020804" pitchFamily="34" charset="0"/>
              </a:rPr>
              <a:t>en </a:t>
            </a:r>
            <a:r>
              <a:rPr lang="fr-FR" altLang="fr-FR" sz="24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région PACA </a:t>
            </a:r>
            <a:r>
              <a:rPr lang="fr-FR" altLang="fr-FR" sz="2400" dirty="0">
                <a:solidFill>
                  <a:srgbClr val="000000"/>
                </a:solidFill>
                <a:latin typeface="Eras Medium ITC" panose="020B0602030504020804" pitchFamily="34" charset="0"/>
              </a:rPr>
              <a:t>sur 2 sites </a:t>
            </a:r>
            <a:r>
              <a:rPr lang="fr-FR" altLang="fr-FR" sz="2400" b="0" dirty="0">
                <a:solidFill>
                  <a:srgbClr val="000000"/>
                </a:solidFill>
                <a:latin typeface="Eras Medium ITC" panose="020B0602030504020804" pitchFamily="34" charset="0"/>
              </a:rPr>
              <a:t>:</a:t>
            </a:r>
            <a:br>
              <a:rPr lang="fr-FR" altLang="fr-FR" sz="2400" b="0" dirty="0">
                <a:solidFill>
                  <a:srgbClr val="000000"/>
                </a:solidFill>
                <a:latin typeface="Eras Medium ITC" panose="020B0602030504020804" pitchFamily="34" charset="0"/>
              </a:rPr>
            </a:br>
            <a:endParaRPr lang="fr-FR" altLang="fr-FR" sz="2400" b="0" dirty="0">
              <a:solidFill>
                <a:srgbClr val="000000"/>
              </a:solidFill>
              <a:latin typeface="Eras Medium ITC" panose="020B0602030504020804" pitchFamily="34" charset="0"/>
            </a:endParaRPr>
          </a:p>
        </p:txBody>
      </p:sp>
      <p:sp>
        <p:nvSpPr>
          <p:cNvPr id="148487" name="ZoneTexte 4"/>
          <p:cNvSpPr txBox="1">
            <a:spLocks noChangeArrowheads="1"/>
          </p:cNvSpPr>
          <p:nvPr/>
        </p:nvSpPr>
        <p:spPr bwMode="auto">
          <a:xfrm>
            <a:off x="46038" y="4670425"/>
            <a:ext cx="568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376092"/>
                </a:solidFill>
                <a:latin typeface="Eras Demi ITC" panose="020B0805030504020804" pitchFamily="34" charset="0"/>
              </a:rPr>
              <a:t>CLINIQUES ARNAULT TZANCK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376092"/>
                </a:solidFill>
                <a:latin typeface="Eras Demi ITC" panose="020B0805030504020804" pitchFamily="34" charset="0"/>
              </a:rPr>
              <a:t>Mougins</a:t>
            </a:r>
            <a:endParaRPr lang="fr-FR" altLang="fr-FR" sz="2400" dirty="0">
              <a:solidFill>
                <a:srgbClr val="1964B2"/>
              </a:solidFill>
              <a:latin typeface="Eras Demi ITC" panose="020B08050305040208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Espace réservé du contenu 2"/>
          <p:cNvSpPr>
            <a:spLocks noGrp="1"/>
          </p:cNvSpPr>
          <p:nvPr>
            <p:ph idx="1"/>
          </p:nvPr>
        </p:nvSpPr>
        <p:spPr>
          <a:xfrm>
            <a:off x="295275" y="1125538"/>
            <a:ext cx="8551863" cy="54737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600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dirty="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dirty="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Les Etablissements de Mougins restent sensibles à l’attachement des </a:t>
            </a:r>
            <a:r>
              <a:rPr lang="fr-FR" altLang="fr-FR" sz="2400" u="sng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Associations de donneurs de sang</a:t>
            </a:r>
            <a:r>
              <a:rPr lang="fr-FR" altLang="fr-FR" sz="2400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 qui sont à l’origine de la création de l’Institut Arnault Tzanck (I.A.T.).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dirty="0" smtClean="0">
              <a:latin typeface="Eras Medium ITC" panose="020B0602030504020804" pitchFamily="34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Celles-ci ont créé en Décembre 2005 l’</a:t>
            </a:r>
            <a:r>
              <a:rPr lang="fr-FR" altLang="fr-FR" sz="2400" u="sng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Association des Usagers des Cliniques Arnault Tzanck</a:t>
            </a:r>
            <a:r>
              <a:rPr lang="fr-FR" altLang="fr-FR" sz="2400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 afin de soutenir l’action des Etablissements et poursuivre la diffusion des valeurs attachées au </a:t>
            </a:r>
            <a:r>
              <a:rPr lang="fr-FR" altLang="fr-FR" sz="2400" b="1" dirty="0" smtClean="0">
                <a:latin typeface="Eras Demi ITC" panose="020B0805030504020804" pitchFamily="34" charset="0"/>
                <a:cs typeface="Times New Roman" panose="02020603050405020304" pitchFamily="18" charset="0"/>
              </a:rPr>
              <a:t>Don du Sang</a:t>
            </a:r>
            <a:r>
              <a:rPr lang="fr-FR" altLang="fr-FR" sz="2400" dirty="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1300" dirty="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b="1" dirty="0" smtClean="0">
              <a:cs typeface="Times New Roman" panose="02020603050405020304" pitchFamily="18" charset="0"/>
            </a:endParaRPr>
          </a:p>
        </p:txBody>
      </p:sp>
      <p:pic>
        <p:nvPicPr>
          <p:cNvPr id="61443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4767263"/>
            <a:ext cx="1863725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itre 1"/>
          <p:cNvSpPr txBox="1">
            <a:spLocks/>
          </p:cNvSpPr>
          <p:nvPr/>
        </p:nvSpPr>
        <p:spPr bwMode="auto">
          <a:xfrm>
            <a:off x="1258888" y="71438"/>
            <a:ext cx="78851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Eras Medium ITC" panose="020B0602030504020804" pitchFamily="34" charset="0"/>
                <a:cs typeface="Tahoma" panose="020B0604030504040204" pitchFamily="34" charset="0"/>
              </a:rPr>
              <a:t>Fondements et valeurs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u contenu 2"/>
          <p:cNvSpPr>
            <a:spLocks noGrp="1"/>
          </p:cNvSpPr>
          <p:nvPr>
            <p:ph idx="1"/>
          </p:nvPr>
        </p:nvSpPr>
        <p:spPr>
          <a:xfrm>
            <a:off x="323850" y="1384300"/>
            <a:ext cx="8551863" cy="4348163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600" b="1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130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smtClean="0"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fr-FR" altLang="fr-FR" sz="2000" b="1" smtClean="0">
                <a:latin typeface="Eras Demi ITC" panose="020B0805030504020804" pitchFamily="34" charset="0"/>
                <a:cs typeface="Times New Roman" panose="02020603050405020304" pitchFamily="18" charset="0"/>
              </a:rPr>
              <a:t>L’éthique associative </a:t>
            </a:r>
            <a:r>
              <a:rPr lang="fr-FR" altLang="fr-FR" sz="200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est au cœur du fonctionnement de nos établissements et nos Cliniques fonctionnent sous un mode de </a:t>
            </a:r>
            <a:r>
              <a:rPr lang="fr-FR" altLang="fr-FR" sz="2000" b="1" smtClean="0">
                <a:latin typeface="Eras Demi ITC" panose="020B0805030504020804" pitchFamily="34" charset="0"/>
                <a:cs typeface="Times New Roman" panose="02020603050405020304" pitchFamily="18" charset="0"/>
              </a:rPr>
              <a:t>gestion désintéressée</a:t>
            </a:r>
            <a:r>
              <a:rPr lang="fr-FR" altLang="fr-FR" sz="2000" b="1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000" smtClean="0">
                <a:latin typeface="Eras Medium ITC" panose="020B0602030504020804" pitchFamily="34" charset="0"/>
                <a:cs typeface="Times New Roman" panose="02020603050405020304" pitchFamily="18" charset="0"/>
              </a:rPr>
              <a:t>qui n’impose de fait que la recherche de l’équilibre financier et la poursuite d’un seul objectif :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1800" smtClean="0">
              <a:latin typeface="Eras Medium ITC" panose="020B0602030504020804" pitchFamily="34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1800" smtClean="0">
              <a:latin typeface="Eras Medium ITC" panose="020B0602030504020804" pitchFamily="34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1800" smtClean="0">
              <a:latin typeface="Eras Medium ITC" panose="020B0602030504020804" pitchFamily="34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i="1" smtClean="0">
                <a:latin typeface="Eras Demi ITC" panose="020B0805030504020804" pitchFamily="34" charset="0"/>
                <a:cs typeface="Times New Roman" panose="02020603050405020304" pitchFamily="18" charset="0"/>
              </a:rPr>
              <a:t>La qualité médicale au service du patient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000" b="1" smtClean="0">
              <a:latin typeface="Eras Medium ITC" panose="020B0602030504020804" pitchFamily="34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fr-FR" altLang="fr-FR" sz="2400" b="1" smtClean="0">
              <a:cs typeface="Times New Roman" panose="02020603050405020304" pitchFamily="18" charset="0"/>
            </a:endParaRPr>
          </a:p>
        </p:txBody>
      </p:sp>
      <p:sp>
        <p:nvSpPr>
          <p:cNvPr id="150531" name="Titre 1"/>
          <p:cNvSpPr txBox="1">
            <a:spLocks/>
          </p:cNvSpPr>
          <p:nvPr/>
        </p:nvSpPr>
        <p:spPr bwMode="auto">
          <a:xfrm>
            <a:off x="1258888" y="71438"/>
            <a:ext cx="78851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Eras Medium ITC" panose="020B0602030504020804" pitchFamily="34" charset="0"/>
                <a:cs typeface="Tahoma" panose="020B0604030504040204" pitchFamily="34" charset="0"/>
              </a:rPr>
              <a:t>Fondements et valeurs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Image 10" descr="Mougins 1978 retouchée CF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ZoneTexte 2"/>
          <p:cNvSpPr txBox="1">
            <a:spLocks noChangeArrowheads="1"/>
          </p:cNvSpPr>
          <p:nvPr/>
        </p:nvSpPr>
        <p:spPr bwMode="auto">
          <a:xfrm>
            <a:off x="7092281" y="-4831"/>
            <a:ext cx="2051720" cy="9233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4400" dirty="0" smtClean="0">
                <a:ln w="50800"/>
                <a:solidFill>
                  <a:schemeClr val="bg1">
                    <a:shade val="50000"/>
                  </a:schemeClr>
                </a:solidFill>
                <a:latin typeface="Eras Bold ITC" pitchFamily="34" charset="0"/>
              </a:rPr>
              <a:t>1982</a:t>
            </a:r>
            <a:r>
              <a:rPr lang="fr-FR" sz="5400" dirty="0" smtClean="0">
                <a:ln w="50800"/>
                <a:solidFill>
                  <a:schemeClr val="bg1">
                    <a:shade val="50000"/>
                  </a:schemeClr>
                </a:solidFill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ZoneTexte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411538" y="1052513"/>
            <a:ext cx="217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0070C0"/>
                </a:solidFill>
                <a:latin typeface="Eras Medium ITC" panose="020B0602030504020804" pitchFamily="34" charset="0"/>
                <a:cs typeface="Arial" panose="020B0604020202020204" pitchFamily="34" charset="0"/>
              </a:rPr>
              <a:t>Plein Ciel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213" y="4435475"/>
            <a:ext cx="849630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FR" sz="500" dirty="0">
              <a:solidFill>
                <a:srgbClr val="000000"/>
              </a:solidFill>
              <a:latin typeface="Eras Medium ITC" pitchFamily="34" charset="0"/>
              <a:cs typeface="Tahoma" pitchFamily="34" charset="0"/>
            </a:endParaRPr>
          </a:p>
          <a:p>
            <a:pPr eaLnBrk="1" hangingPunct="1">
              <a:defRPr/>
            </a:pPr>
            <a:endParaRPr lang="fr-FR" sz="500" dirty="0">
              <a:solidFill>
                <a:srgbClr val="000000"/>
              </a:solidFill>
              <a:latin typeface="Eras Medium ITC" pitchFamily="34" charset="0"/>
              <a:cs typeface="Tahoma" pitchFamily="34" charset="0"/>
            </a:endParaRPr>
          </a:p>
          <a:p>
            <a:pPr marL="450850" indent="-450850" eaLnBrk="1" hangingPunct="1">
              <a:defRPr/>
            </a:pPr>
            <a:r>
              <a:rPr lang="fr-FR" sz="200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• </a:t>
            </a:r>
            <a:r>
              <a:rPr lang="fr-FR" sz="20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124 lits de Médecine polyvalente et spécialisée</a:t>
            </a:r>
          </a:p>
          <a:p>
            <a:pPr marL="450850" indent="-450850" eaLnBrk="1" hangingPunct="1">
              <a:defRPr/>
            </a:pPr>
            <a:r>
              <a:rPr lang="fr-FR" sz="20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  </a:t>
            </a:r>
            <a:r>
              <a:rPr lang="fr-FR" sz="14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dont 18 lits de Soins Intensifs et surveillance continue en cardiologie</a:t>
            </a:r>
          </a:p>
          <a:p>
            <a:pPr marL="450850" indent="-450850" eaLnBrk="1" hangingPunct="1">
              <a:defRPr/>
            </a:pPr>
            <a:r>
              <a:rPr lang="fr-FR" sz="14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   dont 6 lits identifiés en soins palliatifs</a:t>
            </a:r>
          </a:p>
          <a:p>
            <a:pPr marL="450850" indent="-450850" eaLnBrk="1" hangingPunct="1">
              <a:defRPr/>
            </a:pPr>
            <a:endParaRPr lang="fr-FR" sz="1400" b="0" dirty="0">
              <a:solidFill>
                <a:srgbClr val="000000"/>
              </a:solidFill>
              <a:latin typeface="Eras Medium ITC" pitchFamily="34" charset="0"/>
              <a:cs typeface="Tahoma" pitchFamily="34" charset="0"/>
            </a:endParaRPr>
          </a:p>
          <a:p>
            <a:pPr marL="450850" indent="-450850" eaLnBrk="1" hangingPunct="1">
              <a:defRPr/>
            </a:pPr>
            <a:r>
              <a:rPr lang="fr-FR" sz="2000" b="0" dirty="0">
                <a:solidFill>
                  <a:srgbClr val="000000"/>
                </a:solidFill>
                <a:latin typeface="Eras Medium ITC" pitchFamily="34" charset="0"/>
                <a:cs typeface="Tahoma" pitchFamily="34" charset="0"/>
              </a:rPr>
              <a:t>• 20 places d’Hospitalisation à Temps partiel</a:t>
            </a:r>
          </a:p>
        </p:txBody>
      </p:sp>
      <p:pic>
        <p:nvPicPr>
          <p:cNvPr id="153604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930775"/>
            <a:ext cx="115252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Titre 1"/>
          <p:cNvSpPr txBox="1">
            <a:spLocks/>
          </p:cNvSpPr>
          <p:nvPr/>
        </p:nvSpPr>
        <p:spPr bwMode="auto">
          <a:xfrm>
            <a:off x="1258888" y="71438"/>
            <a:ext cx="78851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solidFill>
                  <a:srgbClr val="0070C0"/>
                </a:solidFill>
                <a:latin typeface="Eras Medium ITC" panose="020B0602030504020804" pitchFamily="34" charset="0"/>
                <a:cs typeface="Tahoma" panose="020B0604030504040204" pitchFamily="34" charset="0"/>
              </a:rPr>
              <a:t>144 lits et places de Médecine</a:t>
            </a:r>
          </a:p>
        </p:txBody>
      </p:sp>
      <p:sp>
        <p:nvSpPr>
          <p:cNvPr id="9" name="Ellipse 5"/>
          <p:cNvSpPr>
            <a:spLocks noChangeAspect="1" noChangeArrowheads="1"/>
          </p:cNvSpPr>
          <p:nvPr/>
        </p:nvSpPr>
        <p:spPr bwMode="auto">
          <a:xfrm>
            <a:off x="5146982" y="2586863"/>
            <a:ext cx="2088843" cy="1925610"/>
          </a:xfrm>
          <a:prstGeom prst="ellipse">
            <a:avLst/>
          </a:prstGeom>
          <a:blipFill dpi="0" rotWithShape="1">
            <a:blip r:embed="rId5"/>
            <a:srcRect/>
            <a:stretch>
              <a:fillRect l="-6515" t="-1874" r="-6515" b="-1874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Ellipse 5"/>
          <p:cNvSpPr>
            <a:spLocks noChangeAspect="1" noChangeArrowheads="1"/>
          </p:cNvSpPr>
          <p:nvPr/>
        </p:nvSpPr>
        <p:spPr bwMode="auto">
          <a:xfrm>
            <a:off x="6126589" y="908050"/>
            <a:ext cx="2295597" cy="2116206"/>
          </a:xfrm>
          <a:prstGeom prst="ellipse">
            <a:avLst/>
          </a:prstGeom>
          <a:blipFill dpi="0" rotWithShape="1">
            <a:blip r:embed="rId6"/>
            <a:srcRect/>
            <a:stretch>
              <a:fillRect l="-6515" t="-1874" r="-6515" b="-1874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Ellipse 5"/>
          <p:cNvSpPr>
            <a:spLocks noChangeAspect="1" noChangeArrowheads="1"/>
          </p:cNvSpPr>
          <p:nvPr/>
        </p:nvSpPr>
        <p:spPr bwMode="auto">
          <a:xfrm>
            <a:off x="3563888" y="1627716"/>
            <a:ext cx="2025700" cy="1867401"/>
          </a:xfrm>
          <a:prstGeom prst="ellipse">
            <a:avLst/>
          </a:prstGeom>
          <a:blipFill dpi="0" rotWithShape="1">
            <a:blip r:embed="rId7"/>
            <a:srcRect/>
            <a:stretch>
              <a:fillRect l="-24000" r="-18000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Ellipse 5"/>
          <p:cNvSpPr>
            <a:spLocks noChangeAspect="1" noChangeArrowheads="1"/>
          </p:cNvSpPr>
          <p:nvPr/>
        </p:nvSpPr>
        <p:spPr bwMode="auto">
          <a:xfrm>
            <a:off x="683568" y="1389922"/>
            <a:ext cx="3096344" cy="2854380"/>
          </a:xfrm>
          <a:prstGeom prst="ellipse">
            <a:avLst/>
          </a:prstGeom>
          <a:blipFill dpi="0" rotWithShape="1">
            <a:blip r:embed="rId8"/>
            <a:srcRect/>
            <a:stretch>
              <a:fillRect l="1000" r="2000"/>
            </a:stretch>
          </a:blipFill>
          <a:ln w="76200" algn="ctr">
            <a:solidFill>
              <a:srgbClr val="C0C0C1"/>
            </a:solidFill>
            <a:round/>
            <a:headEnd/>
            <a:tailEnd/>
          </a:ln>
        </p:spPr>
        <p:txBody>
          <a:bodyPr/>
          <a:lstStyle>
            <a:lvl1pPr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0075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00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b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SAVEMESSAGETIMESTAMP" val="R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.6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ommun">
  <a:themeElements>
    <a:clrScheme name="Personnalisé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first slide master med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first slide master medi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Personnalisé 1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5000"/>
                <a:hueMod val="100000"/>
                <a:satMod val="100000"/>
              </a:schemeClr>
              <a:schemeClr val="phClr">
                <a:tint val="55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Personnalisé 1">
      <a:majorFont>
        <a:latin typeface="Bradley Hand ITC"/>
        <a:ea typeface=""/>
        <a:cs typeface=""/>
      </a:majorFont>
      <a:minorFont>
        <a:latin typeface="Bradley Han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5000"/>
                <a:hueMod val="100000"/>
                <a:satMod val="100000"/>
              </a:schemeClr>
              <a:schemeClr val="phClr">
                <a:tint val="55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mu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irst slide master med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first slide master medi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-Tzanck generic slide">
  <a:themeElements>
    <a:clrScheme name="median generic slid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edian generic slid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median generic slid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an generic slid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an generic slid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an generic slid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an generic 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an generic 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an generic 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Personnalisé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mmun">
  <a:themeElements>
    <a:clrScheme name="Personnalisé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first slide master med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first slide master medi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ommu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irst slide master med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first slide master medi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Commu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irst slide master med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000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first slide master medi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st slide master media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st slide master media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ébit">
  <a:themeElements>
    <a:clrScheme name="Personnalisé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00"/>
      </a:hlink>
      <a:folHlink>
        <a:srgbClr val="00000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6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00000"/>
    </a:hlink>
    <a:folHlink>
      <a:srgbClr val="C00000"/>
    </a:folHlink>
  </a:clrScheme>
</a:themeOverride>
</file>

<file path=ppt/theme/themeOverride2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Personnalisé 6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00000"/>
    </a:hlink>
    <a:folHlink>
      <a:srgbClr val="C00000"/>
    </a:folHlink>
  </a:clrScheme>
</a:themeOverride>
</file>

<file path=ppt/theme/themeOverride5.xml><?xml version="1.0" encoding="utf-8"?>
<a:themeOverride xmlns:a="http://schemas.openxmlformats.org/drawingml/2006/main">
  <a:clrScheme name="Personnalisé 6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00000"/>
    </a:hlink>
    <a:folHlink>
      <a:srgbClr val="C00000"/>
    </a:folHlink>
  </a:clrScheme>
  <a:fontScheme name="first slide master media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nalisé 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FFFFF"/>
    </a:hlink>
    <a:folHlink>
      <a:srgbClr val="FFFF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21393</TotalTime>
  <Words>835</Words>
  <Application>Microsoft Office PowerPoint</Application>
  <PresentationFormat>Affichage à l'écran (4:3)</PresentationFormat>
  <Paragraphs>261</Paragraphs>
  <Slides>34</Slides>
  <Notes>11</Notes>
  <HiddenSlides>0</HiddenSlides>
  <MMClips>0</MMClips>
  <ScaleCrop>false</ScaleCrop>
  <HeadingPairs>
    <vt:vector size="6" baseType="variant">
      <vt:variant>
        <vt:lpstr>Thème</vt:lpstr>
      </vt:variant>
      <vt:variant>
        <vt:i4>12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7" baseType="lpstr">
      <vt:lpstr>Conception personnalisée</vt:lpstr>
      <vt:lpstr>Commun</vt:lpstr>
      <vt:lpstr>A-Tzanck generic slide</vt:lpstr>
      <vt:lpstr>Thème Office</vt:lpstr>
      <vt:lpstr>1_Commun</vt:lpstr>
      <vt:lpstr>2_Commun</vt:lpstr>
      <vt:lpstr>1_Thème Office</vt:lpstr>
      <vt:lpstr>3_Commun</vt:lpstr>
      <vt:lpstr>1_Débit</vt:lpstr>
      <vt:lpstr>4_Commun</vt:lpstr>
      <vt:lpstr>2_Mountain</vt:lpstr>
      <vt:lpstr>3_Mountain</vt:lpstr>
      <vt:lpstr>Graphique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Chimio-embolisation </vt:lpstr>
      <vt:lpstr>Chimio-embolisation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derniers classements  des hebdomadaires nationaux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fdevaux</dc:creator>
  <cp:lastModifiedBy>Debelle, Nicolas {MWFS~Boulogne-Billancourt}</cp:lastModifiedBy>
  <cp:revision>792</cp:revision>
  <cp:lastPrinted>2015-05-26T08:11:25Z</cp:lastPrinted>
  <dcterms:created xsi:type="dcterms:W3CDTF">2008-06-03T11:51:53Z</dcterms:created>
  <dcterms:modified xsi:type="dcterms:W3CDTF">2015-11-19T08:43:29Z</dcterms:modified>
</cp:coreProperties>
</file>