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6" r:id="rId10"/>
    <p:sldId id="265" r:id="rId11"/>
    <p:sldId id="266" r:id="rId12"/>
    <p:sldId id="287" r:id="rId13"/>
    <p:sldId id="288" r:id="rId14"/>
    <p:sldId id="289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90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076"/>
    <a:srgbClr val="C7D236"/>
    <a:srgbClr val="CC99FF"/>
    <a:srgbClr val="0000FF"/>
    <a:srgbClr val="FFCC00"/>
    <a:srgbClr val="FF99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6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767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5DDF7F-AF3F-4D01-B3D9-C102C8B0ECC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98BC9-DE04-42B4-8A11-4D273F38163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FABF5-4F09-47E8-B785-8B134E0AFC0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79C70E-FCA2-44E1-ADE5-560A5373414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29D0C-F182-4CFA-900D-55A239BC6D0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2901-8CE1-4FB2-BB37-34197C5B88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A4B47-4E23-48A9-9C3D-84655BEB684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3E0BA-3A2C-4F64-987E-1783611606E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6EF51-156A-45B0-A1C4-7B752392F8B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9AE63-D537-4280-A495-AF8899A5258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F46B4-4C15-4355-B16B-59F14210AFF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D7D48-4749-494F-ABDF-13A42F4E41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6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66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66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266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565DC38-2077-471E-844B-D39A8F26C2AE}" type="slidenum">
              <a:rPr lang="fr-FR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Introduction à la</a:t>
            </a:r>
            <a:br>
              <a:rPr lang="fr-FR"/>
            </a:br>
            <a:r>
              <a:rPr lang="fr-FR"/>
              <a:t>Théorie des graphes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000" b="1">
                <a:latin typeface="Tahoma" pitchFamily="34" charset="0"/>
              </a:rPr>
              <a:t>Optimisation dans les réseaux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Types de chaînes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>
                <a:solidFill>
                  <a:schemeClr val="tx2"/>
                </a:solidFill>
              </a:rPr>
              <a:t>Chaîne eulérienne :</a:t>
            </a:r>
          </a:p>
          <a:p>
            <a:pPr>
              <a:buFont typeface="Wingdings" pitchFamily="2" charset="2"/>
              <a:buNone/>
            </a:pPr>
            <a:r>
              <a:rPr lang="fr-FR" b="1"/>
              <a:t>Chaîne passant par toutes les arêtes d’un graphe                                (BACBDC)</a:t>
            </a:r>
          </a:p>
          <a:p>
            <a:pPr>
              <a:buFont typeface="Wingdings" pitchFamily="2" charset="2"/>
              <a:buNone/>
            </a:pPr>
            <a:endParaRPr lang="fr-FR" b="1"/>
          </a:p>
          <a:p>
            <a:pPr>
              <a:buFont typeface="Wingdings" pitchFamily="2" charset="2"/>
              <a:buNone/>
            </a:pPr>
            <a:endParaRPr lang="fr-FR" b="1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fr-FR" b="1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00438"/>
            <a:ext cx="3311525" cy="2411412"/>
          </a:xfrm>
          <a:prstGeom prst="rect">
            <a:avLst/>
          </a:prstGeom>
          <a:noFill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429000"/>
            <a:ext cx="3384550" cy="253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Types de cycles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>
                <a:solidFill>
                  <a:schemeClr val="tx2"/>
                </a:solidFill>
              </a:rPr>
              <a:t>Cycle hamiltonien : </a:t>
            </a:r>
            <a:r>
              <a:rPr lang="fr-FR" b="1"/>
              <a:t>passant une seule fois par tous les sommets d’un graphe et revenant au sommet de départ</a:t>
            </a:r>
            <a:r>
              <a:rPr lang="fr-FR" b="1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fr-FR" b="1">
              <a:solidFill>
                <a:schemeClr val="tx2"/>
              </a:solidFill>
            </a:endParaRPr>
          </a:p>
          <a:p>
            <a:r>
              <a:rPr lang="fr-FR" b="1">
                <a:solidFill>
                  <a:schemeClr val="tx2"/>
                </a:solidFill>
              </a:rPr>
              <a:t>Cycle eulérien :</a:t>
            </a:r>
            <a:r>
              <a:rPr lang="fr-FR" b="1"/>
              <a:t> passant une seule fois par toutes les arêtes d’un graphe et revenant au sommet de départ.</a:t>
            </a:r>
          </a:p>
          <a:p>
            <a:pPr>
              <a:buFont typeface="Wingdings" pitchFamily="2" charset="2"/>
              <a:buNone/>
            </a:pPr>
            <a:endParaRPr lang="fr-FR" b="1"/>
          </a:p>
          <a:p>
            <a:pPr>
              <a:buFont typeface="Wingdings" pitchFamily="2" charset="2"/>
              <a:buNone/>
            </a:pPr>
            <a:endParaRPr lang="fr-FR" b="1"/>
          </a:p>
          <a:p>
            <a:pPr>
              <a:buFont typeface="Wingdings" pitchFamily="2" charset="2"/>
              <a:buNone/>
            </a:pP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fr-FR" sz="4000"/>
              <a:t>Exemple</a:t>
            </a:r>
            <a:br>
              <a:rPr lang="fr-FR" sz="4000"/>
            </a:br>
            <a:r>
              <a:rPr lang="fr-FR" sz="4000"/>
              <a:t>Existe-t-il un cycle eulérien ??</a:t>
            </a:r>
            <a:br>
              <a:rPr lang="fr-FR" sz="4000"/>
            </a:br>
            <a:endParaRPr lang="fr-FR" sz="4000"/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700213"/>
            <a:ext cx="3744912" cy="3713162"/>
          </a:xfrm>
          <a:prstGeom prst="rect">
            <a:avLst/>
          </a:prstGeom>
          <a:noFill/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276600" y="5661025"/>
            <a:ext cx="303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CDBCABEC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Graphe eulérien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b="1"/>
              <a:t>Graphe qui possède un cycle Eulérien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492375"/>
            <a:ext cx="5256212" cy="3713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Théorème d’Euler (1766)</a:t>
            </a:r>
            <a:br>
              <a:rPr lang="fr-FR" sz="4000"/>
            </a:br>
            <a:endParaRPr lang="fr-FR" sz="40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Graphe eulérien </a:t>
            </a:r>
            <a:r>
              <a:rPr lang="fr-FR" b="1">
                <a:sym typeface="Symbol" pitchFamily="18" charset="2"/>
              </a:rPr>
              <a:t> Tous les sommêts</a:t>
            </a:r>
          </a:p>
          <a:p>
            <a:pPr>
              <a:buFont typeface="Wingdings" pitchFamily="2" charset="2"/>
              <a:buNone/>
            </a:pPr>
            <a:r>
              <a:rPr lang="fr-FR" b="1">
                <a:sym typeface="Symbol" pitchFamily="18" charset="2"/>
              </a:rPr>
              <a:t>            du graphe ont un degré pair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81300"/>
            <a:ext cx="4248150" cy="3000375"/>
          </a:xfrm>
          <a:prstGeom prst="rect">
            <a:avLst/>
          </a:prstGeom>
          <a:noFill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708275"/>
            <a:ext cx="3455988" cy="3151188"/>
          </a:xfrm>
          <a:prstGeom prst="rect">
            <a:avLst/>
          </a:prstGeom>
          <a:noFill/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619250" y="5876925"/>
            <a:ext cx="648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OUI                          NON</a:t>
            </a:r>
          </a:p>
        </p:txBody>
      </p:sp>
      <p:pic>
        <p:nvPicPr>
          <p:cNvPr id="70663" name="Picture 7" descr="Eu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9188" y="0"/>
            <a:ext cx="1674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Connexité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r>
              <a:rPr lang="fr-FR" b="1">
                <a:solidFill>
                  <a:schemeClr val="tx2"/>
                </a:solidFill>
              </a:rPr>
              <a:t>Graphe non connexe</a:t>
            </a:r>
            <a:r>
              <a:rPr lang="fr-FR"/>
              <a:t> :</a:t>
            </a:r>
          </a:p>
          <a:p>
            <a:pPr>
              <a:buFont typeface="Wingdings" pitchFamily="2" charset="2"/>
              <a:buNone/>
            </a:pPr>
            <a:r>
              <a:rPr lang="fr-FR" b="1"/>
              <a:t>Il existe des sommets non reliés entre eux</a:t>
            </a:r>
          </a:p>
          <a:p>
            <a:pPr>
              <a:buFont typeface="Wingdings" pitchFamily="2" charset="2"/>
              <a:buNone/>
            </a:pPr>
            <a:endParaRPr lang="fr-FR" b="1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b="1">
                <a:solidFill>
                  <a:schemeClr val="tx2"/>
                </a:solidFill>
              </a:rPr>
              <a:t>Graphe connexe</a:t>
            </a:r>
            <a:r>
              <a:rPr lang="fr-FR"/>
              <a:t> :</a:t>
            </a:r>
          </a:p>
          <a:p>
            <a:pPr>
              <a:buFont typeface="Wingdings" pitchFamily="2" charset="2"/>
              <a:buNone/>
            </a:pPr>
            <a:r>
              <a:rPr lang="fr-FR" b="1"/>
              <a:t>Tous les sommets sont reliés entre eux</a:t>
            </a:r>
          </a:p>
          <a:p>
            <a:pPr>
              <a:buFont typeface="Wingdings" pitchFamily="2" charset="2"/>
              <a:buNone/>
            </a:pPr>
            <a:endParaRPr lang="fr-FR" b="1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755650" y="36449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1042988" y="4365625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1619250" y="36449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2268538" y="4365625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1763713" y="4941888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900113" y="3789363"/>
            <a:ext cx="12954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1187450" y="3789363"/>
            <a:ext cx="4318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1692275" y="3789363"/>
            <a:ext cx="14287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1187450" y="4508500"/>
            <a:ext cx="5048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5003800" y="3573463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5795963" y="4365625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6443663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7451725" y="42926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V="1">
            <a:off x="5148263" y="3500438"/>
            <a:ext cx="12954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5148263" y="3644900"/>
            <a:ext cx="23034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5148263" y="3716338"/>
            <a:ext cx="719137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5940425" y="3573463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Retour à Konigsberg</a:t>
            </a: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78486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Sous forme de graphe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557338"/>
            <a:ext cx="5256213" cy="4530725"/>
          </a:xfrm>
        </p:spPr>
        <p:txBody>
          <a:bodyPr/>
          <a:lstStyle/>
          <a:p>
            <a:r>
              <a:rPr lang="fr-FR" sz="3600" b="1"/>
              <a:t>Les sommets = quartiers</a:t>
            </a:r>
          </a:p>
          <a:p>
            <a:r>
              <a:rPr lang="fr-FR" sz="3600" b="1"/>
              <a:t>Les arcs = Les ponts</a:t>
            </a:r>
          </a:p>
          <a:p>
            <a:r>
              <a:rPr lang="fr-FR" sz="3600" b="1"/>
              <a:t>Le problème </a:t>
            </a:r>
            <a:r>
              <a:rPr lang="fr-FR" sz="3600" b="1">
                <a:sym typeface="Symbol" pitchFamily="18" charset="2"/>
              </a:rPr>
              <a:t> le graphe est il eulérien ?</a:t>
            </a:r>
          </a:p>
          <a:p>
            <a:r>
              <a:rPr lang="fr-FR" sz="3600" b="1">
                <a:sym typeface="Symbol" pitchFamily="18" charset="2"/>
              </a:rPr>
              <a:t>Théorème  </a:t>
            </a:r>
            <a:r>
              <a:rPr lang="fr-FR" sz="3600" b="1">
                <a:solidFill>
                  <a:srgbClr val="CCECFF"/>
                </a:solidFill>
                <a:sym typeface="Symbol" pitchFamily="18" charset="2"/>
              </a:rPr>
              <a:t>NON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989138"/>
            <a:ext cx="3529013" cy="3201987"/>
          </a:xfrm>
          <a:prstGeom prst="rect">
            <a:avLst/>
          </a:prstGeom>
          <a:noFill/>
        </p:spPr>
      </p:pic>
      <p:sp>
        <p:nvSpPr>
          <p:cNvPr id="4813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z="4000">
                <a:ea typeface="SimSun" charset="-122"/>
              </a:rPr>
              <a:t>Exemples</a:t>
            </a:r>
            <a:br>
              <a:rPr lang="fr-FR" altLang="zh-CN" sz="4000">
                <a:ea typeface="SimSun" charset="-122"/>
              </a:rPr>
            </a:br>
            <a:r>
              <a:rPr lang="fr-FR" altLang="zh-CN" sz="4000">
                <a:ea typeface="SimSun" charset="-122"/>
              </a:rPr>
              <a:t>Tournée sans répétition  </a:t>
            </a:r>
            <a:endParaRPr lang="fr-FR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fr-FR" altLang="zh-CN">
                <a:ea typeface="SimSun" charset="-122"/>
              </a:rPr>
              <a:t>Est-il possible de tracer une courbe coupant chacun des 16 segments de la figure exactement une et une seule fois ?</a:t>
            </a:r>
          </a:p>
          <a:p>
            <a:endParaRPr lang="fr-FR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141663"/>
            <a:ext cx="504190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Sous forme de graphe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8748713" cy="4319587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Ponts de Konigsberg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00200"/>
            <a:ext cx="7991475" cy="4530725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zh-CN" b="1">
                <a:ea typeface="SimSun" charset="-122"/>
              </a:rPr>
              <a:t>Le problème consiste à construire un cycle eulérien :</a:t>
            </a:r>
          </a:p>
          <a:p>
            <a:pPr>
              <a:buFont typeface="Wingdings" pitchFamily="2" charset="2"/>
              <a:buNone/>
            </a:pPr>
            <a:r>
              <a:rPr lang="fr-FR" altLang="zh-CN" b="1">
                <a:solidFill>
                  <a:srgbClr val="CCECFF"/>
                </a:solidFill>
                <a:ea typeface="SimSun" charset="-122"/>
              </a:rPr>
              <a:t>Théorème d’Euler</a:t>
            </a:r>
            <a:r>
              <a:rPr lang="fr-FR" altLang="zh-CN" b="1">
                <a:ea typeface="SimSun" charset="-122"/>
              </a:rPr>
              <a:t> : impossible, car le sommet e; par exemple, est de degré 5</a:t>
            </a:r>
            <a:endParaRPr lang="fr-FR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z="4000">
                <a:ea typeface="SimSun" charset="-122"/>
              </a:rPr>
              <a:t>Coloriage des sommets </a:t>
            </a:r>
            <a:br>
              <a:rPr lang="fr-FR" altLang="zh-CN" sz="4000">
                <a:ea typeface="SimSun" charset="-122"/>
              </a:rPr>
            </a:br>
            <a:r>
              <a:rPr lang="fr-FR" altLang="zh-CN" sz="4000">
                <a:ea typeface="SimSun" charset="-122"/>
              </a:rPr>
              <a:t>d’un graphe non orienté</a:t>
            </a:r>
            <a:endParaRPr lang="fr-FR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zh-CN">
                <a:ea typeface="SimSun" charset="-122"/>
              </a:rPr>
              <a:t> </a:t>
            </a:r>
            <a:r>
              <a:rPr lang="fr-FR" altLang="zh-CN" b="1">
                <a:solidFill>
                  <a:srgbClr val="CC99FF"/>
                </a:solidFill>
                <a:ea typeface="SimSun" charset="-122"/>
              </a:rPr>
              <a:t>Nombre chromatique :</a:t>
            </a:r>
          </a:p>
          <a:p>
            <a:pPr>
              <a:buFont typeface="Wingdings" pitchFamily="2" charset="2"/>
              <a:buNone/>
            </a:pPr>
            <a:r>
              <a:rPr lang="fr-FR" altLang="zh-CN" b="1">
                <a:ea typeface="SimSun" charset="-122"/>
              </a:rPr>
              <a:t>affecter tous les sommets d’un graphe d’une couleur de telle sorte que deux sommets adjacents ne portent  pas la même couleur. </a:t>
            </a:r>
          </a:p>
          <a:p>
            <a:pPr>
              <a:buFont typeface="Wingdings" pitchFamily="2" charset="2"/>
              <a:buNone/>
            </a:pPr>
            <a:endParaRPr lang="fr-FR" altLang="zh-CN">
              <a:ea typeface="SimSun" charset="-122"/>
            </a:endParaRPr>
          </a:p>
          <a:p>
            <a:pPr>
              <a:buFont typeface="Wingdings" pitchFamily="2" charset="2"/>
              <a:buNone/>
            </a:pPr>
            <a:r>
              <a:rPr lang="fr-FR" altLang="zh-CN" b="1">
                <a:ea typeface="SimSun" charset="-122"/>
              </a:rPr>
              <a:t>Le nombre nécessaire de couleur</a:t>
            </a:r>
            <a:r>
              <a:rPr lang="fr-FR" altLang="zh-CN">
                <a:ea typeface="SimSun" charset="-122"/>
              </a:rPr>
              <a:t> </a:t>
            </a:r>
            <a:r>
              <a:rPr lang="fr-FR" altLang="zh-CN">
                <a:solidFill>
                  <a:srgbClr val="CC99FF"/>
                </a:solidFill>
                <a:ea typeface="SimSun" charset="-122"/>
              </a:rPr>
              <a:t>= </a:t>
            </a:r>
            <a:r>
              <a:rPr lang="fr-FR" altLang="zh-CN" b="1">
                <a:solidFill>
                  <a:srgbClr val="CC99FF"/>
                </a:solidFill>
                <a:ea typeface="SimSun" charset="-122"/>
              </a:rPr>
              <a:t>Nombre chromatique</a:t>
            </a:r>
            <a:endParaRPr lang="fr-FR" b="1">
              <a:solidFill>
                <a:srgbClr val="CC99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1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b="1"/>
              <a:t>Couleur 1 :</a:t>
            </a:r>
            <a:r>
              <a:rPr lang="fr-FR" b="1">
                <a:solidFill>
                  <a:schemeClr val="folHlink"/>
                </a:solidFill>
              </a:rPr>
              <a:t>A ,  C</a:t>
            </a:r>
            <a:r>
              <a:rPr lang="fr-FR" b="1"/>
              <a:t>    </a:t>
            </a:r>
          </a:p>
          <a:p>
            <a:pPr>
              <a:buFont typeface="Wingdings" pitchFamily="2" charset="2"/>
              <a:buNone/>
            </a:pPr>
            <a:r>
              <a:rPr lang="fr-FR" b="1"/>
              <a:t>couleur 2 : </a:t>
            </a:r>
            <a:r>
              <a:rPr lang="fr-FR" b="1">
                <a:solidFill>
                  <a:srgbClr val="CCECFF"/>
                </a:solidFill>
              </a:rPr>
              <a:t>B, D  </a:t>
            </a:r>
          </a:p>
          <a:p>
            <a:pPr>
              <a:buFont typeface="Wingdings" pitchFamily="2" charset="2"/>
              <a:buNone/>
            </a:pPr>
            <a:endParaRPr lang="fr-FR" b="1">
              <a:solidFill>
                <a:srgbClr val="FFCC00"/>
              </a:solidFill>
            </a:endParaRPr>
          </a:p>
          <a:p>
            <a:pPr>
              <a:buFont typeface="Wingdings" pitchFamily="2" charset="2"/>
              <a:buNone/>
            </a:pPr>
            <a:endParaRPr lang="fr-FR" b="1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163" y="1989138"/>
            <a:ext cx="4033837" cy="3457575"/>
          </a:xfrm>
          <a:prstGeom prst="rect">
            <a:avLst/>
          </a:prstGeom>
          <a:noFill/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11188" y="5516563"/>
            <a:ext cx="5907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effectLst>
                  <a:outerShdw blurRad="38100" dist="38100" dir="2700000" algn="tl">
                    <a:srgbClr val="000000"/>
                  </a:outerShdw>
                </a:effectLst>
              </a:rPr>
              <a:t>Nombre chromatique = 2?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2</a:t>
            </a:r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557338"/>
            <a:ext cx="5372100" cy="4681537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Nombre chromatique = 3</a:t>
            </a:r>
          </a:p>
        </p:txBody>
      </p:sp>
      <p:pic>
        <p:nvPicPr>
          <p:cNvPr id="5632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1950" y="2420938"/>
            <a:ext cx="2811463" cy="3313112"/>
          </a:xfrm>
          <a:noFill/>
          <a:ln/>
        </p:spPr>
      </p:pic>
      <p:pic>
        <p:nvPicPr>
          <p:cNvPr id="56327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562225"/>
            <a:ext cx="3529012" cy="2465388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Application : Planning d’examens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zh-CN" sz="2800">
                <a:ea typeface="SimSun" charset="-122"/>
              </a:rPr>
              <a:t>Une université doit organiser les horaires des examens de rattrapage. On suppose qu’il y a </a:t>
            </a:r>
            <a:r>
              <a:rPr lang="fr-FR" altLang="zh-CN" sz="2800">
                <a:solidFill>
                  <a:srgbClr val="CCECFF"/>
                </a:solidFill>
                <a:ea typeface="SimSun" charset="-122"/>
              </a:rPr>
              <a:t>7 épreuves à planifier</a:t>
            </a:r>
            <a:r>
              <a:rPr lang="fr-FR" altLang="zh-CN" sz="2800">
                <a:ea typeface="SimSun" charset="-122"/>
              </a:rPr>
              <a:t>, numérotées de 1 à 7 :</a:t>
            </a:r>
          </a:p>
          <a:p>
            <a:pPr>
              <a:lnSpc>
                <a:spcPct val="90000"/>
              </a:lnSpc>
            </a:pPr>
            <a:r>
              <a:rPr lang="fr-FR" altLang="zh-CN" sz="2800">
                <a:ea typeface="SimSun" charset="-122"/>
              </a:rPr>
              <a:t>Les paires de cours suivantes ont des étudiants en commun : </a:t>
            </a:r>
            <a:r>
              <a:rPr lang="fr-FR" altLang="zh-CN" sz="2800" b="1">
                <a:ea typeface="SimSun" charset="-122"/>
              </a:rPr>
              <a:t>1 et 2, 1 et 3, 1 et 4, 1 et 7, 2 et 3, 2 et 4, 2 et 5, 2 et 7, 3 et 4, 3 et 6, 3 et 7, 4 et 5, 4 et 6, 5 et 6, 5 et 7 et 6 et 7</a:t>
            </a:r>
            <a:r>
              <a:rPr lang="fr-FR" altLang="zh-CN" sz="2800">
                <a:ea typeface="SimSun" charset="-122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fr-FR" altLang="zh-CN" sz="2800">
                <a:ea typeface="SimSun" charset="-122"/>
              </a:rPr>
              <a:t>Comment organiser ces épreuves de façon qu’aucun étudiant n’ait à passer deux épreuves en même temps et cela sur une durée minimale ?</a:t>
            </a:r>
            <a:endParaRPr lang="fr-FR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Modélisation sous forme de graphe</a:t>
            </a:r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6788" y="1484313"/>
            <a:ext cx="4660900" cy="4752975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Résolution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zh-CN">
                <a:ea typeface="SimSun" charset="-122"/>
              </a:rPr>
              <a:t>Planifier les examens en un temps minimal consiste à déterminer une coloration en k couleurs des sommets du graphe, k  étant le nombre chromatique du graphe :</a:t>
            </a:r>
          </a:p>
          <a:p>
            <a:pPr>
              <a:buFont typeface="Wingdings" pitchFamily="2" charset="2"/>
              <a:buNone/>
            </a:pPr>
            <a:r>
              <a:rPr lang="fr-FR" altLang="zh-CN">
                <a:ea typeface="SimSun" charset="-122"/>
              </a:rPr>
              <a:t>La partition minimale des sommets est (k = 4)</a:t>
            </a:r>
          </a:p>
          <a:p>
            <a:pPr>
              <a:buFont typeface="Wingdings" pitchFamily="2" charset="2"/>
              <a:buNone/>
            </a:pPr>
            <a:endParaRPr lang="fr-FR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292600"/>
            <a:ext cx="37449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zh-CN" b="1">
                <a:solidFill>
                  <a:srgbClr val="CCECFF"/>
                </a:solidFill>
                <a:ea typeface="SimSun" charset="-122"/>
              </a:rPr>
              <a:t>k = 4</a:t>
            </a:r>
            <a:r>
              <a:rPr lang="fr-FR" altLang="zh-CN">
                <a:ea typeface="SimSun" charset="-122"/>
              </a:rPr>
              <a:t> : les examens peuvent être répartis en </a:t>
            </a:r>
          </a:p>
          <a:p>
            <a:pPr>
              <a:buFont typeface="Wingdings" pitchFamily="2" charset="2"/>
              <a:buNone/>
            </a:pPr>
            <a:r>
              <a:rPr lang="fr-FR" altLang="zh-CN">
                <a:solidFill>
                  <a:srgbClr val="CCECFF"/>
                </a:solidFill>
                <a:ea typeface="SimSun" charset="-122"/>
              </a:rPr>
              <a:t>4 périodes</a:t>
            </a:r>
            <a:r>
              <a:rPr lang="fr-FR" altLang="zh-CN">
                <a:ea typeface="SimSun" charset="-122"/>
              </a:rPr>
              <a:t>, de la manière suivante :</a:t>
            </a:r>
          </a:p>
          <a:p>
            <a:r>
              <a:rPr lang="fr-FR" altLang="zh-CN">
                <a:ea typeface="SimSun" charset="-122"/>
              </a:rPr>
              <a:t> période 1, épreuves des cours 1 et 6</a:t>
            </a:r>
          </a:p>
          <a:p>
            <a:r>
              <a:rPr lang="fr-FR" altLang="zh-CN">
                <a:ea typeface="SimSun" charset="-122"/>
              </a:rPr>
              <a:t>période 2, épreuve du cours 2</a:t>
            </a:r>
          </a:p>
          <a:p>
            <a:r>
              <a:rPr lang="fr-FR" altLang="zh-CN">
                <a:ea typeface="SimSun" charset="-122"/>
              </a:rPr>
              <a:t>période 3, épreuves des cours 3 et 5</a:t>
            </a:r>
          </a:p>
          <a:p>
            <a:r>
              <a:rPr lang="fr-FR" altLang="zh-CN">
                <a:ea typeface="SimSun" charset="-122"/>
              </a:rPr>
              <a:t>période 4, épreuves des cours 4 et 7</a:t>
            </a:r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>
                <a:ea typeface="SimSun" charset="-122"/>
              </a:rPr>
              <a:t>Aquariophilie </a:t>
            </a:r>
            <a:endParaRPr lang="fr-F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91512" cy="4789487"/>
          </a:xfrm>
        </p:spPr>
        <p:txBody>
          <a:bodyPr/>
          <a:lstStyle/>
          <a:p>
            <a:r>
              <a:rPr lang="fr-FR" altLang="zh-CN">
                <a:ea typeface="SimSun" charset="-122"/>
              </a:rPr>
              <a:t>A, B, C, D, E, F, G et H désignent huit poissons ; dans le tableau ci-dessous, une croix signifie que les poissons ne peuvent cohabiter dans un même aquarium :</a:t>
            </a:r>
          </a:p>
          <a:p>
            <a:endParaRPr lang="fr-FR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429000"/>
            <a:ext cx="50419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Définitions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b="1"/>
              <a:t>Graphe non orienté :</a:t>
            </a:r>
          </a:p>
          <a:p>
            <a:pPr>
              <a:buFont typeface="Wingdings" pitchFamily="2" charset="2"/>
              <a:buNone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b="1"/>
              <a:t>Graphe orienté :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42481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349500"/>
            <a:ext cx="4140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zh-CN" b="1">
                <a:ea typeface="SimSun" charset="-122"/>
              </a:rPr>
              <a:t>Quel nombre minimum d’aquariums </a:t>
            </a:r>
          </a:p>
          <a:p>
            <a:pPr>
              <a:buFont typeface="Wingdings" pitchFamily="2" charset="2"/>
              <a:buNone/>
            </a:pPr>
            <a:r>
              <a:rPr lang="fr-FR" altLang="zh-CN" b="1">
                <a:ea typeface="SimSun" charset="-122"/>
              </a:rPr>
              <a:t>faut-il ?</a:t>
            </a:r>
            <a:endParaRPr lang="fr-FR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Modélisation sous forme de graphe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7725" y="1268413"/>
            <a:ext cx="4899025" cy="5184775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None/>
            </a:pPr>
            <a:r>
              <a:rPr lang="fr-FR" b="1">
                <a:solidFill>
                  <a:srgbClr val="CCECFF"/>
                </a:solidFill>
              </a:rPr>
              <a:t>Donc  4  aquariums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8000"/>
            <a:ext cx="3098800" cy="1539875"/>
          </a:xfrm>
          <a:prstGeom prst="rect">
            <a:avLst/>
          </a:prstGeom>
          <a:noFill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57563"/>
            <a:ext cx="2468562" cy="571500"/>
          </a:xfrm>
          <a:prstGeom prst="rect">
            <a:avLst/>
          </a:prstGeom>
          <a:noFill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752475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altLang="zh-CN" sz="1200">
                <a:latin typeface="Arial" charset="0"/>
                <a:ea typeface="SimSun" charset="-122"/>
                <a:cs typeface="Arial" charset="0"/>
              </a:rPr>
              <a:t>   </a:t>
            </a:r>
            <a:endParaRPr lang="fr-FR" altLang="zh-CN" sz="1800">
              <a:latin typeface="Arial" charset="0"/>
              <a:ea typeface="SimSun" charset="-122"/>
              <a:cs typeface="Arial" charset="0"/>
            </a:endParaRPr>
          </a:p>
        </p:txBody>
      </p:sp>
      <p:pic>
        <p:nvPicPr>
          <p:cNvPr id="65547" name="Picture 1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30788" y="2133600"/>
            <a:ext cx="3470275" cy="3671888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Dictionnaire des précédents</a:t>
            </a:r>
            <a:br>
              <a:rPr lang="fr-FR" sz="4000"/>
            </a:br>
            <a:r>
              <a:rPr lang="fr-FR" sz="4000"/>
              <a:t>(graphe orienté)</a:t>
            </a:r>
          </a:p>
        </p:txBody>
      </p:sp>
      <p:graphicFrame>
        <p:nvGraphicFramePr>
          <p:cNvPr id="327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067175" y="2276475"/>
          <a:ext cx="9702800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Document" r:id="rId3" imgW="5759629" imgH="1051088" progId="Word.Document.8">
                  <p:embed/>
                </p:oleObj>
              </mc:Choice>
              <mc:Fallback>
                <p:oleObj name="Document" r:id="rId3" imgW="5759629" imgH="1051088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276475"/>
                        <a:ext cx="9702800" cy="312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5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2060575"/>
            <a:ext cx="3889375" cy="3455988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Matrice d’un graphe orienté</a:t>
            </a:r>
          </a:p>
        </p:txBody>
      </p:sp>
      <p:pic>
        <p:nvPicPr>
          <p:cNvPr id="35847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916113"/>
            <a:ext cx="9505950" cy="3514725"/>
          </a:xfrm>
          <a:noFill/>
          <a:ln/>
        </p:spPr>
      </p:pic>
      <p:pic>
        <p:nvPicPr>
          <p:cNvPr id="35848" name="Picture 8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014538"/>
            <a:ext cx="4140200" cy="309562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Définiton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>
                <a:solidFill>
                  <a:schemeClr val="tx2"/>
                </a:solidFill>
              </a:rPr>
              <a:t>Degré d’un sommet</a:t>
            </a:r>
            <a:r>
              <a:rPr lang="fr-FR"/>
              <a:t> : </a:t>
            </a:r>
            <a:r>
              <a:rPr lang="fr-FR" altLang="zh-CN">
                <a:ea typeface="SimSun" charset="-122"/>
              </a:rPr>
              <a:t>nombre d’arêtes reliées à ce sommet </a:t>
            </a:r>
          </a:p>
          <a:p>
            <a:pPr>
              <a:buFont typeface="Wingdings" pitchFamily="2" charset="2"/>
              <a:buNone/>
            </a:pPr>
            <a:r>
              <a:rPr lang="fr-FR"/>
              <a:t>Le sommet  A  est de degré 3 : (B, C  et D  aussi)</a:t>
            </a:r>
          </a:p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None/>
            </a:pPr>
            <a:endParaRPr lang="fr-FR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429000"/>
            <a:ext cx="38893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Types de graphes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CCECFF"/>
                </a:solidFill>
              </a:rPr>
              <a:t>CYCLE</a:t>
            </a:r>
            <a:r>
              <a:rPr lang="fr-FR" sz="3600" b="1" dirty="0"/>
              <a:t> : On peut partir d’un sommet et revenir </a:t>
            </a:r>
            <a:r>
              <a:rPr lang="fr-FR" sz="3600" b="1" dirty="0" smtClean="0"/>
              <a:t>à </a:t>
            </a:r>
            <a:r>
              <a:rPr lang="fr-FR" sz="3600" b="1" dirty="0"/>
              <a:t>ce </a:t>
            </a:r>
            <a:r>
              <a:rPr lang="fr-FR" sz="3600" b="1" dirty="0" smtClean="0"/>
              <a:t>sommet </a:t>
            </a:r>
            <a:endParaRPr lang="fr-FR" sz="3600" b="1" dirty="0"/>
          </a:p>
          <a:p>
            <a:pPr>
              <a:buFont typeface="Wingdings" pitchFamily="2" charset="2"/>
              <a:buNone/>
            </a:pPr>
            <a:endParaRPr lang="fr-FR" sz="3600" b="1" dirty="0"/>
          </a:p>
          <a:p>
            <a:pPr>
              <a:buFont typeface="Wingdings" pitchFamily="2" charset="2"/>
              <a:buNone/>
            </a:pPr>
            <a:endParaRPr lang="fr-FR" sz="3600" b="1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933825"/>
            <a:ext cx="251936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574800"/>
          </a:xfrm>
        </p:spPr>
        <p:txBody>
          <a:bodyPr/>
          <a:lstStyle/>
          <a:p>
            <a:r>
              <a:rPr lang="fr-FR">
                <a:solidFill>
                  <a:srgbClr val="CCECFF"/>
                </a:solidFill>
              </a:rPr>
              <a:t>Chaîne</a:t>
            </a:r>
            <a:r>
              <a:rPr lang="fr-FR"/>
              <a:t/>
            </a:r>
            <a:br>
              <a:rPr lang="fr-FR"/>
            </a:br>
            <a:r>
              <a:rPr lang="fr-FR" sz="3200"/>
              <a:t>Suite de sommets reliés par une seule arête</a:t>
            </a:r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272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fr-FR" b="1"/>
          </a:p>
          <a:p>
            <a:pPr>
              <a:buFont typeface="Wingdings" pitchFamily="2" charset="2"/>
              <a:buNone/>
            </a:pPr>
            <a:endParaRPr lang="fr-FR" b="1"/>
          </a:p>
          <a:p>
            <a:pPr>
              <a:buFont typeface="Wingdings" pitchFamily="2" charset="2"/>
              <a:buNone/>
            </a:pPr>
            <a:endParaRPr lang="fr-FR" b="1"/>
          </a:p>
          <a:p>
            <a:pPr>
              <a:buFont typeface="Wingdings" pitchFamily="2" charset="2"/>
              <a:buNone/>
            </a:pPr>
            <a:endParaRPr lang="fr-FR" b="1"/>
          </a:p>
          <a:p>
            <a:pPr>
              <a:buFont typeface="Wingdings" pitchFamily="2" charset="2"/>
              <a:buNone/>
            </a:pPr>
            <a:endParaRPr lang="fr-FR" b="1"/>
          </a:p>
          <a:p>
            <a:pPr>
              <a:buFont typeface="Wingdings" pitchFamily="2" charset="2"/>
              <a:buNone/>
            </a:pPr>
            <a:endParaRPr lang="fr-FR" b="1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476375" y="2781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3203575" y="2349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4787900" y="2997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6372225" y="2349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7885113" y="30686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1692275" y="2492375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3492500" y="2492375"/>
            <a:ext cx="12239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V="1">
            <a:off x="5003800" y="2492375"/>
            <a:ext cx="13684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588125" y="2492375"/>
            <a:ext cx="12969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Types de chaînes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800" b="1">
                <a:solidFill>
                  <a:schemeClr val="tx2"/>
                </a:solidFill>
              </a:rPr>
              <a:t>Chaîne hamiltonienne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800" b="1"/>
              <a:t>Chaîne passant par tous les sommets d’un graphe                                      ABCD (ABDC, ACBD aussi)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800" b="1"/>
              <a:t>ABDC, ACBD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00438"/>
            <a:ext cx="3311525" cy="2411412"/>
          </a:xfrm>
          <a:prstGeom prst="rect">
            <a:avLst/>
          </a:prstGeom>
          <a:noFill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500438"/>
            <a:ext cx="3168650" cy="249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Érable">
  <a:themeElements>
    <a:clrScheme name="Érab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Éra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rab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rab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326</TotalTime>
  <Words>568</Words>
  <Application>Microsoft Office PowerPoint</Application>
  <PresentationFormat>Affichage à l'écran (4:3)</PresentationFormat>
  <Paragraphs>104</Paragraphs>
  <Slides>32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Érable</vt:lpstr>
      <vt:lpstr>Document</vt:lpstr>
      <vt:lpstr>Introduction à la Théorie des graphes</vt:lpstr>
      <vt:lpstr>Ponts de Konigsberg</vt:lpstr>
      <vt:lpstr>Définitions</vt:lpstr>
      <vt:lpstr>Dictionnaire des précédents (graphe orienté)</vt:lpstr>
      <vt:lpstr>Matrice d’un graphe orienté</vt:lpstr>
      <vt:lpstr>Définiton</vt:lpstr>
      <vt:lpstr>Types de graphes</vt:lpstr>
      <vt:lpstr>Chaîne Suite de sommets reliés par une seule arête</vt:lpstr>
      <vt:lpstr>Types de chaînes</vt:lpstr>
      <vt:lpstr>Types de chaînes</vt:lpstr>
      <vt:lpstr>Types de cycles</vt:lpstr>
      <vt:lpstr>Exemple Existe-t-il un cycle eulérien ?? </vt:lpstr>
      <vt:lpstr>Graphe eulérien</vt:lpstr>
      <vt:lpstr>Théorème d’Euler (1766) </vt:lpstr>
      <vt:lpstr>Connexité</vt:lpstr>
      <vt:lpstr>Retour à Konigsberg</vt:lpstr>
      <vt:lpstr>Sous forme de graphe</vt:lpstr>
      <vt:lpstr>Exemples Tournée sans répétition  </vt:lpstr>
      <vt:lpstr>Sous forme de graphe</vt:lpstr>
      <vt:lpstr>Conclusion</vt:lpstr>
      <vt:lpstr>Coloriage des sommets  d’un graphe non orienté</vt:lpstr>
      <vt:lpstr>Exemple 1</vt:lpstr>
      <vt:lpstr>Exemple 2</vt:lpstr>
      <vt:lpstr>Nombre chromatique = 3</vt:lpstr>
      <vt:lpstr>Application : Planning d’examens</vt:lpstr>
      <vt:lpstr>Modélisation sous forme de graphe</vt:lpstr>
      <vt:lpstr>Résolution</vt:lpstr>
      <vt:lpstr>Conclusion</vt:lpstr>
      <vt:lpstr>Aquariophilie </vt:lpstr>
      <vt:lpstr>Question</vt:lpstr>
      <vt:lpstr>Modélisation sous forme de graphe</vt:lpstr>
      <vt:lpstr>Présentation PowerPoint</vt:lpstr>
    </vt:vector>
  </TitlesOfParts>
  <Company>Boomscud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Théorie des graphes</dc:title>
  <dc:creator>Boomscud</dc:creator>
  <cp:lastModifiedBy>L305461</cp:lastModifiedBy>
  <cp:revision>13</cp:revision>
  <dcterms:created xsi:type="dcterms:W3CDTF">2006-04-04T20:13:29Z</dcterms:created>
  <dcterms:modified xsi:type="dcterms:W3CDTF">2016-01-14T14:34:30Z</dcterms:modified>
</cp:coreProperties>
</file>