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285" r:id="rId3"/>
    <p:sldId id="298" r:id="rId4"/>
    <p:sldId id="309" r:id="rId5"/>
    <p:sldId id="306" r:id="rId6"/>
    <p:sldId id="308" r:id="rId7"/>
    <p:sldId id="311" r:id="rId8"/>
    <p:sldId id="312" r:id="rId9"/>
    <p:sldId id="313" r:id="rId10"/>
    <p:sldId id="314" r:id="rId11"/>
    <p:sldId id="315" r:id="rId1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LmzGkPX0yuDPFubWMMaTw==" hashData="kxvMo3BorsryKK8WE9nrV5XeX0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FF33"/>
    <a:srgbClr val="FF0000"/>
    <a:srgbClr val="FFCC00"/>
    <a:srgbClr val="FF9933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110" d="100"/>
          <a:sy n="110" d="100"/>
        </p:scale>
        <p:origin x="-420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619C6-B5A4-4307-B327-20A8D079C098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2249-0748-48E5-ADA6-E29CB335EA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607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F0D68-298A-46BB-9FF7-E0D880938ED3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6E478-E938-4594-A88C-0384308810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232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4CDA9-29B0-49DB-B77B-9439F51A77B4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F0C70-D635-4B83-8C28-0C05159415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66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F38BA-C964-46E2-8659-058FAC2F431F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41C33-7BB8-43D6-8321-DF8A6E5822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060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1273C-E7A0-43F3-BF51-032EA9BE867E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99946-6F9D-475D-80C5-AAC6432385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05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AFE92-939C-4CF4-89C4-F8FE56BE507F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91C04-BEF9-47EB-ABFC-12916476EF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681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974D-4E95-4D8B-A156-79E7B427F0C9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13892-F6E4-47ED-A5A5-A529925EA3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181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A6F69-6987-4787-A1B9-0C8F08DC49C4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617B7-A53E-4D2A-9438-B046589F011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81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41770-2FAA-4A45-8A31-14153481988C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59420-44FF-4205-9B42-166D1FCEF2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798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23DF3-698E-4290-9F1F-082C6D1DE4ED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B8575-0688-44A7-AA24-E2FF2F892C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72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B34E5-451D-4209-837A-DE5D165D3532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553B-798F-449B-827F-E63433168E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969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AB369-FD91-42E7-8E62-DE7988C37393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9302A-5005-4D73-9D4F-26A90EC5EC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868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AB260-04AA-4A04-AE71-380A0C81A5D4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07B3B-E5C4-42B5-9432-0EF73F6DB3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617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>
                <a:gamma/>
                <a:shade val="46275"/>
                <a:invGamma/>
              </a:schemeClr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A1E1C4-F14E-497E-AF2E-46EE0C113091}" type="datetimeFigureOut">
              <a:rPr lang="fr-FR"/>
              <a:pPr>
                <a:defRPr/>
              </a:pPr>
              <a:t>13/01/2016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8290DD-92F6-4319-AA32-8F1E2CEF63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jpeg"/><Relationship Id="rId7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678824" y="1340768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I. Renforcement structurel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" name="Rectangle 21"/>
          <p:cNvSpPr>
            <a:spLocks noChangeArrowheads="1"/>
          </p:cNvSpPr>
          <p:nvPr/>
        </p:nvSpPr>
        <p:spPr bwMode="auto">
          <a:xfrm>
            <a:off x="679419" y="2132856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II. Réalisation du plancher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" name="Naughty Boy - Runnin' (Lose It All) ft. Beyoncé, Arrow Benjami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10000" y="70285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52596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5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4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76" grpId="0"/>
      <p:bldP spid="3076" grpId="1"/>
      <p:bldP spid="19" grpId="0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1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2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4695825" y="681038"/>
            <a:ext cx="4419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La distribution du second </a:t>
            </a:r>
            <a:r>
              <a:rPr lang="fr-FR" altLang="fr-FR" sz="1800" b="1" dirty="0">
                <a:solidFill>
                  <a:srgbClr val="FFFF00"/>
                </a:solidFill>
                <a:latin typeface="Times New Roman" pitchFamily="18" charset="0"/>
              </a:rPr>
              <a:t>gîte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concerne les pièces suivantes.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4" name="Group 40"/>
          <p:cNvGrpSpPr>
            <a:grpSpLocks/>
          </p:cNvGrpSpPr>
          <p:nvPr/>
        </p:nvGrpSpPr>
        <p:grpSpPr bwMode="auto">
          <a:xfrm>
            <a:off x="57830" y="1274512"/>
            <a:ext cx="4824412" cy="3638550"/>
            <a:chOff x="0" y="119"/>
            <a:chExt cx="3636" cy="2208"/>
          </a:xfrm>
        </p:grpSpPr>
        <p:pic>
          <p:nvPicPr>
            <p:cNvPr id="2062" name="Picture 41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9"/>
              <a:ext cx="3636" cy="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Rectangle 42"/>
            <p:cNvSpPr>
              <a:spLocks noChangeArrowheads="1"/>
            </p:cNvSpPr>
            <p:nvPr/>
          </p:nvSpPr>
          <p:spPr bwMode="auto">
            <a:xfrm rot="10800000" flipV="1">
              <a:off x="388" y="1979"/>
              <a:ext cx="1705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800" b="1">
                  <a:latin typeface="Times New Roman" pitchFamily="18" charset="0"/>
                </a:rPr>
                <a:t>RDC</a:t>
              </a:r>
            </a:p>
          </p:txBody>
        </p:sp>
      </p:grpSp>
      <p:grpSp>
        <p:nvGrpSpPr>
          <p:cNvPr id="2055" name="Group 43"/>
          <p:cNvGrpSpPr>
            <a:grpSpLocks/>
          </p:cNvGrpSpPr>
          <p:nvPr/>
        </p:nvGrpSpPr>
        <p:grpSpPr bwMode="auto">
          <a:xfrm>
            <a:off x="4392612" y="2784430"/>
            <a:ext cx="4643438" cy="3082925"/>
            <a:chOff x="2118" y="1998"/>
            <a:chExt cx="3642" cy="2322"/>
          </a:xfrm>
        </p:grpSpPr>
        <p:pic>
          <p:nvPicPr>
            <p:cNvPr id="2060" name="Picture 4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8" y="1998"/>
              <a:ext cx="3642" cy="2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1" name="Rectangle 45"/>
            <p:cNvSpPr>
              <a:spLocks noChangeArrowheads="1"/>
            </p:cNvSpPr>
            <p:nvPr/>
          </p:nvSpPr>
          <p:spPr bwMode="auto">
            <a:xfrm rot="10800000" flipV="1">
              <a:off x="2739" y="3973"/>
              <a:ext cx="1701" cy="2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fr-FR" altLang="fr-FR" sz="1800" b="1">
                  <a:latin typeface="Times New Roman" pitchFamily="18" charset="0"/>
                </a:rPr>
                <a:t>Étage</a:t>
              </a:r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4903788" y="1445842"/>
            <a:ext cx="2575314" cy="3903958"/>
            <a:chOff x="4903788" y="1445842"/>
            <a:chExt cx="2575314" cy="3903958"/>
          </a:xfrm>
        </p:grpSpPr>
        <p:sp>
          <p:nvSpPr>
            <p:cNvPr id="4" name="Line 49"/>
            <p:cNvSpPr>
              <a:spLocks noChangeShapeType="1"/>
            </p:cNvSpPr>
            <p:nvPr/>
          </p:nvSpPr>
          <p:spPr bwMode="auto">
            <a:xfrm>
              <a:off x="5818188" y="1445842"/>
              <a:ext cx="144015" cy="16479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" name="Forme libre 1"/>
            <p:cNvSpPr/>
            <p:nvPr/>
          </p:nvSpPr>
          <p:spPr bwMode="auto">
            <a:xfrm>
              <a:off x="4903788" y="3093787"/>
              <a:ext cx="2575314" cy="2256013"/>
            </a:xfrm>
            <a:custGeom>
              <a:avLst/>
              <a:gdLst>
                <a:gd name="connsiteX0" fmla="*/ 0 w 1828800"/>
                <a:gd name="connsiteY0" fmla="*/ 0 h 2732315"/>
                <a:gd name="connsiteX1" fmla="*/ 0 w 1828800"/>
                <a:gd name="connsiteY1" fmla="*/ 0 h 2732315"/>
                <a:gd name="connsiteX2" fmla="*/ 1828800 w 1828800"/>
                <a:gd name="connsiteY2" fmla="*/ 0 h 2732315"/>
                <a:gd name="connsiteX3" fmla="*/ 1828800 w 1828800"/>
                <a:gd name="connsiteY3" fmla="*/ 2732315 h 2732315"/>
                <a:gd name="connsiteX4" fmla="*/ 707571 w 1828800"/>
                <a:gd name="connsiteY4" fmla="*/ 2732315 h 2732315"/>
                <a:gd name="connsiteX5" fmla="*/ 696686 w 1828800"/>
                <a:gd name="connsiteY5" fmla="*/ 1850572 h 2732315"/>
                <a:gd name="connsiteX6" fmla="*/ 21771 w 1828800"/>
                <a:gd name="connsiteY6" fmla="*/ 1850572 h 2732315"/>
                <a:gd name="connsiteX7" fmla="*/ 0 w 1828800"/>
                <a:gd name="connsiteY7" fmla="*/ 0 h 2732315"/>
                <a:gd name="connsiteX0" fmla="*/ 0 w 1828800"/>
                <a:gd name="connsiteY0" fmla="*/ 0 h 2732315"/>
                <a:gd name="connsiteX1" fmla="*/ 0 w 1828800"/>
                <a:gd name="connsiteY1" fmla="*/ 0 h 2732315"/>
                <a:gd name="connsiteX2" fmla="*/ 1319842 w 1828800"/>
                <a:gd name="connsiteY2" fmla="*/ 0 h 2732315"/>
                <a:gd name="connsiteX3" fmla="*/ 1828800 w 1828800"/>
                <a:gd name="connsiteY3" fmla="*/ 2732315 h 2732315"/>
                <a:gd name="connsiteX4" fmla="*/ 707571 w 1828800"/>
                <a:gd name="connsiteY4" fmla="*/ 2732315 h 2732315"/>
                <a:gd name="connsiteX5" fmla="*/ 696686 w 1828800"/>
                <a:gd name="connsiteY5" fmla="*/ 1850572 h 2732315"/>
                <a:gd name="connsiteX6" fmla="*/ 21771 w 1828800"/>
                <a:gd name="connsiteY6" fmla="*/ 1850572 h 2732315"/>
                <a:gd name="connsiteX7" fmla="*/ 0 w 1828800"/>
                <a:gd name="connsiteY7" fmla="*/ 0 h 2732315"/>
                <a:gd name="connsiteX0" fmla="*/ 0 w 1828800"/>
                <a:gd name="connsiteY0" fmla="*/ 0 h 2732315"/>
                <a:gd name="connsiteX1" fmla="*/ 0 w 1828800"/>
                <a:gd name="connsiteY1" fmla="*/ 0 h 2732315"/>
                <a:gd name="connsiteX2" fmla="*/ 1319842 w 1828800"/>
                <a:gd name="connsiteY2" fmla="*/ 0 h 2732315"/>
                <a:gd name="connsiteX3" fmla="*/ 1828800 w 1828800"/>
                <a:gd name="connsiteY3" fmla="*/ 2732315 h 2732315"/>
                <a:gd name="connsiteX4" fmla="*/ 707571 w 1828800"/>
                <a:gd name="connsiteY4" fmla="*/ 2732315 h 2732315"/>
                <a:gd name="connsiteX5" fmla="*/ 696686 w 1828800"/>
                <a:gd name="connsiteY5" fmla="*/ 1850572 h 2732315"/>
                <a:gd name="connsiteX6" fmla="*/ 39024 w 1828800"/>
                <a:gd name="connsiteY6" fmla="*/ 2256202 h 2732315"/>
                <a:gd name="connsiteX7" fmla="*/ 0 w 1828800"/>
                <a:gd name="connsiteY7" fmla="*/ 0 h 2732315"/>
                <a:gd name="connsiteX0" fmla="*/ 0 w 1828800"/>
                <a:gd name="connsiteY0" fmla="*/ 0 h 2732315"/>
                <a:gd name="connsiteX1" fmla="*/ 0 w 1828800"/>
                <a:gd name="connsiteY1" fmla="*/ 0 h 2732315"/>
                <a:gd name="connsiteX2" fmla="*/ 1319842 w 1828800"/>
                <a:gd name="connsiteY2" fmla="*/ 0 h 2732315"/>
                <a:gd name="connsiteX3" fmla="*/ 1828800 w 1828800"/>
                <a:gd name="connsiteY3" fmla="*/ 2732315 h 2732315"/>
                <a:gd name="connsiteX4" fmla="*/ 1544333 w 1828800"/>
                <a:gd name="connsiteY4" fmla="*/ 2499610 h 2732315"/>
                <a:gd name="connsiteX5" fmla="*/ 696686 w 1828800"/>
                <a:gd name="connsiteY5" fmla="*/ 1850572 h 2732315"/>
                <a:gd name="connsiteX6" fmla="*/ 39024 w 1828800"/>
                <a:gd name="connsiteY6" fmla="*/ 2256202 h 2732315"/>
                <a:gd name="connsiteX7" fmla="*/ 0 w 1828800"/>
                <a:gd name="connsiteY7" fmla="*/ 0 h 2732315"/>
                <a:gd name="connsiteX0" fmla="*/ 0 w 1544333"/>
                <a:gd name="connsiteY0" fmla="*/ 0 h 2499610"/>
                <a:gd name="connsiteX1" fmla="*/ 0 w 1544333"/>
                <a:gd name="connsiteY1" fmla="*/ 0 h 2499610"/>
                <a:gd name="connsiteX2" fmla="*/ 1319842 w 1544333"/>
                <a:gd name="connsiteY2" fmla="*/ 0 h 2499610"/>
                <a:gd name="connsiteX3" fmla="*/ 1354347 w 1544333"/>
                <a:gd name="connsiteY3" fmla="*/ 1541999 h 2499610"/>
                <a:gd name="connsiteX4" fmla="*/ 1544333 w 1544333"/>
                <a:gd name="connsiteY4" fmla="*/ 2499610 h 2499610"/>
                <a:gd name="connsiteX5" fmla="*/ 696686 w 1544333"/>
                <a:gd name="connsiteY5" fmla="*/ 1850572 h 2499610"/>
                <a:gd name="connsiteX6" fmla="*/ 39024 w 1544333"/>
                <a:gd name="connsiteY6" fmla="*/ 2256202 h 2499610"/>
                <a:gd name="connsiteX7" fmla="*/ 0 w 1544333"/>
                <a:gd name="connsiteY7" fmla="*/ 0 h 2499610"/>
                <a:gd name="connsiteX0" fmla="*/ 0 w 2596756"/>
                <a:gd name="connsiteY0" fmla="*/ 0 h 2256202"/>
                <a:gd name="connsiteX1" fmla="*/ 0 w 2596756"/>
                <a:gd name="connsiteY1" fmla="*/ 0 h 2256202"/>
                <a:gd name="connsiteX2" fmla="*/ 1319842 w 2596756"/>
                <a:gd name="connsiteY2" fmla="*/ 0 h 2256202"/>
                <a:gd name="connsiteX3" fmla="*/ 1354347 w 2596756"/>
                <a:gd name="connsiteY3" fmla="*/ 1541999 h 2256202"/>
                <a:gd name="connsiteX4" fmla="*/ 2596756 w 2596756"/>
                <a:gd name="connsiteY4" fmla="*/ 1524953 h 2256202"/>
                <a:gd name="connsiteX5" fmla="*/ 696686 w 2596756"/>
                <a:gd name="connsiteY5" fmla="*/ 1850572 h 2256202"/>
                <a:gd name="connsiteX6" fmla="*/ 39024 w 2596756"/>
                <a:gd name="connsiteY6" fmla="*/ 2256202 h 2256202"/>
                <a:gd name="connsiteX7" fmla="*/ 0 w 2596756"/>
                <a:gd name="connsiteY7" fmla="*/ 0 h 2256202"/>
                <a:gd name="connsiteX0" fmla="*/ 0 w 2596756"/>
                <a:gd name="connsiteY0" fmla="*/ 0 h 2256202"/>
                <a:gd name="connsiteX1" fmla="*/ 0 w 2596756"/>
                <a:gd name="connsiteY1" fmla="*/ 0 h 2256202"/>
                <a:gd name="connsiteX2" fmla="*/ 1319842 w 2596756"/>
                <a:gd name="connsiteY2" fmla="*/ 0 h 2256202"/>
                <a:gd name="connsiteX3" fmla="*/ 1354347 w 2596756"/>
                <a:gd name="connsiteY3" fmla="*/ 877839 h 2256202"/>
                <a:gd name="connsiteX4" fmla="*/ 2596756 w 2596756"/>
                <a:gd name="connsiteY4" fmla="*/ 1524953 h 2256202"/>
                <a:gd name="connsiteX5" fmla="*/ 696686 w 2596756"/>
                <a:gd name="connsiteY5" fmla="*/ 1850572 h 2256202"/>
                <a:gd name="connsiteX6" fmla="*/ 39024 w 2596756"/>
                <a:gd name="connsiteY6" fmla="*/ 2256202 h 2256202"/>
                <a:gd name="connsiteX7" fmla="*/ 0 w 2596756"/>
                <a:gd name="connsiteY7" fmla="*/ 0 h 2256202"/>
                <a:gd name="connsiteX0" fmla="*/ 0 w 1958401"/>
                <a:gd name="connsiteY0" fmla="*/ 0 h 2256202"/>
                <a:gd name="connsiteX1" fmla="*/ 0 w 1958401"/>
                <a:gd name="connsiteY1" fmla="*/ 0 h 2256202"/>
                <a:gd name="connsiteX2" fmla="*/ 1319842 w 1958401"/>
                <a:gd name="connsiteY2" fmla="*/ 0 h 2256202"/>
                <a:gd name="connsiteX3" fmla="*/ 1354347 w 1958401"/>
                <a:gd name="connsiteY3" fmla="*/ 877839 h 2256202"/>
                <a:gd name="connsiteX4" fmla="*/ 1958401 w 1958401"/>
                <a:gd name="connsiteY4" fmla="*/ 869419 h 2256202"/>
                <a:gd name="connsiteX5" fmla="*/ 696686 w 1958401"/>
                <a:gd name="connsiteY5" fmla="*/ 1850572 h 2256202"/>
                <a:gd name="connsiteX6" fmla="*/ 39024 w 1958401"/>
                <a:gd name="connsiteY6" fmla="*/ 2256202 h 2256202"/>
                <a:gd name="connsiteX7" fmla="*/ 0 w 1958401"/>
                <a:gd name="connsiteY7" fmla="*/ 0 h 2256202"/>
                <a:gd name="connsiteX0" fmla="*/ 0 w 2594498"/>
                <a:gd name="connsiteY0" fmla="*/ 0 h 2256202"/>
                <a:gd name="connsiteX1" fmla="*/ 0 w 2594498"/>
                <a:gd name="connsiteY1" fmla="*/ 0 h 2256202"/>
                <a:gd name="connsiteX2" fmla="*/ 1319842 w 2594498"/>
                <a:gd name="connsiteY2" fmla="*/ 0 h 2256202"/>
                <a:gd name="connsiteX3" fmla="*/ 1354347 w 2594498"/>
                <a:gd name="connsiteY3" fmla="*/ 877839 h 2256202"/>
                <a:gd name="connsiteX4" fmla="*/ 1958401 w 2594498"/>
                <a:gd name="connsiteY4" fmla="*/ 869419 h 2256202"/>
                <a:gd name="connsiteX5" fmla="*/ 2594498 w 2594498"/>
                <a:gd name="connsiteY5" fmla="*/ 2230321 h 2256202"/>
                <a:gd name="connsiteX6" fmla="*/ 39024 w 2594498"/>
                <a:gd name="connsiteY6" fmla="*/ 2256202 h 2256202"/>
                <a:gd name="connsiteX7" fmla="*/ 0 w 2594498"/>
                <a:gd name="connsiteY7" fmla="*/ 0 h 2256202"/>
                <a:gd name="connsiteX0" fmla="*/ 0 w 2594498"/>
                <a:gd name="connsiteY0" fmla="*/ 0 h 2256202"/>
                <a:gd name="connsiteX1" fmla="*/ 0 w 2594498"/>
                <a:gd name="connsiteY1" fmla="*/ 0 h 2256202"/>
                <a:gd name="connsiteX2" fmla="*/ 1319842 w 2594498"/>
                <a:gd name="connsiteY2" fmla="*/ 0 h 2256202"/>
                <a:gd name="connsiteX3" fmla="*/ 1354347 w 2594498"/>
                <a:gd name="connsiteY3" fmla="*/ 877839 h 2256202"/>
                <a:gd name="connsiteX4" fmla="*/ 1958401 w 2594498"/>
                <a:gd name="connsiteY4" fmla="*/ 869419 h 2256202"/>
                <a:gd name="connsiteX5" fmla="*/ 2230257 w 2594498"/>
                <a:gd name="connsiteY5" fmla="*/ 1486964 h 2256202"/>
                <a:gd name="connsiteX6" fmla="*/ 2594498 w 2594498"/>
                <a:gd name="connsiteY6" fmla="*/ 2230321 h 2256202"/>
                <a:gd name="connsiteX7" fmla="*/ 39024 w 2594498"/>
                <a:gd name="connsiteY7" fmla="*/ 2256202 h 2256202"/>
                <a:gd name="connsiteX8" fmla="*/ 0 w 2594498"/>
                <a:gd name="connsiteY8" fmla="*/ 0 h 2256202"/>
                <a:gd name="connsiteX0" fmla="*/ 0 w 2594498"/>
                <a:gd name="connsiteY0" fmla="*/ 0 h 2256202"/>
                <a:gd name="connsiteX1" fmla="*/ 0 w 2594498"/>
                <a:gd name="connsiteY1" fmla="*/ 0 h 2256202"/>
                <a:gd name="connsiteX2" fmla="*/ 1319842 w 2594498"/>
                <a:gd name="connsiteY2" fmla="*/ 0 h 2256202"/>
                <a:gd name="connsiteX3" fmla="*/ 1354347 w 2594498"/>
                <a:gd name="connsiteY3" fmla="*/ 877839 h 2256202"/>
                <a:gd name="connsiteX4" fmla="*/ 1958401 w 2594498"/>
                <a:gd name="connsiteY4" fmla="*/ 869419 h 2256202"/>
                <a:gd name="connsiteX5" fmla="*/ 1980091 w 2594498"/>
                <a:gd name="connsiteY5" fmla="*/ 1512970 h 2256202"/>
                <a:gd name="connsiteX6" fmla="*/ 2594498 w 2594498"/>
                <a:gd name="connsiteY6" fmla="*/ 2230321 h 2256202"/>
                <a:gd name="connsiteX7" fmla="*/ 39024 w 2594498"/>
                <a:gd name="connsiteY7" fmla="*/ 2256202 h 2256202"/>
                <a:gd name="connsiteX8" fmla="*/ 0 w 2594498"/>
                <a:gd name="connsiteY8" fmla="*/ 0 h 2256202"/>
                <a:gd name="connsiteX0" fmla="*/ 0 w 2594498"/>
                <a:gd name="connsiteY0" fmla="*/ 0 h 2256202"/>
                <a:gd name="connsiteX1" fmla="*/ 0 w 2594498"/>
                <a:gd name="connsiteY1" fmla="*/ 0 h 2256202"/>
                <a:gd name="connsiteX2" fmla="*/ 1319842 w 2594498"/>
                <a:gd name="connsiteY2" fmla="*/ 0 h 2256202"/>
                <a:gd name="connsiteX3" fmla="*/ 1354347 w 2594498"/>
                <a:gd name="connsiteY3" fmla="*/ 877839 h 2256202"/>
                <a:gd name="connsiteX4" fmla="*/ 1958401 w 2594498"/>
                <a:gd name="connsiteY4" fmla="*/ 869419 h 2256202"/>
                <a:gd name="connsiteX5" fmla="*/ 1980091 w 2594498"/>
                <a:gd name="connsiteY5" fmla="*/ 1512970 h 2256202"/>
                <a:gd name="connsiteX6" fmla="*/ 2256137 w 2594498"/>
                <a:gd name="connsiteY6" fmla="*/ 1806168 h 2256202"/>
                <a:gd name="connsiteX7" fmla="*/ 2594498 w 2594498"/>
                <a:gd name="connsiteY7" fmla="*/ 2230321 h 2256202"/>
                <a:gd name="connsiteX8" fmla="*/ 39024 w 2594498"/>
                <a:gd name="connsiteY8" fmla="*/ 2256202 h 2256202"/>
                <a:gd name="connsiteX9" fmla="*/ 0 w 2594498"/>
                <a:gd name="connsiteY9" fmla="*/ 0 h 2256202"/>
                <a:gd name="connsiteX0" fmla="*/ 0 w 2594498"/>
                <a:gd name="connsiteY0" fmla="*/ 0 h 2256202"/>
                <a:gd name="connsiteX1" fmla="*/ 0 w 2594498"/>
                <a:gd name="connsiteY1" fmla="*/ 0 h 2256202"/>
                <a:gd name="connsiteX2" fmla="*/ 1319842 w 2594498"/>
                <a:gd name="connsiteY2" fmla="*/ 0 h 2256202"/>
                <a:gd name="connsiteX3" fmla="*/ 1354347 w 2594498"/>
                <a:gd name="connsiteY3" fmla="*/ 877839 h 2256202"/>
                <a:gd name="connsiteX4" fmla="*/ 1958401 w 2594498"/>
                <a:gd name="connsiteY4" fmla="*/ 869419 h 2256202"/>
                <a:gd name="connsiteX5" fmla="*/ 1980091 w 2594498"/>
                <a:gd name="connsiteY5" fmla="*/ 1512970 h 2256202"/>
                <a:gd name="connsiteX6" fmla="*/ 2575314 w 2594498"/>
                <a:gd name="connsiteY6" fmla="*/ 1530251 h 2256202"/>
                <a:gd name="connsiteX7" fmla="*/ 2594498 w 2594498"/>
                <a:gd name="connsiteY7" fmla="*/ 2230321 h 2256202"/>
                <a:gd name="connsiteX8" fmla="*/ 39024 w 2594498"/>
                <a:gd name="connsiteY8" fmla="*/ 2256202 h 2256202"/>
                <a:gd name="connsiteX9" fmla="*/ 0 w 2594498"/>
                <a:gd name="connsiteY9" fmla="*/ 0 h 2256202"/>
                <a:gd name="connsiteX0" fmla="*/ 0 w 2594498"/>
                <a:gd name="connsiteY0" fmla="*/ 0 h 2256202"/>
                <a:gd name="connsiteX1" fmla="*/ 0 w 2594498"/>
                <a:gd name="connsiteY1" fmla="*/ 0 h 2256202"/>
                <a:gd name="connsiteX2" fmla="*/ 1319842 w 2594498"/>
                <a:gd name="connsiteY2" fmla="*/ 0 h 2256202"/>
                <a:gd name="connsiteX3" fmla="*/ 1354347 w 2594498"/>
                <a:gd name="connsiteY3" fmla="*/ 877839 h 2256202"/>
                <a:gd name="connsiteX4" fmla="*/ 1958401 w 2594498"/>
                <a:gd name="connsiteY4" fmla="*/ 869419 h 2256202"/>
                <a:gd name="connsiteX5" fmla="*/ 1980091 w 2594498"/>
                <a:gd name="connsiteY5" fmla="*/ 1538978 h 2256202"/>
                <a:gd name="connsiteX6" fmla="*/ 2575314 w 2594498"/>
                <a:gd name="connsiteY6" fmla="*/ 1530251 h 2256202"/>
                <a:gd name="connsiteX7" fmla="*/ 2594498 w 2594498"/>
                <a:gd name="connsiteY7" fmla="*/ 2230321 h 2256202"/>
                <a:gd name="connsiteX8" fmla="*/ 39024 w 2594498"/>
                <a:gd name="connsiteY8" fmla="*/ 2256202 h 2256202"/>
                <a:gd name="connsiteX9" fmla="*/ 0 w 2594498"/>
                <a:gd name="connsiteY9" fmla="*/ 0 h 2256202"/>
                <a:gd name="connsiteX0" fmla="*/ 0 w 2575314"/>
                <a:gd name="connsiteY0" fmla="*/ 0 h 2256202"/>
                <a:gd name="connsiteX1" fmla="*/ 0 w 2575314"/>
                <a:gd name="connsiteY1" fmla="*/ 0 h 2256202"/>
                <a:gd name="connsiteX2" fmla="*/ 1319842 w 2575314"/>
                <a:gd name="connsiteY2" fmla="*/ 0 h 2256202"/>
                <a:gd name="connsiteX3" fmla="*/ 1354347 w 2575314"/>
                <a:gd name="connsiteY3" fmla="*/ 877839 h 2256202"/>
                <a:gd name="connsiteX4" fmla="*/ 1958401 w 2575314"/>
                <a:gd name="connsiteY4" fmla="*/ 869419 h 2256202"/>
                <a:gd name="connsiteX5" fmla="*/ 1980091 w 2575314"/>
                <a:gd name="connsiteY5" fmla="*/ 1538978 h 2256202"/>
                <a:gd name="connsiteX6" fmla="*/ 2575314 w 2575314"/>
                <a:gd name="connsiteY6" fmla="*/ 1530251 h 2256202"/>
                <a:gd name="connsiteX7" fmla="*/ 2559992 w 2575314"/>
                <a:gd name="connsiteY7" fmla="*/ 2230508 h 2256202"/>
                <a:gd name="connsiteX8" fmla="*/ 39024 w 2575314"/>
                <a:gd name="connsiteY8" fmla="*/ 2256202 h 2256202"/>
                <a:gd name="connsiteX9" fmla="*/ 0 w 2575314"/>
                <a:gd name="connsiteY9" fmla="*/ 0 h 2256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75314" h="2256202">
                  <a:moveTo>
                    <a:pt x="0" y="0"/>
                  </a:moveTo>
                  <a:lnTo>
                    <a:pt x="0" y="0"/>
                  </a:lnTo>
                  <a:lnTo>
                    <a:pt x="1319842" y="0"/>
                  </a:lnTo>
                  <a:lnTo>
                    <a:pt x="1354347" y="877839"/>
                  </a:lnTo>
                  <a:lnTo>
                    <a:pt x="1958401" y="869419"/>
                  </a:lnTo>
                  <a:lnTo>
                    <a:pt x="1980091" y="1538978"/>
                  </a:lnTo>
                  <a:lnTo>
                    <a:pt x="2575314" y="1530251"/>
                  </a:lnTo>
                  <a:lnTo>
                    <a:pt x="2559992" y="2230508"/>
                  </a:lnTo>
                  <a:lnTo>
                    <a:pt x="39024" y="2256202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314481" y="1010349"/>
            <a:ext cx="4257518" cy="3295891"/>
            <a:chOff x="314481" y="1010349"/>
            <a:chExt cx="4257518" cy="3295891"/>
          </a:xfrm>
        </p:grpSpPr>
        <p:sp>
          <p:nvSpPr>
            <p:cNvPr id="20" name="Line 49"/>
            <p:cNvSpPr>
              <a:spLocks noChangeShapeType="1"/>
            </p:cNvSpPr>
            <p:nvPr/>
          </p:nvSpPr>
          <p:spPr bwMode="auto">
            <a:xfrm flipH="1">
              <a:off x="2427953" y="1010349"/>
              <a:ext cx="2144046" cy="56380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 20"/>
            <p:cNvSpPr/>
            <p:nvPr/>
          </p:nvSpPr>
          <p:spPr bwMode="auto">
            <a:xfrm>
              <a:off x="314481" y="1574153"/>
              <a:ext cx="2113472" cy="2732087"/>
            </a:xfrm>
            <a:custGeom>
              <a:avLst/>
              <a:gdLst>
                <a:gd name="connsiteX0" fmla="*/ 0 w 1828800"/>
                <a:gd name="connsiteY0" fmla="*/ 0 h 2732315"/>
                <a:gd name="connsiteX1" fmla="*/ 0 w 1828800"/>
                <a:gd name="connsiteY1" fmla="*/ 0 h 2732315"/>
                <a:gd name="connsiteX2" fmla="*/ 1828800 w 1828800"/>
                <a:gd name="connsiteY2" fmla="*/ 0 h 2732315"/>
                <a:gd name="connsiteX3" fmla="*/ 1828800 w 1828800"/>
                <a:gd name="connsiteY3" fmla="*/ 2732315 h 2732315"/>
                <a:gd name="connsiteX4" fmla="*/ 707571 w 1828800"/>
                <a:gd name="connsiteY4" fmla="*/ 2732315 h 2732315"/>
                <a:gd name="connsiteX5" fmla="*/ 696686 w 1828800"/>
                <a:gd name="connsiteY5" fmla="*/ 1850572 h 2732315"/>
                <a:gd name="connsiteX6" fmla="*/ 21771 w 1828800"/>
                <a:gd name="connsiteY6" fmla="*/ 1850572 h 2732315"/>
                <a:gd name="connsiteX7" fmla="*/ 0 w 1828800"/>
                <a:gd name="connsiteY7" fmla="*/ 0 h 2732315"/>
                <a:gd name="connsiteX0" fmla="*/ 0 w 2191110"/>
                <a:gd name="connsiteY0" fmla="*/ 0 h 2740942"/>
                <a:gd name="connsiteX1" fmla="*/ 362310 w 2191110"/>
                <a:gd name="connsiteY1" fmla="*/ 8627 h 2740942"/>
                <a:gd name="connsiteX2" fmla="*/ 2191110 w 2191110"/>
                <a:gd name="connsiteY2" fmla="*/ 8627 h 2740942"/>
                <a:gd name="connsiteX3" fmla="*/ 2191110 w 2191110"/>
                <a:gd name="connsiteY3" fmla="*/ 2740942 h 2740942"/>
                <a:gd name="connsiteX4" fmla="*/ 1069881 w 2191110"/>
                <a:gd name="connsiteY4" fmla="*/ 2740942 h 2740942"/>
                <a:gd name="connsiteX5" fmla="*/ 1058996 w 2191110"/>
                <a:gd name="connsiteY5" fmla="*/ 1859199 h 2740942"/>
                <a:gd name="connsiteX6" fmla="*/ 384081 w 2191110"/>
                <a:gd name="connsiteY6" fmla="*/ 1859199 h 2740942"/>
                <a:gd name="connsiteX7" fmla="*/ 0 w 2191110"/>
                <a:gd name="connsiteY7" fmla="*/ 0 h 2740942"/>
                <a:gd name="connsiteX0" fmla="*/ 12734 w 2203844"/>
                <a:gd name="connsiteY0" fmla="*/ 0 h 2740942"/>
                <a:gd name="connsiteX1" fmla="*/ 375044 w 2203844"/>
                <a:gd name="connsiteY1" fmla="*/ 8627 h 2740942"/>
                <a:gd name="connsiteX2" fmla="*/ 2203844 w 2203844"/>
                <a:gd name="connsiteY2" fmla="*/ 8627 h 2740942"/>
                <a:gd name="connsiteX3" fmla="*/ 2203844 w 2203844"/>
                <a:gd name="connsiteY3" fmla="*/ 2740942 h 2740942"/>
                <a:gd name="connsiteX4" fmla="*/ 1082615 w 2203844"/>
                <a:gd name="connsiteY4" fmla="*/ 2740942 h 2740942"/>
                <a:gd name="connsiteX5" fmla="*/ 1071730 w 2203844"/>
                <a:gd name="connsiteY5" fmla="*/ 1859199 h 2740942"/>
                <a:gd name="connsiteX6" fmla="*/ 0 w 2203844"/>
                <a:gd name="connsiteY6" fmla="*/ 1911117 h 2740942"/>
                <a:gd name="connsiteX7" fmla="*/ 12734 w 2203844"/>
                <a:gd name="connsiteY7" fmla="*/ 0 h 2740942"/>
                <a:gd name="connsiteX0" fmla="*/ 12734 w 2203844"/>
                <a:gd name="connsiteY0" fmla="*/ 0 h 2740942"/>
                <a:gd name="connsiteX1" fmla="*/ 375044 w 2203844"/>
                <a:gd name="connsiteY1" fmla="*/ 8627 h 2740942"/>
                <a:gd name="connsiteX2" fmla="*/ 2203844 w 2203844"/>
                <a:gd name="connsiteY2" fmla="*/ 8627 h 2740942"/>
                <a:gd name="connsiteX3" fmla="*/ 2203844 w 2203844"/>
                <a:gd name="connsiteY3" fmla="*/ 2740942 h 2740942"/>
                <a:gd name="connsiteX4" fmla="*/ 1082615 w 2203844"/>
                <a:gd name="connsiteY4" fmla="*/ 2740942 h 2740942"/>
                <a:gd name="connsiteX5" fmla="*/ 19307 w 2203844"/>
                <a:gd name="connsiteY5" fmla="*/ 2730695 h 2740942"/>
                <a:gd name="connsiteX6" fmla="*/ 0 w 2203844"/>
                <a:gd name="connsiteY6" fmla="*/ 1911117 h 2740942"/>
                <a:gd name="connsiteX7" fmla="*/ 12734 w 2203844"/>
                <a:gd name="connsiteY7" fmla="*/ 0 h 2740942"/>
                <a:gd name="connsiteX0" fmla="*/ 19307 w 2210417"/>
                <a:gd name="connsiteY0" fmla="*/ 0 h 2740942"/>
                <a:gd name="connsiteX1" fmla="*/ 381617 w 2210417"/>
                <a:gd name="connsiteY1" fmla="*/ 8627 h 2740942"/>
                <a:gd name="connsiteX2" fmla="*/ 2210417 w 2210417"/>
                <a:gd name="connsiteY2" fmla="*/ 8627 h 2740942"/>
                <a:gd name="connsiteX3" fmla="*/ 2210417 w 2210417"/>
                <a:gd name="connsiteY3" fmla="*/ 2740942 h 2740942"/>
                <a:gd name="connsiteX4" fmla="*/ 1089188 w 2210417"/>
                <a:gd name="connsiteY4" fmla="*/ 2740942 h 2740942"/>
                <a:gd name="connsiteX5" fmla="*/ 0 w 2210417"/>
                <a:gd name="connsiteY5" fmla="*/ 2730923 h 2740942"/>
                <a:gd name="connsiteX6" fmla="*/ 6573 w 2210417"/>
                <a:gd name="connsiteY6" fmla="*/ 1911117 h 2740942"/>
                <a:gd name="connsiteX7" fmla="*/ 19307 w 2210417"/>
                <a:gd name="connsiteY7" fmla="*/ 0 h 2740942"/>
                <a:gd name="connsiteX0" fmla="*/ 200 w 2260321"/>
                <a:gd name="connsiteY0" fmla="*/ 0 h 2732315"/>
                <a:gd name="connsiteX1" fmla="*/ 431521 w 2260321"/>
                <a:gd name="connsiteY1" fmla="*/ 0 h 2732315"/>
                <a:gd name="connsiteX2" fmla="*/ 2260321 w 2260321"/>
                <a:gd name="connsiteY2" fmla="*/ 0 h 2732315"/>
                <a:gd name="connsiteX3" fmla="*/ 2260321 w 2260321"/>
                <a:gd name="connsiteY3" fmla="*/ 2732315 h 2732315"/>
                <a:gd name="connsiteX4" fmla="*/ 1139092 w 2260321"/>
                <a:gd name="connsiteY4" fmla="*/ 2732315 h 2732315"/>
                <a:gd name="connsiteX5" fmla="*/ 49904 w 2260321"/>
                <a:gd name="connsiteY5" fmla="*/ 2722296 h 2732315"/>
                <a:gd name="connsiteX6" fmla="*/ 56477 w 2260321"/>
                <a:gd name="connsiteY6" fmla="*/ 1902490 h 2732315"/>
                <a:gd name="connsiteX7" fmla="*/ 200 w 2260321"/>
                <a:gd name="connsiteY7" fmla="*/ 0 h 2732315"/>
                <a:gd name="connsiteX0" fmla="*/ 0 w 2260121"/>
                <a:gd name="connsiteY0" fmla="*/ 0 h 2732315"/>
                <a:gd name="connsiteX1" fmla="*/ 431321 w 2260121"/>
                <a:gd name="connsiteY1" fmla="*/ 0 h 2732315"/>
                <a:gd name="connsiteX2" fmla="*/ 2260121 w 2260121"/>
                <a:gd name="connsiteY2" fmla="*/ 0 h 2732315"/>
                <a:gd name="connsiteX3" fmla="*/ 2260121 w 2260121"/>
                <a:gd name="connsiteY3" fmla="*/ 2732315 h 2732315"/>
                <a:gd name="connsiteX4" fmla="*/ 1138892 w 2260121"/>
                <a:gd name="connsiteY4" fmla="*/ 2732315 h 2732315"/>
                <a:gd name="connsiteX5" fmla="*/ 49704 w 2260121"/>
                <a:gd name="connsiteY5" fmla="*/ 2722296 h 2732315"/>
                <a:gd name="connsiteX6" fmla="*/ 0 w 2260121"/>
                <a:gd name="connsiteY6" fmla="*/ 0 h 2732315"/>
                <a:gd name="connsiteX0" fmla="*/ 0 w 2260121"/>
                <a:gd name="connsiteY0" fmla="*/ 0 h 2732315"/>
                <a:gd name="connsiteX1" fmla="*/ 431321 w 2260121"/>
                <a:gd name="connsiteY1" fmla="*/ 0 h 2732315"/>
                <a:gd name="connsiteX2" fmla="*/ 2260121 w 2260121"/>
                <a:gd name="connsiteY2" fmla="*/ 0 h 2732315"/>
                <a:gd name="connsiteX3" fmla="*/ 2260121 w 2260121"/>
                <a:gd name="connsiteY3" fmla="*/ 2732315 h 2732315"/>
                <a:gd name="connsiteX4" fmla="*/ 1138892 w 2260121"/>
                <a:gd name="connsiteY4" fmla="*/ 2732315 h 2732315"/>
                <a:gd name="connsiteX5" fmla="*/ 6572 w 2260121"/>
                <a:gd name="connsiteY5" fmla="*/ 2722523 h 2732315"/>
                <a:gd name="connsiteX6" fmla="*/ 0 w 2260121"/>
                <a:gd name="connsiteY6" fmla="*/ 0 h 2732315"/>
                <a:gd name="connsiteX0" fmla="*/ 0 w 2260121"/>
                <a:gd name="connsiteY0" fmla="*/ 0 h 2732315"/>
                <a:gd name="connsiteX1" fmla="*/ 431321 w 2260121"/>
                <a:gd name="connsiteY1" fmla="*/ 0 h 2732315"/>
                <a:gd name="connsiteX2" fmla="*/ 2260121 w 2260121"/>
                <a:gd name="connsiteY2" fmla="*/ 0 h 2732315"/>
                <a:gd name="connsiteX3" fmla="*/ 2113472 w 2260121"/>
                <a:gd name="connsiteY3" fmla="*/ 2723916 h 2732315"/>
                <a:gd name="connsiteX4" fmla="*/ 1138892 w 2260121"/>
                <a:gd name="connsiteY4" fmla="*/ 2732315 h 2732315"/>
                <a:gd name="connsiteX5" fmla="*/ 6572 w 2260121"/>
                <a:gd name="connsiteY5" fmla="*/ 2722523 h 2732315"/>
                <a:gd name="connsiteX6" fmla="*/ 0 w 2260121"/>
                <a:gd name="connsiteY6" fmla="*/ 0 h 2732315"/>
                <a:gd name="connsiteX0" fmla="*/ 0 w 2113472"/>
                <a:gd name="connsiteY0" fmla="*/ 0 h 2732315"/>
                <a:gd name="connsiteX1" fmla="*/ 431321 w 2113472"/>
                <a:gd name="connsiteY1" fmla="*/ 0 h 2732315"/>
                <a:gd name="connsiteX2" fmla="*/ 2070340 w 2113472"/>
                <a:gd name="connsiteY2" fmla="*/ 0 h 2732315"/>
                <a:gd name="connsiteX3" fmla="*/ 2113472 w 2113472"/>
                <a:gd name="connsiteY3" fmla="*/ 2723916 h 2732315"/>
                <a:gd name="connsiteX4" fmla="*/ 1138892 w 2113472"/>
                <a:gd name="connsiteY4" fmla="*/ 2732315 h 2732315"/>
                <a:gd name="connsiteX5" fmla="*/ 6572 w 2113472"/>
                <a:gd name="connsiteY5" fmla="*/ 2722523 h 2732315"/>
                <a:gd name="connsiteX6" fmla="*/ 0 w 2113472"/>
                <a:gd name="connsiteY6" fmla="*/ 0 h 2732315"/>
                <a:gd name="connsiteX0" fmla="*/ 0 w 2113472"/>
                <a:gd name="connsiteY0" fmla="*/ 0 h 2732315"/>
                <a:gd name="connsiteX1" fmla="*/ 431321 w 2113472"/>
                <a:gd name="connsiteY1" fmla="*/ 0 h 2732315"/>
                <a:gd name="connsiteX2" fmla="*/ 2104846 w 2113472"/>
                <a:gd name="connsiteY2" fmla="*/ 8628 h 2732315"/>
                <a:gd name="connsiteX3" fmla="*/ 2113472 w 2113472"/>
                <a:gd name="connsiteY3" fmla="*/ 2723916 h 2732315"/>
                <a:gd name="connsiteX4" fmla="*/ 1138892 w 2113472"/>
                <a:gd name="connsiteY4" fmla="*/ 2732315 h 2732315"/>
                <a:gd name="connsiteX5" fmla="*/ 6572 w 2113472"/>
                <a:gd name="connsiteY5" fmla="*/ 2722523 h 2732315"/>
                <a:gd name="connsiteX6" fmla="*/ 0 w 2113472"/>
                <a:gd name="connsiteY6" fmla="*/ 0 h 2732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13472" h="2732315">
                  <a:moveTo>
                    <a:pt x="0" y="0"/>
                  </a:moveTo>
                  <a:lnTo>
                    <a:pt x="431321" y="0"/>
                  </a:lnTo>
                  <a:lnTo>
                    <a:pt x="2104846" y="8628"/>
                  </a:lnTo>
                  <a:cubicBezTo>
                    <a:pt x="2107721" y="913724"/>
                    <a:pt x="2110597" y="1818820"/>
                    <a:pt x="2113472" y="2723916"/>
                  </a:cubicBezTo>
                  <a:lnTo>
                    <a:pt x="1138892" y="2732315"/>
                  </a:lnTo>
                  <a:lnTo>
                    <a:pt x="6572" y="2722523"/>
                  </a:lnTo>
                  <a:cubicBezTo>
                    <a:pt x="4381" y="1815015"/>
                    <a:pt x="2191" y="907508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</p:grp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14481" y="679939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I. Renforcement structurel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85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8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8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85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21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1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3" grpId="1"/>
      <p:bldP spid="22" grpId="0"/>
      <p:bldP spid="2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895020" y="941388"/>
            <a:ext cx="64852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Réalisé en terre et blocs d’argile pure, cette seconde partie du bâtiment présente de nombreuses fissures.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D:\christophe\Projet\Sainte Rose\photos\Moulin\Evolution grange\Gîte 2\Renforcements muraux\IMGP275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675755"/>
            <a:ext cx="5241893" cy="34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christophe\Projet\Sainte Rose\photos\Moulin\Evolution grange\Gîte 2\Renforcements muraux\IMGP275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1188" y="2996952"/>
            <a:ext cx="542101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9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9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9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2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" name="Rectangle 21"/>
          <p:cNvSpPr>
            <a:spLocks noChangeArrowheads="1"/>
          </p:cNvSpPr>
          <p:nvPr/>
        </p:nvSpPr>
        <p:spPr bwMode="auto">
          <a:xfrm>
            <a:off x="1070562" y="1268760"/>
            <a:ext cx="64852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Le remède est de recourir au béton armé (calcul de densité et de ferraillage) en pratiquant deux ceintures.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14" y="1988840"/>
            <a:ext cx="824497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e 1"/>
          <p:cNvGrpSpPr/>
          <p:nvPr/>
        </p:nvGrpSpPr>
        <p:grpSpPr>
          <a:xfrm>
            <a:off x="1440610" y="2898701"/>
            <a:ext cx="2872598" cy="1171755"/>
            <a:chOff x="1440610" y="3581400"/>
            <a:chExt cx="2872598" cy="1171755"/>
          </a:xfrm>
        </p:grpSpPr>
        <p:sp>
          <p:nvSpPr>
            <p:cNvPr id="8" name="Forme libre 7"/>
            <p:cNvSpPr/>
            <p:nvPr/>
          </p:nvSpPr>
          <p:spPr>
            <a:xfrm>
              <a:off x="1440611" y="4356340"/>
              <a:ext cx="2872597" cy="396815"/>
            </a:xfrm>
            <a:custGeom>
              <a:avLst/>
              <a:gdLst>
                <a:gd name="connsiteX0" fmla="*/ 0 w 2872597"/>
                <a:gd name="connsiteY0" fmla="*/ 362309 h 396815"/>
                <a:gd name="connsiteX1" fmla="*/ 1794295 w 2872597"/>
                <a:gd name="connsiteY1" fmla="*/ 396815 h 396815"/>
                <a:gd name="connsiteX2" fmla="*/ 2872597 w 2872597"/>
                <a:gd name="connsiteY2" fmla="*/ 43132 h 396815"/>
                <a:gd name="connsiteX3" fmla="*/ 1190446 w 2872597"/>
                <a:gd name="connsiteY3" fmla="*/ 0 h 396815"/>
                <a:gd name="connsiteX4" fmla="*/ 0 w 2872597"/>
                <a:gd name="connsiteY4" fmla="*/ 362309 h 396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72597" h="396815">
                  <a:moveTo>
                    <a:pt x="0" y="362309"/>
                  </a:moveTo>
                  <a:lnTo>
                    <a:pt x="1794295" y="396815"/>
                  </a:lnTo>
                  <a:lnTo>
                    <a:pt x="2872597" y="43132"/>
                  </a:lnTo>
                  <a:lnTo>
                    <a:pt x="1190446" y="0"/>
                  </a:lnTo>
                  <a:lnTo>
                    <a:pt x="0" y="362309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1440610" y="3581400"/>
              <a:ext cx="2872597" cy="396815"/>
            </a:xfrm>
            <a:custGeom>
              <a:avLst/>
              <a:gdLst>
                <a:gd name="connsiteX0" fmla="*/ 0 w 2872597"/>
                <a:gd name="connsiteY0" fmla="*/ 362309 h 396815"/>
                <a:gd name="connsiteX1" fmla="*/ 1794295 w 2872597"/>
                <a:gd name="connsiteY1" fmla="*/ 396815 h 396815"/>
                <a:gd name="connsiteX2" fmla="*/ 2872597 w 2872597"/>
                <a:gd name="connsiteY2" fmla="*/ 43132 h 396815"/>
                <a:gd name="connsiteX3" fmla="*/ 1190446 w 2872597"/>
                <a:gd name="connsiteY3" fmla="*/ 0 h 396815"/>
                <a:gd name="connsiteX4" fmla="*/ 0 w 2872597"/>
                <a:gd name="connsiteY4" fmla="*/ 362309 h 396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72597" h="396815">
                  <a:moveTo>
                    <a:pt x="0" y="362309"/>
                  </a:moveTo>
                  <a:lnTo>
                    <a:pt x="1794295" y="396815"/>
                  </a:lnTo>
                  <a:lnTo>
                    <a:pt x="2872597" y="43132"/>
                  </a:lnTo>
                  <a:lnTo>
                    <a:pt x="1190446" y="0"/>
                  </a:lnTo>
                  <a:lnTo>
                    <a:pt x="0" y="362309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7" name="Rectangle 21"/>
          <p:cNvSpPr>
            <a:spLocks noChangeArrowheads="1"/>
          </p:cNvSpPr>
          <p:nvPr/>
        </p:nvSpPr>
        <p:spPr bwMode="auto">
          <a:xfrm>
            <a:off x="683568" y="5445224"/>
            <a:ext cx="64852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Et de relier les ceintures par des piliers ancrés dans le sol ( 3 par coté).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1619672" y="2910221"/>
            <a:ext cx="2517993" cy="1780296"/>
            <a:chOff x="1619672" y="3592920"/>
            <a:chExt cx="2517993" cy="1780296"/>
          </a:xfrm>
        </p:grpSpPr>
        <p:cxnSp>
          <p:nvCxnSpPr>
            <p:cNvPr id="10" name="Connecteur droit 9"/>
            <p:cNvCxnSpPr/>
            <p:nvPr/>
          </p:nvCxnSpPr>
          <p:spPr>
            <a:xfrm flipV="1">
              <a:off x="1691680" y="3978216"/>
              <a:ext cx="0" cy="1395000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onnecteur droit 31"/>
            <p:cNvCxnSpPr/>
            <p:nvPr/>
          </p:nvCxnSpPr>
          <p:spPr>
            <a:xfrm flipV="1">
              <a:off x="2392876" y="3978216"/>
              <a:ext cx="0" cy="1395000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eur droit 32"/>
            <p:cNvCxnSpPr/>
            <p:nvPr/>
          </p:nvCxnSpPr>
          <p:spPr>
            <a:xfrm flipV="1">
              <a:off x="3059832" y="3978216"/>
              <a:ext cx="0" cy="1395000"/>
            </a:xfrm>
            <a:prstGeom prst="line">
              <a:avLst/>
            </a:prstGeom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eur droit 33"/>
            <p:cNvCxnSpPr/>
            <p:nvPr/>
          </p:nvCxnSpPr>
          <p:spPr>
            <a:xfrm flipV="1">
              <a:off x="3419872" y="3874699"/>
              <a:ext cx="0" cy="1395000"/>
            </a:xfrm>
            <a:prstGeom prst="line">
              <a:avLst/>
            </a:prstGeom>
            <a:ln w="25400"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necteur droit 34"/>
            <p:cNvCxnSpPr/>
            <p:nvPr/>
          </p:nvCxnSpPr>
          <p:spPr>
            <a:xfrm flipV="1">
              <a:off x="3779912" y="3785560"/>
              <a:ext cx="0" cy="1395000"/>
            </a:xfrm>
            <a:prstGeom prst="line">
              <a:avLst/>
            </a:prstGeom>
            <a:ln w="25400"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necteur droit 36"/>
            <p:cNvCxnSpPr/>
            <p:nvPr/>
          </p:nvCxnSpPr>
          <p:spPr>
            <a:xfrm flipV="1">
              <a:off x="3995936" y="3592920"/>
              <a:ext cx="0" cy="1395000"/>
            </a:xfrm>
            <a:prstGeom prst="line">
              <a:avLst/>
            </a:prstGeom>
            <a:ln w="25400">
              <a:solidFill>
                <a:srgbClr val="FFFF00">
                  <a:alpha val="42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cteur droit 35"/>
            <p:cNvCxnSpPr/>
            <p:nvPr/>
          </p:nvCxnSpPr>
          <p:spPr>
            <a:xfrm flipV="1">
              <a:off x="4137665" y="3690885"/>
              <a:ext cx="0" cy="1395000"/>
            </a:xfrm>
            <a:prstGeom prst="line">
              <a:avLst/>
            </a:prstGeom>
            <a:ln w="25400"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cteur droit 37"/>
            <p:cNvCxnSpPr/>
            <p:nvPr/>
          </p:nvCxnSpPr>
          <p:spPr>
            <a:xfrm flipV="1">
              <a:off x="3491880" y="3625988"/>
              <a:ext cx="0" cy="1395000"/>
            </a:xfrm>
            <a:prstGeom prst="line">
              <a:avLst/>
            </a:prstGeom>
            <a:ln w="25400">
              <a:solidFill>
                <a:srgbClr val="FFFF00">
                  <a:alpha val="42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/>
            <p:cNvCxnSpPr/>
            <p:nvPr/>
          </p:nvCxnSpPr>
          <p:spPr>
            <a:xfrm flipV="1">
              <a:off x="2855811" y="3592920"/>
              <a:ext cx="0" cy="1395000"/>
            </a:xfrm>
            <a:prstGeom prst="line">
              <a:avLst/>
            </a:prstGeom>
            <a:ln w="25400">
              <a:solidFill>
                <a:srgbClr val="FFFF00">
                  <a:alpha val="42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necteur droit 39"/>
            <p:cNvCxnSpPr/>
            <p:nvPr/>
          </p:nvCxnSpPr>
          <p:spPr>
            <a:xfrm flipV="1">
              <a:off x="2483768" y="3592920"/>
              <a:ext cx="0" cy="1395000"/>
            </a:xfrm>
            <a:prstGeom prst="line">
              <a:avLst/>
            </a:prstGeom>
            <a:ln w="25400">
              <a:solidFill>
                <a:srgbClr val="FFFF00">
                  <a:alpha val="42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necteur droit 40"/>
            <p:cNvCxnSpPr/>
            <p:nvPr/>
          </p:nvCxnSpPr>
          <p:spPr>
            <a:xfrm flipV="1">
              <a:off x="2051720" y="3745320"/>
              <a:ext cx="0" cy="1395000"/>
            </a:xfrm>
            <a:prstGeom prst="line">
              <a:avLst/>
            </a:prstGeom>
            <a:ln w="25400">
              <a:solidFill>
                <a:srgbClr val="FFFF00">
                  <a:alpha val="42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eur droit 41"/>
            <p:cNvCxnSpPr/>
            <p:nvPr/>
          </p:nvCxnSpPr>
          <p:spPr>
            <a:xfrm flipV="1">
              <a:off x="1619672" y="3831800"/>
              <a:ext cx="0" cy="1395000"/>
            </a:xfrm>
            <a:prstGeom prst="line">
              <a:avLst/>
            </a:prstGeom>
            <a:ln w="25400">
              <a:solidFill>
                <a:srgbClr val="FFFF00">
                  <a:alpha val="42000"/>
                </a:srgb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4752935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901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90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902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902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28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7" grpId="0"/>
      <p:bldP spid="2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895020" y="941388"/>
            <a:ext cx="77814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Sans grosse difficulté dans leur réalisation,  celle-ci reste longue et fastidieuse.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34884" y="1396939"/>
            <a:ext cx="18540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b="1" dirty="0">
                <a:solidFill>
                  <a:srgbClr val="FFFF00"/>
                </a:solidFill>
                <a:latin typeface="Times New Roman" pitchFamily="18" charset="0"/>
              </a:rPr>
              <a:t>Cerveau sur </a:t>
            </a:r>
            <a:r>
              <a:rPr lang="fr-FR" altLang="fr-FR" b="1" dirty="0" smtClean="0">
                <a:solidFill>
                  <a:srgbClr val="FFFF00"/>
                </a:solidFill>
                <a:latin typeface="Times New Roman" pitchFamily="18" charset="0"/>
              </a:rPr>
              <a:t>off !</a:t>
            </a:r>
            <a:endParaRPr lang="fr-FR" altLang="fr-FR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D:\christophe\Projet\Sainte Rose\photos\Moulin\Evolution grange\Gîte 2\Renforcements muraux\IMGP2739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310720"/>
            <a:ext cx="4273632" cy="283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christophe\Projet\Sainte Rose\photos\Moulin\Evolution grange\Gîte 2\Renforcements muraux\IMGP274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5020" y="1772816"/>
            <a:ext cx="498733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christophe\Projet\Sainte Rose\photos\Moulin\Evolution grange\Gîte 2\Renforcements muraux\IMGP274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2276872"/>
            <a:ext cx="4816053" cy="319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christophe\Projet\Sainte Rose\photos\Moulin\Evolution grange\Gîte 2\Renforcements muraux\IMGP2737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0869" y="2729900"/>
            <a:ext cx="5191952" cy="3448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christophe\Projet\Sainte Rose\photos\Moulin\Evolution grange\Gîte 2\Dalle étage\IMGP2652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8858" y="2154492"/>
            <a:ext cx="5496853" cy="365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59247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2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502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2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2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02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2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2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28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5220072" y="1340768"/>
            <a:ext cx="381597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Après la suppression du plancher existant, démolition d’une partie du mur de soutien coupant la pièce inférieure en 2 parties égales.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251520" y="764704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II. Réalisation du plancher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D:\christophe\Projet\Sainte Rose\photos\Moulin\Evolution grange\Gîte 2\Dalle étage\IMGP2649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027" y="1226369"/>
            <a:ext cx="5051158" cy="335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christophe\Projet\Sainte Rose\photos\Moulin\Evolution grange\Gîte 2\Dalle étage\IMGP265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3" y="2896961"/>
            <a:ext cx="4104456" cy="272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christophe\Projet\Sainte Rose\photos\Moulin\Evolution grange\Gîte 2\Dalle étage\IMGP265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896963"/>
            <a:ext cx="4104455" cy="27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christophe\Projet\Sainte Rose\photos\Moulin\Evolution grange\Gîte 2\Dalle étage\IMGP265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5520" y="2510296"/>
            <a:ext cx="6546205" cy="434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420531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75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7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40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8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8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8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2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1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1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50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1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0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D:\christophe\Projet\Sainte Rose\photos\Moulin\Evolution grange\Gîte 2\Dalle étage\IMGP266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180" y="2167649"/>
            <a:ext cx="4752528" cy="315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4246901" y="764704"/>
            <a:ext cx="471758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Création d’ouverture au-dessus des deux poutres existantes  afin de pouvoir les surélever de 30 cm.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D:\christophe\Projet\Sainte Rose\photos\Moulin\Evolution grange\Gîte 2\Dalle étage\IMGP265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24" y="1296801"/>
            <a:ext cx="4214399" cy="279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christophe\Projet\Sainte Rose\photos\Moulin\Evolution grange\Gîte 2\Dalle étage\IMGP265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219" y="1812689"/>
            <a:ext cx="4634489" cy="307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christophe\Projet\Sainte Rose\photos\Moulin\Evolution grange\Gîte 2\Dalle étage\IMGP2666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2276872"/>
            <a:ext cx="466207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christophe\Projet\Sainte Rose\photos\Moulin\Evolution grange\Gîte 2\Dalle étage\IMGP2667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9701" y="2636912"/>
            <a:ext cx="5099825" cy="338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christophe\Projet\Sainte Rose\photos\Moulin\Evolution grange\Gîte 2\Dalle étage\IMGP2717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2167649"/>
            <a:ext cx="5806381" cy="385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62479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1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1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1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1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15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15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15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20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33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13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21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0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1039459" y="1052736"/>
            <a:ext cx="67729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 Mise en place des lambourdes.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074" name="Picture 2" descr="D:\christophe\Projet\Sainte Rose\photos\Moulin\Evolution grange\Gîte 2\Dalle étage\IMGP2710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81" y="1435181"/>
            <a:ext cx="4953598" cy="328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D:\christophe\Projet\Sainte Rose\photos\Moulin\Evolution grange\Gîte 2\Dalle étage\IMGP2718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381710" y="2635837"/>
            <a:ext cx="4891385" cy="324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1. Lindsey Stirling - Spontaneous M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114800" y="69814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859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3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2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076" grpId="0"/>
      <p:bldP spid="307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771372" y="657838"/>
            <a:ext cx="81931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Préparation du coffrage et ferraillage de la dalle de la salle de bain de l’étage.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098" name="Picture 2" descr="D:\christophe\Projet\Sainte Rose\photos\Moulin\Evolution grange\Gîte 2\Dalle étage\IMGP272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5" y="980729"/>
            <a:ext cx="433681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christophe\Projet\Sainte Rose\photos\Moulin\Evolution grange\Gîte 2\Dalle étage\IMGP2722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97625" y="1982278"/>
            <a:ext cx="4356570" cy="289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christophe\Projet\Sainte Rose\photos\Moulin\Evolution grange\Gîte 2\Dalle étage\IMGP272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1" y="1542617"/>
            <a:ext cx="4752528" cy="315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christophe\Projet\Sainte Rose\photos\Moulin\Evolution grange\Gîte 2\Dalle étage\IMGP272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2060848"/>
            <a:ext cx="4896544" cy="325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christophe\Projet\Sainte Rose\photos\Moulin\Evolution grange\Gîte 2\Dalle étage\IMGP2725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1491" y="2564904"/>
            <a:ext cx="487891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D:\christophe\Projet\Sainte Rose\photos\Moulin\Evolution grange\Gîte 2\Dalle étage\IMGP2729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7155" y="2953464"/>
            <a:ext cx="5437214" cy="361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03859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35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4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1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36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6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9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27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645133" y="836712"/>
            <a:ext cx="67729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Coulage de dalle; à l’ancienne. 2 jours seront nécessaires à 2.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5122" name="Picture 2" descr="D:\christophe\Projet\Sainte Rose\photos\Moulin\Evolution grange\Gîte 2\Dalle étage\IMGP273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321197"/>
            <a:ext cx="2597387" cy="391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christophe\Projet\Sainte Rose\photos\Moulin\Evolution grange\Gîte 2\Dalle étage\IMGP273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081" y="1556792"/>
            <a:ext cx="4553651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christophe\Projet\Sainte Rose\photos\Moulin\Evolution grange\Gîte 2\Dalle étage\IMGP273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889779"/>
            <a:ext cx="4635116" cy="307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D:\christophe\Projet\Sainte Rose\photos\Moulin\Evolution grange\Gîte 2\Dalle étage\IMGP273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6928" y="2276872"/>
            <a:ext cx="6534944" cy="43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03859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16" presetClass="entr" presetSubtype="26" fill="hold" nodeType="after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300"/>
                            </p:stCondLst>
                            <p:childTnLst>
                              <p:par>
                                <p:cTn id="20" presetID="16" presetClass="entr" presetSubtype="26" fill="hold" nodeType="after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900"/>
                            </p:stCondLst>
                            <p:childTnLst>
                              <p:par>
                                <p:cTn id="27" presetID="16" presetClass="entr" presetSubtype="26" fill="hold" nodeType="after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2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24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christophe\Projet\Sainte Rose\photos\Moulin\Evolution grange\Gîte 2\les ouvertures\IMGP303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" y="-6172"/>
            <a:ext cx="9142884" cy="686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2123728" y="1907540"/>
            <a:ext cx="67729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Prochaine partie : les ouvertures.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9" name="Text Box 34"/>
          <p:cNvSpPr txBox="1">
            <a:spLocks noChangeArrowheads="1"/>
          </p:cNvSpPr>
          <p:nvPr/>
        </p:nvSpPr>
        <p:spPr bwMode="auto">
          <a:xfrm>
            <a:off x="3924300" y="4365625"/>
            <a:ext cx="3529013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A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</a:p>
        </p:txBody>
      </p:sp>
    </p:spTree>
    <p:extLst>
      <p:ext uri="{BB962C8B-B14F-4D97-AF65-F5344CB8AC3E}">
        <p14:creationId xmlns:p14="http://schemas.microsoft.com/office/powerpoint/2010/main" val="425851141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7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3571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77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6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5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470"/>
                            </p:stCondLst>
                            <p:childTnLst>
                              <p:par>
                                <p:cTn id="29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83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83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83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82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3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19" grpId="0"/>
      <p:bldP spid="9" grpId="0"/>
      <p:bldP spid="9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3725</TotalTime>
  <Words>275</Words>
  <Application>Microsoft Office PowerPoint</Application>
  <PresentationFormat>Affichage à l'écran (4:3)</PresentationFormat>
  <Paragraphs>42</Paragraphs>
  <Slides>11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GFY</cp:lastModifiedBy>
  <cp:revision>218</cp:revision>
  <dcterms:created xsi:type="dcterms:W3CDTF">2012-12-24T10:39:19Z</dcterms:created>
  <dcterms:modified xsi:type="dcterms:W3CDTF">2016-01-13T18:21:26Z</dcterms:modified>
</cp:coreProperties>
</file>