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  <p:sldMasterId id="2147483708" r:id="rId4"/>
    <p:sldMasterId id="2147483720" r:id="rId5"/>
    <p:sldMasterId id="2147483732" r:id="rId6"/>
  </p:sldMasterIdLst>
  <p:sldIdLst>
    <p:sldId id="844" r:id="rId7"/>
    <p:sldId id="523" r:id="rId8"/>
    <p:sldId id="524" r:id="rId9"/>
    <p:sldId id="289" r:id="rId10"/>
    <p:sldId id="290" r:id="rId11"/>
    <p:sldId id="291" r:id="rId12"/>
    <p:sldId id="292" r:id="rId13"/>
    <p:sldId id="293" r:id="rId14"/>
    <p:sldId id="294" r:id="rId15"/>
    <p:sldId id="435" r:id="rId16"/>
    <p:sldId id="295" r:id="rId17"/>
    <p:sldId id="437" r:id="rId18"/>
    <p:sldId id="438" r:id="rId19"/>
    <p:sldId id="439" r:id="rId20"/>
    <p:sldId id="443" r:id="rId21"/>
    <p:sldId id="442" r:id="rId22"/>
    <p:sldId id="444" r:id="rId23"/>
    <p:sldId id="717" r:id="rId24"/>
    <p:sldId id="846" r:id="rId25"/>
    <p:sldId id="847" r:id="rId26"/>
    <p:sldId id="848" r:id="rId27"/>
    <p:sldId id="849" r:id="rId28"/>
    <p:sldId id="850" r:id="rId29"/>
    <p:sldId id="851" r:id="rId30"/>
    <p:sldId id="852" r:id="rId31"/>
    <p:sldId id="853" r:id="rId32"/>
    <p:sldId id="854" r:id="rId33"/>
    <p:sldId id="855" r:id="rId34"/>
    <p:sldId id="856" r:id="rId35"/>
    <p:sldId id="857" r:id="rId36"/>
    <p:sldId id="858" r:id="rId37"/>
    <p:sldId id="859" r:id="rId38"/>
    <p:sldId id="860" r:id="rId39"/>
    <p:sldId id="861" r:id="rId40"/>
    <p:sldId id="862" r:id="rId41"/>
    <p:sldId id="863" r:id="rId42"/>
    <p:sldId id="864" r:id="rId43"/>
    <p:sldId id="865" r:id="rId44"/>
    <p:sldId id="866" r:id="rId45"/>
    <p:sldId id="867" r:id="rId46"/>
    <p:sldId id="868" r:id="rId47"/>
    <p:sldId id="869" r:id="rId48"/>
    <p:sldId id="870" r:id="rId49"/>
    <p:sldId id="871" r:id="rId50"/>
    <p:sldId id="872" r:id="rId51"/>
    <p:sldId id="873" r:id="rId52"/>
    <p:sldId id="874" r:id="rId53"/>
    <p:sldId id="875" r:id="rId54"/>
    <p:sldId id="876" r:id="rId55"/>
    <p:sldId id="877" r:id="rId56"/>
    <p:sldId id="878" r:id="rId57"/>
    <p:sldId id="879" r:id="rId58"/>
    <p:sldId id="880" r:id="rId59"/>
    <p:sldId id="881" r:id="rId60"/>
    <p:sldId id="882" r:id="rId61"/>
    <p:sldId id="883" r:id="rId62"/>
    <p:sldId id="884" r:id="rId63"/>
    <p:sldId id="885" r:id="rId64"/>
    <p:sldId id="886" r:id="rId65"/>
    <p:sldId id="887" r:id="rId66"/>
    <p:sldId id="526" r:id="rId67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68"/>
    </p:embeddedFont>
    <p:embeddedFont>
      <p:font typeface="Calibri" panose="020F0502020204030204" pitchFamily="34" charset="0"/>
      <p:regular r:id="rId69"/>
      <p:bold r:id="rId70"/>
      <p:italic r:id="rId71"/>
      <p:boldItalic r:id="rId72"/>
    </p:embeddedFont>
    <p:embeddedFont>
      <p:font typeface="Cupertino" panose="020B0604020202020204"/>
      <p:regular r:id="rId73"/>
      <p:italic r:id="rId74"/>
    </p:embeddedFont>
    <p:embeddedFont>
      <p:font typeface="Bertram CE" panose="04020905020D02060204" pitchFamily="82" charset="0"/>
      <p:regular r:id="rId75"/>
    </p:embeddedFont>
    <p:embeddedFont>
      <p:font typeface="Verdana" panose="020B0604030504040204" pitchFamily="34" charset="0"/>
      <p:regular r:id="rId76"/>
      <p:bold r:id="rId77"/>
      <p:italic r:id="rId78"/>
      <p:boldItalic r:id="rId79"/>
    </p:embeddedFont>
    <p:embeddedFont>
      <p:font typeface="Nadianne" panose="03020902050305070206" pitchFamily="66" charset="0"/>
      <p:bold r:id="rId80"/>
    </p:embeddedFont>
    <p:embeddedFont>
      <p:font typeface="EckmaDEE" pitchFamily="2" charset="0"/>
      <p:regular r:id="rId8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b00li6mskyY8u+bauz0iw==" hashData="+vVyTFDNbvPE6tibAnNrDygVE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30" autoAdjust="0"/>
    <p:restoredTop sz="94660"/>
  </p:normalViewPr>
  <p:slideViewPr>
    <p:cSldViewPr>
      <p:cViewPr varScale="1">
        <p:scale>
          <a:sx n="111" d="100"/>
          <a:sy n="111" d="100"/>
        </p:scale>
        <p:origin x="-19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8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font" Target="fonts/font1.fntdata"/><Relationship Id="rId76" Type="http://schemas.openxmlformats.org/officeDocument/2006/relationships/font" Target="fonts/font9.fntdata"/><Relationship Id="rId84" Type="http://schemas.openxmlformats.org/officeDocument/2006/relationships/theme" Target="theme/theme1.xml"/><Relationship Id="rId7" Type="http://schemas.openxmlformats.org/officeDocument/2006/relationships/slide" Target="slides/slide1.xml"/><Relationship Id="rId71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font" Target="fonts/font7.fntdata"/><Relationship Id="rId79" Type="http://schemas.openxmlformats.org/officeDocument/2006/relationships/font" Target="fonts/font12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82" Type="http://schemas.openxmlformats.org/officeDocument/2006/relationships/presProps" Target="presProps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font" Target="fonts/font2.fntdata"/><Relationship Id="rId77" Type="http://schemas.openxmlformats.org/officeDocument/2006/relationships/font" Target="fonts/font10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font" Target="fonts/font5.fntdata"/><Relationship Id="rId80" Type="http://schemas.openxmlformats.org/officeDocument/2006/relationships/font" Target="fonts/font13.fntdata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font" Target="fonts/font3.fntdata"/><Relationship Id="rId75" Type="http://schemas.openxmlformats.org/officeDocument/2006/relationships/font" Target="fonts/font8.fntdata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font" Target="fonts/font6.fntdata"/><Relationship Id="rId78" Type="http://schemas.openxmlformats.org/officeDocument/2006/relationships/font" Target="fonts/font11.fntdata"/><Relationship Id="rId81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616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10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003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34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1240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570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563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3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21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919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214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231420"/>
      </p:ext>
    </p:extLst>
  </p:cSld>
  <p:clrMapOvr>
    <a:masterClrMapping/>
  </p:clrMapOvr>
  <p:transition spd="med" advClick="0" advTm="500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389870"/>
      </p:ext>
    </p:extLst>
  </p:cSld>
  <p:clrMapOvr>
    <a:masterClrMapping/>
  </p:clrMapOvr>
  <p:transition spd="med" advClick="0" advTm="5000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647150"/>
      </p:ext>
    </p:extLst>
  </p:cSld>
  <p:clrMapOvr>
    <a:masterClrMapping/>
  </p:clrMapOvr>
  <p:transition spd="med" advClick="0" advTm="5000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34555"/>
      </p:ext>
    </p:extLst>
  </p:cSld>
  <p:clrMapOvr>
    <a:masterClrMapping/>
  </p:clrMapOvr>
  <p:transition spd="med" advClick="0" advTm="5000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77152"/>
      </p:ext>
    </p:extLst>
  </p:cSld>
  <p:clrMapOvr>
    <a:masterClrMapping/>
  </p:clrMapOvr>
  <p:transition spd="med" advClick="0" advTm="5000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56490"/>
      </p:ext>
    </p:extLst>
  </p:cSld>
  <p:clrMapOvr>
    <a:masterClrMapping/>
  </p:clrMapOvr>
  <p:transition spd="med" advClick="0" advTm="5000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522195"/>
      </p:ext>
    </p:extLst>
  </p:cSld>
  <p:clrMapOvr>
    <a:masterClrMapping/>
  </p:clrMapOvr>
  <p:transition spd="med" advClick="0" advTm="5000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46505"/>
      </p:ext>
    </p:extLst>
  </p:cSld>
  <p:clrMapOvr>
    <a:masterClrMapping/>
  </p:clrMapOvr>
  <p:transition spd="med" advClick="0" advTm="5000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362131"/>
      </p:ext>
    </p:extLst>
  </p:cSld>
  <p:clrMapOvr>
    <a:masterClrMapping/>
  </p:clrMapOvr>
  <p:transition spd="med" advClick="0" advTm="5000"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166361"/>
      </p:ext>
    </p:extLst>
  </p:cSld>
  <p:clrMapOvr>
    <a:masterClrMapping/>
  </p:clrMapOvr>
  <p:transition spd="med" advClick="0" advTm="5000"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58156"/>
      </p:ext>
    </p:extLst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12. 1. 2016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1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12. 1. 2016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7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3.png"/><Relationship Id="rId5" Type="http://schemas.openxmlformats.org/officeDocument/2006/relationships/image" Target="../media/image6.gif"/><Relationship Id="rId15" Type="http://schemas.openxmlformats.org/officeDocument/2006/relationships/image" Target="../media/image16.png"/><Relationship Id="rId23" Type="http://schemas.openxmlformats.org/officeDocument/2006/relationships/slide" Target="slide17.xml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31.gif"/><Relationship Id="rId18" Type="http://schemas.openxmlformats.org/officeDocument/2006/relationships/slide" Target="slide15.xml"/><Relationship Id="rId26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35.gif"/><Relationship Id="rId34" Type="http://schemas.openxmlformats.org/officeDocument/2006/relationships/slide" Target="slide14.xml"/><Relationship Id="rId7" Type="http://schemas.openxmlformats.org/officeDocument/2006/relationships/image" Target="../media/image28.png"/><Relationship Id="rId12" Type="http://schemas.openxmlformats.org/officeDocument/2006/relationships/slide" Target="slide6.xml"/><Relationship Id="rId17" Type="http://schemas.openxmlformats.org/officeDocument/2006/relationships/image" Target="../media/image33.gif"/><Relationship Id="rId25" Type="http://schemas.openxmlformats.org/officeDocument/2006/relationships/image" Target="../media/image37.gif"/><Relationship Id="rId33" Type="http://schemas.openxmlformats.org/officeDocument/2006/relationships/image" Target="../media/image41.gif"/><Relationship Id="rId2" Type="http://schemas.openxmlformats.org/officeDocument/2006/relationships/image" Target="../media/image24.jpg"/><Relationship Id="rId16" Type="http://schemas.openxmlformats.org/officeDocument/2006/relationships/slide" Target="slide8.xml"/><Relationship Id="rId20" Type="http://schemas.openxmlformats.org/officeDocument/2006/relationships/slide" Target="slide17.xml"/><Relationship Id="rId29" Type="http://schemas.openxmlformats.org/officeDocument/2006/relationships/image" Target="../media/image39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11" Type="http://schemas.openxmlformats.org/officeDocument/2006/relationships/image" Target="../media/image30.gif"/><Relationship Id="rId24" Type="http://schemas.openxmlformats.org/officeDocument/2006/relationships/slide" Target="slide11.xml"/><Relationship Id="rId32" Type="http://schemas.openxmlformats.org/officeDocument/2006/relationships/slide" Target="slide9.xml"/><Relationship Id="rId37" Type="http://schemas.openxmlformats.org/officeDocument/2006/relationships/image" Target="../media/image43.gif"/><Relationship Id="rId5" Type="http://schemas.openxmlformats.org/officeDocument/2006/relationships/image" Target="../media/image26.png"/><Relationship Id="rId15" Type="http://schemas.openxmlformats.org/officeDocument/2006/relationships/image" Target="../media/image32.gif"/><Relationship Id="rId23" Type="http://schemas.openxmlformats.org/officeDocument/2006/relationships/image" Target="../media/image36.gif"/><Relationship Id="rId28" Type="http://schemas.openxmlformats.org/officeDocument/2006/relationships/slide" Target="slide12.xml"/><Relationship Id="rId36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image" Target="../media/image34.gif"/><Relationship Id="rId31" Type="http://schemas.openxmlformats.org/officeDocument/2006/relationships/image" Target="../media/image40.gif"/><Relationship Id="rId4" Type="http://schemas.openxmlformats.org/officeDocument/2006/relationships/image" Target="../media/image25.jpg"/><Relationship Id="rId9" Type="http://schemas.openxmlformats.org/officeDocument/2006/relationships/image" Target="../media/image29.gif"/><Relationship Id="rId14" Type="http://schemas.openxmlformats.org/officeDocument/2006/relationships/slide" Target="slide7.xml"/><Relationship Id="rId22" Type="http://schemas.openxmlformats.org/officeDocument/2006/relationships/slide" Target="slide10.xml"/><Relationship Id="rId27" Type="http://schemas.openxmlformats.org/officeDocument/2006/relationships/image" Target="../media/image38.gif"/><Relationship Id="rId30" Type="http://schemas.openxmlformats.org/officeDocument/2006/relationships/slide" Target="slide13.xml"/><Relationship Id="rId35" Type="http://schemas.openxmlformats.org/officeDocument/2006/relationships/image" Target="../media/image4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treklens.com/members/Cho/photos" TargetMode="External"/><Relationship Id="rId5" Type="http://schemas.openxmlformats.org/officeDocument/2006/relationships/image" Target="../media/image10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295636" y="69269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07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Johnny Maddox - Melancholy Baby.wav"/>
          </p:stSnd>
        </p:sndAc>
      </p:transition>
    </mc:Choice>
    <mc:Fallback xmlns="">
      <p:transition advClick="0" advTm="8000">
        <p:sndAc>
          <p:stSnd loop="1">
            <p:snd r:embed="rId5" name="Johnny Maddox - Melancholy Bab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Obrázok 1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Братислава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20" y="4016606"/>
                <a:ext cx="118985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922596" y="4016256"/>
                <a:ext cx="105746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Pozsony</a:t>
                </a:r>
                <a:endParaRPr lang="sk-SK" sz="7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43966" y="414254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ברטיסלבה</a:t>
                </a:r>
                <a:endParaRPr lang="sk-SK" sz="700" b="1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49105" y="4028033"/>
                <a:ext cx="125960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1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Bratysława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3" action="ppaction://hlinksldjump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6" name="Obdĺžnik 125"/>
          <p:cNvSpPr/>
          <p:nvPr/>
        </p:nvSpPr>
        <p:spPr>
          <a:xfrm>
            <a:off x="1295636" y="69269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8" name="Obdĺžnik 127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9" name="Obrázok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4425958" y="4953167"/>
            <a:ext cx="2376264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 smtClean="0">
                <a:ln w="1905">
                  <a:solidFill>
                    <a:srgbClr val="336600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Bratislava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424000" y="86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424000" y="302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424000" y="43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424000" y="172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424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424000" y="388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424000" y="432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424000" y="129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424000" y="345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424000" y="259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424000" y="561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424000" y="51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424000" y="475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424000" y="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386709" cy="41760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78870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4478896" y="5571828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rgbClr val="008000"/>
                </a:solidFill>
                <a:latin typeface="+mj-lt"/>
              </a:rPr>
              <a:t>GPS   </a:t>
            </a:r>
            <a:r>
              <a:rPr lang="sk-SK" sz="1200" b="1" i="1" smtClean="0">
                <a:solidFill>
                  <a:srgbClr val="008000"/>
                </a:solidFill>
                <a:latin typeface="+mj-lt"/>
              </a:rPr>
              <a:t>N 48°08‘38‘‘   </a:t>
            </a:r>
            <a:r>
              <a:rPr lang="sk-SK" sz="1200" b="1" i="1">
                <a:solidFill>
                  <a:srgbClr val="008000"/>
                </a:solidFill>
                <a:latin typeface="+mj-lt"/>
              </a:rPr>
              <a:t>E </a:t>
            </a:r>
            <a:r>
              <a:rPr lang="sk-SK" sz="1200" b="1" i="1" smtClean="0">
                <a:solidFill>
                  <a:srgbClr val="008000"/>
                </a:solidFill>
                <a:latin typeface="+mj-lt"/>
              </a:rPr>
              <a:t>17°06‘35‘‘</a:t>
            </a:r>
            <a:endParaRPr lang="sk-SK" sz="1200" b="1" i="1" dirty="0">
              <a:solidFill>
                <a:srgbClr val="008000"/>
              </a:solidFill>
              <a:latin typeface="+mj-lt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1219109" y="5195701"/>
            <a:ext cx="858387" cy="1030064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 cap="none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200" b="1" cap="none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809" y="53999"/>
            <a:ext cx="297940" cy="298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BlokTextu 70"/>
          <p:cNvSpPr txBox="1"/>
          <p:nvPr/>
        </p:nvSpPr>
        <p:spPr>
          <a:xfrm>
            <a:off x="8409200" y="6523679"/>
            <a:ext cx="554021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TEXT</a:t>
            </a:r>
            <a:endParaRPr lang="sk-SK" sz="1200" b="1" i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Šípka doprava 2"/>
          <p:cNvSpPr/>
          <p:nvPr/>
        </p:nvSpPr>
        <p:spPr>
          <a:xfrm rot="16200000">
            <a:off x="8915780" y="6617173"/>
            <a:ext cx="168440" cy="90010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 w="12700"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0" name="Obrázok 4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3999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91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35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78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64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07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51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94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37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0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2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67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9" name="Obdĺžnik 68"/>
          <p:cNvSpPr/>
          <p:nvPr/>
        </p:nvSpPr>
        <p:spPr>
          <a:xfrm>
            <a:off x="8425215" y="6045568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70" name="Obrázok 69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15" y="6099568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55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3" presetID="42" presetClass="path" presetSubtype="0" repeatCount="30000" accel="16667" decel="1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5.43604E-7 L -0.00104 0.88087 " pathEditMode="relative" rAng="0" ptsTypes="AA">
                                      <p:cBhvr>
                                        <p:cTn id="184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440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1" grpId="0" animBg="1"/>
      <p:bldP spid="68" grpId="0"/>
      <p:bldP spid="5" grpId="0"/>
      <p:bldP spid="71" grpId="0"/>
      <p:bldP spid="3" grpId="0" animBg="1"/>
      <p:bldP spid="6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Johnny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38813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hlavným mestom Slovenska a s počtom obyvateľov okolo 500.000, je súčasne aj najväčším mestom krajiny.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Prvé známe trvalé osídlenie oblasti začalo okolo roku 5000 pred n.l. v období neolitu.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je politickým, kultúrnym a hospodárskym centrom Slovenska.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Mesto je sídlom prezidenta, parlamentu a slovenskej vlády.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Nachádzajú sa tu univerzity, múzeá, divadlá, galérie a iné dôležité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kul-túrne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vzdelávacie inštitúcie.</a:t>
            </a:r>
          </a:p>
        </p:txBody>
      </p:sp>
      <p:pic>
        <p:nvPicPr>
          <p:cNvPr id="16" name="Obrázok 15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Skupina 4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4" name="Tlačidlo akcie: Vlastné 3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0" name="Obrázok 9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the capital of Slovakia and with a population of about 500,000, the country's largest city, too.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The first known permanent settlement of the area began around 5000 BC in the Neolithic era.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 the political, cultural and economic centre of Slovakia.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It is the seat of the Slovak president, the parliament and the Slovak Executive.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It is home to several universities, museums, theatres, galleries and other important cultural and educational institutions.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49617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 la capital de Eslovaquia y con una población de alrededor de 500.000 habitantes es la ciudad más grande del país.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El primer asentamiento permanente conocido de la zona comenzó alrededor del ano 5000 A.C. en el Neolítico.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 el centro político, cultural y económico de Eslovaquia.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ciudad es la sede del presidente, el parlamento y el Ejecutivo eslovaco.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Es el lugar de varias universidades, museos, teatros, galerías y otras instituciones culturales y educativas importantes.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45312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 la capitale de la Slovaquie, avec une population d'environ 500 000 habitants, la plus grande ville du pays.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premiere colonie permanente connue de la région a commencé vers l'an 5000 avant JC a l'époque néolithique.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est le centre politique, culturel et économique de la Slovaquie.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ville est le siege du Président, le Parlement et le pouvoir exécutif du pays.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C'est le foyer de plusieurs universités, musées, théâtres, galeries et autres institutions culturelles et éducatives importantes.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526" y="413920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63149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früher unter dem Namen Pressburg bekannt, ist die 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Haupt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stadt </a:t>
            </a: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Slowakei.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Mit einer Einwohnerzahl von ca. 500.000 ist es die grösste Stadt des Landes.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Die früheste Besiedlung des Gebietes wird mit dem Neolithicum genannt, ungefähr 5000 vor Christus.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ist der politische, kulturelle und wirtschaftliche Mittelpunkt des Landes.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Die Regierung, das Parlament und andere politischen Organe haben hier ihren Sitz. Verschiedene Universitäten, Museen, Theater, sowie wichtige kulturelle und bildungsorientierte Einrichtungen sind in der Stadt zu finden.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pt-BR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BlokTextu 12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 a capital da Eslováquia e com uma população de cerca de 500.000 habitantes, é a maior cidade do país.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 primeiro assentamento permanente conhecida da área começou por volta do ano 5000 A.C., no período Neolítico.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é o centro político, cultural e económico da Eslováquia.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cidade é a sede do Presidente, do Parlamento e do Executivo Eslovaco.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É a sede de diversas universidades, museus, teatros, galerias e outras importantes instituições culturais e educacionais.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5" name="Obrázok 14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 la capitale della Slovacchia e, con una popolazione di circa 500.000, la piu grande citta del paese.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prima nota insediamento permanente della zona ha cominciato intorno al 5000 aC nel periodo neolitico.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 il centro politico, culturale ed economico della Slovacchia.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citta e la sede del Presidente, il Parlamento e il potere esecutivo del paese.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Ci sono numerose universita, musei, teatri, gallerie e altre importanti 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isti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tuzioni </a:t>
            </a: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culturali ed educative.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Pozsony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</a:t>
            </a:r>
            <a:r>
              <a:rPr lang="hu-HU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34085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Pozsony </a:t>
            </a: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Szlovákia fővárosa és a mintegy 500.000 lakosával egyben az ország legnagyobb városa is.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Az első állandó település a város területén i.e. 5000-ből a neolitikus korszakból ismert.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Pozsony Szlovákia gazdasági, politikai és kulturális központja.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köztársasági elnök a Parlament és a szlovák kormány székhelye.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város területén több egyetem, múzeum, színház, galéria és más fontos kulturális és oktatási intézmény található.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5" name="Obrázok 14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BlokTextu 13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capitala Slovaciei  - şi cu o populaţie de aproximativ 500.000 - este cel mai mare oraş al Ţării.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Locuire umană permanentă  pe aceste locuri, este atestată istoric în jurul anilor 5000 î.Hr., în epoca neolitică.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este centrul politic, cultural 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ş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economic al Slovaciei.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Este reşedinţa preşedintelui slovac, a Parlamentului şi a Guvernului Ţării.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Aici se află mai multe Universităţi, Muzee, Teatre, Galerii de Artă şi alte Instituţii culturale şi educaţionale importante.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3" name="Tlačidlo akcie: Vlastné 12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6" name="Obrázok 15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11672" y="377236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00657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de hoofdstad van Slowakije en met een bevolking van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onge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veer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500.000, het land de grootste stad, ook.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 eerste bekende permanente nederzetting van het gebied begon rond 5000 voor Christus in het Neolithicum.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 het politieke, culturele en economische centrum van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wakije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is de zetel van de Slowaakse president, het parlement en de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waakse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Executive.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is de thuisbasis van verschillende universiteiten, musea, theaters, galeries en andere belangrijke culturele en onderwijsinstellingen.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Slovakya’nın başkenti olup, yaklaşık 500.000 nüfusu ile de ülkenin en büyük şehridir.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Bölgede bilinen ilk kalıcı yerleşim Neolitik çağda M.Ö. 5000 yılında başladı.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Slovakya’nın siyasi, kültürel ve ekonomik merkezidir.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Slovak başkan, parlamento ve Slovak Hükümeti'nin bulunduğu yerdir.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Üniversiteler, müzeler, tiyatrolar, galeriler ve diğer önemli kültürel ve eğitim enstitülerinin yuvasıdır.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Братислава 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</a:t>
            </a:r>
            <a:r>
              <a:rPr lang="sk-SK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7092280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1003327"/>
            <a:ext cx="7848600" cy="184665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Братислава </a:t>
            </a: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является столицей Словакии и числом населения около полумиллиона жителей одновременно и крупнейшим городом страны.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Первое известное постоянное заселение относится к эпохе неолита, где-то около </a:t>
            </a:r>
            <a:r>
              <a:rPr lang="ru-RU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5 000</a:t>
            </a: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лет до нашей эры.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Город является политическим, культурным и экономическим центром.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В нём находятся не только резиденции Президента, Парламента и правительства Словацкой Республики, но и университеты, музеи, театры, галереи и другие важные культурные и научные институции.</a:t>
            </a:r>
            <a:endParaRPr lang="ru-RU" sz="1600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ברטיסלבה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2771800" y="4861673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</a:t>
            </a:r>
            <a:r>
              <a:rPr lang="sk-SK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475656" y="335699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665224" y="1028403"/>
            <a:ext cx="7848600" cy="192360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ברטיסלבה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עם אוכלוסייה של כ -500,000 תושבים, היא בירת סלובקיה והעיר הגדולה ביותר במדינה.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יישוב הקבע הראשון של האזור החל סביב 5000 לפני הספירה בתקופה הנאוליתית.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ברטיסלבה היא המרכז הפוליטי, תרבותי וכלכלי של סלובקיה.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זהו מקום המושב של הנשיא, הפרלמנט וההנהלה הסלובקית.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זהו ביתם של כמה אוניברסיטאות, מוזיאונים, תאטראות, גלריות ומוסדות תרבות וחינוך חשובים שונים.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0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Bratysława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19072" y="344956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Bratysława </a:t>
            </a: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jest stolicą Słowacji i z ilością około pół miliona obywateli jest równocześnie największym miastem tego kraju.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Pierwsze znane osiedlanie tego terytorium rozpoczęło się około pięć </a:t>
            </a:r>
            <a:r>
              <a:rPr lang="pl-P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ty-sięcy </a:t>
            </a: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lat przed naszą erą, w okresie neolitu.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Bratysława jest politycznym, kulturalnym i gospodarczym centrum Słowacji.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Miasto jest siedzibą prezydenta, parlamentu i rządu słowackiego.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W mieście są uniwersytety, muzea, teatry, galerie i inne ważne instytucje kultury i nauki.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Bratislava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är Slovakiens huvudstad. Med halv miljon invånare är landets största stad.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Den första kända fasta bosättningen är daterad runt år 5000 f.Kr. i neolitets epok.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är Slovakiens politiska, kulturella och ekonomiska centrum.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Staden ger residens för presidenten, parlamentet och den slovakiska regeringen.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Här finns universitet, museer, teatrar, gallerier och andra viktiga kulturella och utbildningsinstitutioner.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66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7" name="Obrázok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8990"/>
              <a:ext cx="2304256" cy="369331"/>
            </a:xfrm>
            <a:prstGeom prst="rect">
              <a:avLst/>
            </a:prstGeom>
          </p:spPr>
        </p:pic>
        <p:sp>
          <p:nvSpPr>
            <p:cNvPr id="6" name="BlokTextu 5"/>
            <p:cNvSpPr txBox="1"/>
            <p:nvPr/>
          </p:nvSpPr>
          <p:spPr>
            <a:xfrm>
              <a:off x="467544" y="332656"/>
              <a:ext cx="2304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 smtClean="0">
                  <a:solidFill>
                    <a:prstClr val="black"/>
                  </a:solidFill>
                  <a:latin typeface="EckmaDEE" pitchFamily="2" charset="0"/>
                </a:rPr>
                <a:t>Panorama with the Danube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7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47954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 smtClean="0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4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8304" y="332656"/>
              <a:ext cx="139504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393759" y="332655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Jewish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4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332657"/>
              <a:ext cx="165618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2915816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Fisherman's Gate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4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332655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1259632" y="332654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9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9614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3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prstClr val="black"/>
                </a:solidFill>
                <a:latin typeface="EckmaDEE" pitchFamily="2" charset="0"/>
              </a:rPr>
              <a:t>Church of the Most Holy Redeemer</a:t>
            </a:r>
            <a:endParaRPr lang="sk-SK">
              <a:solidFill>
                <a:prstClr val="black"/>
              </a:solidFill>
              <a:latin typeface="EckmaDEE" pitchFamily="2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66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3619"/>
              <a:ext cx="108012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Parliament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7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86409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Eurovea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3619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Rudnay's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4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Beblavý's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7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5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87220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 Tower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86409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Eurovea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4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Vienna Gate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36815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36815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6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87220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Church of St. Stephen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48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216024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Church of the Poor Clares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66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Zoch's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5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Ursuline Church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7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288032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28803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Church of the Most Holy Redeemer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5836" y="332655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095836" y="332655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Farská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3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0352" y="332657"/>
              <a:ext cx="93610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740352" y="332656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Michael's Tower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2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1652" y="332656"/>
              <a:ext cx="14528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511652" y="332655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British Embassy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8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Michael's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7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65618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Museum of Clocks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4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94421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944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St. Martin's Cathedral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234" y="332656"/>
              <a:ext cx="1296145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598235" y="332655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4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0198" y="332657"/>
              <a:ext cx="164184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275856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72" y="332656"/>
              <a:ext cx="172819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020272" y="324843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Presidential Palace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7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Štefánik's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1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683568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0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3928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923928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2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Street on the Hill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3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9614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9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352839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35283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National Theatre (The Historical Building)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30243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3024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Panorama with the Bratislava Castle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03573"/>
            <a:ext cx="720695" cy="792084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26" name="BlokTextu 25">
            <a:hlinkClick r:id="rId6"/>
          </p:cNvPr>
          <p:cNvSpPr txBox="1"/>
          <p:nvPr/>
        </p:nvSpPr>
        <p:spPr>
          <a:xfrm>
            <a:off x="720000" y="514950"/>
            <a:ext cx="4229088" cy="36933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  <a:endParaRPr lang="sk-SK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7" name="BlokTextu 26">
            <a:hlinkClick r:id="rId6"/>
          </p:cNvPr>
          <p:cNvSpPr txBox="1"/>
          <p:nvPr/>
        </p:nvSpPr>
        <p:spPr>
          <a:xfrm>
            <a:off x="720000" y="5872404"/>
            <a:ext cx="4229088" cy="58477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friends for your help</a:t>
            </a:r>
          </a:p>
          <a:p>
            <a:pPr algn="ctr"/>
            <a:r>
              <a:rPr lang="sk-SK" sz="160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w</a:t>
            </a:r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ith the translation</a:t>
            </a:r>
            <a:endParaRPr lang="sk-SK" sz="1600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8" name="Obdĺžnik 27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600" b="1" spc="5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30" name="Tlačidlo akcie: Vlastné 29">
            <a:hlinkClick r:id="" action="ppaction://hlinkshowjump?jump=endshow" highlightClick="1"/>
          </p:cNvPr>
          <p:cNvSpPr/>
          <p:nvPr/>
        </p:nvSpPr>
        <p:spPr>
          <a:xfrm>
            <a:off x="7853561" y="6093296"/>
            <a:ext cx="1012029" cy="50537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6" grpId="0" animBg="1"/>
      <p:bldP spid="27" grpId="0" animBg="1"/>
      <p:bldP spid="28" grpId="0"/>
      <p:bldP spid="28" grpId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1567</Words>
  <Application>Microsoft Office PowerPoint</Application>
  <PresentationFormat>Prezentácia na obrazovke (4:3)</PresentationFormat>
  <Paragraphs>281</Paragraphs>
  <Slides>61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6</vt:i4>
      </vt:variant>
      <vt:variant>
        <vt:lpstr>Nadpisy snímok</vt:lpstr>
      </vt:variant>
      <vt:variant>
        <vt:i4>61</vt:i4>
      </vt:variant>
    </vt:vector>
  </HeadingPairs>
  <TitlesOfParts>
    <vt:vector size="76" baseType="lpstr">
      <vt:lpstr>Arial</vt:lpstr>
      <vt:lpstr>Arial Black</vt:lpstr>
      <vt:lpstr>Cooper Std Black</vt:lpstr>
      <vt:lpstr>Calibri</vt:lpstr>
      <vt:lpstr>Cupertino</vt:lpstr>
      <vt:lpstr>Bertram CE</vt:lpstr>
      <vt:lpstr>Verdana</vt:lpstr>
      <vt:lpstr>Nadianne</vt:lpstr>
      <vt:lpstr>EckmaDEE</vt:lpstr>
      <vt:lpstr>Motív Office</vt:lpstr>
      <vt:lpstr>2_Motív Office</vt:lpstr>
      <vt:lpstr>3_Motív Office</vt:lpstr>
      <vt:lpstr>5_Motív Office</vt:lpstr>
      <vt:lpstr>1_Motív Office</vt:lpstr>
      <vt:lpstr>4_Motív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2016-01-12T13:30:54Z</dcterms:modified>
</cp:coreProperties>
</file>