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684" r:id="rId3"/>
    <p:sldMasterId id="2147483708" r:id="rId4"/>
    <p:sldMasterId id="2147483720" r:id="rId5"/>
  </p:sldMasterIdLst>
  <p:sldIdLst>
    <p:sldId id="844" r:id="rId6"/>
    <p:sldId id="523" r:id="rId7"/>
    <p:sldId id="524" r:id="rId8"/>
    <p:sldId id="289" r:id="rId9"/>
    <p:sldId id="290" r:id="rId10"/>
    <p:sldId id="291" r:id="rId11"/>
    <p:sldId id="292" r:id="rId12"/>
    <p:sldId id="293" r:id="rId13"/>
    <p:sldId id="294" r:id="rId14"/>
    <p:sldId id="435" r:id="rId15"/>
    <p:sldId id="295" r:id="rId16"/>
    <p:sldId id="437" r:id="rId17"/>
    <p:sldId id="438" r:id="rId18"/>
    <p:sldId id="439" r:id="rId19"/>
    <p:sldId id="443" r:id="rId20"/>
    <p:sldId id="442" r:id="rId21"/>
    <p:sldId id="444" r:id="rId22"/>
    <p:sldId id="717" r:id="rId23"/>
    <p:sldId id="843" r:id="rId24"/>
    <p:sldId id="841" r:id="rId25"/>
    <p:sldId id="838" r:id="rId26"/>
    <p:sldId id="753" r:id="rId27"/>
    <p:sldId id="736" r:id="rId28"/>
    <p:sldId id="818" r:id="rId29"/>
    <p:sldId id="834" r:id="rId30"/>
    <p:sldId id="755" r:id="rId31"/>
    <p:sldId id="706" r:id="rId32"/>
    <p:sldId id="772" r:id="rId33"/>
    <p:sldId id="716" r:id="rId34"/>
    <p:sldId id="758" r:id="rId35"/>
    <p:sldId id="798" r:id="rId36"/>
    <p:sldId id="765" r:id="rId37"/>
    <p:sldId id="830" r:id="rId38"/>
    <p:sldId id="764" r:id="rId39"/>
    <p:sldId id="744" r:id="rId40"/>
    <p:sldId id="768" r:id="rId41"/>
    <p:sldId id="769" r:id="rId42"/>
    <p:sldId id="752" r:id="rId43"/>
    <p:sldId id="779" r:id="rId44"/>
    <p:sldId id="782" r:id="rId45"/>
    <p:sldId id="725" r:id="rId46"/>
    <p:sldId id="807" r:id="rId47"/>
    <p:sldId id="784" r:id="rId48"/>
    <p:sldId id="820" r:id="rId49"/>
    <p:sldId id="786" r:id="rId50"/>
    <p:sldId id="728" r:id="rId51"/>
    <p:sldId id="780" r:id="rId52"/>
    <p:sldId id="789" r:id="rId53"/>
    <p:sldId id="790" r:id="rId54"/>
    <p:sldId id="793" r:id="rId55"/>
    <p:sldId id="842" r:id="rId56"/>
    <p:sldId id="816" r:id="rId57"/>
    <p:sldId id="797" r:id="rId58"/>
    <p:sldId id="799" r:id="rId59"/>
    <p:sldId id="836" r:id="rId60"/>
    <p:sldId id="741" r:id="rId61"/>
    <p:sldId id="800" r:id="rId62"/>
    <p:sldId id="827" r:id="rId63"/>
    <p:sldId id="745" r:id="rId64"/>
    <p:sldId id="814" r:id="rId65"/>
    <p:sldId id="809" r:id="rId66"/>
    <p:sldId id="526" r:id="rId67"/>
  </p:sldIdLst>
  <p:sldSz cx="9144000" cy="6858000" type="screen4x3"/>
  <p:notesSz cx="6858000" cy="9144000"/>
  <p:embeddedFontLst>
    <p:embeddedFont>
      <p:font typeface="Arial Black" panose="020B0A04020102020204" pitchFamily="34" charset="0"/>
      <p:bold r:id="rId68"/>
    </p:embeddedFont>
    <p:embeddedFont>
      <p:font typeface="Bertram CE" panose="04020905020D02060204" pitchFamily="82" charset="0"/>
      <p:regular r:id="rId69"/>
    </p:embeddedFont>
    <p:embeddedFont>
      <p:font typeface="Aharoni" panose="02010803020104030203" pitchFamily="2" charset="-79"/>
      <p:bold r:id="rId70"/>
    </p:embeddedFont>
    <p:embeddedFont>
      <p:font typeface="Cupertino" panose="020B0604020202020204"/>
      <p:regular r:id="rId71"/>
      <p:italic r:id="rId72"/>
    </p:embeddedFont>
    <p:embeddedFont>
      <p:font typeface="Calibri" panose="020F0502020204030204" pitchFamily="34" charset="0"/>
      <p:regular r:id="rId73"/>
      <p:bold r:id="rId74"/>
      <p:italic r:id="rId75"/>
      <p:boldItalic r:id="rId76"/>
    </p:embeddedFont>
    <p:embeddedFont>
      <p:font typeface="Verdana" panose="020B0604030504040204" pitchFamily="34" charset="0"/>
      <p:regular r:id="rId77"/>
      <p:bold r:id="rId78"/>
      <p:italic r:id="rId79"/>
      <p:boldItalic r:id="rId80"/>
    </p:embeddedFont>
    <p:embeddedFont>
      <p:font typeface="Nadianne" panose="03020902050305070206" pitchFamily="66" charset="0"/>
      <p:bold r:id="rId81"/>
    </p:embeddedFont>
    <p:embeddedFont>
      <p:font typeface="EckmaDEE" pitchFamily="2" charset="0"/>
      <p:regular r:id="rId8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dlIjA36y0reBmK1cGsUYQ==" hashData="KHCvL1D+cvhXvMyBKCrPUDuLMp4="/>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6E0A"/>
    <a:srgbClr val="996633"/>
    <a:srgbClr val="008000"/>
    <a:srgbClr val="336600"/>
    <a:srgbClr val="C0C0C0"/>
    <a:srgbClr val="66FF33"/>
    <a:srgbClr val="33CC33"/>
    <a:srgbClr val="006600"/>
    <a:srgbClr val="082FAA"/>
    <a:srgbClr val="F475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30" autoAdjust="0"/>
    <p:restoredTop sz="94660"/>
  </p:normalViewPr>
  <p:slideViewPr>
    <p:cSldViewPr>
      <p:cViewPr varScale="1">
        <p:scale>
          <a:sx n="111" d="100"/>
          <a:sy n="111" d="100"/>
        </p:scale>
        <p:origin x="-1974" y="-78"/>
      </p:cViewPr>
      <p:guideLst>
        <p:guide orient="horz" pos="2160"/>
        <p:guide pos="2880"/>
      </p:guideLst>
    </p:cSldViewPr>
  </p:slideViewPr>
  <p:notesTextViewPr>
    <p:cViewPr>
      <p:scale>
        <a:sx n="1" d="1"/>
        <a:sy n="1" d="1"/>
      </p:scale>
      <p:origin x="0" y="0"/>
    </p:cViewPr>
  </p:notesTextViewPr>
  <p:sorterViewPr>
    <p:cViewPr>
      <p:scale>
        <a:sx n="60" d="100"/>
        <a:sy n="60" d="100"/>
      </p:scale>
      <p:origin x="0" y="81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font" Target="fonts/font1.fntdata"/><Relationship Id="rId76" Type="http://schemas.openxmlformats.org/officeDocument/2006/relationships/font" Target="fonts/font9.fntdata"/><Relationship Id="rId84"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font" Target="fonts/font7.fntdata"/><Relationship Id="rId79" Type="http://schemas.openxmlformats.org/officeDocument/2006/relationships/font" Target="fonts/font12.fntdata"/><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font" Target="fonts/font15.fntdata"/><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font" Target="fonts/font2.fntdata"/><Relationship Id="rId77" Type="http://schemas.openxmlformats.org/officeDocument/2006/relationships/font" Target="fonts/font10.fntdata"/><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font" Target="fonts/font5.fntdata"/><Relationship Id="rId80" Type="http://schemas.openxmlformats.org/officeDocument/2006/relationships/font" Target="fonts/font13.fntdata"/><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font" Target="fonts/font3.fntdata"/><Relationship Id="rId75" Type="http://schemas.openxmlformats.org/officeDocument/2006/relationships/font" Target="fonts/font8.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font" Target="fonts/font6.fntdata"/><Relationship Id="rId78" Type="http://schemas.openxmlformats.org/officeDocument/2006/relationships/font" Target="fonts/font11.fntdata"/><Relationship Id="rId81" Type="http://schemas.openxmlformats.org/officeDocument/2006/relationships/font" Target="fonts/font14.fntdata"/><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12. 1. 2016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12. 1. 2016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12. 1. 2016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12. 1. 2016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12. 1. 2016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12. 1. 2016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12. 1. 2016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12. 1. 2016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12. 1. 2016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12. 1. 2016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12. 1. 2016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12. 1. 2016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12. 1. 2016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12. 1. 2016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12. 1. 2016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12. 1. 2016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12. 1. 2016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981997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878191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1131814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486777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5952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79469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19680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48539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15018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452004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478654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540616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74106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461003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651342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57712406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3745700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2414563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792536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6738219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53239198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766621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12. 1. 2016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12. 1. 2016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632518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solidFill>
                  <a:prstClr val="black">
                    <a:tint val="75000"/>
                  </a:prstClr>
                </a:solidFill>
              </a:rPr>
              <a:pPr/>
              <a:t>12. 1. 2016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7441310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46.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3" Type="http://schemas.openxmlformats.org/officeDocument/2006/relationships/image" Target="../media/image4.pn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 Type="http://schemas.openxmlformats.org/officeDocument/2006/relationships/image" Target="../media/image3.png"/><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image" Target="../media/image12.png"/><Relationship Id="rId24" Type="http://schemas.openxmlformats.org/officeDocument/2006/relationships/image" Target="../media/image23.png"/><Relationship Id="rId5" Type="http://schemas.openxmlformats.org/officeDocument/2006/relationships/image" Target="../media/image6.gif"/><Relationship Id="rId15" Type="http://schemas.openxmlformats.org/officeDocument/2006/relationships/image" Target="../media/image16.png"/><Relationship Id="rId23" Type="http://schemas.openxmlformats.org/officeDocument/2006/relationships/slide" Target="slide17.xml"/><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1.gif"/><Relationship Id="rId18" Type="http://schemas.openxmlformats.org/officeDocument/2006/relationships/slide" Target="slide15.xml"/><Relationship Id="rId26" Type="http://schemas.openxmlformats.org/officeDocument/2006/relationships/slide" Target="slide16.xml"/><Relationship Id="rId3" Type="http://schemas.openxmlformats.org/officeDocument/2006/relationships/image" Target="../media/image3.png"/><Relationship Id="rId21" Type="http://schemas.openxmlformats.org/officeDocument/2006/relationships/image" Target="../media/image35.gif"/><Relationship Id="rId34" Type="http://schemas.openxmlformats.org/officeDocument/2006/relationships/slide" Target="slide14.xml"/><Relationship Id="rId7" Type="http://schemas.openxmlformats.org/officeDocument/2006/relationships/image" Target="../media/image28.png"/><Relationship Id="rId12" Type="http://schemas.openxmlformats.org/officeDocument/2006/relationships/slide" Target="slide6.xml"/><Relationship Id="rId17" Type="http://schemas.openxmlformats.org/officeDocument/2006/relationships/image" Target="../media/image33.gif"/><Relationship Id="rId25" Type="http://schemas.openxmlformats.org/officeDocument/2006/relationships/image" Target="../media/image37.gif"/><Relationship Id="rId33" Type="http://schemas.openxmlformats.org/officeDocument/2006/relationships/image" Target="../media/image41.gif"/><Relationship Id="rId2" Type="http://schemas.openxmlformats.org/officeDocument/2006/relationships/image" Target="../media/image24.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39.gif"/><Relationship Id="rId1" Type="http://schemas.openxmlformats.org/officeDocument/2006/relationships/slideLayout" Target="../slideLayouts/slideLayout24.xml"/><Relationship Id="rId6" Type="http://schemas.openxmlformats.org/officeDocument/2006/relationships/image" Target="../media/image27.png"/><Relationship Id="rId11" Type="http://schemas.openxmlformats.org/officeDocument/2006/relationships/image" Target="../media/image30.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3.gif"/><Relationship Id="rId5" Type="http://schemas.openxmlformats.org/officeDocument/2006/relationships/image" Target="../media/image26.png"/><Relationship Id="rId15" Type="http://schemas.openxmlformats.org/officeDocument/2006/relationships/image" Target="../media/image32.gif"/><Relationship Id="rId23" Type="http://schemas.openxmlformats.org/officeDocument/2006/relationships/image" Target="../media/image36.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4.gif"/><Relationship Id="rId31" Type="http://schemas.openxmlformats.org/officeDocument/2006/relationships/image" Target="../media/image40.gif"/><Relationship Id="rId4" Type="http://schemas.openxmlformats.org/officeDocument/2006/relationships/image" Target="../media/image25.jpg"/><Relationship Id="rId9" Type="http://schemas.openxmlformats.org/officeDocument/2006/relationships/image" Target="../media/image29.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38.gif"/><Relationship Id="rId30" Type="http://schemas.openxmlformats.org/officeDocument/2006/relationships/slide" Target="slide13.xml"/><Relationship Id="rId35" Type="http://schemas.openxmlformats.org/officeDocument/2006/relationships/image" Target="../media/image42.gif"/></Relationships>
</file>

<file path=ppt/slides/_rels/slide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5.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7.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8.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0.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image" Target="../media/image43.gif"/><Relationship Id="rId5" Type="http://schemas.microsoft.com/office/2007/relationships/hdphoto" Target="../media/hdphoto2.wdp"/><Relationship Id="rId4" Type="http://schemas.openxmlformats.org/officeDocument/2006/relationships/image" Target="../media/image44.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4.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29.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5.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4.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1.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6.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5.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8.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9.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2.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3.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6.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6.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7.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59.xml.rels><?xml version="1.0" encoding="UTF-8" standalone="yes"?>
<Relationships xmlns="http://schemas.openxmlformats.org/package/2006/relationships"><Relationship Id="rId3" Type="http://schemas.openxmlformats.org/officeDocument/2006/relationships/image" Target="../media/image109.JPG"/><Relationship Id="rId2" Type="http://schemas.openxmlformats.org/officeDocument/2006/relationships/image" Target="../media/image108.JPG"/><Relationship Id="rId1" Type="http://schemas.openxmlformats.org/officeDocument/2006/relationships/slideLayout" Target="../slideLayouts/slideLayout12.xml"/><Relationship Id="rId5" Type="http://schemas.openxmlformats.org/officeDocument/2006/relationships/image" Target="../media/image61.png"/><Relationship Id="rId4" Type="http://schemas.openxmlformats.org/officeDocument/2006/relationships/image" Target="../media/image67.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0.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1.JPG"/><Relationship Id="rId1" Type="http://schemas.openxmlformats.org/officeDocument/2006/relationships/slideLayout" Target="../slideLayouts/slideLayout12.xml"/><Relationship Id="rId4" Type="http://schemas.openxmlformats.org/officeDocument/2006/relationships/image" Target="../media/image61.png"/></Relationships>
</file>

<file path=ppt/slides/_rels/slide6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24.jpg"/><Relationship Id="rId1" Type="http://schemas.openxmlformats.org/officeDocument/2006/relationships/slideLayout" Target="../slideLayouts/slideLayout35.xml"/><Relationship Id="rId6" Type="http://schemas.openxmlformats.org/officeDocument/2006/relationships/hyperlink" Target="http://www.treklens.com/members/Cho/photos" TargetMode="External"/><Relationship Id="rId5" Type="http://schemas.openxmlformats.org/officeDocument/2006/relationships/image" Target="../media/image113.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sp>
        <p:nvSpPr>
          <p:cNvPr id="4" name="Obdĺžnik 3"/>
          <p:cNvSpPr/>
          <p:nvPr/>
        </p:nvSpPr>
        <p:spPr>
          <a:xfrm>
            <a:off x="1295636" y="69269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KOŠICE</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962423" y="1762443"/>
            <a:ext cx="321915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SLOVAKIA</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907075561"/>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xxx - Autumn Leaves.wav"/>
          </p:stSnd>
        </p:sndAc>
      </p:transition>
    </mc:Choice>
    <mc:Fallback xmlns="">
      <p:transition advClick="0" advTm="8000">
        <p:sndAc>
          <p:stSnd loop="1">
            <p:snd r:embed="rId5" name="xxx - Autumn Leav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3500"/>
                                  </p:stCondLst>
                                  <p:childTnLst>
                                    <p:animEffect transition="out" filter="fade">
                                      <p:cBhvr>
                                        <p:cTn id="6" dur="3500"/>
                                        <p:tgtEl>
                                          <p:spTgt spid="120"/>
                                        </p:tgtEl>
                                      </p:cBhvr>
                                    </p:animEffect>
                                    <p:set>
                                      <p:cBhvr>
                                        <p:cTn id="7"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 name="Obrázok 12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20" y="5105815"/>
            <a:ext cx="1656184" cy="1589935"/>
          </a:xfrm>
          <a:prstGeom prst="rect">
            <a:avLst/>
          </a:prstGeom>
        </p:spPr>
      </p:pic>
      <p:pic>
        <p:nvPicPr>
          <p:cNvPr id="12" name="Obrázok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662410" y="376687"/>
            <a:ext cx="1140260" cy="855196"/>
            <a:chOff x="7164288" y="641349"/>
            <a:chExt cx="1140260" cy="855196"/>
          </a:xfrm>
        </p:grpSpPr>
        <p:pic>
          <p:nvPicPr>
            <p:cNvPr id="15" name="Obrázok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smtClean="0">
                    <a:solidFill>
                      <a:srgbClr val="082FAA"/>
                    </a:solidFill>
                    <a:latin typeface="Arial Black" panose="020B0A04020102020204" pitchFamily="34" charset="0"/>
                  </a:rPr>
                  <a:t>Кошице</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837897" y="4016607"/>
                <a:ext cx="1172974" cy="200055"/>
              </a:xfrm>
              <a:prstGeom prst="rect">
                <a:avLst/>
              </a:prstGeom>
              <a:noFill/>
            </p:spPr>
            <p:txBody>
              <a:bodyPr wrap="square" rtlCol="0">
                <a:spAutoFit/>
              </a:bodyPr>
              <a:lstStyle/>
              <a:p>
                <a:pPr algn="ctr"/>
                <a:r>
                  <a:rPr lang="sk-SK" sz="700" i="1" smtClean="0">
                    <a:solidFill>
                      <a:srgbClr val="082FAA"/>
                    </a:solidFill>
                    <a:latin typeface="Nadianne" panose="03020902050305070206" pitchFamily="66" charset="0"/>
                  </a:rPr>
                  <a:t>Kassa</a:t>
                </a:r>
                <a:endParaRPr lang="sk-SK" sz="700" i="1">
                  <a:solidFill>
                    <a:srgbClr val="082FAA"/>
                  </a:solidFill>
                  <a:latin typeface="Nadianne" panose="03020902050305070206" pitchFamily="66" charset="0"/>
                </a:endParaRPr>
              </a:p>
            </p:txBody>
          </p:sp>
          <p:sp>
            <p:nvSpPr>
              <p:cNvPr id="56" name="BlokTextu 55"/>
              <p:cNvSpPr txBox="1"/>
              <p:nvPr/>
            </p:nvSpPr>
            <p:spPr>
              <a:xfrm>
                <a:off x="2043966" y="4142545"/>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Kösice</a:t>
                </a: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קושיצה</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sk-SK" sz="800" b="1" i="1" u="sng" smtClean="0">
                    <a:solidFill>
                      <a:srgbClr val="082FAA"/>
                    </a:solidFill>
                    <a:cs typeface="Aharoni" panose="02010803020104030203" pitchFamily="2" charset="-79"/>
                  </a:rPr>
                  <a:t>Košice</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Košice</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1">
              <a:lum bright="70000" contrast="-70000"/>
              <a:extLst>
                <a:ext uri="{BEBA8EAE-BF5A-486C-A8C5-ECC9F3942E4B}">
                  <a14:imgProps xmlns:a14="http://schemas.microsoft.com/office/drawing/2010/main">
                    <a14:imgLayer r:embed="rId22">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Koszyce</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3" action="ppaction://hlinksldjump"/>
            </p:cNvPr>
            <p:cNvPicPr>
              <a:picLocks noChangeAspect="1"/>
            </p:cNvPicPr>
            <p:nvPr/>
          </p:nvPicPr>
          <p:blipFill>
            <a:blip r:embed="rId24">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sp>
        <p:nvSpPr>
          <p:cNvPr id="126" name="Obdĺžnik 125"/>
          <p:cNvSpPr/>
          <p:nvPr/>
        </p:nvSpPr>
        <p:spPr>
          <a:xfrm>
            <a:off x="1295636" y="69269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KOŠICE</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Obdĺžnik 127"/>
          <p:cNvSpPr/>
          <p:nvPr/>
        </p:nvSpPr>
        <p:spPr>
          <a:xfrm>
            <a:off x="2962423" y="1762443"/>
            <a:ext cx="3219151"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p14:dur="0" advClick="0" advTm="4000"/>
    </mc:Choice>
    <mc:Fallback xmlns="">
      <p:transition advClick="0" advTm="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3000"/>
                            </p:stCondLst>
                            <p:childTnLst>
                              <p:par>
                                <p:cTn id="13" presetID="10" presetClass="exit" presetSubtype="0" fill="hold" grpId="0" nodeType="afterEffect">
                                  <p:stCondLst>
                                    <p:cond delay="1000"/>
                                  </p:stCondLst>
                                  <p:childTnLst>
                                    <p:animEffect transition="out" filter="fade">
                                      <p:cBhvr>
                                        <p:cTn id="14" dur="1500"/>
                                        <p:tgtEl>
                                          <p:spTgt spid="126"/>
                                        </p:tgtEl>
                                      </p:cBhvr>
                                    </p:animEffect>
                                    <p:set>
                                      <p:cBhvr>
                                        <p:cTn id="15" dur="1" fill="hold">
                                          <p:stCondLst>
                                            <p:cond delay="1499"/>
                                          </p:stCondLst>
                                        </p:cTn>
                                        <p:tgtEl>
                                          <p:spTgt spid="126"/>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8"/>
                                        </p:tgtEl>
                                      </p:cBhvr>
                                    </p:animEffect>
                                    <p:set>
                                      <p:cBhvr>
                                        <p:cTn id="18" dur="1" fill="hold">
                                          <p:stCondLst>
                                            <p:cond delay="1499"/>
                                          </p:stCondLst>
                                        </p:cTn>
                                        <p:tgtEl>
                                          <p:spTgt spid="128"/>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30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45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 grpId="0"/>
      <p:bldP spid="1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4425958" y="4953167"/>
            <a:ext cx="2376264"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schemeClr val="bg1">
                    <a:lumMod val="85000"/>
                  </a:schemeClr>
                </a:solidFill>
                <a:effectLst>
                  <a:outerShdw blurRad="114300" dist="101600" dir="2880000" algn="tl" rotWithShape="0">
                    <a:prstClr val="black">
                      <a:alpha val="51000"/>
                    </a:prstClr>
                  </a:outerShdw>
                </a:effectLst>
                <a:latin typeface="Cooper Std Black" pitchFamily="18" charset="0"/>
              </a:rPr>
              <a:t>Košice</a:t>
            </a: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92080" y="2459741"/>
            <a:ext cx="644020" cy="618259"/>
          </a:xfrm>
          <a:prstGeom prst="rect">
            <a:avLst/>
          </a:prstGeom>
        </p:spPr>
      </p:pic>
      <p:sp>
        <p:nvSpPr>
          <p:cNvPr id="68" name="BlokTextu 67"/>
          <p:cNvSpPr txBox="1"/>
          <p:nvPr/>
        </p:nvSpPr>
        <p:spPr>
          <a:xfrm>
            <a:off x="4478896" y="5571828"/>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latin typeface="+mj-lt"/>
              </a:rPr>
              <a:t>GPS   </a:t>
            </a:r>
            <a:r>
              <a:rPr lang="sk-SK" sz="1200" b="1" i="1" smtClean="0">
                <a:solidFill>
                  <a:srgbClr val="008000"/>
                </a:solidFill>
                <a:latin typeface="+mj-lt"/>
              </a:rPr>
              <a:t>N 48°43‘12‘‘   </a:t>
            </a:r>
            <a:r>
              <a:rPr lang="sk-SK" sz="1200" b="1" i="1">
                <a:solidFill>
                  <a:srgbClr val="008000"/>
                </a:solidFill>
                <a:latin typeface="+mj-lt"/>
              </a:rPr>
              <a:t>E </a:t>
            </a:r>
            <a:r>
              <a:rPr lang="sk-SK" sz="1200" b="1" i="1" smtClean="0">
                <a:solidFill>
                  <a:srgbClr val="008000"/>
                </a:solidFill>
                <a:latin typeface="+mj-lt"/>
              </a:rPr>
              <a:t>21°15‘29‘‘</a:t>
            </a:r>
            <a:endParaRPr lang="sk-SK" sz="1200" b="1" i="1" dirty="0">
              <a:solidFill>
                <a:srgbClr val="008000"/>
              </a:solidFill>
              <a:latin typeface="+mj-lt"/>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219109" y="5172811"/>
            <a:ext cx="858387" cy="1075845"/>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cap="none" smtClean="0">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rPr>
              <a:t>SLOVAKIA</a:t>
            </a:r>
            <a:endParaRPr lang="sk-SK" sz="2200" b="1" cap="none">
              <a:ln w="19050">
                <a:solidFill>
                  <a:schemeClr val="accent3">
                    <a:lumMod val="50000"/>
                  </a:schemeClr>
                </a:solidFill>
                <a:prstDash val="solid"/>
              </a:ln>
              <a:solidFill>
                <a:schemeClr val="bg1">
                  <a:lumMod val="85000"/>
                </a:scheme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409200" y="6523679"/>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chemeClr val="accent6">
                    <a:lumMod val="50000"/>
                  </a:schemeClr>
                </a:solidFill>
                <a:latin typeface="+mj-lt"/>
              </a:rPr>
              <a:t>TEXT</a:t>
            </a:r>
            <a:endParaRPr lang="sk-SK" sz="1200" b="1" i="1" dirty="0">
              <a:solidFill>
                <a:schemeClr val="accent6">
                  <a:lumMod val="50000"/>
                </a:schemeClr>
              </a:solidFill>
              <a:latin typeface="+mj-lt"/>
            </a:endParaRPr>
          </a:p>
        </p:txBody>
      </p:sp>
      <p:sp>
        <p:nvSpPr>
          <p:cNvPr id="3" name="Šípka doprava 2"/>
          <p:cNvSpPr/>
          <p:nvPr/>
        </p:nvSpPr>
        <p:spPr>
          <a:xfrm rot="16200000">
            <a:off x="8915780" y="6617173"/>
            <a:ext cx="168440" cy="90010"/>
          </a:xfrm>
          <a:prstGeom prst="rightArrow">
            <a:avLst/>
          </a:prstGeom>
          <a:solidFill>
            <a:schemeClr val="accent6">
              <a:lumMod val="50000"/>
            </a:schemeClr>
          </a:solidFill>
          <a:ln w="12700">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schemeClr val="accent6">
                  <a:lumMod val="75000"/>
                </a:scheme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425215" y="6045568"/>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69215" y="6099568"/>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35555496"/>
      </p:ext>
    </p:extLst>
  </p:cSld>
  <p:clrMapOvr>
    <a:masterClrMapping/>
  </p:clrMapOvr>
  <mc:AlternateContent xmlns:mc="http://schemas.openxmlformats.org/markup-compatibility/2006" xmlns:p14="http://schemas.microsoft.com/office/powerpoint/2010/main">
    <mc:Choice Requires="p14">
      <p:transition spd="slow" p14:dur="3000" advClick="0" advTm="4000">
        <p14:revea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1"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42" presetClass="entr" presetSubtype="0" fill="hold" grpId="0" nodeType="afterEffect">
                                  <p:stCondLst>
                                    <p:cond delay="0"/>
                                  </p:stCondLst>
                                  <p:childTnLst>
                                    <p:set>
                                      <p:cBhvr>
                                        <p:cTn id="169" dur="1" fill="hold">
                                          <p:stCondLst>
                                            <p:cond delay="0"/>
                                          </p:stCondLst>
                                        </p:cTn>
                                        <p:tgtEl>
                                          <p:spTgt spid="71"/>
                                        </p:tgtEl>
                                        <p:attrNameLst>
                                          <p:attrName>style.visibility</p:attrName>
                                        </p:attrNameLst>
                                      </p:cBhvr>
                                      <p:to>
                                        <p:strVal val="visible"/>
                                      </p:to>
                                    </p:set>
                                    <p:animEffect transition="in" filter="fade">
                                      <p:cBhvr>
                                        <p:cTn id="170" dur="2000"/>
                                        <p:tgtEl>
                                          <p:spTgt spid="71"/>
                                        </p:tgtEl>
                                      </p:cBhvr>
                                    </p:animEffect>
                                    <p:anim calcmode="lin" valueType="num">
                                      <p:cBhvr>
                                        <p:cTn id="171" dur="2000" fill="hold"/>
                                        <p:tgtEl>
                                          <p:spTgt spid="71"/>
                                        </p:tgtEl>
                                        <p:attrNameLst>
                                          <p:attrName>ppt_x</p:attrName>
                                        </p:attrNameLst>
                                      </p:cBhvr>
                                      <p:tavLst>
                                        <p:tav tm="0">
                                          <p:val>
                                            <p:strVal val="#ppt_x"/>
                                          </p:val>
                                        </p:tav>
                                        <p:tav tm="100000">
                                          <p:val>
                                            <p:strVal val="#ppt_x"/>
                                          </p:val>
                                        </p:tav>
                                      </p:tavLst>
                                    </p:anim>
                                    <p:anim calcmode="lin" valueType="num">
                                      <p:cBhvr>
                                        <p:cTn id="172" dur="2000" fill="hold"/>
                                        <p:tgtEl>
                                          <p:spTgt spid="71"/>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3"/>
                                        </p:tgtEl>
                                        <p:attrNameLst>
                                          <p:attrName>style.visibility</p:attrName>
                                        </p:attrNameLst>
                                      </p:cBhvr>
                                      <p:to>
                                        <p:strVal val="visible"/>
                                      </p:to>
                                    </p:set>
                                    <p:animEffect transition="in" filter="fade">
                                      <p:cBhvr>
                                        <p:cTn id="175" dur="2000"/>
                                        <p:tgtEl>
                                          <p:spTgt spid="3"/>
                                        </p:tgtEl>
                                      </p:cBhvr>
                                    </p:animEffect>
                                    <p:anim calcmode="lin" valueType="num">
                                      <p:cBhvr>
                                        <p:cTn id="176" dur="2000" fill="hold"/>
                                        <p:tgtEl>
                                          <p:spTgt spid="3"/>
                                        </p:tgtEl>
                                        <p:attrNameLst>
                                          <p:attrName>ppt_x</p:attrName>
                                        </p:attrNameLst>
                                      </p:cBhvr>
                                      <p:tavLst>
                                        <p:tav tm="0">
                                          <p:val>
                                            <p:strVal val="#ppt_x"/>
                                          </p:val>
                                        </p:tav>
                                        <p:tav tm="100000">
                                          <p:val>
                                            <p:strVal val="#ppt_x"/>
                                          </p:val>
                                        </p:tav>
                                      </p:tavLst>
                                    </p:anim>
                                    <p:anim calcmode="lin" valueType="num">
                                      <p:cBhvr>
                                        <p:cTn id="177" dur="2000" fill="hold"/>
                                        <p:tgtEl>
                                          <p:spTgt spid="3"/>
                                        </p:tgtEl>
                                        <p:attrNameLst>
                                          <p:attrName>ppt_y</p:attrName>
                                        </p:attrNameLst>
                                      </p:cBhvr>
                                      <p:tavLst>
                                        <p:tav tm="0">
                                          <p:val>
                                            <p:strVal val="#ppt_y+.1"/>
                                          </p:val>
                                        </p:tav>
                                        <p:tav tm="100000">
                                          <p:val>
                                            <p:strVal val="#ppt_y"/>
                                          </p:val>
                                        </p:tav>
                                      </p:tavLst>
                                    </p:anim>
                                  </p:childTnLst>
                                </p:cTn>
                              </p:par>
                            </p:childTnLst>
                          </p:cTn>
                        </p:par>
                        <p:par>
                          <p:cTn id="178" fill="hold">
                            <p:stCondLst>
                              <p:cond delay="25500"/>
                            </p:stCondLst>
                            <p:childTnLst>
                              <p:par>
                                <p:cTn id="179" presetID="10" presetClass="entr" presetSubtype="0" fill="hold" nodeType="afterEffect">
                                  <p:stCondLst>
                                    <p:cond delay="250"/>
                                  </p:stCondLst>
                                  <p:childTnLst>
                                    <p:set>
                                      <p:cBhvr>
                                        <p:cTn id="180" dur="1" fill="hold">
                                          <p:stCondLst>
                                            <p:cond delay="0"/>
                                          </p:stCondLst>
                                        </p:cTn>
                                        <p:tgtEl>
                                          <p:spTgt spid="7"/>
                                        </p:tgtEl>
                                        <p:attrNameLst>
                                          <p:attrName>style.visibility</p:attrName>
                                        </p:attrNameLst>
                                      </p:cBhvr>
                                      <p:to>
                                        <p:strVal val="visible"/>
                                      </p:to>
                                    </p:set>
                                    <p:animEffect transition="in" filter="fade">
                                      <p:cBhvr>
                                        <p:cTn id="181" dur="1500"/>
                                        <p:tgtEl>
                                          <p:spTgt spid="7"/>
                                        </p:tgtEl>
                                      </p:cBhvr>
                                    </p:animEffect>
                                  </p:childTnLst>
                                </p:cTn>
                              </p:par>
                            </p:childTnLst>
                          </p:cTn>
                        </p:par>
                        <p:par>
                          <p:cTn id="182" fill="hold">
                            <p:stCondLst>
                              <p:cond delay="27250"/>
                            </p:stCondLst>
                            <p:childTnLst>
                              <p:par>
                                <p:cTn id="183" presetID="42" presetClass="path" presetSubtype="0" repeatCount="30000" accel="16667" decel="16667" autoRev="1" fill="hold" nodeType="afterEffect">
                                  <p:stCondLst>
                                    <p:cond delay="0"/>
                                  </p:stCondLst>
                                  <p:childTnLst>
                                    <p:animMotion origin="layout" path="M 8.33333E-7 5.43604E-7 L -0.00104 0.88087 " pathEditMode="relative" rAng="0" ptsTypes="AA">
                                      <p:cBhvr>
                                        <p:cTn id="184" dur="15000" fill="hold"/>
                                        <p:tgtEl>
                                          <p:spTgt spid="7"/>
                                        </p:tgtEl>
                                        <p:attrNameLst>
                                          <p:attrName>ppt_x</p:attrName>
                                          <p:attrName>ppt_y</p:attrName>
                                        </p:attrNameLst>
                                      </p:cBhvr>
                                      <p:rCtr x="-52" y="440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3" grpId="0" animBg="1"/>
      <p:bldP spid="6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Slovensko</a:t>
            </a:r>
            <a:endParaRPr lang="sk-SK" sz="2400" i="1" u="sng">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Hudba :		neznámy interpret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971997" y="378711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Košice </a:t>
            </a:r>
            <a:r>
              <a:rPr lang="sk-SK" sz="1500" i="1">
                <a:ln w="9525">
                  <a:noFill/>
                  <a:prstDash val="solid"/>
                </a:ln>
                <a:solidFill>
                  <a:schemeClr val="accent6">
                    <a:lumMod val="50000"/>
                  </a:schemeClr>
                </a:solidFill>
                <a:latin typeface="Nadianne" panose="03020902050305070206" pitchFamily="66" charset="0"/>
                <a:cs typeface="Arial" charset="0"/>
              </a:rPr>
              <a:t>s počtom obyvateľov približne 240.000, je druhým najväčším </a:t>
            </a:r>
            <a:r>
              <a:rPr lang="sk-SK" sz="1500" i="1" smtClean="0">
                <a:ln w="9525">
                  <a:noFill/>
                  <a:prstDash val="solid"/>
                </a:ln>
                <a:solidFill>
                  <a:schemeClr val="accent6">
                    <a:lumMod val="50000"/>
                  </a:schemeClr>
                </a:solidFill>
                <a:latin typeface="Nadianne" panose="03020902050305070206" pitchFamily="66" charset="0"/>
                <a:cs typeface="Arial" charset="0"/>
              </a:rPr>
              <a:t>mes-tom </a:t>
            </a:r>
            <a:r>
              <a:rPr lang="sk-SK" sz="1500" i="1">
                <a:ln w="9525">
                  <a:noFill/>
                  <a:prstDash val="solid"/>
                </a:ln>
                <a:solidFill>
                  <a:schemeClr val="accent6">
                    <a:lumMod val="50000"/>
                  </a:schemeClr>
                </a:solidFill>
                <a:latin typeface="Nadianne" panose="03020902050305070206" pitchFamily="66" charset="0"/>
                <a:cs typeface="Arial" charset="0"/>
              </a:rPr>
              <a:t>na Slovensku. V roku 2013 bolo Európskym hlavným mestom kultúry.</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Prvé </a:t>
            </a:r>
            <a:r>
              <a:rPr lang="sk-SK" sz="1500" i="1">
                <a:ln w="9525">
                  <a:noFill/>
                  <a:prstDash val="solid"/>
                </a:ln>
                <a:solidFill>
                  <a:schemeClr val="accent6">
                    <a:lumMod val="50000"/>
                  </a:schemeClr>
                </a:solidFill>
                <a:latin typeface="Nadianne" panose="03020902050305070206" pitchFamily="66" charset="0"/>
                <a:cs typeface="Arial" charset="0"/>
              </a:rPr>
              <a:t>dôkazy o osídlení je možné vysledovať do konca paleolitu. Prvá </a:t>
            </a:r>
            <a:r>
              <a:rPr lang="sk-SK" sz="1500" i="1" smtClean="0">
                <a:ln w="9525">
                  <a:noFill/>
                  <a:prstDash val="solid"/>
                </a:ln>
                <a:solidFill>
                  <a:schemeClr val="accent6">
                    <a:lumMod val="50000"/>
                  </a:schemeClr>
                </a:solidFill>
                <a:latin typeface="Nadianne" panose="03020902050305070206" pitchFamily="66" charset="0"/>
                <a:cs typeface="Arial" charset="0"/>
              </a:rPr>
              <a:t>pí-somná </a:t>
            </a:r>
            <a:r>
              <a:rPr lang="sk-SK" sz="1500" i="1">
                <a:ln w="9525">
                  <a:noFill/>
                  <a:prstDash val="solid"/>
                </a:ln>
                <a:solidFill>
                  <a:schemeClr val="accent6">
                    <a:lumMod val="50000"/>
                  </a:schemeClr>
                </a:solidFill>
                <a:latin typeface="Nadianne" panose="03020902050305070206" pitchFamily="66" charset="0"/>
                <a:cs typeface="Arial" charset="0"/>
              </a:rPr>
              <a:t>zmienka pochádza z roku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Košice </a:t>
            </a:r>
            <a:r>
              <a:rPr lang="sk-SK" sz="1500" i="1">
                <a:ln w="9525">
                  <a:noFill/>
                  <a:prstDash val="solid"/>
                </a:ln>
                <a:solidFill>
                  <a:schemeClr val="accent6">
                    <a:lumMod val="50000"/>
                  </a:schemeClr>
                </a:solidFill>
                <a:latin typeface="Nadianne" panose="03020902050305070206" pitchFamily="66" charset="0"/>
                <a:cs typeface="Arial" charset="0"/>
              </a:rPr>
              <a:t>sa nachádzajú na rieke Hornád na východnom okraji Slovenského Rudohoria a sú priemyselným, hospodárskym a kultúrnym centrom </a:t>
            </a:r>
            <a:r>
              <a:rPr lang="sk-SK" sz="1500" i="1" smtClean="0">
                <a:ln w="9525">
                  <a:noFill/>
                  <a:prstDash val="solid"/>
                </a:ln>
                <a:solidFill>
                  <a:schemeClr val="accent6">
                    <a:lumMod val="50000"/>
                  </a:schemeClr>
                </a:solidFill>
                <a:latin typeface="Nadianne" panose="03020902050305070206" pitchFamily="66" charset="0"/>
                <a:cs typeface="Arial" charset="0"/>
              </a:rPr>
              <a:t>východ-ného </a:t>
            </a:r>
            <a:r>
              <a:rPr lang="sk-SK" sz="1500" i="1">
                <a:ln w="9525">
                  <a:noFill/>
                  <a:prstDash val="solid"/>
                </a:ln>
                <a:solidFill>
                  <a:schemeClr val="accent6">
                    <a:lumMod val="50000"/>
                  </a:schemeClr>
                </a:solidFill>
                <a:latin typeface="Nadianne" panose="03020902050305070206" pitchFamily="66" charset="0"/>
                <a:cs typeface="Arial" charset="0"/>
              </a:rPr>
              <a:t>Slovenska. Sú sídlom troch univerzít, viacerých múzeí, galérií a divadiel.</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Mesto </a:t>
            </a:r>
            <a:r>
              <a:rPr lang="sk-SK" sz="1500" i="1">
                <a:ln w="9525">
                  <a:noFill/>
                  <a:prstDash val="solid"/>
                </a:ln>
                <a:solidFill>
                  <a:schemeClr val="accent6">
                    <a:lumMod val="50000"/>
                  </a:schemeClr>
                </a:solidFill>
                <a:latin typeface="Nadianne" panose="03020902050305070206" pitchFamily="66" charset="0"/>
                <a:cs typeface="Arial" charset="0"/>
              </a:rPr>
              <a:t>má dobre zachované historické centrum, ktoré je najväčšie medzi slovenskými mestami. Je tam veľa pamiatkovo chránených budov. Dlhá </a:t>
            </a:r>
            <a:r>
              <a:rPr lang="sk-SK" sz="1500" i="1" smtClean="0">
                <a:ln w="9525">
                  <a:noFill/>
                  <a:prstDash val="solid"/>
                </a:ln>
                <a:solidFill>
                  <a:schemeClr val="accent6">
                    <a:lumMod val="50000"/>
                  </a:schemeClr>
                </a:solidFill>
                <a:latin typeface="Nadianne" panose="03020902050305070206" pitchFamily="66" charset="0"/>
                <a:cs typeface="Arial" charset="0"/>
              </a:rPr>
              <a:t>hlav-ná </a:t>
            </a:r>
            <a:r>
              <a:rPr lang="sk-SK" sz="1500" i="1">
                <a:ln w="9525">
                  <a:noFill/>
                  <a:prstDash val="solid"/>
                </a:ln>
                <a:solidFill>
                  <a:schemeClr val="accent6">
                    <a:lumMod val="50000"/>
                  </a:schemeClr>
                </a:solidFill>
                <a:latin typeface="Nadianne" panose="03020902050305070206" pitchFamily="66" charset="0"/>
                <a:cs typeface="Arial" charset="0"/>
              </a:rPr>
              <a:t>ulica, obľúbená pešia zóna, je lemovaná šľachtickými palácmi, kostolmi a meštianskymi domami</a:t>
            </a:r>
            <a:r>
              <a:rPr lang="sk-SK" sz="1500" i="1" smtClean="0">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128460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10" dur="2500"/>
                                        <p:tgtEl>
                                          <p:spTgt spid="9">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Music :		</a:t>
            </a:r>
            <a:r>
              <a:rPr lang="sk-SK" sz="1400" i="1">
                <a:ln w="9525">
                  <a:noFill/>
                  <a:prstDash val="solid"/>
                </a:ln>
                <a:solidFill>
                  <a:schemeClr val="accent6">
                    <a:lumMod val="50000"/>
                  </a:schemeClr>
                </a:solidFill>
                <a:latin typeface="Nadianne" panose="03020902050305070206" pitchFamily="66" charset="0"/>
                <a:cs typeface="Arial" charset="0"/>
              </a:rPr>
              <a:t>unknown interpreter</a:t>
            </a:r>
            <a:endParaRPr lang="sk-SK" sz="1400" i="1"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Year :		2015</a:t>
            </a:r>
          </a:p>
        </p:txBody>
      </p:sp>
      <p:sp>
        <p:nvSpPr>
          <p:cNvPr id="6" name="BlokTextu 5"/>
          <p:cNvSpPr txBox="1"/>
          <p:nvPr/>
        </p:nvSpPr>
        <p:spPr>
          <a:xfrm>
            <a:off x="6895932" y="4221088"/>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Košice </a:t>
            </a:r>
            <a:r>
              <a:rPr lang="en-US" sz="1500" i="1">
                <a:ln w="9525">
                  <a:noFill/>
                  <a:prstDash val="solid"/>
                </a:ln>
                <a:solidFill>
                  <a:schemeClr val="accent6">
                    <a:lumMod val="50000"/>
                  </a:schemeClr>
                </a:solidFill>
                <a:latin typeface="Nadianne" panose="03020902050305070206" pitchFamily="66" charset="0"/>
                <a:cs typeface="Arial" charset="0"/>
              </a:rPr>
              <a:t>with a population of approximately 240,000 is the second largest city in Slovakia. In 2013 was the European Capital of Culture.</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first evidence of inhabitance can be traced back to the end of the Paleolithic era. The first written reference comes from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Košice </a:t>
            </a:r>
            <a:r>
              <a:rPr lang="en-US" sz="1500" i="1">
                <a:ln w="9525">
                  <a:noFill/>
                  <a:prstDash val="solid"/>
                </a:ln>
                <a:solidFill>
                  <a:schemeClr val="accent6">
                    <a:lumMod val="50000"/>
                  </a:schemeClr>
                </a:solidFill>
                <a:latin typeface="Nadianne" panose="03020902050305070206" pitchFamily="66" charset="0"/>
                <a:cs typeface="Arial" charset="0"/>
              </a:rPr>
              <a:t>is situated on the river Hornád at the eastern edge of the Slovak Ore Mountains and is the industrial, economic and cultural centre of eastern Slovakia. There are three universities, many museums, galleries and theatres.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n-US" sz="1500" i="1" smtClean="0">
                <a:ln w="9525">
                  <a:noFill/>
                  <a:prstDash val="solid"/>
                </a:ln>
                <a:solidFill>
                  <a:schemeClr val="accent6">
                    <a:lumMod val="50000"/>
                  </a:schemeClr>
                </a:solidFill>
                <a:latin typeface="Nadianne" panose="03020902050305070206" pitchFamily="66" charset="0"/>
                <a:cs typeface="Arial" charset="0"/>
              </a:rPr>
              <a:t>The </a:t>
            </a:r>
            <a:r>
              <a:rPr lang="en-US" sz="1500" i="1">
                <a:ln w="9525">
                  <a:noFill/>
                  <a:prstDash val="solid"/>
                </a:ln>
                <a:solidFill>
                  <a:schemeClr val="accent6">
                    <a:lumMod val="50000"/>
                  </a:schemeClr>
                </a:solidFill>
                <a:latin typeface="Nadianne" panose="03020902050305070206" pitchFamily="66" charset="0"/>
                <a:cs typeface="Arial" charset="0"/>
              </a:rPr>
              <a:t>city has a well-preserved historical centre, which is the largest among Slovak towns. There are many heritage protected buildings. The long main street, rimmed with aristocratic palaces, churches and townsfolk's houses, is a favorite pedestrian zone</a:t>
            </a:r>
            <a:r>
              <a:rPr lang="en-US" sz="1500" i="1" smtClean="0">
                <a:ln w="9525">
                  <a:noFill/>
                  <a:prstDash val="solid"/>
                </a:ln>
                <a:solidFill>
                  <a:schemeClr val="accent6">
                    <a:lumMod val="50000"/>
                  </a:schemeClr>
                </a:solidFill>
                <a:latin typeface="Nadianne" panose="03020902050305070206" pitchFamily="66" charset="0"/>
                <a:cs typeface="Arial" charset="0"/>
              </a:rPr>
              <a:t>.</a:t>
            </a:r>
            <a:endParaRPr lang="en-US"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09523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Eslovaquia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desconocido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Año </a:t>
            </a:r>
            <a:r>
              <a:rPr lang="sk-SK" sz="1400" i="1" smtClean="0">
                <a:ln w="9525">
                  <a:noFill/>
                  <a:prstDash val="solid"/>
                </a:ln>
                <a:solidFill>
                  <a:schemeClr val="accent6">
                    <a:lumMod val="50000"/>
                  </a:schemeClr>
                </a:solidFill>
                <a:latin typeface="Nadianne" panose="03020902050305070206" pitchFamily="66" charset="0"/>
                <a:cs typeface="Arial" charset="0"/>
              </a:rPr>
              <a:t>:		2015</a:t>
            </a:r>
          </a:p>
        </p:txBody>
      </p:sp>
      <p:sp>
        <p:nvSpPr>
          <p:cNvPr id="6" name="BlokTextu 5"/>
          <p:cNvSpPr txBox="1"/>
          <p:nvPr/>
        </p:nvSpPr>
        <p:spPr>
          <a:xfrm>
            <a:off x="6849617" y="44371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Košice </a:t>
            </a:r>
            <a:r>
              <a:rPr lang="es-ES" sz="1500" i="1">
                <a:ln w="9525">
                  <a:noFill/>
                  <a:prstDash val="solid"/>
                </a:ln>
                <a:solidFill>
                  <a:schemeClr val="accent6">
                    <a:lumMod val="50000"/>
                  </a:schemeClr>
                </a:solidFill>
                <a:latin typeface="Nadianne" panose="03020902050305070206" pitchFamily="66" charset="0"/>
                <a:cs typeface="Arial" charset="0"/>
              </a:rPr>
              <a:t>con una población de aproximadamente 240.000 es la segunda ciudad más grande de Eslovaquia. En 2013 fue la Capital Europea de la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primera evidencia de habitabilidad se remonta al final de la era </a:t>
            </a:r>
            <a:r>
              <a:rPr lang="es-ES" sz="1500" i="1" smtClean="0">
                <a:ln w="9525">
                  <a:noFill/>
                  <a:prstDash val="solid"/>
                </a:ln>
                <a:solidFill>
                  <a:schemeClr val="accent6">
                    <a:lumMod val="50000"/>
                  </a:schemeClr>
                </a:solidFill>
                <a:latin typeface="Nadianne" panose="03020902050305070206" pitchFamily="66" charset="0"/>
                <a:cs typeface="Arial" charset="0"/>
              </a:rPr>
              <a:t>pa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leolítica</a:t>
            </a:r>
            <a:r>
              <a:rPr lang="es-ES" sz="1500" i="1">
                <a:ln w="9525">
                  <a:noFill/>
                  <a:prstDash val="solid"/>
                </a:ln>
                <a:solidFill>
                  <a:schemeClr val="accent6">
                    <a:lumMod val="50000"/>
                  </a:schemeClr>
                </a:solidFill>
                <a:latin typeface="Nadianne" panose="03020902050305070206" pitchFamily="66" charset="0"/>
                <a:cs typeface="Arial" charset="0"/>
              </a:rPr>
              <a:t>. La primera referencia escrita proviene de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Košice </a:t>
            </a:r>
            <a:r>
              <a:rPr lang="es-ES" sz="1500" i="1">
                <a:ln w="9525">
                  <a:noFill/>
                  <a:prstDash val="solid"/>
                </a:ln>
                <a:solidFill>
                  <a:schemeClr val="accent6">
                    <a:lumMod val="50000"/>
                  </a:schemeClr>
                </a:solidFill>
                <a:latin typeface="Nadianne" panose="03020902050305070206" pitchFamily="66" charset="0"/>
                <a:cs typeface="Arial" charset="0"/>
              </a:rPr>
              <a:t>está situado en el río Hornád en el borde oriental de los Montes Metalíferos Eslovacos - Slovak Ore Mountains - </a:t>
            </a:r>
            <a:r>
              <a:rPr lang="es-ES" sz="1500" i="1" smtClean="0">
                <a:ln w="9525">
                  <a:noFill/>
                  <a:prstDash val="solid"/>
                </a:ln>
                <a:solidFill>
                  <a:schemeClr val="accent6">
                    <a:lumMod val="50000"/>
                  </a:schemeClr>
                </a:solidFill>
                <a:latin typeface="Nadianne" panose="03020902050305070206" pitchFamily="66" charset="0"/>
                <a:cs typeface="Arial" charset="0"/>
              </a:rPr>
              <a:t>y </a:t>
            </a:r>
            <a:r>
              <a:rPr lang="es-ES" sz="1500" i="1">
                <a:ln w="9525">
                  <a:noFill/>
                  <a:prstDash val="solid"/>
                </a:ln>
                <a:solidFill>
                  <a:schemeClr val="accent6">
                    <a:lumMod val="50000"/>
                  </a:schemeClr>
                </a:solidFill>
                <a:latin typeface="Nadianne" panose="03020902050305070206" pitchFamily="66" charset="0"/>
                <a:cs typeface="Arial" charset="0"/>
              </a:rPr>
              <a:t>es el centro industrial, </a:t>
            </a:r>
            <a:r>
              <a:rPr lang="es-ES" sz="1500" i="1" smtClean="0">
                <a:ln w="9525">
                  <a:noFill/>
                  <a:prstDash val="solid"/>
                </a:ln>
                <a:solidFill>
                  <a:schemeClr val="accent6">
                    <a:lumMod val="50000"/>
                  </a:schemeClr>
                </a:solidFill>
                <a:latin typeface="Nadianne" panose="03020902050305070206" pitchFamily="66" charset="0"/>
                <a:cs typeface="Arial" charset="0"/>
              </a:rPr>
              <a:t>eco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nómico </a:t>
            </a:r>
            <a:r>
              <a:rPr lang="es-ES" sz="1500" i="1">
                <a:ln w="9525">
                  <a:noFill/>
                  <a:prstDash val="solid"/>
                </a:ln>
                <a:solidFill>
                  <a:schemeClr val="accent6">
                    <a:lumMod val="50000"/>
                  </a:schemeClr>
                </a:solidFill>
                <a:latin typeface="Nadianne" panose="03020902050305070206" pitchFamily="66" charset="0"/>
                <a:cs typeface="Arial" charset="0"/>
              </a:rPr>
              <a:t>y cultural del este de Eslovaquia. Hay tres universidades, museos, </a:t>
            </a:r>
            <a:r>
              <a:rPr lang="es-ES" sz="1500" i="1" smtClean="0">
                <a:ln w="9525">
                  <a:noFill/>
                  <a:prstDash val="solid"/>
                </a:ln>
                <a:solidFill>
                  <a:schemeClr val="accent6">
                    <a:lumMod val="50000"/>
                  </a:schemeClr>
                </a:solidFill>
                <a:latin typeface="Nadianne" panose="03020902050305070206" pitchFamily="66" charset="0"/>
                <a:cs typeface="Arial" charset="0"/>
              </a:rPr>
              <a:t>ga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es-ES" sz="1500" i="1" smtClean="0">
                <a:ln w="9525">
                  <a:noFill/>
                  <a:prstDash val="solid"/>
                </a:ln>
                <a:solidFill>
                  <a:schemeClr val="accent6">
                    <a:lumMod val="50000"/>
                  </a:schemeClr>
                </a:solidFill>
                <a:latin typeface="Nadianne" panose="03020902050305070206" pitchFamily="66" charset="0"/>
                <a:cs typeface="Arial" charset="0"/>
              </a:rPr>
              <a:t>lerías </a:t>
            </a:r>
            <a:r>
              <a:rPr lang="es-ES" sz="1500" i="1">
                <a:ln w="9525">
                  <a:noFill/>
                  <a:prstDash val="solid"/>
                </a:ln>
                <a:solidFill>
                  <a:schemeClr val="accent6">
                    <a:lumMod val="50000"/>
                  </a:schemeClr>
                </a:solidFill>
                <a:latin typeface="Nadianne" panose="03020902050305070206" pitchFamily="66" charset="0"/>
                <a:cs typeface="Arial" charset="0"/>
              </a:rPr>
              <a:t>y teatros.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es-ES" sz="1500" i="1" smtClean="0">
                <a:ln w="9525">
                  <a:noFill/>
                  <a:prstDash val="solid"/>
                </a:ln>
                <a:solidFill>
                  <a:schemeClr val="accent6">
                    <a:lumMod val="50000"/>
                  </a:schemeClr>
                </a:solidFill>
                <a:latin typeface="Nadianne" panose="03020902050305070206" pitchFamily="66" charset="0"/>
                <a:cs typeface="Arial" charset="0"/>
              </a:rPr>
              <a:t>La </a:t>
            </a:r>
            <a:r>
              <a:rPr lang="es-ES" sz="1500" i="1">
                <a:ln w="9525">
                  <a:noFill/>
                  <a:prstDash val="solid"/>
                </a:ln>
                <a:solidFill>
                  <a:schemeClr val="accent6">
                    <a:lumMod val="50000"/>
                  </a:schemeClr>
                </a:solidFill>
                <a:latin typeface="Nadianne" panose="03020902050305070206" pitchFamily="66" charset="0"/>
                <a:cs typeface="Arial" charset="0"/>
              </a:rPr>
              <a:t>ciudad tiene un centro histórico bien conservado, que es la más alta de las ciudades eslovacas. Hay muchos edificios protegidos por el Patrimonio Cultural Mundial de la UNESCO. La larga calle principal bordeada de palacios aristocráticos, iglesias y casas tradicionales es una zona peatonal preferida</a:t>
            </a:r>
            <a:r>
              <a:rPr lang="es-ES" sz="1500" i="1" smtClean="0">
                <a:ln w="9525">
                  <a:noFill/>
                  <a:prstDash val="solid"/>
                </a:ln>
                <a:solidFill>
                  <a:schemeClr val="accent6">
                    <a:lumMod val="50000"/>
                  </a:schemeClr>
                </a:solidFill>
                <a:latin typeface="Nadianne" panose="03020902050305070206" pitchFamily="66" charset="0"/>
                <a:cs typeface="Arial" charset="0"/>
              </a:rPr>
              <a:t>.</a:t>
            </a:r>
            <a:endParaRPr lang="es-ES"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219779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Slovaquie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M</a:t>
            </a:r>
            <a:r>
              <a:rPr lang="sk-SK" sz="1400" i="1" smtClean="0">
                <a:ln w="9525">
                  <a:noFill/>
                  <a:prstDash val="solid"/>
                </a:ln>
                <a:solidFill>
                  <a:schemeClr val="accent6">
                    <a:lumMod val="50000"/>
                  </a:schemeClr>
                </a:solidFill>
                <a:latin typeface="Nadianne" panose="03020902050305070206" pitchFamily="66" charset="0"/>
                <a:cs typeface="Arial" charset="0"/>
              </a:rPr>
              <a:t>usique :		</a:t>
            </a:r>
            <a:r>
              <a:rPr lang="sk-SK" sz="1400" i="1">
                <a:ln w="9525">
                  <a:noFill/>
                  <a:prstDash val="solid"/>
                </a:ln>
                <a:solidFill>
                  <a:schemeClr val="accent6">
                    <a:lumMod val="50000"/>
                  </a:schemeClr>
                </a:solidFill>
                <a:latin typeface="Nadianne" panose="03020902050305070206" pitchFamily="66" charset="0"/>
                <a:cs typeface="Arial" charset="0"/>
              </a:rPr>
              <a:t>interprète </a:t>
            </a:r>
            <a:r>
              <a:rPr lang="sk-SK" sz="1400" i="1" smtClean="0">
                <a:ln w="9525">
                  <a:noFill/>
                  <a:prstDash val="solid"/>
                </a:ln>
                <a:solidFill>
                  <a:schemeClr val="accent6">
                    <a:lumMod val="50000"/>
                  </a:schemeClr>
                </a:solidFill>
                <a:latin typeface="Nadianne" panose="03020902050305070206" pitchFamily="66" charset="0"/>
                <a:cs typeface="Arial" charset="0"/>
              </a:rPr>
              <a:t>inconnu</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Année :		2015</a:t>
            </a:r>
          </a:p>
        </p:txBody>
      </p:sp>
      <p:sp>
        <p:nvSpPr>
          <p:cNvPr id="6" name="BlokTextu 5"/>
          <p:cNvSpPr txBox="1"/>
          <p:nvPr/>
        </p:nvSpPr>
        <p:spPr>
          <a:xfrm>
            <a:off x="6948264" y="4541263"/>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Košice </a:t>
            </a:r>
            <a:r>
              <a:rPr lang="fr-FR" sz="1500" i="1">
                <a:ln w="9525">
                  <a:noFill/>
                  <a:prstDash val="solid"/>
                </a:ln>
                <a:solidFill>
                  <a:schemeClr val="accent6">
                    <a:lumMod val="50000"/>
                  </a:schemeClr>
                </a:solidFill>
                <a:latin typeface="Nadianne" panose="03020902050305070206" pitchFamily="66" charset="0"/>
                <a:cs typeface="Arial" charset="0"/>
              </a:rPr>
              <a:t>avec le nombre d’habitants de plus de 240,000 est la deuxième plus importante ville de la Slovaquie. En 2013 était déclarée la Capitale Européenne de la Culture.</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première preuve de la colonisation remonte à la fin de l’âge de pierre. La première preuve littérale vient de l’année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Košice </a:t>
            </a:r>
            <a:r>
              <a:rPr lang="fr-FR" sz="1500" i="1">
                <a:ln w="9525">
                  <a:noFill/>
                  <a:prstDash val="solid"/>
                </a:ln>
                <a:solidFill>
                  <a:schemeClr val="accent6">
                    <a:lumMod val="50000"/>
                  </a:schemeClr>
                </a:solidFill>
                <a:latin typeface="Nadianne" panose="03020902050305070206" pitchFamily="66" charset="0"/>
                <a:cs typeface="Arial" charset="0"/>
              </a:rPr>
              <a:t>est situé sur la fleuve Hornád au bord des Montagne Métallifères Slovaques et est considéré comme centre industriel, économique et culturel de la Slovaquie Orientale. La ville abrite trois universités, plusieurs musées, galleries et théâtres.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fr-FR" sz="1500" i="1" smtClean="0">
                <a:ln w="9525">
                  <a:noFill/>
                  <a:prstDash val="solid"/>
                </a:ln>
                <a:solidFill>
                  <a:schemeClr val="accent6">
                    <a:lumMod val="50000"/>
                  </a:schemeClr>
                </a:solidFill>
                <a:latin typeface="Nadianne" panose="03020902050305070206" pitchFamily="66" charset="0"/>
                <a:cs typeface="Arial" charset="0"/>
              </a:rPr>
              <a:t>La </a:t>
            </a:r>
            <a:r>
              <a:rPr lang="fr-FR" sz="1500" i="1">
                <a:ln w="9525">
                  <a:noFill/>
                  <a:prstDash val="solid"/>
                </a:ln>
                <a:solidFill>
                  <a:schemeClr val="accent6">
                    <a:lumMod val="50000"/>
                  </a:schemeClr>
                </a:solidFill>
                <a:latin typeface="Nadianne" panose="03020902050305070206" pitchFamily="66" charset="0"/>
                <a:cs typeface="Arial" charset="0"/>
              </a:rPr>
              <a:t>ville est fiée de son centre historique bien conservé, un des plus étendus de la Slovaquie, dont plusieurs maisons classent parmi les </a:t>
            </a:r>
            <a:r>
              <a:rPr lang="fr-FR" sz="1500" i="1" smtClean="0">
                <a:ln w="9525">
                  <a:noFill/>
                  <a:prstDash val="solid"/>
                </a:ln>
                <a:solidFill>
                  <a:schemeClr val="accent6">
                    <a:lumMod val="50000"/>
                  </a:schemeClr>
                </a:solidFill>
                <a:latin typeface="Nadianne" panose="03020902050305070206" pitchFamily="66" charset="0"/>
                <a:cs typeface="Arial" charset="0"/>
              </a:rPr>
              <a:t>monu</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fr-FR" sz="1500" i="1" smtClean="0">
                <a:ln w="9525">
                  <a:noFill/>
                  <a:prstDash val="solid"/>
                </a:ln>
                <a:solidFill>
                  <a:schemeClr val="accent6">
                    <a:lumMod val="50000"/>
                  </a:schemeClr>
                </a:solidFill>
                <a:latin typeface="Nadianne" panose="03020902050305070206" pitchFamily="66" charset="0"/>
                <a:cs typeface="Arial" charset="0"/>
              </a:rPr>
              <a:t>ments </a:t>
            </a:r>
            <a:r>
              <a:rPr lang="fr-FR" sz="1500" i="1">
                <a:ln w="9525">
                  <a:noFill/>
                  <a:prstDash val="solid"/>
                </a:ln>
                <a:solidFill>
                  <a:schemeClr val="accent6">
                    <a:lumMod val="50000"/>
                  </a:schemeClr>
                </a:solidFill>
                <a:latin typeface="Nadianne" panose="03020902050305070206" pitchFamily="66" charset="0"/>
                <a:cs typeface="Arial" charset="0"/>
              </a:rPr>
              <a:t>historiques. La grand-rue figure comme la place de la ville étant bordée des palais patriciens, églises et maisons bourgeoises. Elle appartient à l’espace piétonnier populaire</a:t>
            </a:r>
            <a:r>
              <a:rPr lang="fr-FR" sz="1500" i="1" smtClean="0">
                <a:ln w="9525">
                  <a:noFill/>
                  <a:prstDash val="solid"/>
                </a:ln>
                <a:solidFill>
                  <a:schemeClr val="accent6">
                    <a:lumMod val="50000"/>
                  </a:schemeClr>
                </a:solidFill>
                <a:latin typeface="Nadianne" panose="03020902050305070206" pitchFamily="66" charset="0"/>
                <a:cs typeface="Arial" charset="0"/>
              </a:rPr>
              <a:t>.</a:t>
            </a:r>
            <a:endParaRPr lang="fr-FR"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6337201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Slowakei</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Musik :		</a:t>
            </a:r>
            <a:r>
              <a:rPr lang="sk-SK" sz="1400" i="1">
                <a:ln w="9525">
                  <a:noFill/>
                  <a:prstDash val="solid"/>
                </a:ln>
                <a:solidFill>
                  <a:schemeClr val="accent6">
                    <a:lumMod val="50000"/>
                  </a:schemeClr>
                </a:solidFill>
                <a:latin typeface="Nadianne" panose="03020902050305070206" pitchFamily="66" charset="0"/>
                <a:cs typeface="Arial" charset="0"/>
              </a:rPr>
              <a:t>Interpreter unbekannt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Jahr :		2015</a:t>
            </a:r>
          </a:p>
        </p:txBody>
      </p:sp>
      <p:sp>
        <p:nvSpPr>
          <p:cNvPr id="6" name="BlokTextu 5"/>
          <p:cNvSpPr txBox="1"/>
          <p:nvPr/>
        </p:nvSpPr>
        <p:spPr>
          <a:xfrm>
            <a:off x="6909710" y="429309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Košice </a:t>
            </a:r>
            <a:r>
              <a:rPr lang="de-DE" sz="1500" i="1">
                <a:ln w="9525">
                  <a:noFill/>
                  <a:prstDash val="solid"/>
                </a:ln>
                <a:solidFill>
                  <a:schemeClr val="accent6">
                    <a:lumMod val="50000"/>
                  </a:schemeClr>
                </a:solidFill>
                <a:latin typeface="Nadianne" panose="03020902050305070206" pitchFamily="66" charset="0"/>
                <a:cs typeface="Arial" charset="0"/>
              </a:rPr>
              <a:t>mit der Einwohnerzahl von etwa 240,000 ist die zweitgrößte Stadt der Slowakei. In 2013 war sie die Europäische Hauptstadt der Kultur.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Der </a:t>
            </a:r>
            <a:r>
              <a:rPr lang="de-DE" sz="1500" i="1">
                <a:ln w="9525">
                  <a:noFill/>
                  <a:prstDash val="solid"/>
                </a:ln>
                <a:solidFill>
                  <a:schemeClr val="accent6">
                    <a:lumMod val="50000"/>
                  </a:schemeClr>
                </a:solidFill>
                <a:latin typeface="Nadianne" panose="03020902050305070206" pitchFamily="66" charset="0"/>
                <a:cs typeface="Arial" charset="0"/>
              </a:rPr>
              <a:t>erste Nachweis der Besiedlung kann ans Ende der Steinzeit </a:t>
            </a:r>
            <a:r>
              <a:rPr lang="de-DE" sz="1500" i="1" smtClean="0">
                <a:ln w="9525">
                  <a:noFill/>
                  <a:prstDash val="solid"/>
                </a:ln>
                <a:solidFill>
                  <a:schemeClr val="accent6">
                    <a:lumMod val="50000"/>
                  </a:schemeClr>
                </a:solidFill>
                <a:latin typeface="Nadianne" panose="03020902050305070206" pitchFamily="66" charset="0"/>
                <a:cs typeface="Arial" charset="0"/>
              </a:rPr>
              <a:t>zurück</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de-DE" sz="1500" i="1" smtClean="0">
                <a:ln w="9525">
                  <a:noFill/>
                  <a:prstDash val="solid"/>
                </a:ln>
                <a:solidFill>
                  <a:schemeClr val="accent6">
                    <a:lumMod val="50000"/>
                  </a:schemeClr>
                </a:solidFill>
                <a:latin typeface="Nadianne" panose="03020902050305070206" pitchFamily="66" charset="0"/>
                <a:cs typeface="Arial" charset="0"/>
              </a:rPr>
              <a:t>verfolgt </a:t>
            </a:r>
            <a:r>
              <a:rPr lang="de-DE" sz="1500" i="1">
                <a:ln w="9525">
                  <a:noFill/>
                  <a:prstDash val="solid"/>
                </a:ln>
                <a:solidFill>
                  <a:schemeClr val="accent6">
                    <a:lumMod val="50000"/>
                  </a:schemeClr>
                </a:solidFill>
                <a:latin typeface="Nadianne" panose="03020902050305070206" pitchFamily="66" charset="0"/>
                <a:cs typeface="Arial" charset="0"/>
              </a:rPr>
              <a:t>werden. Der erste schriftliche Verweis stammt aus dem Jahre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Košice </a:t>
            </a:r>
            <a:r>
              <a:rPr lang="de-DE" sz="1500" i="1">
                <a:ln w="9525">
                  <a:noFill/>
                  <a:prstDash val="solid"/>
                </a:ln>
                <a:solidFill>
                  <a:schemeClr val="accent6">
                    <a:lumMod val="50000"/>
                  </a:schemeClr>
                </a:solidFill>
                <a:latin typeface="Nadianne" panose="03020902050305070206" pitchFamily="66" charset="0"/>
                <a:cs typeface="Arial" charset="0"/>
              </a:rPr>
              <a:t>liegt am Fluss Hornád am östlichen Rand des Slowakischen Erzgebirges und ist das industrielle, wirtschaftliche und kulturelle Zentrum der Ostslowakei. Die Stadt beherbergt drei Universitäten, mehrere Museen, Galerien und Theatern.</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de-DE" sz="1500" i="1" smtClean="0">
                <a:ln w="9525">
                  <a:noFill/>
                  <a:prstDash val="solid"/>
                </a:ln>
                <a:solidFill>
                  <a:schemeClr val="accent6">
                    <a:lumMod val="50000"/>
                  </a:schemeClr>
                </a:solidFill>
                <a:latin typeface="Nadianne" panose="03020902050305070206" pitchFamily="66" charset="0"/>
                <a:cs typeface="Arial" charset="0"/>
              </a:rPr>
              <a:t>Die </a:t>
            </a:r>
            <a:r>
              <a:rPr lang="de-DE" sz="1500" i="1">
                <a:ln w="9525">
                  <a:noFill/>
                  <a:prstDash val="solid"/>
                </a:ln>
                <a:solidFill>
                  <a:schemeClr val="accent6">
                    <a:lumMod val="50000"/>
                  </a:schemeClr>
                </a:solidFill>
                <a:latin typeface="Nadianne" panose="03020902050305070206" pitchFamily="66" charset="0"/>
                <a:cs typeface="Arial" charset="0"/>
              </a:rPr>
              <a:t>Stadt hat gut erhaltenes historisches Zentrum, eines der größten in der Slowakei. Viele Häuser zählen zu denkmalgeschützten Gebäuden. Die lange Hauptstraße als Stadtplatz ist umsäumt mit aristokratischen Palästen, Kirchen und bürgerlichen Häusern und zählt zu der beliebtesten Fußgängerzone</a:t>
            </a:r>
            <a:r>
              <a:rPr lang="de-DE" sz="1500" i="1" smtClean="0">
                <a:ln w="9525">
                  <a:noFill/>
                  <a:prstDash val="solid"/>
                </a:ln>
                <a:solidFill>
                  <a:schemeClr val="accent6">
                    <a:lumMod val="50000"/>
                  </a:schemeClr>
                </a:solidFill>
                <a:latin typeface="Nadianne" panose="03020902050305070206" pitchFamily="66" charset="0"/>
                <a:cs typeface="Arial" charset="0"/>
              </a:rPr>
              <a:t>.</a:t>
            </a:r>
            <a:endParaRPr lang="de-DE"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37495982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a:t>
            </a: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Eslováquia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desconhecido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Ano :		2015</a:t>
            </a:r>
          </a:p>
        </p:txBody>
      </p:sp>
      <p:sp>
        <p:nvSpPr>
          <p:cNvPr id="6" name="BlokTextu 5"/>
          <p:cNvSpPr txBox="1"/>
          <p:nvPr/>
        </p:nvSpPr>
        <p:spPr>
          <a:xfrm>
            <a:off x="7020272" y="415940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Košice</a:t>
            </a:r>
            <a:r>
              <a:rPr lang="pt-BR" sz="1500" i="1">
                <a:ln w="9525">
                  <a:noFill/>
                  <a:prstDash val="solid"/>
                </a:ln>
                <a:solidFill>
                  <a:schemeClr val="accent6">
                    <a:lumMod val="50000"/>
                  </a:schemeClr>
                </a:solidFill>
                <a:latin typeface="Nadianne" panose="03020902050305070206" pitchFamily="66" charset="0"/>
                <a:cs typeface="Arial" charset="0"/>
              </a:rPr>
              <a:t>, com uma população de aproximadamente 240 mil é a segunda maior cidade da Eslováquia. Em 2013 foi a Capital Europeia da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A </a:t>
            </a:r>
            <a:r>
              <a:rPr lang="pt-BR" sz="1500" i="1">
                <a:ln w="9525">
                  <a:noFill/>
                  <a:prstDash val="solid"/>
                </a:ln>
                <a:solidFill>
                  <a:schemeClr val="accent6">
                    <a:lumMod val="50000"/>
                  </a:schemeClr>
                </a:solidFill>
                <a:latin typeface="Nadianne" panose="03020902050305070206" pitchFamily="66" charset="0"/>
                <a:cs typeface="Arial" charset="0"/>
              </a:rPr>
              <a:t>primeira evidência de ocupação humana pode ser rastreada até o fim da era paleolítica. A primeira referência escrita vem de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Košice </a:t>
            </a:r>
            <a:r>
              <a:rPr lang="pt-BR" sz="1500" i="1">
                <a:ln w="9525">
                  <a:noFill/>
                  <a:prstDash val="solid"/>
                </a:ln>
                <a:solidFill>
                  <a:schemeClr val="accent6">
                    <a:lumMod val="50000"/>
                  </a:schemeClr>
                </a:solidFill>
                <a:latin typeface="Nadianne" panose="03020902050305070206" pitchFamily="66" charset="0"/>
                <a:cs typeface="Arial" charset="0"/>
              </a:rPr>
              <a:t>está situada no rio Hornád na borda leste das Montanhas </a:t>
            </a:r>
            <a:r>
              <a:rPr lang="pt-BR" sz="1500" i="1" smtClean="0">
                <a:ln w="9525">
                  <a:noFill/>
                  <a:prstDash val="solid"/>
                </a:ln>
                <a:solidFill>
                  <a:schemeClr val="accent6">
                    <a:lumMod val="50000"/>
                  </a:schemeClr>
                </a:solidFill>
                <a:latin typeface="Nadianne" panose="03020902050305070206" pitchFamily="66" charset="0"/>
                <a:cs typeface="Arial" charset="0"/>
              </a:rPr>
              <a:t>Mine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rais </a:t>
            </a:r>
            <a:r>
              <a:rPr lang="pt-BR" sz="1500" i="1">
                <a:ln w="9525">
                  <a:noFill/>
                  <a:prstDash val="solid"/>
                </a:ln>
                <a:solidFill>
                  <a:schemeClr val="accent6">
                    <a:lumMod val="50000"/>
                  </a:schemeClr>
                </a:solidFill>
                <a:latin typeface="Nadianne" panose="03020902050305070206" pitchFamily="66" charset="0"/>
                <a:cs typeface="Arial" charset="0"/>
              </a:rPr>
              <a:t>Eslovacas - Slovak Ore Mountains - e é o centro industrial, econômico e cultural do leste da Eslováquia. Há três universidades, muitos museus, </a:t>
            </a:r>
            <a:r>
              <a:rPr lang="pt-BR" sz="1500" i="1" smtClean="0">
                <a:ln w="9525">
                  <a:noFill/>
                  <a:prstDash val="solid"/>
                </a:ln>
                <a:solidFill>
                  <a:schemeClr val="accent6">
                    <a:lumMod val="50000"/>
                  </a:schemeClr>
                </a:solidFill>
                <a:latin typeface="Nadianne" panose="03020902050305070206" pitchFamily="66" charset="0"/>
                <a:cs typeface="Arial" charset="0"/>
              </a:rPr>
              <a:t>gale</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rias </a:t>
            </a:r>
            <a:r>
              <a:rPr lang="pt-BR" sz="1500" i="1">
                <a:ln w="9525">
                  <a:noFill/>
                  <a:prstDash val="solid"/>
                </a:ln>
                <a:solidFill>
                  <a:schemeClr val="accent6">
                    <a:lumMod val="50000"/>
                  </a:schemeClr>
                </a:solidFill>
                <a:latin typeface="Nadianne" panose="03020902050305070206" pitchFamily="66" charset="0"/>
                <a:cs typeface="Arial" charset="0"/>
              </a:rPr>
              <a:t>e teatros.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pt-BR" sz="1500" i="1" smtClean="0">
                <a:ln w="9525">
                  <a:noFill/>
                  <a:prstDash val="solid"/>
                </a:ln>
                <a:solidFill>
                  <a:schemeClr val="accent6">
                    <a:lumMod val="50000"/>
                  </a:schemeClr>
                </a:solidFill>
                <a:latin typeface="Nadianne" panose="03020902050305070206" pitchFamily="66" charset="0"/>
                <a:cs typeface="Arial" charset="0"/>
              </a:rPr>
              <a:t>A </a:t>
            </a:r>
            <a:r>
              <a:rPr lang="pt-BR" sz="1500" i="1">
                <a:ln w="9525">
                  <a:noFill/>
                  <a:prstDash val="solid"/>
                </a:ln>
                <a:solidFill>
                  <a:schemeClr val="accent6">
                    <a:lumMod val="50000"/>
                  </a:schemeClr>
                </a:solidFill>
                <a:latin typeface="Nadianne" panose="03020902050305070206" pitchFamily="66" charset="0"/>
                <a:cs typeface="Arial" charset="0"/>
              </a:rPr>
              <a:t>cidade tem um centro histórico bem preservado, que é o maior entre cidades eslovacas. Há muitos edifícios protegidos pelo Patrimônio Cultural Mundial da UNESCO. A longa rua principal, ladeada com palácios </a:t>
            </a:r>
            <a:r>
              <a:rPr lang="pt-BR" sz="1500" i="1" smtClean="0">
                <a:ln w="9525">
                  <a:noFill/>
                  <a:prstDash val="solid"/>
                </a:ln>
                <a:solidFill>
                  <a:schemeClr val="accent6">
                    <a:lumMod val="50000"/>
                  </a:schemeClr>
                </a:solidFill>
                <a:latin typeface="Nadianne" panose="03020902050305070206" pitchFamily="66" charset="0"/>
                <a:cs typeface="Arial" charset="0"/>
              </a:rPr>
              <a:t>aristo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pt-BR" sz="1500" i="1" smtClean="0">
                <a:ln w="9525">
                  <a:noFill/>
                  <a:prstDash val="solid"/>
                </a:ln>
                <a:solidFill>
                  <a:schemeClr val="accent6">
                    <a:lumMod val="50000"/>
                  </a:schemeClr>
                </a:solidFill>
                <a:latin typeface="Nadianne" panose="03020902050305070206" pitchFamily="66" charset="0"/>
                <a:cs typeface="Arial" charset="0"/>
              </a:rPr>
              <a:t>cráticos</a:t>
            </a:r>
            <a:r>
              <a:rPr lang="pt-BR" sz="1500" i="1">
                <a:ln w="9525">
                  <a:noFill/>
                  <a:prstDash val="solid"/>
                </a:ln>
                <a:solidFill>
                  <a:schemeClr val="accent6">
                    <a:lumMod val="50000"/>
                  </a:schemeClr>
                </a:solidFill>
                <a:latin typeface="Nadianne" panose="03020902050305070206" pitchFamily="66" charset="0"/>
                <a:cs typeface="Arial" charset="0"/>
              </a:rPr>
              <a:t>, igrejas e casas tradicionais, é uma zona preferida por pedestres</a:t>
            </a:r>
            <a:r>
              <a:rPr lang="pt-BR" sz="1500" i="1" smtClean="0">
                <a:ln w="9525">
                  <a:noFill/>
                  <a:prstDash val="solid"/>
                </a:ln>
                <a:solidFill>
                  <a:schemeClr val="accent6">
                    <a:lumMod val="50000"/>
                  </a:schemeClr>
                </a:solidFill>
                <a:latin typeface="Nadianne" panose="03020902050305070206" pitchFamily="66" charset="0"/>
                <a:cs typeface="Arial" charset="0"/>
              </a:rPr>
              <a:t>.</a:t>
            </a:r>
            <a:endParaRPr lang="pt-BR"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28345971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xEl>
                                              <p:charRg st="4294967295" end="4294967295"/>
                                            </p:txEl>
                                          </p:spTgt>
                                        </p:tgtEl>
                                        <p:attrNameLst>
                                          <p:attrName>style.visibility</p:attrName>
                                        </p:attrNameLst>
                                      </p:cBhvr>
                                      <p:to>
                                        <p:strVal val="visible"/>
                                      </p:to>
                                    </p:set>
                                    <p:animEffect transition="in" filter="fade">
                                      <p:cBhvr>
                                        <p:cTn id="10" dur="2500"/>
                                        <p:tgtEl>
                                          <p:spTgt spid="13">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Slovacchia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artista sconosciuto</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Anno :		2015</a:t>
            </a:r>
          </a:p>
        </p:txBody>
      </p:sp>
      <p:sp>
        <p:nvSpPr>
          <p:cNvPr id="6" name="BlokTextu 5"/>
          <p:cNvSpPr txBox="1"/>
          <p:nvPr/>
        </p:nvSpPr>
        <p:spPr>
          <a:xfrm>
            <a:off x="6948264" y="3861048"/>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Košice </a:t>
            </a:r>
            <a:r>
              <a:rPr lang="it-IT" sz="1500" i="1">
                <a:ln w="9525">
                  <a:noFill/>
                  <a:prstDash val="solid"/>
                </a:ln>
                <a:solidFill>
                  <a:schemeClr val="accent6">
                    <a:lumMod val="50000"/>
                  </a:schemeClr>
                </a:solidFill>
                <a:latin typeface="Nadianne" panose="03020902050305070206" pitchFamily="66" charset="0"/>
                <a:cs typeface="Arial" charset="0"/>
              </a:rPr>
              <a:t>con una popolazione di circa 240.000 è la seconda città più </a:t>
            </a:r>
            <a:r>
              <a:rPr lang="it-IT" sz="1500" i="1" smtClean="0">
                <a:ln w="9525">
                  <a:noFill/>
                  <a:prstDash val="solid"/>
                </a:ln>
                <a:solidFill>
                  <a:schemeClr val="accent6">
                    <a:lumMod val="50000"/>
                  </a:schemeClr>
                </a:solidFill>
                <a:latin typeface="Nadianne" panose="03020902050305070206" pitchFamily="66" charset="0"/>
                <a:cs typeface="Arial" charset="0"/>
              </a:rPr>
              <a:t>gran</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it-IT" sz="1500" i="1" smtClean="0">
                <a:ln w="9525">
                  <a:noFill/>
                  <a:prstDash val="solid"/>
                </a:ln>
                <a:solidFill>
                  <a:schemeClr val="accent6">
                    <a:lumMod val="50000"/>
                  </a:schemeClr>
                </a:solidFill>
                <a:latin typeface="Nadianne" panose="03020902050305070206" pitchFamily="66" charset="0"/>
                <a:cs typeface="Arial" charset="0"/>
              </a:rPr>
              <a:t>de </a:t>
            </a:r>
            <a:r>
              <a:rPr lang="it-IT" sz="1500" i="1">
                <a:ln w="9525">
                  <a:noFill/>
                  <a:prstDash val="solid"/>
                </a:ln>
                <a:solidFill>
                  <a:schemeClr val="accent6">
                    <a:lumMod val="50000"/>
                  </a:schemeClr>
                </a:solidFill>
                <a:latin typeface="Nadianne" panose="03020902050305070206" pitchFamily="66" charset="0"/>
                <a:cs typeface="Arial" charset="0"/>
              </a:rPr>
              <a:t>della Slovacchia. Nel 2013 è stata capitale europea della cultura.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I </a:t>
            </a:r>
            <a:r>
              <a:rPr lang="it-IT" sz="1500" i="1">
                <a:ln w="9525">
                  <a:noFill/>
                  <a:prstDash val="solid"/>
                </a:ln>
                <a:solidFill>
                  <a:schemeClr val="accent6">
                    <a:lumMod val="50000"/>
                  </a:schemeClr>
                </a:solidFill>
                <a:latin typeface="Nadianne" panose="03020902050305070206" pitchFamily="66" charset="0"/>
                <a:cs typeface="Arial" charset="0"/>
              </a:rPr>
              <a:t>primi insediamenti abitativi si possono far risalire alla fine dell'era </a:t>
            </a:r>
            <a:r>
              <a:rPr lang="it-IT" sz="1500" i="1" smtClean="0">
                <a:ln w="9525">
                  <a:noFill/>
                  <a:prstDash val="solid"/>
                </a:ln>
                <a:solidFill>
                  <a:schemeClr val="accent6">
                    <a:lumMod val="50000"/>
                  </a:schemeClr>
                </a:solidFill>
                <a:latin typeface="Nadianne" panose="03020902050305070206" pitchFamily="66" charset="0"/>
                <a:cs typeface="Arial" charset="0"/>
              </a:rPr>
              <a:t>pa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it-IT" sz="1500" i="1" smtClean="0">
                <a:ln w="9525">
                  <a:noFill/>
                  <a:prstDash val="solid"/>
                </a:ln>
                <a:solidFill>
                  <a:schemeClr val="accent6">
                    <a:lumMod val="50000"/>
                  </a:schemeClr>
                </a:solidFill>
                <a:latin typeface="Nadianne" panose="03020902050305070206" pitchFamily="66" charset="0"/>
                <a:cs typeface="Arial" charset="0"/>
              </a:rPr>
              <a:t>leolitica</a:t>
            </a:r>
            <a:r>
              <a:rPr lang="it-IT" sz="1500" i="1">
                <a:ln w="9525">
                  <a:noFill/>
                  <a:prstDash val="solid"/>
                </a:ln>
                <a:solidFill>
                  <a:schemeClr val="accent6">
                    <a:lumMod val="50000"/>
                  </a:schemeClr>
                </a:solidFill>
                <a:latin typeface="Nadianne" panose="03020902050305070206" pitchFamily="66" charset="0"/>
                <a:cs typeface="Arial" charset="0"/>
              </a:rPr>
              <a:t>. Il primo riferimento scritto risale al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Košice </a:t>
            </a:r>
            <a:r>
              <a:rPr lang="it-IT" sz="1500" i="1">
                <a:ln w="9525">
                  <a:noFill/>
                  <a:prstDash val="solid"/>
                </a:ln>
                <a:solidFill>
                  <a:schemeClr val="accent6">
                    <a:lumMod val="50000"/>
                  </a:schemeClr>
                </a:solidFill>
                <a:latin typeface="Nadianne" panose="03020902050305070206" pitchFamily="66" charset="0"/>
                <a:cs typeface="Arial" charset="0"/>
              </a:rPr>
              <a:t>è situata sul fiume Hornád al bordo orientale dei Monti Metalliferi Slovacchi ed è il centro industriale, economico e cultura della Slovacchia </a:t>
            </a:r>
            <a:r>
              <a:rPr lang="it-IT" sz="1500" i="1" smtClean="0">
                <a:ln w="9525">
                  <a:noFill/>
                  <a:prstDash val="solid"/>
                </a:ln>
                <a:solidFill>
                  <a:schemeClr val="accent6">
                    <a:lumMod val="50000"/>
                  </a:schemeClr>
                </a:solidFill>
                <a:latin typeface="Nadianne" panose="03020902050305070206" pitchFamily="66" charset="0"/>
                <a:cs typeface="Arial" charset="0"/>
              </a:rPr>
              <a:t>orientale</a:t>
            </a:r>
            <a:r>
              <a:rPr lang="it-IT" sz="1500" i="1">
                <a:ln w="9525">
                  <a:noFill/>
                  <a:prstDash val="solid"/>
                </a:ln>
                <a:solidFill>
                  <a:schemeClr val="accent6">
                    <a:lumMod val="50000"/>
                  </a:schemeClr>
                </a:solidFill>
                <a:latin typeface="Nadianne" panose="03020902050305070206" pitchFamily="66" charset="0"/>
                <a:cs typeface="Arial" charset="0"/>
              </a:rPr>
              <a:t>. Ci sono tre università, molti musei, gallerie e teatri.</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it-IT" sz="1500" i="1" smtClean="0">
                <a:ln w="9525">
                  <a:noFill/>
                  <a:prstDash val="solid"/>
                </a:ln>
                <a:solidFill>
                  <a:schemeClr val="accent6">
                    <a:lumMod val="50000"/>
                  </a:schemeClr>
                </a:solidFill>
                <a:latin typeface="Nadianne" panose="03020902050305070206" pitchFamily="66" charset="0"/>
                <a:cs typeface="Arial" charset="0"/>
              </a:rPr>
              <a:t>La </a:t>
            </a:r>
            <a:r>
              <a:rPr lang="it-IT" sz="1500" i="1">
                <a:ln w="9525">
                  <a:noFill/>
                  <a:prstDash val="solid"/>
                </a:ln>
                <a:solidFill>
                  <a:schemeClr val="accent6">
                    <a:lumMod val="50000"/>
                  </a:schemeClr>
                </a:solidFill>
                <a:latin typeface="Nadianne" panose="03020902050305070206" pitchFamily="66" charset="0"/>
                <a:cs typeface="Arial" charset="0"/>
              </a:rPr>
              <a:t>città ha un centro storico ben conservato, che è il più grande tra le città slovacche. Ci sono molti edifici di patrimonio protetto. La lunga strada principale, attorniata con palazzi nobiliari, chiese e case di paesani, è la zona pedonale preferita</a:t>
            </a:r>
            <a:r>
              <a:rPr lang="it-IT" sz="1500" i="1" smtClean="0">
                <a:ln w="9525">
                  <a:noFill/>
                  <a:prstDash val="solid"/>
                </a:ln>
                <a:solidFill>
                  <a:schemeClr val="accent6">
                    <a:lumMod val="50000"/>
                  </a:schemeClr>
                </a:solidFill>
                <a:latin typeface="Nadianne" panose="03020902050305070206" pitchFamily="66" charset="0"/>
                <a:cs typeface="Arial" charset="0"/>
              </a:rPr>
              <a:t>.</a:t>
            </a:r>
            <a:endParaRPr lang="it-IT"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8046559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Kassa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Szlovákia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Zene :		</a:t>
            </a:r>
            <a:r>
              <a:rPr lang="hu-HU" sz="1400" i="1">
                <a:ln w="9525">
                  <a:noFill/>
                  <a:prstDash val="solid"/>
                </a:ln>
                <a:solidFill>
                  <a:schemeClr val="accent6">
                    <a:lumMod val="50000"/>
                  </a:schemeClr>
                </a:solidFill>
                <a:latin typeface="Nadianne" panose="03020902050305070206" pitchFamily="66" charset="0"/>
                <a:cs typeface="Arial" charset="0"/>
              </a:rPr>
              <a:t>ismeretlen előadó</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Év :		2015</a:t>
            </a:r>
          </a:p>
        </p:txBody>
      </p:sp>
      <p:sp>
        <p:nvSpPr>
          <p:cNvPr id="6" name="BlokTextu 5"/>
          <p:cNvSpPr txBox="1"/>
          <p:nvPr/>
        </p:nvSpPr>
        <p:spPr>
          <a:xfrm>
            <a:off x="6934085" y="40837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hu-HU" sz="1500" i="1" smtClean="0">
                <a:ln w="9525">
                  <a:noFill/>
                  <a:prstDash val="solid"/>
                </a:ln>
                <a:solidFill>
                  <a:schemeClr val="accent6">
                    <a:lumMod val="50000"/>
                  </a:schemeClr>
                </a:solidFill>
                <a:latin typeface="Nadianne" panose="03020902050305070206" pitchFamily="66" charset="0"/>
                <a:cs typeface="Arial" charset="0"/>
              </a:rPr>
              <a:t>Kassa </a:t>
            </a:r>
            <a:r>
              <a:rPr lang="hu-HU" sz="1500" i="1">
                <a:ln w="9525">
                  <a:noFill/>
                  <a:prstDash val="solid"/>
                </a:ln>
                <a:solidFill>
                  <a:schemeClr val="accent6">
                    <a:lumMod val="50000"/>
                  </a:schemeClr>
                </a:solidFill>
                <a:latin typeface="Nadianne" panose="03020902050305070206" pitchFamily="66" charset="0"/>
                <a:cs typeface="Arial" charset="0"/>
              </a:rPr>
              <a:t>több mint 240.000 lakosával Szlovákia második legnagyobb </a:t>
            </a:r>
            <a:r>
              <a:rPr lang="hu-HU" sz="1500" i="1" smtClean="0">
                <a:ln w="9525">
                  <a:noFill/>
                  <a:prstDash val="solid"/>
                </a:ln>
                <a:solidFill>
                  <a:schemeClr val="accent6">
                    <a:lumMod val="50000"/>
                  </a:schemeClr>
                </a:solidFill>
                <a:latin typeface="Nadianne" panose="03020902050305070206" pitchFamily="66" charset="0"/>
                <a:cs typeface="Arial" charset="0"/>
              </a:rPr>
              <a:t>vá-rosa</a:t>
            </a:r>
            <a:r>
              <a:rPr lang="hu-HU" sz="1500" i="1">
                <a:ln w="9525">
                  <a:noFill/>
                  <a:prstDash val="solid"/>
                </a:ln>
                <a:solidFill>
                  <a:schemeClr val="accent6">
                    <a:lumMod val="50000"/>
                  </a:schemeClr>
                </a:solidFill>
                <a:latin typeface="Nadianne" panose="03020902050305070206" pitchFamily="66" charset="0"/>
                <a:cs typeface="Arial" charset="0"/>
              </a:rPr>
              <a:t>. 2013-ban Európa Kulturális Fővárosa címmel büszkélkedhetett.</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A </a:t>
            </a:r>
            <a:r>
              <a:rPr lang="hu-HU" sz="1500" i="1">
                <a:ln w="9525">
                  <a:noFill/>
                  <a:prstDash val="solid"/>
                </a:ln>
                <a:solidFill>
                  <a:schemeClr val="accent6">
                    <a:lumMod val="50000"/>
                  </a:schemeClr>
                </a:solidFill>
                <a:latin typeface="Nadianne" panose="03020902050305070206" pitchFamily="66" charset="0"/>
                <a:cs typeface="Arial" charset="0"/>
              </a:rPr>
              <a:t>régészeti feltárások alapján Kassa területén már a késői kőkorszakban lakott település volt. Az első írásos emlék 1230-ból származik.</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Kassa </a:t>
            </a:r>
            <a:r>
              <a:rPr lang="hu-HU" sz="1500" i="1">
                <a:ln w="9525">
                  <a:noFill/>
                  <a:prstDash val="solid"/>
                </a:ln>
                <a:solidFill>
                  <a:schemeClr val="accent6">
                    <a:lumMod val="50000"/>
                  </a:schemeClr>
                </a:solidFill>
                <a:latin typeface="Nadianne" panose="03020902050305070206" pitchFamily="66" charset="0"/>
                <a:cs typeface="Arial" charset="0"/>
              </a:rPr>
              <a:t>a Hernád folyó partján a Szlovák Érchegység keleti peremén </a:t>
            </a:r>
            <a:r>
              <a:rPr lang="hu-HU" sz="1500" i="1" smtClean="0">
                <a:ln w="9525">
                  <a:noFill/>
                  <a:prstDash val="solid"/>
                </a:ln>
                <a:solidFill>
                  <a:schemeClr val="accent6">
                    <a:lumMod val="50000"/>
                  </a:schemeClr>
                </a:solidFill>
                <a:latin typeface="Nadianne" panose="03020902050305070206" pitchFamily="66" charset="0"/>
                <a:cs typeface="Arial" charset="0"/>
              </a:rPr>
              <a:t>he-lyezkedik </a:t>
            </a:r>
            <a:r>
              <a:rPr lang="hu-HU" sz="1500" i="1">
                <a:ln w="9525">
                  <a:noFill/>
                  <a:prstDash val="solid"/>
                </a:ln>
                <a:solidFill>
                  <a:schemeClr val="accent6">
                    <a:lumMod val="50000"/>
                  </a:schemeClr>
                </a:solidFill>
                <a:latin typeface="Nadianne" panose="03020902050305070206" pitchFamily="66" charset="0"/>
                <a:cs typeface="Arial" charset="0"/>
              </a:rPr>
              <a:t>el. Kelet-Szlovákiának ipari, gazdasági és kulturális központja. A város otthona három egyetemnek, számos múzeumnak, galériának és </a:t>
            </a:r>
            <a:r>
              <a:rPr lang="hu-HU" sz="1500" i="1" smtClean="0">
                <a:ln w="9525">
                  <a:noFill/>
                  <a:prstDash val="solid"/>
                </a:ln>
                <a:solidFill>
                  <a:schemeClr val="accent6">
                    <a:lumMod val="50000"/>
                  </a:schemeClr>
                </a:solidFill>
                <a:latin typeface="Nadianne" panose="03020902050305070206" pitchFamily="66" charset="0"/>
                <a:cs typeface="Arial" charset="0"/>
              </a:rPr>
              <a:t>szín-háznak</a:t>
            </a:r>
            <a:r>
              <a:rPr lang="hu-HU" sz="1500" i="1">
                <a:ln w="9525">
                  <a:noFill/>
                  <a:prstDash val="solid"/>
                </a:ln>
                <a:solidFill>
                  <a:schemeClr val="accent6">
                    <a:lumMod val="50000"/>
                  </a:schemeClr>
                </a:solidFill>
                <a:latin typeface="Nadianne" panose="03020902050305070206" pitchFamily="66" charset="0"/>
                <a:cs typeface="Arial" charset="0"/>
              </a:rPr>
              <a:t>.</a:t>
            </a:r>
          </a:p>
          <a:p>
            <a:pPr algn="just" fontAlgn="base">
              <a:spcBef>
                <a:spcPct val="0"/>
              </a:spcBef>
              <a:spcAft>
                <a:spcPct val="0"/>
              </a:spcAft>
              <a:defRPr/>
            </a:pPr>
            <a:r>
              <a:rPr lang="hu-HU" sz="1500" i="1" smtClean="0">
                <a:ln w="9525">
                  <a:noFill/>
                  <a:prstDash val="solid"/>
                </a:ln>
                <a:solidFill>
                  <a:schemeClr val="accent6">
                    <a:lumMod val="50000"/>
                  </a:schemeClr>
                </a:solidFill>
                <a:latin typeface="Nadianne" panose="03020902050305070206" pitchFamily="66" charset="0"/>
                <a:cs typeface="Arial" charset="0"/>
              </a:rPr>
              <a:t>     Jól </a:t>
            </a:r>
            <a:r>
              <a:rPr lang="hu-HU" sz="1500" i="1">
                <a:ln w="9525">
                  <a:noFill/>
                  <a:prstDash val="solid"/>
                </a:ln>
                <a:solidFill>
                  <a:schemeClr val="accent6">
                    <a:lumMod val="50000"/>
                  </a:schemeClr>
                </a:solidFill>
                <a:latin typeface="Nadianne" panose="03020902050305070206" pitchFamily="66" charset="0"/>
                <a:cs typeface="Arial" charset="0"/>
              </a:rPr>
              <a:t>megőrzött történelmi központtal rendelkezik, amely egyben a </a:t>
            </a:r>
            <a:r>
              <a:rPr lang="hu-HU" sz="1500" i="1" smtClean="0">
                <a:ln w="9525">
                  <a:noFill/>
                  <a:prstDash val="solid"/>
                </a:ln>
                <a:solidFill>
                  <a:schemeClr val="accent6">
                    <a:lumMod val="50000"/>
                  </a:schemeClr>
                </a:solidFill>
                <a:latin typeface="Nadianne" panose="03020902050305070206" pitchFamily="66" charset="0"/>
                <a:cs typeface="Arial" charset="0"/>
              </a:rPr>
              <a:t>leg-nagyobb </a:t>
            </a:r>
            <a:r>
              <a:rPr lang="hu-HU" sz="1500" i="1">
                <a:ln w="9525">
                  <a:noFill/>
                  <a:prstDash val="solid"/>
                </a:ln>
                <a:solidFill>
                  <a:schemeClr val="accent6">
                    <a:lumMod val="50000"/>
                  </a:schemeClr>
                </a:solidFill>
                <a:latin typeface="Nadianne" panose="03020902050305070206" pitchFamily="66" charset="0"/>
                <a:cs typeface="Arial" charset="0"/>
              </a:rPr>
              <a:t>a szlovákiai városok között. A hosszú Főutcát, amely népszerû </a:t>
            </a:r>
            <a:r>
              <a:rPr lang="hu-HU" sz="1500" i="1" smtClean="0">
                <a:ln w="9525">
                  <a:noFill/>
                  <a:prstDash val="solid"/>
                </a:ln>
                <a:solidFill>
                  <a:schemeClr val="accent6">
                    <a:lumMod val="50000"/>
                  </a:schemeClr>
                </a:solidFill>
                <a:latin typeface="Nadianne" panose="03020902050305070206" pitchFamily="66" charset="0"/>
                <a:cs typeface="Arial" charset="0"/>
              </a:rPr>
              <a:t>sé-táló </a:t>
            </a:r>
            <a:r>
              <a:rPr lang="hu-HU" sz="1500" i="1">
                <a:ln w="9525">
                  <a:noFill/>
                  <a:prstDash val="solid"/>
                </a:ln>
                <a:solidFill>
                  <a:schemeClr val="accent6">
                    <a:lumMod val="50000"/>
                  </a:schemeClr>
                </a:solidFill>
                <a:latin typeface="Nadianne" panose="03020902050305070206" pitchFamily="66" charset="0"/>
                <a:cs typeface="Arial" charset="0"/>
              </a:rPr>
              <a:t>utca, sok nemesi palota, templom és polgári ház övezi. Az épületek </a:t>
            </a:r>
            <a:r>
              <a:rPr lang="hu-HU" sz="1500" i="1" smtClean="0">
                <a:ln w="9525">
                  <a:noFill/>
                  <a:prstDash val="solid"/>
                </a:ln>
                <a:solidFill>
                  <a:schemeClr val="accent6">
                    <a:lumMod val="50000"/>
                  </a:schemeClr>
                </a:solidFill>
                <a:latin typeface="Nadianne" panose="03020902050305070206" pitchFamily="66" charset="0"/>
                <a:cs typeface="Arial" charset="0"/>
              </a:rPr>
              <a:t>leg-többje </a:t>
            </a:r>
            <a:r>
              <a:rPr lang="hu-HU" sz="1500" i="1">
                <a:ln w="9525">
                  <a:noFill/>
                  <a:prstDash val="solid"/>
                </a:ln>
                <a:solidFill>
                  <a:schemeClr val="accent6">
                    <a:lumMod val="50000"/>
                  </a:schemeClr>
                </a:solidFill>
                <a:latin typeface="Nadianne" panose="03020902050305070206" pitchFamily="66" charset="0"/>
                <a:cs typeface="Arial" charset="0"/>
              </a:rPr>
              <a:t>műemlék ként van feltüntetve</a:t>
            </a:r>
            <a:r>
              <a:rPr lang="hu-HU" sz="1500" i="1" smtClean="0">
                <a:ln w="9525">
                  <a:noFill/>
                  <a:prstDash val="solid"/>
                </a:ln>
                <a:solidFill>
                  <a:schemeClr val="accent6">
                    <a:lumMod val="50000"/>
                  </a:schemeClr>
                </a:solidFill>
                <a:latin typeface="Nadianne" panose="03020902050305070206" pitchFamily="66" charset="0"/>
                <a:cs typeface="Arial" charset="0"/>
              </a:rPr>
              <a:t>.</a:t>
            </a:r>
            <a:endParaRPr lang="hu-HU"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4435983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a:t>
            </a:r>
            <a:r>
              <a:rPr lang="vi-VN"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Muzica :		</a:t>
            </a:r>
            <a:r>
              <a:rPr lang="sk-SK" sz="1400" i="1">
                <a:ln w="9525">
                  <a:noFill/>
                  <a:prstDash val="solid"/>
                </a:ln>
                <a:solidFill>
                  <a:schemeClr val="accent6">
                    <a:lumMod val="50000"/>
                  </a:schemeClr>
                </a:solidFill>
                <a:latin typeface="Nadianne" panose="03020902050305070206" pitchFamily="66" charset="0"/>
                <a:cs typeface="Arial" charset="0"/>
              </a:rPr>
              <a:t>artist necunoscut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Data :		2015</a:t>
            </a:r>
          </a:p>
        </p:txBody>
      </p:sp>
      <p:sp>
        <p:nvSpPr>
          <p:cNvPr id="6" name="BlokTextu 5"/>
          <p:cNvSpPr txBox="1"/>
          <p:nvPr/>
        </p:nvSpPr>
        <p:spPr>
          <a:xfrm>
            <a:off x="6948264" y="4133768"/>
            <a:ext cx="991105" cy="307777"/>
          </a:xfrm>
          <a:prstGeom prst="rect">
            <a:avLst/>
          </a:prstGeom>
          <a:noFill/>
        </p:spPr>
        <p:txBody>
          <a:bodyPr wrap="square" rtlCol="0">
            <a:spAutoFit/>
          </a:bodyPr>
          <a:lstStyle/>
          <a:p>
            <a:pPr algn="ctr"/>
            <a:r>
              <a:rPr lang="sk-SK" sz="1400" smtClean="0"/>
              <a:t>Wikipedia</a:t>
            </a:r>
            <a:endParaRPr lang="sk-SK" sz="1400"/>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a:t>
            </a:r>
            <a:r>
              <a:rPr lang="vi-VN" sz="1500" i="1" smtClean="0">
                <a:ln w="9525">
                  <a:noFill/>
                  <a:prstDash val="solid"/>
                </a:ln>
                <a:solidFill>
                  <a:schemeClr val="accent6">
                    <a:lumMod val="50000"/>
                  </a:schemeClr>
                </a:solidFill>
                <a:latin typeface="Nadianne" panose="03020902050305070206" pitchFamily="66" charset="0"/>
                <a:cs typeface="Arial" charset="0"/>
              </a:rPr>
              <a:t>ošice</a:t>
            </a:r>
            <a:r>
              <a:rPr lang="vi-VN" sz="1500" i="1">
                <a:ln w="9525">
                  <a:noFill/>
                  <a:prstDash val="solid"/>
                </a:ln>
                <a:solidFill>
                  <a:schemeClr val="accent6">
                    <a:lumMod val="50000"/>
                  </a:schemeClr>
                </a:solidFill>
                <a:latin typeface="Nadianne" panose="03020902050305070206" pitchFamily="66" charset="0"/>
                <a:cs typeface="Arial" charset="0"/>
              </a:rPr>
              <a:t>, cu o populaţie de aproximativ 240.000 de locuitori, este al doilea mare oraş din Slovacia, care în anul 2013 a fost Capitală Culturală </a:t>
            </a:r>
            <a:r>
              <a:rPr lang="vi-VN" sz="1500" i="1" smtClean="0">
                <a:ln w="9525">
                  <a:noFill/>
                  <a:prstDash val="solid"/>
                </a:ln>
                <a:solidFill>
                  <a:schemeClr val="accent6">
                    <a:lumMod val="50000"/>
                  </a:schemeClr>
                </a:solidFill>
                <a:latin typeface="Nadianne" panose="03020902050305070206" pitchFamily="66" charset="0"/>
                <a:cs typeface="Arial" charset="0"/>
              </a:rPr>
              <a:t>Euro</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peană</a:t>
            </a:r>
            <a:r>
              <a:rPr lang="vi-VN" sz="1500" i="1">
                <a:ln w="9525">
                  <a:noFill/>
                  <a:prstDash val="solid"/>
                </a:ln>
                <a:solidFill>
                  <a:schemeClr val="accent6">
                    <a:lumMod val="50000"/>
                  </a:schemeClr>
                </a:solidFill>
                <a:latin typeface="Nadianne" panose="03020902050305070206" pitchFamily="66" charset="0"/>
                <a:cs typeface="Arial" charset="0"/>
              </a:rPr>
              <a:t>.</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Primele </a:t>
            </a:r>
            <a:r>
              <a:rPr lang="vi-VN" sz="1500" i="1">
                <a:ln w="9525">
                  <a:noFill/>
                  <a:prstDash val="solid"/>
                </a:ln>
                <a:solidFill>
                  <a:schemeClr val="accent6">
                    <a:lumMod val="50000"/>
                  </a:schemeClr>
                </a:solidFill>
                <a:latin typeface="Nadianne" panose="03020902050305070206" pitchFamily="66" charset="0"/>
                <a:cs typeface="Arial" charset="0"/>
              </a:rPr>
              <a:t>dovezi de locuire sunt de la sfârşitul erei paleoliticului şi prima </a:t>
            </a:r>
            <a:r>
              <a:rPr lang="vi-VN" sz="1500" i="1" smtClean="0">
                <a:ln w="9525">
                  <a:noFill/>
                  <a:prstDash val="solid"/>
                </a:ln>
                <a:solidFill>
                  <a:schemeClr val="accent6">
                    <a:lumMod val="50000"/>
                  </a:schemeClr>
                </a:solidFill>
                <a:latin typeface="Nadianne" panose="03020902050305070206" pitchFamily="66" charset="0"/>
                <a:cs typeface="Arial" charset="0"/>
              </a:rPr>
              <a:t>referire </a:t>
            </a:r>
            <a:r>
              <a:rPr lang="vi-VN" sz="1500" i="1">
                <a:ln w="9525">
                  <a:noFill/>
                  <a:prstDash val="solid"/>
                </a:ln>
                <a:solidFill>
                  <a:schemeClr val="accent6">
                    <a:lumMod val="50000"/>
                  </a:schemeClr>
                </a:solidFill>
                <a:latin typeface="Nadianne" panose="03020902050305070206" pitchFamily="66" charset="0"/>
                <a:cs typeface="Arial" charset="0"/>
              </a:rPr>
              <a:t>scrisă datează din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Košice </a:t>
            </a:r>
            <a:r>
              <a:rPr lang="vi-VN" sz="1500" i="1">
                <a:ln w="9525">
                  <a:noFill/>
                  <a:prstDash val="solid"/>
                </a:ln>
                <a:solidFill>
                  <a:schemeClr val="accent6">
                    <a:lumMod val="50000"/>
                  </a:schemeClr>
                </a:solidFill>
                <a:latin typeface="Nadianne" panose="03020902050305070206" pitchFamily="66" charset="0"/>
                <a:cs typeface="Arial" charset="0"/>
              </a:rPr>
              <a:t>este situat pe râul Hornád, la marginea de est a Munţilor Meta</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liferi</a:t>
            </a:r>
            <a:r>
              <a:rPr lang="vi-VN" sz="1500" i="1">
                <a:ln w="9525">
                  <a:noFill/>
                  <a:prstDash val="solid"/>
                </a:ln>
                <a:solidFill>
                  <a:schemeClr val="accent6">
                    <a:lumMod val="50000"/>
                  </a:schemeClr>
                </a:solidFill>
                <a:latin typeface="Nadianne" panose="03020902050305070206" pitchFamily="66" charset="0"/>
                <a:cs typeface="Arial" charset="0"/>
              </a:rPr>
              <a:t>, este centrul industrial, economic şi cultural (trei </a:t>
            </a:r>
            <a:r>
              <a:rPr lang="vi-VN" sz="1500" i="1" smtClean="0">
                <a:ln w="9525">
                  <a:noFill/>
                  <a:prstDash val="solid"/>
                </a:ln>
                <a:solidFill>
                  <a:schemeClr val="accent6">
                    <a:lumMod val="50000"/>
                  </a:schemeClr>
                </a:solidFill>
                <a:latin typeface="Nadianne" panose="03020902050305070206" pitchFamily="66" charset="0"/>
                <a:cs typeface="Arial" charset="0"/>
              </a:rPr>
              <a:t>universităţ</a:t>
            </a:r>
            <a:r>
              <a:rPr lang="sk-SK" sz="1500" i="1" smtClean="0">
                <a:ln w="9525">
                  <a:noFill/>
                  <a:prstDash val="solid"/>
                </a:ln>
                <a:solidFill>
                  <a:schemeClr val="accent6">
                    <a:lumMod val="50000"/>
                  </a:schemeClr>
                </a:solidFill>
                <a:latin typeface="Nadianne" panose="03020902050305070206" pitchFamily="66" charset="0"/>
                <a:cs typeface="Arial" charset="0"/>
              </a:rPr>
              <a:t>i</a:t>
            </a:r>
            <a:r>
              <a:rPr lang="vi-VN" sz="1500" i="1" smtClean="0">
                <a:ln w="9525">
                  <a:noFill/>
                  <a:prstDash val="solid"/>
                </a:ln>
                <a:solidFill>
                  <a:schemeClr val="accent6">
                    <a:lumMod val="50000"/>
                  </a:schemeClr>
                </a:solidFill>
                <a:latin typeface="Nadianne" panose="03020902050305070206" pitchFamily="66" charset="0"/>
                <a:cs typeface="Arial" charset="0"/>
              </a:rPr>
              <a:t>, </a:t>
            </a:r>
            <a:r>
              <a:rPr lang="vi-VN" sz="1500" i="1">
                <a:ln w="9525">
                  <a:noFill/>
                  <a:prstDash val="solid"/>
                </a:ln>
                <a:solidFill>
                  <a:schemeClr val="accent6">
                    <a:lumMod val="50000"/>
                  </a:schemeClr>
                </a:solidFill>
                <a:latin typeface="Nadianne" panose="03020902050305070206" pitchFamily="66" charset="0"/>
                <a:cs typeface="Arial" charset="0"/>
              </a:rPr>
              <a:t>multe </a:t>
            </a:r>
            <a:r>
              <a:rPr lang="vi-VN" sz="1500" i="1" smtClean="0">
                <a:ln w="9525">
                  <a:noFill/>
                  <a:prstDash val="solid"/>
                </a:ln>
                <a:solidFill>
                  <a:schemeClr val="accent6">
                    <a:lumMod val="50000"/>
                  </a:schemeClr>
                </a:solidFill>
                <a:latin typeface="Nadianne" panose="03020902050305070206" pitchFamily="66" charset="0"/>
                <a:cs typeface="Arial" charset="0"/>
              </a:rPr>
              <a:t>mu</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vi-VN" sz="1500" i="1" smtClean="0">
                <a:ln w="9525">
                  <a:noFill/>
                  <a:prstDash val="solid"/>
                </a:ln>
                <a:solidFill>
                  <a:schemeClr val="accent6">
                    <a:lumMod val="50000"/>
                  </a:schemeClr>
                </a:solidFill>
                <a:latin typeface="Nadianne" panose="03020902050305070206" pitchFamily="66" charset="0"/>
                <a:cs typeface="Arial" charset="0"/>
              </a:rPr>
              <a:t>zee</a:t>
            </a:r>
            <a:r>
              <a:rPr lang="vi-VN" sz="1500" i="1">
                <a:ln w="9525">
                  <a:noFill/>
                  <a:prstDash val="solid"/>
                </a:ln>
                <a:solidFill>
                  <a:schemeClr val="accent6">
                    <a:lumMod val="50000"/>
                  </a:schemeClr>
                </a:solidFill>
                <a:latin typeface="Nadianne" panose="03020902050305070206" pitchFamily="66" charset="0"/>
                <a:cs typeface="Arial" charset="0"/>
              </a:rPr>
              <a:t>, galerii şi </a:t>
            </a:r>
            <a:r>
              <a:rPr lang="vi-VN" sz="1500" i="1" smtClean="0">
                <a:ln w="9525">
                  <a:noFill/>
                  <a:prstDash val="solid"/>
                </a:ln>
                <a:solidFill>
                  <a:schemeClr val="accent6">
                    <a:lumMod val="50000"/>
                  </a:schemeClr>
                </a:solidFill>
                <a:latin typeface="Nadianne" panose="03020902050305070206" pitchFamily="66" charset="0"/>
                <a:cs typeface="Arial" charset="0"/>
              </a:rPr>
              <a:t>teatre) </a:t>
            </a:r>
            <a:r>
              <a:rPr lang="vi-VN" sz="1500" i="1">
                <a:ln w="9525">
                  <a:noFill/>
                  <a:prstDash val="solid"/>
                </a:ln>
                <a:solidFill>
                  <a:schemeClr val="accent6">
                    <a:lumMod val="50000"/>
                  </a:schemeClr>
                </a:solidFill>
                <a:latin typeface="Nadianne" panose="03020902050305070206" pitchFamily="66" charset="0"/>
                <a:cs typeface="Arial" charset="0"/>
              </a:rPr>
              <a:t>din estul </a:t>
            </a:r>
            <a:r>
              <a:rPr lang="vi-VN" sz="1500" i="1" smtClean="0">
                <a:ln w="9525">
                  <a:noFill/>
                  <a:prstDash val="solid"/>
                </a:ln>
                <a:solidFill>
                  <a:schemeClr val="accent6">
                    <a:lumMod val="50000"/>
                  </a:schemeClr>
                </a:solidFill>
                <a:latin typeface="Nadianne" panose="03020902050305070206" pitchFamily="66" charset="0"/>
                <a:cs typeface="Arial" charset="0"/>
              </a:rPr>
              <a:t>Slovaciei.</a:t>
            </a:r>
            <a:endParaRPr lang="sk-SK" sz="1500" i="1"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500" i="1">
                <a:ln w="9525">
                  <a:noFill/>
                  <a:prstDash val="solid"/>
                </a:ln>
                <a:solidFill>
                  <a:schemeClr val="accent6">
                    <a:lumMod val="50000"/>
                  </a:schemeClr>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    </a:t>
            </a:r>
            <a:r>
              <a:rPr lang="vi-VN" sz="1500" i="1" smtClean="0">
                <a:ln w="9525">
                  <a:noFill/>
                  <a:prstDash val="solid"/>
                </a:ln>
                <a:solidFill>
                  <a:schemeClr val="accent6">
                    <a:lumMod val="50000"/>
                  </a:schemeClr>
                </a:solidFill>
                <a:latin typeface="Nadianne" panose="03020902050305070206" pitchFamily="66" charset="0"/>
                <a:cs typeface="Arial" charset="0"/>
              </a:rPr>
              <a:t>Oraşul </a:t>
            </a:r>
            <a:r>
              <a:rPr lang="vi-VN" sz="1500" i="1">
                <a:ln w="9525">
                  <a:noFill/>
                  <a:prstDash val="solid"/>
                </a:ln>
                <a:solidFill>
                  <a:schemeClr val="accent6">
                    <a:lumMod val="50000"/>
                  </a:schemeClr>
                </a:solidFill>
                <a:latin typeface="Nadianne" panose="03020902050305070206" pitchFamily="66" charset="0"/>
                <a:cs typeface="Arial" charset="0"/>
              </a:rPr>
              <a:t>are cel mai mare centru istoric din </a:t>
            </a:r>
            <a:r>
              <a:rPr lang="vi-VN" sz="1500" i="1" smtClean="0">
                <a:ln w="9525">
                  <a:noFill/>
                  <a:prstDash val="solid"/>
                </a:ln>
                <a:solidFill>
                  <a:schemeClr val="accent6">
                    <a:lumMod val="50000"/>
                  </a:schemeClr>
                </a:solidFill>
                <a:latin typeface="Nadianne" panose="03020902050305070206" pitchFamily="66" charset="0"/>
                <a:cs typeface="Arial" charset="0"/>
              </a:rPr>
              <a:t>S</a:t>
            </a:r>
            <a:r>
              <a:rPr lang="sk-SK" sz="1500" i="1" smtClean="0">
                <a:ln w="9525">
                  <a:noFill/>
                  <a:prstDash val="solid"/>
                </a:ln>
                <a:solidFill>
                  <a:schemeClr val="accent6">
                    <a:lumMod val="50000"/>
                  </a:schemeClr>
                </a:solidFill>
                <a:latin typeface="Nadianne" panose="03020902050305070206" pitchFamily="66" charset="0"/>
                <a:cs typeface="Arial" charset="0"/>
              </a:rPr>
              <a:t>l</a:t>
            </a:r>
            <a:r>
              <a:rPr lang="vi-VN" sz="1500" i="1" smtClean="0">
                <a:ln w="9525">
                  <a:noFill/>
                  <a:prstDash val="solid"/>
                </a:ln>
                <a:solidFill>
                  <a:schemeClr val="accent6">
                    <a:lumMod val="50000"/>
                  </a:schemeClr>
                </a:solidFill>
                <a:latin typeface="Nadianne" panose="03020902050305070206" pitchFamily="66" charset="0"/>
                <a:cs typeface="Arial" charset="0"/>
              </a:rPr>
              <a:t>ovacia</a:t>
            </a:r>
            <a:r>
              <a:rPr lang="vi-VN" sz="1500" i="1">
                <a:ln w="9525">
                  <a:noFill/>
                  <a:prstDash val="solid"/>
                </a:ln>
                <a:solidFill>
                  <a:schemeClr val="accent6">
                    <a:lumMod val="50000"/>
                  </a:schemeClr>
                </a:solidFill>
                <a:latin typeface="Nadianne" panose="03020902050305070206" pitchFamily="66" charset="0"/>
                <a:cs typeface="Arial" charset="0"/>
              </a:rPr>
              <a:t>, cu foarte multe clădiri de patrimoniu foarte bine conservate. Strada principală, mărginită cu palate aristocratice, biserici şi case locuite, este o zonă pietonală favorită - </a:t>
            </a:r>
            <a:r>
              <a:rPr lang="vi-VN" sz="1500" i="1" smtClean="0">
                <a:ln w="9525">
                  <a:noFill/>
                  <a:prstDash val="solid"/>
                </a:ln>
                <a:solidFill>
                  <a:schemeClr val="accent6">
                    <a:lumMod val="50000"/>
                  </a:schemeClr>
                </a:solidFill>
                <a:latin typeface="Nadianne" panose="03020902050305070206" pitchFamily="66" charset="0"/>
                <a:cs typeface="Arial" charset="0"/>
              </a:rPr>
              <a:t>atât pentru </a:t>
            </a:r>
            <a:r>
              <a:rPr lang="vi-VN" sz="1500" i="1">
                <a:ln w="9525">
                  <a:noFill/>
                  <a:prstDash val="solid"/>
                </a:ln>
                <a:solidFill>
                  <a:schemeClr val="accent6">
                    <a:lumMod val="50000"/>
                  </a:schemeClr>
                </a:solidFill>
                <a:latin typeface="Nadianne" panose="03020902050305070206" pitchFamily="66" charset="0"/>
                <a:cs typeface="Arial" charset="0"/>
              </a:rPr>
              <a:t>localnici cât şi pentru turişti</a:t>
            </a:r>
            <a:r>
              <a:rPr lang="vi-VN" sz="1500" i="1" smtClean="0">
                <a:ln w="9525">
                  <a:noFill/>
                  <a:prstDash val="solid"/>
                </a:ln>
                <a:solidFill>
                  <a:schemeClr val="accent6">
                    <a:lumMod val="50000"/>
                  </a:schemeClr>
                </a:solidFill>
                <a:latin typeface="Nadianne" panose="03020902050305070206" pitchFamily="66" charset="0"/>
                <a:cs typeface="Arial" charset="0"/>
              </a:rPr>
              <a:t>.</a:t>
            </a:r>
            <a:endParaRPr lang="vi-VN" sz="1500" i="1">
              <a:ln w="9525">
                <a:noFill/>
                <a:prstDash val="solid"/>
              </a:ln>
              <a:solidFill>
                <a:schemeClr val="accent6">
                  <a:lumMod val="50000"/>
                </a:schemeClr>
              </a:solidFill>
              <a:latin typeface="Nadianne" panose="03020902050305070206" pitchFamily="66" charset="0"/>
              <a:cs typeface="Arial" charset="0"/>
            </a:endParaRP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753634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fade">
                                      <p:cBhvr>
                                        <p:cTn id="10" dur="2500"/>
                                        <p:tgtEl>
                                          <p:spTgt spid="14">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Košice  /  Slowakije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Muziek :		</a:t>
            </a:r>
            <a:r>
              <a:rPr lang="sk-SK" sz="1400" i="1">
                <a:ln w="9525">
                  <a:noFill/>
                  <a:prstDash val="solid"/>
                </a:ln>
                <a:solidFill>
                  <a:schemeClr val="accent6">
                    <a:lumMod val="50000"/>
                  </a:schemeClr>
                </a:solidFill>
                <a:latin typeface="Nadianne" panose="03020902050305070206" pitchFamily="66" charset="0"/>
                <a:cs typeface="Arial" charset="0"/>
              </a:rPr>
              <a:t>unknown artist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Wijnoogst :	2015</a:t>
            </a:r>
          </a:p>
        </p:txBody>
      </p:sp>
      <p:sp>
        <p:nvSpPr>
          <p:cNvPr id="6" name="BlokTextu 5"/>
          <p:cNvSpPr txBox="1"/>
          <p:nvPr/>
        </p:nvSpPr>
        <p:spPr>
          <a:xfrm>
            <a:off x="7092280" y="40837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Košice </a:t>
            </a:r>
            <a:r>
              <a:rPr lang="nl-NL" sz="1500" i="1">
                <a:ln w="9525">
                  <a:noFill/>
                  <a:prstDash val="solid"/>
                </a:ln>
                <a:solidFill>
                  <a:schemeClr val="accent6">
                    <a:lumMod val="50000"/>
                  </a:schemeClr>
                </a:solidFill>
                <a:latin typeface="Nadianne" panose="03020902050305070206" pitchFamily="66" charset="0"/>
                <a:cs typeface="Arial" charset="0"/>
              </a:rPr>
              <a:t>met een bevolking van ongeveer 240.000 is het de tweede grootste stad in Slowakije. In 2013 was de Culturele Hoofdstad van Europa.</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Het </a:t>
            </a:r>
            <a:r>
              <a:rPr lang="nl-NL" sz="1500" i="1">
                <a:ln w="9525">
                  <a:noFill/>
                  <a:prstDash val="solid"/>
                </a:ln>
                <a:solidFill>
                  <a:schemeClr val="accent6">
                    <a:lumMod val="50000"/>
                  </a:schemeClr>
                </a:solidFill>
                <a:latin typeface="Nadianne" panose="03020902050305070206" pitchFamily="66" charset="0"/>
                <a:cs typeface="Arial" charset="0"/>
              </a:rPr>
              <a:t>eerste bewijs van de bewoning  kan worden teruggevoerd naar het einde van het steentijd. De eerste schriftelijke vermelding komt uit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Košice </a:t>
            </a:r>
            <a:r>
              <a:rPr lang="nl-NL" sz="1500" i="1">
                <a:ln w="9525">
                  <a:noFill/>
                  <a:prstDash val="solid"/>
                </a:ln>
                <a:solidFill>
                  <a:schemeClr val="accent6">
                    <a:lumMod val="50000"/>
                  </a:schemeClr>
                </a:solidFill>
                <a:latin typeface="Nadianne" panose="03020902050305070206" pitchFamily="66" charset="0"/>
                <a:cs typeface="Arial" charset="0"/>
              </a:rPr>
              <a:t>is gelegen aan de rivier de Hornád aan de oostelijke rand van de Slowaakse Ertsgebergte en is de industriële, economische en culturele </a:t>
            </a:r>
            <a:r>
              <a:rPr lang="nl-NL" sz="1500" i="1" smtClean="0">
                <a:ln w="9525">
                  <a:noFill/>
                  <a:prstDash val="solid"/>
                </a:ln>
                <a:solidFill>
                  <a:schemeClr val="accent6">
                    <a:lumMod val="50000"/>
                  </a:schemeClr>
                </a:solidFill>
                <a:latin typeface="Nadianne" panose="03020902050305070206" pitchFamily="66" charset="0"/>
                <a:cs typeface="Arial" charset="0"/>
              </a:rPr>
              <a:t>cent</a:t>
            </a:r>
            <a:r>
              <a:rPr lang="sk-SK" sz="1500" i="1" smtClean="0">
                <a:ln w="9525">
                  <a:noFill/>
                  <a:prstDash val="solid"/>
                </a:ln>
                <a:solidFill>
                  <a:schemeClr val="accent6">
                    <a:lumMod val="50000"/>
                  </a:schemeClr>
                </a:solidFill>
                <a:latin typeface="Nadianne" panose="03020902050305070206" pitchFamily="66" charset="0"/>
                <a:cs typeface="Arial" charset="0"/>
              </a:rPr>
              <a:t>-</a:t>
            </a:r>
            <a:r>
              <a:rPr lang="nl-NL" sz="1500" i="1" smtClean="0">
                <a:ln w="9525">
                  <a:noFill/>
                  <a:prstDash val="solid"/>
                </a:ln>
                <a:solidFill>
                  <a:schemeClr val="accent6">
                    <a:lumMod val="50000"/>
                  </a:schemeClr>
                </a:solidFill>
                <a:latin typeface="Nadianne" panose="03020902050305070206" pitchFamily="66" charset="0"/>
                <a:cs typeface="Arial" charset="0"/>
              </a:rPr>
              <a:t>rum </a:t>
            </a:r>
            <a:r>
              <a:rPr lang="nl-NL" sz="1500" i="1">
                <a:ln w="9525">
                  <a:noFill/>
                  <a:prstDash val="solid"/>
                </a:ln>
                <a:solidFill>
                  <a:schemeClr val="accent6">
                    <a:lumMod val="50000"/>
                  </a:schemeClr>
                </a:solidFill>
                <a:latin typeface="Nadianne" panose="03020902050305070206" pitchFamily="66" charset="0"/>
                <a:cs typeface="Arial" charset="0"/>
              </a:rPr>
              <a:t>van Oost-Slowakije. Er zijn drie universiteiten, vele musea, galerieën en theaters.</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nl-NL" sz="1500" i="1" smtClean="0">
                <a:ln w="9525">
                  <a:noFill/>
                  <a:prstDash val="solid"/>
                </a:ln>
                <a:solidFill>
                  <a:schemeClr val="accent6">
                    <a:lumMod val="50000"/>
                  </a:schemeClr>
                </a:solidFill>
                <a:latin typeface="Nadianne" panose="03020902050305070206" pitchFamily="66" charset="0"/>
                <a:cs typeface="Arial" charset="0"/>
              </a:rPr>
              <a:t>De </a:t>
            </a:r>
            <a:r>
              <a:rPr lang="nl-NL" sz="1500" i="1">
                <a:ln w="9525">
                  <a:noFill/>
                  <a:prstDash val="solid"/>
                </a:ln>
                <a:solidFill>
                  <a:schemeClr val="accent6">
                    <a:lumMod val="50000"/>
                  </a:schemeClr>
                </a:solidFill>
                <a:latin typeface="Nadianne" panose="03020902050305070206" pitchFamily="66" charset="0"/>
                <a:cs typeface="Arial" charset="0"/>
              </a:rPr>
              <a:t>stad heeft een goed bewaarde historische centrum, dat is de grootste onder de Slowaakse steden. Er zijn vele erfgoed beschermde gebouwen. De lange hoofdstraat, omrand met aristocratische paleizen, kerken en stedelingen de huizen, is een favoriet voetgangersgebied</a:t>
            </a:r>
            <a:r>
              <a:rPr lang="nl-NL" sz="1500" i="1" smtClean="0">
                <a:ln w="9525">
                  <a:noFill/>
                  <a:prstDash val="solid"/>
                </a:ln>
                <a:solidFill>
                  <a:schemeClr val="accent6">
                    <a:lumMod val="50000"/>
                  </a:schemeClr>
                </a:solidFill>
                <a:latin typeface="Nadianne" panose="03020902050305070206" pitchFamily="66" charset="0"/>
                <a:cs typeface="Arial" charset="0"/>
              </a:rPr>
              <a:t>.</a:t>
            </a:r>
            <a:endParaRPr lang="nl-NL"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8166803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Kösice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Slovakya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Müzik :		</a:t>
            </a:r>
            <a:r>
              <a:rPr lang="sk-SK" sz="1400" i="1">
                <a:ln w="9525">
                  <a:noFill/>
                  <a:prstDash val="solid"/>
                </a:ln>
                <a:solidFill>
                  <a:schemeClr val="accent6">
                    <a:lumMod val="50000"/>
                  </a:schemeClr>
                </a:solidFill>
                <a:latin typeface="Nadianne" panose="03020902050305070206" pitchFamily="66" charset="0"/>
                <a:cs typeface="Arial" charset="0"/>
              </a:rPr>
              <a:t>bilinmeyen sanatçı</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Fotoğraflar :	özel</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Yil :		2015</a:t>
            </a:r>
          </a:p>
        </p:txBody>
      </p:sp>
      <p:sp>
        <p:nvSpPr>
          <p:cNvPr id="6" name="BlokTextu 5"/>
          <p:cNvSpPr txBox="1"/>
          <p:nvPr/>
        </p:nvSpPr>
        <p:spPr>
          <a:xfrm>
            <a:off x="6948264" y="3933056"/>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63149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k-SK" sz="1500" i="1" smtClean="0">
                <a:ln w="9525">
                  <a:noFill/>
                  <a:prstDash val="solid"/>
                </a:ln>
                <a:solidFill>
                  <a:schemeClr val="accent6">
                    <a:lumMod val="50000"/>
                  </a:schemeClr>
                </a:solidFill>
                <a:latin typeface="Nadianne" panose="03020902050305070206" pitchFamily="66" charset="0"/>
                <a:cs typeface="Arial" charset="0"/>
              </a:rPr>
              <a:t>Kösice </a:t>
            </a:r>
            <a:r>
              <a:rPr lang="sk-SK" sz="1500" i="1">
                <a:ln w="9525">
                  <a:noFill/>
                  <a:prstDash val="solid"/>
                </a:ln>
                <a:solidFill>
                  <a:schemeClr val="accent6">
                    <a:lumMod val="50000"/>
                  </a:schemeClr>
                </a:solidFill>
                <a:latin typeface="Nadianne" panose="03020902050305070206" pitchFamily="66" charset="0"/>
                <a:cs typeface="Arial" charset="0"/>
              </a:rPr>
              <a:t>yaklaşık 240.000 nüfusu ile Slovakya’nın 2. büyük şehridir. 2013 yılında Avrupa’nın Kültür Başkenti olmuştur.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İlk </a:t>
            </a:r>
            <a:r>
              <a:rPr lang="sk-SK" sz="1500" i="1">
                <a:ln w="9525">
                  <a:noFill/>
                  <a:prstDash val="solid"/>
                </a:ln>
                <a:solidFill>
                  <a:schemeClr val="accent6">
                    <a:lumMod val="50000"/>
                  </a:schemeClr>
                </a:solidFill>
                <a:latin typeface="Nadianne" panose="03020902050305070206" pitchFamily="66" charset="0"/>
                <a:cs typeface="Arial" charset="0"/>
              </a:rPr>
              <a:t>yaşam merkezi izleri Paleolitik dönemin sonlarına kadar gitmektedir. Ilk yazılı referans 1230 yılından gelmektedir.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Kösice</a:t>
            </a:r>
            <a:r>
              <a:rPr lang="sk-SK" sz="1500" i="1">
                <a:ln w="9525">
                  <a:noFill/>
                  <a:prstDash val="solid"/>
                </a:ln>
                <a:solidFill>
                  <a:schemeClr val="accent6">
                    <a:lumMod val="50000"/>
                  </a:schemeClr>
                </a:solidFill>
                <a:latin typeface="Nadianne" panose="03020902050305070206" pitchFamily="66" charset="0"/>
                <a:cs typeface="Arial" charset="0"/>
              </a:rPr>
              <a:t>, Slovakya’nın ‘Ore Dağları’nın doğu kenarında Hornád nehri kıyısında </a:t>
            </a:r>
            <a:r>
              <a:rPr lang="sk-SK" sz="1500" i="1" smtClean="0">
                <a:ln w="9525">
                  <a:noFill/>
                  <a:prstDash val="solid"/>
                </a:ln>
                <a:solidFill>
                  <a:schemeClr val="accent6">
                    <a:lumMod val="50000"/>
                  </a:schemeClr>
                </a:solidFill>
                <a:latin typeface="Nadianne" panose="03020902050305070206" pitchFamily="66" charset="0"/>
                <a:cs typeface="Arial" charset="0"/>
              </a:rPr>
              <a:t>konumlanmış olup</a:t>
            </a:r>
            <a:r>
              <a:rPr lang="sk-SK" sz="1500" i="1">
                <a:ln w="9525">
                  <a:noFill/>
                  <a:prstDash val="solid"/>
                </a:ln>
                <a:solidFill>
                  <a:schemeClr val="accent6">
                    <a:lumMod val="50000"/>
                  </a:schemeClr>
                </a:solidFill>
                <a:latin typeface="Nadianne" panose="03020902050305070206" pitchFamily="66" charset="0"/>
                <a:cs typeface="Arial" charset="0"/>
              </a:rPr>
              <a:t>, Doğu Slovakya’nın endüstri, ekonomi ve kültür merkezidir. 3 Üniversite, çok </a:t>
            </a:r>
            <a:r>
              <a:rPr lang="sk-SK" sz="1500" i="1" smtClean="0">
                <a:ln w="9525">
                  <a:noFill/>
                  <a:prstDash val="solid"/>
                </a:ln>
                <a:solidFill>
                  <a:schemeClr val="accent6">
                    <a:lumMod val="50000"/>
                  </a:schemeClr>
                </a:solidFill>
                <a:latin typeface="Nadianne" panose="03020902050305070206" pitchFamily="66" charset="0"/>
                <a:cs typeface="Arial" charset="0"/>
              </a:rPr>
              <a:t>sayıda müze</a:t>
            </a:r>
            <a:r>
              <a:rPr lang="sk-SK" sz="1500" i="1">
                <a:ln w="9525">
                  <a:noFill/>
                  <a:prstDash val="solid"/>
                </a:ln>
                <a:solidFill>
                  <a:schemeClr val="accent6">
                    <a:lumMod val="50000"/>
                  </a:schemeClr>
                </a:solidFill>
                <a:latin typeface="Nadianne" panose="03020902050305070206" pitchFamily="66" charset="0"/>
                <a:cs typeface="Arial" charset="0"/>
              </a:rPr>
              <a:t>, galeri ve tiyatro vardır.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Şehir </a:t>
            </a:r>
            <a:r>
              <a:rPr lang="sk-SK" sz="1500" i="1">
                <a:ln w="9525">
                  <a:noFill/>
                  <a:prstDash val="solid"/>
                </a:ln>
                <a:solidFill>
                  <a:schemeClr val="accent6">
                    <a:lumMod val="50000"/>
                  </a:schemeClr>
                </a:solidFill>
                <a:latin typeface="Nadianne" panose="03020902050305070206" pitchFamily="66" charset="0"/>
                <a:cs typeface="Arial" charset="0"/>
              </a:rPr>
              <a:t>iyi korunmuş tarihi bir merkezdir ve Slovak şehirleri arasında en büyüğüdür</a:t>
            </a:r>
            <a:r>
              <a:rPr lang="sk-SK" sz="1500" i="1" smtClean="0">
                <a:ln w="9525">
                  <a:noFill/>
                  <a:prstDash val="solid"/>
                </a:ln>
                <a:solidFill>
                  <a:schemeClr val="accent6">
                    <a:lumMod val="50000"/>
                  </a:schemeClr>
                </a:solidFill>
                <a:latin typeface="Nadianne" panose="03020902050305070206" pitchFamily="66" charset="0"/>
                <a:cs typeface="Arial" charset="0"/>
              </a:rPr>
              <a:t>. Miras </a:t>
            </a:r>
            <a:r>
              <a:rPr lang="sk-SK" sz="1500" i="1">
                <a:ln w="9525">
                  <a:noFill/>
                  <a:prstDash val="solid"/>
                </a:ln>
                <a:solidFill>
                  <a:schemeClr val="accent6">
                    <a:lumMod val="50000"/>
                  </a:schemeClr>
                </a:solidFill>
                <a:latin typeface="Nadianne" panose="03020902050305070206" pitchFamily="66" charset="0"/>
                <a:cs typeface="Arial" charset="0"/>
              </a:rPr>
              <a:t>kalan birçok bina koruma altına alınmıştır. Aristokratik saraylar, kiliseler ve kasaba halkının evleri ile çevrili uzun ana cadde yayaların favori bölgesidir</a:t>
            </a:r>
            <a:r>
              <a:rPr lang="sk-SK" sz="1500" i="1" smtClean="0">
                <a:ln w="9525">
                  <a:noFill/>
                  <a:prstDash val="solid"/>
                </a:ln>
                <a:solidFill>
                  <a:schemeClr val="accent6">
                    <a:lumMod val="50000"/>
                  </a:schemeClr>
                </a:solidFill>
                <a:latin typeface="Nadianne" panose="03020902050305070206" pitchFamily="66" charset="0"/>
                <a:cs typeface="Arial" charset="0"/>
              </a:rPr>
              <a:t>.</a:t>
            </a:r>
            <a:endParaRPr lang="sk-SK"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626311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Кошице  </a:t>
            </a:r>
            <a:r>
              <a:rPr lang="sk-SK"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Словакия</a:t>
            </a:r>
            <a:endParaRPr lang="sk-SK"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Музыка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неизвестный художник</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Фотографии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частные</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Э-почта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Составил</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2015</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6948264" y="415086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1003327"/>
            <a:ext cx="7848600" cy="3046988"/>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a:ln w="9525">
                  <a:noFill/>
                  <a:prstDash val="solid"/>
                </a:ln>
                <a:solidFill>
                  <a:srgbClr val="006600"/>
                </a:solidFill>
                <a:latin typeface="Nadianne" panose="03020902050305070206" pitchFamily="66" charset="0"/>
                <a:cs typeface="Arial" charset="0"/>
              </a:rPr>
              <a:t>     </a:t>
            </a:r>
            <a:r>
              <a:rPr lang="ru-RU"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C</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населением около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240 000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жителей Кошице является вторым по величине городом Словакии. В </a:t>
            </a:r>
            <a:r>
              <a:rPr lang="ru-RU"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2013</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он стал культурной столицей Европы.</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Первые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свидетельства о поселении можно проследить до конца палеолита. Первое письменное упоминание датируется </a:t>
            </a:r>
            <a:r>
              <a:rPr lang="ru-RU"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1230</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годом.</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Кошице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расположен на реке Горнад на восточной окраине словацких Рудных гор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и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является промышленным, экономическим и культурным центром восточной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вакии</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В нём находятся  три университета, а также множество музеев, галерей и театров.</a:t>
            </a:r>
          </a:p>
          <a:p>
            <a:pPr algn="just" fontAlgn="base">
              <a:spcBef>
                <a:spcPct val="0"/>
              </a:spcBef>
              <a:spcAft>
                <a:spcPct val="0"/>
              </a:spcAft>
              <a:defRPr/>
            </a:pP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В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городе хорошо сохранился исторический центр, который является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крупней</a:t>
            </a:r>
            <a:r>
              <a:rPr lang="sk-SK"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шим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среди словацких городов. Имеется здесь много зданий-памятников старины. Длинную главную улицу с популярной пешеходной зоной </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окружают </a:t>
            </a:r>
            <a:r>
              <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дворянские дворцы, церкви и мещанские дома</a:t>
            </a:r>
            <a:r>
              <a:rPr lang="ru-RU" sz="16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ru-RU"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0754044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chemeClr val="accent6">
                    <a:lumMod val="50000"/>
                  </a:schemeClr>
                </a:solidFill>
                <a:latin typeface="Nadianne" panose="03020902050305070206" pitchFamily="66" charset="0"/>
                <a:cs typeface="Arial" charset="0"/>
              </a:rPr>
              <a:t>קושיצה</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smtClean="0">
                <a:ln w="9525">
                  <a:noFill/>
                  <a:prstDash val="solid"/>
                </a:ln>
                <a:solidFill>
                  <a:schemeClr val="accent6">
                    <a:lumMod val="50000"/>
                  </a:schemeClr>
                </a:solidFill>
                <a:latin typeface="Nadianne" panose="03020902050305070206" pitchFamily="66" charset="0"/>
                <a:cs typeface="Arial" charset="0"/>
              </a:rPr>
              <a:t>\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dirty="0" smtClean="0">
                <a:ln w="9525">
                  <a:noFill/>
                  <a:prstDash val="solid"/>
                </a:ln>
                <a:solidFill>
                  <a:schemeClr val="accent6">
                    <a:lumMod val="50000"/>
                  </a:schemeClr>
                </a:solidFill>
                <a:latin typeface="Nadianne" panose="03020902050305070206" pitchFamily="66" charset="0"/>
                <a:cs typeface="Arial" charset="0"/>
              </a:rPr>
              <a:t>סלובקיה</a:t>
            </a:r>
            <a:endParaRPr lang="sk-SK" sz="2800" b="1" i="1" u="sng" dirty="0">
              <a:ln w="9525">
                <a:no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מוסיקה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אמן לא ידוע</a:t>
            </a:r>
            <a:endParaRPr lang="sk-SK" sz="1400" i="1" smtClean="0">
              <a:ln w="9525">
                <a:no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תמונות</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פרטיות</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אימייל</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סודר על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ידי</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שנה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2015</a:t>
            </a:r>
          </a:p>
        </p:txBody>
      </p:sp>
      <p:sp>
        <p:nvSpPr>
          <p:cNvPr id="6" name="BlokTextu 5"/>
          <p:cNvSpPr txBox="1"/>
          <p:nvPr/>
        </p:nvSpPr>
        <p:spPr>
          <a:xfrm>
            <a:off x="1691680" y="3933056"/>
            <a:ext cx="991105" cy="307777"/>
          </a:xfrm>
          <a:prstGeom prst="rect">
            <a:avLst/>
          </a:prstGeom>
          <a:noFill/>
        </p:spPr>
        <p:txBody>
          <a:bodyPr wrap="square" rtlCol="0">
            <a:spAutoFit/>
          </a:bodyPr>
          <a:lstStyle/>
          <a:p>
            <a:pPr algn="ctr"/>
            <a:r>
              <a:rPr lang="sk-SK" sz="1400" dirty="0" err="1" smtClean="0"/>
              <a:t>Wikipedia</a:t>
            </a:r>
            <a:endParaRPr lang="sk-SK" sz="1400" dirty="0"/>
          </a:p>
        </p:txBody>
      </p:sp>
      <p:sp>
        <p:nvSpPr>
          <p:cNvPr id="9" name="BlokTextu 8"/>
          <p:cNvSpPr txBox="1"/>
          <p:nvPr/>
        </p:nvSpPr>
        <p:spPr>
          <a:xfrm>
            <a:off x="665224" y="1028403"/>
            <a:ext cx="7848600" cy="270843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006600"/>
                  </a:solidFill>
                  <a:prstDash val="solid"/>
                </a:ln>
                <a:solidFill>
                  <a:srgbClr val="006600"/>
                </a:solidFill>
                <a:latin typeface="Nadianne" panose="03020902050305070206" pitchFamily="66" charset="0"/>
                <a:cs typeface="Arial" charset="0"/>
              </a:rPr>
              <a:t>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קושיצה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עם אוכלוסייה של כ -240,000 היא העיר השנייה בגודלה בסלובקיה. בשנת 2013 היתה בירת התרבות של אירופה.</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העדויות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הראשונות להתישבות נעוצות בסוף העידן הפליאוליתית. העדות הכתובה הראשונה מגיעה משנת 1230.</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קושיצה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ממוקמת על הנהר </a:t>
            </a:r>
            <a:r>
              <a:rPr lang="sk-SK" sz="1600" i="1">
                <a:ln w="0">
                  <a:solidFill>
                    <a:schemeClr val="accent6">
                      <a:lumMod val="50000"/>
                    </a:schemeClr>
                  </a:solidFill>
                  <a:prstDash val="solid"/>
                </a:ln>
                <a:solidFill>
                  <a:schemeClr val="accent6">
                    <a:lumMod val="50000"/>
                  </a:schemeClr>
                </a:solidFill>
                <a:latin typeface="Nadianne" panose="03020902050305070206" pitchFamily="66" charset="0"/>
                <a:cs typeface="Arial" charset="0"/>
              </a:rPr>
              <a:t>Hornád</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בקצה המזרחי של הרי </a:t>
            </a:r>
            <a:r>
              <a:rPr lang="sk-SK" sz="16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Ore</a:t>
            </a:r>
            <a:r>
              <a:rPr lang="sk-SK"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הסלובקיים ומהווה את המרכז התעשייתי, כלכלי ותרבותי של מזרח סלובקיה. ישנן שלוש אוניברסיטאות, מוזיאונים רבים, גלריות ותיאטראות.</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בעיר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יש מרכז היסטורי שהשתמר היטב, והיא הגדולה בין ערי סלובקיה. יש הרבה בנייני מורשת מוגנים. הרחוב הראשי הארוך, עטור בארמונות, כנסיות ובתי אצולה של תושבי העיר, הוא אזור אהוב על הולכי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הרגל.</a:t>
            </a:r>
            <a:endPar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88146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anim calcmode="lin" valueType="num">
                                      <p:cBhvr>
                                        <p:cTn id="11" dur="2500" fill="hold"/>
                                        <p:tgtEl>
                                          <p:spTgt spid="9"/>
                                        </p:tgtEl>
                                        <p:attrNameLst>
                                          <p:attrName>ppt_x</p:attrName>
                                        </p:attrNameLst>
                                      </p:cBhvr>
                                      <p:tavLst>
                                        <p:tav tm="0">
                                          <p:val>
                                            <p:strVal val="#ppt_x"/>
                                          </p:val>
                                        </p:tav>
                                        <p:tav tm="100000">
                                          <p:val>
                                            <p:strVal val="#ppt_x"/>
                                          </p:val>
                                        </p:tav>
                                      </p:tavLst>
                                    </p:anim>
                                    <p:anim calcmode="lin" valueType="num">
                                      <p:cBhvr>
                                        <p:cTn id="12" dur="2500" fill="hold"/>
                                        <p:tgtEl>
                                          <p:spTgt spid="9"/>
                                        </p:tgtEl>
                                        <p:attrNameLst>
                                          <p:attrName>ppt_y</p:attrName>
                                        </p:attrNameLst>
                                      </p:cBhvr>
                                      <p:tavLst>
                                        <p:tav tm="0">
                                          <p:val>
                                            <p:strVal val="#ppt_y+.1"/>
                                          </p:val>
                                        </p:tav>
                                        <p:tav tm="100000">
                                          <p:val>
                                            <p:strVal val="#ppt_y"/>
                                          </p:val>
                                        </p:tav>
                                      </p:tavLst>
                                    </p:anim>
                                  </p:childTnLst>
                                </p:cTn>
                              </p:par>
                            </p:childTnLst>
                          </p:cTn>
                        </p:par>
                        <p:par>
                          <p:cTn id="13" fill="hold">
                            <p:stCondLst>
                              <p:cond delay="4500"/>
                            </p:stCondLst>
                            <p:childTnLst>
                              <p:par>
                                <p:cTn id="14" presetID="53" presetClass="entr" presetSubtype="16" fill="hold" grpId="0" nodeType="afterEffect">
                                  <p:stCondLst>
                                    <p:cond delay="100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Effect transition="in" filter="fade">
                                      <p:cBhvr>
                                        <p:cTn id="18" dur="1000"/>
                                        <p:tgtEl>
                                          <p:spTgt spid="6"/>
                                        </p:tgtEl>
                                      </p:cBhvr>
                                    </p:animEffect>
                                  </p:childTnLst>
                                </p:cTn>
                              </p:par>
                            </p:childTnLst>
                          </p:cTn>
                        </p:par>
                        <p:par>
                          <p:cTn id="19" fill="hold">
                            <p:stCondLst>
                              <p:cond delay="6500"/>
                            </p:stCondLst>
                            <p:childTnLst>
                              <p:par>
                                <p:cTn id="20" presetID="53" presetClass="entr" presetSubtype="16" fill="hold" grpId="0" nodeType="afterEffect">
                                  <p:stCondLst>
                                    <p:cond delay="200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fltVal val="0"/>
                                          </p:val>
                                        </p:tav>
                                        <p:tav tm="100000">
                                          <p:val>
                                            <p:strVal val="#ppt_w"/>
                                          </p:val>
                                        </p:tav>
                                      </p:tavLst>
                                    </p:anim>
                                    <p:anim calcmode="lin" valueType="num">
                                      <p:cBhvr>
                                        <p:cTn id="23" dur="2000" fill="hold"/>
                                        <p:tgtEl>
                                          <p:spTgt spid="3"/>
                                        </p:tgtEl>
                                        <p:attrNameLst>
                                          <p:attrName>ppt_h</p:attrName>
                                        </p:attrNameLst>
                                      </p:cBhvr>
                                      <p:tavLst>
                                        <p:tav tm="0">
                                          <p:val>
                                            <p:fltVal val="0"/>
                                          </p:val>
                                        </p:tav>
                                        <p:tav tm="100000">
                                          <p:val>
                                            <p:strVal val="#ppt_h"/>
                                          </p:val>
                                        </p:tav>
                                      </p:tavLst>
                                    </p:anim>
                                    <p:animEffect transition="in" filter="fade">
                                      <p:cBhvr>
                                        <p:cTn id="24" dur="2000"/>
                                        <p:tgtEl>
                                          <p:spTgt spid="3"/>
                                        </p:tgtEl>
                                      </p:cBhvr>
                                    </p:animEffect>
                                  </p:childTnLst>
                                </p:cTn>
                              </p:par>
                              <p:par>
                                <p:cTn id="25" presetID="53" presetClass="entr" presetSubtype="16" fill="hold" nodeType="withEffect">
                                  <p:stCondLst>
                                    <p:cond delay="20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000" fill="hold"/>
                                        <p:tgtEl>
                                          <p:spTgt spid="18"/>
                                        </p:tgtEl>
                                        <p:attrNameLst>
                                          <p:attrName>ppt_w</p:attrName>
                                        </p:attrNameLst>
                                      </p:cBhvr>
                                      <p:tavLst>
                                        <p:tav tm="0">
                                          <p:val>
                                            <p:fltVal val="0"/>
                                          </p:val>
                                        </p:tav>
                                        <p:tav tm="100000">
                                          <p:val>
                                            <p:strVal val="#ppt_w"/>
                                          </p:val>
                                        </p:tav>
                                      </p:tavLst>
                                    </p:anim>
                                    <p:anim calcmode="lin" valueType="num">
                                      <p:cBhvr>
                                        <p:cTn id="28" dur="2000" fill="hold"/>
                                        <p:tgtEl>
                                          <p:spTgt spid="18"/>
                                        </p:tgtEl>
                                        <p:attrNameLst>
                                          <p:attrName>ppt_h</p:attrName>
                                        </p:attrNameLst>
                                      </p:cBhvr>
                                      <p:tavLst>
                                        <p:tav tm="0">
                                          <p:val>
                                            <p:fltVal val="0"/>
                                          </p:val>
                                        </p:tav>
                                        <p:tav tm="100000">
                                          <p:val>
                                            <p:strVal val="#ppt_h"/>
                                          </p:val>
                                        </p:tav>
                                      </p:tavLst>
                                    </p:anim>
                                    <p:animEffect transition="in" filter="fade">
                                      <p:cBhvr>
                                        <p:cTn id="29" dur="2000"/>
                                        <p:tgtEl>
                                          <p:spTgt spid="18"/>
                                        </p:tgtEl>
                                      </p:cBhvr>
                                    </p:animEffect>
                                  </p:childTnLst>
                                </p:cTn>
                              </p:par>
                            </p:childTnLst>
                          </p:cTn>
                        </p:par>
                        <p:par>
                          <p:cTn id="30" fill="hold">
                            <p:stCondLst>
                              <p:cond delay="10500"/>
                            </p:stCondLst>
                            <p:childTnLst>
                              <p:par>
                                <p:cTn id="31" presetID="10" presetClass="entr" presetSubtype="0" fill="hold" nodeType="afterEffect">
                                  <p:stCondLst>
                                    <p:cond delay="50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500"/>
                                        <p:tgtEl>
                                          <p:spTgt spid="15"/>
                                        </p:tgtEl>
                                      </p:cBhvr>
                                    </p:animEffect>
                                  </p:childTnLst>
                                </p:cTn>
                              </p:par>
                            </p:childTnLst>
                          </p:cTn>
                        </p:par>
                        <p:par>
                          <p:cTn id="34" fill="hold">
                            <p:stCondLst>
                              <p:cond delay="12500"/>
                            </p:stCondLst>
                            <p:childTnLst>
                              <p:par>
                                <p:cTn id="35" presetID="6" presetClass="emph" presetSubtype="0" repeatCount="50000" accel="50000" decel="50000" autoRev="1" fill="hold" nodeType="afterEffect">
                                  <p:stCondLst>
                                    <p:cond delay="250"/>
                                  </p:stCondLst>
                                  <p:childTnLst>
                                    <p:animScale>
                                      <p:cBhvr>
                                        <p:cTn id="36"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Koszyce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Słowacja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Muzyka</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nieznany wykonawca</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r>
              <a:rPr lang="sk-SK" sz="1400" i="1" dirty="0" err="1" smtClean="0">
                <a:ln w="9525">
                  <a:noFill/>
                  <a:prstDash val="solid"/>
                </a:ln>
                <a:solidFill>
                  <a:schemeClr val="accent6">
                    <a:lumMod val="50000"/>
                  </a:schemeClr>
                </a:solidFill>
                <a:latin typeface="Nadianne" panose="03020902050305070206" pitchFamily="66" charset="0"/>
                <a:cs typeface="Arial" charset="0"/>
              </a:rPr>
              <a:t>prywatne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Skompletował</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dirty="0" err="1" smtClean="0">
                <a:ln w="9525">
                  <a:noFill/>
                  <a:prstDash val="solid"/>
                </a:ln>
                <a:solidFill>
                  <a:schemeClr val="accent6">
                    <a:lumMod val="50000"/>
                  </a:schemeClr>
                </a:solidFill>
                <a:latin typeface="Nadianne" panose="03020902050305070206" pitchFamily="66" charset="0"/>
                <a:cs typeface="Arial" charset="0"/>
              </a:rPr>
              <a:t>Steve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Rok :		2015</a:t>
            </a:r>
          </a:p>
        </p:txBody>
      </p:sp>
      <p:sp>
        <p:nvSpPr>
          <p:cNvPr id="6" name="BlokTextu 5"/>
          <p:cNvSpPr txBox="1"/>
          <p:nvPr/>
        </p:nvSpPr>
        <p:spPr>
          <a:xfrm>
            <a:off x="6804248" y="44371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pl-PL" sz="1500" i="1" smtClean="0">
                <a:ln w="9525">
                  <a:noFill/>
                  <a:prstDash val="solid"/>
                </a:ln>
                <a:solidFill>
                  <a:schemeClr val="accent6">
                    <a:lumMod val="50000"/>
                  </a:schemeClr>
                </a:solidFill>
                <a:latin typeface="Nadianne" panose="03020902050305070206" pitchFamily="66" charset="0"/>
                <a:cs typeface="Arial" charset="0"/>
              </a:rPr>
              <a:t>Koszyce </a:t>
            </a:r>
            <a:r>
              <a:rPr lang="pl-PL" sz="1500" i="1">
                <a:ln w="9525">
                  <a:noFill/>
                  <a:prstDash val="solid"/>
                </a:ln>
                <a:solidFill>
                  <a:schemeClr val="accent6">
                    <a:lumMod val="50000"/>
                  </a:schemeClr>
                </a:solidFill>
                <a:latin typeface="Nadianne" panose="03020902050305070206" pitchFamily="66" charset="0"/>
                <a:cs typeface="Arial" charset="0"/>
              </a:rPr>
              <a:t>z swą </a:t>
            </a:r>
            <a:r>
              <a:rPr lang="pl-PL" sz="1500" i="1" smtClean="0">
                <a:ln w="9525">
                  <a:noFill/>
                  <a:prstDash val="solid"/>
                </a:ln>
                <a:solidFill>
                  <a:schemeClr val="accent6">
                    <a:lumMod val="50000"/>
                  </a:schemeClr>
                </a:solidFill>
                <a:latin typeface="Nadianne" panose="03020902050305070206" pitchFamily="66" charset="0"/>
                <a:cs typeface="Arial" charset="0"/>
              </a:rPr>
              <a:t>liczbą </a:t>
            </a:r>
            <a:r>
              <a:rPr lang="pl-PL" sz="1500" i="1">
                <a:ln w="9525">
                  <a:noFill/>
                  <a:prstDash val="solid"/>
                </a:ln>
                <a:solidFill>
                  <a:schemeClr val="accent6">
                    <a:lumMod val="50000"/>
                  </a:schemeClr>
                </a:solidFill>
                <a:latin typeface="Nadianne" panose="03020902050305070206" pitchFamily="66" charset="0"/>
                <a:cs typeface="Arial" charset="0"/>
              </a:rPr>
              <a:t>około 240 000 obywateli są drugim największym </a:t>
            </a:r>
            <a:r>
              <a:rPr lang="pl-PL" sz="1500" i="1" smtClean="0">
                <a:ln w="9525">
                  <a:noFill/>
                  <a:prstDash val="solid"/>
                </a:ln>
                <a:solidFill>
                  <a:schemeClr val="accent6">
                    <a:lumMod val="50000"/>
                  </a:schemeClr>
                </a:solidFill>
                <a:latin typeface="Nadianne" panose="03020902050305070206" pitchFamily="66" charset="0"/>
                <a:cs typeface="Arial" charset="0"/>
              </a:rPr>
              <a:t>miastem </a:t>
            </a:r>
            <a:r>
              <a:rPr lang="pl-PL" sz="1500" i="1">
                <a:ln w="9525">
                  <a:noFill/>
                  <a:prstDash val="solid"/>
                </a:ln>
                <a:solidFill>
                  <a:schemeClr val="accent6">
                    <a:lumMod val="50000"/>
                  </a:schemeClr>
                </a:solidFill>
                <a:latin typeface="Nadianne" panose="03020902050305070206" pitchFamily="66" charset="0"/>
                <a:cs typeface="Arial" charset="0"/>
              </a:rPr>
              <a:t>na Słowacji. W roku 2013 były one Miastem Kultury Europejskiej.</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Pierwsze </a:t>
            </a:r>
            <a:r>
              <a:rPr lang="pl-PL" sz="1500" i="1">
                <a:ln w="9525">
                  <a:noFill/>
                  <a:prstDash val="solid"/>
                </a:ln>
                <a:solidFill>
                  <a:schemeClr val="accent6">
                    <a:lumMod val="50000"/>
                  </a:schemeClr>
                </a:solidFill>
                <a:latin typeface="Nadianne" panose="03020902050305070206" pitchFamily="66" charset="0"/>
                <a:cs typeface="Arial" charset="0"/>
              </a:rPr>
              <a:t>dowody o istnieniu osiedlenia w tym miejscu pochodzą z końca paleolitu. Pierwsza znana wzmianka pisemna o Koszycach pochodzi z roku 1230.</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Koszyce </a:t>
            </a:r>
            <a:r>
              <a:rPr lang="pl-PL" sz="1500" i="1">
                <a:ln w="9525">
                  <a:noFill/>
                  <a:prstDash val="solid"/>
                </a:ln>
                <a:solidFill>
                  <a:schemeClr val="accent6">
                    <a:lumMod val="50000"/>
                  </a:schemeClr>
                </a:solidFill>
                <a:latin typeface="Nadianne" panose="03020902050305070206" pitchFamily="66" charset="0"/>
                <a:cs typeface="Arial" charset="0"/>
              </a:rPr>
              <a:t>są położone nad rzeką Hornad, na wschodnim krańcu </a:t>
            </a:r>
            <a:r>
              <a:rPr lang="pl-PL" sz="1500" i="1" smtClean="0">
                <a:ln w="9525">
                  <a:noFill/>
                  <a:prstDash val="solid"/>
                </a:ln>
                <a:solidFill>
                  <a:schemeClr val="accent6">
                    <a:lumMod val="50000"/>
                  </a:schemeClr>
                </a:solidFill>
                <a:latin typeface="Nadianne" panose="03020902050305070206" pitchFamily="66" charset="0"/>
                <a:cs typeface="Arial" charset="0"/>
              </a:rPr>
              <a:t>Słowac-kiego </a:t>
            </a:r>
            <a:r>
              <a:rPr lang="pl-PL" sz="1500" i="1">
                <a:ln w="9525">
                  <a:noFill/>
                  <a:prstDash val="solid"/>
                </a:ln>
                <a:solidFill>
                  <a:schemeClr val="accent6">
                    <a:lumMod val="50000"/>
                  </a:schemeClr>
                </a:solidFill>
                <a:latin typeface="Nadianne" panose="03020902050305070206" pitchFamily="66" charset="0"/>
                <a:cs typeface="Arial" charset="0"/>
              </a:rPr>
              <a:t>Rudogórza, i są ośrodkiem przemysłu, gospodarki i kultury wschodniej Słowacji. W mieście są trzy uniwetsytety, większa ilość muzeum, galerii i teatrów.</a:t>
            </a:r>
          </a:p>
          <a:p>
            <a:pPr algn="just" fontAlgn="base">
              <a:spcBef>
                <a:spcPct val="0"/>
              </a:spcBef>
              <a:spcAft>
                <a:spcPct val="0"/>
              </a:spcAft>
              <a:defRPr/>
            </a:pPr>
            <a:r>
              <a:rPr lang="pl-PL" sz="1500" i="1" smtClean="0">
                <a:ln w="9525">
                  <a:noFill/>
                  <a:prstDash val="solid"/>
                </a:ln>
                <a:solidFill>
                  <a:schemeClr val="accent6">
                    <a:lumMod val="50000"/>
                  </a:schemeClr>
                </a:solidFill>
                <a:latin typeface="Nadianne" panose="03020902050305070206" pitchFamily="66" charset="0"/>
                <a:cs typeface="Arial" charset="0"/>
              </a:rPr>
              <a:t>     W </a:t>
            </a:r>
            <a:r>
              <a:rPr lang="pl-PL" sz="1500" i="1">
                <a:ln w="9525">
                  <a:noFill/>
                  <a:prstDash val="solid"/>
                </a:ln>
                <a:solidFill>
                  <a:schemeClr val="accent6">
                    <a:lumMod val="50000"/>
                  </a:schemeClr>
                </a:solidFill>
                <a:latin typeface="Nadianne" panose="03020902050305070206" pitchFamily="66" charset="0"/>
                <a:cs typeface="Arial" charset="0"/>
              </a:rPr>
              <a:t>Koszycach zostało dobrze zachowane centrum historyczne, które </a:t>
            </a:r>
            <a:r>
              <a:rPr lang="pl-PL" sz="1500" i="1" smtClean="0">
                <a:ln w="9525">
                  <a:noFill/>
                  <a:prstDash val="solid"/>
                </a:ln>
                <a:solidFill>
                  <a:schemeClr val="accent6">
                    <a:lumMod val="50000"/>
                  </a:schemeClr>
                </a:solidFill>
                <a:latin typeface="Nadianne" panose="03020902050305070206" pitchFamily="66" charset="0"/>
                <a:cs typeface="Arial" charset="0"/>
              </a:rPr>
              <a:t>na-leży </a:t>
            </a:r>
            <a:r>
              <a:rPr lang="pl-PL" sz="1500" i="1">
                <a:ln w="9525">
                  <a:noFill/>
                  <a:prstDash val="solid"/>
                </a:ln>
                <a:solidFill>
                  <a:schemeClr val="accent6">
                    <a:lumMod val="50000"/>
                  </a:schemeClr>
                </a:solidFill>
                <a:latin typeface="Nadianne" panose="03020902050305070206" pitchFamily="66" charset="0"/>
                <a:cs typeface="Arial" charset="0"/>
              </a:rPr>
              <a:t>do największych wśród miast na </a:t>
            </a:r>
            <a:r>
              <a:rPr lang="pl-PL" sz="1500" i="1" smtClean="0">
                <a:ln w="9525">
                  <a:noFill/>
                  <a:prstDash val="solid"/>
                </a:ln>
                <a:solidFill>
                  <a:schemeClr val="accent6">
                    <a:lumMod val="50000"/>
                  </a:schemeClr>
                </a:solidFill>
                <a:latin typeface="Nadianne" panose="03020902050305070206" pitchFamily="66" charset="0"/>
                <a:cs typeface="Arial" charset="0"/>
              </a:rPr>
              <a:t>Słowacji</a:t>
            </a:r>
            <a:r>
              <a:rPr lang="pl-PL" sz="1500" i="1">
                <a:ln w="9525">
                  <a:noFill/>
                  <a:prstDash val="solid"/>
                </a:ln>
                <a:solidFill>
                  <a:schemeClr val="accent6">
                    <a:lumMod val="50000"/>
                  </a:schemeClr>
                </a:solidFill>
                <a:latin typeface="Nadianne" panose="03020902050305070206" pitchFamily="66" charset="0"/>
                <a:cs typeface="Arial" charset="0"/>
              </a:rPr>
              <a:t>. Znajduje się w nim duża ilość pamiątek dawnej architektury objętych ochroną. Koło głównej alei, ulubionej strefy ruchu pieszego, stoją </a:t>
            </a:r>
            <a:r>
              <a:rPr lang="pl-PL" sz="1500" i="1" smtClean="0">
                <a:ln w="9525">
                  <a:noFill/>
                  <a:prstDash val="solid"/>
                </a:ln>
                <a:solidFill>
                  <a:schemeClr val="accent6">
                    <a:lumMod val="50000"/>
                  </a:schemeClr>
                </a:solidFill>
                <a:latin typeface="Nadianne" panose="03020902050305070206" pitchFamily="66" charset="0"/>
                <a:cs typeface="Arial" charset="0"/>
              </a:rPr>
              <a:t>dawne </a:t>
            </a:r>
            <a:r>
              <a:rPr lang="pl-PL" sz="1500" i="1">
                <a:ln w="9525">
                  <a:noFill/>
                  <a:prstDash val="solid"/>
                </a:ln>
                <a:solidFill>
                  <a:schemeClr val="accent6">
                    <a:lumMod val="50000"/>
                  </a:schemeClr>
                </a:solidFill>
                <a:latin typeface="Nadianne" panose="03020902050305070206" pitchFamily="66" charset="0"/>
                <a:cs typeface="Arial" charset="0"/>
              </a:rPr>
              <a:t>pałace szlacheckie, kościoły i okazałe </a:t>
            </a:r>
            <a:r>
              <a:rPr lang="pl-PL" sz="1500" i="1" smtClean="0">
                <a:ln w="9525">
                  <a:noFill/>
                  <a:prstDash val="solid"/>
                </a:ln>
                <a:solidFill>
                  <a:schemeClr val="accent6">
                    <a:lumMod val="50000"/>
                  </a:schemeClr>
                </a:solidFill>
                <a:latin typeface="Nadianne" panose="03020902050305070206" pitchFamily="66" charset="0"/>
                <a:cs typeface="Arial" charset="0"/>
              </a:rPr>
              <a:t>ka-mienice </a:t>
            </a:r>
            <a:r>
              <a:rPr lang="pl-PL" sz="1500" i="1">
                <a:ln w="9525">
                  <a:noFill/>
                  <a:prstDash val="solid"/>
                </a:ln>
                <a:solidFill>
                  <a:schemeClr val="accent6">
                    <a:lumMod val="50000"/>
                  </a:schemeClr>
                </a:solidFill>
                <a:latin typeface="Nadianne" panose="03020902050305070206" pitchFamily="66" charset="0"/>
                <a:cs typeface="Arial" charset="0"/>
              </a:rPr>
              <a:t>mieszczan</a:t>
            </a:r>
            <a:r>
              <a:rPr lang="pl-PL" sz="1500" i="1" smtClean="0">
                <a:ln w="9525">
                  <a:noFill/>
                  <a:prstDash val="solid"/>
                </a:ln>
                <a:solidFill>
                  <a:schemeClr val="accent6">
                    <a:lumMod val="50000"/>
                  </a:schemeClr>
                </a:solidFill>
                <a:latin typeface="Nadianne" panose="03020902050305070206" pitchFamily="66" charset="0"/>
                <a:cs typeface="Arial" charset="0"/>
              </a:rPr>
              <a:t>.</a:t>
            </a:r>
            <a:endParaRPr lang="pl-PL"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61777284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Košice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okänd artist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2015</a:t>
            </a:r>
          </a:p>
        </p:txBody>
      </p:sp>
      <p:sp>
        <p:nvSpPr>
          <p:cNvPr id="6" name="BlokTextu 5"/>
          <p:cNvSpPr txBox="1"/>
          <p:nvPr/>
        </p:nvSpPr>
        <p:spPr>
          <a:xfrm>
            <a:off x="6732240" y="356314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40065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006600"/>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Košice </a:t>
            </a:r>
            <a:r>
              <a:rPr lang="sv-SE" sz="1500" i="1">
                <a:ln w="9525">
                  <a:noFill/>
                  <a:prstDash val="solid"/>
                </a:ln>
                <a:solidFill>
                  <a:schemeClr val="accent6">
                    <a:lumMod val="50000"/>
                  </a:schemeClr>
                </a:solidFill>
                <a:latin typeface="Nadianne" panose="03020902050305070206" pitchFamily="66" charset="0"/>
                <a:cs typeface="Arial" charset="0"/>
              </a:rPr>
              <a:t>med ett invånarantal på ca 240.000 är den näst  största staden i Slovakien. Under 2013 var staden europeisk kulturhuvudstad.</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Första </a:t>
            </a:r>
            <a:r>
              <a:rPr lang="sv-SE" sz="1500" i="1">
                <a:ln w="9525">
                  <a:noFill/>
                  <a:prstDash val="solid"/>
                </a:ln>
                <a:solidFill>
                  <a:schemeClr val="accent6">
                    <a:lumMod val="50000"/>
                  </a:schemeClr>
                </a:solidFill>
                <a:latin typeface="Nadianne" panose="03020902050305070206" pitchFamily="66" charset="0"/>
                <a:cs typeface="Arial" charset="0"/>
              </a:rPr>
              <a:t>bevis om bosättningen är från slutet av äldre stenålder. Första skriftliga anmärkning härstammar från 1230.</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Košice </a:t>
            </a:r>
            <a:r>
              <a:rPr lang="sv-SE" sz="1500" i="1">
                <a:ln w="9525">
                  <a:noFill/>
                  <a:prstDash val="solid"/>
                </a:ln>
                <a:solidFill>
                  <a:schemeClr val="accent6">
                    <a:lumMod val="50000"/>
                  </a:schemeClr>
                </a:solidFill>
                <a:latin typeface="Nadianne" panose="03020902050305070206" pitchFamily="66" charset="0"/>
                <a:cs typeface="Arial" charset="0"/>
              </a:rPr>
              <a:t>ligger vid Hornad floden i östra udden av Slovakiska Malmbergen och är en industriell, ekonomisk och kulturell centrum av östra Slovakien. I staden finns tre universitet, flera museer, gallerier och teatrar.</a:t>
            </a:r>
          </a:p>
          <a:p>
            <a:pPr algn="just" fontAlgn="base">
              <a:spcBef>
                <a:spcPct val="0"/>
              </a:spcBef>
              <a:spcAft>
                <a:spcPct val="0"/>
              </a:spcAft>
              <a:defRPr/>
            </a:pPr>
            <a:r>
              <a:rPr lang="sk-SK" sz="1500" i="1" smtClean="0">
                <a:ln w="9525">
                  <a:noFill/>
                  <a:prstDash val="solid"/>
                </a:ln>
                <a:solidFill>
                  <a:schemeClr val="accent6">
                    <a:lumMod val="50000"/>
                  </a:schemeClr>
                </a:solidFill>
                <a:latin typeface="Nadianne" panose="03020902050305070206" pitchFamily="66" charset="0"/>
                <a:cs typeface="Arial" charset="0"/>
              </a:rPr>
              <a:t>     </a:t>
            </a:r>
            <a:r>
              <a:rPr lang="sv-SE" sz="1500" i="1" smtClean="0">
                <a:ln w="9525">
                  <a:noFill/>
                  <a:prstDash val="solid"/>
                </a:ln>
                <a:solidFill>
                  <a:schemeClr val="accent6">
                    <a:lumMod val="50000"/>
                  </a:schemeClr>
                </a:solidFill>
                <a:latin typeface="Nadianne" panose="03020902050305070206" pitchFamily="66" charset="0"/>
                <a:cs typeface="Arial" charset="0"/>
              </a:rPr>
              <a:t>Staden </a:t>
            </a:r>
            <a:r>
              <a:rPr lang="sv-SE" sz="1500" i="1">
                <a:ln w="9525">
                  <a:noFill/>
                  <a:prstDash val="solid"/>
                </a:ln>
                <a:solidFill>
                  <a:schemeClr val="accent6">
                    <a:lumMod val="50000"/>
                  </a:schemeClr>
                </a:solidFill>
                <a:latin typeface="Nadianne" panose="03020902050305070206" pitchFamily="66" charset="0"/>
                <a:cs typeface="Arial" charset="0"/>
              </a:rPr>
              <a:t>har en väl bevarad historisk stadskärna som är den största bland slovakiska städer. Den långa huvudgatan, omtyckt promenadstråk är kantad av adelspalatsen, kyrkor och borgarhusen</a:t>
            </a:r>
            <a:r>
              <a:rPr lang="sv-SE" sz="1500" i="1" smtClean="0">
                <a:ln w="9525">
                  <a:noFill/>
                  <a:prstDash val="solid"/>
                </a:ln>
                <a:solidFill>
                  <a:schemeClr val="accent6">
                    <a:lumMod val="50000"/>
                  </a:schemeClr>
                </a:solidFill>
                <a:latin typeface="Nadianne" panose="03020902050305070206" pitchFamily="66" charset="0"/>
                <a:cs typeface="Arial" charset="0"/>
              </a:rPr>
              <a:t>.</a:t>
            </a:r>
            <a:endParaRPr lang="sv-SE" sz="15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26662063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254"/>
            <a:ext cx="17442180" cy="6869254"/>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4" name="Skupina 3"/>
          <p:cNvGrpSpPr/>
          <p:nvPr/>
        </p:nvGrpSpPr>
        <p:grpSpPr>
          <a:xfrm>
            <a:off x="285261" y="188640"/>
            <a:ext cx="1293796" cy="369332"/>
            <a:chOff x="323528" y="6309319"/>
            <a:chExt cx="1656184" cy="369332"/>
          </a:xfrm>
        </p:grpSpPr>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7" name="BlokTextu 6"/>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Panorama</a:t>
              </a:r>
              <a:endParaRPr lang="sk-SK">
                <a:latin typeface="EckmaDEE" pitchFamily="2" charset="0"/>
              </a:endParaRPr>
            </a:p>
          </p:txBody>
        </p:sp>
      </p:grpSp>
    </p:spTree>
    <p:extLst>
      <p:ext uri="{BB962C8B-B14F-4D97-AF65-F5344CB8AC3E}">
        <p14:creationId xmlns:p14="http://schemas.microsoft.com/office/powerpoint/2010/main" val="1933348716"/>
      </p:ext>
    </p:extLst>
  </p:cSld>
  <p:clrMapOvr>
    <a:masterClrMapping/>
  </p:clrMapOvr>
  <mc:AlternateContent xmlns:mc="http://schemas.openxmlformats.org/markup-compatibility/2006" xmlns:p14="http://schemas.microsoft.com/office/powerpoint/2010/main">
    <mc:Choice Requires="p14">
      <p:transition spd="slow" p14:dur="3000" advClick="0" advTm="42000">
        <p14:doors dir="vert"/>
      </p:transition>
    </mc:Choice>
    <mc:Fallback xmlns="">
      <p:transition spd="slow" advClick="0"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10000" decel="10000" fill="hold" nodeType="withEffect">
                                  <p:stCondLst>
                                    <p:cond delay="250"/>
                                  </p:stCondLst>
                                  <p:childTnLst>
                                    <p:animMotion origin="layout" path="M 2.5E-6 -1.48148E-6 L -0.90972 -0.0044 " pathEditMode="relative" rAng="0" ptsTypes="AA">
                                      <p:cBhvr>
                                        <p:cTn id="6" dur="40000" fill="hold"/>
                                        <p:tgtEl>
                                          <p:spTgt spid="5"/>
                                        </p:tgtEl>
                                        <p:attrNameLst>
                                          <p:attrName>ppt_x</p:attrName>
                                          <p:attrName>ppt_y</p:attrName>
                                        </p:attrNameLst>
                                      </p:cBhvr>
                                      <p:rCtr x="-45486"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26816" y="6249645"/>
            <a:ext cx="157505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State Theatre</a:t>
              </a:r>
            </a:p>
          </p:txBody>
        </p:sp>
      </p:grpSp>
    </p:spTree>
    <p:extLst>
      <p:ext uri="{BB962C8B-B14F-4D97-AF65-F5344CB8AC3E}">
        <p14:creationId xmlns:p14="http://schemas.microsoft.com/office/powerpoint/2010/main" val="3841544225"/>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8" name="Skupina 7"/>
          <p:cNvGrpSpPr/>
          <p:nvPr/>
        </p:nvGrpSpPr>
        <p:grpSpPr>
          <a:xfrm>
            <a:off x="243162" y="6309320"/>
            <a:ext cx="1448517" cy="369332"/>
            <a:chOff x="323528" y="6309319"/>
            <a:chExt cx="1656184" cy="369332"/>
          </a:xfrm>
        </p:grpSpPr>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3" name="BlokTextu 2"/>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Square</a:t>
              </a:r>
              <a:endParaRPr lang="sk-SK">
                <a:latin typeface="EckmaDEE" pitchFamily="2" charset="0"/>
              </a:endParaRPr>
            </a:p>
          </p:txBody>
        </p:sp>
      </p:grpSp>
    </p:spTree>
    <p:extLst>
      <p:ext uri="{BB962C8B-B14F-4D97-AF65-F5344CB8AC3E}">
        <p14:creationId xmlns:p14="http://schemas.microsoft.com/office/powerpoint/2010/main" val="755037221"/>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660232" y="188640"/>
            <a:ext cx="223224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3536386404"/>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555776" y="260648"/>
            <a:ext cx="1824533"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St.Michael Chapel</a:t>
              </a:r>
            </a:p>
          </p:txBody>
        </p:sp>
      </p:grpSp>
      <p:grpSp>
        <p:nvGrpSpPr>
          <p:cNvPr id="3" name="Skupina 2"/>
          <p:cNvGrpSpPr/>
          <p:nvPr/>
        </p:nvGrpSpPr>
        <p:grpSpPr>
          <a:xfrm>
            <a:off x="6732240" y="260649"/>
            <a:ext cx="2232248" cy="369332"/>
            <a:chOff x="5004048" y="6205047"/>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04048" y="6205048"/>
              <a:ext cx="1656184" cy="369331"/>
            </a:xfrm>
            <a:prstGeom prst="rect">
              <a:avLst/>
            </a:prstGeom>
          </p:spPr>
        </p:pic>
        <p:sp>
          <p:nvSpPr>
            <p:cNvPr id="15" name="BlokTextu 14"/>
            <p:cNvSpPr txBox="1"/>
            <p:nvPr/>
          </p:nvSpPr>
          <p:spPr>
            <a:xfrm>
              <a:off x="5094058" y="6205047"/>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2049723657"/>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442248" y="6309320"/>
            <a:ext cx="2471766"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Street near Mikluš Prison</a:t>
              </a:r>
            </a:p>
          </p:txBody>
        </p:sp>
      </p:grpSp>
    </p:spTree>
    <p:extLst>
      <p:ext uri="{BB962C8B-B14F-4D97-AF65-F5344CB8AC3E}">
        <p14:creationId xmlns:p14="http://schemas.microsoft.com/office/powerpoint/2010/main" val="3426880051"/>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80312" y="6309320"/>
            <a:ext cx="151216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Square</a:t>
              </a:r>
              <a:endParaRPr lang="sk-SK">
                <a:latin typeface="EckmaDEE" pitchFamily="2" charset="0"/>
              </a:endParaRPr>
            </a:p>
          </p:txBody>
        </p:sp>
      </p:grpSp>
    </p:spTree>
    <p:extLst>
      <p:ext uri="{BB962C8B-B14F-4D97-AF65-F5344CB8AC3E}">
        <p14:creationId xmlns:p14="http://schemas.microsoft.com/office/powerpoint/2010/main" val="195360687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9353" y="260648"/>
            <a:ext cx="201622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Holy Trinity Church</a:t>
              </a:r>
            </a:p>
          </p:txBody>
        </p:sp>
      </p:grpSp>
    </p:spTree>
    <p:extLst>
      <p:ext uri="{BB962C8B-B14F-4D97-AF65-F5344CB8AC3E}">
        <p14:creationId xmlns:p14="http://schemas.microsoft.com/office/powerpoint/2010/main" val="2734141682"/>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917739" y="260648"/>
            <a:ext cx="197474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Evangelic  Church</a:t>
              </a:r>
              <a:endParaRPr lang="sk-SK">
                <a:latin typeface="EckmaDEE" pitchFamily="2" charset="0"/>
              </a:endParaRPr>
            </a:p>
          </p:txBody>
        </p:sp>
      </p:grpSp>
    </p:spTree>
    <p:extLst>
      <p:ext uri="{BB962C8B-B14F-4D97-AF65-F5344CB8AC3E}">
        <p14:creationId xmlns:p14="http://schemas.microsoft.com/office/powerpoint/2010/main" val="1268639775"/>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516216" y="6309320"/>
            <a:ext cx="144016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White Street</a:t>
              </a:r>
              <a:endParaRPr lang="sk-SK">
                <a:latin typeface="EckmaDEE" pitchFamily="2" charset="0"/>
              </a:endParaRPr>
            </a:p>
          </p:txBody>
        </p:sp>
      </p:grpSp>
    </p:spTree>
    <p:extLst>
      <p:ext uri="{BB962C8B-B14F-4D97-AF65-F5344CB8AC3E}">
        <p14:creationId xmlns:p14="http://schemas.microsoft.com/office/powerpoint/2010/main" val="876710613"/>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179511" y="6381328"/>
            <a:ext cx="1725373"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University Street</a:t>
              </a:r>
              <a:endParaRPr lang="sk-SK">
                <a:latin typeface="EckmaDEE" pitchFamily="2" charset="0"/>
              </a:endParaRPr>
            </a:p>
          </p:txBody>
        </p:sp>
      </p:grpSp>
      <p:grpSp>
        <p:nvGrpSpPr>
          <p:cNvPr id="15" name="Skupina 14"/>
          <p:cNvGrpSpPr/>
          <p:nvPr/>
        </p:nvGrpSpPr>
        <p:grpSpPr>
          <a:xfrm>
            <a:off x="7812360" y="6381328"/>
            <a:ext cx="1206134" cy="369332"/>
            <a:chOff x="323528" y="6309319"/>
            <a:chExt cx="1656184" cy="369332"/>
          </a:xfrm>
        </p:grpSpPr>
        <p:pic>
          <p:nvPicPr>
            <p:cNvPr id="16" name="Obrázok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7" name="BlokTextu 16"/>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305630765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164288" y="6381328"/>
            <a:ext cx="18385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Town Theatre</a:t>
              </a:r>
            </a:p>
          </p:txBody>
        </p:sp>
      </p:grpSp>
    </p:spTree>
    <p:extLst>
      <p:ext uri="{BB962C8B-B14F-4D97-AF65-F5344CB8AC3E}">
        <p14:creationId xmlns:p14="http://schemas.microsoft.com/office/powerpoint/2010/main" val="59552032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53212" y="188640"/>
            <a:ext cx="143846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Square</a:t>
              </a:r>
              <a:endParaRPr lang="sk-SK">
                <a:latin typeface="EckmaDEE" pitchFamily="2" charset="0"/>
              </a:endParaRPr>
            </a:p>
          </p:txBody>
        </p:sp>
      </p:grpSp>
    </p:spTree>
    <p:extLst>
      <p:ext uri="{BB962C8B-B14F-4D97-AF65-F5344CB8AC3E}">
        <p14:creationId xmlns:p14="http://schemas.microsoft.com/office/powerpoint/2010/main" val="1012551676"/>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85916" y="6309321"/>
            <a:ext cx="150982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Square</a:t>
              </a:r>
              <a:endParaRPr lang="sk-SK">
                <a:latin typeface="EckmaDEE" pitchFamily="2" charset="0"/>
              </a:endParaRPr>
            </a:p>
          </p:txBody>
        </p:sp>
      </p:grpSp>
    </p:spTree>
    <p:extLst>
      <p:ext uri="{BB962C8B-B14F-4D97-AF65-F5344CB8AC3E}">
        <p14:creationId xmlns:p14="http://schemas.microsoft.com/office/powerpoint/2010/main" val="3411179273"/>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3332" y="260648"/>
            <a:ext cx="208823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Holy Trinity Church</a:t>
              </a:r>
            </a:p>
          </p:txBody>
        </p:sp>
      </p:grpSp>
    </p:spTree>
    <p:extLst>
      <p:ext uri="{BB962C8B-B14F-4D97-AF65-F5344CB8AC3E}">
        <p14:creationId xmlns:p14="http://schemas.microsoft.com/office/powerpoint/2010/main" val="1652133568"/>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092280" y="188640"/>
            <a:ext cx="180020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Historic City Hall</a:t>
              </a:r>
            </a:p>
          </p:txBody>
        </p:sp>
      </p:grpSp>
    </p:spTree>
    <p:extLst>
      <p:ext uri="{BB962C8B-B14F-4D97-AF65-F5344CB8AC3E}">
        <p14:creationId xmlns:p14="http://schemas.microsoft.com/office/powerpoint/2010/main" val="1163965910"/>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555776" y="116632"/>
            <a:ext cx="1800200"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Franciscan Church</a:t>
              </a:r>
            </a:p>
          </p:txBody>
        </p:sp>
      </p:grpSp>
      <p:grpSp>
        <p:nvGrpSpPr>
          <p:cNvPr id="13" name="Skupina 12"/>
          <p:cNvGrpSpPr/>
          <p:nvPr/>
        </p:nvGrpSpPr>
        <p:grpSpPr>
          <a:xfrm>
            <a:off x="5148064" y="116632"/>
            <a:ext cx="1412962"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Pottery Street</a:t>
              </a:r>
              <a:endParaRPr lang="sk-SK">
                <a:latin typeface="EckmaDEE" pitchFamily="2" charset="0"/>
              </a:endParaRPr>
            </a:p>
          </p:txBody>
        </p:sp>
      </p:grpSp>
    </p:spTree>
    <p:extLst>
      <p:ext uri="{BB962C8B-B14F-4D97-AF65-F5344CB8AC3E}">
        <p14:creationId xmlns:p14="http://schemas.microsoft.com/office/powerpoint/2010/main" val="85350321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15858" y="239286"/>
            <a:ext cx="144016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City Hall</a:t>
              </a:r>
            </a:p>
          </p:txBody>
        </p:sp>
      </p:grpSp>
    </p:spTree>
    <p:extLst>
      <p:ext uri="{BB962C8B-B14F-4D97-AF65-F5344CB8AC3E}">
        <p14:creationId xmlns:p14="http://schemas.microsoft.com/office/powerpoint/2010/main" val="295770190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5940152" y="260648"/>
            <a:ext cx="252028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Greek Catholic Cathedral</a:t>
              </a:r>
            </a:p>
          </p:txBody>
        </p:sp>
      </p:grpSp>
    </p:spTree>
    <p:extLst>
      <p:ext uri="{BB962C8B-B14F-4D97-AF65-F5344CB8AC3E}">
        <p14:creationId xmlns:p14="http://schemas.microsoft.com/office/powerpoint/2010/main" val="265814442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260648"/>
            <a:ext cx="1429985"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Immaculata</a:t>
              </a:r>
              <a:endParaRPr lang="sk-SK">
                <a:latin typeface="EckmaDEE" pitchFamily="2" charset="0"/>
              </a:endParaRPr>
            </a:p>
          </p:txBody>
        </p:sp>
      </p:grpSp>
    </p:spTree>
    <p:extLst>
      <p:ext uri="{BB962C8B-B14F-4D97-AF65-F5344CB8AC3E}">
        <p14:creationId xmlns:p14="http://schemas.microsoft.com/office/powerpoint/2010/main" val="206486977"/>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6685823" y="6309320"/>
            <a:ext cx="217902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St.Elizabeth Cathedral</a:t>
              </a:r>
              <a:endParaRPr lang="sk-SK">
                <a:latin typeface="EckmaDEE" pitchFamily="2" charset="0"/>
              </a:endParaRPr>
            </a:p>
          </p:txBody>
        </p:sp>
      </p:grpSp>
    </p:spTree>
    <p:extLst>
      <p:ext uri="{BB962C8B-B14F-4D97-AF65-F5344CB8AC3E}">
        <p14:creationId xmlns:p14="http://schemas.microsoft.com/office/powerpoint/2010/main" val="4014912829"/>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3518" y="260648"/>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Butcher‘s Street</a:t>
              </a:r>
              <a:endParaRPr lang="sk-SK">
                <a:latin typeface="EckmaDEE" pitchFamily="2" charset="0"/>
              </a:endParaRPr>
            </a:p>
          </p:txBody>
        </p:sp>
      </p:grpSp>
    </p:spTree>
    <p:extLst>
      <p:ext uri="{BB962C8B-B14F-4D97-AF65-F5344CB8AC3E}">
        <p14:creationId xmlns:p14="http://schemas.microsoft.com/office/powerpoint/2010/main" val="43804621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53" y="-47189"/>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179512" y="188640"/>
            <a:ext cx="1368152"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grpSp>
        <p:nvGrpSpPr>
          <p:cNvPr id="13" name="Skupina 12"/>
          <p:cNvGrpSpPr/>
          <p:nvPr/>
        </p:nvGrpSpPr>
        <p:grpSpPr>
          <a:xfrm>
            <a:off x="4860033" y="188640"/>
            <a:ext cx="1296144"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318405541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08304" y="6309320"/>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Tinkler‘s Street</a:t>
              </a:r>
              <a:endParaRPr lang="sk-SK">
                <a:latin typeface="EckmaDEE" pitchFamily="2" charset="0"/>
              </a:endParaRPr>
            </a:p>
          </p:txBody>
        </p:sp>
      </p:grpSp>
    </p:spTree>
    <p:extLst>
      <p:ext uri="{BB962C8B-B14F-4D97-AF65-F5344CB8AC3E}">
        <p14:creationId xmlns:p14="http://schemas.microsoft.com/office/powerpoint/2010/main" val="293200688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1286" y="260648"/>
            <a:ext cx="156617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Old City Wall</a:t>
              </a:r>
              <a:endParaRPr lang="sk-SK">
                <a:latin typeface="EckmaDEE" pitchFamily="2" charset="0"/>
              </a:endParaRPr>
            </a:p>
          </p:txBody>
        </p:sp>
      </p:grpSp>
    </p:spTree>
    <p:extLst>
      <p:ext uri="{BB962C8B-B14F-4D97-AF65-F5344CB8AC3E}">
        <p14:creationId xmlns:p14="http://schemas.microsoft.com/office/powerpoint/2010/main" val="90827057"/>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308304" y="6309320"/>
            <a:ext cx="151216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Pottery Street</a:t>
              </a:r>
            </a:p>
          </p:txBody>
        </p:sp>
      </p:grpSp>
    </p:spTree>
    <p:extLst>
      <p:ext uri="{BB962C8B-B14F-4D97-AF65-F5344CB8AC3E}">
        <p14:creationId xmlns:p14="http://schemas.microsoft.com/office/powerpoint/2010/main" val="972995293"/>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39048" y="188640"/>
            <a:ext cx="183855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Dominican </a:t>
              </a:r>
              <a:r>
                <a:rPr lang="sk-SK" smtClean="0">
                  <a:latin typeface="EckmaDEE" pitchFamily="2" charset="0"/>
                </a:rPr>
                <a:t>Square</a:t>
              </a:r>
              <a:endParaRPr lang="sk-SK">
                <a:latin typeface="EckmaDEE" pitchFamily="2" charset="0"/>
              </a:endParaRPr>
            </a:p>
          </p:txBody>
        </p:sp>
      </p:grpSp>
    </p:spTree>
    <p:extLst>
      <p:ext uri="{BB962C8B-B14F-4D97-AF65-F5344CB8AC3E}">
        <p14:creationId xmlns:p14="http://schemas.microsoft.com/office/powerpoint/2010/main" val="2444217994"/>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654338" y="188642"/>
            <a:ext cx="1584176"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Urban‘s Tower</a:t>
              </a:r>
              <a:endParaRPr lang="sk-SK">
                <a:latin typeface="EckmaDEE" pitchFamily="2" charset="0"/>
              </a:endParaRPr>
            </a:p>
          </p:txBody>
        </p:sp>
      </p:grpSp>
      <p:grpSp>
        <p:nvGrpSpPr>
          <p:cNvPr id="13" name="Skupina 12"/>
          <p:cNvGrpSpPr/>
          <p:nvPr/>
        </p:nvGrpSpPr>
        <p:grpSpPr>
          <a:xfrm>
            <a:off x="5724128" y="6309320"/>
            <a:ext cx="2531387"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Street near Mikluš Prison</a:t>
              </a:r>
            </a:p>
          </p:txBody>
        </p:sp>
      </p:grpSp>
    </p:spTree>
    <p:extLst>
      <p:ext uri="{BB962C8B-B14F-4D97-AF65-F5344CB8AC3E}">
        <p14:creationId xmlns:p14="http://schemas.microsoft.com/office/powerpoint/2010/main" val="2841413364"/>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6309320"/>
            <a:ext cx="1451083"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State Theatre</a:t>
              </a:r>
            </a:p>
          </p:txBody>
        </p:sp>
      </p:grpSp>
    </p:spTree>
    <p:extLst>
      <p:ext uri="{BB962C8B-B14F-4D97-AF65-F5344CB8AC3E}">
        <p14:creationId xmlns:p14="http://schemas.microsoft.com/office/powerpoint/2010/main" val="288382969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092280" y="6296016"/>
            <a:ext cx="187220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St.Michael Chapel</a:t>
              </a:r>
              <a:endParaRPr lang="sk-SK">
                <a:latin typeface="EckmaDEE" pitchFamily="2" charset="0"/>
              </a:endParaRPr>
            </a:p>
          </p:txBody>
        </p:sp>
      </p:grpSp>
    </p:spTree>
    <p:extLst>
      <p:ext uri="{BB962C8B-B14F-4D97-AF65-F5344CB8AC3E}">
        <p14:creationId xmlns:p14="http://schemas.microsoft.com/office/powerpoint/2010/main" val="188221746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1475656" y="6381328"/>
            <a:ext cx="151216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County House</a:t>
              </a:r>
              <a:endParaRPr lang="sk-SK">
                <a:latin typeface="EckmaDEE" pitchFamily="2" charset="0"/>
              </a:endParaRPr>
            </a:p>
          </p:txBody>
        </p:sp>
      </p:grpSp>
    </p:spTree>
    <p:extLst>
      <p:ext uri="{BB962C8B-B14F-4D97-AF65-F5344CB8AC3E}">
        <p14:creationId xmlns:p14="http://schemas.microsoft.com/office/powerpoint/2010/main" val="409572121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21551"/>
            <a:ext cx="9144000" cy="6858000"/>
          </a:xfrm>
          <a:prstGeom prst="rect">
            <a:avLst/>
          </a:prstGeom>
        </p:spPr>
      </p:pic>
      <p:grpSp>
        <p:nvGrpSpPr>
          <p:cNvPr id="6" name="Skupina 5"/>
          <p:cNvGrpSpPr/>
          <p:nvPr/>
        </p:nvGrpSpPr>
        <p:grpSpPr>
          <a:xfrm>
            <a:off x="242970" y="6237312"/>
            <a:ext cx="1584176"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Moyzes Street</a:t>
              </a:r>
              <a:endParaRPr lang="sk-SK">
                <a:latin typeface="EckmaDEE" pitchFamily="2" charset="0"/>
              </a:endParaRPr>
            </a:p>
          </p:txBody>
        </p:sp>
      </p:grpSp>
    </p:spTree>
    <p:extLst>
      <p:ext uri="{BB962C8B-B14F-4D97-AF65-F5344CB8AC3E}">
        <p14:creationId xmlns:p14="http://schemas.microsoft.com/office/powerpoint/2010/main" val="205833103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23528" y="6309320"/>
            <a:ext cx="156617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Moyzes Street</a:t>
              </a:r>
              <a:endParaRPr lang="sk-SK">
                <a:latin typeface="EckmaDEE" pitchFamily="2" charset="0"/>
              </a:endParaRPr>
            </a:p>
          </p:txBody>
        </p:sp>
      </p:grpSp>
    </p:spTree>
    <p:extLst>
      <p:ext uri="{BB962C8B-B14F-4D97-AF65-F5344CB8AC3E}">
        <p14:creationId xmlns:p14="http://schemas.microsoft.com/office/powerpoint/2010/main" val="2842656391"/>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740352" y="6381328"/>
            <a:ext cx="1152128"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Mill Street</a:t>
              </a:r>
              <a:endParaRPr lang="sk-SK">
                <a:latin typeface="EckmaDEE" pitchFamily="2" charset="0"/>
              </a:endParaRPr>
            </a:p>
          </p:txBody>
        </p:sp>
      </p:grpSp>
    </p:spTree>
    <p:extLst>
      <p:ext uri="{BB962C8B-B14F-4D97-AF65-F5344CB8AC3E}">
        <p14:creationId xmlns:p14="http://schemas.microsoft.com/office/powerpoint/2010/main" val="96121885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524328" y="6309320"/>
            <a:ext cx="1440160"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Main Square</a:t>
              </a:r>
              <a:endParaRPr lang="sk-SK">
                <a:latin typeface="EckmaDEE" pitchFamily="2" charset="0"/>
              </a:endParaRPr>
            </a:p>
          </p:txBody>
        </p:sp>
      </p:grpSp>
    </p:spTree>
    <p:extLst>
      <p:ext uri="{BB962C8B-B14F-4D97-AF65-F5344CB8AC3E}">
        <p14:creationId xmlns:p14="http://schemas.microsoft.com/office/powerpoint/2010/main" val="2314571745"/>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323528" y="6303445"/>
            <a:ext cx="1728192"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Andrássy Palace</a:t>
              </a:r>
              <a:endParaRPr lang="sk-SK">
                <a:latin typeface="EckmaDEE" pitchFamily="2" charset="0"/>
              </a:endParaRPr>
            </a:p>
          </p:txBody>
        </p:sp>
      </p:grpSp>
    </p:spTree>
    <p:extLst>
      <p:ext uri="{BB962C8B-B14F-4D97-AF65-F5344CB8AC3E}">
        <p14:creationId xmlns:p14="http://schemas.microsoft.com/office/powerpoint/2010/main" val="242789264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76472" y="6309320"/>
            <a:ext cx="1656184"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Beggar‘s </a:t>
              </a:r>
              <a:r>
                <a:rPr lang="sk-SK">
                  <a:latin typeface="EckmaDEE" pitchFamily="2" charset="0"/>
                </a:rPr>
                <a:t>House</a:t>
              </a:r>
            </a:p>
          </p:txBody>
        </p:sp>
      </p:grpSp>
    </p:spTree>
    <p:extLst>
      <p:ext uri="{BB962C8B-B14F-4D97-AF65-F5344CB8AC3E}">
        <p14:creationId xmlns:p14="http://schemas.microsoft.com/office/powerpoint/2010/main" val="2842910003"/>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41345" y="188640"/>
            <a:ext cx="1512168"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Pottery Street</a:t>
              </a:r>
            </a:p>
          </p:txBody>
        </p:sp>
      </p:grpSp>
      <p:grpSp>
        <p:nvGrpSpPr>
          <p:cNvPr id="13" name="Skupina 12"/>
          <p:cNvGrpSpPr/>
          <p:nvPr/>
        </p:nvGrpSpPr>
        <p:grpSpPr>
          <a:xfrm>
            <a:off x="4842030" y="188641"/>
            <a:ext cx="1656184"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University Street</a:t>
              </a:r>
              <a:endParaRPr lang="sk-SK">
                <a:latin typeface="EckmaDEE" pitchFamily="2" charset="0"/>
              </a:endParaRPr>
            </a:p>
          </p:txBody>
        </p:sp>
      </p:grpSp>
    </p:spTree>
    <p:extLst>
      <p:ext uri="{BB962C8B-B14F-4D97-AF65-F5344CB8AC3E}">
        <p14:creationId xmlns:p14="http://schemas.microsoft.com/office/powerpoint/2010/main" val="195394471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164288" y="188640"/>
            <a:ext cx="187220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Old Town Theatre</a:t>
              </a:r>
            </a:p>
          </p:txBody>
        </p:sp>
      </p:grpSp>
    </p:spTree>
    <p:extLst>
      <p:ext uri="{BB962C8B-B14F-4D97-AF65-F5344CB8AC3E}">
        <p14:creationId xmlns:p14="http://schemas.microsoft.com/office/powerpoint/2010/main" val="6761623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188771" y="188640"/>
            <a:ext cx="1358893"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Synagogue</a:t>
              </a:r>
              <a:endParaRPr lang="sk-SK">
                <a:latin typeface="EckmaDEE" pitchFamily="2" charset="0"/>
              </a:endParaRPr>
            </a:p>
          </p:txBody>
        </p:sp>
      </p:grpSp>
    </p:spTree>
    <p:extLst>
      <p:ext uri="{BB962C8B-B14F-4D97-AF65-F5344CB8AC3E}">
        <p14:creationId xmlns:p14="http://schemas.microsoft.com/office/powerpoint/2010/main" val="1984868126"/>
      </p:ext>
    </p:extLst>
  </p:cSld>
  <p:clrMapOvr>
    <a:masterClrMapping/>
  </p:clrMapOvr>
  <mc:AlternateContent xmlns:mc="http://schemas.openxmlformats.org/markup-compatibility/2006" xmlns:p14="http://schemas.microsoft.com/office/powerpoint/2010/main">
    <mc:Choice Requires="p14">
      <p:transition spd="slow" p14:dur="3000" advClick="0" advTm="4000">
        <p:split orient="vert"/>
      </p:transition>
    </mc:Choice>
    <mc:Fallback xmlns="">
      <p:transition spd="slow" advClick="0" advTm="4000">
        <p:split orient="vert"/>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lumMod val="50000"/>
          </a:schemeClr>
        </a:solidFill>
        <a:effectLst/>
      </p:bgPr>
    </p:bg>
    <p:spTree>
      <p:nvGrpSpPr>
        <p:cNvPr id="1" name=""/>
        <p:cNvGrpSpPr/>
        <p:nvPr/>
      </p:nvGrpSpPr>
      <p:grpSpPr>
        <a:xfrm>
          <a:off x="0" y="0"/>
          <a:ext cx="0" cy="0"/>
          <a:chOff x="0" y="0"/>
          <a:chExt cx="0" cy="0"/>
        </a:xfrm>
      </p:grpSpPr>
      <p:pic>
        <p:nvPicPr>
          <p:cNvPr id="7" name="Obrázok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1" y="0"/>
            <a:ext cx="4512564"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
            <a:ext cx="4512564" cy="6858000"/>
          </a:xfrm>
          <a:prstGeom prst="rect">
            <a:avLst/>
          </a:prstGeom>
        </p:spPr>
      </p:pic>
      <p:grpSp>
        <p:nvGrpSpPr>
          <p:cNvPr id="10" name="Skupina 9"/>
          <p:cNvGrpSpPr/>
          <p:nvPr/>
        </p:nvGrpSpPr>
        <p:grpSpPr>
          <a:xfrm>
            <a:off x="2915816" y="188642"/>
            <a:ext cx="1401802" cy="369332"/>
            <a:chOff x="323528" y="6309319"/>
            <a:chExt cx="1656184" cy="369332"/>
          </a:xfrm>
        </p:grpSpPr>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2" name="BlokTextu 11"/>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Synagogue</a:t>
              </a:r>
              <a:endParaRPr lang="sk-SK">
                <a:latin typeface="EckmaDEE" pitchFamily="2" charset="0"/>
              </a:endParaRPr>
            </a:p>
          </p:txBody>
        </p:sp>
      </p:grpSp>
      <p:grpSp>
        <p:nvGrpSpPr>
          <p:cNvPr id="13" name="Skupina 12"/>
          <p:cNvGrpSpPr/>
          <p:nvPr/>
        </p:nvGrpSpPr>
        <p:grpSpPr>
          <a:xfrm>
            <a:off x="7370137" y="188642"/>
            <a:ext cx="1512168" cy="369332"/>
            <a:chOff x="323528" y="6309319"/>
            <a:chExt cx="1656184" cy="369332"/>
          </a:xfrm>
        </p:grpSpPr>
        <p:pic>
          <p:nvPicPr>
            <p:cNvPr id="14" name="Obrázok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15" name="BlokTextu 14"/>
            <p:cNvSpPr txBox="1"/>
            <p:nvPr/>
          </p:nvSpPr>
          <p:spPr>
            <a:xfrm>
              <a:off x="413538" y="6309319"/>
              <a:ext cx="1476164" cy="369332"/>
            </a:xfrm>
            <a:prstGeom prst="rect">
              <a:avLst/>
            </a:prstGeom>
            <a:noFill/>
          </p:spPr>
          <p:txBody>
            <a:bodyPr wrap="square" rtlCol="0">
              <a:spAutoFit/>
            </a:bodyPr>
            <a:lstStyle/>
            <a:p>
              <a:pPr algn="ctr"/>
              <a:r>
                <a:rPr lang="sk-SK">
                  <a:latin typeface="EckmaDEE" pitchFamily="2" charset="0"/>
                </a:rPr>
                <a:t>Jakab Palace</a:t>
              </a:r>
            </a:p>
          </p:txBody>
        </p:sp>
      </p:grpSp>
    </p:spTree>
    <p:extLst>
      <p:ext uri="{BB962C8B-B14F-4D97-AF65-F5344CB8AC3E}">
        <p14:creationId xmlns:p14="http://schemas.microsoft.com/office/powerpoint/2010/main" val="1515803490"/>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260614" y="188640"/>
            <a:ext cx="1157607"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City Park</a:t>
              </a:r>
              <a:endParaRPr lang="sk-SK">
                <a:latin typeface="EckmaDEE" pitchFamily="2" charset="0"/>
              </a:endParaRPr>
            </a:p>
          </p:txBody>
        </p:sp>
      </p:grpSp>
    </p:spTree>
    <p:extLst>
      <p:ext uri="{BB962C8B-B14F-4D97-AF65-F5344CB8AC3E}">
        <p14:creationId xmlns:p14="http://schemas.microsoft.com/office/powerpoint/2010/main" val="194310130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o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0"/>
            <a:ext cx="9144000" cy="6858000"/>
          </a:xfrm>
          <a:prstGeom prst="rect">
            <a:avLst/>
          </a:prstGeom>
        </p:spPr>
      </p:pic>
      <p:grpSp>
        <p:nvGrpSpPr>
          <p:cNvPr id="6" name="Skupina 5"/>
          <p:cNvGrpSpPr/>
          <p:nvPr/>
        </p:nvGrpSpPr>
        <p:grpSpPr>
          <a:xfrm>
            <a:off x="7452320" y="188640"/>
            <a:ext cx="1429985" cy="369332"/>
            <a:chOff x="323528" y="6309319"/>
            <a:chExt cx="1656184" cy="369332"/>
          </a:xfrm>
        </p:grpSpPr>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6309320"/>
              <a:ext cx="1656184" cy="369331"/>
            </a:xfrm>
            <a:prstGeom prst="rect">
              <a:avLst/>
            </a:prstGeom>
          </p:spPr>
        </p:pic>
        <p:sp>
          <p:nvSpPr>
            <p:cNvPr id="8" name="BlokTextu 7"/>
            <p:cNvSpPr txBox="1"/>
            <p:nvPr/>
          </p:nvSpPr>
          <p:spPr>
            <a:xfrm>
              <a:off x="413538" y="6309319"/>
              <a:ext cx="1476164" cy="369332"/>
            </a:xfrm>
            <a:prstGeom prst="rect">
              <a:avLst/>
            </a:prstGeom>
            <a:noFill/>
          </p:spPr>
          <p:txBody>
            <a:bodyPr wrap="square" rtlCol="0">
              <a:spAutoFit/>
            </a:bodyPr>
            <a:lstStyle/>
            <a:p>
              <a:pPr algn="ctr"/>
              <a:r>
                <a:rPr lang="sk-SK" smtClean="0">
                  <a:latin typeface="EckmaDEE" pitchFamily="2" charset="0"/>
                </a:rPr>
                <a:t>Jakab Palace</a:t>
              </a:r>
              <a:endParaRPr lang="sk-SK">
                <a:latin typeface="EckmaDEE" pitchFamily="2" charset="0"/>
              </a:endParaRPr>
            </a:p>
          </p:txBody>
        </p:sp>
      </p:grpSp>
    </p:spTree>
    <p:extLst>
      <p:ext uri="{BB962C8B-B14F-4D97-AF65-F5344CB8AC3E}">
        <p14:creationId xmlns:p14="http://schemas.microsoft.com/office/powerpoint/2010/main" val="622312858"/>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2"/>
            <a:ext cx="720695" cy="792086"/>
          </a:xfrm>
          <a:prstGeom prst="rect">
            <a:avLst/>
          </a:prstGeom>
          <a:effectLst>
            <a:outerShdw blurRad="63500" dist="50800" dir="2700000" sx="103000" sy="103000" algn="tl" rotWithShape="0">
              <a:prstClr val="black">
                <a:alpha val="50000"/>
              </a:prstClr>
            </a:outerShdw>
          </a:effectLst>
        </p:spPr>
      </p:pic>
      <p:sp>
        <p:nvSpPr>
          <p:cNvPr id="26" name="BlokTextu 25">
            <a:hlinkClick r:id="rId6"/>
          </p:cNvPr>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a:hlinkClick r:id="rId6"/>
          </p:cNvPr>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32" name="Obdĺžnik 31"/>
          <p:cNvSpPr/>
          <p:nvPr/>
        </p:nvSpPr>
        <p:spPr>
          <a:xfrm>
            <a:off x="7918865" y="6294645"/>
            <a:ext cx="881421" cy="33855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600" b="1" spc="5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rPr>
              <a:t>EXIT</a:t>
            </a:r>
          </a:p>
        </p:txBody>
      </p:sp>
      <p:sp>
        <p:nvSpPr>
          <p:cNvPr id="33" name="Tlačidlo akcie: Vlastné 32">
            <a:hlinkClick r:id="" action="ppaction://hlinkshowjump?jump=endshow" highlightClick="1"/>
          </p:cNvPr>
          <p:cNvSpPr/>
          <p:nvPr/>
        </p:nvSpPr>
        <p:spPr>
          <a:xfrm>
            <a:off x="7853561" y="6294991"/>
            <a:ext cx="1012029" cy="303680"/>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mc:Choice xmlns:p14="http://schemas.microsoft.com/office/powerpoint/2010/main" Requires="p14">
      <p:transition spd="slow" p14:dur="3000" advClick="0">
        <p14:doors dir="vert"/>
      </p:transition>
    </mc:Choice>
    <mc:Fallback>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42" presetClass="entr" presetSubtype="0" fill="hold" grpId="0" nodeType="afterEffect">
                                  <p:stCondLst>
                                    <p:cond delay="500"/>
                                  </p:stCondLst>
                                  <p:iterate type="lt">
                                    <p:tmPct val="0"/>
                                  </p:iterate>
                                  <p:childTnLst>
                                    <p:set>
                                      <p:cBhvr>
                                        <p:cTn id="119" dur="1" fill="hold">
                                          <p:stCondLst>
                                            <p:cond delay="0"/>
                                          </p:stCondLst>
                                        </p:cTn>
                                        <p:tgtEl>
                                          <p:spTgt spid="32"/>
                                        </p:tgtEl>
                                        <p:attrNameLst>
                                          <p:attrName>style.visibility</p:attrName>
                                        </p:attrNameLst>
                                      </p:cBhvr>
                                      <p:to>
                                        <p:strVal val="visible"/>
                                      </p:to>
                                    </p:set>
                                    <p:animEffect transition="in" filter="fade">
                                      <p:cBhvr>
                                        <p:cTn id="120" dur="1500"/>
                                        <p:tgtEl>
                                          <p:spTgt spid="32"/>
                                        </p:tgtEl>
                                      </p:cBhvr>
                                    </p:animEffect>
                                    <p:anim calcmode="lin" valueType="num">
                                      <p:cBhvr>
                                        <p:cTn id="121" dur="1500" fill="hold"/>
                                        <p:tgtEl>
                                          <p:spTgt spid="32"/>
                                        </p:tgtEl>
                                        <p:attrNameLst>
                                          <p:attrName>ppt_x</p:attrName>
                                        </p:attrNameLst>
                                      </p:cBhvr>
                                      <p:tavLst>
                                        <p:tav tm="0">
                                          <p:val>
                                            <p:strVal val="#ppt_x"/>
                                          </p:val>
                                        </p:tav>
                                        <p:tav tm="100000">
                                          <p:val>
                                            <p:strVal val="#ppt_x"/>
                                          </p:val>
                                        </p:tav>
                                      </p:tavLst>
                                    </p:anim>
                                    <p:anim calcmode="lin" valueType="num">
                                      <p:cBhvr>
                                        <p:cTn id="122" dur="1500" fill="hold"/>
                                        <p:tgtEl>
                                          <p:spTgt spid="32"/>
                                        </p:tgtEl>
                                        <p:attrNameLst>
                                          <p:attrName>ppt_y</p:attrName>
                                        </p:attrNameLst>
                                      </p:cBhvr>
                                      <p:tavLst>
                                        <p:tav tm="0">
                                          <p:val>
                                            <p:strVal val="#ppt_y+.1"/>
                                          </p:val>
                                        </p:tav>
                                        <p:tav tm="100000">
                                          <p:val>
                                            <p:strVal val="#ppt_y"/>
                                          </p:val>
                                        </p:tav>
                                      </p:tavLst>
                                    </p:anim>
                                  </p:childTnLst>
                                </p:cTn>
                              </p:par>
                            </p:childTnLst>
                          </p:cTn>
                        </p:par>
                        <p:par>
                          <p:cTn id="123" fill="hold">
                            <p:stCondLst>
                              <p:cond delay="17500"/>
                            </p:stCondLst>
                            <p:childTnLst>
                              <p:par>
                                <p:cTn id="124"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5" dur="1000" accel="50000" decel="50000" autoRev="1" fill="hold">
                                          <p:stCondLst>
                                            <p:cond delay="0"/>
                                          </p:stCondLst>
                                        </p:cTn>
                                        <p:tgtEl>
                                          <p:spTgt spid="32"/>
                                        </p:tgtEl>
                                        <p:attrNameLst>
                                          <p:attrName>ppt_x</p:attrName>
                                          <p:attrName>ppt_y</p:attrName>
                                        </p:attrNameLst>
                                      </p:cBhvr>
                                      <p:rCtr x="-226" y="-1134"/>
                                    </p:animMotion>
                                    <p:animRot by="1500000">
                                      <p:cBhvr>
                                        <p:cTn id="126" dur="500" fill="hold">
                                          <p:stCondLst>
                                            <p:cond delay="0"/>
                                          </p:stCondLst>
                                        </p:cTn>
                                        <p:tgtEl>
                                          <p:spTgt spid="32"/>
                                        </p:tgtEl>
                                        <p:attrNameLst>
                                          <p:attrName>r</p:attrName>
                                        </p:attrNameLst>
                                      </p:cBhvr>
                                    </p:animRot>
                                    <p:animRot by="-1500000">
                                      <p:cBhvr>
                                        <p:cTn id="127" dur="500" fill="hold">
                                          <p:stCondLst>
                                            <p:cond delay="500"/>
                                          </p:stCondLst>
                                        </p:cTn>
                                        <p:tgtEl>
                                          <p:spTgt spid="32"/>
                                        </p:tgtEl>
                                        <p:attrNameLst>
                                          <p:attrName>r</p:attrName>
                                        </p:attrNameLst>
                                      </p:cBhvr>
                                    </p:animRot>
                                    <p:animRot by="-1500000">
                                      <p:cBhvr>
                                        <p:cTn id="128" dur="500" fill="hold">
                                          <p:stCondLst>
                                            <p:cond delay="1000"/>
                                          </p:stCondLst>
                                        </p:cTn>
                                        <p:tgtEl>
                                          <p:spTgt spid="32"/>
                                        </p:tgtEl>
                                        <p:attrNameLst>
                                          <p:attrName>r</p:attrName>
                                        </p:attrNameLst>
                                      </p:cBhvr>
                                    </p:animRot>
                                    <p:animRot by="1500000">
                                      <p:cBhvr>
                                        <p:cTn id="129" dur="500" fill="hold">
                                          <p:stCondLst>
                                            <p:cond delay="1500"/>
                                          </p:stCondLst>
                                        </p:cTn>
                                        <p:tgtEl>
                                          <p:spTgt spid="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P spid="32" grpId="0"/>
      <p:bldP spid="32" grpId="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2271</Words>
  <Application>Microsoft Office PowerPoint</Application>
  <PresentationFormat>Prezentácia na obrazovke (4:3)</PresentationFormat>
  <Paragraphs>275</Paragraphs>
  <Slides>62</Slides>
  <Notes>0</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62</vt:i4>
      </vt:variant>
    </vt:vector>
  </HeadingPairs>
  <TitlesOfParts>
    <vt:vector size="77" baseType="lpstr">
      <vt:lpstr>Arial</vt:lpstr>
      <vt:lpstr>Arial Black</vt:lpstr>
      <vt:lpstr>Bertram CE</vt:lpstr>
      <vt:lpstr>Aharoni</vt:lpstr>
      <vt:lpstr>Cupertino</vt:lpstr>
      <vt:lpstr>Calibri</vt:lpstr>
      <vt:lpstr>Cooper Std Black</vt:lpstr>
      <vt:lpstr>Verdana</vt:lpstr>
      <vt:lpstr>Nadianne</vt:lpstr>
      <vt:lpstr>EckmaDEE</vt:lpstr>
      <vt:lpstr>Motív Office</vt:lpstr>
      <vt:lpstr>2_Motív Office</vt:lpstr>
      <vt:lpstr>3_Motív Office</vt:lpstr>
      <vt:lpstr>5_Motív Office</vt:lpstr>
      <vt:lpstr>1_Motív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2016-01-12T13:31:41Z</dcterms:modified>
</cp:coreProperties>
</file>