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3" r:id="rId4"/>
    <p:sldId id="266" r:id="rId5"/>
    <p:sldId id="278" r:id="rId6"/>
    <p:sldId id="265" r:id="rId7"/>
    <p:sldId id="268" r:id="rId8"/>
    <p:sldId id="269" r:id="rId9"/>
    <p:sldId id="280" r:id="rId10"/>
    <p:sldId id="262" r:id="rId11"/>
    <p:sldId id="270" r:id="rId12"/>
    <p:sldId id="271" r:id="rId13"/>
    <p:sldId id="272" r:id="rId14"/>
    <p:sldId id="273" r:id="rId15"/>
    <p:sldId id="274" r:id="rId16"/>
    <p:sldId id="281" r:id="rId17"/>
  </p:sldIdLst>
  <p:sldSz cx="9144000" cy="6858000" type="screen4x3"/>
  <p:notesSz cx="6858000" cy="91440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7B4"/>
    <a:srgbClr val="FFCCCC"/>
    <a:srgbClr val="FF00FF"/>
    <a:srgbClr val="FFFFCC"/>
    <a:srgbClr val="FFFFFF"/>
    <a:srgbClr val="DDDDDD"/>
    <a:srgbClr val="DD072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9395" autoAdjust="0"/>
    <p:restoredTop sz="99518" autoAdjust="0"/>
  </p:normalViewPr>
  <p:slideViewPr>
    <p:cSldViewPr>
      <p:cViewPr>
        <p:scale>
          <a:sx n="125" d="100"/>
          <a:sy n="125" d="100"/>
        </p:scale>
        <p:origin x="-1956" y="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96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53C10-BD08-474D-99FF-65B9701199C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4C007-92AB-442F-899A-DC89773BAFF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64554-E0C9-4D53-A1F7-AC794BE71F5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8FD88-4B07-4632-A2AC-146D65A74D5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35F80-1711-467A-BC53-41D2E8BDF9E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BB64B-F712-4F3F-92F3-6D89A3D96F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B5F17-AE60-4992-BF98-292616D39ED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F8AB1-41E2-437E-ABCC-77632F153ED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8A1544-414F-4C30-BB02-A6A40C13FC3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C25AD-E5A6-4D1A-B4FA-B69FD98E3E2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62DE9-4C6C-499E-987B-F59B26CCCAE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DD208A-1F8B-4359-BAB4-FBD539B3176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1187450" y="1773238"/>
            <a:ext cx="1800225" cy="2519362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3492500" y="1844675"/>
            <a:ext cx="1800225" cy="24479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3079" name="Oval 7" descr="Granit"/>
          <p:cNvSpPr>
            <a:spLocks noChangeArrowheads="1"/>
          </p:cNvSpPr>
          <p:nvPr/>
        </p:nvSpPr>
        <p:spPr bwMode="auto">
          <a:xfrm>
            <a:off x="1547813" y="2349500"/>
            <a:ext cx="914400" cy="8366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1" name="Oval 9" descr="Granit"/>
          <p:cNvSpPr>
            <a:spLocks noChangeArrowheads="1"/>
          </p:cNvSpPr>
          <p:nvPr/>
        </p:nvSpPr>
        <p:spPr bwMode="auto">
          <a:xfrm>
            <a:off x="3924300" y="2276475"/>
            <a:ext cx="914400" cy="8366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059113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3081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 animBg="1"/>
      <p:bldP spid="3084" grpId="0" animBg="1"/>
      <p:bldP spid="3079" grpId="0" animBg="1"/>
      <p:bldP spid="3081" grpId="0" animBg="1"/>
      <p:bldP spid="3081" grpId="1" animBg="1"/>
      <p:bldP spid="308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95288" y="1412875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Prophase 2</a:t>
            </a:r>
            <a:endParaRPr lang="fr-FR" dirty="0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179388" y="191611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250825" y="3429000"/>
            <a:ext cx="1655763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3132138" y="5229225"/>
            <a:ext cx="194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9240" name="Freeform 24"/>
          <p:cNvSpPr>
            <a:spLocks/>
          </p:cNvSpPr>
          <p:nvPr/>
        </p:nvSpPr>
        <p:spPr bwMode="auto">
          <a:xfrm rot="5690002">
            <a:off x="689769" y="2270919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44" name="Freeform 28"/>
          <p:cNvSpPr>
            <a:spLocks/>
          </p:cNvSpPr>
          <p:nvPr/>
        </p:nvSpPr>
        <p:spPr bwMode="auto">
          <a:xfrm rot="7407198">
            <a:off x="755650" y="2133600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50" name="Freeform 34"/>
          <p:cNvSpPr>
            <a:spLocks/>
          </p:cNvSpPr>
          <p:nvPr/>
        </p:nvSpPr>
        <p:spPr bwMode="auto">
          <a:xfrm rot="-2342974">
            <a:off x="827088" y="3860800"/>
            <a:ext cx="512762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52" name="Freeform 36"/>
          <p:cNvSpPr>
            <a:spLocks/>
          </p:cNvSpPr>
          <p:nvPr/>
        </p:nvSpPr>
        <p:spPr bwMode="auto">
          <a:xfrm rot="-2625278">
            <a:off x="827088" y="400526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56" name="Freeform 40"/>
          <p:cNvSpPr>
            <a:spLocks/>
          </p:cNvSpPr>
          <p:nvPr/>
        </p:nvSpPr>
        <p:spPr bwMode="auto">
          <a:xfrm>
            <a:off x="1187450" y="39338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61" name="Freeform 45"/>
          <p:cNvSpPr>
            <a:spLocks/>
          </p:cNvSpPr>
          <p:nvPr/>
        </p:nvSpPr>
        <p:spPr bwMode="auto">
          <a:xfrm>
            <a:off x="1187450" y="40052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71" name="Freeform 55"/>
          <p:cNvSpPr>
            <a:spLocks/>
          </p:cNvSpPr>
          <p:nvPr/>
        </p:nvSpPr>
        <p:spPr bwMode="auto">
          <a:xfrm rot="5909519">
            <a:off x="743744" y="3728244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76" name="Freeform 60"/>
          <p:cNvSpPr>
            <a:spLocks/>
          </p:cNvSpPr>
          <p:nvPr/>
        </p:nvSpPr>
        <p:spPr bwMode="auto">
          <a:xfrm rot="-923308">
            <a:off x="900113" y="25654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82" name="Freeform 66"/>
          <p:cNvSpPr>
            <a:spLocks/>
          </p:cNvSpPr>
          <p:nvPr/>
        </p:nvSpPr>
        <p:spPr bwMode="auto">
          <a:xfrm rot="-3367173">
            <a:off x="858044" y="2318544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87" name="Freeform 71"/>
          <p:cNvSpPr>
            <a:spLocks/>
          </p:cNvSpPr>
          <p:nvPr/>
        </p:nvSpPr>
        <p:spPr bwMode="auto">
          <a:xfrm rot="-2210898">
            <a:off x="971550" y="2349500"/>
            <a:ext cx="503238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1258888" y="56610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9289" name="Text Box 73"/>
          <p:cNvSpPr txBox="1">
            <a:spLocks noChangeArrowheads="1"/>
          </p:cNvSpPr>
          <p:nvPr/>
        </p:nvSpPr>
        <p:spPr bwMode="auto">
          <a:xfrm>
            <a:off x="539750" y="908050"/>
            <a:ext cx="4967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Deuxième division  : </a:t>
            </a:r>
            <a:r>
              <a:rPr lang="fr-FR">
                <a:solidFill>
                  <a:srgbClr val="DD072B"/>
                </a:solidFill>
              </a:rPr>
              <a:t>la division équationnelle</a:t>
            </a:r>
          </a:p>
        </p:txBody>
      </p:sp>
      <p:sp>
        <p:nvSpPr>
          <p:cNvPr id="9272" name="Freeform 56"/>
          <p:cNvSpPr>
            <a:spLocks/>
          </p:cNvSpPr>
          <p:nvPr/>
        </p:nvSpPr>
        <p:spPr bwMode="auto">
          <a:xfrm>
            <a:off x="971550" y="2636838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64" name="Freeform 48"/>
          <p:cNvSpPr>
            <a:spLocks/>
          </p:cNvSpPr>
          <p:nvPr/>
        </p:nvSpPr>
        <p:spPr bwMode="auto">
          <a:xfrm rot="6413238">
            <a:off x="827088" y="3789363"/>
            <a:ext cx="185737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" dur="20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3" dur="20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5.18519E-6 L 6.66667E-6 0.04189 " pathEditMode="relative" ptsTypes="AA">
                                      <p:cBhvr>
                                        <p:cTn id="15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-0.01562 0.03148 " pathEditMode="relative" ptsTypes="AA">
                                      <p:cBhvr>
                                        <p:cTn id="17" dur="2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9" dur="20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1" dur="20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4.44444E-6 L 0.01563 -0.02083 " pathEditMode="relative" ptsTypes="AA">
                                      <p:cBhvr>
                                        <p:cTn id="23" dur="20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utoUpdateAnimBg="0"/>
      <p:bldP spid="9240" grpId="0" animBg="1"/>
      <p:bldP spid="9244" grpId="0" animBg="1"/>
      <p:bldP spid="9252" grpId="0" animBg="1"/>
      <p:bldP spid="9271" grpId="0" animBg="1"/>
      <p:bldP spid="9276" grpId="0" animBg="1"/>
      <p:bldP spid="9272" grpId="0" animBg="1"/>
      <p:bldP spid="92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95288" y="1412875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Prophase 2</a:t>
            </a:r>
            <a:endParaRPr lang="fr-FR" dirty="0"/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179388" y="191611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250825" y="3429000"/>
            <a:ext cx="1655763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2195513" y="1989138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2195513" y="357346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132138" y="5229225"/>
            <a:ext cx="194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268538" y="1484313"/>
            <a:ext cx="17273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Métaphase 2</a:t>
            </a:r>
            <a:endParaRPr lang="fr-FR" dirty="0"/>
          </a:p>
        </p:txBody>
      </p:sp>
      <p:sp>
        <p:nvSpPr>
          <p:cNvPr id="19472" name="Freeform 16"/>
          <p:cNvSpPr>
            <a:spLocks/>
          </p:cNvSpPr>
          <p:nvPr/>
        </p:nvSpPr>
        <p:spPr bwMode="auto">
          <a:xfrm rot="5690002">
            <a:off x="689769" y="2270919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75" name="Freeform 19"/>
          <p:cNvSpPr>
            <a:spLocks/>
          </p:cNvSpPr>
          <p:nvPr/>
        </p:nvSpPr>
        <p:spPr bwMode="auto">
          <a:xfrm rot="7407198">
            <a:off x="611188" y="22764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76" name="Freeform 20"/>
          <p:cNvSpPr>
            <a:spLocks/>
          </p:cNvSpPr>
          <p:nvPr/>
        </p:nvSpPr>
        <p:spPr bwMode="auto">
          <a:xfrm rot="14446632">
            <a:off x="2411413" y="22764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79" name="Freeform 23"/>
          <p:cNvSpPr>
            <a:spLocks/>
          </p:cNvSpPr>
          <p:nvPr/>
        </p:nvSpPr>
        <p:spPr bwMode="auto">
          <a:xfrm rot="-2453179">
            <a:off x="2411413" y="4076700"/>
            <a:ext cx="512762" cy="14446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81" name="Freeform 25"/>
          <p:cNvSpPr>
            <a:spLocks/>
          </p:cNvSpPr>
          <p:nvPr/>
        </p:nvSpPr>
        <p:spPr bwMode="auto">
          <a:xfrm rot="-2342974">
            <a:off x="755650" y="4005263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83" name="Freeform 27"/>
          <p:cNvSpPr>
            <a:spLocks/>
          </p:cNvSpPr>
          <p:nvPr/>
        </p:nvSpPr>
        <p:spPr bwMode="auto">
          <a:xfrm rot="-2625278">
            <a:off x="827088" y="400526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84" name="Freeform 28"/>
          <p:cNvSpPr>
            <a:spLocks/>
          </p:cNvSpPr>
          <p:nvPr/>
        </p:nvSpPr>
        <p:spPr bwMode="auto">
          <a:xfrm rot="18617184">
            <a:off x="2443162" y="4117976"/>
            <a:ext cx="512763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87" name="Freeform 31"/>
          <p:cNvSpPr>
            <a:spLocks/>
          </p:cNvSpPr>
          <p:nvPr/>
        </p:nvSpPr>
        <p:spPr bwMode="auto">
          <a:xfrm>
            <a:off x="1187450" y="39338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88" name="Freeform 32"/>
          <p:cNvSpPr>
            <a:spLocks/>
          </p:cNvSpPr>
          <p:nvPr/>
        </p:nvSpPr>
        <p:spPr bwMode="auto">
          <a:xfrm rot="10800000" flipH="1">
            <a:off x="2987675" y="4221163"/>
            <a:ext cx="265113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91" name="Freeform 35"/>
          <p:cNvSpPr>
            <a:spLocks/>
          </p:cNvSpPr>
          <p:nvPr/>
        </p:nvSpPr>
        <p:spPr bwMode="auto">
          <a:xfrm>
            <a:off x="3059113" y="41497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92" name="Freeform 36"/>
          <p:cNvSpPr>
            <a:spLocks/>
          </p:cNvSpPr>
          <p:nvPr/>
        </p:nvSpPr>
        <p:spPr bwMode="auto">
          <a:xfrm>
            <a:off x="1187450" y="40052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495" name="Freeform 39"/>
          <p:cNvSpPr>
            <a:spLocks/>
          </p:cNvSpPr>
          <p:nvPr/>
        </p:nvSpPr>
        <p:spPr bwMode="auto">
          <a:xfrm rot="13873865">
            <a:off x="2411413" y="3860800"/>
            <a:ext cx="185738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00" name="Freeform 44"/>
          <p:cNvSpPr>
            <a:spLocks/>
          </p:cNvSpPr>
          <p:nvPr/>
        </p:nvSpPr>
        <p:spPr bwMode="auto">
          <a:xfrm rot="1656629">
            <a:off x="2555875" y="3789363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01" name="Freeform 45"/>
          <p:cNvSpPr>
            <a:spLocks/>
          </p:cNvSpPr>
          <p:nvPr/>
        </p:nvSpPr>
        <p:spPr bwMode="auto">
          <a:xfrm rot="5909519">
            <a:off x="743744" y="3728244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04" name="Freeform 48"/>
          <p:cNvSpPr>
            <a:spLocks/>
          </p:cNvSpPr>
          <p:nvPr/>
        </p:nvSpPr>
        <p:spPr bwMode="auto">
          <a:xfrm rot="-923308">
            <a:off x="900113" y="25654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05" name="Freeform 49"/>
          <p:cNvSpPr>
            <a:spLocks/>
          </p:cNvSpPr>
          <p:nvPr/>
        </p:nvSpPr>
        <p:spPr bwMode="auto">
          <a:xfrm rot="9809738">
            <a:off x="2924175" y="2768600"/>
            <a:ext cx="165100" cy="2857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09" name="Freeform 53"/>
          <p:cNvSpPr>
            <a:spLocks/>
          </p:cNvSpPr>
          <p:nvPr/>
        </p:nvSpPr>
        <p:spPr bwMode="auto">
          <a:xfrm rot="7832870">
            <a:off x="2586831" y="2461419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10" name="Freeform 54"/>
          <p:cNvSpPr>
            <a:spLocks/>
          </p:cNvSpPr>
          <p:nvPr/>
        </p:nvSpPr>
        <p:spPr bwMode="auto">
          <a:xfrm rot="-3367173">
            <a:off x="715169" y="2461419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14" name="Freeform 58"/>
          <p:cNvSpPr>
            <a:spLocks/>
          </p:cNvSpPr>
          <p:nvPr/>
        </p:nvSpPr>
        <p:spPr bwMode="auto">
          <a:xfrm rot="-2612345">
            <a:off x="2627313" y="2492375"/>
            <a:ext cx="503237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15" name="Freeform 59"/>
          <p:cNvSpPr>
            <a:spLocks/>
          </p:cNvSpPr>
          <p:nvPr/>
        </p:nvSpPr>
        <p:spPr bwMode="auto">
          <a:xfrm rot="-2210898">
            <a:off x="755650" y="2420938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1258888" y="56610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539750" y="908050"/>
            <a:ext cx="4967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Deuxième division  : </a:t>
            </a:r>
            <a:r>
              <a:rPr lang="fr-FR">
                <a:solidFill>
                  <a:srgbClr val="DD072B"/>
                </a:solidFill>
              </a:rPr>
              <a:t>la division équationnelle</a:t>
            </a:r>
          </a:p>
        </p:txBody>
      </p:sp>
      <p:sp>
        <p:nvSpPr>
          <p:cNvPr id="19522" name="Freeform 66"/>
          <p:cNvSpPr>
            <a:spLocks/>
          </p:cNvSpPr>
          <p:nvPr/>
        </p:nvSpPr>
        <p:spPr bwMode="auto">
          <a:xfrm>
            <a:off x="971550" y="2636838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23" name="Freeform 67"/>
          <p:cNvSpPr>
            <a:spLocks/>
          </p:cNvSpPr>
          <p:nvPr/>
        </p:nvSpPr>
        <p:spPr bwMode="auto">
          <a:xfrm rot="6413238">
            <a:off x="827088" y="3789363"/>
            <a:ext cx="185737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24" name="Freeform 68"/>
          <p:cNvSpPr>
            <a:spLocks/>
          </p:cNvSpPr>
          <p:nvPr/>
        </p:nvSpPr>
        <p:spPr bwMode="auto">
          <a:xfrm rot="2189550">
            <a:off x="2555875" y="2349500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9525" name="Freeform 69"/>
          <p:cNvSpPr>
            <a:spLocks/>
          </p:cNvSpPr>
          <p:nvPr/>
        </p:nvSpPr>
        <p:spPr bwMode="auto">
          <a:xfrm>
            <a:off x="2916238" y="2708275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" dur="2000" fill="hold"/>
                                        <p:tgtEl>
                                          <p:spTgt spid="195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2.22222E-6 L 0.04722 -0.03148 " pathEditMode="relative" ptsTypes="AA">
                                      <p:cBhvr>
                                        <p:cTn id="13" dur="2000" fill="hold"/>
                                        <p:tgtEl>
                                          <p:spTgt spid="195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9.25926E-6 L 0.03941 -0.02084 " pathEditMode="relative" ptsTypes="AA">
                                      <p:cBhvr>
                                        <p:cTn id="15" dur="2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7" dur="2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2000000">
                                      <p:cBhvr>
                                        <p:cTn id="19" dur="20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4.07407E-6 L 0.0236 4.07407E-6 " pathEditMode="relative" ptsTypes="AA">
                                      <p:cBhvr>
                                        <p:cTn id="21" dur="20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22222E-6 5.55556E-6 L 0.0236 -0.01041 " pathEditMode="relative" ptsTypes="AA">
                                      <p:cBhvr>
                                        <p:cTn id="23" dur="2000" fill="hold"/>
                                        <p:tgtEl>
                                          <p:spTgt spid="19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7362E-19 7.03704E-6 C 0.00434 -0.00323 0.00886 -0.00624 0.01528 -0.00925 C 0.0217 -0.01226 0.03334 -0.01689 0.03889 -0.01851 C 0.04445 -0.02013 0.04653 -0.01944 0.04861 -0.01851 " pathEditMode="relative" ptsTypes="aaaA">
                                      <p:cBhvr>
                                        <p:cTn id="25" dur="2000" fill="hold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05504 -4.07407E-6 " pathEditMode="relative" ptsTypes="AA">
                                      <p:cBhvr>
                                        <p:cTn id="27" dur="2000" fill="hold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037E-7 L 0.03924 -0.01042 " pathEditMode="relative" ptsTypes="AA">
                                      <p:cBhvr>
                                        <p:cTn id="29" dur="2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0.03941 -0.01065 " pathEditMode="relative" ptsTypes="AA">
                                      <p:cBhvr>
                                        <p:cTn id="31" dur="2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6" grpId="0" animBg="1"/>
      <p:bldP spid="19476" grpId="1" animBg="1"/>
      <p:bldP spid="19479" grpId="0" animBg="1"/>
      <p:bldP spid="19484" grpId="0" animBg="1"/>
      <p:bldP spid="19495" grpId="0" animBg="1"/>
      <p:bldP spid="19500" grpId="0" animBg="1"/>
      <p:bldP spid="19509" grpId="0" animBg="1"/>
      <p:bldP spid="19514" grpId="0" animBg="1"/>
      <p:bldP spid="19514" grpId="1" animBg="1"/>
      <p:bldP spid="19524" grpId="0" animBg="1"/>
      <p:bldP spid="1952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95288" y="1412875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Prophase 2</a:t>
            </a:r>
            <a:endParaRPr lang="fr-FR" dirty="0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179388" y="191611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250825" y="3429000"/>
            <a:ext cx="1655763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2195513" y="1989138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2195513" y="357346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132138" y="5229225"/>
            <a:ext cx="194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268538" y="1484313"/>
            <a:ext cx="20874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Métaphase 2</a:t>
            </a:r>
            <a:endParaRPr lang="fr-FR" dirty="0"/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4140200" y="2060575"/>
            <a:ext cx="2016125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91" name="Oval 11"/>
          <p:cNvSpPr>
            <a:spLocks noChangeArrowheads="1"/>
          </p:cNvSpPr>
          <p:nvPr/>
        </p:nvSpPr>
        <p:spPr bwMode="auto">
          <a:xfrm>
            <a:off x="4067175" y="3573463"/>
            <a:ext cx="2089150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96" name="Freeform 16"/>
          <p:cNvSpPr>
            <a:spLocks/>
          </p:cNvSpPr>
          <p:nvPr/>
        </p:nvSpPr>
        <p:spPr bwMode="auto">
          <a:xfrm rot="5690002">
            <a:off x="689769" y="2270919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499" name="Freeform 19"/>
          <p:cNvSpPr>
            <a:spLocks/>
          </p:cNvSpPr>
          <p:nvPr/>
        </p:nvSpPr>
        <p:spPr bwMode="auto">
          <a:xfrm rot="7407198">
            <a:off x="611188" y="22764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00" name="Freeform 20"/>
          <p:cNvSpPr>
            <a:spLocks/>
          </p:cNvSpPr>
          <p:nvPr/>
        </p:nvSpPr>
        <p:spPr bwMode="auto">
          <a:xfrm rot="14446632">
            <a:off x="2843213" y="2133600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01" name="Freeform 21"/>
          <p:cNvSpPr>
            <a:spLocks/>
          </p:cNvSpPr>
          <p:nvPr/>
        </p:nvSpPr>
        <p:spPr bwMode="auto">
          <a:xfrm rot="12757511">
            <a:off x="4932363" y="2205038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03" name="Freeform 23"/>
          <p:cNvSpPr>
            <a:spLocks/>
          </p:cNvSpPr>
          <p:nvPr/>
        </p:nvSpPr>
        <p:spPr bwMode="auto">
          <a:xfrm rot="4933260">
            <a:off x="2731294" y="4045744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04" name="Freeform 24"/>
          <p:cNvSpPr>
            <a:spLocks/>
          </p:cNvSpPr>
          <p:nvPr/>
        </p:nvSpPr>
        <p:spPr bwMode="auto">
          <a:xfrm rot="5248959">
            <a:off x="4818857" y="3974306"/>
            <a:ext cx="512762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05" name="Freeform 25"/>
          <p:cNvSpPr>
            <a:spLocks/>
          </p:cNvSpPr>
          <p:nvPr/>
        </p:nvSpPr>
        <p:spPr bwMode="auto">
          <a:xfrm rot="-2342974">
            <a:off x="755650" y="4005263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07" name="Freeform 27"/>
          <p:cNvSpPr>
            <a:spLocks/>
          </p:cNvSpPr>
          <p:nvPr/>
        </p:nvSpPr>
        <p:spPr bwMode="auto">
          <a:xfrm rot="-2625278">
            <a:off x="827088" y="400526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08" name="Freeform 28"/>
          <p:cNvSpPr>
            <a:spLocks/>
          </p:cNvSpPr>
          <p:nvPr/>
        </p:nvSpPr>
        <p:spPr bwMode="auto">
          <a:xfrm rot="16200000">
            <a:off x="2659063" y="397351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09" name="Freeform 29"/>
          <p:cNvSpPr>
            <a:spLocks/>
          </p:cNvSpPr>
          <p:nvPr/>
        </p:nvSpPr>
        <p:spPr bwMode="auto">
          <a:xfrm rot="16200000">
            <a:off x="4748213" y="397351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11" name="Freeform 31"/>
          <p:cNvSpPr>
            <a:spLocks/>
          </p:cNvSpPr>
          <p:nvPr/>
        </p:nvSpPr>
        <p:spPr bwMode="auto">
          <a:xfrm>
            <a:off x="1187450" y="39338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12" name="Freeform 32"/>
          <p:cNvSpPr>
            <a:spLocks/>
          </p:cNvSpPr>
          <p:nvPr/>
        </p:nvSpPr>
        <p:spPr bwMode="auto">
          <a:xfrm rot="10800000">
            <a:off x="2916238" y="42926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14" name="Freeform 34"/>
          <p:cNvSpPr>
            <a:spLocks/>
          </p:cNvSpPr>
          <p:nvPr/>
        </p:nvSpPr>
        <p:spPr bwMode="auto">
          <a:xfrm rot="9813083">
            <a:off x="4932363" y="42926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15" name="Freeform 35"/>
          <p:cNvSpPr>
            <a:spLocks/>
          </p:cNvSpPr>
          <p:nvPr/>
        </p:nvSpPr>
        <p:spPr bwMode="auto">
          <a:xfrm>
            <a:off x="2843213" y="42926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16" name="Freeform 36"/>
          <p:cNvSpPr>
            <a:spLocks/>
          </p:cNvSpPr>
          <p:nvPr/>
        </p:nvSpPr>
        <p:spPr bwMode="auto">
          <a:xfrm>
            <a:off x="1187450" y="40052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17" name="Freeform 37"/>
          <p:cNvSpPr>
            <a:spLocks/>
          </p:cNvSpPr>
          <p:nvPr/>
        </p:nvSpPr>
        <p:spPr bwMode="auto">
          <a:xfrm>
            <a:off x="4859338" y="42926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19" name="Freeform 39"/>
          <p:cNvSpPr>
            <a:spLocks/>
          </p:cNvSpPr>
          <p:nvPr/>
        </p:nvSpPr>
        <p:spPr bwMode="auto">
          <a:xfrm rot="13873865">
            <a:off x="2771775" y="3716338"/>
            <a:ext cx="185737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20" name="Freeform 40"/>
          <p:cNvSpPr>
            <a:spLocks/>
          </p:cNvSpPr>
          <p:nvPr/>
        </p:nvSpPr>
        <p:spPr bwMode="auto">
          <a:xfrm rot="14084734">
            <a:off x="5003800" y="3716338"/>
            <a:ext cx="185737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23" name="Freeform 43"/>
          <p:cNvSpPr>
            <a:spLocks/>
          </p:cNvSpPr>
          <p:nvPr/>
        </p:nvSpPr>
        <p:spPr bwMode="auto">
          <a:xfrm rot="1889979">
            <a:off x="5003800" y="3716338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24" name="Freeform 44"/>
          <p:cNvSpPr>
            <a:spLocks/>
          </p:cNvSpPr>
          <p:nvPr/>
        </p:nvSpPr>
        <p:spPr bwMode="auto">
          <a:xfrm rot="1656629">
            <a:off x="2843213" y="3716338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25" name="Freeform 45"/>
          <p:cNvSpPr>
            <a:spLocks/>
          </p:cNvSpPr>
          <p:nvPr/>
        </p:nvSpPr>
        <p:spPr bwMode="auto">
          <a:xfrm rot="5909519">
            <a:off x="743744" y="3728244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26" name="Freeform 46"/>
          <p:cNvSpPr>
            <a:spLocks/>
          </p:cNvSpPr>
          <p:nvPr/>
        </p:nvSpPr>
        <p:spPr bwMode="auto">
          <a:xfrm>
            <a:off x="5003800" y="2636838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28" name="Freeform 48"/>
          <p:cNvSpPr>
            <a:spLocks/>
          </p:cNvSpPr>
          <p:nvPr/>
        </p:nvSpPr>
        <p:spPr bwMode="auto">
          <a:xfrm rot="-923308">
            <a:off x="900113" y="25654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29" name="Freeform 49"/>
          <p:cNvSpPr>
            <a:spLocks/>
          </p:cNvSpPr>
          <p:nvPr/>
        </p:nvSpPr>
        <p:spPr bwMode="auto">
          <a:xfrm rot="9809738">
            <a:off x="2843213" y="2708275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0" name="Freeform 50"/>
          <p:cNvSpPr>
            <a:spLocks/>
          </p:cNvSpPr>
          <p:nvPr/>
        </p:nvSpPr>
        <p:spPr bwMode="auto">
          <a:xfrm rot="9315630">
            <a:off x="4932363" y="2636838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2" name="Freeform 52"/>
          <p:cNvSpPr>
            <a:spLocks/>
          </p:cNvSpPr>
          <p:nvPr/>
        </p:nvSpPr>
        <p:spPr bwMode="auto">
          <a:xfrm rot="5266743">
            <a:off x="4750594" y="2458244"/>
            <a:ext cx="538163" cy="17462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3" name="Freeform 53"/>
          <p:cNvSpPr>
            <a:spLocks/>
          </p:cNvSpPr>
          <p:nvPr/>
        </p:nvSpPr>
        <p:spPr bwMode="auto">
          <a:xfrm rot="5135316">
            <a:off x="2586831" y="2461419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4" name="Freeform 54"/>
          <p:cNvSpPr>
            <a:spLocks/>
          </p:cNvSpPr>
          <p:nvPr/>
        </p:nvSpPr>
        <p:spPr bwMode="auto">
          <a:xfrm rot="-3367173">
            <a:off x="715169" y="2461419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6" name="Freeform 56"/>
          <p:cNvSpPr>
            <a:spLocks/>
          </p:cNvSpPr>
          <p:nvPr/>
        </p:nvSpPr>
        <p:spPr bwMode="auto">
          <a:xfrm rot="-4666978">
            <a:off x="4760913" y="2520950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8" name="Freeform 58"/>
          <p:cNvSpPr>
            <a:spLocks/>
          </p:cNvSpPr>
          <p:nvPr/>
        </p:nvSpPr>
        <p:spPr bwMode="auto">
          <a:xfrm rot="-5197857">
            <a:off x="2627313" y="2492375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9" name="Freeform 59"/>
          <p:cNvSpPr>
            <a:spLocks/>
          </p:cNvSpPr>
          <p:nvPr/>
        </p:nvSpPr>
        <p:spPr bwMode="auto">
          <a:xfrm rot="-2210898">
            <a:off x="755650" y="2420938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40" name="Text Box 60"/>
          <p:cNvSpPr txBox="1">
            <a:spLocks noChangeArrowheads="1"/>
          </p:cNvSpPr>
          <p:nvPr/>
        </p:nvSpPr>
        <p:spPr bwMode="auto">
          <a:xfrm>
            <a:off x="1258888" y="56610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0541" name="Text Box 61"/>
          <p:cNvSpPr txBox="1">
            <a:spLocks noChangeArrowheads="1"/>
          </p:cNvSpPr>
          <p:nvPr/>
        </p:nvSpPr>
        <p:spPr bwMode="auto">
          <a:xfrm>
            <a:off x="539750" y="908050"/>
            <a:ext cx="4967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Deuxième division  : </a:t>
            </a:r>
            <a:r>
              <a:rPr lang="fr-FR">
                <a:solidFill>
                  <a:srgbClr val="DD072B"/>
                </a:solidFill>
              </a:rPr>
              <a:t>la division équationnelle</a:t>
            </a:r>
          </a:p>
        </p:txBody>
      </p:sp>
      <p:sp>
        <p:nvSpPr>
          <p:cNvPr id="20543" name="Text Box 63"/>
          <p:cNvSpPr txBox="1">
            <a:spLocks noChangeArrowheads="1"/>
          </p:cNvSpPr>
          <p:nvPr/>
        </p:nvSpPr>
        <p:spPr bwMode="auto">
          <a:xfrm>
            <a:off x="4643438" y="1484313"/>
            <a:ext cx="1512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Anaphase 2</a:t>
            </a:r>
            <a:endParaRPr lang="fr-FR" dirty="0"/>
          </a:p>
        </p:txBody>
      </p:sp>
      <p:sp>
        <p:nvSpPr>
          <p:cNvPr id="20546" name="Freeform 66"/>
          <p:cNvSpPr>
            <a:spLocks/>
          </p:cNvSpPr>
          <p:nvPr/>
        </p:nvSpPr>
        <p:spPr bwMode="auto">
          <a:xfrm>
            <a:off x="971550" y="2636838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47" name="Freeform 67"/>
          <p:cNvSpPr>
            <a:spLocks/>
          </p:cNvSpPr>
          <p:nvPr/>
        </p:nvSpPr>
        <p:spPr bwMode="auto">
          <a:xfrm rot="6413238">
            <a:off x="827088" y="3789363"/>
            <a:ext cx="185737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48" name="Freeform 68"/>
          <p:cNvSpPr>
            <a:spLocks/>
          </p:cNvSpPr>
          <p:nvPr/>
        </p:nvSpPr>
        <p:spPr bwMode="auto">
          <a:xfrm rot="2189550">
            <a:off x="2916238" y="2133600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49" name="Freeform 69"/>
          <p:cNvSpPr>
            <a:spLocks/>
          </p:cNvSpPr>
          <p:nvPr/>
        </p:nvSpPr>
        <p:spPr bwMode="auto">
          <a:xfrm>
            <a:off x="2916238" y="2708275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497" name="Freeform 17"/>
          <p:cNvSpPr>
            <a:spLocks/>
          </p:cNvSpPr>
          <p:nvPr/>
        </p:nvSpPr>
        <p:spPr bwMode="auto">
          <a:xfrm rot="2110232">
            <a:off x="4932363" y="2205038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1.11111E-6 C -0.00954 -0.00116 -0.01892 -0.00232 -0.03072 0.00278 C -0.04253 0.00787 -0.06458 0.02662 -0.07135 0.03125 " pathEditMode="relative" ptsTypes="aaA">
                                      <p:cBhvr>
                                        <p:cTn id="6" dur="3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06302 -0.01042 " pathEditMode="relative" ptsTypes="AA">
                                      <p:cBhvr>
                                        <p:cTn id="8" dur="3000" fill="hold"/>
                                        <p:tgtEl>
                                          <p:spTgt spid="20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0" dur="3000" fill="hold"/>
                                        <p:tgtEl>
                                          <p:spTgt spid="20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5.18519E-6 C -0.01111 0.00115 -0.02205 0.00231 -0.03385 -0.0007 C -0.04566 -0.00371 -0.0651 -0.01575 -0.07135 -0.01876 " pathEditMode="relative" ptsTypes="aaA">
                                      <p:cBhvr>
                                        <p:cTn id="12" dur="3000" fill="hold"/>
                                        <p:tgtEl>
                                          <p:spTgt spid="20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C 0.01753 -3.7037E-7 0.03524 0.00023 0.05052 0.00555 C 0.06579 0.01088 0.07864 0.0213 0.09166 0.03194 " pathEditMode="relative" ptsTypes="aaA">
                                      <p:cBhvr>
                                        <p:cTn id="14" dur="3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7362E-19 7.40741E-7 L 0.07083 7.40741E-7 " pathEditMode="relative" ptsTypes="AA">
                                      <p:cBhvr>
                                        <p:cTn id="16" dur="3000" fill="hold"/>
                                        <p:tgtEl>
                                          <p:spTgt spid="20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6 C 0.01337 0.00718 0.02674 0.01435 0.04115 0.0125 C 0.05555 0.01065 0.07899 -0.00718 0.08646 -0.01111 " pathEditMode="relative" ptsTypes="aaA">
                                      <p:cBhvr>
                                        <p:cTn id="18" dur="3000" fill="hold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20" dur="2000" fill="hold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3.7037E-7 C 0.01129 -0.00185 0.02275 -0.0037 0.03647 -3.7037E-7 C 0.05018 0.00371 0.07466 0.01899 0.0823 0.02292 " pathEditMode="relative" ptsTypes="aaA">
                                      <p:cBhvr>
                                        <p:cTn id="22" dur="30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0.07101 0.00463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44444E-6 C -0.02205 -0.00185 -0.04393 -0.00347 -0.05729 -0.00902 C -0.07066 -0.01458 -0.07709 -0.02986 -0.08073 -0.03402 " pathEditMode="relative" ptsTypes="aaA">
                                      <p:cBhvr>
                                        <p:cTn id="26" dur="30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1.11111E-6 C 0.02223 0.00347 0.04463 0.00717 0.06147 0.00139 C 0.07831 -0.0044 0.08959 -0.01991 0.10105 -0.03542 " pathEditMode="relative" ptsTypes="aaA">
                                      <p:cBhvr>
                                        <p:cTn id="28" dur="3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-0.07083 0.01065 " pathEditMode="relative" ptsTypes="AA">
                                      <p:cBhvr>
                                        <p:cTn id="30" dur="3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">
                                      <p:cBhvr>
                                        <p:cTn id="32" dur="2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C -0.01198 -0.00162 -0.02396 -0.00324 -0.0375 0.00139 C -0.05104 0.00602 -0.06649 0.0169 -0.08177 0.02778 " pathEditMode="relative" ptsTypes="aaA">
                                      <p:cBhvr>
                                        <p:cTn id="34" dur="30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1" grpId="0" animBg="1"/>
      <p:bldP spid="20504" grpId="0" animBg="1"/>
      <p:bldP spid="20509" grpId="0" animBg="1"/>
      <p:bldP spid="20509" grpId="1" animBg="1"/>
      <p:bldP spid="20514" grpId="0" animBg="1"/>
      <p:bldP spid="20517" grpId="0" animBg="1"/>
      <p:bldP spid="20520" grpId="0" animBg="1"/>
      <p:bldP spid="20523" grpId="0" animBg="1"/>
      <p:bldP spid="20526" grpId="0" animBg="1"/>
      <p:bldP spid="20526" grpId="1" animBg="1"/>
      <p:bldP spid="20530" grpId="0" animBg="1"/>
      <p:bldP spid="20532" grpId="0" animBg="1"/>
      <p:bldP spid="20536" grpId="0" animBg="1"/>
      <p:bldP spid="20536" grpId="1" animBg="1"/>
      <p:bldP spid="2049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74" name="Freeform 70"/>
          <p:cNvSpPr>
            <a:spLocks/>
          </p:cNvSpPr>
          <p:nvPr/>
        </p:nvSpPr>
        <p:spPr bwMode="auto">
          <a:xfrm rot="16200000">
            <a:off x="7201694" y="1520032"/>
            <a:ext cx="1150937" cy="2089150"/>
          </a:xfrm>
          <a:custGeom>
            <a:avLst/>
            <a:gdLst/>
            <a:ahLst/>
            <a:cxnLst>
              <a:cxn ang="0">
                <a:pos x="404" y="1301"/>
              </a:cxn>
              <a:cxn ang="0">
                <a:pos x="230" y="1265"/>
              </a:cxn>
              <a:cxn ang="0">
                <a:pos x="74" y="1127"/>
              </a:cxn>
              <a:cxn ang="0">
                <a:pos x="56" y="820"/>
              </a:cxn>
              <a:cxn ang="0">
                <a:pos x="218" y="670"/>
              </a:cxn>
              <a:cxn ang="0">
                <a:pos x="26" y="520"/>
              </a:cxn>
              <a:cxn ang="0">
                <a:pos x="62" y="167"/>
              </a:cxn>
              <a:cxn ang="0">
                <a:pos x="236" y="28"/>
              </a:cxn>
              <a:cxn ang="0">
                <a:pos x="452" y="22"/>
              </a:cxn>
              <a:cxn ang="0">
                <a:pos x="608" y="160"/>
              </a:cxn>
              <a:cxn ang="0">
                <a:pos x="692" y="467"/>
              </a:cxn>
              <a:cxn ang="0">
                <a:pos x="488" y="676"/>
              </a:cxn>
              <a:cxn ang="0">
                <a:pos x="698" y="917"/>
              </a:cxn>
              <a:cxn ang="0">
                <a:pos x="650" y="1138"/>
              </a:cxn>
              <a:cxn ang="0">
                <a:pos x="518" y="1252"/>
              </a:cxn>
              <a:cxn ang="0">
                <a:pos x="404" y="1301"/>
              </a:cxn>
            </a:cxnLst>
            <a:rect l="0" t="0" r="r" b="b"/>
            <a:pathLst>
              <a:path w="725" h="1316">
                <a:moveTo>
                  <a:pt x="404" y="1301"/>
                </a:moveTo>
                <a:cubicBezTo>
                  <a:pt x="351" y="1316"/>
                  <a:pt x="285" y="1294"/>
                  <a:pt x="230" y="1265"/>
                </a:cubicBezTo>
                <a:cubicBezTo>
                  <a:pt x="175" y="1236"/>
                  <a:pt x="103" y="1201"/>
                  <a:pt x="74" y="1127"/>
                </a:cubicBezTo>
                <a:cubicBezTo>
                  <a:pt x="45" y="1053"/>
                  <a:pt x="32" y="896"/>
                  <a:pt x="56" y="820"/>
                </a:cubicBezTo>
                <a:cubicBezTo>
                  <a:pt x="80" y="744"/>
                  <a:pt x="223" y="720"/>
                  <a:pt x="218" y="670"/>
                </a:cubicBezTo>
                <a:cubicBezTo>
                  <a:pt x="26" y="520"/>
                  <a:pt x="52" y="604"/>
                  <a:pt x="26" y="520"/>
                </a:cubicBezTo>
                <a:cubicBezTo>
                  <a:pt x="0" y="436"/>
                  <a:pt x="27" y="249"/>
                  <a:pt x="62" y="167"/>
                </a:cubicBezTo>
                <a:cubicBezTo>
                  <a:pt x="97" y="85"/>
                  <a:pt x="171" y="52"/>
                  <a:pt x="236" y="28"/>
                </a:cubicBezTo>
                <a:cubicBezTo>
                  <a:pt x="301" y="4"/>
                  <a:pt x="390" y="0"/>
                  <a:pt x="452" y="22"/>
                </a:cubicBezTo>
                <a:cubicBezTo>
                  <a:pt x="514" y="44"/>
                  <a:pt x="568" y="86"/>
                  <a:pt x="608" y="160"/>
                </a:cubicBezTo>
                <a:cubicBezTo>
                  <a:pt x="648" y="234"/>
                  <a:pt x="712" y="381"/>
                  <a:pt x="692" y="467"/>
                </a:cubicBezTo>
                <a:cubicBezTo>
                  <a:pt x="672" y="553"/>
                  <a:pt x="566" y="604"/>
                  <a:pt x="488" y="676"/>
                </a:cubicBezTo>
                <a:cubicBezTo>
                  <a:pt x="620" y="772"/>
                  <a:pt x="671" y="840"/>
                  <a:pt x="698" y="917"/>
                </a:cubicBezTo>
                <a:cubicBezTo>
                  <a:pt x="725" y="994"/>
                  <a:pt x="680" y="1082"/>
                  <a:pt x="650" y="1138"/>
                </a:cubicBezTo>
                <a:cubicBezTo>
                  <a:pt x="620" y="1194"/>
                  <a:pt x="559" y="1225"/>
                  <a:pt x="518" y="1252"/>
                </a:cubicBezTo>
                <a:cubicBezTo>
                  <a:pt x="477" y="1279"/>
                  <a:pt x="428" y="1291"/>
                  <a:pt x="404" y="1301"/>
                </a:cubicBezTo>
                <a:close/>
              </a:path>
            </a:pathLst>
          </a:custGeom>
          <a:solidFill>
            <a:srgbClr val="FFFFCC">
              <a:alpha val="9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75" name="Freeform 71"/>
          <p:cNvSpPr>
            <a:spLocks/>
          </p:cNvSpPr>
          <p:nvPr/>
        </p:nvSpPr>
        <p:spPr bwMode="auto">
          <a:xfrm rot="5400000">
            <a:off x="7057231" y="3031332"/>
            <a:ext cx="1150937" cy="2089150"/>
          </a:xfrm>
          <a:custGeom>
            <a:avLst/>
            <a:gdLst/>
            <a:ahLst/>
            <a:cxnLst>
              <a:cxn ang="0">
                <a:pos x="404" y="1301"/>
              </a:cxn>
              <a:cxn ang="0">
                <a:pos x="230" y="1265"/>
              </a:cxn>
              <a:cxn ang="0">
                <a:pos x="74" y="1127"/>
              </a:cxn>
              <a:cxn ang="0">
                <a:pos x="56" y="820"/>
              </a:cxn>
              <a:cxn ang="0">
                <a:pos x="218" y="670"/>
              </a:cxn>
              <a:cxn ang="0">
                <a:pos x="26" y="520"/>
              </a:cxn>
              <a:cxn ang="0">
                <a:pos x="62" y="167"/>
              </a:cxn>
              <a:cxn ang="0">
                <a:pos x="236" y="28"/>
              </a:cxn>
              <a:cxn ang="0">
                <a:pos x="452" y="22"/>
              </a:cxn>
              <a:cxn ang="0">
                <a:pos x="608" y="160"/>
              </a:cxn>
              <a:cxn ang="0">
                <a:pos x="692" y="467"/>
              </a:cxn>
              <a:cxn ang="0">
                <a:pos x="488" y="676"/>
              </a:cxn>
              <a:cxn ang="0">
                <a:pos x="698" y="917"/>
              </a:cxn>
              <a:cxn ang="0">
                <a:pos x="650" y="1138"/>
              </a:cxn>
              <a:cxn ang="0">
                <a:pos x="518" y="1252"/>
              </a:cxn>
              <a:cxn ang="0">
                <a:pos x="404" y="1301"/>
              </a:cxn>
            </a:cxnLst>
            <a:rect l="0" t="0" r="r" b="b"/>
            <a:pathLst>
              <a:path w="725" h="1316">
                <a:moveTo>
                  <a:pt x="404" y="1301"/>
                </a:moveTo>
                <a:cubicBezTo>
                  <a:pt x="351" y="1316"/>
                  <a:pt x="285" y="1294"/>
                  <a:pt x="230" y="1265"/>
                </a:cubicBezTo>
                <a:cubicBezTo>
                  <a:pt x="175" y="1236"/>
                  <a:pt x="103" y="1201"/>
                  <a:pt x="74" y="1127"/>
                </a:cubicBezTo>
                <a:cubicBezTo>
                  <a:pt x="45" y="1053"/>
                  <a:pt x="32" y="896"/>
                  <a:pt x="56" y="820"/>
                </a:cubicBezTo>
                <a:cubicBezTo>
                  <a:pt x="80" y="744"/>
                  <a:pt x="223" y="720"/>
                  <a:pt x="218" y="670"/>
                </a:cubicBezTo>
                <a:cubicBezTo>
                  <a:pt x="26" y="520"/>
                  <a:pt x="52" y="604"/>
                  <a:pt x="26" y="520"/>
                </a:cubicBezTo>
                <a:cubicBezTo>
                  <a:pt x="0" y="436"/>
                  <a:pt x="27" y="249"/>
                  <a:pt x="62" y="167"/>
                </a:cubicBezTo>
                <a:cubicBezTo>
                  <a:pt x="97" y="85"/>
                  <a:pt x="171" y="52"/>
                  <a:pt x="236" y="28"/>
                </a:cubicBezTo>
                <a:cubicBezTo>
                  <a:pt x="301" y="4"/>
                  <a:pt x="390" y="0"/>
                  <a:pt x="452" y="22"/>
                </a:cubicBezTo>
                <a:cubicBezTo>
                  <a:pt x="514" y="44"/>
                  <a:pt x="568" y="86"/>
                  <a:pt x="608" y="160"/>
                </a:cubicBezTo>
                <a:cubicBezTo>
                  <a:pt x="648" y="234"/>
                  <a:pt x="712" y="381"/>
                  <a:pt x="692" y="467"/>
                </a:cubicBezTo>
                <a:cubicBezTo>
                  <a:pt x="672" y="553"/>
                  <a:pt x="566" y="604"/>
                  <a:pt x="488" y="676"/>
                </a:cubicBezTo>
                <a:cubicBezTo>
                  <a:pt x="620" y="772"/>
                  <a:pt x="671" y="840"/>
                  <a:pt x="698" y="917"/>
                </a:cubicBezTo>
                <a:cubicBezTo>
                  <a:pt x="725" y="994"/>
                  <a:pt x="680" y="1082"/>
                  <a:pt x="650" y="1138"/>
                </a:cubicBezTo>
                <a:cubicBezTo>
                  <a:pt x="620" y="1194"/>
                  <a:pt x="559" y="1225"/>
                  <a:pt x="518" y="1252"/>
                </a:cubicBezTo>
                <a:cubicBezTo>
                  <a:pt x="477" y="1279"/>
                  <a:pt x="428" y="1291"/>
                  <a:pt x="404" y="1301"/>
                </a:cubicBezTo>
                <a:close/>
              </a:path>
            </a:pathLst>
          </a:custGeom>
          <a:solidFill>
            <a:srgbClr val="FFFFCC">
              <a:alpha val="8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95288" y="1412875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Prophase 2</a:t>
            </a:r>
            <a:endParaRPr lang="fr-FR" dirty="0"/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179388" y="191611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50825" y="3429000"/>
            <a:ext cx="1655763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2195513" y="1989138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2195513" y="357346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3132138" y="5229225"/>
            <a:ext cx="194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268538" y="1484313"/>
            <a:ext cx="165539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Métaphase 2</a:t>
            </a:r>
            <a:endParaRPr lang="fr-FR" dirty="0"/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4140200" y="2060575"/>
            <a:ext cx="2016125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4067175" y="3573463"/>
            <a:ext cx="2089150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20" name="Freeform 16"/>
          <p:cNvSpPr>
            <a:spLocks/>
          </p:cNvSpPr>
          <p:nvPr/>
        </p:nvSpPr>
        <p:spPr bwMode="auto">
          <a:xfrm rot="5690002">
            <a:off x="689769" y="2270919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1" name="Freeform 17"/>
          <p:cNvSpPr>
            <a:spLocks/>
          </p:cNvSpPr>
          <p:nvPr/>
        </p:nvSpPr>
        <p:spPr bwMode="auto">
          <a:xfrm rot="2110232">
            <a:off x="4787900" y="2205038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2" name="Freeform 18"/>
          <p:cNvSpPr>
            <a:spLocks/>
          </p:cNvSpPr>
          <p:nvPr/>
        </p:nvSpPr>
        <p:spPr bwMode="auto">
          <a:xfrm rot="7285223">
            <a:off x="7020719" y="2564607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3" name="Freeform 19"/>
          <p:cNvSpPr>
            <a:spLocks/>
          </p:cNvSpPr>
          <p:nvPr/>
        </p:nvSpPr>
        <p:spPr bwMode="auto">
          <a:xfrm rot="7407198">
            <a:off x="611188" y="22764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4" name="Freeform 20"/>
          <p:cNvSpPr>
            <a:spLocks/>
          </p:cNvSpPr>
          <p:nvPr/>
        </p:nvSpPr>
        <p:spPr bwMode="auto">
          <a:xfrm rot="14446632">
            <a:off x="2843213" y="2133600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5" name="Freeform 21"/>
          <p:cNvSpPr>
            <a:spLocks/>
          </p:cNvSpPr>
          <p:nvPr/>
        </p:nvSpPr>
        <p:spPr bwMode="auto">
          <a:xfrm rot="12757511">
            <a:off x="5219700" y="2205038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6" name="Freeform 22"/>
          <p:cNvSpPr>
            <a:spLocks/>
          </p:cNvSpPr>
          <p:nvPr/>
        </p:nvSpPr>
        <p:spPr bwMode="auto">
          <a:xfrm rot="7407198">
            <a:off x="8172450" y="2636838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7" name="Freeform 23"/>
          <p:cNvSpPr>
            <a:spLocks/>
          </p:cNvSpPr>
          <p:nvPr/>
        </p:nvSpPr>
        <p:spPr bwMode="auto">
          <a:xfrm rot="4933260">
            <a:off x="2731294" y="4045744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8" name="Freeform 24"/>
          <p:cNvSpPr>
            <a:spLocks/>
          </p:cNvSpPr>
          <p:nvPr/>
        </p:nvSpPr>
        <p:spPr bwMode="auto">
          <a:xfrm rot="5248959">
            <a:off x="5323681" y="4045744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29" name="Freeform 25"/>
          <p:cNvSpPr>
            <a:spLocks/>
          </p:cNvSpPr>
          <p:nvPr/>
        </p:nvSpPr>
        <p:spPr bwMode="auto">
          <a:xfrm rot="-2342974">
            <a:off x="755650" y="4005263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0" name="Freeform 26"/>
          <p:cNvSpPr>
            <a:spLocks/>
          </p:cNvSpPr>
          <p:nvPr/>
        </p:nvSpPr>
        <p:spPr bwMode="auto">
          <a:xfrm rot="708146">
            <a:off x="7885113" y="3933825"/>
            <a:ext cx="512762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1" name="Freeform 27"/>
          <p:cNvSpPr>
            <a:spLocks/>
          </p:cNvSpPr>
          <p:nvPr/>
        </p:nvSpPr>
        <p:spPr bwMode="auto">
          <a:xfrm rot="-2625278">
            <a:off x="827088" y="400526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2" name="Freeform 28"/>
          <p:cNvSpPr>
            <a:spLocks/>
          </p:cNvSpPr>
          <p:nvPr/>
        </p:nvSpPr>
        <p:spPr bwMode="auto">
          <a:xfrm rot="16200000">
            <a:off x="2659063" y="397351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3" name="Freeform 29"/>
          <p:cNvSpPr>
            <a:spLocks/>
          </p:cNvSpPr>
          <p:nvPr/>
        </p:nvSpPr>
        <p:spPr bwMode="auto">
          <a:xfrm rot="16200000">
            <a:off x="4316412" y="4044951"/>
            <a:ext cx="512763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4" name="Freeform 30"/>
          <p:cNvSpPr>
            <a:spLocks/>
          </p:cNvSpPr>
          <p:nvPr/>
        </p:nvSpPr>
        <p:spPr bwMode="auto">
          <a:xfrm>
            <a:off x="6804025" y="3860800"/>
            <a:ext cx="512763" cy="14446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5" name="Freeform 31"/>
          <p:cNvSpPr>
            <a:spLocks/>
          </p:cNvSpPr>
          <p:nvPr/>
        </p:nvSpPr>
        <p:spPr bwMode="auto">
          <a:xfrm>
            <a:off x="1187450" y="39338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6" name="Freeform 32"/>
          <p:cNvSpPr>
            <a:spLocks/>
          </p:cNvSpPr>
          <p:nvPr/>
        </p:nvSpPr>
        <p:spPr bwMode="auto">
          <a:xfrm rot="10800000">
            <a:off x="2916238" y="42926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7" name="Freeform 33"/>
          <p:cNvSpPr>
            <a:spLocks/>
          </p:cNvSpPr>
          <p:nvPr/>
        </p:nvSpPr>
        <p:spPr bwMode="auto">
          <a:xfrm>
            <a:off x="7235825" y="40052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8" name="Freeform 34"/>
          <p:cNvSpPr>
            <a:spLocks/>
          </p:cNvSpPr>
          <p:nvPr/>
        </p:nvSpPr>
        <p:spPr bwMode="auto">
          <a:xfrm rot="9813083">
            <a:off x="4643438" y="41497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39" name="Freeform 35"/>
          <p:cNvSpPr>
            <a:spLocks/>
          </p:cNvSpPr>
          <p:nvPr/>
        </p:nvSpPr>
        <p:spPr bwMode="auto">
          <a:xfrm>
            <a:off x="2843213" y="42926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0" name="Freeform 36"/>
          <p:cNvSpPr>
            <a:spLocks/>
          </p:cNvSpPr>
          <p:nvPr/>
        </p:nvSpPr>
        <p:spPr bwMode="auto">
          <a:xfrm>
            <a:off x="1187450" y="40052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1" name="Freeform 37"/>
          <p:cNvSpPr>
            <a:spLocks/>
          </p:cNvSpPr>
          <p:nvPr/>
        </p:nvSpPr>
        <p:spPr bwMode="auto">
          <a:xfrm>
            <a:off x="5364163" y="42211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2" name="Freeform 38"/>
          <p:cNvSpPr>
            <a:spLocks/>
          </p:cNvSpPr>
          <p:nvPr/>
        </p:nvSpPr>
        <p:spPr bwMode="auto">
          <a:xfrm>
            <a:off x="8316913" y="40767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3" name="Freeform 39"/>
          <p:cNvSpPr>
            <a:spLocks/>
          </p:cNvSpPr>
          <p:nvPr/>
        </p:nvSpPr>
        <p:spPr bwMode="auto">
          <a:xfrm rot="13873865">
            <a:off x="2771775" y="3716338"/>
            <a:ext cx="185737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4" name="Freeform 40"/>
          <p:cNvSpPr>
            <a:spLocks/>
          </p:cNvSpPr>
          <p:nvPr/>
        </p:nvSpPr>
        <p:spPr bwMode="auto">
          <a:xfrm rot="14084734">
            <a:off x="5364163" y="3716338"/>
            <a:ext cx="185737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5" name="Freeform 41"/>
          <p:cNvSpPr>
            <a:spLocks/>
          </p:cNvSpPr>
          <p:nvPr/>
        </p:nvSpPr>
        <p:spPr bwMode="auto">
          <a:xfrm rot="6130706">
            <a:off x="7956550" y="4149725"/>
            <a:ext cx="185738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6" name="Freeform 42"/>
          <p:cNvSpPr>
            <a:spLocks/>
          </p:cNvSpPr>
          <p:nvPr/>
        </p:nvSpPr>
        <p:spPr bwMode="auto">
          <a:xfrm rot="6760324">
            <a:off x="6792119" y="4088606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7" name="Freeform 43"/>
          <p:cNvSpPr>
            <a:spLocks/>
          </p:cNvSpPr>
          <p:nvPr/>
        </p:nvSpPr>
        <p:spPr bwMode="auto">
          <a:xfrm rot="1889979">
            <a:off x="4716463" y="3716338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8" name="Freeform 44"/>
          <p:cNvSpPr>
            <a:spLocks/>
          </p:cNvSpPr>
          <p:nvPr/>
        </p:nvSpPr>
        <p:spPr bwMode="auto">
          <a:xfrm rot="1656629">
            <a:off x="2843213" y="3716338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49" name="Freeform 45"/>
          <p:cNvSpPr>
            <a:spLocks/>
          </p:cNvSpPr>
          <p:nvPr/>
        </p:nvSpPr>
        <p:spPr bwMode="auto">
          <a:xfrm rot="5909519">
            <a:off x="743744" y="3728244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0" name="Freeform 46"/>
          <p:cNvSpPr>
            <a:spLocks/>
          </p:cNvSpPr>
          <p:nvPr/>
        </p:nvSpPr>
        <p:spPr bwMode="auto">
          <a:xfrm>
            <a:off x="5292725" y="2636838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1" name="Freeform 47"/>
          <p:cNvSpPr>
            <a:spLocks/>
          </p:cNvSpPr>
          <p:nvPr/>
        </p:nvSpPr>
        <p:spPr bwMode="auto">
          <a:xfrm>
            <a:off x="8532813" y="2492375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2" name="Freeform 48"/>
          <p:cNvSpPr>
            <a:spLocks/>
          </p:cNvSpPr>
          <p:nvPr/>
        </p:nvSpPr>
        <p:spPr bwMode="auto">
          <a:xfrm rot="-923308">
            <a:off x="900113" y="25654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3" name="Freeform 49"/>
          <p:cNvSpPr>
            <a:spLocks/>
          </p:cNvSpPr>
          <p:nvPr/>
        </p:nvSpPr>
        <p:spPr bwMode="auto">
          <a:xfrm rot="9809738">
            <a:off x="2843213" y="2708275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4" name="Freeform 50"/>
          <p:cNvSpPr>
            <a:spLocks/>
          </p:cNvSpPr>
          <p:nvPr/>
        </p:nvSpPr>
        <p:spPr bwMode="auto">
          <a:xfrm rot="9315630">
            <a:off x="4716463" y="25654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5" name="Freeform 51"/>
          <p:cNvSpPr>
            <a:spLocks/>
          </p:cNvSpPr>
          <p:nvPr/>
        </p:nvSpPr>
        <p:spPr bwMode="auto">
          <a:xfrm>
            <a:off x="7308850" y="2420938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6" name="Freeform 52"/>
          <p:cNvSpPr>
            <a:spLocks/>
          </p:cNvSpPr>
          <p:nvPr/>
        </p:nvSpPr>
        <p:spPr bwMode="auto">
          <a:xfrm rot="5266743">
            <a:off x="5253831" y="2531269"/>
            <a:ext cx="538163" cy="17462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7" name="Freeform 53"/>
          <p:cNvSpPr>
            <a:spLocks/>
          </p:cNvSpPr>
          <p:nvPr/>
        </p:nvSpPr>
        <p:spPr bwMode="auto">
          <a:xfrm rot="5135316">
            <a:off x="2586831" y="2461419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8" name="Freeform 54"/>
          <p:cNvSpPr>
            <a:spLocks/>
          </p:cNvSpPr>
          <p:nvPr/>
        </p:nvSpPr>
        <p:spPr bwMode="auto">
          <a:xfrm rot="-3367173">
            <a:off x="715169" y="2461419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59" name="Freeform 55"/>
          <p:cNvSpPr>
            <a:spLocks/>
          </p:cNvSpPr>
          <p:nvPr/>
        </p:nvSpPr>
        <p:spPr bwMode="auto">
          <a:xfrm>
            <a:off x="8027988" y="2492375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60" name="Freeform 56"/>
          <p:cNvSpPr>
            <a:spLocks/>
          </p:cNvSpPr>
          <p:nvPr/>
        </p:nvSpPr>
        <p:spPr bwMode="auto">
          <a:xfrm rot="-4666978">
            <a:off x="4400550" y="2520950"/>
            <a:ext cx="503238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61" name="Freeform 57"/>
          <p:cNvSpPr>
            <a:spLocks/>
          </p:cNvSpPr>
          <p:nvPr/>
        </p:nvSpPr>
        <p:spPr bwMode="auto">
          <a:xfrm>
            <a:off x="6877050" y="2349500"/>
            <a:ext cx="503238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62" name="Freeform 58"/>
          <p:cNvSpPr>
            <a:spLocks/>
          </p:cNvSpPr>
          <p:nvPr/>
        </p:nvSpPr>
        <p:spPr bwMode="auto">
          <a:xfrm rot="-5197857">
            <a:off x="2627313" y="2492375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63" name="Freeform 59"/>
          <p:cNvSpPr>
            <a:spLocks/>
          </p:cNvSpPr>
          <p:nvPr/>
        </p:nvSpPr>
        <p:spPr bwMode="auto">
          <a:xfrm rot="-2210898">
            <a:off x="755650" y="2420938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64" name="Text Box 60"/>
          <p:cNvSpPr txBox="1">
            <a:spLocks noChangeArrowheads="1"/>
          </p:cNvSpPr>
          <p:nvPr/>
        </p:nvSpPr>
        <p:spPr bwMode="auto">
          <a:xfrm>
            <a:off x="1258888" y="56610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1565" name="Text Box 61"/>
          <p:cNvSpPr txBox="1">
            <a:spLocks noChangeArrowheads="1"/>
          </p:cNvSpPr>
          <p:nvPr/>
        </p:nvSpPr>
        <p:spPr bwMode="auto">
          <a:xfrm>
            <a:off x="539750" y="908050"/>
            <a:ext cx="4967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Deuxième division  : </a:t>
            </a:r>
            <a:r>
              <a:rPr lang="fr-FR">
                <a:solidFill>
                  <a:srgbClr val="DD072B"/>
                </a:solidFill>
              </a:rPr>
              <a:t>la division équationnelle</a:t>
            </a:r>
          </a:p>
        </p:txBody>
      </p:sp>
      <p:sp>
        <p:nvSpPr>
          <p:cNvPr id="21567" name="Text Box 63"/>
          <p:cNvSpPr txBox="1">
            <a:spLocks noChangeArrowheads="1"/>
          </p:cNvSpPr>
          <p:nvPr/>
        </p:nvSpPr>
        <p:spPr bwMode="auto">
          <a:xfrm>
            <a:off x="4643438" y="1484313"/>
            <a:ext cx="144073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Anaphase 2</a:t>
            </a:r>
            <a:endParaRPr lang="fr-FR" dirty="0"/>
          </a:p>
        </p:txBody>
      </p:sp>
      <p:sp>
        <p:nvSpPr>
          <p:cNvPr id="21568" name="Text Box 64"/>
          <p:cNvSpPr txBox="1">
            <a:spLocks noChangeArrowheads="1"/>
          </p:cNvSpPr>
          <p:nvPr/>
        </p:nvSpPr>
        <p:spPr bwMode="auto">
          <a:xfrm>
            <a:off x="6948488" y="1484313"/>
            <a:ext cx="165596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Télophase 2</a:t>
            </a:r>
            <a:endParaRPr lang="fr-FR" dirty="0"/>
          </a:p>
        </p:txBody>
      </p:sp>
      <p:sp>
        <p:nvSpPr>
          <p:cNvPr id="21570" name="Freeform 66"/>
          <p:cNvSpPr>
            <a:spLocks/>
          </p:cNvSpPr>
          <p:nvPr/>
        </p:nvSpPr>
        <p:spPr bwMode="auto">
          <a:xfrm>
            <a:off x="971550" y="2636838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71" name="Freeform 67"/>
          <p:cNvSpPr>
            <a:spLocks/>
          </p:cNvSpPr>
          <p:nvPr/>
        </p:nvSpPr>
        <p:spPr bwMode="auto">
          <a:xfrm rot="6413238">
            <a:off x="827088" y="3789363"/>
            <a:ext cx="185737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72" name="Freeform 68"/>
          <p:cNvSpPr>
            <a:spLocks/>
          </p:cNvSpPr>
          <p:nvPr/>
        </p:nvSpPr>
        <p:spPr bwMode="auto">
          <a:xfrm rot="2189550">
            <a:off x="2916238" y="2133600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73" name="Freeform 69"/>
          <p:cNvSpPr>
            <a:spLocks/>
          </p:cNvSpPr>
          <p:nvPr/>
        </p:nvSpPr>
        <p:spPr bwMode="auto">
          <a:xfrm>
            <a:off x="2916238" y="2708275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95288" y="1412875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Prophase 2</a:t>
            </a:r>
            <a:endParaRPr lang="fr-FR" dirty="0"/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179388" y="191611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250825" y="3429000"/>
            <a:ext cx="1655763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2195513" y="1989138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2195513" y="357346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3132138" y="5229225"/>
            <a:ext cx="194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2268538" y="1484313"/>
            <a:ext cx="201543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Métaphase 2</a:t>
            </a:r>
            <a:endParaRPr lang="fr-FR" dirty="0"/>
          </a:p>
        </p:txBody>
      </p:sp>
      <p:sp>
        <p:nvSpPr>
          <p:cNvPr id="22538" name="Oval 10"/>
          <p:cNvSpPr>
            <a:spLocks noChangeArrowheads="1"/>
          </p:cNvSpPr>
          <p:nvPr/>
        </p:nvSpPr>
        <p:spPr bwMode="auto">
          <a:xfrm>
            <a:off x="4140200" y="2060575"/>
            <a:ext cx="2016125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39" name="Oval 11"/>
          <p:cNvSpPr>
            <a:spLocks noChangeArrowheads="1"/>
          </p:cNvSpPr>
          <p:nvPr/>
        </p:nvSpPr>
        <p:spPr bwMode="auto">
          <a:xfrm>
            <a:off x="4067175" y="3573463"/>
            <a:ext cx="2089150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6732588" y="2133600"/>
            <a:ext cx="1008062" cy="9366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7812088" y="3716338"/>
            <a:ext cx="1008062" cy="9366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7885113" y="2205038"/>
            <a:ext cx="1008062" cy="9366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43" name="Oval 15"/>
          <p:cNvSpPr>
            <a:spLocks noChangeArrowheads="1"/>
          </p:cNvSpPr>
          <p:nvPr/>
        </p:nvSpPr>
        <p:spPr bwMode="auto">
          <a:xfrm>
            <a:off x="6659563" y="3716338"/>
            <a:ext cx="1008062" cy="9366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44" name="Freeform 16"/>
          <p:cNvSpPr>
            <a:spLocks/>
          </p:cNvSpPr>
          <p:nvPr/>
        </p:nvSpPr>
        <p:spPr bwMode="auto">
          <a:xfrm rot="5690002">
            <a:off x="689769" y="2270919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45" name="Freeform 17"/>
          <p:cNvSpPr>
            <a:spLocks/>
          </p:cNvSpPr>
          <p:nvPr/>
        </p:nvSpPr>
        <p:spPr bwMode="auto">
          <a:xfrm rot="2110232">
            <a:off x="4787900" y="2205038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46" name="Freeform 18"/>
          <p:cNvSpPr>
            <a:spLocks/>
          </p:cNvSpPr>
          <p:nvPr/>
        </p:nvSpPr>
        <p:spPr bwMode="auto">
          <a:xfrm rot="7285223">
            <a:off x="7020719" y="2564607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47" name="Freeform 19"/>
          <p:cNvSpPr>
            <a:spLocks/>
          </p:cNvSpPr>
          <p:nvPr/>
        </p:nvSpPr>
        <p:spPr bwMode="auto">
          <a:xfrm rot="7407198">
            <a:off x="611188" y="22764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DD072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48" name="Freeform 20"/>
          <p:cNvSpPr>
            <a:spLocks/>
          </p:cNvSpPr>
          <p:nvPr/>
        </p:nvSpPr>
        <p:spPr bwMode="auto">
          <a:xfrm rot="14446632">
            <a:off x="2843213" y="2133600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49" name="Freeform 21"/>
          <p:cNvSpPr>
            <a:spLocks/>
          </p:cNvSpPr>
          <p:nvPr/>
        </p:nvSpPr>
        <p:spPr bwMode="auto">
          <a:xfrm rot="12757511">
            <a:off x="5219700" y="2205038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0" name="Freeform 22"/>
          <p:cNvSpPr>
            <a:spLocks/>
          </p:cNvSpPr>
          <p:nvPr/>
        </p:nvSpPr>
        <p:spPr bwMode="auto">
          <a:xfrm rot="7407198">
            <a:off x="8172450" y="2636838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DD072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1" name="Freeform 23"/>
          <p:cNvSpPr>
            <a:spLocks/>
          </p:cNvSpPr>
          <p:nvPr/>
        </p:nvSpPr>
        <p:spPr bwMode="auto">
          <a:xfrm rot="4933260">
            <a:off x="2731294" y="4045744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2" name="Freeform 24"/>
          <p:cNvSpPr>
            <a:spLocks/>
          </p:cNvSpPr>
          <p:nvPr/>
        </p:nvSpPr>
        <p:spPr bwMode="auto">
          <a:xfrm rot="5248959">
            <a:off x="5323681" y="4045744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3" name="Freeform 25"/>
          <p:cNvSpPr>
            <a:spLocks/>
          </p:cNvSpPr>
          <p:nvPr/>
        </p:nvSpPr>
        <p:spPr bwMode="auto">
          <a:xfrm rot="-2342974">
            <a:off x="755650" y="4005263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4" name="Freeform 26"/>
          <p:cNvSpPr>
            <a:spLocks/>
          </p:cNvSpPr>
          <p:nvPr/>
        </p:nvSpPr>
        <p:spPr bwMode="auto">
          <a:xfrm rot="708146">
            <a:off x="7885113" y="3933825"/>
            <a:ext cx="512762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5" name="Freeform 27"/>
          <p:cNvSpPr>
            <a:spLocks/>
          </p:cNvSpPr>
          <p:nvPr/>
        </p:nvSpPr>
        <p:spPr bwMode="auto">
          <a:xfrm rot="-2625278">
            <a:off x="827088" y="400526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DD072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6" name="Freeform 28"/>
          <p:cNvSpPr>
            <a:spLocks/>
          </p:cNvSpPr>
          <p:nvPr/>
        </p:nvSpPr>
        <p:spPr bwMode="auto">
          <a:xfrm rot="16200000">
            <a:off x="2659063" y="3973513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DD072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7" name="Freeform 29"/>
          <p:cNvSpPr>
            <a:spLocks/>
          </p:cNvSpPr>
          <p:nvPr/>
        </p:nvSpPr>
        <p:spPr bwMode="auto">
          <a:xfrm rot="16200000">
            <a:off x="4316412" y="4044951"/>
            <a:ext cx="512763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8" name="Freeform 30"/>
          <p:cNvSpPr>
            <a:spLocks/>
          </p:cNvSpPr>
          <p:nvPr/>
        </p:nvSpPr>
        <p:spPr bwMode="auto">
          <a:xfrm>
            <a:off x="6804025" y="3860800"/>
            <a:ext cx="512763" cy="14446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DD072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59" name="Freeform 31"/>
          <p:cNvSpPr>
            <a:spLocks/>
          </p:cNvSpPr>
          <p:nvPr/>
        </p:nvSpPr>
        <p:spPr bwMode="auto">
          <a:xfrm>
            <a:off x="1187450" y="39338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0" name="Freeform 32"/>
          <p:cNvSpPr>
            <a:spLocks/>
          </p:cNvSpPr>
          <p:nvPr/>
        </p:nvSpPr>
        <p:spPr bwMode="auto">
          <a:xfrm rot="10800000">
            <a:off x="2916238" y="42926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1" name="Freeform 33"/>
          <p:cNvSpPr>
            <a:spLocks/>
          </p:cNvSpPr>
          <p:nvPr/>
        </p:nvSpPr>
        <p:spPr bwMode="auto">
          <a:xfrm>
            <a:off x="7235825" y="40052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2" name="Freeform 34"/>
          <p:cNvSpPr>
            <a:spLocks/>
          </p:cNvSpPr>
          <p:nvPr/>
        </p:nvSpPr>
        <p:spPr bwMode="auto">
          <a:xfrm rot="9813083">
            <a:off x="4643438" y="41497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3" name="Freeform 35"/>
          <p:cNvSpPr>
            <a:spLocks/>
          </p:cNvSpPr>
          <p:nvPr/>
        </p:nvSpPr>
        <p:spPr bwMode="auto">
          <a:xfrm>
            <a:off x="2843213" y="42926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4" name="Freeform 36"/>
          <p:cNvSpPr>
            <a:spLocks/>
          </p:cNvSpPr>
          <p:nvPr/>
        </p:nvSpPr>
        <p:spPr bwMode="auto">
          <a:xfrm>
            <a:off x="1187450" y="40052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5" name="Freeform 37"/>
          <p:cNvSpPr>
            <a:spLocks/>
          </p:cNvSpPr>
          <p:nvPr/>
        </p:nvSpPr>
        <p:spPr bwMode="auto">
          <a:xfrm>
            <a:off x="5364163" y="42211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6" name="Freeform 38"/>
          <p:cNvSpPr>
            <a:spLocks/>
          </p:cNvSpPr>
          <p:nvPr/>
        </p:nvSpPr>
        <p:spPr bwMode="auto">
          <a:xfrm>
            <a:off x="8316913" y="40767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7" name="Freeform 39"/>
          <p:cNvSpPr>
            <a:spLocks/>
          </p:cNvSpPr>
          <p:nvPr/>
        </p:nvSpPr>
        <p:spPr bwMode="auto">
          <a:xfrm rot="13873865">
            <a:off x="2771775" y="3716338"/>
            <a:ext cx="185737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8" name="Freeform 40"/>
          <p:cNvSpPr>
            <a:spLocks/>
          </p:cNvSpPr>
          <p:nvPr/>
        </p:nvSpPr>
        <p:spPr bwMode="auto">
          <a:xfrm rot="14084734">
            <a:off x="5364163" y="3716338"/>
            <a:ext cx="185737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69" name="Freeform 41"/>
          <p:cNvSpPr>
            <a:spLocks/>
          </p:cNvSpPr>
          <p:nvPr/>
        </p:nvSpPr>
        <p:spPr bwMode="auto">
          <a:xfrm rot="6130706">
            <a:off x="7956550" y="4149725"/>
            <a:ext cx="185738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0" name="Freeform 42"/>
          <p:cNvSpPr>
            <a:spLocks/>
          </p:cNvSpPr>
          <p:nvPr/>
        </p:nvSpPr>
        <p:spPr bwMode="auto">
          <a:xfrm rot="6760324">
            <a:off x="6792119" y="4088606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1" name="Freeform 43"/>
          <p:cNvSpPr>
            <a:spLocks/>
          </p:cNvSpPr>
          <p:nvPr/>
        </p:nvSpPr>
        <p:spPr bwMode="auto">
          <a:xfrm rot="1889979">
            <a:off x="4716463" y="3716338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2" name="Freeform 44"/>
          <p:cNvSpPr>
            <a:spLocks/>
          </p:cNvSpPr>
          <p:nvPr/>
        </p:nvSpPr>
        <p:spPr bwMode="auto">
          <a:xfrm rot="1656629">
            <a:off x="2843213" y="3716338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3" name="Freeform 45"/>
          <p:cNvSpPr>
            <a:spLocks/>
          </p:cNvSpPr>
          <p:nvPr/>
        </p:nvSpPr>
        <p:spPr bwMode="auto">
          <a:xfrm rot="5909519">
            <a:off x="743744" y="3728244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4" name="Freeform 46"/>
          <p:cNvSpPr>
            <a:spLocks/>
          </p:cNvSpPr>
          <p:nvPr/>
        </p:nvSpPr>
        <p:spPr bwMode="auto">
          <a:xfrm>
            <a:off x="5292725" y="2636838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5" name="Freeform 47"/>
          <p:cNvSpPr>
            <a:spLocks/>
          </p:cNvSpPr>
          <p:nvPr/>
        </p:nvSpPr>
        <p:spPr bwMode="auto">
          <a:xfrm>
            <a:off x="8532813" y="2492375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6" name="Freeform 48"/>
          <p:cNvSpPr>
            <a:spLocks/>
          </p:cNvSpPr>
          <p:nvPr/>
        </p:nvSpPr>
        <p:spPr bwMode="auto">
          <a:xfrm rot="-923308">
            <a:off x="900113" y="25654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DD072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7" name="Freeform 49"/>
          <p:cNvSpPr>
            <a:spLocks/>
          </p:cNvSpPr>
          <p:nvPr/>
        </p:nvSpPr>
        <p:spPr bwMode="auto">
          <a:xfrm rot="9809738">
            <a:off x="2843213" y="2708275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8" name="Freeform 50"/>
          <p:cNvSpPr>
            <a:spLocks/>
          </p:cNvSpPr>
          <p:nvPr/>
        </p:nvSpPr>
        <p:spPr bwMode="auto">
          <a:xfrm rot="9315630">
            <a:off x="4716463" y="25654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79" name="Freeform 51"/>
          <p:cNvSpPr>
            <a:spLocks/>
          </p:cNvSpPr>
          <p:nvPr/>
        </p:nvSpPr>
        <p:spPr bwMode="auto">
          <a:xfrm>
            <a:off x="7308850" y="2420938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DD072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0" name="Freeform 52"/>
          <p:cNvSpPr>
            <a:spLocks/>
          </p:cNvSpPr>
          <p:nvPr/>
        </p:nvSpPr>
        <p:spPr bwMode="auto">
          <a:xfrm rot="5266743">
            <a:off x="5253831" y="2531269"/>
            <a:ext cx="538163" cy="17462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1" name="Freeform 53"/>
          <p:cNvSpPr>
            <a:spLocks/>
          </p:cNvSpPr>
          <p:nvPr/>
        </p:nvSpPr>
        <p:spPr bwMode="auto">
          <a:xfrm rot="5135316">
            <a:off x="2586831" y="2461419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2" name="Freeform 54"/>
          <p:cNvSpPr>
            <a:spLocks/>
          </p:cNvSpPr>
          <p:nvPr/>
        </p:nvSpPr>
        <p:spPr bwMode="auto">
          <a:xfrm rot="-3367173">
            <a:off x="715169" y="2461419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3" name="Freeform 55"/>
          <p:cNvSpPr>
            <a:spLocks/>
          </p:cNvSpPr>
          <p:nvPr/>
        </p:nvSpPr>
        <p:spPr bwMode="auto">
          <a:xfrm>
            <a:off x="8027988" y="2492375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4" name="Freeform 56"/>
          <p:cNvSpPr>
            <a:spLocks/>
          </p:cNvSpPr>
          <p:nvPr/>
        </p:nvSpPr>
        <p:spPr bwMode="auto">
          <a:xfrm rot="-4666978">
            <a:off x="4400550" y="2520950"/>
            <a:ext cx="503238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5" name="Freeform 57"/>
          <p:cNvSpPr>
            <a:spLocks/>
          </p:cNvSpPr>
          <p:nvPr/>
        </p:nvSpPr>
        <p:spPr bwMode="auto">
          <a:xfrm>
            <a:off x="6877050" y="2349500"/>
            <a:ext cx="503238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6" name="Freeform 58"/>
          <p:cNvSpPr>
            <a:spLocks/>
          </p:cNvSpPr>
          <p:nvPr/>
        </p:nvSpPr>
        <p:spPr bwMode="auto">
          <a:xfrm rot="-5197857">
            <a:off x="2627313" y="2492375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7" name="Freeform 59"/>
          <p:cNvSpPr>
            <a:spLocks/>
          </p:cNvSpPr>
          <p:nvPr/>
        </p:nvSpPr>
        <p:spPr bwMode="auto">
          <a:xfrm rot="-2210898">
            <a:off x="755650" y="2420938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88" name="Text Box 60"/>
          <p:cNvSpPr txBox="1">
            <a:spLocks noChangeArrowheads="1"/>
          </p:cNvSpPr>
          <p:nvPr/>
        </p:nvSpPr>
        <p:spPr bwMode="auto">
          <a:xfrm>
            <a:off x="1258888" y="56610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2589" name="Text Box 61"/>
          <p:cNvSpPr txBox="1">
            <a:spLocks noChangeArrowheads="1"/>
          </p:cNvSpPr>
          <p:nvPr/>
        </p:nvSpPr>
        <p:spPr bwMode="auto">
          <a:xfrm>
            <a:off x="539750" y="908050"/>
            <a:ext cx="4967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Deuxième division  : </a:t>
            </a:r>
            <a:r>
              <a:rPr lang="fr-FR">
                <a:solidFill>
                  <a:srgbClr val="DD072B"/>
                </a:solidFill>
              </a:rPr>
              <a:t>la division équationnelle</a:t>
            </a:r>
          </a:p>
        </p:txBody>
      </p:sp>
      <p:sp>
        <p:nvSpPr>
          <p:cNvPr id="22590" name="Text Box 62"/>
          <p:cNvSpPr txBox="1">
            <a:spLocks noChangeArrowheads="1"/>
          </p:cNvSpPr>
          <p:nvPr/>
        </p:nvSpPr>
        <p:spPr bwMode="auto">
          <a:xfrm>
            <a:off x="3779838" y="4797425"/>
            <a:ext cx="3887787" cy="1689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 </a:t>
            </a:r>
            <a:r>
              <a:rPr lang="fr-FR" b="1"/>
              <a:t>2</a:t>
            </a:r>
            <a:r>
              <a:rPr lang="fr-FR" sz="2000">
                <a:sym typeface="Wingdings" pitchFamily="2" charset="2"/>
              </a:rPr>
              <a:t> Cellules	    4 cellules </a:t>
            </a:r>
          </a:p>
          <a:p>
            <a:pPr algn="l">
              <a:spcBef>
                <a:spcPct val="50000"/>
              </a:spcBef>
            </a:pPr>
            <a:r>
              <a:rPr lang="fr-FR" sz="2000">
                <a:sym typeface="Wingdings" pitchFamily="2" charset="2"/>
              </a:rPr>
              <a:t>  haploïdes	     haploïdes </a:t>
            </a:r>
          </a:p>
          <a:p>
            <a:pPr algn="l">
              <a:spcBef>
                <a:spcPct val="50000"/>
              </a:spcBef>
            </a:pPr>
            <a:r>
              <a:rPr lang="fr-FR"/>
              <a:t>   n = 3		        n = 3</a:t>
            </a:r>
          </a:p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4643438" y="1484313"/>
            <a:ext cx="1656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Anaphase 2</a:t>
            </a:r>
            <a:endParaRPr lang="fr-FR" dirty="0"/>
          </a:p>
        </p:txBody>
      </p:sp>
      <p:sp>
        <p:nvSpPr>
          <p:cNvPr id="22592" name="Text Box 64"/>
          <p:cNvSpPr txBox="1">
            <a:spLocks noChangeArrowheads="1"/>
          </p:cNvSpPr>
          <p:nvPr/>
        </p:nvSpPr>
        <p:spPr bwMode="auto">
          <a:xfrm>
            <a:off x="6948488" y="1484313"/>
            <a:ext cx="158395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dirty="0" smtClean="0"/>
              <a:t>Télophase 2</a:t>
            </a:r>
            <a:endParaRPr lang="fr-FR" dirty="0"/>
          </a:p>
        </p:txBody>
      </p:sp>
      <p:sp>
        <p:nvSpPr>
          <p:cNvPr id="22593" name="AutoShape 65"/>
          <p:cNvSpPr>
            <a:spLocks noChangeArrowheads="1"/>
          </p:cNvSpPr>
          <p:nvPr/>
        </p:nvSpPr>
        <p:spPr bwMode="auto">
          <a:xfrm>
            <a:off x="5219700" y="5300663"/>
            <a:ext cx="647700" cy="431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594" name="Freeform 66"/>
          <p:cNvSpPr>
            <a:spLocks/>
          </p:cNvSpPr>
          <p:nvPr/>
        </p:nvSpPr>
        <p:spPr bwMode="auto">
          <a:xfrm>
            <a:off x="971550" y="2636838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95" name="Freeform 67"/>
          <p:cNvSpPr>
            <a:spLocks/>
          </p:cNvSpPr>
          <p:nvPr/>
        </p:nvSpPr>
        <p:spPr bwMode="auto">
          <a:xfrm rot="6413238">
            <a:off x="827088" y="3789363"/>
            <a:ext cx="185737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96" name="Freeform 68"/>
          <p:cNvSpPr>
            <a:spLocks/>
          </p:cNvSpPr>
          <p:nvPr/>
        </p:nvSpPr>
        <p:spPr bwMode="auto">
          <a:xfrm rot="2189550">
            <a:off x="2916238" y="2133600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97" name="Freeform 69"/>
          <p:cNvSpPr>
            <a:spLocks/>
          </p:cNvSpPr>
          <p:nvPr/>
        </p:nvSpPr>
        <p:spPr bwMode="auto">
          <a:xfrm>
            <a:off x="2916238" y="2708275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" name="Freeform 16"/>
          <p:cNvSpPr>
            <a:spLocks/>
          </p:cNvSpPr>
          <p:nvPr/>
        </p:nvSpPr>
        <p:spPr bwMode="auto">
          <a:xfrm rot="5690002">
            <a:off x="690364" y="2270596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3" name="Freeform 19"/>
          <p:cNvSpPr>
            <a:spLocks/>
          </p:cNvSpPr>
          <p:nvPr/>
        </p:nvSpPr>
        <p:spPr bwMode="auto">
          <a:xfrm rot="7407198">
            <a:off x="611783" y="2276152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4" name="Freeform 25"/>
          <p:cNvSpPr>
            <a:spLocks/>
          </p:cNvSpPr>
          <p:nvPr/>
        </p:nvSpPr>
        <p:spPr bwMode="auto">
          <a:xfrm rot="-2342974">
            <a:off x="756245" y="4004940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5" name="Freeform 27"/>
          <p:cNvSpPr>
            <a:spLocks/>
          </p:cNvSpPr>
          <p:nvPr/>
        </p:nvSpPr>
        <p:spPr bwMode="auto">
          <a:xfrm rot="-2625278">
            <a:off x="827683" y="4004940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6" name="Freeform 28"/>
          <p:cNvSpPr>
            <a:spLocks/>
          </p:cNvSpPr>
          <p:nvPr/>
        </p:nvSpPr>
        <p:spPr bwMode="auto">
          <a:xfrm rot="16200000">
            <a:off x="2659658" y="3973190"/>
            <a:ext cx="512762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7" name="Freeform 48"/>
          <p:cNvSpPr>
            <a:spLocks/>
          </p:cNvSpPr>
          <p:nvPr/>
        </p:nvSpPr>
        <p:spPr bwMode="auto">
          <a:xfrm rot="-923308">
            <a:off x="900708" y="2565077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8" name="Freeform 66"/>
          <p:cNvSpPr>
            <a:spLocks/>
          </p:cNvSpPr>
          <p:nvPr/>
        </p:nvSpPr>
        <p:spPr bwMode="auto">
          <a:xfrm>
            <a:off x="972145" y="2636515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fr-FR" sz="2400"/>
              <a:t>BILAN DE LA MEIOSE  ( exemple où 2n = 6 )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3492500" y="1844675"/>
            <a:ext cx="1655763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563938" y="335756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3132138" y="5229225"/>
            <a:ext cx="194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3568" name="Freeform 16"/>
          <p:cNvSpPr>
            <a:spLocks/>
          </p:cNvSpPr>
          <p:nvPr/>
        </p:nvSpPr>
        <p:spPr bwMode="auto">
          <a:xfrm rot="5690002">
            <a:off x="4002881" y="2199482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571" name="Freeform 19"/>
          <p:cNvSpPr>
            <a:spLocks/>
          </p:cNvSpPr>
          <p:nvPr/>
        </p:nvSpPr>
        <p:spPr bwMode="auto">
          <a:xfrm rot="7407198">
            <a:off x="3924300" y="2205038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577" name="Freeform 25"/>
          <p:cNvSpPr>
            <a:spLocks/>
          </p:cNvSpPr>
          <p:nvPr/>
        </p:nvSpPr>
        <p:spPr bwMode="auto">
          <a:xfrm rot="-2342974">
            <a:off x="4068763" y="3933825"/>
            <a:ext cx="512762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579" name="Freeform 27"/>
          <p:cNvSpPr>
            <a:spLocks/>
          </p:cNvSpPr>
          <p:nvPr/>
        </p:nvSpPr>
        <p:spPr bwMode="auto">
          <a:xfrm rot="-2625278">
            <a:off x="4140200" y="3933825"/>
            <a:ext cx="512763" cy="14446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583" name="Freeform 31"/>
          <p:cNvSpPr>
            <a:spLocks/>
          </p:cNvSpPr>
          <p:nvPr/>
        </p:nvSpPr>
        <p:spPr bwMode="auto">
          <a:xfrm>
            <a:off x="4500563" y="3862388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588" name="Freeform 36"/>
          <p:cNvSpPr>
            <a:spLocks/>
          </p:cNvSpPr>
          <p:nvPr/>
        </p:nvSpPr>
        <p:spPr bwMode="auto">
          <a:xfrm>
            <a:off x="4500563" y="39338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 rot="5909519">
            <a:off x="4056857" y="3656806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00" name="Freeform 48"/>
          <p:cNvSpPr>
            <a:spLocks/>
          </p:cNvSpPr>
          <p:nvPr/>
        </p:nvSpPr>
        <p:spPr bwMode="auto">
          <a:xfrm rot="-923308">
            <a:off x="4213225" y="2493963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06" name="Freeform 54"/>
          <p:cNvSpPr>
            <a:spLocks/>
          </p:cNvSpPr>
          <p:nvPr/>
        </p:nvSpPr>
        <p:spPr bwMode="auto">
          <a:xfrm rot="-3367173">
            <a:off x="4028282" y="2389981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11" name="Freeform 59"/>
          <p:cNvSpPr>
            <a:spLocks/>
          </p:cNvSpPr>
          <p:nvPr/>
        </p:nvSpPr>
        <p:spPr bwMode="auto">
          <a:xfrm rot="-2210898">
            <a:off x="4068763" y="2349500"/>
            <a:ext cx="503237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12" name="Text Box 60"/>
          <p:cNvSpPr txBox="1">
            <a:spLocks noChangeArrowheads="1"/>
          </p:cNvSpPr>
          <p:nvPr/>
        </p:nvSpPr>
        <p:spPr bwMode="auto">
          <a:xfrm>
            <a:off x="1258888" y="56610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3618" name="Freeform 66"/>
          <p:cNvSpPr>
            <a:spLocks/>
          </p:cNvSpPr>
          <p:nvPr/>
        </p:nvSpPr>
        <p:spPr bwMode="auto">
          <a:xfrm>
            <a:off x="4284663" y="2565400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19" name="Freeform 67"/>
          <p:cNvSpPr>
            <a:spLocks/>
          </p:cNvSpPr>
          <p:nvPr/>
        </p:nvSpPr>
        <p:spPr bwMode="auto">
          <a:xfrm rot="6413238">
            <a:off x="4140200" y="3717925"/>
            <a:ext cx="185738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22" name="Text Box 70"/>
          <p:cNvSpPr txBox="1">
            <a:spLocks noChangeArrowheads="1"/>
          </p:cNvSpPr>
          <p:nvPr/>
        </p:nvSpPr>
        <p:spPr bwMode="auto">
          <a:xfrm>
            <a:off x="755650" y="1052513"/>
            <a:ext cx="28082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Première division  : </a:t>
            </a:r>
            <a:r>
              <a:rPr lang="fr-FR">
                <a:solidFill>
                  <a:srgbClr val="DD072B"/>
                </a:solidFill>
              </a:rPr>
              <a:t>la division réductionnelle</a:t>
            </a:r>
          </a:p>
        </p:txBody>
      </p:sp>
      <p:sp>
        <p:nvSpPr>
          <p:cNvPr id="23623" name="Oval 71"/>
          <p:cNvSpPr>
            <a:spLocks noChangeArrowheads="1"/>
          </p:cNvSpPr>
          <p:nvPr/>
        </p:nvSpPr>
        <p:spPr bwMode="auto">
          <a:xfrm>
            <a:off x="323850" y="1916113"/>
            <a:ext cx="1728788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624" name="Oval 72" descr="Granit"/>
          <p:cNvSpPr>
            <a:spLocks noChangeArrowheads="1"/>
          </p:cNvSpPr>
          <p:nvPr/>
        </p:nvSpPr>
        <p:spPr bwMode="auto">
          <a:xfrm>
            <a:off x="612775" y="2347913"/>
            <a:ext cx="1130300" cy="1152525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3625" name="Freeform 73"/>
          <p:cNvSpPr>
            <a:spLocks/>
          </p:cNvSpPr>
          <p:nvPr/>
        </p:nvSpPr>
        <p:spPr bwMode="auto">
          <a:xfrm>
            <a:off x="828675" y="2563813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26" name="Freeform 74"/>
          <p:cNvSpPr>
            <a:spLocks/>
          </p:cNvSpPr>
          <p:nvPr/>
        </p:nvSpPr>
        <p:spPr bwMode="auto">
          <a:xfrm>
            <a:off x="828675" y="26368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27" name="Freeform 75"/>
          <p:cNvSpPr>
            <a:spLocks/>
          </p:cNvSpPr>
          <p:nvPr/>
        </p:nvSpPr>
        <p:spPr bwMode="auto">
          <a:xfrm>
            <a:off x="1044575" y="29241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28" name="Freeform 76"/>
          <p:cNvSpPr>
            <a:spLocks/>
          </p:cNvSpPr>
          <p:nvPr/>
        </p:nvSpPr>
        <p:spPr bwMode="auto">
          <a:xfrm>
            <a:off x="971550" y="29241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1260475" y="24923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30" name="Freeform 78"/>
          <p:cNvSpPr>
            <a:spLocks/>
          </p:cNvSpPr>
          <p:nvPr/>
        </p:nvSpPr>
        <p:spPr bwMode="auto">
          <a:xfrm>
            <a:off x="1260475" y="24209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31" name="Freeform 79"/>
          <p:cNvSpPr>
            <a:spLocks/>
          </p:cNvSpPr>
          <p:nvPr/>
        </p:nvSpPr>
        <p:spPr bwMode="auto">
          <a:xfrm>
            <a:off x="684213" y="2636838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32" name="Freeform 80"/>
          <p:cNvSpPr>
            <a:spLocks/>
          </p:cNvSpPr>
          <p:nvPr/>
        </p:nvSpPr>
        <p:spPr bwMode="auto">
          <a:xfrm>
            <a:off x="755650" y="2563813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33" name="Freeform 81"/>
          <p:cNvSpPr>
            <a:spLocks/>
          </p:cNvSpPr>
          <p:nvPr/>
        </p:nvSpPr>
        <p:spPr bwMode="auto">
          <a:xfrm>
            <a:off x="828675" y="3068638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34" name="Freeform 82"/>
          <p:cNvSpPr>
            <a:spLocks/>
          </p:cNvSpPr>
          <p:nvPr/>
        </p:nvSpPr>
        <p:spPr bwMode="auto">
          <a:xfrm>
            <a:off x="755650" y="3068638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35" name="Freeform 83"/>
          <p:cNvSpPr>
            <a:spLocks/>
          </p:cNvSpPr>
          <p:nvPr/>
        </p:nvSpPr>
        <p:spPr bwMode="auto">
          <a:xfrm>
            <a:off x="1044575" y="30686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36" name="Freeform 84"/>
          <p:cNvSpPr>
            <a:spLocks/>
          </p:cNvSpPr>
          <p:nvPr/>
        </p:nvSpPr>
        <p:spPr bwMode="auto">
          <a:xfrm rot="708146">
            <a:off x="1044575" y="314007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37" name="Text Box 85"/>
          <p:cNvSpPr txBox="1">
            <a:spLocks noChangeArrowheads="1"/>
          </p:cNvSpPr>
          <p:nvPr/>
        </p:nvSpPr>
        <p:spPr bwMode="auto">
          <a:xfrm>
            <a:off x="323850" y="4652963"/>
            <a:ext cx="3887788" cy="1689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 </a:t>
            </a:r>
            <a:r>
              <a:rPr lang="fr-FR" sz="2000">
                <a:sym typeface="Wingdings" pitchFamily="2" charset="2"/>
              </a:rPr>
              <a:t>1 Cellule	    2 cellules </a:t>
            </a:r>
          </a:p>
          <a:p>
            <a:pPr algn="l">
              <a:spcBef>
                <a:spcPct val="50000"/>
              </a:spcBef>
            </a:pPr>
            <a:r>
              <a:rPr lang="fr-FR" sz="2000">
                <a:sym typeface="Wingdings" pitchFamily="2" charset="2"/>
              </a:rPr>
              <a:t>  diploïde	     haploïdes </a:t>
            </a:r>
          </a:p>
          <a:p>
            <a:pPr algn="l">
              <a:spcBef>
                <a:spcPct val="50000"/>
              </a:spcBef>
            </a:pPr>
            <a:r>
              <a:rPr lang="fr-FR"/>
              <a:t>   2n = 6		        n = 3</a:t>
            </a:r>
          </a:p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3638" name="AutoShape 86"/>
          <p:cNvSpPr>
            <a:spLocks noChangeArrowheads="1"/>
          </p:cNvSpPr>
          <p:nvPr/>
        </p:nvSpPr>
        <p:spPr bwMode="auto">
          <a:xfrm>
            <a:off x="1692275" y="5229225"/>
            <a:ext cx="647700" cy="431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640" name="Line 88"/>
          <p:cNvSpPr>
            <a:spLocks noChangeShapeType="1"/>
          </p:cNvSpPr>
          <p:nvPr/>
        </p:nvSpPr>
        <p:spPr bwMode="auto">
          <a:xfrm flipV="1">
            <a:off x="2268538" y="2636838"/>
            <a:ext cx="1150937" cy="5048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41" name="Line 89"/>
          <p:cNvSpPr>
            <a:spLocks noChangeShapeType="1"/>
          </p:cNvSpPr>
          <p:nvPr/>
        </p:nvSpPr>
        <p:spPr bwMode="auto">
          <a:xfrm>
            <a:off x="2268538" y="3141663"/>
            <a:ext cx="1150937" cy="50323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0" name="Freeform 36"/>
          <p:cNvSpPr>
            <a:spLocks/>
          </p:cNvSpPr>
          <p:nvPr/>
        </p:nvSpPr>
        <p:spPr bwMode="auto">
          <a:xfrm>
            <a:off x="4499992" y="3933056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" name="Freeform 73"/>
          <p:cNvSpPr>
            <a:spLocks/>
          </p:cNvSpPr>
          <p:nvPr/>
        </p:nvSpPr>
        <p:spPr bwMode="auto">
          <a:xfrm>
            <a:off x="828104" y="2563044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2" name="Freeform 74"/>
          <p:cNvSpPr>
            <a:spLocks/>
          </p:cNvSpPr>
          <p:nvPr/>
        </p:nvSpPr>
        <p:spPr bwMode="auto">
          <a:xfrm>
            <a:off x="828104" y="2636069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3" name="Freeform 75"/>
          <p:cNvSpPr>
            <a:spLocks/>
          </p:cNvSpPr>
          <p:nvPr/>
        </p:nvSpPr>
        <p:spPr bwMode="auto">
          <a:xfrm>
            <a:off x="1044004" y="2923406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4" name="Freeform 76"/>
          <p:cNvSpPr>
            <a:spLocks/>
          </p:cNvSpPr>
          <p:nvPr/>
        </p:nvSpPr>
        <p:spPr bwMode="auto">
          <a:xfrm>
            <a:off x="970979" y="2923406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5" name="Freeform 79"/>
          <p:cNvSpPr>
            <a:spLocks/>
          </p:cNvSpPr>
          <p:nvPr/>
        </p:nvSpPr>
        <p:spPr bwMode="auto">
          <a:xfrm>
            <a:off x="683642" y="2636069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6" name="Freeform 80"/>
          <p:cNvSpPr>
            <a:spLocks/>
          </p:cNvSpPr>
          <p:nvPr/>
        </p:nvSpPr>
        <p:spPr bwMode="auto">
          <a:xfrm>
            <a:off x="755079" y="2563044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3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3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3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3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3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3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3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3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3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3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3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3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3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7" grpId="0" animBg="1"/>
      <p:bldP spid="23568" grpId="0" animBg="1"/>
      <p:bldP spid="23571" grpId="0" animBg="1"/>
      <p:bldP spid="23577" grpId="0" animBg="1"/>
      <p:bldP spid="23579" grpId="0" animBg="1"/>
      <p:bldP spid="23583" grpId="0" animBg="1"/>
      <p:bldP spid="23588" grpId="0" animBg="1"/>
      <p:bldP spid="23597" grpId="0" animBg="1"/>
      <p:bldP spid="23600" grpId="0" animBg="1"/>
      <p:bldP spid="23606" grpId="0" animBg="1"/>
      <p:bldP spid="23611" grpId="0" animBg="1"/>
      <p:bldP spid="23618" grpId="0" animBg="1"/>
      <p:bldP spid="23619" grpId="0" animBg="1"/>
      <p:bldP spid="23623" grpId="0" animBg="1"/>
      <p:bldP spid="23624" grpId="0" animBg="1"/>
      <p:bldP spid="23625" grpId="0" animBg="1"/>
      <p:bldP spid="23626" grpId="0" animBg="1"/>
      <p:bldP spid="23627" grpId="0" animBg="1"/>
      <p:bldP spid="23628" grpId="0" animBg="1"/>
      <p:bldP spid="23629" grpId="0" animBg="1"/>
      <p:bldP spid="23630" grpId="0" animBg="1"/>
      <p:bldP spid="23631" grpId="0" animBg="1"/>
      <p:bldP spid="23632" grpId="0" animBg="1"/>
      <p:bldP spid="23633" grpId="0" animBg="1"/>
      <p:bldP spid="23634" grpId="0" animBg="1"/>
      <p:bldP spid="23635" grpId="0" animBg="1"/>
      <p:bldP spid="23636" grpId="0" animBg="1"/>
      <p:bldP spid="23637" grpId="0" animBg="1"/>
      <p:bldP spid="23638" grpId="0" animBg="1"/>
      <p:bldP spid="23640" grpId="0" animBg="1"/>
      <p:bldP spid="23641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fr-FR" sz="2400"/>
              <a:t>BILAN DE LA MEIOSE  ( exemple où 2n = 6 )</a:t>
            </a:r>
          </a:p>
        </p:txBody>
      </p:sp>
      <p:sp>
        <p:nvSpPr>
          <p:cNvPr id="30723" name="Oval 3"/>
          <p:cNvSpPr>
            <a:spLocks noChangeArrowheads="1"/>
          </p:cNvSpPr>
          <p:nvPr/>
        </p:nvSpPr>
        <p:spPr bwMode="auto">
          <a:xfrm>
            <a:off x="3492500" y="1844675"/>
            <a:ext cx="1655763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3563938" y="3357563"/>
            <a:ext cx="1655762" cy="11525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132138" y="5229225"/>
            <a:ext cx="194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6588125" y="1844675"/>
            <a:ext cx="1008063" cy="9366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>
            <a:off x="7740650" y="3284538"/>
            <a:ext cx="1008063" cy="9366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28" name="Oval 8"/>
          <p:cNvSpPr>
            <a:spLocks noChangeArrowheads="1"/>
          </p:cNvSpPr>
          <p:nvPr/>
        </p:nvSpPr>
        <p:spPr bwMode="auto">
          <a:xfrm>
            <a:off x="7740650" y="1916113"/>
            <a:ext cx="1008063" cy="9366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29" name="Oval 9"/>
          <p:cNvSpPr>
            <a:spLocks noChangeArrowheads="1"/>
          </p:cNvSpPr>
          <p:nvPr/>
        </p:nvSpPr>
        <p:spPr bwMode="auto">
          <a:xfrm>
            <a:off x="6588125" y="3284538"/>
            <a:ext cx="1008063" cy="9366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30" name="Freeform 10"/>
          <p:cNvSpPr>
            <a:spLocks/>
          </p:cNvSpPr>
          <p:nvPr/>
        </p:nvSpPr>
        <p:spPr bwMode="auto">
          <a:xfrm rot="5690002">
            <a:off x="4002881" y="2199482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1" name="Freeform 11"/>
          <p:cNvSpPr>
            <a:spLocks/>
          </p:cNvSpPr>
          <p:nvPr/>
        </p:nvSpPr>
        <p:spPr bwMode="auto">
          <a:xfrm rot="7285223">
            <a:off x="6876256" y="2275682"/>
            <a:ext cx="179387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2" name="Freeform 12"/>
          <p:cNvSpPr>
            <a:spLocks/>
          </p:cNvSpPr>
          <p:nvPr/>
        </p:nvSpPr>
        <p:spPr bwMode="auto">
          <a:xfrm rot="7407198">
            <a:off x="3924300" y="2205038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3" name="Freeform 13"/>
          <p:cNvSpPr>
            <a:spLocks/>
          </p:cNvSpPr>
          <p:nvPr/>
        </p:nvSpPr>
        <p:spPr bwMode="auto">
          <a:xfrm rot="7407198">
            <a:off x="8027988" y="2347913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4" name="Freeform 14"/>
          <p:cNvSpPr>
            <a:spLocks/>
          </p:cNvSpPr>
          <p:nvPr/>
        </p:nvSpPr>
        <p:spPr bwMode="auto">
          <a:xfrm rot="-2342974">
            <a:off x="4068763" y="3933825"/>
            <a:ext cx="512762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5" name="Freeform 15"/>
          <p:cNvSpPr>
            <a:spLocks/>
          </p:cNvSpPr>
          <p:nvPr/>
        </p:nvSpPr>
        <p:spPr bwMode="auto">
          <a:xfrm rot="708146">
            <a:off x="7813675" y="3502025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6" name="Freeform 16"/>
          <p:cNvSpPr>
            <a:spLocks/>
          </p:cNvSpPr>
          <p:nvPr/>
        </p:nvSpPr>
        <p:spPr bwMode="auto">
          <a:xfrm rot="-2625278">
            <a:off x="4140200" y="3933825"/>
            <a:ext cx="512763" cy="14446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7" name="Freeform 17"/>
          <p:cNvSpPr>
            <a:spLocks/>
          </p:cNvSpPr>
          <p:nvPr/>
        </p:nvSpPr>
        <p:spPr bwMode="auto">
          <a:xfrm>
            <a:off x="6732588" y="3429000"/>
            <a:ext cx="512762" cy="14446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8" name="Freeform 18"/>
          <p:cNvSpPr>
            <a:spLocks/>
          </p:cNvSpPr>
          <p:nvPr/>
        </p:nvSpPr>
        <p:spPr bwMode="auto">
          <a:xfrm>
            <a:off x="4500563" y="3862388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39" name="Freeform 19"/>
          <p:cNvSpPr>
            <a:spLocks/>
          </p:cNvSpPr>
          <p:nvPr/>
        </p:nvSpPr>
        <p:spPr bwMode="auto">
          <a:xfrm>
            <a:off x="7164388" y="357346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0" name="Freeform 20"/>
          <p:cNvSpPr>
            <a:spLocks/>
          </p:cNvSpPr>
          <p:nvPr/>
        </p:nvSpPr>
        <p:spPr bwMode="auto">
          <a:xfrm>
            <a:off x="4500563" y="393382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1" name="Freeform 21"/>
          <p:cNvSpPr>
            <a:spLocks/>
          </p:cNvSpPr>
          <p:nvPr/>
        </p:nvSpPr>
        <p:spPr bwMode="auto">
          <a:xfrm>
            <a:off x="8245475" y="36449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2" name="Freeform 22"/>
          <p:cNvSpPr>
            <a:spLocks/>
          </p:cNvSpPr>
          <p:nvPr/>
        </p:nvSpPr>
        <p:spPr bwMode="auto">
          <a:xfrm rot="6130706">
            <a:off x="7885113" y="3717925"/>
            <a:ext cx="185738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3" name="Freeform 23"/>
          <p:cNvSpPr>
            <a:spLocks/>
          </p:cNvSpPr>
          <p:nvPr/>
        </p:nvSpPr>
        <p:spPr bwMode="auto">
          <a:xfrm rot="6760324">
            <a:off x="6720682" y="3656806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4" name="Freeform 24"/>
          <p:cNvSpPr>
            <a:spLocks/>
          </p:cNvSpPr>
          <p:nvPr/>
        </p:nvSpPr>
        <p:spPr bwMode="auto">
          <a:xfrm rot="5909519">
            <a:off x="4056857" y="3656806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5" name="Freeform 25"/>
          <p:cNvSpPr>
            <a:spLocks/>
          </p:cNvSpPr>
          <p:nvPr/>
        </p:nvSpPr>
        <p:spPr bwMode="auto">
          <a:xfrm>
            <a:off x="8388350" y="2203450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6" name="Freeform 26"/>
          <p:cNvSpPr>
            <a:spLocks/>
          </p:cNvSpPr>
          <p:nvPr/>
        </p:nvSpPr>
        <p:spPr bwMode="auto">
          <a:xfrm rot="-923308">
            <a:off x="4213225" y="2493963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7" name="Freeform 27"/>
          <p:cNvSpPr>
            <a:spLocks/>
          </p:cNvSpPr>
          <p:nvPr/>
        </p:nvSpPr>
        <p:spPr bwMode="auto">
          <a:xfrm>
            <a:off x="7164388" y="2132013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8" name="Freeform 28"/>
          <p:cNvSpPr>
            <a:spLocks/>
          </p:cNvSpPr>
          <p:nvPr/>
        </p:nvSpPr>
        <p:spPr bwMode="auto">
          <a:xfrm rot="-3367173">
            <a:off x="4028282" y="2389981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49" name="Freeform 29"/>
          <p:cNvSpPr>
            <a:spLocks/>
          </p:cNvSpPr>
          <p:nvPr/>
        </p:nvSpPr>
        <p:spPr bwMode="auto">
          <a:xfrm>
            <a:off x="7883525" y="2203450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50" name="Freeform 30"/>
          <p:cNvSpPr>
            <a:spLocks/>
          </p:cNvSpPr>
          <p:nvPr/>
        </p:nvSpPr>
        <p:spPr bwMode="auto">
          <a:xfrm>
            <a:off x="6732588" y="2060575"/>
            <a:ext cx="503237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51" name="Freeform 31"/>
          <p:cNvSpPr>
            <a:spLocks/>
          </p:cNvSpPr>
          <p:nvPr/>
        </p:nvSpPr>
        <p:spPr bwMode="auto">
          <a:xfrm rot="-2210898">
            <a:off x="4068763" y="2349500"/>
            <a:ext cx="503237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1258888" y="56610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5148263" y="1052513"/>
            <a:ext cx="33829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Deuxième division  : </a:t>
            </a:r>
            <a:r>
              <a:rPr lang="fr-FR">
                <a:solidFill>
                  <a:srgbClr val="DD072B"/>
                </a:solidFill>
              </a:rPr>
              <a:t>la division équationnelle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4787900" y="4652963"/>
            <a:ext cx="3887788" cy="1689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 </a:t>
            </a:r>
            <a:r>
              <a:rPr lang="fr-FR" b="1"/>
              <a:t>2</a:t>
            </a:r>
            <a:r>
              <a:rPr lang="fr-FR" sz="2000">
                <a:sym typeface="Wingdings" pitchFamily="2" charset="2"/>
              </a:rPr>
              <a:t> Cellules	    4 cellules </a:t>
            </a:r>
          </a:p>
          <a:p>
            <a:pPr algn="l">
              <a:spcBef>
                <a:spcPct val="50000"/>
              </a:spcBef>
            </a:pPr>
            <a:r>
              <a:rPr lang="fr-FR" sz="2000">
                <a:sym typeface="Wingdings" pitchFamily="2" charset="2"/>
              </a:rPr>
              <a:t>  haploïdes	     haploïdes </a:t>
            </a:r>
          </a:p>
          <a:p>
            <a:pPr algn="l">
              <a:spcBef>
                <a:spcPct val="50000"/>
              </a:spcBef>
            </a:pPr>
            <a:r>
              <a:rPr lang="fr-FR"/>
              <a:t>   n = 3		        n = 3</a:t>
            </a:r>
          </a:p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30755" name="AutoShape 35"/>
          <p:cNvSpPr>
            <a:spLocks noChangeArrowheads="1"/>
          </p:cNvSpPr>
          <p:nvPr/>
        </p:nvSpPr>
        <p:spPr bwMode="auto">
          <a:xfrm>
            <a:off x="6227763" y="5300663"/>
            <a:ext cx="647700" cy="431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56" name="Freeform 36"/>
          <p:cNvSpPr>
            <a:spLocks/>
          </p:cNvSpPr>
          <p:nvPr/>
        </p:nvSpPr>
        <p:spPr bwMode="auto">
          <a:xfrm>
            <a:off x="4284663" y="2565400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57" name="Freeform 37"/>
          <p:cNvSpPr>
            <a:spLocks/>
          </p:cNvSpPr>
          <p:nvPr/>
        </p:nvSpPr>
        <p:spPr bwMode="auto">
          <a:xfrm rot="6413238">
            <a:off x="4140200" y="3717925"/>
            <a:ext cx="185738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755650" y="1052513"/>
            <a:ext cx="28082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Première division  : </a:t>
            </a:r>
            <a:r>
              <a:rPr lang="fr-FR">
                <a:solidFill>
                  <a:srgbClr val="DD072B"/>
                </a:solidFill>
              </a:rPr>
              <a:t>la division réductionnelle</a:t>
            </a:r>
          </a:p>
        </p:txBody>
      </p:sp>
      <p:sp>
        <p:nvSpPr>
          <p:cNvPr id="30759" name="Oval 39"/>
          <p:cNvSpPr>
            <a:spLocks noChangeArrowheads="1"/>
          </p:cNvSpPr>
          <p:nvPr/>
        </p:nvSpPr>
        <p:spPr bwMode="auto">
          <a:xfrm>
            <a:off x="323850" y="1916113"/>
            <a:ext cx="1728788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60" name="Oval 40" descr="Granit"/>
          <p:cNvSpPr>
            <a:spLocks noChangeArrowheads="1"/>
          </p:cNvSpPr>
          <p:nvPr/>
        </p:nvSpPr>
        <p:spPr bwMode="auto">
          <a:xfrm>
            <a:off x="612775" y="2347913"/>
            <a:ext cx="1130300" cy="1152525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761" name="Freeform 41"/>
          <p:cNvSpPr>
            <a:spLocks/>
          </p:cNvSpPr>
          <p:nvPr/>
        </p:nvSpPr>
        <p:spPr bwMode="auto">
          <a:xfrm>
            <a:off x="828675" y="2563813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2" name="Freeform 42"/>
          <p:cNvSpPr>
            <a:spLocks/>
          </p:cNvSpPr>
          <p:nvPr/>
        </p:nvSpPr>
        <p:spPr bwMode="auto">
          <a:xfrm>
            <a:off x="828675" y="26368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3" name="Freeform 43"/>
          <p:cNvSpPr>
            <a:spLocks/>
          </p:cNvSpPr>
          <p:nvPr/>
        </p:nvSpPr>
        <p:spPr bwMode="auto">
          <a:xfrm>
            <a:off x="1044575" y="29241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4" name="Freeform 44"/>
          <p:cNvSpPr>
            <a:spLocks/>
          </p:cNvSpPr>
          <p:nvPr/>
        </p:nvSpPr>
        <p:spPr bwMode="auto">
          <a:xfrm>
            <a:off x="971550" y="29241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5" name="Freeform 45"/>
          <p:cNvSpPr>
            <a:spLocks/>
          </p:cNvSpPr>
          <p:nvPr/>
        </p:nvSpPr>
        <p:spPr bwMode="auto">
          <a:xfrm>
            <a:off x="1260475" y="24923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6" name="Freeform 46"/>
          <p:cNvSpPr>
            <a:spLocks/>
          </p:cNvSpPr>
          <p:nvPr/>
        </p:nvSpPr>
        <p:spPr bwMode="auto">
          <a:xfrm>
            <a:off x="1260475" y="24209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7" name="Freeform 47"/>
          <p:cNvSpPr>
            <a:spLocks/>
          </p:cNvSpPr>
          <p:nvPr/>
        </p:nvSpPr>
        <p:spPr bwMode="auto">
          <a:xfrm>
            <a:off x="684213" y="2636838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8" name="Freeform 48"/>
          <p:cNvSpPr>
            <a:spLocks/>
          </p:cNvSpPr>
          <p:nvPr/>
        </p:nvSpPr>
        <p:spPr bwMode="auto">
          <a:xfrm>
            <a:off x="755650" y="2563813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9" name="Freeform 49"/>
          <p:cNvSpPr>
            <a:spLocks/>
          </p:cNvSpPr>
          <p:nvPr/>
        </p:nvSpPr>
        <p:spPr bwMode="auto">
          <a:xfrm>
            <a:off x="828675" y="3068638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70" name="Freeform 50"/>
          <p:cNvSpPr>
            <a:spLocks/>
          </p:cNvSpPr>
          <p:nvPr/>
        </p:nvSpPr>
        <p:spPr bwMode="auto">
          <a:xfrm>
            <a:off x="755650" y="3068638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71" name="Freeform 51"/>
          <p:cNvSpPr>
            <a:spLocks/>
          </p:cNvSpPr>
          <p:nvPr/>
        </p:nvSpPr>
        <p:spPr bwMode="auto">
          <a:xfrm>
            <a:off x="1044575" y="30686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72" name="Freeform 52"/>
          <p:cNvSpPr>
            <a:spLocks/>
          </p:cNvSpPr>
          <p:nvPr/>
        </p:nvSpPr>
        <p:spPr bwMode="auto">
          <a:xfrm rot="708146">
            <a:off x="1044575" y="314007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73" name="Text Box 53"/>
          <p:cNvSpPr txBox="1">
            <a:spLocks noChangeArrowheads="1"/>
          </p:cNvSpPr>
          <p:nvPr/>
        </p:nvSpPr>
        <p:spPr bwMode="auto">
          <a:xfrm>
            <a:off x="323850" y="4652963"/>
            <a:ext cx="3887788" cy="1689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 </a:t>
            </a:r>
            <a:r>
              <a:rPr lang="fr-FR" sz="2000">
                <a:sym typeface="Wingdings" pitchFamily="2" charset="2"/>
              </a:rPr>
              <a:t>1 Cellule	    2 cellules </a:t>
            </a:r>
          </a:p>
          <a:p>
            <a:pPr algn="l">
              <a:spcBef>
                <a:spcPct val="50000"/>
              </a:spcBef>
            </a:pPr>
            <a:r>
              <a:rPr lang="fr-FR" sz="2000">
                <a:sym typeface="Wingdings" pitchFamily="2" charset="2"/>
              </a:rPr>
              <a:t>  diploïde	     haploïdes </a:t>
            </a:r>
          </a:p>
          <a:p>
            <a:pPr algn="l">
              <a:spcBef>
                <a:spcPct val="50000"/>
              </a:spcBef>
            </a:pPr>
            <a:r>
              <a:rPr lang="fr-FR"/>
              <a:t>   2n = 6		        n = 3</a:t>
            </a:r>
          </a:p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30774" name="AutoShape 54"/>
          <p:cNvSpPr>
            <a:spLocks noChangeArrowheads="1"/>
          </p:cNvSpPr>
          <p:nvPr/>
        </p:nvSpPr>
        <p:spPr bwMode="auto">
          <a:xfrm>
            <a:off x="1692275" y="5229225"/>
            <a:ext cx="647700" cy="431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75" name="Line 55"/>
          <p:cNvSpPr>
            <a:spLocks noChangeShapeType="1"/>
          </p:cNvSpPr>
          <p:nvPr/>
        </p:nvSpPr>
        <p:spPr bwMode="auto">
          <a:xfrm flipV="1">
            <a:off x="2268538" y="2636838"/>
            <a:ext cx="1150937" cy="5048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76" name="Line 56"/>
          <p:cNvSpPr>
            <a:spLocks noChangeShapeType="1"/>
          </p:cNvSpPr>
          <p:nvPr/>
        </p:nvSpPr>
        <p:spPr bwMode="auto">
          <a:xfrm>
            <a:off x="2268538" y="3141663"/>
            <a:ext cx="1150937" cy="50323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77" name="Line 57"/>
          <p:cNvSpPr>
            <a:spLocks noChangeShapeType="1"/>
          </p:cNvSpPr>
          <p:nvPr/>
        </p:nvSpPr>
        <p:spPr bwMode="auto">
          <a:xfrm flipV="1">
            <a:off x="5292725" y="2133600"/>
            <a:ext cx="1223963" cy="2159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78" name="Line 58"/>
          <p:cNvSpPr>
            <a:spLocks noChangeShapeType="1"/>
          </p:cNvSpPr>
          <p:nvPr/>
        </p:nvSpPr>
        <p:spPr bwMode="auto">
          <a:xfrm flipV="1">
            <a:off x="5292725" y="3429000"/>
            <a:ext cx="1223963" cy="28733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79" name="Line 59"/>
          <p:cNvSpPr>
            <a:spLocks noChangeShapeType="1"/>
          </p:cNvSpPr>
          <p:nvPr/>
        </p:nvSpPr>
        <p:spPr bwMode="auto">
          <a:xfrm>
            <a:off x="5364163" y="3860800"/>
            <a:ext cx="1150937" cy="14605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80" name="Line 60"/>
          <p:cNvSpPr>
            <a:spLocks noChangeShapeType="1"/>
          </p:cNvSpPr>
          <p:nvPr/>
        </p:nvSpPr>
        <p:spPr bwMode="auto">
          <a:xfrm>
            <a:off x="5292725" y="2420938"/>
            <a:ext cx="1223963" cy="14446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3" name="Freeform 20"/>
          <p:cNvSpPr>
            <a:spLocks/>
          </p:cNvSpPr>
          <p:nvPr/>
        </p:nvSpPr>
        <p:spPr bwMode="auto">
          <a:xfrm>
            <a:off x="4499992" y="3933056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4" name="Freeform 24"/>
          <p:cNvSpPr>
            <a:spLocks/>
          </p:cNvSpPr>
          <p:nvPr/>
        </p:nvSpPr>
        <p:spPr bwMode="auto">
          <a:xfrm rot="5909519">
            <a:off x="4056286" y="3656037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" name="Freeform 28"/>
          <p:cNvSpPr>
            <a:spLocks/>
          </p:cNvSpPr>
          <p:nvPr/>
        </p:nvSpPr>
        <p:spPr bwMode="auto">
          <a:xfrm rot="-3367173">
            <a:off x="4027711" y="2389212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6" name="Freeform 31"/>
          <p:cNvSpPr>
            <a:spLocks/>
          </p:cNvSpPr>
          <p:nvPr/>
        </p:nvSpPr>
        <p:spPr bwMode="auto">
          <a:xfrm rot="-2210898">
            <a:off x="4068192" y="2348731"/>
            <a:ext cx="503237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7" name="Freeform 37"/>
          <p:cNvSpPr>
            <a:spLocks/>
          </p:cNvSpPr>
          <p:nvPr/>
        </p:nvSpPr>
        <p:spPr bwMode="auto">
          <a:xfrm rot="6413238">
            <a:off x="4139629" y="3717156"/>
            <a:ext cx="185738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8" name="Freeform 41"/>
          <p:cNvSpPr>
            <a:spLocks/>
          </p:cNvSpPr>
          <p:nvPr/>
        </p:nvSpPr>
        <p:spPr bwMode="auto">
          <a:xfrm>
            <a:off x="828104" y="2563044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9" name="Freeform 42"/>
          <p:cNvSpPr>
            <a:spLocks/>
          </p:cNvSpPr>
          <p:nvPr/>
        </p:nvSpPr>
        <p:spPr bwMode="auto">
          <a:xfrm>
            <a:off x="828104" y="2636069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0" name="Freeform 43"/>
          <p:cNvSpPr>
            <a:spLocks/>
          </p:cNvSpPr>
          <p:nvPr/>
        </p:nvSpPr>
        <p:spPr bwMode="auto">
          <a:xfrm>
            <a:off x="1044004" y="2923406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" name="Freeform 44"/>
          <p:cNvSpPr>
            <a:spLocks/>
          </p:cNvSpPr>
          <p:nvPr/>
        </p:nvSpPr>
        <p:spPr bwMode="auto">
          <a:xfrm>
            <a:off x="970979" y="2923406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" name="Freeform 47"/>
          <p:cNvSpPr>
            <a:spLocks/>
          </p:cNvSpPr>
          <p:nvPr/>
        </p:nvSpPr>
        <p:spPr bwMode="auto">
          <a:xfrm>
            <a:off x="683642" y="2636069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3" name="Freeform 48"/>
          <p:cNvSpPr>
            <a:spLocks/>
          </p:cNvSpPr>
          <p:nvPr/>
        </p:nvSpPr>
        <p:spPr bwMode="auto">
          <a:xfrm>
            <a:off x="755079" y="2563044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823 0.0 " pathEditMode="relative" ptsTypes="AA">
                                      <p:cBhvr>
                                        <p:cTn id="79" dur="20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1805 0.0 " pathEditMode="relative" ptsTypes="AA">
                                      <p:cBhvr>
                                        <p:cTn id="81" dur="2000" fill="hold"/>
                                        <p:tgtEl>
                                          <p:spTgt spid="307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0.10226 -3.33333E-6 " pathEditMode="relative" ptsTypes="AA">
                                      <p:cBhvr>
                                        <p:cTn id="83" dur="20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1.85185E-6 L -0.11024 1.85185E-6 " pathEditMode="relative" ptsTypes="AA">
                                      <p:cBhvr>
                                        <p:cTn id="85" dur="2000" fill="hold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  <p:bldP spid="30727" grpId="0" animBg="1"/>
      <p:bldP spid="30728" grpId="0" animBg="1"/>
      <p:bldP spid="30729" grpId="0" animBg="1"/>
      <p:bldP spid="30731" grpId="0" animBg="1"/>
      <p:bldP spid="30733" grpId="0" animBg="1"/>
      <p:bldP spid="30735" grpId="0" animBg="1"/>
      <p:bldP spid="30737" grpId="0" animBg="1"/>
      <p:bldP spid="30739" grpId="0" animBg="1"/>
      <p:bldP spid="30741" grpId="0" animBg="1"/>
      <p:bldP spid="30742" grpId="0" animBg="1"/>
      <p:bldP spid="30743" grpId="0" animBg="1"/>
      <p:bldP spid="30745" grpId="0" animBg="1"/>
      <p:bldP spid="30747" grpId="0" animBg="1"/>
      <p:bldP spid="30749" grpId="0" animBg="1"/>
      <p:bldP spid="30750" grpId="0" animBg="1"/>
      <p:bldP spid="30753" grpId="0"/>
      <p:bldP spid="30754" grpId="0" animBg="1"/>
      <p:bldP spid="30754" grpId="1" animBg="1"/>
      <p:bldP spid="30755" grpId="0" animBg="1"/>
      <p:bldP spid="30755" grpId="1" animBg="1"/>
      <p:bldP spid="30773" grpId="0" animBg="1"/>
      <p:bldP spid="30774" grpId="0" animBg="1"/>
      <p:bldP spid="30777" grpId="0" animBg="1"/>
      <p:bldP spid="30778" grpId="0" animBg="1"/>
      <p:bldP spid="30779" grpId="0" animBg="1"/>
      <p:bldP spid="307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Freeform 11"/>
          <p:cNvSpPr>
            <a:spLocks/>
          </p:cNvSpPr>
          <p:nvPr/>
        </p:nvSpPr>
        <p:spPr bwMode="auto">
          <a:xfrm>
            <a:off x="6227763" y="28527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971550" y="1773238"/>
            <a:ext cx="1727200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3419475" y="1844675"/>
            <a:ext cx="1728788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699125" cy="850900"/>
          </a:xfrm>
        </p:spPr>
        <p:txBody>
          <a:bodyPr/>
          <a:lstStyle/>
          <a:p>
            <a:r>
              <a:rPr lang="fr-FR" sz="2000"/>
              <a:t>MEIOSE AU COURS D’UNE GAMETOGENESE</a:t>
            </a:r>
          </a:p>
        </p:txBody>
      </p:sp>
      <p:sp>
        <p:nvSpPr>
          <p:cNvPr id="8197" name="Oval 5" descr="Granit"/>
          <p:cNvSpPr>
            <a:spLocks noChangeArrowheads="1"/>
          </p:cNvSpPr>
          <p:nvPr/>
        </p:nvSpPr>
        <p:spPr bwMode="auto">
          <a:xfrm>
            <a:off x="1547813" y="2349500"/>
            <a:ext cx="914400" cy="8366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198" name="Oval 6" descr="Granit"/>
          <p:cNvSpPr>
            <a:spLocks noChangeArrowheads="1"/>
          </p:cNvSpPr>
          <p:nvPr/>
        </p:nvSpPr>
        <p:spPr bwMode="auto">
          <a:xfrm>
            <a:off x="3708400" y="2276475"/>
            <a:ext cx="1130300" cy="1152525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059113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708146">
            <a:off x="6227763" y="292417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204" name="Freeform 12"/>
          <p:cNvSpPr>
            <a:spLocks/>
          </p:cNvSpPr>
          <p:nvPr/>
        </p:nvSpPr>
        <p:spPr bwMode="auto">
          <a:xfrm>
            <a:off x="6011863" y="22050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205" name="Freeform 13"/>
          <p:cNvSpPr>
            <a:spLocks/>
          </p:cNvSpPr>
          <p:nvPr/>
        </p:nvSpPr>
        <p:spPr bwMode="auto">
          <a:xfrm>
            <a:off x="6011863" y="227647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206" name="Freeform 14"/>
          <p:cNvSpPr>
            <a:spLocks/>
          </p:cNvSpPr>
          <p:nvPr/>
        </p:nvSpPr>
        <p:spPr bwMode="auto">
          <a:xfrm>
            <a:off x="7092950" y="18446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207" name="Freeform 15"/>
          <p:cNvSpPr>
            <a:spLocks/>
          </p:cNvSpPr>
          <p:nvPr/>
        </p:nvSpPr>
        <p:spPr bwMode="auto">
          <a:xfrm>
            <a:off x="7164388" y="18446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208" name="Freeform 16"/>
          <p:cNvSpPr>
            <a:spLocks/>
          </p:cNvSpPr>
          <p:nvPr/>
        </p:nvSpPr>
        <p:spPr bwMode="auto">
          <a:xfrm>
            <a:off x="7164388" y="26368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209" name="Freeform 17"/>
          <p:cNvSpPr>
            <a:spLocks/>
          </p:cNvSpPr>
          <p:nvPr/>
        </p:nvSpPr>
        <p:spPr bwMode="auto">
          <a:xfrm>
            <a:off x="7164388" y="27082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210" name="Freeform 18"/>
          <p:cNvSpPr>
            <a:spLocks/>
          </p:cNvSpPr>
          <p:nvPr/>
        </p:nvSpPr>
        <p:spPr bwMode="auto">
          <a:xfrm>
            <a:off x="7812088" y="1916113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211" name="Freeform 19"/>
          <p:cNvSpPr>
            <a:spLocks/>
          </p:cNvSpPr>
          <p:nvPr/>
        </p:nvSpPr>
        <p:spPr bwMode="auto">
          <a:xfrm>
            <a:off x="7885113" y="1916113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212" name="Freeform 20"/>
          <p:cNvSpPr>
            <a:spLocks/>
          </p:cNvSpPr>
          <p:nvPr/>
        </p:nvSpPr>
        <p:spPr bwMode="auto">
          <a:xfrm>
            <a:off x="7812088" y="2708275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213" name="Freeform 21"/>
          <p:cNvSpPr>
            <a:spLocks/>
          </p:cNvSpPr>
          <p:nvPr/>
        </p:nvSpPr>
        <p:spPr bwMode="auto">
          <a:xfrm>
            <a:off x="7740650" y="2708275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6156325" y="549275"/>
            <a:ext cx="2447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>
                <a:solidFill>
                  <a:schemeClr val="tx2"/>
                </a:solidFill>
              </a:rPr>
              <a:t>( exemple où 2n = 6 )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7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250" autoRev="1" fill="hold"/>
                                        <p:tgtEl>
                                          <p:spTgt spid="8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animClr clrSpc="rgb" dir="cw">
                                      <p:cBhvr>
                                        <p:cTn id="56" dur="250" autoRev="1" fill="hold"/>
                                        <p:tgtEl>
                                          <p:spTgt spid="8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57" dur="250" autoRev="1" fill="hold"/>
                                        <p:tgtEl>
                                          <p:spTgt spid="8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autoRev="1" fill="hold"/>
                                        <p:tgtEl>
                                          <p:spTgt spid="8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8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07084 0.06319 " pathEditMode="relative" ptsTypes="AA">
                                      <p:cBhvr>
                                        <p:cTn id="62" dur="2000" fill="hold"/>
                                        <p:tgtEl>
                                          <p:spTgt spid="8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 animBg="1"/>
      <p:bldP spid="8202" grpId="0" animBg="1"/>
      <p:bldP spid="8204" grpId="0" animBg="1"/>
      <p:bldP spid="8205" grpId="0" animBg="1"/>
      <p:bldP spid="8206" grpId="0" animBg="1"/>
      <p:bldP spid="8207" grpId="0" animBg="1"/>
      <p:bldP spid="8208" grpId="0" animBg="1"/>
      <p:bldP spid="8209" grpId="0" animBg="1"/>
      <p:bldP spid="8210" grpId="0" animBg="1"/>
      <p:bldP spid="8211" grpId="0" animBg="1"/>
      <p:bldP spid="8212" grpId="0" animBg="1"/>
      <p:bldP spid="8213" grpId="0" animBg="1"/>
      <p:bldP spid="8215" grpId="0" build="allAtOnce"/>
      <p:bldP spid="8215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Oval 3"/>
          <p:cNvSpPr>
            <a:spLocks noChangeArrowheads="1"/>
          </p:cNvSpPr>
          <p:nvPr/>
        </p:nvSpPr>
        <p:spPr bwMode="auto">
          <a:xfrm>
            <a:off x="971550" y="1773238"/>
            <a:ext cx="1727200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3419475" y="1844675"/>
            <a:ext cx="1728788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10246" name="Oval 6" descr="Granit"/>
          <p:cNvSpPr>
            <a:spLocks noChangeArrowheads="1"/>
          </p:cNvSpPr>
          <p:nvPr/>
        </p:nvSpPr>
        <p:spPr bwMode="auto">
          <a:xfrm>
            <a:off x="1547813" y="2349500"/>
            <a:ext cx="914400" cy="8366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7" name="Oval 7" descr="Granit"/>
          <p:cNvSpPr>
            <a:spLocks noChangeArrowheads="1"/>
          </p:cNvSpPr>
          <p:nvPr/>
        </p:nvSpPr>
        <p:spPr bwMode="auto">
          <a:xfrm>
            <a:off x="3708400" y="2276475"/>
            <a:ext cx="1130300" cy="1152525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059113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  <p:sp>
        <p:nvSpPr>
          <p:cNvPr id="10250" name="Freeform 10"/>
          <p:cNvSpPr>
            <a:spLocks/>
          </p:cNvSpPr>
          <p:nvPr/>
        </p:nvSpPr>
        <p:spPr bwMode="auto">
          <a:xfrm>
            <a:off x="6011863" y="22050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1" name="Freeform 11"/>
          <p:cNvSpPr>
            <a:spLocks/>
          </p:cNvSpPr>
          <p:nvPr/>
        </p:nvSpPr>
        <p:spPr bwMode="auto">
          <a:xfrm>
            <a:off x="6011863" y="227647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2" name="Freeform 12"/>
          <p:cNvSpPr>
            <a:spLocks/>
          </p:cNvSpPr>
          <p:nvPr/>
        </p:nvSpPr>
        <p:spPr bwMode="auto">
          <a:xfrm>
            <a:off x="7092950" y="18446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3" name="Freeform 13"/>
          <p:cNvSpPr>
            <a:spLocks/>
          </p:cNvSpPr>
          <p:nvPr/>
        </p:nvSpPr>
        <p:spPr bwMode="auto">
          <a:xfrm>
            <a:off x="7164388" y="18446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7164388" y="26368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5" name="Freeform 15"/>
          <p:cNvSpPr>
            <a:spLocks/>
          </p:cNvSpPr>
          <p:nvPr/>
        </p:nvSpPr>
        <p:spPr bwMode="auto">
          <a:xfrm>
            <a:off x="7164388" y="27082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6" name="Freeform 16"/>
          <p:cNvSpPr>
            <a:spLocks/>
          </p:cNvSpPr>
          <p:nvPr/>
        </p:nvSpPr>
        <p:spPr bwMode="auto">
          <a:xfrm>
            <a:off x="7812088" y="1916113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7" name="Freeform 17"/>
          <p:cNvSpPr>
            <a:spLocks/>
          </p:cNvSpPr>
          <p:nvPr/>
        </p:nvSpPr>
        <p:spPr bwMode="auto">
          <a:xfrm>
            <a:off x="7885113" y="1916113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8" name="Freeform 18"/>
          <p:cNvSpPr>
            <a:spLocks/>
          </p:cNvSpPr>
          <p:nvPr/>
        </p:nvSpPr>
        <p:spPr bwMode="auto">
          <a:xfrm>
            <a:off x="7812088" y="2708275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9" name="Freeform 19"/>
          <p:cNvSpPr>
            <a:spLocks/>
          </p:cNvSpPr>
          <p:nvPr/>
        </p:nvSpPr>
        <p:spPr bwMode="auto">
          <a:xfrm>
            <a:off x="7740650" y="2708275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42" name="Freeform 2"/>
          <p:cNvSpPr>
            <a:spLocks/>
          </p:cNvSpPr>
          <p:nvPr/>
        </p:nvSpPr>
        <p:spPr bwMode="auto">
          <a:xfrm>
            <a:off x="6227763" y="28527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49" name="Freeform 9"/>
          <p:cNvSpPr>
            <a:spLocks/>
          </p:cNvSpPr>
          <p:nvPr/>
        </p:nvSpPr>
        <p:spPr bwMode="auto">
          <a:xfrm rot="708146">
            <a:off x="6227763" y="292417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0.23628 0.03148 " pathEditMode="relative" ptsTypes="AA">
                                      <p:cBhvr>
                                        <p:cTn id="6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-0.23628 0.0314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1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7.40741E-7 L -0.21267 0.01042 " pathEditMode="relative" ptsTypes="AA">
                                      <p:cBhvr>
                                        <p:cTn id="10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-0.21267 0.0106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85185E-6 L -0.31493 0.14699 " pathEditMode="relative" ptsTypes="AA">
                                      <p:cBhvr>
                                        <p:cTn id="14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85185E-6 L -0.32292 0.15764 " pathEditMode="relative" ptsTypes="AA">
                                      <p:cBhvr>
                                        <p:cTn id="16" dur="2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4 -0.0044 L -0.30434 -0.046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" y="-2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8.67362E-19 L -0.31511 -0.05255 " pathEditMode="relative" ptsTypes="AA">
                                      <p:cBhvr>
                                        <p:cTn id="20" dur="2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-0.42327 0.0754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" y="3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-0.44097 0.0736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3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1.48148E-6 L -0.40173 0.03171 " pathEditMode="relative" ptsTypes="AA">
                                      <p:cBhvr>
                                        <p:cTn id="26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-0.40174 0.05255 " pathEditMode="relative" ptsTypes="AA">
                                      <p:cBhvr>
                                        <p:cTn id="28" dur="2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42" grpId="0" animBg="1"/>
      <p:bldP spid="102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971550" y="1773238"/>
            <a:ext cx="1727200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3419475" y="1844675"/>
            <a:ext cx="1728788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14341" name="Oval 5" descr="Granit"/>
          <p:cNvSpPr>
            <a:spLocks noChangeArrowheads="1"/>
          </p:cNvSpPr>
          <p:nvPr/>
        </p:nvSpPr>
        <p:spPr bwMode="auto">
          <a:xfrm>
            <a:off x="1547813" y="2349500"/>
            <a:ext cx="914400" cy="8366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342" name="Oval 6" descr="Granit"/>
          <p:cNvSpPr>
            <a:spLocks noChangeArrowheads="1"/>
          </p:cNvSpPr>
          <p:nvPr/>
        </p:nvSpPr>
        <p:spPr bwMode="auto">
          <a:xfrm>
            <a:off x="3708400" y="2276475"/>
            <a:ext cx="1130300" cy="1152525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059113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  <p:sp>
        <p:nvSpPr>
          <p:cNvPr id="14344" name="Freeform 8"/>
          <p:cNvSpPr>
            <a:spLocks/>
          </p:cNvSpPr>
          <p:nvPr/>
        </p:nvSpPr>
        <p:spPr bwMode="auto">
          <a:xfrm>
            <a:off x="3924300" y="249237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45" name="Freeform 9"/>
          <p:cNvSpPr>
            <a:spLocks/>
          </p:cNvSpPr>
          <p:nvPr/>
        </p:nvSpPr>
        <p:spPr bwMode="auto">
          <a:xfrm>
            <a:off x="3924300" y="2565400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46" name="Freeform 10"/>
          <p:cNvSpPr>
            <a:spLocks/>
          </p:cNvSpPr>
          <p:nvPr/>
        </p:nvSpPr>
        <p:spPr bwMode="auto">
          <a:xfrm>
            <a:off x="4140200" y="28527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47" name="Freeform 11"/>
          <p:cNvSpPr>
            <a:spLocks/>
          </p:cNvSpPr>
          <p:nvPr/>
        </p:nvSpPr>
        <p:spPr bwMode="auto">
          <a:xfrm>
            <a:off x="4067175" y="28527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48" name="Freeform 12"/>
          <p:cNvSpPr>
            <a:spLocks/>
          </p:cNvSpPr>
          <p:nvPr/>
        </p:nvSpPr>
        <p:spPr bwMode="auto">
          <a:xfrm>
            <a:off x="4356100" y="24209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49" name="Freeform 13"/>
          <p:cNvSpPr>
            <a:spLocks/>
          </p:cNvSpPr>
          <p:nvPr/>
        </p:nvSpPr>
        <p:spPr bwMode="auto">
          <a:xfrm>
            <a:off x="4356100" y="2349500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50" name="Freeform 14"/>
          <p:cNvSpPr>
            <a:spLocks/>
          </p:cNvSpPr>
          <p:nvPr/>
        </p:nvSpPr>
        <p:spPr bwMode="auto">
          <a:xfrm>
            <a:off x="3779838" y="2565400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51" name="Freeform 15"/>
          <p:cNvSpPr>
            <a:spLocks/>
          </p:cNvSpPr>
          <p:nvPr/>
        </p:nvSpPr>
        <p:spPr bwMode="auto">
          <a:xfrm>
            <a:off x="3851275" y="2492375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52" name="Freeform 16"/>
          <p:cNvSpPr>
            <a:spLocks/>
          </p:cNvSpPr>
          <p:nvPr/>
        </p:nvSpPr>
        <p:spPr bwMode="auto">
          <a:xfrm>
            <a:off x="3924300" y="2997200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53" name="Freeform 17"/>
          <p:cNvSpPr>
            <a:spLocks/>
          </p:cNvSpPr>
          <p:nvPr/>
        </p:nvSpPr>
        <p:spPr bwMode="auto">
          <a:xfrm>
            <a:off x="3851275" y="2997200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54" name="Freeform 18"/>
          <p:cNvSpPr>
            <a:spLocks/>
          </p:cNvSpPr>
          <p:nvPr/>
        </p:nvSpPr>
        <p:spPr bwMode="auto">
          <a:xfrm>
            <a:off x="4140200" y="2997200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55" name="Freeform 19"/>
          <p:cNvSpPr>
            <a:spLocks/>
          </p:cNvSpPr>
          <p:nvPr/>
        </p:nvSpPr>
        <p:spPr bwMode="auto">
          <a:xfrm rot="708146">
            <a:off x="4140200" y="30686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2"/>
          <p:cNvSpPr>
            <a:spLocks noChangeArrowheads="1"/>
          </p:cNvSpPr>
          <p:nvPr/>
        </p:nvSpPr>
        <p:spPr bwMode="auto">
          <a:xfrm>
            <a:off x="971550" y="1773238"/>
            <a:ext cx="1727200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5724525" y="1989138"/>
            <a:ext cx="1728788" cy="2232025"/>
          </a:xfrm>
          <a:prstGeom prst="ellipse">
            <a:avLst/>
          </a:prstGeom>
          <a:solidFill>
            <a:srgbClr val="FFFFCC">
              <a:alpha val="78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27653" name="Oval 5" descr="Granit"/>
          <p:cNvSpPr>
            <a:spLocks noChangeArrowheads="1"/>
          </p:cNvSpPr>
          <p:nvPr/>
        </p:nvSpPr>
        <p:spPr bwMode="auto">
          <a:xfrm>
            <a:off x="1547813" y="2349500"/>
            <a:ext cx="914400" cy="8366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3059113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  <p:sp>
        <p:nvSpPr>
          <p:cNvPr id="27656" name="Freeform 8"/>
          <p:cNvSpPr>
            <a:spLocks/>
          </p:cNvSpPr>
          <p:nvPr/>
        </p:nvSpPr>
        <p:spPr bwMode="auto">
          <a:xfrm>
            <a:off x="6229350" y="2565400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57" name="Freeform 9"/>
          <p:cNvSpPr>
            <a:spLocks/>
          </p:cNvSpPr>
          <p:nvPr/>
        </p:nvSpPr>
        <p:spPr bwMode="auto">
          <a:xfrm>
            <a:off x="6229350" y="263842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58" name="Freeform 10"/>
          <p:cNvSpPr>
            <a:spLocks/>
          </p:cNvSpPr>
          <p:nvPr/>
        </p:nvSpPr>
        <p:spPr bwMode="auto">
          <a:xfrm>
            <a:off x="6445250" y="2925763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59" name="Freeform 11"/>
          <p:cNvSpPr>
            <a:spLocks/>
          </p:cNvSpPr>
          <p:nvPr/>
        </p:nvSpPr>
        <p:spPr bwMode="auto">
          <a:xfrm>
            <a:off x="6372225" y="2925763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0" name="Freeform 12"/>
          <p:cNvSpPr>
            <a:spLocks/>
          </p:cNvSpPr>
          <p:nvPr/>
        </p:nvSpPr>
        <p:spPr bwMode="auto">
          <a:xfrm>
            <a:off x="6661150" y="2493963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1" name="Freeform 13"/>
          <p:cNvSpPr>
            <a:spLocks/>
          </p:cNvSpPr>
          <p:nvPr/>
        </p:nvSpPr>
        <p:spPr bwMode="auto">
          <a:xfrm>
            <a:off x="6661150" y="242252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2" name="Freeform 14"/>
          <p:cNvSpPr>
            <a:spLocks/>
          </p:cNvSpPr>
          <p:nvPr/>
        </p:nvSpPr>
        <p:spPr bwMode="auto">
          <a:xfrm>
            <a:off x="6084888" y="2638425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3" name="Freeform 15"/>
          <p:cNvSpPr>
            <a:spLocks/>
          </p:cNvSpPr>
          <p:nvPr/>
        </p:nvSpPr>
        <p:spPr bwMode="auto">
          <a:xfrm>
            <a:off x="6156325" y="2565400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4" name="Freeform 16"/>
          <p:cNvSpPr>
            <a:spLocks/>
          </p:cNvSpPr>
          <p:nvPr/>
        </p:nvSpPr>
        <p:spPr bwMode="auto">
          <a:xfrm>
            <a:off x="6229350" y="3070225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5" name="Freeform 17"/>
          <p:cNvSpPr>
            <a:spLocks/>
          </p:cNvSpPr>
          <p:nvPr/>
        </p:nvSpPr>
        <p:spPr bwMode="auto">
          <a:xfrm>
            <a:off x="6156325" y="3070225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6" name="Freeform 18"/>
          <p:cNvSpPr>
            <a:spLocks/>
          </p:cNvSpPr>
          <p:nvPr/>
        </p:nvSpPr>
        <p:spPr bwMode="auto">
          <a:xfrm>
            <a:off x="6445250" y="307022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7" name="Freeform 19"/>
          <p:cNvSpPr>
            <a:spLocks/>
          </p:cNvSpPr>
          <p:nvPr/>
        </p:nvSpPr>
        <p:spPr bwMode="auto">
          <a:xfrm rot="708146">
            <a:off x="6445250" y="3141663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69" name="Oval 21"/>
          <p:cNvSpPr>
            <a:spLocks noChangeArrowheads="1"/>
          </p:cNvSpPr>
          <p:nvPr/>
        </p:nvSpPr>
        <p:spPr bwMode="auto">
          <a:xfrm>
            <a:off x="3203575" y="1916113"/>
            <a:ext cx="1728788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7671" name="Freeform 23"/>
          <p:cNvSpPr>
            <a:spLocks/>
          </p:cNvSpPr>
          <p:nvPr/>
        </p:nvSpPr>
        <p:spPr bwMode="auto">
          <a:xfrm>
            <a:off x="3708400" y="2563813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72" name="Freeform 24"/>
          <p:cNvSpPr>
            <a:spLocks/>
          </p:cNvSpPr>
          <p:nvPr/>
        </p:nvSpPr>
        <p:spPr bwMode="auto">
          <a:xfrm>
            <a:off x="3708400" y="26368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73" name="Freeform 25"/>
          <p:cNvSpPr>
            <a:spLocks/>
          </p:cNvSpPr>
          <p:nvPr/>
        </p:nvSpPr>
        <p:spPr bwMode="auto">
          <a:xfrm>
            <a:off x="3924300" y="29241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74" name="Freeform 26"/>
          <p:cNvSpPr>
            <a:spLocks/>
          </p:cNvSpPr>
          <p:nvPr/>
        </p:nvSpPr>
        <p:spPr bwMode="auto">
          <a:xfrm>
            <a:off x="3851275" y="29241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75" name="Freeform 27"/>
          <p:cNvSpPr>
            <a:spLocks/>
          </p:cNvSpPr>
          <p:nvPr/>
        </p:nvSpPr>
        <p:spPr bwMode="auto">
          <a:xfrm>
            <a:off x="4140200" y="2492375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76" name="Freeform 28"/>
          <p:cNvSpPr>
            <a:spLocks/>
          </p:cNvSpPr>
          <p:nvPr/>
        </p:nvSpPr>
        <p:spPr bwMode="auto">
          <a:xfrm>
            <a:off x="4140200" y="24209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77" name="Freeform 29"/>
          <p:cNvSpPr>
            <a:spLocks/>
          </p:cNvSpPr>
          <p:nvPr/>
        </p:nvSpPr>
        <p:spPr bwMode="auto">
          <a:xfrm>
            <a:off x="3563938" y="2636838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78" name="Freeform 30"/>
          <p:cNvSpPr>
            <a:spLocks/>
          </p:cNvSpPr>
          <p:nvPr/>
        </p:nvSpPr>
        <p:spPr bwMode="auto">
          <a:xfrm>
            <a:off x="3635375" y="2563813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79" name="Freeform 31"/>
          <p:cNvSpPr>
            <a:spLocks/>
          </p:cNvSpPr>
          <p:nvPr/>
        </p:nvSpPr>
        <p:spPr bwMode="auto">
          <a:xfrm>
            <a:off x="3708400" y="3068638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80" name="Freeform 32"/>
          <p:cNvSpPr>
            <a:spLocks/>
          </p:cNvSpPr>
          <p:nvPr/>
        </p:nvSpPr>
        <p:spPr bwMode="auto">
          <a:xfrm>
            <a:off x="3635375" y="3068638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81" name="Freeform 33"/>
          <p:cNvSpPr>
            <a:spLocks/>
          </p:cNvSpPr>
          <p:nvPr/>
        </p:nvSpPr>
        <p:spPr bwMode="auto">
          <a:xfrm>
            <a:off x="3924300" y="3068638"/>
            <a:ext cx="584200" cy="21431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682" name="Freeform 34"/>
          <p:cNvSpPr>
            <a:spLocks/>
          </p:cNvSpPr>
          <p:nvPr/>
        </p:nvSpPr>
        <p:spPr bwMode="auto">
          <a:xfrm rot="708146">
            <a:off x="3924300" y="3140075"/>
            <a:ext cx="584200" cy="21431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00799 -0.03148 " pathEditMode="relative" ptsTypes="AA">
                                      <p:cBhvr>
                                        <p:cTn id="6" dur="2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0.0158 -0.02084 " pathEditMode="relative" ptsTypes="AA">
                                      <p:cBhvr>
                                        <p:cTn id="8" dur="2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40741E-6 L 0.00781 -0.07339 " pathEditMode="relative" ptsTypes="AA">
                                      <p:cBhvr>
                                        <p:cTn id="10" dur="2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-0.00781 -0.07361 " pathEditMode="relative" ptsTypes="AA">
                                      <p:cBhvr>
                                        <p:cTn id="12" dur="2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C 0.00538 0.01528 0.01076 0.03055 0.01302 0.04375 C 0.01527 0.05694 0.01388 0.07384 0.01406 0.07986 " pathEditMode="relative" ptsTypes="aaA">
                                      <p:cBhvr>
                                        <p:cTn id="14" dur="2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C 0.00573 0.0132 0.01163 0.02662 0.01354 0.03889 C 0.01545 0.05116 0.01337 0.06273 0.01146 0.07431 " pathEditMode="relative" ptsTypes="aaA">
                                      <p:cBhvr>
                                        <p:cTn id="16" dur="2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85185E-6 L 0.02361 0.01065 " pathEditMode="relative" ptsTypes="AA">
                                      <p:cBhvr>
                                        <p:cTn id="18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8.67362E-19 L 0.0316 0.01042 " pathEditMode="relative" ptsTypes="AA">
                                      <p:cBhvr>
                                        <p:cTn id="20" dur="2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2084 L -0.00764 0.03148 " pathEditMode="relative" ptsTypes="AA">
                                      <p:cBhvr>
                                        <p:cTn id="22" dur="2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-0.00781 0.02084 " pathEditMode="relative" ptsTypes="AA">
                                      <p:cBhvr>
                                        <p:cTn id="24" dur="2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07407E-6 C 0.00642 0.01227 0.01302 0.02477 0.01563 0.03472 C 0.01823 0.04468 0.01563 0.05556 0.01563 0.05972 " pathEditMode="relative" ptsTypes="aaA">
                                      <p:cBhvr>
                                        <p:cTn id="26" dur="2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1.73472E-18 C 0.00659 0.01273 0.01336 0.02546 0.0151 0.0375 C 0.01683 0.04954 0.01162 0.06713 0.01093 0.07292 " pathEditMode="relative" ptsTypes="aaA">
                                      <p:cBhvr>
                                        <p:cTn id="28" dur="2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  <p:bldP spid="27662" grpId="0" animBg="1"/>
      <p:bldP spid="27663" grpId="0" animBg="1"/>
      <p:bldP spid="27664" grpId="0" animBg="1"/>
      <p:bldP spid="27665" grpId="0" animBg="1"/>
      <p:bldP spid="27666" grpId="0" animBg="1"/>
      <p:bldP spid="276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2268538" y="1844675"/>
            <a:ext cx="1368425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323850" y="1700213"/>
            <a:ext cx="1439863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4427538" y="1916113"/>
            <a:ext cx="1728787" cy="22320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12293" name="Oval 5" descr="Granit"/>
          <p:cNvSpPr>
            <a:spLocks noChangeArrowheads="1"/>
          </p:cNvSpPr>
          <p:nvPr/>
        </p:nvSpPr>
        <p:spPr bwMode="auto">
          <a:xfrm>
            <a:off x="755650" y="2349500"/>
            <a:ext cx="504825" cy="477838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124075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  <p:sp>
        <p:nvSpPr>
          <p:cNvPr id="12296" name="Freeform 8"/>
          <p:cNvSpPr>
            <a:spLocks/>
          </p:cNvSpPr>
          <p:nvPr/>
        </p:nvSpPr>
        <p:spPr bwMode="auto">
          <a:xfrm>
            <a:off x="4857750" y="2468563"/>
            <a:ext cx="612775" cy="192087"/>
          </a:xfrm>
          <a:custGeom>
            <a:avLst/>
            <a:gdLst/>
            <a:ahLst/>
            <a:cxnLst>
              <a:cxn ang="0">
                <a:pos x="42" y="53"/>
              </a:cxn>
              <a:cxn ang="0">
                <a:pos x="87" y="14"/>
              </a:cxn>
              <a:cxn ang="0">
                <a:pos x="141" y="2"/>
              </a:cxn>
              <a:cxn ang="0">
                <a:pos x="186" y="25"/>
              </a:cxn>
              <a:cxn ang="0">
                <a:pos x="273" y="36"/>
              </a:cxn>
              <a:cxn ang="0">
                <a:pos x="354" y="47"/>
              </a:cxn>
              <a:cxn ang="0">
                <a:pos x="381" y="113"/>
              </a:cxn>
              <a:cxn ang="0">
                <a:pos x="321" y="95"/>
              </a:cxn>
              <a:cxn ang="0">
                <a:pos x="237" y="85"/>
              </a:cxn>
              <a:cxn ang="0">
                <a:pos x="183" y="82"/>
              </a:cxn>
              <a:cxn ang="0">
                <a:pos x="138" y="56"/>
              </a:cxn>
              <a:cxn ang="0">
                <a:pos x="96" y="74"/>
              </a:cxn>
              <a:cxn ang="0">
                <a:pos x="33" y="97"/>
              </a:cxn>
              <a:cxn ang="0">
                <a:pos x="1" y="82"/>
              </a:cxn>
              <a:cxn ang="0">
                <a:pos x="42" y="53"/>
              </a:cxn>
            </a:cxnLst>
            <a:rect l="0" t="0" r="r" b="b"/>
            <a:pathLst>
              <a:path w="386" h="121">
                <a:moveTo>
                  <a:pt x="42" y="53"/>
                </a:moveTo>
                <a:cubicBezTo>
                  <a:pt x="56" y="42"/>
                  <a:pt x="71" y="22"/>
                  <a:pt x="87" y="14"/>
                </a:cubicBezTo>
                <a:cubicBezTo>
                  <a:pt x="103" y="6"/>
                  <a:pt x="125" y="0"/>
                  <a:pt x="141" y="2"/>
                </a:cubicBezTo>
                <a:cubicBezTo>
                  <a:pt x="157" y="4"/>
                  <a:pt x="164" y="19"/>
                  <a:pt x="186" y="25"/>
                </a:cubicBezTo>
                <a:cubicBezTo>
                  <a:pt x="208" y="31"/>
                  <a:pt x="245" y="32"/>
                  <a:pt x="273" y="36"/>
                </a:cubicBezTo>
                <a:cubicBezTo>
                  <a:pt x="301" y="40"/>
                  <a:pt x="336" y="34"/>
                  <a:pt x="354" y="47"/>
                </a:cubicBezTo>
                <a:cubicBezTo>
                  <a:pt x="372" y="60"/>
                  <a:pt x="386" y="105"/>
                  <a:pt x="381" y="113"/>
                </a:cubicBezTo>
                <a:cubicBezTo>
                  <a:pt x="376" y="121"/>
                  <a:pt x="345" y="100"/>
                  <a:pt x="321" y="95"/>
                </a:cubicBezTo>
                <a:cubicBezTo>
                  <a:pt x="297" y="90"/>
                  <a:pt x="260" y="87"/>
                  <a:pt x="237" y="85"/>
                </a:cubicBezTo>
                <a:cubicBezTo>
                  <a:pt x="214" y="83"/>
                  <a:pt x="199" y="87"/>
                  <a:pt x="183" y="82"/>
                </a:cubicBezTo>
                <a:cubicBezTo>
                  <a:pt x="167" y="77"/>
                  <a:pt x="152" y="57"/>
                  <a:pt x="138" y="56"/>
                </a:cubicBezTo>
                <a:cubicBezTo>
                  <a:pt x="124" y="55"/>
                  <a:pt x="113" y="67"/>
                  <a:pt x="96" y="74"/>
                </a:cubicBezTo>
                <a:cubicBezTo>
                  <a:pt x="79" y="81"/>
                  <a:pt x="49" y="96"/>
                  <a:pt x="33" y="97"/>
                </a:cubicBezTo>
                <a:cubicBezTo>
                  <a:pt x="17" y="98"/>
                  <a:pt x="0" y="89"/>
                  <a:pt x="1" y="82"/>
                </a:cubicBezTo>
                <a:cubicBezTo>
                  <a:pt x="2" y="75"/>
                  <a:pt x="28" y="64"/>
                  <a:pt x="42" y="5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297" name="Freeform 9"/>
          <p:cNvSpPr>
            <a:spLocks/>
          </p:cNvSpPr>
          <p:nvPr/>
        </p:nvSpPr>
        <p:spPr bwMode="auto">
          <a:xfrm>
            <a:off x="4859338" y="2501900"/>
            <a:ext cx="598487" cy="246063"/>
          </a:xfrm>
          <a:custGeom>
            <a:avLst/>
            <a:gdLst/>
            <a:ahLst/>
            <a:cxnLst>
              <a:cxn ang="0">
                <a:pos x="42" y="76"/>
              </a:cxn>
              <a:cxn ang="0">
                <a:pos x="95" y="32"/>
              </a:cxn>
              <a:cxn ang="0">
                <a:pos x="141" y="3"/>
              </a:cxn>
              <a:cxn ang="0">
                <a:pos x="186" y="51"/>
              </a:cxn>
              <a:cxn ang="0">
                <a:pos x="273" y="62"/>
              </a:cxn>
              <a:cxn ang="0">
                <a:pos x="348" y="64"/>
              </a:cxn>
              <a:cxn ang="0">
                <a:pos x="372" y="124"/>
              </a:cxn>
              <a:cxn ang="0">
                <a:pos x="319" y="108"/>
              </a:cxn>
              <a:cxn ang="0">
                <a:pos x="237" y="111"/>
              </a:cxn>
              <a:cxn ang="0">
                <a:pos x="183" y="108"/>
              </a:cxn>
              <a:cxn ang="0">
                <a:pos x="137" y="62"/>
              </a:cxn>
              <a:cxn ang="0">
                <a:pos x="96" y="103"/>
              </a:cxn>
              <a:cxn ang="0">
                <a:pos x="39" y="154"/>
              </a:cxn>
              <a:cxn ang="0">
                <a:pos x="1" y="108"/>
              </a:cxn>
              <a:cxn ang="0">
                <a:pos x="42" y="76"/>
              </a:cxn>
            </a:cxnLst>
            <a:rect l="0" t="0" r="r" b="b"/>
            <a:pathLst>
              <a:path w="377" h="155">
                <a:moveTo>
                  <a:pt x="42" y="76"/>
                </a:moveTo>
                <a:cubicBezTo>
                  <a:pt x="58" y="63"/>
                  <a:pt x="79" y="44"/>
                  <a:pt x="95" y="32"/>
                </a:cubicBezTo>
                <a:cubicBezTo>
                  <a:pt x="111" y="20"/>
                  <a:pt x="126" y="0"/>
                  <a:pt x="141" y="3"/>
                </a:cubicBezTo>
                <a:cubicBezTo>
                  <a:pt x="156" y="6"/>
                  <a:pt x="164" y="41"/>
                  <a:pt x="186" y="51"/>
                </a:cubicBezTo>
                <a:cubicBezTo>
                  <a:pt x="208" y="61"/>
                  <a:pt x="246" y="60"/>
                  <a:pt x="273" y="62"/>
                </a:cubicBezTo>
                <a:cubicBezTo>
                  <a:pt x="300" y="64"/>
                  <a:pt x="332" y="54"/>
                  <a:pt x="348" y="64"/>
                </a:cubicBezTo>
                <a:cubicBezTo>
                  <a:pt x="364" y="74"/>
                  <a:pt x="377" y="117"/>
                  <a:pt x="372" y="124"/>
                </a:cubicBezTo>
                <a:cubicBezTo>
                  <a:pt x="367" y="131"/>
                  <a:pt x="341" y="110"/>
                  <a:pt x="319" y="108"/>
                </a:cubicBezTo>
                <a:cubicBezTo>
                  <a:pt x="297" y="106"/>
                  <a:pt x="260" y="111"/>
                  <a:pt x="237" y="111"/>
                </a:cubicBezTo>
                <a:cubicBezTo>
                  <a:pt x="214" y="111"/>
                  <a:pt x="200" y="116"/>
                  <a:pt x="183" y="108"/>
                </a:cubicBezTo>
                <a:cubicBezTo>
                  <a:pt x="166" y="100"/>
                  <a:pt x="151" y="63"/>
                  <a:pt x="137" y="62"/>
                </a:cubicBezTo>
                <a:cubicBezTo>
                  <a:pt x="123" y="61"/>
                  <a:pt x="112" y="88"/>
                  <a:pt x="96" y="103"/>
                </a:cubicBezTo>
                <a:cubicBezTo>
                  <a:pt x="80" y="118"/>
                  <a:pt x="55" y="153"/>
                  <a:pt x="39" y="154"/>
                </a:cubicBezTo>
                <a:cubicBezTo>
                  <a:pt x="23" y="155"/>
                  <a:pt x="0" y="121"/>
                  <a:pt x="1" y="108"/>
                </a:cubicBezTo>
                <a:cubicBezTo>
                  <a:pt x="2" y="95"/>
                  <a:pt x="28" y="93"/>
                  <a:pt x="42" y="7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298" name="Freeform 10"/>
          <p:cNvSpPr>
            <a:spLocks/>
          </p:cNvSpPr>
          <p:nvPr/>
        </p:nvSpPr>
        <p:spPr bwMode="auto">
          <a:xfrm>
            <a:off x="5508625" y="2997200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299" name="Freeform 11"/>
          <p:cNvSpPr>
            <a:spLocks/>
          </p:cNvSpPr>
          <p:nvPr/>
        </p:nvSpPr>
        <p:spPr bwMode="auto">
          <a:xfrm rot="-462940">
            <a:off x="5580063" y="2997200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0" name="Freeform 12"/>
          <p:cNvSpPr>
            <a:spLocks/>
          </p:cNvSpPr>
          <p:nvPr/>
        </p:nvSpPr>
        <p:spPr bwMode="auto">
          <a:xfrm>
            <a:off x="5508625" y="2852738"/>
            <a:ext cx="238125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1" name="Freeform 13"/>
          <p:cNvSpPr>
            <a:spLocks/>
          </p:cNvSpPr>
          <p:nvPr/>
        </p:nvSpPr>
        <p:spPr bwMode="auto">
          <a:xfrm>
            <a:off x="5580063" y="2781300"/>
            <a:ext cx="238125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2" name="Freeform 14"/>
          <p:cNvSpPr>
            <a:spLocks/>
          </p:cNvSpPr>
          <p:nvPr/>
        </p:nvSpPr>
        <p:spPr bwMode="auto">
          <a:xfrm>
            <a:off x="4787900" y="3068638"/>
            <a:ext cx="252413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3" name="Freeform 15"/>
          <p:cNvSpPr>
            <a:spLocks/>
          </p:cNvSpPr>
          <p:nvPr/>
        </p:nvSpPr>
        <p:spPr bwMode="auto">
          <a:xfrm>
            <a:off x="4859338" y="2997200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4" name="Freeform 16"/>
          <p:cNvSpPr>
            <a:spLocks/>
          </p:cNvSpPr>
          <p:nvPr/>
        </p:nvSpPr>
        <p:spPr bwMode="auto">
          <a:xfrm>
            <a:off x="4716463" y="2997200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5" name="Freeform 17"/>
          <p:cNvSpPr>
            <a:spLocks/>
          </p:cNvSpPr>
          <p:nvPr/>
        </p:nvSpPr>
        <p:spPr bwMode="auto">
          <a:xfrm>
            <a:off x="4643438" y="3068638"/>
            <a:ext cx="252412" cy="263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6" name="Freeform 18"/>
          <p:cNvSpPr>
            <a:spLocks/>
          </p:cNvSpPr>
          <p:nvPr/>
        </p:nvSpPr>
        <p:spPr bwMode="auto">
          <a:xfrm rot="-134745">
            <a:off x="4900613" y="2609850"/>
            <a:ext cx="615950" cy="160338"/>
          </a:xfrm>
          <a:custGeom>
            <a:avLst/>
            <a:gdLst/>
            <a:ahLst/>
            <a:cxnLst>
              <a:cxn ang="0">
                <a:pos x="55" y="27"/>
              </a:cxn>
              <a:cxn ang="0">
                <a:pos x="105" y="33"/>
              </a:cxn>
              <a:cxn ang="0">
                <a:pos x="165" y="30"/>
              </a:cxn>
              <a:cxn ang="0">
                <a:pos x="207" y="57"/>
              </a:cxn>
              <a:cxn ang="0">
                <a:pos x="292" y="38"/>
              </a:cxn>
              <a:cxn ang="0">
                <a:pos x="367" y="0"/>
              </a:cxn>
              <a:cxn ang="0">
                <a:pos x="383" y="38"/>
              </a:cxn>
              <a:cxn ang="0">
                <a:pos x="338" y="84"/>
              </a:cxn>
              <a:cxn ang="0">
                <a:pos x="256" y="87"/>
              </a:cxn>
              <a:cxn ang="0">
                <a:pos x="202" y="84"/>
              </a:cxn>
              <a:cxn ang="0">
                <a:pos x="156" y="93"/>
              </a:cxn>
              <a:cxn ang="0">
                <a:pos x="108" y="78"/>
              </a:cxn>
              <a:cxn ang="0">
                <a:pos x="18" y="93"/>
              </a:cxn>
              <a:cxn ang="0">
                <a:pos x="6" y="27"/>
              </a:cxn>
              <a:cxn ang="0">
                <a:pos x="55" y="27"/>
              </a:cxn>
            </a:cxnLst>
            <a:rect l="0" t="0" r="r" b="b"/>
            <a:pathLst>
              <a:path w="388" h="101">
                <a:moveTo>
                  <a:pt x="55" y="27"/>
                </a:moveTo>
                <a:cubicBezTo>
                  <a:pt x="71" y="28"/>
                  <a:pt x="87" y="32"/>
                  <a:pt x="105" y="33"/>
                </a:cubicBezTo>
                <a:cubicBezTo>
                  <a:pt x="123" y="34"/>
                  <a:pt x="148" y="26"/>
                  <a:pt x="165" y="30"/>
                </a:cubicBezTo>
                <a:cubicBezTo>
                  <a:pt x="182" y="34"/>
                  <a:pt x="186" y="56"/>
                  <a:pt x="207" y="57"/>
                </a:cubicBezTo>
                <a:cubicBezTo>
                  <a:pt x="228" y="58"/>
                  <a:pt x="265" y="47"/>
                  <a:pt x="292" y="38"/>
                </a:cubicBezTo>
                <a:cubicBezTo>
                  <a:pt x="319" y="29"/>
                  <a:pt x="352" y="0"/>
                  <a:pt x="367" y="0"/>
                </a:cubicBezTo>
                <a:cubicBezTo>
                  <a:pt x="382" y="0"/>
                  <a:pt x="388" y="24"/>
                  <a:pt x="383" y="38"/>
                </a:cubicBezTo>
                <a:cubicBezTo>
                  <a:pt x="378" y="52"/>
                  <a:pt x="359" y="76"/>
                  <a:pt x="338" y="84"/>
                </a:cubicBezTo>
                <a:cubicBezTo>
                  <a:pt x="317" y="92"/>
                  <a:pt x="279" y="87"/>
                  <a:pt x="256" y="87"/>
                </a:cubicBezTo>
                <a:cubicBezTo>
                  <a:pt x="233" y="87"/>
                  <a:pt x="219" y="83"/>
                  <a:pt x="202" y="84"/>
                </a:cubicBezTo>
                <a:cubicBezTo>
                  <a:pt x="185" y="85"/>
                  <a:pt x="172" y="94"/>
                  <a:pt x="156" y="93"/>
                </a:cubicBezTo>
                <a:cubicBezTo>
                  <a:pt x="140" y="92"/>
                  <a:pt x="131" y="78"/>
                  <a:pt x="108" y="78"/>
                </a:cubicBezTo>
                <a:cubicBezTo>
                  <a:pt x="85" y="78"/>
                  <a:pt x="35" y="101"/>
                  <a:pt x="18" y="93"/>
                </a:cubicBezTo>
                <a:cubicBezTo>
                  <a:pt x="1" y="85"/>
                  <a:pt x="0" y="38"/>
                  <a:pt x="6" y="27"/>
                </a:cubicBezTo>
                <a:cubicBezTo>
                  <a:pt x="12" y="16"/>
                  <a:pt x="45" y="27"/>
                  <a:pt x="55" y="27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7" name="Freeform 19"/>
          <p:cNvSpPr>
            <a:spLocks/>
          </p:cNvSpPr>
          <p:nvPr/>
        </p:nvSpPr>
        <p:spPr bwMode="auto">
          <a:xfrm>
            <a:off x="4914900" y="2638425"/>
            <a:ext cx="611188" cy="157163"/>
          </a:xfrm>
          <a:custGeom>
            <a:avLst/>
            <a:gdLst/>
            <a:ahLst/>
            <a:cxnLst>
              <a:cxn ang="0">
                <a:pos x="63" y="3"/>
              </a:cxn>
              <a:cxn ang="0">
                <a:pos x="117" y="9"/>
              </a:cxn>
              <a:cxn ang="0">
                <a:pos x="153" y="30"/>
              </a:cxn>
              <a:cxn ang="0">
                <a:pos x="210" y="54"/>
              </a:cxn>
              <a:cxn ang="0">
                <a:pos x="281" y="38"/>
              </a:cxn>
              <a:cxn ang="0">
                <a:pos x="362" y="16"/>
              </a:cxn>
              <a:cxn ang="0">
                <a:pos x="378" y="54"/>
              </a:cxn>
              <a:cxn ang="0">
                <a:pos x="317" y="92"/>
              </a:cxn>
              <a:cxn ang="0">
                <a:pos x="237" y="99"/>
              </a:cxn>
              <a:cxn ang="0">
                <a:pos x="180" y="93"/>
              </a:cxn>
              <a:cxn ang="0">
                <a:pos x="132" y="63"/>
              </a:cxn>
              <a:cxn ang="0">
                <a:pos x="87" y="57"/>
              </a:cxn>
              <a:cxn ang="0">
                <a:pos x="34" y="48"/>
              </a:cxn>
              <a:cxn ang="0">
                <a:pos x="5" y="27"/>
              </a:cxn>
              <a:cxn ang="0">
                <a:pos x="63" y="3"/>
              </a:cxn>
            </a:cxnLst>
            <a:rect l="0" t="0" r="r" b="b"/>
            <a:pathLst>
              <a:path w="385" h="99">
                <a:moveTo>
                  <a:pt x="63" y="3"/>
                </a:moveTo>
                <a:cubicBezTo>
                  <a:pt x="82" y="0"/>
                  <a:pt x="102" y="4"/>
                  <a:pt x="117" y="9"/>
                </a:cubicBezTo>
                <a:cubicBezTo>
                  <a:pt x="132" y="14"/>
                  <a:pt x="138" y="22"/>
                  <a:pt x="153" y="30"/>
                </a:cubicBezTo>
                <a:cubicBezTo>
                  <a:pt x="168" y="38"/>
                  <a:pt x="189" y="53"/>
                  <a:pt x="210" y="54"/>
                </a:cubicBezTo>
                <a:cubicBezTo>
                  <a:pt x="231" y="55"/>
                  <a:pt x="256" y="44"/>
                  <a:pt x="281" y="38"/>
                </a:cubicBezTo>
                <a:cubicBezTo>
                  <a:pt x="306" y="32"/>
                  <a:pt x="346" y="13"/>
                  <a:pt x="362" y="16"/>
                </a:cubicBezTo>
                <a:cubicBezTo>
                  <a:pt x="378" y="19"/>
                  <a:pt x="385" y="42"/>
                  <a:pt x="378" y="54"/>
                </a:cubicBezTo>
                <a:cubicBezTo>
                  <a:pt x="371" y="66"/>
                  <a:pt x="340" y="85"/>
                  <a:pt x="317" y="92"/>
                </a:cubicBezTo>
                <a:cubicBezTo>
                  <a:pt x="294" y="99"/>
                  <a:pt x="260" y="99"/>
                  <a:pt x="237" y="99"/>
                </a:cubicBezTo>
                <a:cubicBezTo>
                  <a:pt x="214" y="99"/>
                  <a:pt x="197" y="99"/>
                  <a:pt x="180" y="93"/>
                </a:cubicBezTo>
                <a:cubicBezTo>
                  <a:pt x="163" y="87"/>
                  <a:pt x="147" y="69"/>
                  <a:pt x="132" y="63"/>
                </a:cubicBezTo>
                <a:cubicBezTo>
                  <a:pt x="117" y="57"/>
                  <a:pt x="103" y="59"/>
                  <a:pt x="87" y="57"/>
                </a:cubicBezTo>
                <a:cubicBezTo>
                  <a:pt x="71" y="55"/>
                  <a:pt x="48" y="53"/>
                  <a:pt x="34" y="48"/>
                </a:cubicBezTo>
                <a:cubicBezTo>
                  <a:pt x="20" y="43"/>
                  <a:pt x="0" y="34"/>
                  <a:pt x="5" y="27"/>
                </a:cubicBezTo>
                <a:cubicBezTo>
                  <a:pt x="10" y="20"/>
                  <a:pt x="44" y="6"/>
                  <a:pt x="63" y="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0" name="Freeform 22"/>
          <p:cNvSpPr>
            <a:spLocks/>
          </p:cNvSpPr>
          <p:nvPr/>
        </p:nvSpPr>
        <p:spPr bwMode="auto">
          <a:xfrm>
            <a:off x="2627313" y="2852738"/>
            <a:ext cx="179387" cy="19208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9" name="Freeform 21"/>
          <p:cNvSpPr>
            <a:spLocks/>
          </p:cNvSpPr>
          <p:nvPr/>
        </p:nvSpPr>
        <p:spPr bwMode="auto">
          <a:xfrm>
            <a:off x="2555875" y="2852738"/>
            <a:ext cx="252413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1" name="Freeform 23"/>
          <p:cNvSpPr>
            <a:spLocks/>
          </p:cNvSpPr>
          <p:nvPr/>
        </p:nvSpPr>
        <p:spPr bwMode="auto">
          <a:xfrm>
            <a:off x="2700338" y="2420938"/>
            <a:ext cx="431800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2" name="Freeform 24"/>
          <p:cNvSpPr>
            <a:spLocks/>
          </p:cNvSpPr>
          <p:nvPr/>
        </p:nvSpPr>
        <p:spPr bwMode="auto">
          <a:xfrm>
            <a:off x="2627313" y="2349500"/>
            <a:ext cx="431800" cy="141288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4" name="Freeform 26"/>
          <p:cNvSpPr>
            <a:spLocks/>
          </p:cNvSpPr>
          <p:nvPr/>
        </p:nvSpPr>
        <p:spPr bwMode="auto">
          <a:xfrm>
            <a:off x="2916238" y="27813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3" name="Freeform 25"/>
          <p:cNvSpPr>
            <a:spLocks/>
          </p:cNvSpPr>
          <p:nvPr/>
        </p:nvSpPr>
        <p:spPr bwMode="auto">
          <a:xfrm>
            <a:off x="2916238" y="2781300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6" name="Freeform 28"/>
          <p:cNvSpPr>
            <a:spLocks/>
          </p:cNvSpPr>
          <p:nvPr/>
        </p:nvSpPr>
        <p:spPr bwMode="auto">
          <a:xfrm>
            <a:off x="2484438" y="2924175"/>
            <a:ext cx="215900" cy="14446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5" name="Freeform 27"/>
          <p:cNvSpPr>
            <a:spLocks/>
          </p:cNvSpPr>
          <p:nvPr/>
        </p:nvSpPr>
        <p:spPr bwMode="auto">
          <a:xfrm>
            <a:off x="2555875" y="2924175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7" name="Freeform 29"/>
          <p:cNvSpPr>
            <a:spLocks/>
          </p:cNvSpPr>
          <p:nvPr/>
        </p:nvSpPr>
        <p:spPr bwMode="auto">
          <a:xfrm>
            <a:off x="3059113" y="27813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8" name="Freeform 30"/>
          <p:cNvSpPr>
            <a:spLocks/>
          </p:cNvSpPr>
          <p:nvPr/>
        </p:nvSpPr>
        <p:spPr bwMode="auto">
          <a:xfrm>
            <a:off x="2987675" y="270827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9" name="Freeform 31"/>
          <p:cNvSpPr>
            <a:spLocks/>
          </p:cNvSpPr>
          <p:nvPr/>
        </p:nvSpPr>
        <p:spPr bwMode="auto">
          <a:xfrm>
            <a:off x="2555875" y="2420938"/>
            <a:ext cx="512763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20" name="Freeform 32"/>
          <p:cNvSpPr>
            <a:spLocks/>
          </p:cNvSpPr>
          <p:nvPr/>
        </p:nvSpPr>
        <p:spPr bwMode="auto">
          <a:xfrm rot="708146">
            <a:off x="2555875" y="2492375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500563" y="1196975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Métaphase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8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0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2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4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16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8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20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1.66667E-6 -0.0210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-0.00504 -0.0210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1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 C -0.00173 -0.01088 -0.0033 -0.0213 -0.0026 -0.02917 C -0.00173 -0.03681 0.00382 -0.04375 0.00504 -0.04653 " pathEditMode="relative" rAng="0" ptsTypes="aaA">
                                      <p:cBhvr>
                                        <p:cTn id="27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3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5.55112E-17 C -0.00347 -0.00671 -0.00677 -0.01343 -0.00764 -0.01921 C -0.00851 -0.02477 -0.00694 -0.03102 -0.00556 -0.03449 C -0.00417 -0.03819 -0.00035 -0.03958 0.00069 -0.04028 " pathEditMode="relative" rAng="0" ptsTypes="aaaA">
                                      <p:cBhvr>
                                        <p:cTn id="29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2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-0.00799 -0.03171 " pathEditMode="relative" ptsTypes="AA">
                                      <p:cBhvr>
                                        <p:cTn id="31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22222E-6 1.48148E-6 L -0.00782 -0.0419 " pathEditMode="relative" ptsTypes="AA">
                                      <p:cBhvr>
                                        <p:cTn id="33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4444E-6 L 0.00799 0.0620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31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0.0092 0.0659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33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0.0158 0.06296 " pathEditMode="relative" ptsTypes="AA">
                                      <p:cBhvr>
                                        <p:cTn id="39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00781 0.06297 " pathEditMode="relative" ptsTypes="AA">
                                      <p:cBhvr>
                                        <p:cTn id="41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48148E-6 C 0.0066 -0.00185 0.0132 -0.0037 0.01719 -0.00787 C 0.02118 -0.01227 0.0224 -0.02268 0.02344 -0.02546 " pathEditMode="relative" rAng="0" ptsTypes="aaA">
                                      <p:cBhvr>
                                        <p:cTn id="43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-1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3333E-6 C 0.00555 -0.00162 0.01111 -0.00324 0.01632 -0.00671 C 0.02135 -0.01018 0.02812 -0.01643 0.03107 -0.02129 C 0.0342 -0.02615 0.03333 -0.03356 0.03402 -0.03588 " pathEditMode="relative" rAng="0" ptsTypes="aaaA">
                                      <p:cBhvr>
                                        <p:cTn id="45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297" grpId="0" animBg="1"/>
      <p:bldP spid="12298" grpId="0" animBg="1"/>
      <p:bldP spid="12298" grpId="1" animBg="1"/>
      <p:bldP spid="12299" grpId="0" animBg="1"/>
      <p:bldP spid="12299" grpId="1" animBg="1"/>
      <p:bldP spid="12300" grpId="0" animBg="1"/>
      <p:bldP spid="12300" grpId="1" animBg="1"/>
      <p:bldP spid="12301" grpId="0" animBg="1"/>
      <p:bldP spid="12301" grpId="1" animBg="1"/>
      <p:bldP spid="12302" grpId="0" animBg="1"/>
      <p:bldP spid="12302" grpId="1" animBg="1"/>
      <p:bldP spid="12303" grpId="0" animBg="1"/>
      <p:bldP spid="12303" grpId="1" animBg="1"/>
      <p:bldP spid="12304" grpId="0" animBg="1"/>
      <p:bldP spid="12304" grpId="1" animBg="1"/>
      <p:bldP spid="12305" grpId="0" animBg="1"/>
      <p:bldP spid="12305" grpId="1" animBg="1"/>
      <p:bldP spid="12306" grpId="0" animBg="1"/>
      <p:bldP spid="123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9" name="Oval 35"/>
          <p:cNvSpPr>
            <a:spLocks noChangeArrowheads="1"/>
          </p:cNvSpPr>
          <p:nvPr/>
        </p:nvSpPr>
        <p:spPr bwMode="auto">
          <a:xfrm>
            <a:off x="5940425" y="1557338"/>
            <a:ext cx="1873250" cy="2665412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423" name="Freeform 39"/>
          <p:cNvSpPr>
            <a:spLocks/>
          </p:cNvSpPr>
          <p:nvPr/>
        </p:nvSpPr>
        <p:spPr bwMode="auto">
          <a:xfrm>
            <a:off x="6881813" y="2906713"/>
            <a:ext cx="714375" cy="252412"/>
          </a:xfrm>
          <a:custGeom>
            <a:avLst/>
            <a:gdLst/>
            <a:ahLst/>
            <a:cxnLst>
              <a:cxn ang="0">
                <a:pos x="424" y="70"/>
              </a:cxn>
              <a:cxn ang="0">
                <a:pos x="258" y="153"/>
              </a:cxn>
              <a:cxn ang="0">
                <a:pos x="25" y="33"/>
              </a:cxn>
              <a:cxn ang="0">
                <a:pos x="105" y="13"/>
              </a:cxn>
              <a:cxn ang="0">
                <a:pos x="249" y="109"/>
              </a:cxn>
              <a:cxn ang="0">
                <a:pos x="414" y="26"/>
              </a:cxn>
              <a:cxn ang="0">
                <a:pos x="424" y="70"/>
              </a:cxn>
            </a:cxnLst>
            <a:rect l="0" t="0" r="r" b="b"/>
            <a:pathLst>
              <a:path w="450" h="159">
                <a:moveTo>
                  <a:pt x="424" y="70"/>
                </a:moveTo>
                <a:cubicBezTo>
                  <a:pt x="397" y="91"/>
                  <a:pt x="324" y="159"/>
                  <a:pt x="258" y="153"/>
                </a:cubicBezTo>
                <a:cubicBezTo>
                  <a:pt x="192" y="147"/>
                  <a:pt x="50" y="56"/>
                  <a:pt x="25" y="33"/>
                </a:cubicBezTo>
                <a:cubicBezTo>
                  <a:pt x="0" y="10"/>
                  <a:pt x="68" y="0"/>
                  <a:pt x="105" y="13"/>
                </a:cubicBezTo>
                <a:cubicBezTo>
                  <a:pt x="142" y="26"/>
                  <a:pt x="198" y="107"/>
                  <a:pt x="249" y="109"/>
                </a:cubicBezTo>
                <a:cubicBezTo>
                  <a:pt x="300" y="111"/>
                  <a:pt x="384" y="32"/>
                  <a:pt x="414" y="26"/>
                </a:cubicBezTo>
                <a:cubicBezTo>
                  <a:pt x="444" y="19"/>
                  <a:pt x="450" y="48"/>
                  <a:pt x="424" y="70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18" name="Oval 34" descr="Granit"/>
          <p:cNvSpPr>
            <a:spLocks noChangeArrowheads="1"/>
          </p:cNvSpPr>
          <p:nvPr/>
        </p:nvSpPr>
        <p:spPr bwMode="auto">
          <a:xfrm>
            <a:off x="2555875" y="2349500"/>
            <a:ext cx="719138" cy="693738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2268538" y="1844675"/>
            <a:ext cx="1368425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323850" y="1844675"/>
            <a:ext cx="1439863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4067175" y="1844675"/>
            <a:ext cx="1296988" cy="1871663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16390" name="Oval 6" descr="Granit"/>
          <p:cNvSpPr>
            <a:spLocks noChangeArrowheads="1"/>
          </p:cNvSpPr>
          <p:nvPr/>
        </p:nvSpPr>
        <p:spPr bwMode="auto">
          <a:xfrm>
            <a:off x="755650" y="2492375"/>
            <a:ext cx="504825" cy="477838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124075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  <p:sp>
        <p:nvSpPr>
          <p:cNvPr id="16392" name="Freeform 8"/>
          <p:cNvSpPr>
            <a:spLocks/>
          </p:cNvSpPr>
          <p:nvPr/>
        </p:nvSpPr>
        <p:spPr bwMode="auto">
          <a:xfrm>
            <a:off x="4427538" y="2708275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393" name="Freeform 9"/>
          <p:cNvSpPr>
            <a:spLocks/>
          </p:cNvSpPr>
          <p:nvPr/>
        </p:nvSpPr>
        <p:spPr bwMode="auto">
          <a:xfrm>
            <a:off x="4427538" y="2708275"/>
            <a:ext cx="503237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394" name="Freeform 10"/>
          <p:cNvSpPr>
            <a:spLocks/>
          </p:cNvSpPr>
          <p:nvPr/>
        </p:nvSpPr>
        <p:spPr bwMode="auto">
          <a:xfrm rot="4799521">
            <a:off x="4998244" y="2713832"/>
            <a:ext cx="160337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395" name="Freeform 11"/>
          <p:cNvSpPr>
            <a:spLocks/>
          </p:cNvSpPr>
          <p:nvPr/>
        </p:nvSpPr>
        <p:spPr bwMode="auto">
          <a:xfrm rot="4715576">
            <a:off x="5072063" y="2713038"/>
            <a:ext cx="158750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396" name="Freeform 12"/>
          <p:cNvSpPr>
            <a:spLocks/>
          </p:cNvSpPr>
          <p:nvPr/>
        </p:nvSpPr>
        <p:spPr bwMode="auto">
          <a:xfrm rot="15448271">
            <a:off x="5026819" y="2540794"/>
            <a:ext cx="158750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397" name="Freeform 13"/>
          <p:cNvSpPr>
            <a:spLocks/>
          </p:cNvSpPr>
          <p:nvPr/>
        </p:nvSpPr>
        <p:spPr bwMode="auto">
          <a:xfrm>
            <a:off x="4859338" y="2708275"/>
            <a:ext cx="488950" cy="127000"/>
          </a:xfrm>
          <a:custGeom>
            <a:avLst/>
            <a:gdLst/>
            <a:ahLst/>
            <a:cxnLst>
              <a:cxn ang="0">
                <a:pos x="23" y="35"/>
              </a:cxn>
              <a:cxn ang="0">
                <a:pos x="157" y="5"/>
              </a:cxn>
              <a:cxn ang="0">
                <a:pos x="293" y="65"/>
              </a:cxn>
              <a:cxn ang="0">
                <a:pos x="248" y="75"/>
              </a:cxn>
              <a:cxn ang="0">
                <a:pos x="157" y="35"/>
              </a:cxn>
              <a:cxn ang="0">
                <a:pos x="23" y="65"/>
              </a:cxn>
              <a:cxn ang="0">
                <a:pos x="23" y="35"/>
              </a:cxn>
            </a:cxnLst>
            <a:rect l="0" t="0" r="r" b="b"/>
            <a:pathLst>
              <a:path w="308" h="80">
                <a:moveTo>
                  <a:pt x="23" y="35"/>
                </a:moveTo>
                <a:cubicBezTo>
                  <a:pt x="46" y="25"/>
                  <a:pt x="113" y="0"/>
                  <a:pt x="157" y="5"/>
                </a:cubicBezTo>
                <a:cubicBezTo>
                  <a:pt x="202" y="9"/>
                  <a:pt x="278" y="53"/>
                  <a:pt x="293" y="65"/>
                </a:cubicBezTo>
                <a:cubicBezTo>
                  <a:pt x="308" y="77"/>
                  <a:pt x="271" y="80"/>
                  <a:pt x="248" y="75"/>
                </a:cubicBezTo>
                <a:cubicBezTo>
                  <a:pt x="225" y="70"/>
                  <a:pt x="194" y="37"/>
                  <a:pt x="157" y="35"/>
                </a:cubicBezTo>
                <a:cubicBezTo>
                  <a:pt x="120" y="33"/>
                  <a:pt x="46" y="65"/>
                  <a:pt x="23" y="65"/>
                </a:cubicBezTo>
                <a:cubicBezTo>
                  <a:pt x="0" y="65"/>
                  <a:pt x="0" y="45"/>
                  <a:pt x="23" y="3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398" name="Freeform 14"/>
          <p:cNvSpPr>
            <a:spLocks/>
          </p:cNvSpPr>
          <p:nvPr/>
        </p:nvSpPr>
        <p:spPr bwMode="auto">
          <a:xfrm rot="-3394470">
            <a:off x="4272757" y="2793206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399" name="Freeform 15"/>
          <p:cNvSpPr>
            <a:spLocks/>
          </p:cNvSpPr>
          <p:nvPr/>
        </p:nvSpPr>
        <p:spPr bwMode="auto">
          <a:xfrm rot="-3783063">
            <a:off x="4211638" y="2781300"/>
            <a:ext cx="185738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0" name="Freeform 16"/>
          <p:cNvSpPr>
            <a:spLocks/>
          </p:cNvSpPr>
          <p:nvPr/>
        </p:nvSpPr>
        <p:spPr bwMode="auto">
          <a:xfrm rot="7407198">
            <a:off x="4211638" y="27082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1" name="Freeform 17"/>
          <p:cNvSpPr>
            <a:spLocks/>
          </p:cNvSpPr>
          <p:nvPr/>
        </p:nvSpPr>
        <p:spPr bwMode="auto">
          <a:xfrm rot="7442757">
            <a:off x="4210844" y="2782094"/>
            <a:ext cx="215900" cy="144462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2" name="Freeform 18"/>
          <p:cNvSpPr>
            <a:spLocks/>
          </p:cNvSpPr>
          <p:nvPr/>
        </p:nvSpPr>
        <p:spPr bwMode="auto">
          <a:xfrm>
            <a:off x="4427538" y="2781300"/>
            <a:ext cx="503237" cy="147638"/>
          </a:xfrm>
          <a:custGeom>
            <a:avLst/>
            <a:gdLst/>
            <a:ahLst/>
            <a:cxnLst>
              <a:cxn ang="0">
                <a:pos x="51" y="52"/>
              </a:cxn>
              <a:cxn ang="0">
                <a:pos x="102" y="41"/>
              </a:cxn>
              <a:cxn ang="0">
                <a:pos x="156" y="55"/>
              </a:cxn>
              <a:cxn ang="0">
                <a:pos x="205" y="58"/>
              </a:cxn>
              <a:cxn ang="0">
                <a:pos x="297" y="46"/>
              </a:cxn>
              <a:cxn ang="0">
                <a:pos x="363" y="1"/>
              </a:cxn>
              <a:cxn ang="0">
                <a:pos x="366" y="40"/>
              </a:cxn>
              <a:cxn ang="0">
                <a:pos x="337" y="78"/>
              </a:cxn>
              <a:cxn ang="0">
                <a:pos x="255" y="83"/>
              </a:cxn>
              <a:cxn ang="0">
                <a:pos x="201" y="83"/>
              </a:cxn>
              <a:cxn ang="0">
                <a:pos x="155" y="93"/>
              </a:cxn>
              <a:cxn ang="0">
                <a:pos x="107" y="81"/>
              </a:cxn>
              <a:cxn ang="0">
                <a:pos x="17" y="98"/>
              </a:cxn>
              <a:cxn ang="0">
                <a:pos x="6" y="61"/>
              </a:cxn>
              <a:cxn ang="0">
                <a:pos x="51" y="52"/>
              </a:cxn>
            </a:cxnLst>
            <a:rect l="0" t="0" r="r" b="b"/>
            <a:pathLst>
              <a:path w="374" h="101">
                <a:moveTo>
                  <a:pt x="51" y="52"/>
                </a:moveTo>
                <a:cubicBezTo>
                  <a:pt x="67" y="52"/>
                  <a:pt x="85" y="41"/>
                  <a:pt x="102" y="41"/>
                </a:cubicBezTo>
                <a:cubicBezTo>
                  <a:pt x="119" y="41"/>
                  <a:pt x="139" y="52"/>
                  <a:pt x="156" y="55"/>
                </a:cubicBezTo>
                <a:cubicBezTo>
                  <a:pt x="173" y="58"/>
                  <a:pt x="182" y="59"/>
                  <a:pt x="205" y="58"/>
                </a:cubicBezTo>
                <a:cubicBezTo>
                  <a:pt x="228" y="57"/>
                  <a:pt x="271" y="55"/>
                  <a:pt x="297" y="46"/>
                </a:cubicBezTo>
                <a:cubicBezTo>
                  <a:pt x="323" y="37"/>
                  <a:pt x="352" y="2"/>
                  <a:pt x="363" y="1"/>
                </a:cubicBezTo>
                <a:cubicBezTo>
                  <a:pt x="374" y="0"/>
                  <a:pt x="370" y="27"/>
                  <a:pt x="366" y="40"/>
                </a:cubicBezTo>
                <a:cubicBezTo>
                  <a:pt x="362" y="53"/>
                  <a:pt x="356" y="71"/>
                  <a:pt x="337" y="78"/>
                </a:cubicBezTo>
                <a:cubicBezTo>
                  <a:pt x="318" y="85"/>
                  <a:pt x="278" y="82"/>
                  <a:pt x="255" y="83"/>
                </a:cubicBezTo>
                <a:cubicBezTo>
                  <a:pt x="232" y="84"/>
                  <a:pt x="218" y="81"/>
                  <a:pt x="201" y="83"/>
                </a:cubicBezTo>
                <a:cubicBezTo>
                  <a:pt x="184" y="85"/>
                  <a:pt x="171" y="93"/>
                  <a:pt x="155" y="93"/>
                </a:cubicBezTo>
                <a:cubicBezTo>
                  <a:pt x="139" y="93"/>
                  <a:pt x="129" y="80"/>
                  <a:pt x="107" y="81"/>
                </a:cubicBezTo>
                <a:cubicBezTo>
                  <a:pt x="84" y="82"/>
                  <a:pt x="34" y="101"/>
                  <a:pt x="17" y="98"/>
                </a:cubicBezTo>
                <a:cubicBezTo>
                  <a:pt x="0" y="95"/>
                  <a:pt x="0" y="69"/>
                  <a:pt x="6" y="61"/>
                </a:cubicBezTo>
                <a:cubicBezTo>
                  <a:pt x="12" y="53"/>
                  <a:pt x="42" y="54"/>
                  <a:pt x="51" y="52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3" name="Freeform 19"/>
          <p:cNvSpPr>
            <a:spLocks/>
          </p:cNvSpPr>
          <p:nvPr/>
        </p:nvSpPr>
        <p:spPr bwMode="auto">
          <a:xfrm>
            <a:off x="4500563" y="2852738"/>
            <a:ext cx="503237" cy="71437"/>
          </a:xfrm>
          <a:custGeom>
            <a:avLst/>
            <a:gdLst/>
            <a:ahLst/>
            <a:cxnLst>
              <a:cxn ang="0">
                <a:pos x="63" y="3"/>
              </a:cxn>
              <a:cxn ang="0">
                <a:pos x="117" y="9"/>
              </a:cxn>
              <a:cxn ang="0">
                <a:pos x="153" y="30"/>
              </a:cxn>
              <a:cxn ang="0">
                <a:pos x="210" y="54"/>
              </a:cxn>
              <a:cxn ang="0">
                <a:pos x="281" y="38"/>
              </a:cxn>
              <a:cxn ang="0">
                <a:pos x="362" y="16"/>
              </a:cxn>
              <a:cxn ang="0">
                <a:pos x="378" y="54"/>
              </a:cxn>
              <a:cxn ang="0">
                <a:pos x="317" y="92"/>
              </a:cxn>
              <a:cxn ang="0">
                <a:pos x="237" y="99"/>
              </a:cxn>
              <a:cxn ang="0">
                <a:pos x="180" y="93"/>
              </a:cxn>
              <a:cxn ang="0">
                <a:pos x="132" y="63"/>
              </a:cxn>
              <a:cxn ang="0">
                <a:pos x="87" y="57"/>
              </a:cxn>
              <a:cxn ang="0">
                <a:pos x="34" y="48"/>
              </a:cxn>
              <a:cxn ang="0">
                <a:pos x="5" y="27"/>
              </a:cxn>
              <a:cxn ang="0">
                <a:pos x="63" y="3"/>
              </a:cxn>
            </a:cxnLst>
            <a:rect l="0" t="0" r="r" b="b"/>
            <a:pathLst>
              <a:path w="385" h="99">
                <a:moveTo>
                  <a:pt x="63" y="3"/>
                </a:moveTo>
                <a:cubicBezTo>
                  <a:pt x="82" y="0"/>
                  <a:pt x="102" y="4"/>
                  <a:pt x="117" y="9"/>
                </a:cubicBezTo>
                <a:cubicBezTo>
                  <a:pt x="132" y="14"/>
                  <a:pt x="138" y="22"/>
                  <a:pt x="153" y="30"/>
                </a:cubicBezTo>
                <a:cubicBezTo>
                  <a:pt x="168" y="38"/>
                  <a:pt x="189" y="53"/>
                  <a:pt x="210" y="54"/>
                </a:cubicBezTo>
                <a:cubicBezTo>
                  <a:pt x="231" y="55"/>
                  <a:pt x="256" y="44"/>
                  <a:pt x="281" y="38"/>
                </a:cubicBezTo>
                <a:cubicBezTo>
                  <a:pt x="306" y="32"/>
                  <a:pt x="346" y="13"/>
                  <a:pt x="362" y="16"/>
                </a:cubicBezTo>
                <a:cubicBezTo>
                  <a:pt x="378" y="19"/>
                  <a:pt x="385" y="42"/>
                  <a:pt x="378" y="54"/>
                </a:cubicBezTo>
                <a:cubicBezTo>
                  <a:pt x="371" y="66"/>
                  <a:pt x="340" y="85"/>
                  <a:pt x="317" y="92"/>
                </a:cubicBezTo>
                <a:cubicBezTo>
                  <a:pt x="294" y="99"/>
                  <a:pt x="260" y="99"/>
                  <a:pt x="237" y="99"/>
                </a:cubicBezTo>
                <a:cubicBezTo>
                  <a:pt x="214" y="99"/>
                  <a:pt x="197" y="99"/>
                  <a:pt x="180" y="93"/>
                </a:cubicBezTo>
                <a:cubicBezTo>
                  <a:pt x="163" y="87"/>
                  <a:pt x="147" y="69"/>
                  <a:pt x="132" y="63"/>
                </a:cubicBezTo>
                <a:cubicBezTo>
                  <a:pt x="117" y="57"/>
                  <a:pt x="103" y="59"/>
                  <a:pt x="87" y="57"/>
                </a:cubicBezTo>
                <a:cubicBezTo>
                  <a:pt x="71" y="55"/>
                  <a:pt x="48" y="53"/>
                  <a:pt x="34" y="48"/>
                </a:cubicBezTo>
                <a:cubicBezTo>
                  <a:pt x="20" y="43"/>
                  <a:pt x="0" y="34"/>
                  <a:pt x="5" y="27"/>
                </a:cubicBezTo>
                <a:cubicBezTo>
                  <a:pt x="10" y="20"/>
                  <a:pt x="44" y="6"/>
                  <a:pt x="63" y="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4" name="Freeform 20"/>
          <p:cNvSpPr>
            <a:spLocks/>
          </p:cNvSpPr>
          <p:nvPr/>
        </p:nvSpPr>
        <p:spPr bwMode="auto">
          <a:xfrm>
            <a:off x="2627313" y="2852738"/>
            <a:ext cx="179387" cy="19208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5" name="Freeform 21"/>
          <p:cNvSpPr>
            <a:spLocks/>
          </p:cNvSpPr>
          <p:nvPr/>
        </p:nvSpPr>
        <p:spPr bwMode="auto">
          <a:xfrm>
            <a:off x="2555875" y="2852738"/>
            <a:ext cx="252413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6" name="Freeform 22"/>
          <p:cNvSpPr>
            <a:spLocks/>
          </p:cNvSpPr>
          <p:nvPr/>
        </p:nvSpPr>
        <p:spPr bwMode="auto">
          <a:xfrm>
            <a:off x="2700338" y="2420938"/>
            <a:ext cx="431800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7" name="Freeform 23"/>
          <p:cNvSpPr>
            <a:spLocks/>
          </p:cNvSpPr>
          <p:nvPr/>
        </p:nvSpPr>
        <p:spPr bwMode="auto">
          <a:xfrm>
            <a:off x="2627313" y="2349500"/>
            <a:ext cx="431800" cy="141288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8" name="Freeform 24"/>
          <p:cNvSpPr>
            <a:spLocks/>
          </p:cNvSpPr>
          <p:nvPr/>
        </p:nvSpPr>
        <p:spPr bwMode="auto">
          <a:xfrm>
            <a:off x="2916238" y="27813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09" name="Freeform 25"/>
          <p:cNvSpPr>
            <a:spLocks/>
          </p:cNvSpPr>
          <p:nvPr/>
        </p:nvSpPr>
        <p:spPr bwMode="auto">
          <a:xfrm>
            <a:off x="2916238" y="2781300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10" name="Freeform 26"/>
          <p:cNvSpPr>
            <a:spLocks/>
          </p:cNvSpPr>
          <p:nvPr/>
        </p:nvSpPr>
        <p:spPr bwMode="auto">
          <a:xfrm>
            <a:off x="2484438" y="2924175"/>
            <a:ext cx="215900" cy="14446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11" name="Freeform 27"/>
          <p:cNvSpPr>
            <a:spLocks/>
          </p:cNvSpPr>
          <p:nvPr/>
        </p:nvSpPr>
        <p:spPr bwMode="auto">
          <a:xfrm>
            <a:off x="2555875" y="2924175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12" name="Freeform 28"/>
          <p:cNvSpPr>
            <a:spLocks/>
          </p:cNvSpPr>
          <p:nvPr/>
        </p:nvSpPr>
        <p:spPr bwMode="auto">
          <a:xfrm>
            <a:off x="3059113" y="27813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13" name="Freeform 29"/>
          <p:cNvSpPr>
            <a:spLocks/>
          </p:cNvSpPr>
          <p:nvPr/>
        </p:nvSpPr>
        <p:spPr bwMode="auto">
          <a:xfrm>
            <a:off x="2987675" y="270827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14" name="Freeform 30"/>
          <p:cNvSpPr>
            <a:spLocks/>
          </p:cNvSpPr>
          <p:nvPr/>
        </p:nvSpPr>
        <p:spPr bwMode="auto">
          <a:xfrm>
            <a:off x="2555875" y="2420938"/>
            <a:ext cx="512763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15" name="Freeform 31"/>
          <p:cNvSpPr>
            <a:spLocks/>
          </p:cNvSpPr>
          <p:nvPr/>
        </p:nvSpPr>
        <p:spPr bwMode="auto">
          <a:xfrm rot="708146">
            <a:off x="2555875" y="2492375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3995738" y="1125538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Métaphase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5867400" y="1052513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Anaphase</a:t>
            </a:r>
          </a:p>
        </p:txBody>
      </p:sp>
      <p:sp>
        <p:nvSpPr>
          <p:cNvPr id="16421" name="Freeform 37"/>
          <p:cNvSpPr>
            <a:spLocks/>
          </p:cNvSpPr>
          <p:nvPr/>
        </p:nvSpPr>
        <p:spPr bwMode="auto">
          <a:xfrm rot="16200000">
            <a:off x="7189788" y="2466975"/>
            <a:ext cx="238125" cy="72072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22" name="Freeform 38"/>
          <p:cNvSpPr>
            <a:spLocks/>
          </p:cNvSpPr>
          <p:nvPr/>
        </p:nvSpPr>
        <p:spPr bwMode="auto">
          <a:xfrm rot="4493084">
            <a:off x="7184231" y="2696370"/>
            <a:ext cx="238125" cy="7096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20" name="Freeform 36"/>
          <p:cNvSpPr>
            <a:spLocks/>
          </p:cNvSpPr>
          <p:nvPr/>
        </p:nvSpPr>
        <p:spPr bwMode="auto">
          <a:xfrm rot="15936077">
            <a:off x="7252494" y="2475706"/>
            <a:ext cx="238125" cy="70326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25" name="Freeform 41"/>
          <p:cNvSpPr>
            <a:spLocks/>
          </p:cNvSpPr>
          <p:nvPr/>
        </p:nvSpPr>
        <p:spPr bwMode="auto">
          <a:xfrm rot="-918517">
            <a:off x="6516688" y="2708275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24" name="Freeform 40"/>
          <p:cNvSpPr>
            <a:spLocks/>
          </p:cNvSpPr>
          <p:nvPr/>
        </p:nvSpPr>
        <p:spPr bwMode="auto">
          <a:xfrm>
            <a:off x="6443663" y="2708275"/>
            <a:ext cx="647700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26" name="Freeform 42"/>
          <p:cNvSpPr>
            <a:spLocks/>
          </p:cNvSpPr>
          <p:nvPr/>
        </p:nvSpPr>
        <p:spPr bwMode="auto">
          <a:xfrm>
            <a:off x="6372225" y="2852738"/>
            <a:ext cx="719138" cy="144462"/>
          </a:xfrm>
          <a:custGeom>
            <a:avLst/>
            <a:gdLst/>
            <a:ahLst/>
            <a:cxnLst>
              <a:cxn ang="0">
                <a:pos x="63" y="3"/>
              </a:cxn>
              <a:cxn ang="0">
                <a:pos x="117" y="9"/>
              </a:cxn>
              <a:cxn ang="0">
                <a:pos x="153" y="30"/>
              </a:cxn>
              <a:cxn ang="0">
                <a:pos x="210" y="54"/>
              </a:cxn>
              <a:cxn ang="0">
                <a:pos x="281" y="38"/>
              </a:cxn>
              <a:cxn ang="0">
                <a:pos x="362" y="16"/>
              </a:cxn>
              <a:cxn ang="0">
                <a:pos x="378" y="54"/>
              </a:cxn>
              <a:cxn ang="0">
                <a:pos x="317" y="92"/>
              </a:cxn>
              <a:cxn ang="0">
                <a:pos x="237" y="99"/>
              </a:cxn>
              <a:cxn ang="0">
                <a:pos x="180" y="93"/>
              </a:cxn>
              <a:cxn ang="0">
                <a:pos x="132" y="63"/>
              </a:cxn>
              <a:cxn ang="0">
                <a:pos x="87" y="57"/>
              </a:cxn>
              <a:cxn ang="0">
                <a:pos x="34" y="48"/>
              </a:cxn>
              <a:cxn ang="0">
                <a:pos x="5" y="27"/>
              </a:cxn>
              <a:cxn ang="0">
                <a:pos x="63" y="3"/>
              </a:cxn>
            </a:cxnLst>
            <a:rect l="0" t="0" r="r" b="b"/>
            <a:pathLst>
              <a:path w="385" h="99">
                <a:moveTo>
                  <a:pt x="63" y="3"/>
                </a:moveTo>
                <a:cubicBezTo>
                  <a:pt x="82" y="0"/>
                  <a:pt x="102" y="4"/>
                  <a:pt x="117" y="9"/>
                </a:cubicBezTo>
                <a:cubicBezTo>
                  <a:pt x="132" y="14"/>
                  <a:pt x="138" y="22"/>
                  <a:pt x="153" y="30"/>
                </a:cubicBezTo>
                <a:cubicBezTo>
                  <a:pt x="168" y="38"/>
                  <a:pt x="189" y="53"/>
                  <a:pt x="210" y="54"/>
                </a:cubicBezTo>
                <a:cubicBezTo>
                  <a:pt x="231" y="55"/>
                  <a:pt x="256" y="44"/>
                  <a:pt x="281" y="38"/>
                </a:cubicBezTo>
                <a:cubicBezTo>
                  <a:pt x="306" y="32"/>
                  <a:pt x="346" y="13"/>
                  <a:pt x="362" y="16"/>
                </a:cubicBezTo>
                <a:cubicBezTo>
                  <a:pt x="378" y="19"/>
                  <a:pt x="385" y="42"/>
                  <a:pt x="378" y="54"/>
                </a:cubicBezTo>
                <a:cubicBezTo>
                  <a:pt x="371" y="66"/>
                  <a:pt x="340" y="85"/>
                  <a:pt x="317" y="92"/>
                </a:cubicBezTo>
                <a:cubicBezTo>
                  <a:pt x="294" y="99"/>
                  <a:pt x="260" y="99"/>
                  <a:pt x="237" y="99"/>
                </a:cubicBezTo>
                <a:cubicBezTo>
                  <a:pt x="214" y="99"/>
                  <a:pt x="197" y="99"/>
                  <a:pt x="180" y="93"/>
                </a:cubicBezTo>
                <a:cubicBezTo>
                  <a:pt x="163" y="87"/>
                  <a:pt x="147" y="69"/>
                  <a:pt x="132" y="63"/>
                </a:cubicBezTo>
                <a:cubicBezTo>
                  <a:pt x="117" y="57"/>
                  <a:pt x="103" y="59"/>
                  <a:pt x="87" y="57"/>
                </a:cubicBezTo>
                <a:cubicBezTo>
                  <a:pt x="71" y="55"/>
                  <a:pt x="48" y="53"/>
                  <a:pt x="34" y="48"/>
                </a:cubicBezTo>
                <a:cubicBezTo>
                  <a:pt x="20" y="43"/>
                  <a:pt x="0" y="34"/>
                  <a:pt x="5" y="27"/>
                </a:cubicBezTo>
                <a:cubicBezTo>
                  <a:pt x="10" y="20"/>
                  <a:pt x="44" y="6"/>
                  <a:pt x="63" y="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27" name="Freeform 43"/>
          <p:cNvSpPr>
            <a:spLocks/>
          </p:cNvSpPr>
          <p:nvPr/>
        </p:nvSpPr>
        <p:spPr bwMode="auto">
          <a:xfrm rot="1036890">
            <a:off x="6443663" y="2852738"/>
            <a:ext cx="647700" cy="147637"/>
          </a:xfrm>
          <a:custGeom>
            <a:avLst/>
            <a:gdLst/>
            <a:ahLst/>
            <a:cxnLst>
              <a:cxn ang="0">
                <a:pos x="51" y="52"/>
              </a:cxn>
              <a:cxn ang="0">
                <a:pos x="102" y="41"/>
              </a:cxn>
              <a:cxn ang="0">
                <a:pos x="156" y="55"/>
              </a:cxn>
              <a:cxn ang="0">
                <a:pos x="205" y="58"/>
              </a:cxn>
              <a:cxn ang="0">
                <a:pos x="297" y="46"/>
              </a:cxn>
              <a:cxn ang="0">
                <a:pos x="363" y="1"/>
              </a:cxn>
              <a:cxn ang="0">
                <a:pos x="366" y="40"/>
              </a:cxn>
              <a:cxn ang="0">
                <a:pos x="337" y="78"/>
              </a:cxn>
              <a:cxn ang="0">
                <a:pos x="255" y="83"/>
              </a:cxn>
              <a:cxn ang="0">
                <a:pos x="201" y="83"/>
              </a:cxn>
              <a:cxn ang="0">
                <a:pos x="155" y="93"/>
              </a:cxn>
              <a:cxn ang="0">
                <a:pos x="107" y="81"/>
              </a:cxn>
              <a:cxn ang="0">
                <a:pos x="17" y="98"/>
              </a:cxn>
              <a:cxn ang="0">
                <a:pos x="6" y="61"/>
              </a:cxn>
              <a:cxn ang="0">
                <a:pos x="51" y="52"/>
              </a:cxn>
            </a:cxnLst>
            <a:rect l="0" t="0" r="r" b="b"/>
            <a:pathLst>
              <a:path w="374" h="101">
                <a:moveTo>
                  <a:pt x="51" y="52"/>
                </a:moveTo>
                <a:cubicBezTo>
                  <a:pt x="67" y="52"/>
                  <a:pt x="85" y="41"/>
                  <a:pt x="102" y="41"/>
                </a:cubicBezTo>
                <a:cubicBezTo>
                  <a:pt x="119" y="41"/>
                  <a:pt x="139" y="52"/>
                  <a:pt x="156" y="55"/>
                </a:cubicBezTo>
                <a:cubicBezTo>
                  <a:pt x="173" y="58"/>
                  <a:pt x="182" y="59"/>
                  <a:pt x="205" y="58"/>
                </a:cubicBezTo>
                <a:cubicBezTo>
                  <a:pt x="228" y="57"/>
                  <a:pt x="271" y="55"/>
                  <a:pt x="297" y="46"/>
                </a:cubicBezTo>
                <a:cubicBezTo>
                  <a:pt x="323" y="37"/>
                  <a:pt x="352" y="2"/>
                  <a:pt x="363" y="1"/>
                </a:cubicBezTo>
                <a:cubicBezTo>
                  <a:pt x="374" y="0"/>
                  <a:pt x="370" y="27"/>
                  <a:pt x="366" y="40"/>
                </a:cubicBezTo>
                <a:cubicBezTo>
                  <a:pt x="362" y="53"/>
                  <a:pt x="356" y="71"/>
                  <a:pt x="337" y="78"/>
                </a:cubicBezTo>
                <a:cubicBezTo>
                  <a:pt x="318" y="85"/>
                  <a:pt x="278" y="82"/>
                  <a:pt x="255" y="83"/>
                </a:cubicBezTo>
                <a:cubicBezTo>
                  <a:pt x="232" y="84"/>
                  <a:pt x="218" y="81"/>
                  <a:pt x="201" y="83"/>
                </a:cubicBezTo>
                <a:cubicBezTo>
                  <a:pt x="184" y="85"/>
                  <a:pt x="171" y="93"/>
                  <a:pt x="155" y="93"/>
                </a:cubicBezTo>
                <a:cubicBezTo>
                  <a:pt x="139" y="93"/>
                  <a:pt x="129" y="80"/>
                  <a:pt x="107" y="81"/>
                </a:cubicBezTo>
                <a:cubicBezTo>
                  <a:pt x="84" y="82"/>
                  <a:pt x="34" y="101"/>
                  <a:pt x="17" y="98"/>
                </a:cubicBezTo>
                <a:cubicBezTo>
                  <a:pt x="0" y="95"/>
                  <a:pt x="0" y="69"/>
                  <a:pt x="6" y="61"/>
                </a:cubicBezTo>
                <a:cubicBezTo>
                  <a:pt x="12" y="53"/>
                  <a:pt x="42" y="54"/>
                  <a:pt x="51" y="52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28" name="Freeform 44"/>
          <p:cNvSpPr>
            <a:spLocks/>
          </p:cNvSpPr>
          <p:nvPr/>
        </p:nvSpPr>
        <p:spPr bwMode="auto">
          <a:xfrm rot="7407198">
            <a:off x="6099175" y="2738438"/>
            <a:ext cx="288925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29" name="Freeform 45"/>
          <p:cNvSpPr>
            <a:spLocks/>
          </p:cNvSpPr>
          <p:nvPr/>
        </p:nvSpPr>
        <p:spPr bwMode="auto">
          <a:xfrm rot="7442757">
            <a:off x="6014244" y="2794794"/>
            <a:ext cx="307975" cy="22066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30" name="Freeform 46"/>
          <p:cNvSpPr>
            <a:spLocks/>
          </p:cNvSpPr>
          <p:nvPr/>
        </p:nvSpPr>
        <p:spPr bwMode="auto">
          <a:xfrm rot="-3394470">
            <a:off x="6039643" y="2920207"/>
            <a:ext cx="360363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431" name="Freeform 47"/>
          <p:cNvSpPr>
            <a:spLocks/>
          </p:cNvSpPr>
          <p:nvPr/>
        </p:nvSpPr>
        <p:spPr bwMode="auto">
          <a:xfrm rot="-3783063">
            <a:off x="6058693" y="2850357"/>
            <a:ext cx="328613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C -0.00017 -0.01134 -0.00017 -0.02245 0.00278 -0.03704 C 0.00573 -0.05162 0.01024 -0.06991 0.01736 -0.08796 C 0.02448 -0.10602 0.04045 -0.13588 0.04514 -0.14537 " pathEditMode="relative" ptsTypes="aaaA">
                                      <p:cBhvr>
                                        <p:cTn id="6" dur="50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C 0.00018 -0.00834 0.00035 -0.01621 0.00243 -0.02662 C 0.00452 -0.03704 0.00851 -0.05139 0.01268 -0.0632 C 0.01667 -0.075 0.02188 -0.08264 0.02743 -0.09653 C 0.03264 -0.11065 0.03889 -0.12848 0.04549 -0.14607 " pathEditMode="relative" rAng="0" ptsTypes="aaaaA">
                                      <p:cBhvr>
                                        <p:cTn id="8" dur="5000" fill="hold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7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5.18519E-6 C 0.00261 -0.0611 0.00522 -0.12198 0.00626 -0.14629 " pathEditMode="relative" ptsTypes="aA">
                                      <p:cBhvr>
                                        <p:cTn id="10" dur="5000" fill="hold"/>
                                        <p:tgtEl>
                                          <p:spTgt spid="164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3.7037E-7 L 0.00799 -0.15764 " pathEditMode="relative" ptsTypes="AA">
                                      <p:cBhvr>
                                        <p:cTn id="12" dur="50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3.33333E-6 C -0.00174 -0.01319 -0.00331 -0.02616 -0.00695 -0.04074 C -0.0106 -0.05532 -0.0172 -0.07199 -0.02223 -0.08704 C -0.02726 -0.10208 -0.0349 -0.12338 -0.03751 -0.13055 " pathEditMode="relative" ptsTypes="aaaA">
                                      <p:cBhvr>
                                        <p:cTn id="14" dur="50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1.48148E-6 C 3.61111E-6 -0.0081 0.00052 -0.01597 -0.00105 -0.03009 C -0.00261 -0.04421 -0.00295 -0.06667 -0.0092 -0.08565 C -0.01528 -0.10463 -0.03351 -0.1338 -0.03837 -0.14329 " pathEditMode="relative" rAng="0" ptsTypes="aaaA">
                                      <p:cBhvr>
                                        <p:cTn id="16" dur="50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-7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5.55556E-6 C 0.00035 0.01018 0.00087 0.02059 0.00347 0.03332 C 0.00608 0.04606 0.0099 0.06365 0.01597 0.07684 C 0.02205 0.09004 0.03177 0.10323 0.03958 0.11295 C 0.0474 0.12268 0.05868 0.13147 0.0625 0.13518 " pathEditMode="relative" ptsTypes="aaaaA">
                                      <p:cBhvr>
                                        <p:cTn id="18" dur="500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 C 0.00017 0.01343 0.00052 0.02708 0.00347 0.04097 C 0.00625 0.05463 0.01093 0.06968 0.01666 0.08194 C 0.02239 0.09398 0.0302 0.10417 0.03784 0.11412 C 0.04566 0.12407 0.0592 0.13773 0.06354 0.14236 " pathEditMode="relative" rAng="0" ptsTypes="aaaaA">
                                      <p:cBhvr>
                                        <p:cTn id="20" dur="500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" y="7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2.77778E-6 0.13657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11111E-6 L -4.72222E-6 0.14722 " pathEditMode="relative" rAng="0" ptsTypes="AA">
                                      <p:cBhvr>
                                        <p:cTn id="24" dur="50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C 0.00122 0.00903 0.0026 0.01829 -3.33333E-6 0.03333 C -0.0026 0.04838 -0.00816 0.07199 -0.01528 0.09074 C -0.0224 0.10949 -0.03837 0.13634 -0.04306 0.14537 " pathEditMode="relative" ptsTypes="aaaA">
                                      <p:cBhvr>
                                        <p:cTn id="26" dur="50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7362E-19 -3.7037E-7 C -0.00139 0.02014 -0.0026 0.04051 -0.00417 0.05092 C -0.00573 0.06134 -0.00625 0.05393 -0.00972 0.06296 C -0.01319 0.07199 -0.02048 0.09282 -0.025 0.10463 C -0.02951 0.11643 -0.03489 0.1294 -0.0368 0.13426 " pathEditMode="relative" ptsTypes="aaaaA">
                                      <p:cBhvr>
                                        <p:cTn id="28" dur="50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3" grpId="0" animBg="1"/>
      <p:bldP spid="16421" grpId="0" animBg="1"/>
      <p:bldP spid="16422" grpId="0" animBg="1"/>
      <p:bldP spid="16420" grpId="0" animBg="1"/>
      <p:bldP spid="16425" grpId="0" animBg="1"/>
      <p:bldP spid="16424" grpId="0" animBg="1"/>
      <p:bldP spid="16426" grpId="0" animBg="1"/>
      <p:bldP spid="16427" grpId="0" animBg="1"/>
      <p:bldP spid="16428" grpId="0" animBg="1"/>
      <p:bldP spid="16429" grpId="0" animBg="1"/>
      <p:bldP spid="16430" grpId="0" animBg="1"/>
      <p:bldP spid="164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6" name="Freeform 68"/>
          <p:cNvSpPr>
            <a:spLocks/>
          </p:cNvSpPr>
          <p:nvPr/>
        </p:nvSpPr>
        <p:spPr bwMode="auto">
          <a:xfrm rot="240320">
            <a:off x="7451725" y="1700213"/>
            <a:ext cx="1150938" cy="2089150"/>
          </a:xfrm>
          <a:custGeom>
            <a:avLst/>
            <a:gdLst/>
            <a:ahLst/>
            <a:cxnLst>
              <a:cxn ang="0">
                <a:pos x="404" y="1301"/>
              </a:cxn>
              <a:cxn ang="0">
                <a:pos x="230" y="1265"/>
              </a:cxn>
              <a:cxn ang="0">
                <a:pos x="74" y="1127"/>
              </a:cxn>
              <a:cxn ang="0">
                <a:pos x="56" y="820"/>
              </a:cxn>
              <a:cxn ang="0">
                <a:pos x="218" y="670"/>
              </a:cxn>
              <a:cxn ang="0">
                <a:pos x="26" y="520"/>
              </a:cxn>
              <a:cxn ang="0">
                <a:pos x="62" y="167"/>
              </a:cxn>
              <a:cxn ang="0">
                <a:pos x="236" y="28"/>
              </a:cxn>
              <a:cxn ang="0">
                <a:pos x="452" y="22"/>
              </a:cxn>
              <a:cxn ang="0">
                <a:pos x="608" y="160"/>
              </a:cxn>
              <a:cxn ang="0">
                <a:pos x="692" y="467"/>
              </a:cxn>
              <a:cxn ang="0">
                <a:pos x="488" y="676"/>
              </a:cxn>
              <a:cxn ang="0">
                <a:pos x="698" y="917"/>
              </a:cxn>
              <a:cxn ang="0">
                <a:pos x="650" y="1138"/>
              </a:cxn>
              <a:cxn ang="0">
                <a:pos x="518" y="1252"/>
              </a:cxn>
              <a:cxn ang="0">
                <a:pos x="404" y="1301"/>
              </a:cxn>
            </a:cxnLst>
            <a:rect l="0" t="0" r="r" b="b"/>
            <a:pathLst>
              <a:path w="725" h="1316">
                <a:moveTo>
                  <a:pt x="404" y="1301"/>
                </a:moveTo>
                <a:cubicBezTo>
                  <a:pt x="351" y="1316"/>
                  <a:pt x="285" y="1294"/>
                  <a:pt x="230" y="1265"/>
                </a:cubicBezTo>
                <a:cubicBezTo>
                  <a:pt x="175" y="1236"/>
                  <a:pt x="103" y="1201"/>
                  <a:pt x="74" y="1127"/>
                </a:cubicBezTo>
                <a:cubicBezTo>
                  <a:pt x="45" y="1053"/>
                  <a:pt x="32" y="896"/>
                  <a:pt x="56" y="820"/>
                </a:cubicBezTo>
                <a:cubicBezTo>
                  <a:pt x="80" y="744"/>
                  <a:pt x="223" y="720"/>
                  <a:pt x="218" y="670"/>
                </a:cubicBezTo>
                <a:cubicBezTo>
                  <a:pt x="26" y="520"/>
                  <a:pt x="52" y="604"/>
                  <a:pt x="26" y="520"/>
                </a:cubicBezTo>
                <a:cubicBezTo>
                  <a:pt x="0" y="436"/>
                  <a:pt x="27" y="249"/>
                  <a:pt x="62" y="167"/>
                </a:cubicBezTo>
                <a:cubicBezTo>
                  <a:pt x="97" y="85"/>
                  <a:pt x="171" y="52"/>
                  <a:pt x="236" y="28"/>
                </a:cubicBezTo>
                <a:cubicBezTo>
                  <a:pt x="301" y="4"/>
                  <a:pt x="390" y="0"/>
                  <a:pt x="452" y="22"/>
                </a:cubicBezTo>
                <a:cubicBezTo>
                  <a:pt x="514" y="44"/>
                  <a:pt x="568" y="86"/>
                  <a:pt x="608" y="160"/>
                </a:cubicBezTo>
                <a:cubicBezTo>
                  <a:pt x="648" y="234"/>
                  <a:pt x="712" y="381"/>
                  <a:pt x="692" y="467"/>
                </a:cubicBezTo>
                <a:cubicBezTo>
                  <a:pt x="672" y="553"/>
                  <a:pt x="566" y="604"/>
                  <a:pt x="488" y="676"/>
                </a:cubicBezTo>
                <a:cubicBezTo>
                  <a:pt x="620" y="772"/>
                  <a:pt x="671" y="840"/>
                  <a:pt x="698" y="917"/>
                </a:cubicBezTo>
                <a:cubicBezTo>
                  <a:pt x="725" y="994"/>
                  <a:pt x="680" y="1082"/>
                  <a:pt x="650" y="1138"/>
                </a:cubicBezTo>
                <a:cubicBezTo>
                  <a:pt x="620" y="1194"/>
                  <a:pt x="559" y="1225"/>
                  <a:pt x="518" y="1252"/>
                </a:cubicBezTo>
                <a:cubicBezTo>
                  <a:pt x="477" y="1279"/>
                  <a:pt x="428" y="1291"/>
                  <a:pt x="404" y="1301"/>
                </a:cubicBezTo>
                <a:close/>
              </a:path>
            </a:pathLst>
          </a:custGeom>
          <a:solidFill>
            <a:srgbClr val="FFFFCC">
              <a:alpha val="61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10" name="Oval 2"/>
          <p:cNvSpPr>
            <a:spLocks noChangeArrowheads="1"/>
          </p:cNvSpPr>
          <p:nvPr/>
        </p:nvSpPr>
        <p:spPr bwMode="auto">
          <a:xfrm>
            <a:off x="5651500" y="1916113"/>
            <a:ext cx="1370013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412" name="Oval 4" descr="Granit"/>
          <p:cNvSpPr>
            <a:spLocks noChangeArrowheads="1"/>
          </p:cNvSpPr>
          <p:nvPr/>
        </p:nvSpPr>
        <p:spPr bwMode="auto">
          <a:xfrm>
            <a:off x="2555875" y="2349500"/>
            <a:ext cx="719138" cy="693738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2268538" y="1844675"/>
            <a:ext cx="1368425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23850" y="1844675"/>
            <a:ext cx="1439863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3851275" y="1844675"/>
            <a:ext cx="1296988" cy="1871663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17417" name="Oval 9" descr="Granit"/>
          <p:cNvSpPr>
            <a:spLocks noChangeArrowheads="1"/>
          </p:cNvSpPr>
          <p:nvPr/>
        </p:nvSpPr>
        <p:spPr bwMode="auto">
          <a:xfrm>
            <a:off x="755650" y="2492375"/>
            <a:ext cx="504825" cy="477838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2124075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  <p:sp>
        <p:nvSpPr>
          <p:cNvPr id="17419" name="Freeform 11"/>
          <p:cNvSpPr>
            <a:spLocks/>
          </p:cNvSpPr>
          <p:nvPr/>
        </p:nvSpPr>
        <p:spPr bwMode="auto">
          <a:xfrm>
            <a:off x="6011863" y="2060575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0" name="Freeform 12"/>
          <p:cNvSpPr>
            <a:spLocks/>
          </p:cNvSpPr>
          <p:nvPr/>
        </p:nvSpPr>
        <p:spPr bwMode="auto">
          <a:xfrm>
            <a:off x="6011863" y="1989138"/>
            <a:ext cx="503237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1" name="Freeform 13"/>
          <p:cNvSpPr>
            <a:spLocks/>
          </p:cNvSpPr>
          <p:nvPr/>
        </p:nvSpPr>
        <p:spPr bwMode="auto">
          <a:xfrm rot="4799521">
            <a:off x="6366669" y="3361532"/>
            <a:ext cx="160337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2" name="Freeform 14"/>
          <p:cNvSpPr>
            <a:spLocks/>
          </p:cNvSpPr>
          <p:nvPr/>
        </p:nvSpPr>
        <p:spPr bwMode="auto">
          <a:xfrm rot="4715576">
            <a:off x="6440488" y="3360738"/>
            <a:ext cx="158750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3" name="Freeform 15"/>
          <p:cNvSpPr>
            <a:spLocks/>
          </p:cNvSpPr>
          <p:nvPr/>
        </p:nvSpPr>
        <p:spPr bwMode="auto">
          <a:xfrm rot="15448271">
            <a:off x="6468269" y="1966119"/>
            <a:ext cx="158750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4" name="Freeform 16"/>
          <p:cNvSpPr>
            <a:spLocks/>
          </p:cNvSpPr>
          <p:nvPr/>
        </p:nvSpPr>
        <p:spPr bwMode="auto">
          <a:xfrm>
            <a:off x="6300788" y="2060575"/>
            <a:ext cx="488950" cy="127000"/>
          </a:xfrm>
          <a:custGeom>
            <a:avLst/>
            <a:gdLst/>
            <a:ahLst/>
            <a:cxnLst>
              <a:cxn ang="0">
                <a:pos x="23" y="35"/>
              </a:cxn>
              <a:cxn ang="0">
                <a:pos x="157" y="5"/>
              </a:cxn>
              <a:cxn ang="0">
                <a:pos x="293" y="65"/>
              </a:cxn>
              <a:cxn ang="0">
                <a:pos x="248" y="75"/>
              </a:cxn>
              <a:cxn ang="0">
                <a:pos x="157" y="35"/>
              </a:cxn>
              <a:cxn ang="0">
                <a:pos x="23" y="65"/>
              </a:cxn>
              <a:cxn ang="0">
                <a:pos x="23" y="35"/>
              </a:cxn>
            </a:cxnLst>
            <a:rect l="0" t="0" r="r" b="b"/>
            <a:pathLst>
              <a:path w="308" h="80">
                <a:moveTo>
                  <a:pt x="23" y="35"/>
                </a:moveTo>
                <a:cubicBezTo>
                  <a:pt x="46" y="25"/>
                  <a:pt x="113" y="0"/>
                  <a:pt x="157" y="5"/>
                </a:cubicBezTo>
                <a:cubicBezTo>
                  <a:pt x="202" y="9"/>
                  <a:pt x="278" y="53"/>
                  <a:pt x="293" y="65"/>
                </a:cubicBezTo>
                <a:cubicBezTo>
                  <a:pt x="308" y="77"/>
                  <a:pt x="271" y="80"/>
                  <a:pt x="248" y="75"/>
                </a:cubicBezTo>
                <a:cubicBezTo>
                  <a:pt x="225" y="70"/>
                  <a:pt x="194" y="37"/>
                  <a:pt x="157" y="35"/>
                </a:cubicBezTo>
                <a:cubicBezTo>
                  <a:pt x="120" y="33"/>
                  <a:pt x="46" y="65"/>
                  <a:pt x="23" y="65"/>
                </a:cubicBezTo>
                <a:cubicBezTo>
                  <a:pt x="0" y="65"/>
                  <a:pt x="0" y="45"/>
                  <a:pt x="23" y="3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5" name="Freeform 17"/>
          <p:cNvSpPr>
            <a:spLocks/>
          </p:cNvSpPr>
          <p:nvPr/>
        </p:nvSpPr>
        <p:spPr bwMode="auto">
          <a:xfrm rot="-3394470">
            <a:off x="6072982" y="3440906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6" name="Freeform 18"/>
          <p:cNvSpPr>
            <a:spLocks/>
          </p:cNvSpPr>
          <p:nvPr/>
        </p:nvSpPr>
        <p:spPr bwMode="auto">
          <a:xfrm rot="-3783063">
            <a:off x="6011863" y="3429000"/>
            <a:ext cx="185738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7" name="Freeform 19"/>
          <p:cNvSpPr>
            <a:spLocks/>
          </p:cNvSpPr>
          <p:nvPr/>
        </p:nvSpPr>
        <p:spPr bwMode="auto">
          <a:xfrm rot="7407198">
            <a:off x="6011863" y="20605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8" name="Freeform 20"/>
          <p:cNvSpPr>
            <a:spLocks/>
          </p:cNvSpPr>
          <p:nvPr/>
        </p:nvSpPr>
        <p:spPr bwMode="auto">
          <a:xfrm rot="7442757">
            <a:off x="6049169" y="2169319"/>
            <a:ext cx="215900" cy="144462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9" name="Freeform 21"/>
          <p:cNvSpPr>
            <a:spLocks/>
          </p:cNvSpPr>
          <p:nvPr/>
        </p:nvSpPr>
        <p:spPr bwMode="auto">
          <a:xfrm>
            <a:off x="6084888" y="3429000"/>
            <a:ext cx="503237" cy="147638"/>
          </a:xfrm>
          <a:custGeom>
            <a:avLst/>
            <a:gdLst/>
            <a:ahLst/>
            <a:cxnLst>
              <a:cxn ang="0">
                <a:pos x="51" y="52"/>
              </a:cxn>
              <a:cxn ang="0">
                <a:pos x="102" y="41"/>
              </a:cxn>
              <a:cxn ang="0">
                <a:pos x="156" y="55"/>
              </a:cxn>
              <a:cxn ang="0">
                <a:pos x="205" y="58"/>
              </a:cxn>
              <a:cxn ang="0">
                <a:pos x="297" y="46"/>
              </a:cxn>
              <a:cxn ang="0">
                <a:pos x="363" y="1"/>
              </a:cxn>
              <a:cxn ang="0">
                <a:pos x="366" y="40"/>
              </a:cxn>
              <a:cxn ang="0">
                <a:pos x="337" y="78"/>
              </a:cxn>
              <a:cxn ang="0">
                <a:pos x="255" y="83"/>
              </a:cxn>
              <a:cxn ang="0">
                <a:pos x="201" y="83"/>
              </a:cxn>
              <a:cxn ang="0">
                <a:pos x="155" y="93"/>
              </a:cxn>
              <a:cxn ang="0">
                <a:pos x="107" y="81"/>
              </a:cxn>
              <a:cxn ang="0">
                <a:pos x="17" y="98"/>
              </a:cxn>
              <a:cxn ang="0">
                <a:pos x="6" y="61"/>
              </a:cxn>
              <a:cxn ang="0">
                <a:pos x="51" y="52"/>
              </a:cxn>
            </a:cxnLst>
            <a:rect l="0" t="0" r="r" b="b"/>
            <a:pathLst>
              <a:path w="374" h="101">
                <a:moveTo>
                  <a:pt x="51" y="52"/>
                </a:moveTo>
                <a:cubicBezTo>
                  <a:pt x="67" y="52"/>
                  <a:pt x="85" y="41"/>
                  <a:pt x="102" y="41"/>
                </a:cubicBezTo>
                <a:cubicBezTo>
                  <a:pt x="119" y="41"/>
                  <a:pt x="139" y="52"/>
                  <a:pt x="156" y="55"/>
                </a:cubicBezTo>
                <a:cubicBezTo>
                  <a:pt x="173" y="58"/>
                  <a:pt x="182" y="59"/>
                  <a:pt x="205" y="58"/>
                </a:cubicBezTo>
                <a:cubicBezTo>
                  <a:pt x="228" y="57"/>
                  <a:pt x="271" y="55"/>
                  <a:pt x="297" y="46"/>
                </a:cubicBezTo>
                <a:cubicBezTo>
                  <a:pt x="323" y="37"/>
                  <a:pt x="352" y="2"/>
                  <a:pt x="363" y="1"/>
                </a:cubicBezTo>
                <a:cubicBezTo>
                  <a:pt x="374" y="0"/>
                  <a:pt x="370" y="27"/>
                  <a:pt x="366" y="40"/>
                </a:cubicBezTo>
                <a:cubicBezTo>
                  <a:pt x="362" y="53"/>
                  <a:pt x="356" y="71"/>
                  <a:pt x="337" y="78"/>
                </a:cubicBezTo>
                <a:cubicBezTo>
                  <a:pt x="318" y="85"/>
                  <a:pt x="278" y="82"/>
                  <a:pt x="255" y="83"/>
                </a:cubicBezTo>
                <a:cubicBezTo>
                  <a:pt x="232" y="84"/>
                  <a:pt x="218" y="81"/>
                  <a:pt x="201" y="83"/>
                </a:cubicBezTo>
                <a:cubicBezTo>
                  <a:pt x="184" y="85"/>
                  <a:pt x="171" y="93"/>
                  <a:pt x="155" y="93"/>
                </a:cubicBezTo>
                <a:cubicBezTo>
                  <a:pt x="139" y="93"/>
                  <a:pt x="129" y="80"/>
                  <a:pt x="107" y="81"/>
                </a:cubicBezTo>
                <a:cubicBezTo>
                  <a:pt x="84" y="82"/>
                  <a:pt x="34" y="101"/>
                  <a:pt x="17" y="98"/>
                </a:cubicBezTo>
                <a:cubicBezTo>
                  <a:pt x="0" y="95"/>
                  <a:pt x="0" y="69"/>
                  <a:pt x="6" y="61"/>
                </a:cubicBezTo>
                <a:cubicBezTo>
                  <a:pt x="12" y="53"/>
                  <a:pt x="42" y="54"/>
                  <a:pt x="51" y="52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0" name="Freeform 22"/>
          <p:cNvSpPr>
            <a:spLocks/>
          </p:cNvSpPr>
          <p:nvPr/>
        </p:nvSpPr>
        <p:spPr bwMode="auto">
          <a:xfrm>
            <a:off x="6011863" y="3429000"/>
            <a:ext cx="503237" cy="71438"/>
          </a:xfrm>
          <a:custGeom>
            <a:avLst/>
            <a:gdLst/>
            <a:ahLst/>
            <a:cxnLst>
              <a:cxn ang="0">
                <a:pos x="63" y="3"/>
              </a:cxn>
              <a:cxn ang="0">
                <a:pos x="117" y="9"/>
              </a:cxn>
              <a:cxn ang="0">
                <a:pos x="153" y="30"/>
              </a:cxn>
              <a:cxn ang="0">
                <a:pos x="210" y="54"/>
              </a:cxn>
              <a:cxn ang="0">
                <a:pos x="281" y="38"/>
              </a:cxn>
              <a:cxn ang="0">
                <a:pos x="362" y="16"/>
              </a:cxn>
              <a:cxn ang="0">
                <a:pos x="378" y="54"/>
              </a:cxn>
              <a:cxn ang="0">
                <a:pos x="317" y="92"/>
              </a:cxn>
              <a:cxn ang="0">
                <a:pos x="237" y="99"/>
              </a:cxn>
              <a:cxn ang="0">
                <a:pos x="180" y="93"/>
              </a:cxn>
              <a:cxn ang="0">
                <a:pos x="132" y="63"/>
              </a:cxn>
              <a:cxn ang="0">
                <a:pos x="87" y="57"/>
              </a:cxn>
              <a:cxn ang="0">
                <a:pos x="34" y="48"/>
              </a:cxn>
              <a:cxn ang="0">
                <a:pos x="5" y="27"/>
              </a:cxn>
              <a:cxn ang="0">
                <a:pos x="63" y="3"/>
              </a:cxn>
            </a:cxnLst>
            <a:rect l="0" t="0" r="r" b="b"/>
            <a:pathLst>
              <a:path w="385" h="99">
                <a:moveTo>
                  <a:pt x="63" y="3"/>
                </a:moveTo>
                <a:cubicBezTo>
                  <a:pt x="82" y="0"/>
                  <a:pt x="102" y="4"/>
                  <a:pt x="117" y="9"/>
                </a:cubicBezTo>
                <a:cubicBezTo>
                  <a:pt x="132" y="14"/>
                  <a:pt x="138" y="22"/>
                  <a:pt x="153" y="30"/>
                </a:cubicBezTo>
                <a:cubicBezTo>
                  <a:pt x="168" y="38"/>
                  <a:pt x="189" y="53"/>
                  <a:pt x="210" y="54"/>
                </a:cubicBezTo>
                <a:cubicBezTo>
                  <a:pt x="231" y="55"/>
                  <a:pt x="256" y="44"/>
                  <a:pt x="281" y="38"/>
                </a:cubicBezTo>
                <a:cubicBezTo>
                  <a:pt x="306" y="32"/>
                  <a:pt x="346" y="13"/>
                  <a:pt x="362" y="16"/>
                </a:cubicBezTo>
                <a:cubicBezTo>
                  <a:pt x="378" y="19"/>
                  <a:pt x="385" y="42"/>
                  <a:pt x="378" y="54"/>
                </a:cubicBezTo>
                <a:cubicBezTo>
                  <a:pt x="371" y="66"/>
                  <a:pt x="340" y="85"/>
                  <a:pt x="317" y="92"/>
                </a:cubicBezTo>
                <a:cubicBezTo>
                  <a:pt x="294" y="99"/>
                  <a:pt x="260" y="99"/>
                  <a:pt x="237" y="99"/>
                </a:cubicBezTo>
                <a:cubicBezTo>
                  <a:pt x="214" y="99"/>
                  <a:pt x="197" y="99"/>
                  <a:pt x="180" y="93"/>
                </a:cubicBezTo>
                <a:cubicBezTo>
                  <a:pt x="163" y="87"/>
                  <a:pt x="147" y="69"/>
                  <a:pt x="132" y="63"/>
                </a:cubicBezTo>
                <a:cubicBezTo>
                  <a:pt x="117" y="57"/>
                  <a:pt x="103" y="59"/>
                  <a:pt x="87" y="57"/>
                </a:cubicBezTo>
                <a:cubicBezTo>
                  <a:pt x="71" y="55"/>
                  <a:pt x="48" y="53"/>
                  <a:pt x="34" y="48"/>
                </a:cubicBezTo>
                <a:cubicBezTo>
                  <a:pt x="20" y="43"/>
                  <a:pt x="0" y="34"/>
                  <a:pt x="5" y="27"/>
                </a:cubicBezTo>
                <a:cubicBezTo>
                  <a:pt x="10" y="20"/>
                  <a:pt x="44" y="6"/>
                  <a:pt x="63" y="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1" name="Freeform 23"/>
          <p:cNvSpPr>
            <a:spLocks/>
          </p:cNvSpPr>
          <p:nvPr/>
        </p:nvSpPr>
        <p:spPr bwMode="auto">
          <a:xfrm>
            <a:off x="2627313" y="2852738"/>
            <a:ext cx="179387" cy="19208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2" name="Freeform 24"/>
          <p:cNvSpPr>
            <a:spLocks/>
          </p:cNvSpPr>
          <p:nvPr/>
        </p:nvSpPr>
        <p:spPr bwMode="auto">
          <a:xfrm>
            <a:off x="2555875" y="2852738"/>
            <a:ext cx="252413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3" name="Freeform 25"/>
          <p:cNvSpPr>
            <a:spLocks/>
          </p:cNvSpPr>
          <p:nvPr/>
        </p:nvSpPr>
        <p:spPr bwMode="auto">
          <a:xfrm>
            <a:off x="2700338" y="2420938"/>
            <a:ext cx="431800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4" name="Freeform 26"/>
          <p:cNvSpPr>
            <a:spLocks/>
          </p:cNvSpPr>
          <p:nvPr/>
        </p:nvSpPr>
        <p:spPr bwMode="auto">
          <a:xfrm>
            <a:off x="2627313" y="2349500"/>
            <a:ext cx="431800" cy="141288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5" name="Freeform 27"/>
          <p:cNvSpPr>
            <a:spLocks/>
          </p:cNvSpPr>
          <p:nvPr/>
        </p:nvSpPr>
        <p:spPr bwMode="auto">
          <a:xfrm>
            <a:off x="2916238" y="27813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6" name="Freeform 28"/>
          <p:cNvSpPr>
            <a:spLocks/>
          </p:cNvSpPr>
          <p:nvPr/>
        </p:nvSpPr>
        <p:spPr bwMode="auto">
          <a:xfrm>
            <a:off x="2916238" y="2781300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7" name="Freeform 29"/>
          <p:cNvSpPr>
            <a:spLocks/>
          </p:cNvSpPr>
          <p:nvPr/>
        </p:nvSpPr>
        <p:spPr bwMode="auto">
          <a:xfrm>
            <a:off x="2484438" y="2924175"/>
            <a:ext cx="215900" cy="14446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8" name="Freeform 30"/>
          <p:cNvSpPr>
            <a:spLocks/>
          </p:cNvSpPr>
          <p:nvPr/>
        </p:nvSpPr>
        <p:spPr bwMode="auto">
          <a:xfrm>
            <a:off x="2555875" y="2924175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39" name="Freeform 31"/>
          <p:cNvSpPr>
            <a:spLocks/>
          </p:cNvSpPr>
          <p:nvPr/>
        </p:nvSpPr>
        <p:spPr bwMode="auto">
          <a:xfrm>
            <a:off x="3059113" y="27813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40" name="Freeform 32"/>
          <p:cNvSpPr>
            <a:spLocks/>
          </p:cNvSpPr>
          <p:nvPr/>
        </p:nvSpPr>
        <p:spPr bwMode="auto">
          <a:xfrm>
            <a:off x="2987675" y="270827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41" name="Freeform 33"/>
          <p:cNvSpPr>
            <a:spLocks/>
          </p:cNvSpPr>
          <p:nvPr/>
        </p:nvSpPr>
        <p:spPr bwMode="auto">
          <a:xfrm>
            <a:off x="2555875" y="2420938"/>
            <a:ext cx="512763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42" name="Freeform 34"/>
          <p:cNvSpPr>
            <a:spLocks/>
          </p:cNvSpPr>
          <p:nvPr/>
        </p:nvSpPr>
        <p:spPr bwMode="auto">
          <a:xfrm rot="708146">
            <a:off x="2555875" y="2492375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3995738" y="1125538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Métaphase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5724525" y="1125538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Anaphase</a:t>
            </a:r>
          </a:p>
        </p:txBody>
      </p:sp>
      <p:sp>
        <p:nvSpPr>
          <p:cNvPr id="17456" name="Freeform 48"/>
          <p:cNvSpPr>
            <a:spLocks/>
          </p:cNvSpPr>
          <p:nvPr/>
        </p:nvSpPr>
        <p:spPr bwMode="auto">
          <a:xfrm rot="7407198">
            <a:off x="3995738" y="27082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57" name="Freeform 49"/>
          <p:cNvSpPr>
            <a:spLocks/>
          </p:cNvSpPr>
          <p:nvPr/>
        </p:nvSpPr>
        <p:spPr bwMode="auto">
          <a:xfrm rot="7442757">
            <a:off x="4031457" y="2817018"/>
            <a:ext cx="215900" cy="14446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58" name="Freeform 50"/>
          <p:cNvSpPr>
            <a:spLocks/>
          </p:cNvSpPr>
          <p:nvPr/>
        </p:nvSpPr>
        <p:spPr bwMode="auto">
          <a:xfrm rot="-3394470">
            <a:off x="3983832" y="2864644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62" name="Freeform 54"/>
          <p:cNvSpPr>
            <a:spLocks/>
          </p:cNvSpPr>
          <p:nvPr/>
        </p:nvSpPr>
        <p:spPr bwMode="auto">
          <a:xfrm rot="-3783063">
            <a:off x="3924300" y="2781300"/>
            <a:ext cx="185738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63" name="Freeform 55"/>
          <p:cNvSpPr>
            <a:spLocks/>
          </p:cNvSpPr>
          <p:nvPr/>
        </p:nvSpPr>
        <p:spPr bwMode="auto">
          <a:xfrm>
            <a:off x="4140200" y="2708275"/>
            <a:ext cx="503238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64" name="Freeform 56"/>
          <p:cNvSpPr>
            <a:spLocks/>
          </p:cNvSpPr>
          <p:nvPr/>
        </p:nvSpPr>
        <p:spPr bwMode="auto">
          <a:xfrm>
            <a:off x="4211638" y="2708275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65" name="Freeform 57"/>
          <p:cNvSpPr>
            <a:spLocks/>
          </p:cNvSpPr>
          <p:nvPr/>
        </p:nvSpPr>
        <p:spPr bwMode="auto">
          <a:xfrm>
            <a:off x="4643438" y="2708275"/>
            <a:ext cx="488950" cy="71438"/>
          </a:xfrm>
          <a:custGeom>
            <a:avLst/>
            <a:gdLst/>
            <a:ahLst/>
            <a:cxnLst>
              <a:cxn ang="0">
                <a:pos x="23" y="35"/>
              </a:cxn>
              <a:cxn ang="0">
                <a:pos x="157" y="5"/>
              </a:cxn>
              <a:cxn ang="0">
                <a:pos x="293" y="65"/>
              </a:cxn>
              <a:cxn ang="0">
                <a:pos x="248" y="75"/>
              </a:cxn>
              <a:cxn ang="0">
                <a:pos x="157" y="35"/>
              </a:cxn>
              <a:cxn ang="0">
                <a:pos x="23" y="65"/>
              </a:cxn>
              <a:cxn ang="0">
                <a:pos x="23" y="35"/>
              </a:cxn>
            </a:cxnLst>
            <a:rect l="0" t="0" r="r" b="b"/>
            <a:pathLst>
              <a:path w="308" h="80">
                <a:moveTo>
                  <a:pt x="23" y="35"/>
                </a:moveTo>
                <a:cubicBezTo>
                  <a:pt x="46" y="25"/>
                  <a:pt x="113" y="0"/>
                  <a:pt x="157" y="5"/>
                </a:cubicBezTo>
                <a:cubicBezTo>
                  <a:pt x="202" y="9"/>
                  <a:pt x="278" y="53"/>
                  <a:pt x="293" y="65"/>
                </a:cubicBezTo>
                <a:cubicBezTo>
                  <a:pt x="308" y="77"/>
                  <a:pt x="271" y="80"/>
                  <a:pt x="248" y="75"/>
                </a:cubicBezTo>
                <a:cubicBezTo>
                  <a:pt x="225" y="70"/>
                  <a:pt x="194" y="37"/>
                  <a:pt x="157" y="35"/>
                </a:cubicBezTo>
                <a:cubicBezTo>
                  <a:pt x="120" y="33"/>
                  <a:pt x="46" y="65"/>
                  <a:pt x="23" y="65"/>
                </a:cubicBezTo>
                <a:cubicBezTo>
                  <a:pt x="0" y="65"/>
                  <a:pt x="0" y="45"/>
                  <a:pt x="23" y="3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66" name="Freeform 58"/>
          <p:cNvSpPr>
            <a:spLocks/>
          </p:cNvSpPr>
          <p:nvPr/>
        </p:nvSpPr>
        <p:spPr bwMode="auto">
          <a:xfrm rot="15448271">
            <a:off x="4739482" y="2540793"/>
            <a:ext cx="158750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67" name="Freeform 59"/>
          <p:cNvSpPr>
            <a:spLocks/>
          </p:cNvSpPr>
          <p:nvPr/>
        </p:nvSpPr>
        <p:spPr bwMode="auto">
          <a:xfrm>
            <a:off x="4284663" y="2852738"/>
            <a:ext cx="503237" cy="71437"/>
          </a:xfrm>
          <a:custGeom>
            <a:avLst/>
            <a:gdLst/>
            <a:ahLst/>
            <a:cxnLst>
              <a:cxn ang="0">
                <a:pos x="63" y="3"/>
              </a:cxn>
              <a:cxn ang="0">
                <a:pos x="117" y="9"/>
              </a:cxn>
              <a:cxn ang="0">
                <a:pos x="153" y="30"/>
              </a:cxn>
              <a:cxn ang="0">
                <a:pos x="210" y="54"/>
              </a:cxn>
              <a:cxn ang="0">
                <a:pos x="281" y="38"/>
              </a:cxn>
              <a:cxn ang="0">
                <a:pos x="362" y="16"/>
              </a:cxn>
              <a:cxn ang="0">
                <a:pos x="378" y="54"/>
              </a:cxn>
              <a:cxn ang="0">
                <a:pos x="317" y="92"/>
              </a:cxn>
              <a:cxn ang="0">
                <a:pos x="237" y="99"/>
              </a:cxn>
              <a:cxn ang="0">
                <a:pos x="180" y="93"/>
              </a:cxn>
              <a:cxn ang="0">
                <a:pos x="132" y="63"/>
              </a:cxn>
              <a:cxn ang="0">
                <a:pos x="87" y="57"/>
              </a:cxn>
              <a:cxn ang="0">
                <a:pos x="34" y="48"/>
              </a:cxn>
              <a:cxn ang="0">
                <a:pos x="5" y="27"/>
              </a:cxn>
              <a:cxn ang="0">
                <a:pos x="63" y="3"/>
              </a:cxn>
            </a:cxnLst>
            <a:rect l="0" t="0" r="r" b="b"/>
            <a:pathLst>
              <a:path w="385" h="99">
                <a:moveTo>
                  <a:pt x="63" y="3"/>
                </a:moveTo>
                <a:cubicBezTo>
                  <a:pt x="82" y="0"/>
                  <a:pt x="102" y="4"/>
                  <a:pt x="117" y="9"/>
                </a:cubicBezTo>
                <a:cubicBezTo>
                  <a:pt x="132" y="14"/>
                  <a:pt x="138" y="22"/>
                  <a:pt x="153" y="30"/>
                </a:cubicBezTo>
                <a:cubicBezTo>
                  <a:pt x="168" y="38"/>
                  <a:pt x="189" y="53"/>
                  <a:pt x="210" y="54"/>
                </a:cubicBezTo>
                <a:cubicBezTo>
                  <a:pt x="231" y="55"/>
                  <a:pt x="256" y="44"/>
                  <a:pt x="281" y="38"/>
                </a:cubicBezTo>
                <a:cubicBezTo>
                  <a:pt x="306" y="32"/>
                  <a:pt x="346" y="13"/>
                  <a:pt x="362" y="16"/>
                </a:cubicBezTo>
                <a:cubicBezTo>
                  <a:pt x="378" y="19"/>
                  <a:pt x="385" y="42"/>
                  <a:pt x="378" y="54"/>
                </a:cubicBezTo>
                <a:cubicBezTo>
                  <a:pt x="371" y="66"/>
                  <a:pt x="340" y="85"/>
                  <a:pt x="317" y="92"/>
                </a:cubicBezTo>
                <a:cubicBezTo>
                  <a:pt x="294" y="99"/>
                  <a:pt x="260" y="99"/>
                  <a:pt x="237" y="99"/>
                </a:cubicBezTo>
                <a:cubicBezTo>
                  <a:pt x="214" y="99"/>
                  <a:pt x="197" y="99"/>
                  <a:pt x="180" y="93"/>
                </a:cubicBezTo>
                <a:cubicBezTo>
                  <a:pt x="163" y="87"/>
                  <a:pt x="147" y="69"/>
                  <a:pt x="132" y="63"/>
                </a:cubicBezTo>
                <a:cubicBezTo>
                  <a:pt x="117" y="57"/>
                  <a:pt x="103" y="59"/>
                  <a:pt x="87" y="57"/>
                </a:cubicBezTo>
                <a:cubicBezTo>
                  <a:pt x="71" y="55"/>
                  <a:pt x="48" y="53"/>
                  <a:pt x="34" y="48"/>
                </a:cubicBezTo>
                <a:cubicBezTo>
                  <a:pt x="20" y="43"/>
                  <a:pt x="0" y="34"/>
                  <a:pt x="5" y="27"/>
                </a:cubicBezTo>
                <a:cubicBezTo>
                  <a:pt x="10" y="20"/>
                  <a:pt x="44" y="6"/>
                  <a:pt x="63" y="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69" name="Freeform 61"/>
          <p:cNvSpPr>
            <a:spLocks/>
          </p:cNvSpPr>
          <p:nvPr/>
        </p:nvSpPr>
        <p:spPr bwMode="auto">
          <a:xfrm rot="4715576">
            <a:off x="4783138" y="2641600"/>
            <a:ext cx="158750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70" name="Freeform 62"/>
          <p:cNvSpPr>
            <a:spLocks/>
          </p:cNvSpPr>
          <p:nvPr/>
        </p:nvSpPr>
        <p:spPr bwMode="auto">
          <a:xfrm rot="4799521">
            <a:off x="4782344" y="2713832"/>
            <a:ext cx="160337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71" name="Freeform 63"/>
          <p:cNvSpPr>
            <a:spLocks/>
          </p:cNvSpPr>
          <p:nvPr/>
        </p:nvSpPr>
        <p:spPr bwMode="auto">
          <a:xfrm>
            <a:off x="4211638" y="2781300"/>
            <a:ext cx="503237" cy="147638"/>
          </a:xfrm>
          <a:custGeom>
            <a:avLst/>
            <a:gdLst/>
            <a:ahLst/>
            <a:cxnLst>
              <a:cxn ang="0">
                <a:pos x="51" y="52"/>
              </a:cxn>
              <a:cxn ang="0">
                <a:pos x="102" y="41"/>
              </a:cxn>
              <a:cxn ang="0">
                <a:pos x="156" y="55"/>
              </a:cxn>
              <a:cxn ang="0">
                <a:pos x="205" y="58"/>
              </a:cxn>
              <a:cxn ang="0">
                <a:pos x="297" y="46"/>
              </a:cxn>
              <a:cxn ang="0">
                <a:pos x="363" y="1"/>
              </a:cxn>
              <a:cxn ang="0">
                <a:pos x="366" y="40"/>
              </a:cxn>
              <a:cxn ang="0">
                <a:pos x="337" y="78"/>
              </a:cxn>
              <a:cxn ang="0">
                <a:pos x="255" y="83"/>
              </a:cxn>
              <a:cxn ang="0">
                <a:pos x="201" y="83"/>
              </a:cxn>
              <a:cxn ang="0">
                <a:pos x="155" y="93"/>
              </a:cxn>
              <a:cxn ang="0">
                <a:pos x="107" y="81"/>
              </a:cxn>
              <a:cxn ang="0">
                <a:pos x="17" y="98"/>
              </a:cxn>
              <a:cxn ang="0">
                <a:pos x="6" y="61"/>
              </a:cxn>
              <a:cxn ang="0">
                <a:pos x="51" y="52"/>
              </a:cxn>
            </a:cxnLst>
            <a:rect l="0" t="0" r="r" b="b"/>
            <a:pathLst>
              <a:path w="374" h="101">
                <a:moveTo>
                  <a:pt x="51" y="52"/>
                </a:moveTo>
                <a:cubicBezTo>
                  <a:pt x="67" y="52"/>
                  <a:pt x="85" y="41"/>
                  <a:pt x="102" y="41"/>
                </a:cubicBezTo>
                <a:cubicBezTo>
                  <a:pt x="119" y="41"/>
                  <a:pt x="139" y="52"/>
                  <a:pt x="156" y="55"/>
                </a:cubicBezTo>
                <a:cubicBezTo>
                  <a:pt x="173" y="58"/>
                  <a:pt x="182" y="59"/>
                  <a:pt x="205" y="58"/>
                </a:cubicBezTo>
                <a:cubicBezTo>
                  <a:pt x="228" y="57"/>
                  <a:pt x="271" y="55"/>
                  <a:pt x="297" y="46"/>
                </a:cubicBezTo>
                <a:cubicBezTo>
                  <a:pt x="323" y="37"/>
                  <a:pt x="352" y="2"/>
                  <a:pt x="363" y="1"/>
                </a:cubicBezTo>
                <a:cubicBezTo>
                  <a:pt x="374" y="0"/>
                  <a:pt x="370" y="27"/>
                  <a:pt x="366" y="40"/>
                </a:cubicBezTo>
                <a:cubicBezTo>
                  <a:pt x="362" y="53"/>
                  <a:pt x="356" y="71"/>
                  <a:pt x="337" y="78"/>
                </a:cubicBezTo>
                <a:cubicBezTo>
                  <a:pt x="318" y="85"/>
                  <a:pt x="278" y="82"/>
                  <a:pt x="255" y="83"/>
                </a:cubicBezTo>
                <a:cubicBezTo>
                  <a:pt x="232" y="84"/>
                  <a:pt x="218" y="81"/>
                  <a:pt x="201" y="83"/>
                </a:cubicBezTo>
                <a:cubicBezTo>
                  <a:pt x="184" y="85"/>
                  <a:pt x="171" y="93"/>
                  <a:pt x="155" y="93"/>
                </a:cubicBezTo>
                <a:cubicBezTo>
                  <a:pt x="139" y="93"/>
                  <a:pt x="129" y="80"/>
                  <a:pt x="107" y="81"/>
                </a:cubicBezTo>
                <a:cubicBezTo>
                  <a:pt x="84" y="82"/>
                  <a:pt x="34" y="101"/>
                  <a:pt x="17" y="98"/>
                </a:cubicBezTo>
                <a:cubicBezTo>
                  <a:pt x="0" y="95"/>
                  <a:pt x="0" y="69"/>
                  <a:pt x="6" y="61"/>
                </a:cubicBezTo>
                <a:cubicBezTo>
                  <a:pt x="12" y="53"/>
                  <a:pt x="42" y="54"/>
                  <a:pt x="51" y="52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73" name="Text Box 65"/>
          <p:cNvSpPr txBox="1">
            <a:spLocks noChangeArrowheads="1"/>
          </p:cNvSpPr>
          <p:nvPr/>
        </p:nvSpPr>
        <p:spPr bwMode="auto">
          <a:xfrm>
            <a:off x="7380288" y="112553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Télophase</a:t>
            </a:r>
          </a:p>
        </p:txBody>
      </p:sp>
      <p:sp>
        <p:nvSpPr>
          <p:cNvPr id="17478" name="Text Box 70"/>
          <p:cNvSpPr txBox="1">
            <a:spLocks noChangeArrowheads="1"/>
          </p:cNvSpPr>
          <p:nvPr/>
        </p:nvSpPr>
        <p:spPr bwMode="auto">
          <a:xfrm>
            <a:off x="395288" y="4149725"/>
            <a:ext cx="4967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Première division  : </a:t>
            </a:r>
            <a:r>
              <a:rPr lang="fr-FR">
                <a:solidFill>
                  <a:srgbClr val="DD072B"/>
                </a:solidFill>
              </a:rPr>
              <a:t>la division réductionnelle</a:t>
            </a:r>
          </a:p>
        </p:txBody>
      </p:sp>
      <p:sp>
        <p:nvSpPr>
          <p:cNvPr id="17491" name="Freeform 83"/>
          <p:cNvSpPr>
            <a:spLocks/>
          </p:cNvSpPr>
          <p:nvPr/>
        </p:nvSpPr>
        <p:spPr bwMode="auto">
          <a:xfrm rot="-335989">
            <a:off x="7812088" y="22764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92" name="Freeform 84"/>
          <p:cNvSpPr>
            <a:spLocks/>
          </p:cNvSpPr>
          <p:nvPr/>
        </p:nvSpPr>
        <p:spPr bwMode="auto">
          <a:xfrm rot="708146">
            <a:off x="7596188" y="2997200"/>
            <a:ext cx="512762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93" name="Freeform 85"/>
          <p:cNvSpPr>
            <a:spLocks/>
          </p:cNvSpPr>
          <p:nvPr/>
        </p:nvSpPr>
        <p:spPr bwMode="auto">
          <a:xfrm>
            <a:off x="7596188" y="2997200"/>
            <a:ext cx="512762" cy="144463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97" name="Freeform 89"/>
          <p:cNvSpPr>
            <a:spLocks/>
          </p:cNvSpPr>
          <p:nvPr/>
        </p:nvSpPr>
        <p:spPr bwMode="auto">
          <a:xfrm>
            <a:off x="5580063" y="738981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99" name="Freeform 91"/>
          <p:cNvSpPr>
            <a:spLocks/>
          </p:cNvSpPr>
          <p:nvPr/>
        </p:nvSpPr>
        <p:spPr bwMode="auto">
          <a:xfrm>
            <a:off x="8172450" y="3068638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500" name="Freeform 92"/>
          <p:cNvSpPr>
            <a:spLocks/>
          </p:cNvSpPr>
          <p:nvPr/>
        </p:nvSpPr>
        <p:spPr bwMode="auto">
          <a:xfrm>
            <a:off x="7667625" y="3284538"/>
            <a:ext cx="185738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501" name="Freeform 93"/>
          <p:cNvSpPr>
            <a:spLocks/>
          </p:cNvSpPr>
          <p:nvPr/>
        </p:nvSpPr>
        <p:spPr bwMode="auto">
          <a:xfrm>
            <a:off x="7740650" y="3284538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503" name="Freeform 95"/>
          <p:cNvSpPr>
            <a:spLocks/>
          </p:cNvSpPr>
          <p:nvPr/>
        </p:nvSpPr>
        <p:spPr bwMode="auto">
          <a:xfrm>
            <a:off x="8172450" y="2060575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504" name="Freeform 96"/>
          <p:cNvSpPr>
            <a:spLocks/>
          </p:cNvSpPr>
          <p:nvPr/>
        </p:nvSpPr>
        <p:spPr bwMode="auto">
          <a:xfrm>
            <a:off x="7667625" y="1989138"/>
            <a:ext cx="538163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505" name="Freeform 97"/>
          <p:cNvSpPr>
            <a:spLocks/>
          </p:cNvSpPr>
          <p:nvPr/>
        </p:nvSpPr>
        <p:spPr bwMode="auto">
          <a:xfrm rot="-1080620">
            <a:off x="7740650" y="1989138"/>
            <a:ext cx="503238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502" name="Freeform 94"/>
          <p:cNvSpPr>
            <a:spLocks/>
          </p:cNvSpPr>
          <p:nvPr/>
        </p:nvSpPr>
        <p:spPr bwMode="auto">
          <a:xfrm>
            <a:off x="8172450" y="2060575"/>
            <a:ext cx="166688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90" name="Freeform 82"/>
          <p:cNvSpPr>
            <a:spLocks/>
          </p:cNvSpPr>
          <p:nvPr/>
        </p:nvSpPr>
        <p:spPr bwMode="auto">
          <a:xfrm>
            <a:off x="7740650" y="2276475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98" name="Freeform 90"/>
          <p:cNvSpPr>
            <a:spLocks/>
          </p:cNvSpPr>
          <p:nvPr/>
        </p:nvSpPr>
        <p:spPr bwMode="auto">
          <a:xfrm>
            <a:off x="8101013" y="3068638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5651500" y="1916113"/>
            <a:ext cx="1370013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0" name="Oval 4" descr="Granit"/>
          <p:cNvSpPr>
            <a:spLocks noChangeArrowheads="1"/>
          </p:cNvSpPr>
          <p:nvPr/>
        </p:nvSpPr>
        <p:spPr bwMode="auto">
          <a:xfrm>
            <a:off x="2555875" y="2349500"/>
            <a:ext cx="719138" cy="693738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2268538" y="1844675"/>
            <a:ext cx="1368425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323850" y="1844675"/>
            <a:ext cx="1439863" cy="1800225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3851275" y="1844675"/>
            <a:ext cx="1296988" cy="1871663"/>
          </a:xfrm>
          <a:prstGeom prst="ellipse">
            <a:avLst/>
          </a:prstGeom>
          <a:solidFill>
            <a:srgbClr val="FFFFCC">
              <a:alpha val="67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fr-FR" sz="2000"/>
              <a:t>MEIOSE AU COURS D’UNE GAMETOGENESE ( exemple où 2n = 6 )</a:t>
            </a:r>
          </a:p>
        </p:txBody>
      </p:sp>
      <p:sp>
        <p:nvSpPr>
          <p:cNvPr id="29705" name="Oval 9" descr="Granit"/>
          <p:cNvSpPr>
            <a:spLocks noChangeArrowheads="1"/>
          </p:cNvSpPr>
          <p:nvPr/>
        </p:nvSpPr>
        <p:spPr bwMode="auto">
          <a:xfrm>
            <a:off x="755650" y="2492375"/>
            <a:ext cx="504825" cy="477838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2124075" y="11255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Prophase</a:t>
            </a:r>
          </a:p>
        </p:txBody>
      </p:sp>
      <p:sp>
        <p:nvSpPr>
          <p:cNvPr id="29707" name="Freeform 11"/>
          <p:cNvSpPr>
            <a:spLocks/>
          </p:cNvSpPr>
          <p:nvPr/>
        </p:nvSpPr>
        <p:spPr bwMode="auto">
          <a:xfrm>
            <a:off x="6011863" y="2060575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08" name="Freeform 12"/>
          <p:cNvSpPr>
            <a:spLocks/>
          </p:cNvSpPr>
          <p:nvPr/>
        </p:nvSpPr>
        <p:spPr bwMode="auto">
          <a:xfrm>
            <a:off x="6011863" y="1989138"/>
            <a:ext cx="503237" cy="160337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09" name="Freeform 13"/>
          <p:cNvSpPr>
            <a:spLocks/>
          </p:cNvSpPr>
          <p:nvPr/>
        </p:nvSpPr>
        <p:spPr bwMode="auto">
          <a:xfrm rot="4799521">
            <a:off x="6366669" y="3361532"/>
            <a:ext cx="160337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0" name="Freeform 14"/>
          <p:cNvSpPr>
            <a:spLocks/>
          </p:cNvSpPr>
          <p:nvPr/>
        </p:nvSpPr>
        <p:spPr bwMode="auto">
          <a:xfrm rot="4715576">
            <a:off x="6440488" y="3360738"/>
            <a:ext cx="158750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1" name="Freeform 15"/>
          <p:cNvSpPr>
            <a:spLocks/>
          </p:cNvSpPr>
          <p:nvPr/>
        </p:nvSpPr>
        <p:spPr bwMode="auto">
          <a:xfrm rot="15448271">
            <a:off x="6468269" y="1966119"/>
            <a:ext cx="158750" cy="493712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2" name="Freeform 16"/>
          <p:cNvSpPr>
            <a:spLocks/>
          </p:cNvSpPr>
          <p:nvPr/>
        </p:nvSpPr>
        <p:spPr bwMode="auto">
          <a:xfrm>
            <a:off x="6300788" y="2060575"/>
            <a:ext cx="488950" cy="127000"/>
          </a:xfrm>
          <a:custGeom>
            <a:avLst/>
            <a:gdLst/>
            <a:ahLst/>
            <a:cxnLst>
              <a:cxn ang="0">
                <a:pos x="23" y="35"/>
              </a:cxn>
              <a:cxn ang="0">
                <a:pos x="157" y="5"/>
              </a:cxn>
              <a:cxn ang="0">
                <a:pos x="293" y="65"/>
              </a:cxn>
              <a:cxn ang="0">
                <a:pos x="248" y="75"/>
              </a:cxn>
              <a:cxn ang="0">
                <a:pos x="157" y="35"/>
              </a:cxn>
              <a:cxn ang="0">
                <a:pos x="23" y="65"/>
              </a:cxn>
              <a:cxn ang="0">
                <a:pos x="23" y="35"/>
              </a:cxn>
            </a:cxnLst>
            <a:rect l="0" t="0" r="r" b="b"/>
            <a:pathLst>
              <a:path w="308" h="80">
                <a:moveTo>
                  <a:pt x="23" y="35"/>
                </a:moveTo>
                <a:cubicBezTo>
                  <a:pt x="46" y="25"/>
                  <a:pt x="113" y="0"/>
                  <a:pt x="157" y="5"/>
                </a:cubicBezTo>
                <a:cubicBezTo>
                  <a:pt x="202" y="9"/>
                  <a:pt x="278" y="53"/>
                  <a:pt x="293" y="65"/>
                </a:cubicBezTo>
                <a:cubicBezTo>
                  <a:pt x="308" y="77"/>
                  <a:pt x="271" y="80"/>
                  <a:pt x="248" y="75"/>
                </a:cubicBezTo>
                <a:cubicBezTo>
                  <a:pt x="225" y="70"/>
                  <a:pt x="194" y="37"/>
                  <a:pt x="157" y="35"/>
                </a:cubicBezTo>
                <a:cubicBezTo>
                  <a:pt x="120" y="33"/>
                  <a:pt x="46" y="65"/>
                  <a:pt x="23" y="65"/>
                </a:cubicBezTo>
                <a:cubicBezTo>
                  <a:pt x="0" y="65"/>
                  <a:pt x="0" y="45"/>
                  <a:pt x="23" y="3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3" name="Freeform 17"/>
          <p:cNvSpPr>
            <a:spLocks/>
          </p:cNvSpPr>
          <p:nvPr/>
        </p:nvSpPr>
        <p:spPr bwMode="auto">
          <a:xfrm rot="-3394470">
            <a:off x="6072982" y="3440906"/>
            <a:ext cx="211138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4" name="Freeform 18"/>
          <p:cNvSpPr>
            <a:spLocks/>
          </p:cNvSpPr>
          <p:nvPr/>
        </p:nvSpPr>
        <p:spPr bwMode="auto">
          <a:xfrm rot="-3783063">
            <a:off x="6011863" y="3429000"/>
            <a:ext cx="185738" cy="18573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5" name="Freeform 19"/>
          <p:cNvSpPr>
            <a:spLocks/>
          </p:cNvSpPr>
          <p:nvPr/>
        </p:nvSpPr>
        <p:spPr bwMode="auto">
          <a:xfrm rot="7407198">
            <a:off x="6011863" y="20605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6" name="Freeform 20"/>
          <p:cNvSpPr>
            <a:spLocks/>
          </p:cNvSpPr>
          <p:nvPr/>
        </p:nvSpPr>
        <p:spPr bwMode="auto">
          <a:xfrm rot="7442757">
            <a:off x="6049169" y="2169319"/>
            <a:ext cx="215900" cy="144462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7" name="Freeform 21"/>
          <p:cNvSpPr>
            <a:spLocks/>
          </p:cNvSpPr>
          <p:nvPr/>
        </p:nvSpPr>
        <p:spPr bwMode="auto">
          <a:xfrm>
            <a:off x="6084888" y="3429000"/>
            <a:ext cx="503237" cy="147638"/>
          </a:xfrm>
          <a:custGeom>
            <a:avLst/>
            <a:gdLst/>
            <a:ahLst/>
            <a:cxnLst>
              <a:cxn ang="0">
                <a:pos x="51" y="52"/>
              </a:cxn>
              <a:cxn ang="0">
                <a:pos x="102" y="41"/>
              </a:cxn>
              <a:cxn ang="0">
                <a:pos x="156" y="55"/>
              </a:cxn>
              <a:cxn ang="0">
                <a:pos x="205" y="58"/>
              </a:cxn>
              <a:cxn ang="0">
                <a:pos x="297" y="46"/>
              </a:cxn>
              <a:cxn ang="0">
                <a:pos x="363" y="1"/>
              </a:cxn>
              <a:cxn ang="0">
                <a:pos x="366" y="40"/>
              </a:cxn>
              <a:cxn ang="0">
                <a:pos x="337" y="78"/>
              </a:cxn>
              <a:cxn ang="0">
                <a:pos x="255" y="83"/>
              </a:cxn>
              <a:cxn ang="0">
                <a:pos x="201" y="83"/>
              </a:cxn>
              <a:cxn ang="0">
                <a:pos x="155" y="93"/>
              </a:cxn>
              <a:cxn ang="0">
                <a:pos x="107" y="81"/>
              </a:cxn>
              <a:cxn ang="0">
                <a:pos x="17" y="98"/>
              </a:cxn>
              <a:cxn ang="0">
                <a:pos x="6" y="61"/>
              </a:cxn>
              <a:cxn ang="0">
                <a:pos x="51" y="52"/>
              </a:cxn>
            </a:cxnLst>
            <a:rect l="0" t="0" r="r" b="b"/>
            <a:pathLst>
              <a:path w="374" h="101">
                <a:moveTo>
                  <a:pt x="51" y="52"/>
                </a:moveTo>
                <a:cubicBezTo>
                  <a:pt x="67" y="52"/>
                  <a:pt x="85" y="41"/>
                  <a:pt x="102" y="41"/>
                </a:cubicBezTo>
                <a:cubicBezTo>
                  <a:pt x="119" y="41"/>
                  <a:pt x="139" y="52"/>
                  <a:pt x="156" y="55"/>
                </a:cubicBezTo>
                <a:cubicBezTo>
                  <a:pt x="173" y="58"/>
                  <a:pt x="182" y="59"/>
                  <a:pt x="205" y="58"/>
                </a:cubicBezTo>
                <a:cubicBezTo>
                  <a:pt x="228" y="57"/>
                  <a:pt x="271" y="55"/>
                  <a:pt x="297" y="46"/>
                </a:cubicBezTo>
                <a:cubicBezTo>
                  <a:pt x="323" y="37"/>
                  <a:pt x="352" y="2"/>
                  <a:pt x="363" y="1"/>
                </a:cubicBezTo>
                <a:cubicBezTo>
                  <a:pt x="374" y="0"/>
                  <a:pt x="370" y="27"/>
                  <a:pt x="366" y="40"/>
                </a:cubicBezTo>
                <a:cubicBezTo>
                  <a:pt x="362" y="53"/>
                  <a:pt x="356" y="71"/>
                  <a:pt x="337" y="78"/>
                </a:cubicBezTo>
                <a:cubicBezTo>
                  <a:pt x="318" y="85"/>
                  <a:pt x="278" y="82"/>
                  <a:pt x="255" y="83"/>
                </a:cubicBezTo>
                <a:cubicBezTo>
                  <a:pt x="232" y="84"/>
                  <a:pt x="218" y="81"/>
                  <a:pt x="201" y="83"/>
                </a:cubicBezTo>
                <a:cubicBezTo>
                  <a:pt x="184" y="85"/>
                  <a:pt x="171" y="93"/>
                  <a:pt x="155" y="93"/>
                </a:cubicBezTo>
                <a:cubicBezTo>
                  <a:pt x="139" y="93"/>
                  <a:pt x="129" y="80"/>
                  <a:pt x="107" y="81"/>
                </a:cubicBezTo>
                <a:cubicBezTo>
                  <a:pt x="84" y="82"/>
                  <a:pt x="34" y="101"/>
                  <a:pt x="17" y="98"/>
                </a:cubicBezTo>
                <a:cubicBezTo>
                  <a:pt x="0" y="95"/>
                  <a:pt x="0" y="69"/>
                  <a:pt x="6" y="61"/>
                </a:cubicBezTo>
                <a:cubicBezTo>
                  <a:pt x="12" y="53"/>
                  <a:pt x="42" y="54"/>
                  <a:pt x="51" y="52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6011863" y="3429000"/>
            <a:ext cx="503237" cy="71438"/>
          </a:xfrm>
          <a:custGeom>
            <a:avLst/>
            <a:gdLst/>
            <a:ahLst/>
            <a:cxnLst>
              <a:cxn ang="0">
                <a:pos x="63" y="3"/>
              </a:cxn>
              <a:cxn ang="0">
                <a:pos x="117" y="9"/>
              </a:cxn>
              <a:cxn ang="0">
                <a:pos x="153" y="30"/>
              </a:cxn>
              <a:cxn ang="0">
                <a:pos x="210" y="54"/>
              </a:cxn>
              <a:cxn ang="0">
                <a:pos x="281" y="38"/>
              </a:cxn>
              <a:cxn ang="0">
                <a:pos x="362" y="16"/>
              </a:cxn>
              <a:cxn ang="0">
                <a:pos x="378" y="54"/>
              </a:cxn>
              <a:cxn ang="0">
                <a:pos x="317" y="92"/>
              </a:cxn>
              <a:cxn ang="0">
                <a:pos x="237" y="99"/>
              </a:cxn>
              <a:cxn ang="0">
                <a:pos x="180" y="93"/>
              </a:cxn>
              <a:cxn ang="0">
                <a:pos x="132" y="63"/>
              </a:cxn>
              <a:cxn ang="0">
                <a:pos x="87" y="57"/>
              </a:cxn>
              <a:cxn ang="0">
                <a:pos x="34" y="48"/>
              </a:cxn>
              <a:cxn ang="0">
                <a:pos x="5" y="27"/>
              </a:cxn>
              <a:cxn ang="0">
                <a:pos x="63" y="3"/>
              </a:cxn>
            </a:cxnLst>
            <a:rect l="0" t="0" r="r" b="b"/>
            <a:pathLst>
              <a:path w="385" h="99">
                <a:moveTo>
                  <a:pt x="63" y="3"/>
                </a:moveTo>
                <a:cubicBezTo>
                  <a:pt x="82" y="0"/>
                  <a:pt x="102" y="4"/>
                  <a:pt x="117" y="9"/>
                </a:cubicBezTo>
                <a:cubicBezTo>
                  <a:pt x="132" y="14"/>
                  <a:pt x="138" y="22"/>
                  <a:pt x="153" y="30"/>
                </a:cubicBezTo>
                <a:cubicBezTo>
                  <a:pt x="168" y="38"/>
                  <a:pt x="189" y="53"/>
                  <a:pt x="210" y="54"/>
                </a:cubicBezTo>
                <a:cubicBezTo>
                  <a:pt x="231" y="55"/>
                  <a:pt x="256" y="44"/>
                  <a:pt x="281" y="38"/>
                </a:cubicBezTo>
                <a:cubicBezTo>
                  <a:pt x="306" y="32"/>
                  <a:pt x="346" y="13"/>
                  <a:pt x="362" y="16"/>
                </a:cubicBezTo>
                <a:cubicBezTo>
                  <a:pt x="378" y="19"/>
                  <a:pt x="385" y="42"/>
                  <a:pt x="378" y="54"/>
                </a:cubicBezTo>
                <a:cubicBezTo>
                  <a:pt x="371" y="66"/>
                  <a:pt x="340" y="85"/>
                  <a:pt x="317" y="92"/>
                </a:cubicBezTo>
                <a:cubicBezTo>
                  <a:pt x="294" y="99"/>
                  <a:pt x="260" y="99"/>
                  <a:pt x="237" y="99"/>
                </a:cubicBezTo>
                <a:cubicBezTo>
                  <a:pt x="214" y="99"/>
                  <a:pt x="197" y="99"/>
                  <a:pt x="180" y="93"/>
                </a:cubicBezTo>
                <a:cubicBezTo>
                  <a:pt x="163" y="87"/>
                  <a:pt x="147" y="69"/>
                  <a:pt x="132" y="63"/>
                </a:cubicBezTo>
                <a:cubicBezTo>
                  <a:pt x="117" y="57"/>
                  <a:pt x="103" y="59"/>
                  <a:pt x="87" y="57"/>
                </a:cubicBezTo>
                <a:cubicBezTo>
                  <a:pt x="71" y="55"/>
                  <a:pt x="48" y="53"/>
                  <a:pt x="34" y="48"/>
                </a:cubicBezTo>
                <a:cubicBezTo>
                  <a:pt x="20" y="43"/>
                  <a:pt x="0" y="34"/>
                  <a:pt x="5" y="27"/>
                </a:cubicBezTo>
                <a:cubicBezTo>
                  <a:pt x="10" y="20"/>
                  <a:pt x="44" y="6"/>
                  <a:pt x="63" y="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2627313" y="2852738"/>
            <a:ext cx="179387" cy="192087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0" name="Freeform 24"/>
          <p:cNvSpPr>
            <a:spLocks/>
          </p:cNvSpPr>
          <p:nvPr/>
        </p:nvSpPr>
        <p:spPr bwMode="auto">
          <a:xfrm>
            <a:off x="2555875" y="2852738"/>
            <a:ext cx="252413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1" name="Freeform 25"/>
          <p:cNvSpPr>
            <a:spLocks/>
          </p:cNvSpPr>
          <p:nvPr/>
        </p:nvSpPr>
        <p:spPr bwMode="auto">
          <a:xfrm>
            <a:off x="2700338" y="2420938"/>
            <a:ext cx="431800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2" name="Freeform 26"/>
          <p:cNvSpPr>
            <a:spLocks/>
          </p:cNvSpPr>
          <p:nvPr/>
        </p:nvSpPr>
        <p:spPr bwMode="auto">
          <a:xfrm>
            <a:off x="2627313" y="2349500"/>
            <a:ext cx="431800" cy="141288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3" name="Freeform 27"/>
          <p:cNvSpPr>
            <a:spLocks/>
          </p:cNvSpPr>
          <p:nvPr/>
        </p:nvSpPr>
        <p:spPr bwMode="auto">
          <a:xfrm>
            <a:off x="2916238" y="2781300"/>
            <a:ext cx="238125" cy="35877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4" name="Freeform 28"/>
          <p:cNvSpPr>
            <a:spLocks/>
          </p:cNvSpPr>
          <p:nvPr/>
        </p:nvSpPr>
        <p:spPr bwMode="auto">
          <a:xfrm>
            <a:off x="2916238" y="2781300"/>
            <a:ext cx="166687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5" name="Freeform 29"/>
          <p:cNvSpPr>
            <a:spLocks/>
          </p:cNvSpPr>
          <p:nvPr/>
        </p:nvSpPr>
        <p:spPr bwMode="auto">
          <a:xfrm>
            <a:off x="2484438" y="2924175"/>
            <a:ext cx="215900" cy="14446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6" name="Freeform 30"/>
          <p:cNvSpPr>
            <a:spLocks/>
          </p:cNvSpPr>
          <p:nvPr/>
        </p:nvSpPr>
        <p:spPr bwMode="auto">
          <a:xfrm>
            <a:off x="2555875" y="2924175"/>
            <a:ext cx="179388" cy="1905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7" name="Freeform 31"/>
          <p:cNvSpPr>
            <a:spLocks/>
          </p:cNvSpPr>
          <p:nvPr/>
        </p:nvSpPr>
        <p:spPr bwMode="auto">
          <a:xfrm>
            <a:off x="3059113" y="2781300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8" name="Freeform 32"/>
          <p:cNvSpPr>
            <a:spLocks/>
          </p:cNvSpPr>
          <p:nvPr/>
        </p:nvSpPr>
        <p:spPr bwMode="auto">
          <a:xfrm>
            <a:off x="2987675" y="2708275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29" name="Freeform 33"/>
          <p:cNvSpPr>
            <a:spLocks/>
          </p:cNvSpPr>
          <p:nvPr/>
        </p:nvSpPr>
        <p:spPr bwMode="auto">
          <a:xfrm>
            <a:off x="2555875" y="2420938"/>
            <a:ext cx="512763" cy="144462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0" name="Freeform 34"/>
          <p:cNvSpPr>
            <a:spLocks/>
          </p:cNvSpPr>
          <p:nvPr/>
        </p:nvSpPr>
        <p:spPr bwMode="auto">
          <a:xfrm rot="708146">
            <a:off x="2555875" y="2492375"/>
            <a:ext cx="512763" cy="142875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3995738" y="1125538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Métaphase</a:t>
            </a:r>
          </a:p>
        </p:txBody>
      </p:sp>
      <p:sp>
        <p:nvSpPr>
          <p:cNvPr id="29732" name="Text Box 36"/>
          <p:cNvSpPr txBox="1">
            <a:spLocks noChangeArrowheads="1"/>
          </p:cNvSpPr>
          <p:nvPr/>
        </p:nvSpPr>
        <p:spPr bwMode="auto">
          <a:xfrm>
            <a:off x="5724525" y="1125538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Anaphase</a:t>
            </a:r>
          </a:p>
        </p:txBody>
      </p:sp>
      <p:sp>
        <p:nvSpPr>
          <p:cNvPr id="29733" name="Freeform 37"/>
          <p:cNvSpPr>
            <a:spLocks/>
          </p:cNvSpPr>
          <p:nvPr/>
        </p:nvSpPr>
        <p:spPr bwMode="auto">
          <a:xfrm rot="7407198">
            <a:off x="3995738" y="2708275"/>
            <a:ext cx="215900" cy="215900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4" name="Freeform 38"/>
          <p:cNvSpPr>
            <a:spLocks/>
          </p:cNvSpPr>
          <p:nvPr/>
        </p:nvSpPr>
        <p:spPr bwMode="auto">
          <a:xfrm rot="7442757">
            <a:off x="4031457" y="2817018"/>
            <a:ext cx="215900" cy="14446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5" name="Freeform 39"/>
          <p:cNvSpPr>
            <a:spLocks/>
          </p:cNvSpPr>
          <p:nvPr/>
        </p:nvSpPr>
        <p:spPr bwMode="auto">
          <a:xfrm rot="-3394470">
            <a:off x="3983832" y="2864644"/>
            <a:ext cx="211137" cy="1873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6" name="Freeform 40"/>
          <p:cNvSpPr>
            <a:spLocks/>
          </p:cNvSpPr>
          <p:nvPr/>
        </p:nvSpPr>
        <p:spPr bwMode="auto">
          <a:xfrm rot="-3783063">
            <a:off x="3924300" y="2781300"/>
            <a:ext cx="185738" cy="18573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7" name="Freeform 41"/>
          <p:cNvSpPr>
            <a:spLocks/>
          </p:cNvSpPr>
          <p:nvPr/>
        </p:nvSpPr>
        <p:spPr bwMode="auto">
          <a:xfrm>
            <a:off x="4140200" y="2708275"/>
            <a:ext cx="503238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8" name="Freeform 42"/>
          <p:cNvSpPr>
            <a:spLocks/>
          </p:cNvSpPr>
          <p:nvPr/>
        </p:nvSpPr>
        <p:spPr bwMode="auto">
          <a:xfrm>
            <a:off x="4211638" y="2708275"/>
            <a:ext cx="538162" cy="168275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39" name="Freeform 43"/>
          <p:cNvSpPr>
            <a:spLocks/>
          </p:cNvSpPr>
          <p:nvPr/>
        </p:nvSpPr>
        <p:spPr bwMode="auto">
          <a:xfrm>
            <a:off x="4643438" y="2708275"/>
            <a:ext cx="488950" cy="71438"/>
          </a:xfrm>
          <a:custGeom>
            <a:avLst/>
            <a:gdLst/>
            <a:ahLst/>
            <a:cxnLst>
              <a:cxn ang="0">
                <a:pos x="23" y="35"/>
              </a:cxn>
              <a:cxn ang="0">
                <a:pos x="157" y="5"/>
              </a:cxn>
              <a:cxn ang="0">
                <a:pos x="293" y="65"/>
              </a:cxn>
              <a:cxn ang="0">
                <a:pos x="248" y="75"/>
              </a:cxn>
              <a:cxn ang="0">
                <a:pos x="157" y="35"/>
              </a:cxn>
              <a:cxn ang="0">
                <a:pos x="23" y="65"/>
              </a:cxn>
              <a:cxn ang="0">
                <a:pos x="23" y="35"/>
              </a:cxn>
            </a:cxnLst>
            <a:rect l="0" t="0" r="r" b="b"/>
            <a:pathLst>
              <a:path w="308" h="80">
                <a:moveTo>
                  <a:pt x="23" y="35"/>
                </a:moveTo>
                <a:cubicBezTo>
                  <a:pt x="46" y="25"/>
                  <a:pt x="113" y="0"/>
                  <a:pt x="157" y="5"/>
                </a:cubicBezTo>
                <a:cubicBezTo>
                  <a:pt x="202" y="9"/>
                  <a:pt x="278" y="53"/>
                  <a:pt x="293" y="65"/>
                </a:cubicBezTo>
                <a:cubicBezTo>
                  <a:pt x="308" y="77"/>
                  <a:pt x="271" y="80"/>
                  <a:pt x="248" y="75"/>
                </a:cubicBezTo>
                <a:cubicBezTo>
                  <a:pt x="225" y="70"/>
                  <a:pt x="194" y="37"/>
                  <a:pt x="157" y="35"/>
                </a:cubicBezTo>
                <a:cubicBezTo>
                  <a:pt x="120" y="33"/>
                  <a:pt x="46" y="65"/>
                  <a:pt x="23" y="65"/>
                </a:cubicBezTo>
                <a:cubicBezTo>
                  <a:pt x="0" y="65"/>
                  <a:pt x="0" y="45"/>
                  <a:pt x="23" y="35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40" name="Freeform 44"/>
          <p:cNvSpPr>
            <a:spLocks/>
          </p:cNvSpPr>
          <p:nvPr/>
        </p:nvSpPr>
        <p:spPr bwMode="auto">
          <a:xfrm rot="15448271">
            <a:off x="4739482" y="2540793"/>
            <a:ext cx="158750" cy="493713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41" name="Freeform 45"/>
          <p:cNvSpPr>
            <a:spLocks/>
          </p:cNvSpPr>
          <p:nvPr/>
        </p:nvSpPr>
        <p:spPr bwMode="auto">
          <a:xfrm>
            <a:off x="4284663" y="2852738"/>
            <a:ext cx="503237" cy="71437"/>
          </a:xfrm>
          <a:custGeom>
            <a:avLst/>
            <a:gdLst/>
            <a:ahLst/>
            <a:cxnLst>
              <a:cxn ang="0">
                <a:pos x="63" y="3"/>
              </a:cxn>
              <a:cxn ang="0">
                <a:pos x="117" y="9"/>
              </a:cxn>
              <a:cxn ang="0">
                <a:pos x="153" y="30"/>
              </a:cxn>
              <a:cxn ang="0">
                <a:pos x="210" y="54"/>
              </a:cxn>
              <a:cxn ang="0">
                <a:pos x="281" y="38"/>
              </a:cxn>
              <a:cxn ang="0">
                <a:pos x="362" y="16"/>
              </a:cxn>
              <a:cxn ang="0">
                <a:pos x="378" y="54"/>
              </a:cxn>
              <a:cxn ang="0">
                <a:pos x="317" y="92"/>
              </a:cxn>
              <a:cxn ang="0">
                <a:pos x="237" y="99"/>
              </a:cxn>
              <a:cxn ang="0">
                <a:pos x="180" y="93"/>
              </a:cxn>
              <a:cxn ang="0">
                <a:pos x="132" y="63"/>
              </a:cxn>
              <a:cxn ang="0">
                <a:pos x="87" y="57"/>
              </a:cxn>
              <a:cxn ang="0">
                <a:pos x="34" y="48"/>
              </a:cxn>
              <a:cxn ang="0">
                <a:pos x="5" y="27"/>
              </a:cxn>
              <a:cxn ang="0">
                <a:pos x="63" y="3"/>
              </a:cxn>
            </a:cxnLst>
            <a:rect l="0" t="0" r="r" b="b"/>
            <a:pathLst>
              <a:path w="385" h="99">
                <a:moveTo>
                  <a:pt x="63" y="3"/>
                </a:moveTo>
                <a:cubicBezTo>
                  <a:pt x="82" y="0"/>
                  <a:pt x="102" y="4"/>
                  <a:pt x="117" y="9"/>
                </a:cubicBezTo>
                <a:cubicBezTo>
                  <a:pt x="132" y="14"/>
                  <a:pt x="138" y="22"/>
                  <a:pt x="153" y="30"/>
                </a:cubicBezTo>
                <a:cubicBezTo>
                  <a:pt x="168" y="38"/>
                  <a:pt x="189" y="53"/>
                  <a:pt x="210" y="54"/>
                </a:cubicBezTo>
                <a:cubicBezTo>
                  <a:pt x="231" y="55"/>
                  <a:pt x="256" y="44"/>
                  <a:pt x="281" y="38"/>
                </a:cubicBezTo>
                <a:cubicBezTo>
                  <a:pt x="306" y="32"/>
                  <a:pt x="346" y="13"/>
                  <a:pt x="362" y="16"/>
                </a:cubicBezTo>
                <a:cubicBezTo>
                  <a:pt x="378" y="19"/>
                  <a:pt x="385" y="42"/>
                  <a:pt x="378" y="54"/>
                </a:cubicBezTo>
                <a:cubicBezTo>
                  <a:pt x="371" y="66"/>
                  <a:pt x="340" y="85"/>
                  <a:pt x="317" y="92"/>
                </a:cubicBezTo>
                <a:cubicBezTo>
                  <a:pt x="294" y="99"/>
                  <a:pt x="260" y="99"/>
                  <a:pt x="237" y="99"/>
                </a:cubicBezTo>
                <a:cubicBezTo>
                  <a:pt x="214" y="99"/>
                  <a:pt x="197" y="99"/>
                  <a:pt x="180" y="93"/>
                </a:cubicBezTo>
                <a:cubicBezTo>
                  <a:pt x="163" y="87"/>
                  <a:pt x="147" y="69"/>
                  <a:pt x="132" y="63"/>
                </a:cubicBezTo>
                <a:cubicBezTo>
                  <a:pt x="117" y="57"/>
                  <a:pt x="103" y="59"/>
                  <a:pt x="87" y="57"/>
                </a:cubicBezTo>
                <a:cubicBezTo>
                  <a:pt x="71" y="55"/>
                  <a:pt x="48" y="53"/>
                  <a:pt x="34" y="48"/>
                </a:cubicBezTo>
                <a:cubicBezTo>
                  <a:pt x="20" y="43"/>
                  <a:pt x="0" y="34"/>
                  <a:pt x="5" y="27"/>
                </a:cubicBezTo>
                <a:cubicBezTo>
                  <a:pt x="10" y="20"/>
                  <a:pt x="44" y="6"/>
                  <a:pt x="63" y="3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42" name="Freeform 46"/>
          <p:cNvSpPr>
            <a:spLocks/>
          </p:cNvSpPr>
          <p:nvPr/>
        </p:nvSpPr>
        <p:spPr bwMode="auto">
          <a:xfrm rot="4715576">
            <a:off x="4783138" y="2641600"/>
            <a:ext cx="158750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43" name="Freeform 47"/>
          <p:cNvSpPr>
            <a:spLocks/>
          </p:cNvSpPr>
          <p:nvPr/>
        </p:nvSpPr>
        <p:spPr bwMode="auto">
          <a:xfrm rot="4799521">
            <a:off x="4782344" y="2713832"/>
            <a:ext cx="160337" cy="4381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44" name="Freeform 48"/>
          <p:cNvSpPr>
            <a:spLocks/>
          </p:cNvSpPr>
          <p:nvPr/>
        </p:nvSpPr>
        <p:spPr bwMode="auto">
          <a:xfrm>
            <a:off x="4211638" y="2781300"/>
            <a:ext cx="503237" cy="147638"/>
          </a:xfrm>
          <a:custGeom>
            <a:avLst/>
            <a:gdLst/>
            <a:ahLst/>
            <a:cxnLst>
              <a:cxn ang="0">
                <a:pos x="51" y="52"/>
              </a:cxn>
              <a:cxn ang="0">
                <a:pos x="102" y="41"/>
              </a:cxn>
              <a:cxn ang="0">
                <a:pos x="156" y="55"/>
              </a:cxn>
              <a:cxn ang="0">
                <a:pos x="205" y="58"/>
              </a:cxn>
              <a:cxn ang="0">
                <a:pos x="297" y="46"/>
              </a:cxn>
              <a:cxn ang="0">
                <a:pos x="363" y="1"/>
              </a:cxn>
              <a:cxn ang="0">
                <a:pos x="366" y="40"/>
              </a:cxn>
              <a:cxn ang="0">
                <a:pos x="337" y="78"/>
              </a:cxn>
              <a:cxn ang="0">
                <a:pos x="255" y="83"/>
              </a:cxn>
              <a:cxn ang="0">
                <a:pos x="201" y="83"/>
              </a:cxn>
              <a:cxn ang="0">
                <a:pos x="155" y="93"/>
              </a:cxn>
              <a:cxn ang="0">
                <a:pos x="107" y="81"/>
              </a:cxn>
              <a:cxn ang="0">
                <a:pos x="17" y="98"/>
              </a:cxn>
              <a:cxn ang="0">
                <a:pos x="6" y="61"/>
              </a:cxn>
              <a:cxn ang="0">
                <a:pos x="51" y="52"/>
              </a:cxn>
            </a:cxnLst>
            <a:rect l="0" t="0" r="r" b="b"/>
            <a:pathLst>
              <a:path w="374" h="101">
                <a:moveTo>
                  <a:pt x="51" y="52"/>
                </a:moveTo>
                <a:cubicBezTo>
                  <a:pt x="67" y="52"/>
                  <a:pt x="85" y="41"/>
                  <a:pt x="102" y="41"/>
                </a:cubicBezTo>
                <a:cubicBezTo>
                  <a:pt x="119" y="41"/>
                  <a:pt x="139" y="52"/>
                  <a:pt x="156" y="55"/>
                </a:cubicBezTo>
                <a:cubicBezTo>
                  <a:pt x="173" y="58"/>
                  <a:pt x="182" y="59"/>
                  <a:pt x="205" y="58"/>
                </a:cubicBezTo>
                <a:cubicBezTo>
                  <a:pt x="228" y="57"/>
                  <a:pt x="271" y="55"/>
                  <a:pt x="297" y="46"/>
                </a:cubicBezTo>
                <a:cubicBezTo>
                  <a:pt x="323" y="37"/>
                  <a:pt x="352" y="2"/>
                  <a:pt x="363" y="1"/>
                </a:cubicBezTo>
                <a:cubicBezTo>
                  <a:pt x="374" y="0"/>
                  <a:pt x="370" y="27"/>
                  <a:pt x="366" y="40"/>
                </a:cubicBezTo>
                <a:cubicBezTo>
                  <a:pt x="362" y="53"/>
                  <a:pt x="356" y="71"/>
                  <a:pt x="337" y="78"/>
                </a:cubicBezTo>
                <a:cubicBezTo>
                  <a:pt x="318" y="85"/>
                  <a:pt x="278" y="82"/>
                  <a:pt x="255" y="83"/>
                </a:cubicBezTo>
                <a:cubicBezTo>
                  <a:pt x="232" y="84"/>
                  <a:pt x="218" y="81"/>
                  <a:pt x="201" y="83"/>
                </a:cubicBezTo>
                <a:cubicBezTo>
                  <a:pt x="184" y="85"/>
                  <a:pt x="171" y="93"/>
                  <a:pt x="155" y="93"/>
                </a:cubicBezTo>
                <a:cubicBezTo>
                  <a:pt x="139" y="93"/>
                  <a:pt x="129" y="80"/>
                  <a:pt x="107" y="81"/>
                </a:cubicBezTo>
                <a:cubicBezTo>
                  <a:pt x="84" y="82"/>
                  <a:pt x="34" y="101"/>
                  <a:pt x="17" y="98"/>
                </a:cubicBezTo>
                <a:cubicBezTo>
                  <a:pt x="0" y="95"/>
                  <a:pt x="0" y="69"/>
                  <a:pt x="6" y="61"/>
                </a:cubicBezTo>
                <a:cubicBezTo>
                  <a:pt x="12" y="53"/>
                  <a:pt x="42" y="54"/>
                  <a:pt x="51" y="52"/>
                </a:cubicBezTo>
                <a:close/>
              </a:path>
            </a:pathLst>
          </a:custGeom>
          <a:solidFill>
            <a:srgbClr val="F7A7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45" name="Text Box 49"/>
          <p:cNvSpPr txBox="1">
            <a:spLocks noChangeArrowheads="1"/>
          </p:cNvSpPr>
          <p:nvPr/>
        </p:nvSpPr>
        <p:spPr bwMode="auto">
          <a:xfrm>
            <a:off x="7380288" y="112553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Télophase</a:t>
            </a:r>
          </a:p>
        </p:txBody>
      </p:sp>
      <p:sp>
        <p:nvSpPr>
          <p:cNvPr id="29746" name="Text Box 50"/>
          <p:cNvSpPr txBox="1">
            <a:spLocks noChangeArrowheads="1"/>
          </p:cNvSpPr>
          <p:nvPr/>
        </p:nvSpPr>
        <p:spPr bwMode="auto">
          <a:xfrm>
            <a:off x="395288" y="4149725"/>
            <a:ext cx="4967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Première division  : </a:t>
            </a:r>
            <a:r>
              <a:rPr lang="fr-FR">
                <a:solidFill>
                  <a:srgbClr val="DD072B"/>
                </a:solidFill>
              </a:rPr>
              <a:t>la division réductionnelle</a:t>
            </a:r>
          </a:p>
        </p:txBody>
      </p:sp>
      <p:sp>
        <p:nvSpPr>
          <p:cNvPr id="29752" name="Freeform 56"/>
          <p:cNvSpPr>
            <a:spLocks/>
          </p:cNvSpPr>
          <p:nvPr/>
        </p:nvSpPr>
        <p:spPr bwMode="auto">
          <a:xfrm>
            <a:off x="5580063" y="7389813"/>
            <a:ext cx="238125" cy="34925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62" name="Oval 66"/>
          <p:cNvSpPr>
            <a:spLocks noChangeArrowheads="1"/>
          </p:cNvSpPr>
          <p:nvPr/>
        </p:nvSpPr>
        <p:spPr bwMode="auto">
          <a:xfrm>
            <a:off x="7235825" y="1916113"/>
            <a:ext cx="1223963" cy="1081087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63" name="Oval 67"/>
          <p:cNvSpPr>
            <a:spLocks noChangeArrowheads="1"/>
          </p:cNvSpPr>
          <p:nvPr/>
        </p:nvSpPr>
        <p:spPr bwMode="auto">
          <a:xfrm>
            <a:off x="7308850" y="3429000"/>
            <a:ext cx="1223963" cy="1081088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64" name="Freeform 68"/>
          <p:cNvSpPr>
            <a:spLocks/>
          </p:cNvSpPr>
          <p:nvPr/>
        </p:nvSpPr>
        <p:spPr bwMode="auto">
          <a:xfrm rot="5690002">
            <a:off x="7651750" y="2076450"/>
            <a:ext cx="173038" cy="141288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65" name="Freeform 69"/>
          <p:cNvSpPr>
            <a:spLocks/>
          </p:cNvSpPr>
          <p:nvPr/>
        </p:nvSpPr>
        <p:spPr bwMode="auto">
          <a:xfrm rot="7407198">
            <a:off x="7704138" y="2097087"/>
            <a:ext cx="236538" cy="16351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66" name="Freeform 70"/>
          <p:cNvSpPr>
            <a:spLocks/>
          </p:cNvSpPr>
          <p:nvPr/>
        </p:nvSpPr>
        <p:spPr bwMode="auto">
          <a:xfrm rot="-2342974">
            <a:off x="7740650" y="3789363"/>
            <a:ext cx="415925" cy="69850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67" name="Freeform 71"/>
          <p:cNvSpPr>
            <a:spLocks/>
          </p:cNvSpPr>
          <p:nvPr/>
        </p:nvSpPr>
        <p:spPr bwMode="auto">
          <a:xfrm rot="-2625278">
            <a:off x="7667625" y="3789363"/>
            <a:ext cx="423863" cy="69850"/>
          </a:xfrm>
          <a:custGeom>
            <a:avLst/>
            <a:gdLst/>
            <a:ahLst/>
            <a:cxnLst>
              <a:cxn ang="0">
                <a:pos x="35" y="55"/>
              </a:cxn>
              <a:cxn ang="0">
                <a:pos x="86" y="10"/>
              </a:cxn>
              <a:cxn ang="0">
                <a:pos x="140" y="7"/>
              </a:cxn>
              <a:cxn ang="0">
                <a:pos x="185" y="55"/>
              </a:cxn>
              <a:cxn ang="0">
                <a:pos x="272" y="66"/>
              </a:cxn>
              <a:cxn ang="0">
                <a:pos x="347" y="28"/>
              </a:cxn>
              <a:cxn ang="0">
                <a:pos x="363" y="66"/>
              </a:cxn>
              <a:cxn ang="0">
                <a:pos x="318" y="112"/>
              </a:cxn>
              <a:cxn ang="0">
                <a:pos x="236" y="115"/>
              </a:cxn>
              <a:cxn ang="0">
                <a:pos x="182" y="112"/>
              </a:cxn>
              <a:cxn ang="0">
                <a:pos x="136" y="66"/>
              </a:cxn>
              <a:cxn ang="0">
                <a:pos x="91" y="66"/>
              </a:cxn>
              <a:cxn ang="0">
                <a:pos x="32" y="127"/>
              </a:cxn>
              <a:cxn ang="0">
                <a:pos x="0" y="112"/>
              </a:cxn>
              <a:cxn ang="0">
                <a:pos x="35" y="55"/>
              </a:cxn>
            </a:cxnLst>
            <a:rect l="0" t="0" r="r" b="b"/>
            <a:pathLst>
              <a:path w="368" h="135">
                <a:moveTo>
                  <a:pt x="35" y="55"/>
                </a:moveTo>
                <a:cubicBezTo>
                  <a:pt x="49" y="38"/>
                  <a:pt x="69" y="18"/>
                  <a:pt x="86" y="10"/>
                </a:cubicBezTo>
                <a:cubicBezTo>
                  <a:pt x="103" y="2"/>
                  <a:pt x="124" y="0"/>
                  <a:pt x="140" y="7"/>
                </a:cubicBezTo>
                <a:cubicBezTo>
                  <a:pt x="156" y="14"/>
                  <a:pt x="163" y="45"/>
                  <a:pt x="185" y="55"/>
                </a:cubicBezTo>
                <a:cubicBezTo>
                  <a:pt x="207" y="65"/>
                  <a:pt x="245" y="70"/>
                  <a:pt x="272" y="66"/>
                </a:cubicBezTo>
                <a:cubicBezTo>
                  <a:pt x="299" y="62"/>
                  <a:pt x="332" y="28"/>
                  <a:pt x="347" y="28"/>
                </a:cubicBezTo>
                <a:cubicBezTo>
                  <a:pt x="362" y="28"/>
                  <a:pt x="368" y="52"/>
                  <a:pt x="363" y="66"/>
                </a:cubicBezTo>
                <a:cubicBezTo>
                  <a:pt x="358" y="80"/>
                  <a:pt x="339" y="104"/>
                  <a:pt x="318" y="112"/>
                </a:cubicBezTo>
                <a:cubicBezTo>
                  <a:pt x="297" y="120"/>
                  <a:pt x="259" y="115"/>
                  <a:pt x="236" y="115"/>
                </a:cubicBezTo>
                <a:cubicBezTo>
                  <a:pt x="213" y="115"/>
                  <a:pt x="199" y="120"/>
                  <a:pt x="182" y="112"/>
                </a:cubicBezTo>
                <a:cubicBezTo>
                  <a:pt x="165" y="104"/>
                  <a:pt x="151" y="74"/>
                  <a:pt x="136" y="66"/>
                </a:cubicBezTo>
                <a:cubicBezTo>
                  <a:pt x="121" y="58"/>
                  <a:pt x="108" y="56"/>
                  <a:pt x="91" y="66"/>
                </a:cubicBezTo>
                <a:cubicBezTo>
                  <a:pt x="74" y="76"/>
                  <a:pt x="47" y="119"/>
                  <a:pt x="32" y="127"/>
                </a:cubicBezTo>
                <a:cubicBezTo>
                  <a:pt x="17" y="135"/>
                  <a:pt x="0" y="124"/>
                  <a:pt x="0" y="112"/>
                </a:cubicBezTo>
                <a:cubicBezTo>
                  <a:pt x="0" y="100"/>
                  <a:pt x="21" y="72"/>
                  <a:pt x="35" y="55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68" name="Freeform 72"/>
          <p:cNvSpPr>
            <a:spLocks/>
          </p:cNvSpPr>
          <p:nvPr/>
        </p:nvSpPr>
        <p:spPr bwMode="auto">
          <a:xfrm>
            <a:off x="7874000" y="3884613"/>
            <a:ext cx="176213" cy="32702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69" name="Freeform 73"/>
          <p:cNvSpPr>
            <a:spLocks/>
          </p:cNvSpPr>
          <p:nvPr/>
        </p:nvSpPr>
        <p:spPr bwMode="auto">
          <a:xfrm>
            <a:off x="7874000" y="3956050"/>
            <a:ext cx="176213" cy="32702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70" name="Freeform 74"/>
          <p:cNvSpPr>
            <a:spLocks/>
          </p:cNvSpPr>
          <p:nvPr/>
        </p:nvSpPr>
        <p:spPr bwMode="auto">
          <a:xfrm rot="5909519">
            <a:off x="7706519" y="3534569"/>
            <a:ext cx="206375" cy="138113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71" name="Freeform 75"/>
          <p:cNvSpPr>
            <a:spLocks/>
          </p:cNvSpPr>
          <p:nvPr/>
        </p:nvSpPr>
        <p:spPr bwMode="auto">
          <a:xfrm rot="-923308">
            <a:off x="7667625" y="2492375"/>
            <a:ext cx="217488" cy="215900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72" name="Freeform 76"/>
          <p:cNvSpPr>
            <a:spLocks/>
          </p:cNvSpPr>
          <p:nvPr/>
        </p:nvSpPr>
        <p:spPr bwMode="auto">
          <a:xfrm rot="-23624365">
            <a:off x="7529513" y="2271713"/>
            <a:ext cx="536575" cy="114300"/>
          </a:xfrm>
          <a:custGeom>
            <a:avLst/>
            <a:gdLst/>
            <a:ahLst/>
            <a:cxnLst>
              <a:cxn ang="0">
                <a:pos x="37" y="46"/>
              </a:cxn>
              <a:cxn ang="0">
                <a:pos x="79" y="35"/>
              </a:cxn>
              <a:cxn ang="0">
                <a:pos x="124" y="2"/>
              </a:cxn>
              <a:cxn ang="0">
                <a:pos x="163" y="22"/>
              </a:cxn>
              <a:cxn ang="0">
                <a:pos x="240" y="32"/>
              </a:cxn>
              <a:cxn ang="0">
                <a:pos x="311" y="41"/>
              </a:cxn>
              <a:cxn ang="0">
                <a:pos x="335" y="99"/>
              </a:cxn>
              <a:cxn ang="0">
                <a:pos x="282" y="83"/>
              </a:cxn>
              <a:cxn ang="0">
                <a:pos x="226" y="62"/>
              </a:cxn>
              <a:cxn ang="0">
                <a:pos x="175" y="50"/>
              </a:cxn>
              <a:cxn ang="0">
                <a:pos x="121" y="49"/>
              </a:cxn>
              <a:cxn ang="0">
                <a:pos x="84" y="65"/>
              </a:cxn>
              <a:cxn ang="0">
                <a:pos x="29" y="85"/>
              </a:cxn>
              <a:cxn ang="0">
                <a:pos x="1" y="72"/>
              </a:cxn>
              <a:cxn ang="0">
                <a:pos x="37" y="46"/>
              </a:cxn>
            </a:cxnLst>
            <a:rect l="0" t="0" r="r" b="b"/>
            <a:pathLst>
              <a:path w="339" h="106">
                <a:moveTo>
                  <a:pt x="37" y="46"/>
                </a:moveTo>
                <a:cubicBezTo>
                  <a:pt x="50" y="40"/>
                  <a:pt x="65" y="42"/>
                  <a:pt x="79" y="35"/>
                </a:cubicBezTo>
                <a:cubicBezTo>
                  <a:pt x="93" y="28"/>
                  <a:pt x="110" y="4"/>
                  <a:pt x="124" y="2"/>
                </a:cubicBezTo>
                <a:cubicBezTo>
                  <a:pt x="138" y="0"/>
                  <a:pt x="144" y="17"/>
                  <a:pt x="163" y="22"/>
                </a:cubicBezTo>
                <a:cubicBezTo>
                  <a:pt x="183" y="27"/>
                  <a:pt x="215" y="28"/>
                  <a:pt x="240" y="32"/>
                </a:cubicBezTo>
                <a:cubicBezTo>
                  <a:pt x="264" y="35"/>
                  <a:pt x="295" y="30"/>
                  <a:pt x="311" y="41"/>
                </a:cubicBezTo>
                <a:cubicBezTo>
                  <a:pt x="327" y="53"/>
                  <a:pt x="339" y="92"/>
                  <a:pt x="335" y="99"/>
                </a:cubicBezTo>
                <a:cubicBezTo>
                  <a:pt x="330" y="106"/>
                  <a:pt x="300" y="89"/>
                  <a:pt x="282" y="83"/>
                </a:cubicBezTo>
                <a:cubicBezTo>
                  <a:pt x="264" y="77"/>
                  <a:pt x="244" y="67"/>
                  <a:pt x="226" y="62"/>
                </a:cubicBezTo>
                <a:cubicBezTo>
                  <a:pt x="208" y="57"/>
                  <a:pt x="193" y="52"/>
                  <a:pt x="175" y="50"/>
                </a:cubicBezTo>
                <a:cubicBezTo>
                  <a:pt x="157" y="48"/>
                  <a:pt x="136" y="47"/>
                  <a:pt x="121" y="49"/>
                </a:cubicBezTo>
                <a:cubicBezTo>
                  <a:pt x="106" y="51"/>
                  <a:pt x="99" y="59"/>
                  <a:pt x="84" y="65"/>
                </a:cubicBezTo>
                <a:cubicBezTo>
                  <a:pt x="69" y="71"/>
                  <a:pt x="43" y="84"/>
                  <a:pt x="29" y="85"/>
                </a:cubicBezTo>
                <a:cubicBezTo>
                  <a:pt x="15" y="86"/>
                  <a:pt x="0" y="78"/>
                  <a:pt x="1" y="72"/>
                </a:cubicBezTo>
                <a:cubicBezTo>
                  <a:pt x="2" y="66"/>
                  <a:pt x="25" y="56"/>
                  <a:pt x="37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74" name="Freeform 78"/>
          <p:cNvSpPr>
            <a:spLocks/>
          </p:cNvSpPr>
          <p:nvPr/>
        </p:nvSpPr>
        <p:spPr bwMode="auto">
          <a:xfrm>
            <a:off x="7812088" y="2420938"/>
            <a:ext cx="123825" cy="327025"/>
          </a:xfrm>
          <a:custGeom>
            <a:avLst/>
            <a:gdLst/>
            <a:ahLst/>
            <a:cxnLst>
              <a:cxn ang="0">
                <a:pos x="98" y="23"/>
              </a:cxn>
              <a:cxn ang="0">
                <a:pos x="143" y="159"/>
              </a:cxn>
              <a:cxn ang="0">
                <a:pos x="53" y="296"/>
              </a:cxn>
              <a:cxn ang="0">
                <a:pos x="7" y="250"/>
              </a:cxn>
              <a:cxn ang="0">
                <a:pos x="98" y="159"/>
              </a:cxn>
              <a:cxn ang="0">
                <a:pos x="53" y="23"/>
              </a:cxn>
              <a:cxn ang="0">
                <a:pos x="98" y="23"/>
              </a:cxn>
            </a:cxnLst>
            <a:rect l="0" t="0" r="r" b="b"/>
            <a:pathLst>
              <a:path w="150" h="311">
                <a:moveTo>
                  <a:pt x="98" y="23"/>
                </a:moveTo>
                <a:cubicBezTo>
                  <a:pt x="113" y="46"/>
                  <a:pt x="150" y="114"/>
                  <a:pt x="143" y="159"/>
                </a:cubicBezTo>
                <a:cubicBezTo>
                  <a:pt x="136" y="204"/>
                  <a:pt x="76" y="281"/>
                  <a:pt x="53" y="296"/>
                </a:cubicBezTo>
                <a:cubicBezTo>
                  <a:pt x="30" y="311"/>
                  <a:pt x="0" y="273"/>
                  <a:pt x="7" y="250"/>
                </a:cubicBezTo>
                <a:cubicBezTo>
                  <a:pt x="14" y="227"/>
                  <a:pt x="90" y="197"/>
                  <a:pt x="98" y="159"/>
                </a:cubicBezTo>
                <a:cubicBezTo>
                  <a:pt x="106" y="121"/>
                  <a:pt x="53" y="46"/>
                  <a:pt x="53" y="23"/>
                </a:cubicBezTo>
                <a:cubicBezTo>
                  <a:pt x="53" y="0"/>
                  <a:pt x="83" y="0"/>
                  <a:pt x="98" y="23"/>
                </a:cubicBezTo>
                <a:close/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75" name="Freeform 79"/>
          <p:cNvSpPr>
            <a:spLocks/>
          </p:cNvSpPr>
          <p:nvPr/>
        </p:nvSpPr>
        <p:spPr bwMode="auto">
          <a:xfrm rot="6413238">
            <a:off x="7785101" y="3600450"/>
            <a:ext cx="190500" cy="136525"/>
          </a:xfrm>
          <a:custGeom>
            <a:avLst/>
            <a:gdLst/>
            <a:ahLst/>
            <a:cxnLst>
              <a:cxn ang="0">
                <a:pos x="3" y="46"/>
              </a:cxn>
              <a:cxn ang="0">
                <a:pos x="8" y="112"/>
              </a:cxn>
              <a:cxn ang="0">
                <a:pos x="8" y="158"/>
              </a:cxn>
              <a:cxn ang="0">
                <a:pos x="54" y="158"/>
              </a:cxn>
              <a:cxn ang="0">
                <a:pos x="144" y="158"/>
              </a:cxn>
              <a:cxn ang="0">
                <a:pos x="141" y="109"/>
              </a:cxn>
              <a:cxn ang="0">
                <a:pos x="54" y="112"/>
              </a:cxn>
              <a:cxn ang="0">
                <a:pos x="54" y="67"/>
              </a:cxn>
              <a:cxn ang="0">
                <a:pos x="54" y="22"/>
              </a:cxn>
              <a:cxn ang="0">
                <a:pos x="21" y="4"/>
              </a:cxn>
              <a:cxn ang="0">
                <a:pos x="3" y="46"/>
              </a:cxn>
            </a:cxnLst>
            <a:rect l="0" t="0" r="r" b="b"/>
            <a:pathLst>
              <a:path w="159" h="166">
                <a:moveTo>
                  <a:pt x="3" y="46"/>
                </a:moveTo>
                <a:cubicBezTo>
                  <a:pt x="1" y="64"/>
                  <a:pt x="7" y="93"/>
                  <a:pt x="8" y="112"/>
                </a:cubicBezTo>
                <a:cubicBezTo>
                  <a:pt x="9" y="131"/>
                  <a:pt x="0" y="150"/>
                  <a:pt x="8" y="158"/>
                </a:cubicBezTo>
                <a:cubicBezTo>
                  <a:pt x="16" y="166"/>
                  <a:pt x="31" y="158"/>
                  <a:pt x="54" y="158"/>
                </a:cubicBezTo>
                <a:cubicBezTo>
                  <a:pt x="77" y="158"/>
                  <a:pt x="129" y="166"/>
                  <a:pt x="144" y="158"/>
                </a:cubicBezTo>
                <a:cubicBezTo>
                  <a:pt x="159" y="150"/>
                  <a:pt x="156" y="117"/>
                  <a:pt x="141" y="109"/>
                </a:cubicBezTo>
                <a:cubicBezTo>
                  <a:pt x="126" y="101"/>
                  <a:pt x="68" y="119"/>
                  <a:pt x="54" y="112"/>
                </a:cubicBezTo>
                <a:cubicBezTo>
                  <a:pt x="40" y="105"/>
                  <a:pt x="54" y="82"/>
                  <a:pt x="54" y="67"/>
                </a:cubicBezTo>
                <a:cubicBezTo>
                  <a:pt x="54" y="52"/>
                  <a:pt x="59" y="32"/>
                  <a:pt x="54" y="22"/>
                </a:cubicBezTo>
                <a:cubicBezTo>
                  <a:pt x="49" y="12"/>
                  <a:pt x="29" y="0"/>
                  <a:pt x="21" y="4"/>
                </a:cubicBezTo>
                <a:cubicBezTo>
                  <a:pt x="13" y="8"/>
                  <a:pt x="5" y="28"/>
                  <a:pt x="3" y="46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76" name="Freeform 80"/>
          <p:cNvSpPr>
            <a:spLocks/>
          </p:cNvSpPr>
          <p:nvPr/>
        </p:nvSpPr>
        <p:spPr bwMode="auto">
          <a:xfrm>
            <a:off x="7596188" y="2276475"/>
            <a:ext cx="503237" cy="160338"/>
          </a:xfrm>
          <a:custGeom>
            <a:avLst/>
            <a:gdLst/>
            <a:ahLst/>
            <a:cxnLst>
              <a:cxn ang="0">
                <a:pos x="183" y="44"/>
              </a:cxn>
              <a:cxn ang="0">
                <a:pos x="120" y="38"/>
              </a:cxn>
              <a:cxn ang="0">
                <a:pos x="84" y="73"/>
              </a:cxn>
              <a:cxn ang="0">
                <a:pos x="42" y="86"/>
              </a:cxn>
              <a:cxn ang="0">
                <a:pos x="1" y="77"/>
              </a:cxn>
              <a:cxn ang="0">
                <a:pos x="37" y="54"/>
              </a:cxn>
              <a:cxn ang="0">
                <a:pos x="83" y="23"/>
              </a:cxn>
              <a:cxn ang="0">
                <a:pos x="124" y="2"/>
              </a:cxn>
              <a:cxn ang="0">
                <a:pos x="183" y="11"/>
              </a:cxn>
              <a:cxn ang="0">
                <a:pos x="240" y="44"/>
              </a:cxn>
              <a:cxn ang="0">
                <a:pos x="306" y="45"/>
              </a:cxn>
              <a:cxn ang="0">
                <a:pos x="306" y="77"/>
              </a:cxn>
              <a:cxn ang="0">
                <a:pos x="280" y="77"/>
              </a:cxn>
              <a:cxn ang="0">
                <a:pos x="208" y="79"/>
              </a:cxn>
              <a:cxn ang="0">
                <a:pos x="240" y="101"/>
              </a:cxn>
              <a:cxn ang="0">
                <a:pos x="183" y="44"/>
              </a:cxn>
            </a:cxnLst>
            <a:rect l="0" t="0" r="r" b="b"/>
            <a:pathLst>
              <a:path w="317" h="101">
                <a:moveTo>
                  <a:pt x="183" y="44"/>
                </a:moveTo>
                <a:cubicBezTo>
                  <a:pt x="168" y="37"/>
                  <a:pt x="136" y="33"/>
                  <a:pt x="120" y="38"/>
                </a:cubicBezTo>
                <a:cubicBezTo>
                  <a:pt x="104" y="43"/>
                  <a:pt x="97" y="65"/>
                  <a:pt x="84" y="73"/>
                </a:cubicBezTo>
                <a:cubicBezTo>
                  <a:pt x="71" y="81"/>
                  <a:pt x="56" y="85"/>
                  <a:pt x="42" y="86"/>
                </a:cubicBezTo>
                <a:cubicBezTo>
                  <a:pt x="28" y="87"/>
                  <a:pt x="2" y="82"/>
                  <a:pt x="1" y="77"/>
                </a:cubicBezTo>
                <a:cubicBezTo>
                  <a:pt x="0" y="72"/>
                  <a:pt x="25" y="66"/>
                  <a:pt x="37" y="54"/>
                </a:cubicBezTo>
                <a:cubicBezTo>
                  <a:pt x="51" y="45"/>
                  <a:pt x="69" y="31"/>
                  <a:pt x="83" y="23"/>
                </a:cubicBezTo>
                <a:cubicBezTo>
                  <a:pt x="97" y="14"/>
                  <a:pt x="107" y="4"/>
                  <a:pt x="124" y="2"/>
                </a:cubicBezTo>
                <a:cubicBezTo>
                  <a:pt x="141" y="0"/>
                  <a:pt x="164" y="4"/>
                  <a:pt x="183" y="11"/>
                </a:cubicBezTo>
                <a:cubicBezTo>
                  <a:pt x="202" y="18"/>
                  <a:pt x="220" y="38"/>
                  <a:pt x="240" y="44"/>
                </a:cubicBezTo>
                <a:cubicBezTo>
                  <a:pt x="260" y="50"/>
                  <a:pt x="295" y="40"/>
                  <a:pt x="306" y="45"/>
                </a:cubicBezTo>
                <a:cubicBezTo>
                  <a:pt x="317" y="50"/>
                  <a:pt x="310" y="72"/>
                  <a:pt x="306" y="77"/>
                </a:cubicBezTo>
                <a:cubicBezTo>
                  <a:pt x="302" y="82"/>
                  <a:pt x="296" y="77"/>
                  <a:pt x="280" y="77"/>
                </a:cubicBezTo>
                <a:cubicBezTo>
                  <a:pt x="264" y="77"/>
                  <a:pt x="224" y="84"/>
                  <a:pt x="208" y="79"/>
                </a:cubicBezTo>
                <a:cubicBezTo>
                  <a:pt x="192" y="74"/>
                  <a:pt x="198" y="51"/>
                  <a:pt x="240" y="101"/>
                </a:cubicBezTo>
                <a:cubicBezTo>
                  <a:pt x="240" y="101"/>
                  <a:pt x="183" y="44"/>
                  <a:pt x="183" y="44"/>
                </a:cubicBez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777" name="Text Box 81"/>
          <p:cNvSpPr txBox="1">
            <a:spLocks noChangeArrowheads="1"/>
          </p:cNvSpPr>
          <p:nvPr/>
        </p:nvSpPr>
        <p:spPr bwMode="auto">
          <a:xfrm>
            <a:off x="4643438" y="4724400"/>
            <a:ext cx="3887787" cy="1689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/>
              <a:t> </a:t>
            </a:r>
            <a:r>
              <a:rPr lang="fr-FR" sz="2000">
                <a:sym typeface="Wingdings" pitchFamily="2" charset="2"/>
              </a:rPr>
              <a:t>1 Cellule	    2 cellules </a:t>
            </a:r>
          </a:p>
          <a:p>
            <a:pPr algn="l">
              <a:spcBef>
                <a:spcPct val="50000"/>
              </a:spcBef>
            </a:pPr>
            <a:r>
              <a:rPr lang="fr-FR" sz="2000">
                <a:sym typeface="Wingdings" pitchFamily="2" charset="2"/>
              </a:rPr>
              <a:t>  diploïde	     haploïdes </a:t>
            </a:r>
          </a:p>
          <a:p>
            <a:pPr algn="l">
              <a:spcBef>
                <a:spcPct val="50000"/>
              </a:spcBef>
            </a:pPr>
            <a:r>
              <a:rPr lang="fr-FR"/>
              <a:t>   2n = 6		        n = 3</a:t>
            </a:r>
          </a:p>
          <a:p>
            <a:pPr algn="l">
              <a:spcBef>
                <a:spcPct val="50000"/>
              </a:spcBef>
            </a:pPr>
            <a:endParaRPr lang="fr-FR"/>
          </a:p>
        </p:txBody>
      </p:sp>
      <p:sp>
        <p:nvSpPr>
          <p:cNvPr id="29778" name="AutoShape 82"/>
          <p:cNvSpPr>
            <a:spLocks noChangeArrowheads="1"/>
          </p:cNvSpPr>
          <p:nvPr/>
        </p:nvSpPr>
        <p:spPr bwMode="auto">
          <a:xfrm>
            <a:off x="5867400" y="5084763"/>
            <a:ext cx="935038" cy="57626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>
            <a:alphaModFix amt="0"/>
          </a:blip>
          <a:srcRect/>
          <a:tile tx="0" ty="0" sx="100000" sy="100000" flip="none" algn="tl"/>
        </a:blipFill>
        <a:ln w="9525" cap="flat" cmpd="sng" algn="ctr">
          <a:solidFill>
            <a:srgbClr val="000000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>
            <a:alphaModFix amt="0"/>
          </a:blip>
          <a:srcRect/>
          <a:tile tx="0" ty="0" sx="100000" sy="100000" flip="none" algn="tl"/>
        </a:blipFill>
        <a:ln w="9525" cap="flat" cmpd="sng" algn="ctr">
          <a:solidFill>
            <a:srgbClr val="000000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311</Words>
  <Application>Microsoft Office PowerPoint</Application>
  <PresentationFormat>Affichage à l'écran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Modèle par défaut</vt:lpstr>
      <vt:lpstr>MEIOSE AU COURS D’UNE GAMETOGENESE ( exemple où 2n = 6 )</vt:lpstr>
      <vt:lpstr>MEIOSE AU COURS D’UNE GAMETOGENESE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MEIOSE AU COURS D’UNE GAMETOGENESE ( exemple où 2n = 6 )</vt:lpstr>
      <vt:lpstr>BILAN DE LA MEIOSE  ( exemple où 2n = 6 )</vt:lpstr>
      <vt:lpstr>BILAN DE LA MEIOSE  ( exemple où 2n = 6 )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MEIOSE AU COURS D’UNE GAMETOGENESE ( exemple où 2n = 6 )</dc:title>
  <dc:creator>Vincent Favier</dc:creator>
  <cp:lastModifiedBy>Vincent Favier</cp:lastModifiedBy>
  <cp:revision>37</cp:revision>
  <dcterms:created xsi:type="dcterms:W3CDTF">2004-10-03T20:59:49Z</dcterms:created>
  <dcterms:modified xsi:type="dcterms:W3CDTF">2015-03-21T18:02:16Z</dcterms:modified>
</cp:coreProperties>
</file>