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84" r:id="rId2"/>
    <p:sldId id="256" r:id="rId3"/>
    <p:sldId id="263" r:id="rId4"/>
    <p:sldId id="257" r:id="rId5"/>
    <p:sldId id="258" r:id="rId6"/>
    <p:sldId id="271" r:id="rId7"/>
    <p:sldId id="262" r:id="rId8"/>
    <p:sldId id="259" r:id="rId9"/>
    <p:sldId id="260" r:id="rId10"/>
    <p:sldId id="261" r:id="rId11"/>
    <p:sldId id="272" r:id="rId12"/>
    <p:sldId id="273" r:id="rId13"/>
    <p:sldId id="274" r:id="rId14"/>
    <p:sldId id="275" r:id="rId15"/>
    <p:sldId id="277" r:id="rId16"/>
    <p:sldId id="276" r:id="rId17"/>
    <p:sldId id="278" r:id="rId18"/>
    <p:sldId id="279" r:id="rId19"/>
    <p:sldId id="280" r:id="rId20"/>
    <p:sldId id="281" r:id="rId21"/>
    <p:sldId id="282" r:id="rId22"/>
    <p:sldId id="283" r:id="rId23"/>
    <p:sldId id="286" r:id="rId24"/>
    <p:sldId id="287" r:id="rId25"/>
    <p:sldId id="288" r:id="rId26"/>
    <p:sldId id="292" r:id="rId27"/>
    <p:sldId id="301" r:id="rId28"/>
    <p:sldId id="303" r:id="rId29"/>
    <p:sldId id="304" r:id="rId30"/>
    <p:sldId id="306" r:id="rId31"/>
    <p:sldId id="305" r:id="rId32"/>
    <p:sldId id="309" r:id="rId33"/>
    <p:sldId id="310" r:id="rId34"/>
    <p:sldId id="293" r:id="rId35"/>
    <p:sldId id="295" r:id="rId36"/>
    <p:sldId id="294" r:id="rId37"/>
    <p:sldId id="296" r:id="rId38"/>
    <p:sldId id="297" r:id="rId39"/>
    <p:sldId id="302" r:id="rId40"/>
    <p:sldId id="299" r:id="rId41"/>
    <p:sldId id="300" r:id="rId42"/>
    <p:sldId id="307" r:id="rId43"/>
    <p:sldId id="308" r:id="rId44"/>
    <p:sldId id="298" r:id="rId45"/>
    <p:sldId id="289" r:id="rId46"/>
    <p:sldId id="290" r:id="rId47"/>
    <p:sldId id="291" r:id="rId48"/>
    <p:sldId id="264" r:id="rId49"/>
    <p:sldId id="265" r:id="rId50"/>
    <p:sldId id="266" r:id="rId51"/>
    <p:sldId id="267" r:id="rId52"/>
    <p:sldId id="268" r:id="rId53"/>
    <p:sldId id="269" r:id="rId54"/>
    <p:sldId id="270" r:id="rId55"/>
    <p:sldId id="285" r:id="rId5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0" autoAdjust="0"/>
    <p:restoredTop sz="94662" autoAdjust="0"/>
  </p:normalViewPr>
  <p:slideViewPr>
    <p:cSldViewPr>
      <p:cViewPr>
        <p:scale>
          <a:sx n="40" d="100"/>
          <a:sy n="40" d="100"/>
        </p:scale>
        <p:origin x="-2244" y="-76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6" d="100"/>
          <a:sy n="56" d="100"/>
        </p:scale>
        <p:origin x="-2826" y="-8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681BE5-E06D-42E7-AE1A-8DC9631DE3E9}" type="datetimeFigureOut">
              <a:rPr lang="fr-FR" smtClean="0"/>
              <a:pPr/>
              <a:t>23/11/2015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A71DE0-1FBA-4DD1-AEFC-7471A9468538}" type="slidenum">
              <a:rPr lang="fr-FR" smtClean="0"/>
              <a:pPr/>
              <a:t>‹N°›</a:t>
            </a:fld>
            <a:endParaRPr lang="fr-FR"/>
          </a:p>
        </p:txBody>
      </p:sp>
    </p:spTree>
    <p:extLst>
      <p:ext uri="{BB962C8B-B14F-4D97-AF65-F5344CB8AC3E}">
        <p14:creationId xmlns="" xmlns:p14="http://schemas.microsoft.com/office/powerpoint/2010/main" val="3931372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Deck_arch_bridge"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en.wikipedia.org/wiki/Taos,_New_Mexico" TargetMode="External"/><Relationship Id="rId4" Type="http://schemas.openxmlformats.org/officeDocument/2006/relationships/hyperlink" Target="https://en.wikipedia.org/wiki/Rio_Grande_Gorg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Santa_Fe,_New_Mexico"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Pre-Columbia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The </a:t>
            </a:r>
            <a:r>
              <a:rPr lang="fr-FR" dirty="0" err="1" smtClean="0"/>
              <a:t>Southwest</a:t>
            </a:r>
            <a:r>
              <a:rPr lang="fr-FR" dirty="0" smtClean="0"/>
              <a:t> </a:t>
            </a:r>
            <a:r>
              <a:rPr lang="fr-FR" dirty="0" err="1" smtClean="0"/>
              <a:t>differs</a:t>
            </a:r>
            <a:r>
              <a:rPr lang="fr-FR" dirty="0" smtClean="0"/>
              <a:t> </a:t>
            </a:r>
            <a:r>
              <a:rPr lang="fr-FR" dirty="0" err="1" smtClean="0"/>
              <a:t>from</a:t>
            </a:r>
            <a:r>
              <a:rPr lang="fr-FR" dirty="0" smtClean="0"/>
              <a:t> the Midwest in 3primary </a:t>
            </a:r>
            <a:r>
              <a:rPr lang="fr-FR" dirty="0" err="1" smtClean="0"/>
              <a:t>ways</a:t>
            </a:r>
            <a:r>
              <a:rPr lang="fr-FR" dirty="0" smtClean="0"/>
              <a:t>.</a:t>
            </a:r>
            <a:br>
              <a:rPr lang="fr-FR" dirty="0" smtClean="0"/>
            </a:br>
            <a:r>
              <a:rPr lang="fr-FR" dirty="0" smtClean="0"/>
              <a:t>The first one </a:t>
            </a:r>
            <a:r>
              <a:rPr lang="fr-FR" dirty="0" err="1" smtClean="0"/>
              <a:t>is</a:t>
            </a:r>
            <a:r>
              <a:rPr lang="fr-FR" dirty="0" smtClean="0"/>
              <a:t> </a:t>
            </a:r>
            <a:r>
              <a:rPr lang="fr-FR" dirty="0" err="1" smtClean="0"/>
              <a:t>that</a:t>
            </a:r>
            <a:r>
              <a:rPr lang="fr-FR" dirty="0" smtClean="0"/>
              <a:t> </a:t>
            </a:r>
            <a:r>
              <a:rPr lang="fr-FR" dirty="0" err="1" smtClean="0"/>
              <a:t>it’s</a:t>
            </a:r>
            <a:r>
              <a:rPr lang="fr-FR" dirty="0" smtClean="0"/>
              <a:t> </a:t>
            </a:r>
            <a:r>
              <a:rPr lang="fr-FR" dirty="0" err="1" smtClean="0"/>
              <a:t>drier</a:t>
            </a:r>
            <a:r>
              <a:rPr lang="fr-FR" dirty="0" smtClean="0"/>
              <a:t>;</a:t>
            </a:r>
            <a:r>
              <a:rPr lang="fr-FR" baseline="0" dirty="0" smtClean="0"/>
              <a:t> </a:t>
            </a:r>
            <a:r>
              <a:rPr lang="fr-FR" baseline="0" dirty="0" err="1" smtClean="0"/>
              <a:t>you’ll</a:t>
            </a:r>
            <a:r>
              <a:rPr lang="fr-FR" baseline="0" dirty="0" smtClean="0"/>
              <a:t> notice </a:t>
            </a:r>
            <a:r>
              <a:rPr lang="fr-FR" baseline="0" dirty="0" err="1" smtClean="0"/>
              <a:t>it</a:t>
            </a:r>
            <a:r>
              <a:rPr lang="fr-FR" baseline="0" dirty="0" smtClean="0"/>
              <a:t> </a:t>
            </a:r>
            <a:r>
              <a:rPr lang="fr-FR" baseline="0" dirty="0" err="1" smtClean="0"/>
              <a:t>thanks</a:t>
            </a:r>
            <a:r>
              <a:rPr lang="fr-FR" baseline="0" dirty="0" smtClean="0"/>
              <a:t> to the </a:t>
            </a:r>
            <a:r>
              <a:rPr lang="fr-FR" baseline="0" dirty="0" err="1" smtClean="0"/>
              <a:t>landscapes</a:t>
            </a:r>
            <a:r>
              <a:rPr lang="fr-FR" baseline="0" dirty="0" smtClean="0"/>
              <a:t> in the </a:t>
            </a:r>
            <a:r>
              <a:rPr lang="fr-FR" baseline="0" dirty="0" err="1" smtClean="0"/>
              <a:t>powerpoint</a:t>
            </a:r>
            <a:endParaRPr lang="fr-FR" baseline="0" dirty="0" smtClean="0"/>
          </a:p>
          <a:p>
            <a:r>
              <a:rPr lang="fr-FR" dirty="0" err="1" smtClean="0"/>
              <a:t>Because</a:t>
            </a:r>
            <a:r>
              <a:rPr lang="fr-FR" baseline="0" dirty="0" smtClean="0"/>
              <a:t> </a:t>
            </a:r>
            <a:r>
              <a:rPr lang="fr-FR" baseline="0" dirty="0" err="1" smtClean="0"/>
              <a:t>it’s</a:t>
            </a:r>
            <a:r>
              <a:rPr lang="fr-FR" baseline="0" dirty="0" smtClean="0"/>
              <a:t> </a:t>
            </a:r>
            <a:r>
              <a:rPr lang="fr-FR" baseline="0" dirty="0" err="1" smtClean="0"/>
              <a:t>drier</a:t>
            </a:r>
            <a:r>
              <a:rPr lang="fr-FR" baseline="0" dirty="0" smtClean="0"/>
              <a:t>, </a:t>
            </a:r>
            <a:r>
              <a:rPr lang="fr-FR" baseline="0" dirty="0" err="1" smtClean="0"/>
              <a:t>it’s</a:t>
            </a:r>
            <a:r>
              <a:rPr lang="fr-FR" baseline="0" dirty="0" smtClean="0"/>
              <a:t> </a:t>
            </a:r>
            <a:r>
              <a:rPr lang="fr-FR" baseline="0" dirty="0" err="1" smtClean="0"/>
              <a:t>emptier</a:t>
            </a:r>
            <a:r>
              <a:rPr lang="fr-FR" baseline="0" dirty="0" smtClean="0"/>
              <a:t>; </a:t>
            </a:r>
            <a:r>
              <a:rPr lang="fr-FR" baseline="0" dirty="0" err="1" smtClean="0"/>
              <a:t>Outside</a:t>
            </a:r>
            <a:r>
              <a:rPr lang="fr-FR" baseline="0" dirty="0" smtClean="0"/>
              <a:t> the </a:t>
            </a:r>
            <a:r>
              <a:rPr lang="fr-FR" baseline="0" dirty="0" err="1" smtClean="0"/>
              <a:t>cities</a:t>
            </a:r>
            <a:r>
              <a:rPr lang="fr-FR" baseline="0" dirty="0" smtClean="0"/>
              <a:t>, the </a:t>
            </a:r>
            <a:r>
              <a:rPr lang="fr-FR" baseline="0" dirty="0" err="1" smtClean="0"/>
              <a:t>region</a:t>
            </a:r>
            <a:r>
              <a:rPr lang="fr-FR" baseline="0" dirty="0" smtClean="0"/>
              <a:t> </a:t>
            </a:r>
            <a:r>
              <a:rPr lang="fr-FR" baseline="0" dirty="0" err="1" smtClean="0"/>
              <a:t>is</a:t>
            </a:r>
            <a:r>
              <a:rPr lang="fr-FR" baseline="0" dirty="0" smtClean="0"/>
              <a:t> a land of </a:t>
            </a:r>
            <a:r>
              <a:rPr lang="fr-FR" baseline="0" dirty="0" err="1" smtClean="0"/>
              <a:t>wide</a:t>
            </a:r>
            <a:r>
              <a:rPr lang="fr-FR" baseline="0" dirty="0" smtClean="0"/>
              <a:t> open </a:t>
            </a:r>
            <a:r>
              <a:rPr lang="fr-FR" baseline="0" dirty="0" err="1" smtClean="0"/>
              <a:t>spaces</a:t>
            </a:r>
            <a:r>
              <a:rPr lang="fr-FR" baseline="0" dirty="0" smtClean="0"/>
              <a:t>. One </a:t>
            </a:r>
            <a:r>
              <a:rPr lang="fr-FR" baseline="0" dirty="0" err="1" smtClean="0"/>
              <a:t>can</a:t>
            </a:r>
            <a:r>
              <a:rPr lang="fr-FR" baseline="0" dirty="0" smtClean="0"/>
              <a:t> travail for miles </a:t>
            </a:r>
            <a:r>
              <a:rPr lang="fr-FR" baseline="0" dirty="0" err="1" smtClean="0"/>
              <a:t>without</a:t>
            </a:r>
            <a:r>
              <a:rPr lang="fr-FR" baseline="0" dirty="0" smtClean="0"/>
              <a:t> </a:t>
            </a:r>
            <a:r>
              <a:rPr lang="fr-FR" baseline="0" dirty="0" err="1" smtClean="0"/>
              <a:t>seeing</a:t>
            </a:r>
            <a:r>
              <a:rPr lang="fr-FR" baseline="0" dirty="0" smtClean="0"/>
              <a:t> </a:t>
            </a:r>
            <a:r>
              <a:rPr lang="fr-FR" baseline="0" dirty="0" err="1" smtClean="0"/>
              <a:t>signs</a:t>
            </a:r>
            <a:r>
              <a:rPr lang="fr-FR" baseline="0" dirty="0" smtClean="0"/>
              <a:t> of </a:t>
            </a:r>
            <a:r>
              <a:rPr lang="fr-FR" baseline="0" dirty="0" err="1" smtClean="0"/>
              <a:t>human</a:t>
            </a:r>
            <a:r>
              <a:rPr lang="fr-FR" baseline="0" dirty="0" smtClean="0"/>
              <a:t> life</a:t>
            </a:r>
            <a:br>
              <a:rPr lang="fr-FR" baseline="0" dirty="0" smtClean="0"/>
            </a:br>
            <a:r>
              <a:rPr lang="fr-FR" baseline="0" dirty="0" err="1" smtClean="0"/>
              <a:t>Thirdly</a:t>
            </a:r>
            <a:r>
              <a:rPr lang="fr-FR" baseline="0" dirty="0" smtClean="0"/>
              <a:t> the population comprises a </a:t>
            </a:r>
            <a:r>
              <a:rPr lang="fr-FR" baseline="0" dirty="0" err="1" smtClean="0"/>
              <a:t>different</a:t>
            </a:r>
            <a:r>
              <a:rPr lang="fr-FR" baseline="0" dirty="0" smtClean="0"/>
              <a:t> </a:t>
            </a:r>
            <a:r>
              <a:rPr lang="fr-FR" baseline="0" dirty="0" err="1" smtClean="0"/>
              <a:t>ethnic</a:t>
            </a:r>
            <a:r>
              <a:rPr lang="fr-FR" baseline="0" dirty="0" smtClean="0"/>
              <a:t> mix. In </a:t>
            </a:r>
            <a:r>
              <a:rPr lang="fr-FR" baseline="0" dirty="0" err="1" smtClean="0"/>
              <a:t>fact</a:t>
            </a:r>
            <a:r>
              <a:rPr lang="fr-FR" baseline="0" dirty="0" smtClean="0"/>
              <a:t>, parts of the </a:t>
            </a:r>
            <a:r>
              <a:rPr lang="fr-FR" baseline="0" dirty="0" err="1" smtClean="0"/>
              <a:t>Southwest</a:t>
            </a:r>
            <a:r>
              <a:rPr lang="fr-FR" baseline="0" dirty="0" smtClean="0"/>
              <a:t> once </a:t>
            </a:r>
            <a:r>
              <a:rPr lang="fr-FR" baseline="0" dirty="0" err="1" smtClean="0"/>
              <a:t>belonged</a:t>
            </a:r>
            <a:r>
              <a:rPr lang="fr-FR" baseline="0" dirty="0" smtClean="0"/>
              <a:t> to Mexico. The USA </a:t>
            </a:r>
            <a:r>
              <a:rPr lang="fr-FR" baseline="0" dirty="0" err="1" smtClean="0"/>
              <a:t>gained</a:t>
            </a:r>
            <a:r>
              <a:rPr lang="fr-FR" baseline="0" dirty="0" smtClean="0"/>
              <a:t> </a:t>
            </a:r>
            <a:r>
              <a:rPr lang="fr-FR" baseline="0" dirty="0" err="1" smtClean="0"/>
              <a:t>this</a:t>
            </a:r>
            <a:r>
              <a:rPr lang="fr-FR" baseline="0" dirty="0" smtClean="0"/>
              <a:t> land </a:t>
            </a:r>
            <a:r>
              <a:rPr lang="fr-FR" baseline="0" dirty="0" err="1" smtClean="0"/>
              <a:t>follow</a:t>
            </a:r>
            <a:r>
              <a:rPr lang="fr-FR" baseline="0" dirty="0" smtClean="0"/>
              <a:t> a </a:t>
            </a:r>
            <a:r>
              <a:rPr lang="fr-FR" baseline="0" dirty="0" err="1" smtClean="0"/>
              <a:t>war</a:t>
            </a:r>
            <a:r>
              <a:rPr lang="fr-FR" baseline="0" dirty="0" smtClean="0"/>
              <a:t> </a:t>
            </a:r>
            <a:r>
              <a:rPr lang="fr-FR" baseline="0" dirty="0" err="1" smtClean="0"/>
              <a:t>with</a:t>
            </a:r>
            <a:r>
              <a:rPr lang="fr-FR" baseline="0" dirty="0" smtClean="0"/>
              <a:t> Mexico </a:t>
            </a:r>
            <a:r>
              <a:rPr lang="fr-FR" baseline="0" dirty="0" err="1" smtClean="0"/>
              <a:t>between</a:t>
            </a:r>
            <a:r>
              <a:rPr lang="fr-FR" baseline="0" dirty="0" smtClean="0"/>
              <a:t> 1846 and 1848. </a:t>
            </a:r>
            <a:r>
              <a:rPr lang="fr-FR" baseline="0" dirty="0" err="1" smtClean="0"/>
              <a:t>Today</a:t>
            </a:r>
            <a:r>
              <a:rPr lang="fr-FR" baseline="0" dirty="0" smtClean="0"/>
              <a:t>, 3southwestern states lie </a:t>
            </a:r>
            <a:r>
              <a:rPr lang="fr-FR" baseline="0" dirty="0" err="1" smtClean="0"/>
              <a:t>along</a:t>
            </a:r>
            <a:r>
              <a:rPr lang="fr-FR" baseline="0" dirty="0" smtClean="0"/>
              <a:t> the </a:t>
            </a:r>
            <a:r>
              <a:rPr lang="fr-FR" baseline="0" dirty="0" err="1" smtClean="0"/>
              <a:t>Mexican</a:t>
            </a:r>
            <a:r>
              <a:rPr lang="fr-FR" baseline="0" dirty="0" smtClean="0"/>
              <a:t> border: </a:t>
            </a:r>
            <a:r>
              <a:rPr lang="fr-FR" baseline="0" dirty="0" err="1" smtClean="0"/>
              <a:t>Tewas</a:t>
            </a:r>
            <a:r>
              <a:rPr lang="fr-FR" baseline="0" dirty="0" smtClean="0"/>
              <a:t>, New Mexico and Arizona. </a:t>
            </a:r>
            <a:r>
              <a:rPr lang="fr-FR" baseline="0" dirty="0" err="1" smtClean="0"/>
              <a:t>They</a:t>
            </a:r>
            <a:r>
              <a:rPr lang="fr-FR" baseline="0" dirty="0" smtClean="0"/>
              <a:t> all have a large </a:t>
            </a:r>
            <a:r>
              <a:rPr lang="fr-FR" baseline="0" dirty="0" err="1" smtClean="0"/>
              <a:t>Spanish</a:t>
            </a:r>
            <a:r>
              <a:rPr lang="fr-FR" baseline="0" dirty="0" smtClean="0"/>
              <a:t>-</a:t>
            </a:r>
            <a:r>
              <a:rPr lang="fr-FR" baseline="0" dirty="0" err="1" smtClean="0"/>
              <a:t>speaking</a:t>
            </a:r>
            <a:r>
              <a:rPr lang="fr-FR" baseline="0" dirty="0" smtClean="0"/>
              <a:t> population.</a:t>
            </a:r>
            <a:endParaRPr lang="fr-FR" dirty="0"/>
          </a:p>
        </p:txBody>
      </p:sp>
      <p:sp>
        <p:nvSpPr>
          <p:cNvPr id="4" name="Espace réservé du numéro de diapositive 3"/>
          <p:cNvSpPr>
            <a:spLocks noGrp="1"/>
          </p:cNvSpPr>
          <p:nvPr>
            <p:ph type="sldNum" sz="quarter" idx="10"/>
          </p:nvPr>
        </p:nvSpPr>
        <p:spPr/>
        <p:txBody>
          <a:bodyPr/>
          <a:lstStyle/>
          <a:p>
            <a:fld id="{FCA71DE0-1FBA-4DD1-AEFC-7471A9468538}" type="slidenum">
              <a:rPr lang="fr-FR" smtClean="0"/>
              <a:pPr/>
              <a:t>2</a:t>
            </a:fld>
            <a:endParaRPr lang="fr-FR"/>
          </a:p>
        </p:txBody>
      </p:sp>
    </p:spTree>
    <p:extLst>
      <p:ext uri="{BB962C8B-B14F-4D97-AF65-F5344CB8AC3E}">
        <p14:creationId xmlns="" xmlns:p14="http://schemas.microsoft.com/office/powerpoint/2010/main" val="1482831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The</a:t>
            </a:r>
            <a:r>
              <a:rPr lang="fr-FR" baseline="0" dirty="0" smtClean="0"/>
              <a:t> Gorge Bridge </a:t>
            </a:r>
            <a:r>
              <a:rPr lang="en-US" dirty="0" smtClean="0"/>
              <a:t>is a steel </a:t>
            </a:r>
            <a:r>
              <a:rPr lang="en-US" dirty="0" smtClean="0">
                <a:hlinkClick r:id="rId3" tooltip="Deck arch bridge"/>
              </a:rPr>
              <a:t>deck arch bridge</a:t>
            </a:r>
            <a:r>
              <a:rPr lang="en-US" dirty="0" smtClean="0"/>
              <a:t> across the </a:t>
            </a:r>
            <a:r>
              <a:rPr lang="en-US" dirty="0" smtClean="0">
                <a:hlinkClick r:id="rId4" tooltip="Rio Grande Gorge"/>
              </a:rPr>
              <a:t>Rio Grande Gorge</a:t>
            </a:r>
            <a:r>
              <a:rPr lang="en-US" dirty="0" smtClean="0"/>
              <a:t> northwest of </a:t>
            </a:r>
            <a:r>
              <a:rPr lang="en-US" dirty="0" smtClean="0">
                <a:hlinkClick r:id="rId5" tooltip="Taos, New Mexico"/>
              </a:rPr>
              <a:t>Taos, New Mexico</a:t>
            </a:r>
            <a:r>
              <a:rPr lang="en-US" dirty="0" smtClean="0"/>
              <a:t/>
            </a:r>
            <a:br>
              <a:rPr lang="en-US" dirty="0" smtClean="0"/>
            </a:br>
            <a:r>
              <a:rPr lang="en-US" dirty="0" smtClean="0"/>
              <a:t>the seventh highest bridge in the United States</a:t>
            </a:r>
            <a:endParaRPr lang="fr-BE" dirty="0" smtClean="0"/>
          </a:p>
        </p:txBody>
      </p:sp>
      <p:sp>
        <p:nvSpPr>
          <p:cNvPr id="4" name="Espace réservé du numéro de diapositive 3"/>
          <p:cNvSpPr>
            <a:spLocks noGrp="1"/>
          </p:cNvSpPr>
          <p:nvPr>
            <p:ph type="sldNum" sz="quarter" idx="10"/>
          </p:nvPr>
        </p:nvSpPr>
        <p:spPr/>
        <p:txBody>
          <a:bodyPr/>
          <a:lstStyle/>
          <a:p>
            <a:fld id="{FCA71DE0-1FBA-4DD1-AEFC-7471A9468538}" type="slidenum">
              <a:rPr lang="fr-FR" smtClean="0"/>
              <a:pPr/>
              <a:t>20</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Shiprock</a:t>
            </a:r>
            <a:r>
              <a:rPr lang="fr-FR" baseline="0" dirty="0" smtClean="0"/>
              <a:t> </a:t>
            </a:r>
            <a:r>
              <a:rPr lang="fr-BE" dirty="0" smtClean="0"/>
              <a:t>in San Juan </a:t>
            </a:r>
            <a:r>
              <a:rPr lang="fr-BE" dirty="0" err="1" smtClean="0"/>
              <a:t>County</a:t>
            </a:r>
            <a:endParaRPr lang="fr-BE" dirty="0" smtClean="0"/>
          </a:p>
          <a:p>
            <a:endParaRPr lang="fr-FR" dirty="0"/>
          </a:p>
        </p:txBody>
      </p:sp>
      <p:sp>
        <p:nvSpPr>
          <p:cNvPr id="4" name="Espace réservé du numéro de diapositive 3"/>
          <p:cNvSpPr>
            <a:spLocks noGrp="1"/>
          </p:cNvSpPr>
          <p:nvPr>
            <p:ph type="sldNum" sz="quarter" idx="10"/>
          </p:nvPr>
        </p:nvSpPr>
        <p:spPr/>
        <p:txBody>
          <a:bodyPr/>
          <a:lstStyle/>
          <a:p>
            <a:fld id="{FCA71DE0-1FBA-4DD1-AEFC-7471A9468538}" type="slidenum">
              <a:rPr lang="fr-FR" smtClean="0"/>
              <a:pPr/>
              <a:t>21</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San Miguel Chapel in </a:t>
            </a:r>
            <a:r>
              <a:rPr lang="en-US" dirty="0" smtClean="0">
                <a:hlinkClick r:id="rId3" tooltip="Santa Fe, New Mexico"/>
              </a:rPr>
              <a:t>Santa Fe</a:t>
            </a:r>
            <a:r>
              <a:rPr lang="en-US" dirty="0" smtClean="0"/>
              <a:t>. Oldest church structure in the U.S., built in 1610.</a:t>
            </a:r>
            <a:endParaRPr lang="fr-BE" dirty="0" smtClean="0"/>
          </a:p>
          <a:p>
            <a:endParaRPr lang="fr-FR" dirty="0"/>
          </a:p>
        </p:txBody>
      </p:sp>
      <p:sp>
        <p:nvSpPr>
          <p:cNvPr id="4" name="Espace réservé du numéro de diapositive 3"/>
          <p:cNvSpPr>
            <a:spLocks noGrp="1"/>
          </p:cNvSpPr>
          <p:nvPr>
            <p:ph type="sldNum" sz="quarter" idx="10"/>
          </p:nvPr>
        </p:nvSpPr>
        <p:spPr/>
        <p:txBody>
          <a:bodyPr/>
          <a:lstStyle/>
          <a:p>
            <a:fld id="{FCA71DE0-1FBA-4DD1-AEFC-7471A9468538}" type="slidenum">
              <a:rPr lang="fr-FR" smtClean="0"/>
              <a:pPr/>
              <a:t>22</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The colors on New Mexico's state flag are the red and yellow of old Spain. The simple, elegant center design is the ancient Zia Indians sun symbol, which represents the unique character of New Mexico (Zia sun symbol also appears on New Mexico's state quarter).</a:t>
            </a:r>
            <a:endParaRPr lang="fr-FR" dirty="0"/>
          </a:p>
        </p:txBody>
      </p:sp>
      <p:sp>
        <p:nvSpPr>
          <p:cNvPr id="4" name="Espace réservé du numéro de diapositive 3"/>
          <p:cNvSpPr>
            <a:spLocks noGrp="1"/>
          </p:cNvSpPr>
          <p:nvPr>
            <p:ph type="sldNum" sz="quarter" idx="10"/>
          </p:nvPr>
        </p:nvSpPr>
        <p:spPr/>
        <p:txBody>
          <a:bodyPr/>
          <a:lstStyle/>
          <a:p>
            <a:fld id="{FCA71DE0-1FBA-4DD1-AEFC-7471A9468538}" type="slidenum">
              <a:rPr lang="fr-FR" smtClean="0"/>
              <a:pPr/>
              <a:t>12</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Let’s</a:t>
            </a:r>
            <a:r>
              <a:rPr lang="fr-FR" dirty="0" smtClean="0"/>
              <a:t> </a:t>
            </a:r>
            <a:r>
              <a:rPr lang="fr-FR" dirty="0" err="1" smtClean="0"/>
              <a:t>begin</a:t>
            </a:r>
            <a:r>
              <a:rPr lang="fr-FR" baseline="0" dirty="0" smtClean="0"/>
              <a:t> </a:t>
            </a:r>
            <a:r>
              <a:rPr lang="fr-FR" baseline="0" dirty="0" err="1" smtClean="0"/>
              <a:t>with</a:t>
            </a:r>
            <a:r>
              <a:rPr lang="fr-FR" baseline="0" dirty="0" smtClean="0"/>
              <a:t> the Central Avenue, </a:t>
            </a:r>
            <a:r>
              <a:rPr lang="fr-FR" baseline="0" dirty="0" err="1" smtClean="0"/>
              <a:t>Nob</a:t>
            </a:r>
            <a:r>
              <a:rPr lang="fr-FR" baseline="0" dirty="0" smtClean="0"/>
              <a:t> </a:t>
            </a:r>
            <a:r>
              <a:rPr lang="fr-FR" baseline="0" dirty="0" err="1" smtClean="0"/>
              <a:t>hill</a:t>
            </a:r>
            <a:r>
              <a:rPr lang="fr-FR" baseline="0" dirty="0" smtClean="0"/>
              <a:t>, </a:t>
            </a:r>
            <a:r>
              <a:rPr lang="fr-FR" baseline="0" dirty="0" err="1" smtClean="0"/>
              <a:t>that</a:t>
            </a:r>
            <a:r>
              <a:rPr lang="fr-FR" baseline="0" dirty="0" smtClean="0"/>
              <a:t> has been </a:t>
            </a:r>
            <a:r>
              <a:rPr lang="fr-FR" baseline="0" dirty="0" err="1" smtClean="0"/>
              <a:t>described</a:t>
            </a:r>
            <a:r>
              <a:rPr lang="fr-FR" baseline="0" dirty="0" smtClean="0"/>
              <a:t> as </a:t>
            </a:r>
            <a:r>
              <a:rPr lang="en-US" dirty="0" smtClean="0"/>
              <a:t>"the heart of Albuquerque's Route 66 culture and also its hippest, funkiest retail and entertainment district“</a:t>
            </a:r>
            <a:endParaRPr lang="fr-BE" dirty="0" smtClean="0"/>
          </a:p>
          <a:p>
            <a:endParaRPr lang="fr-FR" dirty="0"/>
          </a:p>
        </p:txBody>
      </p:sp>
      <p:sp>
        <p:nvSpPr>
          <p:cNvPr id="4" name="Espace réservé du numéro de diapositive 3"/>
          <p:cNvSpPr>
            <a:spLocks noGrp="1"/>
          </p:cNvSpPr>
          <p:nvPr>
            <p:ph type="sldNum" sz="quarter" idx="10"/>
          </p:nvPr>
        </p:nvSpPr>
        <p:spPr/>
        <p:txBody>
          <a:bodyPr/>
          <a:lstStyle/>
          <a:p>
            <a:fld id="{FCA71DE0-1FBA-4DD1-AEFC-7471A9468538}" type="slidenum">
              <a:rPr lang="fr-FR" smtClean="0"/>
              <a:pPr/>
              <a:t>13</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University of New Mexico, a.k.a. UNM, is a state university located in Albuquerque, New Mexico, U.S.A. UNM is the showcase university for the state of New Mexico. It is situated on a beautiful campus in front of the backdrop of the Sandia </a:t>
            </a:r>
            <a:r>
              <a:rPr lang="en-US" dirty="0" err="1" smtClean="0"/>
              <a:t>moutains</a:t>
            </a:r>
            <a:r>
              <a:rPr lang="en-US" dirty="0" smtClean="0"/>
              <a:t>, just a couple of miles from downtown </a:t>
            </a:r>
            <a:r>
              <a:rPr lang="en-US" dirty="0" err="1" smtClean="0"/>
              <a:t>Albuqeurque</a:t>
            </a:r>
            <a:r>
              <a:rPr lang="en-US" dirty="0" smtClean="0"/>
              <a:t>,</a:t>
            </a:r>
            <a:endParaRPr lang="fr-BE" dirty="0" smtClean="0"/>
          </a:p>
        </p:txBody>
      </p:sp>
      <p:sp>
        <p:nvSpPr>
          <p:cNvPr id="4" name="Espace réservé du numéro de diapositive 3"/>
          <p:cNvSpPr>
            <a:spLocks noGrp="1"/>
          </p:cNvSpPr>
          <p:nvPr>
            <p:ph type="sldNum" sz="quarter" idx="10"/>
          </p:nvPr>
        </p:nvSpPr>
        <p:spPr/>
        <p:txBody>
          <a:bodyPr/>
          <a:lstStyle/>
          <a:p>
            <a:fld id="{FCA71DE0-1FBA-4DD1-AEFC-7471A9468538}" type="slidenum">
              <a:rPr lang="fr-FR" smtClean="0"/>
              <a:pPr/>
              <a:t>14</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BE" dirty="0" smtClean="0"/>
              <a:t>The </a:t>
            </a:r>
            <a:r>
              <a:rPr lang="fr-BE" dirty="0" err="1" smtClean="0"/>
              <a:t>Sandia</a:t>
            </a:r>
            <a:r>
              <a:rPr lang="fr-BE" dirty="0" smtClean="0"/>
              <a:t> </a:t>
            </a:r>
            <a:r>
              <a:rPr lang="fr-BE" dirty="0" err="1" smtClean="0"/>
              <a:t>Mountains</a:t>
            </a:r>
            <a:endParaRPr lang="fr-FR" dirty="0"/>
          </a:p>
        </p:txBody>
      </p:sp>
      <p:sp>
        <p:nvSpPr>
          <p:cNvPr id="4" name="Espace réservé du numéro de diapositive 3"/>
          <p:cNvSpPr>
            <a:spLocks noGrp="1"/>
          </p:cNvSpPr>
          <p:nvPr>
            <p:ph type="sldNum" sz="quarter" idx="10"/>
          </p:nvPr>
        </p:nvSpPr>
        <p:spPr/>
        <p:txBody>
          <a:bodyPr/>
          <a:lstStyle/>
          <a:p>
            <a:fld id="{FCA71DE0-1FBA-4DD1-AEFC-7471A9468538}" type="slidenum">
              <a:rPr lang="fr-FR" smtClean="0"/>
              <a:pPr/>
              <a:t>15</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Downtown</a:t>
            </a:r>
            <a:r>
              <a:rPr lang="fr-FR" dirty="0" smtClean="0"/>
              <a:t>, the </a:t>
            </a:r>
            <a:r>
              <a:rPr lang="en-US" dirty="0" smtClean="0"/>
              <a:t>central business district of </a:t>
            </a:r>
            <a:r>
              <a:rPr lang="en-US" dirty="0" err="1" smtClean="0"/>
              <a:t>Albuquerque.Here</a:t>
            </a:r>
            <a:r>
              <a:rPr lang="en-US" dirty="0" smtClean="0"/>
              <a:t> you’ll find bustling nightlife along Central Avenue (Route 66), including many nightclubs, theaters, restaurants and events.</a:t>
            </a:r>
            <a:endParaRPr lang="fr-BE" dirty="0" smtClean="0"/>
          </a:p>
          <a:p>
            <a:endParaRPr lang="fr-FR" dirty="0"/>
          </a:p>
        </p:txBody>
      </p:sp>
      <p:sp>
        <p:nvSpPr>
          <p:cNvPr id="4" name="Espace réservé du numéro de diapositive 3"/>
          <p:cNvSpPr>
            <a:spLocks noGrp="1"/>
          </p:cNvSpPr>
          <p:nvPr>
            <p:ph type="sldNum" sz="quarter" idx="10"/>
          </p:nvPr>
        </p:nvSpPr>
        <p:spPr/>
        <p:txBody>
          <a:bodyPr/>
          <a:lstStyle/>
          <a:p>
            <a:fld id="{FCA71DE0-1FBA-4DD1-AEFC-7471A9468538}" type="slidenum">
              <a:rPr lang="fr-FR" smtClean="0"/>
              <a:pPr/>
              <a:t>16</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dirty="0" smtClean="0"/>
              <a:t>If </a:t>
            </a:r>
            <a:r>
              <a:rPr lang="fr-BE" dirty="0" err="1" smtClean="0"/>
              <a:t>you</a:t>
            </a:r>
            <a:r>
              <a:rPr lang="fr-BE" dirty="0" smtClean="0"/>
              <a:t> </a:t>
            </a:r>
            <a:r>
              <a:rPr lang="fr-BE" dirty="0" err="1" smtClean="0"/>
              <a:t>want</a:t>
            </a:r>
            <a:r>
              <a:rPr lang="fr-BE" dirty="0" smtClean="0"/>
              <a:t> to do </a:t>
            </a:r>
            <a:r>
              <a:rPr lang="fr-BE" dirty="0" err="1" smtClean="0"/>
              <a:t>some</a:t>
            </a:r>
            <a:r>
              <a:rPr lang="fr-BE" dirty="0" smtClean="0"/>
              <a:t> </a:t>
            </a:r>
            <a:r>
              <a:rPr lang="fr-BE" dirty="0" err="1" smtClean="0"/>
              <a:t>researches</a:t>
            </a:r>
            <a:r>
              <a:rPr lang="fr-BE" dirty="0" smtClean="0"/>
              <a:t> for </a:t>
            </a:r>
            <a:r>
              <a:rPr lang="fr-BE" dirty="0" err="1" smtClean="0"/>
              <a:t>your</a:t>
            </a:r>
            <a:r>
              <a:rPr lang="fr-BE" baseline="0" dirty="0" smtClean="0"/>
              <a:t> TFE, </a:t>
            </a:r>
            <a:r>
              <a:rPr lang="en-US" dirty="0" smtClean="0"/>
              <a:t>Zimmerman Library at The University of New Mexico</a:t>
            </a:r>
            <a:endParaRPr lang="fr-BE" dirty="0" smtClean="0"/>
          </a:p>
          <a:p>
            <a:endParaRPr lang="fr-FR" dirty="0"/>
          </a:p>
        </p:txBody>
      </p:sp>
      <p:sp>
        <p:nvSpPr>
          <p:cNvPr id="4" name="Espace réservé du numéro de diapositive 3"/>
          <p:cNvSpPr>
            <a:spLocks noGrp="1"/>
          </p:cNvSpPr>
          <p:nvPr>
            <p:ph type="sldNum" sz="quarter" idx="10"/>
          </p:nvPr>
        </p:nvSpPr>
        <p:spPr/>
        <p:txBody>
          <a:bodyPr/>
          <a:lstStyle/>
          <a:p>
            <a:fld id="{FCA71DE0-1FBA-4DD1-AEFC-7471A9468538}" type="slidenum">
              <a:rPr lang="fr-FR" smtClean="0"/>
              <a:pPr/>
              <a:t>17</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International </a:t>
            </a:r>
            <a:r>
              <a:rPr lang="fr-FR" dirty="0" err="1" smtClean="0"/>
              <a:t>Balloon</a:t>
            </a:r>
            <a:r>
              <a:rPr lang="fr-FR" dirty="0" smtClean="0"/>
              <a:t> Fiesta </a:t>
            </a:r>
          </a:p>
          <a:p>
            <a:r>
              <a:rPr lang="en-US" sz="1200" b="0" i="0" kern="1200" dirty="0" smtClean="0">
                <a:solidFill>
                  <a:schemeClr val="tx1"/>
                </a:solidFill>
                <a:latin typeface="+mn-lt"/>
                <a:ea typeface="+mn-ea"/>
                <a:cs typeface="+mn-cs"/>
              </a:rPr>
              <a:t>For nine days in October, the New Mexico skies are painted as hundreds of balloons lift off from Albuquerque's Balloon Fiesta Park. For ballooning fans worldwide, the Albuquerque International Balloon Fiesta is a pilgrimage. When if you want to take a </a:t>
            </a:r>
            <a:r>
              <a:rPr lang="en-US" sz="1200" b="0" i="0" kern="1200" dirty="0" err="1" smtClean="0">
                <a:solidFill>
                  <a:schemeClr val="tx1"/>
                </a:solidFill>
                <a:latin typeface="+mn-lt"/>
                <a:ea typeface="+mn-ea"/>
                <a:cs typeface="+mn-cs"/>
              </a:rPr>
              <a:t>selfie</a:t>
            </a:r>
            <a:r>
              <a:rPr lang="en-US" sz="1200" b="0" i="0" kern="1200" dirty="0" smtClean="0">
                <a:solidFill>
                  <a:schemeClr val="tx1"/>
                </a:solidFill>
                <a:latin typeface="+mn-lt"/>
                <a:ea typeface="+mn-ea"/>
                <a:cs typeface="+mn-cs"/>
              </a:rPr>
              <a:t> with all those beautiful</a:t>
            </a:r>
            <a:r>
              <a:rPr lang="en-US" sz="1200" b="0" i="0" kern="1200" baseline="0" dirty="0" smtClean="0">
                <a:solidFill>
                  <a:schemeClr val="tx1"/>
                </a:solidFill>
                <a:latin typeface="+mn-lt"/>
                <a:ea typeface="+mn-ea"/>
                <a:cs typeface="+mn-cs"/>
              </a:rPr>
              <a:t> hot air balloons, </a:t>
            </a:r>
            <a:endParaRPr lang="fr-FR" dirty="0"/>
          </a:p>
        </p:txBody>
      </p:sp>
      <p:sp>
        <p:nvSpPr>
          <p:cNvPr id="4" name="Espace réservé du numéro de diapositive 3"/>
          <p:cNvSpPr>
            <a:spLocks noGrp="1"/>
          </p:cNvSpPr>
          <p:nvPr>
            <p:ph type="sldNum" sz="quarter" idx="10"/>
          </p:nvPr>
        </p:nvSpPr>
        <p:spPr/>
        <p:txBody>
          <a:bodyPr/>
          <a:lstStyle/>
          <a:p>
            <a:fld id="{FCA71DE0-1FBA-4DD1-AEFC-7471A9468538}" type="slidenum">
              <a:rPr lang="fr-FR" smtClean="0"/>
              <a:pPr/>
              <a:t>18</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the </a:t>
            </a:r>
            <a:r>
              <a:rPr lang="fr-BE" dirty="0" err="1" smtClean="0"/>
              <a:t>Chaco</a:t>
            </a:r>
            <a:r>
              <a:rPr lang="fr-BE" dirty="0" smtClean="0"/>
              <a:t> Culture National </a:t>
            </a:r>
            <a:r>
              <a:rPr lang="fr-BE" dirty="0" err="1" smtClean="0"/>
              <a:t>Historical</a:t>
            </a:r>
            <a:r>
              <a:rPr lang="fr-BE" dirty="0" smtClean="0"/>
              <a:t> Park, </a:t>
            </a:r>
            <a:r>
              <a:rPr lang="en-US" dirty="0" smtClean="0"/>
              <a:t>containing the most sweeping collection of ancient ruins north of Mexico, the park preserves one of the United States' most important </a:t>
            </a:r>
            <a:r>
              <a:rPr lang="en-US" dirty="0" smtClean="0">
                <a:hlinkClick r:id="rId3" tooltip="Pre-Columbian"/>
              </a:rPr>
              <a:t>pre-Columbian</a:t>
            </a:r>
            <a:r>
              <a:rPr lang="en-US" dirty="0" smtClean="0"/>
              <a:t> cultural and historical areas</a:t>
            </a:r>
            <a:endParaRPr lang="fr-BE" dirty="0" smtClean="0"/>
          </a:p>
        </p:txBody>
      </p:sp>
      <p:sp>
        <p:nvSpPr>
          <p:cNvPr id="4" name="Espace réservé du numéro de diapositive 3"/>
          <p:cNvSpPr>
            <a:spLocks noGrp="1"/>
          </p:cNvSpPr>
          <p:nvPr>
            <p:ph type="sldNum" sz="quarter" idx="10"/>
          </p:nvPr>
        </p:nvSpPr>
        <p:spPr/>
        <p:txBody>
          <a:bodyPr/>
          <a:lstStyle/>
          <a:p>
            <a:fld id="{FCA71DE0-1FBA-4DD1-AEFC-7471A9468538}" type="slidenum">
              <a:rPr lang="fr-FR" smtClean="0"/>
              <a:pPr/>
              <a:t>19</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2A495F5B-A6FF-4530-A057-74E94F66F2F5}" type="datetimeFigureOut">
              <a:rPr lang="fr-FR" smtClean="0"/>
              <a:pPr/>
              <a:t>23/11/2015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A756D02-0624-4886-952C-477A957C47C1}" type="slidenum">
              <a:rPr lang="fr-FR" smtClean="0"/>
              <a:pPr/>
              <a:t>‹N°›</a:t>
            </a:fld>
            <a:endParaRPr lang="fr-FR"/>
          </a:p>
        </p:txBody>
      </p:sp>
    </p:spTree>
    <p:extLst>
      <p:ext uri="{BB962C8B-B14F-4D97-AF65-F5344CB8AC3E}">
        <p14:creationId xmlns="" xmlns:p14="http://schemas.microsoft.com/office/powerpoint/2010/main" val="1362444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A495F5B-A6FF-4530-A057-74E94F66F2F5}" type="datetimeFigureOut">
              <a:rPr lang="fr-FR" smtClean="0"/>
              <a:pPr/>
              <a:t>23/11/2015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A756D02-0624-4886-952C-477A957C47C1}" type="slidenum">
              <a:rPr lang="fr-FR" smtClean="0"/>
              <a:pPr/>
              <a:t>‹N°›</a:t>
            </a:fld>
            <a:endParaRPr lang="fr-FR"/>
          </a:p>
        </p:txBody>
      </p:sp>
    </p:spTree>
    <p:extLst>
      <p:ext uri="{BB962C8B-B14F-4D97-AF65-F5344CB8AC3E}">
        <p14:creationId xmlns="" xmlns:p14="http://schemas.microsoft.com/office/powerpoint/2010/main" val="1337133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A495F5B-A6FF-4530-A057-74E94F66F2F5}" type="datetimeFigureOut">
              <a:rPr lang="fr-FR" smtClean="0"/>
              <a:pPr/>
              <a:t>23/11/2015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A756D02-0624-4886-952C-477A957C47C1}" type="slidenum">
              <a:rPr lang="fr-FR" smtClean="0"/>
              <a:pPr/>
              <a:t>‹N°›</a:t>
            </a:fld>
            <a:endParaRPr lang="fr-FR"/>
          </a:p>
        </p:txBody>
      </p:sp>
    </p:spTree>
    <p:extLst>
      <p:ext uri="{BB962C8B-B14F-4D97-AF65-F5344CB8AC3E}">
        <p14:creationId xmlns="" xmlns:p14="http://schemas.microsoft.com/office/powerpoint/2010/main" val="1896663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A495F5B-A6FF-4530-A057-74E94F66F2F5}" type="datetimeFigureOut">
              <a:rPr lang="fr-FR" smtClean="0"/>
              <a:pPr/>
              <a:t>23/11/2015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A756D02-0624-4886-952C-477A957C47C1}" type="slidenum">
              <a:rPr lang="fr-FR" smtClean="0"/>
              <a:pPr/>
              <a:t>‹N°›</a:t>
            </a:fld>
            <a:endParaRPr lang="fr-FR"/>
          </a:p>
        </p:txBody>
      </p:sp>
    </p:spTree>
    <p:extLst>
      <p:ext uri="{BB962C8B-B14F-4D97-AF65-F5344CB8AC3E}">
        <p14:creationId xmlns="" xmlns:p14="http://schemas.microsoft.com/office/powerpoint/2010/main" val="4054597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2A495F5B-A6FF-4530-A057-74E94F66F2F5}" type="datetimeFigureOut">
              <a:rPr lang="fr-FR" smtClean="0"/>
              <a:pPr/>
              <a:t>23/11/2015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A756D02-0624-4886-952C-477A957C47C1}" type="slidenum">
              <a:rPr lang="fr-FR" smtClean="0"/>
              <a:pPr/>
              <a:t>‹N°›</a:t>
            </a:fld>
            <a:endParaRPr lang="fr-FR"/>
          </a:p>
        </p:txBody>
      </p:sp>
    </p:spTree>
    <p:extLst>
      <p:ext uri="{BB962C8B-B14F-4D97-AF65-F5344CB8AC3E}">
        <p14:creationId xmlns="" xmlns:p14="http://schemas.microsoft.com/office/powerpoint/2010/main" val="343286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2A495F5B-A6FF-4530-A057-74E94F66F2F5}" type="datetimeFigureOut">
              <a:rPr lang="fr-FR" smtClean="0"/>
              <a:pPr/>
              <a:t>23/11/2015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A756D02-0624-4886-952C-477A957C47C1}" type="slidenum">
              <a:rPr lang="fr-FR" smtClean="0"/>
              <a:pPr/>
              <a:t>‹N°›</a:t>
            </a:fld>
            <a:endParaRPr lang="fr-FR"/>
          </a:p>
        </p:txBody>
      </p:sp>
    </p:spTree>
    <p:extLst>
      <p:ext uri="{BB962C8B-B14F-4D97-AF65-F5344CB8AC3E}">
        <p14:creationId xmlns="" xmlns:p14="http://schemas.microsoft.com/office/powerpoint/2010/main" val="3859384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2A495F5B-A6FF-4530-A057-74E94F66F2F5}" type="datetimeFigureOut">
              <a:rPr lang="fr-FR" smtClean="0"/>
              <a:pPr/>
              <a:t>23/11/2015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A756D02-0624-4886-952C-477A957C47C1}" type="slidenum">
              <a:rPr lang="fr-FR" smtClean="0"/>
              <a:pPr/>
              <a:t>‹N°›</a:t>
            </a:fld>
            <a:endParaRPr lang="fr-FR"/>
          </a:p>
        </p:txBody>
      </p:sp>
    </p:spTree>
    <p:extLst>
      <p:ext uri="{BB962C8B-B14F-4D97-AF65-F5344CB8AC3E}">
        <p14:creationId xmlns="" xmlns:p14="http://schemas.microsoft.com/office/powerpoint/2010/main" val="1179156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2A495F5B-A6FF-4530-A057-74E94F66F2F5}" type="datetimeFigureOut">
              <a:rPr lang="fr-FR" smtClean="0"/>
              <a:pPr/>
              <a:t>23/11/2015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A756D02-0624-4886-952C-477A957C47C1}" type="slidenum">
              <a:rPr lang="fr-FR" smtClean="0"/>
              <a:pPr/>
              <a:t>‹N°›</a:t>
            </a:fld>
            <a:endParaRPr lang="fr-FR"/>
          </a:p>
        </p:txBody>
      </p:sp>
    </p:spTree>
    <p:extLst>
      <p:ext uri="{BB962C8B-B14F-4D97-AF65-F5344CB8AC3E}">
        <p14:creationId xmlns="" xmlns:p14="http://schemas.microsoft.com/office/powerpoint/2010/main" val="1361935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A495F5B-A6FF-4530-A057-74E94F66F2F5}" type="datetimeFigureOut">
              <a:rPr lang="fr-FR" smtClean="0"/>
              <a:pPr/>
              <a:t>23/11/2015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A756D02-0624-4886-952C-477A957C47C1}" type="slidenum">
              <a:rPr lang="fr-FR" smtClean="0"/>
              <a:pPr/>
              <a:t>‹N°›</a:t>
            </a:fld>
            <a:endParaRPr lang="fr-FR"/>
          </a:p>
        </p:txBody>
      </p:sp>
    </p:spTree>
    <p:extLst>
      <p:ext uri="{BB962C8B-B14F-4D97-AF65-F5344CB8AC3E}">
        <p14:creationId xmlns="" xmlns:p14="http://schemas.microsoft.com/office/powerpoint/2010/main" val="2071419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2A495F5B-A6FF-4530-A057-74E94F66F2F5}" type="datetimeFigureOut">
              <a:rPr lang="fr-FR" smtClean="0"/>
              <a:pPr/>
              <a:t>23/11/2015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A756D02-0624-4886-952C-477A957C47C1}" type="slidenum">
              <a:rPr lang="fr-FR" smtClean="0"/>
              <a:pPr/>
              <a:t>‹N°›</a:t>
            </a:fld>
            <a:endParaRPr lang="fr-FR"/>
          </a:p>
        </p:txBody>
      </p:sp>
    </p:spTree>
    <p:extLst>
      <p:ext uri="{BB962C8B-B14F-4D97-AF65-F5344CB8AC3E}">
        <p14:creationId xmlns="" xmlns:p14="http://schemas.microsoft.com/office/powerpoint/2010/main" val="172789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2A495F5B-A6FF-4530-A057-74E94F66F2F5}" type="datetimeFigureOut">
              <a:rPr lang="fr-FR" smtClean="0"/>
              <a:pPr/>
              <a:t>23/11/2015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A756D02-0624-4886-952C-477A957C47C1}" type="slidenum">
              <a:rPr lang="fr-FR" smtClean="0"/>
              <a:pPr/>
              <a:t>‹N°›</a:t>
            </a:fld>
            <a:endParaRPr lang="fr-FR"/>
          </a:p>
        </p:txBody>
      </p:sp>
    </p:spTree>
    <p:extLst>
      <p:ext uri="{BB962C8B-B14F-4D97-AF65-F5344CB8AC3E}">
        <p14:creationId xmlns="" xmlns:p14="http://schemas.microsoft.com/office/powerpoint/2010/main" val="286876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495F5B-A6FF-4530-A057-74E94F66F2F5}" type="datetimeFigureOut">
              <a:rPr lang="fr-FR" smtClean="0"/>
              <a:pPr/>
              <a:t>23/11/2015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56D02-0624-4886-952C-477A957C47C1}" type="slidenum">
              <a:rPr lang="fr-FR" smtClean="0"/>
              <a:pPr/>
              <a:t>‹N°›</a:t>
            </a:fld>
            <a:endParaRPr lang="fr-FR"/>
          </a:p>
        </p:txBody>
      </p:sp>
    </p:spTree>
    <p:extLst>
      <p:ext uri="{BB962C8B-B14F-4D97-AF65-F5344CB8AC3E}">
        <p14:creationId xmlns="" xmlns:p14="http://schemas.microsoft.com/office/powerpoint/2010/main" val="890360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5.xml"/><Relationship Id="rId5" Type="http://schemas.openxmlformats.org/officeDocument/2006/relationships/image" Target="../media/image67.jpeg"/><Relationship Id="rId4" Type="http://schemas.openxmlformats.org/officeDocument/2006/relationships/image" Target="../media/image66.jpeg"/></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jpeg"/></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5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5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5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on.aol.com/video/southwest-extended-regional-weather-forecast-519115632"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dirty="0"/>
          </a:p>
        </p:txBody>
      </p:sp>
      <p:sp>
        <p:nvSpPr>
          <p:cNvPr id="3" name="Espace réservé du contenu 2"/>
          <p:cNvSpPr>
            <a:spLocks noGrp="1"/>
          </p:cNvSpPr>
          <p:nvPr>
            <p:ph idx="1"/>
          </p:nvPr>
        </p:nvSpPr>
        <p:spPr/>
        <p:txBody>
          <a:bodyPr/>
          <a:lstStyle/>
          <a:p>
            <a:endParaRPr lang="fr-BE"/>
          </a:p>
        </p:txBody>
      </p:sp>
      <p:pic>
        <p:nvPicPr>
          <p:cNvPr id="1026" name="Picture 2" descr="C:\Users\Marie\Downloads\12076217_567740100033739_1161970550_o.jpg"/>
          <p:cNvPicPr>
            <a:picLocks noChangeAspect="1" noChangeArrowheads="1"/>
          </p:cNvPicPr>
          <p:nvPr/>
        </p:nvPicPr>
        <p:blipFill>
          <a:blip r:embed="rId2" cstate="print"/>
          <a:srcRect/>
          <a:stretch>
            <a:fillRect/>
          </a:stretch>
        </p:blipFill>
        <p:spPr bwMode="auto">
          <a:xfrm>
            <a:off x="254123" y="620688"/>
            <a:ext cx="8889877" cy="54006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6000" b="1" dirty="0" smtClean="0">
                <a:latin typeface="Akbar" pitchFamily="2" charset="0"/>
              </a:rPr>
              <a:t>West </a:t>
            </a:r>
            <a:r>
              <a:rPr lang="fr-FR" sz="6000" b="1" dirty="0" err="1" smtClean="0">
                <a:latin typeface="Akbar" pitchFamily="2" charset="0"/>
              </a:rPr>
              <a:t>Coast</a:t>
            </a:r>
            <a:r>
              <a:rPr lang="fr-FR" sz="6000" b="1" dirty="0" smtClean="0">
                <a:latin typeface="Akbar" pitchFamily="2" charset="0"/>
              </a:rPr>
              <a:t> of Arizona</a:t>
            </a:r>
            <a:endParaRPr lang="fr-FR" sz="6000" b="1" dirty="0">
              <a:latin typeface="Akbar" pitchFamily="2" charset="0"/>
            </a:endParaRPr>
          </a:p>
        </p:txBody>
      </p:sp>
      <p:pic>
        <p:nvPicPr>
          <p:cNvPr id="4" name="Espace réservé du conten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20991" y="1772816"/>
            <a:ext cx="6729414" cy="2736304"/>
          </a:xfrm>
        </p:spPr>
      </p:pic>
      <p:pic>
        <p:nvPicPr>
          <p:cNvPr id="5" name="Ima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708423" y="1772815"/>
            <a:ext cx="2466975" cy="2736305"/>
          </a:xfrm>
          <a:prstGeom prst="rect">
            <a:avLst/>
          </a:prstGeom>
        </p:spPr>
      </p:pic>
      <p:pic>
        <p:nvPicPr>
          <p:cNvPr id="6" name="Image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4258637"/>
            <a:ext cx="4355976" cy="2595348"/>
          </a:xfrm>
          <a:prstGeom prst="rect">
            <a:avLst/>
          </a:prstGeom>
        </p:spPr>
      </p:pic>
      <p:pic>
        <p:nvPicPr>
          <p:cNvPr id="7" name="Image 6"/>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948814" y="4149079"/>
            <a:ext cx="5195186" cy="2704906"/>
          </a:xfrm>
          <a:prstGeom prst="rect">
            <a:avLst/>
          </a:prstGeom>
        </p:spPr>
      </p:pic>
    </p:spTree>
    <p:extLst>
      <p:ext uri="{BB962C8B-B14F-4D97-AF65-F5344CB8AC3E}">
        <p14:creationId xmlns="" xmlns:p14="http://schemas.microsoft.com/office/powerpoint/2010/main" val="17988650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8000" r="-38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9000" r="-9000"/>
          </a:stretch>
        </a:blipFill>
        <a:effectLst/>
      </p:bgPr>
    </p:bg>
    <p:spTree>
      <p:nvGrpSpPr>
        <p:cNvPr id="1" name=""/>
        <p:cNvGrpSpPr/>
        <p:nvPr/>
      </p:nvGrpSpPr>
      <p:grpSpPr>
        <a:xfrm>
          <a:off x="0" y="0"/>
          <a:ext cx="0" cy="0"/>
          <a:chOff x="0" y="0"/>
          <a:chExt cx="0" cy="0"/>
        </a:xfrm>
      </p:grpSpPr>
      <p:sp>
        <p:nvSpPr>
          <p:cNvPr id="4" name="Titre 1"/>
          <p:cNvSpPr txBox="1">
            <a:spLocks/>
          </p:cNvSpPr>
          <p:nvPr/>
        </p:nvSpPr>
        <p:spPr>
          <a:xfrm>
            <a:off x="714348" y="642918"/>
            <a:ext cx="7772400"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BE" sz="4400" b="0" i="0" u="none" strike="noStrike" kern="1200" cap="none" spc="0" normalizeH="0" baseline="0" noProof="0" smtClean="0">
                <a:ln>
                  <a:noFill/>
                </a:ln>
                <a:solidFill>
                  <a:schemeClr val="tx1"/>
                </a:solidFill>
                <a:effectLst/>
                <a:uLnTx/>
                <a:uFillTx/>
                <a:latin typeface="+mj-lt"/>
                <a:ea typeface="+mj-ea"/>
                <a:cs typeface="+mj-cs"/>
              </a:rPr>
              <a:t>New Mexico</a:t>
            </a:r>
            <a:endParaRPr kumimoji="0" lang="fr-BE"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Sous-titre 2"/>
          <p:cNvSpPr txBox="1">
            <a:spLocks/>
          </p:cNvSpPr>
          <p:nvPr/>
        </p:nvSpPr>
        <p:spPr>
          <a:xfrm>
            <a:off x="500034" y="1785926"/>
            <a:ext cx="6400800" cy="17526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fr-FR" sz="2400" b="1" i="0" u="sng" strike="noStrike" kern="1200" cap="none" spc="0" normalizeH="0" baseline="0" noProof="0" dirty="0" smtClean="0">
                <a:ln>
                  <a:noFill/>
                </a:ln>
                <a:solidFill>
                  <a:schemeClr val="tx1"/>
                </a:solidFill>
                <a:effectLst/>
                <a:uLnTx/>
                <a:uFillTx/>
                <a:latin typeface="+mn-lt"/>
                <a:ea typeface="+mn-ea"/>
                <a:cs typeface="+mn-cs"/>
              </a:rPr>
              <a:t>Capital </a:t>
            </a:r>
            <a:r>
              <a:rPr kumimoji="0" lang="fr-FR" sz="2400" b="1" i="0" u="none" strike="noStrike" kern="1200" cap="none" spc="0" normalizeH="0" baseline="0" noProof="0" dirty="0" smtClean="0">
                <a:ln>
                  <a:noFill/>
                </a:ln>
                <a:solidFill>
                  <a:schemeClr val="tx1"/>
                </a:solidFill>
                <a:effectLst/>
                <a:uLnTx/>
                <a:uFillTx/>
                <a:latin typeface="+mn-lt"/>
                <a:ea typeface="+mn-ea"/>
                <a:cs typeface="+mn-cs"/>
              </a:rPr>
              <a:t>: </a:t>
            </a:r>
            <a:r>
              <a:rPr kumimoji="0" lang="fr-FR" sz="2400" b="1" i="0" u="none" strike="noStrike" kern="1200" cap="none" spc="0" normalizeH="0" baseline="0" noProof="0" dirty="0" smtClean="0">
                <a:ln>
                  <a:noFill/>
                </a:ln>
                <a:solidFill>
                  <a:schemeClr val="tx1"/>
                </a:solidFill>
                <a:effectLst/>
                <a:uLnTx/>
                <a:uFillTx/>
                <a:latin typeface="+mn-lt"/>
                <a:ea typeface="+mn-ea"/>
                <a:cs typeface="Aldhabi" panose="01000000000000000000" pitchFamily="2" charset="-78"/>
              </a:rPr>
              <a:t>Santa Fe</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fr-FR" sz="2400" b="1" i="0" u="none" strike="noStrike" kern="1200" cap="none" spc="0" normalizeH="0" baseline="0" noProof="0" dirty="0" smtClean="0">
              <a:ln>
                <a:noFill/>
              </a:ln>
              <a:solidFill>
                <a:schemeClr val="tx1"/>
              </a:solidFill>
              <a:effectLst/>
              <a:uLnTx/>
              <a:uFillTx/>
              <a:latin typeface="+mn-lt"/>
              <a:ea typeface="+mn-ea"/>
              <a:cs typeface="Aldhabi" panose="01000000000000000000" pitchFamily="2" charset="-78"/>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fr-FR" sz="2400" b="1" u="sng" strike="noStrike" kern="1200" cap="none" spc="0" normalizeH="0" baseline="0" noProof="0" dirty="0" smtClean="0">
                <a:ln>
                  <a:noFill/>
                </a:ln>
                <a:solidFill>
                  <a:schemeClr val="tx1"/>
                </a:solidFill>
                <a:effectLst/>
                <a:uLnTx/>
                <a:uFillTx/>
                <a:latin typeface="+mn-lt"/>
                <a:ea typeface="+mn-ea"/>
                <a:cs typeface="Aldhabi" panose="01000000000000000000" pitchFamily="2" charset="-78"/>
              </a:rPr>
              <a:t>Entrance in the Union </a:t>
            </a:r>
            <a:r>
              <a:rPr kumimoji="0" lang="fr-FR" sz="2400" b="1" i="0" u="none" strike="noStrike" kern="1200" cap="none" spc="0" normalizeH="0" baseline="0" noProof="0" dirty="0" smtClean="0">
                <a:ln>
                  <a:noFill/>
                </a:ln>
                <a:solidFill>
                  <a:schemeClr val="tx1"/>
                </a:solidFill>
                <a:effectLst/>
                <a:uLnTx/>
                <a:uFillTx/>
                <a:latin typeface="+mn-lt"/>
                <a:ea typeface="+mn-ea"/>
                <a:cs typeface="Aldhabi" panose="01000000000000000000" pitchFamily="2" charset="-78"/>
              </a:rPr>
              <a:t>: 1912 (47</a:t>
            </a:r>
            <a:r>
              <a:rPr kumimoji="0" lang="fr-FR" sz="2400" b="1" i="0" u="none" strike="noStrike" kern="1200" cap="none" spc="0" normalizeH="0" baseline="30000" noProof="0" dirty="0" smtClean="0">
                <a:ln>
                  <a:noFill/>
                </a:ln>
                <a:solidFill>
                  <a:schemeClr val="tx1"/>
                </a:solidFill>
                <a:effectLst/>
                <a:uLnTx/>
                <a:uFillTx/>
                <a:latin typeface="+mn-lt"/>
                <a:ea typeface="+mn-ea"/>
                <a:cs typeface="Aldhabi" panose="01000000000000000000" pitchFamily="2" charset="-78"/>
              </a:rPr>
              <a:t>th</a:t>
            </a:r>
            <a:r>
              <a:rPr kumimoji="0" lang="fr-FR" sz="2400" b="1" i="0" u="none" strike="noStrike" kern="1200" cap="none" spc="0" normalizeH="0" baseline="0" noProof="0" dirty="0" smtClean="0">
                <a:ln>
                  <a:noFill/>
                </a:ln>
                <a:solidFill>
                  <a:schemeClr val="tx1"/>
                </a:solidFill>
                <a:effectLst/>
                <a:uLnTx/>
                <a:uFillTx/>
                <a:latin typeface="+mn-lt"/>
                <a:ea typeface="+mn-ea"/>
                <a:cs typeface="Aldhabi" panose="01000000000000000000" pitchFamily="2" charset="-78"/>
              </a:rPr>
              <a:t> state) </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fr-FR" sz="2400" b="1" i="0" u="none" strike="noStrike" kern="1200" cap="none" spc="0" normalizeH="0" baseline="0" noProof="0" dirty="0" smtClean="0">
              <a:ln>
                <a:noFill/>
              </a:ln>
              <a:solidFill>
                <a:schemeClr val="tx1"/>
              </a:solidFill>
              <a:effectLst/>
              <a:uLnTx/>
              <a:uFillTx/>
              <a:latin typeface="+mn-lt"/>
              <a:ea typeface="+mn-ea"/>
              <a:cs typeface="Aldhabi" panose="01000000000000000000" pitchFamily="2" charset="-78"/>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fr-FR" sz="2400" b="1" i="0" u="sng" strike="noStrike" kern="1200" cap="none" spc="0" normalizeH="0" baseline="0" noProof="0" dirty="0" err="1" smtClean="0">
                <a:ln>
                  <a:noFill/>
                </a:ln>
                <a:solidFill>
                  <a:schemeClr val="tx1"/>
                </a:solidFill>
                <a:effectLst/>
                <a:uLnTx/>
                <a:uFillTx/>
                <a:latin typeface="+mn-lt"/>
                <a:ea typeface="+mn-ea"/>
                <a:cs typeface="+mn-cs"/>
              </a:rPr>
              <a:t>Neighboring</a:t>
            </a:r>
            <a:r>
              <a:rPr kumimoji="0" lang="fr-FR" sz="2400" b="1" i="0" u="sng" strike="noStrike" kern="1200" cap="none" spc="0" normalizeH="0" baseline="0" noProof="0" dirty="0" smtClean="0">
                <a:ln>
                  <a:noFill/>
                </a:ln>
                <a:solidFill>
                  <a:schemeClr val="tx1"/>
                </a:solidFill>
                <a:effectLst/>
                <a:uLnTx/>
                <a:uFillTx/>
                <a:latin typeface="+mn-lt"/>
                <a:ea typeface="+mn-ea"/>
                <a:cs typeface="+mn-cs"/>
              </a:rPr>
              <a:t> states </a:t>
            </a:r>
            <a:r>
              <a:rPr kumimoji="0" lang="fr-FR" sz="2400" b="1" i="0" u="none" strike="noStrike" kern="1200" cap="none" spc="0" normalizeH="0" baseline="0" noProof="0" dirty="0" smtClean="0">
                <a:ln>
                  <a:noFill/>
                </a:ln>
                <a:solidFill>
                  <a:schemeClr val="tx1"/>
                </a:solidFill>
                <a:effectLst/>
                <a:uLnTx/>
                <a:uFillTx/>
                <a:latin typeface="+mn-lt"/>
                <a:ea typeface="+mn-ea"/>
                <a:cs typeface="+mn-cs"/>
              </a:rPr>
              <a:t>: </a:t>
            </a:r>
            <a:r>
              <a:rPr kumimoji="0" lang="fr-FR" sz="2400" b="1" i="0" u="none" strike="noStrike" kern="1200" cap="none" spc="0" normalizeH="0" baseline="0" noProof="0" dirty="0" smtClean="0">
                <a:ln>
                  <a:noFill/>
                </a:ln>
                <a:solidFill>
                  <a:schemeClr val="tx1"/>
                </a:solidFill>
                <a:effectLst/>
                <a:uLnTx/>
                <a:uFillTx/>
                <a:latin typeface="+mn-lt"/>
                <a:ea typeface="+mn-ea"/>
                <a:cs typeface="Aldhabi" panose="01000000000000000000" pitchFamily="2" charset="-78"/>
              </a:rPr>
              <a:t>Arizona, Colorado, Oklahoma, Texas, Utah </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fr-FR" sz="2400" b="1" i="0" u="none" strike="noStrike" kern="1200" cap="none" spc="0" normalizeH="0" baseline="0" noProof="0" dirty="0" smtClean="0">
              <a:ln>
                <a:noFill/>
              </a:ln>
              <a:solidFill>
                <a:schemeClr val="tx1"/>
              </a:solidFill>
              <a:effectLst/>
              <a:uLnTx/>
              <a:uFillTx/>
              <a:latin typeface="+mn-lt"/>
              <a:ea typeface="+mn-ea"/>
              <a:cs typeface="Aldhabi" panose="01000000000000000000" pitchFamily="2" charset="-78"/>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fr-FR" sz="2400" b="1" i="0" u="sng" strike="noStrike" kern="1200" cap="none" spc="0" normalizeH="0" baseline="0" noProof="0" dirty="0" err="1" smtClean="0">
                <a:ln>
                  <a:noFill/>
                </a:ln>
                <a:solidFill>
                  <a:schemeClr val="tx1"/>
                </a:solidFill>
                <a:effectLst/>
                <a:uLnTx/>
                <a:uFillTx/>
                <a:latin typeface="+mn-lt"/>
                <a:ea typeface="+mn-ea"/>
                <a:cs typeface="Aldhabi" panose="01000000000000000000" pitchFamily="2" charset="-78"/>
              </a:rPr>
              <a:t>Landscape</a:t>
            </a:r>
            <a:r>
              <a:rPr kumimoji="0" lang="fr-FR" sz="2400" b="1" i="0" u="sng" strike="noStrike" kern="1200" cap="none" spc="0" normalizeH="0" baseline="0" noProof="0" dirty="0" smtClean="0">
                <a:ln>
                  <a:noFill/>
                </a:ln>
                <a:solidFill>
                  <a:schemeClr val="tx1"/>
                </a:solidFill>
                <a:effectLst/>
                <a:uLnTx/>
                <a:uFillTx/>
                <a:latin typeface="+mn-lt"/>
                <a:ea typeface="+mn-ea"/>
                <a:cs typeface="Aldhabi" panose="01000000000000000000" pitchFamily="2" charset="-78"/>
              </a:rPr>
              <a:t> </a:t>
            </a:r>
            <a:r>
              <a:rPr kumimoji="0" lang="fr-FR" sz="2400" b="1" i="0" u="none" strike="noStrike" kern="1200" cap="none" spc="0" normalizeH="0" baseline="0" noProof="0" dirty="0" smtClean="0">
                <a:ln>
                  <a:noFill/>
                </a:ln>
                <a:solidFill>
                  <a:schemeClr val="tx1"/>
                </a:solidFill>
                <a:effectLst/>
                <a:uLnTx/>
                <a:uFillTx/>
                <a:latin typeface="+mn-lt"/>
                <a:ea typeface="+mn-ea"/>
                <a:cs typeface="Aldhabi" panose="01000000000000000000" pitchFamily="2" charset="-78"/>
              </a:rPr>
              <a:t>: </a:t>
            </a:r>
            <a:r>
              <a:rPr kumimoji="0" lang="en-US" sz="2400" b="1" i="0" u="none" strike="noStrike" kern="1200" cap="none" spc="0" normalizeH="0" baseline="0" noProof="0" dirty="0" smtClean="0">
                <a:ln>
                  <a:noFill/>
                </a:ln>
                <a:solidFill>
                  <a:schemeClr val="tx1"/>
                </a:solidFill>
                <a:effectLst/>
                <a:uLnTx/>
                <a:uFillTx/>
                <a:latin typeface="+mn-lt"/>
                <a:ea typeface="+mn-ea"/>
                <a:cs typeface="Aldhabi" panose="01000000000000000000" pitchFamily="2" charset="-78"/>
              </a:rPr>
              <a:t>rose-colored deserts to broken mesas to high, snow-capped peaks</a:t>
            </a:r>
            <a:endParaRPr kumimoji="0" lang="fr-BE"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2" descr="https://upload.wikimedia.org/wikipedia/commons/4/47/Great_seal_of_the_state_of_New_Mexico.png"/>
          <p:cNvPicPr>
            <a:picLocks noChangeAspect="1" noChangeArrowheads="1"/>
          </p:cNvPicPr>
          <p:nvPr/>
        </p:nvPicPr>
        <p:blipFill>
          <a:blip r:embed="rId4" cstate="print"/>
          <a:srcRect/>
          <a:stretch>
            <a:fillRect/>
          </a:stretch>
        </p:blipFill>
        <p:spPr bwMode="auto">
          <a:xfrm>
            <a:off x="6143636" y="142852"/>
            <a:ext cx="2771775" cy="279082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5000" r="-5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8000" r="-18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7000" r="-17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9000" r="-19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9000" r="-9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285916" y="214290"/>
            <a:ext cx="6400800" cy="1752600"/>
          </a:xfrm>
        </p:spPr>
        <p:txBody>
          <a:bodyPr>
            <a:normAutofit/>
          </a:bodyPr>
          <a:lstStyle/>
          <a:p>
            <a:r>
              <a:rPr lang="fr-FR" sz="4400" b="1" dirty="0" err="1" smtClean="0">
                <a:solidFill>
                  <a:schemeClr val="tx1"/>
                </a:solidFill>
              </a:rPr>
              <a:t>Southwest</a:t>
            </a:r>
            <a:endParaRPr lang="fr-FR" sz="4400" b="1" dirty="0">
              <a:solidFill>
                <a:schemeClr val="tx1"/>
              </a:solidFill>
            </a:endParaRPr>
          </a:p>
        </p:txBody>
      </p:sp>
    </p:spTree>
    <p:extLst>
      <p:ext uri="{BB962C8B-B14F-4D97-AF65-F5344CB8AC3E}">
        <p14:creationId xmlns="" xmlns:p14="http://schemas.microsoft.com/office/powerpoint/2010/main" val="24991808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2000" r="-12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1000" r="-11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5715000"/>
            <a:ext cx="8229600" cy="1143000"/>
          </a:xfrm>
        </p:spPr>
        <p:txBody>
          <a:bodyPr/>
          <a:lstStyle/>
          <a:p>
            <a:r>
              <a:rPr lang="fr-BE" dirty="0" smtClean="0"/>
              <a:t>&gt;  « </a:t>
            </a:r>
            <a:r>
              <a:rPr lang="fr-BE" dirty="0" err="1" smtClean="0"/>
              <a:t>tehshas</a:t>
            </a:r>
            <a:r>
              <a:rPr lang="fr-BE" dirty="0" smtClean="0"/>
              <a:t> » = allies/</a:t>
            </a:r>
            <a:r>
              <a:rPr lang="fr-BE" dirty="0" err="1" smtClean="0"/>
              <a:t>friends</a:t>
            </a:r>
            <a:endParaRPr lang="fr-BE" dirty="0"/>
          </a:p>
        </p:txBody>
      </p:sp>
      <p:pic>
        <p:nvPicPr>
          <p:cNvPr id="1026" name="Picture 2" descr="C:\Users\Marie\Documents\MARIE\HELHa Loverval\3 BAC LG\Nicaise\anglais\The Southwest (USA)\photos.jpg"/>
          <p:cNvPicPr>
            <a:picLocks noGrp="1" noChangeAspect="1" noChangeArrowheads="1"/>
          </p:cNvPicPr>
          <p:nvPr>
            <p:ph idx="1"/>
          </p:nvPr>
        </p:nvPicPr>
        <p:blipFill>
          <a:blip r:embed="rId2" cstate="print"/>
          <a:srcRect/>
          <a:stretch>
            <a:fillRect/>
          </a:stretch>
        </p:blipFill>
        <p:spPr bwMode="auto">
          <a:xfrm>
            <a:off x="768086" y="1"/>
            <a:ext cx="7836361" cy="5877271"/>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dirty="0"/>
          </a:p>
        </p:txBody>
      </p:sp>
      <p:sp>
        <p:nvSpPr>
          <p:cNvPr id="3" name="Espace réservé du contenu 2"/>
          <p:cNvSpPr>
            <a:spLocks noGrp="1"/>
          </p:cNvSpPr>
          <p:nvPr>
            <p:ph idx="1"/>
          </p:nvPr>
        </p:nvSpPr>
        <p:spPr/>
        <p:txBody>
          <a:bodyPr>
            <a:normAutofit fontScale="85000" lnSpcReduction="10000"/>
          </a:bodyPr>
          <a:lstStyle/>
          <a:p>
            <a:pPr marL="0" indent="0">
              <a:buNone/>
            </a:pPr>
            <a:r>
              <a:rPr lang="fr-FR" b="1" dirty="0" err="1" smtClean="0">
                <a:latin typeface="Akbar" pitchFamily="2" charset="0"/>
              </a:rPr>
              <a:t>Nickname</a:t>
            </a:r>
            <a:r>
              <a:rPr lang="fr-FR" b="1" dirty="0" smtClean="0">
                <a:latin typeface="Akbar" pitchFamily="2" charset="0"/>
              </a:rPr>
              <a:t> :The </a:t>
            </a:r>
            <a:r>
              <a:rPr lang="fr-FR" b="1" dirty="0" err="1" smtClean="0">
                <a:latin typeface="Akbar" pitchFamily="2" charset="0"/>
              </a:rPr>
              <a:t>Lone</a:t>
            </a:r>
            <a:r>
              <a:rPr lang="fr-FR" b="1" dirty="0" smtClean="0">
                <a:latin typeface="Akbar" pitchFamily="2" charset="0"/>
              </a:rPr>
              <a:t> Star State</a:t>
            </a:r>
          </a:p>
          <a:p>
            <a:pPr marL="0" indent="0">
              <a:buNone/>
            </a:pPr>
            <a:r>
              <a:rPr lang="fr-FR" b="1" dirty="0" smtClean="0">
                <a:latin typeface="Akbar" pitchFamily="2" charset="0"/>
              </a:rPr>
              <a:t>Capital : Austin</a:t>
            </a:r>
            <a:endParaRPr lang="fr-FR" b="1" dirty="0" smtClean="0">
              <a:latin typeface="Aldhabi" panose="01000000000000000000" pitchFamily="2" charset="-78"/>
              <a:cs typeface="Aldhabi" panose="01000000000000000000" pitchFamily="2" charset="-78"/>
            </a:endParaRPr>
          </a:p>
          <a:p>
            <a:pPr marL="0" indent="0">
              <a:buNone/>
            </a:pPr>
            <a:r>
              <a:rPr lang="fr-FR" b="1" dirty="0" smtClean="0">
                <a:latin typeface="Akbar"/>
                <a:cs typeface="Aldhabi" panose="01000000000000000000" pitchFamily="2" charset="-78"/>
              </a:rPr>
              <a:t>Entrance in the Union </a:t>
            </a:r>
            <a:r>
              <a:rPr lang="fr-FR" b="1" dirty="0" smtClean="0">
                <a:latin typeface="Aldhabi" panose="01000000000000000000" pitchFamily="2" charset="-78"/>
                <a:cs typeface="Aldhabi" panose="01000000000000000000" pitchFamily="2" charset="-78"/>
              </a:rPr>
              <a:t>: 1845 (28</a:t>
            </a:r>
            <a:r>
              <a:rPr lang="fr-FR" b="1" baseline="30000" dirty="0" smtClean="0">
                <a:latin typeface="Aldhabi" panose="01000000000000000000" pitchFamily="2" charset="-78"/>
                <a:cs typeface="Aldhabi" panose="01000000000000000000" pitchFamily="2" charset="-78"/>
              </a:rPr>
              <a:t>th</a:t>
            </a:r>
            <a:r>
              <a:rPr lang="fr-FR" b="1" dirty="0" smtClean="0">
                <a:latin typeface="Aldhabi" panose="01000000000000000000" pitchFamily="2" charset="-78"/>
                <a:cs typeface="Aldhabi" panose="01000000000000000000" pitchFamily="2" charset="-78"/>
              </a:rPr>
              <a:t> state) </a:t>
            </a:r>
          </a:p>
          <a:p>
            <a:pPr marL="0" indent="0">
              <a:buNone/>
            </a:pPr>
            <a:r>
              <a:rPr lang="fr-FR" b="1" dirty="0" smtClean="0">
                <a:latin typeface="Akbar" pitchFamily="2" charset="0"/>
              </a:rPr>
              <a:t>Population : </a:t>
            </a:r>
            <a:r>
              <a:rPr lang="fr-FR" b="1" dirty="0" smtClean="0">
                <a:latin typeface="Aldhabi" panose="01000000000000000000" pitchFamily="2" charset="-78"/>
                <a:cs typeface="Aldhabi" panose="01000000000000000000" pitchFamily="2" charset="-78"/>
              </a:rPr>
              <a:t>27 million </a:t>
            </a:r>
            <a:r>
              <a:rPr lang="fr-FR" b="1" dirty="0" smtClean="0">
                <a:latin typeface="Aldhabi" panose="01000000000000000000" pitchFamily="2" charset="-78"/>
                <a:cs typeface="Aldhabi" panose="01000000000000000000" pitchFamily="2" charset="-78"/>
              </a:rPr>
              <a:t>people </a:t>
            </a:r>
            <a:r>
              <a:rPr lang="fr-FR" b="1" dirty="0" err="1" smtClean="0">
                <a:latin typeface="Aldhabi" panose="01000000000000000000" pitchFamily="2" charset="-78"/>
                <a:cs typeface="Aldhabi" panose="01000000000000000000" pitchFamily="2" charset="-78"/>
              </a:rPr>
              <a:t>approximatively</a:t>
            </a:r>
            <a:r>
              <a:rPr lang="fr-FR" b="1" dirty="0" smtClean="0">
                <a:latin typeface="Aldhabi" panose="01000000000000000000" pitchFamily="2" charset="-78"/>
                <a:cs typeface="Aldhabi" panose="01000000000000000000" pitchFamily="2" charset="-78"/>
              </a:rPr>
              <a:t> </a:t>
            </a:r>
          </a:p>
          <a:p>
            <a:pPr marL="0" indent="0">
              <a:buNone/>
            </a:pPr>
            <a:r>
              <a:rPr lang="fr-FR" b="1" dirty="0" smtClean="0">
                <a:latin typeface="Akbar"/>
                <a:cs typeface="Aldhabi" panose="01000000000000000000" pitchFamily="2" charset="-78"/>
              </a:rPr>
              <a:t>Area</a:t>
            </a:r>
            <a:r>
              <a:rPr lang="fr-FR" b="1" dirty="0" smtClean="0">
                <a:latin typeface="Aldhabi" panose="01000000000000000000" pitchFamily="2" charset="-78"/>
                <a:cs typeface="Aldhabi" panose="01000000000000000000" pitchFamily="2" charset="-78"/>
              </a:rPr>
              <a:t> </a:t>
            </a:r>
            <a:r>
              <a:rPr lang="fr-FR" b="1" dirty="0" smtClean="0">
                <a:latin typeface="Aldhabi" panose="01000000000000000000" pitchFamily="2" charset="-78"/>
                <a:cs typeface="Aldhabi" panose="01000000000000000000" pitchFamily="2" charset="-78"/>
              </a:rPr>
              <a:t>: </a:t>
            </a:r>
            <a:r>
              <a:rPr lang="fr-BE" b="1" dirty="0" smtClean="0">
                <a:latin typeface="Aldhabi" panose="01000000000000000000" pitchFamily="2" charset="-78"/>
                <a:cs typeface="Aldhabi" panose="01000000000000000000" pitchFamily="2" charset="-78"/>
              </a:rPr>
              <a:t>696 241</a:t>
            </a:r>
            <a:r>
              <a:rPr lang="fr-FR" b="1" dirty="0" smtClean="0">
                <a:latin typeface="Aldhabi" panose="01000000000000000000" pitchFamily="2" charset="-78"/>
                <a:cs typeface="Aldhabi" panose="01000000000000000000" pitchFamily="2" charset="-78"/>
              </a:rPr>
              <a:t>km2, 2</a:t>
            </a:r>
            <a:r>
              <a:rPr lang="fr-FR" b="1" baseline="30000" dirty="0" smtClean="0">
                <a:latin typeface="Aldhabi" panose="01000000000000000000" pitchFamily="2" charset="-78"/>
                <a:cs typeface="Aldhabi" panose="01000000000000000000" pitchFamily="2" charset="-78"/>
              </a:rPr>
              <a:t>nd</a:t>
            </a:r>
            <a:r>
              <a:rPr lang="fr-FR" b="1" dirty="0" smtClean="0">
                <a:latin typeface="Aldhabi" panose="01000000000000000000" pitchFamily="2" charset="-78"/>
                <a:cs typeface="Aldhabi" panose="01000000000000000000" pitchFamily="2" charset="-78"/>
              </a:rPr>
              <a:t> </a:t>
            </a:r>
            <a:r>
              <a:rPr lang="fr-FR" b="1" dirty="0" err="1" smtClean="0">
                <a:latin typeface="Aldhabi" panose="01000000000000000000" pitchFamily="2" charset="-78"/>
                <a:cs typeface="Aldhabi" panose="01000000000000000000" pitchFamily="2" charset="-78"/>
              </a:rPr>
              <a:t>biggest</a:t>
            </a:r>
            <a:r>
              <a:rPr lang="fr-FR" b="1" dirty="0" smtClean="0">
                <a:latin typeface="Aldhabi" panose="01000000000000000000" pitchFamily="2" charset="-78"/>
                <a:cs typeface="Aldhabi" panose="01000000000000000000" pitchFamily="2" charset="-78"/>
              </a:rPr>
              <a:t> state of the USA, Spain x1.4</a:t>
            </a:r>
            <a:endParaRPr lang="fr-FR" b="1" dirty="0" smtClean="0">
              <a:latin typeface="Aldhabi" panose="01000000000000000000" pitchFamily="2" charset="-78"/>
              <a:cs typeface="Aldhabi" panose="01000000000000000000" pitchFamily="2" charset="-78"/>
            </a:endParaRPr>
          </a:p>
          <a:p>
            <a:pPr marL="0" indent="0">
              <a:buNone/>
            </a:pPr>
            <a:r>
              <a:rPr lang="fr-FR" b="1" dirty="0" err="1" smtClean="0">
                <a:latin typeface="Akbar" pitchFamily="2" charset="0"/>
              </a:rPr>
              <a:t>Neighboring</a:t>
            </a:r>
            <a:r>
              <a:rPr lang="fr-FR" b="1" dirty="0" smtClean="0">
                <a:latin typeface="Akbar" pitchFamily="2" charset="0"/>
              </a:rPr>
              <a:t> states : </a:t>
            </a:r>
            <a:r>
              <a:rPr lang="fr-FR" b="1" dirty="0" smtClean="0">
                <a:latin typeface="Aldhabi" panose="01000000000000000000" pitchFamily="2" charset="-78"/>
                <a:cs typeface="Aldhabi" panose="01000000000000000000" pitchFamily="2" charset="-78"/>
              </a:rPr>
              <a:t>Mexico (country), New Mexico, Oklahoma, Arkansas, </a:t>
            </a:r>
            <a:r>
              <a:rPr lang="fr-FR" b="1" dirty="0" err="1" smtClean="0">
                <a:latin typeface="Aldhabi" panose="01000000000000000000" pitchFamily="2" charset="-78"/>
                <a:cs typeface="Aldhabi" panose="01000000000000000000" pitchFamily="2" charset="-78"/>
              </a:rPr>
              <a:t>Louisiana</a:t>
            </a:r>
            <a:r>
              <a:rPr lang="fr-FR" b="1" dirty="0" smtClean="0">
                <a:latin typeface="Aldhabi" panose="01000000000000000000" pitchFamily="2" charset="-78"/>
                <a:cs typeface="Aldhabi" panose="01000000000000000000" pitchFamily="2" charset="-78"/>
              </a:rPr>
              <a:t>, Gulf of Mexico (</a:t>
            </a:r>
            <a:r>
              <a:rPr lang="fr-FR" b="1" dirty="0" err="1" smtClean="0">
                <a:latin typeface="Aldhabi" panose="01000000000000000000" pitchFamily="2" charset="-78"/>
                <a:cs typeface="Aldhabi" panose="01000000000000000000" pitchFamily="2" charset="-78"/>
              </a:rPr>
              <a:t>gulf</a:t>
            </a:r>
            <a:r>
              <a:rPr lang="fr-FR" b="1" dirty="0" smtClean="0">
                <a:latin typeface="Aldhabi" panose="01000000000000000000" pitchFamily="2" charset="-78"/>
                <a:cs typeface="Aldhabi" panose="01000000000000000000" pitchFamily="2" charset="-78"/>
              </a:rPr>
              <a:t>)</a:t>
            </a:r>
          </a:p>
          <a:p>
            <a:pPr marL="0" indent="0">
              <a:buNone/>
            </a:pPr>
            <a:r>
              <a:rPr lang="fr-FR" b="1" dirty="0" err="1" smtClean="0">
                <a:latin typeface="Akbar" pitchFamily="2" charset="0"/>
                <a:cs typeface="Aldhabi" panose="01000000000000000000" pitchFamily="2" charset="-78"/>
              </a:rPr>
              <a:t>Landscape</a:t>
            </a:r>
            <a:r>
              <a:rPr lang="fr-FR" b="1" dirty="0" smtClean="0">
                <a:latin typeface="Akbar" pitchFamily="2" charset="0"/>
                <a:cs typeface="Aldhabi" panose="01000000000000000000" pitchFamily="2" charset="-78"/>
              </a:rPr>
              <a:t> : </a:t>
            </a:r>
            <a:r>
              <a:rPr lang="fr-FR" b="1" dirty="0" err="1" smtClean="0">
                <a:latin typeface="Aldhabi" panose="01000000000000000000" pitchFamily="2" charset="-78"/>
                <a:cs typeface="Aldhabi" panose="01000000000000000000" pitchFamily="2" charset="-78"/>
              </a:rPr>
              <a:t>deserts</a:t>
            </a:r>
            <a:r>
              <a:rPr lang="fr-FR" b="1" dirty="0" smtClean="0">
                <a:latin typeface="Aldhabi" panose="01000000000000000000" pitchFamily="2" charset="-78"/>
                <a:cs typeface="Aldhabi" panose="01000000000000000000" pitchFamily="2" charset="-78"/>
              </a:rPr>
              <a:t>, </a:t>
            </a:r>
            <a:r>
              <a:rPr lang="fr-FR" b="1" dirty="0" err="1" smtClean="0">
                <a:latin typeface="Aldhabi" panose="01000000000000000000" pitchFamily="2" charset="-78"/>
                <a:cs typeface="Aldhabi" panose="01000000000000000000" pitchFamily="2" charset="-78"/>
              </a:rPr>
              <a:t>woods</a:t>
            </a:r>
            <a:r>
              <a:rPr lang="fr-FR" b="1" dirty="0" smtClean="0">
                <a:latin typeface="Aldhabi" panose="01000000000000000000" pitchFamily="2" charset="-78"/>
                <a:cs typeface="Aldhabi" panose="01000000000000000000" pitchFamily="2" charset="-78"/>
              </a:rPr>
              <a:t>, </a:t>
            </a:r>
            <a:r>
              <a:rPr lang="fr-FR" b="1" dirty="0" err="1" smtClean="0">
                <a:latin typeface="Aldhabi" panose="01000000000000000000" pitchFamily="2" charset="-78"/>
                <a:cs typeface="Aldhabi" panose="01000000000000000000" pitchFamily="2" charset="-78"/>
              </a:rPr>
              <a:t>lakes</a:t>
            </a:r>
            <a:r>
              <a:rPr lang="fr-FR" b="1" dirty="0" smtClean="0">
                <a:latin typeface="Aldhabi" panose="01000000000000000000" pitchFamily="2" charset="-78"/>
                <a:cs typeface="Aldhabi" panose="01000000000000000000" pitchFamily="2" charset="-78"/>
              </a:rPr>
              <a:t>, </a:t>
            </a:r>
            <a:r>
              <a:rPr lang="fr-FR" b="1" dirty="0" err="1" smtClean="0">
                <a:latin typeface="Aldhabi" panose="01000000000000000000" pitchFamily="2" charset="-78"/>
                <a:cs typeface="Aldhabi" panose="01000000000000000000" pitchFamily="2" charset="-78"/>
              </a:rPr>
              <a:t>mountains</a:t>
            </a:r>
            <a:endParaRPr lang="fr-FR" b="1" dirty="0" smtClean="0">
              <a:latin typeface="Aldhabi" panose="01000000000000000000" pitchFamily="2" charset="-78"/>
              <a:cs typeface="Aldhabi" panose="01000000000000000000" pitchFamily="2" charset="-78"/>
            </a:endParaRPr>
          </a:p>
          <a:p>
            <a:pPr marL="0" indent="0">
              <a:buNone/>
            </a:pPr>
            <a:r>
              <a:rPr lang="fr-FR" b="1" dirty="0" err="1" smtClean="0">
                <a:latin typeface="Akbar"/>
                <a:cs typeface="Aldhabi" panose="01000000000000000000" pitchFamily="2" charset="-78"/>
              </a:rPr>
              <a:t>Weather</a:t>
            </a:r>
            <a:r>
              <a:rPr lang="fr-FR" b="1" dirty="0" smtClean="0">
                <a:latin typeface="Akbar"/>
                <a:cs typeface="Aldhabi" panose="01000000000000000000" pitchFamily="2" charset="-78"/>
              </a:rPr>
              <a:t>: </a:t>
            </a:r>
            <a:r>
              <a:rPr lang="fr-FR" b="1" dirty="0" smtClean="0">
                <a:latin typeface="Aldhabi" panose="01000000000000000000" pitchFamily="2" charset="-78"/>
                <a:cs typeface="Aldhabi" panose="01000000000000000000" pitchFamily="2" charset="-78"/>
              </a:rPr>
              <a:t>varies </a:t>
            </a:r>
            <a:r>
              <a:rPr lang="fr-FR" b="1" dirty="0" err="1" smtClean="0">
                <a:latin typeface="Aldhabi" panose="01000000000000000000" pitchFamily="2" charset="-78"/>
                <a:cs typeface="Aldhabi" panose="01000000000000000000" pitchFamily="2" charset="-78"/>
              </a:rPr>
              <a:t>widely</a:t>
            </a:r>
            <a:endParaRPr lang="fr-FR" b="1" dirty="0" smtClean="0">
              <a:latin typeface="Aldhabi" panose="01000000000000000000" pitchFamily="2" charset="-78"/>
              <a:cs typeface="Aldhabi" panose="01000000000000000000" pitchFamily="2" charset="-78"/>
            </a:endParaRPr>
          </a:p>
          <a:p>
            <a:endParaRPr lang="fr-BE" dirty="0"/>
          </a:p>
        </p:txBody>
      </p:sp>
      <p:pic>
        <p:nvPicPr>
          <p:cNvPr id="2050" name="Picture 2" descr="C:\Users\Marie\Documents\MARIE\HELHa Loverval\3 BAC LG\Nicaise\anglais\The Southwest (USA)\RcG69xq7i.png"/>
          <p:cNvPicPr>
            <a:picLocks noChangeAspect="1" noChangeArrowheads="1"/>
          </p:cNvPicPr>
          <p:nvPr/>
        </p:nvPicPr>
        <p:blipFill>
          <a:blip r:embed="rId2" cstate="print"/>
          <a:srcRect/>
          <a:stretch>
            <a:fillRect/>
          </a:stretch>
        </p:blipFill>
        <p:spPr bwMode="auto">
          <a:xfrm>
            <a:off x="6804248" y="260648"/>
            <a:ext cx="1936636" cy="1839804"/>
          </a:xfrm>
          <a:prstGeom prst="rect">
            <a:avLst/>
          </a:prstGeom>
          <a:noFill/>
        </p:spPr>
      </p:pic>
      <p:pic>
        <p:nvPicPr>
          <p:cNvPr id="5" name="Picture 2" descr="C:\Users\Marie\Documents\MARIE\HELHa Loverval\3 BAC LG\Nicaise\anglais\The Southwest (USA)\imgres.jpg"/>
          <p:cNvPicPr>
            <a:picLocks noGrp="1" noChangeAspect="1" noChangeArrowheads="1"/>
          </p:cNvPicPr>
          <p:nvPr>
            <p:ph idx="1"/>
          </p:nvPr>
        </p:nvPicPr>
        <p:blipFill>
          <a:blip r:embed="rId3" cstate="print"/>
          <a:srcRect/>
          <a:stretch>
            <a:fillRect/>
          </a:stretch>
        </p:blipFill>
        <p:spPr bwMode="auto">
          <a:xfrm>
            <a:off x="611560" y="0"/>
            <a:ext cx="2267743" cy="1509079"/>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229600" cy="1143000"/>
          </a:xfrm>
        </p:spPr>
        <p:txBody>
          <a:bodyPr/>
          <a:lstStyle/>
          <a:p>
            <a:r>
              <a:rPr lang="fr-BE" dirty="0" smtClean="0"/>
              <a:t>10 </a:t>
            </a:r>
            <a:r>
              <a:rPr lang="fr-BE" dirty="0" err="1" smtClean="0"/>
              <a:t>regions</a:t>
            </a:r>
            <a:r>
              <a:rPr lang="fr-BE" dirty="0" smtClean="0"/>
              <a:t> (</a:t>
            </a:r>
            <a:r>
              <a:rPr lang="fr-BE" dirty="0" err="1" smtClean="0"/>
              <a:t>political</a:t>
            </a:r>
            <a:r>
              <a:rPr lang="fr-BE" dirty="0" smtClean="0"/>
              <a:t>)</a:t>
            </a:r>
            <a:endParaRPr lang="fr-BE" dirty="0"/>
          </a:p>
        </p:txBody>
      </p:sp>
      <p:pic>
        <p:nvPicPr>
          <p:cNvPr id="3074" name="Picture 2" descr="C:\Users\Marie\Documents\MARIE\HELHa Loverval\3 BAC LG\Nicaise\anglais\The Southwest (USA)\TexasRegions.jpg"/>
          <p:cNvPicPr>
            <a:picLocks noGrp="1" noChangeAspect="1" noChangeArrowheads="1"/>
          </p:cNvPicPr>
          <p:nvPr>
            <p:ph idx="1"/>
          </p:nvPr>
        </p:nvPicPr>
        <p:blipFill>
          <a:blip r:embed="rId2" cstate="print"/>
          <a:srcRect/>
          <a:stretch>
            <a:fillRect/>
          </a:stretch>
        </p:blipFill>
        <p:spPr bwMode="auto">
          <a:xfrm>
            <a:off x="467544" y="868915"/>
            <a:ext cx="7416824" cy="5989085"/>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4 </a:t>
            </a:r>
            <a:r>
              <a:rPr lang="fr-BE" dirty="0" err="1" smtClean="0"/>
              <a:t>regions</a:t>
            </a:r>
            <a:r>
              <a:rPr lang="fr-BE" dirty="0" smtClean="0"/>
              <a:t> (</a:t>
            </a:r>
            <a:r>
              <a:rPr lang="fr-BE" dirty="0" err="1" smtClean="0"/>
              <a:t>geography</a:t>
            </a:r>
            <a:r>
              <a:rPr lang="fr-BE" dirty="0" smtClean="0"/>
              <a:t>)</a:t>
            </a:r>
            <a:endParaRPr lang="fr-BE" dirty="0"/>
          </a:p>
        </p:txBody>
      </p:sp>
      <p:pic>
        <p:nvPicPr>
          <p:cNvPr id="1026" name="Picture 2" descr="C:\Users\Marie\Documents\MARIE\HELHa Loverval\3 BAC LG\Nicaise\anglais\The Southwest (USA)\texas region geo.gif"/>
          <p:cNvPicPr>
            <a:picLocks noGrp="1" noChangeAspect="1" noChangeArrowheads="1"/>
          </p:cNvPicPr>
          <p:nvPr>
            <p:ph idx="1"/>
          </p:nvPr>
        </p:nvPicPr>
        <p:blipFill>
          <a:blip r:embed="rId2" cstate="print"/>
          <a:srcRect/>
          <a:stretch>
            <a:fillRect/>
          </a:stretch>
        </p:blipFill>
        <p:spPr bwMode="auto">
          <a:xfrm>
            <a:off x="2371725" y="1781969"/>
            <a:ext cx="4400550" cy="4162425"/>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solidFill>
                  <a:srgbClr val="002060"/>
                </a:solidFill>
              </a:rPr>
              <a:t>GEOGRAPHY</a:t>
            </a:r>
            <a:endParaRPr lang="fr-BE" dirty="0">
              <a:solidFill>
                <a:srgbClr val="002060"/>
              </a:solidFill>
            </a:endParaRPr>
          </a:p>
        </p:txBody>
      </p:sp>
      <p:sp>
        <p:nvSpPr>
          <p:cNvPr id="4" name="Espace réservé du texte 3"/>
          <p:cNvSpPr>
            <a:spLocks noGrp="1"/>
          </p:cNvSpPr>
          <p:nvPr>
            <p:ph type="body" idx="1"/>
          </p:nvPr>
        </p:nvSpPr>
        <p:spPr/>
        <p:txBody>
          <a:bodyPr>
            <a:normAutofit/>
          </a:bodyPr>
          <a:lstStyle/>
          <a:p>
            <a:r>
              <a:rPr lang="fr-BE" sz="3200" dirty="0" err="1" smtClean="0"/>
              <a:t>Coast</a:t>
            </a:r>
            <a:endParaRPr lang="fr-BE" sz="3200" dirty="0"/>
          </a:p>
        </p:txBody>
      </p:sp>
      <p:sp>
        <p:nvSpPr>
          <p:cNvPr id="6" name="Espace réservé du texte 5"/>
          <p:cNvSpPr>
            <a:spLocks noGrp="1"/>
          </p:cNvSpPr>
          <p:nvPr>
            <p:ph type="body" sz="quarter" idx="3"/>
          </p:nvPr>
        </p:nvSpPr>
        <p:spPr>
          <a:xfrm>
            <a:off x="4644008" y="5661248"/>
            <a:ext cx="4041775" cy="639762"/>
          </a:xfrm>
        </p:spPr>
        <p:txBody>
          <a:bodyPr>
            <a:normAutofit/>
          </a:bodyPr>
          <a:lstStyle/>
          <a:p>
            <a:pPr algn="r"/>
            <a:r>
              <a:rPr lang="fr-BE" sz="3200" dirty="0" smtClean="0"/>
              <a:t>Plains</a:t>
            </a:r>
            <a:endParaRPr lang="fr-BE" sz="3200" dirty="0"/>
          </a:p>
        </p:txBody>
      </p:sp>
      <p:pic>
        <p:nvPicPr>
          <p:cNvPr id="10242" name="Picture 2" descr="C:\Users\Marie\Documents\MARIE\HELHa Loverval\3 BAC LG\Nicaise\anglais\The Southwest (USA)\coast.jpg"/>
          <p:cNvPicPr>
            <a:picLocks noGrp="1" noChangeAspect="1" noChangeArrowheads="1"/>
          </p:cNvPicPr>
          <p:nvPr>
            <p:ph sz="half" idx="2"/>
          </p:nvPr>
        </p:nvPicPr>
        <p:blipFill>
          <a:blip r:embed="rId2" cstate="print"/>
          <a:srcRect/>
          <a:stretch>
            <a:fillRect/>
          </a:stretch>
        </p:blipFill>
        <p:spPr bwMode="auto">
          <a:xfrm>
            <a:off x="539552" y="2204864"/>
            <a:ext cx="3240360" cy="2592288"/>
          </a:xfrm>
          <a:prstGeom prst="rect">
            <a:avLst/>
          </a:prstGeom>
          <a:noFill/>
        </p:spPr>
      </p:pic>
      <p:pic>
        <p:nvPicPr>
          <p:cNvPr id="10243" name="Picture 3" descr="C:\Users\Marie\Documents\MARIE\HELHa Loverval\3 BAC LG\Nicaise\anglais\The Southwest (USA)\plains.jpg"/>
          <p:cNvPicPr>
            <a:picLocks noGrp="1" noChangeAspect="1" noChangeArrowheads="1"/>
          </p:cNvPicPr>
          <p:nvPr>
            <p:ph sz="quarter" idx="4"/>
          </p:nvPr>
        </p:nvPicPr>
        <p:blipFill>
          <a:blip r:embed="rId3" cstate="print"/>
          <a:srcRect/>
          <a:stretch>
            <a:fillRect/>
          </a:stretch>
        </p:blipFill>
        <p:spPr bwMode="auto">
          <a:xfrm>
            <a:off x="4645025" y="2842501"/>
            <a:ext cx="4041775" cy="2616036"/>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solidFill>
                  <a:srgbClr val="002060"/>
                </a:solidFill>
              </a:rPr>
              <a:t>GEOGRAPHY</a:t>
            </a:r>
            <a:endParaRPr lang="fr-BE" dirty="0">
              <a:solidFill>
                <a:srgbClr val="002060"/>
              </a:solidFill>
            </a:endParaRPr>
          </a:p>
        </p:txBody>
      </p:sp>
      <p:sp>
        <p:nvSpPr>
          <p:cNvPr id="3" name="Espace réservé du texte 2"/>
          <p:cNvSpPr>
            <a:spLocks noGrp="1"/>
          </p:cNvSpPr>
          <p:nvPr>
            <p:ph type="body" idx="1"/>
          </p:nvPr>
        </p:nvSpPr>
        <p:spPr>
          <a:xfrm>
            <a:off x="323528" y="5733256"/>
            <a:ext cx="4040188" cy="639762"/>
          </a:xfrm>
        </p:spPr>
        <p:txBody>
          <a:bodyPr>
            <a:normAutofit/>
          </a:bodyPr>
          <a:lstStyle/>
          <a:p>
            <a:r>
              <a:rPr lang="fr-BE" sz="3200" dirty="0" err="1" smtClean="0"/>
              <a:t>Desert</a:t>
            </a:r>
            <a:endParaRPr lang="fr-BE" sz="3200" dirty="0"/>
          </a:p>
        </p:txBody>
      </p:sp>
      <p:sp>
        <p:nvSpPr>
          <p:cNvPr id="4" name="Espace réservé du contenu 3"/>
          <p:cNvSpPr>
            <a:spLocks noGrp="1"/>
          </p:cNvSpPr>
          <p:nvPr>
            <p:ph sz="half" idx="2"/>
          </p:nvPr>
        </p:nvSpPr>
        <p:spPr>
          <a:xfrm>
            <a:off x="4716016" y="4221088"/>
            <a:ext cx="4040188" cy="1398141"/>
          </a:xfrm>
        </p:spPr>
        <p:txBody>
          <a:bodyPr>
            <a:noAutofit/>
          </a:bodyPr>
          <a:lstStyle/>
          <a:p>
            <a:pPr algn="ctr">
              <a:buNone/>
            </a:pPr>
            <a:r>
              <a:rPr lang="fr-BE" sz="2800" dirty="0" smtClean="0"/>
              <a:t>Guadalupe </a:t>
            </a:r>
            <a:r>
              <a:rPr lang="fr-BE" sz="2800" dirty="0" err="1" smtClean="0"/>
              <a:t>Peak</a:t>
            </a:r>
            <a:endParaRPr lang="fr-BE" sz="2800" dirty="0" smtClean="0"/>
          </a:p>
          <a:p>
            <a:pPr algn="ctr">
              <a:buNone/>
            </a:pPr>
            <a:r>
              <a:rPr lang="fr-BE" sz="2800" dirty="0" err="1" smtClean="0"/>
              <a:t>h</a:t>
            </a:r>
            <a:r>
              <a:rPr lang="fr-BE" sz="2800" dirty="0" err="1" smtClean="0"/>
              <a:t>ighest</a:t>
            </a:r>
            <a:r>
              <a:rPr lang="fr-BE" sz="2800" dirty="0" smtClean="0"/>
              <a:t> point</a:t>
            </a:r>
          </a:p>
          <a:p>
            <a:pPr algn="ctr">
              <a:buNone/>
            </a:pPr>
            <a:r>
              <a:rPr lang="fr-BE" sz="2800" dirty="0" smtClean="0"/>
              <a:t>2,667m</a:t>
            </a:r>
            <a:endParaRPr lang="fr-BE" sz="2800" dirty="0"/>
          </a:p>
        </p:txBody>
      </p:sp>
      <p:sp>
        <p:nvSpPr>
          <p:cNvPr id="5" name="Espace réservé du texte 4"/>
          <p:cNvSpPr>
            <a:spLocks noGrp="1"/>
          </p:cNvSpPr>
          <p:nvPr>
            <p:ph type="body" sz="quarter" idx="3"/>
          </p:nvPr>
        </p:nvSpPr>
        <p:spPr/>
        <p:txBody>
          <a:bodyPr>
            <a:normAutofit/>
          </a:bodyPr>
          <a:lstStyle/>
          <a:p>
            <a:pPr algn="r"/>
            <a:r>
              <a:rPr lang="fr-BE" sz="3200" dirty="0" err="1" smtClean="0"/>
              <a:t>Mountain</a:t>
            </a:r>
            <a:endParaRPr lang="fr-BE" sz="3200" dirty="0"/>
          </a:p>
        </p:txBody>
      </p:sp>
      <p:pic>
        <p:nvPicPr>
          <p:cNvPr id="11266" name="Picture 2" descr="C:\Users\Marie\Documents\MARIE\HELHa Loverval\3 BAC LG\Nicaise\anglais\The Southwest (USA)\mountain.jpg"/>
          <p:cNvPicPr>
            <a:picLocks noGrp="1" noChangeAspect="1" noChangeArrowheads="1"/>
          </p:cNvPicPr>
          <p:nvPr>
            <p:ph sz="quarter" idx="4"/>
          </p:nvPr>
        </p:nvPicPr>
        <p:blipFill>
          <a:blip r:embed="rId2" cstate="print"/>
          <a:srcRect/>
          <a:stretch>
            <a:fillRect/>
          </a:stretch>
        </p:blipFill>
        <p:spPr bwMode="auto">
          <a:xfrm>
            <a:off x="4716016" y="2204864"/>
            <a:ext cx="4041775" cy="1974608"/>
          </a:xfrm>
          <a:prstGeom prst="rect">
            <a:avLst/>
          </a:prstGeom>
          <a:noFill/>
        </p:spPr>
      </p:pic>
      <p:pic>
        <p:nvPicPr>
          <p:cNvPr id="11267" name="Picture 3" descr="C:\Users\Marie\Documents\MARIE\HELHa Loverval\3 BAC LG\Nicaise\anglais\The Southwest (USA)\desert.jpg"/>
          <p:cNvPicPr>
            <a:picLocks noChangeAspect="1" noChangeArrowheads="1"/>
          </p:cNvPicPr>
          <p:nvPr/>
        </p:nvPicPr>
        <p:blipFill>
          <a:blip r:embed="rId3" cstate="print"/>
          <a:srcRect/>
          <a:stretch>
            <a:fillRect/>
          </a:stretch>
        </p:blipFill>
        <p:spPr bwMode="auto">
          <a:xfrm>
            <a:off x="323528" y="2996952"/>
            <a:ext cx="4064000" cy="2628900"/>
          </a:xfrm>
          <a:prstGeom prst="rect">
            <a:avLst/>
          </a:prstGeom>
          <a:noFill/>
        </p:spPr>
      </p:pic>
      <p:sp>
        <p:nvSpPr>
          <p:cNvPr id="10" name="Espace réservé du texte 4"/>
          <p:cNvSpPr txBox="1">
            <a:spLocks/>
          </p:cNvSpPr>
          <p:nvPr/>
        </p:nvSpPr>
        <p:spPr>
          <a:xfrm>
            <a:off x="323528" y="1844824"/>
            <a:ext cx="4041775" cy="107181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fr-BE" sz="2800" i="0" u="none" strike="noStrike" kern="1200" cap="none" spc="0" normalizeH="0" baseline="0" noProof="0" dirty="0" err="1" smtClean="0">
                <a:ln>
                  <a:noFill/>
                </a:ln>
                <a:solidFill>
                  <a:schemeClr val="tx1"/>
                </a:solidFill>
                <a:effectLst/>
                <a:uLnTx/>
                <a:uFillTx/>
                <a:latin typeface="+mn-lt"/>
                <a:ea typeface="+mn-ea"/>
                <a:cs typeface="+mn-cs"/>
              </a:rPr>
              <a:t>Big</a:t>
            </a:r>
            <a:r>
              <a:rPr kumimoji="0" lang="fr-BE" sz="2800" i="0" u="none" strike="noStrike" kern="1200" cap="none" spc="0" normalizeH="0" baseline="0" noProof="0" dirty="0" smtClean="0">
                <a:ln>
                  <a:noFill/>
                </a:ln>
                <a:solidFill>
                  <a:schemeClr val="tx1"/>
                </a:solidFill>
                <a:effectLst/>
                <a:uLnTx/>
                <a:uFillTx/>
                <a:latin typeface="+mn-lt"/>
                <a:ea typeface="+mn-ea"/>
                <a:cs typeface="+mn-cs"/>
              </a:rPr>
              <a:t> Bend National Park</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BE" sz="2800" dirty="0" smtClean="0"/>
              <a:t>(West)</a:t>
            </a:r>
            <a:endParaRPr kumimoji="0" lang="fr-BE" sz="280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solidFill>
                  <a:srgbClr val="002060"/>
                </a:solidFill>
              </a:rPr>
              <a:t>GEOGRAPHY</a:t>
            </a:r>
            <a:endParaRPr lang="fr-BE" dirty="0">
              <a:solidFill>
                <a:srgbClr val="002060"/>
              </a:solidFill>
            </a:endParaRPr>
          </a:p>
        </p:txBody>
      </p:sp>
      <p:sp>
        <p:nvSpPr>
          <p:cNvPr id="3" name="Espace réservé du texte 2"/>
          <p:cNvSpPr>
            <a:spLocks noGrp="1"/>
          </p:cNvSpPr>
          <p:nvPr>
            <p:ph type="body" idx="1"/>
          </p:nvPr>
        </p:nvSpPr>
        <p:spPr/>
        <p:txBody>
          <a:bodyPr>
            <a:normAutofit/>
          </a:bodyPr>
          <a:lstStyle/>
          <a:p>
            <a:r>
              <a:rPr lang="fr-BE" sz="3200" dirty="0" smtClean="0"/>
              <a:t>Lake</a:t>
            </a:r>
            <a:endParaRPr lang="fr-BE" sz="3200" dirty="0"/>
          </a:p>
        </p:txBody>
      </p:sp>
      <p:sp>
        <p:nvSpPr>
          <p:cNvPr id="5" name="Espace réservé du texte 4"/>
          <p:cNvSpPr>
            <a:spLocks noGrp="1"/>
          </p:cNvSpPr>
          <p:nvPr>
            <p:ph type="body" sz="quarter" idx="3"/>
          </p:nvPr>
        </p:nvSpPr>
        <p:spPr>
          <a:xfrm>
            <a:off x="4716016" y="5661248"/>
            <a:ext cx="4041775" cy="639762"/>
          </a:xfrm>
        </p:spPr>
        <p:txBody>
          <a:bodyPr>
            <a:normAutofit/>
          </a:bodyPr>
          <a:lstStyle/>
          <a:p>
            <a:pPr algn="r"/>
            <a:r>
              <a:rPr lang="fr-BE" sz="3200" dirty="0" err="1" smtClean="0"/>
              <a:t>Woods</a:t>
            </a:r>
            <a:endParaRPr lang="fr-BE" sz="3200" dirty="0"/>
          </a:p>
        </p:txBody>
      </p:sp>
      <p:sp>
        <p:nvSpPr>
          <p:cNvPr id="6" name="Espace réservé du contenu 5"/>
          <p:cNvSpPr>
            <a:spLocks noGrp="1"/>
          </p:cNvSpPr>
          <p:nvPr>
            <p:ph sz="quarter" idx="4"/>
          </p:nvPr>
        </p:nvSpPr>
        <p:spPr>
          <a:xfrm>
            <a:off x="323528" y="4869160"/>
            <a:ext cx="4041775" cy="1614165"/>
          </a:xfrm>
        </p:spPr>
        <p:txBody>
          <a:bodyPr>
            <a:noAutofit/>
          </a:bodyPr>
          <a:lstStyle/>
          <a:p>
            <a:pPr algn="ctr">
              <a:buNone/>
            </a:pPr>
            <a:r>
              <a:rPr lang="fr-BE" sz="2800" dirty="0" smtClean="0"/>
              <a:t>Lake Alan Henry</a:t>
            </a:r>
          </a:p>
          <a:p>
            <a:pPr algn="ctr">
              <a:buNone/>
            </a:pPr>
            <a:r>
              <a:rPr lang="fr-BE" sz="2800" dirty="0" err="1" smtClean="0"/>
              <a:t>Garza</a:t>
            </a:r>
            <a:r>
              <a:rPr lang="fr-BE" sz="2800" dirty="0" smtClean="0"/>
              <a:t> </a:t>
            </a:r>
            <a:r>
              <a:rPr lang="fr-BE" sz="2800" dirty="0" err="1" smtClean="0"/>
              <a:t>County</a:t>
            </a:r>
            <a:endParaRPr lang="fr-BE" sz="2800" dirty="0" smtClean="0"/>
          </a:p>
          <a:p>
            <a:pPr algn="ctr">
              <a:buNone/>
            </a:pPr>
            <a:r>
              <a:rPr lang="fr-BE" sz="2800" dirty="0" smtClean="0"/>
              <a:t>(West)</a:t>
            </a:r>
          </a:p>
        </p:txBody>
      </p:sp>
      <p:pic>
        <p:nvPicPr>
          <p:cNvPr id="12290" name="Picture 2" descr="C:\Users\Marie\Documents\MARIE\HELHa Loverval\3 BAC LG\Nicaise\anglais\The Southwest (USA)\lake.jpg"/>
          <p:cNvPicPr>
            <a:picLocks noGrp="1" noChangeAspect="1" noChangeArrowheads="1"/>
          </p:cNvPicPr>
          <p:nvPr>
            <p:ph sz="half" idx="2"/>
          </p:nvPr>
        </p:nvPicPr>
        <p:blipFill>
          <a:blip r:embed="rId2" cstate="print"/>
          <a:srcRect/>
          <a:stretch>
            <a:fillRect/>
          </a:stretch>
        </p:blipFill>
        <p:spPr bwMode="auto">
          <a:xfrm>
            <a:off x="539552" y="2204864"/>
            <a:ext cx="3402290" cy="2608422"/>
          </a:xfrm>
          <a:prstGeom prst="rect">
            <a:avLst/>
          </a:prstGeom>
          <a:noFill/>
        </p:spPr>
      </p:pic>
      <p:pic>
        <p:nvPicPr>
          <p:cNvPr id="12291" name="Picture 3" descr="C:\Users\Marie\Documents\MARIE\HELHa Loverval\3 BAC LG\Nicaise\anglais\The Southwest (USA)\woods.png"/>
          <p:cNvPicPr>
            <a:picLocks noChangeAspect="1" noChangeArrowheads="1"/>
          </p:cNvPicPr>
          <p:nvPr/>
        </p:nvPicPr>
        <p:blipFill>
          <a:blip r:embed="rId3" cstate="print"/>
          <a:srcRect/>
          <a:stretch>
            <a:fillRect/>
          </a:stretch>
        </p:blipFill>
        <p:spPr bwMode="auto">
          <a:xfrm>
            <a:off x="5364088" y="2780928"/>
            <a:ext cx="2857500" cy="3324225"/>
          </a:xfrm>
          <a:prstGeom prst="rect">
            <a:avLst/>
          </a:prstGeom>
          <a:noFill/>
        </p:spPr>
      </p:pic>
      <p:sp>
        <p:nvSpPr>
          <p:cNvPr id="11" name="Espace réservé du contenu 5"/>
          <p:cNvSpPr txBox="1">
            <a:spLocks/>
          </p:cNvSpPr>
          <p:nvPr/>
        </p:nvSpPr>
        <p:spPr>
          <a:xfrm>
            <a:off x="4716016" y="980728"/>
            <a:ext cx="4041775" cy="18002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fr-BE" sz="2800" b="0" i="0" u="none" strike="noStrike" kern="1200" cap="none" spc="0" normalizeH="0" baseline="0" noProof="0" dirty="0" smtClean="0">
                <a:ln>
                  <a:noFill/>
                </a:ln>
                <a:solidFill>
                  <a:schemeClr val="tx1"/>
                </a:solidFill>
                <a:effectLst/>
                <a:uLnTx/>
                <a:uFillTx/>
                <a:latin typeface="+mn-lt"/>
                <a:ea typeface="+mn-ea"/>
                <a:cs typeface="+mn-cs"/>
              </a:rPr>
              <a:t>Piney </a:t>
            </a:r>
            <a:r>
              <a:rPr kumimoji="0" lang="fr-BE" sz="2800" b="0" i="0" u="none" strike="noStrike" kern="1200" cap="none" spc="0" normalizeH="0" baseline="0" noProof="0" dirty="0" err="1" smtClean="0">
                <a:ln>
                  <a:noFill/>
                </a:ln>
                <a:solidFill>
                  <a:schemeClr val="tx1"/>
                </a:solidFill>
                <a:effectLst/>
                <a:uLnTx/>
                <a:uFillTx/>
                <a:latin typeface="+mn-lt"/>
                <a:ea typeface="+mn-ea"/>
                <a:cs typeface="+mn-cs"/>
              </a:rPr>
              <a:t>woods</a:t>
            </a:r>
            <a:endParaRPr kumimoji="0" lang="fr-BE"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BE" sz="2400" noProof="0" dirty="0" err="1" smtClean="0"/>
              <a:t>Temperatur</a:t>
            </a:r>
            <a:r>
              <a:rPr lang="fr-BE" sz="2400" dirty="0" smtClean="0"/>
              <a:t>e </a:t>
            </a:r>
            <a:r>
              <a:rPr lang="fr-BE" sz="2400" dirty="0" err="1" smtClean="0"/>
              <a:t>coniferous</a:t>
            </a:r>
            <a:r>
              <a:rPr lang="fr-BE" sz="2400" dirty="0" smtClean="0"/>
              <a:t> </a:t>
            </a:r>
            <a:r>
              <a:rPr lang="fr-BE" sz="2400" dirty="0" err="1" smtClean="0"/>
              <a:t>forest</a:t>
            </a:r>
            <a:r>
              <a:rPr lang="fr-BE" sz="2400" dirty="0" smtClean="0"/>
              <a:t> </a:t>
            </a:r>
            <a:r>
              <a:rPr lang="fr-BE" sz="2400" dirty="0" err="1" smtClean="0"/>
              <a:t>terrestrial</a:t>
            </a:r>
            <a:r>
              <a:rPr lang="fr-BE" sz="2400" dirty="0" smtClean="0"/>
              <a:t> </a:t>
            </a:r>
            <a:r>
              <a:rPr lang="fr-BE" sz="2400" dirty="0" err="1" smtClean="0"/>
              <a:t>region</a:t>
            </a:r>
            <a:endParaRPr lang="fr-BE" sz="2400" dirty="0" smtClean="0"/>
          </a:p>
          <a:p>
            <a:pPr marL="342900" marR="0" lvl="0" indent="-34290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fr-BE" sz="2400" b="0" i="0" u="none" strike="noStrike" kern="1200" cap="none" spc="0" normalizeH="0" baseline="0" noProof="0" dirty="0" smtClean="0">
                <a:ln>
                  <a:noFill/>
                </a:ln>
                <a:solidFill>
                  <a:schemeClr val="tx1"/>
                </a:solidFill>
                <a:effectLst/>
                <a:uLnTx/>
                <a:uFillTx/>
                <a:latin typeface="+mn-lt"/>
                <a:ea typeface="+mn-ea"/>
                <a:cs typeface="+mn-cs"/>
              </a:rPr>
              <a:t>54, 400 square miles (141 000 km2)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6600" b="1" u="sng" dirty="0" smtClean="0">
                <a:latin typeface="Akbar" pitchFamily="2" charset="0"/>
              </a:rPr>
              <a:t>Arizona </a:t>
            </a:r>
            <a:endParaRPr lang="fr-FR" sz="6600" b="1" u="sng" dirty="0">
              <a:latin typeface="Akbar" pitchFamily="2" charset="0"/>
            </a:endParaRPr>
          </a:p>
        </p:txBody>
      </p:sp>
      <p:sp>
        <p:nvSpPr>
          <p:cNvPr id="3" name="Espace réservé du contenu 2"/>
          <p:cNvSpPr>
            <a:spLocks noGrp="1"/>
          </p:cNvSpPr>
          <p:nvPr>
            <p:ph idx="1"/>
          </p:nvPr>
        </p:nvSpPr>
        <p:spPr>
          <a:xfrm>
            <a:off x="107504" y="1340768"/>
            <a:ext cx="8928992" cy="5256584"/>
          </a:xfrm>
        </p:spPr>
        <p:txBody>
          <a:bodyPr>
            <a:normAutofit fontScale="85000" lnSpcReduction="20000"/>
          </a:bodyPr>
          <a:lstStyle/>
          <a:p>
            <a:pPr marL="0" indent="0">
              <a:buNone/>
            </a:pPr>
            <a:r>
              <a:rPr lang="fr-FR" b="1" dirty="0" err="1" smtClean="0">
                <a:latin typeface="Akbar" pitchFamily="2" charset="0"/>
              </a:rPr>
              <a:t>Nickname</a:t>
            </a:r>
            <a:r>
              <a:rPr lang="fr-FR" b="1" dirty="0" smtClean="0">
                <a:latin typeface="Akbar" pitchFamily="2" charset="0"/>
              </a:rPr>
              <a:t> : Grand canyon state </a:t>
            </a:r>
          </a:p>
          <a:p>
            <a:pPr marL="0" indent="0">
              <a:buNone/>
            </a:pPr>
            <a:r>
              <a:rPr lang="fr-FR" b="1" dirty="0" smtClean="0">
                <a:latin typeface="Akbar" pitchFamily="2" charset="0"/>
              </a:rPr>
              <a:t>Capital : </a:t>
            </a:r>
            <a:r>
              <a:rPr lang="fr-FR" sz="4800" b="1" dirty="0" smtClean="0">
                <a:latin typeface="Aldhabi" panose="01000000000000000000" pitchFamily="2" charset="-78"/>
                <a:cs typeface="Aldhabi" panose="01000000000000000000" pitchFamily="2" charset="-78"/>
              </a:rPr>
              <a:t>Phoenix</a:t>
            </a:r>
          </a:p>
          <a:p>
            <a:pPr marL="0" indent="0">
              <a:buNone/>
            </a:pPr>
            <a:r>
              <a:rPr lang="fr-FR" sz="4800" b="1" dirty="0" smtClean="0">
                <a:latin typeface="Aldhabi" panose="01000000000000000000" pitchFamily="2" charset="-78"/>
                <a:cs typeface="Aldhabi" panose="01000000000000000000" pitchFamily="2" charset="-78"/>
              </a:rPr>
              <a:t>Entrance in the Union : 1912 (48</a:t>
            </a:r>
            <a:r>
              <a:rPr lang="fr-FR" sz="4800" b="1" baseline="30000" dirty="0" smtClean="0">
                <a:latin typeface="Aldhabi" panose="01000000000000000000" pitchFamily="2" charset="-78"/>
                <a:cs typeface="Aldhabi" panose="01000000000000000000" pitchFamily="2" charset="-78"/>
              </a:rPr>
              <a:t>th</a:t>
            </a:r>
            <a:r>
              <a:rPr lang="fr-FR" sz="4800" b="1" dirty="0" smtClean="0">
                <a:latin typeface="Aldhabi" panose="01000000000000000000" pitchFamily="2" charset="-78"/>
                <a:cs typeface="Aldhabi" panose="01000000000000000000" pitchFamily="2" charset="-78"/>
              </a:rPr>
              <a:t> state) </a:t>
            </a:r>
            <a:endParaRPr lang="fr-FR" sz="4800" b="1" dirty="0">
              <a:latin typeface="Aldhabi" panose="01000000000000000000" pitchFamily="2" charset="-78"/>
              <a:cs typeface="Aldhabi" panose="01000000000000000000" pitchFamily="2" charset="-78"/>
            </a:endParaRPr>
          </a:p>
          <a:p>
            <a:pPr marL="0" indent="0">
              <a:buNone/>
            </a:pPr>
            <a:r>
              <a:rPr lang="fr-FR" b="1" dirty="0" smtClean="0">
                <a:latin typeface="Akbar" pitchFamily="2" charset="0"/>
              </a:rPr>
              <a:t>Population : </a:t>
            </a:r>
            <a:r>
              <a:rPr lang="fr-FR" sz="4800" b="1" dirty="0" smtClean="0">
                <a:latin typeface="Aldhabi" panose="01000000000000000000" pitchFamily="2" charset="-78"/>
                <a:cs typeface="Aldhabi" panose="01000000000000000000" pitchFamily="2" charset="-78"/>
              </a:rPr>
              <a:t>6,731 million people </a:t>
            </a:r>
          </a:p>
          <a:p>
            <a:pPr marL="0" indent="0">
              <a:buNone/>
            </a:pPr>
            <a:r>
              <a:rPr lang="fr-FR" sz="4800" b="1" dirty="0" smtClean="0">
                <a:latin typeface="Aldhabi" panose="01000000000000000000" pitchFamily="2" charset="-78"/>
                <a:cs typeface="Aldhabi" panose="01000000000000000000" pitchFamily="2" charset="-78"/>
              </a:rPr>
              <a:t>Superficie : 295 254 km2 </a:t>
            </a:r>
            <a:endParaRPr lang="fr-FR" b="1" dirty="0" smtClean="0">
              <a:latin typeface="Aldhabi" panose="01000000000000000000" pitchFamily="2" charset="-78"/>
              <a:cs typeface="Aldhabi" panose="01000000000000000000" pitchFamily="2" charset="-78"/>
            </a:endParaRPr>
          </a:p>
          <a:p>
            <a:pPr marL="0" indent="0">
              <a:buNone/>
            </a:pPr>
            <a:r>
              <a:rPr lang="fr-FR" b="1" dirty="0" err="1" smtClean="0">
                <a:latin typeface="Akbar" pitchFamily="2" charset="0"/>
              </a:rPr>
              <a:t>Neighboring</a:t>
            </a:r>
            <a:r>
              <a:rPr lang="fr-FR" b="1" dirty="0" smtClean="0">
                <a:latin typeface="Akbar" pitchFamily="2" charset="0"/>
              </a:rPr>
              <a:t> states : </a:t>
            </a:r>
            <a:r>
              <a:rPr lang="fr-FR" sz="4800" b="1" dirty="0" err="1" smtClean="0">
                <a:latin typeface="Aldhabi" panose="01000000000000000000" pitchFamily="2" charset="-78"/>
                <a:cs typeface="Aldhabi" panose="01000000000000000000" pitchFamily="2" charset="-78"/>
              </a:rPr>
              <a:t>California</a:t>
            </a:r>
            <a:r>
              <a:rPr lang="fr-FR" sz="4800" b="1" dirty="0" smtClean="0">
                <a:latin typeface="Aldhabi" panose="01000000000000000000" pitchFamily="2" charset="-78"/>
                <a:cs typeface="Aldhabi" panose="01000000000000000000" pitchFamily="2" charset="-78"/>
              </a:rPr>
              <a:t>, Nevada, Colorado, Utah, New Mexico </a:t>
            </a:r>
          </a:p>
          <a:p>
            <a:pPr marL="0" indent="0">
              <a:buNone/>
            </a:pPr>
            <a:r>
              <a:rPr lang="fr-FR" b="1" dirty="0" err="1" smtClean="0">
                <a:latin typeface="Akbar" pitchFamily="2" charset="0"/>
                <a:cs typeface="Aldhabi" panose="01000000000000000000" pitchFamily="2" charset="-78"/>
              </a:rPr>
              <a:t>Landscape</a:t>
            </a:r>
            <a:r>
              <a:rPr lang="fr-FR" b="1" dirty="0" smtClean="0">
                <a:latin typeface="Akbar" pitchFamily="2" charset="0"/>
                <a:cs typeface="Aldhabi" panose="01000000000000000000" pitchFamily="2" charset="-78"/>
              </a:rPr>
              <a:t> : </a:t>
            </a:r>
            <a:r>
              <a:rPr lang="fr-FR" sz="4800" b="1" dirty="0" err="1" smtClean="0">
                <a:latin typeface="Aldhabi" panose="01000000000000000000" pitchFamily="2" charset="-78"/>
                <a:cs typeface="Aldhabi" panose="01000000000000000000" pitchFamily="2" charset="-78"/>
              </a:rPr>
              <a:t>deserts</a:t>
            </a:r>
            <a:r>
              <a:rPr lang="fr-FR" sz="4800" b="1" dirty="0" smtClean="0">
                <a:latin typeface="Aldhabi" panose="01000000000000000000" pitchFamily="2" charset="-78"/>
                <a:cs typeface="Aldhabi" panose="01000000000000000000" pitchFamily="2" charset="-78"/>
              </a:rPr>
              <a:t>, </a:t>
            </a:r>
            <a:r>
              <a:rPr lang="fr-FR" sz="4800" b="1" dirty="0" err="1" smtClean="0">
                <a:latin typeface="Aldhabi" panose="01000000000000000000" pitchFamily="2" charset="-78"/>
                <a:cs typeface="Aldhabi" panose="01000000000000000000" pitchFamily="2" charset="-78"/>
              </a:rPr>
              <a:t>woods</a:t>
            </a:r>
            <a:r>
              <a:rPr lang="fr-FR" sz="4800" b="1" dirty="0" smtClean="0">
                <a:latin typeface="Aldhabi" panose="01000000000000000000" pitchFamily="2" charset="-78"/>
                <a:cs typeface="Aldhabi" panose="01000000000000000000" pitchFamily="2" charset="-78"/>
              </a:rPr>
              <a:t>, </a:t>
            </a:r>
            <a:r>
              <a:rPr lang="fr-FR" sz="4800" b="1" dirty="0" err="1" smtClean="0">
                <a:latin typeface="Aldhabi" panose="01000000000000000000" pitchFamily="2" charset="-78"/>
                <a:cs typeface="Aldhabi" panose="01000000000000000000" pitchFamily="2" charset="-78"/>
              </a:rPr>
              <a:t>lakes</a:t>
            </a:r>
            <a:r>
              <a:rPr lang="fr-FR" sz="4800" b="1" dirty="0" smtClean="0">
                <a:latin typeface="Aldhabi" panose="01000000000000000000" pitchFamily="2" charset="-78"/>
                <a:cs typeface="Aldhabi" panose="01000000000000000000" pitchFamily="2" charset="-78"/>
              </a:rPr>
              <a:t> </a:t>
            </a:r>
          </a:p>
          <a:p>
            <a:pPr marL="0" indent="0">
              <a:buNone/>
            </a:pPr>
            <a:endParaRPr lang="fr-FR" sz="4800" b="1" dirty="0" smtClean="0">
              <a:latin typeface="Aldhabi" panose="01000000000000000000" pitchFamily="2" charset="-78"/>
              <a:cs typeface="Aldhabi" panose="01000000000000000000" pitchFamily="2" charset="-78"/>
            </a:endParaRPr>
          </a:p>
          <a:p>
            <a:pPr marL="0" indent="0">
              <a:buNone/>
            </a:pPr>
            <a:endParaRPr lang="fr-FR" sz="4800" b="1" dirty="0">
              <a:latin typeface="Aldhabi" panose="01000000000000000000" pitchFamily="2" charset="-78"/>
              <a:cs typeface="Aldhabi" panose="01000000000000000000" pitchFamily="2" charset="-78"/>
            </a:endParaRPr>
          </a:p>
        </p:txBody>
      </p:sp>
    </p:spTree>
    <p:extLst>
      <p:ext uri="{BB962C8B-B14F-4D97-AF65-F5344CB8AC3E}">
        <p14:creationId xmlns="" xmlns:p14="http://schemas.microsoft.com/office/powerpoint/2010/main" val="36242641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5400" dirty="0" smtClean="0">
                <a:solidFill>
                  <a:srgbClr val="00B0F0"/>
                </a:solidFill>
              </a:rPr>
              <a:t>Rio Grande</a:t>
            </a:r>
            <a:endParaRPr lang="fr-BE" sz="5400" dirty="0">
              <a:solidFill>
                <a:srgbClr val="00B0F0"/>
              </a:solidFill>
            </a:endParaRPr>
          </a:p>
        </p:txBody>
      </p:sp>
      <p:sp>
        <p:nvSpPr>
          <p:cNvPr id="3" name="Espace réservé du texte 2"/>
          <p:cNvSpPr>
            <a:spLocks noGrp="1"/>
          </p:cNvSpPr>
          <p:nvPr>
            <p:ph type="body" idx="1"/>
          </p:nvPr>
        </p:nvSpPr>
        <p:spPr/>
        <p:txBody>
          <a:bodyPr/>
          <a:lstStyle/>
          <a:p>
            <a:endParaRPr lang="fr-BE"/>
          </a:p>
        </p:txBody>
      </p:sp>
      <p:sp>
        <p:nvSpPr>
          <p:cNvPr id="4" name="Espace réservé du contenu 3"/>
          <p:cNvSpPr>
            <a:spLocks noGrp="1"/>
          </p:cNvSpPr>
          <p:nvPr>
            <p:ph sz="half" idx="2"/>
          </p:nvPr>
        </p:nvSpPr>
        <p:spPr/>
        <p:txBody>
          <a:bodyPr>
            <a:normAutofit/>
          </a:bodyPr>
          <a:lstStyle/>
          <a:p>
            <a:r>
              <a:rPr lang="fr-BE" sz="2800" dirty="0" err="1" smtClean="0"/>
              <a:t>Longest</a:t>
            </a:r>
            <a:r>
              <a:rPr lang="fr-BE" sz="2800" dirty="0" smtClean="0"/>
              <a:t> river</a:t>
            </a:r>
          </a:p>
          <a:p>
            <a:r>
              <a:rPr lang="fr-BE" sz="2800" dirty="0" smtClean="0"/>
              <a:t>Along the border </a:t>
            </a:r>
            <a:r>
              <a:rPr lang="fr-BE" sz="2800" dirty="0" err="1" smtClean="0"/>
              <a:t>with</a:t>
            </a:r>
            <a:r>
              <a:rPr lang="fr-BE" sz="2800" dirty="0" smtClean="0"/>
              <a:t> Mexico</a:t>
            </a:r>
          </a:p>
          <a:p>
            <a:r>
              <a:rPr lang="fr-BE" sz="2800" dirty="0" smtClean="0"/>
              <a:t>3, 051 km long</a:t>
            </a:r>
          </a:p>
          <a:p>
            <a:pPr>
              <a:buNone/>
            </a:pPr>
            <a:r>
              <a:rPr lang="fr-BE" sz="2800" dirty="0" smtClean="0"/>
              <a:t>( 1 920 km in Texas)</a:t>
            </a:r>
            <a:endParaRPr lang="fr-BE" sz="2800" dirty="0"/>
          </a:p>
        </p:txBody>
      </p:sp>
      <p:sp>
        <p:nvSpPr>
          <p:cNvPr id="5" name="Espace réservé du texte 4"/>
          <p:cNvSpPr>
            <a:spLocks noGrp="1"/>
          </p:cNvSpPr>
          <p:nvPr>
            <p:ph type="body" sz="quarter" idx="3"/>
          </p:nvPr>
        </p:nvSpPr>
        <p:spPr/>
        <p:txBody>
          <a:bodyPr/>
          <a:lstStyle/>
          <a:p>
            <a:endParaRPr lang="fr-BE"/>
          </a:p>
        </p:txBody>
      </p:sp>
      <p:pic>
        <p:nvPicPr>
          <p:cNvPr id="13314" name="Picture 2" descr="C:\Users\Marie\Documents\MARIE\HELHa Loverval\3 BAC LG\Nicaise\anglais\The Southwest (USA)\rio grande.jpg"/>
          <p:cNvPicPr>
            <a:picLocks noGrp="1" noChangeAspect="1" noChangeArrowheads="1"/>
          </p:cNvPicPr>
          <p:nvPr>
            <p:ph sz="quarter" idx="4"/>
          </p:nvPr>
        </p:nvPicPr>
        <p:blipFill>
          <a:blip r:embed="rId2" cstate="print"/>
          <a:srcRect/>
          <a:stretch>
            <a:fillRect/>
          </a:stretch>
        </p:blipFill>
        <p:spPr bwMode="auto">
          <a:xfrm>
            <a:off x="3595807" y="3469506"/>
            <a:ext cx="5548193" cy="3388494"/>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6600" dirty="0" smtClean="0">
                <a:solidFill>
                  <a:srgbClr val="00B0F0"/>
                </a:solidFill>
              </a:rPr>
              <a:t>CLIMATE</a:t>
            </a:r>
            <a:endParaRPr lang="fr-BE" sz="6600" dirty="0">
              <a:solidFill>
                <a:srgbClr val="00B0F0"/>
              </a:solidFill>
            </a:endParaRPr>
          </a:p>
        </p:txBody>
      </p:sp>
      <p:sp>
        <p:nvSpPr>
          <p:cNvPr id="7" name="Espace réservé du contenu 6"/>
          <p:cNvSpPr>
            <a:spLocks noGrp="1"/>
          </p:cNvSpPr>
          <p:nvPr>
            <p:ph idx="1"/>
          </p:nvPr>
        </p:nvSpPr>
        <p:spPr>
          <a:xfrm>
            <a:off x="395536" y="1196752"/>
            <a:ext cx="8229600" cy="4968552"/>
          </a:xfrm>
        </p:spPr>
        <p:txBody>
          <a:bodyPr>
            <a:normAutofit fontScale="92500"/>
          </a:bodyPr>
          <a:lstStyle/>
          <a:p>
            <a:r>
              <a:rPr lang="fr-BE" dirty="0" smtClean="0"/>
              <a:t>Gulf </a:t>
            </a:r>
            <a:r>
              <a:rPr lang="fr-BE" dirty="0" err="1" smtClean="0"/>
              <a:t>coast</a:t>
            </a:r>
            <a:r>
              <a:rPr lang="fr-BE" dirty="0" smtClean="0"/>
              <a:t> =&gt; </a:t>
            </a:r>
            <a:r>
              <a:rPr lang="fr-BE" dirty="0" err="1" smtClean="0"/>
              <a:t>mild</a:t>
            </a:r>
            <a:r>
              <a:rPr lang="fr-BE" dirty="0" smtClean="0"/>
              <a:t> </a:t>
            </a:r>
            <a:r>
              <a:rPr lang="fr-BE" dirty="0" err="1" smtClean="0"/>
              <a:t>winters</a:t>
            </a:r>
            <a:endParaRPr lang="fr-BE" dirty="0" smtClean="0"/>
          </a:p>
          <a:p>
            <a:r>
              <a:rPr lang="fr-BE" dirty="0" smtClean="0"/>
              <a:t>West: 8.7 </a:t>
            </a:r>
            <a:r>
              <a:rPr lang="fr-BE" dirty="0" err="1" smtClean="0"/>
              <a:t>inches</a:t>
            </a:r>
            <a:r>
              <a:rPr lang="fr-BE" dirty="0" smtClean="0"/>
              <a:t> (220 mm) </a:t>
            </a:r>
            <a:r>
              <a:rPr lang="fr-BE" dirty="0" err="1" smtClean="0"/>
              <a:t>annual</a:t>
            </a:r>
            <a:r>
              <a:rPr lang="fr-BE" dirty="0" smtClean="0"/>
              <a:t> </a:t>
            </a:r>
            <a:r>
              <a:rPr lang="fr-BE" dirty="0" err="1" smtClean="0"/>
              <a:t>rainfall</a:t>
            </a:r>
            <a:endParaRPr lang="fr-BE" dirty="0" smtClean="0"/>
          </a:p>
          <a:p>
            <a:r>
              <a:rPr lang="fr-BE" dirty="0" err="1" smtClean="0"/>
              <a:t>Southeast</a:t>
            </a:r>
            <a:r>
              <a:rPr lang="fr-BE" dirty="0" smtClean="0"/>
              <a:t>: 64 </a:t>
            </a:r>
            <a:r>
              <a:rPr lang="fr-BE" dirty="0" err="1" smtClean="0"/>
              <a:t>inches</a:t>
            </a:r>
            <a:r>
              <a:rPr lang="fr-BE" dirty="0" smtClean="0"/>
              <a:t> (1, 600 mm) per </a:t>
            </a:r>
            <a:r>
              <a:rPr lang="fr-BE" dirty="0" err="1" smtClean="0"/>
              <a:t>year</a:t>
            </a:r>
            <a:endParaRPr lang="fr-BE" dirty="0" smtClean="0"/>
          </a:p>
          <a:p>
            <a:r>
              <a:rPr lang="fr-BE" dirty="0" err="1" smtClean="0"/>
              <a:t>North</a:t>
            </a:r>
            <a:r>
              <a:rPr lang="fr-BE" dirty="0" smtClean="0"/>
              <a:t> central </a:t>
            </a:r>
            <a:r>
              <a:rPr lang="fr-BE" dirty="0" err="1" smtClean="0"/>
              <a:t>region</a:t>
            </a:r>
            <a:r>
              <a:rPr lang="fr-BE" dirty="0" smtClean="0"/>
              <a:t> and Dallas: mode </a:t>
            </a:r>
            <a:r>
              <a:rPr lang="fr-BE" dirty="0" err="1" smtClean="0"/>
              <a:t>moderate</a:t>
            </a:r>
            <a:r>
              <a:rPr lang="fr-BE" dirty="0" smtClean="0"/>
              <a:t>, 37 </a:t>
            </a:r>
            <a:r>
              <a:rPr lang="fr-BE" dirty="0" err="1" smtClean="0"/>
              <a:t>inches</a:t>
            </a:r>
            <a:r>
              <a:rPr lang="fr-BE" dirty="0" smtClean="0"/>
              <a:t> (940 mm)</a:t>
            </a:r>
          </a:p>
          <a:p>
            <a:r>
              <a:rPr lang="fr-BE" dirty="0" smtClean="0"/>
              <a:t>Snow: multiple times, </a:t>
            </a:r>
            <a:r>
              <a:rPr lang="fr-BE" dirty="0" err="1" smtClean="0"/>
              <a:t>moutaineous</a:t>
            </a:r>
            <a:r>
              <a:rPr lang="fr-BE" dirty="0" smtClean="0"/>
              <a:t> areas (West)</a:t>
            </a:r>
          </a:p>
          <a:p>
            <a:r>
              <a:rPr lang="fr-BE" dirty="0" smtClean="0"/>
              <a:t>1-2 x /</a:t>
            </a:r>
            <a:r>
              <a:rPr lang="fr-BE" dirty="0" err="1" smtClean="0"/>
              <a:t>year</a:t>
            </a:r>
            <a:r>
              <a:rPr lang="fr-BE" dirty="0" smtClean="0"/>
              <a:t> </a:t>
            </a:r>
            <a:r>
              <a:rPr lang="fr-BE" dirty="0" err="1" smtClean="0"/>
              <a:t>Northern</a:t>
            </a:r>
            <a:r>
              <a:rPr lang="fr-BE" dirty="0" smtClean="0"/>
              <a:t> Texas</a:t>
            </a:r>
          </a:p>
          <a:p>
            <a:r>
              <a:rPr lang="fr-BE" dirty="0" smtClean="0"/>
              <a:t>Once </a:t>
            </a:r>
            <a:r>
              <a:rPr lang="fr-BE" dirty="0" err="1" smtClean="0"/>
              <a:t>every</a:t>
            </a:r>
            <a:r>
              <a:rPr lang="fr-BE" dirty="0" smtClean="0"/>
              <a:t> few </a:t>
            </a:r>
            <a:r>
              <a:rPr lang="fr-BE" dirty="0" err="1" smtClean="0"/>
              <a:t>y</a:t>
            </a:r>
            <a:r>
              <a:rPr lang="fr-BE" dirty="0" err="1" smtClean="0"/>
              <a:t>ears</a:t>
            </a:r>
            <a:r>
              <a:rPr lang="fr-BE" dirty="0" smtClean="0"/>
              <a:t> in Central and East</a:t>
            </a:r>
          </a:p>
          <a:p>
            <a:r>
              <a:rPr lang="fr-BE" dirty="0" smtClean="0"/>
              <a:t>South: 65°F (20°C) in </a:t>
            </a:r>
            <a:r>
              <a:rPr lang="fr-BE" dirty="0" err="1" smtClean="0"/>
              <a:t>winter</a:t>
            </a:r>
            <a:r>
              <a:rPr lang="fr-BE" dirty="0" smtClean="0"/>
              <a:t> (Kingsville)</a:t>
            </a:r>
            <a:endParaRPr lang="fr-BE"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6600" dirty="0" smtClean="0">
                <a:solidFill>
                  <a:srgbClr val="00B0F0"/>
                </a:solidFill>
              </a:rPr>
              <a:t>CLIMATE</a:t>
            </a:r>
            <a:endParaRPr lang="fr-BE" sz="6600" dirty="0">
              <a:solidFill>
                <a:srgbClr val="00B0F0"/>
              </a:solidFill>
            </a:endParaRPr>
          </a:p>
        </p:txBody>
      </p:sp>
      <p:sp>
        <p:nvSpPr>
          <p:cNvPr id="3" name="Espace réservé du contenu 2"/>
          <p:cNvSpPr>
            <a:spLocks noGrp="1"/>
          </p:cNvSpPr>
          <p:nvPr>
            <p:ph idx="1"/>
          </p:nvPr>
        </p:nvSpPr>
        <p:spPr/>
        <p:txBody>
          <a:bodyPr/>
          <a:lstStyle/>
          <a:p>
            <a:r>
              <a:rPr lang="fr-BE" dirty="0" err="1" smtClean="0"/>
              <a:t>Summer</a:t>
            </a:r>
            <a:r>
              <a:rPr lang="fr-BE" dirty="0" smtClean="0"/>
              <a:t>: max. 80s°F (26°C) (</a:t>
            </a:r>
            <a:r>
              <a:rPr lang="fr-BE" dirty="0" err="1" smtClean="0"/>
              <a:t>mountains</a:t>
            </a:r>
            <a:r>
              <a:rPr lang="fr-BE" dirty="0" smtClean="0"/>
              <a:t>)</a:t>
            </a:r>
          </a:p>
          <a:p>
            <a:r>
              <a:rPr lang="fr-BE" dirty="0" err="1" smtClean="0"/>
              <a:t>Gavestone</a:t>
            </a:r>
            <a:r>
              <a:rPr lang="fr-BE" dirty="0" smtClean="0"/>
              <a:t> Island: 100°F (38°C) (Rio Grande </a:t>
            </a:r>
            <a:r>
              <a:rPr lang="fr-BE" dirty="0" err="1" smtClean="0"/>
              <a:t>Valley</a:t>
            </a:r>
            <a:r>
              <a:rPr lang="fr-BE" dirty="0" smtClean="0"/>
              <a:t>)</a:t>
            </a:r>
          </a:p>
          <a:p>
            <a:r>
              <a:rPr lang="fr-BE" dirty="0" smtClean="0"/>
              <a:t>Most of Texas: hot </a:t>
            </a:r>
            <a:r>
              <a:rPr lang="fr-BE" dirty="0" err="1" smtClean="0"/>
              <a:t>summer</a:t>
            </a:r>
            <a:r>
              <a:rPr lang="fr-BE" dirty="0" smtClean="0"/>
              <a:t>, in the 90°F (32°C) range</a:t>
            </a:r>
          </a:p>
          <a:p>
            <a:r>
              <a:rPr lang="fr-BE" dirty="0" err="1" smtClean="0"/>
              <a:t>At</a:t>
            </a:r>
            <a:r>
              <a:rPr lang="fr-BE" dirty="0" smtClean="0"/>
              <a:t> night: 50°F (14°C) </a:t>
            </a:r>
            <a:r>
              <a:rPr lang="fr-BE" dirty="0" err="1" smtClean="0"/>
              <a:t>mountains</a:t>
            </a:r>
            <a:endParaRPr lang="fr-BE" dirty="0" smtClean="0"/>
          </a:p>
          <a:p>
            <a:r>
              <a:rPr lang="fr-BE" dirty="0" smtClean="0"/>
              <a:t>80°F (27°C) </a:t>
            </a:r>
            <a:r>
              <a:rPr lang="fr-BE" dirty="0" err="1" smtClean="0"/>
              <a:t>Gavestone</a:t>
            </a:r>
            <a:r>
              <a:rPr lang="fr-BE" dirty="0" smtClean="0"/>
              <a:t> Island (South)</a:t>
            </a:r>
          </a:p>
          <a:p>
            <a:endParaRPr lang="fr-BE"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6600" dirty="0" smtClean="0">
                <a:solidFill>
                  <a:srgbClr val="00B0F0"/>
                </a:solidFill>
              </a:rPr>
              <a:t>CLIMATE</a:t>
            </a:r>
            <a:endParaRPr lang="fr-BE" sz="6600" dirty="0">
              <a:solidFill>
                <a:srgbClr val="00B0F0"/>
              </a:solidFill>
            </a:endParaRPr>
          </a:p>
        </p:txBody>
      </p:sp>
      <p:sp>
        <p:nvSpPr>
          <p:cNvPr id="3" name="Espace réservé du contenu 2"/>
          <p:cNvSpPr>
            <a:spLocks noGrp="1"/>
          </p:cNvSpPr>
          <p:nvPr>
            <p:ph idx="1"/>
          </p:nvPr>
        </p:nvSpPr>
        <p:spPr/>
        <p:txBody>
          <a:bodyPr/>
          <a:lstStyle/>
          <a:p>
            <a:r>
              <a:rPr lang="fr-BE" dirty="0" err="1" smtClean="0"/>
              <a:t>Tornadoes</a:t>
            </a:r>
            <a:r>
              <a:rPr lang="fr-BE" dirty="0" smtClean="0"/>
              <a:t>: 139 a </a:t>
            </a:r>
            <a:r>
              <a:rPr lang="fr-BE" dirty="0" err="1" smtClean="0"/>
              <a:t>year</a:t>
            </a:r>
            <a:r>
              <a:rPr lang="fr-BE" dirty="0" smtClean="0"/>
              <a:t> (April, May, </a:t>
            </a:r>
            <a:r>
              <a:rPr lang="fr-BE" dirty="0" err="1" smtClean="0"/>
              <a:t>June</a:t>
            </a:r>
            <a:r>
              <a:rPr lang="fr-BE" dirty="0" smtClean="0"/>
              <a:t>), </a:t>
            </a:r>
            <a:r>
              <a:rPr lang="fr-BE" smtClean="0"/>
              <a:t>North</a:t>
            </a:r>
            <a:endParaRPr lang="fr-BE" dirty="0" smtClean="0"/>
          </a:p>
          <a:p>
            <a:r>
              <a:rPr lang="fr-BE" dirty="0" smtClean="0"/>
              <a:t>Hurricanes</a:t>
            </a:r>
          </a:p>
          <a:p>
            <a:r>
              <a:rPr lang="fr-BE" dirty="0" err="1" smtClean="0"/>
              <a:t>Thunderstorms</a:t>
            </a:r>
            <a:r>
              <a:rPr lang="fr-BE" dirty="0" smtClean="0"/>
              <a:t> (East and </a:t>
            </a:r>
            <a:r>
              <a:rPr lang="fr-BE" dirty="0" err="1" smtClean="0"/>
              <a:t>North</a:t>
            </a:r>
            <a:r>
              <a:rPr lang="fr-BE" dirty="0" smtClean="0"/>
              <a:t>)</a:t>
            </a:r>
          </a:p>
          <a:p>
            <a:endParaRPr lang="fr-BE" dirty="0" smtClean="0"/>
          </a:p>
          <a:p>
            <a:endParaRPr lang="fr-BE"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6600" dirty="0" smtClean="0">
                <a:solidFill>
                  <a:srgbClr val="FF0000"/>
                </a:solidFill>
              </a:rPr>
              <a:t>SPORT: football</a:t>
            </a:r>
            <a:endParaRPr lang="fr-BE" sz="6600" dirty="0">
              <a:solidFill>
                <a:srgbClr val="FF0000"/>
              </a:solidFill>
            </a:endParaRPr>
          </a:p>
        </p:txBody>
      </p:sp>
      <p:sp>
        <p:nvSpPr>
          <p:cNvPr id="3" name="Espace réservé du contenu 2"/>
          <p:cNvSpPr>
            <a:spLocks noGrp="1"/>
          </p:cNvSpPr>
          <p:nvPr>
            <p:ph idx="1"/>
          </p:nvPr>
        </p:nvSpPr>
        <p:spPr/>
        <p:txBody>
          <a:bodyPr>
            <a:normAutofit/>
          </a:bodyPr>
          <a:lstStyle/>
          <a:p>
            <a:endParaRPr lang="fr-BE" dirty="0" smtClean="0"/>
          </a:p>
          <a:p>
            <a:r>
              <a:rPr lang="fr-BE" dirty="0" smtClean="0"/>
              <a:t>American football = </a:t>
            </a:r>
            <a:r>
              <a:rPr lang="fr-BE" dirty="0" err="1" smtClean="0"/>
              <a:t>most</a:t>
            </a:r>
            <a:r>
              <a:rPr lang="fr-BE" dirty="0" smtClean="0"/>
              <a:t> </a:t>
            </a:r>
            <a:r>
              <a:rPr lang="fr-BE" dirty="0" err="1" smtClean="0"/>
              <a:t>popular</a:t>
            </a:r>
            <a:r>
              <a:rPr lang="fr-BE" dirty="0" smtClean="0"/>
              <a:t> sport in Texas</a:t>
            </a:r>
          </a:p>
          <a:p>
            <a:endParaRPr lang="fr-BE" dirty="0" smtClean="0"/>
          </a:p>
          <a:p>
            <a:r>
              <a:rPr lang="fr-BE" dirty="0" smtClean="0"/>
              <a:t>W</a:t>
            </a:r>
            <a:r>
              <a:rPr lang="fr-BE" dirty="0" smtClean="0"/>
              <a:t>atch football </a:t>
            </a:r>
            <a:r>
              <a:rPr lang="fr-BE" dirty="0" err="1" smtClean="0"/>
              <a:t>every</a:t>
            </a:r>
            <a:r>
              <a:rPr lang="fr-BE" dirty="0" smtClean="0"/>
              <a:t> </a:t>
            </a:r>
            <a:r>
              <a:rPr lang="fr-BE" dirty="0" err="1" smtClean="0"/>
              <a:t>Sunday</a:t>
            </a:r>
            <a:r>
              <a:rPr lang="fr-BE" dirty="0" smtClean="0"/>
              <a:t> </a:t>
            </a:r>
            <a:r>
              <a:rPr lang="fr-BE" dirty="0" err="1" smtClean="0"/>
              <a:t>with</a:t>
            </a:r>
            <a:r>
              <a:rPr lang="fr-BE" dirty="0" smtClean="0"/>
              <a:t> </a:t>
            </a:r>
            <a:r>
              <a:rPr lang="fr-BE" dirty="0" err="1" smtClean="0"/>
              <a:t>friends</a:t>
            </a:r>
            <a:endParaRPr lang="fr-BE"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BE" dirty="0"/>
          </a:p>
        </p:txBody>
      </p:sp>
      <p:sp>
        <p:nvSpPr>
          <p:cNvPr id="5" name="Espace réservé du texte 4"/>
          <p:cNvSpPr>
            <a:spLocks noGrp="1"/>
          </p:cNvSpPr>
          <p:nvPr>
            <p:ph type="body" idx="1"/>
          </p:nvPr>
        </p:nvSpPr>
        <p:spPr>
          <a:xfrm>
            <a:off x="395536" y="1628800"/>
            <a:ext cx="4040188" cy="639762"/>
          </a:xfrm>
        </p:spPr>
        <p:txBody>
          <a:bodyPr>
            <a:noAutofit/>
          </a:bodyPr>
          <a:lstStyle/>
          <a:p>
            <a:pPr algn="ctr"/>
            <a:r>
              <a:rPr lang="fr-BE" sz="3600" dirty="0" smtClean="0"/>
              <a:t>The Dallas Cowboys</a:t>
            </a:r>
            <a:endParaRPr lang="fr-BE" sz="3600" dirty="0"/>
          </a:p>
        </p:txBody>
      </p:sp>
      <p:sp>
        <p:nvSpPr>
          <p:cNvPr id="7" name="Espace réservé du texte 6"/>
          <p:cNvSpPr>
            <a:spLocks noGrp="1"/>
          </p:cNvSpPr>
          <p:nvPr>
            <p:ph type="body" sz="quarter" idx="3"/>
          </p:nvPr>
        </p:nvSpPr>
        <p:spPr>
          <a:xfrm>
            <a:off x="4644008" y="5805264"/>
            <a:ext cx="4041775" cy="639762"/>
          </a:xfrm>
        </p:spPr>
        <p:txBody>
          <a:bodyPr>
            <a:normAutofit/>
          </a:bodyPr>
          <a:lstStyle/>
          <a:p>
            <a:pPr algn="ctr"/>
            <a:r>
              <a:rPr lang="fr-BE" sz="3200" dirty="0" smtClean="0"/>
              <a:t>a</a:t>
            </a:r>
            <a:r>
              <a:rPr lang="fr-BE" sz="3200" dirty="0" smtClean="0"/>
              <a:t>nd </a:t>
            </a:r>
            <a:r>
              <a:rPr lang="fr-BE" sz="3200" dirty="0" err="1" smtClean="0"/>
              <a:t>their</a:t>
            </a:r>
            <a:r>
              <a:rPr lang="fr-BE" sz="3200" dirty="0" smtClean="0"/>
              <a:t> </a:t>
            </a:r>
            <a:r>
              <a:rPr lang="fr-BE" sz="3200" dirty="0" err="1" smtClean="0"/>
              <a:t>cheerleaders</a:t>
            </a:r>
            <a:endParaRPr lang="fr-BE" sz="3200" dirty="0"/>
          </a:p>
        </p:txBody>
      </p:sp>
      <p:pic>
        <p:nvPicPr>
          <p:cNvPr id="3074" name="Picture 2" descr="C:\Users\Marie\Documents\MARIE\HELHa Loverval\3 BAC LG\Nicaise\anglais\The Southwest (USA)\dallas cow.jpg"/>
          <p:cNvPicPr>
            <a:picLocks noGrp="1" noChangeAspect="1" noChangeArrowheads="1"/>
          </p:cNvPicPr>
          <p:nvPr>
            <p:ph sz="half" idx="2"/>
          </p:nvPr>
        </p:nvPicPr>
        <p:blipFill>
          <a:blip r:embed="rId2" cstate="print"/>
          <a:srcRect/>
          <a:stretch>
            <a:fillRect/>
          </a:stretch>
        </p:blipFill>
        <p:spPr bwMode="auto">
          <a:xfrm>
            <a:off x="395536" y="2420888"/>
            <a:ext cx="4040188" cy="2267718"/>
          </a:xfrm>
          <a:prstGeom prst="rect">
            <a:avLst/>
          </a:prstGeom>
          <a:noFill/>
        </p:spPr>
      </p:pic>
      <p:pic>
        <p:nvPicPr>
          <p:cNvPr id="3075" name="Picture 3" descr="C:\Users\Marie\Documents\MARIE\HELHa Loverval\3 BAC LG\Nicaise\anglais\The Southwest (USA)\logo dc.jpg"/>
          <p:cNvPicPr>
            <a:picLocks noChangeAspect="1" noChangeArrowheads="1"/>
          </p:cNvPicPr>
          <p:nvPr/>
        </p:nvPicPr>
        <p:blipFill>
          <a:blip r:embed="rId3" cstate="print"/>
          <a:srcRect/>
          <a:stretch>
            <a:fillRect/>
          </a:stretch>
        </p:blipFill>
        <p:spPr bwMode="auto">
          <a:xfrm>
            <a:off x="5364088" y="0"/>
            <a:ext cx="3277667" cy="2693242"/>
          </a:xfrm>
          <a:prstGeom prst="rect">
            <a:avLst/>
          </a:prstGeom>
          <a:noFill/>
        </p:spPr>
      </p:pic>
      <p:pic>
        <p:nvPicPr>
          <p:cNvPr id="3076" name="Picture 4" descr="C:\Users\Marie\Documents\MARIE\HELHa Loverval\3 BAC LG\Nicaise\anglais\The Southwest (USA)\dc cheer.jpg"/>
          <p:cNvPicPr>
            <a:picLocks noGrp="1" noChangeAspect="1" noChangeArrowheads="1"/>
          </p:cNvPicPr>
          <p:nvPr>
            <p:ph sz="quarter" idx="4"/>
          </p:nvPr>
        </p:nvPicPr>
        <p:blipFill>
          <a:blip r:embed="rId4" cstate="print"/>
          <a:srcRect/>
          <a:stretch>
            <a:fillRect/>
          </a:stretch>
        </p:blipFill>
        <p:spPr bwMode="auto">
          <a:xfrm>
            <a:off x="4644008" y="3284984"/>
            <a:ext cx="4041775" cy="2690306"/>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6600" dirty="0" smtClean="0">
                <a:solidFill>
                  <a:srgbClr val="FF0000"/>
                </a:solidFill>
              </a:rPr>
              <a:t>SPORT: baseball</a:t>
            </a:r>
            <a:endParaRPr lang="fr-BE" sz="6600" dirty="0">
              <a:solidFill>
                <a:srgbClr val="FF0000"/>
              </a:solidFill>
            </a:endParaRPr>
          </a:p>
        </p:txBody>
      </p:sp>
      <p:sp>
        <p:nvSpPr>
          <p:cNvPr id="3" name="Espace réservé du contenu 2"/>
          <p:cNvSpPr>
            <a:spLocks noGrp="1"/>
          </p:cNvSpPr>
          <p:nvPr>
            <p:ph idx="1"/>
          </p:nvPr>
        </p:nvSpPr>
        <p:spPr/>
        <p:txBody>
          <a:bodyPr/>
          <a:lstStyle/>
          <a:p>
            <a:r>
              <a:rPr lang="fr-BE" dirty="0" smtClean="0"/>
              <a:t>Baseball </a:t>
            </a:r>
            <a:r>
              <a:rPr lang="fr-BE" dirty="0" err="1" smtClean="0"/>
              <a:t>is</a:t>
            </a:r>
            <a:r>
              <a:rPr lang="fr-BE" dirty="0" smtClean="0"/>
              <a:t> </a:t>
            </a:r>
            <a:r>
              <a:rPr lang="fr-BE" dirty="0" err="1" smtClean="0"/>
              <a:t>also</a:t>
            </a:r>
            <a:r>
              <a:rPr lang="fr-BE" dirty="0" smtClean="0"/>
              <a:t> </a:t>
            </a:r>
            <a:r>
              <a:rPr lang="fr-BE" dirty="0" err="1" smtClean="0"/>
              <a:t>very</a:t>
            </a:r>
            <a:r>
              <a:rPr lang="fr-BE" dirty="0" smtClean="0"/>
              <a:t> </a:t>
            </a:r>
            <a:r>
              <a:rPr lang="fr-BE" dirty="0" err="1" smtClean="0"/>
              <a:t>popular</a:t>
            </a:r>
            <a:r>
              <a:rPr lang="fr-BE" dirty="0" smtClean="0"/>
              <a:t>. </a:t>
            </a:r>
            <a:r>
              <a:rPr lang="fr-BE" dirty="0" err="1" smtClean="0"/>
              <a:t>It’s</a:t>
            </a:r>
            <a:r>
              <a:rPr lang="fr-BE" dirty="0" smtClean="0"/>
              <a:t> </a:t>
            </a:r>
            <a:r>
              <a:rPr lang="fr-BE" dirty="0" err="1" smtClean="0"/>
              <a:t>considered</a:t>
            </a:r>
            <a:r>
              <a:rPr lang="fr-BE" dirty="0" smtClean="0"/>
              <a:t> as the US national sport.</a:t>
            </a:r>
          </a:p>
          <a:p>
            <a:endParaRPr lang="fr-BE"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23528" y="3429000"/>
            <a:ext cx="8229600" cy="1143000"/>
          </a:xfrm>
        </p:spPr>
        <p:txBody>
          <a:bodyPr/>
          <a:lstStyle/>
          <a:p>
            <a:r>
              <a:rPr lang="fr-BE" dirty="0" smtClean="0"/>
              <a:t>&gt;&lt;</a:t>
            </a:r>
            <a:endParaRPr lang="fr-BE" dirty="0"/>
          </a:p>
        </p:txBody>
      </p:sp>
      <p:sp>
        <p:nvSpPr>
          <p:cNvPr id="5" name="Espace réservé du texte 4"/>
          <p:cNvSpPr>
            <a:spLocks noGrp="1"/>
          </p:cNvSpPr>
          <p:nvPr>
            <p:ph type="body" idx="1"/>
          </p:nvPr>
        </p:nvSpPr>
        <p:spPr>
          <a:xfrm>
            <a:off x="395536" y="5805264"/>
            <a:ext cx="4040188" cy="639762"/>
          </a:xfrm>
        </p:spPr>
        <p:txBody>
          <a:bodyPr>
            <a:normAutofit/>
          </a:bodyPr>
          <a:lstStyle/>
          <a:p>
            <a:pPr algn="ctr"/>
            <a:r>
              <a:rPr lang="fr-BE" sz="3200" dirty="0" smtClean="0"/>
              <a:t>Rangers </a:t>
            </a:r>
            <a:r>
              <a:rPr lang="fr-BE" sz="3200" dirty="0" err="1" smtClean="0"/>
              <a:t>from</a:t>
            </a:r>
            <a:r>
              <a:rPr lang="fr-BE" sz="3200" dirty="0" smtClean="0"/>
              <a:t> Dallas</a:t>
            </a:r>
            <a:endParaRPr lang="fr-BE" sz="3200" dirty="0"/>
          </a:p>
        </p:txBody>
      </p:sp>
      <p:sp>
        <p:nvSpPr>
          <p:cNvPr id="7" name="Espace réservé du texte 6"/>
          <p:cNvSpPr>
            <a:spLocks noGrp="1"/>
          </p:cNvSpPr>
          <p:nvPr>
            <p:ph type="body" sz="quarter" idx="3"/>
          </p:nvPr>
        </p:nvSpPr>
        <p:spPr/>
        <p:txBody>
          <a:bodyPr>
            <a:noAutofit/>
          </a:bodyPr>
          <a:lstStyle/>
          <a:p>
            <a:pPr algn="ctr"/>
            <a:r>
              <a:rPr lang="fr-BE" sz="3200" dirty="0" err="1" smtClean="0"/>
              <a:t>Astros</a:t>
            </a:r>
            <a:r>
              <a:rPr lang="fr-BE" sz="3200" dirty="0" smtClean="0"/>
              <a:t> </a:t>
            </a:r>
            <a:r>
              <a:rPr lang="fr-BE" sz="3200" dirty="0" err="1" smtClean="0"/>
              <a:t>from</a:t>
            </a:r>
            <a:r>
              <a:rPr lang="fr-BE" sz="3200" dirty="0" smtClean="0"/>
              <a:t> Houston</a:t>
            </a:r>
            <a:endParaRPr lang="fr-BE" sz="3200" dirty="0"/>
          </a:p>
        </p:txBody>
      </p:sp>
      <p:pic>
        <p:nvPicPr>
          <p:cNvPr id="4098" name="Picture 2" descr="C:\Users\Marie\Documents\MARIE\HELHa Loverval\3 BAC LG\Nicaise\anglais\The Southwest (USA)\astros.png"/>
          <p:cNvPicPr>
            <a:picLocks noGrp="1" noChangeAspect="1" noChangeArrowheads="1"/>
          </p:cNvPicPr>
          <p:nvPr>
            <p:ph sz="quarter" idx="4"/>
          </p:nvPr>
        </p:nvPicPr>
        <p:blipFill>
          <a:blip r:embed="rId2" cstate="print"/>
          <a:srcRect/>
          <a:stretch>
            <a:fillRect/>
          </a:stretch>
        </p:blipFill>
        <p:spPr bwMode="auto">
          <a:xfrm>
            <a:off x="5436096" y="2204864"/>
            <a:ext cx="2466975" cy="1847850"/>
          </a:xfrm>
          <a:prstGeom prst="rect">
            <a:avLst/>
          </a:prstGeom>
          <a:noFill/>
        </p:spPr>
      </p:pic>
      <p:pic>
        <p:nvPicPr>
          <p:cNvPr id="4099" name="Picture 3" descr="C:\Users\Marie\Documents\MARIE\HELHa Loverval\3 BAC LG\Nicaise\anglais\The Southwest (USA)\rangers.png"/>
          <p:cNvPicPr>
            <a:picLocks noGrp="1" noChangeAspect="1" noChangeArrowheads="1"/>
          </p:cNvPicPr>
          <p:nvPr>
            <p:ph sz="half" idx="2"/>
          </p:nvPr>
        </p:nvPicPr>
        <p:blipFill>
          <a:blip r:embed="rId3" cstate="print"/>
          <a:srcRect/>
          <a:stretch>
            <a:fillRect/>
          </a:stretch>
        </p:blipFill>
        <p:spPr bwMode="auto">
          <a:xfrm>
            <a:off x="1331640" y="3429000"/>
            <a:ext cx="2438400" cy="2438400"/>
          </a:xfrm>
          <a:prstGeom prst="rect">
            <a:avLst/>
          </a:prstGeom>
          <a:noFill/>
        </p:spPr>
      </p:pic>
      <p:pic>
        <p:nvPicPr>
          <p:cNvPr id="4100" name="Picture 4" descr="C:\Users\Marie\Documents\MARIE\HELHa Loverval\3 BAC LG\Nicaise\anglais\The Southwest (USA)\baseball balle.jpg"/>
          <p:cNvPicPr>
            <a:picLocks noChangeAspect="1" noChangeArrowheads="1"/>
          </p:cNvPicPr>
          <p:nvPr/>
        </p:nvPicPr>
        <p:blipFill>
          <a:blip r:embed="rId4" cstate="print"/>
          <a:srcRect/>
          <a:stretch>
            <a:fillRect/>
          </a:stretch>
        </p:blipFill>
        <p:spPr bwMode="auto">
          <a:xfrm>
            <a:off x="0" y="0"/>
            <a:ext cx="3048000" cy="29845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6600" dirty="0" smtClean="0">
                <a:solidFill>
                  <a:srgbClr val="FF0000"/>
                </a:solidFill>
              </a:rPr>
              <a:t>SPORT: </a:t>
            </a:r>
            <a:r>
              <a:rPr lang="fr-BE" sz="6600" dirty="0" err="1" smtClean="0">
                <a:solidFill>
                  <a:srgbClr val="FF0000"/>
                </a:solidFill>
              </a:rPr>
              <a:t>Rodeo</a:t>
            </a:r>
            <a:endParaRPr lang="fr-BE" sz="6600" dirty="0">
              <a:solidFill>
                <a:srgbClr val="FF0000"/>
              </a:solidFill>
            </a:endParaRPr>
          </a:p>
        </p:txBody>
      </p:sp>
      <p:sp>
        <p:nvSpPr>
          <p:cNvPr id="3" name="Espace réservé du texte 2"/>
          <p:cNvSpPr>
            <a:spLocks noGrp="1"/>
          </p:cNvSpPr>
          <p:nvPr>
            <p:ph type="body" idx="1"/>
          </p:nvPr>
        </p:nvSpPr>
        <p:spPr>
          <a:xfrm>
            <a:off x="457200" y="1535112"/>
            <a:ext cx="4040188" cy="2037903"/>
          </a:xfrm>
        </p:spPr>
        <p:txBody>
          <a:bodyPr>
            <a:normAutofit/>
          </a:bodyPr>
          <a:lstStyle/>
          <a:p>
            <a:pPr algn="ctr"/>
            <a:r>
              <a:rPr lang="fr-BE" sz="4000" dirty="0" smtClean="0"/>
              <a:t>Cowboys and cowgirls show off </a:t>
            </a:r>
            <a:r>
              <a:rPr lang="fr-BE" sz="4000" dirty="0" err="1" smtClean="0"/>
              <a:t>their</a:t>
            </a:r>
            <a:r>
              <a:rPr lang="fr-BE" sz="4000" dirty="0" smtClean="0"/>
              <a:t> talents</a:t>
            </a:r>
            <a:endParaRPr lang="fr-BE" sz="4000" dirty="0"/>
          </a:p>
        </p:txBody>
      </p:sp>
      <p:sp>
        <p:nvSpPr>
          <p:cNvPr id="5" name="Espace réservé du texte 4"/>
          <p:cNvSpPr>
            <a:spLocks noGrp="1"/>
          </p:cNvSpPr>
          <p:nvPr>
            <p:ph type="body" sz="quarter" idx="3"/>
          </p:nvPr>
        </p:nvSpPr>
        <p:spPr>
          <a:xfrm>
            <a:off x="4644008" y="4221088"/>
            <a:ext cx="4041775" cy="2232248"/>
          </a:xfrm>
        </p:spPr>
        <p:txBody>
          <a:bodyPr>
            <a:noAutofit/>
          </a:bodyPr>
          <a:lstStyle/>
          <a:p>
            <a:pPr algn="ctr"/>
            <a:r>
              <a:rPr lang="fr-BE" sz="4000" dirty="0" err="1" smtClean="0"/>
              <a:t>Riding</a:t>
            </a:r>
            <a:r>
              <a:rPr lang="fr-BE" sz="4000" dirty="0" smtClean="0"/>
              <a:t> bulls and </a:t>
            </a:r>
            <a:r>
              <a:rPr lang="fr-BE" sz="4000" dirty="0" err="1" smtClean="0"/>
              <a:t>lassoing</a:t>
            </a:r>
            <a:r>
              <a:rPr lang="fr-BE" sz="4000" dirty="0" smtClean="0"/>
              <a:t> </a:t>
            </a:r>
            <a:r>
              <a:rPr lang="fr-BE" sz="4000" dirty="0" err="1" smtClean="0"/>
              <a:t>cows</a:t>
            </a:r>
            <a:endParaRPr lang="fr-BE" sz="4000" dirty="0"/>
          </a:p>
        </p:txBody>
      </p:sp>
      <p:pic>
        <p:nvPicPr>
          <p:cNvPr id="5122" name="Picture 2" descr="C:\Users\Marie\Documents\MARIE\HELHa Loverval\3 BAC LG\Nicaise\anglais\The Southwest (USA)\rodeo1.jpg"/>
          <p:cNvPicPr>
            <a:picLocks noGrp="1" noChangeAspect="1" noChangeArrowheads="1"/>
          </p:cNvPicPr>
          <p:nvPr>
            <p:ph sz="half" idx="2"/>
          </p:nvPr>
        </p:nvPicPr>
        <p:blipFill>
          <a:blip r:embed="rId2" cstate="print"/>
          <a:srcRect/>
          <a:stretch>
            <a:fillRect/>
          </a:stretch>
        </p:blipFill>
        <p:spPr bwMode="auto">
          <a:xfrm>
            <a:off x="467544" y="3789040"/>
            <a:ext cx="4040188" cy="2684200"/>
          </a:xfrm>
          <a:prstGeom prst="rect">
            <a:avLst/>
          </a:prstGeom>
          <a:noFill/>
        </p:spPr>
      </p:pic>
      <p:pic>
        <p:nvPicPr>
          <p:cNvPr id="5124" name="Picture 4" descr="C:\Users\Marie\Documents\MARIE\HELHa Loverval\3 BAC LG\Nicaise\anglais\The Southwest (USA)\rodeo3.jpg"/>
          <p:cNvPicPr>
            <a:picLocks noGrp="1" noChangeAspect="1" noChangeArrowheads="1"/>
          </p:cNvPicPr>
          <p:nvPr>
            <p:ph sz="quarter" idx="4"/>
          </p:nvPr>
        </p:nvPicPr>
        <p:blipFill>
          <a:blip r:embed="rId3" cstate="print"/>
          <a:srcRect/>
          <a:stretch>
            <a:fillRect/>
          </a:stretch>
        </p:blipFill>
        <p:spPr bwMode="auto">
          <a:xfrm>
            <a:off x="4644008" y="1484784"/>
            <a:ext cx="4041775" cy="3172793"/>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6600" dirty="0" smtClean="0">
                <a:solidFill>
                  <a:srgbClr val="FF0000"/>
                </a:solidFill>
              </a:rPr>
              <a:t>SPORT: NASCAR</a:t>
            </a:r>
            <a:endParaRPr lang="fr-BE" sz="6600" dirty="0">
              <a:solidFill>
                <a:srgbClr val="FF0000"/>
              </a:solidFill>
            </a:endParaRPr>
          </a:p>
        </p:txBody>
      </p:sp>
      <p:sp>
        <p:nvSpPr>
          <p:cNvPr id="9" name="Espace réservé du texte 8"/>
          <p:cNvSpPr>
            <a:spLocks noGrp="1"/>
          </p:cNvSpPr>
          <p:nvPr>
            <p:ph type="body" idx="1"/>
          </p:nvPr>
        </p:nvSpPr>
        <p:spPr>
          <a:xfrm>
            <a:off x="457200" y="1340768"/>
            <a:ext cx="4040188" cy="1440160"/>
          </a:xfrm>
        </p:spPr>
        <p:txBody>
          <a:bodyPr>
            <a:normAutofit/>
          </a:bodyPr>
          <a:lstStyle/>
          <a:p>
            <a:pPr algn="ctr"/>
            <a:r>
              <a:rPr lang="fr-BE" sz="3200" dirty="0" smtClean="0"/>
              <a:t>Car race </a:t>
            </a:r>
            <a:r>
              <a:rPr lang="fr-BE" sz="3200" dirty="0" err="1" smtClean="0"/>
              <a:t>each</a:t>
            </a:r>
            <a:r>
              <a:rPr lang="fr-BE" sz="3200" dirty="0" smtClean="0"/>
              <a:t> </a:t>
            </a:r>
            <a:r>
              <a:rPr lang="fr-BE" sz="3200" dirty="0" err="1" smtClean="0"/>
              <a:t>other</a:t>
            </a:r>
            <a:r>
              <a:rPr lang="fr-BE" sz="3200" dirty="0" smtClean="0"/>
              <a:t> </a:t>
            </a:r>
            <a:r>
              <a:rPr lang="fr-BE" sz="3200" dirty="0" err="1" smtClean="0"/>
              <a:t>around</a:t>
            </a:r>
            <a:r>
              <a:rPr lang="fr-BE" sz="3200" dirty="0" smtClean="0"/>
              <a:t> a </a:t>
            </a:r>
            <a:r>
              <a:rPr lang="fr-BE" sz="3200" dirty="0" err="1" smtClean="0"/>
              <a:t>track</a:t>
            </a:r>
            <a:endParaRPr lang="fr-BE" sz="3200" dirty="0" smtClean="0"/>
          </a:p>
        </p:txBody>
      </p:sp>
      <p:sp>
        <p:nvSpPr>
          <p:cNvPr id="10" name="Espace réservé du texte 9"/>
          <p:cNvSpPr>
            <a:spLocks noGrp="1"/>
          </p:cNvSpPr>
          <p:nvPr>
            <p:ph type="body" sz="quarter" idx="3"/>
          </p:nvPr>
        </p:nvSpPr>
        <p:spPr>
          <a:xfrm>
            <a:off x="4572000" y="4797152"/>
            <a:ext cx="4041775" cy="1296144"/>
          </a:xfrm>
        </p:spPr>
        <p:txBody>
          <a:bodyPr>
            <a:noAutofit/>
          </a:bodyPr>
          <a:lstStyle/>
          <a:p>
            <a:pPr algn="ctr"/>
            <a:r>
              <a:rPr lang="fr-BE" sz="3200" dirty="0" smtClean="0"/>
              <a:t>Winner = </a:t>
            </a:r>
            <a:r>
              <a:rPr lang="fr-BE" sz="3200" dirty="0" err="1" smtClean="0"/>
              <a:t>person</a:t>
            </a:r>
            <a:r>
              <a:rPr lang="fr-BE" sz="3200" dirty="0" smtClean="0"/>
              <a:t> </a:t>
            </a:r>
            <a:r>
              <a:rPr lang="fr-BE" sz="3200" dirty="0" err="1" smtClean="0"/>
              <a:t>who</a:t>
            </a:r>
            <a:r>
              <a:rPr lang="fr-BE" sz="3200" dirty="0" smtClean="0"/>
              <a:t> </a:t>
            </a:r>
            <a:r>
              <a:rPr lang="fr-BE" sz="3200" dirty="0" err="1" smtClean="0"/>
              <a:t>finishes</a:t>
            </a:r>
            <a:r>
              <a:rPr lang="fr-BE" sz="3200" dirty="0" smtClean="0"/>
              <a:t> in the first </a:t>
            </a:r>
            <a:r>
              <a:rPr lang="fr-BE" sz="3200" dirty="0" smtClean="0"/>
              <a:t>place</a:t>
            </a:r>
            <a:endParaRPr lang="fr-BE" sz="3200" dirty="0" smtClean="0"/>
          </a:p>
        </p:txBody>
      </p:sp>
      <p:pic>
        <p:nvPicPr>
          <p:cNvPr id="9219" name="Picture 3" descr="C:\Users\Marie\Documents\MARIE\HELHa Loverval\3 BAC LG\Nicaise\anglais\The Southwest (USA)\nascar1.jpg"/>
          <p:cNvPicPr>
            <a:picLocks noGrp="1" noChangeAspect="1" noChangeArrowheads="1"/>
          </p:cNvPicPr>
          <p:nvPr>
            <p:ph sz="quarter" idx="4"/>
          </p:nvPr>
        </p:nvPicPr>
        <p:blipFill>
          <a:blip r:embed="rId2" cstate="print"/>
          <a:srcRect/>
          <a:stretch>
            <a:fillRect/>
          </a:stretch>
        </p:blipFill>
        <p:spPr bwMode="auto">
          <a:xfrm>
            <a:off x="5436096" y="2204864"/>
            <a:ext cx="2466975" cy="1847850"/>
          </a:xfrm>
          <a:prstGeom prst="rect">
            <a:avLst/>
          </a:prstGeom>
          <a:noFill/>
        </p:spPr>
      </p:pic>
      <p:pic>
        <p:nvPicPr>
          <p:cNvPr id="9220" name="Picture 4" descr="C:\Users\Marie\Documents\MARIE\HELHa Loverval\3 BAC LG\Nicaise\anglais\The Southwest (USA)\nascar2.jpg"/>
          <p:cNvPicPr>
            <a:picLocks noGrp="1" noChangeAspect="1" noChangeArrowheads="1"/>
          </p:cNvPicPr>
          <p:nvPr>
            <p:ph sz="half" idx="2"/>
          </p:nvPr>
        </p:nvPicPr>
        <p:blipFill>
          <a:blip r:embed="rId3" cstate="print"/>
          <a:srcRect/>
          <a:stretch>
            <a:fillRect/>
          </a:stretch>
        </p:blipFill>
        <p:spPr bwMode="auto">
          <a:xfrm>
            <a:off x="1043608" y="2780928"/>
            <a:ext cx="2857500" cy="16002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6600" b="1" u="sng" dirty="0" smtClean="0">
                <a:latin typeface="Akbar" pitchFamily="2" charset="0"/>
              </a:rPr>
              <a:t>Arizona </a:t>
            </a:r>
            <a:endParaRPr lang="fr-FR" sz="6600" b="1" u="sng" dirty="0">
              <a:latin typeface="Akbar" pitchFamily="2" charset="0"/>
            </a:endParaRPr>
          </a:p>
        </p:txBody>
      </p:sp>
      <p:sp>
        <p:nvSpPr>
          <p:cNvPr id="6" name="Espace réservé du contenu 5"/>
          <p:cNvSpPr>
            <a:spLocks noGrp="1"/>
          </p:cNvSpPr>
          <p:nvPr>
            <p:ph idx="1"/>
          </p:nvPr>
        </p:nvSpPr>
        <p:spPr/>
        <p:txBody>
          <a:bodyPr/>
          <a:lstStyle/>
          <a:p>
            <a:endParaRPr lang="fr-FR" dirty="0"/>
          </a:p>
        </p:txBody>
      </p:sp>
    </p:spTree>
    <p:extLst>
      <p:ext uri="{BB962C8B-B14F-4D97-AF65-F5344CB8AC3E}">
        <p14:creationId xmlns="" xmlns:p14="http://schemas.microsoft.com/office/powerpoint/2010/main" val="34032231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solidFill>
                  <a:srgbClr val="002060"/>
                </a:solidFill>
              </a:rPr>
              <a:t>FOOD AND DRINK</a:t>
            </a:r>
            <a:endParaRPr lang="fr-BE" dirty="0">
              <a:solidFill>
                <a:srgbClr val="002060"/>
              </a:solidFill>
            </a:endParaRPr>
          </a:p>
        </p:txBody>
      </p:sp>
      <p:sp>
        <p:nvSpPr>
          <p:cNvPr id="7" name="Espace réservé du texte 6"/>
          <p:cNvSpPr>
            <a:spLocks noGrp="1"/>
          </p:cNvSpPr>
          <p:nvPr>
            <p:ph type="body" idx="1"/>
          </p:nvPr>
        </p:nvSpPr>
        <p:spPr/>
        <p:txBody>
          <a:bodyPr>
            <a:noAutofit/>
          </a:bodyPr>
          <a:lstStyle/>
          <a:p>
            <a:pPr algn="ctr"/>
            <a:r>
              <a:rPr lang="fr-BE" sz="3600" dirty="0" smtClean="0"/>
              <a:t>Barbecue</a:t>
            </a:r>
            <a:endParaRPr lang="fr-BE" sz="3600" dirty="0"/>
          </a:p>
        </p:txBody>
      </p:sp>
      <p:sp>
        <p:nvSpPr>
          <p:cNvPr id="9" name="Espace réservé du texte 8"/>
          <p:cNvSpPr>
            <a:spLocks noGrp="1"/>
          </p:cNvSpPr>
          <p:nvPr>
            <p:ph type="body" sz="quarter" idx="3"/>
          </p:nvPr>
        </p:nvSpPr>
        <p:spPr>
          <a:xfrm>
            <a:off x="4716016" y="2132856"/>
            <a:ext cx="4041775" cy="639762"/>
          </a:xfrm>
        </p:spPr>
        <p:txBody>
          <a:bodyPr>
            <a:noAutofit/>
          </a:bodyPr>
          <a:lstStyle/>
          <a:p>
            <a:pPr algn="ctr"/>
            <a:r>
              <a:rPr lang="fr-BE" sz="3600" dirty="0" err="1" smtClean="0"/>
              <a:t>Iced</a:t>
            </a:r>
            <a:r>
              <a:rPr lang="fr-BE" sz="3600" dirty="0" smtClean="0"/>
              <a:t> </a:t>
            </a:r>
            <a:r>
              <a:rPr lang="fr-BE" sz="3600" dirty="0" err="1" smtClean="0"/>
              <a:t>tea</a:t>
            </a:r>
            <a:endParaRPr lang="fr-BE" sz="3600" dirty="0"/>
          </a:p>
        </p:txBody>
      </p:sp>
      <p:pic>
        <p:nvPicPr>
          <p:cNvPr id="6146" name="Picture 2" descr="C:\Users\Marie\Documents\MARIE\HELHa Loverval\3 BAC LG\Nicaise\anglais\The Southwest (USA)\barbecue.jpg"/>
          <p:cNvPicPr>
            <a:picLocks noGrp="1" noChangeAspect="1" noChangeArrowheads="1"/>
          </p:cNvPicPr>
          <p:nvPr>
            <p:ph sz="half" idx="2"/>
          </p:nvPr>
        </p:nvPicPr>
        <p:blipFill>
          <a:blip r:embed="rId2" cstate="print"/>
          <a:srcRect/>
          <a:stretch>
            <a:fillRect/>
          </a:stretch>
        </p:blipFill>
        <p:spPr bwMode="auto">
          <a:xfrm>
            <a:off x="467544" y="2132856"/>
            <a:ext cx="4040188" cy="1731509"/>
          </a:xfrm>
          <a:prstGeom prst="rect">
            <a:avLst/>
          </a:prstGeom>
          <a:noFill/>
        </p:spPr>
      </p:pic>
      <p:pic>
        <p:nvPicPr>
          <p:cNvPr id="6147" name="Picture 3" descr="C:\Users\Marie\Documents\MARIE\HELHa Loverval\3 BAC LG\Nicaise\anglais\The Southwest (USA)\iced tea.jpg"/>
          <p:cNvPicPr>
            <a:picLocks noGrp="1" noChangeAspect="1" noChangeArrowheads="1"/>
          </p:cNvPicPr>
          <p:nvPr>
            <p:ph sz="quarter" idx="4"/>
          </p:nvPr>
        </p:nvPicPr>
        <p:blipFill>
          <a:blip r:embed="rId3" cstate="print"/>
          <a:srcRect/>
          <a:stretch>
            <a:fillRect/>
          </a:stretch>
        </p:blipFill>
        <p:spPr bwMode="auto">
          <a:xfrm>
            <a:off x="4645025" y="2802603"/>
            <a:ext cx="4041775" cy="2695832"/>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solidFill>
                  <a:srgbClr val="002060"/>
                </a:solidFill>
              </a:rPr>
              <a:t>FOOD AND DRINK: TEX MEX</a:t>
            </a:r>
            <a:endParaRPr lang="fr-BE" dirty="0">
              <a:solidFill>
                <a:srgbClr val="002060"/>
              </a:solidFill>
            </a:endParaRPr>
          </a:p>
        </p:txBody>
      </p:sp>
      <p:sp>
        <p:nvSpPr>
          <p:cNvPr id="3" name="Espace réservé du texte 2"/>
          <p:cNvSpPr>
            <a:spLocks noGrp="1"/>
          </p:cNvSpPr>
          <p:nvPr>
            <p:ph type="body" idx="1"/>
          </p:nvPr>
        </p:nvSpPr>
        <p:spPr>
          <a:xfrm>
            <a:off x="395536" y="1340768"/>
            <a:ext cx="4040188" cy="639762"/>
          </a:xfrm>
        </p:spPr>
        <p:txBody>
          <a:bodyPr>
            <a:normAutofit/>
          </a:bodyPr>
          <a:lstStyle/>
          <a:p>
            <a:r>
              <a:rPr lang="fr-BE" sz="3200" dirty="0" err="1" smtClean="0"/>
              <a:t>Fajitas</a:t>
            </a:r>
            <a:endParaRPr lang="fr-BE" sz="3200" dirty="0"/>
          </a:p>
        </p:txBody>
      </p:sp>
      <p:sp>
        <p:nvSpPr>
          <p:cNvPr id="5" name="Espace réservé du texte 4"/>
          <p:cNvSpPr>
            <a:spLocks noGrp="1"/>
          </p:cNvSpPr>
          <p:nvPr>
            <p:ph type="body" sz="quarter" idx="3"/>
          </p:nvPr>
        </p:nvSpPr>
        <p:spPr>
          <a:xfrm>
            <a:off x="4572000" y="1196752"/>
            <a:ext cx="4041775" cy="639762"/>
          </a:xfrm>
        </p:spPr>
        <p:txBody>
          <a:bodyPr>
            <a:normAutofit/>
          </a:bodyPr>
          <a:lstStyle/>
          <a:p>
            <a:r>
              <a:rPr lang="fr-BE" sz="3200" dirty="0" err="1" smtClean="0"/>
              <a:t>Nachos</a:t>
            </a:r>
            <a:endParaRPr lang="fr-BE" sz="3200" dirty="0"/>
          </a:p>
        </p:txBody>
      </p:sp>
      <p:sp>
        <p:nvSpPr>
          <p:cNvPr id="8" name="Espace réservé du texte 2"/>
          <p:cNvSpPr txBox="1">
            <a:spLocks/>
          </p:cNvSpPr>
          <p:nvPr/>
        </p:nvSpPr>
        <p:spPr>
          <a:xfrm>
            <a:off x="611560" y="4149080"/>
            <a:ext cx="2808312" cy="639762"/>
          </a:xfrm>
          <a:prstGeom prst="rect">
            <a:avLst/>
          </a:prstGeom>
        </p:spPr>
        <p:txBody>
          <a:bodyPr vert="horz" lIns="91440" tIns="45720" rIns="91440" bIns="45720" rtlCol="0" anchor="b">
            <a:noAutofit/>
          </a:body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BE" sz="3200" b="1" dirty="0" smtClean="0"/>
              <a:t>Tacos</a:t>
            </a:r>
            <a:endParaRPr kumimoji="0" lang="fr-BE" b="1" i="0" u="none" strike="noStrike" kern="1200" cap="none" spc="0" normalizeH="0" baseline="0" noProof="0" dirty="0">
              <a:ln>
                <a:noFill/>
              </a:ln>
              <a:solidFill>
                <a:schemeClr val="tx1"/>
              </a:solidFill>
              <a:effectLst/>
              <a:uLnTx/>
              <a:uFillTx/>
              <a:latin typeface="+mn-lt"/>
              <a:ea typeface="+mn-ea"/>
              <a:cs typeface="+mn-cs"/>
            </a:endParaRPr>
          </a:p>
        </p:txBody>
      </p:sp>
      <p:sp>
        <p:nvSpPr>
          <p:cNvPr id="9" name="Espace réservé du texte 4"/>
          <p:cNvSpPr txBox="1">
            <a:spLocks/>
          </p:cNvSpPr>
          <p:nvPr/>
        </p:nvSpPr>
        <p:spPr>
          <a:xfrm>
            <a:off x="4283968" y="4149080"/>
            <a:ext cx="4041775" cy="639762"/>
          </a:xfrm>
          <a:prstGeom prst="rect">
            <a:avLst/>
          </a:prstGeom>
        </p:spPr>
        <p:txBody>
          <a:bodyPr vert="horz" lIns="91440" tIns="45720" rIns="91440" bIns="45720" rtlCol="0" anchor="b">
            <a:normAutofit/>
          </a:body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BE" sz="3200" b="1" dirty="0" err="1" smtClean="0"/>
              <a:t>Quesadilla</a:t>
            </a:r>
            <a:r>
              <a:rPr kumimoji="0" lang="fr-BE" sz="3200" b="1" i="0" u="none" strike="noStrike" kern="1200" cap="none" spc="0" normalizeH="0" baseline="0" noProof="0" dirty="0" smtClean="0">
                <a:ln>
                  <a:noFill/>
                </a:ln>
                <a:solidFill>
                  <a:schemeClr val="tx1"/>
                </a:solidFill>
                <a:effectLst/>
                <a:uLnTx/>
                <a:uFillTx/>
                <a:latin typeface="+mn-lt"/>
                <a:ea typeface="+mn-ea"/>
                <a:cs typeface="+mn-cs"/>
              </a:rPr>
              <a:t>s</a:t>
            </a:r>
            <a:endParaRPr kumimoji="0" lang="fr-BE" sz="3200" b="1" i="0" u="none" strike="noStrike" kern="1200" cap="none" spc="0" normalizeH="0" baseline="0" noProof="0" dirty="0">
              <a:ln>
                <a:noFill/>
              </a:ln>
              <a:solidFill>
                <a:schemeClr val="tx1"/>
              </a:solidFill>
              <a:effectLst/>
              <a:uLnTx/>
              <a:uFillTx/>
              <a:latin typeface="+mn-lt"/>
              <a:ea typeface="+mn-ea"/>
              <a:cs typeface="+mn-cs"/>
            </a:endParaRPr>
          </a:p>
        </p:txBody>
      </p:sp>
      <p:pic>
        <p:nvPicPr>
          <p:cNvPr id="7170" name="Picture 2" descr="C:\Users\Marie\Documents\MARIE\HELHa Loverval\3 BAC LG\Nicaise\anglais\The Southwest (USA)\tacos.jpg"/>
          <p:cNvPicPr>
            <a:picLocks noGrp="1" noChangeAspect="1" noChangeArrowheads="1"/>
          </p:cNvPicPr>
          <p:nvPr>
            <p:ph sz="half" idx="2"/>
          </p:nvPr>
        </p:nvPicPr>
        <p:blipFill>
          <a:blip r:embed="rId2" cstate="print"/>
          <a:srcRect/>
          <a:stretch>
            <a:fillRect/>
          </a:stretch>
        </p:blipFill>
        <p:spPr bwMode="auto">
          <a:xfrm>
            <a:off x="1043608" y="4797152"/>
            <a:ext cx="2724150" cy="1676400"/>
          </a:xfrm>
          <a:prstGeom prst="rect">
            <a:avLst/>
          </a:prstGeom>
          <a:noFill/>
        </p:spPr>
      </p:pic>
      <p:pic>
        <p:nvPicPr>
          <p:cNvPr id="7171" name="Picture 3" descr="C:\Users\Marie\Documents\MARIE\HELHa Loverval\3 BAC LG\Nicaise\anglais\The Southwest (USA)\fajitas.jpg"/>
          <p:cNvPicPr>
            <a:picLocks noChangeAspect="1" noChangeArrowheads="1"/>
          </p:cNvPicPr>
          <p:nvPr/>
        </p:nvPicPr>
        <p:blipFill>
          <a:blip r:embed="rId3" cstate="print"/>
          <a:srcRect/>
          <a:stretch>
            <a:fillRect/>
          </a:stretch>
        </p:blipFill>
        <p:spPr bwMode="auto">
          <a:xfrm>
            <a:off x="467544" y="2060848"/>
            <a:ext cx="2466975" cy="1857375"/>
          </a:xfrm>
          <a:prstGeom prst="rect">
            <a:avLst/>
          </a:prstGeom>
          <a:noFill/>
        </p:spPr>
      </p:pic>
      <p:pic>
        <p:nvPicPr>
          <p:cNvPr id="7172" name="Picture 4" descr="C:\Users\Marie\Documents\MARIE\HELHa Loverval\3 BAC LG\Nicaise\anglais\The Southwest (USA)\nachos.jpg"/>
          <p:cNvPicPr>
            <a:picLocks noGrp="1" noChangeAspect="1" noChangeArrowheads="1"/>
          </p:cNvPicPr>
          <p:nvPr>
            <p:ph sz="quarter" idx="4"/>
          </p:nvPr>
        </p:nvPicPr>
        <p:blipFill>
          <a:blip r:embed="rId4" cstate="print"/>
          <a:srcRect/>
          <a:stretch>
            <a:fillRect/>
          </a:stretch>
        </p:blipFill>
        <p:spPr bwMode="auto">
          <a:xfrm>
            <a:off x="4499992" y="1844824"/>
            <a:ext cx="3004697" cy="1944216"/>
          </a:xfrm>
          <a:prstGeom prst="rect">
            <a:avLst/>
          </a:prstGeom>
          <a:noFill/>
        </p:spPr>
      </p:pic>
      <p:pic>
        <p:nvPicPr>
          <p:cNvPr id="7173" name="Picture 5" descr="C:\Users\Marie\Documents\MARIE\HELHa Loverval\3 BAC LG\Nicaise\anglais\The Southwest (USA)\quesadillas.jpg"/>
          <p:cNvPicPr>
            <a:picLocks noChangeAspect="1" noChangeArrowheads="1"/>
          </p:cNvPicPr>
          <p:nvPr/>
        </p:nvPicPr>
        <p:blipFill>
          <a:blip r:embed="rId5" cstate="print"/>
          <a:srcRect/>
          <a:stretch>
            <a:fillRect/>
          </a:stretch>
        </p:blipFill>
        <p:spPr bwMode="auto">
          <a:xfrm>
            <a:off x="5940152" y="4797152"/>
            <a:ext cx="2304256" cy="168746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6600" dirty="0" smtClean="0">
                <a:solidFill>
                  <a:srgbClr val="FF0000"/>
                </a:solidFill>
              </a:rPr>
              <a:t>IMPORTANT CITIES</a:t>
            </a:r>
            <a:endParaRPr lang="fr-BE" sz="6600" dirty="0">
              <a:solidFill>
                <a:srgbClr val="FF0000"/>
              </a:solidFill>
            </a:endParaRPr>
          </a:p>
        </p:txBody>
      </p:sp>
      <p:sp>
        <p:nvSpPr>
          <p:cNvPr id="3" name="Espace réservé du texte 2"/>
          <p:cNvSpPr>
            <a:spLocks noGrp="1"/>
          </p:cNvSpPr>
          <p:nvPr>
            <p:ph type="body" idx="1"/>
          </p:nvPr>
        </p:nvSpPr>
        <p:spPr>
          <a:xfrm>
            <a:off x="457200" y="1535112"/>
            <a:ext cx="4040188" cy="1461839"/>
          </a:xfrm>
        </p:spPr>
        <p:txBody>
          <a:bodyPr>
            <a:normAutofit/>
          </a:bodyPr>
          <a:lstStyle/>
          <a:p>
            <a:pPr algn="ctr"/>
            <a:r>
              <a:rPr lang="fr-BE" sz="3200" dirty="0" smtClean="0"/>
              <a:t>Houston</a:t>
            </a:r>
          </a:p>
          <a:p>
            <a:pPr algn="ctr"/>
            <a:r>
              <a:rPr lang="fr-BE" b="0" dirty="0" smtClean="0"/>
              <a:t>4th </a:t>
            </a:r>
            <a:r>
              <a:rPr lang="fr-BE" b="0" dirty="0" err="1" smtClean="0"/>
              <a:t>largest</a:t>
            </a:r>
            <a:r>
              <a:rPr lang="fr-BE" b="0" dirty="0" smtClean="0"/>
              <a:t> (US)</a:t>
            </a:r>
          </a:p>
          <a:p>
            <a:pPr algn="ctr"/>
            <a:r>
              <a:rPr lang="fr-BE" b="0" dirty="0" smtClean="0"/>
              <a:t>2 million people</a:t>
            </a:r>
            <a:endParaRPr lang="fr-BE" b="0" dirty="0"/>
          </a:p>
        </p:txBody>
      </p:sp>
      <p:sp>
        <p:nvSpPr>
          <p:cNvPr id="5" name="Espace réservé du texte 4"/>
          <p:cNvSpPr>
            <a:spLocks noGrp="1"/>
          </p:cNvSpPr>
          <p:nvPr>
            <p:ph type="body" sz="quarter" idx="3"/>
          </p:nvPr>
        </p:nvSpPr>
        <p:spPr>
          <a:xfrm>
            <a:off x="5102225" y="5273825"/>
            <a:ext cx="4041775" cy="1584175"/>
          </a:xfrm>
        </p:spPr>
        <p:txBody>
          <a:bodyPr>
            <a:normAutofit/>
          </a:bodyPr>
          <a:lstStyle/>
          <a:p>
            <a:pPr algn="ctr"/>
            <a:r>
              <a:rPr lang="fr-BE" sz="3200" dirty="0" smtClean="0"/>
              <a:t>Austin</a:t>
            </a:r>
          </a:p>
          <a:p>
            <a:pPr algn="ctr"/>
            <a:r>
              <a:rPr lang="fr-BE" b="0" dirty="0" smtClean="0"/>
              <a:t>4th </a:t>
            </a:r>
            <a:r>
              <a:rPr lang="fr-BE" b="0" dirty="0" err="1" smtClean="0"/>
              <a:t>largest</a:t>
            </a:r>
            <a:r>
              <a:rPr lang="fr-BE" b="0" dirty="0" smtClean="0"/>
              <a:t> (Texas)</a:t>
            </a:r>
          </a:p>
          <a:p>
            <a:pPr algn="ctr"/>
            <a:r>
              <a:rPr lang="fr-BE" b="0" dirty="0" smtClean="0"/>
              <a:t>790, 000 people</a:t>
            </a:r>
            <a:endParaRPr lang="fr-BE" b="0" dirty="0"/>
          </a:p>
        </p:txBody>
      </p:sp>
      <p:pic>
        <p:nvPicPr>
          <p:cNvPr id="14338" name="Picture 2" descr="C:\Users\Marie\Documents\MARIE\HELHa Loverval\3 BAC LG\Nicaise\anglais\The Southwest (USA)\houston.jpg"/>
          <p:cNvPicPr>
            <a:picLocks noGrp="1" noChangeAspect="1" noChangeArrowheads="1"/>
          </p:cNvPicPr>
          <p:nvPr>
            <p:ph sz="half" idx="2"/>
          </p:nvPr>
        </p:nvPicPr>
        <p:blipFill>
          <a:blip r:embed="rId2" cstate="print"/>
          <a:srcRect/>
          <a:stretch>
            <a:fillRect/>
          </a:stretch>
        </p:blipFill>
        <p:spPr bwMode="auto">
          <a:xfrm>
            <a:off x="395536" y="2996952"/>
            <a:ext cx="4154233" cy="2016224"/>
          </a:xfrm>
          <a:prstGeom prst="rect">
            <a:avLst/>
          </a:prstGeom>
          <a:noFill/>
        </p:spPr>
      </p:pic>
      <p:pic>
        <p:nvPicPr>
          <p:cNvPr id="14339" name="Picture 3" descr="C:\Users\Marie\Documents\MARIE\HELHa Loverval\3 BAC LG\Nicaise\anglais\The Southwest (USA)\austin.jpg"/>
          <p:cNvPicPr>
            <a:picLocks noGrp="1" noChangeAspect="1" noChangeArrowheads="1"/>
          </p:cNvPicPr>
          <p:nvPr>
            <p:ph sz="quarter" idx="4"/>
          </p:nvPr>
        </p:nvPicPr>
        <p:blipFill>
          <a:blip r:embed="rId3" cstate="print"/>
          <a:srcRect/>
          <a:stretch>
            <a:fillRect/>
          </a:stretch>
        </p:blipFill>
        <p:spPr bwMode="auto">
          <a:xfrm>
            <a:off x="5003123" y="2996952"/>
            <a:ext cx="4140877" cy="2358380"/>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6600" dirty="0" smtClean="0">
                <a:solidFill>
                  <a:srgbClr val="002060"/>
                </a:solidFill>
              </a:rPr>
              <a:t>ECONOMY</a:t>
            </a:r>
            <a:endParaRPr lang="fr-BE" sz="6600" dirty="0">
              <a:solidFill>
                <a:srgbClr val="002060"/>
              </a:solidFill>
            </a:endParaRPr>
          </a:p>
        </p:txBody>
      </p:sp>
      <p:sp>
        <p:nvSpPr>
          <p:cNvPr id="3" name="Espace réservé du texte 2"/>
          <p:cNvSpPr>
            <a:spLocks noGrp="1"/>
          </p:cNvSpPr>
          <p:nvPr>
            <p:ph type="body" idx="1"/>
          </p:nvPr>
        </p:nvSpPr>
        <p:spPr/>
        <p:txBody>
          <a:bodyPr/>
          <a:lstStyle/>
          <a:p>
            <a:endParaRPr lang="fr-BE"/>
          </a:p>
        </p:txBody>
      </p:sp>
      <p:sp>
        <p:nvSpPr>
          <p:cNvPr id="4" name="Espace réservé du contenu 3"/>
          <p:cNvSpPr>
            <a:spLocks noGrp="1"/>
          </p:cNvSpPr>
          <p:nvPr>
            <p:ph sz="half" idx="2"/>
          </p:nvPr>
        </p:nvSpPr>
        <p:spPr/>
        <p:txBody>
          <a:bodyPr>
            <a:normAutofit/>
          </a:bodyPr>
          <a:lstStyle/>
          <a:p>
            <a:r>
              <a:rPr lang="fr-BE" sz="3200" dirty="0" smtClean="0"/>
              <a:t>2</a:t>
            </a:r>
            <a:r>
              <a:rPr lang="fr-BE" sz="3200" baseline="30000" dirty="0" smtClean="0"/>
              <a:t>nd</a:t>
            </a:r>
            <a:r>
              <a:rPr lang="fr-BE" sz="3200" dirty="0" smtClean="0"/>
              <a:t> </a:t>
            </a:r>
            <a:r>
              <a:rPr lang="fr-BE" sz="3200" dirty="0" err="1" smtClean="0"/>
              <a:t>wealthiest</a:t>
            </a:r>
            <a:r>
              <a:rPr lang="fr-BE" sz="3200" dirty="0" smtClean="0"/>
              <a:t> state of the USA</a:t>
            </a:r>
          </a:p>
          <a:p>
            <a:r>
              <a:rPr lang="fr-BE" sz="3200" dirty="0" smtClean="0"/>
              <a:t>Important </a:t>
            </a:r>
            <a:r>
              <a:rPr lang="fr-BE" sz="3200" dirty="0" err="1" smtClean="0"/>
              <a:t>sectors</a:t>
            </a:r>
            <a:r>
              <a:rPr lang="fr-BE" sz="3200" dirty="0" smtClean="0"/>
              <a:t>: agriculture, </a:t>
            </a:r>
            <a:r>
              <a:rPr lang="fr-BE" sz="3200" dirty="0" err="1" smtClean="0"/>
              <a:t>mining</a:t>
            </a:r>
            <a:r>
              <a:rPr lang="fr-BE" sz="3200" dirty="0" smtClean="0"/>
              <a:t>, </a:t>
            </a:r>
            <a:r>
              <a:rPr lang="fr-BE" sz="3200" dirty="0" err="1" smtClean="0"/>
              <a:t>energy</a:t>
            </a:r>
            <a:r>
              <a:rPr lang="fr-BE" sz="3200" dirty="0" smtClean="0"/>
              <a:t>, </a:t>
            </a:r>
            <a:r>
              <a:rPr lang="fr-BE" sz="3200" dirty="0" err="1" smtClean="0"/>
              <a:t>technology</a:t>
            </a:r>
            <a:r>
              <a:rPr lang="fr-BE" sz="3200" dirty="0" smtClean="0"/>
              <a:t>, commerce</a:t>
            </a:r>
            <a:endParaRPr lang="fr-BE" sz="3200" dirty="0"/>
          </a:p>
        </p:txBody>
      </p:sp>
      <p:sp>
        <p:nvSpPr>
          <p:cNvPr id="5" name="Espace réservé du texte 4"/>
          <p:cNvSpPr>
            <a:spLocks noGrp="1"/>
          </p:cNvSpPr>
          <p:nvPr>
            <p:ph type="body" sz="quarter" idx="3"/>
          </p:nvPr>
        </p:nvSpPr>
        <p:spPr/>
        <p:txBody>
          <a:bodyPr/>
          <a:lstStyle/>
          <a:p>
            <a:endParaRPr lang="fr-BE"/>
          </a:p>
        </p:txBody>
      </p:sp>
      <p:pic>
        <p:nvPicPr>
          <p:cNvPr id="15362" name="Picture 2" descr="C:\Users\Marie\Documents\MARIE\HELHa Loverval\3 BAC LG\Nicaise\anglais\The Southwest (USA)\economy.jpg"/>
          <p:cNvPicPr>
            <a:picLocks noGrp="1" noChangeAspect="1" noChangeArrowheads="1"/>
          </p:cNvPicPr>
          <p:nvPr>
            <p:ph sz="quarter" idx="4"/>
          </p:nvPr>
        </p:nvPicPr>
        <p:blipFill>
          <a:blip r:embed="rId2" cstate="print"/>
          <a:srcRect/>
          <a:stretch>
            <a:fillRect/>
          </a:stretch>
        </p:blipFill>
        <p:spPr bwMode="auto">
          <a:xfrm>
            <a:off x="4788024" y="1340768"/>
            <a:ext cx="3593159" cy="2088232"/>
          </a:xfrm>
          <a:prstGeom prst="rect">
            <a:avLst/>
          </a:prstGeom>
          <a:noFill/>
        </p:spPr>
      </p:pic>
      <p:pic>
        <p:nvPicPr>
          <p:cNvPr id="15363" name="Picture 3" descr="C:\Users\Marie\Documents\MARIE\HELHa Loverval\3 BAC LG\Nicaise\anglais\The Southwest (USA)\economy2.jpg"/>
          <p:cNvPicPr>
            <a:picLocks noChangeAspect="1" noChangeArrowheads="1"/>
          </p:cNvPicPr>
          <p:nvPr/>
        </p:nvPicPr>
        <p:blipFill>
          <a:blip r:embed="rId3" cstate="print"/>
          <a:srcRect/>
          <a:stretch>
            <a:fillRect/>
          </a:stretch>
        </p:blipFill>
        <p:spPr bwMode="auto">
          <a:xfrm>
            <a:off x="4784331" y="4221088"/>
            <a:ext cx="3570607" cy="2217415"/>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Do </a:t>
            </a:r>
            <a:r>
              <a:rPr lang="fr-BE" dirty="0" err="1" smtClean="0"/>
              <a:t>you</a:t>
            </a:r>
            <a:r>
              <a:rPr lang="fr-BE" dirty="0" smtClean="0"/>
              <a:t> know </a:t>
            </a:r>
            <a:r>
              <a:rPr lang="fr-BE" dirty="0" err="1" smtClean="0"/>
              <a:t>that</a:t>
            </a:r>
            <a:r>
              <a:rPr lang="fr-BE" dirty="0" smtClean="0"/>
              <a:t>…</a:t>
            </a:r>
            <a:endParaRPr lang="fr-BE" dirty="0"/>
          </a:p>
        </p:txBody>
      </p:sp>
      <p:sp>
        <p:nvSpPr>
          <p:cNvPr id="7" name="Espace réservé du contenu 6"/>
          <p:cNvSpPr>
            <a:spLocks noGrp="1"/>
          </p:cNvSpPr>
          <p:nvPr>
            <p:ph idx="1"/>
          </p:nvPr>
        </p:nvSpPr>
        <p:spPr/>
        <p:txBody>
          <a:bodyPr/>
          <a:lstStyle/>
          <a:p>
            <a:r>
              <a:rPr lang="fr-BE" dirty="0" smtClean="0"/>
              <a:t>One of the </a:t>
            </a:r>
            <a:r>
              <a:rPr lang="fr-BE" dirty="0" err="1" smtClean="0"/>
              <a:t>NASA’s</a:t>
            </a:r>
            <a:r>
              <a:rPr lang="fr-BE" dirty="0" smtClean="0"/>
              <a:t> offices </a:t>
            </a:r>
            <a:r>
              <a:rPr lang="fr-BE" dirty="0" err="1" smtClean="0"/>
              <a:t>is</a:t>
            </a:r>
            <a:r>
              <a:rPr lang="fr-BE" dirty="0" smtClean="0"/>
              <a:t> in Houston</a:t>
            </a:r>
            <a:endParaRPr lang="fr-BE" dirty="0"/>
          </a:p>
        </p:txBody>
      </p:sp>
      <p:pic>
        <p:nvPicPr>
          <p:cNvPr id="8194" name="Picture 2" descr="C:\Users\Marie\Documents\MARIE\HELHa Loverval\3 BAC LG\Nicaise\anglais\The Southwest (USA)\fusée.jpg"/>
          <p:cNvPicPr>
            <a:picLocks noChangeAspect="1" noChangeArrowheads="1"/>
          </p:cNvPicPr>
          <p:nvPr/>
        </p:nvPicPr>
        <p:blipFill>
          <a:blip r:embed="rId2" cstate="print"/>
          <a:srcRect/>
          <a:stretch>
            <a:fillRect/>
          </a:stretch>
        </p:blipFill>
        <p:spPr bwMode="auto">
          <a:xfrm>
            <a:off x="5508104" y="2348880"/>
            <a:ext cx="2826060" cy="3768080"/>
          </a:xfrm>
          <a:prstGeom prst="rect">
            <a:avLst/>
          </a:prstGeom>
          <a:noFill/>
        </p:spPr>
      </p:pic>
      <p:pic>
        <p:nvPicPr>
          <p:cNvPr id="8195" name="Picture 3" descr="C:\Users\Marie\Documents\MARIE\HELHa Loverval\3 BAC LG\Nicaise\anglais\The Southwest (USA)\nasa.jpg"/>
          <p:cNvPicPr>
            <a:picLocks noChangeAspect="1" noChangeArrowheads="1"/>
          </p:cNvPicPr>
          <p:nvPr/>
        </p:nvPicPr>
        <p:blipFill>
          <a:blip r:embed="rId3" cstate="print"/>
          <a:srcRect/>
          <a:stretch>
            <a:fillRect/>
          </a:stretch>
        </p:blipFill>
        <p:spPr bwMode="auto">
          <a:xfrm>
            <a:off x="1835696" y="2996952"/>
            <a:ext cx="2143125" cy="2143125"/>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Do </a:t>
            </a:r>
            <a:r>
              <a:rPr lang="fr-BE" dirty="0" err="1" smtClean="0"/>
              <a:t>you</a:t>
            </a:r>
            <a:r>
              <a:rPr lang="fr-BE" dirty="0" smtClean="0"/>
              <a:t> </a:t>
            </a:r>
            <a:r>
              <a:rPr lang="fr-BE" dirty="0" err="1" smtClean="0"/>
              <a:t>speak</a:t>
            </a:r>
            <a:r>
              <a:rPr lang="fr-BE" dirty="0" smtClean="0"/>
              <a:t> Texas </a:t>
            </a:r>
            <a:r>
              <a:rPr lang="fr-BE" dirty="0" err="1" smtClean="0"/>
              <a:t>language</a:t>
            </a:r>
            <a:r>
              <a:rPr lang="fr-BE" dirty="0" smtClean="0"/>
              <a:t>?</a:t>
            </a:r>
            <a:endParaRPr lang="fr-BE" dirty="0"/>
          </a:p>
        </p:txBody>
      </p:sp>
      <p:sp>
        <p:nvSpPr>
          <p:cNvPr id="3" name="Espace réservé du contenu 2"/>
          <p:cNvSpPr>
            <a:spLocks noGrp="1"/>
          </p:cNvSpPr>
          <p:nvPr>
            <p:ph idx="1"/>
          </p:nvPr>
        </p:nvSpPr>
        <p:spPr/>
        <p:txBody>
          <a:bodyPr>
            <a:normAutofit/>
          </a:bodyPr>
          <a:lstStyle/>
          <a:p>
            <a:r>
              <a:rPr lang="fr-BE" b="1" dirty="0" err="1" smtClean="0"/>
              <a:t>Howdy</a:t>
            </a:r>
            <a:r>
              <a:rPr lang="fr-BE" dirty="0" smtClean="0"/>
              <a:t> : </a:t>
            </a:r>
            <a:r>
              <a:rPr lang="fr-BE" i="1" dirty="0" smtClean="0"/>
              <a:t>how do </a:t>
            </a:r>
            <a:r>
              <a:rPr lang="fr-BE" i="1" dirty="0" err="1" smtClean="0"/>
              <a:t>you</a:t>
            </a:r>
            <a:r>
              <a:rPr lang="fr-BE" i="1" dirty="0" smtClean="0"/>
              <a:t> do</a:t>
            </a:r>
            <a:r>
              <a:rPr lang="fr-BE" dirty="0" smtClean="0"/>
              <a:t>?</a:t>
            </a:r>
          </a:p>
          <a:p>
            <a:r>
              <a:rPr lang="fr-BE" b="1" dirty="0" err="1" smtClean="0"/>
              <a:t>Big</a:t>
            </a:r>
            <a:r>
              <a:rPr lang="fr-BE" b="1" dirty="0" smtClean="0"/>
              <a:t> O’</a:t>
            </a:r>
            <a:r>
              <a:rPr lang="fr-BE" dirty="0" smtClean="0"/>
              <a:t> : </a:t>
            </a:r>
            <a:r>
              <a:rPr lang="fr-BE" i="1" dirty="0" err="1" smtClean="0"/>
              <a:t>huge</a:t>
            </a:r>
            <a:r>
              <a:rPr lang="fr-BE" i="1" dirty="0" smtClean="0"/>
              <a:t> (sandwich or bull)</a:t>
            </a:r>
          </a:p>
          <a:p>
            <a:r>
              <a:rPr lang="fr-BE" b="1" dirty="0" err="1" smtClean="0"/>
              <a:t>Fizyu</a:t>
            </a:r>
            <a:r>
              <a:rPr lang="fr-BE" dirty="0" smtClean="0"/>
              <a:t> : </a:t>
            </a:r>
            <a:r>
              <a:rPr lang="fr-BE" i="1" dirty="0" smtClean="0"/>
              <a:t>if I </a:t>
            </a:r>
            <a:r>
              <a:rPr lang="fr-BE" i="1" dirty="0" err="1" smtClean="0"/>
              <a:t>were</a:t>
            </a:r>
            <a:r>
              <a:rPr lang="fr-BE" i="1" dirty="0" smtClean="0"/>
              <a:t> </a:t>
            </a:r>
            <a:r>
              <a:rPr lang="fr-BE" i="1" dirty="0" err="1" smtClean="0"/>
              <a:t>you</a:t>
            </a:r>
            <a:endParaRPr lang="fr-BE" dirty="0" smtClean="0"/>
          </a:p>
          <a:p>
            <a:r>
              <a:rPr lang="fr-BE" b="1" dirty="0" err="1" smtClean="0"/>
              <a:t>Hooda</a:t>
            </a:r>
            <a:r>
              <a:rPr lang="fr-BE" b="1" dirty="0" smtClean="0"/>
              <a:t> </a:t>
            </a:r>
            <a:r>
              <a:rPr lang="fr-BE" b="1" dirty="0" err="1" smtClean="0"/>
              <a:t>thunk</a:t>
            </a:r>
            <a:r>
              <a:rPr lang="fr-BE" b="1" dirty="0" smtClean="0"/>
              <a:t> </a:t>
            </a:r>
            <a:r>
              <a:rPr lang="fr-BE" b="1" dirty="0" err="1" smtClean="0"/>
              <a:t>it</a:t>
            </a:r>
            <a:r>
              <a:rPr lang="fr-BE" dirty="0" smtClean="0"/>
              <a:t> : </a:t>
            </a:r>
            <a:r>
              <a:rPr lang="fr-BE" dirty="0" err="1" smtClean="0"/>
              <a:t>w</a:t>
            </a:r>
            <a:r>
              <a:rPr lang="fr-BE" i="1" dirty="0" err="1" smtClean="0"/>
              <a:t>ho</a:t>
            </a:r>
            <a:r>
              <a:rPr lang="fr-BE" i="1" dirty="0" smtClean="0"/>
              <a:t> </a:t>
            </a:r>
            <a:r>
              <a:rPr lang="fr-BE" i="1" dirty="0" err="1" smtClean="0"/>
              <a:t>would</a:t>
            </a:r>
            <a:r>
              <a:rPr lang="fr-BE" i="1" dirty="0" smtClean="0"/>
              <a:t> have </a:t>
            </a:r>
            <a:r>
              <a:rPr lang="fr-BE" i="1" dirty="0" err="1" smtClean="0"/>
              <a:t>thought</a:t>
            </a:r>
            <a:r>
              <a:rPr lang="fr-BE" i="1" dirty="0" smtClean="0"/>
              <a:t> of </a:t>
            </a:r>
            <a:r>
              <a:rPr lang="fr-BE" i="1" dirty="0" err="1" smtClean="0"/>
              <a:t>that</a:t>
            </a:r>
            <a:r>
              <a:rPr lang="fr-BE" i="1" dirty="0" smtClean="0"/>
              <a:t> ?</a:t>
            </a:r>
            <a:endParaRPr lang="fr-BE" dirty="0" smtClean="0"/>
          </a:p>
          <a:p>
            <a:r>
              <a:rPr lang="fr-BE" b="1" dirty="0" smtClean="0"/>
              <a:t>Afar</a:t>
            </a:r>
            <a:r>
              <a:rPr lang="fr-BE" dirty="0" smtClean="0"/>
              <a:t> : </a:t>
            </a:r>
            <a:r>
              <a:rPr lang="fr-BE" i="1" dirty="0" smtClean="0"/>
              <a:t>on </a:t>
            </a:r>
            <a:r>
              <a:rPr lang="fr-BE" i="1" dirty="0" err="1" smtClean="0"/>
              <a:t>fire</a:t>
            </a:r>
            <a:endParaRPr lang="fr-BE"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Texas </a:t>
            </a:r>
            <a:r>
              <a:rPr lang="fr-BE" dirty="0" err="1" smtClean="0"/>
              <a:t>language</a:t>
            </a:r>
            <a:r>
              <a:rPr lang="fr-BE" dirty="0" smtClean="0"/>
              <a:t> </a:t>
            </a:r>
            <a:r>
              <a:rPr lang="fr-BE" dirty="0" err="1" smtClean="0"/>
              <a:t>rules</a:t>
            </a:r>
            <a:endParaRPr lang="fr-BE" dirty="0"/>
          </a:p>
        </p:txBody>
      </p:sp>
      <p:sp>
        <p:nvSpPr>
          <p:cNvPr id="3" name="Espace réservé du contenu 2"/>
          <p:cNvSpPr>
            <a:spLocks noGrp="1"/>
          </p:cNvSpPr>
          <p:nvPr>
            <p:ph idx="1"/>
          </p:nvPr>
        </p:nvSpPr>
        <p:spPr/>
        <p:txBody>
          <a:bodyPr/>
          <a:lstStyle/>
          <a:p>
            <a:pPr>
              <a:buFont typeface="Symbol"/>
              <a:buChar char="Þ"/>
            </a:pPr>
            <a:r>
              <a:rPr lang="fr-BE" dirty="0" smtClean="0"/>
              <a:t>The more </a:t>
            </a:r>
            <a:r>
              <a:rPr lang="fr-BE" dirty="0" err="1" smtClean="0"/>
              <a:t>you</a:t>
            </a:r>
            <a:r>
              <a:rPr lang="fr-BE" dirty="0" smtClean="0"/>
              <a:t> </a:t>
            </a:r>
            <a:r>
              <a:rPr lang="fr-BE" dirty="0" err="1" smtClean="0"/>
              <a:t>shorten</a:t>
            </a:r>
            <a:r>
              <a:rPr lang="fr-BE" dirty="0" smtClean="0"/>
              <a:t>, the </a:t>
            </a:r>
            <a:r>
              <a:rPr lang="fr-BE" dirty="0" err="1" smtClean="0"/>
              <a:t>better</a:t>
            </a:r>
            <a:endParaRPr lang="fr-BE" dirty="0" smtClean="0"/>
          </a:p>
          <a:p>
            <a:pPr>
              <a:buNone/>
            </a:pPr>
            <a:endParaRPr lang="fr-BE" dirty="0" smtClean="0"/>
          </a:p>
          <a:p>
            <a:pPr>
              <a:buFont typeface="Symbol"/>
              <a:buChar char="Þ"/>
            </a:pPr>
            <a:r>
              <a:rPr lang="fr-BE" dirty="0" smtClean="0"/>
              <a:t>No more G: </a:t>
            </a:r>
            <a:r>
              <a:rPr lang="fr-BE" dirty="0" err="1" smtClean="0"/>
              <a:t>cookin</a:t>
            </a:r>
            <a:r>
              <a:rPr lang="fr-BE" dirty="0" smtClean="0"/>
              <a:t>’, </a:t>
            </a:r>
            <a:r>
              <a:rPr lang="fr-BE" dirty="0" err="1" smtClean="0"/>
              <a:t>playin</a:t>
            </a:r>
            <a:r>
              <a:rPr lang="fr-BE" dirty="0" smtClean="0"/>
              <a:t>’</a:t>
            </a:r>
          </a:p>
          <a:p>
            <a:pPr>
              <a:buNone/>
            </a:pPr>
            <a:endParaRPr lang="fr-BE" dirty="0" smtClean="0"/>
          </a:p>
          <a:p>
            <a:pPr>
              <a:buFont typeface="Symbol"/>
              <a:buChar char="Þ"/>
            </a:pPr>
            <a:r>
              <a:rPr lang="fr-BE" dirty="0" smtClean="0"/>
              <a:t>Play </a:t>
            </a:r>
            <a:r>
              <a:rPr lang="fr-BE" dirty="0" err="1" smtClean="0"/>
              <a:t>with</a:t>
            </a:r>
            <a:r>
              <a:rPr lang="fr-BE" dirty="0" smtClean="0"/>
              <a:t> </a:t>
            </a:r>
            <a:r>
              <a:rPr lang="fr-BE" dirty="0" err="1" smtClean="0"/>
              <a:t>vowels</a:t>
            </a:r>
            <a:r>
              <a:rPr lang="fr-BE" dirty="0" smtClean="0"/>
              <a:t>: </a:t>
            </a:r>
            <a:r>
              <a:rPr lang="fr-BE" dirty="0" err="1" smtClean="0"/>
              <a:t>aiggs</a:t>
            </a:r>
            <a:r>
              <a:rPr lang="fr-BE" dirty="0" smtClean="0"/>
              <a:t> (</a:t>
            </a:r>
            <a:r>
              <a:rPr lang="fr-BE" dirty="0" err="1" smtClean="0"/>
              <a:t>eggs</a:t>
            </a:r>
            <a:r>
              <a:rPr lang="fr-BE" dirty="0" smtClean="0"/>
              <a:t>), </a:t>
            </a:r>
            <a:r>
              <a:rPr lang="fr-BE" dirty="0" err="1" smtClean="0"/>
              <a:t>laht</a:t>
            </a:r>
            <a:r>
              <a:rPr lang="fr-BE" dirty="0" smtClean="0"/>
              <a:t> (light), </a:t>
            </a:r>
            <a:r>
              <a:rPr lang="fr-BE" dirty="0" err="1" smtClean="0"/>
              <a:t>nawth</a:t>
            </a:r>
            <a:r>
              <a:rPr lang="fr-BE" dirty="0" smtClean="0"/>
              <a:t> (</a:t>
            </a:r>
            <a:r>
              <a:rPr lang="fr-BE" dirty="0" err="1" smtClean="0"/>
              <a:t>north</a:t>
            </a:r>
            <a:r>
              <a:rPr lang="fr-BE" dirty="0" smtClean="0"/>
              <a:t>), </a:t>
            </a:r>
            <a:r>
              <a:rPr lang="fr-BE" dirty="0" err="1" smtClean="0"/>
              <a:t>daints</a:t>
            </a:r>
            <a:r>
              <a:rPr lang="fr-BE" dirty="0" smtClean="0"/>
              <a:t> (dance)</a:t>
            </a:r>
          </a:p>
          <a:p>
            <a:pPr>
              <a:buFont typeface="Symbol"/>
              <a:buChar char="Þ"/>
            </a:pPr>
            <a:endParaRPr lang="fr-BE"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err="1" smtClean="0"/>
              <a:t>Some</a:t>
            </a:r>
            <a:r>
              <a:rPr lang="fr-BE" dirty="0" smtClean="0"/>
              <a:t> expressions</a:t>
            </a:r>
            <a:endParaRPr lang="fr-BE" dirty="0"/>
          </a:p>
        </p:txBody>
      </p:sp>
      <p:sp>
        <p:nvSpPr>
          <p:cNvPr id="3" name="Espace réservé du contenu 2"/>
          <p:cNvSpPr>
            <a:spLocks noGrp="1"/>
          </p:cNvSpPr>
          <p:nvPr>
            <p:ph idx="1"/>
          </p:nvPr>
        </p:nvSpPr>
        <p:spPr/>
        <p:txBody>
          <a:bodyPr>
            <a:normAutofit/>
          </a:bodyPr>
          <a:lstStyle/>
          <a:p>
            <a:r>
              <a:rPr lang="fr-BE" dirty="0" err="1" smtClean="0"/>
              <a:t>Big</a:t>
            </a:r>
            <a:r>
              <a:rPr lang="fr-BE" dirty="0" smtClean="0"/>
              <a:t> </a:t>
            </a:r>
            <a:r>
              <a:rPr lang="fr-BE" dirty="0" err="1" smtClean="0"/>
              <a:t>hat</a:t>
            </a:r>
            <a:r>
              <a:rPr lang="fr-BE" dirty="0" smtClean="0"/>
              <a:t>, no </a:t>
            </a:r>
            <a:r>
              <a:rPr lang="fr-BE" dirty="0" err="1" smtClean="0"/>
              <a:t>cattle</a:t>
            </a:r>
            <a:endParaRPr lang="fr-BE" dirty="0" smtClean="0"/>
          </a:p>
          <a:p>
            <a:r>
              <a:rPr lang="en-US" dirty="0" smtClean="0"/>
              <a:t>Don’t call him a cowboy till you’ve seen him ride</a:t>
            </a:r>
          </a:p>
          <a:p>
            <a:r>
              <a:rPr lang="en-US" dirty="0" smtClean="0"/>
              <a:t>Never slap a man who’s </a:t>
            </a:r>
            <a:r>
              <a:rPr lang="en-US" dirty="0" err="1" smtClean="0"/>
              <a:t>chewin</a:t>
            </a:r>
            <a:r>
              <a:rPr lang="en-US" dirty="0" smtClean="0"/>
              <a:t>’ tobacco</a:t>
            </a:r>
          </a:p>
          <a:p>
            <a:r>
              <a:rPr lang="en-US" dirty="0" smtClean="0"/>
              <a:t>If you find yourself in a hole, the first thing to do is stop </a:t>
            </a:r>
            <a:r>
              <a:rPr lang="en-US" dirty="0" err="1" smtClean="0"/>
              <a:t>diggin</a:t>
            </a:r>
            <a:r>
              <a:rPr lang="en-US" dirty="0" smtClean="0"/>
              <a:t>’</a:t>
            </a:r>
          </a:p>
          <a:p>
            <a:r>
              <a:rPr lang="en-US" dirty="0" smtClean="0"/>
              <a:t>There’s two theories to </a:t>
            </a:r>
            <a:r>
              <a:rPr lang="en-US" dirty="0" err="1" smtClean="0"/>
              <a:t>arguin</a:t>
            </a:r>
            <a:r>
              <a:rPr lang="en-US" dirty="0" smtClean="0"/>
              <a:t>’ with a woman. Neither one works</a:t>
            </a:r>
          </a:p>
          <a:p>
            <a:endParaRPr lang="fr-BE"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6600" b="1" u="sng" dirty="0" smtClean="0">
                <a:latin typeface="Babycakes" panose="00000400000000000000" pitchFamily="2" charset="0"/>
                <a:cs typeface="Arial" panose="020B0604020202020204" pitchFamily="34" charset="0"/>
              </a:rPr>
              <a:t>Oklahoma</a:t>
            </a:r>
            <a:r>
              <a:rPr lang="fr-FR" sz="6600" b="1" dirty="0" smtClean="0">
                <a:latin typeface="Babycakes" panose="00000400000000000000" pitchFamily="2" charset="0"/>
                <a:cs typeface="Arial" panose="020B0604020202020204" pitchFamily="34" charset="0"/>
              </a:rPr>
              <a:t> </a:t>
            </a:r>
            <a:endParaRPr lang="fr-FR" sz="6600" b="1" dirty="0">
              <a:latin typeface="Babycakes" panose="00000400000000000000" pitchFamily="2" charset="0"/>
              <a:cs typeface="Arial" panose="020B0604020202020204" pitchFamily="34" charset="0"/>
            </a:endParaRPr>
          </a:p>
        </p:txBody>
      </p:sp>
      <p:sp>
        <p:nvSpPr>
          <p:cNvPr id="3" name="Espace réservé du contenu 2"/>
          <p:cNvSpPr>
            <a:spLocks noGrp="1"/>
          </p:cNvSpPr>
          <p:nvPr>
            <p:ph idx="1"/>
          </p:nvPr>
        </p:nvSpPr>
        <p:spPr>
          <a:xfrm>
            <a:off x="107504" y="1268760"/>
            <a:ext cx="8507288" cy="5328591"/>
          </a:xfrm>
        </p:spPr>
        <p:txBody>
          <a:bodyPr>
            <a:normAutofit fontScale="70000" lnSpcReduction="20000"/>
          </a:bodyPr>
          <a:lstStyle/>
          <a:p>
            <a:pPr marL="0" indent="0">
              <a:buNone/>
            </a:pPr>
            <a:r>
              <a:rPr lang="fr-FR" sz="4800" b="1" dirty="0" err="1" smtClean="0">
                <a:latin typeface="Babycakes" panose="00000400000000000000" pitchFamily="2" charset="0"/>
              </a:rPr>
              <a:t>Nickname</a:t>
            </a:r>
            <a:r>
              <a:rPr lang="fr-FR" sz="4800" b="1" dirty="0" smtClean="0">
                <a:latin typeface="Babycakes" panose="00000400000000000000" pitchFamily="2" charset="0"/>
              </a:rPr>
              <a:t> : </a:t>
            </a:r>
            <a:r>
              <a:rPr lang="fr-FR" sz="5200" b="1" dirty="0" err="1" smtClean="0">
                <a:latin typeface="Aldhabi" panose="01000000000000000000" pitchFamily="2" charset="-78"/>
                <a:cs typeface="Aldhabi" panose="01000000000000000000" pitchFamily="2" charset="-78"/>
              </a:rPr>
              <a:t>Sooner</a:t>
            </a:r>
            <a:r>
              <a:rPr lang="fr-FR" sz="5200" b="1" dirty="0" smtClean="0">
                <a:latin typeface="Aldhabi" panose="01000000000000000000" pitchFamily="2" charset="-78"/>
                <a:cs typeface="Aldhabi" panose="01000000000000000000" pitchFamily="2" charset="-78"/>
              </a:rPr>
              <a:t> State </a:t>
            </a:r>
          </a:p>
          <a:p>
            <a:pPr marL="0" indent="0">
              <a:buNone/>
            </a:pPr>
            <a:r>
              <a:rPr lang="fr-FR" sz="4800" b="1" dirty="0" smtClean="0">
                <a:latin typeface="Babycakes" panose="00000400000000000000" pitchFamily="2" charset="0"/>
              </a:rPr>
              <a:t>Capital : </a:t>
            </a:r>
            <a:r>
              <a:rPr lang="fr-FR" sz="5200" b="1" dirty="0" smtClean="0">
                <a:latin typeface="Aldhabi" panose="01000000000000000000" pitchFamily="2" charset="-78"/>
                <a:cs typeface="Aldhabi" panose="01000000000000000000" pitchFamily="2" charset="-78"/>
              </a:rPr>
              <a:t>Oklahoma city </a:t>
            </a:r>
          </a:p>
          <a:p>
            <a:pPr marL="0" indent="0">
              <a:buNone/>
            </a:pPr>
            <a:r>
              <a:rPr lang="fr-FR" dirty="0"/>
              <a:t>Entrance in the union : 1907 (46</a:t>
            </a:r>
            <a:r>
              <a:rPr lang="fr-FR" baseline="30000" dirty="0"/>
              <a:t>th</a:t>
            </a:r>
            <a:r>
              <a:rPr lang="fr-FR" dirty="0"/>
              <a:t> state) </a:t>
            </a:r>
          </a:p>
          <a:p>
            <a:pPr marL="0" indent="0">
              <a:buNone/>
            </a:pPr>
            <a:endParaRPr lang="fr-FR" dirty="0"/>
          </a:p>
          <a:p>
            <a:pPr marL="0" indent="0">
              <a:buNone/>
            </a:pPr>
            <a:r>
              <a:rPr lang="fr-FR" sz="4800" b="1" dirty="0" smtClean="0">
                <a:latin typeface="Babycakes" panose="00000400000000000000" pitchFamily="2" charset="0"/>
              </a:rPr>
              <a:t>Population : </a:t>
            </a:r>
            <a:r>
              <a:rPr lang="fr-FR" sz="5200" b="1" dirty="0" smtClean="0">
                <a:latin typeface="Aldhabi" panose="01000000000000000000" pitchFamily="2" charset="-78"/>
                <a:cs typeface="Aldhabi" panose="01000000000000000000" pitchFamily="2" charset="-78"/>
              </a:rPr>
              <a:t>3,878 million people </a:t>
            </a:r>
          </a:p>
          <a:p>
            <a:pPr marL="0" indent="0">
              <a:buNone/>
            </a:pPr>
            <a:r>
              <a:rPr lang="fr-FR" dirty="0" smtClean="0"/>
              <a:t>Superficie : 181 196 km2 </a:t>
            </a:r>
            <a:endParaRPr lang="fr-FR" dirty="0"/>
          </a:p>
          <a:p>
            <a:pPr marL="0" indent="0">
              <a:buNone/>
            </a:pPr>
            <a:r>
              <a:rPr lang="fr-FR" sz="5200" b="1" dirty="0" err="1" smtClean="0">
                <a:latin typeface="Babycakes" panose="00000400000000000000" pitchFamily="2" charset="0"/>
              </a:rPr>
              <a:t>Neighboring</a:t>
            </a:r>
            <a:r>
              <a:rPr lang="fr-FR" sz="5200" b="1" dirty="0" smtClean="0">
                <a:latin typeface="Babycakes" panose="00000400000000000000" pitchFamily="2" charset="0"/>
              </a:rPr>
              <a:t> states : </a:t>
            </a:r>
            <a:r>
              <a:rPr lang="fr-FR" sz="5200" b="1" dirty="0" smtClean="0">
                <a:latin typeface="Aldhabi" panose="01000000000000000000" pitchFamily="2" charset="-78"/>
                <a:cs typeface="Aldhabi" panose="01000000000000000000" pitchFamily="2" charset="-78"/>
              </a:rPr>
              <a:t>Texas, Arkansas, Missouri, Kansas, Colorado, New Mexico</a:t>
            </a:r>
            <a:endParaRPr lang="fr-FR" sz="5200" b="1" dirty="0">
              <a:latin typeface="Aldhabi" panose="01000000000000000000" pitchFamily="2" charset="-78"/>
              <a:cs typeface="Aldhabi" panose="01000000000000000000" pitchFamily="2" charset="-78"/>
            </a:endParaRPr>
          </a:p>
          <a:p>
            <a:pPr marL="0" indent="0">
              <a:buNone/>
            </a:pPr>
            <a:r>
              <a:rPr lang="fr-FR" sz="4800" b="1" dirty="0" err="1" smtClean="0">
                <a:latin typeface="Babycakes" panose="00000400000000000000" pitchFamily="2" charset="0"/>
              </a:rPr>
              <a:t>Landscape</a:t>
            </a:r>
            <a:r>
              <a:rPr lang="fr-FR" sz="4800" b="1" dirty="0" smtClean="0">
                <a:latin typeface="Babycakes" panose="00000400000000000000" pitchFamily="2" charset="0"/>
              </a:rPr>
              <a:t> : </a:t>
            </a:r>
            <a:r>
              <a:rPr lang="fr-FR" sz="5600" b="1" dirty="0" err="1" smtClean="0">
                <a:latin typeface="Aldhabi" panose="01000000000000000000" pitchFamily="2" charset="-78"/>
                <a:cs typeface="Aldhabi" panose="01000000000000000000" pitchFamily="2" charset="-78"/>
              </a:rPr>
              <a:t>most</a:t>
            </a:r>
            <a:r>
              <a:rPr lang="fr-FR" sz="5600" b="1" dirty="0" smtClean="0">
                <a:latin typeface="Aldhabi" panose="01000000000000000000" pitchFamily="2" charset="-78"/>
                <a:cs typeface="Aldhabi" panose="01000000000000000000" pitchFamily="2" charset="-78"/>
              </a:rPr>
              <a:t> </a:t>
            </a:r>
            <a:r>
              <a:rPr lang="fr-FR" sz="5600" b="1" dirty="0" err="1" smtClean="0">
                <a:latin typeface="Aldhabi" panose="01000000000000000000" pitchFamily="2" charset="-78"/>
                <a:cs typeface="Aldhabi" panose="01000000000000000000" pitchFamily="2" charset="-78"/>
              </a:rPr>
              <a:t>diversified</a:t>
            </a:r>
            <a:r>
              <a:rPr lang="fr-FR" sz="5600" b="1" dirty="0" smtClean="0">
                <a:latin typeface="Aldhabi" panose="01000000000000000000" pitchFamily="2" charset="-78"/>
                <a:cs typeface="Aldhabi" panose="01000000000000000000" pitchFamily="2" charset="-78"/>
              </a:rPr>
              <a:t> of the USA </a:t>
            </a:r>
            <a:r>
              <a:rPr lang="fr-FR" sz="5600" b="1" dirty="0" err="1" smtClean="0">
                <a:latin typeface="Aldhabi" panose="01000000000000000000" pitchFamily="2" charset="-78"/>
                <a:cs typeface="Aldhabi" panose="01000000000000000000" pitchFamily="2" charset="-78"/>
              </a:rPr>
              <a:t>with</a:t>
            </a:r>
            <a:r>
              <a:rPr lang="fr-FR" sz="5600" b="1" dirty="0" smtClean="0">
                <a:latin typeface="Aldhabi" panose="01000000000000000000" pitchFamily="2" charset="-78"/>
                <a:cs typeface="Aldhabi" panose="01000000000000000000" pitchFamily="2" charset="-78"/>
              </a:rPr>
              <a:t> </a:t>
            </a:r>
            <a:r>
              <a:rPr lang="fr-FR" sz="5600" b="1" dirty="0" err="1" smtClean="0">
                <a:latin typeface="Aldhabi" panose="01000000000000000000" pitchFamily="2" charset="-78"/>
                <a:cs typeface="Aldhabi" panose="01000000000000000000" pitchFamily="2" charset="-78"/>
              </a:rPr>
              <a:t>woods</a:t>
            </a:r>
            <a:r>
              <a:rPr lang="fr-FR" sz="5600" b="1" dirty="0" smtClean="0">
                <a:latin typeface="Aldhabi" panose="01000000000000000000" pitchFamily="2" charset="-78"/>
                <a:cs typeface="Aldhabi" panose="01000000000000000000" pitchFamily="2" charset="-78"/>
              </a:rPr>
              <a:t>, </a:t>
            </a:r>
            <a:r>
              <a:rPr lang="fr-FR" sz="5600" b="1" dirty="0" err="1" smtClean="0">
                <a:latin typeface="Aldhabi" panose="01000000000000000000" pitchFamily="2" charset="-78"/>
                <a:cs typeface="Aldhabi" panose="01000000000000000000" pitchFamily="2" charset="-78"/>
              </a:rPr>
              <a:t>sand</a:t>
            </a:r>
            <a:r>
              <a:rPr lang="fr-FR" sz="5600" b="1" dirty="0" smtClean="0">
                <a:latin typeface="Aldhabi" panose="01000000000000000000" pitchFamily="2" charset="-78"/>
                <a:cs typeface="Aldhabi" panose="01000000000000000000" pitchFamily="2" charset="-78"/>
              </a:rPr>
              <a:t> dunes, </a:t>
            </a:r>
            <a:r>
              <a:rPr lang="fr-FR" sz="5600" b="1" dirty="0" err="1" smtClean="0">
                <a:latin typeface="Aldhabi" panose="01000000000000000000" pitchFamily="2" charset="-78"/>
                <a:cs typeface="Aldhabi" panose="01000000000000000000" pitchFamily="2" charset="-78"/>
              </a:rPr>
              <a:t>undulating</a:t>
            </a:r>
            <a:r>
              <a:rPr lang="fr-FR" sz="5600" b="1" dirty="0" smtClean="0">
                <a:latin typeface="Aldhabi" panose="01000000000000000000" pitchFamily="2" charset="-78"/>
                <a:cs typeface="Aldhabi" panose="01000000000000000000" pitchFamily="2" charset="-78"/>
              </a:rPr>
              <a:t> </a:t>
            </a:r>
            <a:r>
              <a:rPr lang="fr-FR" sz="5600" b="1" dirty="0" err="1" smtClean="0">
                <a:latin typeface="Aldhabi" panose="01000000000000000000" pitchFamily="2" charset="-78"/>
                <a:cs typeface="Aldhabi" panose="01000000000000000000" pitchFamily="2" charset="-78"/>
              </a:rPr>
              <a:t>meadows</a:t>
            </a:r>
            <a:r>
              <a:rPr lang="fr-FR" sz="5600" b="1" dirty="0" smtClean="0">
                <a:latin typeface="Aldhabi" panose="01000000000000000000" pitchFamily="2" charset="-78"/>
                <a:cs typeface="Aldhabi" panose="01000000000000000000" pitchFamily="2" charset="-78"/>
              </a:rPr>
              <a:t>, </a:t>
            </a:r>
            <a:r>
              <a:rPr lang="fr-FR" sz="5600" b="1" dirty="0" err="1" smtClean="0">
                <a:latin typeface="Aldhabi" panose="01000000000000000000" pitchFamily="2" charset="-78"/>
                <a:cs typeface="Aldhabi" panose="01000000000000000000" pitchFamily="2" charset="-78"/>
              </a:rPr>
              <a:t>cypress</a:t>
            </a:r>
            <a:r>
              <a:rPr lang="fr-FR" sz="5600" b="1" dirty="0" smtClean="0">
                <a:latin typeface="Aldhabi" panose="01000000000000000000" pitchFamily="2" charset="-78"/>
                <a:cs typeface="Aldhabi" panose="01000000000000000000" pitchFamily="2" charset="-78"/>
              </a:rPr>
              <a:t> </a:t>
            </a:r>
            <a:r>
              <a:rPr lang="fr-FR" sz="5600" b="1" dirty="0" err="1" smtClean="0">
                <a:latin typeface="Aldhabi" panose="01000000000000000000" pitchFamily="2" charset="-78"/>
                <a:cs typeface="Aldhabi" panose="01000000000000000000" pitchFamily="2" charset="-78"/>
              </a:rPr>
              <a:t>marshes</a:t>
            </a:r>
            <a:r>
              <a:rPr lang="fr-FR" sz="5600" b="1" dirty="0" smtClean="0">
                <a:latin typeface="Aldhabi" panose="01000000000000000000" pitchFamily="2" charset="-78"/>
                <a:cs typeface="Aldhabi" panose="01000000000000000000" pitchFamily="2" charset="-78"/>
              </a:rPr>
              <a:t> </a:t>
            </a:r>
            <a:endParaRPr lang="fr-FR" sz="5600" b="1" dirty="0">
              <a:latin typeface="Aldhabi" panose="01000000000000000000" pitchFamily="2" charset="-78"/>
              <a:cs typeface="Aldhabi" panose="01000000000000000000" pitchFamily="2" charset="-78"/>
            </a:endParaRPr>
          </a:p>
        </p:txBody>
      </p:sp>
    </p:spTree>
    <p:extLst>
      <p:ext uri="{BB962C8B-B14F-4D97-AF65-F5344CB8AC3E}">
        <p14:creationId xmlns="" xmlns:p14="http://schemas.microsoft.com/office/powerpoint/2010/main" val="36317108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9000" r="-19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6600" b="1" u="sng" dirty="0" smtClean="0">
                <a:latin typeface="Babycakes" panose="00000400000000000000" pitchFamily="2" charset="0"/>
              </a:rPr>
              <a:t>Oklahoma </a:t>
            </a:r>
            <a:endParaRPr lang="fr-FR" sz="6600" b="1" u="sng" dirty="0">
              <a:latin typeface="Babycakes" panose="00000400000000000000" pitchFamily="2" charset="0"/>
            </a:endParaRPr>
          </a:p>
        </p:txBody>
      </p:sp>
      <p:sp>
        <p:nvSpPr>
          <p:cNvPr id="3" name="Espace réservé du contenu 2"/>
          <p:cNvSpPr>
            <a:spLocks noGrp="1"/>
          </p:cNvSpPr>
          <p:nvPr>
            <p:ph idx="1"/>
          </p:nvPr>
        </p:nvSpPr>
        <p:spPr/>
        <p:txBody>
          <a:bodyPr/>
          <a:lstStyle/>
          <a:p>
            <a:endParaRPr lang="fr-FR" dirty="0"/>
          </a:p>
        </p:txBody>
      </p:sp>
    </p:spTree>
    <p:extLst>
      <p:ext uri="{BB962C8B-B14F-4D97-AF65-F5344CB8AC3E}">
        <p14:creationId xmlns="" xmlns:p14="http://schemas.microsoft.com/office/powerpoint/2010/main" val="5874994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6000" b="1" dirty="0" err="1" smtClean="0">
                <a:latin typeface="Akbar" pitchFamily="2" charset="0"/>
              </a:rPr>
              <a:t>Northen</a:t>
            </a:r>
            <a:r>
              <a:rPr lang="fr-FR" sz="6000" b="1" dirty="0" smtClean="0">
                <a:latin typeface="Akbar" pitchFamily="2" charset="0"/>
              </a:rPr>
              <a:t> Arizona </a:t>
            </a:r>
            <a:endParaRPr lang="fr-FR" sz="6000" b="1" dirty="0">
              <a:latin typeface="Akbar" pitchFamily="2" charset="0"/>
            </a:endParaRPr>
          </a:p>
        </p:txBody>
      </p:sp>
      <p:pic>
        <p:nvPicPr>
          <p:cNvPr id="4" name="Espace réservé du conten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107504" y="1268760"/>
            <a:ext cx="4464496" cy="3246906"/>
          </a:xfrm>
        </p:spPr>
      </p:pic>
      <p:pic>
        <p:nvPicPr>
          <p:cNvPr id="5" name="Ima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572000" y="1268761"/>
            <a:ext cx="4392488" cy="3139024"/>
          </a:xfrm>
          <a:prstGeom prst="rect">
            <a:avLst/>
          </a:prstGeom>
        </p:spPr>
      </p:pic>
      <p:pic>
        <p:nvPicPr>
          <p:cNvPr id="6" name="Image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06853" y="4407784"/>
            <a:ext cx="4549659" cy="2450959"/>
          </a:xfrm>
          <a:prstGeom prst="rect">
            <a:avLst/>
          </a:prstGeom>
        </p:spPr>
      </p:pic>
      <p:pic>
        <p:nvPicPr>
          <p:cNvPr id="7" name="Image 6"/>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687269" y="4132170"/>
            <a:ext cx="4437492" cy="2708920"/>
          </a:xfrm>
          <a:prstGeom prst="rect">
            <a:avLst/>
          </a:prstGeom>
        </p:spPr>
      </p:pic>
    </p:spTree>
    <p:extLst>
      <p:ext uri="{BB962C8B-B14F-4D97-AF65-F5344CB8AC3E}">
        <p14:creationId xmlns="" xmlns:p14="http://schemas.microsoft.com/office/powerpoint/2010/main" val="29564217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67544" y="188640"/>
            <a:ext cx="8229600" cy="1143000"/>
          </a:xfrm>
        </p:spPr>
        <p:txBody>
          <a:bodyPr>
            <a:normAutofit/>
          </a:bodyPr>
          <a:lstStyle/>
          <a:p>
            <a:r>
              <a:rPr lang="fr-FR" sz="6600" b="1" u="sng" dirty="0" smtClean="0">
                <a:latin typeface="Babycakes" panose="00000400000000000000" pitchFamily="2" charset="0"/>
              </a:rPr>
              <a:t>Oklahoma </a:t>
            </a:r>
            <a:endParaRPr lang="fr-FR" sz="6600" b="1" u="sng" dirty="0">
              <a:latin typeface="Babycakes" panose="00000400000000000000" pitchFamily="2" charset="0"/>
            </a:endParaRPr>
          </a:p>
        </p:txBody>
      </p:sp>
      <p:pic>
        <p:nvPicPr>
          <p:cNvPr id="4" name="Espace réservé du conten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0" y="1261798"/>
            <a:ext cx="4788024" cy="3247322"/>
          </a:xfrm>
        </p:spPr>
      </p:pic>
      <p:pic>
        <p:nvPicPr>
          <p:cNvPr id="5" name="Ima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601374" y="1268760"/>
            <a:ext cx="4542625" cy="3240360"/>
          </a:xfrm>
          <a:prstGeom prst="rect">
            <a:avLst/>
          </a:prstGeom>
        </p:spPr>
      </p:pic>
      <p:pic>
        <p:nvPicPr>
          <p:cNvPr id="6" name="Image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494540" y="4293096"/>
            <a:ext cx="4682282" cy="2564904"/>
          </a:xfrm>
          <a:prstGeom prst="rect">
            <a:avLst/>
          </a:prstGeom>
        </p:spPr>
      </p:pic>
      <p:pic>
        <p:nvPicPr>
          <p:cNvPr id="7" name="Image 6"/>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0" y="4293097"/>
            <a:ext cx="4601374" cy="2564904"/>
          </a:xfrm>
          <a:prstGeom prst="rect">
            <a:avLst/>
          </a:prstGeom>
        </p:spPr>
      </p:pic>
    </p:spTree>
    <p:extLst>
      <p:ext uri="{BB962C8B-B14F-4D97-AF65-F5344CB8AC3E}">
        <p14:creationId xmlns="" xmlns:p14="http://schemas.microsoft.com/office/powerpoint/2010/main" val="12289403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5400" b="1" u="sng" dirty="0" smtClean="0">
                <a:latin typeface="Babycakes" panose="00000400000000000000" pitchFamily="2" charset="0"/>
              </a:rPr>
              <a:t>Oklahoma – Route 66</a:t>
            </a:r>
            <a:endParaRPr lang="fr-FR" sz="5400" b="1" u="sng" dirty="0">
              <a:latin typeface="Babycakes" panose="00000400000000000000" pitchFamily="2" charset="0"/>
            </a:endParaRPr>
          </a:p>
        </p:txBody>
      </p:sp>
      <p:pic>
        <p:nvPicPr>
          <p:cNvPr id="4" name="Espace réservé du conten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0" y="1412775"/>
            <a:ext cx="4572000" cy="2909361"/>
          </a:xfrm>
        </p:spPr>
      </p:pic>
      <p:pic>
        <p:nvPicPr>
          <p:cNvPr id="5" name="Ima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572000" y="1412776"/>
            <a:ext cx="4572000" cy="2880320"/>
          </a:xfrm>
          <a:prstGeom prst="rect">
            <a:avLst/>
          </a:prstGeom>
        </p:spPr>
      </p:pic>
      <p:pic>
        <p:nvPicPr>
          <p:cNvPr id="6" name="Image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4149080"/>
            <a:ext cx="4572000" cy="2708920"/>
          </a:xfrm>
          <a:prstGeom prst="rect">
            <a:avLst/>
          </a:prstGeom>
        </p:spPr>
      </p:pic>
      <p:pic>
        <p:nvPicPr>
          <p:cNvPr id="7" name="Image 6"/>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572000" y="4133763"/>
            <a:ext cx="4572000" cy="2739554"/>
          </a:xfrm>
          <a:prstGeom prst="rect">
            <a:avLst/>
          </a:prstGeom>
        </p:spPr>
      </p:pic>
    </p:spTree>
    <p:extLst>
      <p:ext uri="{BB962C8B-B14F-4D97-AF65-F5344CB8AC3E}">
        <p14:creationId xmlns="" xmlns:p14="http://schemas.microsoft.com/office/powerpoint/2010/main" val="36614431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6000" u="sng" dirty="0" smtClean="0">
                <a:latin typeface="Babycakes" panose="00000400000000000000" pitchFamily="2" charset="0"/>
              </a:rPr>
              <a:t>Oklahoma – Nature </a:t>
            </a:r>
            <a:endParaRPr lang="fr-FR" sz="6000" u="sng" dirty="0">
              <a:latin typeface="Babycakes" panose="00000400000000000000" pitchFamily="2" charset="0"/>
            </a:endParaRPr>
          </a:p>
        </p:txBody>
      </p:sp>
      <p:pic>
        <p:nvPicPr>
          <p:cNvPr id="4" name="Espace réservé du conten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0" y="1412776"/>
            <a:ext cx="4716016" cy="2834779"/>
          </a:xfrm>
        </p:spPr>
      </p:pic>
      <p:pic>
        <p:nvPicPr>
          <p:cNvPr id="5" name="Ima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572000" y="1412776"/>
            <a:ext cx="4577648" cy="2952327"/>
          </a:xfrm>
          <a:prstGeom prst="rect">
            <a:avLst/>
          </a:prstGeom>
        </p:spPr>
      </p:pic>
      <p:pic>
        <p:nvPicPr>
          <p:cNvPr id="6" name="Image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4077073"/>
            <a:ext cx="4572000" cy="2780928"/>
          </a:xfrm>
          <a:prstGeom prst="rect">
            <a:avLst/>
          </a:prstGeom>
        </p:spPr>
      </p:pic>
      <p:pic>
        <p:nvPicPr>
          <p:cNvPr id="7" name="Image 6"/>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572000" y="4365103"/>
            <a:ext cx="4572000" cy="2492897"/>
          </a:xfrm>
          <a:prstGeom prst="rect">
            <a:avLst/>
          </a:prstGeom>
        </p:spPr>
      </p:pic>
    </p:spTree>
    <p:extLst>
      <p:ext uri="{BB962C8B-B14F-4D97-AF65-F5344CB8AC3E}">
        <p14:creationId xmlns="" xmlns:p14="http://schemas.microsoft.com/office/powerpoint/2010/main" val="20189300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6000" b="1" u="sng" dirty="0" smtClean="0">
                <a:latin typeface="Babycakes" panose="00000400000000000000" pitchFamily="2" charset="0"/>
              </a:rPr>
              <a:t>Oklahoma - Nature</a:t>
            </a:r>
            <a:endParaRPr lang="fr-FR" sz="6000" b="1" u="sng" dirty="0">
              <a:latin typeface="Babycakes" panose="00000400000000000000" pitchFamily="2" charset="0"/>
            </a:endParaRPr>
          </a:p>
        </p:txBody>
      </p:sp>
      <p:pic>
        <p:nvPicPr>
          <p:cNvPr id="4" name="Espace réservé du conten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0" y="1268761"/>
            <a:ext cx="4680961" cy="2952328"/>
          </a:xfrm>
        </p:spPr>
      </p:pic>
      <p:pic>
        <p:nvPicPr>
          <p:cNvPr id="5" name="Ima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630936" y="1268760"/>
            <a:ext cx="4513064" cy="2952328"/>
          </a:xfrm>
          <a:prstGeom prst="rect">
            <a:avLst/>
          </a:prstGeom>
        </p:spPr>
      </p:pic>
      <p:pic>
        <p:nvPicPr>
          <p:cNvPr id="6" name="Image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4221089"/>
            <a:ext cx="4630936" cy="2636912"/>
          </a:xfrm>
          <a:prstGeom prst="rect">
            <a:avLst/>
          </a:prstGeom>
        </p:spPr>
      </p:pic>
      <p:pic>
        <p:nvPicPr>
          <p:cNvPr id="7" name="Image 6"/>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779912" y="3717032"/>
            <a:ext cx="5388767" cy="3140969"/>
          </a:xfrm>
          <a:prstGeom prst="rect">
            <a:avLst/>
          </a:prstGeom>
        </p:spPr>
      </p:pic>
    </p:spTree>
    <p:extLst>
      <p:ext uri="{BB962C8B-B14F-4D97-AF65-F5344CB8AC3E}">
        <p14:creationId xmlns="" xmlns:p14="http://schemas.microsoft.com/office/powerpoint/2010/main" val="30755084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6000" b="1" u="sng" dirty="0" smtClean="0">
                <a:latin typeface="Babycakes" panose="00000400000000000000" pitchFamily="2" charset="0"/>
              </a:rPr>
              <a:t>Oklahoma – Nature </a:t>
            </a:r>
            <a:endParaRPr lang="fr-FR" sz="6000" b="1" u="sng" dirty="0">
              <a:latin typeface="Babycakes" panose="00000400000000000000" pitchFamily="2" charset="0"/>
            </a:endParaRPr>
          </a:p>
        </p:txBody>
      </p:sp>
      <p:pic>
        <p:nvPicPr>
          <p:cNvPr id="4" name="Espace réservé du conten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1" y="1340769"/>
            <a:ext cx="4746592" cy="3168351"/>
          </a:xfrm>
        </p:spPr>
      </p:pic>
      <p:pic>
        <p:nvPicPr>
          <p:cNvPr id="5" name="Ima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707904" y="3717032"/>
            <a:ext cx="5436096" cy="3140968"/>
          </a:xfrm>
          <a:prstGeom prst="rect">
            <a:avLst/>
          </a:prstGeom>
        </p:spPr>
      </p:pic>
    </p:spTree>
    <p:extLst>
      <p:ext uri="{BB962C8B-B14F-4D97-AF65-F5344CB8AC3E}">
        <p14:creationId xmlns="" xmlns:p14="http://schemas.microsoft.com/office/powerpoint/2010/main" val="530093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BE" b="1" dirty="0" err="1" smtClean="0"/>
              <a:t>Weather</a:t>
            </a:r>
            <a:r>
              <a:rPr lang="fr-BE" b="1" dirty="0" smtClean="0"/>
              <a:t> </a:t>
            </a:r>
            <a:r>
              <a:rPr lang="fr-BE" b="1" dirty="0" err="1" smtClean="0"/>
              <a:t>forecast</a:t>
            </a:r>
            <a:r>
              <a:rPr lang="fr-BE" b="1" dirty="0" smtClean="0"/>
              <a:t>:</a:t>
            </a:r>
            <a:r>
              <a:rPr lang="fr-BE" dirty="0" smtClean="0"/>
              <a:t/>
            </a:r>
            <a:br>
              <a:rPr lang="fr-BE" dirty="0" smtClean="0"/>
            </a:br>
            <a:r>
              <a:rPr lang="fr-BE" sz="2000" dirty="0" smtClean="0">
                <a:hlinkClick r:id="rId2"/>
              </a:rPr>
              <a:t>http://on.aol.com/video/southwest-extended-regional-weather-forecast-519115632</a:t>
            </a:r>
            <a:r>
              <a:rPr lang="fr-BE" sz="2000" dirty="0" smtClean="0"/>
              <a:t> </a:t>
            </a:r>
            <a:endParaRPr lang="fr-BE" dirty="0"/>
          </a:p>
        </p:txBody>
      </p:sp>
      <p:pic>
        <p:nvPicPr>
          <p:cNvPr id="2050" name="Picture 2" descr="C:\Users\Marie\Downloads\namerica_forecast.jpg"/>
          <p:cNvPicPr>
            <a:picLocks noGrp="1" noChangeAspect="1" noChangeArrowheads="1"/>
          </p:cNvPicPr>
          <p:nvPr>
            <p:ph idx="1"/>
          </p:nvPr>
        </p:nvPicPr>
        <p:blipFill>
          <a:blip r:embed="rId3" cstate="print"/>
          <a:srcRect/>
          <a:stretch>
            <a:fillRect/>
          </a:stretch>
        </p:blipFill>
        <p:spPr bwMode="auto">
          <a:xfrm>
            <a:off x="1115616" y="1484112"/>
            <a:ext cx="6912768" cy="4758139"/>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0" y="-12702"/>
            <a:ext cx="6248830" cy="4089773"/>
          </a:xfrm>
        </p:spPr>
      </p:pic>
      <p:pic>
        <p:nvPicPr>
          <p:cNvPr id="5" name="Ima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707904" y="3158970"/>
            <a:ext cx="5436096" cy="3699030"/>
          </a:xfrm>
          <a:prstGeom prst="rect">
            <a:avLst/>
          </a:prstGeom>
        </p:spPr>
      </p:pic>
    </p:spTree>
    <p:extLst>
      <p:ext uri="{BB962C8B-B14F-4D97-AF65-F5344CB8AC3E}">
        <p14:creationId xmlns="" xmlns:p14="http://schemas.microsoft.com/office/powerpoint/2010/main" val="6431319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6000" b="1" dirty="0" err="1" smtClean="0">
                <a:latin typeface="Akbar" pitchFamily="2" charset="0"/>
              </a:rPr>
              <a:t>North</a:t>
            </a:r>
            <a:r>
              <a:rPr lang="fr-FR" sz="6000" b="1" dirty="0" smtClean="0">
                <a:latin typeface="Akbar" pitchFamily="2" charset="0"/>
              </a:rPr>
              <a:t>-Central Arizona</a:t>
            </a:r>
            <a:endParaRPr lang="fr-FR" sz="6000" b="1" dirty="0">
              <a:latin typeface="Akbar" pitchFamily="2" charset="0"/>
            </a:endParaRPr>
          </a:p>
        </p:txBody>
      </p:sp>
      <p:pic>
        <p:nvPicPr>
          <p:cNvPr id="4" name="Espace réservé du conten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0" y="1680204"/>
            <a:ext cx="4245076" cy="2756908"/>
          </a:xfrm>
        </p:spPr>
      </p:pic>
      <p:pic>
        <p:nvPicPr>
          <p:cNvPr id="5" name="Ima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837353" y="1680204"/>
            <a:ext cx="5292080" cy="2972932"/>
          </a:xfrm>
          <a:prstGeom prst="rect">
            <a:avLst/>
          </a:prstGeom>
        </p:spPr>
      </p:pic>
      <p:pic>
        <p:nvPicPr>
          <p:cNvPr id="6" name="Image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4149080"/>
            <a:ext cx="4167811" cy="2708920"/>
          </a:xfrm>
          <a:prstGeom prst="rect">
            <a:avLst/>
          </a:prstGeom>
        </p:spPr>
      </p:pic>
      <p:pic>
        <p:nvPicPr>
          <p:cNvPr id="7" name="Image 6"/>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995936" y="4317079"/>
            <a:ext cx="5133497" cy="2540921"/>
          </a:xfrm>
          <a:prstGeom prst="rect">
            <a:avLst/>
          </a:prstGeom>
        </p:spPr>
      </p:pic>
    </p:spTree>
    <p:extLst>
      <p:ext uri="{BB962C8B-B14F-4D97-AF65-F5344CB8AC3E}">
        <p14:creationId xmlns="" xmlns:p14="http://schemas.microsoft.com/office/powerpoint/2010/main" val="34825209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6000" b="1" dirty="0" smtClean="0">
                <a:latin typeface="Akbar" pitchFamily="2" charset="0"/>
              </a:rPr>
              <a:t>Central Arizona </a:t>
            </a:r>
            <a:endParaRPr lang="fr-FR" sz="6000" b="1" dirty="0">
              <a:latin typeface="Akbar" pitchFamily="2" charset="0"/>
            </a:endParaRPr>
          </a:p>
        </p:txBody>
      </p:sp>
      <p:pic>
        <p:nvPicPr>
          <p:cNvPr id="4" name="Espace réservé du conten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0" y="1412777"/>
            <a:ext cx="6006262" cy="2968723"/>
          </a:xfrm>
        </p:spPr>
      </p:pic>
      <p:pic>
        <p:nvPicPr>
          <p:cNvPr id="5" name="Ima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006262" y="1412776"/>
            <a:ext cx="3079403" cy="2968724"/>
          </a:xfrm>
          <a:prstGeom prst="rect">
            <a:avLst/>
          </a:prstGeom>
        </p:spPr>
      </p:pic>
      <p:pic>
        <p:nvPicPr>
          <p:cNvPr id="6" name="Image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4221088"/>
            <a:ext cx="5034136" cy="2636912"/>
          </a:xfrm>
          <a:prstGeom prst="rect">
            <a:avLst/>
          </a:prstGeom>
        </p:spPr>
      </p:pic>
      <p:pic>
        <p:nvPicPr>
          <p:cNvPr id="7" name="Image 6"/>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5034136" y="4098032"/>
            <a:ext cx="4109864" cy="2759968"/>
          </a:xfrm>
          <a:prstGeom prst="rect">
            <a:avLst/>
          </a:prstGeom>
        </p:spPr>
      </p:pic>
    </p:spTree>
    <p:extLst>
      <p:ext uri="{BB962C8B-B14F-4D97-AF65-F5344CB8AC3E}">
        <p14:creationId xmlns="" xmlns:p14="http://schemas.microsoft.com/office/powerpoint/2010/main" val="14252621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6000" b="1" dirty="0" err="1" smtClean="0">
                <a:latin typeface="Akbar" pitchFamily="2" charset="0"/>
              </a:rPr>
              <a:t>Southern</a:t>
            </a:r>
            <a:r>
              <a:rPr lang="fr-FR" sz="6000" b="1" dirty="0" smtClean="0">
                <a:latin typeface="Akbar" pitchFamily="2" charset="0"/>
              </a:rPr>
              <a:t> Arizona</a:t>
            </a:r>
            <a:endParaRPr lang="fr-FR" sz="6000" b="1" dirty="0">
              <a:latin typeface="Akbar" pitchFamily="2" charset="0"/>
            </a:endParaRPr>
          </a:p>
        </p:txBody>
      </p:sp>
      <p:pic>
        <p:nvPicPr>
          <p:cNvPr id="4" name="Espace réservé du conten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0" y="1569191"/>
            <a:ext cx="4828456" cy="2867922"/>
          </a:xfrm>
        </p:spPr>
      </p:pic>
      <p:pic>
        <p:nvPicPr>
          <p:cNvPr id="5" name="Ima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819537" y="1556792"/>
            <a:ext cx="4315544" cy="2880320"/>
          </a:xfrm>
          <a:prstGeom prst="rect">
            <a:avLst/>
          </a:prstGeom>
        </p:spPr>
      </p:pic>
      <p:pic>
        <p:nvPicPr>
          <p:cNvPr id="6" name="Image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316" y="4185084"/>
            <a:ext cx="4819537" cy="2672916"/>
          </a:xfrm>
          <a:prstGeom prst="rect">
            <a:avLst/>
          </a:prstGeom>
        </p:spPr>
      </p:pic>
      <p:pic>
        <p:nvPicPr>
          <p:cNvPr id="7" name="Image 6"/>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694185" y="4077072"/>
            <a:ext cx="4440896" cy="2780928"/>
          </a:xfrm>
          <a:prstGeom prst="rect">
            <a:avLst/>
          </a:prstGeom>
        </p:spPr>
      </p:pic>
    </p:spTree>
    <p:extLst>
      <p:ext uri="{BB962C8B-B14F-4D97-AF65-F5344CB8AC3E}">
        <p14:creationId xmlns="" xmlns:p14="http://schemas.microsoft.com/office/powerpoint/2010/main" val="1434568314"/>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1415</TotalTime>
  <Words>1031</Words>
  <Application>Microsoft Office PowerPoint</Application>
  <PresentationFormat>Affichage à l'écran (4:3)</PresentationFormat>
  <Paragraphs>176</Paragraphs>
  <Slides>55</Slides>
  <Notes>12</Notes>
  <HiddenSlides>0</HiddenSlides>
  <MMClips>0</MMClips>
  <ScaleCrop>false</ScaleCrop>
  <HeadingPairs>
    <vt:vector size="4" baseType="variant">
      <vt:variant>
        <vt:lpstr>Thème</vt:lpstr>
      </vt:variant>
      <vt:variant>
        <vt:i4>1</vt:i4>
      </vt:variant>
      <vt:variant>
        <vt:lpstr>Titres des diapositives</vt:lpstr>
      </vt:variant>
      <vt:variant>
        <vt:i4>55</vt:i4>
      </vt:variant>
    </vt:vector>
  </HeadingPairs>
  <TitlesOfParts>
    <vt:vector size="56" baseType="lpstr">
      <vt:lpstr>Thème Office</vt:lpstr>
      <vt:lpstr>Diapositive 1</vt:lpstr>
      <vt:lpstr>Diapositive 2</vt:lpstr>
      <vt:lpstr>Arizona </vt:lpstr>
      <vt:lpstr>Arizona </vt:lpstr>
      <vt:lpstr>Northen Arizona </vt:lpstr>
      <vt:lpstr>Diapositive 6</vt:lpstr>
      <vt:lpstr>North-Central Arizona</vt:lpstr>
      <vt:lpstr>Central Arizona </vt:lpstr>
      <vt:lpstr>Southern Arizona</vt:lpstr>
      <vt:lpstr>West Coast of Arizona</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&gt;  « tehshas » = allies/friends</vt:lpstr>
      <vt:lpstr>Diapositive 24</vt:lpstr>
      <vt:lpstr>10 regions (political)</vt:lpstr>
      <vt:lpstr>4 regions (geography)</vt:lpstr>
      <vt:lpstr>GEOGRAPHY</vt:lpstr>
      <vt:lpstr>GEOGRAPHY</vt:lpstr>
      <vt:lpstr>GEOGRAPHY</vt:lpstr>
      <vt:lpstr>Rio Grande</vt:lpstr>
      <vt:lpstr>CLIMATE</vt:lpstr>
      <vt:lpstr>CLIMATE</vt:lpstr>
      <vt:lpstr>CLIMATE</vt:lpstr>
      <vt:lpstr>SPORT: football</vt:lpstr>
      <vt:lpstr>Diapositive 35</vt:lpstr>
      <vt:lpstr>SPORT: baseball</vt:lpstr>
      <vt:lpstr>&gt;&lt;</vt:lpstr>
      <vt:lpstr>SPORT: Rodeo</vt:lpstr>
      <vt:lpstr>SPORT: NASCAR</vt:lpstr>
      <vt:lpstr>FOOD AND DRINK</vt:lpstr>
      <vt:lpstr>FOOD AND DRINK: TEX MEX</vt:lpstr>
      <vt:lpstr>IMPORTANT CITIES</vt:lpstr>
      <vt:lpstr>ECONOMY</vt:lpstr>
      <vt:lpstr>Do you know that…</vt:lpstr>
      <vt:lpstr>Do you speak Texas language?</vt:lpstr>
      <vt:lpstr>Texas language rules</vt:lpstr>
      <vt:lpstr>Some expressions</vt:lpstr>
      <vt:lpstr>Oklahoma </vt:lpstr>
      <vt:lpstr>Oklahoma </vt:lpstr>
      <vt:lpstr>Oklahoma </vt:lpstr>
      <vt:lpstr>Oklahoma – Route 66</vt:lpstr>
      <vt:lpstr>Oklahoma – Nature </vt:lpstr>
      <vt:lpstr>Oklahoma - Nature</vt:lpstr>
      <vt:lpstr>Oklahoma – Nature </vt:lpstr>
      <vt:lpstr>Weather forecast: http://on.aol.com/video/southwest-extended-regional-weather-forecast-519115632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isaline31</dc:creator>
  <cp:lastModifiedBy>Marie</cp:lastModifiedBy>
  <cp:revision>80</cp:revision>
  <dcterms:created xsi:type="dcterms:W3CDTF">2015-09-26T10:51:18Z</dcterms:created>
  <dcterms:modified xsi:type="dcterms:W3CDTF">2015-11-24T07:49:27Z</dcterms:modified>
</cp:coreProperties>
</file>