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38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</p:sldIdLst>
  <p:sldSz cx="10080625" cy="5670550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TcMn2wYEuB3M1zp52xqTRw==" hashData="oRzCxMnbXE3fx3YHxOTKCfJGB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62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BA5154F3-4AC3-4931-B257-2C35670723E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93347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019CE5-5689-426B-B8B6-92B16889E936}" type="slidenum">
              <a:rPr lang="fr-FR"/>
              <a:pPr/>
              <a:t>1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5F0572-A7B7-4C1C-B727-42134A65D1FB}" type="slidenum">
              <a:rPr lang="fr-FR"/>
              <a:pPr/>
              <a:t>2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88CB35-73EA-4B8D-ADA9-D23A50AEDBF5}" type="slidenum">
              <a:rPr lang="fr-FR"/>
              <a:pPr/>
              <a:t>3</a:t>
            </a:fld>
            <a:endParaRPr 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CDC4C91-613F-40A3-975C-2093307B3E45}" type="slidenum">
              <a:rPr lang="fr-FR"/>
              <a:pPr/>
              <a:t>4</a:t>
            </a:fld>
            <a:endParaRPr 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0BCDEA9-B283-4704-8612-23E7CAA976DE}" type="slidenum">
              <a:rPr lang="fr-FR"/>
              <a:pPr/>
              <a:t>5</a:t>
            </a:fld>
            <a:endParaRPr 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84DA1B-26C9-41E4-B179-E97F503D6D07}" type="slidenum">
              <a:rPr lang="fr-FR"/>
              <a:pPr/>
              <a:t>6</a:t>
            </a:fld>
            <a:endParaRPr 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41C70C-5428-41EE-9A44-38768E729C80}" type="slidenum">
              <a:rPr lang="fr-FR"/>
              <a:pPr/>
              <a:t>7</a:t>
            </a:fld>
            <a:endParaRPr 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6F9962-A41A-4349-B88A-1508D1E020FF}" type="slidenum">
              <a:rPr lang="fr-FR"/>
              <a:pPr/>
              <a:t>8</a:t>
            </a:fld>
            <a:endParaRPr 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D7367D-FDAC-4C4F-AA7D-AF300E9F3C78}" type="slidenum">
              <a:rPr lang="fr-FR"/>
              <a:pPr/>
              <a:t>9</a:t>
            </a:fld>
            <a:endParaRPr 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5B517D9-EBCF-4CA6-B98A-611E5AD3A1CA}" type="slidenum">
              <a:rPr lang="fr-FR"/>
              <a:pPr/>
              <a:t>10</a:t>
            </a:fld>
            <a:endParaRPr 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666441-4FFE-4B57-A2BF-06FE967242F5}" type="slidenum">
              <a:rPr lang="fr-FR"/>
              <a:pPr/>
              <a:t>11</a:t>
            </a:fld>
            <a:endParaRPr 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D87FBB8-3A1E-4A3B-B687-70ABD67AB693}" type="slidenum">
              <a:rPr lang="fr-FR"/>
              <a:pPr/>
              <a:t>12</a:t>
            </a:fld>
            <a:endParaRPr 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5D2329B-2F88-4096-9174-592EBAB4A558}" type="slidenum">
              <a:rPr lang="fr-FR"/>
              <a:pPr/>
              <a:t>13</a:t>
            </a:fld>
            <a:endParaRPr 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0DBD2C-6B65-47C8-95F6-213740AA8CBB}" type="slidenum">
              <a:rPr lang="fr-FR"/>
              <a:pPr/>
              <a:t>14</a:t>
            </a:fld>
            <a:endParaRPr 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5B2CBF1-2696-4321-9E76-16DF53E64869}" type="slidenum">
              <a:rPr lang="fr-FR"/>
              <a:pPr/>
              <a:t>15</a:t>
            </a:fld>
            <a:endParaRPr 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A3FA806-FDD1-4D7C-93F0-F631B0E62707}" type="slidenum">
              <a:rPr lang="fr-FR"/>
              <a:pPr/>
              <a:t>16</a:t>
            </a:fld>
            <a:endParaRPr 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3627F7-6323-45B0-A9A3-11DD5454D44C}" type="slidenum">
              <a:rPr lang="fr-FR"/>
              <a:pPr/>
              <a:t>17</a:t>
            </a:fld>
            <a:endParaRPr 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1E62971-5E6C-4ADF-8787-A90E6B9D3B5C}" type="slidenum">
              <a:rPr lang="fr-FR"/>
              <a:pPr/>
              <a:t>18</a:t>
            </a:fld>
            <a:endParaRPr 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8136B5-4374-4A99-A172-CECF4D858828}" type="slidenum">
              <a:rPr lang="fr-FR"/>
              <a:pPr/>
              <a:t>19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6E8644-CFAB-401A-983D-C7C0E1CEFB9A}" type="slidenum">
              <a:rPr lang="fr-FR"/>
              <a:pPr/>
              <a:t>20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F0A505-84F6-4455-8390-0B43349CB7F2}" type="slidenum">
              <a:rPr lang="fr-FR"/>
              <a:pPr/>
              <a:t>21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A43B16-B91A-4A2E-BBE5-D819843ABC22}" type="slidenum">
              <a:rPr lang="fr-FR"/>
              <a:pPr/>
              <a:t>22</a:t>
            </a:fld>
            <a:endParaRPr 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D45EC9-B321-4D22-8F3A-4C3DFC3D3020}" type="slidenum">
              <a:rPr lang="fr-FR"/>
              <a:pPr/>
              <a:t>23</a:t>
            </a:fld>
            <a:endParaRPr 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ED5519-FE03-47F0-8E6C-4213EB025656}" type="slidenum">
              <a:rPr lang="fr-FR"/>
              <a:pPr/>
              <a:t>24</a:t>
            </a:fld>
            <a:endParaRPr 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0F8FC9-B4A6-4F14-875A-F2D0D0A07264}" type="slidenum">
              <a:rPr lang="fr-FR"/>
              <a:pPr/>
              <a:t>25</a:t>
            </a:fld>
            <a:endParaRPr 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788002-381B-4683-A3ED-B77748D5BB01}" type="slidenum">
              <a:rPr lang="fr-FR"/>
              <a:pPr/>
              <a:t>26</a:t>
            </a:fld>
            <a:endParaRPr 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71A546-1C8E-4D70-9AB6-08908CD6B9B1}" type="slidenum">
              <a:rPr lang="fr-FR"/>
              <a:pPr/>
              <a:t>27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BE8146-9968-408E-B198-9B3E151B37D6}" type="slidenum">
              <a:rPr lang="fr-FR"/>
              <a:pPr/>
              <a:t>28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168A18-4A47-4C56-9351-F7560D72795A}" type="slidenum">
              <a:rPr lang="fr-FR"/>
              <a:pPr/>
              <a:t>29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BD5039-956E-4863-A0E9-0662BCDFDCE6}" type="slidenum">
              <a:rPr lang="fr-FR"/>
              <a:pPr/>
              <a:t>30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F5CD1C-63F0-410F-BB62-1EAE8BB6AD17}" type="slidenum">
              <a:rPr lang="fr-FR"/>
              <a:pPr/>
              <a:t>31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C2C874E-F7B1-4464-830A-0AA982182189}" type="slidenum">
              <a:rPr lang="fr-FR"/>
              <a:pPr/>
              <a:t>32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A0BEB4-B804-4725-9A31-5D2C2B77ED0E}" type="slidenum">
              <a:rPr lang="fr-FR"/>
              <a:pPr/>
              <a:t>33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E987C1-460E-4C1C-9831-4C825A71AC9E}" type="slidenum">
              <a:rPr lang="fr-FR"/>
              <a:pPr/>
              <a:t>34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8620909-437C-4E43-A971-2956AE655E9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216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07CA64B-4263-4B17-93FD-6F216F2B69C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691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ACCBE1E-1CA1-46C7-9DD4-5C59B9B2975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863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327150"/>
            <a:ext cx="4357687" cy="3287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13325" y="1327150"/>
            <a:ext cx="4357688" cy="3287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F3BF6F2-FB5E-4B56-ADD0-6F9C3A88467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782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65222DD-50B3-4F42-996B-BE9E7E87598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0092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239332E-6451-42A3-939F-C2B23F76BE5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5964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4FC4C08-5F6C-48FB-B61D-762B8B39461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267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295FD4D-ADFB-4994-B3C1-DD49421DCAF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72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9433FE2-238E-4FFF-99EB-A1421625768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801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D44BBAF-4F53-44E4-A4DA-32A28E0EF97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79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25425"/>
            <a:ext cx="2266950" cy="43894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25425"/>
            <a:ext cx="6650037" cy="43894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D226E38-F85D-42AC-A4F9-044DACCBA26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8927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25425"/>
            <a:ext cx="9069387" cy="944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165725"/>
            <a:ext cx="2346325" cy="388938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165725"/>
            <a:ext cx="3194050" cy="388938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165725"/>
            <a:ext cx="2346325" cy="388938"/>
          </a:xfrm>
        </p:spPr>
        <p:txBody>
          <a:bodyPr/>
          <a:lstStyle>
            <a:lvl1pPr>
              <a:defRPr/>
            </a:lvl1pPr>
          </a:lstStyle>
          <a:p>
            <a:fld id="{5BB5EA12-B6C6-4755-B19C-FB068B3AD4A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1765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882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383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795683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327150"/>
            <a:ext cx="4457700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327150"/>
            <a:ext cx="4459287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486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4001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7885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0845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847532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9736720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080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25425"/>
            <a:ext cx="2266950" cy="438785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25425"/>
            <a:ext cx="6650037" cy="438785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4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9E1EC66-437B-41FF-9BC7-D435EA4577B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9038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60CDC00-BAE2-4B57-BDF3-0AEEBCEE938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8622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452DEC6-AED6-454D-A69B-B1D4E1B51E1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0614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327150"/>
            <a:ext cx="4457700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327150"/>
            <a:ext cx="4459287" cy="3286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5DF9340-2437-4280-9D04-898641AD847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9027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263159-2CC7-4F1D-9F69-173F2E338F8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6137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7DFABB8-644C-406C-9D89-D22F7301760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1212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459CA33-1569-48F9-AE91-B28B2242D56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5745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4881E7F-3CF8-4CB3-BB73-F413A8297D2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3213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259B668-1F32-4AD8-BE6B-443E82FBE8D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8591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F397A8-DA3D-4CFD-93AE-6F35A108292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8165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25425"/>
            <a:ext cx="2266950" cy="438785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25425"/>
            <a:ext cx="6650037" cy="438785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D6973C7-1A27-4917-8A90-5B75A2F2B9C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89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5425"/>
            <a:ext cx="906938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27150"/>
            <a:ext cx="8867775" cy="328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165725"/>
            <a:ext cx="3194050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0CAF2B05-8CE5-4CD1-8578-0D0D049BECAD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84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063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25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5425"/>
            <a:ext cx="906938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27150"/>
            <a:ext cx="906938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063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25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5425"/>
            <a:ext cx="906938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27150"/>
            <a:ext cx="906938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165725"/>
            <a:ext cx="3194050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165725"/>
            <a:ext cx="2346325" cy="38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DDE45DBF-ED0B-41ED-B5AB-380D638EFBA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3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063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1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638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25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13"/>
        </a:spcAft>
        <a:buClr>
          <a:srgbClr val="000000"/>
        </a:buClr>
        <a:buSzPct val="100000"/>
        <a:buFont typeface="Times New Roman" pitchFamily="16" charset="0"/>
        <a:defRPr sz="15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.jpeg"/><Relationship Id="rId11" Type="http://schemas.openxmlformats.org/officeDocument/2006/relationships/image" Target="../media/image15.gif"/><Relationship Id="rId5" Type="http://schemas.openxmlformats.org/officeDocument/2006/relationships/image" Target="../media/image9.jpe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17.jpe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3.png"/><Relationship Id="rId5" Type="http://schemas.openxmlformats.org/officeDocument/2006/relationships/image" Target="../media/image9.jpeg"/><Relationship Id="rId10" Type="http://schemas.openxmlformats.org/officeDocument/2006/relationships/image" Target="../media/image15.gif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9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20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1.jpeg"/><Relationship Id="rId11" Type="http://schemas.openxmlformats.org/officeDocument/2006/relationships/image" Target="../media/image16.gif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22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3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24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image" Target="../media/image25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26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7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28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3.png"/><Relationship Id="rId5" Type="http://schemas.openxmlformats.org/officeDocument/2006/relationships/image" Target="../media/image9.jpe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9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image" Target="../media/image2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30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1.png"/><Relationship Id="rId11" Type="http://schemas.openxmlformats.org/officeDocument/2006/relationships/image" Target="../media/image9.jpeg"/><Relationship Id="rId5" Type="http://schemas.openxmlformats.org/officeDocument/2006/relationships/image" Target="../media/image31.jpe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32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3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34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5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36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7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38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9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40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1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42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jpeg"/><Relationship Id="rId7" Type="http://schemas.openxmlformats.org/officeDocument/2006/relationships/image" Target="../media/image15.gif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1.png"/><Relationship Id="rId5" Type="http://schemas.openxmlformats.org/officeDocument/2006/relationships/image" Target="../media/image9.jpeg"/><Relationship Id="rId10" Type="http://schemas.openxmlformats.org/officeDocument/2006/relationships/image" Target="../media/image43.jpe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44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eg"/><Relationship Id="rId7" Type="http://schemas.openxmlformats.org/officeDocument/2006/relationships/image" Target="../media/image13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5.gif"/><Relationship Id="rId11" Type="http://schemas.openxmlformats.org/officeDocument/2006/relationships/image" Target="../media/image9.jpeg"/><Relationship Id="rId5" Type="http://schemas.openxmlformats.org/officeDocument/2006/relationships/image" Target="../media/image12.png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46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7.jpe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48.jpeg"/><Relationship Id="rId12" Type="http://schemas.openxmlformats.org/officeDocument/2006/relationships/image" Target="../media/image16.gi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9.jpe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5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3165475"/>
            <a:ext cx="1439863" cy="88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82550"/>
            <a:ext cx="1704975" cy="128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63" y="4859338"/>
            <a:ext cx="647700" cy="61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024063" y="0"/>
            <a:ext cx="6365875" cy="5400675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8528" rIns="90000" bIns="45000" anchor="ctr" anchorCtr="1"/>
          <a:lstStyle/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>
                <a:solidFill>
                  <a:srgbClr val="FFFFCC"/>
                </a:solidFill>
                <a:latin typeface="AR BLANCA" pitchFamily="32" charset="0"/>
              </a:rPr>
              <a:t>Des 32 vents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>
                <a:solidFill>
                  <a:srgbClr val="FFFFCC"/>
                </a:solidFill>
                <a:latin typeface="AR BLANCA" pitchFamily="32" charset="0"/>
              </a:rPr>
              <a:t>de Provence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>
                <a:solidFill>
                  <a:srgbClr val="FFFFCC"/>
                </a:solidFill>
                <a:latin typeface="AR BLANCA" pitchFamily="32" charset="0"/>
              </a:rPr>
              <a:t>au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>
                <a:solidFill>
                  <a:srgbClr val="FFFFCC"/>
                </a:solidFill>
                <a:latin typeface="AR BLANCA" pitchFamily="32" charset="0"/>
              </a:rPr>
              <a:t> moulin D' A.Daudet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r>
              <a:rPr lang="fr-FR" sz="2800">
                <a:solidFill>
                  <a:srgbClr val="FFFFCC"/>
                </a:solidFill>
                <a:latin typeface="AR BLANCA" pitchFamily="32" charset="0"/>
              </a:rPr>
              <a:t>À Fontvieille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</a:pPr>
            <a:endParaRPr lang="fr-FR" sz="2800">
              <a:solidFill>
                <a:srgbClr val="FFFFCC"/>
              </a:solidFill>
              <a:latin typeface="AR BLANCA" pitchFamily="32" charset="0"/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138" y="317500"/>
            <a:ext cx="1800225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3694113"/>
            <a:ext cx="1800225" cy="156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4135438" y="5254625"/>
            <a:ext cx="1809750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7268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lnSpc>
                <a:spcPct val="99000"/>
              </a:lnSpc>
            </a:pPr>
            <a:r>
              <a:rPr lang="fr-FR">
                <a:latin typeface="AR BLANCA" pitchFamily="32" charset="0"/>
              </a:rPr>
              <a:t>Création malouine</a:t>
            </a:r>
          </a:p>
        </p:txBody>
      </p:sp>
    </p:spTree>
  </p:cSld>
  <p:clrMapOvr>
    <a:masterClrMapping/>
  </p:clrMapOvr>
  <p:transition spd="med">
    <p:circle/>
    <p:sndAc>
      <p:stSnd loop="1">
        <p:snd r:embed="rId3" name="Village%20De%20Provence%20--%20sur%20un%20air%20de%20Folklore%20Provencal%20(1)%20La%20Farandole%20Di%20Tarascaire%20(2013)-FLUVORE.wav"/>
      </p:stSnd>
    </p:sndAc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Tramountano</a:t>
            </a:r>
            <a:r>
              <a:rPr lang="fr-FR" b="1" i="1">
                <a:solidFill>
                  <a:srgbClr val="000000"/>
                </a:solidFill>
              </a:rPr>
              <a:t>...l' auro...La tramontane…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le vent du nord 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14338"/>
            <a:ext cx="5111750" cy="361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663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1763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576263" y="4032250"/>
            <a:ext cx="529590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638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lnSpc>
                <a:spcPct val="99000"/>
              </a:lnSpc>
            </a:pPr>
            <a:r>
              <a:rPr lang="fr-FR" sz="1300">
                <a:latin typeface="AR BLANCA" pitchFamily="32" charset="0"/>
              </a:rPr>
              <a:t>Les vents sont à lire dans le sens de l aiguille  d'une montre à partir du Nord</a:t>
            </a:r>
          </a:p>
        </p:txBody>
      </p:sp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-71438"/>
            <a:ext cx="247650" cy="25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Tèms-dré</a:t>
            </a:r>
            <a:r>
              <a:rPr lang="fr-FR" b="1" i="1">
                <a:solidFill>
                  <a:srgbClr val="000000"/>
                </a:solidFill>
              </a:rPr>
              <a:t>...le vent du nord ou bise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647700" y="360363"/>
            <a:ext cx="5111750" cy="3671887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7268" rIns="90000" bIns="45000" anchor="ctr"/>
          <a:lstStyle/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Alphonse Daudet (1840-1897)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Auteur des « lettres de mon moulin », en 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référence au moulin de Saint-Pierre à Fontvielle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dans les Bouches-du-Rhône.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Le moulin construit en 1814, mesure 5m60 et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 6 m de diamètre.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Classé aux MH depuis le 6mars 1931.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Ce moulin le plus connu de la région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réçoit la visite de millions de visiteurs et illustre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nombres de cartes de roses des vents .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A l' intérieur, en haut de la tour, on peut lire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fr-FR">
                <a:solidFill>
                  <a:srgbClr val="000000"/>
                </a:solidFill>
                <a:latin typeface="AR BLANCA" pitchFamily="32" charset="0"/>
              </a:rPr>
              <a:t>le nom de tous les vents de la région.</a:t>
            </a:r>
          </a:p>
          <a:p>
            <a:pPr algn="ctr">
              <a:lnSpc>
                <a:spcPct val="99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endParaRPr lang="fr-FR">
              <a:solidFill>
                <a:srgbClr val="000000"/>
              </a:solidFill>
              <a:latin typeface="AR BLANCA" pitchFamily="32" charset="0"/>
            </a:endParaRP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431800"/>
            <a:ext cx="53276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21590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Mountagnero</a:t>
            </a:r>
            <a:r>
              <a:rPr lang="fr-FR" b="1" i="1">
                <a:solidFill>
                  <a:srgbClr val="000000"/>
                </a:solidFill>
              </a:rPr>
              <a:t>...le vent de la montagne…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La tramontane grecque (du levant)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42913"/>
            <a:ext cx="5111750" cy="35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888" y="21590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Ventouresco</a:t>
            </a:r>
            <a:r>
              <a:rPr lang="fr-FR" b="1" i="1">
                <a:solidFill>
                  <a:srgbClr val="000000"/>
                </a:solidFill>
              </a:rPr>
              <a:t>...ventoureso...le vent du Ventoux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431800"/>
            <a:ext cx="5040313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5" y="46355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Aiguileoun</a:t>
            </a:r>
            <a:r>
              <a:rPr lang="fr-FR" b="1" i="1">
                <a:solidFill>
                  <a:srgbClr val="000000"/>
                </a:solidFill>
              </a:rPr>
              <a:t>...lou gré...le Grec...l' aquilon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415925"/>
            <a:ext cx="5040313" cy="368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850" y="64293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 </a:t>
            </a:r>
            <a:r>
              <a:rPr lang="fr-FR" b="1" i="1">
                <a:solidFill>
                  <a:srgbClr val="C5000B"/>
                </a:solidFill>
              </a:rPr>
              <a:t>Cisampo</a:t>
            </a:r>
            <a:r>
              <a:rPr lang="fr-FR" b="1" i="1">
                <a:solidFill>
                  <a:srgbClr val="000000"/>
                </a:solidFill>
              </a:rPr>
              <a:t>…la Cisampe</a:t>
            </a: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5111750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223963" y="4032250"/>
            <a:ext cx="3735387" cy="31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90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lnSpc>
                <a:spcPct val="99000"/>
              </a:lnSpc>
            </a:pPr>
            <a:r>
              <a:rPr lang="fr-FR" sz="1500">
                <a:latin typeface="AR BLANCA" pitchFamily="32" charset="0"/>
              </a:rPr>
              <a:t>Le nom des vents,inscrit en cercle à l' intérieur</a:t>
            </a:r>
          </a:p>
        </p:txBody>
      </p:sp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1338" y="103981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Gregau</a:t>
            </a:r>
            <a:r>
              <a:rPr lang="fr-FR" b="1" i="1">
                <a:solidFill>
                  <a:srgbClr val="000000"/>
                </a:solidFill>
              </a:rPr>
              <a:t>...lou levant-gregau...la loumbardo…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la lombarde…le levant grec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51117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25" y="129540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Auro bruno</a:t>
            </a:r>
            <a:r>
              <a:rPr lang="fr-FR" b="1" i="1">
                <a:solidFill>
                  <a:srgbClr val="000000"/>
                </a:solidFill>
              </a:rPr>
              <a:t>...le vent brun...la bise brune</a:t>
            </a: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51117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263" y="165576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51117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Levant</a:t>
            </a:r>
            <a:r>
              <a:rPr lang="fr-FR" b="1" i="1">
                <a:solidFill>
                  <a:srgbClr val="000000"/>
                </a:solidFill>
              </a:rPr>
              <a:t>...lou levant...lou levantas</a:t>
            </a:r>
          </a:p>
        </p:txBody>
      </p:sp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650" y="196373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>
                <a:solidFill>
                  <a:srgbClr val="C5000B"/>
                </a:solidFill>
              </a:rPr>
              <a:t> </a:t>
            </a:r>
            <a:r>
              <a:rPr lang="fr-FR" b="1" i="1">
                <a:solidFill>
                  <a:srgbClr val="C5000B"/>
                </a:solidFill>
              </a:rPr>
              <a:t>Auro-Rousso</a:t>
            </a:r>
            <a:r>
              <a:rPr lang="fr-FR" b="1" i="1">
                <a:solidFill>
                  <a:srgbClr val="000000"/>
                </a:solidFill>
              </a:rPr>
              <a:t>...le vent roux</a:t>
            </a: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11163"/>
            <a:ext cx="5111750" cy="362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25" y="2339975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Vent blanc</a:t>
            </a:r>
            <a:r>
              <a:rPr lang="fr-FR" b="1" i="1">
                <a:solidFill>
                  <a:srgbClr val="000000"/>
                </a:solidFill>
              </a:rPr>
              <a:t>...le vent blanc...lou levant-esseiro...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le gros levant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51117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238" y="274796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44450"/>
            <a:ext cx="10080626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Marin-blanc</a:t>
            </a:r>
            <a:r>
              <a:rPr lang="fr-FR" b="1" i="1">
                <a:solidFill>
                  <a:srgbClr val="000000"/>
                </a:solidFill>
              </a:rPr>
              <a:t>...le marin blanc</a:t>
            </a: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360363"/>
            <a:ext cx="5040313" cy="367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3019425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390525"/>
            <a:ext cx="5040313" cy="364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2089150" y="4476750"/>
            <a:ext cx="6191250" cy="1066800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>
                <a:solidFill>
                  <a:srgbClr val="C5000B"/>
                </a:solidFill>
              </a:rPr>
              <a:t> </a:t>
            </a:r>
            <a:r>
              <a:rPr lang="fr-FR" b="1" i="1">
                <a:solidFill>
                  <a:srgbClr val="C5000B"/>
                </a:solidFill>
              </a:rPr>
              <a:t>Eissero</a:t>
            </a:r>
            <a:r>
              <a:rPr lang="fr-FR" b="1" i="1">
                <a:solidFill>
                  <a:srgbClr val="000000"/>
                </a:solidFill>
              </a:rPr>
              <a:t>...le sirocco...l' autun</a:t>
            </a: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788" y="331946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>
                <a:solidFill>
                  <a:srgbClr val="C5000B"/>
                </a:solidFill>
              </a:rPr>
              <a:t> </a:t>
            </a:r>
            <a:r>
              <a:rPr lang="fr-FR" b="1" i="1">
                <a:solidFill>
                  <a:srgbClr val="C5000B"/>
                </a:solidFill>
              </a:rPr>
              <a:t>Auro-caudo</a:t>
            </a:r>
            <a:r>
              <a:rPr lang="fr-FR" b="1" i="1">
                <a:solidFill>
                  <a:srgbClr val="000000"/>
                </a:solidFill>
              </a:rPr>
              <a:t>...le vent chaud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360363"/>
            <a:ext cx="53276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663" y="345598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49263"/>
            <a:ext cx="5111750" cy="365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2090738" y="4478338"/>
            <a:ext cx="6191250" cy="1066800"/>
          </a:xfrm>
          <a:prstGeom prst="rect">
            <a:avLst/>
          </a:prstGeom>
          <a:blipFill dpi="0" rotWithShape="0">
            <a:blip r:embed="rId11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Vent de Soulet</a:t>
            </a:r>
            <a:r>
              <a:rPr lang="fr-FR" b="1" i="1">
                <a:solidFill>
                  <a:srgbClr val="000000"/>
                </a:solidFill>
              </a:rPr>
              <a:t>...lou vènt-dou-soulèu...vent du soleil...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le sirocco du midi...lou miejour-esseiro</a:t>
            </a:r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013" y="367188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En bas</a:t>
            </a:r>
            <a:r>
              <a:rPr lang="fr-FR" b="1" i="1">
                <a:solidFill>
                  <a:srgbClr val="000000"/>
                </a:solidFill>
              </a:rPr>
              <a:t>...L' embat...le vènt d' en bas...la brise du Sud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95288"/>
            <a:ext cx="5173663" cy="3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367188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Marin miejour</a:t>
            </a:r>
            <a:r>
              <a:rPr lang="fr-FR" b="1" i="1">
                <a:solidFill>
                  <a:srgbClr val="000000"/>
                </a:solidFill>
              </a:rPr>
              <a:t>...le vent du Sud ou vent marin</a:t>
            </a: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03225"/>
            <a:ext cx="5111750" cy="362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338" y="394335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Vent de bas</a:t>
            </a:r>
            <a:r>
              <a:rPr lang="fr-FR" b="1" i="1">
                <a:solidFill>
                  <a:srgbClr val="000000"/>
                </a:solidFill>
              </a:rPr>
              <a:t>...lou vent-de-bas...vent d' en-bas</a:t>
            </a:r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88938"/>
            <a:ext cx="5111750" cy="364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63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25" y="368300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Foui</a:t>
            </a:r>
            <a:r>
              <a:rPr lang="fr-FR" b="1" i="1">
                <a:solidFill>
                  <a:srgbClr val="000000"/>
                </a:solidFill>
              </a:rPr>
              <a:t>...lou miejour-labé...le labech du sud...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Le vent de Foix</a:t>
            </a: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431800"/>
            <a:ext cx="5040313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6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61156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Vent larg</a:t>
            </a:r>
            <a:r>
              <a:rPr lang="fr-FR" b="1" i="1">
                <a:solidFill>
                  <a:srgbClr val="000000"/>
                </a:solidFill>
              </a:rPr>
              <a:t> (du large)...la lagarde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382588"/>
            <a:ext cx="5040312" cy="372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10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11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331946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Labé</a:t>
            </a:r>
            <a:r>
              <a:rPr lang="fr-FR" b="1" i="1">
                <a:solidFill>
                  <a:srgbClr val="000000"/>
                </a:solidFill>
              </a:rPr>
              <a:t>...le labech...lou garbin </a:t>
            </a:r>
            <a:r>
              <a:rPr lang="fr-FR" sz="1300" b="1" i="1">
                <a:solidFill>
                  <a:srgbClr val="000000"/>
                </a:solidFill>
              </a:rPr>
              <a:t>(arabe garb=couchant)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...le vent de lybie</a:t>
            </a:r>
            <a:r>
              <a:rPr lang="fr-FR" sz="1300" b="1" i="1">
                <a:solidFill>
                  <a:srgbClr val="000000"/>
                </a:solidFill>
              </a:rPr>
              <a:t> (le libeccio)</a:t>
            </a:r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431800"/>
            <a:ext cx="5111750" cy="367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319881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Vent Damo</a:t>
            </a:r>
            <a:r>
              <a:rPr lang="fr-FR" b="1" i="1">
                <a:solidFill>
                  <a:srgbClr val="000000"/>
                </a:solidFill>
              </a:rPr>
              <a:t>...lou vènt des damo…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le vent des dames...le zéphir</a:t>
            </a: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5184775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550" y="2803525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Pounentau</a:t>
            </a:r>
            <a:r>
              <a:rPr lang="fr-FR" b="1" i="1">
                <a:solidFill>
                  <a:srgbClr val="000000"/>
                </a:solidFill>
              </a:rPr>
              <a:t>...le vent du ponant…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lou pounentau-l'abé…Le ponant labech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60363"/>
            <a:ext cx="5111750" cy="367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088" y="259238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Rousau</a:t>
            </a:r>
            <a:r>
              <a:rPr lang="fr-FR" b="1" i="1">
                <a:solidFill>
                  <a:srgbClr val="000000"/>
                </a:solidFill>
              </a:rPr>
              <a:t>...le vent du rhône</a:t>
            </a: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66713"/>
            <a:ext cx="5184775" cy="373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0" y="216693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Narbounès</a:t>
            </a:r>
            <a:r>
              <a:rPr lang="fr-FR" b="1" i="1">
                <a:solidFill>
                  <a:srgbClr val="000000"/>
                </a:solidFill>
              </a:rPr>
              <a:t>...lou pounènt...l' arbounès…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Le vent de Narbonne</a:t>
            </a:r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17513"/>
            <a:ext cx="5111750" cy="368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0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1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927225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Travesso</a:t>
            </a:r>
            <a:r>
              <a:rPr lang="fr-FR" b="1" i="1">
                <a:solidFill>
                  <a:srgbClr val="000000"/>
                </a:solidFill>
              </a:rPr>
              <a:t>...la traversière</a:t>
            </a:r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11163"/>
            <a:ext cx="5184775" cy="369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151130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Manjo-Fango</a:t>
            </a:r>
            <a:r>
              <a:rPr lang="fr-FR" b="1" i="1">
                <a:solidFill>
                  <a:srgbClr val="000000"/>
                </a:solidFill>
              </a:rPr>
              <a:t>...lou pounènt-mistrau…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mistral du ponant...Le mange-boue</a:t>
            </a:r>
          </a:p>
        </p:txBody>
      </p:sp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60363"/>
            <a:ext cx="51117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950" y="1139825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Cers</a:t>
            </a:r>
            <a:r>
              <a:rPr lang="fr-FR" b="1" i="1">
                <a:solidFill>
                  <a:srgbClr val="000000"/>
                </a:solidFill>
              </a:rPr>
              <a:t>...le cers</a:t>
            </a:r>
          </a:p>
        </p:txBody>
      </p:sp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81000"/>
            <a:ext cx="5111750" cy="364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2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3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89535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5111750" cy="367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2089150" y="4476750"/>
            <a:ext cx="6191250" cy="1066800"/>
          </a:xfrm>
          <a:prstGeom prst="rect">
            <a:avLst/>
          </a:prstGeom>
          <a:blipFill dpi="0" rotWithShape="0">
            <a:blip r:embed="rId11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Mistrau</a:t>
            </a:r>
            <a:r>
              <a:rPr lang="fr-FR" b="1" i="1">
                <a:solidFill>
                  <a:srgbClr val="000000"/>
                </a:solidFill>
              </a:rPr>
              <a:t>...le mistral…lou vènt-terrau…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le vent terrien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pic>
        <p:nvPicPr>
          <p:cNvPr id="3482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534988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Vent-d' aut</a:t>
            </a:r>
            <a:r>
              <a:rPr lang="fr-FR" b="1" i="1">
                <a:solidFill>
                  <a:srgbClr val="000000"/>
                </a:solidFill>
              </a:rPr>
              <a:t>...le vent d' en-haut (du nord)</a:t>
            </a:r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87338"/>
            <a:ext cx="51117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71438"/>
            <a:ext cx="5688013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50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51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8" y="39211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FF8080"/>
                </a:solidFill>
              </a:rPr>
              <a:t>Biso</a:t>
            </a:r>
            <a:r>
              <a:rPr lang="fr-FR" b="1" i="1">
                <a:solidFill>
                  <a:srgbClr val="000000"/>
                </a:solidFill>
              </a:rPr>
              <a:t>...la bise...La tramontane-mistral</a:t>
            </a: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431800"/>
            <a:ext cx="5111750" cy="37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1152525" y="3959225"/>
            <a:ext cx="3549650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7268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>
              <a:lnSpc>
                <a:spcPct val="99000"/>
              </a:lnSpc>
            </a:pPr>
            <a:r>
              <a:rPr lang="fr-FR">
                <a:latin typeface="AR BLANCA" pitchFamily="32" charset="0"/>
              </a:rPr>
              <a:t>La table des 32 vents à Monfuron 04</a:t>
            </a:r>
          </a:p>
        </p:txBody>
      </p:sp>
      <p:pic>
        <p:nvPicPr>
          <p:cNvPr id="3687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450" y="144463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67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8925"/>
            <a:ext cx="5048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2519363"/>
            <a:ext cx="504826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089150" y="4478338"/>
            <a:ext cx="6191250" cy="1066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C5000B"/>
                </a:solidFill>
              </a:rPr>
              <a:t>Auro-Drecho</a:t>
            </a:r>
            <a:r>
              <a:rPr lang="fr-FR" b="1" i="1">
                <a:solidFill>
                  <a:srgbClr val="000000"/>
                </a:solidFill>
              </a:rPr>
              <a:t>...La bise droite...l' auro-d'aut 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</a:pPr>
            <a:r>
              <a:rPr lang="fr-FR" b="1" i="1">
                <a:solidFill>
                  <a:srgbClr val="000000"/>
                </a:solidFill>
              </a:rPr>
              <a:t>La bise d'en-haut</a:t>
            </a:r>
          </a:p>
        </p:txBody>
      </p:sp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131763"/>
            <a:ext cx="3779837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409575"/>
            <a:ext cx="5040312" cy="362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1438"/>
            <a:ext cx="5688012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5" y="133350"/>
            <a:ext cx="3619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075" y="3671888"/>
            <a:ext cx="1187450" cy="195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608513"/>
            <a:ext cx="1676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9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138" y="139700"/>
            <a:ext cx="2476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0"/>
            <a:ext cx="7893050" cy="566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87338"/>
            <a:ext cx="19812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5" name="WordArt 3"/>
          <p:cNvSpPr>
            <a:spLocks noChangeArrowheads="1" noChangeShapeType="1" noTextEdit="1"/>
          </p:cNvSpPr>
          <p:nvPr/>
        </p:nvSpPr>
        <p:spPr bwMode="auto">
          <a:xfrm>
            <a:off x="2376488" y="2879725"/>
            <a:ext cx="3600450" cy="1800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6481"/>
                <a:gd name="adj2" fmla="val 0"/>
              </a:avLst>
            </a:prstTxWarp>
          </a:bodyPr>
          <a:lstStyle/>
          <a:p>
            <a:pPr algn="ctr"/>
            <a:r>
              <a:rPr lang="fr-FR" sz="2400">
                <a:ln w="9360" cap="flat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 BLANCA"/>
              </a:rPr>
              <a:t>Bon vent</a:t>
            </a:r>
          </a:p>
          <a:p>
            <a:pPr algn="ctr"/>
            <a:r>
              <a:rPr lang="fr-FR" sz="2400">
                <a:ln w="9360" cap="flat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 BLANCA"/>
              </a:rPr>
              <a:t>à</a:t>
            </a:r>
          </a:p>
          <a:p>
            <a:pPr algn="ctr"/>
            <a:r>
              <a:rPr lang="fr-FR" sz="2400">
                <a:ln w="9360" cap="flat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latin typeface="AR BLANCA"/>
              </a:rPr>
              <a:t>toutes et tous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430</Words>
  <Application>Microsoft Office PowerPoint</Application>
  <PresentationFormat>Personnalisé</PresentationFormat>
  <Paragraphs>104</Paragraphs>
  <Slides>34</Slides>
  <Notes>34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34</vt:i4>
      </vt:variant>
    </vt:vector>
  </HeadingPairs>
  <TitlesOfParts>
    <vt:vector size="42" baseType="lpstr">
      <vt:lpstr>Times New Roman</vt:lpstr>
      <vt:lpstr>Arial</vt:lpstr>
      <vt:lpstr>Microsoft YaHei</vt:lpstr>
      <vt:lpstr>Arial Unicode MS</vt:lpstr>
      <vt:lpstr>AR BLANCA</vt:lpstr>
      <vt:lpstr>Thème Office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17</cp:revision>
  <cp:lastPrinted>1601-01-01T00:00:00Z</cp:lastPrinted>
  <dcterms:created xsi:type="dcterms:W3CDTF">2012-10-05T14:59:15Z</dcterms:created>
  <dcterms:modified xsi:type="dcterms:W3CDTF">2015-11-11T16:31:37Z</dcterms:modified>
</cp:coreProperties>
</file>