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0"/>
  </p:handoutMasterIdLst>
  <p:sldIdLst>
    <p:sldId id="256" r:id="rId2"/>
    <p:sldId id="257" r:id="rId3"/>
    <p:sldId id="258" r:id="rId4"/>
    <p:sldId id="259" r:id="rId5"/>
    <p:sldId id="260" r:id="rId6"/>
    <p:sldId id="262" r:id="rId7"/>
    <p:sldId id="263" r:id="rId8"/>
    <p:sldId id="264" r:id="rId9"/>
    <p:sldId id="265" r:id="rId10"/>
    <p:sldId id="266" r:id="rId11"/>
    <p:sldId id="270" r:id="rId12"/>
    <p:sldId id="282" r:id="rId13"/>
    <p:sldId id="267" r:id="rId14"/>
    <p:sldId id="268" r:id="rId15"/>
    <p:sldId id="269" r:id="rId16"/>
    <p:sldId id="280" r:id="rId17"/>
    <p:sldId id="271" r:id="rId18"/>
    <p:sldId id="272" r:id="rId19"/>
    <p:sldId id="273" r:id="rId20"/>
    <p:sldId id="274" r:id="rId21"/>
    <p:sldId id="276" r:id="rId22"/>
    <p:sldId id="278" r:id="rId23"/>
    <p:sldId id="277" r:id="rId24"/>
    <p:sldId id="279" r:id="rId25"/>
    <p:sldId id="283" r:id="rId26"/>
    <p:sldId id="285" r:id="rId27"/>
    <p:sldId id="281" r:id="rId28"/>
    <p:sldId id="294" r:id="rId29"/>
    <p:sldId id="289" r:id="rId30"/>
    <p:sldId id="291" r:id="rId31"/>
    <p:sldId id="292" r:id="rId32"/>
    <p:sldId id="290" r:id="rId33"/>
    <p:sldId id="286" r:id="rId34"/>
    <p:sldId id="287" r:id="rId35"/>
    <p:sldId id="293" r:id="rId36"/>
    <p:sldId id="295" r:id="rId37"/>
    <p:sldId id="297" r:id="rId38"/>
    <p:sldId id="296" r:id="rId39"/>
  </p:sldIdLst>
  <p:sldSz cx="9144000" cy="6858000" type="screen4x3"/>
  <p:notesSz cx="6858000"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04" autoAdjust="0"/>
    <p:restoredTop sz="94660"/>
  </p:normalViewPr>
  <p:slideViewPr>
    <p:cSldViewPr>
      <p:cViewPr varScale="1">
        <p:scale>
          <a:sx n="65" d="100"/>
          <a:sy n="65" d="100"/>
        </p:scale>
        <p:origin x="-34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3633"/>
          </a:xfrm>
          <a:prstGeom prst="rect">
            <a:avLst/>
          </a:prstGeom>
        </p:spPr>
        <p:txBody>
          <a:bodyPr vert="horz" lIns="91440" tIns="45720" rIns="91440" bIns="45720" rtlCol="0"/>
          <a:lstStyle>
            <a:lvl1pPr algn="r">
              <a:defRPr sz="1200"/>
            </a:lvl1pPr>
          </a:lstStyle>
          <a:p>
            <a:fld id="{610E4C6D-30BF-4208-950B-2912345B18C8}" type="datetimeFigureOut">
              <a:rPr lang="fr-FR" smtClean="0"/>
              <a:t>20/09/2015</a:t>
            </a:fld>
            <a:endParaRPr lang="fr-FR"/>
          </a:p>
        </p:txBody>
      </p:sp>
      <p:sp>
        <p:nvSpPr>
          <p:cNvPr id="4" name="Espace réservé du pied de page 3"/>
          <p:cNvSpPr>
            <a:spLocks noGrp="1"/>
          </p:cNvSpPr>
          <p:nvPr>
            <p:ph type="ftr" sz="quarter" idx="2"/>
          </p:nvPr>
        </p:nvSpPr>
        <p:spPr>
          <a:xfrm>
            <a:off x="0" y="9377316"/>
            <a:ext cx="2971800"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377316"/>
            <a:ext cx="2971800" cy="493633"/>
          </a:xfrm>
          <a:prstGeom prst="rect">
            <a:avLst/>
          </a:prstGeom>
        </p:spPr>
        <p:txBody>
          <a:bodyPr vert="horz" lIns="91440" tIns="45720" rIns="91440" bIns="45720" rtlCol="0" anchor="b"/>
          <a:lstStyle>
            <a:lvl1pPr algn="r">
              <a:defRPr sz="1200"/>
            </a:lvl1pPr>
          </a:lstStyle>
          <a:p>
            <a:fld id="{F0EFD448-F421-4E25-A120-D7B721AAD883}" type="slidenum">
              <a:rPr lang="fr-FR" smtClean="0"/>
              <a:t>‹N°›</a:t>
            </a:fld>
            <a:endParaRPr lang="fr-FR"/>
          </a:p>
        </p:txBody>
      </p:sp>
    </p:spTree>
    <p:extLst>
      <p:ext uri="{BB962C8B-B14F-4D97-AF65-F5344CB8AC3E}">
        <p14:creationId xmlns:p14="http://schemas.microsoft.com/office/powerpoint/2010/main" val="1291027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à coins arrond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p:txBody>
          <a:bodyPr/>
          <a:lstStyle/>
          <a:p>
            <a:fld id="{6D4F1787-87E0-495D-BFD7-873A2AB081C8}" type="datetimeFigureOut">
              <a:rPr lang="fr-FR" smtClean="0"/>
              <a:t>20/09/2015</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lIns="0" tIns="0" rIns="0" bIns="0">
            <a:noAutofit/>
          </a:bodyPr>
          <a:lstStyle>
            <a:lvl1pPr>
              <a:defRPr sz="1400">
                <a:solidFill>
                  <a:srgbClr val="FFFFFF"/>
                </a:solidFill>
              </a:defRPr>
            </a:lvl1pPr>
          </a:lstStyle>
          <a:p>
            <a:fld id="{9CFFBA2A-6D48-4F2B-B9EE-7C624D38BF0E}" type="slidenum">
              <a:rPr lang="fr-FR" smtClean="0"/>
              <a:t>‹N°›</a:t>
            </a:fld>
            <a:endParaRPr lang="fr-F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fr-FR" smtClean="0"/>
              <a:t>Modifiez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D4F1787-87E0-495D-BFD7-873A2AB081C8}" type="datetimeFigureOut">
              <a:rPr lang="fr-FR" smtClean="0"/>
              <a:t>20/09/2015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FFBA2A-6D48-4F2B-B9EE-7C624D38BF0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D4F1787-87E0-495D-BFD7-873A2AB081C8}" type="datetimeFigureOut">
              <a:rPr lang="fr-FR" smtClean="0"/>
              <a:t>20/09/2015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FFBA2A-6D48-4F2B-B9EE-7C624D38BF0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4" name="Espace réservé de la date 3"/>
          <p:cNvSpPr>
            <a:spLocks noGrp="1"/>
          </p:cNvSpPr>
          <p:nvPr>
            <p:ph type="dt" sz="half" idx="10"/>
          </p:nvPr>
        </p:nvSpPr>
        <p:spPr/>
        <p:txBody>
          <a:bodyPr/>
          <a:lstStyle/>
          <a:p>
            <a:fld id="{6D4F1787-87E0-495D-BFD7-873A2AB081C8}" type="datetimeFigureOut">
              <a:rPr lang="fr-FR" smtClean="0"/>
              <a:t>20/09/2015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FFBA2A-6D48-4F2B-B9EE-7C624D38BF0E}" type="slidenum">
              <a:rPr lang="fr-FR" smtClean="0"/>
              <a:t>‹N°›</a:t>
            </a:fld>
            <a:endParaRPr lang="fr-FR"/>
          </a:p>
        </p:txBody>
      </p:sp>
      <p:sp>
        <p:nvSpPr>
          <p:cNvPr id="8" name="Espace réservé du contenu 7"/>
          <p:cNvSpPr>
            <a:spLocks noGrp="1"/>
          </p:cNvSpPr>
          <p:nvPr>
            <p:ph sz="quarter" idx="1"/>
          </p:nvPr>
        </p:nvSpPr>
        <p:spPr>
          <a:xfrm>
            <a:off x="914400" y="1447800"/>
            <a:ext cx="777240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à coins arrond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6D4F1787-87E0-495D-BFD7-873A2AB081C8}" type="datetimeFigureOut">
              <a:rPr lang="fr-FR" smtClean="0"/>
              <a:t>20/09/2015</a:t>
            </a:fld>
            <a:endParaRPr lang="fr-FR"/>
          </a:p>
        </p:txBody>
      </p:sp>
      <p:sp>
        <p:nvSpPr>
          <p:cNvPr id="5" name="Espace réservé du pied de page 4"/>
          <p:cNvSpPr>
            <a:spLocks noGrp="1"/>
          </p:cNvSpPr>
          <p:nvPr>
            <p:ph type="ftr" sz="quarter" idx="11"/>
          </p:nvPr>
        </p:nvSpPr>
        <p:spPr>
          <a:xfrm>
            <a:off x="800100" y="6172200"/>
            <a:ext cx="4000500" cy="457200"/>
          </a:xfrm>
        </p:spPr>
        <p:txBody>
          <a:bodyPr/>
          <a:lstStyle/>
          <a:p>
            <a:endParaRPr lang="fr-F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146304" y="6208776"/>
            <a:ext cx="457200" cy="457200"/>
          </a:xfrm>
        </p:spPr>
        <p:txBody>
          <a:bodyPr/>
          <a:lstStyle/>
          <a:p>
            <a:fld id="{9CFFBA2A-6D48-4F2B-B9EE-7C624D38BF0E}"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p>
            <a:fld id="{6D4F1787-87E0-495D-BFD7-873A2AB081C8}" type="datetimeFigureOut">
              <a:rPr lang="fr-FR" smtClean="0"/>
              <a:t>20/09/2015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FFBA2A-6D48-4F2B-B9EE-7C624D38BF0E}" type="slidenum">
              <a:rPr lang="fr-FR" smtClean="0"/>
              <a:t>‹N°›</a:t>
            </a:fld>
            <a:endParaRPr lang="fr-FR"/>
          </a:p>
        </p:txBody>
      </p:sp>
      <p:sp>
        <p:nvSpPr>
          <p:cNvPr id="9" name="Espace réservé du contenu 8"/>
          <p:cNvSpPr>
            <a:spLocks noGrp="1"/>
          </p:cNvSpPr>
          <p:nvPr>
            <p:ph sz="quarter" idx="1"/>
          </p:nvPr>
        </p:nvSpPr>
        <p:spPr>
          <a:xfrm>
            <a:off x="914400" y="1447800"/>
            <a:ext cx="374904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933950" y="1447800"/>
            <a:ext cx="3749040" cy="45720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nchor="b" anchorCtr="0"/>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7" name="Espace réservé de la date 6"/>
          <p:cNvSpPr>
            <a:spLocks noGrp="1"/>
          </p:cNvSpPr>
          <p:nvPr>
            <p:ph type="dt" sz="half" idx="10"/>
          </p:nvPr>
        </p:nvSpPr>
        <p:spPr/>
        <p:txBody>
          <a:bodyPr/>
          <a:lstStyle/>
          <a:p>
            <a:fld id="{6D4F1787-87E0-495D-BFD7-873A2AB081C8}" type="datetimeFigureOut">
              <a:rPr lang="fr-FR" smtClean="0"/>
              <a:t>20/09/2015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CFFBA2A-6D48-4F2B-B9EE-7C624D38BF0E}" type="slidenum">
              <a:rPr lang="fr-FR" smtClean="0"/>
              <a:t>‹N°›</a:t>
            </a:fld>
            <a:endParaRPr lang="fr-FR"/>
          </a:p>
        </p:txBody>
      </p:sp>
      <p:sp>
        <p:nvSpPr>
          <p:cNvPr id="11" name="Espace réservé du contenu 10"/>
          <p:cNvSpPr>
            <a:spLocks noGrp="1"/>
          </p:cNvSpPr>
          <p:nvPr>
            <p:ph sz="half" idx="2"/>
          </p:nvPr>
        </p:nvSpPr>
        <p:spPr>
          <a:xfrm>
            <a:off x="914400" y="2247900"/>
            <a:ext cx="3733800" cy="38862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4"/>
          </p:nvPr>
        </p:nvSpPr>
        <p:spPr>
          <a:xfrm>
            <a:off x="4953000" y="2247900"/>
            <a:ext cx="3733800" cy="38862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6D4F1787-87E0-495D-BFD7-873A2AB081C8}" type="datetimeFigureOut">
              <a:rPr lang="fr-FR" smtClean="0"/>
              <a:t>20/09/2015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CFFBA2A-6D48-4F2B-B9EE-7C624D38BF0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4F1787-87E0-495D-BFD7-873A2AB081C8}" type="datetimeFigureOut">
              <a:rPr lang="fr-FR" smtClean="0"/>
              <a:t>20/09/2015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CFFBA2A-6D48-4F2B-B9EE-7C624D38BF0E}"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à coins arrond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914400" y="273050"/>
            <a:ext cx="7772400" cy="1143000"/>
          </a:xfrm>
        </p:spPr>
        <p:txBody>
          <a:bodyPr anchor="b" anchorCtr="0"/>
          <a:lstStyle>
            <a:lvl1pPr algn="l">
              <a:buNone/>
              <a:defRPr sz="4000" b="0"/>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6D4F1787-87E0-495D-BFD7-873A2AB081C8}" type="datetimeFigureOut">
              <a:rPr lang="fr-FR" smtClean="0"/>
              <a:t>20/09/2015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FFBA2A-6D48-4F2B-B9EE-7C624D38BF0E}" type="slidenum">
              <a:rPr lang="fr-FR" smtClean="0"/>
              <a:t>‹N°›</a:t>
            </a:fld>
            <a:endParaRPr lang="fr-FR"/>
          </a:p>
        </p:txBody>
      </p:sp>
      <p:sp>
        <p:nvSpPr>
          <p:cNvPr id="11" name="Espace réservé du contenu 10"/>
          <p:cNvSpPr>
            <a:spLocks noGrp="1"/>
          </p:cNvSpPr>
          <p:nvPr>
            <p:ph sz="quarter" idx="1"/>
          </p:nvPr>
        </p:nvSpPr>
        <p:spPr>
          <a:xfrm>
            <a:off x="2971800" y="1600200"/>
            <a:ext cx="5715000" cy="4495800"/>
          </a:xfrm>
        </p:spPr>
        <p:txBody>
          <a:bodyPr vert="horz"/>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fr-FR" smtClean="0"/>
              <a:t>Modifiez le style du titre</a:t>
            </a:r>
            <a:endParaRPr kumimoji="0"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6D4F1787-87E0-495D-BFD7-873A2AB081C8}" type="datetimeFigureOut">
              <a:rPr lang="fr-FR" smtClean="0"/>
              <a:t>20/09/2015</a:t>
            </a:fld>
            <a:endParaRPr lang="fr-FR"/>
          </a:p>
        </p:txBody>
      </p:sp>
      <p:sp>
        <p:nvSpPr>
          <p:cNvPr id="6" name="Espace réservé du pied de page 5"/>
          <p:cNvSpPr>
            <a:spLocks noGrp="1"/>
          </p:cNvSpPr>
          <p:nvPr>
            <p:ph type="ftr" sz="quarter" idx="11"/>
          </p:nvPr>
        </p:nvSpPr>
        <p:spPr>
          <a:xfrm>
            <a:off x="914400" y="6172200"/>
            <a:ext cx="3886200" cy="457200"/>
          </a:xfrm>
        </p:spPr>
        <p:txBody>
          <a:bodyPr/>
          <a:lstStyle/>
          <a:p>
            <a:endParaRPr lang="fr-FR"/>
          </a:p>
        </p:txBody>
      </p:sp>
      <p:sp>
        <p:nvSpPr>
          <p:cNvPr id="7" name="Espace réservé du numéro de diapositive 6"/>
          <p:cNvSpPr>
            <a:spLocks noGrp="1"/>
          </p:cNvSpPr>
          <p:nvPr>
            <p:ph type="sldNum" sz="quarter" idx="12"/>
          </p:nvPr>
        </p:nvSpPr>
        <p:spPr>
          <a:xfrm>
            <a:off x="146304" y="6208776"/>
            <a:ext cx="457200" cy="457200"/>
          </a:xfrm>
        </p:spPr>
        <p:txBody>
          <a:bodyPr/>
          <a:lstStyle/>
          <a:p>
            <a:fld id="{9CFFBA2A-6D48-4F2B-B9EE-7C624D38BF0E}" type="slidenum">
              <a:rPr lang="fr-FR" smtClean="0"/>
              <a:t>‹N°›</a:t>
            </a:fld>
            <a:endParaRPr lang="fr-F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fr-FR" smtClean="0"/>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à coins arrond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ce réservé du titre 21"/>
          <p:cNvSpPr>
            <a:spLocks noGrp="1"/>
          </p:cNvSpPr>
          <p:nvPr>
            <p:ph type="title"/>
          </p:nvPr>
        </p:nvSpPr>
        <p:spPr>
          <a:xfrm>
            <a:off x="914400" y="274638"/>
            <a:ext cx="7772400" cy="1143000"/>
          </a:xfrm>
          <a:prstGeom prst="rect">
            <a:avLst/>
          </a:prstGeom>
        </p:spPr>
        <p:txBody>
          <a:bodyPr bIns="91440" anchor="b" anchorCtr="0">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D4F1787-87E0-495D-BFD7-873A2AB081C8}" type="datetimeFigureOut">
              <a:rPr lang="fr-FR" smtClean="0"/>
              <a:t>20/09/2015</a:t>
            </a:fld>
            <a:endParaRPr lang="fr-FR"/>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CFFBA2A-6D48-4F2B-B9EE-7C624D38BF0E}"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u="sng" dirty="0"/>
              <a:t>Le rapport des sociétés à leur </a:t>
            </a:r>
            <a:r>
              <a:rPr lang="fr-FR" u="sng" dirty="0" smtClean="0"/>
              <a:t>passé</a:t>
            </a:r>
            <a:r>
              <a:rPr lang="fr-FR" dirty="0" smtClean="0"/>
              <a:t> : </a:t>
            </a:r>
            <a:r>
              <a:rPr lang="fr-FR" dirty="0"/>
              <a:t> </a:t>
            </a:r>
            <a:br>
              <a:rPr lang="fr-FR" dirty="0"/>
            </a:br>
            <a:r>
              <a:rPr lang="fr-FR" dirty="0" smtClean="0"/>
              <a:t>L’historien </a:t>
            </a:r>
            <a:r>
              <a:rPr lang="fr-FR" dirty="0"/>
              <a:t>et les mémoires de la seconde guerre mondiale en France</a:t>
            </a:r>
          </a:p>
        </p:txBody>
      </p:sp>
    </p:spTree>
    <p:extLst>
      <p:ext uri="{BB962C8B-B14F-4D97-AF65-F5344CB8AC3E}">
        <p14:creationId xmlns:p14="http://schemas.microsoft.com/office/powerpoint/2010/main" val="908847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592447"/>
            <a:ext cx="6086837" cy="461665"/>
          </a:xfrm>
          <a:prstGeom prst="rect">
            <a:avLst/>
          </a:prstGeom>
        </p:spPr>
        <p:txBody>
          <a:bodyPr wrap="square">
            <a:spAutoFit/>
          </a:bodyPr>
          <a:lstStyle/>
          <a:p>
            <a:pPr lvl="0"/>
            <a:r>
              <a:rPr lang="fr-FR" sz="2400" u="sng" dirty="0" smtClean="0">
                <a:solidFill>
                  <a:srgbClr val="323232">
                    <a:lumMod val="90000"/>
                    <a:lumOff val="10000"/>
                  </a:srgbClr>
                </a:solidFill>
              </a:rPr>
              <a:t>2. Unification de mémoires concurrentes</a:t>
            </a:r>
            <a:endParaRPr lang="fr-FR" sz="2400" u="sng" dirty="0">
              <a:solidFill>
                <a:srgbClr val="323232">
                  <a:lumMod val="90000"/>
                  <a:lumOff val="10000"/>
                </a:srgbClr>
              </a:solidFill>
            </a:endParaRPr>
          </a:p>
        </p:txBody>
      </p:sp>
      <p:sp>
        <p:nvSpPr>
          <p:cNvPr id="5" name="ZoneTexte 4"/>
          <p:cNvSpPr txBox="1"/>
          <p:nvPr/>
        </p:nvSpPr>
        <p:spPr>
          <a:xfrm>
            <a:off x="4788024" y="2607665"/>
            <a:ext cx="3255171" cy="358952"/>
          </a:xfrm>
          <a:prstGeom prst="rect">
            <a:avLst/>
          </a:prstGeom>
          <a:noFill/>
        </p:spPr>
        <p:txBody>
          <a:bodyPr wrap="square" rtlCol="0">
            <a:spAutoFit/>
          </a:bodyPr>
          <a:lstStyle/>
          <a:p>
            <a:pPr algn="ctr"/>
            <a:r>
              <a:rPr lang="fr-FR" sz="2000" b="1" dirty="0" smtClean="0">
                <a:solidFill>
                  <a:schemeClr val="accent1">
                    <a:lumMod val="75000"/>
                  </a:schemeClr>
                </a:solidFill>
              </a:rPr>
              <a:t>Mémoire gaulliste</a:t>
            </a:r>
            <a:endParaRPr lang="fr-FR" sz="2000" b="1" dirty="0">
              <a:solidFill>
                <a:schemeClr val="accent1">
                  <a:lumMod val="75000"/>
                </a:schemeClr>
              </a:solidFill>
            </a:endParaRPr>
          </a:p>
        </p:txBody>
      </p:sp>
      <p:sp>
        <p:nvSpPr>
          <p:cNvPr id="4" name="Flèche vers le bas 3"/>
          <p:cNvSpPr/>
          <p:nvPr/>
        </p:nvSpPr>
        <p:spPr>
          <a:xfrm rot="19408125">
            <a:off x="5715982" y="1163394"/>
            <a:ext cx="781874" cy="12669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651856" y="2564903"/>
            <a:ext cx="3600400" cy="400110"/>
          </a:xfrm>
          <a:prstGeom prst="rect">
            <a:avLst/>
          </a:prstGeom>
          <a:noFill/>
        </p:spPr>
        <p:txBody>
          <a:bodyPr wrap="square" rtlCol="0">
            <a:spAutoFit/>
          </a:bodyPr>
          <a:lstStyle/>
          <a:p>
            <a:pPr algn="ctr"/>
            <a:r>
              <a:rPr lang="fr-FR" sz="2000" b="1" dirty="0" smtClean="0">
                <a:solidFill>
                  <a:schemeClr val="accent1">
                    <a:lumMod val="75000"/>
                  </a:schemeClr>
                </a:solidFill>
              </a:rPr>
              <a:t>Mémoire communiste</a:t>
            </a:r>
            <a:endParaRPr lang="fr-FR" sz="2000" b="1" dirty="0">
              <a:solidFill>
                <a:schemeClr val="accent1">
                  <a:lumMod val="75000"/>
                </a:schemeClr>
              </a:solidFill>
            </a:endParaRPr>
          </a:p>
        </p:txBody>
      </p:sp>
      <p:sp>
        <p:nvSpPr>
          <p:cNvPr id="9" name="ZoneTexte 8"/>
          <p:cNvSpPr txBox="1"/>
          <p:nvPr/>
        </p:nvSpPr>
        <p:spPr>
          <a:xfrm>
            <a:off x="5133254" y="3219130"/>
            <a:ext cx="2909941" cy="1477328"/>
          </a:xfrm>
          <a:prstGeom prst="rect">
            <a:avLst/>
          </a:prstGeom>
          <a:noFill/>
        </p:spPr>
        <p:txBody>
          <a:bodyPr wrap="square" rtlCol="0">
            <a:spAutoFit/>
          </a:bodyPr>
          <a:lstStyle/>
          <a:p>
            <a:pPr algn="ctr"/>
            <a:r>
              <a:rPr lang="fr-FR" dirty="0" smtClean="0"/>
              <a:t>Illusion </a:t>
            </a:r>
            <a:r>
              <a:rPr lang="fr-FR" dirty="0"/>
              <a:t>d’une victoire des armées de la France (FFL) et d’un peuple entré en résistance derrière le héros du 18 juin </a:t>
            </a:r>
          </a:p>
        </p:txBody>
      </p:sp>
      <p:sp>
        <p:nvSpPr>
          <p:cNvPr id="13" name="Flèche vers le bas 12"/>
          <p:cNvSpPr/>
          <p:nvPr/>
        </p:nvSpPr>
        <p:spPr>
          <a:xfrm>
            <a:off x="6203017" y="4639414"/>
            <a:ext cx="770413" cy="698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4788024" y="5486472"/>
            <a:ext cx="4176464" cy="646331"/>
          </a:xfrm>
          <a:prstGeom prst="rect">
            <a:avLst/>
          </a:prstGeom>
          <a:noFill/>
        </p:spPr>
        <p:txBody>
          <a:bodyPr wrap="square" rtlCol="0">
            <a:spAutoFit/>
          </a:bodyPr>
          <a:lstStyle/>
          <a:p>
            <a:r>
              <a:rPr lang="fr-FR" b="1" u="sng" dirty="0" smtClean="0">
                <a:solidFill>
                  <a:schemeClr val="accent1"/>
                </a:solidFill>
              </a:rPr>
              <a:t>Ex</a:t>
            </a:r>
            <a:r>
              <a:rPr lang="fr-FR" b="1" dirty="0" smtClean="0">
                <a:solidFill>
                  <a:schemeClr val="accent1"/>
                </a:solidFill>
              </a:rPr>
              <a:t> : Transfert des cendres de Jean Moulin au Panthéon. Doc 4 p 25 </a:t>
            </a:r>
            <a:endParaRPr lang="fr-FR" b="1" u="sng" dirty="0">
              <a:solidFill>
                <a:schemeClr val="accent1"/>
              </a:solidFill>
            </a:endParaRPr>
          </a:p>
        </p:txBody>
      </p:sp>
      <p:sp>
        <p:nvSpPr>
          <p:cNvPr id="16" name="ZoneTexte 15"/>
          <p:cNvSpPr txBox="1"/>
          <p:nvPr/>
        </p:nvSpPr>
        <p:spPr>
          <a:xfrm>
            <a:off x="512831" y="3611344"/>
            <a:ext cx="3600400" cy="1354217"/>
          </a:xfrm>
          <a:prstGeom prst="rect">
            <a:avLst/>
          </a:prstGeom>
          <a:noFill/>
        </p:spPr>
        <p:txBody>
          <a:bodyPr wrap="square" rtlCol="0">
            <a:spAutoFit/>
          </a:bodyPr>
          <a:lstStyle/>
          <a:p>
            <a:r>
              <a:rPr lang="fr-FR" dirty="0" smtClean="0"/>
              <a:t>« Le parti des 75 000 fusillés »</a:t>
            </a:r>
          </a:p>
          <a:p>
            <a:r>
              <a:rPr lang="fr-FR" sz="1600" dirty="0" smtClean="0"/>
              <a:t>(effacer l’attitude ambigüe du PCF de 1939 à 1941 lorsque l’Allemagne et l’URSS étaient liés par un pacte de non agression)</a:t>
            </a:r>
          </a:p>
        </p:txBody>
      </p:sp>
      <p:sp>
        <p:nvSpPr>
          <p:cNvPr id="17" name="Flèche vers le bas 16"/>
          <p:cNvSpPr/>
          <p:nvPr/>
        </p:nvSpPr>
        <p:spPr>
          <a:xfrm>
            <a:off x="1887384" y="4939990"/>
            <a:ext cx="770413" cy="698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63824" y="5638871"/>
            <a:ext cx="4176464" cy="923330"/>
          </a:xfrm>
          <a:prstGeom prst="rect">
            <a:avLst/>
          </a:prstGeom>
          <a:noFill/>
        </p:spPr>
        <p:txBody>
          <a:bodyPr wrap="square" rtlCol="0">
            <a:spAutoFit/>
          </a:bodyPr>
          <a:lstStyle/>
          <a:p>
            <a:r>
              <a:rPr lang="fr-FR" b="1" u="sng" dirty="0" smtClean="0">
                <a:solidFill>
                  <a:schemeClr val="accent1"/>
                </a:solidFill>
              </a:rPr>
              <a:t>Ex :</a:t>
            </a:r>
            <a:r>
              <a:rPr lang="fr-FR" b="1" dirty="0" smtClean="0">
                <a:solidFill>
                  <a:schemeClr val="accent1"/>
                </a:solidFill>
              </a:rPr>
              <a:t> Célèbrent par exemple la mort du jeune communiste fusillé, Guy Môquet chaque 22 octobre</a:t>
            </a:r>
            <a:endParaRPr lang="fr-FR" b="1" dirty="0">
              <a:solidFill>
                <a:schemeClr val="accent1"/>
              </a:solidFill>
            </a:endParaRPr>
          </a:p>
        </p:txBody>
      </p:sp>
      <p:grpSp>
        <p:nvGrpSpPr>
          <p:cNvPr id="20" name="Groupe 19"/>
          <p:cNvGrpSpPr/>
          <p:nvPr/>
        </p:nvGrpSpPr>
        <p:grpSpPr>
          <a:xfrm>
            <a:off x="2029535" y="1123020"/>
            <a:ext cx="2520280" cy="1330198"/>
            <a:chOff x="2029535" y="1123020"/>
            <a:chExt cx="2520280" cy="1330198"/>
          </a:xfrm>
        </p:grpSpPr>
        <p:sp>
          <p:nvSpPr>
            <p:cNvPr id="3" name="Flèche vers le bas 2"/>
            <p:cNvSpPr/>
            <p:nvPr/>
          </p:nvSpPr>
          <p:spPr>
            <a:xfrm rot="1759850">
              <a:off x="2276206" y="1123020"/>
              <a:ext cx="696541" cy="1330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029535" y="1353377"/>
              <a:ext cx="2520280" cy="369332"/>
            </a:xfrm>
            <a:prstGeom prst="rect">
              <a:avLst/>
            </a:prstGeom>
            <a:noFill/>
          </p:spPr>
          <p:txBody>
            <a:bodyPr wrap="square" rtlCol="0">
              <a:spAutoFit/>
            </a:bodyPr>
            <a:lstStyle/>
            <a:p>
              <a:r>
                <a:rPr lang="fr-FR" dirty="0" smtClean="0"/>
                <a:t>Doc 3 p 25</a:t>
              </a:r>
              <a:endParaRPr lang="fr-FR" dirty="0"/>
            </a:p>
          </p:txBody>
        </p:sp>
      </p:grpSp>
      <p:sp>
        <p:nvSpPr>
          <p:cNvPr id="21" name="ZoneTexte 20"/>
          <p:cNvSpPr txBox="1"/>
          <p:nvPr/>
        </p:nvSpPr>
        <p:spPr>
          <a:xfrm>
            <a:off x="651856" y="2965013"/>
            <a:ext cx="3272072" cy="646331"/>
          </a:xfrm>
          <a:prstGeom prst="rect">
            <a:avLst/>
          </a:prstGeom>
          <a:noFill/>
        </p:spPr>
        <p:txBody>
          <a:bodyPr wrap="square" rtlCol="0">
            <a:spAutoFit/>
          </a:bodyPr>
          <a:lstStyle/>
          <a:p>
            <a:r>
              <a:rPr lang="fr-FR" dirty="0" smtClean="0"/>
              <a:t>Quel héritage s’attribue le parti communiste français ?</a:t>
            </a:r>
            <a:endParaRPr lang="fr-FR" dirty="0"/>
          </a:p>
        </p:txBody>
      </p:sp>
    </p:spTree>
    <p:extLst>
      <p:ext uri="{BB962C8B-B14F-4D97-AF65-F5344CB8AC3E}">
        <p14:creationId xmlns:p14="http://schemas.microsoft.com/office/powerpoint/2010/main" val="19822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P spid="9" grpId="0"/>
      <p:bldP spid="13" grpId="0" animBg="1"/>
      <p:bldP spid="14" grpId="0"/>
      <p:bldP spid="16" grpId="0"/>
      <p:bldP spid="18" grpId="0"/>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7974" y="160338"/>
            <a:ext cx="8296473" cy="369332"/>
          </a:xfrm>
          <a:prstGeom prst="rect">
            <a:avLst/>
          </a:prstGeom>
          <a:noFill/>
        </p:spPr>
        <p:txBody>
          <a:bodyPr wrap="square" rtlCol="0">
            <a:spAutoFit/>
          </a:bodyPr>
          <a:lstStyle/>
          <a:p>
            <a:r>
              <a:rPr lang="fr-FR" dirty="0" smtClean="0"/>
              <a:t>Le mont Valérien mémorial de la France combattante (inauguré le 18 juin 1960)</a:t>
            </a:r>
            <a:endParaRPr lang="fr-FR" dirty="0"/>
          </a:p>
        </p:txBody>
      </p:sp>
      <p:sp>
        <p:nvSpPr>
          <p:cNvPr id="3" name="AutoShape 2" descr="Mémorial de la France Combattante, Le Mont-Valérien - Suresnes - France - 20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11" y="529670"/>
            <a:ext cx="76200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0374" y="5781376"/>
            <a:ext cx="8296473" cy="800219"/>
          </a:xfrm>
          <a:prstGeom prst="rect">
            <a:avLst/>
          </a:prstGeom>
          <a:noFill/>
        </p:spPr>
        <p:txBody>
          <a:bodyPr wrap="square" rtlCol="0">
            <a:spAutoFit/>
          </a:bodyPr>
          <a:lstStyle/>
          <a:p>
            <a:r>
              <a:rPr lang="fr-FR" sz="1400" dirty="0" smtClean="0"/>
              <a:t>Il s’agissait d’un fort militaire où 4500 résistants ont été fusillés.</a:t>
            </a:r>
            <a:endParaRPr lang="fr-FR" dirty="0"/>
          </a:p>
          <a:p>
            <a:r>
              <a:rPr lang="fr-FR" dirty="0" smtClean="0"/>
              <a:t> </a:t>
            </a:r>
            <a:r>
              <a:rPr lang="fr-FR" sz="1400" dirty="0"/>
              <a:t>Les différentes catégories de combattants (combattants de 1940, FFL, résistants, déportés, prisonniers, hommes de la France d’Outre-Mer) sont représentées par la dépouille de l’un des leurs.</a:t>
            </a:r>
            <a:endParaRPr lang="fr-FR" dirty="0"/>
          </a:p>
        </p:txBody>
      </p:sp>
    </p:spTree>
    <p:extLst>
      <p:ext uri="{BB962C8B-B14F-4D97-AF65-F5344CB8AC3E}">
        <p14:creationId xmlns:p14="http://schemas.microsoft.com/office/powerpoint/2010/main" val="17960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476672"/>
            <a:ext cx="8064896" cy="3108543"/>
          </a:xfrm>
          <a:prstGeom prst="rect">
            <a:avLst/>
          </a:prstGeom>
          <a:noFill/>
        </p:spPr>
        <p:txBody>
          <a:bodyPr wrap="square" rtlCol="0">
            <a:spAutoFit/>
          </a:bodyPr>
          <a:lstStyle/>
          <a:p>
            <a:r>
              <a:rPr lang="fr-FR" sz="2800" u="sng" dirty="0" smtClean="0"/>
              <a:t>Sur feuille simple :</a:t>
            </a:r>
          </a:p>
          <a:p>
            <a:endParaRPr lang="fr-FR" sz="2800" dirty="0"/>
          </a:p>
          <a:p>
            <a:r>
              <a:rPr lang="fr-FR" sz="2800" dirty="0" smtClean="0"/>
              <a:t>Qu’est-ce que le mythe résistancialiste ?</a:t>
            </a:r>
          </a:p>
          <a:p>
            <a:endParaRPr lang="fr-FR" sz="2800" dirty="0"/>
          </a:p>
          <a:p>
            <a:r>
              <a:rPr lang="fr-FR" sz="2800" dirty="0" smtClean="0"/>
              <a:t>Quelles mémoires concurrentes s’opposent aux lendemains de la seconde guerre mondiale ? Illustrez chacune de ces mémoires d’un exemple.</a:t>
            </a:r>
            <a:endParaRPr lang="fr-FR" sz="2800" dirty="0"/>
          </a:p>
        </p:txBody>
      </p:sp>
    </p:spTree>
    <p:extLst>
      <p:ext uri="{BB962C8B-B14F-4D97-AF65-F5344CB8AC3E}">
        <p14:creationId xmlns:p14="http://schemas.microsoft.com/office/powerpoint/2010/main" val="307592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226914"/>
            <a:ext cx="6768752" cy="1077218"/>
          </a:xfrm>
          <a:prstGeom prst="rect">
            <a:avLst/>
          </a:prstGeom>
        </p:spPr>
        <p:txBody>
          <a:bodyPr wrap="square">
            <a:spAutoFit/>
          </a:bodyPr>
          <a:lstStyle/>
          <a:p>
            <a:pPr lvl="0"/>
            <a:r>
              <a:rPr lang="fr-FR" sz="3200" u="sng" dirty="0" smtClean="0">
                <a:solidFill>
                  <a:srgbClr val="323232">
                    <a:lumMod val="90000"/>
                    <a:lumOff val="10000"/>
                  </a:srgbClr>
                </a:solidFill>
                <a:effectLst>
                  <a:outerShdw blurRad="38100" dist="38100" dir="2700000" algn="tl">
                    <a:srgbClr val="000000">
                      <a:alpha val="43137"/>
                    </a:srgbClr>
                  </a:outerShdw>
                </a:effectLst>
              </a:rPr>
              <a:t>C. Des mémoires déformées, occultées</a:t>
            </a:r>
            <a:endParaRPr lang="fr-FR" sz="3200" u="sng" dirty="0">
              <a:solidFill>
                <a:srgbClr val="323232">
                  <a:lumMod val="90000"/>
                  <a:lumOff val="10000"/>
                </a:srgbClr>
              </a:solidFill>
              <a:effectLst>
                <a:outerShdw blurRad="38100" dist="38100" dir="2700000" algn="tl">
                  <a:srgbClr val="000000">
                    <a:alpha val="43137"/>
                  </a:srgbClr>
                </a:outerShdw>
              </a:effectLst>
            </a:endParaRPr>
          </a:p>
        </p:txBody>
      </p:sp>
      <p:sp>
        <p:nvSpPr>
          <p:cNvPr id="5" name="ZoneTexte 4"/>
          <p:cNvSpPr txBox="1"/>
          <p:nvPr/>
        </p:nvSpPr>
        <p:spPr>
          <a:xfrm>
            <a:off x="755576" y="1304132"/>
            <a:ext cx="7272808" cy="461665"/>
          </a:xfrm>
          <a:prstGeom prst="rect">
            <a:avLst/>
          </a:prstGeom>
          <a:noFill/>
        </p:spPr>
        <p:txBody>
          <a:bodyPr wrap="square" rtlCol="0">
            <a:spAutoFit/>
          </a:bodyPr>
          <a:lstStyle/>
          <a:p>
            <a:r>
              <a:rPr lang="fr-FR" sz="2400" u="sng" dirty="0">
                <a:solidFill>
                  <a:srgbClr val="323232">
                    <a:lumMod val="90000"/>
                    <a:lumOff val="10000"/>
                  </a:srgbClr>
                </a:solidFill>
              </a:rPr>
              <a:t>1. La thèse du « glaive et du bouclier </a:t>
            </a:r>
            <a:r>
              <a:rPr lang="fr-FR" sz="2400" u="sng" dirty="0" smtClean="0">
                <a:solidFill>
                  <a:srgbClr val="323232">
                    <a:lumMod val="90000"/>
                    <a:lumOff val="10000"/>
                  </a:srgbClr>
                </a:solidFill>
              </a:rPr>
              <a:t>» (R. Aron)</a:t>
            </a:r>
            <a:endParaRPr lang="fr-FR" sz="2400" u="sng" dirty="0">
              <a:solidFill>
                <a:srgbClr val="323232">
                  <a:lumMod val="90000"/>
                  <a:lumOff val="10000"/>
                </a:srgbClr>
              </a:solidFill>
            </a:endParaRPr>
          </a:p>
        </p:txBody>
      </p:sp>
      <p:sp>
        <p:nvSpPr>
          <p:cNvPr id="6" name="ZoneTexte 5"/>
          <p:cNvSpPr txBox="1"/>
          <p:nvPr/>
        </p:nvSpPr>
        <p:spPr>
          <a:xfrm>
            <a:off x="366896" y="1946449"/>
            <a:ext cx="8280920" cy="646331"/>
          </a:xfrm>
          <a:prstGeom prst="rect">
            <a:avLst/>
          </a:prstGeom>
          <a:noFill/>
        </p:spPr>
        <p:txBody>
          <a:bodyPr wrap="square" rtlCol="0">
            <a:spAutoFit/>
          </a:bodyPr>
          <a:lstStyle/>
          <a:p>
            <a:r>
              <a:rPr lang="fr-FR" dirty="0" smtClean="0"/>
              <a:t>Document 5 p 25.</a:t>
            </a:r>
          </a:p>
          <a:p>
            <a:endParaRPr lang="fr-FR" dirty="0"/>
          </a:p>
        </p:txBody>
      </p:sp>
      <p:sp>
        <p:nvSpPr>
          <p:cNvPr id="7" name="Rectangle 6"/>
          <p:cNvSpPr/>
          <p:nvPr/>
        </p:nvSpPr>
        <p:spPr>
          <a:xfrm>
            <a:off x="439830" y="2756182"/>
            <a:ext cx="8524658" cy="2031325"/>
          </a:xfrm>
          <a:prstGeom prst="rect">
            <a:avLst/>
          </a:prstGeom>
        </p:spPr>
        <p:txBody>
          <a:bodyPr wrap="square">
            <a:spAutoFit/>
          </a:bodyPr>
          <a:lstStyle/>
          <a:p>
            <a:r>
              <a:rPr lang="fr-FR" dirty="0" smtClean="0">
                <a:solidFill>
                  <a:schemeClr val="accent1">
                    <a:lumMod val="75000"/>
                  </a:schemeClr>
                </a:solidFill>
              </a:rPr>
              <a:t>Selon Aron, le maréchal Pétain aurait protégé le territoire de l’Occupation allemande pour préparer l’action gaulliste. Pour Aron, proche de certains hommes de Vichy, Pétain n’avait pas le choix.</a:t>
            </a:r>
          </a:p>
          <a:p>
            <a:endParaRPr lang="fr-FR" dirty="0">
              <a:solidFill>
                <a:schemeClr val="accent1">
                  <a:lumMod val="75000"/>
                </a:schemeClr>
              </a:solidFill>
            </a:endParaRPr>
          </a:p>
          <a:p>
            <a:r>
              <a:rPr lang="fr-FR" dirty="0" smtClean="0">
                <a:solidFill>
                  <a:schemeClr val="accent1">
                    <a:lumMod val="75000"/>
                  </a:schemeClr>
                </a:solidFill>
              </a:rPr>
              <a:t>= thèse de « double jeu » de Pétain = il aurait été le bouclier qui protégeait la France et préparait l’action de De Gaulle, tandis que ce dernier aurait été « l’épée » organisant la résistance.</a:t>
            </a:r>
            <a:endParaRPr lang="fr-FR" dirty="0">
              <a:solidFill>
                <a:schemeClr val="accent1">
                  <a:lumMod val="75000"/>
                </a:schemeClr>
              </a:solidFill>
            </a:endParaRPr>
          </a:p>
        </p:txBody>
      </p:sp>
      <p:sp>
        <p:nvSpPr>
          <p:cNvPr id="8" name="ZoneTexte 7"/>
          <p:cNvSpPr txBox="1"/>
          <p:nvPr/>
        </p:nvSpPr>
        <p:spPr>
          <a:xfrm>
            <a:off x="107504" y="2352570"/>
            <a:ext cx="8784976" cy="369332"/>
          </a:xfrm>
          <a:prstGeom prst="rect">
            <a:avLst/>
          </a:prstGeom>
          <a:noFill/>
        </p:spPr>
        <p:txBody>
          <a:bodyPr wrap="square" rtlCol="0">
            <a:spAutoFit/>
          </a:bodyPr>
          <a:lstStyle/>
          <a:p>
            <a:r>
              <a:rPr lang="fr-FR" b="1" dirty="0" smtClean="0">
                <a:solidFill>
                  <a:schemeClr val="accent5">
                    <a:lumMod val="75000"/>
                  </a:schemeClr>
                </a:solidFill>
              </a:rPr>
              <a:t>En quoi consiste la thèse de l’épée et du boulier développée dans ce livre ?</a:t>
            </a:r>
            <a:endParaRPr lang="fr-FR" b="1" dirty="0">
              <a:solidFill>
                <a:schemeClr val="accent5">
                  <a:lumMod val="75000"/>
                </a:schemeClr>
              </a:solidFill>
            </a:endParaRPr>
          </a:p>
        </p:txBody>
      </p:sp>
      <p:sp>
        <p:nvSpPr>
          <p:cNvPr id="11" name="ZoneTexte 10"/>
          <p:cNvSpPr txBox="1"/>
          <p:nvPr/>
        </p:nvSpPr>
        <p:spPr>
          <a:xfrm>
            <a:off x="107504" y="4941754"/>
            <a:ext cx="8856984" cy="369332"/>
          </a:xfrm>
          <a:prstGeom prst="rect">
            <a:avLst/>
          </a:prstGeom>
          <a:noFill/>
        </p:spPr>
        <p:txBody>
          <a:bodyPr wrap="square" rtlCol="0">
            <a:spAutoFit/>
          </a:bodyPr>
          <a:lstStyle/>
          <a:p>
            <a:r>
              <a:rPr lang="fr-FR" b="1" dirty="0" smtClean="0">
                <a:solidFill>
                  <a:schemeClr val="accent5">
                    <a:lumMod val="75000"/>
                  </a:schemeClr>
                </a:solidFill>
              </a:rPr>
              <a:t>D’où vient cette distorsion  de la vérité historique ?</a:t>
            </a:r>
            <a:endParaRPr lang="fr-FR" b="1" dirty="0">
              <a:solidFill>
                <a:schemeClr val="accent5">
                  <a:lumMod val="75000"/>
                </a:schemeClr>
              </a:solidFill>
            </a:endParaRPr>
          </a:p>
        </p:txBody>
      </p:sp>
      <p:sp>
        <p:nvSpPr>
          <p:cNvPr id="12" name="ZoneTexte 11"/>
          <p:cNvSpPr txBox="1"/>
          <p:nvPr/>
        </p:nvSpPr>
        <p:spPr>
          <a:xfrm>
            <a:off x="445860" y="5362707"/>
            <a:ext cx="7892240" cy="923330"/>
          </a:xfrm>
          <a:prstGeom prst="rect">
            <a:avLst/>
          </a:prstGeom>
          <a:noFill/>
        </p:spPr>
        <p:txBody>
          <a:bodyPr wrap="square" rtlCol="0">
            <a:spAutoFit/>
          </a:bodyPr>
          <a:lstStyle/>
          <a:p>
            <a:r>
              <a:rPr lang="fr-FR" dirty="0" smtClean="0">
                <a:solidFill>
                  <a:schemeClr val="accent1">
                    <a:lumMod val="75000"/>
                  </a:schemeClr>
                </a:solidFill>
              </a:rPr>
              <a:t>Des </a:t>
            </a:r>
            <a:r>
              <a:rPr lang="fr-FR" b="1" dirty="0" smtClean="0">
                <a:solidFill>
                  <a:schemeClr val="accent1">
                    <a:lumMod val="75000"/>
                  </a:schemeClr>
                </a:solidFill>
              </a:rPr>
              <a:t>sources</a:t>
            </a:r>
            <a:r>
              <a:rPr lang="fr-FR" dirty="0" smtClean="0">
                <a:solidFill>
                  <a:schemeClr val="accent1">
                    <a:lumMod val="75000"/>
                  </a:schemeClr>
                </a:solidFill>
              </a:rPr>
              <a:t> dont disposait Robert Aron : les archives françaises de l’occupation n’étaient pas ouvertes aux historiens. Il ne disposait que des retranscriptions des audiences des procès d’épuration d’après-guerre. </a:t>
            </a:r>
            <a:endParaRPr lang="fr-FR" dirty="0">
              <a:solidFill>
                <a:schemeClr val="accent1">
                  <a:lumMod val="75000"/>
                </a:schemeClr>
              </a:solidFill>
            </a:endParaRPr>
          </a:p>
        </p:txBody>
      </p:sp>
    </p:spTree>
    <p:extLst>
      <p:ext uri="{BB962C8B-B14F-4D97-AF65-F5344CB8AC3E}">
        <p14:creationId xmlns:p14="http://schemas.microsoft.com/office/powerpoint/2010/main" val="166295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60648"/>
            <a:ext cx="6086837" cy="461665"/>
          </a:xfrm>
          <a:prstGeom prst="rect">
            <a:avLst/>
          </a:prstGeom>
        </p:spPr>
        <p:txBody>
          <a:bodyPr wrap="square">
            <a:spAutoFit/>
          </a:bodyPr>
          <a:lstStyle/>
          <a:p>
            <a:pPr lvl="0"/>
            <a:r>
              <a:rPr lang="fr-FR" sz="2400" u="sng" dirty="0">
                <a:solidFill>
                  <a:schemeClr val="tx1">
                    <a:lumMod val="65000"/>
                    <a:lumOff val="35000"/>
                  </a:schemeClr>
                </a:solidFill>
              </a:rPr>
              <a:t>2. Les « oubliés » de la mémoire collective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41147"/>
            <a:ext cx="6624736" cy="474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44" y="1124744"/>
            <a:ext cx="4176464"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soldats de 1940</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22404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476672"/>
            <a:ext cx="6840760"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 malgré-nous »</a:t>
            </a:r>
            <a:endParaRPr lang="fr-FR" dirty="0"/>
          </a:p>
        </p:txBody>
      </p:sp>
      <p:sp>
        <p:nvSpPr>
          <p:cNvPr id="3" name="ZoneTexte 2"/>
          <p:cNvSpPr txBox="1"/>
          <p:nvPr/>
        </p:nvSpPr>
        <p:spPr>
          <a:xfrm>
            <a:off x="409268" y="886702"/>
            <a:ext cx="8352928" cy="646331"/>
          </a:xfrm>
          <a:prstGeom prst="rect">
            <a:avLst/>
          </a:prstGeom>
          <a:noFill/>
        </p:spPr>
        <p:txBody>
          <a:bodyPr wrap="square" rtlCol="0">
            <a:spAutoFit/>
          </a:bodyPr>
          <a:lstStyle/>
          <a:p>
            <a:r>
              <a:rPr lang="fr-FR" dirty="0" smtClean="0"/>
              <a:t>= les Alsaciens et les Mosellans incorporés de force dans l’armée allemande pendant la guerre.</a:t>
            </a:r>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68" y="1943254"/>
            <a:ext cx="800100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951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476672"/>
            <a:ext cx="4464496" cy="147732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travailleurs du STO *.</a:t>
            </a:r>
          </a:p>
          <a:p>
            <a:r>
              <a:rPr lang="fr-FR" dirty="0" smtClean="0"/>
              <a:t>Eux se considèrent comme des déportés.</a:t>
            </a:r>
          </a:p>
          <a:p>
            <a:r>
              <a:rPr lang="fr-FR" dirty="0" smtClean="0">
                <a:latin typeface="Lucida Bright"/>
              </a:rPr>
              <a:t>≠ </a:t>
            </a:r>
            <a:r>
              <a:rPr lang="fr-FR" dirty="0" smtClean="0"/>
              <a:t>Pour ceux qui ont refusé d’y aller et sont entrés en résistance, ceux qui sont partis sont des lâches.</a:t>
            </a:r>
            <a:endParaRPr lang="fr-FR" dirty="0"/>
          </a:p>
        </p:txBody>
      </p:sp>
      <p:sp>
        <p:nvSpPr>
          <p:cNvPr id="3" name="ZoneTexte 2"/>
          <p:cNvSpPr txBox="1"/>
          <p:nvPr/>
        </p:nvSpPr>
        <p:spPr>
          <a:xfrm>
            <a:off x="395536" y="2790873"/>
            <a:ext cx="4320480" cy="1631216"/>
          </a:xfrm>
          <a:prstGeom prst="rect">
            <a:avLst/>
          </a:prstGeom>
          <a:noFill/>
        </p:spPr>
        <p:txBody>
          <a:bodyPr wrap="square" rtlCol="0">
            <a:spAutoFit/>
          </a:bodyPr>
          <a:lstStyle/>
          <a:p>
            <a:r>
              <a:rPr lang="fr-FR" sz="2000" b="1" dirty="0" smtClean="0">
                <a:solidFill>
                  <a:schemeClr val="accent4">
                    <a:lumMod val="75000"/>
                  </a:schemeClr>
                </a:solidFill>
              </a:rPr>
              <a:t>*STO = « service de travail obligatoire » créé en 1943 qui fait obligation aux jeunes français d’aller travailler dans les usines allemandes.</a:t>
            </a:r>
            <a:endParaRPr lang="fr-FR" sz="2000" b="1" dirty="0">
              <a:solidFill>
                <a:schemeClr val="accent4">
                  <a:lumMod val="7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76672"/>
            <a:ext cx="385152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6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332656"/>
            <a:ext cx="7632848"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rescapés juifs adoptent souvent le silence face à une société qui n’est pas toujours prête à entendre.</a:t>
            </a:r>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04578"/>
            <a:ext cx="7344105" cy="508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931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653583" y="193286"/>
            <a:ext cx="151216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2267744" y="229240"/>
            <a:ext cx="6336704" cy="830997"/>
          </a:xfrm>
          <a:prstGeom prst="rect">
            <a:avLst/>
          </a:prstGeom>
          <a:noFill/>
        </p:spPr>
        <p:txBody>
          <a:bodyPr wrap="square" rtlCol="0">
            <a:spAutoFit/>
          </a:bodyPr>
          <a:lstStyle/>
          <a:p>
            <a:r>
              <a:rPr lang="fr-FR" sz="2400" b="1" dirty="0" smtClean="0">
                <a:solidFill>
                  <a:schemeClr val="accent1"/>
                </a:solidFill>
                <a:effectLst>
                  <a:outerShdw blurRad="38100" dist="38100" dir="2700000" algn="tl">
                    <a:srgbClr val="000000">
                      <a:alpha val="43137"/>
                    </a:srgbClr>
                  </a:outerShdw>
                </a:effectLst>
              </a:rPr>
              <a:t>Amalgame entre les différentes victimes civiles. </a:t>
            </a:r>
            <a:endParaRPr lang="fr-FR" sz="2400" b="1" dirty="0">
              <a:solidFill>
                <a:schemeClr val="accent1"/>
              </a:solidFill>
              <a:effectLst>
                <a:outerShdw blurRad="38100" dist="38100" dir="2700000" algn="tl">
                  <a:srgbClr val="000000">
                    <a:alpha val="43137"/>
                  </a:srgbClr>
                </a:outerShdw>
              </a:effectLst>
            </a:endParaRPr>
          </a:p>
        </p:txBody>
      </p:sp>
      <p:grpSp>
        <p:nvGrpSpPr>
          <p:cNvPr id="5" name="Groupe 4"/>
          <p:cNvGrpSpPr/>
          <p:nvPr/>
        </p:nvGrpSpPr>
        <p:grpSpPr>
          <a:xfrm>
            <a:off x="467544" y="942283"/>
            <a:ext cx="7904398" cy="5606604"/>
            <a:chOff x="467544" y="942283"/>
            <a:chExt cx="7904398" cy="5606604"/>
          </a:xfrm>
        </p:grpSpPr>
        <p:sp>
          <p:nvSpPr>
            <p:cNvPr id="4" name="ZoneTexte 3"/>
            <p:cNvSpPr txBox="1"/>
            <p:nvPr/>
          </p:nvSpPr>
          <p:spPr>
            <a:xfrm>
              <a:off x="467544" y="1340768"/>
              <a:ext cx="3312368" cy="1477328"/>
            </a:xfrm>
            <a:prstGeom prst="rect">
              <a:avLst/>
            </a:prstGeom>
            <a:noFill/>
          </p:spPr>
          <p:txBody>
            <a:bodyPr wrap="square" rtlCol="0">
              <a:spAutoFit/>
            </a:bodyPr>
            <a:lstStyle/>
            <a:p>
              <a:r>
                <a:rPr lang="fr-FR" dirty="0" smtClean="0"/>
                <a:t>Une œuvre révélatrice de cette représentation unique de la déportation =</a:t>
              </a:r>
            </a:p>
            <a:p>
              <a:r>
                <a:rPr lang="fr-FR" i="1" dirty="0" smtClean="0"/>
                <a:t>Nuit et brouillard</a:t>
              </a:r>
              <a:r>
                <a:rPr lang="fr-FR" dirty="0" smtClean="0"/>
                <a:t> d’Alain Resnais (1955)</a:t>
              </a:r>
              <a:endParaRPr lang="fr-FR" i="1"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942283"/>
              <a:ext cx="4015966" cy="560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579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e-monsite.com/s/2007/11/21/ly-ad-ma-au/a8n5rj6zzae6px678fm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5" descr="http://llktjl.e-monsite.com/medias/files/censure-du-film-nuit-et-brouillard-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27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666" t="38811" r="3178" b="7506"/>
          <a:stretch/>
        </p:blipFill>
        <p:spPr bwMode="auto">
          <a:xfrm>
            <a:off x="0" y="836711"/>
            <a:ext cx="8988426" cy="392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465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9925"/>
            <a:ext cx="7772400" cy="1143000"/>
          </a:xfrm>
        </p:spPr>
        <p:txBody>
          <a:bodyPr>
            <a:normAutofit fontScale="90000"/>
          </a:bodyPr>
          <a:lstStyle/>
          <a:p>
            <a:pPr algn="ctr"/>
            <a:r>
              <a:rPr lang="fr-FR" dirty="0" smtClean="0">
                <a:solidFill>
                  <a:schemeClr val="accent1">
                    <a:lumMod val="75000"/>
                  </a:schemeClr>
                </a:solidFill>
              </a:rPr>
              <a:t>Introduction : Mémoire</a:t>
            </a:r>
            <a:r>
              <a:rPr lang="fr-FR" u="sng" dirty="0" smtClean="0">
                <a:solidFill>
                  <a:schemeClr val="accent1">
                    <a:lumMod val="75000"/>
                  </a:schemeClr>
                </a:solidFill>
              </a:rPr>
              <a:t>s</a:t>
            </a:r>
            <a:r>
              <a:rPr lang="fr-FR" dirty="0" smtClean="0">
                <a:solidFill>
                  <a:schemeClr val="accent1">
                    <a:lumMod val="75000"/>
                  </a:schemeClr>
                </a:solidFill>
              </a:rPr>
              <a:t> et histoire</a:t>
            </a:r>
            <a:endParaRPr lang="fr-FR" dirty="0">
              <a:solidFill>
                <a:schemeClr val="accent1">
                  <a:lumMod val="75000"/>
                </a:schemeClr>
              </a:solidFill>
            </a:endParaRPr>
          </a:p>
        </p:txBody>
      </p:sp>
      <p:sp>
        <p:nvSpPr>
          <p:cNvPr id="4" name="Espace réservé du texte 3"/>
          <p:cNvSpPr>
            <a:spLocks noGrp="1"/>
          </p:cNvSpPr>
          <p:nvPr>
            <p:ph type="body" idx="1"/>
          </p:nvPr>
        </p:nvSpPr>
        <p:spPr>
          <a:xfrm>
            <a:off x="755576" y="1124744"/>
            <a:ext cx="3733800" cy="762000"/>
          </a:xfrm>
        </p:spPr>
        <p:txBody>
          <a:bodyPr/>
          <a:lstStyle/>
          <a:p>
            <a:r>
              <a:rPr lang="fr-FR" dirty="0" smtClean="0"/>
              <a:t>Mémoires</a:t>
            </a:r>
            <a:endParaRPr lang="fr-FR" dirty="0"/>
          </a:p>
        </p:txBody>
      </p:sp>
      <p:sp>
        <p:nvSpPr>
          <p:cNvPr id="6" name="Espace réservé du texte 5"/>
          <p:cNvSpPr>
            <a:spLocks noGrp="1"/>
          </p:cNvSpPr>
          <p:nvPr>
            <p:ph type="body" sz="half" idx="3"/>
          </p:nvPr>
        </p:nvSpPr>
        <p:spPr>
          <a:xfrm>
            <a:off x="4932040" y="1052736"/>
            <a:ext cx="3733800" cy="762000"/>
          </a:xfrm>
        </p:spPr>
        <p:txBody>
          <a:bodyPr/>
          <a:lstStyle/>
          <a:p>
            <a:r>
              <a:rPr lang="fr-FR" dirty="0" smtClean="0"/>
              <a:t>Histoire</a:t>
            </a:r>
            <a:endParaRPr lang="fr-FR" dirty="0"/>
          </a:p>
        </p:txBody>
      </p:sp>
      <p:sp>
        <p:nvSpPr>
          <p:cNvPr id="5" name="Espace réservé du contenu 4"/>
          <p:cNvSpPr>
            <a:spLocks noGrp="1"/>
          </p:cNvSpPr>
          <p:nvPr>
            <p:ph sz="half" idx="2"/>
          </p:nvPr>
        </p:nvSpPr>
        <p:spPr>
          <a:xfrm>
            <a:off x="683568" y="2060848"/>
            <a:ext cx="3744416" cy="4464496"/>
          </a:xfrm>
        </p:spPr>
        <p:txBody>
          <a:bodyPr>
            <a:normAutofit fontScale="92500" lnSpcReduction="10000"/>
          </a:bodyPr>
          <a:lstStyle/>
          <a:p>
            <a:r>
              <a:rPr lang="fr-FR" dirty="0" smtClean="0"/>
              <a:t>Représentation subjective du passé (émotions, ressenti)</a:t>
            </a:r>
          </a:p>
          <a:p>
            <a:r>
              <a:rPr lang="fr-FR" dirty="0" smtClean="0"/>
              <a:t>Mémoires plurielles</a:t>
            </a:r>
          </a:p>
          <a:p>
            <a:r>
              <a:rPr lang="fr-FR" dirty="0" smtClean="0"/>
              <a:t>Mémoires douloureuses, passionnées, parfois instrumentalisées, officialisées...</a:t>
            </a:r>
          </a:p>
          <a:p>
            <a:pPr marL="0" indent="0">
              <a:buNone/>
            </a:pPr>
            <a:r>
              <a:rPr lang="fr-FR" dirty="0" smtClean="0"/>
              <a:t>= influencées par le contexte dans lequel elles se forment</a:t>
            </a:r>
          </a:p>
          <a:p>
            <a:endParaRPr lang="fr-FR" dirty="0"/>
          </a:p>
        </p:txBody>
      </p:sp>
      <p:sp>
        <p:nvSpPr>
          <p:cNvPr id="7" name="Espace réservé du contenu 6"/>
          <p:cNvSpPr>
            <a:spLocks noGrp="1"/>
          </p:cNvSpPr>
          <p:nvPr>
            <p:ph sz="half" idx="4"/>
          </p:nvPr>
        </p:nvSpPr>
        <p:spPr>
          <a:xfrm>
            <a:off x="4788024" y="1988840"/>
            <a:ext cx="3733800" cy="3886200"/>
          </a:xfrm>
        </p:spPr>
        <p:txBody>
          <a:bodyPr/>
          <a:lstStyle/>
          <a:p>
            <a:r>
              <a:rPr lang="fr-FR" dirty="0" smtClean="0"/>
              <a:t>Reconstruction scientifique du passé = volonté d’objectivité</a:t>
            </a:r>
          </a:p>
          <a:p>
            <a:r>
              <a:rPr lang="fr-FR" dirty="0" smtClean="0"/>
              <a:t>Mettre en perspective le passé en fonction des </a:t>
            </a:r>
            <a:r>
              <a:rPr lang="fr-FR" b="1" dirty="0" smtClean="0"/>
              <a:t>sources</a:t>
            </a:r>
            <a:r>
              <a:rPr lang="fr-FR" dirty="0" smtClean="0"/>
              <a:t> qui l’attestent</a:t>
            </a:r>
          </a:p>
          <a:p>
            <a:r>
              <a:rPr lang="fr-FR" dirty="0" smtClean="0"/>
              <a:t>Mémoires = objet d’histoire</a:t>
            </a:r>
            <a:endParaRPr lang="fr-FR" dirty="0"/>
          </a:p>
        </p:txBody>
      </p:sp>
    </p:spTree>
    <p:extLst>
      <p:ext uri="{BB962C8B-B14F-4D97-AF65-F5344CB8AC3E}">
        <p14:creationId xmlns:p14="http://schemas.microsoft.com/office/powerpoint/2010/main" val="71390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88640"/>
            <a:ext cx="4327773" cy="656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4299" y="568944"/>
            <a:ext cx="4032448" cy="1754326"/>
          </a:xfrm>
          <a:prstGeom prst="rect">
            <a:avLst/>
          </a:prstGeom>
          <a:noFill/>
        </p:spPr>
        <p:txBody>
          <a:bodyPr wrap="square" rtlCol="0">
            <a:spAutoFit/>
          </a:bodyPr>
          <a:lstStyle/>
          <a:p>
            <a:r>
              <a:rPr lang="fr-FR" u="sng" dirty="0" smtClean="0"/>
              <a:t>Conclusion:</a:t>
            </a:r>
            <a:r>
              <a:rPr lang="fr-FR" dirty="0" smtClean="0"/>
              <a:t> travailleurs du STO*, déportés et prisonniers de guerre</a:t>
            </a:r>
          </a:p>
          <a:p>
            <a:r>
              <a:rPr lang="fr-FR" u="sng" dirty="0" smtClean="0"/>
              <a:t>= volonté de ne retenir  qu’une seule mémoire</a:t>
            </a:r>
          </a:p>
          <a:p>
            <a:endParaRPr lang="fr-FR" u="sng" dirty="0"/>
          </a:p>
          <a:p>
            <a:endParaRPr lang="fr-FR" dirty="0"/>
          </a:p>
        </p:txBody>
      </p:sp>
      <p:sp>
        <p:nvSpPr>
          <p:cNvPr id="3" name="ZoneTexte 2"/>
          <p:cNvSpPr txBox="1"/>
          <p:nvPr/>
        </p:nvSpPr>
        <p:spPr>
          <a:xfrm>
            <a:off x="241097" y="5589240"/>
            <a:ext cx="4032448" cy="923330"/>
          </a:xfrm>
          <a:prstGeom prst="rect">
            <a:avLst/>
          </a:prstGeom>
          <a:noFill/>
        </p:spPr>
        <p:txBody>
          <a:bodyPr wrap="square" rtlCol="0">
            <a:spAutoFit/>
          </a:bodyPr>
          <a:lstStyle/>
          <a:p>
            <a:pPr algn="r"/>
            <a:r>
              <a:rPr lang="fr-FR" dirty="0" smtClean="0"/>
              <a:t>Affiche du mouvement national des prisonniers de guerre et déportés, 1945</a:t>
            </a:r>
            <a:endParaRPr lang="fr-FR" dirty="0"/>
          </a:p>
        </p:txBody>
      </p:sp>
    </p:spTree>
    <p:extLst>
      <p:ext uri="{BB962C8B-B14F-4D97-AF65-F5344CB8AC3E}">
        <p14:creationId xmlns:p14="http://schemas.microsoft.com/office/powerpoint/2010/main" val="364378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u="sng" dirty="0" smtClean="0">
                <a:effectLst>
                  <a:outerShdw blurRad="38100" dist="38100" dir="2700000" algn="tl">
                    <a:srgbClr val="000000">
                      <a:alpha val="43137"/>
                    </a:srgbClr>
                  </a:outerShdw>
                </a:effectLst>
              </a:rPr>
              <a:t>II. Le temps des archives (des années 60 aux années1990)</a:t>
            </a:r>
            <a:endParaRPr lang="fr-FR" u="sng" dirty="0">
              <a:effectLst>
                <a:outerShdw blurRad="38100" dist="38100" dir="2700000" algn="tl">
                  <a:srgbClr val="000000">
                    <a:alpha val="43137"/>
                  </a:srgbClr>
                </a:outerShdw>
              </a:effectLst>
            </a:endParaRPr>
          </a:p>
        </p:txBody>
      </p:sp>
      <p:sp>
        <p:nvSpPr>
          <p:cNvPr id="6" name="ZoneTexte 5"/>
          <p:cNvSpPr txBox="1"/>
          <p:nvPr/>
        </p:nvSpPr>
        <p:spPr>
          <a:xfrm>
            <a:off x="981087" y="2811326"/>
            <a:ext cx="7560840" cy="1077218"/>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A. La remise en cause du mythe résistancialiste</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
        <p:nvSpPr>
          <p:cNvPr id="2" name="ZoneTexte 1"/>
          <p:cNvSpPr txBox="1"/>
          <p:nvPr/>
        </p:nvSpPr>
        <p:spPr>
          <a:xfrm>
            <a:off x="981087" y="4077072"/>
            <a:ext cx="7407337" cy="1815882"/>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solidFill>
                  <a:schemeClr val="tx1">
                    <a:lumMod val="50000"/>
                    <a:lumOff val="50000"/>
                  </a:schemeClr>
                </a:solidFill>
              </a:rPr>
              <a:t>Arrivée à l’âge adulte d’une génération qui n’a pas connu la guerre</a:t>
            </a:r>
          </a:p>
          <a:p>
            <a:pPr marL="285750" indent="-285750">
              <a:buFont typeface="Arial" panose="020B0604020202020204" pitchFamily="34" charset="0"/>
              <a:buChar char="•"/>
            </a:pPr>
            <a:r>
              <a:rPr lang="fr-FR" sz="2800" dirty="0" smtClean="0">
                <a:solidFill>
                  <a:schemeClr val="tx1">
                    <a:lumMod val="50000"/>
                    <a:lumOff val="50000"/>
                  </a:schemeClr>
                </a:solidFill>
              </a:rPr>
              <a:t>Démission de De Gaulle en 1969</a:t>
            </a:r>
          </a:p>
          <a:p>
            <a:pPr marL="285750" indent="-285750">
              <a:buFont typeface="Arial" panose="020B0604020202020204" pitchFamily="34" charset="0"/>
              <a:buChar char="•"/>
            </a:pPr>
            <a:r>
              <a:rPr lang="fr-FR" sz="2800" dirty="0" smtClean="0">
                <a:solidFill>
                  <a:schemeClr val="tx1">
                    <a:lumMod val="50000"/>
                    <a:lumOff val="50000"/>
                  </a:schemeClr>
                </a:solidFill>
              </a:rPr>
              <a:t>Décès de De Gaulle en 1970</a:t>
            </a:r>
            <a:endParaRPr lang="fr-FR" sz="2800" dirty="0">
              <a:solidFill>
                <a:schemeClr val="tx1">
                  <a:lumMod val="50000"/>
                  <a:lumOff val="50000"/>
                </a:schemeClr>
              </a:solidFill>
            </a:endParaRPr>
          </a:p>
        </p:txBody>
      </p:sp>
      <p:grpSp>
        <p:nvGrpSpPr>
          <p:cNvPr id="7" name="Groupe 6"/>
          <p:cNvGrpSpPr/>
          <p:nvPr/>
        </p:nvGrpSpPr>
        <p:grpSpPr>
          <a:xfrm>
            <a:off x="611560" y="5892954"/>
            <a:ext cx="8352928" cy="830997"/>
            <a:chOff x="611560" y="5892954"/>
            <a:chExt cx="8352928" cy="830997"/>
          </a:xfrm>
        </p:grpSpPr>
        <p:sp>
          <p:nvSpPr>
            <p:cNvPr id="3" name="Flèche droite 2"/>
            <p:cNvSpPr/>
            <p:nvPr/>
          </p:nvSpPr>
          <p:spPr>
            <a:xfrm>
              <a:off x="611560" y="6160580"/>
              <a:ext cx="193472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9792" y="5892954"/>
              <a:ext cx="6264696" cy="830997"/>
            </a:xfrm>
            <a:prstGeom prst="rect">
              <a:avLst/>
            </a:prstGeom>
            <a:noFill/>
          </p:spPr>
          <p:txBody>
            <a:bodyPr wrap="square" rtlCol="0">
              <a:spAutoFit/>
            </a:bodyPr>
            <a:lstStyle/>
            <a:p>
              <a:r>
                <a:rPr lang="fr-FR" sz="2400" dirty="0" smtClean="0">
                  <a:solidFill>
                    <a:schemeClr val="accent1">
                      <a:lumMod val="75000"/>
                    </a:schemeClr>
                  </a:solidFill>
                </a:rPr>
                <a:t>Représentation plus nuancée et moins glorieuse de la France occupée</a:t>
              </a:r>
              <a:endParaRPr lang="fr-FR" sz="2400" dirty="0">
                <a:solidFill>
                  <a:schemeClr val="accent1">
                    <a:lumMod val="75000"/>
                  </a:schemeClr>
                </a:solidFill>
              </a:endParaRPr>
            </a:p>
          </p:txBody>
        </p:sp>
      </p:grpSp>
    </p:spTree>
    <p:extLst>
      <p:ext uri="{BB962C8B-B14F-4D97-AF65-F5344CB8AC3E}">
        <p14:creationId xmlns:p14="http://schemas.microsoft.com/office/powerpoint/2010/main" val="16910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404664"/>
            <a:ext cx="7416824" cy="461665"/>
          </a:xfrm>
          <a:prstGeom prst="rect">
            <a:avLst/>
          </a:prstGeom>
        </p:spPr>
        <p:txBody>
          <a:bodyPr wrap="square">
            <a:spAutoFit/>
          </a:bodyPr>
          <a:lstStyle/>
          <a:p>
            <a:pPr lvl="0"/>
            <a:r>
              <a:rPr lang="fr-FR" sz="2400" u="sng" dirty="0">
                <a:solidFill>
                  <a:srgbClr val="323232">
                    <a:lumMod val="90000"/>
                    <a:lumOff val="10000"/>
                  </a:srgbClr>
                </a:solidFill>
              </a:rPr>
              <a:t>1. </a:t>
            </a:r>
            <a:r>
              <a:rPr lang="fr-FR" sz="2400" u="sng" dirty="0" smtClean="0">
                <a:solidFill>
                  <a:srgbClr val="323232">
                    <a:lumMod val="90000"/>
                    <a:lumOff val="10000"/>
                  </a:srgbClr>
                </a:solidFill>
              </a:rPr>
              <a:t>Un film : </a:t>
            </a:r>
            <a:r>
              <a:rPr lang="fr-FR" sz="2400" i="1" u="sng" dirty="0" smtClean="0">
                <a:solidFill>
                  <a:srgbClr val="323232">
                    <a:lumMod val="90000"/>
                    <a:lumOff val="10000"/>
                  </a:srgbClr>
                </a:solidFill>
              </a:rPr>
              <a:t>Le chagrin et la pitié</a:t>
            </a:r>
            <a:r>
              <a:rPr lang="fr-FR" sz="2400" u="sng" dirty="0" smtClean="0">
                <a:solidFill>
                  <a:srgbClr val="323232">
                    <a:lumMod val="90000"/>
                    <a:lumOff val="10000"/>
                  </a:srgbClr>
                </a:solidFill>
              </a:rPr>
              <a:t>, M. </a:t>
            </a:r>
            <a:r>
              <a:rPr lang="fr-FR" sz="2400" u="sng" dirty="0" err="1" smtClean="0">
                <a:solidFill>
                  <a:srgbClr val="323232">
                    <a:lumMod val="90000"/>
                    <a:lumOff val="10000"/>
                  </a:srgbClr>
                </a:solidFill>
              </a:rPr>
              <a:t>Ophüls</a:t>
            </a:r>
            <a:r>
              <a:rPr lang="fr-FR" sz="2400" u="sng" dirty="0" smtClean="0">
                <a:solidFill>
                  <a:srgbClr val="323232">
                    <a:lumMod val="90000"/>
                    <a:lumOff val="10000"/>
                  </a:srgbClr>
                </a:solidFill>
              </a:rPr>
              <a:t>, 1971</a:t>
            </a:r>
            <a:endParaRPr lang="fr-FR" sz="2400" u="sng" dirty="0">
              <a:solidFill>
                <a:srgbClr val="323232">
                  <a:lumMod val="90000"/>
                  <a:lumOff val="10000"/>
                </a:srgb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91" y="866329"/>
            <a:ext cx="4286027" cy="544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768074" y="1002501"/>
            <a:ext cx="3945770" cy="5509200"/>
          </a:xfrm>
          <a:prstGeom prst="rect">
            <a:avLst/>
          </a:prstGeom>
        </p:spPr>
        <p:txBody>
          <a:bodyPr wrap="square">
            <a:spAutoFit/>
          </a:bodyPr>
          <a:lstStyle/>
          <a:p>
            <a:pPr algn="r"/>
            <a:r>
              <a:rPr lang="fr-FR" sz="2200" dirty="0">
                <a:solidFill>
                  <a:schemeClr val="accent1">
                    <a:lumMod val="75000"/>
                  </a:schemeClr>
                </a:solidFill>
              </a:rPr>
              <a:t>Le </a:t>
            </a:r>
            <a:r>
              <a:rPr lang="fr-FR" sz="2200" i="1" dirty="0">
                <a:solidFill>
                  <a:schemeClr val="accent1">
                    <a:lumMod val="75000"/>
                  </a:schemeClr>
                </a:solidFill>
              </a:rPr>
              <a:t>Chagrin et la </a:t>
            </a:r>
            <a:r>
              <a:rPr lang="fr-FR" sz="2200" i="1" dirty="0" smtClean="0">
                <a:solidFill>
                  <a:schemeClr val="accent1">
                    <a:lumMod val="75000"/>
                  </a:schemeClr>
                </a:solidFill>
              </a:rPr>
              <a:t>Pitié </a:t>
            </a:r>
            <a:r>
              <a:rPr lang="fr-FR" sz="2200" dirty="0" smtClean="0">
                <a:solidFill>
                  <a:schemeClr val="accent1">
                    <a:lumMod val="75000"/>
                  </a:schemeClr>
                </a:solidFill>
              </a:rPr>
              <a:t>de Marcel </a:t>
            </a:r>
            <a:r>
              <a:rPr lang="fr-FR" sz="2200" dirty="0" err="1" smtClean="0">
                <a:solidFill>
                  <a:schemeClr val="accent1">
                    <a:lumMod val="75000"/>
                  </a:schemeClr>
                </a:solidFill>
              </a:rPr>
              <a:t>Ophüls</a:t>
            </a:r>
            <a:r>
              <a:rPr lang="fr-FR" sz="2200" dirty="0" smtClean="0">
                <a:solidFill>
                  <a:schemeClr val="accent1">
                    <a:lumMod val="75000"/>
                  </a:schemeClr>
                </a:solidFill>
              </a:rPr>
              <a:t> (</a:t>
            </a:r>
            <a:r>
              <a:rPr lang="fr-FR" sz="2200" dirty="0">
                <a:solidFill>
                  <a:schemeClr val="accent1">
                    <a:lumMod val="75000"/>
                  </a:schemeClr>
                </a:solidFill>
              </a:rPr>
              <a:t>1971) </a:t>
            </a:r>
            <a:r>
              <a:rPr lang="fr-FR" sz="2200" dirty="0" smtClean="0"/>
              <a:t>, </a:t>
            </a:r>
            <a:r>
              <a:rPr lang="fr-FR" sz="2200" dirty="0"/>
              <a:t>est un documentaire sur la vie quotidienne à </a:t>
            </a:r>
            <a:r>
              <a:rPr lang="fr-FR" sz="2200" b="1" dirty="0"/>
              <a:t>Clermont-Ferrand</a:t>
            </a:r>
            <a:r>
              <a:rPr lang="fr-FR" sz="2200" dirty="0"/>
              <a:t> pendant l'Occupation. </a:t>
            </a:r>
            <a:endParaRPr lang="fr-FR" sz="2200" dirty="0" smtClean="0"/>
          </a:p>
          <a:p>
            <a:pPr algn="r"/>
            <a:r>
              <a:rPr lang="fr-FR" sz="2200" dirty="0" smtClean="0"/>
              <a:t>Les habitants y apparaissent parfois résistants, parfois pétainistes, souvent attentistes...</a:t>
            </a:r>
          </a:p>
          <a:p>
            <a:pPr algn="r"/>
            <a:endParaRPr lang="fr-FR" sz="2200" dirty="0"/>
          </a:p>
          <a:p>
            <a:pPr algn="just"/>
            <a:r>
              <a:rPr lang="fr-FR" sz="2200" dirty="0" smtClean="0"/>
              <a:t>= ne sort que dans quelques salles de cinéma. Il faudra attendre 10 ans avant qu’il soit diffusé à la télévision !</a:t>
            </a:r>
          </a:p>
          <a:p>
            <a:pPr algn="r"/>
            <a:r>
              <a:rPr lang="fr-FR" sz="2200" dirty="0" smtClean="0"/>
              <a:t> </a:t>
            </a:r>
            <a:endParaRPr lang="fr-FR" sz="2200" dirty="0"/>
          </a:p>
        </p:txBody>
      </p:sp>
    </p:spTree>
    <p:extLst>
      <p:ext uri="{BB962C8B-B14F-4D97-AF65-F5344CB8AC3E}">
        <p14:creationId xmlns:p14="http://schemas.microsoft.com/office/powerpoint/2010/main" val="28222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60648"/>
            <a:ext cx="9001000" cy="461665"/>
          </a:xfrm>
          <a:prstGeom prst="rect">
            <a:avLst/>
          </a:prstGeom>
        </p:spPr>
        <p:txBody>
          <a:bodyPr wrap="square">
            <a:spAutoFit/>
          </a:bodyPr>
          <a:lstStyle/>
          <a:p>
            <a:pPr lvl="0"/>
            <a:r>
              <a:rPr lang="fr-FR" sz="2400" u="sng" dirty="0" smtClean="0">
                <a:solidFill>
                  <a:srgbClr val="323232">
                    <a:lumMod val="90000"/>
                    <a:lumOff val="10000"/>
                  </a:srgbClr>
                </a:solidFill>
              </a:rPr>
              <a:t>2. </a:t>
            </a:r>
            <a:r>
              <a:rPr lang="fr-FR" sz="2400" u="sng" dirty="0">
                <a:solidFill>
                  <a:srgbClr val="323232">
                    <a:lumMod val="90000"/>
                    <a:lumOff val="10000"/>
                  </a:srgbClr>
                </a:solidFill>
              </a:rPr>
              <a:t>Un </a:t>
            </a:r>
            <a:r>
              <a:rPr lang="fr-FR" sz="2400" u="sng" dirty="0" smtClean="0">
                <a:solidFill>
                  <a:srgbClr val="323232">
                    <a:lumMod val="90000"/>
                    <a:lumOff val="10000"/>
                  </a:srgbClr>
                </a:solidFill>
              </a:rPr>
              <a:t>livre, </a:t>
            </a:r>
            <a:r>
              <a:rPr lang="fr-FR" sz="2400" i="1" u="sng" dirty="0" smtClean="0">
                <a:solidFill>
                  <a:srgbClr val="323232">
                    <a:lumMod val="90000"/>
                    <a:lumOff val="10000"/>
                  </a:srgbClr>
                </a:solidFill>
              </a:rPr>
              <a:t>La France de Vichy</a:t>
            </a:r>
            <a:r>
              <a:rPr lang="fr-FR" sz="2400" u="sng" dirty="0" smtClean="0">
                <a:solidFill>
                  <a:srgbClr val="323232">
                    <a:lumMod val="90000"/>
                    <a:lumOff val="10000"/>
                  </a:srgbClr>
                </a:solidFill>
              </a:rPr>
              <a:t>, de Robert Paxton (1973)</a:t>
            </a:r>
            <a:endParaRPr lang="fr-FR" sz="2400" u="sng" dirty="0">
              <a:solidFill>
                <a:srgbClr val="323232">
                  <a:lumMod val="90000"/>
                  <a:lumOff val="10000"/>
                </a:srgbClr>
              </a:solidFill>
            </a:endParaRPr>
          </a:p>
        </p:txBody>
      </p:sp>
      <p:sp>
        <p:nvSpPr>
          <p:cNvPr id="4" name="AutoShape 2" descr="http://www.seuil.com/images/couv/b/978202032305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3514725" cy="5238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4737720" y="788775"/>
            <a:ext cx="3888432" cy="369332"/>
          </a:xfrm>
          <a:prstGeom prst="rect">
            <a:avLst/>
          </a:prstGeom>
          <a:noFill/>
        </p:spPr>
        <p:txBody>
          <a:bodyPr wrap="square" rtlCol="0">
            <a:spAutoFit/>
          </a:bodyPr>
          <a:lstStyle/>
          <a:p>
            <a:r>
              <a:rPr lang="fr-FR" dirty="0" smtClean="0"/>
              <a:t>Docs photocopiés</a:t>
            </a:r>
            <a:endParaRPr lang="fr-FR" dirty="0"/>
          </a:p>
        </p:txBody>
      </p:sp>
      <p:sp>
        <p:nvSpPr>
          <p:cNvPr id="6" name="ZoneTexte 5"/>
          <p:cNvSpPr txBox="1"/>
          <p:nvPr/>
        </p:nvSpPr>
        <p:spPr>
          <a:xfrm>
            <a:off x="4139952" y="1268760"/>
            <a:ext cx="4680520" cy="5355312"/>
          </a:xfrm>
          <a:prstGeom prst="rect">
            <a:avLst/>
          </a:prstGeom>
          <a:noFill/>
        </p:spPr>
        <p:txBody>
          <a:bodyPr wrap="square" rtlCol="0">
            <a:spAutoFit/>
          </a:bodyPr>
          <a:lstStyle/>
          <a:p>
            <a:pPr marL="342900" indent="-342900">
              <a:buAutoNum type="arabicPeriod"/>
            </a:pPr>
            <a:r>
              <a:rPr lang="fr-FR" b="1" dirty="0" smtClean="0"/>
              <a:t>« </a:t>
            </a:r>
            <a:r>
              <a:rPr lang="fr-FR" b="1" dirty="0"/>
              <a:t>Identifier/présenter les documents »</a:t>
            </a:r>
            <a:r>
              <a:rPr lang="fr-FR" dirty="0"/>
              <a:t> : indiquer la nature, la source (si c’est possible), l’auteur (celui qui a rédigé le document en le présentant de manière succincte et en lien avec les contenus), le contexte historique (rappeler/citer des événements, faits historiques qui permettent d’éclairer le document</a:t>
            </a:r>
            <a:r>
              <a:rPr lang="fr-FR" dirty="0" smtClean="0"/>
              <a:t>)</a:t>
            </a:r>
          </a:p>
          <a:p>
            <a:pPr marL="342900" indent="-342900">
              <a:buAutoNum type="arabicPeriod"/>
            </a:pPr>
            <a:endParaRPr lang="fr-FR" dirty="0"/>
          </a:p>
          <a:p>
            <a:r>
              <a:rPr lang="fr-FR" b="1" dirty="0"/>
              <a:t>2</a:t>
            </a:r>
            <a:r>
              <a:rPr lang="fr-FR" dirty="0"/>
              <a:t>. Quelle </a:t>
            </a:r>
            <a:r>
              <a:rPr lang="fr-FR" b="1" dirty="0"/>
              <a:t>vision nouvelle</a:t>
            </a:r>
            <a:r>
              <a:rPr lang="fr-FR" dirty="0"/>
              <a:t> apporte le livre de Paxton </a:t>
            </a:r>
            <a:r>
              <a:rPr lang="fr-FR" dirty="0" smtClean="0"/>
              <a:t>?</a:t>
            </a:r>
          </a:p>
          <a:p>
            <a:endParaRPr lang="fr-FR" dirty="0"/>
          </a:p>
          <a:p>
            <a:r>
              <a:rPr lang="fr-FR" b="1" dirty="0"/>
              <a:t>3</a:t>
            </a:r>
            <a:r>
              <a:rPr lang="fr-FR" dirty="0"/>
              <a:t>. Sur quels éléments l’historien a-t-il pu s’appuyer pour apporter ce nouvel éclairage </a:t>
            </a:r>
            <a:r>
              <a:rPr lang="fr-FR" dirty="0" smtClean="0"/>
              <a:t>?</a:t>
            </a:r>
          </a:p>
          <a:p>
            <a:endParaRPr lang="fr-FR" dirty="0"/>
          </a:p>
          <a:p>
            <a:r>
              <a:rPr lang="fr-FR" b="1" dirty="0"/>
              <a:t>4. </a:t>
            </a:r>
            <a:r>
              <a:rPr lang="fr-FR" dirty="0"/>
              <a:t>Que nous apprennent ces textes sur le </a:t>
            </a:r>
            <a:r>
              <a:rPr lang="fr-FR" b="1" dirty="0"/>
              <a:t>rôle de l’historien</a:t>
            </a:r>
            <a:r>
              <a:rPr lang="fr-FR" dirty="0"/>
              <a:t> face aux mémoires ?</a:t>
            </a:r>
          </a:p>
          <a:p>
            <a:endParaRPr lang="fr-FR" dirty="0"/>
          </a:p>
        </p:txBody>
      </p:sp>
    </p:spTree>
    <p:extLst>
      <p:ext uri="{BB962C8B-B14F-4D97-AF65-F5344CB8AC3E}">
        <p14:creationId xmlns:p14="http://schemas.microsoft.com/office/powerpoint/2010/main" val="324063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332656"/>
            <a:ext cx="7560840" cy="584775"/>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B. L ’émergence de la mémoire juive</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
        <p:nvSpPr>
          <p:cNvPr id="4" name="ZoneTexte 3"/>
          <p:cNvSpPr txBox="1"/>
          <p:nvPr/>
        </p:nvSpPr>
        <p:spPr>
          <a:xfrm>
            <a:off x="809348" y="1040120"/>
            <a:ext cx="6912768" cy="369332"/>
          </a:xfrm>
          <a:prstGeom prst="rect">
            <a:avLst/>
          </a:prstGeom>
          <a:noFill/>
        </p:spPr>
        <p:txBody>
          <a:bodyPr wrap="square" rtlCol="0">
            <a:spAutoFit/>
          </a:bodyPr>
          <a:lstStyle/>
          <a:p>
            <a:r>
              <a:rPr lang="fr-FR" u="sng" dirty="0" smtClean="0"/>
              <a:t>1. Le procès d’ Eichmann (doc 2p29)</a:t>
            </a:r>
            <a:endParaRPr lang="fr-FR" u="sng" dirty="0"/>
          </a:p>
        </p:txBody>
      </p:sp>
      <p:sp>
        <p:nvSpPr>
          <p:cNvPr id="2" name="ZoneTexte 1"/>
          <p:cNvSpPr txBox="1"/>
          <p:nvPr/>
        </p:nvSpPr>
        <p:spPr>
          <a:xfrm>
            <a:off x="720040" y="1700808"/>
            <a:ext cx="7380352" cy="2585323"/>
          </a:xfrm>
          <a:prstGeom prst="rect">
            <a:avLst/>
          </a:prstGeom>
          <a:noFill/>
        </p:spPr>
        <p:txBody>
          <a:bodyPr wrap="square" rtlCol="0">
            <a:spAutoFit/>
          </a:bodyPr>
          <a:lstStyle/>
          <a:p>
            <a:r>
              <a:rPr lang="fr-FR" dirty="0" smtClean="0"/>
              <a:t>1961 : Procès à Jérusalem d’un haut fonctionnaire allemand, </a:t>
            </a:r>
            <a:r>
              <a:rPr lang="fr-FR" b="1" dirty="0" smtClean="0">
                <a:solidFill>
                  <a:schemeClr val="accent2">
                    <a:lumMod val="75000"/>
                  </a:schemeClr>
                </a:solidFill>
              </a:rPr>
              <a:t>Adolf Eichmann</a:t>
            </a:r>
            <a:r>
              <a:rPr lang="fr-FR" dirty="0" smtClean="0"/>
              <a:t>. Responsable de la logistique de la « solution finale », il a été reconnu coupable de crime contre l’humanité et condamné à mort.</a:t>
            </a:r>
          </a:p>
          <a:p>
            <a:endParaRPr lang="fr-FR" dirty="0"/>
          </a:p>
          <a:p>
            <a:r>
              <a:rPr lang="fr-FR" dirty="0" smtClean="0"/>
              <a:t>Son procès est entièrement filmé. </a:t>
            </a:r>
            <a:r>
              <a:rPr lang="fr-FR" dirty="0"/>
              <a:t>Les téléspectateurs du monde entier découvrirent en direct Eichmann dans une cage de verre blindée écoutant un interminable défilé de témoins décrivant son rôle dans le transport des victimes de la Shoah. </a:t>
            </a:r>
            <a:endParaRPr lang="fr-FR" dirty="0" smtClean="0"/>
          </a:p>
          <a:p>
            <a:endParaRPr lang="fr-FR" dirty="0"/>
          </a:p>
        </p:txBody>
      </p:sp>
    </p:spTree>
    <p:extLst>
      <p:ext uri="{BB962C8B-B14F-4D97-AF65-F5344CB8AC3E}">
        <p14:creationId xmlns:p14="http://schemas.microsoft.com/office/powerpoint/2010/main" val="2439084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traits du procès d'Adolf Eichman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2" y="203042"/>
            <a:ext cx="7848872" cy="6279096"/>
          </a:xfrm>
          <a:prstGeom prst="rect">
            <a:avLst/>
          </a:prstGeom>
        </p:spPr>
      </p:pic>
    </p:spTree>
    <p:extLst>
      <p:ext uri="{BB962C8B-B14F-4D97-AF65-F5344CB8AC3E}">
        <p14:creationId xmlns:p14="http://schemas.microsoft.com/office/powerpoint/2010/main" val="464019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76672"/>
            <a:ext cx="3294112"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620688"/>
            <a:ext cx="4572000" cy="923330"/>
          </a:xfrm>
          <a:prstGeom prst="rect">
            <a:avLst/>
          </a:prstGeom>
        </p:spPr>
        <p:txBody>
          <a:bodyPr>
            <a:spAutoFit/>
          </a:bodyPr>
          <a:lstStyle/>
          <a:p>
            <a:r>
              <a:rPr lang="fr-FR" dirty="0"/>
              <a:t>= </a:t>
            </a:r>
            <a:r>
              <a:rPr lang="fr-FR" b="1" dirty="0">
                <a:solidFill>
                  <a:schemeClr val="accent1">
                    <a:lumMod val="75000"/>
                  </a:schemeClr>
                </a:solidFill>
              </a:rPr>
              <a:t>début de l’« ère du témoin » </a:t>
            </a:r>
            <a:r>
              <a:rPr lang="fr-FR" dirty="0"/>
              <a:t>= toute l’histoire du génocide racontée par des témoins appelés à la barre.</a:t>
            </a:r>
          </a:p>
        </p:txBody>
      </p:sp>
      <p:sp>
        <p:nvSpPr>
          <p:cNvPr id="4" name="Flèche droite à entaille 3"/>
          <p:cNvSpPr/>
          <p:nvPr/>
        </p:nvSpPr>
        <p:spPr>
          <a:xfrm>
            <a:off x="467544" y="1916832"/>
            <a:ext cx="1098356" cy="51393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510355" y="1784435"/>
            <a:ext cx="3960440" cy="646331"/>
          </a:xfrm>
          <a:prstGeom prst="rect">
            <a:avLst/>
          </a:prstGeom>
          <a:noFill/>
        </p:spPr>
        <p:txBody>
          <a:bodyPr wrap="square" rtlCol="0">
            <a:spAutoFit/>
          </a:bodyPr>
          <a:lstStyle/>
          <a:p>
            <a:r>
              <a:rPr lang="fr-FR" dirty="0" smtClean="0"/>
              <a:t>Film de témoignages : </a:t>
            </a:r>
            <a:r>
              <a:rPr lang="fr-FR" i="1" dirty="0" smtClean="0"/>
              <a:t>Shoah</a:t>
            </a:r>
            <a:r>
              <a:rPr lang="fr-FR" dirty="0"/>
              <a:t> </a:t>
            </a:r>
            <a:r>
              <a:rPr lang="fr-FR" dirty="0" smtClean="0"/>
              <a:t>de Claude </a:t>
            </a:r>
            <a:r>
              <a:rPr lang="fr-FR" dirty="0" err="1" smtClean="0"/>
              <a:t>Lanzmann</a:t>
            </a:r>
            <a:r>
              <a:rPr lang="fr-FR" dirty="0" smtClean="0"/>
              <a:t>, 1985</a:t>
            </a:r>
            <a:endParaRPr lang="fr-FR" dirty="0"/>
          </a:p>
        </p:txBody>
      </p:sp>
      <p:sp>
        <p:nvSpPr>
          <p:cNvPr id="3" name="ZoneTexte 2"/>
          <p:cNvSpPr txBox="1"/>
          <p:nvPr/>
        </p:nvSpPr>
        <p:spPr>
          <a:xfrm>
            <a:off x="1565900" y="2708920"/>
            <a:ext cx="2934092" cy="369332"/>
          </a:xfrm>
          <a:prstGeom prst="rect">
            <a:avLst/>
          </a:prstGeom>
          <a:noFill/>
        </p:spPr>
        <p:txBody>
          <a:bodyPr wrap="square" rtlCol="0">
            <a:spAutoFit/>
          </a:bodyPr>
          <a:lstStyle/>
          <a:p>
            <a:r>
              <a:rPr lang="fr-FR" dirty="0" smtClean="0"/>
              <a:t>Doc 2 p 22</a:t>
            </a:r>
            <a:endParaRPr lang="fr-FR" dirty="0"/>
          </a:p>
        </p:txBody>
      </p:sp>
    </p:spTree>
    <p:extLst>
      <p:ext uri="{BB962C8B-B14F-4D97-AF65-F5344CB8AC3E}">
        <p14:creationId xmlns:p14="http://schemas.microsoft.com/office/powerpoint/2010/main" val="1199179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4536504" cy="3139321"/>
          </a:xfrm>
          <a:prstGeom prst="rect">
            <a:avLst/>
          </a:prstGeom>
          <a:noFill/>
        </p:spPr>
        <p:txBody>
          <a:bodyPr wrap="square" rtlCol="0">
            <a:spAutoFit/>
          </a:bodyPr>
          <a:lstStyle/>
          <a:p>
            <a:r>
              <a:rPr lang="fr-FR" u="sng" dirty="0" smtClean="0"/>
              <a:t>2. L’action de groupes mémoriels</a:t>
            </a:r>
          </a:p>
          <a:p>
            <a:endParaRPr lang="fr-FR" dirty="0" smtClean="0"/>
          </a:p>
          <a:p>
            <a:r>
              <a:rPr lang="fr-FR" b="1" dirty="0" smtClean="0">
                <a:solidFill>
                  <a:schemeClr val="accent1">
                    <a:lumMod val="75000"/>
                  </a:schemeClr>
                </a:solidFill>
              </a:rPr>
              <a:t>1964 = Les crimes contre l’humanité* deviennent imprescriptibles</a:t>
            </a:r>
          </a:p>
          <a:p>
            <a:endParaRPr lang="fr-FR" dirty="0">
              <a:solidFill>
                <a:schemeClr val="tx1">
                  <a:lumMod val="85000"/>
                  <a:lumOff val="15000"/>
                </a:schemeClr>
              </a:solidFill>
            </a:endParaRPr>
          </a:p>
          <a:p>
            <a:r>
              <a:rPr lang="fr-FR" dirty="0" smtClean="0">
                <a:solidFill>
                  <a:schemeClr val="tx1">
                    <a:lumMod val="85000"/>
                    <a:lumOff val="15000"/>
                  </a:schemeClr>
                </a:solidFill>
              </a:rPr>
              <a:t>= associations comme </a:t>
            </a:r>
            <a:r>
              <a:rPr lang="fr-FR" dirty="0" smtClean="0">
                <a:solidFill>
                  <a:schemeClr val="accent6">
                    <a:lumMod val="75000"/>
                  </a:schemeClr>
                </a:solidFill>
              </a:rPr>
              <a:t>Fils et filles des déportés juifs de France</a:t>
            </a:r>
            <a:r>
              <a:rPr lang="fr-FR" dirty="0" smtClean="0">
                <a:solidFill>
                  <a:schemeClr val="tx1">
                    <a:lumMod val="85000"/>
                    <a:lumOff val="15000"/>
                  </a:schemeClr>
                </a:solidFill>
              </a:rPr>
              <a:t>, de </a:t>
            </a:r>
            <a:r>
              <a:rPr lang="fr-FR" b="1" dirty="0" smtClean="0">
                <a:solidFill>
                  <a:schemeClr val="tx1">
                    <a:lumMod val="85000"/>
                    <a:lumOff val="15000"/>
                  </a:schemeClr>
                </a:solidFill>
              </a:rPr>
              <a:t>Serge et Beate Klarsfeld</a:t>
            </a:r>
            <a:r>
              <a:rPr lang="fr-FR" dirty="0" smtClean="0">
                <a:solidFill>
                  <a:schemeClr val="tx1">
                    <a:lumMod val="85000"/>
                    <a:lumOff val="15000"/>
                  </a:schemeClr>
                </a:solidFill>
              </a:rPr>
              <a:t> traquent les criminels de guerre nazis.</a:t>
            </a:r>
          </a:p>
          <a:p>
            <a:endParaRPr lang="fr-FR" dirty="0">
              <a:solidFill>
                <a:schemeClr val="tx1">
                  <a:lumMod val="85000"/>
                  <a:lumOff val="15000"/>
                </a:schemeClr>
              </a:solidFill>
            </a:endParaRPr>
          </a:p>
          <a:p>
            <a:endParaRPr lang="fr-FR" dirty="0" smtClean="0">
              <a:solidFill>
                <a:schemeClr val="tx1">
                  <a:lumMod val="85000"/>
                  <a:lumOff val="1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564904"/>
            <a:ext cx="4494274" cy="22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67544" y="5085184"/>
            <a:ext cx="8280920" cy="923330"/>
          </a:xfrm>
          <a:prstGeom prst="rect">
            <a:avLst/>
          </a:prstGeom>
          <a:noFill/>
        </p:spPr>
        <p:txBody>
          <a:bodyPr wrap="square" rtlCol="0">
            <a:spAutoFit/>
          </a:bodyPr>
          <a:lstStyle/>
          <a:p>
            <a:r>
              <a:rPr lang="fr-FR" u="sng" dirty="0" smtClean="0">
                <a:solidFill>
                  <a:schemeClr val="accent4">
                    <a:lumMod val="75000"/>
                  </a:schemeClr>
                </a:solidFill>
              </a:rPr>
              <a:t>*Crime contre l’humanité : </a:t>
            </a:r>
            <a:r>
              <a:rPr lang="fr-FR" dirty="0" smtClean="0">
                <a:solidFill>
                  <a:schemeClr val="accent4">
                    <a:lumMod val="75000"/>
                  </a:schemeClr>
                </a:solidFill>
              </a:rPr>
              <a:t>Notion définie dans les statuts du tribunal militaire de </a:t>
            </a:r>
            <a:r>
              <a:rPr lang="fr-FR" dirty="0" err="1" smtClean="0">
                <a:solidFill>
                  <a:schemeClr val="accent4">
                    <a:lumMod val="75000"/>
                  </a:schemeClr>
                </a:solidFill>
              </a:rPr>
              <a:t>Nüremberg</a:t>
            </a:r>
            <a:r>
              <a:rPr lang="fr-FR" dirty="0" smtClean="0">
                <a:solidFill>
                  <a:schemeClr val="accent4">
                    <a:lumMod val="75000"/>
                  </a:schemeClr>
                </a:solidFill>
              </a:rPr>
              <a:t> chargé de juger les Nazis responsables des atrocités commises pendant la seconde guerre mondiale et particulièrement la Shoah.</a:t>
            </a:r>
            <a:endParaRPr lang="fr-FR" u="sng" dirty="0">
              <a:solidFill>
                <a:schemeClr val="accent4">
                  <a:lumMod val="75000"/>
                </a:schemeClr>
              </a:solidFill>
            </a:endParaRPr>
          </a:p>
        </p:txBody>
      </p:sp>
    </p:spTree>
    <p:extLst>
      <p:ext uri="{BB962C8B-B14F-4D97-AF65-F5344CB8AC3E}">
        <p14:creationId xmlns:p14="http://schemas.microsoft.com/office/powerpoint/2010/main" val="25226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88640"/>
            <a:ext cx="4215755" cy="63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5556" y="2276872"/>
            <a:ext cx="4388504" cy="1200329"/>
          </a:xfrm>
          <a:prstGeom prst="rect">
            <a:avLst/>
          </a:prstGeom>
          <a:noFill/>
        </p:spPr>
        <p:txBody>
          <a:bodyPr wrap="square" rtlCol="0">
            <a:spAutoFit/>
          </a:bodyPr>
          <a:lstStyle/>
          <a:p>
            <a:pPr algn="r"/>
            <a:r>
              <a:rPr lang="fr-FR" dirty="0" smtClean="0"/>
              <a:t>Affiche réalisée par la Fédération Nationale des Déportés et Internés résistants et patriotes </a:t>
            </a:r>
          </a:p>
          <a:p>
            <a:pPr algn="r"/>
            <a:r>
              <a:rPr lang="fr-FR" dirty="0" smtClean="0"/>
              <a:t>Après 1971.</a:t>
            </a:r>
            <a:endParaRPr lang="fr-FR" dirty="0"/>
          </a:p>
        </p:txBody>
      </p:sp>
    </p:spTree>
    <p:extLst>
      <p:ext uri="{BB962C8B-B14F-4D97-AF65-F5344CB8AC3E}">
        <p14:creationId xmlns:p14="http://schemas.microsoft.com/office/powerpoint/2010/main" val="41434290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548680"/>
            <a:ext cx="6120680" cy="369332"/>
          </a:xfrm>
          <a:prstGeom prst="rect">
            <a:avLst/>
          </a:prstGeom>
          <a:noFill/>
        </p:spPr>
        <p:txBody>
          <a:bodyPr wrap="square" rtlCol="0">
            <a:spAutoFit/>
          </a:bodyPr>
          <a:lstStyle/>
          <a:p>
            <a:r>
              <a:rPr lang="fr-FR" u="sng" dirty="0" smtClean="0"/>
              <a:t>3. L’essor du « négationnisme »</a:t>
            </a:r>
            <a:endParaRPr lang="fr-FR" u="sng"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124744"/>
            <a:ext cx="7923573" cy="5360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644008" y="404664"/>
            <a:ext cx="3744416" cy="369332"/>
          </a:xfrm>
          <a:prstGeom prst="rect">
            <a:avLst/>
          </a:prstGeom>
          <a:noFill/>
        </p:spPr>
        <p:txBody>
          <a:bodyPr wrap="square" rtlCol="0">
            <a:spAutoFit/>
          </a:bodyPr>
          <a:lstStyle/>
          <a:p>
            <a:r>
              <a:rPr lang="fr-FR" dirty="0" smtClean="0"/>
              <a:t>Article de l’</a:t>
            </a:r>
            <a:r>
              <a:rPr lang="fr-FR" i="1" dirty="0" smtClean="0"/>
              <a:t>Express</a:t>
            </a:r>
            <a:r>
              <a:rPr lang="fr-FR" dirty="0" smtClean="0"/>
              <a:t>, 1965</a:t>
            </a:r>
            <a:endParaRPr lang="fr-FR" dirty="0"/>
          </a:p>
        </p:txBody>
      </p:sp>
    </p:spTree>
    <p:extLst>
      <p:ext uri="{BB962C8B-B14F-4D97-AF65-F5344CB8AC3E}">
        <p14:creationId xmlns:p14="http://schemas.microsoft.com/office/powerpoint/2010/main" val="42110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67544" y="274638"/>
            <a:ext cx="8219256" cy="5890666"/>
          </a:xfrm>
        </p:spPr>
        <p:txBody>
          <a:bodyPr>
            <a:normAutofit fontScale="90000"/>
          </a:bodyPr>
          <a:lstStyle/>
          <a:p>
            <a:r>
              <a:rPr lang="fr-FR" u="sng" dirty="0" smtClean="0">
                <a:solidFill>
                  <a:schemeClr val="accent1"/>
                </a:solidFill>
              </a:rPr>
              <a:t>Double problématique </a:t>
            </a:r>
            <a:r>
              <a:rPr lang="fr-FR" dirty="0" smtClean="0">
                <a:solidFill>
                  <a:schemeClr val="accent1"/>
                </a:solidFill>
              </a:rPr>
              <a:t>: </a:t>
            </a:r>
            <a:br>
              <a:rPr lang="fr-FR" dirty="0" smtClean="0">
                <a:solidFill>
                  <a:schemeClr val="accent1"/>
                </a:solidFill>
              </a:rPr>
            </a:br>
            <a:r>
              <a:rPr lang="fr-FR" dirty="0">
                <a:solidFill>
                  <a:schemeClr val="accent1"/>
                </a:solidFill>
              </a:rPr>
              <a:t/>
            </a:r>
            <a:br>
              <a:rPr lang="fr-FR" dirty="0">
                <a:solidFill>
                  <a:schemeClr val="accent1"/>
                </a:solidFill>
              </a:rPr>
            </a:br>
            <a:r>
              <a:rPr lang="fr-FR" dirty="0">
                <a:solidFill>
                  <a:schemeClr val="accent1"/>
                </a:solidFill>
              </a:rPr>
              <a:t>- Comment se sont construites les différentes </a:t>
            </a:r>
            <a:r>
              <a:rPr lang="fr-FR" b="1" dirty="0">
                <a:solidFill>
                  <a:schemeClr val="accent1"/>
                </a:solidFill>
              </a:rPr>
              <a:t>mémoires</a:t>
            </a:r>
            <a:r>
              <a:rPr lang="fr-FR" dirty="0">
                <a:solidFill>
                  <a:schemeClr val="accent1"/>
                </a:solidFill>
              </a:rPr>
              <a:t> françaises de la seconde guerre mondiale (Vichy, résistance, mais aussi déportation et génocide) ?</a:t>
            </a:r>
            <a:br>
              <a:rPr lang="fr-FR" dirty="0">
                <a:solidFill>
                  <a:schemeClr val="accent1"/>
                </a:solidFill>
              </a:rPr>
            </a:br>
            <a:r>
              <a:rPr lang="fr-FR" dirty="0">
                <a:solidFill>
                  <a:schemeClr val="accent1"/>
                </a:solidFill>
              </a:rPr>
              <a:t>- Quel a été le rôle des </a:t>
            </a:r>
            <a:r>
              <a:rPr lang="fr-FR" b="1" dirty="0">
                <a:solidFill>
                  <a:schemeClr val="accent1"/>
                </a:solidFill>
              </a:rPr>
              <a:t>historiens</a:t>
            </a:r>
            <a:r>
              <a:rPr lang="fr-FR" dirty="0">
                <a:solidFill>
                  <a:schemeClr val="accent1"/>
                </a:solidFill>
              </a:rPr>
              <a:t> dans ce processus de construction des mémoires </a:t>
            </a:r>
            <a:r>
              <a:rPr lang="fr-FR" dirty="0" smtClean="0">
                <a:solidFill>
                  <a:schemeClr val="accent1"/>
                </a:solidFill>
              </a:rPr>
              <a:t>?</a:t>
            </a:r>
            <a:endParaRPr lang="fr-FR" dirty="0"/>
          </a:p>
        </p:txBody>
      </p:sp>
    </p:spTree>
    <p:extLst>
      <p:ext uri="{BB962C8B-B14F-4D97-AF65-F5344CB8AC3E}">
        <p14:creationId xmlns:p14="http://schemas.microsoft.com/office/powerpoint/2010/main" val="3353471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3118"/>
            <a:ext cx="8352927" cy="674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419872" y="5373216"/>
            <a:ext cx="5400599" cy="1477328"/>
          </a:xfrm>
          <a:prstGeom prst="rect">
            <a:avLst/>
          </a:prstGeom>
          <a:solidFill>
            <a:schemeClr val="bg1"/>
          </a:solidFill>
        </p:spPr>
        <p:txBody>
          <a:bodyPr wrap="square" rtlCol="0">
            <a:spAutoFit/>
          </a:bodyPr>
          <a:lstStyle/>
          <a:p>
            <a:r>
              <a:rPr lang="fr-FR" dirty="0" smtClean="0"/>
              <a:t>Louis </a:t>
            </a:r>
            <a:r>
              <a:rPr lang="fr-FR" dirty="0" err="1" smtClean="0"/>
              <a:t>Darquier</a:t>
            </a:r>
            <a:r>
              <a:rPr lang="fr-FR" dirty="0" smtClean="0"/>
              <a:t> de </a:t>
            </a:r>
            <a:r>
              <a:rPr lang="fr-FR" dirty="0" err="1" smtClean="0"/>
              <a:t>Pellepoix</a:t>
            </a:r>
            <a:r>
              <a:rPr lang="fr-FR" dirty="0" smtClean="0"/>
              <a:t> fuit en Espagne après la guerre. Meurt à 82 ans (en 1980) sans avoir jamais été inquiété...</a:t>
            </a:r>
          </a:p>
          <a:p>
            <a:endParaRPr lang="fr-FR" dirty="0"/>
          </a:p>
          <a:p>
            <a:endParaRPr lang="fr-FR" dirty="0"/>
          </a:p>
        </p:txBody>
      </p:sp>
    </p:spTree>
    <p:extLst>
      <p:ext uri="{BB962C8B-B14F-4D97-AF65-F5344CB8AC3E}">
        <p14:creationId xmlns:p14="http://schemas.microsoft.com/office/powerpoint/2010/main" val="966344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9" y="260648"/>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843808" y="238324"/>
            <a:ext cx="5616624" cy="2308324"/>
          </a:xfrm>
          <a:prstGeom prst="rect">
            <a:avLst/>
          </a:prstGeom>
          <a:noFill/>
        </p:spPr>
        <p:txBody>
          <a:bodyPr wrap="square" rtlCol="0">
            <a:spAutoFit/>
          </a:bodyPr>
          <a:lstStyle/>
          <a:p>
            <a:r>
              <a:rPr lang="fr-FR" sz="2400" dirty="0" smtClean="0"/>
              <a:t>1980 : un professeur de lettres à l’université de Lyon, </a:t>
            </a:r>
            <a:r>
              <a:rPr lang="fr-FR" sz="2400" b="1" dirty="0" smtClean="0"/>
              <a:t>Robert </a:t>
            </a:r>
            <a:r>
              <a:rPr lang="fr-FR" sz="2400" b="1" dirty="0" err="1" smtClean="0"/>
              <a:t>Faurisson</a:t>
            </a:r>
            <a:r>
              <a:rPr lang="fr-FR" sz="2400" dirty="0" smtClean="0"/>
              <a:t>, déclare que les </a:t>
            </a:r>
            <a:r>
              <a:rPr lang="fr-FR" sz="2400" i="1" dirty="0" smtClean="0"/>
              <a:t>« prétendues chambres à gaz hitlériennes et le prétendu génocide des Juifs forment un seul et même mensonge historique ».</a:t>
            </a:r>
            <a:endParaRPr lang="fr-FR" sz="2400" i="1" dirty="0"/>
          </a:p>
        </p:txBody>
      </p:sp>
      <p:sp>
        <p:nvSpPr>
          <p:cNvPr id="4" name="ZoneTexte 3"/>
          <p:cNvSpPr txBox="1"/>
          <p:nvPr/>
        </p:nvSpPr>
        <p:spPr>
          <a:xfrm>
            <a:off x="478785" y="3038783"/>
            <a:ext cx="8424936" cy="707886"/>
          </a:xfrm>
          <a:prstGeom prst="rect">
            <a:avLst/>
          </a:prstGeom>
          <a:noFill/>
        </p:spPr>
        <p:txBody>
          <a:bodyPr wrap="square" rtlCol="0">
            <a:spAutoFit/>
          </a:bodyPr>
          <a:lstStyle/>
          <a:p>
            <a:r>
              <a:rPr lang="fr-FR" sz="2000" b="1" dirty="0" smtClean="0">
                <a:solidFill>
                  <a:schemeClr val="accent4">
                    <a:lumMod val="75000"/>
                  </a:schemeClr>
                </a:solidFill>
              </a:rPr>
              <a:t>*</a:t>
            </a:r>
            <a:r>
              <a:rPr lang="fr-FR" sz="2000" b="1" u="sng" dirty="0" smtClean="0">
                <a:solidFill>
                  <a:schemeClr val="accent4">
                    <a:lumMod val="75000"/>
                  </a:schemeClr>
                </a:solidFill>
              </a:rPr>
              <a:t>Négationnisme</a:t>
            </a:r>
            <a:r>
              <a:rPr lang="fr-FR" sz="2000" b="1" dirty="0" smtClean="0">
                <a:solidFill>
                  <a:schemeClr val="accent4">
                    <a:lumMod val="75000"/>
                  </a:schemeClr>
                </a:solidFill>
              </a:rPr>
              <a:t> : théorie non-scientifique niant l’existence de la Shoah. </a:t>
            </a:r>
            <a:endParaRPr lang="fr-FR" sz="2000" b="1" dirty="0">
              <a:solidFill>
                <a:schemeClr val="accent4">
                  <a:lumMod val="75000"/>
                </a:schemeClr>
              </a:solidFill>
            </a:endParaRPr>
          </a:p>
        </p:txBody>
      </p:sp>
      <p:grpSp>
        <p:nvGrpSpPr>
          <p:cNvPr id="6" name="Groupe 5"/>
          <p:cNvGrpSpPr/>
          <p:nvPr/>
        </p:nvGrpSpPr>
        <p:grpSpPr>
          <a:xfrm>
            <a:off x="311749" y="4209389"/>
            <a:ext cx="8184199" cy="1815882"/>
            <a:chOff x="311749" y="4209389"/>
            <a:chExt cx="8184199" cy="1815882"/>
          </a:xfrm>
        </p:grpSpPr>
        <p:sp>
          <p:nvSpPr>
            <p:cNvPr id="3" name="Rectangle 2"/>
            <p:cNvSpPr/>
            <p:nvPr/>
          </p:nvSpPr>
          <p:spPr>
            <a:xfrm>
              <a:off x="1223140" y="4209389"/>
              <a:ext cx="7272808" cy="1815882"/>
            </a:xfrm>
            <a:prstGeom prst="rect">
              <a:avLst/>
            </a:prstGeom>
          </p:spPr>
          <p:txBody>
            <a:bodyPr wrap="square">
              <a:spAutoFit/>
            </a:bodyPr>
            <a:lstStyle/>
            <a:p>
              <a:r>
                <a:rPr lang="fr-FR" sz="2800" b="1" dirty="0" smtClean="0">
                  <a:solidFill>
                    <a:schemeClr val="accent1">
                      <a:lumMod val="75000"/>
                    </a:schemeClr>
                  </a:solidFill>
                </a:rPr>
                <a:t>1990 : loi </a:t>
              </a:r>
              <a:r>
                <a:rPr lang="fr-FR" sz="2800" b="1" dirty="0" err="1" smtClean="0">
                  <a:solidFill>
                    <a:schemeClr val="accent1">
                      <a:lumMod val="75000"/>
                    </a:schemeClr>
                  </a:solidFill>
                </a:rPr>
                <a:t>Gayssot</a:t>
              </a:r>
              <a:r>
                <a:rPr lang="fr-FR" sz="2800" b="1" dirty="0" smtClean="0">
                  <a:solidFill>
                    <a:schemeClr val="accent1">
                      <a:lumMod val="75000"/>
                    </a:schemeClr>
                  </a:solidFill>
                </a:rPr>
                <a:t> déclare que le </a:t>
              </a:r>
              <a:r>
                <a:rPr lang="fr-FR" sz="2800" b="1" dirty="0">
                  <a:solidFill>
                    <a:schemeClr val="accent1">
                      <a:lumMod val="75000"/>
                    </a:schemeClr>
                  </a:solidFill>
                </a:rPr>
                <a:t>négationnisme est un délit</a:t>
              </a:r>
              <a:r>
                <a:rPr lang="fr-FR" sz="2800" b="1" dirty="0" smtClean="0">
                  <a:solidFill>
                    <a:schemeClr val="accent1">
                      <a:lumMod val="75000"/>
                    </a:schemeClr>
                  </a:solidFill>
                </a:rPr>
                <a:t>.</a:t>
              </a:r>
            </a:p>
            <a:p>
              <a:endParaRPr lang="fr-FR" sz="2800" b="1" dirty="0">
                <a:solidFill>
                  <a:schemeClr val="accent1">
                    <a:lumMod val="75000"/>
                  </a:schemeClr>
                </a:solidFill>
              </a:endParaRPr>
            </a:p>
            <a:p>
              <a:r>
                <a:rPr lang="fr-FR" sz="2800" b="1" dirty="0" smtClean="0">
                  <a:solidFill>
                    <a:schemeClr val="accent1">
                      <a:lumMod val="75000"/>
                    </a:schemeClr>
                  </a:solidFill>
                </a:rPr>
                <a:t>= première des « lois mémorielles »</a:t>
              </a:r>
              <a:endParaRPr lang="fr-FR" sz="2800" dirty="0">
                <a:solidFill>
                  <a:schemeClr val="accent1">
                    <a:lumMod val="75000"/>
                  </a:schemeClr>
                </a:solidFill>
              </a:endParaRPr>
            </a:p>
          </p:txBody>
        </p:sp>
        <p:sp>
          <p:nvSpPr>
            <p:cNvPr id="5" name="Flèche droite à entaille 4"/>
            <p:cNvSpPr/>
            <p:nvPr/>
          </p:nvSpPr>
          <p:spPr>
            <a:xfrm>
              <a:off x="311749" y="4209389"/>
              <a:ext cx="731859" cy="3693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40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ttp://extranet.editis.com/it-yonixweb/IMAGES/DEC/P3/978270714545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32" y="476672"/>
            <a:ext cx="331416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804000" y="836712"/>
            <a:ext cx="4896544" cy="646331"/>
          </a:xfrm>
          <a:prstGeom prst="rect">
            <a:avLst/>
          </a:prstGeom>
          <a:noFill/>
        </p:spPr>
        <p:txBody>
          <a:bodyPr wrap="square" rtlCol="0">
            <a:spAutoFit/>
          </a:bodyPr>
          <a:lstStyle/>
          <a:p>
            <a:r>
              <a:rPr lang="fr-FR" dirty="0" smtClean="0"/>
              <a:t>Réponse d’un historien aux négationnistes en 1987</a:t>
            </a:r>
            <a:endParaRPr lang="fr-FR" dirty="0"/>
          </a:p>
        </p:txBody>
      </p:sp>
    </p:spTree>
    <p:extLst>
      <p:ext uri="{BB962C8B-B14F-4D97-AF65-F5344CB8AC3E}">
        <p14:creationId xmlns:p14="http://schemas.microsoft.com/office/powerpoint/2010/main" val="3202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u="sng" dirty="0" smtClean="0">
                <a:effectLst>
                  <a:outerShdw blurRad="38100" dist="38100" dir="2700000" algn="tl">
                    <a:srgbClr val="000000">
                      <a:alpha val="43137"/>
                    </a:srgbClr>
                  </a:outerShdw>
                </a:effectLst>
              </a:rPr>
              <a:t>III. Le temps du « devoir de mémoire </a:t>
            </a:r>
            <a:r>
              <a:rPr lang="fr-FR" u="sng" dirty="0" smtClean="0">
                <a:effectLst>
                  <a:outerShdw blurRad="38100" dist="38100" dir="2700000" algn="tl">
                    <a:srgbClr val="000000">
                      <a:alpha val="43137"/>
                    </a:srgbClr>
                  </a:outerShdw>
                </a:effectLst>
              </a:rPr>
              <a:t>» (années 1990 à nos jours)</a:t>
            </a:r>
            <a:endParaRPr lang="fr-FR" u="sng" dirty="0">
              <a:effectLst>
                <a:outerShdw blurRad="38100" dist="38100" dir="2700000" algn="tl">
                  <a:srgbClr val="000000">
                    <a:alpha val="43137"/>
                  </a:srgbClr>
                </a:outerShdw>
              </a:effectLst>
            </a:endParaRPr>
          </a:p>
        </p:txBody>
      </p:sp>
      <p:sp>
        <p:nvSpPr>
          <p:cNvPr id="6" name="ZoneTexte 5"/>
          <p:cNvSpPr txBox="1"/>
          <p:nvPr/>
        </p:nvSpPr>
        <p:spPr>
          <a:xfrm>
            <a:off x="539552" y="4043844"/>
            <a:ext cx="7560840" cy="584775"/>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A. Le temps des procès</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
        <p:nvSpPr>
          <p:cNvPr id="8" name="ZoneTexte 7"/>
          <p:cNvSpPr txBox="1"/>
          <p:nvPr/>
        </p:nvSpPr>
        <p:spPr>
          <a:xfrm>
            <a:off x="5652120" y="3611545"/>
            <a:ext cx="2664296" cy="369332"/>
          </a:xfrm>
          <a:prstGeom prst="rect">
            <a:avLst/>
          </a:prstGeom>
          <a:noFill/>
        </p:spPr>
        <p:txBody>
          <a:bodyPr wrap="square" rtlCol="0">
            <a:spAutoFit/>
          </a:bodyPr>
          <a:lstStyle/>
          <a:p>
            <a:r>
              <a:rPr lang="fr-FR" dirty="0" smtClean="0"/>
              <a:t>Doc 1 p 21</a:t>
            </a:r>
            <a:endParaRPr lang="fr-FR" dirty="0"/>
          </a:p>
        </p:txBody>
      </p:sp>
      <p:sp>
        <p:nvSpPr>
          <p:cNvPr id="2" name="ZoneTexte 1"/>
          <p:cNvSpPr txBox="1"/>
          <p:nvPr/>
        </p:nvSpPr>
        <p:spPr>
          <a:xfrm>
            <a:off x="201176" y="4735348"/>
            <a:ext cx="8424936" cy="923330"/>
          </a:xfrm>
          <a:prstGeom prst="rect">
            <a:avLst/>
          </a:prstGeom>
          <a:noFill/>
        </p:spPr>
        <p:txBody>
          <a:bodyPr wrap="square" rtlCol="0">
            <a:spAutoFit/>
          </a:bodyPr>
          <a:lstStyle/>
          <a:p>
            <a:pPr marL="342900" indent="-342900">
              <a:buAutoNum type="arabicPeriod"/>
            </a:pPr>
            <a:r>
              <a:rPr lang="fr-FR" dirty="0" smtClean="0">
                <a:solidFill>
                  <a:schemeClr val="accent1"/>
                </a:solidFill>
              </a:rPr>
              <a:t>Quels éléments ont rendu possibles les poursuites contre d’anciens hauts fonctionnaires de Vichy ?  En quoi ces poursuites marquent-elles une rupture par rapport aux procès organisés de la seconde guerre mondiale ?</a:t>
            </a:r>
            <a:endParaRPr lang="fr-FR" dirty="0">
              <a:solidFill>
                <a:schemeClr val="accent1"/>
              </a:solidFill>
            </a:endParaRPr>
          </a:p>
        </p:txBody>
      </p:sp>
      <p:sp>
        <p:nvSpPr>
          <p:cNvPr id="3" name="ZoneTexte 2"/>
          <p:cNvSpPr txBox="1"/>
          <p:nvPr/>
        </p:nvSpPr>
        <p:spPr>
          <a:xfrm>
            <a:off x="251520" y="5658678"/>
            <a:ext cx="8712968" cy="923330"/>
          </a:xfrm>
          <a:prstGeom prst="rect">
            <a:avLst/>
          </a:prstGeom>
          <a:noFill/>
        </p:spPr>
        <p:txBody>
          <a:bodyPr wrap="square" rtlCol="0">
            <a:spAutoFit/>
          </a:bodyPr>
          <a:lstStyle/>
          <a:p>
            <a:r>
              <a:rPr lang="fr-FR" dirty="0" smtClean="0">
                <a:solidFill>
                  <a:schemeClr val="accent1"/>
                </a:solidFill>
              </a:rPr>
              <a:t>2.  Quels sont les arguments respectifs de JN Jeanneney et Henry </a:t>
            </a:r>
            <a:r>
              <a:rPr lang="fr-FR" dirty="0" err="1" smtClean="0">
                <a:solidFill>
                  <a:schemeClr val="accent1"/>
                </a:solidFill>
              </a:rPr>
              <a:t>Rousso</a:t>
            </a:r>
            <a:r>
              <a:rPr lang="fr-FR" dirty="0" smtClean="0">
                <a:solidFill>
                  <a:schemeClr val="accent1"/>
                </a:solidFill>
              </a:rPr>
              <a:t> pour légitimer ou au contraire refuser la participation des historiens au procès Papon en tant que témoins ?</a:t>
            </a:r>
            <a:endParaRPr lang="fr-FR" dirty="0">
              <a:solidFill>
                <a:schemeClr val="accent1"/>
              </a:solidFill>
            </a:endParaRPr>
          </a:p>
        </p:txBody>
      </p:sp>
      <p:sp>
        <p:nvSpPr>
          <p:cNvPr id="5" name="ZoneTexte 4"/>
          <p:cNvSpPr txBox="1"/>
          <p:nvPr/>
        </p:nvSpPr>
        <p:spPr>
          <a:xfrm>
            <a:off x="323528" y="2688215"/>
            <a:ext cx="8568952" cy="923330"/>
          </a:xfrm>
          <a:prstGeom prst="rect">
            <a:avLst/>
          </a:prstGeom>
          <a:noFill/>
        </p:spPr>
        <p:txBody>
          <a:bodyPr wrap="square" rtlCol="0">
            <a:spAutoFit/>
          </a:bodyPr>
          <a:lstStyle/>
          <a:p>
            <a:r>
              <a:rPr lang="fr-FR" b="1" u="sng" dirty="0" smtClean="0">
                <a:solidFill>
                  <a:schemeClr val="accent4">
                    <a:lumMod val="75000"/>
                  </a:schemeClr>
                </a:solidFill>
              </a:rPr>
              <a:t>Devoir de mémoire :</a:t>
            </a:r>
            <a:r>
              <a:rPr lang="fr-FR" b="1" dirty="0" smtClean="0">
                <a:solidFill>
                  <a:schemeClr val="accent4">
                    <a:lumMod val="75000"/>
                  </a:schemeClr>
                </a:solidFill>
              </a:rPr>
              <a:t> expression apparue dans les années 90. Idée d’une obligation morale de se souvenir d’un événement traumatisant afin de rendre hommage aux victimes.</a:t>
            </a:r>
            <a:endParaRPr lang="fr-FR" b="1" u="sng" dirty="0">
              <a:solidFill>
                <a:schemeClr val="accent4">
                  <a:lumMod val="75000"/>
                </a:schemeClr>
              </a:solidFill>
            </a:endParaRPr>
          </a:p>
        </p:txBody>
      </p:sp>
    </p:spTree>
    <p:extLst>
      <p:ext uri="{BB962C8B-B14F-4D97-AF65-F5344CB8AC3E}">
        <p14:creationId xmlns:p14="http://schemas.microsoft.com/office/powerpoint/2010/main" val="34101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79512" y="260649"/>
            <a:ext cx="3740170" cy="3313628"/>
            <a:chOff x="356021" y="260648"/>
            <a:chExt cx="8191500" cy="462699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1" y="260648"/>
              <a:ext cx="81915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64926" y="3308648"/>
              <a:ext cx="8173688" cy="1578992"/>
            </a:xfrm>
            <a:prstGeom prst="rect">
              <a:avLst/>
            </a:prstGeom>
            <a:noFill/>
          </p:spPr>
          <p:txBody>
            <a:bodyPr wrap="square" rtlCol="0">
              <a:spAutoFit/>
            </a:bodyPr>
            <a:lstStyle/>
            <a:p>
              <a:r>
                <a:rPr lang="fr-FR" sz="1400" b="1" dirty="0" smtClean="0"/>
                <a:t>1987</a:t>
              </a:r>
              <a:r>
                <a:rPr lang="fr-FR" sz="1400" dirty="0" smtClean="0"/>
                <a:t> : procès </a:t>
              </a:r>
              <a:r>
                <a:rPr lang="fr-FR" sz="1400" b="1" dirty="0" smtClean="0"/>
                <a:t>Klaus Barbie</a:t>
              </a:r>
              <a:r>
                <a:rPr lang="fr-FR" sz="1400" dirty="0" smtClean="0"/>
                <a:t>, chef de la Gestapo, tortionnaire de Jean Moulin, responsable de la rafle des enfants d’</a:t>
              </a:r>
              <a:r>
                <a:rPr lang="fr-FR" sz="1400" dirty="0" err="1" smtClean="0"/>
                <a:t>Izieu</a:t>
              </a:r>
              <a:r>
                <a:rPr lang="fr-FR" sz="1400" dirty="0" smtClean="0"/>
                <a:t> en avril 1944,</a:t>
              </a:r>
            </a:p>
            <a:p>
              <a:r>
                <a:rPr lang="fr-FR" sz="1400" dirty="0" smtClean="0"/>
                <a:t>= condamnation à perpétuité </a:t>
              </a:r>
            </a:p>
            <a:p>
              <a:endParaRPr lang="fr-FR" dirty="0"/>
            </a:p>
          </p:txBody>
        </p:sp>
      </p:grpSp>
      <p:grpSp>
        <p:nvGrpSpPr>
          <p:cNvPr id="4" name="Groupe 3"/>
          <p:cNvGrpSpPr/>
          <p:nvPr/>
        </p:nvGrpSpPr>
        <p:grpSpPr>
          <a:xfrm>
            <a:off x="-142401" y="4440744"/>
            <a:ext cx="4824536" cy="2305050"/>
            <a:chOff x="251520" y="4221088"/>
            <a:chExt cx="4824536" cy="230505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21088"/>
              <a:ext cx="17716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123728" y="4324311"/>
              <a:ext cx="2952328" cy="1384995"/>
            </a:xfrm>
            <a:prstGeom prst="rect">
              <a:avLst/>
            </a:prstGeom>
            <a:noFill/>
          </p:spPr>
          <p:txBody>
            <a:bodyPr wrap="square" rtlCol="0">
              <a:spAutoFit/>
            </a:bodyPr>
            <a:lstStyle/>
            <a:p>
              <a:r>
                <a:rPr lang="fr-FR" sz="1400" b="1" dirty="0" smtClean="0"/>
                <a:t>Maurice Papon</a:t>
              </a:r>
              <a:r>
                <a:rPr lang="fr-FR" sz="1400" dirty="0" smtClean="0"/>
                <a:t>, secrétaire général de la préfecture de Gironde, inculpé en 1983 et condamné en </a:t>
              </a:r>
              <a:r>
                <a:rPr lang="fr-FR" sz="1400" b="1" dirty="0" smtClean="0"/>
                <a:t>1998</a:t>
              </a:r>
              <a:r>
                <a:rPr lang="fr-FR" sz="1400" dirty="0" smtClean="0"/>
                <a:t> à dix ans de réclusion criminelle pour crime contre l’humanité.</a:t>
              </a:r>
              <a:endParaRPr lang="fr-FR" sz="1400" dirty="0"/>
            </a:p>
          </p:txBody>
        </p:sp>
      </p:grpSp>
      <p:grpSp>
        <p:nvGrpSpPr>
          <p:cNvPr id="7" name="Groupe 6"/>
          <p:cNvGrpSpPr/>
          <p:nvPr/>
        </p:nvGrpSpPr>
        <p:grpSpPr>
          <a:xfrm>
            <a:off x="4046061" y="260649"/>
            <a:ext cx="2110115" cy="4322513"/>
            <a:chOff x="4703774" y="262497"/>
            <a:chExt cx="2736192" cy="5194252"/>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901" y="262497"/>
              <a:ext cx="2132184" cy="293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703774" y="3274651"/>
              <a:ext cx="2736192" cy="2182098"/>
            </a:xfrm>
            <a:prstGeom prst="rect">
              <a:avLst/>
            </a:prstGeom>
            <a:noFill/>
          </p:spPr>
          <p:txBody>
            <a:bodyPr wrap="square" rtlCol="0">
              <a:spAutoFit/>
            </a:bodyPr>
            <a:lstStyle/>
            <a:p>
              <a:pPr algn="just"/>
              <a:r>
                <a:rPr lang="fr-FR" sz="1600" b="1" dirty="0" smtClean="0"/>
                <a:t>Paul Touvier</a:t>
              </a:r>
              <a:r>
                <a:rPr lang="fr-FR" sz="1600" dirty="0" smtClean="0"/>
                <a:t>, chef de la milice lyonnaise à partir de 1944. Premier français à être condamné pour crime contre l’humanité en </a:t>
              </a:r>
              <a:r>
                <a:rPr lang="fr-FR" sz="1600" b="1" dirty="0" smtClean="0"/>
                <a:t>1994</a:t>
              </a:r>
              <a:r>
                <a:rPr lang="fr-FR" sz="1600" dirty="0" smtClean="0"/>
                <a:t>,</a:t>
              </a:r>
              <a:endParaRPr lang="fr-FR" sz="1600" dirty="0"/>
            </a:p>
          </p:txBody>
        </p:sp>
      </p:grpSp>
      <p:grpSp>
        <p:nvGrpSpPr>
          <p:cNvPr id="9" name="Groupe 8"/>
          <p:cNvGrpSpPr/>
          <p:nvPr/>
        </p:nvGrpSpPr>
        <p:grpSpPr>
          <a:xfrm>
            <a:off x="4376033" y="4850152"/>
            <a:ext cx="4479184" cy="1895642"/>
            <a:chOff x="2956260" y="5043101"/>
            <a:chExt cx="6380345" cy="2011429"/>
          </a:xfrm>
        </p:grpSpPr>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9462" y="5043101"/>
              <a:ext cx="3657143" cy="201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2956260" y="5043953"/>
              <a:ext cx="2692344" cy="1926797"/>
            </a:xfrm>
            <a:prstGeom prst="rect">
              <a:avLst/>
            </a:prstGeom>
            <a:noFill/>
          </p:spPr>
          <p:txBody>
            <a:bodyPr wrap="square" rtlCol="0">
              <a:spAutoFit/>
            </a:bodyPr>
            <a:lstStyle/>
            <a:p>
              <a:pPr algn="r"/>
              <a:r>
                <a:rPr lang="fr-FR" sz="1400" b="1" dirty="0" smtClean="0"/>
                <a:t>René Bousquet</a:t>
              </a:r>
              <a:r>
                <a:rPr lang="fr-FR" sz="1400" dirty="0" smtClean="0"/>
                <a:t>, secrétaire général à la police du régime de Vichy en 1942-1943. A organisé la rafle du Vel d’Hiv. Inculpé en </a:t>
              </a:r>
              <a:r>
                <a:rPr lang="fr-FR" sz="1400" b="1" dirty="0" smtClean="0"/>
                <a:t>1991</a:t>
              </a:r>
              <a:r>
                <a:rPr lang="fr-FR" sz="1400" dirty="0" smtClean="0"/>
                <a:t>, assassiné en 1993,</a:t>
              </a:r>
              <a:endParaRPr lang="fr-FR" sz="1400" dirty="0"/>
            </a:p>
          </p:txBody>
        </p:sp>
      </p:grpSp>
      <p:grpSp>
        <p:nvGrpSpPr>
          <p:cNvPr id="11" name="Groupe 10"/>
          <p:cNvGrpSpPr/>
          <p:nvPr/>
        </p:nvGrpSpPr>
        <p:grpSpPr>
          <a:xfrm>
            <a:off x="6350317" y="260649"/>
            <a:ext cx="2793683" cy="4436131"/>
            <a:chOff x="6350317" y="260649"/>
            <a:chExt cx="2793683" cy="4436131"/>
          </a:xfrm>
        </p:grpSpPr>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323" y="260649"/>
              <a:ext cx="2053335" cy="243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350317" y="2757788"/>
              <a:ext cx="2793683" cy="1938992"/>
            </a:xfrm>
            <a:prstGeom prst="rect">
              <a:avLst/>
            </a:prstGeom>
            <a:noFill/>
          </p:spPr>
          <p:txBody>
            <a:bodyPr wrap="square" rtlCol="0">
              <a:spAutoFit/>
            </a:bodyPr>
            <a:lstStyle/>
            <a:p>
              <a:pPr algn="just"/>
              <a:r>
                <a:rPr lang="fr-FR" sz="1500" b="1" dirty="0" smtClean="0"/>
                <a:t>Aloïs Brunner</a:t>
              </a:r>
              <a:r>
                <a:rPr lang="fr-FR" sz="1500" dirty="0" smtClean="0"/>
                <a:t>, chef du  camp d’internement de Drancy. A la suite d’une plainte déposée par les « chasseurs de nazis » Beate et Serge </a:t>
              </a:r>
              <a:r>
                <a:rPr lang="fr-FR" sz="1500" dirty="0" err="1" smtClean="0"/>
                <a:t>Klarsfled</a:t>
              </a:r>
              <a:r>
                <a:rPr lang="fr-FR" sz="1500" dirty="0" smtClean="0"/>
                <a:t>, condamné en </a:t>
              </a:r>
              <a:r>
                <a:rPr lang="fr-FR" sz="1500" b="1" dirty="0" smtClean="0"/>
                <a:t>2001</a:t>
              </a:r>
              <a:r>
                <a:rPr lang="fr-FR" sz="1500" dirty="0" smtClean="0"/>
                <a:t> à la prison à perpétuité par contumace. Meurt en 2010 en Syrie.</a:t>
              </a:r>
              <a:endParaRPr lang="fr-FR" sz="1500" dirty="0"/>
            </a:p>
          </p:txBody>
        </p:sp>
      </p:grpSp>
    </p:spTree>
    <p:extLst>
      <p:ext uri="{BB962C8B-B14F-4D97-AF65-F5344CB8AC3E}">
        <p14:creationId xmlns:p14="http://schemas.microsoft.com/office/powerpoint/2010/main" val="42607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7081" y="184284"/>
            <a:ext cx="7560840" cy="584775"/>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B. Le rôle des dirigeants politiques</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
        <p:nvSpPr>
          <p:cNvPr id="3" name="ZoneTexte 2"/>
          <p:cNvSpPr txBox="1"/>
          <p:nvPr/>
        </p:nvSpPr>
        <p:spPr>
          <a:xfrm>
            <a:off x="467544" y="1628800"/>
            <a:ext cx="7560840" cy="369332"/>
          </a:xfrm>
          <a:prstGeom prst="rect">
            <a:avLst/>
          </a:prstGeom>
          <a:noFill/>
        </p:spPr>
        <p:txBody>
          <a:bodyPr wrap="square" rtlCol="0">
            <a:spAutoFit/>
          </a:bodyPr>
          <a:lstStyle/>
          <a:p>
            <a:r>
              <a:rPr lang="fr-FR" dirty="0" smtClean="0"/>
              <a:t>Document 8 p 26</a:t>
            </a:r>
            <a:endParaRPr lang="fr-FR" dirty="0"/>
          </a:p>
        </p:txBody>
      </p:sp>
      <p:sp>
        <p:nvSpPr>
          <p:cNvPr id="4" name="ZoneTexte 3"/>
          <p:cNvSpPr txBox="1"/>
          <p:nvPr/>
        </p:nvSpPr>
        <p:spPr>
          <a:xfrm>
            <a:off x="193383" y="5366739"/>
            <a:ext cx="8771105" cy="1200329"/>
          </a:xfrm>
          <a:prstGeom prst="rect">
            <a:avLst/>
          </a:prstGeom>
          <a:noFill/>
        </p:spPr>
        <p:txBody>
          <a:bodyPr wrap="square" rtlCol="0">
            <a:spAutoFit/>
          </a:bodyPr>
          <a:lstStyle/>
          <a:p>
            <a:r>
              <a:rPr lang="fr-FR" dirty="0" smtClean="0"/>
              <a:t>En </a:t>
            </a:r>
            <a:r>
              <a:rPr lang="fr-FR" b="1" dirty="0" smtClean="0"/>
              <a:t>1995</a:t>
            </a:r>
            <a:r>
              <a:rPr lang="fr-FR" dirty="0" smtClean="0"/>
              <a:t>, Jacques Chirac est le </a:t>
            </a:r>
            <a:r>
              <a:rPr lang="fr-FR" b="1" dirty="0" smtClean="0"/>
              <a:t>premier président de la République à reconnaître la responsabilité de l’Etat français dans la déportation</a:t>
            </a:r>
            <a:r>
              <a:rPr lang="fr-FR" dirty="0"/>
              <a:t>. Il ne </a:t>
            </a:r>
            <a:r>
              <a:rPr lang="fr-FR" dirty="0" smtClean="0"/>
              <a:t>remet pas pour autant en cause la mémoire gaulliste. Les victimes sont associées à de nouveaux héros, les </a:t>
            </a:r>
            <a:r>
              <a:rPr lang="fr-FR" b="1" dirty="0" smtClean="0"/>
              <a:t>Justes,</a:t>
            </a:r>
            <a:r>
              <a:rPr lang="fr-FR" dirty="0" smtClean="0"/>
              <a:t> qui ont sauvé des Juifs pendant l’occupation.</a:t>
            </a:r>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40768"/>
            <a:ext cx="61436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899592" y="803396"/>
            <a:ext cx="5976664" cy="369332"/>
          </a:xfrm>
          <a:prstGeom prst="rect">
            <a:avLst/>
          </a:prstGeom>
          <a:noFill/>
        </p:spPr>
        <p:txBody>
          <a:bodyPr wrap="square" rtlCol="0">
            <a:spAutoFit/>
          </a:bodyPr>
          <a:lstStyle/>
          <a:p>
            <a:r>
              <a:rPr lang="fr-FR" u="sng" dirty="0" smtClean="0"/>
              <a:t>1. Une reconnaissance politique progressive</a:t>
            </a:r>
            <a:endParaRPr lang="fr-FR" u="sng" dirty="0"/>
          </a:p>
        </p:txBody>
      </p:sp>
    </p:spTree>
    <p:extLst>
      <p:ext uri="{BB962C8B-B14F-4D97-AF65-F5344CB8AC3E}">
        <p14:creationId xmlns:p14="http://schemas.microsoft.com/office/powerpoint/2010/main" val="14383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07450"/>
            <a:ext cx="7056784" cy="369332"/>
          </a:xfrm>
          <a:prstGeom prst="rect">
            <a:avLst/>
          </a:prstGeom>
        </p:spPr>
        <p:txBody>
          <a:bodyPr wrap="square">
            <a:spAutoFit/>
          </a:bodyPr>
          <a:lstStyle/>
          <a:p>
            <a:r>
              <a:rPr lang="fr-FR" u="sng" dirty="0"/>
              <a:t>2. Le devoir de mémoire, instrument politique</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04" y="2879070"/>
            <a:ext cx="5625094" cy="371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60745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51520" y="1124744"/>
            <a:ext cx="5619750" cy="1754326"/>
          </a:xfrm>
          <a:prstGeom prst="rect">
            <a:avLst/>
          </a:prstGeom>
          <a:noFill/>
        </p:spPr>
        <p:txBody>
          <a:bodyPr wrap="square" rtlCol="0">
            <a:spAutoFit/>
          </a:bodyPr>
          <a:lstStyle/>
          <a:p>
            <a:r>
              <a:rPr lang="fr-FR" dirty="0" smtClean="0"/>
              <a:t>2007 : Le nouveau président de la République  Nicolas Sarkozy souhaite faire lire la lettre de Guy Môquet, jeune résistant communiste fusillé par les Nazis. </a:t>
            </a:r>
          </a:p>
          <a:p>
            <a:r>
              <a:rPr lang="fr-FR" dirty="0" smtClean="0"/>
              <a:t>Certains déplorent une « instrumentalisation de l’histoire ».</a:t>
            </a:r>
            <a:endParaRPr lang="fr-FR" dirty="0"/>
          </a:p>
        </p:txBody>
      </p:sp>
    </p:spTree>
    <p:extLst>
      <p:ext uri="{BB962C8B-B14F-4D97-AF65-F5344CB8AC3E}">
        <p14:creationId xmlns:p14="http://schemas.microsoft.com/office/powerpoint/2010/main" val="3522357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43" y="1484784"/>
            <a:ext cx="832320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71122" y="4725144"/>
            <a:ext cx="8323200" cy="1200329"/>
          </a:xfrm>
          <a:prstGeom prst="rect">
            <a:avLst/>
          </a:prstGeom>
          <a:noFill/>
        </p:spPr>
        <p:txBody>
          <a:bodyPr wrap="square" rtlCol="0">
            <a:spAutoFit/>
          </a:bodyPr>
          <a:lstStyle/>
          <a:p>
            <a:pPr algn="just"/>
            <a:r>
              <a:rPr lang="fr-FR" dirty="0">
                <a:solidFill>
                  <a:schemeClr val="accent1">
                    <a:lumMod val="75000"/>
                  </a:schemeClr>
                </a:solidFill>
              </a:rPr>
              <a:t>Devant l’inflation mémorielle notamment la loi </a:t>
            </a:r>
            <a:r>
              <a:rPr lang="fr-FR" dirty="0" err="1">
                <a:solidFill>
                  <a:schemeClr val="accent1">
                    <a:lumMod val="75000"/>
                  </a:schemeClr>
                </a:solidFill>
              </a:rPr>
              <a:t>Gayssot</a:t>
            </a:r>
            <a:r>
              <a:rPr lang="fr-FR" dirty="0" smtClean="0">
                <a:solidFill>
                  <a:schemeClr val="accent1">
                    <a:lumMod val="75000"/>
                  </a:schemeClr>
                </a:solidFill>
              </a:rPr>
              <a:t>, de </a:t>
            </a:r>
            <a:r>
              <a:rPr lang="fr-FR" dirty="0">
                <a:solidFill>
                  <a:schemeClr val="accent1">
                    <a:lumMod val="75000"/>
                  </a:schemeClr>
                </a:solidFill>
              </a:rPr>
              <a:t>nombreux historiens critiquent cette loi comme Pierre </a:t>
            </a:r>
            <a:r>
              <a:rPr lang="fr-FR" dirty="0" smtClean="0">
                <a:solidFill>
                  <a:schemeClr val="accent1">
                    <a:lumMod val="75000"/>
                  </a:schemeClr>
                </a:solidFill>
              </a:rPr>
              <a:t>Vidal- </a:t>
            </a:r>
            <a:r>
              <a:rPr lang="fr-FR" dirty="0" err="1" smtClean="0">
                <a:solidFill>
                  <a:schemeClr val="accent1">
                    <a:lumMod val="75000"/>
                  </a:schemeClr>
                </a:solidFill>
              </a:rPr>
              <a:t>Naquet</a:t>
            </a:r>
            <a:r>
              <a:rPr lang="fr-FR" dirty="0" smtClean="0">
                <a:solidFill>
                  <a:schemeClr val="accent1">
                    <a:lumMod val="75000"/>
                  </a:schemeClr>
                </a:solidFill>
              </a:rPr>
              <a:t> </a:t>
            </a:r>
            <a:r>
              <a:rPr lang="fr-FR" dirty="0">
                <a:solidFill>
                  <a:schemeClr val="accent1">
                    <a:lumMod val="75000"/>
                  </a:schemeClr>
                </a:solidFill>
              </a:rPr>
              <a:t>et </a:t>
            </a:r>
            <a:r>
              <a:rPr lang="fr-FR" dirty="0" smtClean="0">
                <a:solidFill>
                  <a:schemeClr val="accent1">
                    <a:lumMod val="75000"/>
                  </a:schemeClr>
                </a:solidFill>
              </a:rPr>
              <a:t>Pierre Nora qui </a:t>
            </a:r>
            <a:r>
              <a:rPr lang="fr-FR" dirty="0">
                <a:solidFill>
                  <a:schemeClr val="accent1">
                    <a:lumMod val="75000"/>
                  </a:schemeClr>
                </a:solidFill>
              </a:rPr>
              <a:t>pensent qu’elle porte atteinte à </a:t>
            </a:r>
            <a:r>
              <a:rPr lang="fr-FR" dirty="0" smtClean="0">
                <a:solidFill>
                  <a:schemeClr val="accent1">
                    <a:lumMod val="75000"/>
                  </a:schemeClr>
                </a:solidFill>
              </a:rPr>
              <a:t>la liberté </a:t>
            </a:r>
            <a:r>
              <a:rPr lang="fr-FR" dirty="0">
                <a:solidFill>
                  <a:schemeClr val="accent1">
                    <a:lumMod val="75000"/>
                  </a:schemeClr>
                </a:solidFill>
              </a:rPr>
              <a:t>de travail des historiens.</a:t>
            </a:r>
          </a:p>
          <a:p>
            <a:pPr algn="just"/>
            <a:endParaRPr lang="fr-FR" dirty="0">
              <a:solidFill>
                <a:schemeClr val="accent1">
                  <a:lumMod val="75000"/>
                </a:schemeClr>
              </a:solidFill>
            </a:endParaRPr>
          </a:p>
        </p:txBody>
      </p:sp>
      <p:sp>
        <p:nvSpPr>
          <p:cNvPr id="6" name="ZoneTexte 5"/>
          <p:cNvSpPr txBox="1"/>
          <p:nvPr/>
        </p:nvSpPr>
        <p:spPr>
          <a:xfrm>
            <a:off x="457080" y="184284"/>
            <a:ext cx="8237241" cy="1077218"/>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C. </a:t>
            </a:r>
            <a:r>
              <a:rPr lang="fr-FR" sz="3200" u="sng" dirty="0" smtClean="0">
                <a:solidFill>
                  <a:schemeClr val="tx2">
                    <a:lumMod val="90000"/>
                    <a:lumOff val="10000"/>
                  </a:schemeClr>
                </a:solidFill>
                <a:effectLst>
                  <a:outerShdw blurRad="38100" dist="38100" dir="2700000" algn="tl">
                    <a:srgbClr val="000000">
                      <a:alpha val="43137"/>
                    </a:srgbClr>
                  </a:outerShdw>
                </a:effectLst>
              </a:rPr>
              <a:t>Les historiens et la contestation de la vague mémorielle</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79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0"/>
            <a:ext cx="8136904" cy="4339650"/>
          </a:xfrm>
          <a:prstGeom prst="rect">
            <a:avLst/>
          </a:prstGeom>
          <a:noFill/>
        </p:spPr>
        <p:txBody>
          <a:bodyPr wrap="square" rtlCol="0">
            <a:spAutoFit/>
          </a:bodyPr>
          <a:lstStyle/>
          <a:p>
            <a:r>
              <a:rPr lang="fr-FR" sz="2400" b="1" u="sng" dirty="0" smtClean="0">
                <a:solidFill>
                  <a:schemeClr val="accent1">
                    <a:lumMod val="75000"/>
                  </a:schemeClr>
                </a:solidFill>
              </a:rPr>
              <a:t>Conclusion :</a:t>
            </a:r>
            <a:r>
              <a:rPr lang="fr-FR" sz="2400" dirty="0" smtClean="0">
                <a:solidFill>
                  <a:schemeClr val="accent1">
                    <a:lumMod val="75000"/>
                  </a:schemeClr>
                </a:solidFill>
              </a:rPr>
              <a:t> </a:t>
            </a:r>
          </a:p>
          <a:p>
            <a:endParaRPr lang="fr-FR" b="1" u="sng" dirty="0">
              <a:solidFill>
                <a:schemeClr val="accent1">
                  <a:lumMod val="75000"/>
                </a:schemeClr>
              </a:solidFill>
            </a:endParaRPr>
          </a:p>
          <a:p>
            <a:r>
              <a:rPr lang="fr-FR" b="1" dirty="0" smtClean="0">
                <a:solidFill>
                  <a:schemeClr val="tx1">
                    <a:lumMod val="50000"/>
                    <a:lumOff val="50000"/>
                  </a:schemeClr>
                </a:solidFill>
              </a:rPr>
              <a:t>Evolution</a:t>
            </a:r>
            <a:r>
              <a:rPr lang="fr-FR" dirty="0" smtClean="0">
                <a:solidFill>
                  <a:schemeClr val="tx1">
                    <a:lumMod val="50000"/>
                    <a:lumOff val="50000"/>
                  </a:schemeClr>
                </a:solidFill>
              </a:rPr>
              <a:t> des mémoires de la seconde guerre mondiale au fil du temps :</a:t>
            </a:r>
          </a:p>
          <a:p>
            <a:endParaRPr lang="fr-FR" dirty="0">
              <a:solidFill>
                <a:schemeClr val="tx1">
                  <a:lumMod val="50000"/>
                  <a:lumOff val="50000"/>
                </a:schemeClr>
              </a:solidFill>
            </a:endParaRPr>
          </a:p>
          <a:p>
            <a:pPr marL="285750" indent="-285750">
              <a:buFont typeface="Arial" panose="020B0604020202020204" pitchFamily="34" charset="0"/>
              <a:buChar char="•"/>
            </a:pPr>
            <a:r>
              <a:rPr lang="fr-FR" dirty="0" smtClean="0">
                <a:solidFill>
                  <a:schemeClr val="tx1">
                    <a:lumMod val="50000"/>
                    <a:lumOff val="50000"/>
                  </a:schemeClr>
                </a:solidFill>
              </a:rPr>
              <a:t>La mémoire de la résistance et de la collaboration évoluent de la défense de </a:t>
            </a:r>
            <a:r>
              <a:rPr lang="fr-FR" b="1" dirty="0" smtClean="0">
                <a:solidFill>
                  <a:schemeClr val="tx1">
                    <a:lumMod val="50000"/>
                    <a:lumOff val="50000"/>
                  </a:schemeClr>
                </a:solidFill>
              </a:rPr>
              <a:t>l’unité nationale </a:t>
            </a:r>
            <a:r>
              <a:rPr lang="fr-FR" dirty="0" smtClean="0">
                <a:solidFill>
                  <a:schemeClr val="tx1">
                    <a:lumMod val="50000"/>
                    <a:lumOff val="50000"/>
                  </a:schemeClr>
                </a:solidFill>
              </a:rPr>
              <a:t>à l’acceptation de la </a:t>
            </a:r>
            <a:r>
              <a:rPr lang="fr-FR" b="1" dirty="0" smtClean="0">
                <a:solidFill>
                  <a:schemeClr val="tx1">
                    <a:lumMod val="50000"/>
                    <a:lumOff val="50000"/>
                  </a:schemeClr>
                </a:solidFill>
              </a:rPr>
              <a:t>diversité</a:t>
            </a:r>
            <a:r>
              <a:rPr lang="fr-FR" dirty="0" smtClean="0">
                <a:solidFill>
                  <a:schemeClr val="tx1">
                    <a:lumMod val="50000"/>
                    <a:lumOff val="50000"/>
                  </a:schemeClr>
                </a:solidFill>
              </a:rPr>
              <a:t> des parcours.</a:t>
            </a:r>
          </a:p>
          <a:p>
            <a:endParaRPr lang="fr-FR" dirty="0" smtClean="0">
              <a:solidFill>
                <a:schemeClr val="tx1">
                  <a:lumMod val="50000"/>
                  <a:lumOff val="50000"/>
                </a:schemeClr>
              </a:solidFill>
            </a:endParaRPr>
          </a:p>
          <a:p>
            <a:pPr marL="285750" indent="-285750">
              <a:buFont typeface="Arial" panose="020B0604020202020204" pitchFamily="34" charset="0"/>
              <a:buChar char="•"/>
            </a:pPr>
            <a:r>
              <a:rPr lang="fr-FR" dirty="0" smtClean="0">
                <a:solidFill>
                  <a:schemeClr val="tx1">
                    <a:lumMod val="50000"/>
                    <a:lumOff val="50000"/>
                  </a:schemeClr>
                </a:solidFill>
              </a:rPr>
              <a:t>Concernant la Shoah, évolution de </a:t>
            </a:r>
            <a:r>
              <a:rPr lang="fr-FR" b="1" dirty="0" smtClean="0">
                <a:solidFill>
                  <a:schemeClr val="tx1">
                    <a:lumMod val="50000"/>
                    <a:lumOff val="50000"/>
                  </a:schemeClr>
                </a:solidFill>
              </a:rPr>
              <a:t>l’occultation</a:t>
            </a:r>
            <a:r>
              <a:rPr lang="fr-FR" dirty="0" smtClean="0">
                <a:solidFill>
                  <a:schemeClr val="tx1">
                    <a:lumMod val="50000"/>
                    <a:lumOff val="50000"/>
                  </a:schemeClr>
                </a:solidFill>
              </a:rPr>
              <a:t> à la </a:t>
            </a:r>
            <a:r>
              <a:rPr lang="fr-FR" b="1" dirty="0" smtClean="0">
                <a:solidFill>
                  <a:schemeClr val="tx1">
                    <a:lumMod val="50000"/>
                    <a:lumOff val="50000"/>
                  </a:schemeClr>
                </a:solidFill>
              </a:rPr>
              <a:t>reconnaissance</a:t>
            </a:r>
            <a:r>
              <a:rPr lang="fr-FR" dirty="0" smtClean="0">
                <a:solidFill>
                  <a:schemeClr val="tx1">
                    <a:lumMod val="50000"/>
                    <a:lumOff val="50000"/>
                  </a:schemeClr>
                </a:solidFill>
              </a:rPr>
              <a:t> de la spécificité du génocide juif.</a:t>
            </a:r>
          </a:p>
          <a:p>
            <a:pPr marL="285750" indent="-285750">
              <a:buFont typeface="Arial" panose="020B0604020202020204" pitchFamily="34" charset="0"/>
              <a:buChar char="•"/>
            </a:pPr>
            <a:endParaRPr lang="fr-FR" dirty="0">
              <a:solidFill>
                <a:schemeClr val="tx1">
                  <a:lumMod val="50000"/>
                  <a:lumOff val="50000"/>
                </a:schemeClr>
              </a:solidFill>
            </a:endParaRPr>
          </a:p>
          <a:p>
            <a:pPr>
              <a:tabLst>
                <a:tab pos="1254125" algn="l"/>
              </a:tabLst>
            </a:pPr>
            <a:r>
              <a:rPr lang="fr-FR" dirty="0" smtClean="0">
                <a:solidFill>
                  <a:schemeClr val="tx1">
                    <a:lumMod val="50000"/>
                    <a:lumOff val="50000"/>
                  </a:schemeClr>
                </a:solidFill>
              </a:rPr>
              <a:t>	Ouvre la voie à de </a:t>
            </a:r>
            <a:r>
              <a:rPr lang="fr-FR" b="1" dirty="0" smtClean="0">
                <a:solidFill>
                  <a:schemeClr val="tx1">
                    <a:lumMod val="50000"/>
                    <a:lumOff val="50000"/>
                  </a:schemeClr>
                </a:solidFill>
              </a:rPr>
              <a:t>nouvelles mémoires </a:t>
            </a:r>
            <a:r>
              <a:rPr lang="fr-FR" dirty="0" smtClean="0">
                <a:solidFill>
                  <a:schemeClr val="tx1">
                    <a:lumMod val="50000"/>
                    <a:lumOff val="50000"/>
                  </a:schemeClr>
                </a:solidFill>
              </a:rPr>
              <a:t>: tsiganes, homosexuels, témoins de Jéhovah, francs-maçons </a:t>
            </a:r>
            <a:r>
              <a:rPr lang="fr-FR" dirty="0">
                <a:solidFill>
                  <a:schemeClr val="tx1">
                    <a:lumMod val="50000"/>
                    <a:lumOff val="50000"/>
                  </a:schemeClr>
                </a:solidFill>
              </a:rPr>
              <a:t>mais qui n’en sont qu’à leur début (pas de journée de commémoration ou d’hommage officiel pour la déportation des tsiganes).</a:t>
            </a:r>
            <a:endParaRPr lang="fr-FR" dirty="0" smtClean="0">
              <a:solidFill>
                <a:schemeClr val="tx1">
                  <a:lumMod val="50000"/>
                  <a:lumOff val="50000"/>
                </a:schemeClr>
              </a:solidFill>
            </a:endParaRPr>
          </a:p>
          <a:p>
            <a:endParaRPr lang="fr-FR" b="1" u="sng" dirty="0">
              <a:solidFill>
                <a:schemeClr val="accent1">
                  <a:lumMod val="75000"/>
                </a:schemeClr>
              </a:solidFill>
            </a:endParaRPr>
          </a:p>
        </p:txBody>
      </p:sp>
      <p:cxnSp>
        <p:nvCxnSpPr>
          <p:cNvPr id="4" name="Connecteur droit avec flèche 3"/>
          <p:cNvCxnSpPr/>
          <p:nvPr/>
        </p:nvCxnSpPr>
        <p:spPr>
          <a:xfrm>
            <a:off x="683568" y="2924944"/>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9" y="4034664"/>
            <a:ext cx="3871521" cy="282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79848"/>
            <a:ext cx="4152973"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52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solidFill>
                  <a:schemeClr val="accent1">
                    <a:lumMod val="50000"/>
                  </a:schemeClr>
                </a:solidFill>
                <a:effectLst>
                  <a:outerShdw blurRad="38100" dist="38100" dir="2700000" algn="tl">
                    <a:srgbClr val="000000">
                      <a:alpha val="43137"/>
                    </a:srgbClr>
                  </a:outerShdw>
                </a:effectLst>
              </a:rPr>
              <a:t>Plan chronologique : </a:t>
            </a:r>
            <a:endParaRPr lang="fr-FR" u="sng" dirty="0">
              <a:solidFill>
                <a:schemeClr val="accent1">
                  <a:lumMod val="50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sz="quarter" idx="1"/>
          </p:nvPr>
        </p:nvSpPr>
        <p:spPr/>
        <p:txBody>
          <a:bodyPr/>
          <a:lstStyle/>
          <a:p>
            <a:pPr>
              <a:lnSpc>
                <a:spcPct val="150000"/>
              </a:lnSpc>
            </a:pPr>
            <a:r>
              <a:rPr lang="fr-FR" sz="3200" dirty="0">
                <a:solidFill>
                  <a:schemeClr val="accent1"/>
                </a:solidFill>
              </a:rPr>
              <a:t>I</a:t>
            </a:r>
            <a:r>
              <a:rPr lang="fr-FR" sz="3200" dirty="0"/>
              <a:t>. Le temps du « résistancialisme » (de 1945 à 1960)</a:t>
            </a:r>
          </a:p>
          <a:p>
            <a:pPr>
              <a:lnSpc>
                <a:spcPct val="150000"/>
              </a:lnSpc>
            </a:pPr>
            <a:r>
              <a:rPr lang="fr-FR" sz="3200" dirty="0">
                <a:solidFill>
                  <a:schemeClr val="accent1"/>
                </a:solidFill>
              </a:rPr>
              <a:t>II</a:t>
            </a:r>
            <a:r>
              <a:rPr lang="fr-FR" sz="3200" dirty="0"/>
              <a:t>. Le temps des archives (1960-1990</a:t>
            </a:r>
            <a:r>
              <a:rPr lang="fr-FR" sz="3200" dirty="0" smtClean="0"/>
              <a:t>)</a:t>
            </a:r>
          </a:p>
          <a:p>
            <a:pPr>
              <a:lnSpc>
                <a:spcPct val="150000"/>
              </a:lnSpc>
            </a:pPr>
            <a:r>
              <a:rPr lang="fr-FR" sz="3200" dirty="0" smtClean="0">
                <a:solidFill>
                  <a:schemeClr val="accent1"/>
                </a:solidFill>
              </a:rPr>
              <a:t>III</a:t>
            </a:r>
            <a:r>
              <a:rPr lang="fr-FR" sz="3200" dirty="0" smtClean="0"/>
              <a:t>. Le temps du devoir de mémoire (années 1990 à nos jours)</a:t>
            </a:r>
            <a:endParaRPr lang="fr-FR" sz="3200" dirty="0"/>
          </a:p>
          <a:p>
            <a:endParaRPr lang="fr-FR" dirty="0"/>
          </a:p>
        </p:txBody>
      </p:sp>
    </p:spTree>
    <p:extLst>
      <p:ext uri="{BB962C8B-B14F-4D97-AF65-F5344CB8AC3E}">
        <p14:creationId xmlns:p14="http://schemas.microsoft.com/office/powerpoint/2010/main" val="15677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u="sng" dirty="0" smtClean="0">
                <a:effectLst>
                  <a:outerShdw blurRad="38100" dist="38100" dir="2700000" algn="tl">
                    <a:srgbClr val="000000">
                      <a:alpha val="43137"/>
                    </a:srgbClr>
                  </a:outerShdw>
                </a:effectLst>
              </a:rPr>
              <a:t>I. Le temps du résistancialisme (de 1945 à 1960)</a:t>
            </a:r>
            <a:endParaRPr lang="fr-FR" u="sng" dirty="0">
              <a:effectLst>
                <a:outerShdw blurRad="38100" dist="38100" dir="2700000" algn="tl">
                  <a:srgbClr val="000000">
                    <a:alpha val="43137"/>
                  </a:srgbClr>
                </a:outerShdw>
              </a:effectLst>
            </a:endParaRPr>
          </a:p>
        </p:txBody>
      </p:sp>
      <p:sp>
        <p:nvSpPr>
          <p:cNvPr id="6" name="ZoneTexte 5"/>
          <p:cNvSpPr txBox="1"/>
          <p:nvPr/>
        </p:nvSpPr>
        <p:spPr>
          <a:xfrm>
            <a:off x="981087" y="2811327"/>
            <a:ext cx="7560840" cy="584775"/>
          </a:xfrm>
          <a:prstGeom prst="rect">
            <a:avLst/>
          </a:prstGeom>
          <a:noFill/>
        </p:spPr>
        <p:txBody>
          <a:bodyPr wrap="square" rtlCol="0">
            <a:spAutoFit/>
          </a:bodyPr>
          <a:lstStyle/>
          <a:p>
            <a:r>
              <a:rPr lang="fr-FR" sz="3200" u="sng" dirty="0" smtClean="0">
                <a:solidFill>
                  <a:schemeClr val="tx2">
                    <a:lumMod val="90000"/>
                    <a:lumOff val="10000"/>
                  </a:schemeClr>
                </a:solidFill>
                <a:effectLst>
                  <a:outerShdw blurRad="38100" dist="38100" dir="2700000" algn="tl">
                    <a:srgbClr val="000000">
                      <a:alpha val="43137"/>
                    </a:srgbClr>
                  </a:outerShdw>
                </a:effectLst>
              </a:rPr>
              <a:t>A. Restaurer la légalité républicaine</a:t>
            </a:r>
            <a:endParaRPr lang="fr-FR" sz="3200" u="sng" dirty="0">
              <a:solidFill>
                <a:schemeClr val="tx2">
                  <a:lumMod val="90000"/>
                  <a:lumOff val="10000"/>
                </a:schemeClr>
              </a:solidFill>
              <a:effectLst>
                <a:outerShdw blurRad="38100" dist="38100" dir="2700000" algn="tl">
                  <a:srgbClr val="000000">
                    <a:alpha val="43137"/>
                  </a:srgbClr>
                </a:outerShdw>
              </a:effectLst>
            </a:endParaRPr>
          </a:p>
        </p:txBody>
      </p:sp>
      <p:sp>
        <p:nvSpPr>
          <p:cNvPr id="7" name="ZoneTexte 6"/>
          <p:cNvSpPr txBox="1"/>
          <p:nvPr/>
        </p:nvSpPr>
        <p:spPr>
          <a:xfrm>
            <a:off x="1475656" y="3682771"/>
            <a:ext cx="6192688" cy="461665"/>
          </a:xfrm>
          <a:prstGeom prst="rect">
            <a:avLst/>
          </a:prstGeom>
          <a:noFill/>
        </p:spPr>
        <p:txBody>
          <a:bodyPr wrap="square" rtlCol="0">
            <a:spAutoFit/>
          </a:bodyPr>
          <a:lstStyle/>
          <a:p>
            <a:r>
              <a:rPr lang="fr-FR" sz="2400" u="sng" dirty="0" smtClean="0">
                <a:solidFill>
                  <a:schemeClr val="tx1">
                    <a:lumMod val="85000"/>
                    <a:lumOff val="15000"/>
                  </a:schemeClr>
                </a:solidFill>
              </a:rPr>
              <a:t>1</a:t>
            </a:r>
            <a:r>
              <a:rPr lang="fr-FR" sz="2400" u="sng" dirty="0">
                <a:solidFill>
                  <a:schemeClr val="tx1">
                    <a:lumMod val="85000"/>
                    <a:lumOff val="15000"/>
                  </a:schemeClr>
                </a:solidFill>
              </a:rPr>
              <a:t>. </a:t>
            </a:r>
            <a:r>
              <a:rPr lang="fr-FR" sz="2400" i="1" u="sng" dirty="0">
                <a:solidFill>
                  <a:schemeClr val="tx1">
                    <a:lumMod val="85000"/>
                    <a:lumOff val="15000"/>
                  </a:schemeClr>
                </a:solidFill>
              </a:rPr>
              <a:t>Vichy, « nul et non avenu » </a:t>
            </a:r>
            <a:r>
              <a:rPr lang="fr-FR" sz="2400" u="sng" dirty="0">
                <a:solidFill>
                  <a:schemeClr val="tx1">
                    <a:lumMod val="85000"/>
                    <a:lumOff val="15000"/>
                  </a:schemeClr>
                </a:solidFill>
              </a:rPr>
              <a:t>(De gaulle)</a:t>
            </a:r>
            <a:endParaRPr lang="fr-FR" sz="2400" dirty="0">
              <a:solidFill>
                <a:schemeClr val="tx1">
                  <a:lumMod val="85000"/>
                  <a:lumOff val="15000"/>
                </a:schemeClr>
              </a:solidFill>
            </a:endParaRPr>
          </a:p>
        </p:txBody>
      </p:sp>
    </p:spTree>
    <p:extLst>
      <p:ext uri="{BB962C8B-B14F-4D97-AF65-F5344CB8AC3E}">
        <p14:creationId xmlns:p14="http://schemas.microsoft.com/office/powerpoint/2010/main" val="4136870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5661248"/>
            <a:ext cx="7315200" cy="522288"/>
          </a:xfrm>
        </p:spPr>
        <p:txBody>
          <a:bodyPr/>
          <a:lstStyle/>
          <a:p>
            <a:pPr algn="r"/>
            <a:r>
              <a:rPr lang="fr-FR" sz="2000" dirty="0"/>
              <a:t>« La République n'a jamais cessé d'être. La France libre, la France combattante, le Comité français de libération nationale l'ont tour à tour incorporée. Vichy fut toujours et demeure nul et non avenu. Moi-même suis le président du gouvernement de la République. Pourquoi irais-je la </a:t>
            </a:r>
            <a:r>
              <a:rPr lang="fr-FR" sz="2000" dirty="0" smtClean="0"/>
              <a:t>proclamer</a:t>
            </a:r>
            <a:r>
              <a:rPr lang="fr-FR" sz="2000" dirty="0"/>
              <a:t> ? </a:t>
            </a:r>
            <a:r>
              <a:rPr lang="fr-FR" sz="2000" dirty="0" smtClean="0"/>
              <a:t>»</a:t>
            </a:r>
            <a:br>
              <a:rPr lang="fr-FR" sz="2000" dirty="0" smtClean="0"/>
            </a:br>
            <a:r>
              <a:rPr lang="fr-FR" sz="2000" i="1" dirty="0" smtClean="0"/>
              <a:t>De Gaulle, à G. Bidault, août 1944</a:t>
            </a:r>
            <a:r>
              <a:rPr lang="fr-FR" sz="2000" dirty="0"/>
              <a:t/>
            </a:r>
            <a:br>
              <a:rPr lang="fr-FR" sz="2000" dirty="0"/>
            </a:br>
            <a:endParaRPr lang="fr-FR" sz="2000" dirty="0"/>
          </a:p>
        </p:txBody>
      </p:sp>
      <p:sp>
        <p:nvSpPr>
          <p:cNvPr id="4" name="Espace réservé pour une image  3"/>
          <p:cNvSpPr>
            <a:spLocks noGrp="1"/>
          </p:cNvSpPr>
          <p:nvPr>
            <p:ph type="pic" idx="1"/>
          </p:nvPr>
        </p:nvSpPr>
        <p:spPr/>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87424"/>
            <a:ext cx="5112568" cy="50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396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73831"/>
            <a:ext cx="5400600" cy="461665"/>
          </a:xfrm>
          <a:prstGeom prst="rect">
            <a:avLst/>
          </a:prstGeom>
          <a:noFill/>
        </p:spPr>
        <p:txBody>
          <a:bodyPr wrap="square" rtlCol="0">
            <a:spAutoFit/>
          </a:bodyPr>
          <a:lstStyle/>
          <a:p>
            <a:r>
              <a:rPr lang="fr-FR" sz="2400" u="sng" dirty="0" smtClean="0">
                <a:solidFill>
                  <a:schemeClr val="tx2">
                    <a:lumMod val="90000"/>
                    <a:lumOff val="10000"/>
                  </a:schemeClr>
                </a:solidFill>
              </a:rPr>
              <a:t>2. De l’épuration à l’amnistie</a:t>
            </a:r>
            <a:endParaRPr lang="fr-FR" sz="2400" u="sng" dirty="0">
              <a:solidFill>
                <a:schemeClr val="tx2">
                  <a:lumMod val="90000"/>
                  <a:lumOff val="10000"/>
                </a:schemeClr>
              </a:solidFill>
            </a:endParaRPr>
          </a:p>
        </p:txBody>
      </p:sp>
      <p:sp>
        <p:nvSpPr>
          <p:cNvPr id="6" name="ZoneTexte 5"/>
          <p:cNvSpPr txBox="1"/>
          <p:nvPr/>
        </p:nvSpPr>
        <p:spPr>
          <a:xfrm>
            <a:off x="611560" y="866329"/>
            <a:ext cx="3528392" cy="1938992"/>
          </a:xfrm>
          <a:prstGeom prst="rect">
            <a:avLst/>
          </a:prstGeom>
          <a:noFill/>
        </p:spPr>
        <p:txBody>
          <a:bodyPr wrap="square" rtlCol="0">
            <a:spAutoFit/>
          </a:bodyPr>
          <a:lstStyle/>
          <a:p>
            <a:r>
              <a:rPr lang="fr-FR" sz="2400" dirty="0" smtClean="0">
                <a:solidFill>
                  <a:schemeClr val="accent4">
                    <a:lumMod val="50000"/>
                  </a:schemeClr>
                </a:solidFill>
              </a:rPr>
              <a:t>*</a:t>
            </a:r>
            <a:r>
              <a:rPr lang="fr-FR" sz="2400" u="sng" dirty="0" smtClean="0">
                <a:solidFill>
                  <a:schemeClr val="accent4">
                    <a:lumMod val="50000"/>
                  </a:schemeClr>
                </a:solidFill>
              </a:rPr>
              <a:t>Epuration sauvage</a:t>
            </a:r>
            <a:r>
              <a:rPr lang="fr-FR" sz="2400" dirty="0" smtClean="0">
                <a:solidFill>
                  <a:schemeClr val="accent4">
                    <a:lumMod val="50000"/>
                  </a:schemeClr>
                </a:solidFill>
              </a:rPr>
              <a:t> : Traque et châtiment expéditif des personnes accusées de collaboration</a:t>
            </a:r>
            <a:endParaRPr lang="fr-FR" sz="2400" dirty="0">
              <a:solidFill>
                <a:schemeClr val="accent4">
                  <a:lumMod val="50000"/>
                </a:schemeClr>
              </a:solidFill>
            </a:endParaRPr>
          </a:p>
        </p:txBody>
      </p:sp>
      <p:sp>
        <p:nvSpPr>
          <p:cNvPr id="7" name="ZoneTexte 6"/>
          <p:cNvSpPr txBox="1"/>
          <p:nvPr/>
        </p:nvSpPr>
        <p:spPr>
          <a:xfrm>
            <a:off x="601117" y="4221088"/>
            <a:ext cx="3240360" cy="1569660"/>
          </a:xfrm>
          <a:prstGeom prst="rect">
            <a:avLst/>
          </a:prstGeom>
          <a:noFill/>
        </p:spPr>
        <p:txBody>
          <a:bodyPr wrap="square" rtlCol="0">
            <a:spAutoFit/>
          </a:bodyPr>
          <a:lstStyle/>
          <a:p>
            <a:r>
              <a:rPr lang="fr-FR" sz="2400" dirty="0" smtClean="0">
                <a:solidFill>
                  <a:schemeClr val="accent4">
                    <a:lumMod val="50000"/>
                  </a:schemeClr>
                </a:solidFill>
              </a:rPr>
              <a:t>*</a:t>
            </a:r>
            <a:r>
              <a:rPr lang="fr-FR" sz="2400" u="sng" dirty="0" smtClean="0">
                <a:solidFill>
                  <a:schemeClr val="accent4">
                    <a:lumMod val="50000"/>
                  </a:schemeClr>
                </a:solidFill>
              </a:rPr>
              <a:t>Epuration légale</a:t>
            </a:r>
            <a:r>
              <a:rPr lang="fr-FR" sz="2400" dirty="0" smtClean="0">
                <a:solidFill>
                  <a:schemeClr val="accent4">
                    <a:lumMod val="50000"/>
                  </a:schemeClr>
                </a:solidFill>
              </a:rPr>
              <a:t> :Jugement des collaborateurs selon les règles du droit</a:t>
            </a:r>
            <a:endParaRPr lang="fr-FR" sz="2400" dirty="0">
              <a:solidFill>
                <a:schemeClr val="accent4">
                  <a:lumMod val="5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672" y="631570"/>
            <a:ext cx="4882576" cy="299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649423"/>
            <a:ext cx="3024336" cy="314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5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76672"/>
            <a:ext cx="8208912" cy="830997"/>
          </a:xfrm>
          <a:prstGeom prst="rect">
            <a:avLst/>
          </a:prstGeom>
          <a:noFill/>
        </p:spPr>
        <p:txBody>
          <a:bodyPr wrap="square" rtlCol="0">
            <a:spAutoFit/>
          </a:bodyPr>
          <a:lstStyle/>
          <a:p>
            <a:r>
              <a:rPr lang="fr-FR" sz="2400" dirty="0" smtClean="0">
                <a:solidFill>
                  <a:schemeClr val="accent4">
                    <a:lumMod val="50000"/>
                  </a:schemeClr>
                </a:solidFill>
              </a:rPr>
              <a:t>*</a:t>
            </a:r>
            <a:r>
              <a:rPr lang="fr-FR" sz="2400" u="sng" dirty="0" smtClean="0">
                <a:solidFill>
                  <a:schemeClr val="accent4">
                    <a:lumMod val="50000"/>
                  </a:schemeClr>
                </a:solidFill>
              </a:rPr>
              <a:t>Amnistie : </a:t>
            </a:r>
            <a:r>
              <a:rPr lang="fr-FR" sz="2400" dirty="0" smtClean="0">
                <a:solidFill>
                  <a:schemeClr val="accent4">
                    <a:lumMod val="50000"/>
                  </a:schemeClr>
                </a:solidFill>
              </a:rPr>
              <a:t>Mesure judiciaire décidée par la loi consistant à « oublier » certains infractions.</a:t>
            </a:r>
            <a:endParaRPr lang="fr-FR" sz="2400" dirty="0">
              <a:solidFill>
                <a:schemeClr val="accent4">
                  <a:lumMod val="50000"/>
                </a:schemeClr>
              </a:solidFill>
            </a:endParaRPr>
          </a:p>
        </p:txBody>
      </p:sp>
      <p:sp>
        <p:nvSpPr>
          <p:cNvPr id="3" name="Rectangle 2"/>
          <p:cNvSpPr/>
          <p:nvPr/>
        </p:nvSpPr>
        <p:spPr>
          <a:xfrm>
            <a:off x="503080" y="1700808"/>
            <a:ext cx="4356952" cy="1569660"/>
          </a:xfrm>
          <a:prstGeom prst="rect">
            <a:avLst/>
          </a:prstGeom>
        </p:spPr>
        <p:txBody>
          <a:bodyPr wrap="square">
            <a:spAutoFit/>
          </a:bodyPr>
          <a:lstStyle/>
          <a:p>
            <a:r>
              <a:rPr lang="fr-FR" sz="3200" u="sng" dirty="0">
                <a:solidFill>
                  <a:schemeClr val="tx2">
                    <a:lumMod val="90000"/>
                    <a:lumOff val="10000"/>
                  </a:schemeClr>
                </a:solidFill>
                <a:effectLst>
                  <a:outerShdw blurRad="38100" dist="38100" dir="2700000" algn="tl">
                    <a:srgbClr val="000000">
                      <a:alpha val="43137"/>
                    </a:srgbClr>
                  </a:outerShdw>
                </a:effectLst>
              </a:rPr>
              <a:t>B. L’émergence du « mythe résistancialiste »</a:t>
            </a:r>
          </a:p>
        </p:txBody>
      </p:sp>
      <p:grpSp>
        <p:nvGrpSpPr>
          <p:cNvPr id="5" name="Groupe 4"/>
          <p:cNvGrpSpPr/>
          <p:nvPr/>
        </p:nvGrpSpPr>
        <p:grpSpPr>
          <a:xfrm>
            <a:off x="1331640" y="1030757"/>
            <a:ext cx="7591438" cy="5689343"/>
            <a:chOff x="1331640" y="1030757"/>
            <a:chExt cx="7591438" cy="5689343"/>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030757"/>
              <a:ext cx="4207062" cy="568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331640" y="5373216"/>
              <a:ext cx="3240360" cy="646331"/>
            </a:xfrm>
            <a:prstGeom prst="rect">
              <a:avLst/>
            </a:prstGeom>
            <a:noFill/>
          </p:spPr>
          <p:txBody>
            <a:bodyPr wrap="square" rtlCol="0">
              <a:spAutoFit/>
            </a:bodyPr>
            <a:lstStyle/>
            <a:p>
              <a:r>
                <a:rPr lang="fr-FR" dirty="0" smtClean="0"/>
                <a:t>Affiche de </a:t>
              </a:r>
              <a:r>
                <a:rPr lang="fr-FR" i="1" dirty="0" smtClean="0"/>
                <a:t>La bataille du rail</a:t>
              </a:r>
              <a:r>
                <a:rPr lang="fr-FR" dirty="0" smtClean="0"/>
                <a:t> de René Clément, 1946</a:t>
              </a:r>
              <a:endParaRPr lang="fr-FR" dirty="0"/>
            </a:p>
          </p:txBody>
        </p:sp>
      </p:grpSp>
      <p:sp>
        <p:nvSpPr>
          <p:cNvPr id="7" name="Rectangle 6"/>
          <p:cNvSpPr/>
          <p:nvPr/>
        </p:nvSpPr>
        <p:spPr>
          <a:xfrm>
            <a:off x="501387" y="3215149"/>
            <a:ext cx="3782582" cy="830997"/>
          </a:xfrm>
          <a:prstGeom prst="rect">
            <a:avLst/>
          </a:prstGeom>
        </p:spPr>
        <p:txBody>
          <a:bodyPr wrap="square">
            <a:spAutoFit/>
          </a:bodyPr>
          <a:lstStyle/>
          <a:p>
            <a:pPr lvl="0"/>
            <a:r>
              <a:rPr lang="fr-FR" sz="2400" u="sng" dirty="0" smtClean="0">
                <a:solidFill>
                  <a:srgbClr val="323232">
                    <a:lumMod val="90000"/>
                    <a:lumOff val="10000"/>
                  </a:srgbClr>
                </a:solidFill>
              </a:rPr>
              <a:t>1. « La bataille du rail », héroïsation des résistants.</a:t>
            </a:r>
            <a:endParaRPr lang="fr-FR" sz="2400" u="sng" dirty="0">
              <a:solidFill>
                <a:srgbClr val="323232">
                  <a:lumMod val="90000"/>
                  <a:lumOff val="10000"/>
                </a:srgbClr>
              </a:solidFill>
            </a:endParaRPr>
          </a:p>
        </p:txBody>
      </p:sp>
    </p:spTree>
    <p:extLst>
      <p:ext uri="{BB962C8B-B14F-4D97-AF65-F5344CB8AC3E}">
        <p14:creationId xmlns:p14="http://schemas.microsoft.com/office/powerpoint/2010/main" val="26880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 Bataille du ra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509" y="116632"/>
            <a:ext cx="8808979" cy="6606735"/>
          </a:xfrm>
          <a:prstGeom prst="rect">
            <a:avLst/>
          </a:prstGeom>
        </p:spPr>
      </p:pic>
    </p:spTree>
    <p:extLst>
      <p:ext uri="{BB962C8B-B14F-4D97-AF65-F5344CB8AC3E}">
        <p14:creationId xmlns:p14="http://schemas.microsoft.com/office/powerpoint/2010/main" val="3264824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ux">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2785</TotalTime>
  <Words>1486</Words>
  <Application>Microsoft Office PowerPoint</Application>
  <PresentationFormat>Affichage à l'écran (4:3)</PresentationFormat>
  <Paragraphs>146</Paragraphs>
  <Slides>38</Slides>
  <Notes>0</Notes>
  <HiddenSlides>0</HiddenSlides>
  <MMClips>2</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Capitaux</vt:lpstr>
      <vt:lpstr>Le rapport des sociétés à leur passé :   L’historien et les mémoires de la seconde guerre mondiale en France</vt:lpstr>
      <vt:lpstr>Introduction : Mémoires et histoire</vt:lpstr>
      <vt:lpstr>Double problématique :   - Comment se sont construites les différentes mémoires françaises de la seconde guerre mondiale (Vichy, résistance, mais aussi déportation et génocide) ? - Quel a été le rôle des historiens dans ce processus de construction des mémoires ?</vt:lpstr>
      <vt:lpstr>Plan chronologique : </vt:lpstr>
      <vt:lpstr>I. Le temps du résistancialisme (de 1945 à 1960)</vt:lpstr>
      <vt:lpstr>« La République n'a jamais cessé d'être. La France libre, la France combattante, le Comité français de libération nationale l'ont tour à tour incorporée. Vichy fut toujours et demeure nul et non avenu. Moi-même suis le président du gouvernement de la République. Pourquoi irais-je la proclamer ? » De Gaulle, à G. Bidault, août 1944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Le temps des archives (des années 60 aux années1990)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Le temps du « devoir de mémoire » (années 1990 à nos jours)</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rapport des sociétés à leur passé :   L’historien et les mémoires de la seconde guerre mondiale en France</dc:title>
  <dc:creator>Karine</dc:creator>
  <cp:lastModifiedBy>Karine</cp:lastModifiedBy>
  <cp:revision>96</cp:revision>
  <cp:lastPrinted>2015-09-18T22:30:27Z</cp:lastPrinted>
  <dcterms:created xsi:type="dcterms:W3CDTF">2015-09-04T16:48:50Z</dcterms:created>
  <dcterms:modified xsi:type="dcterms:W3CDTF">2015-09-20T14:59:04Z</dcterms:modified>
</cp:coreProperties>
</file>