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56" r:id="rId3"/>
    <p:sldId id="258" r:id="rId4"/>
    <p:sldId id="259" r:id="rId5"/>
    <p:sldId id="260" r:id="rId6"/>
    <p:sldId id="261" r:id="rId7"/>
    <p:sldId id="262" r:id="rId8"/>
    <p:sldId id="275" r:id="rId9"/>
    <p:sldId id="277" r:id="rId10"/>
    <p:sldId id="278" r:id="rId11"/>
    <p:sldId id="276" r:id="rId12"/>
    <p:sldId id="264" r:id="rId13"/>
    <p:sldId id="265" r:id="rId14"/>
    <p:sldId id="266" r:id="rId15"/>
    <p:sldId id="269" r:id="rId16"/>
    <p:sldId id="271" r:id="rId17"/>
    <p:sldId id="273" r:id="rId18"/>
    <p:sldId id="268" r:id="rId19"/>
    <p:sldId id="272" r:id="rId20"/>
    <p:sldId id="27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170" autoAdjust="0"/>
  </p:normalViewPr>
  <p:slideViewPr>
    <p:cSldViewPr>
      <p:cViewPr>
        <p:scale>
          <a:sx n="69" d="100"/>
          <a:sy n="69" d="100"/>
        </p:scale>
        <p:origin x="-1824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F0CEE-AFEF-4DCB-AD8A-E89DDAB88616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E1BE2-BFD7-457E-9670-FEE771B3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57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E1BE2-BFD7-457E-9670-FEE771B3FA2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77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E1BE2-BFD7-457E-9670-FEE771B3FA2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47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E1BE2-BFD7-457E-9670-FEE771B3FA2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30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E1BE2-BFD7-457E-9670-FEE771B3FA2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27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E1BE2-BFD7-457E-9670-FEE771B3FA2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276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E1BE2-BFD7-457E-9670-FEE771B3FA2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27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E1BE2-BFD7-457E-9670-FEE771B3FA2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276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E1BE2-BFD7-457E-9670-FEE771B3FA2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27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51520" y="6376243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pic>
        <p:nvPicPr>
          <p:cNvPr id="1026" name="Picture 2" descr="D:\Users\ilunga-jose.ndaye\Desktop\imgre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09320"/>
            <a:ext cx="2232248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5875">
            <a:solidFill>
              <a:srgbClr val="F21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Users\ilunga-jose.ndaye\Desktop\imag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270510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ilunga-jose.ndaye\Desktop\imgr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1509"/>
            <a:ext cx="1706870" cy="6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ilunga-jose.ndaye\Desktop\imgres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1509"/>
            <a:ext cx="1800200" cy="6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ilunga-jose.ndaye\Desktop\image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7572"/>
            <a:ext cx="1800200" cy="6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Enfouissement des lignes 60 KV ZAER-AGDAL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Enfouissement des lignes 60 KV ZAER-AGDAL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Enfouissement des lignes 60 KV ZAER-AGDAL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Enfouissement des lignes 60 KV ZAER-AGDAL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94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51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218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69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676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99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51520" y="6376243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pic>
        <p:nvPicPr>
          <p:cNvPr id="1026" name="Picture 2" descr="D:\Users\ilunga-jose.ndaye\Desktop\imgre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09320"/>
            <a:ext cx="2232248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5875">
            <a:solidFill>
              <a:srgbClr val="F21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Users\ilunga-jose.ndaye\Desktop\imag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270510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ilunga-jose.ndaye\Desktop\imgr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1509"/>
            <a:ext cx="1706870" cy="6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ilunga-jose.ndaye\Desktop\imgres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1509"/>
            <a:ext cx="1800200" cy="6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ilunga-jose.ndaye\Desktop\image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7572"/>
            <a:ext cx="1800200" cy="6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95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675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70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172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386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0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51520" y="6376243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pic>
        <p:nvPicPr>
          <p:cNvPr id="1026" name="Picture 2" descr="D:\Users\ilunga-jose.ndaye\Desktop\imgre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09320"/>
            <a:ext cx="2232248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5875">
            <a:solidFill>
              <a:srgbClr val="F21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Users\ilunga-jose.ndaye\Desktop\imag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270510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ilunga-jose.ndaye\Desktop\imgr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1509"/>
            <a:ext cx="1706870" cy="6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ilunga-jose.ndaye\Desktop\imgres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900"/>
            <a:ext cx="1800200" cy="6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ilunga-jose.ndaye\Desktop\image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7572"/>
            <a:ext cx="1800200" cy="6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Enfouissement des lignes 60 KV ZAER-AGDAL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Enfouissement des lignes 60 KV ZAER-AGDAL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Enfouissement des lignes 60 KV ZAER-AGDAL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Enfouissement des lignes 60 KV ZAER-AGDAL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Enfouissement des lignes 60 KV ZAER-AGDAL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Enfouissement des lignes 60 KV ZAER-AGDAL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Enfouissement des lignes 60 KV ZAER-AGDAL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‹N°›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E1815-B436-40B9-96E8-C828D5D75A92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EC2B8-1323-4630-B455-896F47C2E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66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Trac&#233;es%20des%20liaisins%20souterraines.kmz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</a:t>
            </a:fld>
            <a:endParaRPr lang="pt-B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714824" y="2852936"/>
            <a:ext cx="8321672" cy="17281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Projet d’Enfouissement et Aménagement des lignes 60KV n°73/75 et 77/79 « ZAER-AGDAL » au niveau de la ville de RABAT 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2768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Accueil Sécurité :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" name="Interdiction 1"/>
          <p:cNvSpPr/>
          <p:nvPr/>
        </p:nvSpPr>
        <p:spPr>
          <a:xfrm>
            <a:off x="57200" y="2142837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Picture 2" descr="D:\Users\ilunga-jose.ndaye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327128"/>
            <a:ext cx="698376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Enfouissement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lignes</a:t>
            </a:r>
            <a:r>
              <a:rPr lang="pt-BR" dirty="0" smtClean="0"/>
              <a:t>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860" y="620688"/>
            <a:ext cx="523622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altLang="fr-FR" sz="1800" b="1" dirty="0" smtClean="0"/>
              <a:t>Les Phases de réalisation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19872" y="83671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  <a:r>
              <a:rPr lang="fr-FR" sz="1600" b="1" dirty="0" smtClean="0"/>
              <a:t>.  Remblayage &amp;Compactage</a:t>
            </a:r>
            <a:endParaRPr lang="fr-FR" sz="1600" b="1" dirty="0"/>
          </a:p>
        </p:txBody>
      </p:sp>
      <p:pic>
        <p:nvPicPr>
          <p:cNvPr id="1026" name="Picture 2" descr="D:\Users\ilunga-jose.ndaye\Desktop\TOF CHANTIER RABAT\PHOTOS REMBLAI\WP_20150911_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3" y="1167003"/>
            <a:ext cx="4550125" cy="26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ilunga-jose.ndaye\Desktop\TOF CHANTIER RABAT\PHOTOS REMBLAI\WP_20150911_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2" y="3957122"/>
            <a:ext cx="4550125" cy="22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ilunga-jose.ndaye\Desktop\TOF CHANTIER RABAT\PHOTOS REMBLAI\WP_20150911_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7003"/>
            <a:ext cx="4104455" cy="26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ilunga-jose.ndaye\Desktop\TOF CHANTIER RABAT\PHOTOS REMBLAI\WP_20150911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957122"/>
            <a:ext cx="4104454" cy="22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ZoneTexte 3"/>
          <p:cNvSpPr txBox="1"/>
          <p:nvPr/>
        </p:nvSpPr>
        <p:spPr>
          <a:xfrm>
            <a:off x="1547664" y="2564904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3200" b="1" dirty="0" smtClean="0"/>
              <a:t> Sécurité : </a:t>
            </a:r>
          </a:p>
          <a:p>
            <a:r>
              <a:rPr lang="fr-FR" sz="3200" b="1" dirty="0"/>
              <a:t> </a:t>
            </a:r>
            <a:r>
              <a:rPr lang="fr-FR" sz="3200" b="1" dirty="0" smtClean="0"/>
              <a:t>    </a:t>
            </a:r>
            <a:r>
              <a:rPr lang="fr-FR" sz="3200" dirty="0"/>
              <a:t>O</a:t>
            </a:r>
            <a:r>
              <a:rPr lang="fr-FR" sz="3200" dirty="0" smtClean="0"/>
              <a:t>bjectif </a:t>
            </a:r>
            <a:r>
              <a:rPr lang="fr-FR" sz="3200" dirty="0"/>
              <a:t>majeur </a:t>
            </a:r>
            <a:r>
              <a:rPr lang="fr-FR" sz="3200" dirty="0" smtClean="0"/>
              <a:t>: </a:t>
            </a:r>
            <a:r>
              <a:rPr lang="fr-FR" sz="4000" b="1" dirty="0" smtClean="0"/>
              <a:t>0 </a:t>
            </a:r>
            <a:r>
              <a:rPr lang="fr-FR" sz="4000" b="1" dirty="0"/>
              <a:t>accident </a:t>
            </a:r>
            <a:r>
              <a:rPr lang="fr-FR" sz="32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3200" b="1" dirty="0"/>
          </a:p>
        </p:txBody>
      </p:sp>
      <p:pic>
        <p:nvPicPr>
          <p:cNvPr id="5" name="Picture 2" descr="D:\Users\ilunga-jose.ndaye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327128"/>
            <a:ext cx="698376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ZoneTexte 3"/>
          <p:cNvSpPr txBox="1"/>
          <p:nvPr/>
        </p:nvSpPr>
        <p:spPr>
          <a:xfrm>
            <a:off x="35496" y="83671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 smtClean="0"/>
              <a:t>Consignes d’accès au Parc &amp; au Chantier   </a:t>
            </a:r>
            <a:endParaRPr lang="fr-F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0648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119675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Le Parc est muni d’un parking de stationnement où tout  visiteur  doit stationner  son véhicule  et d’une zone de stockage dont l’accès est réservé au personnel Cegelec.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Un accueil sécurité dans nos locaux  est obligatoire pour tout visiteur  devant se rendre au chantier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Une visite au chantier doit obligatoirement se faire avec un accompagnateur  Cegelec .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3275856" y="597570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Parking du Parc</a:t>
            </a:r>
            <a:endParaRPr lang="fr-FR" sz="1200" b="1" dirty="0"/>
          </a:p>
        </p:txBody>
      </p:sp>
      <p:pic>
        <p:nvPicPr>
          <p:cNvPr id="8" name="Picture 2" descr="D:\Users\ilunga-jose.ndaye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810791"/>
            <a:ext cx="533258" cy="6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ZoneTexte 3"/>
          <p:cNvSpPr txBox="1"/>
          <p:nvPr/>
        </p:nvSpPr>
        <p:spPr>
          <a:xfrm>
            <a:off x="35496" y="83671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 smtClean="0"/>
              <a:t>Accueil Sécurité  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268760"/>
            <a:ext cx="812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Port des EPI : </a:t>
            </a:r>
            <a:r>
              <a:rPr lang="fr-FR" dirty="0" smtClean="0"/>
              <a:t> Le port des Equipements de Protection Individuelle (EPI) est obligatoire pour et pendant la visite sur Chantier </a:t>
            </a:r>
            <a:r>
              <a:rPr lang="fr-FR" b="1" dirty="0" smtClean="0"/>
              <a:t> .</a:t>
            </a:r>
            <a:endParaRPr lang="fr-FR" b="1" dirty="0"/>
          </a:p>
        </p:txBody>
      </p:sp>
      <p:pic>
        <p:nvPicPr>
          <p:cNvPr id="2052" name="Picture 4" descr="D:\Users\ilunga-jose.ndaye\Desktop\5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5091"/>
            <a:ext cx="2345432" cy="15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70384" y="3573016"/>
            <a:ext cx="263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Bottes approuvés  CSA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43808" y="236107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+</a:t>
            </a:r>
            <a:endParaRPr lang="fr-FR" sz="4000" b="1" dirty="0"/>
          </a:p>
        </p:txBody>
      </p:sp>
      <p:pic>
        <p:nvPicPr>
          <p:cNvPr id="2053" name="Picture 5" descr="D:\Users\ilunga-jose.ndaye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1944216" cy="15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724128" y="238411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+</a:t>
            </a:r>
            <a:endParaRPr lang="fr-FR" sz="4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522712" y="3501008"/>
            <a:ext cx="220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Casque de sécurité</a:t>
            </a:r>
            <a:endParaRPr lang="fr-FR" dirty="0"/>
          </a:p>
        </p:txBody>
      </p:sp>
      <p:pic>
        <p:nvPicPr>
          <p:cNvPr id="2054" name="Picture 6" descr="D:\Users\ilunga-jose.ndaye\Desktop\lunette-de-protec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79" y="2051333"/>
            <a:ext cx="1771253" cy="14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619056" y="3501008"/>
            <a:ext cx="23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Lunettes de sécurité</a:t>
            </a:r>
            <a:endParaRPr lang="fr-FR" dirty="0"/>
          </a:p>
        </p:txBody>
      </p:sp>
      <p:pic>
        <p:nvPicPr>
          <p:cNvPr id="2055" name="Picture 7" descr="D:\Users\ilunga-jose.ndaye\Desktop\img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87" y="3963199"/>
            <a:ext cx="1990725" cy="18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234680" y="5877272"/>
            <a:ext cx="263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Gilet de haute visibilité</a:t>
            </a:r>
            <a:endParaRPr lang="fr-FR" dirty="0"/>
          </a:p>
        </p:txBody>
      </p:sp>
      <p:pic>
        <p:nvPicPr>
          <p:cNvPr id="20" name="Picture 2" descr="D:\Users\ilunga-jose.ndaye\Desktop\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30" y="810791"/>
            <a:ext cx="698376" cy="6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4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ZoneTexte 3"/>
          <p:cNvSpPr txBox="1"/>
          <p:nvPr/>
        </p:nvSpPr>
        <p:spPr>
          <a:xfrm>
            <a:off x="35496" y="65262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 smtClean="0"/>
              <a:t>Accueil Sécurité  </a:t>
            </a:r>
            <a:endParaRPr lang="fr-FR" sz="2000" b="1" dirty="0"/>
          </a:p>
        </p:txBody>
      </p:sp>
      <p:pic>
        <p:nvPicPr>
          <p:cNvPr id="2050" name="Picture 2" descr="D:\Users\ilunga-jose.ndaye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30" y="810791"/>
            <a:ext cx="698376" cy="6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99992" y="1480716"/>
            <a:ext cx="4392488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Risques :</a:t>
            </a:r>
          </a:p>
          <a:p>
            <a:endParaRPr lang="fr-FR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Risque de chute de personne dans la tranchée</a:t>
            </a:r>
          </a:p>
          <a:p>
            <a:r>
              <a:rPr lang="fr-FR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Risque d’effondrement de la fouille pouvant également causé la chute de personne </a:t>
            </a:r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Présence des pierres pouvant causés des chutes à certaines zones du chantier 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99992" y="4133398"/>
            <a:ext cx="4392488" cy="1815882"/>
          </a:xfrm>
          <a:prstGeom prst="rect">
            <a:avLst/>
          </a:prstGeom>
          <a:solidFill>
            <a:schemeClr val="lt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Mesures de prévention :</a:t>
            </a:r>
          </a:p>
          <a:p>
            <a:endParaRPr lang="fr-FR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Installation des barrières de délimitation de la zone de travail .</a:t>
            </a:r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Port des chaussures de sécurité</a:t>
            </a:r>
          </a:p>
          <a:p>
            <a:endParaRPr lang="fr-FR" sz="16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395536" y="93020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 smtClean="0"/>
              <a:t>Les risques spécifiques du Chantier &amp; mesure de prévention</a:t>
            </a:r>
            <a:endParaRPr lang="fr-FR" sz="1600" b="1" dirty="0"/>
          </a:p>
        </p:txBody>
      </p:sp>
      <p:pic>
        <p:nvPicPr>
          <p:cNvPr id="3074" name="Picture 2" descr="D:\Affaires en cours\Enfouissement Lignes 60 KV RABAT\Dossier Travaux\Photos\Trx GC\20150813_093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1" y="1389100"/>
            <a:ext cx="4415522" cy="45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ZoneTexte 3"/>
          <p:cNvSpPr txBox="1"/>
          <p:nvPr/>
        </p:nvSpPr>
        <p:spPr>
          <a:xfrm>
            <a:off x="35496" y="76470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 smtClean="0"/>
              <a:t>Accueil Sécurité  </a:t>
            </a:r>
            <a:endParaRPr lang="fr-FR" sz="2000" b="1" dirty="0"/>
          </a:p>
        </p:txBody>
      </p:sp>
      <p:pic>
        <p:nvPicPr>
          <p:cNvPr id="2050" name="Picture 2" descr="D:\Users\ilunga-jose.ndaye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30" y="810791"/>
            <a:ext cx="698376" cy="6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Photo Projet\Circulation chantier\IMG_20150908_180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1700807"/>
            <a:ext cx="4149040" cy="4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95536" y="1146230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 smtClean="0"/>
              <a:t>Les risques spécifiques du Chantier &amp; mesure de prévention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355976" y="1700808"/>
            <a:ext cx="4392488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Risques :</a:t>
            </a:r>
          </a:p>
          <a:p>
            <a:endParaRPr lang="fr-FR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Risque routier : Chantier à proximité des voies routières de circulation d’automobile.</a:t>
            </a:r>
          </a:p>
          <a:p>
            <a:r>
              <a:rPr lang="fr-FR" sz="1600" dirty="0" smtClean="0"/>
              <a:t> </a:t>
            </a:r>
            <a:endParaRPr lang="fr-FR" sz="1600" dirty="0" smtClean="0"/>
          </a:p>
          <a:p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355976" y="3573016"/>
            <a:ext cx="4392488" cy="2554545"/>
          </a:xfrm>
          <a:prstGeom prst="rect">
            <a:avLst/>
          </a:prstGeom>
          <a:solidFill>
            <a:schemeClr val="lt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Mesures de prévention :</a:t>
            </a:r>
          </a:p>
          <a:p>
            <a:endParaRPr lang="fr-FR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Installation des systèmes de circulation routière balisant la zone des travaux .</a:t>
            </a:r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Sur un tronçon ou des traversées de voies routières à forte circulation faire toujours preuve de vigilance en demeurant sur les voies et passerelles désignées .</a:t>
            </a:r>
          </a:p>
          <a:p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40541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4" name="ZoneTexte 3"/>
          <p:cNvSpPr txBox="1"/>
          <p:nvPr/>
        </p:nvSpPr>
        <p:spPr>
          <a:xfrm>
            <a:off x="35496" y="76470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 smtClean="0"/>
              <a:t>Accueil Sécurité  </a:t>
            </a:r>
            <a:endParaRPr lang="fr-FR" sz="2000" b="1" dirty="0"/>
          </a:p>
        </p:txBody>
      </p:sp>
      <p:pic>
        <p:nvPicPr>
          <p:cNvPr id="2050" name="Picture 2" descr="D:\Users\ilunga-jose.ndaye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30" y="810791"/>
            <a:ext cx="698376" cy="6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95536" y="1146230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 smtClean="0"/>
              <a:t>Les risques spécifiques du Chantier &amp; mesure de prévention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355976" y="1556792"/>
            <a:ext cx="4680520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Risques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Présence d’autres lignes électriques souterraines.</a:t>
            </a:r>
          </a:p>
          <a:p>
            <a:endParaRPr lang="fr-FR" sz="1600" dirty="0" smtClean="0"/>
          </a:p>
          <a:p>
            <a:r>
              <a:rPr lang="fr-FR" sz="1600" b="1" dirty="0"/>
              <a:t>Mesures de prévention </a:t>
            </a:r>
            <a:r>
              <a:rPr lang="fr-FR" sz="1600" b="1" dirty="0" smtClean="0"/>
              <a:t>:</a:t>
            </a:r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Suivre à la lettre les instructions de l’accompagnateur Cegelec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4355976" y="3789040"/>
            <a:ext cx="4680520" cy="2308324"/>
          </a:xfrm>
          <a:prstGeom prst="rect">
            <a:avLst/>
          </a:prstGeom>
          <a:solidFill>
            <a:schemeClr val="lt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Risque: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Risque d’être heurté par certains accessoires ou outils de chantier</a:t>
            </a:r>
            <a:r>
              <a:rPr lang="fr-FR" sz="1600" dirty="0"/>
              <a:t> (Tubes en PVC , échelles </a:t>
            </a:r>
            <a:r>
              <a:rPr lang="fr-FR" sz="1600" dirty="0" smtClean="0"/>
              <a:t>,peignes de guidage…) pendant  Les différentes </a:t>
            </a:r>
            <a:r>
              <a:rPr lang="fr-FR" sz="1600" dirty="0" smtClean="0"/>
              <a:t>manutentions </a:t>
            </a:r>
            <a:r>
              <a:rPr lang="fr-FR" sz="1600" dirty="0" smtClean="0"/>
              <a:t>.</a:t>
            </a:r>
          </a:p>
          <a:p>
            <a:endParaRPr lang="fr-FR" sz="1600" b="1" dirty="0"/>
          </a:p>
          <a:p>
            <a:r>
              <a:rPr lang="fr-FR" sz="1600" b="1" dirty="0" smtClean="0"/>
              <a:t>Mesures </a:t>
            </a:r>
            <a:r>
              <a:rPr lang="fr-FR" sz="1600" b="1" dirty="0"/>
              <a:t>de prévention </a:t>
            </a:r>
            <a:r>
              <a:rPr lang="fr-FR" sz="1600" b="1" dirty="0" smtClean="0"/>
              <a:t>:</a:t>
            </a: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Toujours être en état d’alerte dans nos mouvements sur chantier  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194421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93830"/>
            <a:ext cx="2016224" cy="229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13976"/>
            <a:ext cx="4032448" cy="213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1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4" name="ZoneTexte 3"/>
          <p:cNvSpPr txBox="1"/>
          <p:nvPr/>
        </p:nvSpPr>
        <p:spPr>
          <a:xfrm>
            <a:off x="35496" y="83671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 smtClean="0"/>
              <a:t>Accueil Sécurité  </a:t>
            </a:r>
            <a:endParaRPr lang="fr-FR" sz="2400" b="1" dirty="0"/>
          </a:p>
        </p:txBody>
      </p:sp>
      <p:pic>
        <p:nvPicPr>
          <p:cNvPr id="2050" name="Picture 2" descr="D:\Users\ilunga-jose.ndaye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22" y="836712"/>
            <a:ext cx="698376" cy="75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539552" y="1259468"/>
            <a:ext cx="812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Bonne pratique &amp; Attitudes à adopter au parc &amp; chantier: </a:t>
            </a:r>
            <a:r>
              <a:rPr lang="fr-FR" dirty="0" smtClean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79712" y="1628800"/>
            <a:ext cx="7056784" cy="738664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Même si l’accompagnateur Cegelec a reçu une intégration complète des dangers sur chantier vous devez être alerte à toute situation dangereuse .   </a:t>
            </a:r>
          </a:p>
          <a:p>
            <a:r>
              <a:rPr lang="fr-FR" sz="1400" dirty="0" smtClean="0"/>
              <a:t> </a:t>
            </a:r>
          </a:p>
        </p:txBody>
      </p:sp>
      <p:pic>
        <p:nvPicPr>
          <p:cNvPr id="4099" name="Picture 3" descr="D:\Users\ilunga-jose.ndaye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6" y="1628801"/>
            <a:ext cx="1873226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ilunga-jose.ndaye\Desktop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479815"/>
            <a:ext cx="1865412" cy="9491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981251" y="2474893"/>
            <a:ext cx="7056784" cy="954107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Si vous êtes témoin d’un incident ou d’un danger en matière de santé, de sécurité ou d’environnement  sur le chantier, vous devez en informer le personnel Cegelec , le plus tôt possible pour évaluer la situation et prendre des mesures correctives afin d’y remédier le cas échéant.</a:t>
            </a:r>
          </a:p>
        </p:txBody>
      </p:sp>
      <p:pic>
        <p:nvPicPr>
          <p:cNvPr id="4101" name="Picture 5" descr="D:\Users\ilunga-jose.ndaye\Desktop\img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554432"/>
            <a:ext cx="1866951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2004131" y="3554431"/>
            <a:ext cx="7056784" cy="738664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Si vous prenez des médicaments avec ou sans ordonnance pouvant causé des malaises veuillez en aviser votre accompagnateur Cegelec , afin de prévenir les risques de chute.</a:t>
            </a:r>
          </a:p>
          <a:p>
            <a:endParaRPr lang="fr-FR" sz="1400" dirty="0" smtClean="0"/>
          </a:p>
        </p:txBody>
      </p:sp>
      <p:pic>
        <p:nvPicPr>
          <p:cNvPr id="4102" name="Picture 6" descr="D:\Users\ilunga-jose.ndaye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437112"/>
            <a:ext cx="1865412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2003855" y="4437112"/>
            <a:ext cx="7056784" cy="738664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Il est strictement interdit de fumer dans les locaux du Parc : Respecter les droits des non-fumeurs.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 dirty="0" smtClean="0"/>
          </a:p>
        </p:txBody>
      </p:sp>
      <p:pic>
        <p:nvPicPr>
          <p:cNvPr id="4103" name="Picture 7" descr="D:\Users\ilunga-jose.ndaye\Desktop\imgr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4" y="5301209"/>
            <a:ext cx="1869987" cy="7386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2004131" y="5301208"/>
            <a:ext cx="7056507" cy="738664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Il est strictement interdit à tout visiteur d’entreprendre du travail sur le chantier ou opérer de la machinerie 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34064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5" grpId="0" animBg="1"/>
      <p:bldP spid="28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4" name="ZoneTexte 3"/>
          <p:cNvSpPr txBox="1"/>
          <p:nvPr/>
        </p:nvSpPr>
        <p:spPr>
          <a:xfrm>
            <a:off x="467544" y="119239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3200" b="1" dirty="0" smtClean="0"/>
              <a:t> Conclusion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627784" y="2276872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Chez Cegelec nous poursuivons des efforts vers une culture et une vision de 0 incident ou accident.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Notre but est d’assurer que tous ceux qui quittent les lieux rentrent en sécurité et en santé tous les jours .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La contribution de tous est vitale pour s’assurer que nos opérations sont menées en priorisant la sécurité.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/>
          </a:p>
          <a:p>
            <a:endParaRPr lang="fr-FR" sz="1600" dirty="0"/>
          </a:p>
        </p:txBody>
      </p:sp>
      <p:pic>
        <p:nvPicPr>
          <p:cNvPr id="7170" name="Picture 2" descr="D:\Users\ilunga-jose.ndaye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1"/>
            <a:ext cx="236582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4" name="ZoneTexte 3"/>
          <p:cNvSpPr txBox="1"/>
          <p:nvPr/>
        </p:nvSpPr>
        <p:spPr>
          <a:xfrm>
            <a:off x="467544" y="2568099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Merci Pour Votre Attention</a:t>
            </a:r>
            <a:endParaRPr lang="fr-FR" sz="4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2" descr="D:\Users\ilunga-jose.ndaye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22" y="836712"/>
            <a:ext cx="698376" cy="75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ilunga-jose.ndaye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698376" cy="75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4" name="ZoneTexte 3"/>
          <p:cNvSpPr txBox="1"/>
          <p:nvPr/>
        </p:nvSpPr>
        <p:spPr>
          <a:xfrm>
            <a:off x="1547664" y="299695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3200" b="1" dirty="0" smtClean="0"/>
              <a:t> Mise en projet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7435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860" y="692696"/>
            <a:ext cx="523622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altLang="fr-FR" sz="1800" b="1" dirty="0" smtClean="0"/>
              <a:t>Description du projet</a:t>
            </a:r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55237"/>
              </p:ext>
            </p:extLst>
          </p:nvPr>
        </p:nvGraphicFramePr>
        <p:xfrm>
          <a:off x="18376" y="1124744"/>
          <a:ext cx="8946111" cy="5127749"/>
        </p:xfrm>
        <a:graphic>
          <a:graphicData uri="http://schemas.openxmlformats.org/drawingml/2006/table">
            <a:tbl>
              <a:tblPr/>
              <a:tblGrid>
                <a:gridCol w="2010058"/>
                <a:gridCol w="6936053"/>
              </a:tblGrid>
              <a:tr h="1204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Détails sur le client	</a:t>
                      </a:r>
                    </a:p>
                  </a:txBody>
                  <a:tcPr marL="121904" marR="12190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Maîtrise d’ouvrage : 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Société Rabat Région Aménagement  (SRRA)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    Maitrise d’œuvre délégué :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NATIONAL DE L'ELECTRICITE ET DE L’EAU POTABLE (ONEE) - BE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8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Prestations prévues au contrat</a:t>
                      </a:r>
                    </a:p>
                  </a:txBody>
                  <a:tcPr marL="121904" marR="12190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Enfouissement et Aménagement des lignes 60KV n°73/75 ET 77/79 « ZAER-AGDAL » au niveau de la ville de RABAT :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Etudes cadastrales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Etude de conception  (à la charge du fournisseur du câble souterrain)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Etude de réalisation.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Fournitures de 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Câble</a:t>
                      </a: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souterrain et ses accessoires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Câble aérien et ses accessoires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Charpente et pylônes métalliques</a:t>
                      </a:r>
                      <a:endParaRPr kumimoji="0" lang="fr-F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21904" marR="12190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</a:t>
            </a:fld>
            <a:endParaRPr lang="pt-BR"/>
          </a:p>
        </p:txBody>
      </p:sp>
      <p:graphicFrame>
        <p:nvGraphicFramePr>
          <p:cNvPr id="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72984"/>
              </p:ext>
            </p:extLst>
          </p:nvPr>
        </p:nvGraphicFramePr>
        <p:xfrm>
          <a:off x="91654" y="1412776"/>
          <a:ext cx="8856984" cy="4608512"/>
        </p:xfrm>
        <a:graphic>
          <a:graphicData uri="http://schemas.openxmlformats.org/drawingml/2006/table">
            <a:tbl>
              <a:tblPr/>
              <a:tblGrid>
                <a:gridCol w="1990461"/>
                <a:gridCol w="6866523"/>
              </a:tblGrid>
              <a:tr h="4608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Prestations prévues au contrat (Suite )</a:t>
                      </a:r>
                    </a:p>
                  </a:txBody>
                  <a:tcPr marL="121923" marR="121923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sz="18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Travaux 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De génie civil;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De tirage des câbles  souterrains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De montage et confection des boites de jonction  pour câble souterrain et à FO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De montage  des pylônes  et déroulage des câbles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De dépose des lignes existantes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sz="18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Réceptions, Essais et mise en service des liaisons 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3" marR="121923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860" y="908720"/>
            <a:ext cx="523622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altLang="fr-FR" sz="1800" b="1" dirty="0" smtClean="0"/>
              <a:t>Description du projet</a:t>
            </a:r>
          </a:p>
        </p:txBody>
      </p:sp>
    </p:spTree>
    <p:extLst>
      <p:ext uri="{BB962C8B-B14F-4D97-AF65-F5344CB8AC3E}">
        <p14:creationId xmlns:p14="http://schemas.microsoft.com/office/powerpoint/2010/main" val="30327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9336" y="764705"/>
            <a:ext cx="7480300" cy="4660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fr-FR" altLang="fr-FR" sz="2000" b="1" dirty="0" smtClean="0"/>
              <a:t>Description du projet </a:t>
            </a:r>
            <a:r>
              <a:rPr lang="fr-FR" altLang="fr-FR" sz="2000" dirty="0" smtClean="0"/>
              <a:t>: </a:t>
            </a:r>
            <a:r>
              <a:rPr lang="fr-FR" altLang="fr-FR" sz="1400" dirty="0" smtClean="0"/>
              <a:t>Plan de base, tracé</a:t>
            </a:r>
            <a:endParaRPr lang="fr-FR" altLang="fr-FR" sz="2000" dirty="0" smtClean="0"/>
          </a:p>
        </p:txBody>
      </p:sp>
      <p:sp>
        <p:nvSpPr>
          <p:cNvPr id="5" name="ZoneTexte 4">
            <a:hlinkClick r:id="rId2" action="ppaction://hlinkfile"/>
          </p:cNvPr>
          <p:cNvSpPr txBox="1"/>
          <p:nvPr/>
        </p:nvSpPr>
        <p:spPr>
          <a:xfrm>
            <a:off x="-36512" y="3445675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Liaisons souterraines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032321"/>
            <a:ext cx="147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6"/>
                </a:solidFill>
              </a:rPr>
              <a:t>Ville de RABAT 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7" y="1156518"/>
            <a:ext cx="8262317" cy="486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5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/>
          </a:p>
        </p:txBody>
      </p:sp>
      <p:graphicFrame>
        <p:nvGraphicFramePr>
          <p:cNvPr id="8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776950"/>
              </p:ext>
            </p:extLst>
          </p:nvPr>
        </p:nvGraphicFramePr>
        <p:xfrm>
          <a:off x="91654" y="1196752"/>
          <a:ext cx="8856984" cy="360040"/>
        </p:xfrm>
        <a:graphic>
          <a:graphicData uri="http://schemas.openxmlformats.org/drawingml/2006/table">
            <a:tbl>
              <a:tblPr/>
              <a:tblGrid>
                <a:gridCol w="1960066"/>
                <a:gridCol w="6896918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Délais</a:t>
                      </a:r>
                    </a:p>
                  </a:txBody>
                  <a:tcPr marL="121923" marR="121923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"/>
                        </a:spcAft>
                        <a:buClr>
                          <a:srgbClr val="A7AD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Délai contractuel : 12 Mois à partir du 12/06/2015 </a:t>
                      </a:r>
                    </a:p>
                  </a:txBody>
                  <a:tcPr marL="121923" marR="121923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860" y="836712"/>
            <a:ext cx="523622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altLang="fr-FR" sz="1800" b="1" dirty="0" smtClean="0"/>
              <a:t>Cadre contractuel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496" y="1556792"/>
            <a:ext cx="523622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altLang="fr-FR" sz="1800" b="1" dirty="0" smtClean="0"/>
              <a:t>Organigramme Interne</a:t>
            </a:r>
          </a:p>
        </p:txBody>
      </p:sp>
      <p:pic>
        <p:nvPicPr>
          <p:cNvPr id="11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3676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860" y="692696"/>
            <a:ext cx="422810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altLang="fr-FR" sz="1800" b="1" dirty="0" smtClean="0"/>
              <a:t>Les Travaux en Cours de réalisation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71800" y="100221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1. Ouverture de la tranchée: </a:t>
            </a:r>
            <a:endParaRPr lang="fr-FR" sz="1600" b="1" dirty="0"/>
          </a:p>
        </p:txBody>
      </p:sp>
      <p:pic>
        <p:nvPicPr>
          <p:cNvPr id="1026" name="Picture 2" descr="D:\AFFAIRES\PROJET Enfouissement des lignes 60 KV_Rabat\Photo Projet\photo sondage 1\S5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8164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bcdn-sphotos-a-a.akamaihd.net/hphotos-ak-xat1/v/t34.0-12/12080908_10207448532639150_1812899506_n.jpg?oh=52eedcaa4ebafe3d826138bb71e3ee85&amp;oe=5614D514&amp;__gda__=1444192105_cf68b725422bb12ca27d7f9fb3d799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8884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1331640" y="3284984"/>
            <a:ext cx="648072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179240" y="443711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403648" y="3337247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l=1,25 </a:t>
            </a:r>
            <a:r>
              <a:rPr lang="fr-FR" sz="1100" dirty="0" smtClean="0">
                <a:solidFill>
                  <a:schemeClr val="bg1"/>
                </a:solidFill>
              </a:rPr>
              <a:t>m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59632" y="4535542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H</a:t>
            </a:r>
            <a:r>
              <a:rPr lang="fr-FR" sz="1200" dirty="0" smtClean="0">
                <a:solidFill>
                  <a:schemeClr val="bg1"/>
                </a:solidFill>
              </a:rPr>
              <a:t>=,150 </a:t>
            </a:r>
            <a:r>
              <a:rPr lang="fr-FR" sz="1200" dirty="0" smtClean="0">
                <a:solidFill>
                  <a:schemeClr val="bg1"/>
                </a:solidFill>
              </a:rPr>
              <a:t>m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860" y="692696"/>
            <a:ext cx="422810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altLang="fr-FR" sz="1800" b="1" dirty="0" smtClean="0"/>
              <a:t>Les Travaux en Cours de réalisation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19872" y="105273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2.  Pose des fourreaux en PVC : </a:t>
            </a:r>
            <a:endParaRPr lang="fr-FR" sz="1600" b="1" dirty="0"/>
          </a:p>
        </p:txBody>
      </p:sp>
      <p:pic>
        <p:nvPicPr>
          <p:cNvPr id="1028" name="Picture 4" descr="D:\AFFAIRES\PROJET Enfouissement des lignes 60 KV_Rabat\Photo Projet\Installation PVC\IMG_20150830_164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bcdn-sphotos-a-a.akamaihd.net/hphotos-ak-xpa1/v/t34.0-12/12067349_10207448537559273_1260466298_n.jpg?oh=1fbefc816a21d116586f8f5bf87ffbaf&amp;oe=5614AE28&amp;__gda__=1444202053_a2f7912570897889a44f4f5543a03b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3" y="1412776"/>
            <a:ext cx="385360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Enfouissement des lignes 60 KV ZAER-AGDAL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860" y="692696"/>
            <a:ext cx="422810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altLang="fr-FR" sz="1800" b="1" dirty="0" smtClean="0"/>
              <a:t>Les Travaux en Cours de réalisation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87824" y="105273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3</a:t>
            </a:r>
            <a:r>
              <a:rPr lang="fr-FR" sz="2000" b="1" dirty="0" smtClean="0"/>
              <a:t>.  Coulage de béton: </a:t>
            </a:r>
            <a:endParaRPr lang="fr-FR" sz="2000" b="1" dirty="0"/>
          </a:p>
        </p:txBody>
      </p:sp>
      <p:pic>
        <p:nvPicPr>
          <p:cNvPr id="4098" name="Picture 2" descr="https://fbcdn-sphotos-h-a.akamaihd.net/hphotos-ak-xap1/v/t34.0-12/12067748_10207448535639225_1834922384_n.jpg?oh=42d333fc63afdfcbd3bc7eda54fb11b9&amp;oe=5614C3A9&amp;__gda__=1444215172_d866719d367cccad79240a1d3234b8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4697"/>
            <a:ext cx="2808312" cy="441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cdn-sphotos-h-a.akamaihd.net/hphotos-ak-xap1/v/t34.0-12/12067992_10207448536119237_1779331456_n.jpg?oh=838cb320409d5df5219d16e5fd064064&amp;oe=5614BA9C&amp;__gda__=1444134705_9a7ae80c547c47592f3117a884bf06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0925"/>
            <a:ext cx="2880320" cy="44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s\ilunga-jose.ndaye\Downloads\12084011_10207448536479246_137953260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40926"/>
            <a:ext cx="2577480" cy="44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Office PowerPoint</Application>
  <PresentationFormat>Affichage à l'écran (4:3)</PresentationFormat>
  <Paragraphs>160</Paragraphs>
  <Slides>19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Tema do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NDAYE Ilunga-Jose</dc:creator>
  <cp:lastModifiedBy>NDAYE Ilunga-Jose</cp:lastModifiedBy>
  <cp:revision>91</cp:revision>
  <dcterms:created xsi:type="dcterms:W3CDTF">2015-09-16T08:20:29Z</dcterms:created>
  <dcterms:modified xsi:type="dcterms:W3CDTF">2015-10-22T07:10:21Z</dcterms:modified>
</cp:coreProperties>
</file>