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notesMasterIdLst>
    <p:notesMasterId r:id="rId25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782" autoAdjust="0"/>
    <p:restoredTop sz="94660"/>
  </p:normalViewPr>
  <p:slideViewPr>
    <p:cSldViewPr>
      <p:cViewPr varScale="1">
        <p:scale>
          <a:sx n="68" d="100"/>
          <a:sy n="68" d="100"/>
        </p:scale>
        <p:origin x="-142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0E9C837-C4DC-4111-B24C-2777D45D46B1}" type="datetimeFigureOut">
              <a:rPr lang="fr-FR" smtClean="0"/>
              <a:pPr/>
              <a:t>18/06/2014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651A05B-D863-44D9-B35A-B1E81BA40D0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r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22" name="Sous-titr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fr-FR" smtClean="0"/>
              <a:t>Cliquez pour modifier le style des sous-titres du masque</a:t>
            </a:r>
            <a:endParaRPr kumimoji="0" lang="en-US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6673ED6-8BA7-4ACB-92BB-4E2FB4D37151}" type="datetime1">
              <a:rPr lang="fr-FR" smtClean="0"/>
              <a:pPr/>
              <a:t>18/06/2014</a:t>
            </a:fld>
            <a:endParaRPr lang="fr-FR"/>
          </a:p>
        </p:txBody>
      </p:sp>
      <p:sp>
        <p:nvSpPr>
          <p:cNvPr id="20" name="Espace réservé du pied de page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/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8194C88-A3C3-42EC-BBAC-89BE92021F43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8" name="Ellipse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lipse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424A99E-9E54-44F9-8E31-B07FEAC7E84E}" type="datetime1">
              <a:rPr lang="fr-FR" smtClean="0"/>
              <a:pPr/>
              <a:t>18/06/2014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8194C88-A3C3-42EC-BBAC-89BE92021F43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B28EB88-3073-4FA7-95AC-160BB3EA7CFB}" type="datetime1">
              <a:rPr lang="fr-FR" smtClean="0"/>
              <a:pPr/>
              <a:t>18/06/2014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8194C88-A3C3-42EC-BBAC-89BE92021F43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lipse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lipse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6EBACF9-7A8F-4821-A13F-BB853945CCF6}" type="datetime1">
              <a:rPr lang="fr-FR" smtClean="0"/>
              <a:pPr/>
              <a:t>18/06/2014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8194C88-A3C3-42EC-BBAC-89BE92021F43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023353C-2FA7-4321-8082-EA22866AE39F}" type="datetime1">
              <a:rPr lang="fr-FR" smtClean="0"/>
              <a:pPr/>
              <a:t>18/06/2014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8194C88-A3C3-42EC-BBAC-89BE92021F43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F16EF75-4337-4ADE-B03D-08EA4AF97ED1}" type="datetime1">
              <a:rPr lang="fr-FR" smtClean="0"/>
              <a:pPr/>
              <a:t>18/06/2014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8194C88-A3C3-42EC-BBAC-89BE92021F43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BA4EFC0-22E0-45E9-BD81-6089CC01A27F}" type="datetime1">
              <a:rPr lang="fr-FR" smtClean="0"/>
              <a:pPr/>
              <a:t>18/06/2014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8194C88-A3C3-42EC-BBAC-89BE92021F43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91AF3D6-C79F-4D68-98FB-28599928A928}" type="datetime1">
              <a:rPr lang="fr-FR" smtClean="0"/>
              <a:pPr/>
              <a:t>18/06/2014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8194C88-A3C3-42EC-BBAC-89BE92021F43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86A4AFA-52A8-4EFA-BDB9-FB57F8FBA130}" type="datetime1">
              <a:rPr lang="fr-FR" smtClean="0"/>
              <a:pPr/>
              <a:t>18/06/2014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8194C88-A3C3-42EC-BBAC-89BE92021F43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fr-FR" smtClean="0"/>
              <a:t>Cliquez sur l'icône pour ajouter une image</a:t>
            </a:r>
            <a:endParaRPr kumimoji="0" lang="en-US" dirty="0"/>
          </a:p>
        </p:txBody>
      </p:sp>
      <p:sp>
        <p:nvSpPr>
          <p:cNvPr id="9" name="Organigramme : Processu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Organigramme : Processu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9EEE067-E944-4084-AD25-E6B52662D843}" type="datetime1">
              <a:rPr lang="fr-FR" smtClean="0"/>
              <a:pPr/>
              <a:t>18/06/2014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8194C88-A3C3-42EC-BBAC-89BE92021F43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8B3CFB7-2B6E-4FA5-8CDF-6B6516FA28ED}" type="datetime1">
              <a:rPr lang="fr-FR" smtClean="0"/>
              <a:pPr/>
              <a:t>18/06/2014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8194C88-A3C3-42EC-BBAC-89BE92021F43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ecteurs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lipse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Bouée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Espace réservé du titre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9" name="Espace réservé du texte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  <a:p>
            <a:pPr lvl="1" eaLnBrk="1" latinLnBrk="0" hangingPunct="1"/>
            <a:r>
              <a:rPr kumimoji="0" lang="fr-FR" smtClean="0"/>
              <a:t>Deuxième niveau</a:t>
            </a:r>
          </a:p>
          <a:p>
            <a:pPr lvl="2" eaLnBrk="1" latinLnBrk="0" hangingPunct="1"/>
            <a:r>
              <a:rPr kumimoji="0" lang="fr-FR" smtClean="0"/>
              <a:t>Troisième niveau</a:t>
            </a:r>
          </a:p>
          <a:p>
            <a:pPr lvl="3" eaLnBrk="1" latinLnBrk="0" hangingPunct="1"/>
            <a:r>
              <a:rPr kumimoji="0" lang="fr-FR" smtClean="0"/>
              <a:t>Quatrième niveau</a:t>
            </a:r>
          </a:p>
          <a:p>
            <a:pPr lvl="4" eaLnBrk="1" latinLnBrk="0" hangingPunct="1"/>
            <a:r>
              <a:rPr kumimoji="0" lang="fr-FR" smtClean="0"/>
              <a:t>Cinquième niveau</a:t>
            </a:r>
            <a:endParaRPr kumimoji="0" lang="en-US"/>
          </a:p>
        </p:txBody>
      </p:sp>
      <p:sp>
        <p:nvSpPr>
          <p:cNvPr id="24" name="Espace réservé de la date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0CF7A01B-BEFA-4A44-8F50-9B268FB81702}" type="datetime1">
              <a:rPr lang="fr-FR" smtClean="0"/>
              <a:pPr/>
              <a:t>18/06/2014</a:t>
            </a:fld>
            <a:endParaRPr lang="fr-FR"/>
          </a:p>
        </p:txBody>
      </p:sp>
      <p:sp>
        <p:nvSpPr>
          <p:cNvPr id="10" name="Espace réservé du pied de page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fr-FR"/>
          </a:p>
        </p:txBody>
      </p:sp>
      <p:sp>
        <p:nvSpPr>
          <p:cNvPr id="22" name="Espace réservé du numéro de diapositive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B8194C88-A3C3-42EC-BBAC-89BE92021F43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403648" y="2348880"/>
            <a:ext cx="7406640" cy="1472184"/>
          </a:xfrm>
        </p:spPr>
        <p:txBody>
          <a:bodyPr>
            <a:normAutofit fontScale="90000"/>
          </a:bodyPr>
          <a:lstStyle/>
          <a:p>
            <a:pPr algn="ctr"/>
            <a:r>
              <a:rPr lang="fr-FR" sz="6600" dirty="0" smtClean="0">
                <a:effectLst/>
                <a:latin typeface="Century Schoolbook" pitchFamily="18" charset="0"/>
              </a:rPr>
              <a:t>Soutenance de Stage</a:t>
            </a:r>
            <a:endParaRPr lang="fr-FR" sz="6600" dirty="0">
              <a:effectLst/>
              <a:latin typeface="Century Schoolbook" pitchFamily="18" charset="0"/>
            </a:endParaRP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403648" y="4437112"/>
            <a:ext cx="7406640" cy="1752600"/>
          </a:xfrm>
        </p:spPr>
        <p:txBody>
          <a:bodyPr>
            <a:normAutofit/>
          </a:bodyPr>
          <a:lstStyle/>
          <a:p>
            <a:pPr algn="ctr"/>
            <a:r>
              <a:rPr lang="fr-FR" sz="2000" dirty="0" smtClean="0">
                <a:latin typeface="Century Schoolbook" pitchFamily="18" charset="0"/>
                <a:cs typeface="Andalus" pitchFamily="18" charset="-78"/>
              </a:rPr>
              <a:t>Vanessa Mélodie </a:t>
            </a:r>
            <a:r>
              <a:rPr lang="fr-FR" sz="2000" dirty="0" err="1" smtClean="0">
                <a:latin typeface="Century Schoolbook" pitchFamily="18" charset="0"/>
                <a:cs typeface="Andalus" pitchFamily="18" charset="-78"/>
              </a:rPr>
              <a:t>Diservi</a:t>
            </a:r>
            <a:endParaRPr lang="fr-FR" sz="2000" dirty="0" smtClean="0">
              <a:latin typeface="Century Schoolbook" pitchFamily="18" charset="0"/>
              <a:cs typeface="Andalus" pitchFamily="18" charset="-78"/>
            </a:endParaRPr>
          </a:p>
          <a:p>
            <a:pPr algn="ctr"/>
            <a:r>
              <a:rPr lang="fr-FR" sz="2000" dirty="0" smtClean="0">
                <a:latin typeface="Century Schoolbook" pitchFamily="18" charset="0"/>
                <a:cs typeface="Andalus" pitchFamily="18" charset="-78"/>
              </a:rPr>
              <a:t>Master II Langues Étrangères Appliquées</a:t>
            </a:r>
          </a:p>
          <a:p>
            <a:pPr algn="ctr"/>
            <a:r>
              <a:rPr lang="fr-FR" sz="2000" dirty="0" smtClean="0">
                <a:latin typeface="Century Schoolbook" pitchFamily="18" charset="0"/>
                <a:cs typeface="Andalus" pitchFamily="18" charset="-78"/>
              </a:rPr>
              <a:t>N° Étudiant : 20060798</a:t>
            </a:r>
            <a:endParaRPr lang="fr-FR" sz="2000" dirty="0">
              <a:latin typeface="Century Schoolbook" pitchFamily="18" charset="0"/>
              <a:cs typeface="Andalus" pitchFamily="18" charset="-78"/>
            </a:endParaRPr>
          </a:p>
        </p:txBody>
      </p:sp>
      <p:pic>
        <p:nvPicPr>
          <p:cNvPr id="4" name="Picture 2" descr="http://evryrna.ibisc.univ-evry.fr/logo_univ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04248" y="260648"/>
            <a:ext cx="2016224" cy="2016224"/>
          </a:xfrm>
          <a:prstGeom prst="rect">
            <a:avLst/>
          </a:prstGeom>
          <a:noFill/>
        </p:spPr>
      </p:pic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194C88-A3C3-42EC-BBAC-89BE92021F43}" type="slidenum">
              <a:rPr lang="fr-FR" smtClean="0"/>
              <a:pPr/>
              <a:t>1</a:t>
            </a:fld>
            <a:endParaRPr lang="fr-FR"/>
          </a:p>
        </p:txBody>
      </p:sp>
      <p:pic>
        <p:nvPicPr>
          <p:cNvPr id="6" name="Picture 2" descr="http://www.pegase-es.com/img/logoRI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5656" y="332656"/>
            <a:ext cx="2101854" cy="194421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331640" y="188640"/>
            <a:ext cx="7498080" cy="1143000"/>
          </a:xfrm>
        </p:spPr>
        <p:txBody>
          <a:bodyPr>
            <a:normAutofit/>
          </a:bodyPr>
          <a:lstStyle/>
          <a:p>
            <a:pPr algn="ctr"/>
            <a:r>
              <a:rPr lang="fr-FR" sz="5400" dirty="0" smtClean="0">
                <a:effectLst/>
                <a:latin typeface="Century Schoolbook" pitchFamily="18" charset="0"/>
              </a:rPr>
              <a:t>Sommaire</a:t>
            </a:r>
            <a:endParaRPr lang="fr-FR" sz="5400" dirty="0">
              <a:effectLst/>
              <a:latin typeface="Century Schoolbook" pitchFamily="18" charset="0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403648" y="1556792"/>
            <a:ext cx="7498080" cy="4800600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fr-FR" sz="2400" dirty="0" smtClean="0">
                <a:solidFill>
                  <a:schemeClr val="tx2">
                    <a:lumMod val="75000"/>
                  </a:schemeClr>
                </a:solidFill>
                <a:latin typeface="Century Schoolbook" pitchFamily="18" charset="0"/>
                <a:cs typeface="Andalus" pitchFamily="18" charset="-78"/>
              </a:rPr>
              <a:t> </a:t>
            </a:r>
            <a:r>
              <a:rPr lang="fr-FR" sz="2800" dirty="0" smtClean="0">
                <a:solidFill>
                  <a:schemeClr val="tx2">
                    <a:lumMod val="75000"/>
                  </a:schemeClr>
                </a:solidFill>
                <a:latin typeface="Century Schoolbook" pitchFamily="18" charset="0"/>
                <a:cs typeface="Andalus" pitchFamily="18" charset="-78"/>
              </a:rPr>
              <a:t>Présentation de l’entreprise</a:t>
            </a:r>
          </a:p>
          <a:p>
            <a:pPr>
              <a:lnSpc>
                <a:spcPct val="150000"/>
              </a:lnSpc>
            </a:pPr>
            <a:r>
              <a:rPr lang="fr-FR" sz="2800" dirty="0" smtClean="0">
                <a:solidFill>
                  <a:schemeClr val="tx2">
                    <a:lumMod val="75000"/>
                  </a:schemeClr>
                </a:solidFill>
                <a:latin typeface="Century Schoolbook" pitchFamily="18" charset="0"/>
                <a:cs typeface="Andalus" pitchFamily="18" charset="-78"/>
              </a:rPr>
              <a:t> </a:t>
            </a:r>
            <a:r>
              <a:rPr lang="fr-FR" sz="28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Century Schoolbook" pitchFamily="18" charset="0"/>
                <a:cs typeface="Andalus" pitchFamily="18" charset="-78"/>
              </a:rPr>
              <a:t>Description des missions</a:t>
            </a:r>
          </a:p>
          <a:p>
            <a:pPr>
              <a:lnSpc>
                <a:spcPct val="150000"/>
              </a:lnSpc>
            </a:pPr>
            <a:r>
              <a:rPr lang="fr-FR" sz="28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Century Schoolbook" pitchFamily="18" charset="0"/>
                <a:cs typeface="Andalus" pitchFamily="18" charset="-78"/>
              </a:rPr>
              <a:t> Compétences développées et difficultés rencontrées</a:t>
            </a:r>
          </a:p>
          <a:p>
            <a:pPr>
              <a:lnSpc>
                <a:spcPct val="150000"/>
              </a:lnSpc>
            </a:pPr>
            <a:r>
              <a:rPr lang="fr-FR" sz="28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Century Schoolbook" pitchFamily="18" charset="0"/>
                <a:cs typeface="Andalus" pitchFamily="18" charset="-78"/>
              </a:rPr>
              <a:t> Mise en pratique des connaissances universitaire</a:t>
            </a:r>
          </a:p>
          <a:p>
            <a:pPr>
              <a:lnSpc>
                <a:spcPct val="150000"/>
              </a:lnSpc>
            </a:pPr>
            <a:r>
              <a:rPr lang="fr-FR" sz="28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Century Schoolbook" pitchFamily="18" charset="0"/>
                <a:cs typeface="Andalus" pitchFamily="18" charset="-78"/>
              </a:rPr>
              <a:t>Conclusion 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194C88-A3C3-42EC-BBAC-89BE92021F43}" type="slidenum">
              <a:rPr lang="fr-FR" smtClean="0"/>
              <a:pPr/>
              <a:t>2</a:t>
            </a:fld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403648" y="0"/>
            <a:ext cx="7498080" cy="1143000"/>
          </a:xfrm>
        </p:spPr>
        <p:txBody>
          <a:bodyPr/>
          <a:lstStyle/>
          <a:p>
            <a:pPr algn="ctr"/>
            <a:r>
              <a:rPr lang="fr-FR" dirty="0" smtClean="0">
                <a:effectLst/>
                <a:latin typeface="Century Schoolbook" pitchFamily="18" charset="0"/>
              </a:rPr>
              <a:t>Présentation de l’entreprise</a:t>
            </a:r>
            <a:endParaRPr lang="fr-FR" dirty="0">
              <a:effectLst/>
              <a:latin typeface="Century Schoolbook" pitchFamily="18" charset="0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331640" y="1268760"/>
            <a:ext cx="7498080" cy="4800600"/>
          </a:xfrm>
        </p:spPr>
        <p:txBody>
          <a:bodyPr>
            <a:normAutofit/>
          </a:bodyPr>
          <a:lstStyle/>
          <a:p>
            <a:r>
              <a:rPr lang="fr-FR" sz="2800" dirty="0" err="1" smtClean="0">
                <a:solidFill>
                  <a:schemeClr val="tx2">
                    <a:lumMod val="75000"/>
                  </a:schemeClr>
                </a:solidFill>
                <a:latin typeface="Century Schoolbook" pitchFamily="18" charset="0"/>
              </a:rPr>
              <a:t>Raptrad</a:t>
            </a:r>
            <a:r>
              <a:rPr lang="fr-FR" sz="2800" dirty="0" smtClean="0">
                <a:solidFill>
                  <a:schemeClr val="tx2">
                    <a:lumMod val="75000"/>
                  </a:schemeClr>
                </a:solidFill>
                <a:latin typeface="Century Schoolbook" pitchFamily="18" charset="0"/>
              </a:rPr>
              <a:t> Imagine</a:t>
            </a:r>
          </a:p>
          <a:p>
            <a:pPr lvl="1"/>
            <a:r>
              <a:rPr lang="fr-FR" sz="2000" dirty="0" smtClean="0">
                <a:solidFill>
                  <a:schemeClr val="tx2">
                    <a:lumMod val="75000"/>
                  </a:schemeClr>
                </a:solidFill>
                <a:latin typeface="Century Schoolbook" pitchFamily="18" charset="0"/>
              </a:rPr>
              <a:t> Rapide traduction</a:t>
            </a:r>
          </a:p>
          <a:p>
            <a:pPr lvl="1"/>
            <a:r>
              <a:rPr lang="fr-FR" sz="2000" dirty="0" smtClean="0">
                <a:solidFill>
                  <a:schemeClr val="tx2">
                    <a:lumMod val="75000"/>
                  </a:schemeClr>
                </a:solidFill>
                <a:latin typeface="Century Schoolbook" pitchFamily="18" charset="0"/>
              </a:rPr>
              <a:t> </a:t>
            </a:r>
            <a:r>
              <a:rPr lang="fr-FR" sz="2000" dirty="0" err="1" smtClean="0">
                <a:solidFill>
                  <a:schemeClr val="tx2">
                    <a:lumMod val="75000"/>
                  </a:schemeClr>
                </a:solidFill>
                <a:latin typeface="Century Schoolbook" pitchFamily="18" charset="0"/>
              </a:rPr>
              <a:t>Think</a:t>
            </a:r>
            <a:r>
              <a:rPr lang="fr-FR" sz="2000" dirty="0" smtClean="0">
                <a:solidFill>
                  <a:schemeClr val="tx2">
                    <a:lumMod val="75000"/>
                  </a:schemeClr>
                </a:solidFill>
                <a:latin typeface="Century Schoolbook" pitchFamily="18" charset="0"/>
              </a:rPr>
              <a:t> local, </a:t>
            </a:r>
            <a:r>
              <a:rPr lang="fr-FR" sz="2000" dirty="0" err="1" smtClean="0">
                <a:solidFill>
                  <a:schemeClr val="tx2">
                    <a:lumMod val="75000"/>
                  </a:schemeClr>
                </a:solidFill>
                <a:latin typeface="Century Schoolbook" pitchFamily="18" charset="0"/>
              </a:rPr>
              <a:t>write</a:t>
            </a:r>
            <a:r>
              <a:rPr lang="fr-FR" sz="2000" dirty="0" smtClean="0">
                <a:solidFill>
                  <a:schemeClr val="tx2">
                    <a:lumMod val="75000"/>
                  </a:schemeClr>
                </a:solidFill>
                <a:latin typeface="Century Schoolbook" pitchFamily="18" charset="0"/>
              </a:rPr>
              <a:t> global</a:t>
            </a:r>
            <a:endParaRPr lang="fr-FR" sz="2800" dirty="0" smtClean="0">
              <a:solidFill>
                <a:schemeClr val="tx2">
                  <a:lumMod val="75000"/>
                </a:schemeClr>
              </a:solidFill>
              <a:latin typeface="Century Schoolbook" pitchFamily="18" charset="0"/>
            </a:endParaRPr>
          </a:p>
          <a:p>
            <a:r>
              <a:rPr lang="fr-FR" sz="2800" dirty="0" smtClean="0">
                <a:solidFill>
                  <a:schemeClr val="tx2">
                    <a:lumMod val="75000"/>
                  </a:schemeClr>
                </a:solidFill>
                <a:latin typeface="Century Schoolbook" pitchFamily="18" charset="0"/>
              </a:rPr>
              <a:t> Situation géographique</a:t>
            </a:r>
          </a:p>
          <a:p>
            <a:pPr lvl="1"/>
            <a:r>
              <a:rPr lang="fr-FR" sz="2400" dirty="0" smtClean="0">
                <a:solidFill>
                  <a:schemeClr val="tx2">
                    <a:lumMod val="75000"/>
                  </a:schemeClr>
                </a:solidFill>
                <a:latin typeface="Century Schoolbook" pitchFamily="18" charset="0"/>
              </a:rPr>
              <a:t> </a:t>
            </a:r>
            <a:r>
              <a:rPr lang="fr-FR" sz="2000" dirty="0" smtClean="0">
                <a:solidFill>
                  <a:schemeClr val="tx2">
                    <a:lumMod val="75000"/>
                  </a:schemeClr>
                </a:solidFill>
                <a:latin typeface="Century Schoolbook" pitchFamily="18" charset="0"/>
              </a:rPr>
              <a:t>18, rue Paul Langevin</a:t>
            </a:r>
          </a:p>
          <a:p>
            <a:pPr lvl="1">
              <a:buNone/>
            </a:pPr>
            <a:r>
              <a:rPr lang="fr-FR" sz="2000" dirty="0" smtClean="0">
                <a:solidFill>
                  <a:schemeClr val="tx2">
                    <a:lumMod val="75000"/>
                  </a:schemeClr>
                </a:solidFill>
                <a:latin typeface="Century Schoolbook" pitchFamily="18" charset="0"/>
              </a:rPr>
              <a:t>	  91130 Ris-Orangis </a:t>
            </a:r>
          </a:p>
        </p:txBody>
      </p:sp>
      <p:pic>
        <p:nvPicPr>
          <p:cNvPr id="1026" name="Picture 2" descr="http://www.pegase-es.com/img/logoRI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76256" y="1052736"/>
            <a:ext cx="1905000" cy="1762126"/>
          </a:xfrm>
          <a:prstGeom prst="rect">
            <a:avLst/>
          </a:prstGeom>
          <a:noFill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55776" y="4077072"/>
            <a:ext cx="5169902" cy="25088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194C88-A3C3-42EC-BBAC-89BE92021F43}" type="slidenum">
              <a:rPr lang="fr-FR" smtClean="0">
                <a:latin typeface="Century Schoolbook" pitchFamily="18" charset="0"/>
              </a:rPr>
              <a:pPr/>
              <a:t>3</a:t>
            </a:fld>
            <a:endParaRPr lang="fr-FR">
              <a:latin typeface="Century Schoolbook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403648" y="0"/>
            <a:ext cx="7498080" cy="1143000"/>
          </a:xfrm>
        </p:spPr>
        <p:txBody>
          <a:bodyPr/>
          <a:lstStyle/>
          <a:p>
            <a:pPr algn="ctr"/>
            <a:r>
              <a:rPr lang="fr-FR" dirty="0" smtClean="0">
                <a:effectLst/>
                <a:latin typeface="Century Schoolbook" pitchFamily="18" charset="0"/>
              </a:rPr>
              <a:t>Présentation de l’entreprise</a:t>
            </a:r>
            <a:endParaRPr lang="fr-FR" dirty="0">
              <a:latin typeface="Century Schoolbook" pitchFamily="18" charset="0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403648" y="1268760"/>
            <a:ext cx="7498080" cy="4800600"/>
          </a:xfrm>
        </p:spPr>
        <p:txBody>
          <a:bodyPr>
            <a:normAutofit fontScale="70000" lnSpcReduction="20000"/>
          </a:bodyPr>
          <a:lstStyle/>
          <a:p>
            <a:pPr>
              <a:lnSpc>
                <a:spcPct val="200000"/>
              </a:lnSpc>
            </a:pPr>
            <a:r>
              <a:rPr lang="fr-FR" dirty="0" smtClean="0">
                <a:solidFill>
                  <a:schemeClr val="tx2">
                    <a:lumMod val="75000"/>
                  </a:schemeClr>
                </a:solidFill>
                <a:latin typeface="Century Schoolbook" pitchFamily="18" charset="0"/>
              </a:rPr>
              <a:t>Forme juridique </a:t>
            </a:r>
          </a:p>
          <a:p>
            <a:pPr lvl="1">
              <a:lnSpc>
                <a:spcPct val="200000"/>
              </a:lnSpc>
            </a:pPr>
            <a:r>
              <a:rPr lang="fr-FR" dirty="0" smtClean="0">
                <a:solidFill>
                  <a:schemeClr val="tx2">
                    <a:lumMod val="75000"/>
                  </a:schemeClr>
                </a:solidFill>
                <a:latin typeface="Century Schoolbook" pitchFamily="18" charset="0"/>
              </a:rPr>
              <a:t>SARL (Société à responsabilité limitée) créée le 01/08/1981</a:t>
            </a:r>
          </a:p>
          <a:p>
            <a:pPr>
              <a:lnSpc>
                <a:spcPct val="200000"/>
              </a:lnSpc>
            </a:pPr>
            <a:r>
              <a:rPr lang="fr-FR" dirty="0" smtClean="0">
                <a:solidFill>
                  <a:schemeClr val="tx2">
                    <a:lumMod val="75000"/>
                  </a:schemeClr>
                </a:solidFill>
                <a:latin typeface="Century Schoolbook" pitchFamily="18" charset="0"/>
              </a:rPr>
              <a:t> Activité </a:t>
            </a:r>
          </a:p>
          <a:p>
            <a:pPr lvl="1">
              <a:lnSpc>
                <a:spcPct val="200000"/>
              </a:lnSpc>
            </a:pPr>
            <a:r>
              <a:rPr lang="fr-FR" dirty="0" smtClean="0">
                <a:solidFill>
                  <a:schemeClr val="tx2">
                    <a:lumMod val="75000"/>
                  </a:schemeClr>
                </a:solidFill>
                <a:latin typeface="Century Schoolbook" pitchFamily="18" charset="0"/>
              </a:rPr>
              <a:t> Services de traduction</a:t>
            </a:r>
          </a:p>
          <a:p>
            <a:pPr lvl="0">
              <a:lnSpc>
                <a:spcPct val="200000"/>
              </a:lnSpc>
              <a:buClr>
                <a:srgbClr val="FF388C"/>
              </a:buClr>
            </a:pPr>
            <a:r>
              <a:rPr lang="fr-FR" dirty="0" smtClean="0">
                <a:solidFill>
                  <a:schemeClr val="tx2">
                    <a:lumMod val="75000"/>
                  </a:schemeClr>
                </a:solidFill>
                <a:latin typeface="Century Schoolbook" pitchFamily="18" charset="0"/>
              </a:rPr>
              <a:t>Chiffre d’affaire au 31/12/2013</a:t>
            </a:r>
          </a:p>
          <a:p>
            <a:pPr lvl="1">
              <a:lnSpc>
                <a:spcPct val="200000"/>
              </a:lnSpc>
              <a:buClr>
                <a:srgbClr val="FF388C"/>
              </a:buClr>
            </a:pPr>
            <a:r>
              <a:rPr lang="fr-FR" dirty="0" smtClean="0">
                <a:solidFill>
                  <a:schemeClr val="tx2">
                    <a:lumMod val="75000"/>
                  </a:schemeClr>
                </a:solidFill>
                <a:latin typeface="Century Schoolbook" pitchFamily="18" charset="0"/>
              </a:rPr>
              <a:t> 2 153 300 €</a:t>
            </a:r>
          </a:p>
          <a:p>
            <a:pPr lvl="1">
              <a:buClr>
                <a:srgbClr val="FF388C"/>
              </a:buClr>
              <a:buNone/>
            </a:pPr>
            <a:endParaRPr lang="fr-FR" dirty="0" smtClean="0">
              <a:solidFill>
                <a:prstClr val="black"/>
              </a:solidFill>
              <a:latin typeface="Century Schoolbook" pitchFamily="18" charset="0"/>
            </a:endParaRPr>
          </a:p>
          <a:p>
            <a:pPr lvl="1">
              <a:buNone/>
            </a:pPr>
            <a:endParaRPr lang="fr-FR" dirty="0" smtClean="0">
              <a:latin typeface="Century Schoolbook" pitchFamily="18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194C88-A3C3-42EC-BBAC-89BE92021F43}" type="slidenum">
              <a:rPr lang="fr-FR" smtClean="0">
                <a:latin typeface="Century Schoolbook" pitchFamily="18" charset="0"/>
              </a:rPr>
              <a:pPr/>
              <a:t>4</a:t>
            </a:fld>
            <a:endParaRPr lang="fr-FR">
              <a:latin typeface="Century Schoolbook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91" name="Picture 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 flipV="1">
            <a:off x="5004048" y="3573016"/>
            <a:ext cx="45719" cy="5287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403648" y="0"/>
            <a:ext cx="7498080" cy="1143000"/>
          </a:xfrm>
        </p:spPr>
        <p:txBody>
          <a:bodyPr/>
          <a:lstStyle/>
          <a:p>
            <a:pPr algn="ctr"/>
            <a:r>
              <a:rPr lang="fr-FR" dirty="0" smtClean="0">
                <a:effectLst/>
                <a:latin typeface="Century Schoolbook" pitchFamily="18" charset="0"/>
              </a:rPr>
              <a:t>Présentation de l’entreprise</a:t>
            </a:r>
            <a:endParaRPr lang="fr-FR" dirty="0">
              <a:latin typeface="Century Schoolbook" pitchFamily="18" charset="0"/>
            </a:endParaRPr>
          </a:p>
        </p:txBody>
      </p:sp>
      <p:grpSp>
        <p:nvGrpSpPr>
          <p:cNvPr id="8" name="Groupe 7"/>
          <p:cNvGrpSpPr/>
          <p:nvPr/>
        </p:nvGrpSpPr>
        <p:grpSpPr>
          <a:xfrm>
            <a:off x="1115616" y="1844824"/>
            <a:ext cx="7776864" cy="4126763"/>
            <a:chOff x="1066520" y="2593618"/>
            <a:chExt cx="6615907" cy="3102002"/>
          </a:xfrm>
        </p:grpSpPr>
        <p:sp>
          <p:nvSpPr>
            <p:cNvPr id="13" name="Forme libre 12"/>
            <p:cNvSpPr/>
            <p:nvPr/>
          </p:nvSpPr>
          <p:spPr>
            <a:xfrm>
              <a:off x="1495329" y="4055045"/>
              <a:ext cx="2940402" cy="691459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0" y="0"/>
                  </a:moveTo>
                  <a:lnTo>
                    <a:pt x="0" y="506516"/>
                  </a:lnTo>
                  <a:lnTo>
                    <a:pt x="2061796" y="506516"/>
                  </a:lnTo>
                </a:path>
              </a:pathLst>
            </a:custGeom>
            <a:noFill/>
          </p:spPr>
          <p:style>
            <a:lnRef idx="2">
              <a:schemeClr val="accent3">
                <a:shade val="8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5" name="Forme libre 14"/>
            <p:cNvSpPr/>
            <p:nvPr/>
          </p:nvSpPr>
          <p:spPr>
            <a:xfrm>
              <a:off x="3516856" y="2593618"/>
              <a:ext cx="1653977" cy="618526"/>
            </a:xfrm>
            <a:custGeom>
              <a:avLst/>
              <a:gdLst>
                <a:gd name="connsiteX0" fmla="*/ 0 w 1549604"/>
                <a:gd name="connsiteY0" fmla="*/ 0 h 618526"/>
                <a:gd name="connsiteX1" fmla="*/ 1549604 w 1549604"/>
                <a:gd name="connsiteY1" fmla="*/ 0 h 618526"/>
                <a:gd name="connsiteX2" fmla="*/ 1549604 w 1549604"/>
                <a:gd name="connsiteY2" fmla="*/ 618526 h 618526"/>
                <a:gd name="connsiteX3" fmla="*/ 0 w 1549604"/>
                <a:gd name="connsiteY3" fmla="*/ 618526 h 618526"/>
                <a:gd name="connsiteX4" fmla="*/ 0 w 1549604"/>
                <a:gd name="connsiteY4" fmla="*/ 0 h 6185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549604" h="618526">
                  <a:moveTo>
                    <a:pt x="0" y="0"/>
                  </a:moveTo>
                  <a:lnTo>
                    <a:pt x="1549604" y="0"/>
                  </a:lnTo>
                  <a:lnTo>
                    <a:pt x="1549604" y="618526"/>
                  </a:lnTo>
                  <a:lnTo>
                    <a:pt x="0" y="618526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accent3">
                <a:shade val="8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5400" tIns="25400" rIns="25400" bIns="25400" numCol="1" spcCol="1270" anchor="ctr" anchorCtr="0">
              <a:noAutofit/>
            </a:bodyPr>
            <a:lstStyle/>
            <a:p>
              <a:pPr lvl="0" algn="ctr" defTabSz="1778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fr-FR" sz="1600" kern="1200" dirty="0" smtClean="0">
                  <a:latin typeface="Century Schoolbook" pitchFamily="18" charset="0"/>
                </a:rPr>
                <a:t>Gérant</a:t>
              </a:r>
            </a:p>
            <a:p>
              <a:pPr lvl="0" algn="ctr" defTabSz="1778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fr-FR" sz="1600" dirty="0" smtClean="0">
                  <a:latin typeface="Century Schoolbook" pitchFamily="18" charset="0"/>
                </a:rPr>
                <a:t>Didier </a:t>
              </a:r>
              <a:r>
                <a:rPr lang="fr-FR" sz="1600" dirty="0" err="1" smtClean="0">
                  <a:latin typeface="Century Schoolbook" pitchFamily="18" charset="0"/>
                </a:rPr>
                <a:t>Strahlheim</a:t>
              </a:r>
              <a:endParaRPr lang="fr-FR" sz="1600" kern="1200" dirty="0">
                <a:latin typeface="Century Schoolbook" pitchFamily="18" charset="0"/>
              </a:endParaRPr>
            </a:p>
          </p:txBody>
        </p:sp>
        <p:sp>
          <p:nvSpPr>
            <p:cNvPr id="16" name="Forme libre 15"/>
            <p:cNvSpPr/>
            <p:nvPr/>
          </p:nvSpPr>
          <p:spPr>
            <a:xfrm>
              <a:off x="1066520" y="3439031"/>
              <a:ext cx="1225168" cy="540206"/>
            </a:xfrm>
            <a:custGeom>
              <a:avLst/>
              <a:gdLst>
                <a:gd name="connsiteX0" fmla="*/ 0 w 1080413"/>
                <a:gd name="connsiteY0" fmla="*/ 0 h 540206"/>
                <a:gd name="connsiteX1" fmla="*/ 1080413 w 1080413"/>
                <a:gd name="connsiteY1" fmla="*/ 0 h 540206"/>
                <a:gd name="connsiteX2" fmla="*/ 1080413 w 1080413"/>
                <a:gd name="connsiteY2" fmla="*/ 540206 h 540206"/>
                <a:gd name="connsiteX3" fmla="*/ 0 w 1080413"/>
                <a:gd name="connsiteY3" fmla="*/ 540206 h 540206"/>
                <a:gd name="connsiteX4" fmla="*/ 0 w 1080413"/>
                <a:gd name="connsiteY4" fmla="*/ 0 h 5402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80413" h="540206">
                  <a:moveTo>
                    <a:pt x="0" y="0"/>
                  </a:moveTo>
                  <a:lnTo>
                    <a:pt x="1080413" y="0"/>
                  </a:lnTo>
                  <a:lnTo>
                    <a:pt x="1080413" y="540206"/>
                  </a:lnTo>
                  <a:lnTo>
                    <a:pt x="0" y="540206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accent3">
                <a:shade val="8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7780" tIns="17780" rIns="17780" bIns="17780" numCol="1" spcCol="1270" anchor="ctr" anchorCtr="0">
              <a:noAutofit/>
            </a:bodyPr>
            <a:lstStyle/>
            <a:p>
              <a:pPr lvl="0" algn="ctr" defTabSz="1244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fr-FR" sz="1400" dirty="0" smtClean="0">
                <a:latin typeface="Century Schoolbook" pitchFamily="18" charset="0"/>
              </a:endParaRPr>
            </a:p>
            <a:p>
              <a:pPr lvl="0" algn="ctr" defTabSz="1244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fr-FR" sz="1400" dirty="0" smtClean="0">
                  <a:latin typeface="Century Schoolbook" pitchFamily="18" charset="0"/>
                </a:rPr>
                <a:t>Directeur RH</a:t>
              </a:r>
              <a:endParaRPr lang="fr-FR" sz="1400" dirty="0">
                <a:latin typeface="Century Schoolbook" pitchFamily="18" charset="0"/>
              </a:endParaRPr>
            </a:p>
            <a:p>
              <a:pPr lvl="0" algn="ctr" defTabSz="16446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fr-FR" sz="1400" dirty="0" smtClean="0">
                  <a:latin typeface="Century Schoolbook" pitchFamily="18" charset="0"/>
                </a:rPr>
                <a:t>Karine </a:t>
              </a:r>
              <a:r>
                <a:rPr lang="fr-FR" sz="1400" dirty="0" err="1" smtClean="0">
                  <a:latin typeface="Century Schoolbook" pitchFamily="18" charset="0"/>
                </a:rPr>
                <a:t>Gardan</a:t>
              </a:r>
              <a:endParaRPr lang="fr-FR" sz="1400" dirty="0">
                <a:latin typeface="Century Schoolbook" pitchFamily="18" charset="0"/>
              </a:endParaRPr>
            </a:p>
            <a:p>
              <a:pPr lvl="0" algn="ctr" defTabSz="1244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fr-FR" sz="1400" kern="1200" dirty="0">
                <a:latin typeface="Century Schoolbook" pitchFamily="18" charset="0"/>
              </a:endParaRPr>
            </a:p>
          </p:txBody>
        </p:sp>
        <p:sp>
          <p:nvSpPr>
            <p:cNvPr id="17" name="Forme libre 16"/>
            <p:cNvSpPr/>
            <p:nvPr/>
          </p:nvSpPr>
          <p:spPr>
            <a:xfrm>
              <a:off x="3358874" y="4216567"/>
              <a:ext cx="2132466" cy="538375"/>
            </a:xfrm>
            <a:custGeom>
              <a:avLst/>
              <a:gdLst>
                <a:gd name="connsiteX0" fmla="*/ 0 w 2132466"/>
                <a:gd name="connsiteY0" fmla="*/ 0 h 538375"/>
                <a:gd name="connsiteX1" fmla="*/ 2132466 w 2132466"/>
                <a:gd name="connsiteY1" fmla="*/ 0 h 538375"/>
                <a:gd name="connsiteX2" fmla="*/ 2132466 w 2132466"/>
                <a:gd name="connsiteY2" fmla="*/ 538375 h 538375"/>
                <a:gd name="connsiteX3" fmla="*/ 0 w 2132466"/>
                <a:gd name="connsiteY3" fmla="*/ 538375 h 538375"/>
                <a:gd name="connsiteX4" fmla="*/ 0 w 2132466"/>
                <a:gd name="connsiteY4" fmla="*/ 0 h 5383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132466" h="538375">
                  <a:moveTo>
                    <a:pt x="0" y="0"/>
                  </a:moveTo>
                  <a:lnTo>
                    <a:pt x="2132466" y="0"/>
                  </a:lnTo>
                  <a:lnTo>
                    <a:pt x="2132466" y="538375"/>
                  </a:lnTo>
                  <a:lnTo>
                    <a:pt x="0" y="538375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accent3">
                <a:shade val="8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3495" tIns="23495" rIns="23495" bIns="23495" numCol="1" spcCol="1270" anchor="ctr" anchorCtr="0">
              <a:noAutofit/>
            </a:bodyPr>
            <a:lstStyle/>
            <a:p>
              <a:pPr lvl="0" algn="ctr" defTabSz="16446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fr-FR" sz="1600" kern="1200" dirty="0" smtClean="0">
                  <a:latin typeface="Century Schoolbook" pitchFamily="18" charset="0"/>
                </a:rPr>
                <a:t>Responsable informatique</a:t>
              </a:r>
            </a:p>
            <a:p>
              <a:pPr lvl="0" algn="ctr" defTabSz="16446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fr-FR" sz="1600" dirty="0" smtClean="0">
                  <a:latin typeface="Century Schoolbook" pitchFamily="18" charset="0"/>
                </a:rPr>
                <a:t>Michel Botrel</a:t>
              </a:r>
              <a:endParaRPr lang="fr-FR" sz="1600" kern="1200" dirty="0">
                <a:latin typeface="Century Schoolbook" pitchFamily="18" charset="0"/>
              </a:endParaRPr>
            </a:p>
          </p:txBody>
        </p:sp>
        <p:sp>
          <p:nvSpPr>
            <p:cNvPr id="18" name="Forme libre 17"/>
            <p:cNvSpPr/>
            <p:nvPr/>
          </p:nvSpPr>
          <p:spPr>
            <a:xfrm>
              <a:off x="2352947" y="3439031"/>
              <a:ext cx="1286426" cy="540206"/>
            </a:xfrm>
            <a:custGeom>
              <a:avLst/>
              <a:gdLst>
                <a:gd name="connsiteX0" fmla="*/ 0 w 1080413"/>
                <a:gd name="connsiteY0" fmla="*/ 0 h 540206"/>
                <a:gd name="connsiteX1" fmla="*/ 1080413 w 1080413"/>
                <a:gd name="connsiteY1" fmla="*/ 0 h 540206"/>
                <a:gd name="connsiteX2" fmla="*/ 1080413 w 1080413"/>
                <a:gd name="connsiteY2" fmla="*/ 540206 h 540206"/>
                <a:gd name="connsiteX3" fmla="*/ 0 w 1080413"/>
                <a:gd name="connsiteY3" fmla="*/ 540206 h 540206"/>
                <a:gd name="connsiteX4" fmla="*/ 0 w 1080413"/>
                <a:gd name="connsiteY4" fmla="*/ 0 h 5402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80413" h="540206">
                  <a:moveTo>
                    <a:pt x="0" y="0"/>
                  </a:moveTo>
                  <a:lnTo>
                    <a:pt x="1080413" y="0"/>
                  </a:lnTo>
                  <a:lnTo>
                    <a:pt x="1080413" y="540206"/>
                  </a:lnTo>
                  <a:lnTo>
                    <a:pt x="0" y="540206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accent3">
                <a:shade val="8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7780" tIns="17780" rIns="17780" bIns="17780" numCol="1" spcCol="1270" anchor="ctr" anchorCtr="0">
              <a:noAutofit/>
            </a:bodyPr>
            <a:lstStyle/>
            <a:p>
              <a:pPr lvl="0" algn="ctr" defTabSz="1244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fr-FR" sz="1300" kern="1200" dirty="0" smtClean="0">
                  <a:latin typeface="Century Schoolbook" pitchFamily="18" charset="0"/>
                </a:rPr>
                <a:t>Directeur des achats</a:t>
              </a:r>
            </a:p>
            <a:p>
              <a:pPr lvl="0" algn="ctr" defTabSz="1244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fr-FR" sz="1300" dirty="0" smtClean="0">
                  <a:latin typeface="Century Schoolbook" pitchFamily="18" charset="0"/>
                </a:rPr>
                <a:t>Didier </a:t>
              </a:r>
              <a:r>
                <a:rPr lang="fr-FR" sz="1300" dirty="0" err="1" smtClean="0">
                  <a:latin typeface="Century Schoolbook" pitchFamily="18" charset="0"/>
                </a:rPr>
                <a:t>Strahlheim</a:t>
              </a:r>
              <a:endParaRPr lang="fr-FR" sz="1300" kern="1200" dirty="0">
                <a:latin typeface="Century Schoolbook" pitchFamily="18" charset="0"/>
              </a:endParaRPr>
            </a:p>
          </p:txBody>
        </p:sp>
        <p:sp>
          <p:nvSpPr>
            <p:cNvPr id="19" name="Forme libre 18"/>
            <p:cNvSpPr/>
            <p:nvPr/>
          </p:nvSpPr>
          <p:spPr>
            <a:xfrm>
              <a:off x="3700631" y="3439031"/>
              <a:ext cx="1347685" cy="540206"/>
            </a:xfrm>
            <a:custGeom>
              <a:avLst/>
              <a:gdLst>
                <a:gd name="connsiteX0" fmla="*/ 0 w 1080413"/>
                <a:gd name="connsiteY0" fmla="*/ 0 h 540206"/>
                <a:gd name="connsiteX1" fmla="*/ 1080413 w 1080413"/>
                <a:gd name="connsiteY1" fmla="*/ 0 h 540206"/>
                <a:gd name="connsiteX2" fmla="*/ 1080413 w 1080413"/>
                <a:gd name="connsiteY2" fmla="*/ 540206 h 540206"/>
                <a:gd name="connsiteX3" fmla="*/ 0 w 1080413"/>
                <a:gd name="connsiteY3" fmla="*/ 540206 h 540206"/>
                <a:gd name="connsiteX4" fmla="*/ 0 w 1080413"/>
                <a:gd name="connsiteY4" fmla="*/ 0 h 5402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80413" h="540206">
                  <a:moveTo>
                    <a:pt x="0" y="0"/>
                  </a:moveTo>
                  <a:lnTo>
                    <a:pt x="1080413" y="0"/>
                  </a:lnTo>
                  <a:lnTo>
                    <a:pt x="1080413" y="540206"/>
                  </a:lnTo>
                  <a:lnTo>
                    <a:pt x="0" y="54020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</p:spPr>
          <p:style>
            <a:lnRef idx="2">
              <a:schemeClr val="accent3">
                <a:shade val="8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3495" tIns="23495" rIns="23495" bIns="23495" numCol="1" spcCol="1270" anchor="ctr" anchorCtr="0">
              <a:noAutofit/>
            </a:bodyPr>
            <a:lstStyle/>
            <a:p>
              <a:pPr lvl="0" algn="ctr" defTabSz="1244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fr-FR" sz="1400" dirty="0">
                  <a:latin typeface="Century Schoolbook" pitchFamily="18" charset="0"/>
                </a:rPr>
                <a:t>Directeur  financier </a:t>
              </a:r>
            </a:p>
            <a:p>
              <a:pPr lvl="0" algn="ctr" defTabSz="1244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fr-FR" sz="1400" dirty="0" smtClean="0">
                  <a:latin typeface="Century Schoolbook" pitchFamily="18" charset="0"/>
                </a:rPr>
                <a:t>Sandrine Roman</a:t>
              </a:r>
              <a:endParaRPr lang="fr-FR" sz="1400" kern="1200" dirty="0">
                <a:latin typeface="Century Schoolbook" pitchFamily="18" charset="0"/>
              </a:endParaRPr>
            </a:p>
          </p:txBody>
        </p:sp>
        <p:sp>
          <p:nvSpPr>
            <p:cNvPr id="20" name="Forme libre 19"/>
            <p:cNvSpPr/>
            <p:nvPr/>
          </p:nvSpPr>
          <p:spPr>
            <a:xfrm>
              <a:off x="5110938" y="3439031"/>
              <a:ext cx="1223804" cy="540206"/>
            </a:xfrm>
            <a:custGeom>
              <a:avLst/>
              <a:gdLst>
                <a:gd name="connsiteX0" fmla="*/ 0 w 1080413"/>
                <a:gd name="connsiteY0" fmla="*/ 0 h 540206"/>
                <a:gd name="connsiteX1" fmla="*/ 1080413 w 1080413"/>
                <a:gd name="connsiteY1" fmla="*/ 0 h 540206"/>
                <a:gd name="connsiteX2" fmla="*/ 1080413 w 1080413"/>
                <a:gd name="connsiteY2" fmla="*/ 540206 h 540206"/>
                <a:gd name="connsiteX3" fmla="*/ 0 w 1080413"/>
                <a:gd name="connsiteY3" fmla="*/ 540206 h 540206"/>
                <a:gd name="connsiteX4" fmla="*/ 0 w 1080413"/>
                <a:gd name="connsiteY4" fmla="*/ 0 h 5402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80413" h="540206">
                  <a:moveTo>
                    <a:pt x="0" y="0"/>
                  </a:moveTo>
                  <a:lnTo>
                    <a:pt x="1080413" y="0"/>
                  </a:lnTo>
                  <a:lnTo>
                    <a:pt x="1080413" y="540206"/>
                  </a:lnTo>
                  <a:lnTo>
                    <a:pt x="0" y="540206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accent3">
                <a:shade val="8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3495" tIns="23495" rIns="23495" bIns="23495" numCol="1" spcCol="1270" anchor="ctr" anchorCtr="0">
              <a:noAutofit/>
            </a:bodyPr>
            <a:lstStyle/>
            <a:p>
              <a:pPr lvl="0" algn="ctr" defTabSz="16446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fr-FR" sz="1300" kern="1200" dirty="0" smtClean="0">
                  <a:latin typeface="Century Schoolbook" pitchFamily="18" charset="0"/>
                </a:rPr>
                <a:t>Directeur commercial </a:t>
              </a:r>
            </a:p>
            <a:p>
              <a:pPr lvl="0" algn="ctr" defTabSz="16446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fr-FR" sz="1300" dirty="0" smtClean="0">
                  <a:latin typeface="Century Schoolbook" pitchFamily="18" charset="0"/>
                </a:rPr>
                <a:t>Xavier Basquin</a:t>
              </a:r>
            </a:p>
          </p:txBody>
        </p:sp>
        <p:sp>
          <p:nvSpPr>
            <p:cNvPr id="21" name="Forme libre 20"/>
            <p:cNvSpPr/>
            <p:nvPr/>
          </p:nvSpPr>
          <p:spPr>
            <a:xfrm>
              <a:off x="6418239" y="3439031"/>
              <a:ext cx="1264188" cy="540206"/>
            </a:xfrm>
            <a:custGeom>
              <a:avLst/>
              <a:gdLst>
                <a:gd name="connsiteX0" fmla="*/ 0 w 1080413"/>
                <a:gd name="connsiteY0" fmla="*/ 0 h 540206"/>
                <a:gd name="connsiteX1" fmla="*/ 1080413 w 1080413"/>
                <a:gd name="connsiteY1" fmla="*/ 0 h 540206"/>
                <a:gd name="connsiteX2" fmla="*/ 1080413 w 1080413"/>
                <a:gd name="connsiteY2" fmla="*/ 540206 h 540206"/>
                <a:gd name="connsiteX3" fmla="*/ 0 w 1080413"/>
                <a:gd name="connsiteY3" fmla="*/ 540206 h 540206"/>
                <a:gd name="connsiteX4" fmla="*/ 0 w 1080413"/>
                <a:gd name="connsiteY4" fmla="*/ 0 h 5402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80413" h="540206">
                  <a:moveTo>
                    <a:pt x="0" y="0"/>
                  </a:moveTo>
                  <a:lnTo>
                    <a:pt x="1080413" y="0"/>
                  </a:lnTo>
                  <a:lnTo>
                    <a:pt x="1080413" y="540206"/>
                  </a:lnTo>
                  <a:lnTo>
                    <a:pt x="0" y="540206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accent3">
                <a:shade val="8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3495" tIns="23495" rIns="23495" bIns="23495" numCol="1" spcCol="1270" anchor="ctr" anchorCtr="0">
              <a:noAutofit/>
            </a:bodyPr>
            <a:lstStyle/>
            <a:p>
              <a:pPr lvl="0" algn="ctr" defTabSz="16446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fr-FR" sz="1300" kern="1200" dirty="0" smtClean="0">
                  <a:latin typeface="Century Schoolbook" pitchFamily="18" charset="0"/>
                </a:rPr>
                <a:t>Directeur marketing</a:t>
              </a:r>
            </a:p>
            <a:p>
              <a:pPr lvl="0" algn="ctr" defTabSz="16446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fr-FR" sz="1300" dirty="0" smtClean="0">
                  <a:latin typeface="Century Schoolbook" pitchFamily="18" charset="0"/>
                </a:rPr>
                <a:t>Didier </a:t>
              </a:r>
              <a:r>
                <a:rPr lang="fr-FR" sz="1300" dirty="0" err="1" smtClean="0">
                  <a:latin typeface="Century Schoolbook" pitchFamily="18" charset="0"/>
                </a:rPr>
                <a:t>Strahlheim</a:t>
              </a:r>
              <a:endParaRPr lang="fr-FR" sz="1300" kern="1200" dirty="0">
                <a:latin typeface="Century Schoolbook" pitchFamily="18" charset="0"/>
              </a:endParaRPr>
            </a:p>
          </p:txBody>
        </p:sp>
        <p:sp>
          <p:nvSpPr>
            <p:cNvPr id="22" name="Forme libre 21"/>
            <p:cNvSpPr/>
            <p:nvPr/>
          </p:nvSpPr>
          <p:spPr>
            <a:xfrm>
              <a:off x="1617846" y="5013178"/>
              <a:ext cx="2227156" cy="657523"/>
            </a:xfrm>
            <a:custGeom>
              <a:avLst/>
              <a:gdLst>
                <a:gd name="connsiteX0" fmla="*/ 0 w 1793281"/>
                <a:gd name="connsiteY0" fmla="*/ 0 h 657523"/>
                <a:gd name="connsiteX1" fmla="*/ 1793281 w 1793281"/>
                <a:gd name="connsiteY1" fmla="*/ 0 h 657523"/>
                <a:gd name="connsiteX2" fmla="*/ 1793281 w 1793281"/>
                <a:gd name="connsiteY2" fmla="*/ 657523 h 657523"/>
                <a:gd name="connsiteX3" fmla="*/ 0 w 1793281"/>
                <a:gd name="connsiteY3" fmla="*/ 657523 h 657523"/>
                <a:gd name="connsiteX4" fmla="*/ 0 w 1793281"/>
                <a:gd name="connsiteY4" fmla="*/ 0 h 6575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93281" h="657523">
                  <a:moveTo>
                    <a:pt x="0" y="0"/>
                  </a:moveTo>
                  <a:lnTo>
                    <a:pt x="1793281" y="0"/>
                  </a:lnTo>
                  <a:lnTo>
                    <a:pt x="1793281" y="657523"/>
                  </a:lnTo>
                  <a:lnTo>
                    <a:pt x="0" y="657523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accent3">
                <a:shade val="8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8575" tIns="28575" rIns="28575" bIns="28575" numCol="1" spcCol="1270" anchor="ctr" anchorCtr="0">
              <a:noAutofit/>
            </a:bodyPr>
            <a:lstStyle/>
            <a:p>
              <a:pPr lvl="0" algn="ctr" defTabSz="2000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fr-FR" sz="1600" kern="1200" dirty="0" smtClean="0">
                <a:latin typeface="Century Schoolbook" pitchFamily="18" charset="0"/>
              </a:endParaRPr>
            </a:p>
            <a:p>
              <a:pPr lvl="0" algn="ctr" defTabSz="2000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fr-FR" sz="1600" kern="1200" dirty="0" smtClean="0">
                  <a:latin typeface="Century Schoolbook" pitchFamily="18" charset="0"/>
                </a:rPr>
                <a:t>Infographiste</a:t>
              </a:r>
            </a:p>
            <a:p>
              <a:pPr lvl="0" algn="ctr" defTabSz="2000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fr-FR" sz="1600" dirty="0" smtClean="0">
                  <a:latin typeface="Century Schoolbook" pitchFamily="18" charset="0"/>
                </a:rPr>
                <a:t>Arnaud </a:t>
              </a:r>
              <a:r>
                <a:rPr lang="fr-FR" sz="1600" dirty="0" err="1" smtClean="0">
                  <a:latin typeface="Century Schoolbook" pitchFamily="18" charset="0"/>
                </a:rPr>
                <a:t>Leheutre</a:t>
              </a:r>
              <a:r>
                <a:rPr lang="fr-FR" sz="1600" kern="1200" dirty="0" smtClean="0">
                  <a:latin typeface="Century Schoolbook" pitchFamily="18" charset="0"/>
                </a:rPr>
                <a:t> </a:t>
              </a:r>
            </a:p>
            <a:p>
              <a:pPr lvl="0" algn="ctr" defTabSz="2000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fr-FR" sz="1400" kern="1200" dirty="0">
                <a:latin typeface="Century Schoolbook" pitchFamily="18" charset="0"/>
              </a:endParaRPr>
            </a:p>
          </p:txBody>
        </p:sp>
        <p:sp>
          <p:nvSpPr>
            <p:cNvPr id="23" name="Forme libre 22"/>
            <p:cNvSpPr/>
            <p:nvPr/>
          </p:nvSpPr>
          <p:spPr>
            <a:xfrm>
              <a:off x="5048316" y="5029329"/>
              <a:ext cx="2389078" cy="666291"/>
            </a:xfrm>
            <a:custGeom>
              <a:avLst/>
              <a:gdLst>
                <a:gd name="connsiteX0" fmla="*/ 0 w 1567334"/>
                <a:gd name="connsiteY0" fmla="*/ 0 h 666291"/>
                <a:gd name="connsiteX1" fmla="*/ 1567334 w 1567334"/>
                <a:gd name="connsiteY1" fmla="*/ 0 h 666291"/>
                <a:gd name="connsiteX2" fmla="*/ 1567334 w 1567334"/>
                <a:gd name="connsiteY2" fmla="*/ 666291 h 666291"/>
                <a:gd name="connsiteX3" fmla="*/ 0 w 1567334"/>
                <a:gd name="connsiteY3" fmla="*/ 666291 h 666291"/>
                <a:gd name="connsiteX4" fmla="*/ 0 w 1567334"/>
                <a:gd name="connsiteY4" fmla="*/ 0 h 6662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567334" h="666291">
                  <a:moveTo>
                    <a:pt x="0" y="0"/>
                  </a:moveTo>
                  <a:lnTo>
                    <a:pt x="1567334" y="0"/>
                  </a:lnTo>
                  <a:lnTo>
                    <a:pt x="1567334" y="666291"/>
                  </a:lnTo>
                  <a:lnTo>
                    <a:pt x="0" y="666291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accent3">
                <a:shade val="8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8575" tIns="28575" rIns="28575" bIns="28575" numCol="1" spcCol="1270" anchor="ctr" anchorCtr="0">
              <a:noAutofit/>
            </a:bodyPr>
            <a:lstStyle/>
            <a:p>
              <a:pPr lvl="0" algn="ctr" defTabSz="2000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fr-FR" sz="1600" kern="1200" dirty="0" smtClean="0">
                  <a:latin typeface="Century Schoolbook" pitchFamily="18" charset="0"/>
                </a:rPr>
                <a:t>Traducteurs et chefs de projet</a:t>
              </a:r>
            </a:p>
            <a:p>
              <a:pPr lvl="0" algn="ctr" defTabSz="2000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fr-FR" sz="1600" dirty="0" smtClean="0">
                  <a:latin typeface="Century Schoolbook" pitchFamily="18" charset="0"/>
                </a:rPr>
                <a:t>(au nombre de 10)</a:t>
              </a:r>
              <a:endParaRPr lang="fr-FR" sz="1600" kern="1200" dirty="0">
                <a:latin typeface="Century Schoolbook" pitchFamily="18" charset="0"/>
              </a:endParaRPr>
            </a:p>
          </p:txBody>
        </p:sp>
      </p:grp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48607" y="3717032"/>
            <a:ext cx="2263109" cy="576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48064" y="4797152"/>
            <a:ext cx="2657475" cy="23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8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411760" y="4797152"/>
            <a:ext cx="2657475" cy="23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9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47664" y="2708920"/>
            <a:ext cx="3456384" cy="2295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0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4048" y="2708921"/>
            <a:ext cx="3240360" cy="216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2" name="Picture 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19872" y="2852936"/>
            <a:ext cx="28575" cy="12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3" name="Picture 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16216" y="2852936"/>
            <a:ext cx="28575" cy="12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4" name="Picture 10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915816" y="3717032"/>
            <a:ext cx="864096" cy="3893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5" name="Picture 11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372200" y="3717032"/>
            <a:ext cx="885825" cy="409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" name="Espace réservé du numéro de diapositive 2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194C88-A3C3-42EC-BBAC-89BE92021F43}" type="slidenum">
              <a:rPr lang="fr-FR" smtClean="0">
                <a:latin typeface="Century Schoolbook" pitchFamily="18" charset="0"/>
              </a:rPr>
              <a:pPr/>
              <a:t>5</a:t>
            </a:fld>
            <a:endParaRPr lang="fr-FR">
              <a:latin typeface="Century Schoolbook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FR" sz="5400" dirty="0" smtClean="0">
                <a:solidFill>
                  <a:srgbClr val="666666">
                    <a:satMod val="130000"/>
                  </a:srgbClr>
                </a:solidFill>
                <a:effectLst/>
                <a:latin typeface="Century Schoolbook" pitchFamily="18" charset="0"/>
              </a:rPr>
              <a:t>Sommaire</a:t>
            </a:r>
            <a:endParaRPr lang="fr-FR" dirty="0">
              <a:latin typeface="Century Schoolbook" pitchFamily="18" charset="0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lnSpc>
                <a:spcPct val="150000"/>
              </a:lnSpc>
            </a:pPr>
            <a:r>
              <a:rPr lang="fr-FR" sz="2800" dirty="0" smtClean="0">
                <a:solidFill>
                  <a:schemeClr val="tx2">
                    <a:lumMod val="75000"/>
                  </a:schemeClr>
                </a:solidFill>
                <a:latin typeface="Century Schoolbook" pitchFamily="18" charset="0"/>
                <a:cs typeface="Andalus" pitchFamily="18" charset="-78"/>
              </a:rPr>
              <a:t> </a:t>
            </a:r>
            <a:r>
              <a:rPr lang="fr-FR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Century Schoolbook" pitchFamily="18" charset="0"/>
                <a:cs typeface="Andalus" pitchFamily="18" charset="-78"/>
              </a:rPr>
              <a:t>Présentation de l’entreprise</a:t>
            </a:r>
          </a:p>
          <a:p>
            <a:pPr>
              <a:lnSpc>
                <a:spcPct val="150000"/>
              </a:lnSpc>
            </a:pPr>
            <a:r>
              <a:rPr lang="fr-FR" dirty="0" smtClean="0">
                <a:solidFill>
                  <a:schemeClr val="tx2">
                    <a:lumMod val="75000"/>
                  </a:schemeClr>
                </a:solidFill>
                <a:latin typeface="Century Schoolbook" pitchFamily="18" charset="0"/>
                <a:cs typeface="Andalus" pitchFamily="18" charset="-78"/>
              </a:rPr>
              <a:t> Description des missions</a:t>
            </a:r>
          </a:p>
          <a:p>
            <a:pPr>
              <a:lnSpc>
                <a:spcPct val="150000"/>
              </a:lnSpc>
            </a:pPr>
            <a:r>
              <a:rPr lang="fr-FR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Century Schoolbook" pitchFamily="18" charset="0"/>
                <a:cs typeface="Andalus" pitchFamily="18" charset="-78"/>
              </a:rPr>
              <a:t> Compétences développées et difficultés rencontrées</a:t>
            </a:r>
          </a:p>
          <a:p>
            <a:pPr>
              <a:lnSpc>
                <a:spcPct val="150000"/>
              </a:lnSpc>
            </a:pPr>
            <a:r>
              <a:rPr lang="fr-FR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Century Schoolbook" pitchFamily="18" charset="0"/>
                <a:cs typeface="Andalus" pitchFamily="18" charset="-78"/>
              </a:rPr>
              <a:t> Mise en pratique des connaissances universitaire</a:t>
            </a:r>
          </a:p>
          <a:p>
            <a:pPr>
              <a:lnSpc>
                <a:spcPct val="150000"/>
              </a:lnSpc>
            </a:pPr>
            <a:r>
              <a:rPr lang="fr-FR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Century Schoolbook" pitchFamily="18" charset="0"/>
                <a:cs typeface="Andalus" pitchFamily="18" charset="-78"/>
              </a:rPr>
              <a:t>Conclusion </a:t>
            </a:r>
          </a:p>
          <a:p>
            <a:endParaRPr lang="fr-FR" dirty="0">
              <a:latin typeface="Century Schoolbook" pitchFamily="18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194C88-A3C3-42EC-BBAC-89BE92021F43}" type="slidenum">
              <a:rPr lang="fr-FR" smtClean="0">
                <a:latin typeface="Century Schoolbook" pitchFamily="18" charset="0"/>
              </a:rPr>
              <a:pPr/>
              <a:t>6</a:t>
            </a:fld>
            <a:endParaRPr lang="fr-FR">
              <a:latin typeface="Century Schoolbook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403648" y="0"/>
            <a:ext cx="7498080" cy="1143000"/>
          </a:xfrm>
        </p:spPr>
        <p:txBody>
          <a:bodyPr/>
          <a:lstStyle/>
          <a:p>
            <a:pPr algn="ctr"/>
            <a:r>
              <a:rPr lang="fr-FR" dirty="0" smtClean="0">
                <a:effectLst/>
                <a:latin typeface="Century Schoolbook" pitchFamily="18" charset="0"/>
              </a:rPr>
              <a:t>Description des missions</a:t>
            </a:r>
            <a:endParaRPr lang="fr-FR" dirty="0">
              <a:effectLst/>
              <a:latin typeface="Century Schoolbook" pitchFamily="18" charset="0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403648" y="1340768"/>
            <a:ext cx="7498080" cy="480060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fr-FR" sz="2400" dirty="0" smtClean="0">
                <a:solidFill>
                  <a:schemeClr val="tx2">
                    <a:lumMod val="75000"/>
                  </a:schemeClr>
                </a:solidFill>
                <a:latin typeface="Century Schoolbook" pitchFamily="18" charset="0"/>
              </a:rPr>
              <a:t>Traduction et relecture</a:t>
            </a:r>
          </a:p>
          <a:p>
            <a:pPr lvl="1">
              <a:lnSpc>
                <a:spcPct val="150000"/>
              </a:lnSpc>
            </a:pPr>
            <a:r>
              <a:rPr lang="fr-FR" sz="2000" dirty="0" err="1" smtClean="0">
                <a:solidFill>
                  <a:schemeClr val="tx2">
                    <a:lumMod val="75000"/>
                  </a:schemeClr>
                </a:solidFill>
                <a:latin typeface="Century Schoolbook" pitchFamily="18" charset="0"/>
              </a:rPr>
              <a:t>Creative</a:t>
            </a:r>
            <a:r>
              <a:rPr lang="fr-FR" sz="2000" dirty="0" smtClean="0">
                <a:solidFill>
                  <a:schemeClr val="tx2">
                    <a:lumMod val="75000"/>
                  </a:schemeClr>
                </a:solidFill>
                <a:latin typeface="Century Schoolbook" pitchFamily="18" charset="0"/>
              </a:rPr>
              <a:t> </a:t>
            </a:r>
            <a:r>
              <a:rPr lang="fr-FR" sz="2000" dirty="0" err="1" smtClean="0">
                <a:solidFill>
                  <a:schemeClr val="tx2">
                    <a:lumMod val="75000"/>
                  </a:schemeClr>
                </a:solidFill>
                <a:latin typeface="Century Schoolbook" pitchFamily="18" charset="0"/>
              </a:rPr>
              <a:t>Labs</a:t>
            </a:r>
            <a:r>
              <a:rPr lang="fr-FR" sz="2000" dirty="0" smtClean="0">
                <a:solidFill>
                  <a:schemeClr val="tx2">
                    <a:lumMod val="75000"/>
                  </a:schemeClr>
                </a:solidFill>
                <a:latin typeface="Century Schoolbook" pitchFamily="18" charset="0"/>
              </a:rPr>
              <a:t> → technique</a:t>
            </a:r>
          </a:p>
          <a:p>
            <a:pPr lvl="1">
              <a:lnSpc>
                <a:spcPct val="150000"/>
              </a:lnSpc>
            </a:pPr>
            <a:r>
              <a:rPr lang="fr-FR" sz="2000" dirty="0" smtClean="0">
                <a:solidFill>
                  <a:schemeClr val="tx2">
                    <a:lumMod val="75000"/>
                  </a:schemeClr>
                </a:solidFill>
                <a:latin typeface="Century Schoolbook" pitchFamily="18" charset="0"/>
              </a:rPr>
              <a:t>EADS → technique</a:t>
            </a:r>
          </a:p>
          <a:p>
            <a:pPr lvl="1">
              <a:lnSpc>
                <a:spcPct val="150000"/>
              </a:lnSpc>
            </a:pPr>
            <a:r>
              <a:rPr lang="fr-FR" sz="2000" dirty="0" smtClean="0">
                <a:solidFill>
                  <a:schemeClr val="tx2">
                    <a:lumMod val="75000"/>
                  </a:schemeClr>
                </a:solidFill>
                <a:latin typeface="Century Schoolbook" pitchFamily="18" charset="0"/>
              </a:rPr>
              <a:t>IBM → technique et marketing</a:t>
            </a:r>
          </a:p>
          <a:p>
            <a:pPr lvl="1">
              <a:lnSpc>
                <a:spcPct val="150000"/>
              </a:lnSpc>
            </a:pPr>
            <a:r>
              <a:rPr lang="fr-FR" sz="2000" dirty="0" smtClean="0">
                <a:solidFill>
                  <a:schemeClr val="tx2">
                    <a:lumMod val="75000"/>
                  </a:schemeClr>
                </a:solidFill>
                <a:latin typeface="Century Schoolbook" pitchFamily="18" charset="0"/>
              </a:rPr>
              <a:t>Institut National des Télécommunications → technique</a:t>
            </a:r>
          </a:p>
          <a:p>
            <a:pPr lvl="1">
              <a:lnSpc>
                <a:spcPct val="150000"/>
              </a:lnSpc>
            </a:pPr>
            <a:r>
              <a:rPr lang="fr-FR" sz="2000" dirty="0" smtClean="0">
                <a:solidFill>
                  <a:schemeClr val="tx2">
                    <a:lumMod val="75000"/>
                  </a:schemeClr>
                </a:solidFill>
                <a:latin typeface="Century Schoolbook" pitchFamily="18" charset="0"/>
              </a:rPr>
              <a:t>SAP → marketing</a:t>
            </a:r>
          </a:p>
          <a:p>
            <a:pPr lvl="1">
              <a:lnSpc>
                <a:spcPct val="150000"/>
              </a:lnSpc>
            </a:pPr>
            <a:r>
              <a:rPr lang="fr-FR" sz="2000" dirty="0" smtClean="0">
                <a:solidFill>
                  <a:schemeClr val="tx2">
                    <a:lumMod val="75000"/>
                  </a:schemeClr>
                </a:solidFill>
                <a:latin typeface="Century Schoolbook" pitchFamily="18" charset="0"/>
              </a:rPr>
              <a:t>Union Technique de l’Électricité → technique</a:t>
            </a:r>
          </a:p>
          <a:p>
            <a:pPr lvl="1">
              <a:lnSpc>
                <a:spcPct val="150000"/>
              </a:lnSpc>
            </a:pPr>
            <a:r>
              <a:rPr lang="fr-FR" sz="2000" dirty="0" err="1" smtClean="0">
                <a:solidFill>
                  <a:schemeClr val="tx2">
                    <a:lumMod val="75000"/>
                  </a:schemeClr>
                </a:solidFill>
                <a:latin typeface="Century Schoolbook" pitchFamily="18" charset="0"/>
              </a:rPr>
              <a:t>Vistatec</a:t>
            </a:r>
            <a:r>
              <a:rPr lang="fr-FR" sz="2000" dirty="0" smtClean="0">
                <a:solidFill>
                  <a:schemeClr val="tx2">
                    <a:lumMod val="75000"/>
                  </a:schemeClr>
                </a:solidFill>
                <a:latin typeface="Century Schoolbook" pitchFamily="18" charset="0"/>
              </a:rPr>
              <a:t> </a:t>
            </a:r>
            <a:r>
              <a:rPr lang="fr-FR" sz="2400" dirty="0" smtClean="0">
                <a:solidFill>
                  <a:schemeClr val="tx2">
                    <a:lumMod val="75000"/>
                  </a:schemeClr>
                </a:solidFill>
                <a:latin typeface="Century Schoolbook" pitchFamily="18" charset="0"/>
              </a:rPr>
              <a:t>→ </a:t>
            </a:r>
            <a:r>
              <a:rPr lang="fr-FR" sz="2000" dirty="0" smtClean="0">
                <a:solidFill>
                  <a:schemeClr val="tx2">
                    <a:lumMod val="75000"/>
                  </a:schemeClr>
                </a:solidFill>
                <a:latin typeface="Century Schoolbook" pitchFamily="18" charset="0"/>
              </a:rPr>
              <a:t>marketing</a:t>
            </a:r>
          </a:p>
          <a:p>
            <a:pPr lvl="1">
              <a:lnSpc>
                <a:spcPct val="150000"/>
              </a:lnSpc>
            </a:pPr>
            <a:endParaRPr lang="fr-FR" sz="2400" dirty="0" smtClean="0">
              <a:solidFill>
                <a:schemeClr val="tx2">
                  <a:lumMod val="75000"/>
                </a:schemeClr>
              </a:solidFill>
              <a:latin typeface="Century Schoolbook" pitchFamily="18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194C88-A3C3-42EC-BBAC-89BE92021F43}" type="slidenum">
              <a:rPr lang="fr-FR" smtClean="0">
                <a:latin typeface="Century Schoolbook" pitchFamily="18" charset="0"/>
              </a:rPr>
              <a:pPr/>
              <a:t>7</a:t>
            </a:fld>
            <a:endParaRPr lang="fr-FR">
              <a:latin typeface="Century Schoolbook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475656" y="0"/>
            <a:ext cx="7498080" cy="1143000"/>
          </a:xfrm>
        </p:spPr>
        <p:txBody>
          <a:bodyPr/>
          <a:lstStyle/>
          <a:p>
            <a:pPr algn="ctr"/>
            <a:r>
              <a:rPr lang="fr-FR" dirty="0" smtClean="0">
                <a:effectLst/>
                <a:latin typeface="Century Schoolbook" pitchFamily="18" charset="0"/>
              </a:rPr>
              <a:t>Description des missions</a:t>
            </a:r>
            <a:endParaRPr lang="fr-FR" dirty="0">
              <a:latin typeface="Century Schoolbook" pitchFamily="18" charset="0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lvl="0">
              <a:lnSpc>
                <a:spcPct val="150000"/>
              </a:lnSpc>
              <a:buClr>
                <a:srgbClr val="FF388C"/>
              </a:buClr>
            </a:pPr>
            <a:r>
              <a:rPr lang="fr-FR" sz="2400" dirty="0" smtClean="0">
                <a:solidFill>
                  <a:schemeClr val="tx2">
                    <a:lumMod val="75000"/>
                  </a:schemeClr>
                </a:solidFill>
                <a:latin typeface="Century Schoolbook" pitchFamily="18" charset="0"/>
              </a:rPr>
              <a:t>Transcription (IBM)</a:t>
            </a:r>
          </a:p>
          <a:p>
            <a:pPr lvl="1">
              <a:lnSpc>
                <a:spcPct val="150000"/>
              </a:lnSpc>
              <a:buClr>
                <a:srgbClr val="FF388C"/>
              </a:buClr>
            </a:pPr>
            <a:r>
              <a:rPr lang="fr-FR" sz="2400" dirty="0" smtClean="0">
                <a:solidFill>
                  <a:schemeClr val="tx2">
                    <a:lumMod val="75000"/>
                  </a:schemeClr>
                </a:solidFill>
                <a:latin typeface="Century Schoolbook" pitchFamily="18" charset="0"/>
              </a:rPr>
              <a:t> </a:t>
            </a:r>
            <a:r>
              <a:rPr lang="fr-FR" sz="2000" dirty="0" smtClean="0">
                <a:solidFill>
                  <a:schemeClr val="tx2">
                    <a:lumMod val="75000"/>
                  </a:schemeClr>
                </a:solidFill>
                <a:latin typeface="Century Schoolbook" pitchFamily="18" charset="0"/>
              </a:rPr>
              <a:t>Vidéo marketing </a:t>
            </a:r>
          </a:p>
          <a:p>
            <a:pPr lvl="2">
              <a:lnSpc>
                <a:spcPct val="150000"/>
              </a:lnSpc>
              <a:buClr>
                <a:srgbClr val="FF388C"/>
              </a:buClr>
            </a:pPr>
            <a:r>
              <a:rPr lang="fr-FR" sz="1600" dirty="0" smtClean="0">
                <a:solidFill>
                  <a:schemeClr val="tx2">
                    <a:lumMod val="75000"/>
                  </a:schemeClr>
                </a:solidFill>
                <a:latin typeface="Century Schoolbook" pitchFamily="18" charset="0"/>
              </a:rPr>
              <a:t>Anglais → anglais</a:t>
            </a:r>
          </a:p>
          <a:p>
            <a:pPr lvl="2">
              <a:lnSpc>
                <a:spcPct val="150000"/>
              </a:lnSpc>
              <a:buClr>
                <a:srgbClr val="FF388C"/>
              </a:buClr>
            </a:pPr>
            <a:r>
              <a:rPr lang="fr-FR" sz="1600" dirty="0" smtClean="0">
                <a:solidFill>
                  <a:schemeClr val="tx2">
                    <a:lumMod val="75000"/>
                  </a:schemeClr>
                </a:solidFill>
                <a:latin typeface="Century Schoolbook" pitchFamily="18" charset="0"/>
              </a:rPr>
              <a:t>Anglais → français</a:t>
            </a:r>
          </a:p>
          <a:p>
            <a:pPr lvl="2">
              <a:lnSpc>
                <a:spcPct val="150000"/>
              </a:lnSpc>
              <a:buClr>
                <a:srgbClr val="FF388C"/>
              </a:buClr>
            </a:pPr>
            <a:r>
              <a:rPr lang="fr-FR" sz="1600" dirty="0" smtClean="0">
                <a:solidFill>
                  <a:schemeClr val="tx2">
                    <a:lumMod val="75000"/>
                  </a:schemeClr>
                </a:solidFill>
                <a:latin typeface="Century Schoolbook" pitchFamily="18" charset="0"/>
              </a:rPr>
              <a:t>Français → français</a:t>
            </a:r>
            <a:endParaRPr lang="fr-FR" sz="1600" dirty="0" smtClean="0">
              <a:latin typeface="Century Schoolbook" pitchFamily="18" charset="0"/>
            </a:endParaRPr>
          </a:p>
          <a:p>
            <a:pPr>
              <a:lnSpc>
                <a:spcPct val="150000"/>
              </a:lnSpc>
            </a:pPr>
            <a:r>
              <a:rPr lang="fr-FR" sz="2400" dirty="0" smtClean="0">
                <a:solidFill>
                  <a:schemeClr val="tx2">
                    <a:lumMod val="75000"/>
                  </a:schemeClr>
                </a:solidFill>
                <a:latin typeface="Century Schoolbook" pitchFamily="18" charset="0"/>
              </a:rPr>
              <a:t>Sous-titrage (IBM)</a:t>
            </a:r>
          </a:p>
          <a:p>
            <a:pPr lvl="1">
              <a:lnSpc>
                <a:spcPct val="150000"/>
              </a:lnSpc>
            </a:pPr>
            <a:r>
              <a:rPr lang="fr-FR" sz="2000" dirty="0" smtClean="0">
                <a:solidFill>
                  <a:schemeClr val="tx2">
                    <a:lumMod val="75000"/>
                  </a:schemeClr>
                </a:solidFill>
                <a:latin typeface="Century Schoolbook" pitchFamily="18" charset="0"/>
              </a:rPr>
              <a:t>Vidéos promotionnelles</a:t>
            </a:r>
          </a:p>
          <a:p>
            <a:pPr lvl="2">
              <a:lnSpc>
                <a:spcPct val="150000"/>
              </a:lnSpc>
            </a:pPr>
            <a:r>
              <a:rPr lang="fr-FR" sz="1600" dirty="0" smtClean="0">
                <a:solidFill>
                  <a:schemeClr val="tx2">
                    <a:lumMod val="75000"/>
                  </a:schemeClr>
                </a:solidFill>
                <a:latin typeface="Century Schoolbook" pitchFamily="18" charset="0"/>
              </a:rPr>
              <a:t>Anglais → français</a:t>
            </a:r>
          </a:p>
          <a:p>
            <a:pPr lvl="1">
              <a:lnSpc>
                <a:spcPct val="150000"/>
              </a:lnSpc>
            </a:pPr>
            <a:r>
              <a:rPr lang="fr-FR" sz="2000" dirty="0" smtClean="0">
                <a:solidFill>
                  <a:schemeClr val="tx2">
                    <a:lumMod val="75000"/>
                  </a:schemeClr>
                </a:solidFill>
                <a:latin typeface="Century Schoolbook" pitchFamily="18" charset="0"/>
              </a:rPr>
              <a:t>Tutoriels</a:t>
            </a:r>
          </a:p>
          <a:p>
            <a:pPr lvl="2">
              <a:lnSpc>
                <a:spcPct val="150000"/>
              </a:lnSpc>
            </a:pPr>
            <a:r>
              <a:rPr lang="fr-FR" sz="1600" dirty="0" smtClean="0">
                <a:solidFill>
                  <a:schemeClr val="tx2">
                    <a:lumMod val="75000"/>
                  </a:schemeClr>
                </a:solidFill>
                <a:latin typeface="Century Schoolbook" pitchFamily="18" charset="0"/>
              </a:rPr>
              <a:t> Anglais → français</a:t>
            </a:r>
          </a:p>
          <a:p>
            <a:pPr lvl="1">
              <a:buNone/>
            </a:pPr>
            <a:endParaRPr lang="fr-FR" dirty="0" smtClean="0">
              <a:latin typeface="Century Schoolbook" pitchFamily="18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194C88-A3C3-42EC-BBAC-89BE92021F43}" type="slidenum">
              <a:rPr lang="fr-FR" smtClean="0">
                <a:latin typeface="Century Schoolbook" pitchFamily="18" charset="0"/>
              </a:rPr>
              <a:pPr/>
              <a:t>8</a:t>
            </a:fld>
            <a:endParaRPr lang="fr-FR">
              <a:latin typeface="Century Schoolbook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 txBox="1">
            <a:spLocks/>
          </p:cNvSpPr>
          <p:nvPr/>
        </p:nvSpPr>
        <p:spPr>
          <a:xfrm>
            <a:off x="1331640" y="188640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5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666666">
                    <a:satMod val="130000"/>
                  </a:srgbClr>
                </a:solidFill>
                <a:effectLst/>
                <a:uLnTx/>
                <a:uFillTx/>
                <a:latin typeface="Century Schoolbook" pitchFamily="18" charset="0"/>
                <a:ea typeface="+mj-ea"/>
                <a:cs typeface="+mj-cs"/>
              </a:rPr>
              <a:t>Sommaire</a:t>
            </a:r>
            <a:endParaRPr kumimoji="0" lang="fr-FR" sz="4300" b="0" i="0" u="none" strike="noStrike" kern="1200" cap="none" spc="0" normalizeH="0" baseline="0" noProof="0" dirty="0">
              <a:ln>
                <a:noFill/>
              </a:ln>
              <a:solidFill>
                <a:schemeClr val="tx2">
                  <a:satMod val="130000"/>
                </a:schemeClr>
              </a:solidFill>
              <a:effectLst>
                <a:outerShdw blurRad="50000" dist="30000" dir="5400000" algn="tl" rotWithShape="0">
                  <a:srgbClr val="000000">
                    <a:alpha val="30000"/>
                  </a:srgbClr>
                </a:outerShdw>
              </a:effectLst>
              <a:uLnTx/>
              <a:uFillTx/>
              <a:latin typeface="Century Schoolbook" pitchFamily="18" charset="0"/>
              <a:ea typeface="+mj-ea"/>
              <a:cs typeface="+mj-cs"/>
            </a:endParaRPr>
          </a:p>
        </p:txBody>
      </p:sp>
      <p:sp>
        <p:nvSpPr>
          <p:cNvPr id="5" name="Espace réservé du contenu 2"/>
          <p:cNvSpPr txBox="1">
            <a:spLocks/>
          </p:cNvSpPr>
          <p:nvPr/>
        </p:nvSpPr>
        <p:spPr>
          <a:xfrm>
            <a:off x="1403648" y="1484784"/>
            <a:ext cx="7498080" cy="4800600"/>
          </a:xfrm>
          <a:prstGeom prst="rect">
            <a:avLst/>
          </a:prstGeom>
        </p:spPr>
        <p:txBody>
          <a:bodyPr>
            <a:normAutofit fontScale="92500" lnSpcReduction="20000"/>
          </a:bodyPr>
          <a:lstStyle/>
          <a:p>
            <a:pPr marL="365760" marR="0" lvl="0" indent="-283464" algn="l" defTabSz="914400" rtl="0" eaLnBrk="1" fontAlgn="auto" latinLnBrk="0" hangingPunct="1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"/>
              <a:tabLst/>
              <a:defRPr/>
            </a:pPr>
            <a:r>
              <a:rPr kumimoji="0" lang="fr-FR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Century Schoolbook" pitchFamily="18" charset="0"/>
                <a:cs typeface="Andalus" pitchFamily="18" charset="-78"/>
              </a:rPr>
              <a:t> </a:t>
            </a:r>
            <a:r>
              <a:rPr kumimoji="0" lang="fr-FR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uLnTx/>
                <a:uFillTx/>
                <a:latin typeface="Century Schoolbook" pitchFamily="18" charset="0"/>
                <a:cs typeface="Andalus" pitchFamily="18" charset="-78"/>
              </a:rPr>
              <a:t>Présentation de l’entreprise</a:t>
            </a:r>
          </a:p>
          <a:p>
            <a:pPr marL="365760" marR="0" lvl="0" indent="-283464" algn="l" defTabSz="914400" rtl="0" eaLnBrk="1" fontAlgn="auto" latinLnBrk="0" hangingPunct="1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"/>
              <a:tabLst/>
              <a:defRPr/>
            </a:pPr>
            <a:r>
              <a:rPr kumimoji="0" lang="fr-FR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Century Schoolbook" pitchFamily="18" charset="0"/>
                <a:cs typeface="Andalus" pitchFamily="18" charset="-78"/>
              </a:rPr>
              <a:t> </a:t>
            </a:r>
            <a:r>
              <a:rPr kumimoji="0" lang="fr-FR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uLnTx/>
                <a:uFillTx/>
                <a:latin typeface="Century Schoolbook" pitchFamily="18" charset="0"/>
                <a:cs typeface="Andalus" pitchFamily="18" charset="-78"/>
              </a:rPr>
              <a:t>Description des missions</a:t>
            </a:r>
          </a:p>
          <a:p>
            <a:pPr marL="365760" marR="0" lvl="0" indent="-283464" algn="l" defTabSz="914400" rtl="0" eaLnBrk="1" fontAlgn="auto" latinLnBrk="0" hangingPunct="1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"/>
              <a:tabLst/>
              <a:defRPr/>
            </a:pPr>
            <a:r>
              <a:rPr kumimoji="0" lang="fr-FR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uLnTx/>
                <a:uFillTx/>
                <a:latin typeface="Century Schoolbook" pitchFamily="18" charset="0"/>
                <a:cs typeface="Andalus" pitchFamily="18" charset="-78"/>
              </a:rPr>
              <a:t> </a:t>
            </a:r>
            <a:r>
              <a:rPr kumimoji="0" lang="fr-FR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Century Schoolbook" pitchFamily="18" charset="0"/>
                <a:cs typeface="Andalus" pitchFamily="18" charset="-78"/>
              </a:rPr>
              <a:t>Compétences développées et difficultés  rencontrées</a:t>
            </a:r>
          </a:p>
          <a:p>
            <a:pPr marL="365760" marR="0" lvl="0" indent="-283464" algn="l" defTabSz="914400" rtl="0" eaLnBrk="1" fontAlgn="auto" latinLnBrk="0" hangingPunct="1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"/>
              <a:tabLst/>
              <a:defRPr/>
            </a:pPr>
            <a:r>
              <a:rPr kumimoji="0" lang="fr-FR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uLnTx/>
                <a:uFillTx/>
                <a:latin typeface="Century Schoolbook" pitchFamily="18" charset="0"/>
                <a:cs typeface="Andalus" pitchFamily="18" charset="-78"/>
              </a:rPr>
              <a:t> Mise en pratique des connaissances universitaire</a:t>
            </a:r>
          </a:p>
          <a:p>
            <a:pPr marL="365760" marR="0" lvl="0" indent="-283464" algn="l" defTabSz="914400" rtl="0" eaLnBrk="1" fontAlgn="auto" latinLnBrk="0" hangingPunct="1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"/>
              <a:tabLst/>
              <a:defRPr/>
            </a:pPr>
            <a:r>
              <a:rPr kumimoji="0" lang="fr-FR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uLnTx/>
                <a:uFillTx/>
                <a:latin typeface="Century Schoolbook" pitchFamily="18" charset="0"/>
                <a:cs typeface="Andalus" pitchFamily="18" charset="-78"/>
              </a:rPr>
              <a:t>Conclusion </a:t>
            </a:r>
          </a:p>
          <a:p>
            <a:pPr marL="365760" marR="0" lvl="0" indent="-283464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"/>
              <a:tabLst/>
              <a:defRPr/>
            </a:pPr>
            <a:endParaRPr kumimoji="0" lang="fr-FR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entury Schoolbook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194C88-A3C3-42EC-BBAC-89BE92021F43}" type="slidenum">
              <a:rPr lang="fr-FR" smtClean="0">
                <a:latin typeface="Century Schoolbook" pitchFamily="18" charset="0"/>
              </a:rPr>
              <a:pPr/>
              <a:t>9</a:t>
            </a:fld>
            <a:endParaRPr lang="fr-FR">
              <a:latin typeface="Century Schoolbook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475656" y="188640"/>
            <a:ext cx="749808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fr-FR" sz="4400" dirty="0" smtClean="0">
                <a:solidFill>
                  <a:schemeClr val="tx2">
                    <a:lumMod val="75000"/>
                  </a:schemeClr>
                </a:solidFill>
                <a:effectLst/>
                <a:latin typeface="Century Schoolbook" pitchFamily="18" charset="0"/>
                <a:cs typeface="Andalus" pitchFamily="18" charset="-78"/>
              </a:rPr>
              <a:t>Compétences développées et difficultés rencontrées</a:t>
            </a:r>
            <a:endParaRPr lang="fr-FR" dirty="0">
              <a:solidFill>
                <a:schemeClr val="tx2">
                  <a:lumMod val="75000"/>
                </a:schemeClr>
              </a:solidFill>
              <a:latin typeface="Century Schoolbook" pitchFamily="18" charset="0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435608" y="1447800"/>
            <a:ext cx="7498080" cy="5005536"/>
          </a:xfrm>
        </p:spPr>
        <p:txBody>
          <a:bodyPr>
            <a:normAutofit fontScale="85000" lnSpcReduction="10000"/>
          </a:bodyPr>
          <a:lstStyle/>
          <a:p>
            <a:pPr>
              <a:lnSpc>
                <a:spcPct val="150000"/>
              </a:lnSpc>
            </a:pPr>
            <a:r>
              <a:rPr lang="fr-FR" sz="2400" dirty="0" smtClean="0">
                <a:solidFill>
                  <a:schemeClr val="tx2">
                    <a:lumMod val="75000"/>
                  </a:schemeClr>
                </a:solidFill>
                <a:latin typeface="Century Schoolbook" pitchFamily="18" charset="0"/>
              </a:rPr>
              <a:t> Découverte de logiciels</a:t>
            </a:r>
          </a:p>
          <a:p>
            <a:pPr lvl="1">
              <a:lnSpc>
                <a:spcPct val="150000"/>
              </a:lnSpc>
            </a:pPr>
            <a:r>
              <a:rPr lang="fr-FR" sz="2400" dirty="0" smtClean="0">
                <a:solidFill>
                  <a:schemeClr val="tx2">
                    <a:lumMod val="75000"/>
                  </a:schemeClr>
                </a:solidFill>
                <a:latin typeface="Century Schoolbook" pitchFamily="18" charset="0"/>
              </a:rPr>
              <a:t> </a:t>
            </a:r>
            <a:r>
              <a:rPr lang="fr-FR" sz="2000" u="sng" dirty="0" smtClean="0">
                <a:solidFill>
                  <a:schemeClr val="tx2">
                    <a:lumMod val="75000"/>
                  </a:schemeClr>
                </a:solidFill>
                <a:latin typeface="Century Schoolbook" pitchFamily="18" charset="0"/>
              </a:rPr>
              <a:t>Traduction</a:t>
            </a:r>
          </a:p>
          <a:p>
            <a:pPr lvl="2">
              <a:lnSpc>
                <a:spcPct val="150000"/>
              </a:lnSpc>
            </a:pPr>
            <a:r>
              <a:rPr lang="fr-FR" sz="2000" dirty="0" smtClean="0">
                <a:solidFill>
                  <a:schemeClr val="tx2">
                    <a:lumMod val="75000"/>
                  </a:schemeClr>
                </a:solidFill>
                <a:latin typeface="Century Schoolbook" pitchFamily="18" charset="0"/>
              </a:rPr>
              <a:t> Tag Editor </a:t>
            </a:r>
          </a:p>
          <a:p>
            <a:pPr lvl="2">
              <a:lnSpc>
                <a:spcPct val="150000"/>
              </a:lnSpc>
            </a:pPr>
            <a:r>
              <a:rPr lang="fr-FR" sz="2000" dirty="0" smtClean="0">
                <a:solidFill>
                  <a:schemeClr val="tx2">
                    <a:lumMod val="75000"/>
                  </a:schemeClr>
                </a:solidFill>
                <a:latin typeface="Century Schoolbook" pitchFamily="18" charset="0"/>
              </a:rPr>
              <a:t> </a:t>
            </a:r>
            <a:r>
              <a:rPr lang="fr-FR" sz="2000" dirty="0" err="1" smtClean="0">
                <a:solidFill>
                  <a:schemeClr val="tx2">
                    <a:lumMod val="75000"/>
                  </a:schemeClr>
                </a:solidFill>
                <a:latin typeface="Century Schoolbook" pitchFamily="18" charset="0"/>
              </a:rPr>
              <a:t>Trados</a:t>
            </a:r>
            <a:r>
              <a:rPr lang="fr-FR" sz="2000" dirty="0" smtClean="0">
                <a:solidFill>
                  <a:schemeClr val="tx2">
                    <a:lumMod val="75000"/>
                  </a:schemeClr>
                </a:solidFill>
                <a:latin typeface="Century Schoolbook" pitchFamily="18" charset="0"/>
              </a:rPr>
              <a:t> Studio 2011 et 2014</a:t>
            </a:r>
          </a:p>
          <a:p>
            <a:pPr lvl="2">
              <a:lnSpc>
                <a:spcPct val="150000"/>
              </a:lnSpc>
            </a:pPr>
            <a:r>
              <a:rPr lang="fr-FR" sz="2000" dirty="0" smtClean="0">
                <a:solidFill>
                  <a:schemeClr val="tx2">
                    <a:lumMod val="75000"/>
                  </a:schemeClr>
                </a:solidFill>
                <a:latin typeface="Century Schoolbook" pitchFamily="18" charset="0"/>
              </a:rPr>
              <a:t> Translation Manager</a:t>
            </a:r>
          </a:p>
          <a:p>
            <a:pPr lvl="1">
              <a:lnSpc>
                <a:spcPct val="150000"/>
              </a:lnSpc>
              <a:buClr>
                <a:srgbClr val="FF388C"/>
              </a:buClr>
            </a:pPr>
            <a:r>
              <a:rPr lang="fr-FR" sz="2000" dirty="0" smtClean="0">
                <a:solidFill>
                  <a:schemeClr val="tx2">
                    <a:lumMod val="75000"/>
                  </a:schemeClr>
                </a:solidFill>
                <a:latin typeface="Century Schoolbook" pitchFamily="18" charset="0"/>
              </a:rPr>
              <a:t> </a:t>
            </a:r>
            <a:r>
              <a:rPr lang="fr-FR" sz="2000" u="sng" dirty="0" smtClean="0">
                <a:solidFill>
                  <a:schemeClr val="tx2">
                    <a:lumMod val="75000"/>
                  </a:schemeClr>
                </a:solidFill>
                <a:latin typeface="Century Schoolbook" pitchFamily="18" charset="0"/>
              </a:rPr>
              <a:t>Relecture</a:t>
            </a:r>
          </a:p>
          <a:p>
            <a:pPr lvl="2">
              <a:lnSpc>
                <a:spcPct val="150000"/>
              </a:lnSpc>
              <a:buClr>
                <a:srgbClr val="FF388C"/>
              </a:buClr>
            </a:pPr>
            <a:r>
              <a:rPr lang="fr-FR" sz="2000" dirty="0" smtClean="0">
                <a:solidFill>
                  <a:schemeClr val="tx2">
                    <a:lumMod val="75000"/>
                  </a:schemeClr>
                </a:solidFill>
                <a:latin typeface="Century Schoolbook" pitchFamily="18" charset="0"/>
              </a:rPr>
              <a:t> Antidote</a:t>
            </a:r>
          </a:p>
          <a:p>
            <a:pPr lvl="2">
              <a:lnSpc>
                <a:spcPct val="150000"/>
              </a:lnSpc>
              <a:buClr>
                <a:srgbClr val="FF388C"/>
              </a:buClr>
            </a:pPr>
            <a:r>
              <a:rPr lang="fr-FR" sz="2000" dirty="0" smtClean="0">
                <a:solidFill>
                  <a:schemeClr val="tx2">
                    <a:lumMod val="75000"/>
                  </a:schemeClr>
                </a:solidFill>
                <a:latin typeface="Century Schoolbook" pitchFamily="18" charset="0"/>
              </a:rPr>
              <a:t> </a:t>
            </a:r>
            <a:r>
              <a:rPr lang="fr-FR" sz="2000" dirty="0" err="1" smtClean="0">
                <a:solidFill>
                  <a:schemeClr val="tx2">
                    <a:lumMod val="75000"/>
                  </a:schemeClr>
                </a:solidFill>
                <a:latin typeface="Century Schoolbook" pitchFamily="18" charset="0"/>
              </a:rPr>
              <a:t>ApSIC</a:t>
            </a:r>
            <a:r>
              <a:rPr lang="fr-FR" sz="2000" dirty="0" smtClean="0">
                <a:solidFill>
                  <a:schemeClr val="tx2">
                    <a:lumMod val="75000"/>
                  </a:schemeClr>
                </a:solidFill>
                <a:latin typeface="Century Schoolbook" pitchFamily="18" charset="0"/>
              </a:rPr>
              <a:t> X-</a:t>
            </a:r>
            <a:r>
              <a:rPr lang="fr-FR" sz="2000" dirty="0" err="1" smtClean="0">
                <a:solidFill>
                  <a:schemeClr val="tx2">
                    <a:lumMod val="75000"/>
                  </a:schemeClr>
                </a:solidFill>
                <a:latin typeface="Century Schoolbook" pitchFamily="18" charset="0"/>
              </a:rPr>
              <a:t>bench</a:t>
            </a:r>
            <a:endParaRPr lang="fr-FR" sz="2000" dirty="0" smtClean="0">
              <a:solidFill>
                <a:schemeClr val="tx2">
                  <a:lumMod val="75000"/>
                </a:schemeClr>
              </a:solidFill>
              <a:latin typeface="Century Schoolbook" pitchFamily="18" charset="0"/>
            </a:endParaRPr>
          </a:p>
          <a:p>
            <a:pPr lvl="0">
              <a:lnSpc>
                <a:spcPct val="150000"/>
              </a:lnSpc>
              <a:buClr>
                <a:srgbClr val="FF388C"/>
              </a:buClr>
            </a:pPr>
            <a:r>
              <a:rPr lang="fr-FR" sz="2400" dirty="0" smtClean="0">
                <a:solidFill>
                  <a:schemeClr val="tx2">
                    <a:lumMod val="75000"/>
                  </a:schemeClr>
                </a:solidFill>
                <a:latin typeface="Century Schoolbook" pitchFamily="18" charset="0"/>
              </a:rPr>
              <a:t> Adaptation à des contraintes précises</a:t>
            </a:r>
          </a:p>
          <a:p>
            <a:pPr lvl="1">
              <a:lnSpc>
                <a:spcPct val="150000"/>
              </a:lnSpc>
              <a:buClr>
                <a:srgbClr val="FF388C"/>
              </a:buClr>
            </a:pPr>
            <a:r>
              <a:rPr lang="fr-FR" sz="2000" dirty="0" smtClean="0">
                <a:solidFill>
                  <a:schemeClr val="tx2">
                    <a:lumMod val="75000"/>
                  </a:schemeClr>
                </a:solidFill>
                <a:latin typeface="Century Schoolbook" pitchFamily="18" charset="0"/>
              </a:rPr>
              <a:t> Nombre de caractères (</a:t>
            </a:r>
            <a:r>
              <a:rPr lang="fr-FR" sz="2000" dirty="0" err="1" smtClean="0">
                <a:solidFill>
                  <a:schemeClr val="tx2">
                    <a:lumMod val="75000"/>
                  </a:schemeClr>
                </a:solidFill>
                <a:latin typeface="Century Schoolbook" pitchFamily="18" charset="0"/>
              </a:rPr>
              <a:t>tweet</a:t>
            </a:r>
            <a:r>
              <a:rPr lang="fr-FR" sz="2000" dirty="0" smtClean="0">
                <a:solidFill>
                  <a:schemeClr val="tx2">
                    <a:lumMod val="75000"/>
                  </a:schemeClr>
                </a:solidFill>
                <a:latin typeface="Century Schoolbook" pitchFamily="18" charset="0"/>
              </a:rPr>
              <a:t>)</a:t>
            </a:r>
          </a:p>
          <a:p>
            <a:pPr lvl="1">
              <a:lnSpc>
                <a:spcPct val="150000"/>
              </a:lnSpc>
              <a:buClr>
                <a:srgbClr val="FF388C"/>
              </a:buClr>
            </a:pPr>
            <a:r>
              <a:rPr lang="fr-FR" sz="2000" dirty="0" smtClean="0">
                <a:solidFill>
                  <a:schemeClr val="tx2">
                    <a:lumMod val="75000"/>
                  </a:schemeClr>
                </a:solidFill>
                <a:latin typeface="Century Schoolbook" pitchFamily="18" charset="0"/>
              </a:rPr>
              <a:t> Mise en page (PPT, PDF, notice d’utilisation illustrée…)</a:t>
            </a:r>
          </a:p>
          <a:p>
            <a:pPr lvl="2">
              <a:lnSpc>
                <a:spcPct val="150000"/>
              </a:lnSpc>
              <a:buClr>
                <a:srgbClr val="FF388C"/>
              </a:buClr>
            </a:pPr>
            <a:endParaRPr lang="fr-FR" sz="2000" dirty="0" smtClean="0">
              <a:solidFill>
                <a:schemeClr val="tx2">
                  <a:lumMod val="75000"/>
                </a:schemeClr>
              </a:solidFill>
              <a:latin typeface="Century Schoolbook" pitchFamily="18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194C88-A3C3-42EC-BBAC-89BE92021F43}" type="slidenum">
              <a:rPr lang="fr-FR" smtClean="0">
                <a:latin typeface="Century Schoolbook" pitchFamily="18" charset="0"/>
              </a:rPr>
              <a:pPr/>
              <a:t>10</a:t>
            </a:fld>
            <a:endParaRPr lang="fr-FR">
              <a:latin typeface="Century Schoolbook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403648" y="260648"/>
            <a:ext cx="7498080" cy="4800600"/>
          </a:xfrm>
        </p:spPr>
        <p:txBody>
          <a:bodyPr>
            <a:normAutofit/>
          </a:bodyPr>
          <a:lstStyle/>
          <a:p>
            <a:r>
              <a:rPr lang="fr-FR" sz="2400" dirty="0" smtClean="0">
                <a:solidFill>
                  <a:schemeClr val="tx2">
                    <a:lumMod val="75000"/>
                  </a:schemeClr>
                </a:solidFill>
                <a:latin typeface="Century Schoolbook" pitchFamily="18" charset="0"/>
              </a:rPr>
              <a:t> Tag Editor</a:t>
            </a:r>
          </a:p>
          <a:p>
            <a:pPr lvl="2"/>
            <a:r>
              <a:rPr lang="fr-FR" sz="2000" dirty="0" smtClean="0">
                <a:solidFill>
                  <a:schemeClr val="tx2">
                    <a:lumMod val="75000"/>
                  </a:schemeClr>
                </a:solidFill>
                <a:latin typeface="Century Schoolbook" pitchFamily="18" charset="0"/>
              </a:rPr>
              <a:t> Portail de traduction SAP</a:t>
            </a:r>
          </a:p>
          <a:p>
            <a:pPr lvl="2"/>
            <a:r>
              <a:rPr lang="fr-FR" sz="2000" dirty="0" smtClean="0">
                <a:solidFill>
                  <a:schemeClr val="tx2">
                    <a:lumMod val="75000"/>
                  </a:schemeClr>
                </a:solidFill>
                <a:latin typeface="Century Schoolbook" pitchFamily="18" charset="0"/>
              </a:rPr>
              <a:t> En réseau </a:t>
            </a:r>
          </a:p>
          <a:p>
            <a:pPr lvl="2">
              <a:buNone/>
            </a:pPr>
            <a:endParaRPr lang="fr-FR" dirty="0" smtClean="0">
              <a:solidFill>
                <a:schemeClr val="tx2">
                  <a:lumMod val="75000"/>
                </a:schemeClr>
              </a:solidFill>
              <a:latin typeface="Century Schoolbook" pitchFamily="18" charset="0"/>
            </a:endParaRPr>
          </a:p>
        </p:txBody>
      </p:sp>
      <p:pic>
        <p:nvPicPr>
          <p:cNvPr id="4" name="Image 3" descr="sap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3608" y="2132856"/>
            <a:ext cx="4045564" cy="3744416"/>
          </a:xfrm>
          <a:prstGeom prst="rect">
            <a:avLst/>
          </a:prstGeom>
        </p:spPr>
      </p:pic>
      <p:pic>
        <p:nvPicPr>
          <p:cNvPr id="5" name="Image 4" descr="sap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196285" y="2132856"/>
            <a:ext cx="3947715" cy="3733619"/>
          </a:xfrm>
          <a:prstGeom prst="rect">
            <a:avLst/>
          </a:prstGeom>
        </p:spPr>
      </p:pic>
      <p:sp>
        <p:nvSpPr>
          <p:cNvPr id="11" name="Espace réservé du numéro de diapositive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194C88-A3C3-42EC-BBAC-89BE92021F43}" type="slidenum">
              <a:rPr lang="fr-FR" smtClean="0">
                <a:latin typeface="Century Schoolbook" pitchFamily="18" charset="0"/>
              </a:rPr>
              <a:pPr/>
              <a:t>11</a:t>
            </a:fld>
            <a:endParaRPr lang="fr-FR">
              <a:latin typeface="Century Schoolbook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sap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19673" y="764704"/>
            <a:ext cx="7164830" cy="5730743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1331640" y="188640"/>
            <a:ext cx="734481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5760" lvl="0" indent="-283464">
              <a:spcBef>
                <a:spcPts val="600"/>
              </a:spcBef>
              <a:buClr>
                <a:srgbClr val="FF388C"/>
              </a:buClr>
              <a:buSzPct val="80000"/>
              <a:buFont typeface="Wingdings 2"/>
              <a:buChar char=""/>
            </a:pPr>
            <a:r>
              <a:rPr lang="fr-FR" sz="2400" dirty="0" smtClean="0">
                <a:solidFill>
                  <a:schemeClr val="tx2">
                    <a:lumMod val="75000"/>
                  </a:schemeClr>
                </a:solidFill>
                <a:latin typeface="Century Schoolbook" pitchFamily="18" charset="0"/>
              </a:rPr>
              <a:t> Sélection d’une mémoire de traduction</a:t>
            </a: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194C88-A3C3-42EC-BBAC-89BE92021F43}" type="slidenum">
              <a:rPr lang="fr-FR" smtClean="0">
                <a:solidFill>
                  <a:schemeClr val="tx2">
                    <a:lumMod val="75000"/>
                  </a:schemeClr>
                </a:solidFill>
                <a:latin typeface="Century Schoolbook" pitchFamily="18" charset="0"/>
              </a:rPr>
              <a:pPr/>
              <a:t>12</a:t>
            </a:fld>
            <a:endParaRPr lang="fr-FR">
              <a:solidFill>
                <a:schemeClr val="tx2">
                  <a:lumMod val="75000"/>
                </a:schemeClr>
              </a:solidFill>
              <a:latin typeface="Century Schoolbook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115616" y="188640"/>
            <a:ext cx="7498080" cy="685056"/>
          </a:xfrm>
        </p:spPr>
        <p:txBody>
          <a:bodyPr>
            <a:normAutofit/>
          </a:bodyPr>
          <a:lstStyle/>
          <a:p>
            <a:r>
              <a:rPr lang="fr-FR" sz="2400" dirty="0" smtClean="0">
                <a:solidFill>
                  <a:schemeClr val="tx2">
                    <a:lumMod val="75000"/>
                  </a:schemeClr>
                </a:solidFill>
                <a:latin typeface="Century Schoolbook" pitchFamily="18" charset="0"/>
              </a:rPr>
              <a:t> Présentation de l’environnement avec TM </a:t>
            </a:r>
            <a:endParaRPr lang="fr-FR" sz="2400" dirty="0">
              <a:solidFill>
                <a:schemeClr val="tx2">
                  <a:lumMod val="75000"/>
                </a:schemeClr>
              </a:solidFill>
              <a:latin typeface="Century Schoolbook" pitchFamily="18" charset="0"/>
            </a:endParaRPr>
          </a:p>
        </p:txBody>
      </p:sp>
      <p:pic>
        <p:nvPicPr>
          <p:cNvPr id="4" name="Image 3" descr="Sap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75656" y="764704"/>
            <a:ext cx="7218961" cy="5774040"/>
          </a:xfrm>
          <a:prstGeom prst="rect">
            <a:avLst/>
          </a:prstGeom>
        </p:spPr>
      </p:pic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194C88-A3C3-42EC-BBAC-89BE92021F43}" type="slidenum">
              <a:rPr lang="fr-FR" smtClean="0"/>
              <a:pPr/>
              <a:t>13</a:t>
            </a:fld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403648" y="260648"/>
            <a:ext cx="7498080" cy="4800600"/>
          </a:xfrm>
        </p:spPr>
        <p:txBody>
          <a:bodyPr>
            <a:normAutofit/>
          </a:bodyPr>
          <a:lstStyle/>
          <a:p>
            <a:r>
              <a:rPr lang="fr-FR" sz="2400" dirty="0" smtClean="0">
                <a:solidFill>
                  <a:schemeClr val="tx2">
                    <a:lumMod val="75000"/>
                  </a:schemeClr>
                </a:solidFill>
                <a:latin typeface="Century Schoolbook" pitchFamily="18" charset="0"/>
              </a:rPr>
              <a:t> Translation Manager</a:t>
            </a:r>
          </a:p>
          <a:p>
            <a:pPr lvl="1"/>
            <a:r>
              <a:rPr lang="fr-FR" sz="2000" dirty="0" smtClean="0">
                <a:solidFill>
                  <a:schemeClr val="tx2">
                    <a:lumMod val="75000"/>
                  </a:schemeClr>
                </a:solidFill>
                <a:latin typeface="Century Schoolbook" pitchFamily="18" charset="0"/>
              </a:rPr>
              <a:t> Spécifique à IBM</a:t>
            </a:r>
          </a:p>
          <a:p>
            <a:pPr lvl="1"/>
            <a:r>
              <a:rPr lang="fr-FR" sz="2000" dirty="0" smtClean="0">
                <a:solidFill>
                  <a:schemeClr val="tx2">
                    <a:lumMod val="75000"/>
                  </a:schemeClr>
                </a:solidFill>
                <a:latin typeface="Century Schoolbook" pitchFamily="18" charset="0"/>
              </a:rPr>
              <a:t> Peu convivial</a:t>
            </a:r>
          </a:p>
          <a:p>
            <a:pPr lvl="1"/>
            <a:r>
              <a:rPr lang="fr-FR" sz="2000" dirty="0" smtClean="0">
                <a:solidFill>
                  <a:schemeClr val="tx2">
                    <a:lumMod val="75000"/>
                  </a:schemeClr>
                </a:solidFill>
                <a:latin typeface="Century Schoolbook" pitchFamily="18" charset="0"/>
              </a:rPr>
              <a:t> Très performant</a:t>
            </a:r>
          </a:p>
          <a:p>
            <a:pPr lvl="1">
              <a:buNone/>
            </a:pPr>
            <a:endParaRPr lang="fr-FR" sz="2000" dirty="0" smtClean="0">
              <a:solidFill>
                <a:schemeClr val="tx2">
                  <a:lumMod val="75000"/>
                </a:schemeClr>
              </a:solidFill>
              <a:latin typeface="Century Schoolbook" pitchFamily="18" charset="0"/>
            </a:endParaRPr>
          </a:p>
        </p:txBody>
      </p:sp>
      <p:pic>
        <p:nvPicPr>
          <p:cNvPr id="4" name="Image 3" descr="Captureibm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31640" y="1988840"/>
            <a:ext cx="7416825" cy="4869160"/>
          </a:xfrm>
          <a:prstGeom prst="rect">
            <a:avLst/>
          </a:prstGeom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194C88-A3C3-42EC-BBAC-89BE92021F43}" type="slidenum">
              <a:rPr lang="fr-FR" smtClean="0"/>
              <a:pPr/>
              <a:t>14</a:t>
            </a:fld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403648" y="188640"/>
            <a:ext cx="7498080" cy="4752528"/>
          </a:xfrm>
        </p:spPr>
        <p:txBody>
          <a:bodyPr>
            <a:normAutofit/>
          </a:bodyPr>
          <a:lstStyle/>
          <a:p>
            <a:pPr lvl="1"/>
            <a:r>
              <a:rPr lang="fr-FR" sz="2400" dirty="0" smtClean="0">
                <a:solidFill>
                  <a:schemeClr val="tx2">
                    <a:lumMod val="75000"/>
                  </a:schemeClr>
                </a:solidFill>
                <a:latin typeface="Century Schoolbook" pitchFamily="18" charset="0"/>
              </a:rPr>
              <a:t> Ouverture d’un dossier</a:t>
            </a:r>
          </a:p>
          <a:p>
            <a:pPr lvl="1"/>
            <a:endParaRPr lang="fr-FR" sz="2400" dirty="0" smtClean="0">
              <a:latin typeface="Century Schoolbook" pitchFamily="18" charset="0"/>
            </a:endParaRPr>
          </a:p>
          <a:p>
            <a:pPr lvl="1"/>
            <a:endParaRPr lang="fr-FR" sz="2400" dirty="0" smtClean="0">
              <a:latin typeface="Century Schoolbook" pitchFamily="18" charset="0"/>
            </a:endParaRPr>
          </a:p>
          <a:p>
            <a:pPr lvl="1"/>
            <a:endParaRPr lang="fr-FR" sz="2400" dirty="0" smtClean="0">
              <a:latin typeface="Century Schoolbook" pitchFamily="18" charset="0"/>
            </a:endParaRPr>
          </a:p>
          <a:p>
            <a:pPr lvl="1"/>
            <a:endParaRPr lang="fr-FR" sz="2400" dirty="0" smtClean="0">
              <a:latin typeface="Century Schoolbook" pitchFamily="18" charset="0"/>
            </a:endParaRPr>
          </a:p>
          <a:p>
            <a:pPr lvl="1"/>
            <a:endParaRPr lang="fr-FR" sz="2400" dirty="0" smtClean="0">
              <a:latin typeface="Century Schoolbook" pitchFamily="18" charset="0"/>
            </a:endParaRPr>
          </a:p>
          <a:p>
            <a:pPr lvl="1"/>
            <a:endParaRPr lang="fr-FR" sz="2400" dirty="0" smtClean="0">
              <a:latin typeface="Century Schoolbook" pitchFamily="18" charset="0"/>
            </a:endParaRPr>
          </a:p>
          <a:p>
            <a:pPr lvl="1"/>
            <a:endParaRPr lang="fr-FR" sz="2400" dirty="0" smtClean="0">
              <a:latin typeface="Century Schoolbook" pitchFamily="18" charset="0"/>
            </a:endParaRPr>
          </a:p>
          <a:p>
            <a:pPr lvl="1">
              <a:buNone/>
            </a:pPr>
            <a:endParaRPr lang="fr-FR" sz="2400" dirty="0">
              <a:latin typeface="Century Schoolbook" pitchFamily="18" charset="0"/>
            </a:endParaRPr>
          </a:p>
        </p:txBody>
      </p:sp>
      <p:pic>
        <p:nvPicPr>
          <p:cNvPr id="4" name="Image 3" descr="Captureibm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59632" y="836712"/>
            <a:ext cx="7573560" cy="5688632"/>
          </a:xfrm>
          <a:prstGeom prst="rect">
            <a:avLst/>
          </a:prstGeom>
        </p:spPr>
      </p:pic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194C88-A3C3-42EC-BBAC-89BE92021F43}" type="slidenum">
              <a:rPr lang="fr-FR" smtClean="0"/>
              <a:pPr/>
              <a:t>15</a:t>
            </a:fld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331640" y="188640"/>
            <a:ext cx="7498080" cy="4800600"/>
          </a:xfrm>
        </p:spPr>
        <p:txBody>
          <a:bodyPr/>
          <a:lstStyle/>
          <a:p>
            <a:pPr lvl="1">
              <a:buClr>
                <a:srgbClr val="FF388C"/>
              </a:buClr>
            </a:pPr>
            <a:r>
              <a:rPr lang="fr-FR" sz="2400" dirty="0" smtClean="0">
                <a:solidFill>
                  <a:schemeClr val="tx2">
                    <a:lumMod val="75000"/>
                  </a:schemeClr>
                </a:solidFill>
                <a:latin typeface="Century Schoolbook" pitchFamily="18" charset="0"/>
              </a:rPr>
              <a:t> Présentation de l’environnement</a:t>
            </a:r>
          </a:p>
        </p:txBody>
      </p:sp>
      <p:pic>
        <p:nvPicPr>
          <p:cNvPr id="4" name="Image 3" descr="CaptureIBM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59632" y="692696"/>
            <a:ext cx="7618106" cy="5760640"/>
          </a:xfrm>
          <a:prstGeom prst="rect">
            <a:avLst/>
          </a:prstGeom>
        </p:spPr>
      </p:pic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194C88-A3C3-42EC-BBAC-89BE92021F43}" type="slidenum">
              <a:rPr lang="fr-FR" smtClean="0"/>
              <a:pPr/>
              <a:t>16</a:t>
            </a:fld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259632" y="188640"/>
            <a:ext cx="7498080" cy="4800600"/>
          </a:xfrm>
        </p:spPr>
        <p:txBody>
          <a:bodyPr>
            <a:normAutofit/>
          </a:bodyPr>
          <a:lstStyle/>
          <a:p>
            <a:r>
              <a:rPr lang="fr-FR" sz="2400" dirty="0" smtClean="0">
                <a:solidFill>
                  <a:schemeClr val="tx2">
                    <a:lumMod val="75000"/>
                  </a:schemeClr>
                </a:solidFill>
                <a:latin typeface="Century Schoolbook" pitchFamily="18" charset="0"/>
              </a:rPr>
              <a:t> </a:t>
            </a:r>
            <a:r>
              <a:rPr lang="fr-FR" sz="2400" dirty="0" err="1" smtClean="0">
                <a:solidFill>
                  <a:schemeClr val="tx2">
                    <a:lumMod val="75000"/>
                  </a:schemeClr>
                </a:solidFill>
                <a:latin typeface="Century Schoolbook" pitchFamily="18" charset="0"/>
              </a:rPr>
              <a:t>Trados</a:t>
            </a:r>
            <a:r>
              <a:rPr lang="fr-FR" sz="2400" dirty="0" smtClean="0">
                <a:solidFill>
                  <a:schemeClr val="tx2">
                    <a:lumMod val="75000"/>
                  </a:schemeClr>
                </a:solidFill>
                <a:latin typeface="Century Schoolbook" pitchFamily="18" charset="0"/>
              </a:rPr>
              <a:t> Studio 2014</a:t>
            </a:r>
          </a:p>
          <a:p>
            <a:pPr lvl="1"/>
            <a:r>
              <a:rPr lang="fr-FR" sz="2000" dirty="0" smtClean="0">
                <a:solidFill>
                  <a:schemeClr val="tx2">
                    <a:lumMod val="75000"/>
                  </a:schemeClr>
                </a:solidFill>
                <a:latin typeface="Century Schoolbook" pitchFamily="18" charset="0"/>
              </a:rPr>
              <a:t> Convivial, intuitif, facile</a:t>
            </a:r>
          </a:p>
          <a:p>
            <a:pPr lvl="1"/>
            <a:r>
              <a:rPr lang="fr-FR" sz="2000" dirty="0" smtClean="0">
                <a:solidFill>
                  <a:schemeClr val="tx2">
                    <a:lumMod val="75000"/>
                  </a:schemeClr>
                </a:solidFill>
                <a:latin typeface="Century Schoolbook" pitchFamily="18" charset="0"/>
              </a:rPr>
              <a:t> Idéal pour la relecture</a:t>
            </a:r>
            <a:endParaRPr lang="fr-FR" sz="2000" dirty="0">
              <a:solidFill>
                <a:schemeClr val="tx2">
                  <a:lumMod val="75000"/>
                </a:schemeClr>
              </a:solidFill>
              <a:latin typeface="Century Schoolbook" pitchFamily="18" charset="0"/>
            </a:endParaRPr>
          </a:p>
        </p:txBody>
      </p:sp>
      <p:pic>
        <p:nvPicPr>
          <p:cNvPr id="4" name="Image 3" descr="Capture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87624" y="1484784"/>
            <a:ext cx="7776864" cy="5040560"/>
          </a:xfrm>
          <a:prstGeom prst="rect">
            <a:avLst/>
          </a:prstGeom>
        </p:spPr>
      </p:pic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194C88-A3C3-42EC-BBAC-89BE92021F43}" type="slidenum">
              <a:rPr lang="fr-FR" smtClean="0"/>
              <a:pPr/>
              <a:t>17</a:t>
            </a:fld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403648" y="188640"/>
            <a:ext cx="7498080" cy="4800600"/>
          </a:xfrm>
        </p:spPr>
        <p:txBody>
          <a:bodyPr>
            <a:normAutofit/>
          </a:bodyPr>
          <a:lstStyle/>
          <a:p>
            <a:r>
              <a:rPr lang="fr-FR" sz="2400" dirty="0" smtClean="0">
                <a:solidFill>
                  <a:schemeClr val="tx2">
                    <a:lumMod val="75000"/>
                  </a:schemeClr>
                </a:solidFill>
                <a:latin typeface="Century Schoolbook" pitchFamily="18" charset="0"/>
              </a:rPr>
              <a:t> </a:t>
            </a:r>
            <a:r>
              <a:rPr lang="fr-FR" sz="2400" dirty="0" err="1" smtClean="0">
                <a:solidFill>
                  <a:schemeClr val="tx2">
                    <a:lumMod val="75000"/>
                  </a:schemeClr>
                </a:solidFill>
                <a:latin typeface="Century Schoolbook" pitchFamily="18" charset="0"/>
              </a:rPr>
              <a:t>ApSIC</a:t>
            </a:r>
            <a:r>
              <a:rPr lang="fr-FR" sz="2400" dirty="0" smtClean="0">
                <a:solidFill>
                  <a:schemeClr val="tx2">
                    <a:lumMod val="75000"/>
                  </a:schemeClr>
                </a:solidFill>
                <a:latin typeface="Century Schoolbook" pitchFamily="18" charset="0"/>
              </a:rPr>
              <a:t> X-</a:t>
            </a:r>
            <a:r>
              <a:rPr lang="fr-FR" sz="2400" dirty="0" err="1" smtClean="0">
                <a:solidFill>
                  <a:schemeClr val="tx2">
                    <a:lumMod val="75000"/>
                  </a:schemeClr>
                </a:solidFill>
                <a:latin typeface="Century Schoolbook" pitchFamily="18" charset="0"/>
              </a:rPr>
              <a:t>bench</a:t>
            </a:r>
            <a:endParaRPr lang="fr-FR" sz="2400" dirty="0" smtClean="0">
              <a:solidFill>
                <a:schemeClr val="tx2">
                  <a:lumMod val="75000"/>
                </a:schemeClr>
              </a:solidFill>
              <a:latin typeface="Century Schoolbook" pitchFamily="18" charset="0"/>
            </a:endParaRPr>
          </a:p>
          <a:p>
            <a:pPr lvl="1"/>
            <a:r>
              <a:rPr lang="fr-FR" sz="2000" dirty="0" smtClean="0">
                <a:solidFill>
                  <a:schemeClr val="tx2">
                    <a:lumMod val="75000"/>
                  </a:schemeClr>
                </a:solidFill>
                <a:latin typeface="Century Schoolbook" pitchFamily="18" charset="0"/>
              </a:rPr>
              <a:t> Flexible et fiable</a:t>
            </a:r>
          </a:p>
          <a:p>
            <a:pPr lvl="1"/>
            <a:r>
              <a:rPr lang="fr-FR" sz="2000" dirty="0" smtClean="0">
                <a:solidFill>
                  <a:schemeClr val="tx2">
                    <a:lumMod val="75000"/>
                  </a:schemeClr>
                </a:solidFill>
                <a:latin typeface="Century Schoolbook" pitchFamily="18" charset="0"/>
              </a:rPr>
              <a:t> Peu pratique pour appliquer les corrections</a:t>
            </a:r>
          </a:p>
        </p:txBody>
      </p:sp>
      <p:pic>
        <p:nvPicPr>
          <p:cNvPr id="1028" name="Picture 4" descr="http://www.xbench.net/images/ZillionFormat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1628800"/>
            <a:ext cx="4114800" cy="3048001"/>
          </a:xfrm>
          <a:prstGeom prst="rect">
            <a:avLst/>
          </a:prstGeom>
          <a:noFill/>
        </p:spPr>
      </p:pic>
      <p:pic>
        <p:nvPicPr>
          <p:cNvPr id="1030" name="Picture 6" descr="http://www.xbench.net/images/PersonalRevise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20072" y="1988840"/>
            <a:ext cx="3563888" cy="1798599"/>
          </a:xfrm>
          <a:prstGeom prst="rect">
            <a:avLst/>
          </a:prstGeom>
          <a:noFill/>
        </p:spPr>
      </p:pic>
      <p:pic>
        <p:nvPicPr>
          <p:cNvPr id="1032" name="Picture 8" descr="http://www.xbench.net/images/SpellcheckEverythin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9992" y="4221088"/>
            <a:ext cx="4032448" cy="2131139"/>
          </a:xfrm>
          <a:prstGeom prst="rect">
            <a:avLst/>
          </a:prstGeom>
          <a:noFill/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194C88-A3C3-42EC-BBAC-89BE92021F43}" type="slidenum">
              <a:rPr lang="fr-FR" smtClean="0"/>
              <a:pPr/>
              <a:t>18</a:t>
            </a:fld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403648" y="188640"/>
            <a:ext cx="749808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fr-FR" sz="4400" dirty="0" smtClean="0">
                <a:solidFill>
                  <a:schemeClr val="tx2">
                    <a:lumMod val="75000"/>
                  </a:schemeClr>
                </a:solidFill>
                <a:effectLst/>
                <a:latin typeface="Century Schoolbook" pitchFamily="18" charset="0"/>
                <a:cs typeface="Andalus" pitchFamily="18" charset="-78"/>
              </a:rPr>
              <a:t>Compétences développées et difficultés rencontrées</a:t>
            </a:r>
            <a:endParaRPr lang="fr-FR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403648" y="1844824"/>
            <a:ext cx="7344816" cy="4824536"/>
          </a:xfrm>
        </p:spPr>
        <p:txBody>
          <a:bodyPr>
            <a:normAutofit/>
          </a:bodyPr>
          <a:lstStyle/>
          <a:p>
            <a:r>
              <a:rPr lang="fr-FR" sz="2400" dirty="0" smtClean="0">
                <a:solidFill>
                  <a:schemeClr val="tx2">
                    <a:lumMod val="75000"/>
                  </a:schemeClr>
                </a:solidFill>
                <a:latin typeface="Century Schoolbook" pitchFamily="18" charset="0"/>
              </a:rPr>
              <a:t> Immersion directe et sans filet</a:t>
            </a:r>
          </a:p>
          <a:p>
            <a:r>
              <a:rPr lang="fr-FR" sz="2400" dirty="0" smtClean="0">
                <a:solidFill>
                  <a:schemeClr val="tx2">
                    <a:lumMod val="75000"/>
                  </a:schemeClr>
                </a:solidFill>
                <a:latin typeface="Century Schoolbook" pitchFamily="18" charset="0"/>
              </a:rPr>
              <a:t> Exigence de rapidité</a:t>
            </a:r>
          </a:p>
          <a:p>
            <a:r>
              <a:rPr lang="fr-FR" sz="2400" dirty="0" smtClean="0">
                <a:solidFill>
                  <a:schemeClr val="tx2">
                    <a:lumMod val="75000"/>
                  </a:schemeClr>
                </a:solidFill>
                <a:latin typeface="Century Schoolbook" pitchFamily="18" charset="0"/>
              </a:rPr>
              <a:t> Tenue des délais</a:t>
            </a:r>
          </a:p>
          <a:p>
            <a:r>
              <a:rPr lang="fr-FR" sz="2400" dirty="0" smtClean="0">
                <a:solidFill>
                  <a:schemeClr val="tx2">
                    <a:lumMod val="75000"/>
                  </a:schemeClr>
                </a:solidFill>
                <a:latin typeface="Century Schoolbook" pitchFamily="18" charset="0"/>
              </a:rPr>
              <a:t> Autonomie requise</a:t>
            </a:r>
          </a:p>
          <a:p>
            <a:r>
              <a:rPr lang="fr-FR" sz="2400" dirty="0" smtClean="0">
                <a:solidFill>
                  <a:schemeClr val="tx2">
                    <a:lumMod val="75000"/>
                  </a:schemeClr>
                </a:solidFill>
                <a:latin typeface="Century Schoolbook" pitchFamily="18" charset="0"/>
              </a:rPr>
              <a:t> Stagiaire ?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194C88-A3C3-42EC-BBAC-89BE92021F43}" type="slidenum">
              <a:rPr lang="fr-FR" smtClean="0"/>
              <a:pPr/>
              <a:t>19</a:t>
            </a:fld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 txBox="1">
            <a:spLocks/>
          </p:cNvSpPr>
          <p:nvPr/>
        </p:nvSpPr>
        <p:spPr>
          <a:xfrm>
            <a:off x="1331640" y="188640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5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666666">
                    <a:satMod val="130000"/>
                  </a:srgbClr>
                </a:solidFill>
                <a:effectLst/>
                <a:uLnTx/>
                <a:uFillTx/>
                <a:latin typeface="Century Schoolbook" pitchFamily="18" charset="0"/>
                <a:ea typeface="+mj-ea"/>
                <a:cs typeface="+mj-cs"/>
              </a:rPr>
              <a:t>Sommaire</a:t>
            </a:r>
            <a:endParaRPr kumimoji="0" lang="fr-FR" sz="4300" b="0" i="0" u="none" strike="noStrike" kern="1200" cap="none" spc="0" normalizeH="0" baseline="0" noProof="0" dirty="0">
              <a:ln>
                <a:noFill/>
              </a:ln>
              <a:solidFill>
                <a:schemeClr val="tx2">
                  <a:satMod val="130000"/>
                </a:schemeClr>
              </a:solidFill>
              <a:effectLst>
                <a:outerShdw blurRad="50000" dist="30000" dir="5400000" algn="tl" rotWithShape="0">
                  <a:srgbClr val="000000">
                    <a:alpha val="30000"/>
                  </a:srgbClr>
                </a:outerShdw>
              </a:effectLst>
              <a:uLnTx/>
              <a:uFillTx/>
              <a:latin typeface="Century Schoolbook" pitchFamily="18" charset="0"/>
              <a:ea typeface="+mj-ea"/>
              <a:cs typeface="+mj-cs"/>
            </a:endParaRPr>
          </a:p>
        </p:txBody>
      </p:sp>
      <p:sp>
        <p:nvSpPr>
          <p:cNvPr id="5" name="Espace réservé du contenu 2"/>
          <p:cNvSpPr txBox="1">
            <a:spLocks/>
          </p:cNvSpPr>
          <p:nvPr/>
        </p:nvSpPr>
        <p:spPr>
          <a:xfrm>
            <a:off x="1403648" y="1484784"/>
            <a:ext cx="7498080" cy="4800600"/>
          </a:xfrm>
          <a:prstGeom prst="rect">
            <a:avLst/>
          </a:prstGeom>
        </p:spPr>
        <p:txBody>
          <a:bodyPr>
            <a:normAutofit fontScale="92500" lnSpcReduction="20000"/>
          </a:bodyPr>
          <a:lstStyle/>
          <a:p>
            <a:pPr marL="365760" marR="0" lvl="0" indent="-283464" algn="l" defTabSz="914400" rtl="0" eaLnBrk="1" fontAlgn="auto" latinLnBrk="0" hangingPunct="1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"/>
              <a:tabLst/>
              <a:defRPr/>
            </a:pPr>
            <a:r>
              <a:rPr kumimoji="0" lang="fr-FR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Century Schoolbook" pitchFamily="18" charset="0"/>
                <a:ea typeface="+mn-ea"/>
                <a:cs typeface="Andalus" pitchFamily="18" charset="-78"/>
              </a:rPr>
              <a:t> </a:t>
            </a:r>
            <a:r>
              <a:rPr kumimoji="0" lang="fr-FR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uLnTx/>
                <a:uFillTx/>
                <a:latin typeface="Century Schoolbook" pitchFamily="18" charset="0"/>
                <a:ea typeface="+mn-ea"/>
                <a:cs typeface="Andalus" pitchFamily="18" charset="-78"/>
              </a:rPr>
              <a:t>Présentation de l’entreprise</a:t>
            </a:r>
          </a:p>
          <a:p>
            <a:pPr marL="365760" marR="0" lvl="0" indent="-283464" algn="l" defTabSz="914400" rtl="0" eaLnBrk="1" fontAlgn="auto" latinLnBrk="0" hangingPunct="1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"/>
              <a:tabLst/>
              <a:defRPr/>
            </a:pPr>
            <a:r>
              <a:rPr kumimoji="0" lang="fr-FR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Century Schoolbook" pitchFamily="18" charset="0"/>
                <a:ea typeface="+mn-ea"/>
                <a:cs typeface="Andalus" pitchFamily="18" charset="-78"/>
              </a:rPr>
              <a:t> </a:t>
            </a:r>
            <a:r>
              <a:rPr kumimoji="0" lang="fr-FR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uLnTx/>
                <a:uFillTx/>
                <a:latin typeface="Century Schoolbook" pitchFamily="18" charset="0"/>
                <a:ea typeface="+mn-ea"/>
                <a:cs typeface="Andalus" pitchFamily="18" charset="-78"/>
              </a:rPr>
              <a:t>Description des missions</a:t>
            </a:r>
          </a:p>
          <a:p>
            <a:pPr marL="365760" marR="0" lvl="0" indent="-283464" algn="l" defTabSz="914400" rtl="0" eaLnBrk="1" fontAlgn="auto" latinLnBrk="0" hangingPunct="1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"/>
              <a:tabLst/>
              <a:defRPr/>
            </a:pPr>
            <a:r>
              <a:rPr kumimoji="0" lang="fr-FR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uLnTx/>
                <a:uFillTx/>
                <a:latin typeface="Century Schoolbook" pitchFamily="18" charset="0"/>
                <a:ea typeface="+mn-ea"/>
                <a:cs typeface="Andalus" pitchFamily="18" charset="-78"/>
              </a:rPr>
              <a:t> Compétences développées et difficultés  rencontrées</a:t>
            </a:r>
          </a:p>
          <a:p>
            <a:pPr marL="365760" marR="0" lvl="0" indent="-283464" algn="l" defTabSz="914400" rtl="0" eaLnBrk="1" fontAlgn="auto" latinLnBrk="0" hangingPunct="1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"/>
              <a:tabLst/>
              <a:defRPr/>
            </a:pPr>
            <a:r>
              <a:rPr kumimoji="0" lang="fr-FR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uLnTx/>
                <a:uFillTx/>
                <a:latin typeface="Century Schoolbook" pitchFamily="18" charset="0"/>
                <a:ea typeface="+mn-ea"/>
                <a:cs typeface="Andalus" pitchFamily="18" charset="-78"/>
              </a:rPr>
              <a:t> </a:t>
            </a:r>
            <a:r>
              <a:rPr kumimoji="0" lang="fr-FR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Century Schoolbook" pitchFamily="18" charset="0"/>
                <a:ea typeface="+mn-ea"/>
                <a:cs typeface="Andalus" pitchFamily="18" charset="-78"/>
              </a:rPr>
              <a:t>Mise en pratique des connaissances universitaire</a:t>
            </a:r>
          </a:p>
          <a:p>
            <a:pPr marL="365760" marR="0" lvl="0" indent="-283464" algn="l" defTabSz="914400" rtl="0" eaLnBrk="1" fontAlgn="auto" latinLnBrk="0" hangingPunct="1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"/>
              <a:tabLst/>
              <a:defRPr/>
            </a:pPr>
            <a:r>
              <a:rPr kumimoji="0" lang="fr-FR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uLnTx/>
                <a:uFillTx/>
                <a:latin typeface="Century Schoolbook" pitchFamily="18" charset="0"/>
                <a:ea typeface="+mn-ea"/>
                <a:cs typeface="Andalus" pitchFamily="18" charset="-78"/>
              </a:rPr>
              <a:t>Conclusion </a:t>
            </a:r>
          </a:p>
          <a:p>
            <a:pPr marL="365760" marR="0" lvl="0" indent="-283464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"/>
              <a:tabLst/>
              <a:defRPr/>
            </a:pPr>
            <a:endParaRPr kumimoji="0" lang="fr-FR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194C88-A3C3-42EC-BBAC-89BE92021F43}" type="slidenum">
              <a:rPr lang="fr-FR" smtClean="0"/>
              <a:pPr/>
              <a:t>20</a:t>
            </a:fld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403648" y="404664"/>
            <a:ext cx="7498080" cy="1417638"/>
          </a:xfrm>
        </p:spPr>
        <p:txBody>
          <a:bodyPr>
            <a:normAutofit fontScale="90000"/>
          </a:bodyPr>
          <a:lstStyle/>
          <a:p>
            <a:pPr lvl="0" algn="ctr"/>
            <a:r>
              <a:rPr lang="fr-FR" sz="4400" dirty="0" smtClean="0">
                <a:solidFill>
                  <a:schemeClr val="tx2">
                    <a:lumMod val="75000"/>
                  </a:schemeClr>
                </a:solidFill>
                <a:effectLst/>
                <a:latin typeface="Century Schoolbook" pitchFamily="18" charset="0"/>
                <a:cs typeface="Andalus" pitchFamily="18" charset="-78"/>
              </a:rPr>
              <a:t> Mise en pratique des connaissances universitaire</a:t>
            </a:r>
            <a:br>
              <a:rPr lang="fr-FR" sz="4400" dirty="0" smtClean="0">
                <a:solidFill>
                  <a:schemeClr val="tx2">
                    <a:lumMod val="75000"/>
                  </a:schemeClr>
                </a:solidFill>
                <a:effectLst/>
                <a:latin typeface="Century Schoolbook" pitchFamily="18" charset="0"/>
                <a:cs typeface="Andalus" pitchFamily="18" charset="-78"/>
              </a:rPr>
            </a:br>
            <a:endParaRPr lang="fr-FR" dirty="0">
              <a:solidFill>
                <a:schemeClr val="tx2">
                  <a:lumMod val="75000"/>
                </a:schemeClr>
              </a:solidFill>
              <a:latin typeface="Century Schoolbook" pitchFamily="18" charset="0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403648" y="1556792"/>
            <a:ext cx="7498080" cy="480060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fr-FR" sz="2400" dirty="0" smtClean="0">
                <a:solidFill>
                  <a:schemeClr val="tx2">
                    <a:lumMod val="75000"/>
                  </a:schemeClr>
                </a:solidFill>
                <a:latin typeface="Century Schoolbook" pitchFamily="18" charset="0"/>
              </a:rPr>
              <a:t> </a:t>
            </a:r>
            <a:r>
              <a:rPr lang="fr-FR" sz="2400" dirty="0" err="1" smtClean="0">
                <a:solidFill>
                  <a:schemeClr val="tx2">
                    <a:lumMod val="75000"/>
                  </a:schemeClr>
                </a:solidFill>
                <a:latin typeface="Century Schoolbook" pitchFamily="18" charset="0"/>
              </a:rPr>
              <a:t>Trados</a:t>
            </a:r>
            <a:endParaRPr lang="fr-FR" sz="2400" dirty="0" smtClean="0">
              <a:solidFill>
                <a:schemeClr val="tx2">
                  <a:lumMod val="75000"/>
                </a:schemeClr>
              </a:solidFill>
              <a:latin typeface="Century Schoolbook" pitchFamily="18" charset="0"/>
            </a:endParaRPr>
          </a:p>
          <a:p>
            <a:pPr lvl="1">
              <a:lnSpc>
                <a:spcPct val="150000"/>
              </a:lnSpc>
            </a:pPr>
            <a:r>
              <a:rPr lang="fr-FR" sz="2000" dirty="0" smtClean="0">
                <a:solidFill>
                  <a:schemeClr val="tx2">
                    <a:lumMod val="75000"/>
                  </a:schemeClr>
                </a:solidFill>
                <a:latin typeface="Century Schoolbook" pitchFamily="18" charset="0"/>
              </a:rPr>
              <a:t> Connaissance de l’environnement</a:t>
            </a:r>
          </a:p>
          <a:p>
            <a:pPr>
              <a:lnSpc>
                <a:spcPct val="150000"/>
              </a:lnSpc>
            </a:pPr>
            <a:r>
              <a:rPr lang="fr-FR" sz="2400" dirty="0" smtClean="0">
                <a:solidFill>
                  <a:schemeClr val="tx2">
                    <a:lumMod val="75000"/>
                  </a:schemeClr>
                </a:solidFill>
                <a:latin typeface="Century Schoolbook" pitchFamily="18" charset="0"/>
              </a:rPr>
              <a:t> </a:t>
            </a:r>
            <a:r>
              <a:rPr lang="fr-FR" sz="2400" dirty="0" err="1" smtClean="0">
                <a:solidFill>
                  <a:schemeClr val="tx2">
                    <a:lumMod val="75000"/>
                  </a:schemeClr>
                </a:solidFill>
                <a:latin typeface="Century Schoolbook" pitchFamily="18" charset="0"/>
              </a:rPr>
              <a:t>Ayato</a:t>
            </a:r>
            <a:r>
              <a:rPr lang="fr-FR" sz="2400" dirty="0" smtClean="0">
                <a:solidFill>
                  <a:schemeClr val="tx2">
                    <a:lumMod val="75000"/>
                  </a:schemeClr>
                </a:solidFill>
                <a:latin typeface="Century Schoolbook" pitchFamily="18" charset="0"/>
              </a:rPr>
              <a:t> 3 </a:t>
            </a:r>
          </a:p>
          <a:p>
            <a:pPr lvl="1">
              <a:lnSpc>
                <a:spcPct val="150000"/>
              </a:lnSpc>
            </a:pPr>
            <a:r>
              <a:rPr lang="fr-FR" sz="2000" dirty="0" smtClean="0">
                <a:solidFill>
                  <a:schemeClr val="tx2">
                    <a:lumMod val="75000"/>
                  </a:schemeClr>
                </a:solidFill>
                <a:latin typeface="Century Schoolbook" pitchFamily="18" charset="0"/>
              </a:rPr>
              <a:t> Maîtrise des règles de base du sous-titrage</a:t>
            </a:r>
          </a:p>
          <a:p>
            <a:pPr lvl="1">
              <a:lnSpc>
                <a:spcPct val="150000"/>
              </a:lnSpc>
            </a:pPr>
            <a:r>
              <a:rPr lang="fr-FR" sz="2000" dirty="0" smtClean="0">
                <a:solidFill>
                  <a:schemeClr val="tx2">
                    <a:lumMod val="75000"/>
                  </a:schemeClr>
                </a:solidFill>
                <a:latin typeface="Century Schoolbook" pitchFamily="18" charset="0"/>
              </a:rPr>
              <a:t> Sous-titrage ≠ traduction sur support traditionnel</a:t>
            </a:r>
          </a:p>
          <a:p>
            <a:pPr>
              <a:lnSpc>
                <a:spcPct val="150000"/>
              </a:lnSpc>
            </a:pPr>
            <a:r>
              <a:rPr lang="fr-FR" sz="2400" dirty="0" smtClean="0">
                <a:solidFill>
                  <a:schemeClr val="tx2">
                    <a:lumMod val="75000"/>
                  </a:schemeClr>
                </a:solidFill>
                <a:latin typeface="Century Schoolbook" pitchFamily="18" charset="0"/>
              </a:rPr>
              <a:t> Final </a:t>
            </a:r>
            <a:r>
              <a:rPr lang="fr-FR" sz="2400" dirty="0" err="1" smtClean="0">
                <a:solidFill>
                  <a:schemeClr val="tx2">
                    <a:lumMod val="75000"/>
                  </a:schemeClr>
                </a:solidFill>
                <a:latin typeface="Century Schoolbook" pitchFamily="18" charset="0"/>
              </a:rPr>
              <a:t>Cut</a:t>
            </a:r>
            <a:endParaRPr lang="fr-FR" sz="2400" dirty="0" smtClean="0">
              <a:solidFill>
                <a:schemeClr val="tx2">
                  <a:lumMod val="75000"/>
                </a:schemeClr>
              </a:solidFill>
              <a:latin typeface="Century Schoolbook" pitchFamily="18" charset="0"/>
            </a:endParaRPr>
          </a:p>
          <a:p>
            <a:pPr>
              <a:lnSpc>
                <a:spcPct val="150000"/>
              </a:lnSpc>
            </a:pPr>
            <a:r>
              <a:rPr lang="fr-FR" sz="2400" dirty="0" smtClean="0">
                <a:solidFill>
                  <a:schemeClr val="tx2">
                    <a:lumMod val="75000"/>
                  </a:schemeClr>
                </a:solidFill>
                <a:latin typeface="Century Schoolbook" pitchFamily="18" charset="0"/>
              </a:rPr>
              <a:t> « Endurance » des mémoires </a:t>
            </a:r>
          </a:p>
          <a:p>
            <a:pPr>
              <a:lnSpc>
                <a:spcPct val="150000"/>
              </a:lnSpc>
            </a:pPr>
            <a:r>
              <a:rPr lang="fr-FR" sz="2400" dirty="0" smtClean="0">
                <a:solidFill>
                  <a:schemeClr val="tx2">
                    <a:lumMod val="75000"/>
                  </a:schemeClr>
                </a:solidFill>
                <a:latin typeface="Century Schoolbook" pitchFamily="18" charset="0"/>
              </a:rPr>
              <a:t> Échange réciproque Université/entreprise</a:t>
            </a:r>
            <a:endParaRPr lang="fr-FR" sz="2400" dirty="0">
              <a:solidFill>
                <a:schemeClr val="tx2">
                  <a:lumMod val="75000"/>
                </a:schemeClr>
              </a:solidFill>
              <a:latin typeface="Century Schoolbook" pitchFamily="18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194C88-A3C3-42EC-BBAC-89BE92021F43}" type="slidenum">
              <a:rPr lang="fr-FR" smtClean="0">
                <a:solidFill>
                  <a:schemeClr val="tx2">
                    <a:lumMod val="75000"/>
                  </a:schemeClr>
                </a:solidFill>
                <a:latin typeface="Century Schoolbook" pitchFamily="18" charset="0"/>
              </a:rPr>
              <a:pPr/>
              <a:t>21</a:t>
            </a:fld>
            <a:endParaRPr lang="fr-FR">
              <a:solidFill>
                <a:schemeClr val="tx2">
                  <a:lumMod val="75000"/>
                </a:schemeClr>
              </a:solidFill>
              <a:latin typeface="Century Schoolbook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1"/>
          <p:cNvSpPr txBox="1">
            <a:spLocks/>
          </p:cNvSpPr>
          <p:nvPr/>
        </p:nvSpPr>
        <p:spPr>
          <a:xfrm>
            <a:off x="1404792" y="264840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5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666666">
                    <a:satMod val="130000"/>
                  </a:srgb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Sommaire</a:t>
            </a:r>
            <a:endParaRPr kumimoji="0" lang="fr-FR" sz="4300" b="0" i="0" u="none" strike="noStrike" kern="1200" cap="none" spc="0" normalizeH="0" baseline="0" noProof="0" dirty="0">
              <a:ln>
                <a:noFill/>
              </a:ln>
              <a:solidFill>
                <a:schemeClr val="tx2">
                  <a:satMod val="130000"/>
                </a:schemeClr>
              </a:solidFill>
              <a:effectLst>
                <a:outerShdw blurRad="50000" dist="30000" dir="5400000" algn="tl" rotWithShape="0">
                  <a:srgbClr val="000000">
                    <a:alpha val="30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" name="Espace réservé du contenu 2"/>
          <p:cNvSpPr txBox="1">
            <a:spLocks/>
          </p:cNvSpPr>
          <p:nvPr/>
        </p:nvSpPr>
        <p:spPr>
          <a:xfrm>
            <a:off x="1476800" y="1560984"/>
            <a:ext cx="7498080" cy="4800600"/>
          </a:xfrm>
          <a:prstGeom prst="rect">
            <a:avLst/>
          </a:prstGeom>
        </p:spPr>
        <p:txBody>
          <a:bodyPr>
            <a:normAutofit fontScale="92500" lnSpcReduction="20000"/>
          </a:bodyPr>
          <a:lstStyle/>
          <a:p>
            <a:pPr marL="365760" marR="0" lvl="0" indent="-283464" algn="l" defTabSz="914400" rtl="0" eaLnBrk="1" fontAlgn="auto" latinLnBrk="0" hangingPunct="1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"/>
              <a:tabLst/>
              <a:defRPr/>
            </a:pPr>
            <a:r>
              <a:rPr kumimoji="0" lang="fr-FR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Century Schoolbook" pitchFamily="18" charset="0"/>
                <a:ea typeface="+mn-ea"/>
                <a:cs typeface="Andalus" pitchFamily="18" charset="-78"/>
              </a:rPr>
              <a:t> </a:t>
            </a:r>
            <a:r>
              <a:rPr kumimoji="0" lang="fr-FR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uLnTx/>
                <a:uFillTx/>
                <a:latin typeface="Century Schoolbook" pitchFamily="18" charset="0"/>
                <a:ea typeface="+mn-ea"/>
                <a:cs typeface="Andalus" pitchFamily="18" charset="-78"/>
              </a:rPr>
              <a:t>Présentation de l’entreprise</a:t>
            </a:r>
          </a:p>
          <a:p>
            <a:pPr marL="365760" marR="0" lvl="0" indent="-283464" algn="l" defTabSz="914400" rtl="0" eaLnBrk="1" fontAlgn="auto" latinLnBrk="0" hangingPunct="1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"/>
              <a:tabLst/>
              <a:defRPr/>
            </a:pPr>
            <a:r>
              <a:rPr kumimoji="0" lang="fr-FR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Century Schoolbook" pitchFamily="18" charset="0"/>
                <a:ea typeface="+mn-ea"/>
                <a:cs typeface="Andalus" pitchFamily="18" charset="-78"/>
              </a:rPr>
              <a:t> </a:t>
            </a:r>
            <a:r>
              <a:rPr kumimoji="0" lang="fr-FR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uLnTx/>
                <a:uFillTx/>
                <a:latin typeface="Century Schoolbook" pitchFamily="18" charset="0"/>
                <a:ea typeface="+mn-ea"/>
                <a:cs typeface="Andalus" pitchFamily="18" charset="-78"/>
              </a:rPr>
              <a:t>Description des missions</a:t>
            </a:r>
          </a:p>
          <a:p>
            <a:pPr marL="365760" marR="0" lvl="0" indent="-283464" algn="l" defTabSz="914400" rtl="0" eaLnBrk="1" fontAlgn="auto" latinLnBrk="0" hangingPunct="1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"/>
              <a:tabLst/>
              <a:defRPr/>
            </a:pPr>
            <a:r>
              <a:rPr kumimoji="0" lang="fr-FR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uLnTx/>
                <a:uFillTx/>
                <a:latin typeface="Century Schoolbook" pitchFamily="18" charset="0"/>
                <a:ea typeface="+mn-ea"/>
                <a:cs typeface="Andalus" pitchFamily="18" charset="-78"/>
              </a:rPr>
              <a:t> Compétences développées et difficultés  rencontrées</a:t>
            </a:r>
          </a:p>
          <a:p>
            <a:pPr marL="365760" marR="0" lvl="0" indent="-283464" algn="l" defTabSz="914400" rtl="0" eaLnBrk="1" fontAlgn="auto" latinLnBrk="0" hangingPunct="1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"/>
              <a:tabLst/>
              <a:defRPr/>
            </a:pPr>
            <a:r>
              <a:rPr kumimoji="0" lang="fr-FR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uLnTx/>
                <a:uFillTx/>
                <a:latin typeface="Century Schoolbook" pitchFamily="18" charset="0"/>
                <a:ea typeface="+mn-ea"/>
                <a:cs typeface="Andalus" pitchFamily="18" charset="-78"/>
              </a:rPr>
              <a:t> Mise en pratique des connaissances universitaire</a:t>
            </a:r>
          </a:p>
          <a:p>
            <a:pPr marL="365760" marR="0" lvl="0" indent="-283464" algn="l" defTabSz="914400" rtl="0" eaLnBrk="1" fontAlgn="auto" latinLnBrk="0" hangingPunct="1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"/>
              <a:tabLst/>
              <a:defRPr/>
            </a:pPr>
            <a:r>
              <a:rPr kumimoji="0" lang="fr-FR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Century Schoolbook" pitchFamily="18" charset="0"/>
                <a:ea typeface="+mn-ea"/>
                <a:cs typeface="Andalus" pitchFamily="18" charset="-78"/>
              </a:rPr>
              <a:t>Conclusion </a:t>
            </a:r>
          </a:p>
          <a:p>
            <a:pPr marL="365760" marR="0" lvl="0" indent="-283464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"/>
              <a:tabLst/>
              <a:defRPr/>
            </a:pPr>
            <a:endParaRPr kumimoji="0" lang="fr-FR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Espace réservé du numéro de diapositive 5"/>
          <p:cNvSpPr txBox="1">
            <a:spLocks/>
          </p:cNvSpPr>
          <p:nvPr/>
        </p:nvSpPr>
        <p:spPr>
          <a:xfrm>
            <a:off x="8686800" y="6381750"/>
            <a:ext cx="457200" cy="476250"/>
          </a:xfrm>
          <a:prstGeom prst="rect">
            <a:avLst/>
          </a:prstGeom>
        </p:spPr>
        <p:txBody>
          <a:bodyPr anchor="b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8194C88-A3C3-42EC-BBAC-89BE92021F43}" type="slidenum">
              <a:rPr kumimoji="0" lang="fr-FR" sz="1200" b="0" i="0" u="none" strike="noStrike" kern="1200" cap="none" spc="0" normalizeH="0" baseline="0" noProof="0" smtClean="0">
                <a:ln>
                  <a:noFill/>
                </a:ln>
                <a:solidFill>
                  <a:schemeClr val="bg2">
                    <a:shade val="50000"/>
                    <a:satMod val="20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fr-FR" sz="1200" b="0" i="0" u="none" strike="noStrike" kern="1200" cap="none" spc="0" normalizeH="0" baseline="0" noProof="0">
              <a:ln>
                <a:noFill/>
              </a:ln>
              <a:solidFill>
                <a:schemeClr val="bg2">
                  <a:shade val="50000"/>
                  <a:satMod val="20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331640" y="0"/>
            <a:ext cx="7498080" cy="1143000"/>
          </a:xfrm>
        </p:spPr>
        <p:txBody>
          <a:bodyPr>
            <a:normAutofit/>
          </a:bodyPr>
          <a:lstStyle/>
          <a:p>
            <a:pPr algn="ctr"/>
            <a:r>
              <a:rPr lang="fr-FR" sz="4800" dirty="0" smtClean="0">
                <a:effectLst/>
                <a:latin typeface="Century Schoolbook" pitchFamily="18" charset="0"/>
              </a:rPr>
              <a:t>Conclusion</a:t>
            </a:r>
            <a:endParaRPr lang="fr-FR" sz="4800" dirty="0">
              <a:effectLst/>
              <a:latin typeface="Century Schoolbook" pitchFamily="18" charset="0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403648" y="1268760"/>
            <a:ext cx="7530040" cy="4979640"/>
          </a:xfrm>
        </p:spPr>
        <p:txBody>
          <a:bodyPr>
            <a:normAutofit lnSpcReduction="10000"/>
          </a:bodyPr>
          <a:lstStyle/>
          <a:p>
            <a:pPr>
              <a:lnSpc>
                <a:spcPct val="150000"/>
              </a:lnSpc>
            </a:pPr>
            <a:r>
              <a:rPr lang="fr-FR" sz="2400" dirty="0" smtClean="0">
                <a:solidFill>
                  <a:schemeClr val="tx2">
                    <a:lumMod val="75000"/>
                  </a:schemeClr>
                </a:solidFill>
                <a:latin typeface="Century Schoolbook" pitchFamily="18" charset="0"/>
              </a:rPr>
              <a:t> Expérience concrète de la réalité du métier</a:t>
            </a:r>
          </a:p>
          <a:p>
            <a:pPr>
              <a:lnSpc>
                <a:spcPct val="150000"/>
              </a:lnSpc>
            </a:pPr>
            <a:r>
              <a:rPr lang="fr-FR" sz="2400" dirty="0" smtClean="0">
                <a:solidFill>
                  <a:schemeClr val="tx2">
                    <a:lumMod val="75000"/>
                  </a:schemeClr>
                </a:solidFill>
                <a:latin typeface="Century Schoolbook" pitchFamily="18" charset="0"/>
              </a:rPr>
              <a:t> Acquisition d’une méthode de travail</a:t>
            </a:r>
          </a:p>
          <a:p>
            <a:pPr>
              <a:lnSpc>
                <a:spcPct val="150000"/>
              </a:lnSpc>
            </a:pPr>
            <a:r>
              <a:rPr lang="fr-FR" sz="2400" dirty="0" smtClean="0">
                <a:solidFill>
                  <a:schemeClr val="tx2">
                    <a:lumMod val="75000"/>
                  </a:schemeClr>
                </a:solidFill>
                <a:latin typeface="Century Schoolbook" pitchFamily="18" charset="0"/>
              </a:rPr>
              <a:t> Manipulation d’outils multiples</a:t>
            </a:r>
          </a:p>
          <a:p>
            <a:pPr>
              <a:lnSpc>
                <a:spcPct val="150000"/>
              </a:lnSpc>
            </a:pPr>
            <a:r>
              <a:rPr lang="fr-FR" sz="2400" dirty="0" smtClean="0">
                <a:solidFill>
                  <a:schemeClr val="tx2">
                    <a:lumMod val="75000"/>
                  </a:schemeClr>
                </a:solidFill>
                <a:latin typeface="Century Schoolbook" pitchFamily="18" charset="0"/>
              </a:rPr>
              <a:t> Échange permanent Université/entreprise</a:t>
            </a:r>
          </a:p>
          <a:p>
            <a:pPr lvl="1">
              <a:lnSpc>
                <a:spcPct val="150000"/>
              </a:lnSpc>
            </a:pPr>
            <a:r>
              <a:rPr lang="fr-FR" sz="2000" dirty="0" smtClean="0">
                <a:solidFill>
                  <a:schemeClr val="tx2">
                    <a:lumMod val="75000"/>
                  </a:schemeClr>
                </a:solidFill>
                <a:latin typeface="Century Schoolbook" pitchFamily="18" charset="0"/>
              </a:rPr>
              <a:t> Utilisation des acquis scolaires</a:t>
            </a:r>
          </a:p>
          <a:p>
            <a:pPr lvl="1">
              <a:lnSpc>
                <a:spcPct val="150000"/>
              </a:lnSpc>
            </a:pPr>
            <a:r>
              <a:rPr lang="fr-FR" sz="2000" dirty="0" smtClean="0">
                <a:solidFill>
                  <a:schemeClr val="tx2">
                    <a:lumMod val="75000"/>
                  </a:schemeClr>
                </a:solidFill>
                <a:latin typeface="Century Schoolbook" pitchFamily="18" charset="0"/>
              </a:rPr>
              <a:t> Rapidité et endurance </a:t>
            </a:r>
            <a:r>
              <a:rPr lang="fr-FR" sz="2000" dirty="0" smtClean="0">
                <a:solidFill>
                  <a:schemeClr val="tx2">
                    <a:lumMod val="75000"/>
                  </a:schemeClr>
                </a:solidFill>
                <a:latin typeface="Century Schoolbook"/>
              </a:rPr>
              <a:t>→ mémoires </a:t>
            </a:r>
            <a:endParaRPr lang="fr-FR" sz="2000" dirty="0" smtClean="0">
              <a:solidFill>
                <a:schemeClr val="tx2">
                  <a:lumMod val="75000"/>
                </a:schemeClr>
              </a:solidFill>
              <a:latin typeface="Century Schoolbook"/>
            </a:endParaRPr>
          </a:p>
          <a:p>
            <a:pPr lvl="0">
              <a:lnSpc>
                <a:spcPct val="150000"/>
              </a:lnSpc>
              <a:buClr>
                <a:srgbClr val="FF388C"/>
              </a:buClr>
            </a:pPr>
            <a:r>
              <a:rPr lang="fr-FR" sz="2400" dirty="0" smtClean="0">
                <a:solidFill>
                  <a:srgbClr val="666666">
                    <a:lumMod val="75000"/>
                  </a:srgbClr>
                </a:solidFill>
                <a:latin typeface="Century Schoolbook" pitchFamily="18" charset="0"/>
              </a:rPr>
              <a:t> </a:t>
            </a:r>
            <a:r>
              <a:rPr lang="fr-FR" sz="2400" dirty="0" smtClean="0">
                <a:solidFill>
                  <a:srgbClr val="666666">
                    <a:lumMod val="75000"/>
                  </a:srgbClr>
                </a:solidFill>
                <a:latin typeface="Century Schoolbook" pitchFamily="18" charset="0"/>
              </a:rPr>
              <a:t>Piste professionnelle</a:t>
            </a:r>
          </a:p>
          <a:p>
            <a:pPr lvl="1">
              <a:lnSpc>
                <a:spcPct val="150000"/>
              </a:lnSpc>
              <a:buClr>
                <a:srgbClr val="FF388C"/>
              </a:buClr>
            </a:pPr>
            <a:r>
              <a:rPr lang="fr-FR" sz="2000" dirty="0" smtClean="0">
                <a:solidFill>
                  <a:srgbClr val="666666">
                    <a:lumMod val="75000"/>
                  </a:srgbClr>
                </a:solidFill>
                <a:latin typeface="Century Schoolbook" pitchFamily="18" charset="0"/>
              </a:rPr>
              <a:t> </a:t>
            </a:r>
            <a:r>
              <a:rPr lang="fr-FR" sz="2000" dirty="0" smtClean="0">
                <a:solidFill>
                  <a:srgbClr val="666666">
                    <a:lumMod val="75000"/>
                  </a:srgbClr>
                </a:solidFill>
                <a:latin typeface="Century Schoolbook" pitchFamily="18" charset="0"/>
              </a:rPr>
              <a:t>Expérience précieuse, réel faire-valoir pour l’avenir</a:t>
            </a:r>
          </a:p>
          <a:p>
            <a:pPr lvl="1">
              <a:lnSpc>
                <a:spcPct val="150000"/>
              </a:lnSpc>
              <a:buClr>
                <a:srgbClr val="FF388C"/>
              </a:buClr>
            </a:pPr>
            <a:r>
              <a:rPr lang="fr-FR" sz="2000" dirty="0" smtClean="0">
                <a:solidFill>
                  <a:srgbClr val="666666">
                    <a:lumMod val="75000"/>
                  </a:srgbClr>
                </a:solidFill>
                <a:latin typeface="Century Schoolbook" pitchFamily="18" charset="0"/>
              </a:rPr>
              <a:t> </a:t>
            </a:r>
            <a:r>
              <a:rPr lang="fr-FR" sz="2000" dirty="0" smtClean="0">
                <a:solidFill>
                  <a:srgbClr val="666666">
                    <a:lumMod val="75000"/>
                  </a:srgbClr>
                </a:solidFill>
                <a:latin typeface="Century Schoolbook" pitchFamily="18" charset="0"/>
              </a:rPr>
              <a:t>Carte de visite</a:t>
            </a:r>
            <a:endParaRPr lang="fr-FR" sz="2000" dirty="0" smtClean="0">
              <a:solidFill>
                <a:srgbClr val="666666">
                  <a:lumMod val="75000"/>
                </a:srgbClr>
              </a:solidFill>
              <a:latin typeface="Century Schoolbook" pitchFamily="18" charset="0"/>
            </a:endParaRPr>
          </a:p>
          <a:p>
            <a:pPr lvl="1">
              <a:lnSpc>
                <a:spcPct val="150000"/>
              </a:lnSpc>
            </a:pPr>
            <a:endParaRPr lang="fr-FR" sz="2000" dirty="0">
              <a:solidFill>
                <a:schemeClr val="tx2">
                  <a:lumMod val="75000"/>
                </a:schemeClr>
              </a:solidFill>
              <a:latin typeface="Century Schoolbook" pitchFamily="18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194C88-A3C3-42EC-BBAC-89BE92021F43}" type="slidenum">
              <a:rPr lang="fr-FR" smtClean="0"/>
              <a:pPr/>
              <a:t>23</a:t>
            </a:fld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Verve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1628</TotalTime>
  <Words>560</Words>
  <Application>Microsoft Office PowerPoint</Application>
  <PresentationFormat>Affichage à l'écran (4:3)</PresentationFormat>
  <Paragraphs>172</Paragraphs>
  <Slides>23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23</vt:i4>
      </vt:variant>
    </vt:vector>
  </HeadingPairs>
  <TitlesOfParts>
    <vt:vector size="24" baseType="lpstr">
      <vt:lpstr>Solstice</vt:lpstr>
      <vt:lpstr>Soutenance de Stage</vt:lpstr>
      <vt:lpstr>Sommaire</vt:lpstr>
      <vt:lpstr>Présentation de l’entreprise</vt:lpstr>
      <vt:lpstr>Présentation de l’entreprise</vt:lpstr>
      <vt:lpstr>Présentation de l’entreprise</vt:lpstr>
      <vt:lpstr>Sommaire</vt:lpstr>
      <vt:lpstr>Description des missions</vt:lpstr>
      <vt:lpstr>Description des missions</vt:lpstr>
      <vt:lpstr>Diapositive 9</vt:lpstr>
      <vt:lpstr>Compétences développées et difficultés rencontrées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Compétences développées et difficultés rencontrées</vt:lpstr>
      <vt:lpstr>Diapositive 20</vt:lpstr>
      <vt:lpstr> Mise en pratique des connaissances universitaire </vt:lpstr>
      <vt:lpstr>Diapositive 22</vt:lpstr>
      <vt:lpstr>Conclusion</vt:lpstr>
    </vt:vector>
  </TitlesOfParts>
  <Company>Hewlett-Packard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Soutenance de Stage</dc:title>
  <dc:creator>Vanessa</dc:creator>
  <cp:lastModifiedBy>Vanessa</cp:lastModifiedBy>
  <cp:revision>48</cp:revision>
  <dcterms:created xsi:type="dcterms:W3CDTF">2014-06-12T12:12:22Z</dcterms:created>
  <dcterms:modified xsi:type="dcterms:W3CDTF">2014-06-18T21:48:19Z</dcterms:modified>
</cp:coreProperties>
</file>