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mp3" ContentType="audio/unknown"/>
  <Default Extension="jpe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61" r:id="rId4"/>
    <p:sldId id="264" r:id="rId5"/>
    <p:sldId id="268" r:id="rId6"/>
    <p:sldId id="269" r:id="rId7"/>
    <p:sldId id="270" r:id="rId8"/>
    <p:sldId id="265" r:id="rId9"/>
    <p:sldId id="267" r:id="rId10"/>
    <p:sldId id="256" r:id="rId11"/>
    <p:sldId id="258" r:id="rId12"/>
    <p:sldId id="257" r:id="rId13"/>
    <p:sldId id="263" r:id="rId14"/>
    <p:sldId id="262" r:id="rId15"/>
    <p:sldId id="266" r:id="rId16"/>
  </p:sldIdLst>
  <p:sldSz cx="9906000" cy="6858000" type="A4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993E"/>
    <a:srgbClr val="E5A540"/>
    <a:srgbClr val="B4574D"/>
    <a:srgbClr val="C33E42"/>
    <a:srgbClr val="AA7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5599" autoAdjust="0"/>
    <p:restoredTop sz="99813" autoAdjust="0"/>
  </p:normalViewPr>
  <p:slideViewPr>
    <p:cSldViewPr snapToGrid="0" snapToObjects="1">
      <p:cViewPr>
        <p:scale>
          <a:sx n="100" d="100"/>
          <a:sy n="100" d="100"/>
        </p:scale>
        <p:origin x="-1648" y="-16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10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66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0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8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44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85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75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611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20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285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6D9A7-5072-984E-8A06-3F45B6BB996D}" type="datetimeFigureOut">
              <a:rPr lang="fr-FR" smtClean="0"/>
              <a:t>14/10/15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F5B69-4347-124E-8C74-7B9EE61DB69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523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jp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jpg"/><Relationship Id="rId9" Type="http://schemas.openxmlformats.org/officeDocument/2006/relationships/image" Target="../media/image6.jpg"/><Relationship Id="rId10" Type="http://schemas.openxmlformats.org/officeDocument/2006/relationships/image" Target="../media/image7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12.png"/><Relationship Id="rId11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21.png"/><Relationship Id="rId8" Type="http://schemas.openxmlformats.org/officeDocument/2006/relationships/image" Target="../media/image2.png"/><Relationship Id="rId9" Type="http://schemas.openxmlformats.org/officeDocument/2006/relationships/image" Target="../media/image1.jpg"/><Relationship Id="rId10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21.png"/><Relationship Id="rId8" Type="http://schemas.openxmlformats.org/officeDocument/2006/relationships/image" Target="../media/image2.png"/><Relationship Id="rId9" Type="http://schemas.openxmlformats.org/officeDocument/2006/relationships/image" Target="../media/image1.jpg"/><Relationship Id="rId10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microsoft.com/office/2007/relationships/hdphoto" Target="../media/hdphoto1.wdp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microsoft.com/office/2007/relationships/hdphoto" Target="../media/hdphoto2.wdp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microsoft.com/office/2007/relationships/hdphoto" Target="../media/hdphoto2.wdp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5.jpeg"/><Relationship Id="rId12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5.jpeg"/><Relationship Id="rId12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3575528" y="-33964"/>
            <a:ext cx="6386752" cy="6891964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3">
                  <a:lumMod val="75000"/>
                </a:schemeClr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7634113" y="-2371558"/>
            <a:ext cx="4408310" cy="10864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0000" dirty="0" smtClean="0">
                <a:solidFill>
                  <a:schemeClr val="accent3">
                    <a:lumMod val="75000"/>
                  </a:schemeClr>
                </a:solidFill>
                <a:latin typeface="Avenir Next Condensed Demi Bold"/>
                <a:cs typeface="Avenir Next Condensed Demi Bold"/>
              </a:rPr>
              <a:t>?</a:t>
            </a:r>
            <a:endParaRPr lang="fr-FR" sz="70000" dirty="0">
              <a:solidFill>
                <a:schemeClr val="accent3">
                  <a:lumMod val="7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838219" y="321739"/>
            <a:ext cx="5221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Bientôt les Fêtes…</a:t>
            </a:r>
            <a:endParaRPr lang="fr-FR" sz="2800" dirty="0">
              <a:solidFill>
                <a:srgbClr val="FFFFFF"/>
              </a:solidFill>
              <a:latin typeface="Avenir Next Condensed Regular"/>
              <a:cs typeface="Avenir Next Condensed Regular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877734" y="1115212"/>
            <a:ext cx="7112003" cy="1403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3600" dirty="0" smtClean="0">
                <a:solidFill>
                  <a:srgbClr val="FFFFFF"/>
                </a:solidFill>
                <a:latin typeface="Avenir Next Condensed Demi Bold"/>
                <a:cs typeface="Avenir Next Condensed Demi Bold"/>
              </a:rPr>
              <a:t>Avez-vous déjà décidé </a:t>
            </a:r>
          </a:p>
          <a:p>
            <a:pPr>
              <a:lnSpc>
                <a:spcPct val="120000"/>
              </a:lnSpc>
            </a:pPr>
            <a:r>
              <a:rPr lang="fr-FR" sz="3600" dirty="0" smtClean="0">
                <a:solidFill>
                  <a:srgbClr val="FFFFFF"/>
                </a:solidFill>
                <a:latin typeface="Avenir Next Condensed Demi Bold"/>
                <a:cs typeface="Avenir Next Condensed Demi Bold"/>
              </a:rPr>
              <a:t>de ce que vous allez offrir à </a:t>
            </a:r>
            <a:endParaRPr lang="fr-FR" sz="3600" dirty="0">
              <a:solidFill>
                <a:srgbClr val="FFFFFF"/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428066" y="3064940"/>
            <a:ext cx="5616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Votre grand-maman / votre maman </a:t>
            </a:r>
            <a:endParaRPr lang="fr-FR" sz="2400" dirty="0">
              <a:solidFill>
                <a:srgbClr val="FFFFFF"/>
              </a:solidFill>
              <a:latin typeface="Avenir Next Condensed Regular"/>
              <a:cs typeface="Avenir Next Condensed Regular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445002" y="4143039"/>
            <a:ext cx="5616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Tout autre aîné cher à votre cœur ?</a:t>
            </a:r>
            <a:endParaRPr lang="fr-FR" sz="2400" dirty="0">
              <a:solidFill>
                <a:srgbClr val="FFFFFF"/>
              </a:solidFill>
              <a:latin typeface="Avenir Next Condensed Regular"/>
              <a:cs typeface="Avenir Next Condensed Regular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977218" y="3206758"/>
            <a:ext cx="254000" cy="245532"/>
          </a:xfrm>
          <a:prstGeom prst="rect">
            <a:avLst/>
          </a:prstGeom>
          <a:noFill/>
          <a:ln w="28575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77218" y="3715874"/>
            <a:ext cx="254000" cy="245532"/>
          </a:xfrm>
          <a:prstGeom prst="rect">
            <a:avLst/>
          </a:prstGeom>
          <a:noFill/>
          <a:ln w="28575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977218" y="4249280"/>
            <a:ext cx="254000" cy="245532"/>
          </a:xfrm>
          <a:prstGeom prst="rect">
            <a:avLst/>
          </a:prstGeom>
          <a:noFill/>
          <a:ln w="28575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445002" y="3597343"/>
            <a:ext cx="5616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Votre grand-papa / votre papa</a:t>
            </a:r>
            <a:endParaRPr lang="fr-FR" sz="2400" dirty="0">
              <a:solidFill>
                <a:srgbClr val="FFFFFF"/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15" name="Image 14" descr="Untitled design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5058736" y="5215465"/>
            <a:ext cx="942476" cy="1377965"/>
          </a:xfrm>
          <a:prstGeom prst="rect">
            <a:avLst/>
          </a:prstGeom>
        </p:spPr>
      </p:pic>
      <p:pic>
        <p:nvPicPr>
          <p:cNvPr id="19" name="Image 18" descr="Untitled design (5)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3956751" y="5215464"/>
            <a:ext cx="907886" cy="1382438"/>
          </a:xfrm>
          <a:prstGeom prst="rect">
            <a:avLst/>
          </a:prstGeom>
        </p:spPr>
      </p:pic>
      <p:pic>
        <p:nvPicPr>
          <p:cNvPr id="20" name="Image 19" descr="Untitled design (6)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6206065" y="5203572"/>
            <a:ext cx="945412" cy="1389857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1785600" y="51646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1938000" y="24892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10" name="Image 9" descr="Untitled design (7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18122"/>
          <a:stretch/>
        </p:blipFill>
        <p:spPr>
          <a:xfrm>
            <a:off x="7352044" y="5203572"/>
            <a:ext cx="885178" cy="1394330"/>
          </a:xfrm>
          <a:prstGeom prst="rect">
            <a:avLst/>
          </a:prstGeom>
        </p:spPr>
      </p:pic>
      <p:pic>
        <p:nvPicPr>
          <p:cNvPr id="5" name="Image 4" descr="Fotolia_87586529_S.jp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r="31887"/>
          <a:stretch/>
        </p:blipFill>
        <p:spPr>
          <a:xfrm>
            <a:off x="-24299" y="-36799"/>
            <a:ext cx="3608247" cy="6891964"/>
          </a:xfrm>
          <a:prstGeom prst="rect">
            <a:avLst/>
          </a:prstGeom>
          <a:effectLst>
            <a:outerShdw blurRad="50800" dist="152400" dir="18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Image 26" descr="Fotolia_79890272_XL.jpg"/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34" t="53259" r="7410" b="28361"/>
          <a:stretch/>
        </p:blipFill>
        <p:spPr>
          <a:xfrm>
            <a:off x="-143002" y="5164667"/>
            <a:ext cx="1647626" cy="1765218"/>
          </a:xfrm>
          <a:prstGeom prst="rect">
            <a:avLst/>
          </a:prstGeom>
        </p:spPr>
      </p:pic>
      <p:sp>
        <p:nvSpPr>
          <p:cNvPr id="25" name="ZoneTexte 24"/>
          <p:cNvSpPr txBox="1"/>
          <p:nvPr/>
        </p:nvSpPr>
        <p:spPr>
          <a:xfrm>
            <a:off x="1326658" y="6480293"/>
            <a:ext cx="2303431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2">
                    <a:lumMod val="75000"/>
                  </a:schemeClr>
                </a:solidFill>
                <a:latin typeface="Mulder handwriting"/>
                <a:cs typeface="Mulder handwriting"/>
              </a:rPr>
              <a:t>Les mots pour le dire</a:t>
            </a:r>
            <a:endParaRPr lang="fr-FR" sz="1400" dirty="0">
              <a:solidFill>
                <a:schemeClr val="bg2">
                  <a:lumMod val="75000"/>
                </a:schemeClr>
              </a:solidFill>
              <a:latin typeface="Mulder handwriting"/>
              <a:cs typeface="Mulder handwriting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-24299" y="4898976"/>
            <a:ext cx="270298" cy="171026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 rot="5400000">
            <a:off x="516841" y="6059523"/>
            <a:ext cx="270298" cy="134933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3" name="Toots Thielemans - Chez Toots - Old Friend.198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546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1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xmlns:p14="http://schemas.microsoft.com/office/powerpoint/2010/main" spd="slow" advClick="0" advTm="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00"/>
                            </p:stCondLst>
                            <p:childTnLst>
                              <p:par>
                                <p:cTn id="4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2" grpId="0"/>
      <p:bldP spid="8" grpId="1"/>
      <p:bldP spid="9" grpId="0"/>
      <p:bldP spid="11" grpId="0"/>
      <p:bldP spid="13" grpId="0" animBg="1"/>
      <p:bldP spid="17" grpId="0" animBg="1"/>
      <p:bldP spid="18" grpId="0" animBg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6933"/>
            <a:ext cx="9906000" cy="190923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113" y="296337"/>
            <a:ext cx="6124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>
                    <a:lumMod val="85000"/>
                  </a:schemeClr>
                </a:solidFill>
                <a:latin typeface="Avenir Next Condensed Demi Bold"/>
                <a:cs typeface="Avenir Next Condensed Demi Bold"/>
              </a:rPr>
              <a:t>Comme l’an passé, peut-être ? * </a:t>
            </a:r>
            <a:endParaRPr lang="fr-FR" sz="3600" dirty="0">
              <a:solidFill>
                <a:schemeClr val="bg1">
                  <a:lumMod val="8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5107" y="1032932"/>
            <a:ext cx="9358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75000"/>
                  </a:schemeClr>
                </a:solidFill>
                <a:latin typeface="Avenir Next Condensed Regular"/>
                <a:cs typeface="Avenir Next Condensed Regular"/>
              </a:rPr>
              <a:t>(*  … en ayant toutefois l’idée géniale de permuter les destinataires  !)</a:t>
            </a:r>
            <a:endParaRPr lang="fr-FR" sz="2400" dirty="0">
              <a:solidFill>
                <a:schemeClr val="bg1">
                  <a:lumMod val="75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9" name="Image 8" descr="Untitled desig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4591751" y="3262818"/>
            <a:ext cx="658692" cy="963053"/>
          </a:xfrm>
          <a:prstGeom prst="rect">
            <a:avLst/>
          </a:prstGeom>
        </p:spPr>
      </p:pic>
      <p:pic>
        <p:nvPicPr>
          <p:cNvPr id="10" name="Image 9" descr="Untitled design (5)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4591751" y="2133910"/>
            <a:ext cx="658692" cy="1002990"/>
          </a:xfrm>
          <a:prstGeom prst="rect">
            <a:avLst/>
          </a:prstGeom>
        </p:spPr>
      </p:pic>
      <p:pic>
        <p:nvPicPr>
          <p:cNvPr id="11" name="Image 10" descr="Untitled design (6)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4554225" y="4351789"/>
            <a:ext cx="696218" cy="1023515"/>
          </a:xfrm>
          <a:prstGeom prst="rect">
            <a:avLst/>
          </a:prstGeom>
        </p:spPr>
      </p:pic>
      <p:pic>
        <p:nvPicPr>
          <p:cNvPr id="12" name="Image 11" descr="Untitled design (7)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18122"/>
          <a:stretch/>
        </p:blipFill>
        <p:spPr>
          <a:xfrm>
            <a:off x="4554225" y="5501221"/>
            <a:ext cx="696218" cy="109668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12" y="2121210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2014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804606" y="2122552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2015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280813" y="2792484"/>
            <a:ext cx="2030587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 22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1957211" y="3518500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280812" y="4447717"/>
            <a:ext cx="2030588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1937540" y="5228130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 4" descr="Capture d’écran 2015-10-09 à 10.38.59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33" y="2653688"/>
            <a:ext cx="4062745" cy="4062745"/>
          </a:xfrm>
          <a:prstGeom prst="rect">
            <a:avLst/>
          </a:prstGeom>
        </p:spPr>
      </p:pic>
      <p:pic>
        <p:nvPicPr>
          <p:cNvPr id="6" name="Image 5" descr="Capture d’écran 2015-10-09 à 11.00.4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2301"/>
            <a:ext cx="9906000" cy="4987476"/>
          </a:xfrm>
          <a:prstGeom prst="rect">
            <a:avLst/>
          </a:prstGeom>
        </p:spPr>
      </p:pic>
      <p:sp>
        <p:nvSpPr>
          <p:cNvPr id="26" name="ZoneTexte 25"/>
          <p:cNvSpPr txBox="1"/>
          <p:nvPr/>
        </p:nvSpPr>
        <p:spPr>
          <a:xfrm>
            <a:off x="1" y="3520001"/>
            <a:ext cx="6858000" cy="3122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200" dirty="0" smtClean="0">
                <a:latin typeface="Avenir Next Condensed Regular"/>
                <a:cs typeface="Avenir Next Condensed Regular"/>
              </a:rPr>
              <a:t>Mais d’où vient donc cet étrange paradoxe </a:t>
            </a:r>
          </a:p>
          <a:p>
            <a:pPr algn="r">
              <a:lnSpc>
                <a:spcPct val="120000"/>
              </a:lnSpc>
            </a:pPr>
            <a:r>
              <a:rPr lang="fr-FR" sz="3200" dirty="0" smtClean="0">
                <a:latin typeface="Avenir Next Condensed Regular"/>
                <a:cs typeface="Avenir Next Condensed Regular"/>
              </a:rPr>
              <a:t>qui veut que nous donnions les présents</a:t>
            </a:r>
          </a:p>
          <a:p>
            <a:pPr algn="r">
              <a:lnSpc>
                <a:spcPct val="120000"/>
              </a:lnSpc>
            </a:pPr>
            <a:r>
              <a:rPr lang="fr-FR" sz="32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les plus inutiles et les moins originaux</a:t>
            </a:r>
          </a:p>
          <a:p>
            <a:pPr algn="r">
              <a:lnSpc>
                <a:spcPct val="120000"/>
              </a:lnSpc>
            </a:pPr>
            <a:r>
              <a:rPr lang="fr-FR" sz="3200" dirty="0">
                <a:latin typeface="Avenir Next Condensed Regular"/>
                <a:cs typeface="Avenir Next Condensed Regular"/>
              </a:rPr>
              <a:t>à</a:t>
            </a:r>
            <a:r>
              <a:rPr lang="fr-FR" sz="3200" dirty="0" smtClean="0">
                <a:latin typeface="Avenir Next Condensed Regular"/>
                <a:cs typeface="Avenir Next Condensed Regular"/>
              </a:rPr>
              <a:t> ceux auxquels nous devons</a:t>
            </a:r>
          </a:p>
          <a:p>
            <a:pPr algn="r">
              <a:lnSpc>
                <a:spcPct val="120000"/>
              </a:lnSpc>
            </a:pPr>
            <a:r>
              <a:rPr lang="fr-FR" sz="3200" dirty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r</a:t>
            </a:r>
            <a:r>
              <a:rPr lang="fr-FR" sz="32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ien moins que d’exister </a:t>
            </a:r>
            <a:r>
              <a:rPr lang="fr-FR" sz="3200" dirty="0" smtClean="0">
                <a:latin typeface="Avenir Next Condensed Demi Bold"/>
                <a:cs typeface="Avenir Next Condensed Demi Bold"/>
              </a:rPr>
              <a:t>?!</a:t>
            </a:r>
            <a:endParaRPr lang="fr-FR" sz="3200" dirty="0">
              <a:latin typeface="Avenir Next Condensed Demi Bold"/>
              <a:cs typeface="Avenir Next Condensed Demi Bold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0295951" y="103563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800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xmlns:p14="http://schemas.microsoft.com/office/powerpoint/2010/main" spd="slow" advClick="0" advTm="2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 animBg="1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/>
          <a:srcRect l="9045" r="18664"/>
          <a:stretch/>
        </p:blipFill>
        <p:spPr>
          <a:xfrm>
            <a:off x="3217350" y="-15874"/>
            <a:ext cx="6688649" cy="68738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-12700"/>
            <a:ext cx="4711700" cy="6870700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rgbClr val="800000"/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327378" y="220137"/>
            <a:ext cx="4176890" cy="1377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venir Next Condensed Regular"/>
                <a:cs typeface="Avenir Next Condensed Regular"/>
              </a:rPr>
              <a:t>Car le grand âge n’autorise pas à être traité avec irrespect…</a:t>
            </a:r>
          </a:p>
          <a:p>
            <a:pPr>
              <a:lnSpc>
                <a:spcPct val="120000"/>
              </a:lnSpc>
            </a:pPr>
            <a:endParaRPr lang="fr-FR" sz="1400" dirty="0" smtClean="0">
              <a:solidFill>
                <a:schemeClr val="accent2">
                  <a:lumMod val="60000"/>
                  <a:lumOff val="40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sp>
        <p:nvSpPr>
          <p:cNvPr id="5" name="Rectangle 4"/>
          <p:cNvSpPr/>
          <p:nvPr/>
        </p:nvSpPr>
        <p:spPr>
          <a:xfrm rot="5400000">
            <a:off x="9106227" y="-988218"/>
            <a:ext cx="270298" cy="2209800"/>
          </a:xfrm>
          <a:prstGeom prst="rect">
            <a:avLst/>
          </a:prstGeom>
          <a:solidFill>
            <a:srgbClr val="E5A5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9635701" y="-15874"/>
            <a:ext cx="270298" cy="2209800"/>
          </a:xfrm>
          <a:prstGeom prst="rect">
            <a:avLst/>
          </a:prstGeom>
          <a:solidFill>
            <a:srgbClr val="E5A5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327378" y="2073222"/>
            <a:ext cx="4176890" cy="4469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3400" dirty="0" smtClean="0">
                <a:solidFill>
                  <a:schemeClr val="bg1"/>
                </a:solidFill>
                <a:latin typeface="Avenir Next Condensed Demi Bold"/>
                <a:cs typeface="Avenir Next Condensed Demi Bold"/>
              </a:rPr>
              <a:t>Ne vous êtes-vous jamais</a:t>
            </a:r>
            <a:r>
              <a:rPr lang="fr-FR" sz="3400" dirty="0">
                <a:solidFill>
                  <a:schemeClr val="bg1"/>
                </a:solidFill>
                <a:latin typeface="Avenir Next Condensed Demi Bold"/>
                <a:cs typeface="Avenir Next Condensed Demi Bold"/>
              </a:rPr>
              <a:t> </a:t>
            </a:r>
            <a:r>
              <a:rPr lang="fr-FR" sz="3400" dirty="0" smtClean="0">
                <a:solidFill>
                  <a:schemeClr val="bg1"/>
                </a:solidFill>
                <a:latin typeface="Avenir Next Condensed Demi Bold"/>
                <a:cs typeface="Avenir Next Condensed Demi Bold"/>
              </a:rPr>
              <a:t>demandé quel sentiment peut provoquer le fait de recevoir ces cadeaux </a:t>
            </a:r>
            <a:r>
              <a:rPr lang="fr-FR" sz="3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venir Next Condensed Demi Bold"/>
                <a:cs typeface="Avenir Next Condensed Demi Bold"/>
              </a:rPr>
              <a:t>dont </a:t>
            </a:r>
            <a:r>
              <a:rPr lang="fr-FR" sz="3400" dirty="0" smtClean="0">
                <a:solidFill>
                  <a:srgbClr val="FFFFFF"/>
                </a:solidFill>
                <a:latin typeface="Avenir Next Condensed Demi Bold"/>
                <a:cs typeface="Avenir Next Condensed Demi Bold"/>
              </a:rPr>
              <a:t>vous-même </a:t>
            </a:r>
            <a:r>
              <a:rPr lang="fr-FR" sz="3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venir Next Condensed Demi Bold"/>
                <a:cs typeface="Avenir Next Condensed Demi Bold"/>
              </a:rPr>
              <a:t>ne voudriez en aucun cas ? </a:t>
            </a:r>
            <a:endParaRPr lang="fr-FR" sz="3400" dirty="0">
              <a:solidFill>
                <a:schemeClr val="accent2">
                  <a:lumMod val="40000"/>
                  <a:lumOff val="60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2" name="ZoneTexte 11"/>
          <p:cNvSpPr txBox="1"/>
          <p:nvPr/>
        </p:nvSpPr>
        <p:spPr>
          <a:xfrm rot="16200000">
            <a:off x="8528157" y="5555926"/>
            <a:ext cx="2303431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FF"/>
                </a:solidFill>
                <a:latin typeface="Mulder handwriting"/>
                <a:cs typeface="Mulder handwriting"/>
              </a:rPr>
              <a:t>Les mots pour le dire</a:t>
            </a:r>
            <a:endParaRPr lang="fr-FR" sz="1400" dirty="0">
              <a:solidFill>
                <a:srgbClr val="FFFFFF"/>
              </a:solidFill>
              <a:latin typeface="Mulder handwriting"/>
              <a:cs typeface="Mulder handwriting"/>
            </a:endParaRPr>
          </a:p>
        </p:txBody>
      </p:sp>
      <p:pic>
        <p:nvPicPr>
          <p:cNvPr id="13" name="Image 12" descr="Fotolia_79890272_XL.jp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alphaModFix amt="3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34" t="53259" r="7410" b="28361"/>
          <a:stretch/>
        </p:blipFill>
        <p:spPr>
          <a:xfrm>
            <a:off x="-530087" y="-652041"/>
            <a:ext cx="2358613" cy="252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3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292601"/>
            <a:ext cx="9906000" cy="2565399"/>
          </a:xfrm>
          <a:prstGeom prst="rect">
            <a:avLst/>
          </a:prstGeom>
          <a:gradFill flip="none" rotWithShape="1">
            <a:gsLst>
              <a:gs pos="32000">
                <a:schemeClr val="accent3">
                  <a:lumMod val="75000"/>
                </a:schemeClr>
              </a:gs>
              <a:gs pos="100000">
                <a:schemeClr val="tx1">
                  <a:alpha val="69000"/>
                </a:schemeClr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-16933"/>
            <a:ext cx="9906000" cy="4309534"/>
          </a:xfrm>
          <a:prstGeom prst="rect">
            <a:avLst/>
          </a:prstGeom>
          <a:solidFill>
            <a:srgbClr val="D4993E"/>
          </a:solidFill>
          <a:ln w="28575" cmpd="sng">
            <a:noFill/>
          </a:ln>
          <a:effectLst>
            <a:outerShdw blurRad="50800" dist="1524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36391" y="97366"/>
            <a:ext cx="3635628" cy="4410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600" dirty="0" smtClean="0">
                <a:latin typeface="Avenir Next Condensed Demi Bold"/>
                <a:cs typeface="Avenir Next Condensed Demi Bold"/>
              </a:rPr>
              <a:t>Voici enfin une idée de témoignage d’affection </a:t>
            </a:r>
          </a:p>
          <a:p>
            <a:pPr>
              <a:lnSpc>
                <a:spcPct val="120000"/>
              </a:lnSpc>
            </a:pPr>
            <a:r>
              <a:rPr lang="fr-FR" sz="2600" dirty="0" smtClean="0">
                <a:latin typeface="Avenir Next Condensed Demi Bold"/>
                <a:cs typeface="Avenir Next Condensed Demi Bold"/>
              </a:rPr>
              <a:t>- à la fois </a:t>
            </a:r>
            <a:r>
              <a:rPr lang="fr-FR" sz="2600" dirty="0" smtClean="0">
                <a:solidFill>
                  <a:schemeClr val="bg1"/>
                </a:solidFill>
                <a:latin typeface="Avenir Next Condensed Demi Bold"/>
                <a:cs typeface="Avenir Next Condensed Demi Bold"/>
              </a:rPr>
              <a:t>rassembleur de toute la famille </a:t>
            </a:r>
            <a:r>
              <a:rPr lang="fr-FR" sz="2600" dirty="0" smtClean="0">
                <a:latin typeface="Avenir Next Condensed Demi Bold"/>
                <a:cs typeface="Avenir Next Condensed Demi Bold"/>
              </a:rPr>
              <a:t>et </a:t>
            </a:r>
            <a:r>
              <a:rPr lang="fr-FR" sz="2600" dirty="0" smtClean="0">
                <a:solidFill>
                  <a:srgbClr val="FFFFFF"/>
                </a:solidFill>
                <a:latin typeface="Avenir Next Condensed Demi Bold"/>
                <a:cs typeface="Avenir Next Condensed Demi Bold"/>
              </a:rPr>
              <a:t>profondément personnel </a:t>
            </a:r>
            <a:r>
              <a:rPr lang="fr-FR" sz="2600" dirty="0" smtClean="0">
                <a:latin typeface="Avenir Next Condensed Demi Bold"/>
                <a:cs typeface="Avenir Next Condensed Demi Bold"/>
              </a:rPr>
              <a:t>-</a:t>
            </a:r>
            <a:r>
              <a:rPr lang="fr-FR" sz="2600" dirty="0" smtClean="0">
                <a:solidFill>
                  <a:srgbClr val="FFFFFF"/>
                </a:solidFill>
                <a:latin typeface="Avenir Next Condensed Demi Bold"/>
                <a:cs typeface="Avenir Next Condensed Demi Bold"/>
              </a:rPr>
              <a:t> </a:t>
            </a:r>
            <a:r>
              <a:rPr lang="fr-FR" sz="2600" dirty="0" smtClean="0">
                <a:latin typeface="Avenir Next Condensed Demi Bold"/>
                <a:cs typeface="Avenir Next Condensed Demi Bold"/>
              </a:rPr>
              <a:t>à l’intention de ceux dont vous (et vos consanguins) descendez !</a:t>
            </a:r>
          </a:p>
          <a:p>
            <a:pPr>
              <a:lnSpc>
                <a:spcPct val="123000"/>
              </a:lnSpc>
            </a:pPr>
            <a:endParaRPr lang="fr-FR" sz="2600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" name="Image 1" descr="Fotolia_70381304_M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09"/>
          <a:stretch/>
        </p:blipFill>
        <p:spPr>
          <a:xfrm>
            <a:off x="-143559" y="0"/>
            <a:ext cx="6099598" cy="4292600"/>
          </a:xfrm>
          <a:prstGeom prst="rect">
            <a:avLst/>
          </a:prstGeom>
          <a:effectLst/>
        </p:spPr>
      </p:pic>
      <p:sp>
        <p:nvSpPr>
          <p:cNvPr id="4" name="Rectangle 3"/>
          <p:cNvSpPr/>
          <p:nvPr/>
        </p:nvSpPr>
        <p:spPr>
          <a:xfrm>
            <a:off x="5685741" y="2218268"/>
            <a:ext cx="270298" cy="2074332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 rot="16200000">
            <a:off x="5285691" y="3622251"/>
            <a:ext cx="270298" cy="1070398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 rot="16200000">
            <a:off x="4614981" y="912664"/>
            <a:ext cx="2303431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000000"/>
                </a:solidFill>
                <a:latin typeface="Mulder handwriting"/>
                <a:cs typeface="Mulder handwriting"/>
              </a:rPr>
              <a:t>Les mots pour le dire</a:t>
            </a:r>
            <a:endParaRPr lang="fr-FR" sz="1400" dirty="0">
              <a:solidFill>
                <a:srgbClr val="000000"/>
              </a:solidFill>
              <a:latin typeface="Mulder handwriting"/>
              <a:cs typeface="Mulder handwriting"/>
            </a:endParaRPr>
          </a:p>
        </p:txBody>
      </p:sp>
      <p:pic>
        <p:nvPicPr>
          <p:cNvPr id="10" name="Image 9" descr="Fotolia_79890272_XL.jp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alphaModFix amt="5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34" t="53259" r="7410" b="28361"/>
          <a:stretch/>
        </p:blipFill>
        <p:spPr>
          <a:xfrm>
            <a:off x="-430623" y="5259403"/>
            <a:ext cx="2133781" cy="22860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13881" y="4492940"/>
            <a:ext cx="7199097" cy="2183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fr-FR" sz="400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venir Next Condensed Demi Bold"/>
                <a:cs typeface="Avenir Next Condensed Demi Bold"/>
              </a:rPr>
              <a:t>Mobilisez votre tribu ! </a:t>
            </a:r>
          </a:p>
          <a:p>
            <a:pPr>
              <a:lnSpc>
                <a:spcPct val="114000"/>
              </a:lnSpc>
            </a:pPr>
            <a:r>
              <a:rPr lang="fr-FR" sz="4000" dirty="0" smtClean="0">
                <a:solidFill>
                  <a:srgbClr val="80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venir Next Condensed Demi Bold"/>
                <a:cs typeface="Avenir Next Condensed Demi Bold"/>
              </a:rPr>
              <a:t>Ensemble, invitez vos aînés à rédiger le </a:t>
            </a:r>
            <a:r>
              <a:rPr lang="fr-FR" sz="400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venir Next Condensed Demi Bold"/>
                <a:cs typeface="Avenir Next Condensed Demi Bold"/>
              </a:rPr>
              <a:t>livre de leur vie</a:t>
            </a:r>
            <a:r>
              <a:rPr lang="fr-FR" sz="4000" dirty="0" smtClean="0">
                <a:solidFill>
                  <a:srgbClr val="FFFF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venir Next Condensed Demi Bold"/>
                <a:cs typeface="Avenir Next Condensed Demi Bold"/>
              </a:rPr>
              <a:t> </a:t>
            </a:r>
            <a:r>
              <a:rPr lang="fr-FR" sz="4000" dirty="0" smtClean="0">
                <a:solidFill>
                  <a:srgbClr val="80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venir Next Condensed Demi Bold"/>
                <a:cs typeface="Avenir Next Condensed Demi Bold"/>
              </a:rPr>
              <a:t>!</a:t>
            </a:r>
            <a:r>
              <a:rPr lang="fr-FR" sz="400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venir Next Condensed Demi Bold"/>
                <a:cs typeface="Avenir Next Condensed Demi Bold"/>
              </a:rPr>
              <a:t>    </a:t>
            </a:r>
            <a:endParaRPr lang="fr-FR" sz="4000" dirty="0">
              <a:solidFill>
                <a:schemeClr val="accent3">
                  <a:lumMod val="40000"/>
                  <a:lumOff val="60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venir Next Condensed Demi Bold"/>
              <a:cs typeface="Avenir Next Condensed Demi Bold"/>
            </a:endParaRPr>
          </a:p>
        </p:txBody>
      </p:sp>
    </p:spTree>
    <p:extLst>
      <p:ext uri="{BB962C8B-B14F-4D97-AF65-F5344CB8AC3E}">
        <p14:creationId xmlns:p14="http://schemas.microsoft.com/office/powerpoint/2010/main" val="5945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-33964"/>
            <a:ext cx="4165600" cy="6891964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3">
                  <a:lumMod val="75000"/>
                </a:schemeClr>
              </a:gs>
            </a:gsLst>
            <a:lin ang="2700000" scaled="0"/>
            <a:tileRect/>
          </a:gradFill>
          <a:ln>
            <a:noFill/>
          </a:ln>
          <a:effectLst>
            <a:outerShdw blurRad="50800" dist="1524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495934" y="337401"/>
            <a:ext cx="3532199" cy="2748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venir Next Condensed Regular"/>
                <a:cs typeface="Avenir Next Condensed Regular"/>
              </a:rPr>
              <a:t>Vous êtes de ceux qui croient encore que le fait de (faire) rédiger ses « mémoires » est réservé aux anciens ministres et aux généraux à la retraite ?  </a:t>
            </a:r>
          </a:p>
          <a:p>
            <a:pPr>
              <a:lnSpc>
                <a:spcPct val="123000"/>
              </a:lnSpc>
            </a:pPr>
            <a:endParaRPr lang="fr-FR" sz="2400" dirty="0">
              <a:latin typeface="Avenir Next Condensed Regular"/>
              <a:cs typeface="Avenir Next Condensed Regular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632607" y="228647"/>
            <a:ext cx="5056199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3000"/>
              </a:lnSpc>
            </a:pPr>
            <a:r>
              <a:rPr lang="fr-FR" sz="3200" dirty="0" smtClean="0">
                <a:latin typeface="Avenir Next Condensed Demi Bold"/>
                <a:cs typeface="Avenir Next Condensed Demi Bold"/>
              </a:rPr>
              <a:t>C’est que vous ne connaissez pas </a:t>
            </a:r>
            <a:r>
              <a:rPr lang="fr-FR" sz="3200" i="1" dirty="0" smtClean="0">
                <a:latin typeface="Avenir Next Condensed Demi Bold"/>
                <a:cs typeface="Avenir Next Condensed Demi Bold"/>
              </a:rPr>
              <a:t>« Saisons de vie »</a:t>
            </a:r>
            <a:r>
              <a:rPr lang="fr-FR" sz="3200" dirty="0" smtClean="0">
                <a:latin typeface="Avenir Next Condensed Demi Bold"/>
                <a:cs typeface="Avenir Next Condensed Demi Bold"/>
              </a:rPr>
              <a:t>,</a:t>
            </a:r>
          </a:p>
          <a:p>
            <a:pPr>
              <a:lnSpc>
                <a:spcPct val="123000"/>
              </a:lnSpc>
            </a:pPr>
            <a:endParaRPr lang="fr-FR" sz="1200" dirty="0" smtClean="0">
              <a:latin typeface="Avenir Next Condensed Demi Bold"/>
              <a:cs typeface="Avenir Next Condensed Demi Bold"/>
            </a:endParaRPr>
          </a:p>
          <a:p>
            <a:pPr>
              <a:lnSpc>
                <a:spcPct val="123000"/>
              </a:lnSpc>
            </a:pPr>
            <a:r>
              <a:rPr lang="fr-FR" sz="2800" dirty="0">
                <a:latin typeface="Avenir Next Condensed Demi Bold"/>
                <a:cs typeface="Avenir Next Condensed Demi Bold"/>
              </a:rPr>
              <a:t>l</a:t>
            </a:r>
            <a:r>
              <a:rPr lang="fr-FR" sz="2800" dirty="0" smtClean="0">
                <a:latin typeface="Avenir Next Condensed Demi Bold"/>
                <a:cs typeface="Avenir Next Condensed Demi Bold"/>
              </a:rPr>
              <a:t>a Collection qui permet de réaliser sa biographie familiale de manière </a:t>
            </a:r>
            <a:r>
              <a:rPr lang="fr-FR" sz="28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ludique</a:t>
            </a:r>
            <a:r>
              <a:rPr lang="fr-FR" sz="2800" dirty="0" smtClean="0">
                <a:latin typeface="Avenir Next Condensed Demi Bold"/>
                <a:cs typeface="Avenir Next Condensed Demi Bold"/>
              </a:rPr>
              <a:t>, </a:t>
            </a:r>
            <a:r>
              <a:rPr lang="fr-FR" sz="28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élégante</a:t>
            </a:r>
            <a:r>
              <a:rPr lang="fr-FR" sz="2800" dirty="0" smtClean="0">
                <a:latin typeface="Avenir Next Condensed Demi Bold"/>
                <a:cs typeface="Avenir Next Condensed Demi Bold"/>
              </a:rPr>
              <a:t> et </a:t>
            </a:r>
            <a:r>
              <a:rPr lang="fr-FR" sz="28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économique</a:t>
            </a:r>
            <a:r>
              <a:rPr lang="fr-FR" sz="2800" dirty="0" smtClean="0">
                <a:latin typeface="Avenir Next Condensed Demi Bold"/>
                <a:cs typeface="Avenir Next Condensed Demi Bold"/>
              </a:rPr>
              <a:t> !  </a:t>
            </a:r>
          </a:p>
          <a:p>
            <a:pPr>
              <a:lnSpc>
                <a:spcPct val="123000"/>
              </a:lnSpc>
            </a:pPr>
            <a:r>
              <a:rPr lang="fr-FR" sz="3200" dirty="0" smtClean="0">
                <a:latin typeface="Avenir Next Condensed Demi Bold"/>
                <a:cs typeface="Avenir Next Condensed Demi Bold"/>
              </a:rPr>
              <a:t> </a:t>
            </a:r>
            <a:endParaRPr lang="fr-FR" sz="3200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15" name="Image 14" descr="Capture d’écran 2015-10-09 à 11.50.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134" y="3412659"/>
            <a:ext cx="5056199" cy="31945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13289" y="-33964"/>
            <a:ext cx="270298" cy="1207813"/>
          </a:xfrm>
          <a:prstGeom prst="rect">
            <a:avLst/>
          </a:prstGeom>
          <a:solidFill>
            <a:srgbClr val="E5A5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 rot="16200000">
            <a:off x="521807" y="-428155"/>
            <a:ext cx="270298" cy="1070398"/>
          </a:xfrm>
          <a:prstGeom prst="rect">
            <a:avLst/>
          </a:prstGeom>
          <a:solidFill>
            <a:srgbClr val="E5A5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Fotolia_79890272_XL.jp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alphaModFix amt="1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34" t="53259" r="7410" b="28361"/>
          <a:stretch/>
        </p:blipFill>
        <p:spPr>
          <a:xfrm>
            <a:off x="-532772" y="4930677"/>
            <a:ext cx="2332862" cy="2499360"/>
          </a:xfrm>
          <a:prstGeom prst="rect">
            <a:avLst/>
          </a:prstGeom>
        </p:spPr>
      </p:pic>
      <p:pic>
        <p:nvPicPr>
          <p:cNvPr id="12" name="Image 11" descr="Capture d’écran 2015-10-09 à 11.42.31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" t="582" r="1753" b="1191"/>
          <a:stretch/>
        </p:blipFill>
        <p:spPr>
          <a:xfrm rot="21371769">
            <a:off x="763556" y="3045417"/>
            <a:ext cx="2295709" cy="3289919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 rot="16200000">
            <a:off x="2737178" y="5595091"/>
            <a:ext cx="2303431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accent3">
                    <a:lumMod val="50000"/>
                  </a:schemeClr>
                </a:solidFill>
                <a:latin typeface="Mulder handwriting"/>
                <a:cs typeface="Mulder handwriting"/>
              </a:rPr>
              <a:t>Les mots pour le dire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Mulder handwriting"/>
              <a:cs typeface="Mulder handwriting"/>
            </a:endParaRPr>
          </a:p>
        </p:txBody>
      </p:sp>
    </p:spTree>
    <p:extLst>
      <p:ext uri="{BB962C8B-B14F-4D97-AF65-F5344CB8AC3E}">
        <p14:creationId xmlns:p14="http://schemas.microsoft.com/office/powerpoint/2010/main" val="1731665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titled design (8)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6" t="3334" r="19207" b="3911"/>
          <a:stretch/>
        </p:blipFill>
        <p:spPr>
          <a:xfrm>
            <a:off x="855104" y="1497940"/>
            <a:ext cx="3605596" cy="5543832"/>
          </a:xfrm>
          <a:prstGeom prst="rect">
            <a:avLst/>
          </a:prstGeom>
          <a:effectLst>
            <a:outerShdw blurRad="50800" dist="152400" algn="l" rotWithShape="0">
              <a:schemeClr val="tx1">
                <a:alpha val="40000"/>
              </a:scheme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1" y="1508983"/>
            <a:ext cx="3238500" cy="5543832"/>
          </a:xfrm>
          <a:prstGeom prst="rect">
            <a:avLst/>
          </a:prstGeom>
          <a:gradFill>
            <a:gsLst>
              <a:gs pos="23000">
                <a:schemeClr val="tx2">
                  <a:lumMod val="7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0" y="-16933"/>
            <a:ext cx="9906000" cy="1525916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55600" y="253797"/>
            <a:ext cx="9122833" cy="1508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3000"/>
              </a:lnSpc>
            </a:pPr>
            <a:r>
              <a:rPr lang="fr-FR" sz="3800" dirty="0" smtClean="0">
                <a:solidFill>
                  <a:schemeClr val="bg1"/>
                </a:solidFill>
                <a:latin typeface="Avenir Next Condensed Demi Bold"/>
                <a:cs typeface="Avenir Next Condensed Demi Bold"/>
              </a:rPr>
              <a:t>Offrir une biographie ?  </a:t>
            </a:r>
            <a:r>
              <a:rPr lang="fr-FR" sz="3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venir Next Condensed Demi Bold"/>
                <a:cs typeface="Avenir Next Condensed Demi Bold"/>
              </a:rPr>
              <a:t>Bien plus qu’un cadeau !</a:t>
            </a:r>
          </a:p>
          <a:p>
            <a:pPr>
              <a:lnSpc>
                <a:spcPct val="123000"/>
              </a:lnSpc>
            </a:pPr>
            <a:endParaRPr lang="fr-FR" sz="3800" dirty="0" smtClean="0">
              <a:latin typeface="Avenir Next Condensed Demi Bold"/>
              <a:cs typeface="Avenir Next Condensed Demi Bold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55601" y="1767295"/>
            <a:ext cx="2882900" cy="83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3000"/>
              </a:lnSpc>
            </a:pPr>
            <a:r>
              <a:rPr lang="fr-FR" sz="20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A une époque marquée </a:t>
            </a:r>
          </a:p>
          <a:p>
            <a:pPr>
              <a:lnSpc>
                <a:spcPct val="123000"/>
              </a:lnSpc>
            </a:pPr>
            <a:r>
              <a:rPr lang="fr-FR" sz="20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tout à la fois par :</a:t>
            </a:r>
            <a:endParaRPr lang="fr-FR" sz="2000" dirty="0" smtClean="0">
              <a:solidFill>
                <a:srgbClr val="FFFFFF"/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44025" y="2809320"/>
            <a:ext cx="1806310" cy="3866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0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l’éclatement des familles</a:t>
            </a:r>
          </a:p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0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la solitudes des plus âgés</a:t>
            </a:r>
          </a:p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0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le manque de repères des jeunes</a:t>
            </a:r>
          </a:p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0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La dictature de l’instantané…</a:t>
            </a:r>
          </a:p>
          <a:p>
            <a:pPr marL="266700" indent="-266700">
              <a:lnSpc>
                <a:spcPct val="123000"/>
              </a:lnSpc>
            </a:pPr>
            <a:endParaRPr lang="fr-FR" sz="2000" dirty="0" smtClean="0">
              <a:solidFill>
                <a:srgbClr val="FFFFFF"/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825999" y="1719453"/>
            <a:ext cx="5067301" cy="986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3000"/>
              </a:lnSpc>
            </a:pPr>
            <a:r>
              <a:rPr lang="fr-FR" sz="2400" dirty="0" smtClean="0">
                <a:latin typeface="Avenir Next Condensed Regular"/>
                <a:cs typeface="Avenir Next Condensed Regular"/>
              </a:rPr>
              <a:t>…Permettre à un senior de se raconter, </a:t>
            </a:r>
          </a:p>
          <a:p>
            <a:pPr>
              <a:lnSpc>
                <a:spcPct val="123000"/>
              </a:lnSpc>
            </a:pPr>
            <a:r>
              <a:rPr lang="fr-FR" sz="2400" dirty="0" smtClean="0">
                <a:latin typeface="Avenir Next Condensed Regular"/>
                <a:cs typeface="Avenir Next Condensed Regular"/>
              </a:rPr>
              <a:t>c’est créer l’occasion de :</a:t>
            </a:r>
            <a:endParaRPr lang="fr-FR" sz="2400" dirty="0" smtClean="0">
              <a:latin typeface="Avenir Next Condensed Demi Bold"/>
              <a:cs typeface="Avenir Next Condensed Demi Bold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762501" y="2856998"/>
            <a:ext cx="5283200" cy="3996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300" dirty="0">
                <a:latin typeface="Avenir Next Condensed Demi Bold"/>
                <a:cs typeface="Avenir Next Condensed Demi Bold"/>
              </a:rPr>
              <a:t>r</a:t>
            </a:r>
            <a:r>
              <a:rPr lang="fr-FR" sz="2300" dirty="0" smtClean="0">
                <a:latin typeface="Avenir Next Condensed Demi Bold"/>
                <a:cs typeface="Avenir Next Condensed Demi Bold"/>
              </a:rPr>
              <a:t>etisser du lien, aussi bien entre les générations qu’au sein de chacune d’elle ;</a:t>
            </a:r>
          </a:p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300" dirty="0" smtClean="0">
                <a:latin typeface="Avenir Next Condensed Demi Bold"/>
                <a:cs typeface="Avenir Next Condensed Demi Bold"/>
              </a:rPr>
              <a:t>valoriser l’expérience des anciens ;</a:t>
            </a:r>
          </a:p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300" dirty="0" smtClean="0">
                <a:latin typeface="Avenir Next Condensed Demi Bold"/>
                <a:cs typeface="Avenir Next Condensed Demi Bold"/>
              </a:rPr>
              <a:t>permettre à ceux-ci de laisser une trace,       de transmettre un héritage immatériel ;</a:t>
            </a:r>
          </a:p>
          <a:p>
            <a:pPr marL="266700" indent="-266700">
              <a:lnSpc>
                <a:spcPct val="123000"/>
              </a:lnSpc>
              <a:buFont typeface="Arial"/>
              <a:buChar char="•"/>
            </a:pPr>
            <a:r>
              <a:rPr lang="fr-FR" sz="2300" dirty="0">
                <a:latin typeface="Avenir Next Condensed Demi Bold"/>
                <a:cs typeface="Avenir Next Condensed Demi Bold"/>
              </a:rPr>
              <a:t>p</a:t>
            </a:r>
            <a:r>
              <a:rPr lang="fr-FR" sz="2300" dirty="0" smtClean="0">
                <a:latin typeface="Avenir Next Condensed Demi Bold"/>
                <a:cs typeface="Avenir Next Condensed Demi Bold"/>
              </a:rPr>
              <a:t>lacer les jeunes générations au contact d’une « petite » </a:t>
            </a:r>
            <a:r>
              <a:rPr lang="fr-FR" sz="2300" u="sng" dirty="0" smtClean="0">
                <a:latin typeface="Avenir Next Condensed Demi Bold"/>
                <a:cs typeface="Avenir Next Condensed Demi Bold"/>
              </a:rPr>
              <a:t>h</a:t>
            </a:r>
            <a:r>
              <a:rPr lang="fr-FR" sz="2300" dirty="0" smtClean="0">
                <a:latin typeface="Avenir Next Condensed Demi Bold"/>
                <a:cs typeface="Avenir Next Condensed Demi Bold"/>
              </a:rPr>
              <a:t>istoire (celle de leurs racines !) sur fond de « grande » </a:t>
            </a:r>
            <a:r>
              <a:rPr lang="fr-FR" sz="2300" u="sng" dirty="0" smtClean="0">
                <a:latin typeface="Avenir Next Condensed Demi Bold"/>
                <a:cs typeface="Avenir Next Condensed Demi Bold"/>
              </a:rPr>
              <a:t>H</a:t>
            </a:r>
            <a:r>
              <a:rPr lang="fr-FR" sz="2300" dirty="0" smtClean="0">
                <a:latin typeface="Avenir Next Condensed Demi Bold"/>
                <a:cs typeface="Avenir Next Condensed Demi Bold"/>
              </a:rPr>
              <a:t>istoire.</a:t>
            </a:r>
          </a:p>
          <a:p>
            <a:pPr marL="266700" indent="-266700">
              <a:lnSpc>
                <a:spcPct val="123000"/>
              </a:lnSpc>
            </a:pPr>
            <a:endParaRPr lang="fr-FR" sz="2300" dirty="0" smtClean="0">
              <a:latin typeface="Avenir Next Condensed Demi Bold"/>
              <a:cs typeface="Avenir Next Condensed Demi Bold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90402" y="5646099"/>
            <a:ext cx="270298" cy="1207813"/>
          </a:xfrm>
          <a:prstGeom prst="rect">
            <a:avLst/>
          </a:prstGeom>
          <a:solidFill>
            <a:srgbClr val="7793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16200000">
            <a:off x="3638551" y="6183564"/>
            <a:ext cx="270298" cy="1070398"/>
          </a:xfrm>
          <a:prstGeom prst="rect">
            <a:avLst/>
          </a:prstGeom>
          <a:solidFill>
            <a:srgbClr val="7793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447495" y="6494823"/>
            <a:ext cx="2303431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ulder handwriting"/>
                <a:cs typeface="Mulder handwriting"/>
              </a:rPr>
              <a:t>Les mots pour le dire</a:t>
            </a:r>
            <a:endParaRPr lang="fr-FR" sz="1400" dirty="0">
              <a:solidFill>
                <a:schemeClr val="accent3">
                  <a:lumMod val="20000"/>
                  <a:lumOff val="80000"/>
                </a:schemeClr>
              </a:solidFill>
              <a:latin typeface="Mulder handwriting"/>
              <a:cs typeface="Mulder handwriting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121900" y="9017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979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apture d’écran 2015-10-11 à 15.46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" y="72570"/>
            <a:ext cx="5637262" cy="6326343"/>
          </a:xfrm>
          <a:prstGeom prst="rect">
            <a:avLst/>
          </a:prstGeom>
        </p:spPr>
      </p:pic>
      <p:pic>
        <p:nvPicPr>
          <p:cNvPr id="7" name="Image 6" descr="Capture d’écran 2015-10-11 à 15.58.43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8" r="3795"/>
          <a:stretch/>
        </p:blipFill>
        <p:spPr>
          <a:xfrm>
            <a:off x="6022595" y="72570"/>
            <a:ext cx="3726165" cy="431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90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6933"/>
            <a:ext cx="9906000" cy="190923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113" y="296337"/>
            <a:ext cx="6124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>
                    <a:lumMod val="85000"/>
                  </a:schemeClr>
                </a:solidFill>
                <a:latin typeface="Avenir Next Condensed Demi Bold"/>
                <a:cs typeface="Avenir Next Condensed Demi Bold"/>
              </a:rPr>
              <a:t>Comme l’an passé, peut-être ? * </a:t>
            </a:r>
            <a:endParaRPr lang="fr-FR" sz="3600" dirty="0">
              <a:solidFill>
                <a:schemeClr val="bg1">
                  <a:lumMod val="8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5107" y="1032932"/>
            <a:ext cx="9358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75000"/>
                  </a:schemeClr>
                </a:solidFill>
                <a:latin typeface="Avenir Next Condensed Regular"/>
                <a:cs typeface="Avenir Next Condensed Regular"/>
              </a:rPr>
              <a:t>(*  … en ayant toutefois l’idée géniale de permuter les destinataires  !)</a:t>
            </a:r>
            <a:endParaRPr lang="fr-FR" sz="2400" dirty="0">
              <a:solidFill>
                <a:schemeClr val="bg1">
                  <a:lumMod val="75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11" name="Image 10" descr="Untitled design (6)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4528825" y="4375218"/>
            <a:ext cx="696218" cy="10029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12" y="2121210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2014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715000" y="2122552"/>
            <a:ext cx="3847394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2015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3"/>
          <a:srcRect l="12953" t="4000" r="13333" b="47674"/>
          <a:stretch/>
        </p:blipFill>
        <p:spPr>
          <a:xfrm>
            <a:off x="280813" y="2792484"/>
            <a:ext cx="2030587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 22" descr="Untitled design (4)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1957211" y="3518500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 descr="Capture d’écran 2015-10-08 à 16.06.10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280812" y="4447717"/>
            <a:ext cx="2030588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 descr="Capture d’écran 2015-10-08 à 16.08.16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1937540" y="5228130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 3" descr="Capture d’écran 2015-10-09 à 09.56.15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0" y="3433619"/>
            <a:ext cx="4178296" cy="4186005"/>
          </a:xfrm>
          <a:prstGeom prst="rect">
            <a:avLst/>
          </a:prstGeom>
        </p:spPr>
      </p:pic>
      <p:pic>
        <p:nvPicPr>
          <p:cNvPr id="30" name="Image 29" descr="Untitled design (5)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4566351" y="2123210"/>
            <a:ext cx="658692" cy="1002990"/>
          </a:xfrm>
          <a:prstGeom prst="rect">
            <a:avLst/>
          </a:prstGeom>
        </p:spPr>
      </p:pic>
      <p:pic>
        <p:nvPicPr>
          <p:cNvPr id="9" name="Image 8" descr="Untitled design.jp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4566351" y="3249214"/>
            <a:ext cx="658692" cy="1002990"/>
          </a:xfrm>
          <a:prstGeom prst="rect">
            <a:avLst/>
          </a:prstGeom>
        </p:spPr>
      </p:pic>
      <p:pic>
        <p:nvPicPr>
          <p:cNvPr id="12" name="Image 11" descr="Untitled design (7)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24829"/>
          <a:stretch/>
        </p:blipFill>
        <p:spPr>
          <a:xfrm>
            <a:off x="4528825" y="5526622"/>
            <a:ext cx="696218" cy="100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4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2.96296E-6 C 0.03349 -0.0007 0.14038 -0.01227 0.18461 0.0037 C 0.1859 0.00555 0.18686 0.00763 0.18846 0.00926 C 0.19038 0.01134 0.19295 0.01226 0.19487 0.01481 C 0.19872 0.01944 0.20144 0.03171 0.20641 0.03888 C 0.20657 0.03981 0.20817 0.05023 0.20897 0.05185 C 0.21202 0.05856 0.21522 0.06273 0.21795 0.07037 C 0.21699 0.08263 0.21682 0.09513 0.21538 0.1074 C 0.21378 0.11967 0.1992 0.13495 0.19231 0.14259 C 0.18493 0.15046 0.17788 0.15879 0.17051 0.16666 C 0.16666 0.17037 0.1633 0.17615 0.15897 0.17777 C 0.15176 0.18032 0.14519 0.18634 0.13846 0.18888 C 0.12756 0.19259 0.11602 0.19351 0.10513 0.19629 C 0.07436 0.1956 0.04343 0.19537 0.01282 0.19444 C 0.00352 0.19398 -0.01443 0.18009 -0.02436 0.17592 C -0.04375 0.16736 -0.06346 0.15833 -0.08334 0.1537 C -0.09215 0.14861 -0.10112 0.14699 -0.11026 0.14444 C -0.13638 0.14652 -0.15417 0.13773 -0.1718 0.16111 C -0.17548 0.16574 -0.17869 0.17083 -0.18205 0.17592 C -0.19007 0.18726 -0.19247 0.20115 -0.19487 0.21666 C -0.196 0.22268 -0.19744 0.23518 -0.19744 0.23518 C -0.19696 0.24745 -0.1976 0.26273 -0.19231 0.27407 C -0.18959 0.28009 -0.18125 0.29282 -0.17693 0.29629 C -0.17132 0.30069 -0.16491 0.3 -0.15898 0.3037 C -0.15257 0.30763 -0.14664 0.31226 -0.13975 0.31481 C -0.12933 0.32407 -0.11843 0.3331 -0.10898 0.34444 C -0.10465 0.34976 -0.09968 0.3581 -0.09616 0.36481 C -0.09471 0.36759 -0.09407 0.37152 -0.09231 0.37407 C -0.08878 0.37916 -0.08141 0.37963 -0.07693 0.38333 C -0.07196 0.3875 -0.06683 0.39051 -0.06154 0.39444 C -0.05657 0.39791 -0.05289 0.40277 -0.04744 0.40555 C -0.04616 0.4074 -0.04535 0.40972 -0.04359 0.41111 C -0.04167 0.4125 -0.0391 0.41111 -0.03718 0.41296 C -0.03606 0.41388 -0.0367 0.41666 -0.0359 0.41851 C -0.03269 0.42708 -0.02981 0.43356 -0.02436 0.43888 C -0.02164 0.45069 -0.02068 0.46273 -0.01667 0.47407 C -0.01555 0.48426 -0.01603 0.48912 -0.00898 0.49259 C -0.00737 0.49976 -0.00866 0.49676 -0.00513 0.50185 " pathEditMode="relative" ptsTypes="fffffffffffffffffffffffffffffffffffff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C 0.01859 -0.00139 0.04199 -0.00069 0.06026 -0.01111 C 0.07164 -0.01782 0.08286 -0.02546 0.09488 -0.02963 C 0.10241 -0.03703 0.10978 -0.03773 0.11795 -0.04259 C 0.11956 -0.04375 0.12132 -0.0449 0.12308 -0.04629 C 0.12484 -0.04814 0.12613 -0.05069 0.12821 -0.05185 C 0.13173 -0.05416 0.1359 -0.05416 0.13975 -0.05555 C 0.14504 -0.05787 0.15129 -0.0618 0.15641 -0.06481 C 0.16731 -0.07199 0.17917 -0.08055 0.18975 -0.08889 C 0.20305 -0.09977 0.21651 -0.11296 0.23206 -0.11666 C 0.23911 -0.12083 0.24632 -0.12152 0.25385 -0.12407 C 0.26795 -0.12361 0.28206 -0.12384 0.29616 -0.12222 C 0.29872 -0.12199 0.30385 -0.11852 0.30385 -0.11852 C 0.31234 -0.10949 0.30738 -0.11527 0.31795 -0.1 C 0.31956 -0.09768 0.32132 -0.09514 0.32308 -0.09259 C 0.32436 -0.09074 0.32693 -0.08703 0.32693 -0.08703 C 0.32933 -0.07615 0.33077 -0.06481 0.33334 -0.0537 C 0.33238 -0.03009 0.33542 -0.01435 0.32436 0.00186 C 0.3218 0.01273 0.31587 0.01875 0.31154 0.02778 C 0.31042 0.02986 0.3101 0.03287 0.30898 0.03519 C 0.30225 0.0463 0.29119 0.05417 0.28206 0.05926 C 0.25738 0.07246 0.23398 0.0801 0.2077 0.08148 C 0.18975 0.08218 0.1718 0.08264 0.15385 0.08334 C 0.11875 0.08704 0.0835 0.09051 0.04872 0.0963 C -0.00993 0.09468 -0.0673 0.0926 -0.12564 0.09445 C -0.13734 0.09723 -0.14839 0.10023 -0.16025 0.10186 C -0.17179 0.10579 -0.18349 0.1088 -0.19487 0.11297 C -0.2 0.11829 -0.20336 0.11945 -0.20897 0.12223 C -0.22436 0.13866 -0.20496 0.11922 -0.21923 0.12963 C -0.23077 0.13773 -0.24551 0.15162 -0.25128 0.16852 C -0.25609 0.18218 -0.25689 0.19746 -0.26153 0.21111 C -0.26346 0.23218 -0.2641 0.23311 -0.26153 0.26111 C -0.26105 0.2669 -0.25657 0.27755 -0.25512 0.28334 C -0.25384 0.28912 -0.25432 0.29306 -0.25128 0.29815 C -0.24631 0.30672 -0.23093 0.30764 -0.22307 0.30926 C -0.20609 0.30857 -0.18894 0.3088 -0.17179 0.30741 C -0.16843 0.30695 -0.16153 0.30371 -0.16153 0.30371 C -0.15528 0.29746 -0.14631 0.28889 -0.1423 0.27963 C -0.14038 0.27454 -0.13878 0.26875 -0.13589 0.26482 C -0.13301 0.26042 -0.12884 0.25764 -0.12564 0.25371 C -0.1157 0.24051 -0.12195 0.24445 -0.1141 0.24074 C -0.09936 0.22454 -0.08525 0.20973 -0.06794 0.2 C -0.0633 0.19306 -0.05961 0.19468 -0.05384 0.19074 C -0.0383 0.1794 -0.02275 0.17963 -0.00512 0.17963 " pathEditMode="relative" ptsTypes="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3.33333E-6 C 0.00336 -0.00741 0.01202 -0.01297 0.01795 -0.01667 C 0.01795 -0.01667 0.0274 -0.0213 0.02949 -0.02222 C 0.03077 -0.02292 0.03333 -0.02408 0.03333 -0.02408 C 0.07195 -0.02269 0.06699 -0.02639 0.08846 -0.01852 C 0.09615 -0.00741 0.10256 0.00208 0.10897 0.01481 C 0.1133 0.02338 0.11394 0.0331 0.11923 0.04074 C 0.11955 0.04259 0.12051 0.04421 0.12051 0.04629 C 0.12051 0.06481 0.12035 0.08333 0.11923 0.10185 C 0.11811 0.11921 0.10144 0.125 0.09359 0.13333 C 0.06554 0.16203 0.03814 0.17291 0.00384 0.17592 C -0.01795 0.17407 -0.04423 0.17338 -0.06539 0.16481 C -0.07612 0.16041 -0.0867 0.15625 -0.09744 0.1537 C -0.10737 0.14653 -0.11795 0.14004 -0.12821 0.13518 C -0.13686 0.12268 -0.14808 0.11574 -0.15641 0.1037 C -0.1617 0.09606 -0.16202 0.08703 -0.16795 0.08148 C -0.1718 0.07315 -0.17292 0.06435 -0.17564 0.05555 C -0.17805 0.04791 -0.18093 0.04051 -0.18334 0.03333 C -0.18654 0.02407 -0.18638 0.01319 -0.18846 0.0037 C -0.18814 -0.01366 -0.18894 -0.03125 -0.18718 -0.04815 C -0.18686 -0.05278 -0.18318 -0.05509 -0.18205 -0.05926 C -0.17869 -0.07408 -0.16523 -0.10278 -0.15513 -0.10741 C -0.14728 -0.12269 -0.13414 -0.12431 -0.1218 -0.12778 C -0.11507 -0.13449 -0.10561 -0.13542 -0.09744 -0.13704 C -0.07404 -0.14236 -0.0508 -0.14329 -0.02693 -0.14445 C 0.02275 -0.15255 0.07291 -0.15648 0.12179 -0.17408 C 0.12981 -0.18195 0.1391 -0.1882 0.14872 -0.19074 C 0.154 -0.1956 0.1609 -0.19746 0.16538 -0.20371 C 0.16699 -0.20625 0.16843 -0.20903 0.17051 -0.21111 C 0.17852 -0.21991 0.18045 -0.21783 0.1859 -0.22778 C 0.19054 -0.23681 0.19199 -0.24699 0.19359 -0.25741 C 0.19279 -0.26806 0.19343 -0.27477 0.19102 -0.28334 C 0.18814 -0.29306 0.17852 -0.31273 0.17179 -0.31667 C 0.14952 -0.33009 0.12468 -0.33102 0.10128 -0.33519 C 0.079 -0.33472 0.05673 -0.33449 0.03461 -0.33334 C 0.02708 -0.3331 0.01891 -0.32639 0.01154 -0.32408 C 0.00609 -0.32547 0.00144 -0.3257 -0.00257 -0.33148 " pathEditMode="relative" ptsTypes="ffffffffffffffffffffffffffffffffffff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6933"/>
            <a:ext cx="9906000" cy="190923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113" y="296337"/>
            <a:ext cx="6124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>
                    <a:lumMod val="85000"/>
                  </a:schemeClr>
                </a:solidFill>
                <a:latin typeface="Avenir Next Condensed Demi Bold"/>
                <a:cs typeface="Avenir Next Condensed Demi Bold"/>
              </a:rPr>
              <a:t>Comme l’an passé, peut-être ? * </a:t>
            </a:r>
            <a:endParaRPr lang="fr-FR" sz="3600" dirty="0">
              <a:solidFill>
                <a:schemeClr val="bg1">
                  <a:lumMod val="8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5107" y="1032932"/>
            <a:ext cx="9358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75000"/>
                  </a:schemeClr>
                </a:solidFill>
                <a:latin typeface="Avenir Next Condensed Regular"/>
                <a:cs typeface="Avenir Next Condensed Regular"/>
              </a:rPr>
              <a:t>(*  … en ayant toutefois l’idée géniale de permuter les destinataires  !)</a:t>
            </a:r>
            <a:endParaRPr lang="fr-FR" sz="2400" dirty="0">
              <a:solidFill>
                <a:schemeClr val="bg1">
                  <a:lumMod val="75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11" name="Image 10" descr="Untitled design (6)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4528825" y="4375218"/>
            <a:ext cx="696218" cy="10029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12" y="2121210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2014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715000" y="2122552"/>
            <a:ext cx="3847394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2015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3"/>
          <a:srcRect l="12953" t="4000" r="13333" b="47674"/>
          <a:stretch/>
        </p:blipFill>
        <p:spPr>
          <a:xfrm>
            <a:off x="280813" y="2792484"/>
            <a:ext cx="2030587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 22" descr="Untitled design (4)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1957211" y="3518500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 descr="Capture d’écran 2015-10-08 à 16.06.10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280812" y="4447717"/>
            <a:ext cx="2030588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 descr="Capture d’écran 2015-10-08 à 16.08.16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1937540" y="5228130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 3" descr="Capture d’écran 2015-10-09 à 09.56.15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300" y="2624705"/>
            <a:ext cx="4178296" cy="4186005"/>
          </a:xfrm>
          <a:prstGeom prst="rect">
            <a:avLst/>
          </a:prstGeom>
        </p:spPr>
      </p:pic>
      <p:pic>
        <p:nvPicPr>
          <p:cNvPr id="30" name="Image 29" descr="Untitled design (5)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4566351" y="2123210"/>
            <a:ext cx="658692" cy="1002990"/>
          </a:xfrm>
          <a:prstGeom prst="rect">
            <a:avLst/>
          </a:prstGeom>
        </p:spPr>
      </p:pic>
      <p:pic>
        <p:nvPicPr>
          <p:cNvPr id="9" name="Image 8" descr="Untitled design.jp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4566351" y="3249214"/>
            <a:ext cx="658692" cy="1002990"/>
          </a:xfrm>
          <a:prstGeom prst="rect">
            <a:avLst/>
          </a:prstGeom>
        </p:spPr>
      </p:pic>
      <p:pic>
        <p:nvPicPr>
          <p:cNvPr id="12" name="Image 11" descr="Untitled design (7)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24829"/>
          <a:stretch/>
        </p:blipFill>
        <p:spPr>
          <a:xfrm>
            <a:off x="4528825" y="5526622"/>
            <a:ext cx="696218" cy="100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11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2.96296E-6 C 0.03349 -0.0007 0.14038 -0.01227 0.18461 0.0037 C 0.1859 0.00555 0.18686 0.00763 0.18846 0.00926 C 0.19038 0.01134 0.19295 0.01226 0.19487 0.01481 C 0.19872 0.01944 0.20144 0.03171 0.20641 0.03888 C 0.20657 0.03981 0.20817 0.05023 0.20897 0.05185 C 0.21202 0.05856 0.21522 0.06273 0.21795 0.07037 C 0.21699 0.08263 0.21682 0.09513 0.21538 0.1074 C 0.21378 0.11967 0.1992 0.13495 0.19231 0.14259 C 0.18493 0.15046 0.17788 0.15879 0.17051 0.16666 C 0.16666 0.17037 0.1633 0.17615 0.15897 0.17777 C 0.15176 0.18032 0.14519 0.18634 0.13846 0.18888 C 0.12756 0.19259 0.11602 0.19351 0.10513 0.19629 C 0.07436 0.1956 0.04343 0.19537 0.01282 0.19444 C 0.00352 0.19398 -0.01443 0.18009 -0.02436 0.17592 C -0.04375 0.16736 -0.06346 0.15833 -0.08334 0.1537 C -0.09215 0.14861 -0.10112 0.14699 -0.11026 0.14444 C -0.13638 0.14652 -0.15417 0.13773 -0.1718 0.16111 C -0.17548 0.16574 -0.17869 0.17083 -0.18205 0.17592 C -0.19007 0.18726 -0.19247 0.20115 -0.19487 0.21666 C -0.196 0.22268 -0.19744 0.23518 -0.19744 0.23518 C -0.19696 0.24745 -0.1976 0.26273 -0.19231 0.27407 C -0.18959 0.28009 -0.18125 0.29282 -0.17693 0.29629 C -0.17132 0.30069 -0.16491 0.3 -0.15898 0.3037 C -0.15257 0.30763 -0.14664 0.31226 -0.13975 0.31481 C -0.12933 0.32407 -0.11843 0.3331 -0.10898 0.34444 C -0.10465 0.34976 -0.09968 0.3581 -0.09616 0.36481 C -0.09471 0.36759 -0.09407 0.37152 -0.09231 0.37407 C -0.08878 0.37916 -0.08141 0.37963 -0.07693 0.38333 C -0.07196 0.3875 -0.06683 0.39051 -0.06154 0.39444 C -0.05657 0.39791 -0.05289 0.40277 -0.04744 0.40555 C -0.04616 0.4074 -0.04535 0.40972 -0.04359 0.41111 C -0.04167 0.4125 -0.0391 0.41111 -0.03718 0.41296 C -0.03606 0.41388 -0.0367 0.41666 -0.0359 0.41851 C -0.03269 0.42708 -0.02981 0.43356 -0.02436 0.43888 C -0.02164 0.45069 -0.02068 0.46273 -0.01667 0.47407 C -0.01555 0.48426 -0.01603 0.48912 -0.00898 0.49259 C -0.00737 0.49976 -0.00866 0.49676 -0.00513 0.50185 " pathEditMode="relative" ptsTypes="fffffffffffffffffffffffffffffffffffff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C 0.01859 -0.00139 0.04199 -0.00069 0.06026 -0.01111 C 0.07164 -0.01782 0.08286 -0.02546 0.09488 -0.02963 C 0.10241 -0.03703 0.10978 -0.03773 0.11795 -0.04259 C 0.11956 -0.04375 0.12132 -0.0449 0.12308 -0.04629 C 0.12484 -0.04814 0.12613 -0.05069 0.12821 -0.05185 C 0.13173 -0.05416 0.1359 -0.05416 0.13975 -0.05555 C 0.14504 -0.05787 0.15129 -0.0618 0.15641 -0.06481 C 0.16731 -0.07199 0.17917 -0.08055 0.18975 -0.08889 C 0.20305 -0.09977 0.21651 -0.11296 0.23206 -0.11666 C 0.23911 -0.12083 0.24632 -0.12152 0.25385 -0.12407 C 0.26795 -0.12361 0.28206 -0.12384 0.29616 -0.12222 C 0.29872 -0.12199 0.30385 -0.11852 0.30385 -0.11852 C 0.31234 -0.10949 0.30738 -0.11527 0.31795 -0.1 C 0.31956 -0.09768 0.32132 -0.09514 0.32308 -0.09259 C 0.32436 -0.09074 0.32693 -0.08703 0.32693 -0.08703 C 0.32933 -0.07615 0.33077 -0.06481 0.33334 -0.0537 C 0.33238 -0.03009 0.33542 -0.01435 0.32436 0.00186 C 0.3218 0.01273 0.31587 0.01875 0.31154 0.02778 C 0.31042 0.02986 0.3101 0.03287 0.30898 0.03519 C 0.30225 0.0463 0.29119 0.05417 0.28206 0.05926 C 0.25738 0.07246 0.23398 0.0801 0.2077 0.08148 C 0.18975 0.08218 0.1718 0.08264 0.15385 0.08334 C 0.11875 0.08704 0.0835 0.09051 0.04872 0.0963 C -0.00993 0.09468 -0.0673 0.0926 -0.12564 0.09445 C -0.13734 0.09723 -0.14839 0.10023 -0.16025 0.10186 C -0.17179 0.10579 -0.18349 0.1088 -0.19487 0.11297 C -0.2 0.11829 -0.20336 0.11945 -0.20897 0.12223 C -0.22436 0.13866 -0.20496 0.11922 -0.21923 0.12963 C -0.23077 0.13773 -0.24551 0.15162 -0.25128 0.16852 C -0.25609 0.18218 -0.25689 0.19746 -0.26153 0.21111 C -0.26346 0.23218 -0.2641 0.23311 -0.26153 0.26111 C -0.26105 0.2669 -0.25657 0.27755 -0.25512 0.28334 C -0.25384 0.28912 -0.25432 0.29306 -0.25128 0.29815 C -0.24631 0.30672 -0.23093 0.30764 -0.22307 0.30926 C -0.20609 0.30857 -0.18894 0.3088 -0.17179 0.30741 C -0.16843 0.30695 -0.16153 0.30371 -0.16153 0.30371 C -0.15528 0.29746 -0.14631 0.28889 -0.1423 0.27963 C -0.14038 0.27454 -0.13878 0.26875 -0.13589 0.26482 C -0.13301 0.26042 -0.12884 0.25764 -0.12564 0.25371 C -0.1157 0.24051 -0.12195 0.24445 -0.1141 0.24074 C -0.09936 0.22454 -0.08525 0.20973 -0.06794 0.2 C -0.0633 0.19306 -0.05961 0.19468 -0.05384 0.19074 C -0.0383 0.1794 -0.02275 0.17963 -0.00512 0.17963 " pathEditMode="relative" ptsTypes="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3.33333E-6 C 0.00336 -0.00741 0.01202 -0.01297 0.01795 -0.01667 C 0.01795 -0.01667 0.0274 -0.0213 0.02949 -0.02222 C 0.03077 -0.02292 0.03333 -0.02408 0.03333 -0.02408 C 0.07195 -0.02269 0.06699 -0.02639 0.08846 -0.01852 C 0.09615 -0.00741 0.10256 0.00208 0.10897 0.01481 C 0.1133 0.02338 0.11394 0.0331 0.11923 0.04074 C 0.11955 0.04259 0.12051 0.04421 0.12051 0.04629 C 0.12051 0.06481 0.12035 0.08333 0.11923 0.10185 C 0.11811 0.11921 0.10144 0.125 0.09359 0.13333 C 0.06554 0.16203 0.03814 0.17291 0.00384 0.17592 C -0.01795 0.17407 -0.04423 0.17338 -0.06539 0.16481 C -0.07612 0.16041 -0.0867 0.15625 -0.09744 0.1537 C -0.10737 0.14653 -0.11795 0.14004 -0.12821 0.13518 C -0.13686 0.12268 -0.14808 0.11574 -0.15641 0.1037 C -0.1617 0.09606 -0.16202 0.08703 -0.16795 0.08148 C -0.1718 0.07315 -0.17292 0.06435 -0.17564 0.05555 C -0.17805 0.04791 -0.18093 0.04051 -0.18334 0.03333 C -0.18654 0.02407 -0.18638 0.01319 -0.18846 0.0037 C -0.18814 -0.01366 -0.18894 -0.03125 -0.18718 -0.04815 C -0.18686 -0.05278 -0.18318 -0.05509 -0.18205 -0.05926 C -0.17869 -0.07408 -0.16523 -0.10278 -0.15513 -0.10741 C -0.14728 -0.12269 -0.13414 -0.12431 -0.1218 -0.12778 C -0.11507 -0.13449 -0.10561 -0.13542 -0.09744 -0.13704 C -0.07404 -0.14236 -0.0508 -0.14329 -0.02693 -0.14445 C 0.02275 -0.15255 0.07291 -0.15648 0.12179 -0.17408 C 0.12981 -0.18195 0.1391 -0.1882 0.14872 -0.19074 C 0.154 -0.1956 0.1609 -0.19746 0.16538 -0.20371 C 0.16699 -0.20625 0.16843 -0.20903 0.17051 -0.21111 C 0.17852 -0.21991 0.18045 -0.21783 0.1859 -0.22778 C 0.19054 -0.23681 0.19199 -0.24699 0.19359 -0.25741 C 0.19279 -0.26806 0.19343 -0.27477 0.19102 -0.28334 C 0.18814 -0.29306 0.17852 -0.31273 0.17179 -0.31667 C 0.14952 -0.33009 0.12468 -0.33102 0.10128 -0.33519 C 0.079 -0.33472 0.05673 -0.33449 0.03461 -0.33334 C 0.02708 -0.3331 0.01891 -0.32639 0.01154 -0.32408 C 0.00609 -0.32547 0.00144 -0.3257 -0.00257 -0.33148 " pathEditMode="relative" ptsTypes="ffffffffffffffffffffffffffffffffffff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lock-in-trash-ca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1" r="19823"/>
          <a:stretch/>
        </p:blipFill>
        <p:spPr>
          <a:xfrm>
            <a:off x="-901613" y="-15874"/>
            <a:ext cx="3806235" cy="68897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03400" y="-15874"/>
            <a:ext cx="460374" cy="687387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984512" y="0"/>
            <a:ext cx="3944567" cy="687387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3216890" y="162885"/>
            <a:ext cx="3227199" cy="1112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8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Lassé(e) d’offrir à vos ainés des cadeaux </a:t>
            </a:r>
            <a:endParaRPr lang="fr-FR" sz="2800" dirty="0">
              <a:solidFill>
                <a:srgbClr val="FFFFFF"/>
              </a:solidFill>
              <a:latin typeface="Avenir Next Condensed Regular"/>
              <a:cs typeface="Avenir Next Condensed Regular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16891" y="1588976"/>
            <a:ext cx="2866254" cy="4893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buFont typeface="Arial"/>
              <a:buChar char="•"/>
            </a:pPr>
            <a:r>
              <a:rPr lang="fr-FR" sz="2400" dirty="0" smtClean="0">
                <a:solidFill>
                  <a:srgbClr val="FFF098"/>
                </a:solidFill>
                <a:latin typeface="Avenir Next Condensed Regular"/>
                <a:cs typeface="Avenir Next Condensed Regular"/>
              </a:rPr>
              <a:t>Laids</a:t>
            </a:r>
          </a:p>
          <a:p>
            <a:pPr marL="365125" indent="-365125">
              <a:buFont typeface="Arial"/>
              <a:buChar char="•"/>
            </a:pPr>
            <a:r>
              <a:rPr lang="fr-FR" sz="2400" dirty="0" smtClean="0">
                <a:solidFill>
                  <a:srgbClr val="FFF098"/>
                </a:solidFill>
                <a:latin typeface="Avenir Next Condensed Regular"/>
                <a:cs typeface="Avenir Next Condensed Regular"/>
              </a:rPr>
              <a:t>Inutiles</a:t>
            </a:r>
          </a:p>
          <a:p>
            <a:pPr marL="365125" indent="-365125">
              <a:buFont typeface="Arial"/>
              <a:buChar char="•"/>
            </a:pPr>
            <a:r>
              <a:rPr lang="fr-FR" sz="2400" dirty="0" smtClean="0">
                <a:solidFill>
                  <a:srgbClr val="FFF098"/>
                </a:solidFill>
                <a:latin typeface="Avenir Next Condensed Regular"/>
                <a:cs typeface="Avenir Next Condensed Regular"/>
              </a:rPr>
              <a:t>Dénués d’originalité</a:t>
            </a:r>
          </a:p>
          <a:p>
            <a:endParaRPr lang="fr-FR" sz="2400" dirty="0" smtClean="0">
              <a:solidFill>
                <a:schemeClr val="bg1"/>
              </a:solidFill>
              <a:latin typeface="Avenir Next Condensed Regular"/>
              <a:cs typeface="Avenir Next Condensed Regular"/>
            </a:endParaRPr>
          </a:p>
          <a:p>
            <a:endParaRPr lang="fr-FR" sz="3600" dirty="0" smtClean="0">
              <a:solidFill>
                <a:schemeClr val="bg1"/>
              </a:solidFill>
              <a:latin typeface="Avenir Next Condensed Regular"/>
              <a:cs typeface="Avenir Next Condensed Regular"/>
            </a:endParaRPr>
          </a:p>
          <a:p>
            <a:r>
              <a:rPr lang="fr-FR" sz="3600" dirty="0" smtClean="0">
                <a:solidFill>
                  <a:schemeClr val="bg1"/>
                </a:solidFill>
                <a:latin typeface="Avenir Next Condensed Regular"/>
                <a:cs typeface="Avenir Next Condensed Regular"/>
              </a:rPr>
              <a:t>En un mot :</a:t>
            </a:r>
          </a:p>
          <a:p>
            <a:endParaRPr lang="fr-FR" sz="3600" dirty="0">
              <a:solidFill>
                <a:schemeClr val="bg1"/>
              </a:solidFill>
              <a:latin typeface="Avenir Next Condensed Regular"/>
              <a:cs typeface="Avenir Next Condensed Regular"/>
            </a:endParaRPr>
          </a:p>
          <a:p>
            <a:r>
              <a:rPr lang="fr-FR" sz="3600" dirty="0" smtClean="0">
                <a:solidFill>
                  <a:srgbClr val="FFF098"/>
                </a:solidFill>
                <a:latin typeface="Avenir Next Condensed Demi Bold"/>
                <a:cs typeface="Avenir Next Condensed Demi Bold"/>
              </a:rPr>
              <a:t>dont vous ne voudriez pas vous-même ?!</a:t>
            </a:r>
            <a:endParaRPr lang="fr-FR" sz="3600" dirty="0">
              <a:solidFill>
                <a:srgbClr val="FFF098"/>
              </a:solidFill>
              <a:latin typeface="Avenir Next Condensed Demi Bold"/>
              <a:cs typeface="Avenir Next Condensed Demi Bold"/>
            </a:endParaRPr>
          </a:p>
        </p:txBody>
      </p:sp>
      <p:pic>
        <p:nvPicPr>
          <p:cNvPr id="9" name="Image 8" descr="clock-in-trash-can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51" t="22936" r="33025" b="34109"/>
          <a:stretch/>
        </p:blipFill>
        <p:spPr>
          <a:xfrm>
            <a:off x="-883893" y="1588976"/>
            <a:ext cx="2441691" cy="295948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5"/>
          <a:srcRect l="19622" r="40686"/>
          <a:stretch/>
        </p:blipFill>
        <p:spPr>
          <a:xfrm>
            <a:off x="6329688" y="-15874"/>
            <a:ext cx="3672406" cy="6873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17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lock-in-trash-ca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1" r="19823"/>
          <a:stretch/>
        </p:blipFill>
        <p:spPr>
          <a:xfrm>
            <a:off x="-901613" y="-15874"/>
            <a:ext cx="3806235" cy="68897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03400" y="-15874"/>
            <a:ext cx="460374" cy="687387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984512" y="0"/>
            <a:ext cx="3944567" cy="687387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3216890" y="162885"/>
            <a:ext cx="3227199" cy="1112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800" dirty="0" smtClean="0">
                <a:solidFill>
                  <a:srgbClr val="FFFFFF"/>
                </a:solidFill>
                <a:latin typeface="Avenir Next Condensed Regular"/>
                <a:cs typeface="Avenir Next Condensed Regular"/>
              </a:rPr>
              <a:t>Lassé(e) d’offrir à vos ainés des cadeaux </a:t>
            </a:r>
            <a:endParaRPr lang="fr-FR" sz="2800" dirty="0">
              <a:solidFill>
                <a:srgbClr val="FFFFFF"/>
              </a:solidFill>
              <a:latin typeface="Avenir Next Condensed Regular"/>
              <a:cs typeface="Avenir Next Condensed Regular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16891" y="1588976"/>
            <a:ext cx="2866254" cy="4893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buFont typeface="Arial"/>
              <a:buChar char="•"/>
            </a:pPr>
            <a:r>
              <a:rPr lang="fr-FR" sz="2400" dirty="0" smtClean="0">
                <a:solidFill>
                  <a:srgbClr val="FFF098"/>
                </a:solidFill>
                <a:latin typeface="Avenir Next Condensed Regular"/>
                <a:cs typeface="Avenir Next Condensed Regular"/>
              </a:rPr>
              <a:t>Laids</a:t>
            </a:r>
          </a:p>
          <a:p>
            <a:pPr marL="365125" indent="-365125">
              <a:buFont typeface="Arial"/>
              <a:buChar char="•"/>
            </a:pPr>
            <a:r>
              <a:rPr lang="fr-FR" sz="2400" dirty="0" smtClean="0">
                <a:solidFill>
                  <a:srgbClr val="FFF098"/>
                </a:solidFill>
                <a:latin typeface="Avenir Next Condensed Regular"/>
                <a:cs typeface="Avenir Next Condensed Regular"/>
              </a:rPr>
              <a:t>Inutiles</a:t>
            </a:r>
          </a:p>
          <a:p>
            <a:pPr marL="365125" indent="-365125">
              <a:buFont typeface="Arial"/>
              <a:buChar char="•"/>
            </a:pPr>
            <a:r>
              <a:rPr lang="fr-FR" sz="2400" dirty="0" smtClean="0">
                <a:solidFill>
                  <a:srgbClr val="FFF098"/>
                </a:solidFill>
                <a:latin typeface="Avenir Next Condensed Regular"/>
                <a:cs typeface="Avenir Next Condensed Regular"/>
              </a:rPr>
              <a:t>Dénués d’originalité</a:t>
            </a:r>
          </a:p>
          <a:p>
            <a:endParaRPr lang="fr-FR" sz="2400" dirty="0" smtClean="0">
              <a:solidFill>
                <a:schemeClr val="bg1"/>
              </a:solidFill>
              <a:latin typeface="Avenir Next Condensed Regular"/>
              <a:cs typeface="Avenir Next Condensed Regular"/>
            </a:endParaRPr>
          </a:p>
          <a:p>
            <a:endParaRPr lang="fr-FR" sz="3600" dirty="0" smtClean="0">
              <a:solidFill>
                <a:schemeClr val="bg1"/>
              </a:solidFill>
              <a:latin typeface="Avenir Next Condensed Regular"/>
              <a:cs typeface="Avenir Next Condensed Regular"/>
            </a:endParaRPr>
          </a:p>
          <a:p>
            <a:r>
              <a:rPr lang="fr-FR" sz="3600" dirty="0" smtClean="0">
                <a:solidFill>
                  <a:schemeClr val="bg1"/>
                </a:solidFill>
                <a:latin typeface="Avenir Next Condensed Regular"/>
                <a:cs typeface="Avenir Next Condensed Regular"/>
              </a:rPr>
              <a:t>En un mot :</a:t>
            </a:r>
          </a:p>
          <a:p>
            <a:endParaRPr lang="fr-FR" sz="3600" dirty="0">
              <a:solidFill>
                <a:schemeClr val="bg1"/>
              </a:solidFill>
              <a:latin typeface="Avenir Next Condensed Regular"/>
              <a:cs typeface="Avenir Next Condensed Regular"/>
            </a:endParaRPr>
          </a:p>
          <a:p>
            <a:r>
              <a:rPr lang="fr-FR" sz="3600" dirty="0" smtClean="0">
                <a:solidFill>
                  <a:srgbClr val="FFF098"/>
                </a:solidFill>
                <a:latin typeface="Avenir Next Condensed Demi Bold"/>
                <a:cs typeface="Avenir Next Condensed Demi Bold"/>
              </a:rPr>
              <a:t>dont vous ne voudriez pas vous-même ?!</a:t>
            </a:r>
            <a:endParaRPr lang="fr-FR" sz="3600" dirty="0">
              <a:solidFill>
                <a:srgbClr val="FFF098"/>
              </a:solidFill>
              <a:latin typeface="Avenir Next Condensed Demi Bold"/>
              <a:cs typeface="Avenir Next Condensed Demi Bold"/>
            </a:endParaRPr>
          </a:p>
        </p:txBody>
      </p:sp>
      <p:pic>
        <p:nvPicPr>
          <p:cNvPr id="9" name="Image 8" descr="clock-in-trash-can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51" t="22936" r="33025" b="34109"/>
          <a:stretch/>
        </p:blipFill>
        <p:spPr>
          <a:xfrm>
            <a:off x="-883893" y="1588976"/>
            <a:ext cx="2441691" cy="295948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5"/>
          <a:srcRect l="19622" r="40686"/>
          <a:stretch/>
        </p:blipFill>
        <p:spPr>
          <a:xfrm>
            <a:off x="6329688" y="-15874"/>
            <a:ext cx="3672406" cy="6873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7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lock-in-trash-ca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1" r="19823"/>
          <a:stretch/>
        </p:blipFill>
        <p:spPr>
          <a:xfrm>
            <a:off x="-901613" y="-15874"/>
            <a:ext cx="3806235" cy="6889748"/>
          </a:xfrm>
          <a:prstGeom prst="rect">
            <a:avLst/>
          </a:prstGeom>
        </p:spPr>
      </p:pic>
      <p:pic>
        <p:nvPicPr>
          <p:cNvPr id="9" name="Image 8" descr="clock-in-trash-can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51" t="22936" r="33025" b="34109"/>
          <a:stretch/>
        </p:blipFill>
        <p:spPr>
          <a:xfrm>
            <a:off x="-883893" y="1588976"/>
            <a:ext cx="2441691" cy="295948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5"/>
          <a:srcRect l="-199" r="33679"/>
          <a:stretch/>
        </p:blipFill>
        <p:spPr>
          <a:xfrm>
            <a:off x="3751470" y="-15874"/>
            <a:ext cx="6154530" cy="68738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10360" y="-15873"/>
            <a:ext cx="3755640" cy="6901796"/>
          </a:xfrm>
          <a:prstGeom prst="rect">
            <a:avLst/>
          </a:prstGeom>
          <a:gradFill>
            <a:gsLst>
              <a:gs pos="13000">
                <a:schemeClr val="bg1"/>
              </a:gs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39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6933"/>
            <a:ext cx="9906000" cy="190923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113" y="296337"/>
            <a:ext cx="6124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>
                    <a:lumMod val="85000"/>
                  </a:schemeClr>
                </a:solidFill>
                <a:latin typeface="Avenir Next Condensed Demi Bold"/>
                <a:cs typeface="Avenir Next Condensed Demi Bold"/>
              </a:rPr>
              <a:t>Comme l’an passé, peut-être ? * </a:t>
            </a:r>
            <a:endParaRPr lang="fr-FR" sz="3600" dirty="0">
              <a:solidFill>
                <a:schemeClr val="bg1">
                  <a:lumMod val="8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5107" y="1032932"/>
            <a:ext cx="9358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75000"/>
                  </a:schemeClr>
                </a:solidFill>
                <a:latin typeface="Avenir Next Condensed Regular"/>
                <a:cs typeface="Avenir Next Condensed Regular"/>
              </a:rPr>
              <a:t>(*  … en ayant toutefois l’idée géniale de permuter les destinataires  !)</a:t>
            </a:r>
            <a:endParaRPr lang="fr-FR" sz="2400" dirty="0">
              <a:solidFill>
                <a:schemeClr val="bg1">
                  <a:lumMod val="75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9" name="Image 8" descr="Untitled desig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4591751" y="3262818"/>
            <a:ext cx="658692" cy="963053"/>
          </a:xfrm>
          <a:prstGeom prst="rect">
            <a:avLst/>
          </a:prstGeom>
        </p:spPr>
      </p:pic>
      <p:pic>
        <p:nvPicPr>
          <p:cNvPr id="10" name="Image 9" descr="Untitled design (5)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4591751" y="2133910"/>
            <a:ext cx="658692" cy="1002990"/>
          </a:xfrm>
          <a:prstGeom prst="rect">
            <a:avLst/>
          </a:prstGeom>
        </p:spPr>
      </p:pic>
      <p:pic>
        <p:nvPicPr>
          <p:cNvPr id="11" name="Image 10" descr="Untitled design (6)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4554225" y="4351789"/>
            <a:ext cx="696218" cy="1023515"/>
          </a:xfrm>
          <a:prstGeom prst="rect">
            <a:avLst/>
          </a:prstGeom>
        </p:spPr>
      </p:pic>
      <p:pic>
        <p:nvPicPr>
          <p:cNvPr id="12" name="Image 11" descr="Untitled design (7)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18122"/>
          <a:stretch/>
        </p:blipFill>
        <p:spPr>
          <a:xfrm>
            <a:off x="4554225" y="5501221"/>
            <a:ext cx="696218" cy="109668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12" y="2121210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2014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5804606" y="4459215"/>
            <a:ext cx="1993598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 17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7510617" y="5122584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 18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7510617" y="3421725"/>
            <a:ext cx="1995821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 19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5804606" y="2792484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ZoneTexte 20"/>
          <p:cNvSpPr txBox="1"/>
          <p:nvPr/>
        </p:nvSpPr>
        <p:spPr>
          <a:xfrm>
            <a:off x="5804606" y="2122552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2015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280813" y="2792484"/>
            <a:ext cx="2030587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 22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1957211" y="3518500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280812" y="4447717"/>
            <a:ext cx="2030588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1937540" y="5228130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 3" descr="Capture d’écran 2015-10-09 à 07.55.21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2301"/>
            <a:ext cx="9906000" cy="499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37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6933"/>
            <a:ext cx="9906000" cy="190923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113" y="296337"/>
            <a:ext cx="6124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>
                    <a:lumMod val="85000"/>
                  </a:schemeClr>
                </a:solidFill>
                <a:latin typeface="Avenir Next Condensed Demi Bold"/>
                <a:cs typeface="Avenir Next Condensed Demi Bold"/>
              </a:rPr>
              <a:t>Comme l’an passé, peut-être ? * </a:t>
            </a:r>
            <a:endParaRPr lang="fr-FR" sz="3600" dirty="0">
              <a:solidFill>
                <a:schemeClr val="bg1">
                  <a:lumMod val="8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5107" y="1032932"/>
            <a:ext cx="9358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75000"/>
                  </a:schemeClr>
                </a:solidFill>
                <a:latin typeface="Avenir Next Condensed Regular"/>
                <a:cs typeface="Avenir Next Condensed Regular"/>
              </a:rPr>
              <a:t>(*  … en ayant toutefois l’idée géniale de permuter les destinataires  !)</a:t>
            </a:r>
            <a:endParaRPr lang="fr-FR" sz="2400" dirty="0">
              <a:solidFill>
                <a:schemeClr val="bg1">
                  <a:lumMod val="75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9" name="Image 8" descr="Untitled desig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4591751" y="3262818"/>
            <a:ext cx="658692" cy="963053"/>
          </a:xfrm>
          <a:prstGeom prst="rect">
            <a:avLst/>
          </a:prstGeom>
        </p:spPr>
      </p:pic>
      <p:pic>
        <p:nvPicPr>
          <p:cNvPr id="10" name="Image 9" descr="Untitled design (5)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4591751" y="2133910"/>
            <a:ext cx="658692" cy="1002990"/>
          </a:xfrm>
          <a:prstGeom prst="rect">
            <a:avLst/>
          </a:prstGeom>
        </p:spPr>
      </p:pic>
      <p:pic>
        <p:nvPicPr>
          <p:cNvPr id="11" name="Image 10" descr="Untitled design (6)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4554225" y="4351789"/>
            <a:ext cx="696218" cy="1023515"/>
          </a:xfrm>
          <a:prstGeom prst="rect">
            <a:avLst/>
          </a:prstGeom>
        </p:spPr>
      </p:pic>
      <p:pic>
        <p:nvPicPr>
          <p:cNvPr id="12" name="Image 11" descr="Untitled design (7)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18122"/>
          <a:stretch/>
        </p:blipFill>
        <p:spPr>
          <a:xfrm>
            <a:off x="4554225" y="5501221"/>
            <a:ext cx="696218" cy="109668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12" y="2121210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2014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5804606" y="4459215"/>
            <a:ext cx="1993598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 17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7510617" y="5122584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 18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7510617" y="3421725"/>
            <a:ext cx="1995821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 19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5804606" y="2792484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ZoneTexte 20"/>
          <p:cNvSpPr txBox="1"/>
          <p:nvPr/>
        </p:nvSpPr>
        <p:spPr>
          <a:xfrm>
            <a:off x="5804606" y="2122552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2015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280813" y="2792484"/>
            <a:ext cx="2030587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 22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1957211" y="3518500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280812" y="4447717"/>
            <a:ext cx="2030588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1937540" y="5228130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Rectangle 26"/>
          <p:cNvSpPr/>
          <p:nvPr/>
        </p:nvSpPr>
        <p:spPr>
          <a:xfrm>
            <a:off x="0" y="1837866"/>
            <a:ext cx="9906000" cy="5020133"/>
          </a:xfrm>
          <a:prstGeom prst="rect">
            <a:avLst/>
          </a:prstGeom>
          <a:solidFill>
            <a:srgbClr val="E5A540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903107" y="2167945"/>
            <a:ext cx="91820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>
                <a:effectLst>
                  <a:outerShdw blurRad="50800" dist="101600" dir="2700000" algn="tl" rotWithShape="0">
                    <a:prstClr val="black">
                      <a:alpha val="40000"/>
                    </a:prstClr>
                  </a:outerShdw>
                </a:effectLst>
                <a:latin typeface="Marker Felt"/>
                <a:cs typeface="Marker Felt"/>
              </a:rPr>
              <a:t>STOP !!!</a:t>
            </a:r>
          </a:p>
          <a:p>
            <a:pPr algn="ctr"/>
            <a:endParaRPr lang="fr-FR" sz="2000" dirty="0">
              <a:latin typeface="Hobo Std"/>
              <a:cs typeface="Hobo Std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1" y="3520001"/>
            <a:ext cx="6858000" cy="3122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200" dirty="0" smtClean="0">
                <a:latin typeface="Avenir Next Condensed Demi Bold"/>
                <a:cs typeface="Avenir Next Condensed Demi Bold"/>
              </a:rPr>
              <a:t>Mais d’où vient donc cet étrange paradoxe </a:t>
            </a:r>
          </a:p>
          <a:p>
            <a:pPr algn="r">
              <a:lnSpc>
                <a:spcPct val="120000"/>
              </a:lnSpc>
            </a:pPr>
            <a:r>
              <a:rPr lang="fr-FR" sz="3200" dirty="0" smtClean="0">
                <a:latin typeface="Avenir Next Condensed Demi Bold"/>
                <a:cs typeface="Avenir Next Condensed Demi Bold"/>
              </a:rPr>
              <a:t>qui veut que nous offrions les cadeaux </a:t>
            </a:r>
            <a:r>
              <a:rPr lang="fr-FR" sz="32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les plus inutiles et les moins originaux</a:t>
            </a:r>
          </a:p>
          <a:p>
            <a:pPr algn="r">
              <a:lnSpc>
                <a:spcPct val="120000"/>
              </a:lnSpc>
            </a:pPr>
            <a:r>
              <a:rPr lang="fr-FR" sz="3200" dirty="0">
                <a:latin typeface="Avenir Next Condensed Demi Bold"/>
                <a:cs typeface="Avenir Next Condensed Demi Bold"/>
              </a:rPr>
              <a:t>à</a:t>
            </a:r>
            <a:r>
              <a:rPr lang="fr-FR" sz="3200" dirty="0" smtClean="0">
                <a:latin typeface="Avenir Next Condensed Demi Bold"/>
                <a:cs typeface="Avenir Next Condensed Demi Bold"/>
              </a:rPr>
              <a:t> ceux auxquels nous devons</a:t>
            </a:r>
          </a:p>
          <a:p>
            <a:pPr algn="r">
              <a:lnSpc>
                <a:spcPct val="120000"/>
              </a:lnSpc>
            </a:pPr>
            <a:r>
              <a:rPr lang="fr-FR" sz="3200" dirty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r</a:t>
            </a:r>
            <a:r>
              <a:rPr lang="fr-FR" sz="3200" dirty="0" smtClean="0">
                <a:solidFill>
                  <a:srgbClr val="800000"/>
                </a:solidFill>
                <a:latin typeface="Avenir Next Condensed Demi Bold"/>
                <a:cs typeface="Avenir Next Condensed Demi Bold"/>
              </a:rPr>
              <a:t>ien moins que d’exister </a:t>
            </a:r>
            <a:r>
              <a:rPr lang="fr-FR" sz="3200" dirty="0" smtClean="0">
                <a:latin typeface="Avenir Next Condensed Demi Bold"/>
                <a:cs typeface="Avenir Next Condensed Demi Bold"/>
              </a:rPr>
              <a:t>?!</a:t>
            </a:r>
            <a:endParaRPr lang="fr-FR" sz="3200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9" name="Image 28" descr="clock-in-trash-can.jp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1" r="19823"/>
          <a:stretch/>
        </p:blipFill>
        <p:spPr>
          <a:xfrm>
            <a:off x="7123862" y="1837866"/>
            <a:ext cx="2782138" cy="5036008"/>
          </a:xfrm>
          <a:prstGeom prst="rect">
            <a:avLst/>
          </a:prstGeom>
        </p:spPr>
      </p:pic>
      <p:pic>
        <p:nvPicPr>
          <p:cNvPr id="31" name="Image 30" descr="clock-in-trash-can.jpg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51" t="33086" r="39491" b="37801"/>
          <a:stretch/>
        </p:blipFill>
        <p:spPr>
          <a:xfrm>
            <a:off x="7150085" y="3504084"/>
            <a:ext cx="1296238" cy="146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3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6933"/>
            <a:ext cx="9906000" cy="190923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tx1"/>
              </a:gs>
            </a:gsLst>
            <a:lin ang="2880000" scaled="0"/>
            <a:tileRect/>
          </a:gra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113" y="296337"/>
            <a:ext cx="6124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>
                    <a:lumMod val="85000"/>
                  </a:schemeClr>
                </a:solidFill>
                <a:latin typeface="Avenir Next Condensed Demi Bold"/>
                <a:cs typeface="Avenir Next Condensed Demi Bold"/>
              </a:rPr>
              <a:t>Comme l’an passé, peut-être ? * </a:t>
            </a:r>
            <a:endParaRPr lang="fr-FR" sz="3600" dirty="0">
              <a:solidFill>
                <a:schemeClr val="bg1">
                  <a:lumMod val="85000"/>
                </a:schemeClr>
              </a:solidFill>
              <a:latin typeface="Avenir Next Condensed Demi Bold"/>
              <a:cs typeface="Avenir Next Condensed Demi Bold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5107" y="1032932"/>
            <a:ext cx="9358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75000"/>
                  </a:schemeClr>
                </a:solidFill>
                <a:latin typeface="Avenir Next Condensed Regular"/>
                <a:cs typeface="Avenir Next Condensed Regular"/>
              </a:rPr>
              <a:t>(*  … en ayant toutefois l’idée géniale de permuter les destinataires  !)</a:t>
            </a:r>
            <a:endParaRPr lang="fr-FR" sz="2400" dirty="0">
              <a:solidFill>
                <a:schemeClr val="bg1">
                  <a:lumMod val="75000"/>
                </a:schemeClr>
              </a:solidFill>
              <a:latin typeface="Avenir Next Condensed Regular"/>
              <a:cs typeface="Avenir Next Condensed Regular"/>
            </a:endParaRPr>
          </a:p>
        </p:txBody>
      </p:sp>
      <p:pic>
        <p:nvPicPr>
          <p:cNvPr id="9" name="Image 8" descr="Untitled desig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48" t="19013" r="16049" b="28642"/>
          <a:stretch/>
        </p:blipFill>
        <p:spPr>
          <a:xfrm>
            <a:off x="4591751" y="3262818"/>
            <a:ext cx="658692" cy="963053"/>
          </a:xfrm>
          <a:prstGeom prst="rect">
            <a:avLst/>
          </a:prstGeom>
        </p:spPr>
      </p:pic>
      <p:pic>
        <p:nvPicPr>
          <p:cNvPr id="10" name="Image 9" descr="Untitled design (5)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7160" r="21481" b="17778"/>
          <a:stretch/>
        </p:blipFill>
        <p:spPr>
          <a:xfrm>
            <a:off x="4591751" y="2133910"/>
            <a:ext cx="658692" cy="1002990"/>
          </a:xfrm>
          <a:prstGeom prst="rect">
            <a:avLst/>
          </a:prstGeom>
        </p:spPr>
      </p:pic>
      <p:pic>
        <p:nvPicPr>
          <p:cNvPr id="11" name="Image 10" descr="Untitled design (6)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2" t="3346" r="26836" b="40302"/>
          <a:stretch/>
        </p:blipFill>
        <p:spPr>
          <a:xfrm>
            <a:off x="4554225" y="4351789"/>
            <a:ext cx="696218" cy="1023515"/>
          </a:xfrm>
          <a:prstGeom prst="rect">
            <a:avLst/>
          </a:prstGeom>
        </p:spPr>
      </p:pic>
      <p:pic>
        <p:nvPicPr>
          <p:cNvPr id="12" name="Image 11" descr="Untitled design (7)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2" t="3371" r="30107" b="18122"/>
          <a:stretch/>
        </p:blipFill>
        <p:spPr>
          <a:xfrm>
            <a:off x="4554225" y="5501221"/>
            <a:ext cx="696218" cy="109668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12" y="2121210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2014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5804606" y="4459215"/>
            <a:ext cx="1993598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 17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7510617" y="5122584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 18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7510617" y="3421725"/>
            <a:ext cx="1995821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 19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5804606" y="2792484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ZoneTexte 20"/>
          <p:cNvSpPr txBox="1"/>
          <p:nvPr/>
        </p:nvSpPr>
        <p:spPr>
          <a:xfrm>
            <a:off x="5804606" y="2122552"/>
            <a:ext cx="375778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venir Next Condensed Demi Bold"/>
                <a:cs typeface="Avenir Next Condensed Demi Bold"/>
              </a:rPr>
              <a:t>2015</a:t>
            </a:r>
            <a:endParaRPr lang="fr-FR" dirty="0">
              <a:latin typeface="Avenir Next Condensed Demi Bold"/>
              <a:cs typeface="Avenir Next Condensed Demi Bold"/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6"/>
          <a:srcRect l="12953" t="4000" r="13333" b="47674"/>
          <a:stretch/>
        </p:blipFill>
        <p:spPr>
          <a:xfrm>
            <a:off x="280813" y="2792484"/>
            <a:ext cx="2030587" cy="135586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 22" descr="Untitled design (4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21612" r="7451" b="12206"/>
          <a:stretch/>
        </p:blipFill>
        <p:spPr>
          <a:xfrm>
            <a:off x="1957211" y="3518500"/>
            <a:ext cx="1986627" cy="1424518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 descr="Capture d’écran 2015-10-08 à 16.06.10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" t="11367" r="-1051" b="26267"/>
          <a:stretch/>
        </p:blipFill>
        <p:spPr>
          <a:xfrm>
            <a:off x="280812" y="4447717"/>
            <a:ext cx="2030588" cy="1367366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 descr="Capture d’écran 2015-10-08 à 16.08.16.pn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" b="51454"/>
          <a:stretch/>
        </p:blipFill>
        <p:spPr>
          <a:xfrm>
            <a:off x="1937540" y="5228130"/>
            <a:ext cx="1993598" cy="1312924"/>
          </a:xfrm>
          <a:prstGeom prst="rect">
            <a:avLst/>
          </a:prstGeo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Rectangle 26"/>
          <p:cNvSpPr/>
          <p:nvPr/>
        </p:nvSpPr>
        <p:spPr>
          <a:xfrm>
            <a:off x="0" y="1837866"/>
            <a:ext cx="9906000" cy="5020133"/>
          </a:xfrm>
          <a:prstGeom prst="rect">
            <a:avLst/>
          </a:prstGeom>
          <a:solidFill>
            <a:srgbClr val="E5A540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FF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903107" y="2167945"/>
            <a:ext cx="91820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>
                <a:effectLst>
                  <a:outerShdw blurRad="50800" dist="101600" dir="2700000" algn="tl" rotWithShape="0">
                    <a:prstClr val="black">
                      <a:alpha val="40000"/>
                    </a:prstClr>
                  </a:outerShdw>
                </a:effectLst>
                <a:latin typeface="Marker Felt"/>
                <a:cs typeface="Marker Felt"/>
              </a:rPr>
              <a:t>STOP !!!</a:t>
            </a:r>
          </a:p>
          <a:p>
            <a:pPr algn="ctr"/>
            <a:endParaRPr lang="fr-FR" sz="2000" dirty="0">
              <a:latin typeface="Hobo Std"/>
              <a:cs typeface="Hobo Std"/>
            </a:endParaRPr>
          </a:p>
        </p:txBody>
      </p:sp>
      <p:pic>
        <p:nvPicPr>
          <p:cNvPr id="29" name="Image 28" descr="clock-in-trash-can.jp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1" r="19823"/>
          <a:stretch/>
        </p:blipFill>
        <p:spPr>
          <a:xfrm>
            <a:off x="7123862" y="1837866"/>
            <a:ext cx="2782138" cy="5036008"/>
          </a:xfrm>
          <a:prstGeom prst="rect">
            <a:avLst/>
          </a:prstGeom>
        </p:spPr>
      </p:pic>
      <p:pic>
        <p:nvPicPr>
          <p:cNvPr id="31" name="Image 30" descr="clock-in-trash-can.jpg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51" t="33086" r="39491" b="37801"/>
          <a:stretch/>
        </p:blipFill>
        <p:spPr>
          <a:xfrm>
            <a:off x="7150085" y="3504084"/>
            <a:ext cx="1296238" cy="146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8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xmlns:p14="http://schemas.microsoft.com/office/powerpoint/2010/main" spd="slow" advClick="0" advTm="10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1193</TotalTime>
  <Words>551</Words>
  <Application>Microsoft Macintosh PowerPoint</Application>
  <PresentationFormat>Format A4 (210 x 297 mm)</PresentationFormat>
  <Paragraphs>89</Paragraphs>
  <Slides>15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archimed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Julien KNOEPFLER</dc:creator>
  <cp:lastModifiedBy>Julien KNOEPFLER</cp:lastModifiedBy>
  <cp:revision>82</cp:revision>
  <dcterms:created xsi:type="dcterms:W3CDTF">2015-10-08T12:25:35Z</dcterms:created>
  <dcterms:modified xsi:type="dcterms:W3CDTF">2015-10-14T19:49:38Z</dcterms:modified>
</cp:coreProperties>
</file>