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6" r:id="rId5"/>
    <p:sldId id="264" r:id="rId6"/>
    <p:sldId id="265" r:id="rId7"/>
    <p:sldId id="261" r:id="rId8"/>
    <p:sldId id="262" r:id="rId9"/>
    <p:sldId id="271" r:id="rId10"/>
    <p:sldId id="267" r:id="rId11"/>
    <p:sldId id="268" r:id="rId12"/>
    <p:sldId id="269" r:id="rId13"/>
    <p:sldId id="270" r:id="rId14"/>
    <p:sldId id="263"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3" autoAdjust="0"/>
    <p:restoredTop sz="94660"/>
  </p:normalViewPr>
  <p:slideViewPr>
    <p:cSldViewPr>
      <p:cViewPr>
        <p:scale>
          <a:sx n="100" d="100"/>
          <a:sy n="100" d="100"/>
        </p:scale>
        <p:origin x="-1008" y="7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832463B1-7434-40D3-892B-2485292DB5ED}" type="datetimeFigureOut">
              <a:rPr lang="fr-FR" smtClean="0"/>
              <a:pPr/>
              <a:t>11/10/15</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C53E4B6F-4153-4059-A8A3-5F7DD8B4DEB5}" type="slidenum">
              <a:rPr lang="fr-FR" smtClean="0"/>
              <a:pPr/>
              <a:t>‹#›</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32463B1-7434-40D3-892B-2485292DB5ED}" type="datetimeFigureOut">
              <a:rPr lang="fr-FR" smtClean="0"/>
              <a:pPr/>
              <a:t>11/10/15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3E4B6F-4153-4059-A8A3-5F7DD8B4DEB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32463B1-7434-40D3-892B-2485292DB5ED}" type="datetimeFigureOut">
              <a:rPr lang="fr-FR" smtClean="0"/>
              <a:pPr/>
              <a:t>11/10/15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3E4B6F-4153-4059-A8A3-5F7DD8B4DEB5}"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32463B1-7434-40D3-892B-2485292DB5ED}" type="datetimeFigureOut">
              <a:rPr lang="fr-FR" smtClean="0"/>
              <a:pPr/>
              <a:t>11/10/15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3E4B6F-4153-4059-A8A3-5F7DD8B4DEB5}"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832463B1-7434-40D3-892B-2485292DB5ED}" type="datetimeFigureOut">
              <a:rPr lang="fr-FR" smtClean="0"/>
              <a:pPr/>
              <a:t>11/10/15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C53E4B6F-4153-4059-A8A3-5F7DD8B4DEB5}"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32463B1-7434-40D3-892B-2485292DB5ED}" type="datetimeFigureOut">
              <a:rPr lang="fr-FR" smtClean="0"/>
              <a:pPr/>
              <a:t>11/10/15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53E4B6F-4153-4059-A8A3-5F7DD8B4DEB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32463B1-7434-40D3-892B-2485292DB5ED}" type="datetimeFigureOut">
              <a:rPr lang="fr-FR" smtClean="0"/>
              <a:pPr/>
              <a:t>11/10/15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53E4B6F-4153-4059-A8A3-5F7DD8B4DEB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32463B1-7434-40D3-892B-2485292DB5ED}" type="datetimeFigureOut">
              <a:rPr lang="fr-FR" smtClean="0"/>
              <a:pPr/>
              <a:t>11/10/15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3E4B6F-4153-4059-A8A3-5F7DD8B4DEB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2463B1-7434-40D3-892B-2485292DB5ED}" type="datetimeFigureOut">
              <a:rPr lang="fr-FR" smtClean="0"/>
              <a:pPr/>
              <a:t>11/10/15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53E4B6F-4153-4059-A8A3-5F7DD8B4DEB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32463B1-7434-40D3-892B-2485292DB5ED}" type="datetimeFigureOut">
              <a:rPr lang="fr-FR" smtClean="0"/>
              <a:pPr/>
              <a:t>11/10/15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53E4B6F-4153-4059-A8A3-5F7DD8B4DEB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32463B1-7434-40D3-892B-2485292DB5ED}" type="datetimeFigureOut">
              <a:rPr lang="fr-FR" smtClean="0"/>
              <a:pPr/>
              <a:t>11/10/15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53E4B6F-4153-4059-A8A3-5F7DD8B4DEB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32463B1-7434-40D3-892B-2485292DB5ED}" type="datetimeFigureOut">
              <a:rPr lang="fr-FR" smtClean="0"/>
              <a:pPr/>
              <a:t>11/10/15</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53E4B6F-4153-4059-A8A3-5F7DD8B4DEB5}" type="slidenum">
              <a:rPr lang="fr-FR" smtClean="0"/>
              <a:pPr/>
              <a:t>‹#›</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profile.php" TargetMode="External"/><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5.xml"/><Relationship Id="rId2" Type="http://schemas.openxmlformats.org/officeDocument/2006/relationships/hyperlink" Target="mailto:fawzi.laouar@elyne-agenc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5.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643050"/>
            <a:ext cx="8035256" cy="1470025"/>
          </a:xfrm>
        </p:spPr>
        <p:txBody>
          <a:bodyPr>
            <a:normAutofit/>
          </a:bodyPr>
          <a:lstStyle/>
          <a:p>
            <a:pPr algn="l"/>
            <a:r>
              <a:rPr lang="fr-FR" sz="2400" dirty="0" smtClean="0">
                <a:solidFill>
                  <a:schemeClr val="bg1"/>
                </a:solidFill>
                <a:effectLst/>
                <a:latin typeface="Arial Black" pitchFamily="34" charset="0"/>
              </a:rPr>
              <a:t>présentation commerciale </a:t>
            </a:r>
            <a:r>
              <a:rPr lang="fr-FR" sz="3600" b="1" dirty="0"/>
              <a:t/>
            </a:r>
            <a:br>
              <a:rPr lang="fr-FR" sz="3600" b="1" dirty="0"/>
            </a:br>
            <a:endParaRPr lang="fr-FR" sz="3600" dirty="0"/>
          </a:p>
        </p:txBody>
      </p:sp>
      <p:sp>
        <p:nvSpPr>
          <p:cNvPr id="4" name="Titre 1"/>
          <p:cNvSpPr txBox="1">
            <a:spLocks/>
          </p:cNvSpPr>
          <p:nvPr/>
        </p:nvSpPr>
        <p:spPr>
          <a:xfrm>
            <a:off x="251520" y="620688"/>
            <a:ext cx="7772400" cy="1470025"/>
          </a:xfrm>
          <a:prstGeom prst="rect">
            <a:avLst/>
          </a:prstGeom>
        </p:spPr>
        <p:txBody>
          <a:bodyPr vert="horz" lIns="45720" tIns="0" rIns="45720" bIns="0" anchor="b">
            <a:normAutofit fontScale="90000" lnSpcReduction="20000"/>
            <a:scene3d>
              <a:camera prst="orthographicFront"/>
              <a:lightRig rig="soft" dir="t">
                <a:rot lat="0" lon="0" rev="1722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all" spc="0" normalizeH="0" baseline="0" noProof="0" dirty="0" smtClean="0">
                <a:ln w="6350">
                  <a:noFill/>
                </a:ln>
                <a:solidFill>
                  <a:schemeClr val="bg1"/>
                </a:solidFill>
                <a:effectLst/>
                <a:uLnTx/>
                <a:uFillTx/>
                <a:latin typeface="Arial Black" pitchFamily="34" charset="0"/>
                <a:ea typeface="+mj-ea"/>
                <a:cs typeface="+mj-cs"/>
              </a:rPr>
              <a:t>Elyne </a:t>
            </a:r>
            <a:r>
              <a:rPr kumimoji="0" lang="fr-FR" sz="3600" b="1" i="0" u="none" strike="noStrike" kern="1200" cap="all" spc="0" normalizeH="0" baseline="0" noProof="0" dirty="0" err="1" smtClean="0">
                <a:ln w="6350">
                  <a:noFill/>
                </a:ln>
                <a:solidFill>
                  <a:schemeClr val="bg1"/>
                </a:solidFill>
                <a:effectLst/>
                <a:uLnTx/>
                <a:uFillTx/>
                <a:latin typeface="Arial Black" pitchFamily="34" charset="0"/>
                <a:ea typeface="+mj-ea"/>
                <a:cs typeface="+mj-cs"/>
              </a:rPr>
              <a:t>event</a:t>
            </a:r>
            <a:r>
              <a:rPr kumimoji="0" lang="fr-FR" sz="3600" b="1" i="0" u="none" strike="noStrike" kern="1200" cap="all" spc="0" normalizeH="0" baseline="0" noProof="0" dirty="0" smtClean="0">
                <a:ln w="6350">
                  <a:noFill/>
                </a:ln>
                <a:solidFill>
                  <a:schemeClr val="bg1"/>
                </a:solidFill>
                <a:effectLst/>
                <a:uLnTx/>
                <a:uFillTx/>
                <a:latin typeface="Arial Black" pitchFamily="34" charset="0"/>
                <a:ea typeface="+mj-ea"/>
                <a:cs typeface="+mj-cs"/>
              </a:rPr>
              <a:t> and</a:t>
            </a:r>
            <a:r>
              <a:rPr kumimoji="0" lang="fr-FR" sz="3600" b="1" i="0" u="none" strike="noStrike" kern="1200" cap="all" spc="0" normalizeH="0" noProof="0" dirty="0" smtClean="0">
                <a:ln w="6350">
                  <a:noFill/>
                </a:ln>
                <a:solidFill>
                  <a:schemeClr val="bg1"/>
                </a:solidFill>
                <a:effectLst/>
                <a:uLnTx/>
                <a:uFillTx/>
                <a:latin typeface="Arial Black" pitchFamily="34" charset="0"/>
                <a:ea typeface="+mj-ea"/>
                <a:cs typeface="+mj-cs"/>
              </a:rPr>
              <a:t> services:</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700" b="1" cap="all" dirty="0" smtClean="0">
                <a:ln w="6350">
                  <a:noFill/>
                </a:ln>
                <a:solidFill>
                  <a:srgbClr val="C00000"/>
                </a:solidFill>
                <a:latin typeface="Arial Black" pitchFamily="34" charset="0"/>
                <a:ea typeface="+mj-ea"/>
                <a:cs typeface="+mj-cs"/>
              </a:rPr>
              <a:t>notre métier, vous satisfaire</a:t>
            </a:r>
            <a:r>
              <a:rPr kumimoji="0" lang="fr-FR" sz="4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uLnTx/>
                <a:uFillTx/>
                <a:latin typeface="+mj-lt"/>
                <a:ea typeface="+mj-ea"/>
                <a:cs typeface="+mj-cs"/>
              </a:rPr>
              <a:t/>
            </a:r>
            <a:br>
              <a:rPr kumimoji="0" lang="fr-FR" sz="4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uLnTx/>
                <a:uFillTx/>
                <a:latin typeface="+mj-lt"/>
                <a:ea typeface="+mj-ea"/>
                <a:cs typeface="+mj-cs"/>
              </a:rPr>
            </a:br>
            <a:endParaRPr kumimoji="0" lang="fr-FR" sz="48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uLnTx/>
              <a:uFillTx/>
              <a:latin typeface="+mj-lt"/>
              <a:ea typeface="+mj-ea"/>
              <a:cs typeface="+mj-cs"/>
            </a:endParaRPr>
          </a:p>
        </p:txBody>
      </p:sp>
      <p:pic>
        <p:nvPicPr>
          <p:cNvPr id="1027" name="Picture 3"/>
          <p:cNvPicPr>
            <a:picLocks noChangeAspect="1" noChangeArrowheads="1"/>
          </p:cNvPicPr>
          <p:nvPr/>
        </p:nvPicPr>
        <p:blipFill>
          <a:blip r:embed="rId2" cstate="print"/>
          <a:srcRect/>
          <a:stretch>
            <a:fillRect/>
          </a:stretch>
        </p:blipFill>
        <p:spPr bwMode="auto">
          <a:xfrm>
            <a:off x="0" y="3281941"/>
            <a:ext cx="9144000" cy="3576059"/>
          </a:xfrm>
          <a:prstGeom prst="rect">
            <a:avLst/>
          </a:prstGeom>
          <a:noFill/>
          <a:ln w="9525">
            <a:noFill/>
            <a:miter lim="800000"/>
            <a:headEnd/>
            <a:tailEnd/>
          </a:ln>
          <a:effectLst/>
        </p:spPr>
      </p:pic>
      <p:sp>
        <p:nvSpPr>
          <p:cNvPr id="6" name="ZoneTexte 5"/>
          <p:cNvSpPr txBox="1"/>
          <p:nvPr/>
        </p:nvSpPr>
        <p:spPr>
          <a:xfrm>
            <a:off x="0" y="2857496"/>
            <a:ext cx="2448272" cy="1077218"/>
          </a:xfrm>
          <a:prstGeom prst="rect">
            <a:avLst/>
          </a:prstGeom>
          <a:noFill/>
        </p:spPr>
        <p:txBody>
          <a:bodyPr wrap="square" rtlCol="0">
            <a:spAutoFit/>
          </a:bodyPr>
          <a:lstStyle/>
          <a:p>
            <a:r>
              <a:rPr lang="fr-FR" sz="3200" b="1" dirty="0" smtClean="0">
                <a:solidFill>
                  <a:schemeClr val="bg1"/>
                </a:solidFill>
                <a:latin typeface="Edwardian Script ITC" pitchFamily="66" charset="0"/>
              </a:rPr>
              <a:t>Elyne </a:t>
            </a:r>
          </a:p>
          <a:p>
            <a:r>
              <a:rPr lang="fr-FR" sz="3200" b="1" dirty="0" smtClean="0">
                <a:solidFill>
                  <a:schemeClr val="bg1"/>
                </a:solidFill>
                <a:latin typeface="Edwardian Script ITC" pitchFamily="66" charset="0"/>
              </a:rPr>
              <a:t>       </a:t>
            </a:r>
            <a:r>
              <a:rPr lang="fr-FR" sz="2400" b="1" dirty="0" smtClean="0">
                <a:solidFill>
                  <a:schemeClr val="bg1"/>
                </a:solidFill>
                <a:latin typeface="Edwardian Script ITC" pitchFamily="66" charset="0"/>
              </a:rPr>
              <a:t>Agency</a:t>
            </a:r>
            <a:endParaRPr lang="fr-FR" sz="3200" b="1" dirty="0">
              <a:solidFill>
                <a:schemeClr val="bg1"/>
              </a:solidFill>
              <a:latin typeface="Edwardian Script ITC"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solidFill>
                  <a:srgbClr val="C00000"/>
                </a:solidFill>
              </a:rPr>
              <a:t>MARKETING &amp; PUBLICITE </a:t>
            </a:r>
            <a:endParaRPr lang="fr-FR" dirty="0">
              <a:solidFill>
                <a:srgbClr val="FF0000"/>
              </a:solidFill>
            </a:endParaRPr>
          </a:p>
        </p:txBody>
      </p:sp>
      <p:sp>
        <p:nvSpPr>
          <p:cNvPr id="3" name="Espace réservé du texte 2"/>
          <p:cNvSpPr>
            <a:spLocks noGrp="1"/>
          </p:cNvSpPr>
          <p:nvPr>
            <p:ph type="body" idx="1"/>
          </p:nvPr>
        </p:nvSpPr>
        <p:spPr/>
        <p:txBody>
          <a:bodyPr>
            <a:normAutofit/>
          </a:bodyPr>
          <a:lstStyle/>
          <a:p>
            <a:r>
              <a:rPr lang="fr-FR" b="1" dirty="0" smtClean="0">
                <a:solidFill>
                  <a:srgbClr val="C00000"/>
                </a:solidFill>
              </a:rPr>
              <a:t>CREATION GRAPHIQUE </a:t>
            </a:r>
            <a:endParaRPr lang="fr-FR" b="1" dirty="0" smtClean="0">
              <a:solidFill>
                <a:srgbClr val="FF0000"/>
              </a:solidFill>
            </a:endParaRPr>
          </a:p>
        </p:txBody>
      </p:sp>
      <p:sp>
        <p:nvSpPr>
          <p:cNvPr id="4" name="Espace réservé du texte 3"/>
          <p:cNvSpPr>
            <a:spLocks noGrp="1"/>
          </p:cNvSpPr>
          <p:nvPr>
            <p:ph type="body" sz="half" idx="3"/>
          </p:nvPr>
        </p:nvSpPr>
        <p:spPr/>
        <p:txBody>
          <a:bodyPr/>
          <a:lstStyle/>
          <a:p>
            <a:r>
              <a:rPr lang="fr-FR" dirty="0" smtClean="0"/>
              <a:t>,</a:t>
            </a:r>
            <a:endParaRPr lang="fr-FR" dirty="0"/>
          </a:p>
        </p:txBody>
      </p:sp>
      <p:sp>
        <p:nvSpPr>
          <p:cNvPr id="5" name="Espace réservé du contenu 4"/>
          <p:cNvSpPr>
            <a:spLocks noGrp="1"/>
          </p:cNvSpPr>
          <p:nvPr>
            <p:ph sz="quarter" idx="2"/>
          </p:nvPr>
        </p:nvSpPr>
        <p:spPr>
          <a:xfrm>
            <a:off x="323528" y="2348880"/>
            <a:ext cx="4173860" cy="3777283"/>
          </a:xfrm>
        </p:spPr>
        <p:txBody>
          <a:bodyPr>
            <a:normAutofit/>
          </a:bodyPr>
          <a:lstStyle/>
          <a:p>
            <a:pPr marL="137160" indent="0">
              <a:buNone/>
            </a:pPr>
            <a:r>
              <a:rPr lang="fr-FR" b="1" dirty="0" err="1" smtClean="0">
                <a:solidFill>
                  <a:srgbClr val="C00000"/>
                </a:solidFill>
              </a:rPr>
              <a:t>Elyne</a:t>
            </a:r>
            <a:r>
              <a:rPr lang="fr-FR" b="1" dirty="0" smtClean="0">
                <a:solidFill>
                  <a:srgbClr val="C00000"/>
                </a:solidFill>
              </a:rPr>
              <a:t> Agency </a:t>
            </a:r>
            <a:r>
              <a:rPr lang="fr-FR" dirty="0" smtClean="0">
                <a:solidFill>
                  <a:schemeClr val="bg1"/>
                </a:solidFill>
              </a:rPr>
              <a:t>dispose d’ un studio de création graphique, nous couvrons l’ensemble de vos services principales à l’aboutissement de votre communication.</a:t>
            </a:r>
          </a:p>
          <a:p>
            <a:pPr marL="137160" indent="0">
              <a:buNone/>
            </a:pPr>
            <a:r>
              <a:rPr lang="fr-FR" dirty="0" smtClean="0">
                <a:solidFill>
                  <a:schemeClr val="bg1"/>
                </a:solidFill>
              </a:rPr>
              <a:t>«  Logo, Maquette de Pub, Web design… » </a:t>
            </a:r>
          </a:p>
        </p:txBody>
      </p:sp>
      <p:pic>
        <p:nvPicPr>
          <p:cNvPr id="7" name="Espace réservé du contenu 6" descr="images (1).jpeg"/>
          <p:cNvPicPr>
            <a:picLocks noGrp="1" noChangeAspect="1"/>
          </p:cNvPicPr>
          <p:nvPr>
            <p:ph sz="quarter" idx="4"/>
          </p:nvPr>
        </p:nvPicPr>
        <p:blipFill>
          <a:blip r:embed="rId2">
            <a:extLst>
              <a:ext uri="{28A0092B-C50C-407E-A947-70E740481C1C}">
                <a14:useLocalDpi xmlns:a14="http://schemas.microsoft.com/office/drawing/2010/main" val="0"/>
              </a:ext>
            </a:extLst>
          </a:blip>
          <a:srcRect l="22122" r="22122"/>
          <a:stretch>
            <a:fillRect/>
          </a:stretch>
        </p:blipFill>
        <p:spPr>
          <a:xfrm>
            <a:off x="4788024" y="2362200"/>
            <a:ext cx="4355976" cy="3763963"/>
          </a:xfrm>
        </p:spPr>
      </p:pic>
      <p:sp>
        <p:nvSpPr>
          <p:cNvPr id="8" name="Rectangle 7"/>
          <p:cNvSpPr/>
          <p:nvPr/>
        </p:nvSpPr>
        <p:spPr>
          <a:xfrm>
            <a:off x="4860032" y="2276873"/>
            <a:ext cx="1584176" cy="646331"/>
          </a:xfrm>
          <a:prstGeom prst="rect">
            <a:avLst/>
          </a:prstGeom>
        </p:spPr>
        <p:txBody>
          <a:bodyPr wrap="square">
            <a:spAutoFit/>
          </a:bodyPr>
          <a:lstStyle/>
          <a:p>
            <a:r>
              <a:rPr lang="fr-FR" b="1" dirty="0" err="1">
                <a:solidFill>
                  <a:schemeClr val="bg1"/>
                </a:solidFill>
                <a:latin typeface="Edwardian Script ITC" pitchFamily="66" charset="0"/>
              </a:rPr>
              <a:t>Elyne</a:t>
            </a:r>
            <a:r>
              <a:rPr lang="fr-FR" b="1" dirty="0">
                <a:solidFill>
                  <a:schemeClr val="bg1"/>
                </a:solidFill>
                <a:latin typeface="Edwardian Script ITC" pitchFamily="66" charset="0"/>
              </a:rPr>
              <a:t> </a:t>
            </a:r>
          </a:p>
          <a:p>
            <a:r>
              <a:rPr lang="fr-FR" b="1" dirty="0">
                <a:solidFill>
                  <a:schemeClr val="bg1"/>
                </a:solidFill>
                <a:latin typeface="Edwardian Script ITC" pitchFamily="66" charset="0"/>
              </a:rPr>
              <a:t>       </a:t>
            </a:r>
            <a:r>
              <a:rPr lang="fr-FR" sz="1400" b="1" dirty="0">
                <a:solidFill>
                  <a:schemeClr val="bg1"/>
                </a:solidFill>
                <a:latin typeface="Edwardian Script ITC" pitchFamily="66" charset="0"/>
              </a:rPr>
              <a:t>Agency</a:t>
            </a:r>
            <a:endParaRPr lang="fr-FR" b="1" dirty="0">
              <a:solidFill>
                <a:schemeClr val="bg1"/>
              </a:solidFill>
              <a:latin typeface="Edwardian Script ITC" pitchFamily="66" charset="0"/>
            </a:endParaRPr>
          </a:p>
        </p:txBody>
      </p:sp>
    </p:spTree>
    <p:extLst>
      <p:ext uri="{BB962C8B-B14F-4D97-AF65-F5344CB8AC3E}">
        <p14:creationId xmlns:p14="http://schemas.microsoft.com/office/powerpoint/2010/main" val="23449204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dirty="0" smtClean="0">
                <a:solidFill>
                  <a:srgbClr val="C00000"/>
                </a:solidFill>
              </a:rPr>
              <a:t>Impression et </a:t>
            </a:r>
            <a:r>
              <a:rPr lang="fr-FR" sz="3200" dirty="0">
                <a:solidFill>
                  <a:srgbClr val="C00000"/>
                </a:solidFill>
              </a:rPr>
              <a:t>S</a:t>
            </a:r>
            <a:r>
              <a:rPr lang="fr-FR" sz="3200" dirty="0" smtClean="0">
                <a:solidFill>
                  <a:srgbClr val="C00000"/>
                </a:solidFill>
              </a:rPr>
              <a:t>upport  Publicitaire </a:t>
            </a:r>
            <a:endParaRPr lang="fr-FR" sz="3200" dirty="0">
              <a:solidFill>
                <a:srgbClr val="FF0000"/>
              </a:solidFill>
            </a:endParaRPr>
          </a:p>
        </p:txBody>
      </p:sp>
      <p:sp>
        <p:nvSpPr>
          <p:cNvPr id="5" name="Espace réservé du contenu 4"/>
          <p:cNvSpPr>
            <a:spLocks noGrp="1"/>
          </p:cNvSpPr>
          <p:nvPr>
            <p:ph sz="quarter" idx="2"/>
          </p:nvPr>
        </p:nvSpPr>
        <p:spPr>
          <a:xfrm>
            <a:off x="457200" y="1556792"/>
            <a:ext cx="4040188" cy="4569371"/>
          </a:xfrm>
        </p:spPr>
        <p:txBody>
          <a:bodyPr>
            <a:normAutofit fontScale="70000" lnSpcReduction="20000"/>
          </a:bodyPr>
          <a:lstStyle/>
          <a:p>
            <a:pPr marL="137160" indent="0">
              <a:buNone/>
            </a:pPr>
            <a:r>
              <a:rPr lang="fr-FR" dirty="0" smtClean="0">
                <a:solidFill>
                  <a:srgbClr val="C00000"/>
                </a:solidFill>
              </a:rPr>
              <a:t> </a:t>
            </a:r>
            <a:r>
              <a:rPr lang="fr-FR" b="1" dirty="0" err="1" smtClean="0">
                <a:solidFill>
                  <a:srgbClr val="C00000"/>
                </a:solidFill>
              </a:rPr>
              <a:t>Elyne</a:t>
            </a:r>
            <a:r>
              <a:rPr lang="fr-FR" b="1" dirty="0" smtClean="0">
                <a:solidFill>
                  <a:srgbClr val="C00000"/>
                </a:solidFill>
              </a:rPr>
              <a:t> Agency </a:t>
            </a:r>
            <a:r>
              <a:rPr lang="fr-FR" sz="2800" dirty="0" smtClean="0">
                <a:solidFill>
                  <a:schemeClr val="bg1"/>
                </a:solidFill>
              </a:rPr>
              <a:t>vous fournis une large gamme de   support publicitaire grand et petit format  sur lequel vous communiquez  vos évènements pour une meilleur image .</a:t>
            </a:r>
          </a:p>
          <a:p>
            <a:pPr marL="137160" indent="0">
              <a:buNone/>
            </a:pPr>
            <a:r>
              <a:rPr lang="fr-FR" sz="2800" dirty="0" smtClean="0">
                <a:solidFill>
                  <a:schemeClr val="bg1"/>
                </a:solidFill>
              </a:rPr>
              <a:t>« Carte de Visite , dépliants, brochures prospectus ,catalogues , support bâche &amp; o</a:t>
            </a:r>
            <a:r>
              <a:rPr lang="en-US" sz="2800" dirty="0" smtClean="0">
                <a:solidFill>
                  <a:schemeClr val="bg1"/>
                </a:solidFill>
              </a:rPr>
              <a:t>ne </a:t>
            </a:r>
            <a:r>
              <a:rPr lang="en-US" sz="2800" dirty="0">
                <a:solidFill>
                  <a:schemeClr val="bg1"/>
                </a:solidFill>
              </a:rPr>
              <a:t>way, </a:t>
            </a:r>
            <a:r>
              <a:rPr lang="en-US" sz="2800" dirty="0" smtClean="0">
                <a:solidFill>
                  <a:schemeClr val="bg1"/>
                </a:solidFill>
              </a:rPr>
              <a:t>Roll </a:t>
            </a:r>
            <a:r>
              <a:rPr lang="en-US" sz="2800" dirty="0">
                <a:solidFill>
                  <a:schemeClr val="bg1"/>
                </a:solidFill>
              </a:rPr>
              <a:t>up </a:t>
            </a:r>
            <a:r>
              <a:rPr lang="fr-FR" sz="2800" dirty="0" smtClean="0">
                <a:solidFill>
                  <a:schemeClr val="bg1"/>
                </a:solidFill>
              </a:rPr>
              <a:t>… »</a:t>
            </a:r>
            <a:endParaRPr lang="en-US" sz="2800" dirty="0">
              <a:solidFill>
                <a:schemeClr val="bg1"/>
              </a:solidFill>
            </a:endParaRPr>
          </a:p>
          <a:p>
            <a:pPr marL="137160" indent="0">
              <a:buNone/>
            </a:pPr>
            <a:endParaRPr lang="en-US" dirty="0" smtClean="0">
              <a:solidFill>
                <a:schemeClr val="bg1"/>
              </a:solidFill>
            </a:endParaRPr>
          </a:p>
          <a:p>
            <a:r>
              <a:rPr lang="fr-FR" b="1" dirty="0" smtClean="0">
                <a:solidFill>
                  <a:schemeClr val="bg1"/>
                </a:solidFill>
                <a:latin typeface="Edwardian Script ITC" pitchFamily="66" charset="0"/>
              </a:rPr>
              <a:t>                                                                    </a:t>
            </a:r>
            <a:endParaRPr lang="fr-FR" b="1" dirty="0">
              <a:solidFill>
                <a:schemeClr val="bg1"/>
              </a:solidFill>
              <a:latin typeface="Edwardian Script ITC" pitchFamily="66" charset="0"/>
            </a:endParaRPr>
          </a:p>
          <a:p>
            <a:pPr marL="137160" indent="0">
              <a:buNone/>
            </a:pPr>
            <a:r>
              <a:rPr lang="fr-FR" b="1" dirty="0" err="1" smtClean="0">
                <a:solidFill>
                  <a:schemeClr val="bg1"/>
                </a:solidFill>
                <a:latin typeface="Edwardian Script ITC" pitchFamily="66" charset="0"/>
              </a:rPr>
              <a:t>Elyne</a:t>
            </a:r>
            <a:r>
              <a:rPr lang="fr-FR" b="1" dirty="0" smtClean="0">
                <a:solidFill>
                  <a:schemeClr val="bg1"/>
                </a:solidFill>
                <a:latin typeface="Edwardian Script ITC" pitchFamily="66" charset="0"/>
              </a:rPr>
              <a:t> </a:t>
            </a:r>
            <a:endParaRPr lang="fr-FR" b="1" dirty="0">
              <a:solidFill>
                <a:schemeClr val="bg1"/>
              </a:solidFill>
              <a:latin typeface="Edwardian Script ITC" pitchFamily="66" charset="0"/>
            </a:endParaRPr>
          </a:p>
          <a:p>
            <a:pPr marL="137160" indent="0">
              <a:buNone/>
            </a:pPr>
            <a:r>
              <a:rPr lang="fr-FR" b="1" dirty="0">
                <a:solidFill>
                  <a:schemeClr val="bg1"/>
                </a:solidFill>
                <a:latin typeface="Edwardian Script ITC" pitchFamily="66" charset="0"/>
              </a:rPr>
              <a:t> </a:t>
            </a:r>
            <a:r>
              <a:rPr lang="fr-FR" b="1" dirty="0" smtClean="0">
                <a:solidFill>
                  <a:schemeClr val="bg1"/>
                </a:solidFill>
                <a:latin typeface="Edwardian Script ITC" pitchFamily="66" charset="0"/>
              </a:rPr>
              <a:t>  Agency</a:t>
            </a:r>
            <a:endParaRPr lang="fr-FR" b="1" dirty="0">
              <a:solidFill>
                <a:schemeClr val="bg1"/>
              </a:solidFill>
              <a:latin typeface="Edwardian Script ITC" pitchFamily="66" charset="0"/>
            </a:endParaRPr>
          </a:p>
          <a:p>
            <a:pPr marL="137160" indent="0" algn="r">
              <a:buNone/>
            </a:pPr>
            <a:r>
              <a:rPr lang="en-US" dirty="0" smtClean="0">
                <a:solidFill>
                  <a:schemeClr val="bg1"/>
                </a:solidFill>
              </a:rPr>
              <a:t> </a:t>
            </a:r>
            <a:endParaRPr lang="fr-FR" dirty="0">
              <a:solidFill>
                <a:schemeClr val="bg1"/>
              </a:solidFill>
            </a:endParaRPr>
          </a:p>
        </p:txBody>
      </p:sp>
      <p:pic>
        <p:nvPicPr>
          <p:cNvPr id="7" name="Espace réservé du contenu 6" descr="roll-up-classique-377505.jpeg"/>
          <p:cNvPicPr>
            <a:picLocks noGrp="1" noChangeAspect="1"/>
          </p:cNvPicPr>
          <p:nvPr>
            <p:ph sz="quarter" idx="4"/>
          </p:nvPr>
        </p:nvPicPr>
        <p:blipFill>
          <a:blip r:embed="rId2">
            <a:extLst>
              <a:ext uri="{28A0092B-C50C-407E-A947-70E740481C1C}">
                <a14:useLocalDpi xmlns:a14="http://schemas.microsoft.com/office/drawing/2010/main" val="0"/>
              </a:ext>
            </a:extLst>
          </a:blip>
          <a:srcRect l="9732" r="9732"/>
          <a:stretch>
            <a:fillRect/>
          </a:stretch>
        </p:blipFill>
        <p:spPr>
          <a:xfrm>
            <a:off x="4427984" y="2204864"/>
            <a:ext cx="4041775" cy="3763963"/>
          </a:xfrm>
        </p:spPr>
      </p:pic>
    </p:spTree>
    <p:extLst>
      <p:ext uri="{BB962C8B-B14F-4D97-AF65-F5344CB8AC3E}">
        <p14:creationId xmlns:p14="http://schemas.microsoft.com/office/powerpoint/2010/main" val="12499009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solidFill>
                  <a:srgbClr val="C00000"/>
                </a:solidFill>
              </a:rPr>
              <a:t>MEDIA </a:t>
            </a:r>
            <a:endParaRPr lang="fr-FR" dirty="0">
              <a:solidFill>
                <a:srgbClr val="FF0000"/>
              </a:solidFill>
            </a:endParaRPr>
          </a:p>
        </p:txBody>
      </p:sp>
      <p:sp>
        <p:nvSpPr>
          <p:cNvPr id="5" name="Espace réservé du contenu 4"/>
          <p:cNvSpPr>
            <a:spLocks noGrp="1"/>
          </p:cNvSpPr>
          <p:nvPr>
            <p:ph sz="quarter" idx="2"/>
          </p:nvPr>
        </p:nvSpPr>
        <p:spPr>
          <a:xfrm>
            <a:off x="457200" y="1556792"/>
            <a:ext cx="4040188" cy="4569371"/>
          </a:xfrm>
        </p:spPr>
        <p:txBody>
          <a:bodyPr>
            <a:normAutofit fontScale="92500"/>
          </a:bodyPr>
          <a:lstStyle/>
          <a:p>
            <a:pPr marL="137160" indent="0">
              <a:buNone/>
            </a:pPr>
            <a:r>
              <a:rPr lang="fr-FR" dirty="0" smtClean="0">
                <a:solidFill>
                  <a:srgbClr val="C00000"/>
                </a:solidFill>
              </a:rPr>
              <a:t> </a:t>
            </a:r>
            <a:r>
              <a:rPr lang="fr-FR" b="1" dirty="0" err="1" smtClean="0">
                <a:solidFill>
                  <a:srgbClr val="C00000"/>
                </a:solidFill>
              </a:rPr>
              <a:t>Elyne</a:t>
            </a:r>
            <a:r>
              <a:rPr lang="fr-FR" b="1" dirty="0" smtClean="0">
                <a:solidFill>
                  <a:srgbClr val="C00000"/>
                </a:solidFill>
              </a:rPr>
              <a:t> Agency </a:t>
            </a:r>
            <a:r>
              <a:rPr lang="fr-FR" dirty="0" smtClean="0">
                <a:solidFill>
                  <a:schemeClr val="bg1"/>
                </a:solidFill>
              </a:rPr>
              <a:t>vous propose un service de </a:t>
            </a:r>
            <a:r>
              <a:rPr lang="fr-FR" dirty="0">
                <a:solidFill>
                  <a:schemeClr val="bg1"/>
                </a:solidFill>
              </a:rPr>
              <a:t>H</a:t>
            </a:r>
            <a:r>
              <a:rPr lang="fr-FR" dirty="0" smtClean="0">
                <a:solidFill>
                  <a:schemeClr val="bg1"/>
                </a:solidFill>
              </a:rPr>
              <a:t>aute Définition  pour valoriser  votre image de marque </a:t>
            </a:r>
            <a:r>
              <a:rPr lang="fr-FR" b="1" dirty="0" smtClean="0">
                <a:solidFill>
                  <a:schemeClr val="bg1"/>
                </a:solidFill>
              </a:rPr>
              <a:t>.</a:t>
            </a:r>
          </a:p>
          <a:p>
            <a:pPr marL="137160" indent="0">
              <a:buNone/>
            </a:pPr>
            <a:r>
              <a:rPr lang="fr-FR" b="1" dirty="0" smtClean="0">
                <a:solidFill>
                  <a:srgbClr val="C00000"/>
                </a:solidFill>
              </a:rPr>
              <a:t>TV : </a:t>
            </a:r>
            <a:r>
              <a:rPr lang="fr-FR" dirty="0" smtClean="0">
                <a:solidFill>
                  <a:schemeClr val="bg1"/>
                </a:solidFill>
              </a:rPr>
              <a:t>Spot publicitaire ,Web Vidéo, Animation 2D/3D,Film institutionnel,  PLV dynamique </a:t>
            </a:r>
          </a:p>
          <a:p>
            <a:pPr marL="137160" indent="0">
              <a:buNone/>
            </a:pPr>
            <a:r>
              <a:rPr lang="fr-FR" dirty="0" smtClean="0">
                <a:solidFill>
                  <a:srgbClr val="C00000"/>
                </a:solidFill>
              </a:rPr>
              <a:t> </a:t>
            </a:r>
            <a:r>
              <a:rPr lang="fr-FR" b="1" dirty="0" smtClean="0">
                <a:solidFill>
                  <a:srgbClr val="C00000"/>
                </a:solidFill>
              </a:rPr>
              <a:t>RARIO: </a:t>
            </a:r>
            <a:r>
              <a:rPr lang="fr-FR" dirty="0" smtClean="0">
                <a:solidFill>
                  <a:srgbClr val="000000"/>
                </a:solidFill>
              </a:rPr>
              <a:t>Spot Radio ,voix off </a:t>
            </a:r>
          </a:p>
          <a:p>
            <a:endParaRPr lang="fr-FR" b="1" dirty="0">
              <a:solidFill>
                <a:srgbClr val="000000"/>
              </a:solidFill>
              <a:latin typeface="Edwardian Script ITC" pitchFamily="66" charset="0"/>
            </a:endParaRPr>
          </a:p>
          <a:p>
            <a:pPr marL="137160" indent="0">
              <a:buNone/>
            </a:pPr>
            <a:r>
              <a:rPr lang="fr-FR" b="1" dirty="0" err="1" smtClean="0">
                <a:solidFill>
                  <a:schemeClr val="bg1"/>
                </a:solidFill>
                <a:latin typeface="Edwardian Script ITC" pitchFamily="66" charset="0"/>
              </a:rPr>
              <a:t>Elyne</a:t>
            </a:r>
            <a:r>
              <a:rPr lang="fr-FR" b="1" dirty="0" smtClean="0">
                <a:solidFill>
                  <a:schemeClr val="bg1"/>
                </a:solidFill>
                <a:latin typeface="Edwardian Script ITC" pitchFamily="66" charset="0"/>
              </a:rPr>
              <a:t> </a:t>
            </a:r>
            <a:endParaRPr lang="fr-FR" b="1" dirty="0">
              <a:solidFill>
                <a:schemeClr val="bg1"/>
              </a:solidFill>
              <a:latin typeface="Edwardian Script ITC" pitchFamily="66" charset="0"/>
            </a:endParaRPr>
          </a:p>
          <a:p>
            <a:pPr marL="137160" indent="0">
              <a:buNone/>
            </a:pPr>
            <a:r>
              <a:rPr lang="fr-FR" b="1" dirty="0">
                <a:solidFill>
                  <a:schemeClr val="bg1"/>
                </a:solidFill>
                <a:latin typeface="Edwardian Script ITC" pitchFamily="66" charset="0"/>
              </a:rPr>
              <a:t> </a:t>
            </a:r>
            <a:r>
              <a:rPr lang="fr-FR" b="1" dirty="0" smtClean="0">
                <a:solidFill>
                  <a:schemeClr val="bg1"/>
                </a:solidFill>
                <a:latin typeface="Edwardian Script ITC" pitchFamily="66" charset="0"/>
              </a:rPr>
              <a:t>   Agency</a:t>
            </a:r>
            <a:endParaRPr lang="fr-FR" b="1" dirty="0">
              <a:solidFill>
                <a:schemeClr val="bg1"/>
              </a:solidFill>
              <a:latin typeface="Edwardian Script ITC" pitchFamily="66" charset="0"/>
            </a:endParaRPr>
          </a:p>
          <a:p>
            <a:pPr marL="137160" indent="0">
              <a:buNone/>
            </a:pPr>
            <a:endParaRPr lang="fr-FR" b="1" dirty="0" smtClean="0">
              <a:solidFill>
                <a:srgbClr val="000000"/>
              </a:solidFill>
            </a:endParaRPr>
          </a:p>
          <a:p>
            <a:endParaRPr lang="fr-FR" dirty="0"/>
          </a:p>
        </p:txBody>
      </p:sp>
      <p:pic>
        <p:nvPicPr>
          <p:cNvPr id="7" name="Espace réservé du contenu 6" descr="460x257_Nordisk-film.jpeg"/>
          <p:cNvPicPr>
            <a:picLocks noGrp="1" noChangeAspect="1"/>
          </p:cNvPicPr>
          <p:nvPr>
            <p:ph sz="quarter" idx="4"/>
          </p:nvPr>
        </p:nvPicPr>
        <p:blipFill>
          <a:blip r:embed="rId2">
            <a:extLst>
              <a:ext uri="{28A0092B-C50C-407E-A947-70E740481C1C}">
                <a14:useLocalDpi xmlns:a14="http://schemas.microsoft.com/office/drawing/2010/main" val="0"/>
              </a:ext>
            </a:extLst>
          </a:blip>
          <a:srcRect l="20003" r="20003"/>
          <a:stretch>
            <a:fillRect/>
          </a:stretch>
        </p:blipFill>
        <p:spPr>
          <a:xfrm>
            <a:off x="4413057" y="1916832"/>
            <a:ext cx="4520015" cy="4209331"/>
          </a:xfrm>
        </p:spPr>
      </p:pic>
    </p:spTree>
    <p:extLst>
      <p:ext uri="{BB962C8B-B14F-4D97-AF65-F5344CB8AC3E}">
        <p14:creationId xmlns:p14="http://schemas.microsoft.com/office/powerpoint/2010/main" val="8476896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solidFill>
                  <a:srgbClr val="C00000"/>
                </a:solidFill>
              </a:rPr>
              <a:t>CADEAUX D’ENTREPRISE </a:t>
            </a:r>
            <a:endParaRPr lang="fr-FR" dirty="0">
              <a:solidFill>
                <a:srgbClr val="FF0000"/>
              </a:solidFill>
            </a:endParaRPr>
          </a:p>
        </p:txBody>
      </p:sp>
      <p:sp>
        <p:nvSpPr>
          <p:cNvPr id="5" name="Espace réservé du contenu 4"/>
          <p:cNvSpPr>
            <a:spLocks noGrp="1"/>
          </p:cNvSpPr>
          <p:nvPr>
            <p:ph sz="quarter" idx="2"/>
          </p:nvPr>
        </p:nvSpPr>
        <p:spPr>
          <a:xfrm>
            <a:off x="457200" y="1484784"/>
            <a:ext cx="4040188" cy="4641379"/>
          </a:xfrm>
        </p:spPr>
        <p:txBody>
          <a:bodyPr>
            <a:normAutofit lnSpcReduction="10000"/>
          </a:bodyPr>
          <a:lstStyle/>
          <a:p>
            <a:pPr marL="137160" indent="0">
              <a:buNone/>
            </a:pPr>
            <a:r>
              <a:rPr lang="fr-FR" dirty="0" smtClean="0"/>
              <a:t> </a:t>
            </a:r>
            <a:r>
              <a:rPr lang="fr-FR" dirty="0" smtClean="0">
                <a:solidFill>
                  <a:schemeClr val="bg1"/>
                </a:solidFill>
              </a:rPr>
              <a:t>Vous souhaitez offrir des </a:t>
            </a:r>
            <a:r>
              <a:rPr lang="fr-FR" b="1" dirty="0">
                <a:solidFill>
                  <a:srgbClr val="C00000"/>
                </a:solidFill>
              </a:rPr>
              <a:t>C</a:t>
            </a:r>
            <a:r>
              <a:rPr lang="fr-FR" b="1" dirty="0" smtClean="0">
                <a:solidFill>
                  <a:srgbClr val="C00000"/>
                </a:solidFill>
              </a:rPr>
              <a:t>adeaux</a:t>
            </a:r>
            <a:r>
              <a:rPr lang="fr-FR" dirty="0" smtClean="0">
                <a:solidFill>
                  <a:srgbClr val="C00000"/>
                </a:solidFill>
              </a:rPr>
              <a:t> </a:t>
            </a:r>
            <a:r>
              <a:rPr lang="fr-FR" b="1" dirty="0" smtClean="0">
                <a:solidFill>
                  <a:schemeClr val="bg1"/>
                </a:solidFill>
              </a:rPr>
              <a:t> </a:t>
            </a:r>
            <a:r>
              <a:rPr lang="fr-FR" dirty="0" smtClean="0">
                <a:solidFill>
                  <a:schemeClr val="bg1"/>
                </a:solidFill>
              </a:rPr>
              <a:t>pour séduire et fidélisé votre clientèles…</a:t>
            </a:r>
          </a:p>
          <a:p>
            <a:pPr marL="137160" indent="0">
              <a:buNone/>
            </a:pPr>
            <a:r>
              <a:rPr lang="fr-FR" dirty="0" smtClean="0">
                <a:solidFill>
                  <a:schemeClr val="bg1"/>
                </a:solidFill>
              </a:rPr>
              <a:t>Nous avons la solution, nous vous proposons une  large  sélection de cadeaux qui répondront à vos gouts  et budgets </a:t>
            </a:r>
          </a:p>
          <a:p>
            <a:pPr marL="137160" indent="0">
              <a:buNone/>
            </a:pPr>
            <a:endParaRPr lang="fr-FR" b="1" dirty="0">
              <a:solidFill>
                <a:schemeClr val="bg1"/>
              </a:solidFill>
            </a:endParaRPr>
          </a:p>
          <a:p>
            <a:pPr marL="137160" indent="0">
              <a:buNone/>
            </a:pPr>
            <a:endParaRPr lang="fr-FR" b="1" dirty="0" smtClean="0">
              <a:solidFill>
                <a:schemeClr val="bg1"/>
              </a:solidFill>
            </a:endParaRPr>
          </a:p>
          <a:p>
            <a:pPr marL="137160" indent="0">
              <a:buNone/>
            </a:pPr>
            <a:r>
              <a:rPr lang="fr-FR" sz="2800" b="1" dirty="0" err="1">
                <a:solidFill>
                  <a:schemeClr val="bg1"/>
                </a:solidFill>
                <a:latin typeface="Edwardian Script ITC" pitchFamily="66" charset="0"/>
              </a:rPr>
              <a:t>Elyne</a:t>
            </a:r>
            <a:r>
              <a:rPr lang="fr-FR" sz="2800" b="1" dirty="0">
                <a:solidFill>
                  <a:schemeClr val="bg1"/>
                </a:solidFill>
                <a:latin typeface="Edwardian Script ITC" pitchFamily="66" charset="0"/>
              </a:rPr>
              <a:t> </a:t>
            </a:r>
            <a:endParaRPr lang="fr-FR" sz="2800" b="1" dirty="0" smtClean="0">
              <a:solidFill>
                <a:schemeClr val="bg1"/>
              </a:solidFill>
              <a:latin typeface="Edwardian Script ITC" pitchFamily="66" charset="0"/>
            </a:endParaRPr>
          </a:p>
          <a:p>
            <a:pPr marL="137160" indent="0">
              <a:buNone/>
            </a:pPr>
            <a:r>
              <a:rPr lang="fr-FR" sz="2800" b="1" dirty="0" smtClean="0">
                <a:solidFill>
                  <a:schemeClr val="bg1"/>
                </a:solidFill>
                <a:latin typeface="Edwardian Script ITC" pitchFamily="66" charset="0"/>
              </a:rPr>
              <a:t>   Agency</a:t>
            </a:r>
            <a:endParaRPr lang="fr-FR" sz="2800" b="1" dirty="0">
              <a:solidFill>
                <a:schemeClr val="bg1"/>
              </a:solidFill>
              <a:latin typeface="Edwardian Script ITC" pitchFamily="66" charset="0"/>
            </a:endParaRPr>
          </a:p>
          <a:p>
            <a:pPr marL="137160" indent="0">
              <a:buNone/>
            </a:pPr>
            <a:endParaRPr lang="fr-FR" b="1" dirty="0">
              <a:solidFill>
                <a:schemeClr val="bg1"/>
              </a:solidFill>
            </a:endParaRPr>
          </a:p>
        </p:txBody>
      </p:sp>
      <p:pic>
        <p:nvPicPr>
          <p:cNvPr id="7" name="Espace réservé du contenu 6" descr="téléchargement (1).jpeg"/>
          <p:cNvPicPr>
            <a:picLocks noGrp="1" noChangeAspect="1"/>
          </p:cNvPicPr>
          <p:nvPr>
            <p:ph sz="quarter" idx="4"/>
          </p:nvPr>
        </p:nvPicPr>
        <p:blipFill>
          <a:blip r:embed="rId2">
            <a:extLst>
              <a:ext uri="{28A0092B-C50C-407E-A947-70E740481C1C}">
                <a14:useLocalDpi xmlns:a14="http://schemas.microsoft.com/office/drawing/2010/main" val="0"/>
              </a:ext>
            </a:extLst>
          </a:blip>
          <a:srcRect l="15799" r="15799"/>
          <a:stretch>
            <a:fillRect/>
          </a:stretch>
        </p:blipFill>
        <p:spPr>
          <a:xfrm>
            <a:off x="4645025" y="1628800"/>
            <a:ext cx="4041775" cy="4497363"/>
          </a:xfrm>
        </p:spPr>
      </p:pic>
    </p:spTree>
    <p:extLst>
      <p:ext uri="{BB962C8B-B14F-4D97-AF65-F5344CB8AC3E}">
        <p14:creationId xmlns:p14="http://schemas.microsoft.com/office/powerpoint/2010/main" val="482792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79512" y="692696"/>
            <a:ext cx="4834880" cy="1317824"/>
          </a:xfrm>
        </p:spPr>
        <p:txBody>
          <a:bodyPr>
            <a:normAutofit/>
          </a:bodyPr>
          <a:lstStyle/>
          <a:p>
            <a:r>
              <a:rPr lang="fr-FR" b="1" dirty="0" smtClean="0">
                <a:solidFill>
                  <a:schemeClr val="bg1"/>
                </a:solidFill>
              </a:rPr>
              <a:t>Coordonnées de l’entreprise:</a:t>
            </a:r>
          </a:p>
          <a:p>
            <a:endParaRPr lang="fr-FR" sz="1800" b="1" dirty="0">
              <a:solidFill>
                <a:schemeClr val="accent1">
                  <a:lumMod val="60000"/>
                  <a:lumOff val="40000"/>
                </a:schemeClr>
              </a:solidFill>
            </a:endParaRPr>
          </a:p>
        </p:txBody>
      </p:sp>
      <p:sp>
        <p:nvSpPr>
          <p:cNvPr id="11" name="Espace réservé du contenu 4"/>
          <p:cNvSpPr txBox="1">
            <a:spLocks/>
          </p:cNvSpPr>
          <p:nvPr/>
        </p:nvSpPr>
        <p:spPr>
          <a:xfrm>
            <a:off x="0" y="1772816"/>
            <a:ext cx="7452320" cy="4320480"/>
          </a:xfrm>
          <a:prstGeom prst="rect">
            <a:avLst/>
          </a:prstGeom>
        </p:spPr>
        <p:txBody>
          <a:bodyPr vert="horz">
            <a:noAutofit/>
          </a:bodyPr>
          <a:lstStyle/>
          <a:p>
            <a:pPr marL="548640" lvl="0" indent="-411480">
              <a:spcBef>
                <a:spcPct val="20000"/>
              </a:spcBef>
              <a:buClr>
                <a:schemeClr val="tx1">
                  <a:shade val="95000"/>
                </a:schemeClr>
              </a:buClr>
              <a:buSzPct val="65000"/>
            </a:pPr>
            <a:r>
              <a:rPr lang="fr-FR" b="1" dirty="0" smtClean="0">
                <a:solidFill>
                  <a:schemeClr val="bg1"/>
                </a:solidFill>
              </a:rPr>
              <a:t>Sarl </a:t>
            </a:r>
            <a:r>
              <a:rPr lang="fr-FR" b="1" dirty="0" err="1" smtClean="0">
                <a:solidFill>
                  <a:schemeClr val="bg1"/>
                </a:solidFill>
              </a:rPr>
              <a:t>Elyne</a:t>
            </a:r>
            <a:r>
              <a:rPr lang="fr-FR" b="1" dirty="0" smtClean="0">
                <a:solidFill>
                  <a:schemeClr val="bg1"/>
                </a:solidFill>
              </a:rPr>
              <a:t> </a:t>
            </a:r>
            <a:r>
              <a:rPr lang="fr-FR" b="1" dirty="0" smtClean="0">
                <a:solidFill>
                  <a:schemeClr val="bg1"/>
                </a:solidFill>
              </a:rPr>
              <a:t>DZ</a:t>
            </a:r>
            <a:endParaRPr lang="fr-FR" b="1" dirty="0" smtClean="0">
              <a:solidFill>
                <a:schemeClr val="bg1"/>
              </a:solidFill>
            </a:endParaRPr>
          </a:p>
          <a:p>
            <a:pPr marL="548640" lvl="0" indent="-411480">
              <a:spcBef>
                <a:spcPct val="20000"/>
              </a:spcBef>
              <a:buClr>
                <a:schemeClr val="tx1">
                  <a:shade val="95000"/>
                </a:schemeClr>
              </a:buClr>
              <a:buSzPct val="65000"/>
            </a:pPr>
            <a:r>
              <a:rPr lang="fr-FR" b="1" dirty="0" smtClean="0">
                <a:solidFill>
                  <a:schemeClr val="bg1"/>
                </a:solidFill>
              </a:rPr>
              <a:t>Adresse:  22, rue de Timgad, 16035 Hydra</a:t>
            </a:r>
          </a:p>
          <a:p>
            <a:pPr marL="548640" lvl="0" indent="-411480">
              <a:spcBef>
                <a:spcPct val="20000"/>
              </a:spcBef>
              <a:buClr>
                <a:schemeClr val="tx1">
                  <a:shade val="95000"/>
                </a:schemeClr>
              </a:buClr>
              <a:buSzPct val="65000"/>
            </a:pPr>
            <a:r>
              <a:rPr lang="fr-FR" b="1" dirty="0" smtClean="0">
                <a:solidFill>
                  <a:schemeClr val="bg1"/>
                </a:solidFill>
              </a:rPr>
              <a:t>Tel/Fax: 021.60.72.10</a:t>
            </a:r>
            <a:endParaRPr lang="fr-FR" b="1" dirty="0" smtClean="0"/>
          </a:p>
          <a:p>
            <a:pPr marL="548640" lvl="0" indent="-411480">
              <a:spcBef>
                <a:spcPct val="20000"/>
              </a:spcBef>
              <a:buClr>
                <a:schemeClr val="tx1">
                  <a:shade val="95000"/>
                </a:schemeClr>
              </a:buClr>
              <a:buSzPct val="65000"/>
            </a:pPr>
            <a:endParaRPr lang="fr-FR" sz="800" b="1" dirty="0" smtClean="0">
              <a:solidFill>
                <a:srgbClr val="C00000"/>
              </a:solidFill>
            </a:endParaRPr>
          </a:p>
          <a:p>
            <a:pPr marL="548640" lvl="0" indent="-411480">
              <a:spcBef>
                <a:spcPct val="20000"/>
              </a:spcBef>
              <a:buClr>
                <a:schemeClr val="tx1">
                  <a:shade val="95000"/>
                </a:schemeClr>
              </a:buClr>
              <a:buSzPct val="65000"/>
            </a:pPr>
            <a:r>
              <a:rPr lang="fr-FR" b="1" dirty="0" smtClean="0">
                <a:solidFill>
                  <a:srgbClr val="C00000"/>
                </a:solidFill>
              </a:rPr>
              <a:t>Direction Commerciale:</a:t>
            </a:r>
          </a:p>
          <a:p>
            <a:pPr marL="548640" indent="-411480">
              <a:spcBef>
                <a:spcPct val="20000"/>
              </a:spcBef>
              <a:buClr>
                <a:schemeClr val="tx1">
                  <a:shade val="95000"/>
                </a:schemeClr>
              </a:buClr>
              <a:buSzPct val="65000"/>
            </a:pPr>
            <a:r>
              <a:rPr lang="fr-FR" b="1" dirty="0" smtClean="0">
                <a:solidFill>
                  <a:schemeClr val="bg1"/>
                </a:solidFill>
              </a:rPr>
              <a:t>Mr ABDOUN CHAFIK </a:t>
            </a:r>
            <a:r>
              <a:rPr lang="fr-FR" b="1" dirty="0" smtClean="0"/>
              <a:t> Timgad</a:t>
            </a:r>
          </a:p>
          <a:p>
            <a:pPr marL="548640" indent="-411480">
              <a:spcBef>
                <a:spcPct val="20000"/>
              </a:spcBef>
              <a:buClr>
                <a:schemeClr val="tx1">
                  <a:shade val="95000"/>
                </a:schemeClr>
              </a:buClr>
              <a:buSzPct val="65000"/>
            </a:pPr>
            <a:r>
              <a:rPr lang="fr-FR" b="1" dirty="0" smtClean="0">
                <a:solidFill>
                  <a:schemeClr val="bg1">
                    <a:lumMod val="85000"/>
                    <a:lumOff val="15000"/>
                  </a:schemeClr>
                </a:solidFill>
                <a:hlinkClick r:id="rId2"/>
              </a:rPr>
              <a:t>Email : contact@elyne-agency.com</a:t>
            </a:r>
            <a:r>
              <a:rPr lang="fr-FR" b="1" dirty="0" smtClean="0">
                <a:solidFill>
                  <a:schemeClr val="bg1">
                    <a:lumMod val="85000"/>
                    <a:lumOff val="15000"/>
                  </a:schemeClr>
                </a:solidFill>
              </a:rPr>
              <a:t> </a:t>
            </a:r>
          </a:p>
          <a:p>
            <a:pPr marL="548640" indent="-411480">
              <a:spcBef>
                <a:spcPct val="20000"/>
              </a:spcBef>
              <a:buClr>
                <a:schemeClr val="tx1">
                  <a:shade val="95000"/>
                </a:schemeClr>
              </a:buClr>
              <a:buSzPct val="65000"/>
            </a:pPr>
            <a:r>
              <a:rPr lang="fr-FR" b="1" dirty="0" smtClean="0">
                <a:solidFill>
                  <a:schemeClr val="bg1">
                    <a:lumMod val="85000"/>
                    <a:lumOff val="15000"/>
                  </a:schemeClr>
                </a:solidFill>
              </a:rPr>
              <a:t>Mobile: 0551 686 119</a:t>
            </a:r>
          </a:p>
          <a:p>
            <a:pPr marL="548640" indent="-411480">
              <a:spcBef>
                <a:spcPct val="20000"/>
              </a:spcBef>
              <a:buClr>
                <a:schemeClr val="tx1">
                  <a:shade val="95000"/>
                </a:schemeClr>
              </a:buClr>
              <a:buSzPct val="65000"/>
            </a:pPr>
            <a:endParaRPr lang="fr-FR" b="1" dirty="0" smtClean="0">
              <a:solidFill>
                <a:schemeClr val="bg1">
                  <a:lumMod val="85000"/>
                  <a:lumOff val="15000"/>
                </a:schemeClr>
              </a:solidFill>
            </a:endParaRPr>
          </a:p>
          <a:p>
            <a:pPr marL="548640" indent="-411480">
              <a:spcBef>
                <a:spcPct val="20000"/>
              </a:spcBef>
              <a:buClr>
                <a:schemeClr val="tx1">
                  <a:shade val="95000"/>
                </a:schemeClr>
              </a:buClr>
              <a:buSzPct val="65000"/>
            </a:pPr>
            <a:r>
              <a:rPr lang="fr-FR" b="1" dirty="0" smtClean="0">
                <a:solidFill>
                  <a:srgbClr val="C00000"/>
                </a:solidFill>
              </a:rPr>
              <a:t>Elyne Agency sur les réseaux sociaux!</a:t>
            </a:r>
          </a:p>
          <a:p>
            <a:pPr marL="548640" indent="-411480">
              <a:spcBef>
                <a:spcPct val="20000"/>
              </a:spcBef>
              <a:buClr>
                <a:schemeClr val="tx1">
                  <a:shade val="95000"/>
                </a:schemeClr>
              </a:buClr>
              <a:buSzPct val="65000"/>
            </a:pPr>
            <a:r>
              <a:rPr lang="fr-FR" b="1" dirty="0">
                <a:solidFill>
                  <a:srgbClr val="C00000"/>
                </a:solidFill>
              </a:rPr>
              <a:t> </a:t>
            </a:r>
            <a:r>
              <a:rPr lang="fr-FR" b="1" dirty="0" smtClean="0">
                <a:solidFill>
                  <a:srgbClr val="C00000"/>
                </a:solidFill>
              </a:rPr>
              <a:t>                  </a:t>
            </a:r>
            <a:r>
              <a:rPr lang="en-US" b="1" dirty="0" err="1" smtClean="0">
                <a:solidFill>
                  <a:srgbClr val="3366FF"/>
                </a:solidFill>
              </a:rPr>
              <a:t>Elyne</a:t>
            </a:r>
            <a:r>
              <a:rPr lang="en-US" b="1" dirty="0" smtClean="0">
                <a:solidFill>
                  <a:srgbClr val="3366FF"/>
                </a:solidFill>
              </a:rPr>
              <a:t> DZ </a:t>
            </a:r>
            <a:r>
              <a:rPr lang="en-US" b="1" dirty="0" err="1" smtClean="0">
                <a:solidFill>
                  <a:srgbClr val="3366FF"/>
                </a:solidFill>
              </a:rPr>
              <a:t>membre</a:t>
            </a:r>
            <a:r>
              <a:rPr lang="en-US" b="1" dirty="0" smtClean="0">
                <a:solidFill>
                  <a:srgbClr val="3366FF"/>
                </a:solidFill>
              </a:rPr>
              <a:t>  T&amp;S </a:t>
            </a:r>
            <a:r>
              <a:rPr lang="en-US" b="1" dirty="0" err="1" smtClean="0">
                <a:solidFill>
                  <a:srgbClr val="3366FF"/>
                </a:solidFill>
              </a:rPr>
              <a:t>Groupe</a:t>
            </a:r>
            <a:r>
              <a:rPr lang="en-US" b="1" dirty="0" smtClean="0">
                <a:solidFill>
                  <a:srgbClr val="3366FF"/>
                </a:solidFill>
              </a:rPr>
              <a:t> </a:t>
            </a:r>
          </a:p>
          <a:p>
            <a:pPr marL="548640" indent="-411480">
              <a:spcBef>
                <a:spcPct val="20000"/>
              </a:spcBef>
              <a:buClr>
                <a:schemeClr val="tx1">
                  <a:shade val="95000"/>
                </a:schemeClr>
              </a:buClr>
              <a:buSzPct val="65000"/>
            </a:pPr>
            <a:r>
              <a:rPr lang="en-US" b="1" dirty="0" smtClean="0">
                <a:solidFill>
                  <a:srgbClr val="3366FF"/>
                </a:solidFill>
              </a:rPr>
              <a:t>                  </a:t>
            </a:r>
            <a:r>
              <a:rPr lang="en-US" b="1" dirty="0" smtClean="0">
                <a:solidFill>
                  <a:srgbClr val="3366FF"/>
                </a:solidFill>
                <a:hlinkClick r:id="rId3"/>
              </a:rPr>
              <a:t>https://www.facebook.com/profile.php</a:t>
            </a:r>
            <a:r>
              <a:rPr lang="en-US" b="1" dirty="0" smtClean="0">
                <a:solidFill>
                  <a:srgbClr val="3366FF"/>
                </a:solidFill>
              </a:rPr>
              <a:t>? </a:t>
            </a:r>
            <a:r>
              <a:rPr lang="en-US" b="1" dirty="0" smtClean="0">
                <a:solidFill>
                  <a:schemeClr val="accent6">
                    <a:lumMod val="75000"/>
                  </a:schemeClr>
                </a:solidFill>
              </a:rPr>
              <a:t>id=351960168344057&amp;fref=</a:t>
            </a:r>
            <a:r>
              <a:rPr lang="en-US" b="1" dirty="0" err="1" smtClean="0">
                <a:solidFill>
                  <a:schemeClr val="accent6">
                    <a:lumMod val="75000"/>
                  </a:schemeClr>
                </a:solidFill>
              </a:rPr>
              <a:t>ts</a:t>
            </a:r>
            <a:endParaRPr lang="fr-FR" b="1" dirty="0" smtClean="0">
              <a:solidFill>
                <a:schemeClr val="accent6">
                  <a:lumMod val="75000"/>
                </a:schemeClr>
              </a:solidFill>
            </a:endParaRPr>
          </a:p>
          <a:p>
            <a:pPr marL="548640" indent="-411480">
              <a:spcBef>
                <a:spcPct val="20000"/>
              </a:spcBef>
              <a:buClr>
                <a:schemeClr val="tx1">
                  <a:shade val="95000"/>
                </a:schemeClr>
              </a:buClr>
              <a:buSzPct val="65000"/>
            </a:pPr>
            <a:r>
              <a:rPr lang="fr-FR" dirty="0" smtClean="0"/>
              <a:t> </a:t>
            </a:r>
            <a:endParaRPr kumimoji="0" lang="fr-FR"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4" cstate="print"/>
          <a:srcRect/>
          <a:stretch>
            <a:fillRect/>
          </a:stretch>
        </p:blipFill>
        <p:spPr bwMode="auto">
          <a:xfrm>
            <a:off x="4860032" y="1412776"/>
            <a:ext cx="4283968" cy="2880320"/>
          </a:xfrm>
          <a:prstGeom prst="rect">
            <a:avLst/>
          </a:prstGeom>
          <a:noFill/>
          <a:ln w="9525">
            <a:noFill/>
            <a:miter lim="800000"/>
            <a:headEnd/>
            <a:tailEnd/>
          </a:ln>
          <a:effectLst/>
        </p:spPr>
      </p:pic>
      <p:sp>
        <p:nvSpPr>
          <p:cNvPr id="6" name="Titre 1"/>
          <p:cNvSpPr txBox="1">
            <a:spLocks/>
          </p:cNvSpPr>
          <p:nvPr/>
        </p:nvSpPr>
        <p:spPr>
          <a:xfrm>
            <a:off x="0" y="-171400"/>
            <a:ext cx="8229600" cy="11430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4100" b="1" dirty="0" smtClean="0">
                <a:ln w="6350">
                  <a:noFill/>
                </a:ln>
                <a:solidFill>
                  <a:srgbClr val="C00000"/>
                </a:solidFill>
                <a:effectLst>
                  <a:outerShdw blurRad="114300" dist="101600" dir="2700000" algn="tl" rotWithShape="0">
                    <a:srgbClr val="000000">
                      <a:alpha val="40000"/>
                    </a:srgbClr>
                  </a:outerShdw>
                </a:effectLst>
                <a:latin typeface="+mj-lt"/>
                <a:ea typeface="+mj-ea"/>
                <a:cs typeface="+mj-cs"/>
              </a:rPr>
              <a:t>SOLLICITEZ NOUS !</a:t>
            </a:r>
            <a:endParaRPr kumimoji="0" lang="fr-FR" sz="4100" b="1" i="0" u="none" strike="noStrike" kern="1200" cap="none" spc="0" normalizeH="0" baseline="0" noProof="0" dirty="0">
              <a:ln w="6350">
                <a:noFill/>
              </a:ln>
              <a:solidFill>
                <a:srgbClr val="C00000"/>
              </a:solidFill>
              <a:effectLst>
                <a:outerShdw blurRad="114300" dist="101600" dir="2700000" algn="tl" rotWithShape="0">
                  <a:srgbClr val="000000">
                    <a:alpha val="40000"/>
                  </a:srgbClr>
                </a:outerShdw>
              </a:effectLst>
              <a:uLnTx/>
              <a:uFillTx/>
              <a:latin typeface="+mj-lt"/>
              <a:ea typeface="+mj-ea"/>
              <a:cs typeface="+mj-cs"/>
            </a:endParaRPr>
          </a:p>
        </p:txBody>
      </p:sp>
      <p:sp>
        <p:nvSpPr>
          <p:cNvPr id="8" name="ZoneTexte 7"/>
          <p:cNvSpPr txBox="1"/>
          <p:nvPr/>
        </p:nvSpPr>
        <p:spPr>
          <a:xfrm>
            <a:off x="-108520" y="5805264"/>
            <a:ext cx="2448272" cy="1077218"/>
          </a:xfrm>
          <a:prstGeom prst="rect">
            <a:avLst/>
          </a:prstGeom>
          <a:noFill/>
        </p:spPr>
        <p:txBody>
          <a:bodyPr wrap="square" rtlCol="0">
            <a:spAutoFit/>
          </a:bodyPr>
          <a:lstStyle/>
          <a:p>
            <a:r>
              <a:rPr lang="fr-FR" sz="3200" b="1" dirty="0" smtClean="0">
                <a:solidFill>
                  <a:schemeClr val="bg1"/>
                </a:solidFill>
                <a:latin typeface="Edwardian Script ITC" pitchFamily="66" charset="0"/>
              </a:rPr>
              <a:t>Elyne </a:t>
            </a:r>
          </a:p>
          <a:p>
            <a:r>
              <a:rPr lang="fr-FR" sz="3200" b="1" dirty="0" smtClean="0">
                <a:solidFill>
                  <a:schemeClr val="bg1"/>
                </a:solidFill>
                <a:latin typeface="Edwardian Script ITC" pitchFamily="66" charset="0"/>
              </a:rPr>
              <a:t>       </a:t>
            </a:r>
            <a:r>
              <a:rPr lang="fr-FR" sz="2400" b="1" dirty="0" smtClean="0">
                <a:solidFill>
                  <a:schemeClr val="bg1"/>
                </a:solidFill>
                <a:latin typeface="Edwardian Script ITC" pitchFamily="66" charset="0"/>
              </a:rPr>
              <a:t>Agency</a:t>
            </a:r>
            <a:endParaRPr lang="fr-FR" sz="3200" b="1" dirty="0">
              <a:solidFill>
                <a:schemeClr val="bg1"/>
              </a:solidFill>
              <a:latin typeface="Edwardian Script ITC" pitchFamily="66" charset="0"/>
            </a:endParaRPr>
          </a:p>
        </p:txBody>
      </p:sp>
      <p:pic>
        <p:nvPicPr>
          <p:cNvPr id="2" name="Image 1" descr="images (2).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4941168"/>
            <a:ext cx="777032" cy="5872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4"/>
          <p:cNvSpPr txBox="1">
            <a:spLocks/>
          </p:cNvSpPr>
          <p:nvPr/>
        </p:nvSpPr>
        <p:spPr>
          <a:xfrm>
            <a:off x="35496" y="1484784"/>
            <a:ext cx="7128792" cy="4210072"/>
          </a:xfrm>
          <a:prstGeom prst="rect">
            <a:avLst/>
          </a:prstGeom>
        </p:spPr>
        <p:txBody>
          <a:bodyPr vert="horz">
            <a:noAutofit/>
          </a:bodyPr>
          <a:lstStyle/>
          <a:p>
            <a:pPr marL="548640" marR="0" lvl="0" indent="-411480"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fr-FR" sz="1800" b="1" i="0" u="none" strike="noStrike" kern="1200" cap="none" spc="0" normalizeH="0" baseline="0" noProof="0" dirty="0" smtClean="0">
                <a:ln>
                  <a:noFill/>
                </a:ln>
                <a:solidFill>
                  <a:schemeClr val="bg1"/>
                </a:solidFill>
                <a:effectLst/>
                <a:uLnTx/>
                <a:uFillTx/>
                <a:latin typeface="+mn-lt"/>
                <a:ea typeface="+mn-ea"/>
                <a:cs typeface="+mn-cs"/>
              </a:rPr>
              <a:t>Elyne Agency</a:t>
            </a:r>
            <a:r>
              <a:rPr kumimoji="0" lang="fr-FR" sz="1800" b="1" i="0" u="none" strike="noStrike" kern="1200" cap="none" spc="0" normalizeH="0" noProof="0" dirty="0" smtClean="0">
                <a:ln>
                  <a:noFill/>
                </a:ln>
                <a:solidFill>
                  <a:schemeClr val="bg1"/>
                </a:solidFill>
                <a:effectLst/>
                <a:uLnTx/>
                <a:uFillTx/>
                <a:latin typeface="+mn-lt"/>
                <a:ea typeface="+mn-ea"/>
                <a:cs typeface="+mn-cs"/>
              </a:rPr>
              <a:t> est une entreprise de droit algérien</a:t>
            </a:r>
            <a:r>
              <a:rPr kumimoji="0" lang="fr-FR" sz="1800" b="1" i="0" u="none" strike="noStrike" kern="1200" cap="none" spc="0" normalizeH="0" noProof="0" dirty="0" smtClean="0">
                <a:ln>
                  <a:noFill/>
                </a:ln>
                <a:solidFill>
                  <a:schemeClr val="bg1"/>
                </a:solidFill>
                <a:effectLst/>
                <a:uLnTx/>
                <a:uFillTx/>
                <a:latin typeface="+mn-lt"/>
                <a:ea typeface="+mn-ea"/>
                <a:cs typeface="+mn-cs"/>
              </a:rPr>
              <a:t>, membre </a:t>
            </a:r>
            <a:endParaRPr kumimoji="0" lang="fr-FR" sz="1800" b="1" i="0" u="none" strike="noStrike" kern="1200" cap="none" spc="0" normalizeH="0" noProof="0" dirty="0" smtClean="0">
              <a:ln>
                <a:noFill/>
              </a:ln>
              <a:solidFill>
                <a:schemeClr val="bg1"/>
              </a:solidFill>
              <a:effectLst/>
              <a:uLnTx/>
              <a:uFillTx/>
              <a:latin typeface="+mn-lt"/>
              <a:ea typeface="+mn-ea"/>
              <a:cs typeface="+mn-cs"/>
            </a:endParaRPr>
          </a:p>
          <a:p>
            <a:pPr marL="548640" lvl="0" indent="-411480">
              <a:spcBef>
                <a:spcPct val="20000"/>
              </a:spcBef>
              <a:buClr>
                <a:schemeClr val="tx1">
                  <a:shade val="95000"/>
                </a:schemeClr>
              </a:buClr>
              <a:buSzPct val="65000"/>
              <a:defRPr/>
            </a:pPr>
            <a:r>
              <a:rPr kumimoji="0" lang="fr-FR" sz="1800" b="1" i="0" u="none" strike="noStrike" kern="1200" cap="none" spc="0" normalizeH="0" baseline="0" noProof="0" dirty="0" smtClean="0">
                <a:ln>
                  <a:noFill/>
                </a:ln>
                <a:solidFill>
                  <a:schemeClr val="bg1"/>
                </a:solidFill>
                <a:effectLst/>
                <a:uLnTx/>
                <a:uFillTx/>
                <a:latin typeface="+mn-lt"/>
                <a:ea typeface="+mn-ea"/>
                <a:cs typeface="+mn-cs"/>
              </a:rPr>
              <a:t>De </a:t>
            </a:r>
            <a:r>
              <a:rPr lang="fr-FR" b="1" dirty="0" smtClean="0">
                <a:solidFill>
                  <a:srgbClr val="C00000"/>
                </a:solidFill>
              </a:rPr>
              <a:t>TSS Groupe </a:t>
            </a:r>
            <a:r>
              <a:rPr kumimoji="0" lang="fr-FR" sz="1800" b="1" i="0" u="none" strike="noStrike" kern="1200" cap="none" spc="0" normalizeH="0" baseline="0" noProof="0" dirty="0" smtClean="0">
                <a:ln>
                  <a:noFill/>
                </a:ln>
                <a:solidFill>
                  <a:schemeClr val="bg1"/>
                </a:solidFill>
                <a:effectLst/>
                <a:uLnTx/>
                <a:uFillTx/>
                <a:latin typeface="+mn-lt"/>
                <a:ea typeface="+mn-ea"/>
                <a:cs typeface="+mn-cs"/>
              </a:rPr>
              <a:t>spécialisée </a:t>
            </a:r>
            <a:r>
              <a:rPr kumimoji="0" lang="fr-FR" sz="1800" b="1" i="0" u="none" strike="noStrike" kern="1200" cap="none" spc="0" normalizeH="0" baseline="0" noProof="0" dirty="0" smtClean="0">
                <a:ln>
                  <a:noFill/>
                </a:ln>
                <a:solidFill>
                  <a:schemeClr val="bg1"/>
                </a:solidFill>
                <a:effectLst/>
                <a:uLnTx/>
                <a:uFillTx/>
                <a:latin typeface="+mn-lt"/>
                <a:ea typeface="+mn-ea"/>
                <a:cs typeface="+mn-cs"/>
              </a:rPr>
              <a:t>dans les </a:t>
            </a:r>
            <a:r>
              <a:rPr kumimoji="0" lang="fr-FR" sz="1800" b="1" i="0" u="none" strike="noStrike" kern="1200" cap="none" spc="0" normalizeH="0" baseline="0" noProof="0" dirty="0" smtClean="0">
                <a:ln>
                  <a:noFill/>
                </a:ln>
                <a:solidFill>
                  <a:srgbClr val="C00000"/>
                </a:solidFill>
                <a:effectLst/>
                <a:uLnTx/>
                <a:uFillTx/>
                <a:latin typeface="+mn-lt"/>
                <a:ea typeface="+mn-ea"/>
                <a:cs typeface="+mn-cs"/>
              </a:rPr>
              <a:t>métiers de l’accueil</a:t>
            </a:r>
          </a:p>
          <a:p>
            <a:pPr marL="548640" marR="0" lvl="0" indent="-411480"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fr-FR" sz="1800" b="1" i="0" u="none" strike="noStrike" kern="1200" cap="none" spc="0" normalizeH="0" baseline="0" noProof="0" dirty="0" smtClean="0">
                <a:ln>
                  <a:noFill/>
                </a:ln>
                <a:solidFill>
                  <a:schemeClr val="bg1"/>
                </a:solidFill>
                <a:effectLst/>
                <a:uLnTx/>
                <a:uFillTx/>
                <a:latin typeface="+mn-lt"/>
                <a:ea typeface="+mn-ea"/>
                <a:cs typeface="+mn-cs"/>
              </a:rPr>
              <a:t>événementiel et de l’accueil en entreprise,  et offre</a:t>
            </a:r>
          </a:p>
          <a:p>
            <a:pPr marL="548640" marR="0" lvl="0" indent="-411480"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fr-FR" sz="1800" b="1" i="0" u="none" strike="noStrike" kern="1200" cap="none" spc="0" normalizeH="0" baseline="0" noProof="0" dirty="0" smtClean="0">
                <a:ln>
                  <a:noFill/>
                </a:ln>
                <a:solidFill>
                  <a:schemeClr val="bg1"/>
                </a:solidFill>
                <a:effectLst/>
                <a:uLnTx/>
                <a:uFillTx/>
                <a:latin typeface="+mn-lt"/>
                <a:ea typeface="+mn-ea"/>
                <a:cs typeface="+mn-cs"/>
              </a:rPr>
              <a:t>un service haut de gamme à ses clients</a:t>
            </a:r>
            <a:endParaRPr lang="fr-FR" b="1" dirty="0" smtClean="0">
              <a:solidFill>
                <a:schemeClr val="bg1"/>
              </a:solidFill>
            </a:endParaRPr>
          </a:p>
          <a:p>
            <a:pPr marL="548640" marR="0" lvl="0" indent="-411480"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fr-FR" sz="1800" b="1" i="0" u="none" strike="noStrike" kern="1200" cap="none" spc="0" normalizeH="0" baseline="0" noProof="0" dirty="0" smtClean="0">
                <a:ln>
                  <a:noFill/>
                </a:ln>
                <a:solidFill>
                  <a:schemeClr val="bg1"/>
                </a:solidFill>
                <a:effectLst/>
                <a:uLnTx/>
                <a:uFillTx/>
                <a:latin typeface="+mn-lt"/>
                <a:ea typeface="+mn-ea"/>
                <a:cs typeface="+mn-cs"/>
              </a:rPr>
              <a:t>prestigieux.</a:t>
            </a:r>
          </a:p>
          <a:p>
            <a:pPr marL="548640" marR="0" lvl="0" indent="-411480"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lang="fr-FR" b="1" dirty="0" smtClean="0">
              <a:solidFill>
                <a:schemeClr val="bg1"/>
              </a:solidFill>
            </a:endParaRPr>
          </a:p>
          <a:p>
            <a:pPr marL="548640" marR="0" lvl="0" indent="-411480"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fr-FR" sz="1800" b="1" i="0" u="none" strike="noStrike" kern="1200" cap="none" spc="0" normalizeH="0" noProof="0" dirty="0" smtClean="0">
                <a:ln>
                  <a:noFill/>
                </a:ln>
                <a:solidFill>
                  <a:schemeClr val="bg1"/>
                </a:solidFill>
                <a:effectLst/>
                <a:uLnTx/>
                <a:uFillTx/>
                <a:latin typeface="+mn-lt"/>
                <a:ea typeface="+mn-ea"/>
                <a:cs typeface="+mn-cs"/>
              </a:rPr>
              <a:t>Elyne Agency vous propose également : </a:t>
            </a:r>
            <a:endParaRPr lang="fr-FR" b="1" dirty="0" smtClean="0">
              <a:solidFill>
                <a:schemeClr val="bg1"/>
              </a:solidFill>
            </a:endParaRPr>
          </a:p>
          <a:p>
            <a:pPr marL="548640" marR="0" lvl="0" indent="-411480" defTabSz="914400" rtl="0" eaLnBrk="1" fontAlgn="auto" latinLnBrk="0" hangingPunct="1">
              <a:lnSpc>
                <a:spcPct val="100000"/>
              </a:lnSpc>
              <a:spcBef>
                <a:spcPct val="20000"/>
              </a:spcBef>
              <a:spcAft>
                <a:spcPts val="0"/>
              </a:spcAft>
              <a:buClr>
                <a:schemeClr val="bg1"/>
              </a:buClr>
              <a:buSzPct val="65000"/>
              <a:buFont typeface="Wingdings" pitchFamily="2" charset="2"/>
              <a:buChar char="§"/>
              <a:tabLst/>
              <a:defRPr/>
            </a:pPr>
            <a:r>
              <a:rPr kumimoji="0" lang="fr-FR" sz="1800" b="1" i="0" u="none" strike="noStrike" kern="1200" cap="none" spc="0" normalizeH="0" baseline="0" noProof="0" dirty="0" smtClean="0">
                <a:ln>
                  <a:noFill/>
                </a:ln>
                <a:solidFill>
                  <a:srgbClr val="C00000"/>
                </a:solidFill>
                <a:effectLst/>
                <a:uLnTx/>
                <a:uFillTx/>
                <a:latin typeface="+mn-lt"/>
                <a:ea typeface="+mn-ea"/>
                <a:cs typeface="+mn-cs"/>
              </a:rPr>
              <a:t>Forces de vente supplétives</a:t>
            </a:r>
          </a:p>
          <a:p>
            <a:pPr marL="548640" marR="0" lvl="0" indent="-411480" defTabSz="914400" rtl="0" eaLnBrk="1" fontAlgn="auto" latinLnBrk="0" hangingPunct="1">
              <a:lnSpc>
                <a:spcPct val="100000"/>
              </a:lnSpc>
              <a:spcBef>
                <a:spcPct val="20000"/>
              </a:spcBef>
              <a:spcAft>
                <a:spcPts val="0"/>
              </a:spcAft>
              <a:buClr>
                <a:schemeClr val="bg1"/>
              </a:buClr>
              <a:buSzPct val="65000"/>
              <a:buFont typeface="Wingdings" pitchFamily="2" charset="2"/>
              <a:buChar char="§"/>
              <a:tabLst/>
              <a:defRPr/>
            </a:pPr>
            <a:r>
              <a:rPr kumimoji="0" lang="fr-FR" sz="1800" b="1" i="0" u="none" strike="noStrike" kern="1200" cap="none" spc="0" normalizeH="0" baseline="0" noProof="0" dirty="0" smtClean="0">
                <a:ln>
                  <a:noFill/>
                </a:ln>
                <a:solidFill>
                  <a:srgbClr val="C00000"/>
                </a:solidFill>
                <a:effectLst/>
                <a:uLnTx/>
                <a:uFillTx/>
                <a:latin typeface="+mn-lt"/>
                <a:ea typeface="+mn-ea"/>
                <a:cs typeface="+mn-cs"/>
              </a:rPr>
              <a:t>Merchandising</a:t>
            </a:r>
          </a:p>
          <a:p>
            <a:pPr marL="548640" marR="0" lvl="0" indent="-411480" defTabSz="914400" rtl="0" eaLnBrk="1" fontAlgn="auto" latinLnBrk="0" hangingPunct="1">
              <a:lnSpc>
                <a:spcPct val="100000"/>
              </a:lnSpc>
              <a:spcBef>
                <a:spcPct val="20000"/>
              </a:spcBef>
              <a:spcAft>
                <a:spcPts val="0"/>
              </a:spcAft>
              <a:buClr>
                <a:schemeClr val="bg1"/>
              </a:buClr>
              <a:buSzPct val="65000"/>
              <a:buFont typeface="Wingdings" pitchFamily="2" charset="2"/>
              <a:buChar char="§"/>
              <a:tabLst/>
              <a:defRPr/>
            </a:pPr>
            <a:r>
              <a:rPr kumimoji="0" lang="fr-FR" sz="1800" b="1" i="0" u="none" strike="noStrike" kern="1200" cap="none" spc="0" normalizeH="0" baseline="0" noProof="0" dirty="0" smtClean="0">
                <a:ln>
                  <a:noFill/>
                </a:ln>
                <a:solidFill>
                  <a:srgbClr val="C00000"/>
                </a:solidFill>
                <a:effectLst/>
                <a:uLnTx/>
                <a:uFillTx/>
                <a:latin typeface="+mn-lt"/>
                <a:ea typeface="+mn-ea"/>
                <a:cs typeface="+mn-cs"/>
              </a:rPr>
              <a:t>Animations commerciales</a:t>
            </a:r>
            <a:endParaRPr kumimoji="0" lang="fr-FR"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Espace réservé du contenu 7"/>
          <p:cNvSpPr>
            <a:spLocks noGrp="1"/>
          </p:cNvSpPr>
          <p:nvPr>
            <p:ph sz="quarter" idx="4"/>
          </p:nvPr>
        </p:nvSpPr>
        <p:spPr>
          <a:xfrm>
            <a:off x="6516216" y="2362201"/>
            <a:ext cx="2170584" cy="2866999"/>
          </a:xfrm>
        </p:spPr>
        <p:txBody>
          <a:bodyPr/>
          <a:lstStyle/>
          <a:p>
            <a:endParaRPr lang="fr-FR" dirty="0"/>
          </a:p>
        </p:txBody>
      </p:sp>
      <p:pic>
        <p:nvPicPr>
          <p:cNvPr id="1027" name="Picture 3"/>
          <p:cNvPicPr>
            <a:picLocks noChangeAspect="1" noChangeArrowheads="1"/>
          </p:cNvPicPr>
          <p:nvPr/>
        </p:nvPicPr>
        <p:blipFill>
          <a:blip r:embed="rId2" cstate="print"/>
          <a:srcRect/>
          <a:stretch>
            <a:fillRect/>
          </a:stretch>
        </p:blipFill>
        <p:spPr bwMode="auto">
          <a:xfrm>
            <a:off x="6451798" y="1268760"/>
            <a:ext cx="2584698" cy="5123649"/>
          </a:xfrm>
          <a:prstGeom prst="rect">
            <a:avLst/>
          </a:prstGeom>
          <a:noFill/>
          <a:ln w="9525">
            <a:noFill/>
            <a:miter lim="800000"/>
            <a:headEnd/>
            <a:tailEnd/>
          </a:ln>
          <a:effectLst/>
        </p:spPr>
      </p:pic>
      <p:sp>
        <p:nvSpPr>
          <p:cNvPr id="7" name="Titre 6"/>
          <p:cNvSpPr>
            <a:spLocks noGrp="1"/>
          </p:cNvSpPr>
          <p:nvPr>
            <p:ph type="title"/>
          </p:nvPr>
        </p:nvSpPr>
        <p:spPr>
          <a:xfrm>
            <a:off x="179512" y="273050"/>
            <a:ext cx="8229600" cy="1143000"/>
          </a:xfrm>
        </p:spPr>
        <p:txBody>
          <a:bodyPr>
            <a:normAutofit fontScale="90000"/>
          </a:bodyPr>
          <a:lstStyle/>
          <a:p>
            <a:pPr algn="l"/>
            <a:r>
              <a:rPr lang="fr-FR" dirty="0" smtClean="0">
                <a:solidFill>
                  <a:srgbClr val="C00000"/>
                </a:solidFill>
              </a:rPr>
              <a:t>QUI SOMMES-NOUS</a:t>
            </a:r>
            <a:br>
              <a:rPr lang="fr-FR" dirty="0" smtClean="0">
                <a:solidFill>
                  <a:srgbClr val="C00000"/>
                </a:solidFill>
              </a:rPr>
            </a:br>
            <a:endParaRPr lang="fr-FR" dirty="0">
              <a:solidFill>
                <a:srgbClr val="C00000"/>
              </a:solidFill>
            </a:endParaRPr>
          </a:p>
        </p:txBody>
      </p:sp>
      <p:sp>
        <p:nvSpPr>
          <p:cNvPr id="6" name="ZoneTexte 5"/>
          <p:cNvSpPr txBox="1"/>
          <p:nvPr/>
        </p:nvSpPr>
        <p:spPr>
          <a:xfrm>
            <a:off x="-108520" y="5805264"/>
            <a:ext cx="2448272" cy="1077218"/>
          </a:xfrm>
          <a:prstGeom prst="rect">
            <a:avLst/>
          </a:prstGeom>
          <a:noFill/>
        </p:spPr>
        <p:txBody>
          <a:bodyPr wrap="square" rtlCol="0">
            <a:spAutoFit/>
          </a:bodyPr>
          <a:lstStyle/>
          <a:p>
            <a:r>
              <a:rPr lang="fr-FR" sz="3200" b="1" dirty="0" smtClean="0">
                <a:solidFill>
                  <a:schemeClr val="bg1"/>
                </a:solidFill>
                <a:latin typeface="Edwardian Script ITC" pitchFamily="66" charset="0"/>
              </a:rPr>
              <a:t>Elyne </a:t>
            </a:r>
          </a:p>
          <a:p>
            <a:r>
              <a:rPr lang="fr-FR" sz="3200" b="1" dirty="0" smtClean="0">
                <a:solidFill>
                  <a:schemeClr val="bg1"/>
                </a:solidFill>
                <a:latin typeface="Edwardian Script ITC" pitchFamily="66" charset="0"/>
              </a:rPr>
              <a:t>       </a:t>
            </a:r>
            <a:r>
              <a:rPr lang="fr-FR" sz="2400" b="1" dirty="0" smtClean="0">
                <a:solidFill>
                  <a:schemeClr val="bg1"/>
                </a:solidFill>
                <a:latin typeface="Edwardian Script ITC" pitchFamily="66" charset="0"/>
              </a:rPr>
              <a:t>Agency</a:t>
            </a:r>
            <a:endParaRPr lang="fr-FR" sz="3200" b="1" dirty="0">
              <a:solidFill>
                <a:schemeClr val="bg1"/>
              </a:solidFill>
              <a:latin typeface="Edwardian Script ITC"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oste 05\Downloads\1959497_541205222648856_4738914451296254921_n.jpg"/>
          <p:cNvPicPr>
            <a:picLocks noGrp="1" noChangeAspect="1" noChangeArrowheads="1"/>
          </p:cNvPicPr>
          <p:nvPr>
            <p:ph sz="quarter" idx="4"/>
          </p:nvPr>
        </p:nvPicPr>
        <p:blipFill>
          <a:blip r:embed="rId2" cstate="print"/>
          <a:srcRect/>
          <a:stretch>
            <a:fillRect/>
          </a:stretch>
        </p:blipFill>
        <p:spPr bwMode="auto">
          <a:xfrm>
            <a:off x="6206018" y="908720"/>
            <a:ext cx="2902486" cy="4104456"/>
          </a:xfrm>
          <a:prstGeom prst="rect">
            <a:avLst/>
          </a:prstGeom>
          <a:noFill/>
        </p:spPr>
      </p:pic>
      <p:sp>
        <p:nvSpPr>
          <p:cNvPr id="11" name="Espace réservé du contenu 4"/>
          <p:cNvSpPr txBox="1">
            <a:spLocks/>
          </p:cNvSpPr>
          <p:nvPr/>
        </p:nvSpPr>
        <p:spPr>
          <a:xfrm>
            <a:off x="72008" y="1340768"/>
            <a:ext cx="6516216" cy="4320480"/>
          </a:xfrm>
          <a:prstGeom prst="rect">
            <a:avLst/>
          </a:prstGeom>
        </p:spPr>
        <p:txBody>
          <a:bodyPr vert="horz">
            <a:noAutofit/>
          </a:bodyPr>
          <a:lstStyle/>
          <a:p>
            <a:pPr fontAlgn="base"/>
            <a:r>
              <a:rPr lang="fr-FR" b="1" dirty="0" smtClean="0">
                <a:solidFill>
                  <a:schemeClr val="bg1"/>
                </a:solidFill>
              </a:rPr>
              <a:t>Salons</a:t>
            </a:r>
            <a:r>
              <a:rPr lang="fr-FR" b="1" dirty="0">
                <a:solidFill>
                  <a:schemeClr val="bg1"/>
                </a:solidFill>
              </a:rPr>
              <a:t>, </a:t>
            </a:r>
            <a:r>
              <a:rPr lang="fr-FR" b="1" dirty="0" smtClean="0">
                <a:solidFill>
                  <a:schemeClr val="bg1"/>
                </a:solidFill>
              </a:rPr>
              <a:t> Soirées </a:t>
            </a:r>
            <a:r>
              <a:rPr lang="fr-FR" b="1" dirty="0">
                <a:solidFill>
                  <a:schemeClr val="bg1"/>
                </a:solidFill>
              </a:rPr>
              <a:t>et </a:t>
            </a:r>
            <a:r>
              <a:rPr lang="fr-FR" b="1" dirty="0" smtClean="0">
                <a:solidFill>
                  <a:schemeClr val="bg1"/>
                </a:solidFill>
              </a:rPr>
              <a:t>Congrès</a:t>
            </a:r>
            <a:r>
              <a:rPr lang="fr-FR" b="1" dirty="0">
                <a:solidFill>
                  <a:schemeClr val="bg1"/>
                </a:solidFill>
              </a:rPr>
              <a:t>, animations des ventes… </a:t>
            </a:r>
            <a:r>
              <a:rPr lang="fr-FR" b="1" dirty="0" smtClean="0">
                <a:solidFill>
                  <a:schemeClr val="bg1"/>
                </a:solidFill>
              </a:rPr>
              <a:t> Vos </a:t>
            </a:r>
            <a:r>
              <a:rPr lang="fr-FR" b="1" dirty="0">
                <a:solidFill>
                  <a:schemeClr val="bg1"/>
                </a:solidFill>
              </a:rPr>
              <a:t>évènements sont </a:t>
            </a:r>
            <a:r>
              <a:rPr lang="fr-FR" b="1" dirty="0" smtClean="0">
                <a:solidFill>
                  <a:schemeClr val="bg1"/>
                </a:solidFill>
              </a:rPr>
              <a:t>uniques, Exaltants</a:t>
            </a:r>
            <a:r>
              <a:rPr lang="fr-FR" b="1" dirty="0">
                <a:solidFill>
                  <a:schemeClr val="bg1"/>
                </a:solidFill>
              </a:rPr>
              <a:t>, prestigieux, ils requièrent une qualité d’accueil à leur mesure. </a:t>
            </a:r>
            <a:endParaRPr lang="fr-FR" b="1" dirty="0" smtClean="0">
              <a:solidFill>
                <a:schemeClr val="bg1"/>
              </a:solidFill>
            </a:endParaRPr>
          </a:p>
          <a:p>
            <a:pPr fontAlgn="base"/>
            <a:endParaRPr lang="fr-FR" b="1" dirty="0" smtClean="0">
              <a:solidFill>
                <a:schemeClr val="bg1"/>
              </a:solidFill>
            </a:endParaRPr>
          </a:p>
          <a:p>
            <a:pPr fontAlgn="base"/>
            <a:r>
              <a:rPr lang="fr-FR" b="1" dirty="0" smtClean="0">
                <a:solidFill>
                  <a:schemeClr val="bg1"/>
                </a:solidFill>
              </a:rPr>
              <a:t>Dotée </a:t>
            </a:r>
            <a:r>
              <a:rPr lang="fr-FR" b="1" dirty="0">
                <a:solidFill>
                  <a:schemeClr val="bg1"/>
                </a:solidFill>
              </a:rPr>
              <a:t>d’une </a:t>
            </a:r>
            <a:r>
              <a:rPr lang="fr-FR" b="1" dirty="0">
                <a:solidFill>
                  <a:srgbClr val="C00000"/>
                </a:solidFill>
              </a:rPr>
              <a:t>solide expérience</a:t>
            </a:r>
            <a:r>
              <a:rPr lang="fr-FR" b="1" dirty="0">
                <a:solidFill>
                  <a:schemeClr val="bg1"/>
                </a:solidFill>
              </a:rPr>
              <a:t>, une équipe </a:t>
            </a:r>
            <a:r>
              <a:rPr lang="fr-FR" b="1" dirty="0">
                <a:solidFill>
                  <a:srgbClr val="C00000"/>
                </a:solidFill>
              </a:rPr>
              <a:t>dédiée</a:t>
            </a:r>
            <a:r>
              <a:rPr lang="fr-FR" b="1" dirty="0">
                <a:solidFill>
                  <a:schemeClr val="bg1"/>
                </a:solidFill>
              </a:rPr>
              <a:t> vous accompagne et met tout en œuvre pour </a:t>
            </a:r>
            <a:r>
              <a:rPr lang="fr-FR" b="1" dirty="0" smtClean="0">
                <a:solidFill>
                  <a:schemeClr val="bg1"/>
                </a:solidFill>
              </a:rPr>
              <a:t>une</a:t>
            </a:r>
          </a:p>
          <a:p>
            <a:pPr fontAlgn="base"/>
            <a:r>
              <a:rPr lang="fr-FR" b="1" dirty="0" smtClean="0">
                <a:solidFill>
                  <a:schemeClr val="bg1"/>
                </a:solidFill>
              </a:rPr>
              <a:t>collaboration </a:t>
            </a:r>
            <a:r>
              <a:rPr lang="fr-FR" b="1" dirty="0">
                <a:solidFill>
                  <a:schemeClr val="bg1"/>
                </a:solidFill>
              </a:rPr>
              <a:t>fluide et efficace</a:t>
            </a:r>
            <a:r>
              <a:rPr lang="fr-FR" b="1" dirty="0" smtClean="0">
                <a:solidFill>
                  <a:schemeClr val="bg1"/>
                </a:solidFill>
              </a:rPr>
              <a:t>.</a:t>
            </a:r>
          </a:p>
          <a:p>
            <a:pPr fontAlgn="base"/>
            <a:endParaRPr lang="fr-FR" b="1" dirty="0">
              <a:solidFill>
                <a:schemeClr val="bg1"/>
              </a:solidFill>
            </a:endParaRPr>
          </a:p>
          <a:p>
            <a:pPr fontAlgn="base"/>
            <a:r>
              <a:rPr lang="fr-FR" b="1" dirty="0" smtClean="0">
                <a:solidFill>
                  <a:schemeClr val="bg1"/>
                </a:solidFill>
              </a:rPr>
              <a:t>Excellence </a:t>
            </a:r>
            <a:r>
              <a:rPr lang="fr-FR" b="1" dirty="0">
                <a:solidFill>
                  <a:schemeClr val="bg1"/>
                </a:solidFill>
              </a:rPr>
              <a:t>des profils, gestion des imprévus, sécurité, connaissance de votre évènement : Elyne </a:t>
            </a:r>
            <a:r>
              <a:rPr lang="fr-FR" b="1" dirty="0" smtClean="0">
                <a:solidFill>
                  <a:schemeClr val="bg1"/>
                </a:solidFill>
              </a:rPr>
              <a:t>Agency développe </a:t>
            </a:r>
            <a:r>
              <a:rPr lang="fr-FR" b="1" dirty="0">
                <a:solidFill>
                  <a:schemeClr val="bg1"/>
                </a:solidFill>
              </a:rPr>
              <a:t>des solutions innovantes qui vous facilitent la vie et ne laissent rien au hasard.</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Titre 6"/>
          <p:cNvSpPr txBox="1">
            <a:spLocks/>
          </p:cNvSpPr>
          <p:nvPr/>
        </p:nvSpPr>
        <p:spPr>
          <a:xfrm>
            <a:off x="158824" y="-27384"/>
            <a:ext cx="8229600" cy="11430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4100" b="1" dirty="0" smtClean="0">
                <a:ln w="6350">
                  <a:noFill/>
                </a:ln>
                <a:solidFill>
                  <a:srgbClr val="C00000"/>
                </a:solidFill>
                <a:effectLst>
                  <a:outerShdw blurRad="114300" dist="101600" dir="2700000" algn="tl" rotWithShape="0">
                    <a:srgbClr val="000000">
                      <a:alpha val="40000"/>
                    </a:srgbClr>
                  </a:outerShdw>
                </a:effectLst>
                <a:latin typeface="+mj-lt"/>
                <a:ea typeface="+mj-ea"/>
                <a:cs typeface="+mj-cs"/>
              </a:rPr>
              <a:t>NOS PRESTATIONS</a:t>
            </a:r>
            <a:endParaRPr kumimoji="0" lang="fr-FR" sz="4100" b="1" i="0" u="none" strike="noStrike" kern="1200" cap="none" spc="0" normalizeH="0" baseline="0" noProof="0" dirty="0">
              <a:ln w="6350">
                <a:noFill/>
              </a:ln>
              <a:solidFill>
                <a:srgbClr val="C00000"/>
              </a:solidFill>
              <a:effectLst>
                <a:outerShdw blurRad="114300" dist="101600" dir="2700000" algn="tl" rotWithShape="0">
                  <a:srgbClr val="000000">
                    <a:alpha val="40000"/>
                  </a:srgbClr>
                </a:outerShdw>
              </a:effectLst>
              <a:uLnTx/>
              <a:uFillTx/>
              <a:latin typeface="+mj-lt"/>
              <a:ea typeface="+mj-ea"/>
              <a:cs typeface="+mj-cs"/>
            </a:endParaRPr>
          </a:p>
        </p:txBody>
      </p:sp>
      <p:sp>
        <p:nvSpPr>
          <p:cNvPr id="5" name="ZoneTexte 4"/>
          <p:cNvSpPr txBox="1"/>
          <p:nvPr/>
        </p:nvSpPr>
        <p:spPr>
          <a:xfrm>
            <a:off x="-108520" y="5805264"/>
            <a:ext cx="2448272" cy="1077218"/>
          </a:xfrm>
          <a:prstGeom prst="rect">
            <a:avLst/>
          </a:prstGeom>
          <a:noFill/>
        </p:spPr>
        <p:txBody>
          <a:bodyPr wrap="square" rtlCol="0">
            <a:spAutoFit/>
          </a:bodyPr>
          <a:lstStyle/>
          <a:p>
            <a:r>
              <a:rPr lang="fr-FR" sz="3200" b="1" dirty="0" smtClean="0">
                <a:solidFill>
                  <a:schemeClr val="bg1"/>
                </a:solidFill>
                <a:latin typeface="Edwardian Script ITC" pitchFamily="66" charset="0"/>
              </a:rPr>
              <a:t>Elyne </a:t>
            </a:r>
          </a:p>
          <a:p>
            <a:r>
              <a:rPr lang="fr-FR" sz="3200" b="1" dirty="0" smtClean="0">
                <a:solidFill>
                  <a:schemeClr val="bg1"/>
                </a:solidFill>
                <a:latin typeface="Edwardian Script ITC" pitchFamily="66" charset="0"/>
              </a:rPr>
              <a:t>       </a:t>
            </a:r>
            <a:r>
              <a:rPr lang="fr-FR" sz="2400" b="1" dirty="0" smtClean="0">
                <a:solidFill>
                  <a:schemeClr val="bg1"/>
                </a:solidFill>
                <a:latin typeface="Edwardian Script ITC" pitchFamily="66" charset="0"/>
              </a:rPr>
              <a:t>Agency</a:t>
            </a:r>
            <a:endParaRPr lang="fr-FR" sz="3200" b="1" dirty="0">
              <a:solidFill>
                <a:schemeClr val="bg1"/>
              </a:solidFill>
              <a:latin typeface="Edwardian Script ITC"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4"/>
          <p:cNvSpPr txBox="1">
            <a:spLocks/>
          </p:cNvSpPr>
          <p:nvPr/>
        </p:nvSpPr>
        <p:spPr>
          <a:xfrm>
            <a:off x="-32" y="1323098"/>
            <a:ext cx="6516216" cy="4320480"/>
          </a:xfrm>
          <a:prstGeom prst="rect">
            <a:avLst/>
          </a:prstGeom>
        </p:spPr>
        <p:txBody>
          <a:bodyPr vert="horz">
            <a:noAutofit/>
          </a:bodyPr>
          <a:lstStyle/>
          <a:p>
            <a:pPr marL="548640" lvl="0" indent="-411480">
              <a:spcBef>
                <a:spcPct val="20000"/>
              </a:spcBef>
              <a:buClr>
                <a:schemeClr val="tx1">
                  <a:shade val="95000"/>
                </a:schemeClr>
              </a:buClr>
              <a:buSzPct val="65000"/>
              <a:defRPr/>
            </a:pPr>
            <a:r>
              <a:rPr lang="fr-FR" b="1" dirty="0" smtClean="0">
                <a:solidFill>
                  <a:schemeClr val="bg1"/>
                </a:solidFill>
              </a:rPr>
              <a:t>Votre accueil est la vitrine de votre entreprise.</a:t>
            </a:r>
          </a:p>
          <a:p>
            <a:pPr marL="548640" lvl="0" indent="-411480">
              <a:spcBef>
                <a:spcPct val="20000"/>
              </a:spcBef>
              <a:buClr>
                <a:schemeClr val="tx1">
                  <a:shade val="95000"/>
                </a:schemeClr>
              </a:buClr>
              <a:buSzPct val="65000"/>
              <a:defRPr/>
            </a:pPr>
            <a:r>
              <a:rPr lang="fr-FR" b="1" dirty="0" smtClean="0">
                <a:solidFill>
                  <a:schemeClr val="bg1"/>
                </a:solidFill>
              </a:rPr>
              <a:t>Il conditionne directement votre image et donc vos</a:t>
            </a:r>
          </a:p>
          <a:p>
            <a:pPr marL="548640" lvl="0" indent="-411480">
              <a:spcBef>
                <a:spcPct val="20000"/>
              </a:spcBef>
              <a:buClr>
                <a:schemeClr val="tx1">
                  <a:shade val="95000"/>
                </a:schemeClr>
              </a:buClr>
              <a:buSzPct val="65000"/>
              <a:defRPr/>
            </a:pPr>
            <a:r>
              <a:rPr lang="fr-FR" b="1" dirty="0" smtClean="0">
                <a:solidFill>
                  <a:schemeClr val="bg1"/>
                </a:solidFill>
              </a:rPr>
              <a:t> relations, vos entretiens et vos négociations avec vos </a:t>
            </a:r>
          </a:p>
          <a:p>
            <a:pPr marL="548640" lvl="0" indent="-411480">
              <a:spcBef>
                <a:spcPct val="20000"/>
              </a:spcBef>
              <a:buClr>
                <a:schemeClr val="tx1">
                  <a:shade val="95000"/>
                </a:schemeClr>
              </a:buClr>
              <a:buSzPct val="65000"/>
              <a:defRPr/>
            </a:pPr>
            <a:r>
              <a:rPr lang="fr-FR" b="1" dirty="0" smtClean="0">
                <a:solidFill>
                  <a:schemeClr val="bg1"/>
                </a:solidFill>
              </a:rPr>
              <a:t>clients et fournisseurs.</a:t>
            </a:r>
          </a:p>
          <a:p>
            <a:pPr marL="548640" lvl="0" indent="-411480">
              <a:spcBef>
                <a:spcPct val="20000"/>
              </a:spcBef>
              <a:buClr>
                <a:schemeClr val="tx1">
                  <a:shade val="95000"/>
                </a:schemeClr>
              </a:buClr>
              <a:buSzPct val="65000"/>
              <a:defRPr/>
            </a:pPr>
            <a:r>
              <a:rPr lang="fr-FR" b="1" dirty="0" smtClean="0">
                <a:solidFill>
                  <a:schemeClr val="bg1"/>
                </a:solidFill>
              </a:rPr>
              <a:t>Le sourire et le professionnalisme de nos hôtesses sont</a:t>
            </a:r>
          </a:p>
          <a:p>
            <a:pPr marL="548640" lvl="0" indent="-411480">
              <a:spcBef>
                <a:spcPct val="20000"/>
              </a:spcBef>
              <a:buClr>
                <a:schemeClr val="tx1">
                  <a:shade val="95000"/>
                </a:schemeClr>
              </a:buClr>
              <a:buSzPct val="65000"/>
              <a:defRPr/>
            </a:pPr>
            <a:r>
              <a:rPr lang="fr-FR" b="1" dirty="0" smtClean="0">
                <a:solidFill>
                  <a:schemeClr val="bg1"/>
                </a:solidFill>
              </a:rPr>
              <a:t> votre garantie. </a:t>
            </a:r>
            <a:r>
              <a:rPr lang="fr-FR" dirty="0" smtClean="0">
                <a:solidFill>
                  <a:srgbClr val="C00000"/>
                </a:solidFill>
              </a:rPr>
              <a:t> </a:t>
            </a:r>
            <a:r>
              <a:rPr lang="fr-FR" b="1" dirty="0" smtClean="0">
                <a:solidFill>
                  <a:srgbClr val="C00000"/>
                </a:solidFill>
              </a:rPr>
              <a:t>Bilingues ou trilingues </a:t>
            </a:r>
            <a:r>
              <a:rPr lang="fr-FR" b="1" dirty="0" smtClean="0">
                <a:solidFill>
                  <a:schemeClr val="bg1"/>
                </a:solidFill>
              </a:rPr>
              <a:t>, elles gèrent</a:t>
            </a:r>
          </a:p>
          <a:p>
            <a:pPr marL="548640" lvl="0" indent="-411480">
              <a:spcBef>
                <a:spcPct val="20000"/>
              </a:spcBef>
              <a:buClr>
                <a:schemeClr val="tx1">
                  <a:shade val="95000"/>
                </a:schemeClr>
              </a:buClr>
              <a:buSzPct val="65000"/>
              <a:defRPr/>
            </a:pPr>
            <a:r>
              <a:rPr lang="fr-FR" b="1" dirty="0" smtClean="0">
                <a:solidFill>
                  <a:schemeClr val="bg1"/>
                </a:solidFill>
              </a:rPr>
              <a:t> parfaitement toutes les exigences de leur métier et sauront</a:t>
            </a:r>
          </a:p>
          <a:p>
            <a:pPr marL="548640" lvl="0" indent="-411480">
              <a:spcBef>
                <a:spcPct val="20000"/>
              </a:spcBef>
              <a:buClr>
                <a:schemeClr val="tx1">
                  <a:shade val="95000"/>
                </a:schemeClr>
              </a:buClr>
              <a:buSzPct val="65000"/>
              <a:defRPr/>
            </a:pPr>
            <a:r>
              <a:rPr lang="fr-FR" b="1" dirty="0" smtClean="0">
                <a:solidFill>
                  <a:schemeClr val="bg1"/>
                </a:solidFill>
              </a:rPr>
              <a:t> mettre en valeur et personnaliser avec élégance votre</a:t>
            </a:r>
          </a:p>
          <a:p>
            <a:pPr marL="548640" lvl="0" indent="-411480">
              <a:spcBef>
                <a:spcPct val="20000"/>
              </a:spcBef>
              <a:buClr>
                <a:schemeClr val="tx1">
                  <a:shade val="95000"/>
                </a:schemeClr>
              </a:buClr>
              <a:buSzPct val="65000"/>
              <a:defRPr/>
            </a:pPr>
            <a:r>
              <a:rPr lang="fr-FR" b="1" dirty="0" smtClean="0">
                <a:solidFill>
                  <a:schemeClr val="bg1"/>
                </a:solidFill>
              </a:rPr>
              <a:t> entreprise.</a:t>
            </a:r>
            <a:r>
              <a:rPr lang="fr-FR" b="1" dirty="0">
                <a:solidFill>
                  <a:srgbClr val="FF0000"/>
                </a:solidFill>
              </a:rPr>
              <a:t> </a:t>
            </a:r>
            <a:endParaRPr kumimoji="0" lang="fr-FR" sz="1800" b="1" i="0" u="none" strike="noStrike" kern="1200" cap="none" spc="0" normalizeH="0" baseline="0" noProof="0" dirty="0">
              <a:ln>
                <a:noFill/>
              </a:ln>
              <a:solidFill>
                <a:schemeClr val="bg1"/>
              </a:solidFill>
              <a:effectLst/>
              <a:uLnTx/>
              <a:uFillTx/>
              <a:latin typeface="+mn-lt"/>
              <a:ea typeface="+mn-ea"/>
              <a:cs typeface="+mn-cs"/>
            </a:endParaRPr>
          </a:p>
        </p:txBody>
      </p:sp>
      <p:sp>
        <p:nvSpPr>
          <p:cNvPr id="7" name="Titre 6"/>
          <p:cNvSpPr txBox="1">
            <a:spLocks/>
          </p:cNvSpPr>
          <p:nvPr/>
        </p:nvSpPr>
        <p:spPr>
          <a:xfrm>
            <a:off x="158824" y="-27384"/>
            <a:ext cx="8229600" cy="11430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100" b="1" i="0" u="none" strike="noStrike" kern="1200" cap="none" spc="0" normalizeH="0" baseline="0" noProof="0" dirty="0" smtClean="0">
                <a:ln w="6350">
                  <a:noFill/>
                </a:ln>
                <a:solidFill>
                  <a:srgbClr val="C00000"/>
                </a:solidFill>
                <a:effectLst>
                  <a:outerShdw blurRad="114300" dist="101600" dir="2700000" algn="tl" rotWithShape="0">
                    <a:srgbClr val="000000">
                      <a:alpha val="40000"/>
                    </a:srgbClr>
                  </a:outerShdw>
                </a:effectLst>
                <a:uLnTx/>
                <a:uFillTx/>
                <a:latin typeface="+mj-lt"/>
                <a:ea typeface="+mj-ea"/>
                <a:cs typeface="+mj-cs"/>
              </a:rPr>
              <a:t>ACCEUIL</a:t>
            </a:r>
            <a:r>
              <a:rPr kumimoji="0" lang="fr-FR" sz="4100" b="1" i="0" u="none" strike="noStrike" kern="1200" cap="none" spc="0" normalizeH="0" noProof="0" dirty="0" smtClean="0">
                <a:ln w="6350">
                  <a:noFill/>
                </a:ln>
                <a:solidFill>
                  <a:srgbClr val="C00000"/>
                </a:solidFill>
                <a:effectLst>
                  <a:outerShdw blurRad="114300" dist="101600" dir="2700000" algn="tl" rotWithShape="0">
                    <a:srgbClr val="000000">
                      <a:alpha val="40000"/>
                    </a:srgbClr>
                  </a:outerShdw>
                </a:effectLst>
                <a:uLnTx/>
                <a:uFillTx/>
                <a:latin typeface="+mj-lt"/>
                <a:ea typeface="+mj-ea"/>
                <a:cs typeface="+mj-cs"/>
              </a:rPr>
              <a:t> EN ENTREPRISE </a:t>
            </a:r>
            <a:endParaRPr kumimoji="0" lang="fr-FR" sz="4100" b="1" i="0" u="none" strike="noStrike" kern="1200" cap="none" spc="0" normalizeH="0" baseline="0" noProof="0" dirty="0">
              <a:ln w="6350">
                <a:noFill/>
              </a:ln>
              <a:solidFill>
                <a:srgbClr val="C00000"/>
              </a:solidFill>
              <a:effectLst>
                <a:outerShdw blurRad="114300" dist="101600" dir="2700000" algn="tl" rotWithShape="0">
                  <a:srgbClr val="000000">
                    <a:alpha val="40000"/>
                  </a:srgbClr>
                </a:outerShdw>
              </a:effectLst>
              <a:uLnTx/>
              <a:uFillTx/>
              <a:latin typeface="+mj-lt"/>
              <a:ea typeface="+mj-ea"/>
              <a:cs typeface="+mj-cs"/>
            </a:endParaRPr>
          </a:p>
        </p:txBody>
      </p:sp>
      <p:sp>
        <p:nvSpPr>
          <p:cNvPr id="5" name="ZoneTexte 4"/>
          <p:cNvSpPr txBox="1"/>
          <p:nvPr/>
        </p:nvSpPr>
        <p:spPr>
          <a:xfrm>
            <a:off x="-108520" y="5805264"/>
            <a:ext cx="2448272" cy="1077218"/>
          </a:xfrm>
          <a:prstGeom prst="rect">
            <a:avLst/>
          </a:prstGeom>
          <a:noFill/>
        </p:spPr>
        <p:txBody>
          <a:bodyPr wrap="square" rtlCol="0">
            <a:spAutoFit/>
          </a:bodyPr>
          <a:lstStyle/>
          <a:p>
            <a:r>
              <a:rPr lang="fr-FR" sz="3200" b="1" dirty="0" smtClean="0">
                <a:solidFill>
                  <a:schemeClr val="bg1"/>
                </a:solidFill>
                <a:latin typeface="Edwardian Script ITC" pitchFamily="66" charset="0"/>
              </a:rPr>
              <a:t>Elyne </a:t>
            </a:r>
          </a:p>
          <a:p>
            <a:r>
              <a:rPr lang="fr-FR" sz="3200" b="1" dirty="0" smtClean="0">
                <a:solidFill>
                  <a:schemeClr val="bg1"/>
                </a:solidFill>
                <a:latin typeface="Edwardian Script ITC" pitchFamily="66" charset="0"/>
              </a:rPr>
              <a:t>       </a:t>
            </a:r>
            <a:r>
              <a:rPr lang="fr-FR" sz="2400" b="1" dirty="0" smtClean="0">
                <a:solidFill>
                  <a:schemeClr val="bg1"/>
                </a:solidFill>
                <a:latin typeface="Edwardian Script ITC" pitchFamily="66" charset="0"/>
              </a:rPr>
              <a:t>Agency</a:t>
            </a:r>
            <a:endParaRPr lang="fr-FR" sz="3200" b="1" dirty="0">
              <a:solidFill>
                <a:schemeClr val="bg1"/>
              </a:solidFill>
              <a:latin typeface="Edwardian Script ITC" pitchFamily="66" charset="0"/>
            </a:endParaRPr>
          </a:p>
        </p:txBody>
      </p:sp>
      <p:pic>
        <p:nvPicPr>
          <p:cNvPr id="3074" name="Picture 2"/>
          <p:cNvPicPr>
            <a:picLocks noChangeAspect="1" noChangeArrowheads="1"/>
          </p:cNvPicPr>
          <p:nvPr/>
        </p:nvPicPr>
        <p:blipFill>
          <a:blip r:embed="rId2"/>
          <a:srcRect/>
          <a:stretch>
            <a:fillRect/>
          </a:stretch>
        </p:blipFill>
        <p:spPr bwMode="auto">
          <a:xfrm>
            <a:off x="5214942" y="4226938"/>
            <a:ext cx="3929058" cy="263106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4"/>
          <p:cNvSpPr txBox="1">
            <a:spLocks/>
          </p:cNvSpPr>
          <p:nvPr/>
        </p:nvSpPr>
        <p:spPr>
          <a:xfrm>
            <a:off x="-32" y="1180222"/>
            <a:ext cx="6516216" cy="4320480"/>
          </a:xfrm>
          <a:prstGeom prst="rect">
            <a:avLst/>
          </a:prstGeom>
        </p:spPr>
        <p:txBody>
          <a:bodyPr vert="horz">
            <a:noAutofit/>
          </a:bodyPr>
          <a:lstStyle/>
          <a:p>
            <a:r>
              <a:rPr lang="fr-FR" b="1" dirty="0" smtClean="0">
                <a:solidFill>
                  <a:schemeClr val="bg1">
                    <a:lumMod val="95000"/>
                    <a:lumOff val="5000"/>
                  </a:schemeClr>
                </a:solidFill>
              </a:rPr>
              <a:t>Nos hôtes et hôtesses sont sélectionnés sur leurs compétences, leur  distinction et en fonction de votre événement. </a:t>
            </a:r>
            <a:br>
              <a:rPr lang="fr-FR" b="1" dirty="0" smtClean="0">
                <a:solidFill>
                  <a:schemeClr val="bg1">
                    <a:lumMod val="95000"/>
                    <a:lumOff val="5000"/>
                  </a:schemeClr>
                </a:solidFill>
              </a:rPr>
            </a:br>
            <a:r>
              <a:rPr lang="fr-FR" b="1" dirty="0" smtClean="0">
                <a:solidFill>
                  <a:schemeClr val="bg1">
                    <a:lumMod val="95000"/>
                    <a:lumOff val="5000"/>
                  </a:schemeClr>
                </a:solidFill>
              </a:rPr>
              <a:t>Ils véhiculeront avec un objectif d’</a:t>
            </a:r>
            <a:r>
              <a:rPr lang="fr-FR" b="1" dirty="0" smtClean="0">
                <a:solidFill>
                  <a:srgbClr val="C00000"/>
                </a:solidFill>
              </a:rPr>
              <a:t>excellence</a:t>
            </a:r>
            <a:r>
              <a:rPr lang="fr-FR" dirty="0" smtClean="0">
                <a:solidFill>
                  <a:srgbClr val="C00000"/>
                </a:solidFill>
              </a:rPr>
              <a:t> </a:t>
            </a:r>
            <a:r>
              <a:rPr lang="fr-FR" b="1" dirty="0" smtClean="0">
                <a:solidFill>
                  <a:schemeClr val="bg1">
                    <a:lumMod val="95000"/>
                    <a:lumOff val="5000"/>
                  </a:schemeClr>
                </a:solidFill>
              </a:rPr>
              <a:t>, l'image de votre Marque ou de votre Groupe.</a:t>
            </a:r>
          </a:p>
          <a:p>
            <a:r>
              <a:rPr lang="fr-FR" b="1" i="1" dirty="0" err="1" smtClean="0">
                <a:solidFill>
                  <a:schemeClr val="bg1"/>
                </a:solidFill>
              </a:rPr>
              <a:t>Elyne</a:t>
            </a:r>
            <a:r>
              <a:rPr lang="fr-FR" b="1" i="1" dirty="0" smtClean="0">
                <a:solidFill>
                  <a:schemeClr val="bg1"/>
                </a:solidFill>
              </a:rPr>
              <a:t> </a:t>
            </a:r>
            <a:r>
              <a:rPr lang="fr-FR" b="1" i="1" dirty="0" err="1" smtClean="0">
                <a:solidFill>
                  <a:schemeClr val="bg1"/>
                </a:solidFill>
              </a:rPr>
              <a:t>Agency</a:t>
            </a:r>
            <a:r>
              <a:rPr lang="fr-FR" b="1" dirty="0" smtClean="0">
                <a:solidFill>
                  <a:schemeClr val="bg1">
                    <a:lumMod val="95000"/>
                    <a:lumOff val="5000"/>
                  </a:schemeClr>
                </a:solidFill>
              </a:rPr>
              <a:t>  souhaite vous apporter plus de sérénité en proposant un service  d'hôtes ou d'hôtesses pour gérer l'accueil des invités,  l'émargement, La gestion du vestiaire, un accompagnement ou orientation, La remise de formulaires, documentation, cadeaux, passage de micro,</a:t>
            </a:r>
          </a:p>
          <a:p>
            <a:r>
              <a:rPr lang="fr-FR" b="1" dirty="0" smtClean="0">
                <a:solidFill>
                  <a:schemeClr val="bg1">
                    <a:lumMod val="95000"/>
                    <a:lumOff val="5000"/>
                  </a:schemeClr>
                </a:solidFill>
              </a:rPr>
              <a:t>Nous proposons une mise à disposition de voituriers et un service floral.</a:t>
            </a:r>
          </a:p>
          <a:p>
            <a:r>
              <a:rPr lang="fr-FR" b="1" dirty="0" smtClean="0">
                <a:solidFill>
                  <a:schemeClr val="bg1">
                    <a:lumMod val="95000"/>
                    <a:lumOff val="5000"/>
                  </a:schemeClr>
                </a:solidFill>
              </a:rPr>
              <a:t/>
            </a:r>
            <a:br>
              <a:rPr lang="fr-FR" b="1" dirty="0" smtClean="0">
                <a:solidFill>
                  <a:schemeClr val="bg1">
                    <a:lumMod val="95000"/>
                    <a:lumOff val="5000"/>
                  </a:schemeClr>
                </a:solidFill>
              </a:rPr>
            </a:br>
            <a:endParaRPr kumimoji="0" lang="fr-FR" sz="1800" b="1" i="0" u="none" strike="noStrike" kern="1200" cap="none" spc="0" normalizeH="0" baseline="0" noProof="0" dirty="0">
              <a:ln>
                <a:noFill/>
              </a:ln>
              <a:solidFill>
                <a:schemeClr val="bg1">
                  <a:lumMod val="95000"/>
                  <a:lumOff val="5000"/>
                </a:schemeClr>
              </a:solidFill>
              <a:effectLst/>
              <a:uLnTx/>
              <a:uFillTx/>
              <a:latin typeface="+mn-lt"/>
              <a:ea typeface="+mn-ea"/>
              <a:cs typeface="+mn-cs"/>
            </a:endParaRPr>
          </a:p>
        </p:txBody>
      </p:sp>
      <p:sp>
        <p:nvSpPr>
          <p:cNvPr id="7" name="Titre 6"/>
          <p:cNvSpPr txBox="1">
            <a:spLocks/>
          </p:cNvSpPr>
          <p:nvPr/>
        </p:nvSpPr>
        <p:spPr>
          <a:xfrm>
            <a:off x="158824" y="-27384"/>
            <a:ext cx="8229600" cy="11430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100" b="1" i="0" u="none" strike="noStrike" kern="1200" cap="none" spc="0" normalizeH="0" baseline="0" noProof="0" dirty="0" smtClean="0">
                <a:ln w="6350">
                  <a:noFill/>
                </a:ln>
                <a:solidFill>
                  <a:srgbClr val="C00000"/>
                </a:solidFill>
                <a:effectLst>
                  <a:outerShdw blurRad="114300" dist="101600" dir="2700000" algn="tl" rotWithShape="0">
                    <a:srgbClr val="000000">
                      <a:alpha val="40000"/>
                    </a:srgbClr>
                  </a:outerShdw>
                </a:effectLst>
                <a:uLnTx/>
                <a:uFillTx/>
                <a:latin typeface="+mj-lt"/>
                <a:ea typeface="+mj-ea"/>
                <a:cs typeface="+mj-cs"/>
              </a:rPr>
              <a:t>ACCEUIL</a:t>
            </a:r>
            <a:r>
              <a:rPr kumimoji="0" lang="fr-FR" sz="4100" b="1" i="0" u="none" strike="noStrike" kern="1200" cap="none" spc="0" normalizeH="0" noProof="0" dirty="0" smtClean="0">
                <a:ln w="6350">
                  <a:noFill/>
                </a:ln>
                <a:solidFill>
                  <a:srgbClr val="C00000"/>
                </a:solidFill>
                <a:effectLst>
                  <a:outerShdw blurRad="114300" dist="101600" dir="2700000" algn="tl" rotWithShape="0">
                    <a:srgbClr val="000000">
                      <a:alpha val="40000"/>
                    </a:srgbClr>
                  </a:outerShdw>
                </a:effectLst>
                <a:uLnTx/>
                <a:uFillTx/>
                <a:latin typeface="+mj-lt"/>
                <a:ea typeface="+mj-ea"/>
                <a:cs typeface="+mj-cs"/>
              </a:rPr>
              <a:t> SEMINAIRES V.I.P   </a:t>
            </a:r>
            <a:endParaRPr kumimoji="0" lang="fr-FR" sz="4100" b="1" i="0" u="none" strike="noStrike" kern="1200" cap="none" spc="0" normalizeH="0" baseline="0" noProof="0" dirty="0">
              <a:ln w="6350">
                <a:noFill/>
              </a:ln>
              <a:solidFill>
                <a:srgbClr val="C00000"/>
              </a:solidFill>
              <a:effectLst>
                <a:outerShdw blurRad="114300" dist="101600" dir="2700000" algn="tl" rotWithShape="0">
                  <a:srgbClr val="000000">
                    <a:alpha val="40000"/>
                  </a:srgbClr>
                </a:outerShdw>
              </a:effectLst>
              <a:uLnTx/>
              <a:uFillTx/>
              <a:latin typeface="+mj-lt"/>
              <a:ea typeface="+mj-ea"/>
              <a:cs typeface="+mj-cs"/>
            </a:endParaRPr>
          </a:p>
        </p:txBody>
      </p:sp>
      <p:sp>
        <p:nvSpPr>
          <p:cNvPr id="5" name="ZoneTexte 4"/>
          <p:cNvSpPr txBox="1"/>
          <p:nvPr/>
        </p:nvSpPr>
        <p:spPr>
          <a:xfrm>
            <a:off x="-108520" y="5805264"/>
            <a:ext cx="2448272" cy="1077218"/>
          </a:xfrm>
          <a:prstGeom prst="rect">
            <a:avLst/>
          </a:prstGeom>
          <a:noFill/>
        </p:spPr>
        <p:txBody>
          <a:bodyPr wrap="square" rtlCol="0">
            <a:spAutoFit/>
          </a:bodyPr>
          <a:lstStyle/>
          <a:p>
            <a:r>
              <a:rPr lang="fr-FR" sz="3200" b="1" dirty="0" smtClean="0">
                <a:solidFill>
                  <a:schemeClr val="bg1"/>
                </a:solidFill>
                <a:latin typeface="Edwardian Script ITC" pitchFamily="66" charset="0"/>
              </a:rPr>
              <a:t>Elyne </a:t>
            </a:r>
          </a:p>
          <a:p>
            <a:r>
              <a:rPr lang="fr-FR" sz="3200" b="1" dirty="0" smtClean="0">
                <a:solidFill>
                  <a:schemeClr val="bg1"/>
                </a:solidFill>
                <a:latin typeface="Edwardian Script ITC" pitchFamily="66" charset="0"/>
              </a:rPr>
              <a:t>       </a:t>
            </a:r>
            <a:r>
              <a:rPr lang="fr-FR" sz="2400" b="1" dirty="0" smtClean="0">
                <a:solidFill>
                  <a:schemeClr val="bg1"/>
                </a:solidFill>
                <a:latin typeface="Edwardian Script ITC" pitchFamily="66" charset="0"/>
              </a:rPr>
              <a:t>Agency</a:t>
            </a:r>
            <a:endParaRPr lang="fr-FR" sz="3200" b="1" dirty="0">
              <a:solidFill>
                <a:schemeClr val="bg1"/>
              </a:solidFill>
              <a:latin typeface="Edwardian Script ITC" pitchFamily="66" charset="0"/>
            </a:endParaRPr>
          </a:p>
        </p:txBody>
      </p:sp>
      <p:pic>
        <p:nvPicPr>
          <p:cNvPr id="1027" name="Picture 3"/>
          <p:cNvPicPr>
            <a:picLocks noChangeAspect="1" noChangeArrowheads="1"/>
          </p:cNvPicPr>
          <p:nvPr/>
        </p:nvPicPr>
        <p:blipFill>
          <a:blip r:embed="rId2"/>
          <a:srcRect/>
          <a:stretch>
            <a:fillRect/>
          </a:stretch>
        </p:blipFill>
        <p:spPr bwMode="auto">
          <a:xfrm>
            <a:off x="5000628" y="4500570"/>
            <a:ext cx="4143404" cy="235743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4"/>
          <p:cNvSpPr txBox="1">
            <a:spLocks/>
          </p:cNvSpPr>
          <p:nvPr/>
        </p:nvSpPr>
        <p:spPr>
          <a:xfrm>
            <a:off x="-32" y="928670"/>
            <a:ext cx="6516216" cy="4320480"/>
          </a:xfrm>
          <a:prstGeom prst="rect">
            <a:avLst/>
          </a:prstGeom>
        </p:spPr>
        <p:txBody>
          <a:bodyPr vert="horz">
            <a:noAutofit/>
          </a:bodyPr>
          <a:lstStyle/>
          <a:p>
            <a:r>
              <a:rPr lang="fr-FR" b="1" dirty="0" smtClean="0">
                <a:solidFill>
                  <a:schemeClr val="bg1">
                    <a:lumMod val="95000"/>
                    <a:lumOff val="5000"/>
                  </a:schemeClr>
                </a:solidFill>
              </a:rPr>
              <a:t/>
            </a:r>
            <a:br>
              <a:rPr lang="fr-FR" b="1" dirty="0" smtClean="0">
                <a:solidFill>
                  <a:schemeClr val="bg1">
                    <a:lumMod val="95000"/>
                    <a:lumOff val="5000"/>
                  </a:schemeClr>
                </a:solidFill>
              </a:rPr>
            </a:br>
            <a:endParaRPr kumimoji="0" lang="fr-FR" sz="1800" b="1" i="0" u="none" strike="noStrike" kern="1200" cap="none" spc="0" normalizeH="0" baseline="0" noProof="0" dirty="0">
              <a:ln>
                <a:noFill/>
              </a:ln>
              <a:solidFill>
                <a:schemeClr val="bg1">
                  <a:lumMod val="95000"/>
                  <a:lumOff val="5000"/>
                </a:schemeClr>
              </a:solidFill>
              <a:effectLst/>
              <a:uLnTx/>
              <a:uFillTx/>
              <a:latin typeface="+mn-lt"/>
              <a:ea typeface="+mn-ea"/>
              <a:cs typeface="+mn-cs"/>
            </a:endParaRPr>
          </a:p>
        </p:txBody>
      </p:sp>
      <p:sp>
        <p:nvSpPr>
          <p:cNvPr id="7" name="Titre 6"/>
          <p:cNvSpPr txBox="1">
            <a:spLocks/>
          </p:cNvSpPr>
          <p:nvPr/>
        </p:nvSpPr>
        <p:spPr>
          <a:xfrm>
            <a:off x="158824" y="-27384"/>
            <a:ext cx="8229600" cy="11430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4100" b="1" dirty="0" smtClean="0">
                <a:ln w="6350">
                  <a:noFill/>
                </a:ln>
                <a:solidFill>
                  <a:srgbClr val="C00000"/>
                </a:solidFill>
                <a:effectLst>
                  <a:outerShdw blurRad="114300" dist="101600" dir="2700000" algn="tl" rotWithShape="0">
                    <a:srgbClr val="000000">
                      <a:alpha val="40000"/>
                    </a:srgbClr>
                  </a:outerShdw>
                </a:effectLst>
                <a:latin typeface="+mj-lt"/>
                <a:ea typeface="+mj-ea"/>
                <a:cs typeface="+mj-cs"/>
              </a:rPr>
              <a:t>STREET MARKETING</a:t>
            </a:r>
            <a:r>
              <a:rPr kumimoji="0" lang="fr-FR" sz="4100" b="1" i="0" u="none" strike="noStrike" kern="1200" cap="none" spc="0" normalizeH="0" noProof="0" dirty="0" smtClean="0">
                <a:ln w="6350">
                  <a:noFill/>
                </a:ln>
                <a:solidFill>
                  <a:srgbClr val="C00000"/>
                </a:solidFill>
                <a:effectLst>
                  <a:outerShdw blurRad="114300" dist="101600" dir="2700000" algn="tl" rotWithShape="0">
                    <a:srgbClr val="000000">
                      <a:alpha val="40000"/>
                    </a:srgbClr>
                  </a:outerShdw>
                </a:effectLst>
                <a:uLnTx/>
                <a:uFillTx/>
                <a:latin typeface="+mj-lt"/>
                <a:ea typeface="+mj-ea"/>
                <a:cs typeface="+mj-cs"/>
              </a:rPr>
              <a:t>   </a:t>
            </a:r>
            <a:endParaRPr kumimoji="0" lang="fr-FR" sz="4100" b="1" i="0" u="none" strike="noStrike" kern="1200" cap="none" spc="0" normalizeH="0" baseline="0" noProof="0" dirty="0">
              <a:ln w="6350">
                <a:noFill/>
              </a:ln>
              <a:solidFill>
                <a:srgbClr val="C00000"/>
              </a:solidFill>
              <a:effectLst>
                <a:outerShdw blurRad="114300" dist="101600" dir="2700000" algn="tl" rotWithShape="0">
                  <a:srgbClr val="000000">
                    <a:alpha val="40000"/>
                  </a:srgbClr>
                </a:outerShdw>
              </a:effectLst>
              <a:uLnTx/>
              <a:uFillTx/>
              <a:latin typeface="+mj-lt"/>
              <a:ea typeface="+mj-ea"/>
              <a:cs typeface="+mj-cs"/>
            </a:endParaRPr>
          </a:p>
        </p:txBody>
      </p:sp>
      <p:sp>
        <p:nvSpPr>
          <p:cNvPr id="5" name="ZoneTexte 4"/>
          <p:cNvSpPr txBox="1"/>
          <p:nvPr/>
        </p:nvSpPr>
        <p:spPr>
          <a:xfrm>
            <a:off x="-108520" y="5805264"/>
            <a:ext cx="2448272" cy="1077218"/>
          </a:xfrm>
          <a:prstGeom prst="rect">
            <a:avLst/>
          </a:prstGeom>
          <a:noFill/>
        </p:spPr>
        <p:txBody>
          <a:bodyPr wrap="square" rtlCol="0">
            <a:spAutoFit/>
          </a:bodyPr>
          <a:lstStyle/>
          <a:p>
            <a:r>
              <a:rPr lang="fr-FR" sz="3200" b="1" dirty="0" smtClean="0">
                <a:solidFill>
                  <a:schemeClr val="bg1"/>
                </a:solidFill>
                <a:latin typeface="Edwardian Script ITC" pitchFamily="66" charset="0"/>
              </a:rPr>
              <a:t>Elyne </a:t>
            </a:r>
          </a:p>
          <a:p>
            <a:r>
              <a:rPr lang="fr-FR" sz="3200" b="1" dirty="0" smtClean="0">
                <a:solidFill>
                  <a:schemeClr val="bg1"/>
                </a:solidFill>
                <a:latin typeface="Edwardian Script ITC" pitchFamily="66" charset="0"/>
              </a:rPr>
              <a:t>       </a:t>
            </a:r>
            <a:r>
              <a:rPr lang="fr-FR" sz="2400" b="1" dirty="0" smtClean="0">
                <a:solidFill>
                  <a:schemeClr val="bg1"/>
                </a:solidFill>
                <a:latin typeface="Edwardian Script ITC" pitchFamily="66" charset="0"/>
              </a:rPr>
              <a:t>Agency</a:t>
            </a:r>
            <a:endParaRPr lang="fr-FR" sz="3200" b="1" dirty="0">
              <a:solidFill>
                <a:schemeClr val="bg1"/>
              </a:solidFill>
              <a:latin typeface="Edwardian Script ITC" pitchFamily="66" charset="0"/>
            </a:endParaRPr>
          </a:p>
        </p:txBody>
      </p:sp>
      <p:sp>
        <p:nvSpPr>
          <p:cNvPr id="6" name="Rectangle 5"/>
          <p:cNvSpPr/>
          <p:nvPr/>
        </p:nvSpPr>
        <p:spPr>
          <a:xfrm>
            <a:off x="-32" y="1370002"/>
            <a:ext cx="6572296" cy="4247317"/>
          </a:xfrm>
          <a:prstGeom prst="rect">
            <a:avLst/>
          </a:prstGeom>
        </p:spPr>
        <p:txBody>
          <a:bodyPr wrap="square">
            <a:spAutoFit/>
          </a:bodyPr>
          <a:lstStyle/>
          <a:p>
            <a:r>
              <a:rPr lang="fr-FR" b="1" dirty="0" smtClean="0">
                <a:solidFill>
                  <a:schemeClr val="bg1"/>
                </a:solidFill>
              </a:rPr>
              <a:t>Nos hôtes et hôtesses pressentis pour ce métier sont dotés d'un </a:t>
            </a:r>
            <a:r>
              <a:rPr lang="fr-FR" b="1" dirty="0" smtClean="0">
                <a:solidFill>
                  <a:srgbClr val="C00000"/>
                </a:solidFill>
              </a:rPr>
              <a:t>excellent</a:t>
            </a:r>
            <a:r>
              <a:rPr lang="fr-FR" dirty="0" smtClean="0">
                <a:solidFill>
                  <a:srgbClr val="C00000"/>
                </a:solidFill>
              </a:rPr>
              <a:t> </a:t>
            </a:r>
            <a:r>
              <a:rPr lang="fr-FR" b="1" dirty="0" smtClean="0">
                <a:solidFill>
                  <a:schemeClr val="bg1"/>
                </a:solidFill>
              </a:rPr>
              <a:t> sens du contact. Leur allure dynamique, leur sourire spontané, leur passion accompagnés d'un "briefing" dans nos locaux, leur permettent d'appréhender le </a:t>
            </a:r>
            <a:r>
              <a:rPr lang="fr-FR" b="1" dirty="0" smtClean="0">
                <a:solidFill>
                  <a:srgbClr val="C00000"/>
                </a:solidFill>
              </a:rPr>
              <a:t>discours </a:t>
            </a:r>
            <a:r>
              <a:rPr lang="fr-FR" dirty="0" smtClean="0">
                <a:solidFill>
                  <a:srgbClr val="C00000"/>
                </a:solidFill>
              </a:rPr>
              <a:t> </a:t>
            </a:r>
            <a:r>
              <a:rPr lang="fr-FR" b="1" dirty="0" smtClean="0">
                <a:solidFill>
                  <a:srgbClr val="C00000"/>
                </a:solidFill>
              </a:rPr>
              <a:t>commercial </a:t>
            </a:r>
            <a:r>
              <a:rPr lang="fr-FR" b="1" dirty="0" smtClean="0">
                <a:solidFill>
                  <a:schemeClr val="bg1"/>
                </a:solidFill>
              </a:rPr>
              <a:t> adéquat.</a:t>
            </a:r>
          </a:p>
          <a:p>
            <a:r>
              <a:rPr lang="fr-FR" b="1" dirty="0" smtClean="0">
                <a:solidFill>
                  <a:schemeClr val="bg1"/>
                </a:solidFill>
              </a:rPr>
              <a:t>Pour leur garantie, vos objectifs sont suivis en temps réel, avec des fiches de rapports, des reportages photos .</a:t>
            </a:r>
          </a:p>
          <a:p>
            <a:endParaRPr lang="fr-FR" b="1" dirty="0" smtClean="0">
              <a:solidFill>
                <a:schemeClr val="bg1"/>
              </a:solidFill>
            </a:endParaRPr>
          </a:p>
          <a:p>
            <a:r>
              <a:rPr lang="fr-FR" b="1" dirty="0" smtClean="0">
                <a:solidFill>
                  <a:schemeClr val="bg1"/>
                </a:solidFill>
              </a:rPr>
              <a:t>Nos animateurs et animatrices sont à même de prendre en charge l’ensemble de vos projets :</a:t>
            </a:r>
            <a:br>
              <a:rPr lang="fr-FR" b="1" dirty="0" smtClean="0">
                <a:solidFill>
                  <a:schemeClr val="bg1"/>
                </a:solidFill>
              </a:rPr>
            </a:br>
            <a:r>
              <a:rPr lang="fr-FR" b="1" dirty="0" smtClean="0">
                <a:solidFill>
                  <a:schemeClr val="bg1"/>
                </a:solidFill>
              </a:rPr>
              <a:t>Ouverture de magasin,  </a:t>
            </a:r>
            <a:br>
              <a:rPr lang="fr-FR" b="1" dirty="0" smtClean="0">
                <a:solidFill>
                  <a:schemeClr val="bg1"/>
                </a:solidFill>
              </a:rPr>
            </a:br>
            <a:r>
              <a:rPr lang="fr-FR" b="1" dirty="0" smtClean="0">
                <a:solidFill>
                  <a:schemeClr val="bg1"/>
                </a:solidFill>
              </a:rPr>
              <a:t>Échantillonnage, </a:t>
            </a:r>
            <a:br>
              <a:rPr lang="fr-FR" b="1" dirty="0" smtClean="0">
                <a:solidFill>
                  <a:schemeClr val="bg1"/>
                </a:solidFill>
              </a:rPr>
            </a:br>
            <a:r>
              <a:rPr lang="fr-FR" b="1" dirty="0" smtClean="0">
                <a:solidFill>
                  <a:schemeClr val="bg1"/>
                </a:solidFill>
              </a:rPr>
              <a:t>Road show, </a:t>
            </a:r>
            <a:br>
              <a:rPr lang="fr-FR" b="1" dirty="0" smtClean="0">
                <a:solidFill>
                  <a:schemeClr val="bg1"/>
                </a:solidFill>
              </a:rPr>
            </a:br>
            <a:r>
              <a:rPr lang="fr-FR" b="1" dirty="0" smtClean="0">
                <a:solidFill>
                  <a:schemeClr val="bg1"/>
                </a:solidFill>
              </a:rPr>
              <a:t>Animation GMS,</a:t>
            </a:r>
            <a:br>
              <a:rPr lang="fr-FR" b="1" dirty="0" smtClean="0">
                <a:solidFill>
                  <a:schemeClr val="bg1"/>
                </a:solidFill>
              </a:rPr>
            </a:br>
            <a:r>
              <a:rPr lang="fr-FR" b="1" dirty="0" smtClean="0">
                <a:solidFill>
                  <a:schemeClr val="bg1"/>
                </a:solidFill>
              </a:rPr>
              <a:t>Distribution de </a:t>
            </a:r>
            <a:r>
              <a:rPr lang="fr-FR" b="1" dirty="0" err="1" smtClean="0">
                <a:solidFill>
                  <a:schemeClr val="bg1"/>
                </a:solidFill>
              </a:rPr>
              <a:t>flyers</a:t>
            </a:r>
            <a:r>
              <a:rPr lang="fr-FR" b="1" dirty="0" smtClean="0">
                <a:solidFill>
                  <a:schemeClr val="bg1"/>
                </a:solidFill>
              </a:rPr>
              <a:t> sur les salons professionnels.</a:t>
            </a:r>
            <a:endParaRPr lang="fr-FR" b="1" dirty="0">
              <a:solidFill>
                <a:schemeClr val="bg1"/>
              </a:solidFill>
            </a:endParaRPr>
          </a:p>
        </p:txBody>
      </p:sp>
      <p:pic>
        <p:nvPicPr>
          <p:cNvPr id="2050" name="Picture 2"/>
          <p:cNvPicPr>
            <a:picLocks noChangeAspect="1" noChangeArrowheads="1"/>
          </p:cNvPicPr>
          <p:nvPr/>
        </p:nvPicPr>
        <p:blipFill>
          <a:blip r:embed="rId2"/>
          <a:srcRect/>
          <a:stretch>
            <a:fillRect/>
          </a:stretch>
        </p:blipFill>
        <p:spPr bwMode="auto">
          <a:xfrm>
            <a:off x="6286512" y="4572010"/>
            <a:ext cx="2857488" cy="228599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08" y="44624"/>
            <a:ext cx="8229600" cy="1143000"/>
          </a:xfrm>
        </p:spPr>
        <p:txBody>
          <a:bodyPr>
            <a:normAutofit fontScale="90000"/>
          </a:bodyPr>
          <a:lstStyle/>
          <a:p>
            <a:pPr algn="l"/>
            <a:r>
              <a:rPr lang="fr-FR" dirty="0" smtClean="0">
                <a:solidFill>
                  <a:srgbClr val="C00000"/>
                </a:solidFill>
              </a:rPr>
              <a:t>ELYNE FACILITY MANAGEMENT</a:t>
            </a:r>
            <a:endParaRPr lang="fr-FR" dirty="0">
              <a:solidFill>
                <a:srgbClr val="C00000"/>
              </a:solidFill>
            </a:endParaRPr>
          </a:p>
        </p:txBody>
      </p:sp>
      <p:sp>
        <p:nvSpPr>
          <p:cNvPr id="11" name="Espace réservé du contenu 4"/>
          <p:cNvSpPr txBox="1">
            <a:spLocks/>
          </p:cNvSpPr>
          <p:nvPr/>
        </p:nvSpPr>
        <p:spPr>
          <a:xfrm>
            <a:off x="0" y="2357430"/>
            <a:ext cx="5500694" cy="4210072"/>
          </a:xfrm>
          <a:prstGeom prst="rect">
            <a:avLst/>
          </a:prstGeom>
        </p:spPr>
        <p:txBody>
          <a:bodyPr vert="horz">
            <a:noAutofit/>
          </a:bodyPr>
          <a:lstStyle/>
          <a:p>
            <a:pPr marL="548640" lvl="0" indent="-411480">
              <a:spcBef>
                <a:spcPct val="20000"/>
              </a:spcBef>
              <a:buClr>
                <a:schemeClr val="tx1">
                  <a:shade val="95000"/>
                </a:schemeClr>
              </a:buClr>
              <a:buSzPct val="65000"/>
            </a:pPr>
            <a:r>
              <a:rPr lang="fr-FR" b="1" dirty="0" smtClean="0">
                <a:solidFill>
                  <a:schemeClr val="bg1"/>
                </a:solidFill>
              </a:rPr>
              <a:t>-  Accueil </a:t>
            </a:r>
            <a:r>
              <a:rPr lang="fr-FR" b="1" dirty="0">
                <a:solidFill>
                  <a:srgbClr val="C00000"/>
                </a:solidFill>
              </a:rPr>
              <a:t>bilingue ou trilingue </a:t>
            </a:r>
            <a:endParaRPr lang="fr-FR" b="1" dirty="0" smtClean="0">
              <a:solidFill>
                <a:srgbClr val="C00000"/>
              </a:solidFill>
            </a:endParaRPr>
          </a:p>
          <a:p>
            <a:pPr marL="548640" lvl="0" indent="-411480">
              <a:spcBef>
                <a:spcPct val="20000"/>
              </a:spcBef>
              <a:buClr>
                <a:schemeClr val="tx1">
                  <a:shade val="95000"/>
                </a:schemeClr>
              </a:buClr>
              <a:buSzPct val="65000"/>
              <a:buFontTx/>
              <a:buChar char="-"/>
            </a:pPr>
            <a:endParaRPr lang="fr-FR" b="1" dirty="0" smtClean="0">
              <a:solidFill>
                <a:srgbClr val="C00000"/>
              </a:solidFill>
            </a:endParaRPr>
          </a:p>
          <a:p>
            <a:pPr marL="548640" lvl="0" indent="-411480">
              <a:spcBef>
                <a:spcPct val="20000"/>
              </a:spcBef>
              <a:buClr>
                <a:schemeClr val="tx1">
                  <a:shade val="95000"/>
                </a:schemeClr>
              </a:buClr>
              <a:buSzPct val="65000"/>
            </a:pPr>
            <a:r>
              <a:rPr lang="fr-FR" b="1" dirty="0" smtClean="0">
                <a:solidFill>
                  <a:schemeClr val="bg1"/>
                </a:solidFill>
              </a:rPr>
              <a:t>–  Accueil </a:t>
            </a:r>
            <a:r>
              <a:rPr lang="fr-FR" b="1" dirty="0">
                <a:solidFill>
                  <a:srgbClr val="C00000"/>
                </a:solidFill>
              </a:rPr>
              <a:t>VIP </a:t>
            </a:r>
            <a:endParaRPr lang="fr-FR" b="1" dirty="0" smtClean="0">
              <a:solidFill>
                <a:srgbClr val="C00000"/>
              </a:solidFill>
            </a:endParaRPr>
          </a:p>
          <a:p>
            <a:pPr marL="548640" lvl="0" indent="-411480">
              <a:spcBef>
                <a:spcPct val="20000"/>
              </a:spcBef>
              <a:buClr>
                <a:schemeClr val="tx1">
                  <a:shade val="95000"/>
                </a:schemeClr>
              </a:buClr>
              <a:buSzPct val="65000"/>
            </a:pPr>
            <a:endParaRPr lang="fr-FR" b="1" dirty="0" smtClean="0">
              <a:solidFill>
                <a:srgbClr val="C00000"/>
              </a:solidFill>
            </a:endParaRPr>
          </a:p>
          <a:p>
            <a:pPr marL="548640" lvl="0" indent="-411480">
              <a:spcBef>
                <a:spcPct val="20000"/>
              </a:spcBef>
              <a:buClr>
                <a:schemeClr val="tx1">
                  <a:shade val="95000"/>
                </a:schemeClr>
              </a:buClr>
              <a:buSzPct val="65000"/>
            </a:pPr>
            <a:r>
              <a:rPr lang="fr-FR" b="1" dirty="0" smtClean="0">
                <a:solidFill>
                  <a:schemeClr val="bg1"/>
                </a:solidFill>
              </a:rPr>
              <a:t>–</a:t>
            </a:r>
            <a:r>
              <a:rPr lang="fr-FR" b="1" dirty="0" smtClean="0">
                <a:solidFill>
                  <a:srgbClr val="C00000"/>
                </a:solidFill>
              </a:rPr>
              <a:t>  Interprétariat</a:t>
            </a:r>
            <a:r>
              <a:rPr lang="fr-FR" b="1" dirty="0">
                <a:solidFill>
                  <a:srgbClr val="C00000"/>
                </a:solidFill>
              </a:rPr>
              <a:t>, </a:t>
            </a:r>
            <a:r>
              <a:rPr lang="fr-FR" b="1" dirty="0" smtClean="0">
                <a:solidFill>
                  <a:srgbClr val="C00000"/>
                </a:solidFill>
              </a:rPr>
              <a:t> accompagnement </a:t>
            </a:r>
            <a:r>
              <a:rPr lang="fr-FR" b="1" dirty="0" smtClean="0">
                <a:solidFill>
                  <a:schemeClr val="bg1"/>
                </a:solidFill>
              </a:rPr>
              <a:t>des visiteurs</a:t>
            </a:r>
          </a:p>
          <a:p>
            <a:pPr marL="548640" lvl="0" indent="-411480">
              <a:spcBef>
                <a:spcPct val="20000"/>
              </a:spcBef>
              <a:buClr>
                <a:schemeClr val="tx1">
                  <a:shade val="95000"/>
                </a:schemeClr>
              </a:buClr>
              <a:buSzPct val="65000"/>
            </a:pPr>
            <a:endParaRPr lang="fr-FR" b="1" dirty="0" smtClean="0">
              <a:solidFill>
                <a:srgbClr val="C00000"/>
              </a:solidFill>
            </a:endParaRPr>
          </a:p>
          <a:p>
            <a:pPr marL="548640" lvl="0" indent="-411480">
              <a:spcBef>
                <a:spcPct val="20000"/>
              </a:spcBef>
              <a:buClr>
                <a:schemeClr val="tx1">
                  <a:shade val="95000"/>
                </a:schemeClr>
              </a:buClr>
              <a:buSzPct val="65000"/>
            </a:pPr>
            <a:r>
              <a:rPr lang="fr-FR" b="1" dirty="0" smtClean="0">
                <a:solidFill>
                  <a:schemeClr val="bg1"/>
                </a:solidFill>
              </a:rPr>
              <a:t>– Accompagnateurs et accompagnatrices </a:t>
            </a:r>
            <a:r>
              <a:rPr lang="fr-FR" b="1" dirty="0" smtClean="0">
                <a:solidFill>
                  <a:srgbClr val="C00000"/>
                </a:solidFill>
              </a:rPr>
              <a:t>en</a:t>
            </a:r>
          </a:p>
          <a:p>
            <a:pPr marL="548640" lvl="0" indent="-411480">
              <a:spcBef>
                <a:spcPct val="20000"/>
              </a:spcBef>
              <a:buClr>
                <a:schemeClr val="tx1">
                  <a:shade val="95000"/>
                </a:schemeClr>
              </a:buClr>
              <a:buSzPct val="65000"/>
            </a:pPr>
            <a:r>
              <a:rPr lang="fr-FR" b="1" dirty="0" smtClean="0">
                <a:solidFill>
                  <a:srgbClr val="C00000"/>
                </a:solidFill>
              </a:rPr>
              <a:t>journées d’affaires</a:t>
            </a:r>
          </a:p>
          <a:p>
            <a:pPr marL="548640" lvl="0" indent="-411480">
              <a:spcBef>
                <a:spcPct val="20000"/>
              </a:spcBef>
              <a:buClr>
                <a:schemeClr val="tx1">
                  <a:shade val="95000"/>
                </a:schemeClr>
              </a:buClr>
              <a:buSzPct val="65000"/>
            </a:pPr>
            <a:endParaRPr lang="fr-FR" b="1" dirty="0" smtClean="0">
              <a:solidFill>
                <a:srgbClr val="C00000"/>
              </a:solidFill>
            </a:endParaRPr>
          </a:p>
          <a:p>
            <a:pPr marL="548640" lvl="0" indent="-411480">
              <a:spcBef>
                <a:spcPct val="20000"/>
              </a:spcBef>
              <a:buClr>
                <a:schemeClr val="tx1">
                  <a:shade val="95000"/>
                </a:schemeClr>
              </a:buClr>
              <a:buSzPct val="65000"/>
            </a:pPr>
            <a:r>
              <a:rPr lang="fr-FR" b="1" dirty="0" smtClean="0">
                <a:solidFill>
                  <a:schemeClr val="bg1"/>
                </a:solidFill>
              </a:rPr>
              <a:t> </a:t>
            </a:r>
            <a:r>
              <a:rPr lang="fr-FR" b="1" dirty="0">
                <a:solidFill>
                  <a:schemeClr val="bg1"/>
                </a:solidFill>
              </a:rPr>
              <a:t>– Voituriers </a:t>
            </a:r>
            <a:r>
              <a:rPr lang="fr-FR" b="1" dirty="0" smtClean="0">
                <a:solidFill>
                  <a:schemeClr val="bg1"/>
                </a:solidFill>
              </a:rPr>
              <a:t>et </a:t>
            </a:r>
            <a:r>
              <a:rPr lang="fr-FR" b="1" dirty="0">
                <a:solidFill>
                  <a:schemeClr val="bg1"/>
                </a:solidFill>
              </a:rPr>
              <a:t>chauffeurs </a:t>
            </a:r>
            <a:r>
              <a:rPr lang="fr-FR" b="1" dirty="0" smtClean="0">
                <a:solidFill>
                  <a:srgbClr val="C00000"/>
                </a:solidFill>
              </a:rPr>
              <a:t>bilingues</a:t>
            </a:r>
          </a:p>
          <a:p>
            <a:pPr marL="548640" lvl="0" indent="-411480">
              <a:spcBef>
                <a:spcPct val="20000"/>
              </a:spcBef>
              <a:buClr>
                <a:schemeClr val="tx1">
                  <a:shade val="95000"/>
                </a:schemeClr>
              </a:buClr>
              <a:buSzPct val="65000"/>
            </a:pPr>
            <a:endParaRPr lang="fr-FR" b="1" dirty="0" smtClean="0">
              <a:solidFill>
                <a:srgbClr val="C00000"/>
              </a:solidFill>
            </a:endParaRPr>
          </a:p>
        </p:txBody>
      </p:sp>
      <p:sp>
        <p:nvSpPr>
          <p:cNvPr id="7" name="ZoneTexte 6"/>
          <p:cNvSpPr txBox="1"/>
          <p:nvPr/>
        </p:nvSpPr>
        <p:spPr>
          <a:xfrm>
            <a:off x="35496" y="1628800"/>
            <a:ext cx="6436377" cy="369332"/>
          </a:xfrm>
          <a:prstGeom prst="rect">
            <a:avLst/>
          </a:prstGeom>
          <a:noFill/>
        </p:spPr>
        <p:txBody>
          <a:bodyPr wrap="none" rtlCol="0">
            <a:spAutoFit/>
          </a:bodyPr>
          <a:lstStyle/>
          <a:p>
            <a:r>
              <a:rPr lang="fr-FR" b="1" dirty="0" smtClean="0">
                <a:solidFill>
                  <a:schemeClr val="bg1"/>
                </a:solidFill>
              </a:rPr>
              <a:t>Elyne Agency c’est aussi une offre de </a:t>
            </a:r>
            <a:r>
              <a:rPr lang="fr-FR" b="1" dirty="0" err="1" smtClean="0">
                <a:solidFill>
                  <a:schemeClr val="bg1"/>
                </a:solidFill>
              </a:rPr>
              <a:t>Facility</a:t>
            </a:r>
            <a:r>
              <a:rPr lang="fr-FR" b="1" dirty="0" smtClean="0">
                <a:solidFill>
                  <a:schemeClr val="bg1"/>
                </a:solidFill>
              </a:rPr>
              <a:t> Management :</a:t>
            </a:r>
          </a:p>
        </p:txBody>
      </p:sp>
      <p:pic>
        <p:nvPicPr>
          <p:cNvPr id="1027" name="Picture 3"/>
          <p:cNvPicPr>
            <a:picLocks noChangeAspect="1" noChangeArrowheads="1"/>
          </p:cNvPicPr>
          <p:nvPr/>
        </p:nvPicPr>
        <p:blipFill>
          <a:blip r:embed="rId2" cstate="print"/>
          <a:srcRect/>
          <a:stretch>
            <a:fillRect/>
          </a:stretch>
        </p:blipFill>
        <p:spPr bwMode="auto">
          <a:xfrm>
            <a:off x="7300912" y="836712"/>
            <a:ext cx="1843088" cy="3174752"/>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5220072" y="4221088"/>
            <a:ext cx="3744416" cy="2329331"/>
          </a:xfrm>
          <a:prstGeom prst="rect">
            <a:avLst/>
          </a:prstGeom>
          <a:noFill/>
          <a:ln w="9525">
            <a:noFill/>
            <a:miter lim="800000"/>
            <a:headEnd/>
            <a:tailEnd/>
          </a:ln>
          <a:effectLst/>
        </p:spPr>
      </p:pic>
      <p:sp>
        <p:nvSpPr>
          <p:cNvPr id="10" name="ZoneTexte 9"/>
          <p:cNvSpPr txBox="1"/>
          <p:nvPr/>
        </p:nvSpPr>
        <p:spPr>
          <a:xfrm>
            <a:off x="-108520" y="5805264"/>
            <a:ext cx="2448272" cy="1077218"/>
          </a:xfrm>
          <a:prstGeom prst="rect">
            <a:avLst/>
          </a:prstGeom>
          <a:noFill/>
        </p:spPr>
        <p:txBody>
          <a:bodyPr wrap="square" rtlCol="0">
            <a:spAutoFit/>
          </a:bodyPr>
          <a:lstStyle/>
          <a:p>
            <a:r>
              <a:rPr lang="fr-FR" sz="3200" b="1" dirty="0" smtClean="0">
                <a:solidFill>
                  <a:schemeClr val="bg1"/>
                </a:solidFill>
                <a:latin typeface="Edwardian Script ITC" pitchFamily="66" charset="0"/>
              </a:rPr>
              <a:t>Elyne </a:t>
            </a:r>
          </a:p>
          <a:p>
            <a:r>
              <a:rPr lang="fr-FR" sz="3200" b="1" dirty="0" smtClean="0">
                <a:solidFill>
                  <a:schemeClr val="bg1"/>
                </a:solidFill>
                <a:latin typeface="Edwardian Script ITC" pitchFamily="66" charset="0"/>
              </a:rPr>
              <a:t>       </a:t>
            </a:r>
            <a:r>
              <a:rPr lang="fr-FR" sz="2400" b="1" dirty="0" smtClean="0">
                <a:solidFill>
                  <a:schemeClr val="bg1"/>
                </a:solidFill>
                <a:latin typeface="Edwardian Script ITC" pitchFamily="66" charset="0"/>
              </a:rPr>
              <a:t>Agency</a:t>
            </a:r>
            <a:endParaRPr lang="fr-FR" sz="3200" b="1" dirty="0">
              <a:solidFill>
                <a:schemeClr val="bg1"/>
              </a:solidFill>
              <a:latin typeface="Edwardian Script ITC"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8229600" cy="1008112"/>
          </a:xfrm>
        </p:spPr>
        <p:txBody>
          <a:bodyPr/>
          <a:lstStyle/>
          <a:p>
            <a:pPr algn="l" fontAlgn="base"/>
            <a:r>
              <a:rPr lang="fr-FR" dirty="0" smtClean="0">
                <a:solidFill>
                  <a:srgbClr val="C00000"/>
                </a:solidFill>
              </a:rPr>
              <a:t>NOS ENGAGEMENTS: </a:t>
            </a:r>
          </a:p>
        </p:txBody>
      </p:sp>
      <p:sp>
        <p:nvSpPr>
          <p:cNvPr id="9" name="Espace réservé du contenu 8"/>
          <p:cNvSpPr>
            <a:spLocks noGrp="1"/>
          </p:cNvSpPr>
          <p:nvPr>
            <p:ph sz="quarter" idx="2"/>
          </p:nvPr>
        </p:nvSpPr>
        <p:spPr>
          <a:xfrm>
            <a:off x="107504" y="1484784"/>
            <a:ext cx="6336704" cy="5085184"/>
          </a:xfrm>
        </p:spPr>
        <p:txBody>
          <a:bodyPr>
            <a:normAutofit/>
          </a:bodyPr>
          <a:lstStyle/>
          <a:p>
            <a:pPr fontAlgn="base">
              <a:buNone/>
            </a:pPr>
            <a:r>
              <a:rPr lang="fr-FR" sz="1800" b="1" dirty="0" smtClean="0">
                <a:solidFill>
                  <a:schemeClr val="bg1"/>
                </a:solidFill>
              </a:rPr>
              <a:t>Une sélection </a:t>
            </a:r>
            <a:r>
              <a:rPr lang="fr-FR" sz="1800" b="1" dirty="0" smtClean="0">
                <a:solidFill>
                  <a:srgbClr val="C00000"/>
                </a:solidFill>
              </a:rPr>
              <a:t>rigoureuse</a:t>
            </a:r>
            <a:r>
              <a:rPr lang="fr-FR" sz="1800" b="1" dirty="0" smtClean="0">
                <a:solidFill>
                  <a:schemeClr val="bg1"/>
                </a:solidFill>
              </a:rPr>
              <a:t> de collaborateurs qualifiés  et</a:t>
            </a:r>
          </a:p>
          <a:p>
            <a:pPr fontAlgn="base">
              <a:buNone/>
            </a:pPr>
            <a:r>
              <a:rPr lang="fr-FR" sz="1800" b="1" dirty="0" smtClean="0">
                <a:solidFill>
                  <a:schemeClr val="bg1"/>
                </a:solidFill>
              </a:rPr>
              <a:t>Opérationnels</a:t>
            </a:r>
          </a:p>
          <a:p>
            <a:pPr fontAlgn="base">
              <a:buNone/>
            </a:pPr>
            <a:endParaRPr lang="fr-FR" sz="800" b="1" dirty="0" smtClean="0">
              <a:solidFill>
                <a:schemeClr val="bg1"/>
              </a:solidFill>
            </a:endParaRPr>
          </a:p>
          <a:p>
            <a:pPr fontAlgn="base">
              <a:buNone/>
            </a:pPr>
            <a:r>
              <a:rPr lang="fr-FR" sz="1800" b="1" dirty="0" smtClean="0">
                <a:solidFill>
                  <a:schemeClr val="bg1"/>
                </a:solidFill>
              </a:rPr>
              <a:t>Des </a:t>
            </a:r>
            <a:r>
              <a:rPr lang="fr-FR" sz="1800" b="1" dirty="0" smtClean="0">
                <a:solidFill>
                  <a:srgbClr val="C00000"/>
                </a:solidFill>
              </a:rPr>
              <a:t>formations</a:t>
            </a:r>
            <a:r>
              <a:rPr lang="fr-FR" sz="1800" b="1" dirty="0" smtClean="0">
                <a:solidFill>
                  <a:schemeClr val="bg1"/>
                </a:solidFill>
              </a:rPr>
              <a:t> dédiées aux métiers de l'accueil et de</a:t>
            </a:r>
          </a:p>
          <a:p>
            <a:pPr fontAlgn="base">
              <a:buNone/>
            </a:pPr>
            <a:r>
              <a:rPr lang="fr-FR" sz="1800" b="1" dirty="0" smtClean="0">
                <a:solidFill>
                  <a:schemeClr val="bg1"/>
                </a:solidFill>
              </a:rPr>
              <a:t>l’animation.</a:t>
            </a:r>
          </a:p>
          <a:p>
            <a:pPr fontAlgn="base">
              <a:buNone/>
            </a:pPr>
            <a:endParaRPr lang="fr-FR" sz="800" b="1" dirty="0" smtClean="0">
              <a:solidFill>
                <a:schemeClr val="bg1"/>
              </a:solidFill>
            </a:endParaRPr>
          </a:p>
          <a:p>
            <a:pPr fontAlgn="base">
              <a:buNone/>
            </a:pPr>
            <a:r>
              <a:rPr lang="fr-FR" sz="1800" b="1" dirty="0" smtClean="0">
                <a:solidFill>
                  <a:schemeClr val="bg1"/>
                </a:solidFill>
              </a:rPr>
              <a:t>Un </a:t>
            </a:r>
            <a:r>
              <a:rPr lang="fr-FR" sz="1800" b="1" dirty="0" smtClean="0">
                <a:solidFill>
                  <a:srgbClr val="C00000"/>
                </a:solidFill>
              </a:rPr>
              <a:t>briefing spécifique </a:t>
            </a:r>
            <a:r>
              <a:rPr lang="fr-FR" sz="1800" b="1" dirty="0" smtClean="0">
                <a:solidFill>
                  <a:schemeClr val="bg1"/>
                </a:solidFill>
              </a:rPr>
              <a:t>a chaque opération. </a:t>
            </a:r>
          </a:p>
          <a:p>
            <a:pPr fontAlgn="base">
              <a:buNone/>
            </a:pPr>
            <a:endParaRPr lang="fr-FR" sz="800" b="1" dirty="0" smtClean="0">
              <a:solidFill>
                <a:schemeClr val="bg1"/>
              </a:solidFill>
            </a:endParaRPr>
          </a:p>
          <a:p>
            <a:pPr fontAlgn="base">
              <a:buNone/>
            </a:pPr>
            <a:r>
              <a:rPr lang="fr-FR" sz="1800" b="1" dirty="0" smtClean="0">
                <a:solidFill>
                  <a:schemeClr val="bg1"/>
                </a:solidFill>
              </a:rPr>
              <a:t>Une </a:t>
            </a:r>
            <a:r>
              <a:rPr lang="fr-FR" sz="1800" b="1" dirty="0" smtClean="0">
                <a:solidFill>
                  <a:srgbClr val="C00000"/>
                </a:solidFill>
              </a:rPr>
              <a:t>tenue élégante</a:t>
            </a:r>
            <a:r>
              <a:rPr lang="fr-FR" sz="1800" b="1" dirty="0" smtClean="0">
                <a:solidFill>
                  <a:schemeClr val="bg1"/>
                </a:solidFill>
              </a:rPr>
              <a:t> pour tous nos hôtes ou  nos hôtesses</a:t>
            </a:r>
          </a:p>
          <a:p>
            <a:pPr fontAlgn="base">
              <a:buNone/>
            </a:pPr>
            <a:r>
              <a:rPr lang="fr-FR" sz="1800" b="1" dirty="0" smtClean="0">
                <a:solidFill>
                  <a:schemeClr val="bg1"/>
                </a:solidFill>
              </a:rPr>
              <a:t>d’accueil, adaptée à l’image de vôtre entreprise. </a:t>
            </a:r>
          </a:p>
          <a:p>
            <a:pPr fontAlgn="base">
              <a:buNone/>
            </a:pPr>
            <a:endParaRPr lang="fr-FR" sz="800" b="1" dirty="0" smtClean="0">
              <a:solidFill>
                <a:schemeClr val="bg1"/>
              </a:solidFill>
            </a:endParaRPr>
          </a:p>
          <a:p>
            <a:pPr fontAlgn="base">
              <a:buNone/>
            </a:pPr>
            <a:r>
              <a:rPr lang="fr-FR" sz="1800" b="1" dirty="0" smtClean="0">
                <a:solidFill>
                  <a:schemeClr val="bg1"/>
                </a:solidFill>
              </a:rPr>
              <a:t>Un </a:t>
            </a:r>
            <a:r>
              <a:rPr lang="fr-FR" sz="1800" b="1" dirty="0" smtClean="0">
                <a:solidFill>
                  <a:srgbClr val="C00000"/>
                </a:solidFill>
              </a:rPr>
              <a:t>accompagnement</a:t>
            </a:r>
            <a:r>
              <a:rPr lang="fr-FR" sz="1800" b="1" dirty="0" smtClean="0">
                <a:solidFill>
                  <a:schemeClr val="bg1"/>
                </a:solidFill>
              </a:rPr>
              <a:t> permanent assuré par un</a:t>
            </a:r>
          </a:p>
          <a:p>
            <a:pPr fontAlgn="base">
              <a:buNone/>
            </a:pPr>
            <a:r>
              <a:rPr lang="fr-FR" sz="1800" b="1" dirty="0" smtClean="0">
                <a:solidFill>
                  <a:schemeClr val="bg1"/>
                </a:solidFill>
              </a:rPr>
              <a:t>responsable opérationnel de compte (</a:t>
            </a:r>
            <a:r>
              <a:rPr lang="fr-FR" sz="1800" b="1" dirty="0" smtClean="0">
                <a:solidFill>
                  <a:srgbClr val="C00000"/>
                </a:solidFill>
              </a:rPr>
              <a:t>ROC</a:t>
            </a:r>
            <a:r>
              <a:rPr lang="fr-FR" sz="1800" b="1" dirty="0" smtClean="0">
                <a:solidFill>
                  <a:schemeClr val="bg1"/>
                </a:solidFill>
              </a:rPr>
              <a:t>).</a:t>
            </a:r>
          </a:p>
          <a:p>
            <a:pPr fontAlgn="base">
              <a:buNone/>
            </a:pPr>
            <a:endParaRPr lang="fr-FR" sz="800" b="1" dirty="0" smtClean="0">
              <a:solidFill>
                <a:schemeClr val="bg1"/>
              </a:solidFill>
            </a:endParaRPr>
          </a:p>
          <a:p>
            <a:pPr fontAlgn="base">
              <a:buNone/>
            </a:pPr>
            <a:r>
              <a:rPr lang="fr-FR" sz="1800" b="1" dirty="0" smtClean="0">
                <a:solidFill>
                  <a:schemeClr val="bg1"/>
                </a:solidFill>
              </a:rPr>
              <a:t>Des </a:t>
            </a:r>
            <a:r>
              <a:rPr lang="fr-FR" sz="1800" b="1" dirty="0" err="1" smtClean="0">
                <a:solidFill>
                  <a:srgbClr val="C00000"/>
                </a:solidFill>
              </a:rPr>
              <a:t>reportings</a:t>
            </a:r>
            <a:r>
              <a:rPr lang="fr-FR" sz="1800" b="1" dirty="0" smtClean="0">
                <a:solidFill>
                  <a:srgbClr val="C00000"/>
                </a:solidFill>
              </a:rPr>
              <a:t> récurrents</a:t>
            </a:r>
            <a:r>
              <a:rPr lang="fr-FR" sz="1800" b="1" dirty="0" smtClean="0">
                <a:solidFill>
                  <a:schemeClr val="bg1"/>
                </a:solidFill>
              </a:rPr>
              <a:t> suivis de points d’étape</a:t>
            </a:r>
          </a:p>
          <a:p>
            <a:pPr fontAlgn="base">
              <a:buNone/>
            </a:pPr>
            <a:r>
              <a:rPr lang="fr-FR" sz="1800" b="1" dirty="0" smtClean="0">
                <a:solidFill>
                  <a:schemeClr val="bg1"/>
                </a:solidFill>
              </a:rPr>
              <a:t>intermédiaires avec nos clients .</a:t>
            </a:r>
          </a:p>
          <a:p>
            <a:endParaRPr lang="fr-FR" sz="1400" b="1" dirty="0">
              <a:solidFill>
                <a:schemeClr val="bg1"/>
              </a:solidFill>
            </a:endParaRPr>
          </a:p>
        </p:txBody>
      </p:sp>
      <p:pic>
        <p:nvPicPr>
          <p:cNvPr id="1026" name="Picture 2" descr="C:\Users\poste 05\Downloads\1959497_541205222648856_4738914451296254921_n.jpg"/>
          <p:cNvPicPr>
            <a:picLocks noGrp="1" noChangeAspect="1" noChangeArrowheads="1"/>
          </p:cNvPicPr>
          <p:nvPr>
            <p:ph sz="quarter" idx="4"/>
          </p:nvPr>
        </p:nvPicPr>
        <p:blipFill>
          <a:blip r:embed="rId2" cstate="print"/>
          <a:stretch>
            <a:fillRect/>
          </a:stretch>
        </p:blipFill>
        <p:spPr>
          <a:xfrm>
            <a:off x="5962972" y="1772816"/>
            <a:ext cx="2857500" cy="2857500"/>
          </a:xfrm>
        </p:spPr>
      </p:pic>
      <p:sp>
        <p:nvSpPr>
          <p:cNvPr id="5" name="ZoneTexte 4"/>
          <p:cNvSpPr txBox="1"/>
          <p:nvPr/>
        </p:nvSpPr>
        <p:spPr>
          <a:xfrm>
            <a:off x="0" y="5761434"/>
            <a:ext cx="2448272" cy="1077218"/>
          </a:xfrm>
          <a:prstGeom prst="rect">
            <a:avLst/>
          </a:prstGeom>
          <a:noFill/>
        </p:spPr>
        <p:txBody>
          <a:bodyPr wrap="square" rtlCol="0">
            <a:spAutoFit/>
          </a:bodyPr>
          <a:lstStyle/>
          <a:p>
            <a:r>
              <a:rPr lang="fr-FR" sz="3200" b="1" dirty="0" smtClean="0">
                <a:solidFill>
                  <a:schemeClr val="bg1"/>
                </a:solidFill>
                <a:latin typeface="Edwardian Script ITC" pitchFamily="66" charset="0"/>
              </a:rPr>
              <a:t>Elyne </a:t>
            </a:r>
          </a:p>
          <a:p>
            <a:r>
              <a:rPr lang="fr-FR" sz="3200" b="1" dirty="0" smtClean="0">
                <a:solidFill>
                  <a:schemeClr val="bg1"/>
                </a:solidFill>
                <a:latin typeface="Edwardian Script ITC" pitchFamily="66" charset="0"/>
              </a:rPr>
              <a:t>       </a:t>
            </a:r>
            <a:r>
              <a:rPr lang="fr-FR" sz="2400" b="1" dirty="0" smtClean="0">
                <a:solidFill>
                  <a:schemeClr val="bg1"/>
                </a:solidFill>
                <a:latin typeface="Edwardian Script ITC" pitchFamily="66" charset="0"/>
              </a:rPr>
              <a:t>Agency</a:t>
            </a:r>
            <a:endParaRPr lang="fr-FR" sz="3200" b="1" dirty="0">
              <a:solidFill>
                <a:schemeClr val="bg1"/>
              </a:solidFill>
              <a:latin typeface="Edwardian Script ITC"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3050"/>
            <a:ext cx="8435280" cy="1143000"/>
          </a:xfrm>
        </p:spPr>
        <p:txBody>
          <a:bodyPr>
            <a:normAutofit/>
          </a:bodyPr>
          <a:lstStyle/>
          <a:p>
            <a:pPr algn="l"/>
            <a:r>
              <a:rPr lang="fr-FR" dirty="0" smtClean="0">
                <a:solidFill>
                  <a:srgbClr val="C00000"/>
                </a:solidFill>
              </a:rPr>
              <a:t>TEAM BUILDING</a:t>
            </a:r>
            <a:endParaRPr lang="fr-FR" dirty="0">
              <a:solidFill>
                <a:srgbClr val="FF0000"/>
              </a:solidFill>
            </a:endParaRPr>
          </a:p>
        </p:txBody>
      </p:sp>
      <p:sp>
        <p:nvSpPr>
          <p:cNvPr id="5" name="Espace réservé du contenu 4"/>
          <p:cNvSpPr>
            <a:spLocks noGrp="1"/>
          </p:cNvSpPr>
          <p:nvPr>
            <p:ph sz="quarter" idx="2"/>
          </p:nvPr>
        </p:nvSpPr>
        <p:spPr>
          <a:xfrm>
            <a:off x="251520" y="1556792"/>
            <a:ext cx="4245868" cy="4569371"/>
          </a:xfrm>
        </p:spPr>
        <p:txBody>
          <a:bodyPr>
            <a:normAutofit/>
          </a:bodyPr>
          <a:lstStyle/>
          <a:p>
            <a:pPr marL="137160" indent="0">
              <a:buNone/>
            </a:pPr>
            <a:r>
              <a:rPr lang="fr-FR" sz="2000" dirty="0" smtClean="0">
                <a:solidFill>
                  <a:schemeClr val="bg1"/>
                </a:solidFill>
              </a:rPr>
              <a:t>Votre événement est unique, nos animations </a:t>
            </a:r>
            <a:r>
              <a:rPr lang="fr-FR" sz="2000" b="1" dirty="0">
                <a:solidFill>
                  <a:srgbClr val="C00000"/>
                </a:solidFill>
              </a:rPr>
              <a:t>TEAM </a:t>
            </a:r>
            <a:r>
              <a:rPr lang="fr-FR" sz="2000" b="1" dirty="0" smtClean="0">
                <a:solidFill>
                  <a:srgbClr val="C00000"/>
                </a:solidFill>
              </a:rPr>
              <a:t>BUILDING </a:t>
            </a:r>
            <a:r>
              <a:rPr lang="fr-FR" sz="2000" dirty="0" smtClean="0">
                <a:solidFill>
                  <a:schemeClr val="bg1"/>
                </a:solidFill>
              </a:rPr>
              <a:t>le sont aussi.</a:t>
            </a:r>
          </a:p>
          <a:p>
            <a:pPr marL="137160" indent="0">
              <a:buNone/>
            </a:pPr>
            <a:r>
              <a:rPr lang="fr-FR" sz="2000" b="1" dirty="0" smtClean="0">
                <a:solidFill>
                  <a:srgbClr val="C00000"/>
                </a:solidFill>
              </a:rPr>
              <a:t>ELYNE AGENCY </a:t>
            </a:r>
            <a:r>
              <a:rPr lang="fr-FR" sz="2000" dirty="0" smtClean="0">
                <a:solidFill>
                  <a:schemeClr val="bg1">
                    <a:lumMod val="95000"/>
                    <a:lumOff val="5000"/>
                  </a:schemeClr>
                </a:solidFill>
              </a:rPr>
              <a:t>a une gamme inédite d’animations participatives et de Team Building répondant aux objectifs de vos événements en termes de cohésion,</a:t>
            </a:r>
            <a:r>
              <a:rPr lang="fr-FR" sz="2000" dirty="0">
                <a:solidFill>
                  <a:schemeClr val="bg1">
                    <a:lumMod val="95000"/>
                    <a:lumOff val="5000"/>
                  </a:schemeClr>
                </a:solidFill>
              </a:rPr>
              <a:t> </a:t>
            </a:r>
            <a:r>
              <a:rPr lang="fr-FR" sz="2000" dirty="0" smtClean="0">
                <a:solidFill>
                  <a:schemeClr val="bg1">
                    <a:lumMod val="95000"/>
                    <a:lumOff val="5000"/>
                  </a:schemeClr>
                </a:solidFill>
              </a:rPr>
              <a:t>de motivation  de performance de créativité .</a:t>
            </a:r>
          </a:p>
          <a:p>
            <a:pPr marL="137160" indent="0">
              <a:buNone/>
            </a:pPr>
            <a:r>
              <a:rPr lang="fr-FR" sz="2000" b="1" dirty="0" smtClean="0">
                <a:solidFill>
                  <a:srgbClr val="C00000"/>
                </a:solidFill>
              </a:rPr>
              <a:t>ELYNE AGENCY </a:t>
            </a:r>
            <a:r>
              <a:rPr lang="fr-FR" sz="2000" dirty="0" smtClean="0">
                <a:solidFill>
                  <a:schemeClr val="bg1"/>
                </a:solidFill>
              </a:rPr>
              <a:t>dispose</a:t>
            </a:r>
            <a:r>
              <a:rPr lang="fr-FR" sz="2000" dirty="0" smtClean="0">
                <a:solidFill>
                  <a:srgbClr val="C00000"/>
                </a:solidFill>
              </a:rPr>
              <a:t> </a:t>
            </a:r>
            <a:r>
              <a:rPr lang="fr-FR" sz="2000" dirty="0" smtClean="0">
                <a:solidFill>
                  <a:schemeClr val="bg1">
                    <a:lumMod val="95000"/>
                    <a:lumOff val="5000"/>
                  </a:schemeClr>
                </a:solidFill>
              </a:rPr>
              <a:t> d’un site unique de capacité de </a:t>
            </a:r>
            <a:r>
              <a:rPr lang="fr-FR" sz="2000" b="1" dirty="0" smtClean="0">
                <a:solidFill>
                  <a:srgbClr val="C00000"/>
                </a:solidFill>
              </a:rPr>
              <a:t>400 LITS </a:t>
            </a:r>
            <a:r>
              <a:rPr lang="fr-FR" sz="2000" dirty="0" smtClean="0">
                <a:solidFill>
                  <a:schemeClr val="bg1">
                    <a:lumMod val="95000"/>
                    <a:lumOff val="5000"/>
                  </a:schemeClr>
                </a:solidFill>
              </a:rPr>
              <a:t>et une court  de Tennis ,Piscine , Salle de conférence…. </a:t>
            </a:r>
            <a:endParaRPr lang="fr-FR" sz="2000" dirty="0">
              <a:solidFill>
                <a:schemeClr val="bg1">
                  <a:lumMod val="95000"/>
                  <a:lumOff val="5000"/>
                </a:schemeClr>
              </a:solidFill>
            </a:endParaRPr>
          </a:p>
        </p:txBody>
      </p:sp>
      <p:pic>
        <p:nvPicPr>
          <p:cNvPr id="8" name="Espace réservé du contenu 7" descr="Doriane-Beach-Club-97.jpeg"/>
          <p:cNvPicPr>
            <a:picLocks noGrp="1" noChangeAspect="1"/>
          </p:cNvPicPr>
          <p:nvPr>
            <p:ph sz="quarter" idx="4"/>
          </p:nvPr>
        </p:nvPicPr>
        <p:blipFill>
          <a:blip r:embed="rId2">
            <a:extLst>
              <a:ext uri="{28A0092B-C50C-407E-A947-70E740481C1C}">
                <a14:useLocalDpi xmlns:a14="http://schemas.microsoft.com/office/drawing/2010/main" val="0"/>
              </a:ext>
            </a:extLst>
          </a:blip>
          <a:srcRect l="20596" r="20596"/>
          <a:stretch>
            <a:fillRect/>
          </a:stretch>
        </p:blipFill>
        <p:spPr>
          <a:xfrm>
            <a:off x="4645025" y="1557338"/>
            <a:ext cx="2087215" cy="2159693"/>
          </a:xfrm>
        </p:spPr>
      </p:pic>
      <p:pic>
        <p:nvPicPr>
          <p:cNvPr id="9" name="Image 8" descr="Team-building-aviron-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717032"/>
            <a:ext cx="2088232" cy="2304256"/>
          </a:xfrm>
          <a:prstGeom prst="rect">
            <a:avLst/>
          </a:prstGeom>
        </p:spPr>
      </p:pic>
      <p:sp>
        <p:nvSpPr>
          <p:cNvPr id="11" name="ZoneTexte 10"/>
          <p:cNvSpPr txBox="1"/>
          <p:nvPr/>
        </p:nvSpPr>
        <p:spPr>
          <a:xfrm>
            <a:off x="467544" y="5301208"/>
            <a:ext cx="1440160" cy="1569660"/>
          </a:xfrm>
          <a:prstGeom prst="rect">
            <a:avLst/>
          </a:prstGeom>
          <a:noFill/>
        </p:spPr>
        <p:txBody>
          <a:bodyPr wrap="square" rtlCol="0">
            <a:spAutoFit/>
          </a:bodyPr>
          <a:lstStyle/>
          <a:p>
            <a:endParaRPr lang="fr-FR" sz="3200" b="1" dirty="0">
              <a:solidFill>
                <a:schemeClr val="bg1"/>
              </a:solidFill>
              <a:latin typeface="Edwardian Script ITC" pitchFamily="66" charset="0"/>
            </a:endParaRPr>
          </a:p>
          <a:p>
            <a:r>
              <a:rPr lang="fr-FR" sz="3200" b="1" dirty="0" err="1" smtClean="0">
                <a:solidFill>
                  <a:schemeClr val="bg1"/>
                </a:solidFill>
                <a:latin typeface="Edwardian Script ITC" pitchFamily="66" charset="0"/>
              </a:rPr>
              <a:t>Elyne</a:t>
            </a:r>
            <a:r>
              <a:rPr lang="fr-FR" sz="3200" b="1" dirty="0" smtClean="0">
                <a:solidFill>
                  <a:schemeClr val="bg1"/>
                </a:solidFill>
                <a:latin typeface="Edwardian Script ITC" pitchFamily="66" charset="0"/>
              </a:rPr>
              <a:t> </a:t>
            </a:r>
          </a:p>
          <a:p>
            <a:r>
              <a:rPr lang="fr-FR" sz="3200" b="1" dirty="0" smtClean="0">
                <a:solidFill>
                  <a:schemeClr val="bg1"/>
                </a:solidFill>
                <a:latin typeface="Edwardian Script ITC" pitchFamily="66" charset="0"/>
              </a:rPr>
              <a:t>       </a:t>
            </a:r>
            <a:r>
              <a:rPr lang="fr-FR" sz="2400" b="1" dirty="0" smtClean="0">
                <a:solidFill>
                  <a:schemeClr val="bg1"/>
                </a:solidFill>
                <a:latin typeface="Edwardian Script ITC" pitchFamily="66" charset="0"/>
              </a:rPr>
              <a:t>Agency</a:t>
            </a:r>
            <a:endParaRPr lang="fr-FR" sz="3200" b="1" dirty="0">
              <a:solidFill>
                <a:schemeClr val="bg1"/>
              </a:solidFill>
              <a:latin typeface="Edwardian Script ITC" pitchFamily="66" charset="0"/>
            </a:endParaRPr>
          </a:p>
        </p:txBody>
      </p:sp>
      <p:pic>
        <p:nvPicPr>
          <p:cNvPr id="3" name="Image 2" descr="téléchargement (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3717032"/>
            <a:ext cx="2016224" cy="2324100"/>
          </a:xfrm>
          <a:prstGeom prst="rect">
            <a:avLst/>
          </a:prstGeom>
        </p:spPr>
      </p:pic>
      <p:pic>
        <p:nvPicPr>
          <p:cNvPr id="7" name="Image 6" descr="38054-tenni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1556792"/>
            <a:ext cx="2016223" cy="2160240"/>
          </a:xfrm>
          <a:prstGeom prst="rect">
            <a:avLst/>
          </a:prstGeom>
        </p:spPr>
      </p:pic>
    </p:spTree>
    <p:extLst>
      <p:ext uri="{BB962C8B-B14F-4D97-AF65-F5344CB8AC3E}">
        <p14:creationId xmlns:p14="http://schemas.microsoft.com/office/powerpoint/2010/main" val="29138081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1865</TotalTime>
  <Words>678</Words>
  <Application>Microsoft Macintosh PowerPoint</Application>
  <PresentationFormat>Présentation à l'écran (4:3)</PresentationFormat>
  <Paragraphs>140</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Apex</vt:lpstr>
      <vt:lpstr>présentation commerciale  </vt:lpstr>
      <vt:lpstr>QUI SOMMES-NOUS </vt:lpstr>
      <vt:lpstr>Présentation PowerPoint</vt:lpstr>
      <vt:lpstr>Présentation PowerPoint</vt:lpstr>
      <vt:lpstr>Présentation PowerPoint</vt:lpstr>
      <vt:lpstr>Présentation PowerPoint</vt:lpstr>
      <vt:lpstr>ELYNE FACILITY MANAGEMENT</vt:lpstr>
      <vt:lpstr>NOS ENGAGEMENTS: </vt:lpstr>
      <vt:lpstr>TEAM BUILDING</vt:lpstr>
      <vt:lpstr>MARKETING &amp; PUBLICITE </vt:lpstr>
      <vt:lpstr>Impression et Support  Publicitaire </vt:lpstr>
      <vt:lpstr>MEDIA </vt:lpstr>
      <vt:lpstr>CADEAUX D’ENTREPRISE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Elyne Events &amp; Services</dc:title>
  <dc:creator>poste 05</dc:creator>
  <cp:lastModifiedBy>mac</cp:lastModifiedBy>
  <cp:revision>70</cp:revision>
  <dcterms:created xsi:type="dcterms:W3CDTF">2015-01-27T10:52:56Z</dcterms:created>
  <dcterms:modified xsi:type="dcterms:W3CDTF">2015-10-11T09:59:02Z</dcterms:modified>
</cp:coreProperties>
</file>