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59" r:id="rId9"/>
    <p:sldId id="260" r:id="rId10"/>
    <p:sldId id="261" r:id="rId11"/>
    <p:sldId id="262" r:id="rId12"/>
    <p:sldId id="263" r:id="rId13"/>
    <p:sldId id="276" r:id="rId14"/>
    <p:sldId id="277" r:id="rId15"/>
    <p:sldId id="278" r:id="rId16"/>
    <p:sldId id="269" r:id="rId17"/>
    <p:sldId id="270" r:id="rId18"/>
    <p:sldId id="271" r:id="rId19"/>
    <p:sldId id="272" r:id="rId20"/>
    <p:sldId id="273" r:id="rId21"/>
    <p:sldId id="274" r:id="rId22"/>
    <p:sldId id="279" r:id="rId23"/>
    <p:sldId id="275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6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20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8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10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73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77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55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67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40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13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37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0F2E0-00CA-471F-9F28-A3FD6F16EDD7}" type="datetimeFigureOut">
              <a:rPr lang="fr-FR" smtClean="0"/>
              <a:t>10/10/2015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B8D2D-14AD-4674-B596-5DCEEF176C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2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asseurs-de-france.com/la-biere/?age-verified=5baab59675" TargetMode="External"/><Relationship Id="rId3" Type="http://schemas.openxmlformats.org/officeDocument/2006/relationships/hyperlink" Target="http://www.planetoscope.com/Le-Vin/1185-production-mondiale-de-vin.html" TargetMode="External"/><Relationship Id="rId7" Type="http://schemas.openxmlformats.org/officeDocument/2006/relationships/hyperlink" Target="http://www.adaa-ase.com/le-vinaigre.php" TargetMode="External"/><Relationship Id="rId2" Type="http://schemas.openxmlformats.org/officeDocument/2006/relationships/hyperlink" Target="http://partage.cra-normandie.fr/fichiers/cidre-etat-marche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ns-france.com/fr/" TargetMode="External"/><Relationship Id="rId5" Type="http://schemas.openxmlformats.org/officeDocument/2006/relationships/hyperlink" Target="http://www.brasseurs-de-france.com/la-biere/economie/la-biere-dans-le-monde/asie/" TargetMode="External"/><Relationship Id="rId10" Type="http://schemas.openxmlformats.org/officeDocument/2006/relationships/hyperlink" Target="http://www.vinaigremalin.fr/le-vinaigre-de-cidre/" TargetMode="External"/><Relationship Id="rId4" Type="http://schemas.openxmlformats.org/officeDocument/2006/relationships/hyperlink" Target="http://www.planetoscope.com/boisson/954-consommation-de-biere-en-france.html" TargetMode="External"/><Relationship Id="rId9" Type="http://schemas.openxmlformats.org/officeDocument/2006/relationships/hyperlink" Target="http://www.sommelier-france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fr-FR" sz="5400" dirty="0" err="1" smtClean="0"/>
              <a:t>Brew</a:t>
            </a:r>
            <a:r>
              <a:rPr lang="fr-FR" sz="5400" dirty="0" smtClean="0"/>
              <a:t> culture in France</a:t>
            </a:r>
            <a:endParaRPr lang="fr-FR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Boullier</a:t>
            </a:r>
            <a:r>
              <a:rPr lang="fr-FR" dirty="0" smtClean="0"/>
              <a:t> Prescilla</a:t>
            </a:r>
          </a:p>
          <a:p>
            <a:r>
              <a:rPr lang="fr-FR" dirty="0" smtClean="0"/>
              <a:t>Capron Agathe</a:t>
            </a:r>
          </a:p>
          <a:p>
            <a:r>
              <a:rPr lang="fr-FR" dirty="0" err="1" smtClean="0"/>
              <a:t>Mazuras</a:t>
            </a:r>
            <a:r>
              <a:rPr lang="fr-FR" dirty="0" smtClean="0"/>
              <a:t> Isabelle</a:t>
            </a:r>
          </a:p>
          <a:p>
            <a:r>
              <a:rPr lang="fr-FR" dirty="0" err="1" smtClean="0"/>
              <a:t>Pomies</a:t>
            </a:r>
            <a:r>
              <a:rPr lang="fr-FR" dirty="0" smtClean="0"/>
              <a:t> </a:t>
            </a:r>
            <a:r>
              <a:rPr lang="fr-FR" dirty="0" err="1" smtClean="0"/>
              <a:t>Louanna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59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8" y="1571889"/>
            <a:ext cx="3577580" cy="238028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83" y="4869160"/>
            <a:ext cx="6012160" cy="16145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36634"/>
            <a:ext cx="3972221" cy="26507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02122" y="4223809"/>
            <a:ext cx="5027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Gathering</a:t>
            </a:r>
            <a:r>
              <a:rPr lang="fr-FR" sz="2400" dirty="0" smtClean="0"/>
              <a:t>, </a:t>
            </a:r>
            <a:r>
              <a:rPr lang="fr-FR" sz="2400" dirty="0" err="1" smtClean="0"/>
              <a:t>drying</a:t>
            </a:r>
            <a:r>
              <a:rPr lang="fr-FR" sz="2400" dirty="0" smtClean="0"/>
              <a:t> and </a:t>
            </a:r>
            <a:r>
              <a:rPr lang="fr-FR" sz="2400" dirty="0" err="1" smtClean="0"/>
              <a:t>smashing</a:t>
            </a:r>
            <a:r>
              <a:rPr lang="fr-FR" sz="2400" dirty="0" smtClean="0"/>
              <a:t> </a:t>
            </a:r>
            <a:r>
              <a:rPr lang="fr-FR" sz="2400" dirty="0" err="1" smtClean="0"/>
              <a:t>apples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825255" y="396371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CIDER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016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3409950" cy="257809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31068"/>
            <a:ext cx="2230165" cy="34376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843808" y="476672"/>
            <a:ext cx="31517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Homemade</a:t>
            </a:r>
            <a:r>
              <a:rPr lang="fr-FR" sz="2800" dirty="0" smtClean="0"/>
              <a:t> </a:t>
            </a:r>
            <a:r>
              <a:rPr lang="fr-FR" sz="2800" dirty="0" err="1" smtClean="0"/>
              <a:t>brewing</a:t>
            </a:r>
            <a:endParaRPr lang="fr-FR" sz="2800" dirty="0" smtClean="0"/>
          </a:p>
          <a:p>
            <a:r>
              <a:rPr lang="fr-FR" sz="2800" dirty="0" err="1" smtClean="0"/>
              <a:t>Ash</a:t>
            </a:r>
            <a:r>
              <a:rPr lang="fr-FR" sz="2800" dirty="0" smtClean="0"/>
              <a:t> drink : Frênette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621092" y="5068726"/>
            <a:ext cx="196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Dry </a:t>
            </a:r>
            <a:r>
              <a:rPr lang="fr-FR" sz="2400" dirty="0" err="1" smtClean="0"/>
              <a:t>ash</a:t>
            </a:r>
            <a:r>
              <a:rPr lang="fr-FR" sz="2400" dirty="0" smtClean="0"/>
              <a:t> </a:t>
            </a:r>
            <a:r>
              <a:rPr lang="fr-FR" sz="2400" dirty="0" err="1" smtClean="0"/>
              <a:t>leaves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923928" y="5542753"/>
            <a:ext cx="4982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/>
              <a:t>c</a:t>
            </a:r>
            <a:r>
              <a:rPr lang="fr-FR" sz="2400" dirty="0" err="1" smtClean="0"/>
              <a:t>an</a:t>
            </a:r>
            <a:r>
              <a:rPr lang="fr-FR" sz="2400" dirty="0" smtClean="0"/>
              <a:t> </a:t>
            </a:r>
            <a:r>
              <a:rPr lang="fr-FR" sz="2400" dirty="0" err="1" smtClean="0"/>
              <a:t>give</a:t>
            </a:r>
            <a:r>
              <a:rPr lang="fr-FR" sz="2400" dirty="0" smtClean="0"/>
              <a:t> a </a:t>
            </a:r>
            <a:r>
              <a:rPr lang="fr-FR" sz="2400" dirty="0" err="1" smtClean="0"/>
              <a:t>low</a:t>
            </a:r>
            <a:r>
              <a:rPr lang="fr-FR" sz="2400" dirty="0" smtClean="0"/>
              <a:t> </a:t>
            </a:r>
            <a:r>
              <a:rPr lang="fr-FR" sz="2400" dirty="0" err="1" smtClean="0"/>
              <a:t>alcohol</a:t>
            </a:r>
            <a:r>
              <a:rPr lang="fr-FR" sz="2400" dirty="0" smtClean="0"/>
              <a:t> </a:t>
            </a:r>
            <a:r>
              <a:rPr lang="fr-FR" sz="2400" dirty="0" err="1" smtClean="0"/>
              <a:t>refreshing</a:t>
            </a:r>
            <a:r>
              <a:rPr lang="fr-FR" sz="2400" dirty="0" smtClean="0"/>
              <a:t> drink</a:t>
            </a:r>
          </a:p>
          <a:p>
            <a:pPr algn="ctr"/>
            <a:r>
              <a:rPr lang="fr-FR" sz="2400" dirty="0" err="1" smtClean="0"/>
              <a:t>After</a:t>
            </a:r>
            <a:r>
              <a:rPr lang="fr-FR" sz="2400" dirty="0" smtClean="0"/>
              <a:t> </a:t>
            </a:r>
            <a:r>
              <a:rPr lang="fr-FR" sz="2400" dirty="0" err="1" smtClean="0"/>
              <a:t>brewing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5278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5486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 country of </a:t>
            </a:r>
            <a:r>
              <a:rPr lang="fr-FR" sz="2400" dirty="0" err="1" smtClean="0"/>
              <a:t>wine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362325" cy="38290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60032" y="2276872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Creation</a:t>
            </a:r>
            <a:r>
              <a:rPr lang="fr-FR" sz="2400" dirty="0" smtClean="0"/>
              <a:t> of jobs, </a:t>
            </a:r>
            <a:r>
              <a:rPr lang="fr-FR" sz="2400" dirty="0" err="1" smtClean="0"/>
              <a:t>such</a:t>
            </a:r>
            <a:r>
              <a:rPr lang="fr-FR" sz="2400" dirty="0" smtClean="0"/>
              <a:t> as :</a:t>
            </a:r>
          </a:p>
          <a:p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Winegrowers</a:t>
            </a: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Producers</a:t>
            </a:r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Sellers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Sommeliers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1228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76672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UNESCO intangible cultural </a:t>
            </a:r>
            <a:r>
              <a:rPr lang="fr-FR" sz="2400" dirty="0" err="1" smtClean="0"/>
              <a:t>heritage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981450" cy="2857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13534"/>
            <a:ext cx="4158751" cy="25922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3424" y="4450195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Coq au vin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6228184" y="2262480"/>
            <a:ext cx="3042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Carbonade flamande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99423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4868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Everyday</a:t>
            </a:r>
            <a:r>
              <a:rPr lang="fr-FR" sz="2400" dirty="0" smtClean="0"/>
              <a:t> life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6" y="1010345"/>
            <a:ext cx="3564007" cy="38206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999" y="2348880"/>
            <a:ext cx="2834120" cy="37788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20072" y="1883409"/>
            <a:ext cx="340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Cider</a:t>
            </a:r>
            <a:r>
              <a:rPr lang="fr-FR" dirty="0" smtClean="0"/>
              <a:t> </a:t>
            </a:r>
            <a:r>
              <a:rPr lang="fr-FR" dirty="0" err="1" smtClean="0"/>
              <a:t>vinegar</a:t>
            </a:r>
            <a:r>
              <a:rPr lang="fr-FR" dirty="0" smtClean="0"/>
              <a:t> and </a:t>
            </a:r>
            <a:r>
              <a:rPr lang="fr-FR" dirty="0" err="1" smtClean="0"/>
              <a:t>its</a:t>
            </a:r>
            <a:r>
              <a:rPr lang="fr-FR" dirty="0" smtClean="0"/>
              <a:t> multiple uses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21518" y="5157192"/>
            <a:ext cx="2909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White </a:t>
            </a:r>
            <a:r>
              <a:rPr lang="fr-FR" dirty="0" err="1" smtClean="0"/>
              <a:t>vinegar</a:t>
            </a:r>
            <a:r>
              <a:rPr lang="fr-FR" dirty="0" smtClean="0"/>
              <a:t> as an </a:t>
            </a:r>
            <a:r>
              <a:rPr lang="fr-FR" dirty="0" err="1" smtClean="0"/>
              <a:t>ecologic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cleaning</a:t>
            </a:r>
            <a:r>
              <a:rPr lang="fr-FR" dirty="0" smtClean="0"/>
              <a:t> </a:t>
            </a:r>
            <a:r>
              <a:rPr lang="fr-FR" dirty="0" err="1" smtClean="0"/>
              <a:t>product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441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62068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Habits and customs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572000" cy="30403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10" y="3789040"/>
            <a:ext cx="4474883" cy="271427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68144" y="3393173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Mulled</a:t>
            </a:r>
            <a:r>
              <a:rPr lang="fr-FR" dirty="0" smtClean="0"/>
              <a:t> </a:t>
            </a:r>
            <a:r>
              <a:rPr lang="fr-FR" dirty="0" err="1" smtClean="0"/>
              <a:t>wine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Christmas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1834" y="4419383"/>
            <a:ext cx="349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Crepes</a:t>
            </a:r>
            <a:r>
              <a:rPr lang="fr-FR" dirty="0" smtClean="0"/>
              <a:t> and </a:t>
            </a:r>
            <a:r>
              <a:rPr lang="fr-FR" dirty="0" err="1" smtClean="0"/>
              <a:t>cider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Candlemas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692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91680" y="332656"/>
            <a:ext cx="5618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Import, export and </a:t>
            </a:r>
            <a:r>
              <a:rPr lang="fr-FR" sz="3200" dirty="0" err="1" smtClean="0"/>
              <a:t>consumption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3923928" y="1340768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Wine</a:t>
            </a:r>
            <a:endParaRPr lang="fr-FR" sz="2400" dirty="0"/>
          </a:p>
        </p:txBody>
      </p:sp>
      <p:sp>
        <p:nvSpPr>
          <p:cNvPr id="4" name="Espace réservé du texte 3"/>
          <p:cNvSpPr txBox="1">
            <a:spLocks/>
          </p:cNvSpPr>
          <p:nvPr/>
        </p:nvSpPr>
        <p:spPr>
          <a:xfrm>
            <a:off x="4932040" y="2564904"/>
            <a:ext cx="3703681" cy="28803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r>
              <a:rPr lang="fr-FR" smtClean="0"/>
              <a:t>wine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880" y="2996952"/>
            <a:ext cx="4919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fr-FR" sz="2000" dirty="0" smtClean="0"/>
              <a:t>In 2010 :</a:t>
            </a:r>
          </a:p>
          <a:p>
            <a:pPr lvl="0" algn="just">
              <a:buNone/>
            </a:pPr>
            <a:endParaRPr lang="fr-FR" sz="2000" dirty="0" smtClean="0"/>
          </a:p>
          <a:p>
            <a:pPr lvl="0" algn="just">
              <a:buNone/>
            </a:pPr>
            <a:r>
              <a:rPr lang="fr-FR" sz="2000" dirty="0" smtClean="0"/>
              <a:t>World production : 259,9 million </a:t>
            </a:r>
            <a:r>
              <a:rPr lang="fr-FR" sz="2000" dirty="0" err="1" smtClean="0"/>
              <a:t>hectoliters</a:t>
            </a:r>
            <a:endParaRPr lang="fr-FR" sz="2000" dirty="0" smtClean="0"/>
          </a:p>
          <a:p>
            <a:pPr lvl="0" algn="just">
              <a:buNone/>
            </a:pPr>
            <a:r>
              <a:rPr lang="fr-FR" sz="2000" dirty="0" smtClean="0"/>
              <a:t>France production : </a:t>
            </a:r>
            <a:r>
              <a:rPr lang="fr-FR" sz="2000" dirty="0"/>
              <a:t>44,75</a:t>
            </a:r>
            <a:r>
              <a:rPr lang="fr-FR" sz="2000" dirty="0" smtClean="0"/>
              <a:t> million </a:t>
            </a:r>
            <a:r>
              <a:rPr lang="fr-FR" sz="2000" dirty="0" err="1" smtClean="0"/>
              <a:t>hectoliters</a:t>
            </a:r>
            <a:r>
              <a:rPr lang="fr-FR" sz="2000" dirty="0" smtClean="0"/>
              <a:t> </a:t>
            </a:r>
          </a:p>
          <a:p>
            <a:pPr algn="just"/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3676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5" y="1916832"/>
            <a:ext cx="8563339" cy="37656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66961" y="708207"/>
            <a:ext cx="846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Leading</a:t>
            </a:r>
            <a:r>
              <a:rPr lang="fr-FR" sz="2800" dirty="0" smtClean="0"/>
              <a:t> </a:t>
            </a:r>
            <a:r>
              <a:rPr lang="fr-FR" sz="2800" dirty="0" err="1" smtClean="0"/>
              <a:t>producers</a:t>
            </a:r>
            <a:r>
              <a:rPr lang="fr-FR" sz="2800" dirty="0" smtClean="0"/>
              <a:t> of </a:t>
            </a:r>
            <a:r>
              <a:rPr lang="fr-FR" sz="2800" dirty="0" err="1" smtClean="0"/>
              <a:t>wine</a:t>
            </a:r>
            <a:r>
              <a:rPr lang="fr-FR" sz="2800" dirty="0" smtClean="0"/>
              <a:t> in 2010 (in million </a:t>
            </a:r>
            <a:r>
              <a:rPr lang="fr-FR" sz="2800" dirty="0" err="1" smtClean="0"/>
              <a:t>hectoliters</a:t>
            </a:r>
            <a:r>
              <a:rPr lang="fr-FR" sz="2800" dirty="0" smtClean="0"/>
              <a:t>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1445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4881" y="786816"/>
            <a:ext cx="4436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buNone/>
            </a:pPr>
            <a:r>
              <a:rPr lang="fr-FR" dirty="0" err="1"/>
              <a:t>Consumption</a:t>
            </a:r>
            <a:r>
              <a:rPr lang="fr-FR" dirty="0"/>
              <a:t> per </a:t>
            </a:r>
            <a:r>
              <a:rPr lang="fr-FR" dirty="0" err="1"/>
              <a:t>inhabitant</a:t>
            </a:r>
            <a:r>
              <a:rPr lang="fr-FR" dirty="0"/>
              <a:t> per </a:t>
            </a:r>
            <a:r>
              <a:rPr lang="fr-FR" dirty="0" err="1"/>
              <a:t>year</a:t>
            </a:r>
            <a:r>
              <a:rPr lang="fr-FR" dirty="0"/>
              <a:t> (2005) :</a:t>
            </a:r>
          </a:p>
          <a:p>
            <a:pPr lvl="0" algn="ctr">
              <a:buNone/>
            </a:pPr>
            <a:r>
              <a:rPr lang="fr-FR" dirty="0"/>
              <a:t>First place : Vatican (62,02 </a:t>
            </a:r>
            <a:r>
              <a:rPr lang="fr-FR" dirty="0" err="1"/>
              <a:t>liters</a:t>
            </a:r>
            <a:r>
              <a:rPr lang="fr-FR" dirty="0"/>
              <a:t>)</a:t>
            </a:r>
          </a:p>
          <a:p>
            <a:pPr lvl="0" algn="ctr">
              <a:buNone/>
            </a:pPr>
            <a:r>
              <a:rPr lang="fr-FR" dirty="0"/>
              <a:t>Second place : </a:t>
            </a:r>
            <a:r>
              <a:rPr lang="fr-FR" dirty="0" err="1"/>
              <a:t>Andorra</a:t>
            </a:r>
            <a:r>
              <a:rPr lang="fr-FR" dirty="0"/>
              <a:t> (60,13 </a:t>
            </a:r>
            <a:r>
              <a:rPr lang="fr-FR" dirty="0" err="1"/>
              <a:t>liters</a:t>
            </a:r>
            <a:r>
              <a:rPr lang="fr-FR" dirty="0"/>
              <a:t>)</a:t>
            </a:r>
          </a:p>
          <a:p>
            <a:pPr lvl="0" algn="ctr">
              <a:buNone/>
            </a:pPr>
            <a:r>
              <a:rPr lang="fr-FR" dirty="0" err="1"/>
              <a:t>Third</a:t>
            </a:r>
            <a:r>
              <a:rPr lang="fr-FR" dirty="0"/>
              <a:t> place : France (55,85 </a:t>
            </a:r>
            <a:r>
              <a:rPr lang="fr-FR" dirty="0" err="1"/>
              <a:t>liters</a:t>
            </a:r>
            <a:r>
              <a:rPr lang="fr-FR" dirty="0"/>
              <a:t>)</a:t>
            </a:r>
          </a:p>
          <a:p>
            <a:pPr lvl="0" algn="ctr">
              <a:buNone/>
            </a:pPr>
            <a:endParaRPr lang="fr-FR" dirty="0"/>
          </a:p>
          <a:p>
            <a:pPr lvl="0" algn="ctr">
              <a:buNone/>
            </a:pPr>
            <a:r>
              <a:rPr lang="fr-FR" dirty="0" err="1"/>
              <a:t>Exporting</a:t>
            </a:r>
            <a:r>
              <a:rPr lang="fr-FR" dirty="0"/>
              <a:t> country :</a:t>
            </a:r>
          </a:p>
          <a:p>
            <a:pPr lvl="0" algn="ctr">
              <a:buNone/>
            </a:pPr>
            <a:r>
              <a:rPr lang="fr-FR" dirty="0"/>
              <a:t>First place : </a:t>
            </a:r>
            <a:r>
              <a:rPr lang="fr-FR" dirty="0" err="1"/>
              <a:t>Italy</a:t>
            </a:r>
            <a:endParaRPr lang="fr-FR" dirty="0"/>
          </a:p>
          <a:p>
            <a:pPr lvl="0" algn="ctr">
              <a:buNone/>
            </a:pPr>
            <a:r>
              <a:rPr lang="fr-FR" dirty="0"/>
              <a:t>Second place : </a:t>
            </a:r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>
          <a:xfrm>
            <a:off x="4616345" y="419811"/>
            <a:ext cx="4252360" cy="590465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r>
              <a:rPr lang="fr-FR" smtClean="0"/>
              <a:t>A manga about wine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7897" y="4005064"/>
            <a:ext cx="4498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fr-FR" dirty="0" err="1" smtClean="0"/>
              <a:t>However</a:t>
            </a:r>
            <a:r>
              <a:rPr lang="fr-FR" dirty="0" smtClean="0"/>
              <a:t>,</a:t>
            </a:r>
          </a:p>
          <a:p>
            <a:pPr lvl="0" algn="ctr">
              <a:buNone/>
            </a:pPr>
            <a:r>
              <a:rPr lang="fr-FR" dirty="0" err="1"/>
              <a:t>w</a:t>
            </a:r>
            <a:r>
              <a:rPr lang="fr-FR" dirty="0" err="1" smtClean="0"/>
              <a:t>ine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 in France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almost</a:t>
            </a:r>
            <a:r>
              <a:rPr lang="fr-FR" dirty="0" smtClean="0"/>
              <a:t> </a:t>
            </a:r>
            <a:r>
              <a:rPr lang="fr-FR" dirty="0" err="1" smtClean="0"/>
              <a:t>divided</a:t>
            </a:r>
            <a:r>
              <a:rPr lang="fr-FR" dirty="0" smtClean="0"/>
              <a:t> by </a:t>
            </a:r>
            <a:r>
              <a:rPr lang="fr-FR" dirty="0" err="1" smtClean="0"/>
              <a:t>three</a:t>
            </a:r>
            <a:r>
              <a:rPr lang="fr-FR" dirty="0" smtClean="0"/>
              <a:t> in </a:t>
            </a:r>
            <a:r>
              <a:rPr lang="fr-FR" dirty="0" err="1" smtClean="0"/>
              <a:t>fifty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140 </a:t>
            </a:r>
            <a:r>
              <a:rPr lang="fr-FR" dirty="0" err="1" smtClean="0"/>
              <a:t>liters</a:t>
            </a:r>
            <a:r>
              <a:rPr lang="fr-FR" dirty="0" smtClean="0"/>
              <a:t> per </a:t>
            </a:r>
            <a:r>
              <a:rPr lang="fr-FR" dirty="0" err="1" smtClean="0"/>
              <a:t>inhabitant</a:t>
            </a:r>
            <a:r>
              <a:rPr lang="fr-FR" dirty="0" smtClean="0"/>
              <a:t> per </a:t>
            </a:r>
            <a:r>
              <a:rPr lang="fr-FR" dirty="0" err="1" smtClean="0"/>
              <a:t>year</a:t>
            </a:r>
            <a:r>
              <a:rPr lang="fr-FR" dirty="0" smtClean="0"/>
              <a:t> in 1960 to 80 </a:t>
            </a:r>
            <a:r>
              <a:rPr lang="fr-FR" dirty="0" err="1" smtClean="0"/>
              <a:t>liters</a:t>
            </a:r>
            <a:r>
              <a:rPr lang="fr-FR" dirty="0" smtClean="0"/>
              <a:t> in 1999 and 50 </a:t>
            </a:r>
            <a:r>
              <a:rPr lang="fr-FR" dirty="0" err="1" smtClean="0"/>
              <a:t>liters</a:t>
            </a:r>
            <a:r>
              <a:rPr lang="fr-FR" dirty="0" smtClean="0"/>
              <a:t> in 2010.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372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77668" y="26064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Beer</a:t>
            </a:r>
            <a:r>
              <a:rPr lang="fr-FR" sz="2400" dirty="0" smtClean="0"/>
              <a:t> : </a:t>
            </a:r>
          </a:p>
          <a:p>
            <a:pPr algn="ctr"/>
            <a:r>
              <a:rPr lang="fr-FR" sz="2400" dirty="0" smtClean="0"/>
              <a:t>Estimation of </a:t>
            </a:r>
            <a:r>
              <a:rPr lang="fr-FR" sz="2400" dirty="0" err="1" smtClean="0"/>
              <a:t>beer</a:t>
            </a:r>
            <a:r>
              <a:rPr lang="fr-FR" sz="2400" dirty="0" smtClean="0"/>
              <a:t> </a:t>
            </a:r>
            <a:r>
              <a:rPr lang="fr-FR" sz="2400" dirty="0" err="1" smtClean="0"/>
              <a:t>consumption</a:t>
            </a:r>
            <a:r>
              <a:rPr lang="fr-FR" sz="2400" dirty="0" smtClean="0"/>
              <a:t> per </a:t>
            </a:r>
            <a:r>
              <a:rPr lang="fr-FR" sz="2400" dirty="0" err="1" smtClean="0"/>
              <a:t>inhabitant</a:t>
            </a:r>
            <a:r>
              <a:rPr lang="fr-FR" sz="2400" dirty="0" smtClean="0"/>
              <a:t> per </a:t>
            </a:r>
            <a:r>
              <a:rPr lang="fr-FR" sz="2400" dirty="0" err="1" smtClean="0"/>
              <a:t>year</a:t>
            </a: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96" y="1628800"/>
            <a:ext cx="6507327" cy="33843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46020" y="5445224"/>
            <a:ext cx="64225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fr-FR" dirty="0" smtClean="0"/>
              <a:t>In the world, </a:t>
            </a: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 182,69 billion </a:t>
            </a:r>
            <a:r>
              <a:rPr lang="fr-FR" dirty="0" err="1" smtClean="0"/>
              <a:t>liters</a:t>
            </a:r>
            <a:r>
              <a:rPr lang="fr-FR" dirty="0" smtClean="0"/>
              <a:t> of </a:t>
            </a:r>
            <a:r>
              <a:rPr lang="fr-FR" dirty="0" err="1" smtClean="0"/>
              <a:t>beer</a:t>
            </a:r>
            <a:r>
              <a:rPr lang="fr-FR" dirty="0" smtClean="0"/>
              <a:t> are </a:t>
            </a:r>
            <a:r>
              <a:rPr lang="fr-FR" dirty="0" err="1" smtClean="0"/>
              <a:t>consumed</a:t>
            </a:r>
            <a:r>
              <a:rPr lang="fr-FR" dirty="0" smtClean="0"/>
              <a:t>.</a:t>
            </a:r>
          </a:p>
          <a:p>
            <a:pPr lvl="0" algn="ctr"/>
            <a:r>
              <a:rPr lang="fr-FR" dirty="0" smtClean="0"/>
              <a:t>French </a:t>
            </a:r>
            <a:r>
              <a:rPr lang="fr-FR" dirty="0" err="1" smtClean="0"/>
              <a:t>consumption</a:t>
            </a:r>
            <a:r>
              <a:rPr lang="fr-FR" dirty="0" smtClean="0"/>
              <a:t> of </a:t>
            </a:r>
            <a:r>
              <a:rPr lang="fr-FR" dirty="0" err="1" smtClean="0"/>
              <a:t>beer</a:t>
            </a:r>
            <a:r>
              <a:rPr lang="fr-FR" dirty="0" smtClean="0"/>
              <a:t> 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among</a:t>
            </a:r>
            <a:r>
              <a:rPr lang="fr-FR" dirty="0" smtClean="0"/>
              <a:t> the </a:t>
            </a:r>
            <a:r>
              <a:rPr lang="fr-FR" dirty="0" err="1" smtClean="0"/>
              <a:t>lowest</a:t>
            </a:r>
            <a:r>
              <a:rPr lang="fr-FR" dirty="0" smtClean="0"/>
              <a:t> in Europe : </a:t>
            </a:r>
          </a:p>
          <a:p>
            <a:pPr lvl="0" algn="ctr"/>
            <a:r>
              <a:rPr lang="fr-FR" dirty="0" smtClean="0"/>
              <a:t>38 </a:t>
            </a:r>
            <a:r>
              <a:rPr lang="fr-FR" dirty="0" err="1" smtClean="0"/>
              <a:t>liters</a:t>
            </a:r>
            <a:r>
              <a:rPr lang="fr-FR" dirty="0" smtClean="0"/>
              <a:t> per </a:t>
            </a:r>
            <a:r>
              <a:rPr lang="fr-FR" dirty="0" err="1" smtClean="0"/>
              <a:t>year</a:t>
            </a:r>
            <a:r>
              <a:rPr lang="fr-FR" dirty="0" smtClean="0"/>
              <a:t> and per </a:t>
            </a:r>
            <a:r>
              <a:rPr lang="fr-FR" dirty="0" err="1" smtClean="0"/>
              <a:t>inhabitant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0104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749">
            <a:off x="565124" y="1788690"/>
            <a:ext cx="3281045" cy="26860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231781" y="1300804"/>
            <a:ext cx="3167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Wine</a:t>
            </a:r>
            <a:r>
              <a:rPr lang="fr-FR" sz="3200" b="1" dirty="0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and </a:t>
            </a:r>
            <a:r>
              <a:rPr lang="fr-FR" sz="3200" b="1" dirty="0" err="1">
                <a:effectLst>
                  <a:glow rad="45504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vinegar</a:t>
            </a:r>
            <a:endParaRPr lang="fr-FR" sz="3200" dirty="0"/>
          </a:p>
          <a:p>
            <a:endParaRPr lang="fr-FR" sz="3200" dirty="0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761">
            <a:off x="4309618" y="3260711"/>
            <a:ext cx="4324350" cy="27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74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4178" y="581166"/>
            <a:ext cx="1139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Vinegar</a:t>
            </a:r>
            <a:endParaRPr lang="fr-FR" sz="2400" dirty="0"/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5148064" y="1556792"/>
            <a:ext cx="3612600" cy="4104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r>
              <a:rPr lang="fr-FR" smtClean="0"/>
              <a:t>Vinegar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2587" y="2204864"/>
            <a:ext cx="47432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 smtClean="0"/>
              <a:t>In France, 1 167 759 </a:t>
            </a:r>
            <a:r>
              <a:rPr lang="fr-FR" dirty="0" err="1" smtClean="0"/>
              <a:t>hectoliters</a:t>
            </a:r>
            <a:r>
              <a:rPr lang="fr-FR" dirty="0" smtClean="0"/>
              <a:t> of </a:t>
            </a:r>
            <a:r>
              <a:rPr lang="fr-FR" dirty="0" err="1" smtClean="0"/>
              <a:t>vinegar</a:t>
            </a:r>
            <a:r>
              <a:rPr lang="fr-FR" dirty="0" smtClean="0"/>
              <a:t> are </a:t>
            </a:r>
            <a:r>
              <a:rPr lang="fr-FR" dirty="0" err="1" smtClean="0"/>
              <a:t>produced</a:t>
            </a:r>
            <a:r>
              <a:rPr lang="fr-FR" dirty="0" smtClean="0"/>
              <a:t> per </a:t>
            </a:r>
            <a:r>
              <a:rPr lang="fr-FR" dirty="0" err="1" smtClean="0"/>
              <a:t>year</a:t>
            </a:r>
            <a:r>
              <a:rPr lang="fr-FR" dirty="0" smtClean="0"/>
              <a:t>.</a:t>
            </a:r>
          </a:p>
          <a:p>
            <a:pPr lvl="0" algn="ctr"/>
            <a:endParaRPr lang="fr-FR" dirty="0" smtClean="0"/>
          </a:p>
          <a:p>
            <a:pPr lvl="0" algn="ctr"/>
            <a:r>
              <a:rPr lang="fr-FR" dirty="0" err="1" smtClean="0"/>
              <a:t>Alcohol</a:t>
            </a:r>
            <a:r>
              <a:rPr lang="fr-FR" dirty="0" smtClean="0"/>
              <a:t> </a:t>
            </a:r>
            <a:r>
              <a:rPr lang="fr-FR" dirty="0" err="1" smtClean="0"/>
              <a:t>vinegar</a:t>
            </a:r>
            <a:r>
              <a:rPr lang="fr-FR" dirty="0" smtClean="0"/>
              <a:t> : 67%</a:t>
            </a:r>
          </a:p>
          <a:p>
            <a:pPr lvl="0" algn="ctr"/>
            <a:r>
              <a:rPr lang="fr-FR" dirty="0" err="1" smtClean="0"/>
              <a:t>Wine</a:t>
            </a:r>
            <a:r>
              <a:rPr lang="fr-FR" dirty="0" smtClean="0"/>
              <a:t> </a:t>
            </a:r>
            <a:r>
              <a:rPr lang="fr-FR" dirty="0" err="1" smtClean="0"/>
              <a:t>vinegar</a:t>
            </a:r>
            <a:r>
              <a:rPr lang="fr-FR" dirty="0" smtClean="0"/>
              <a:t> : 27%</a:t>
            </a:r>
          </a:p>
          <a:p>
            <a:pPr lvl="0" algn="ctr"/>
            <a:r>
              <a:rPr lang="fr-FR" dirty="0" err="1" smtClean="0"/>
              <a:t>Cider</a:t>
            </a:r>
            <a:r>
              <a:rPr lang="fr-FR" dirty="0" smtClean="0"/>
              <a:t> </a:t>
            </a:r>
            <a:r>
              <a:rPr lang="fr-FR" dirty="0" err="1" smtClean="0"/>
              <a:t>vinegar</a:t>
            </a:r>
            <a:r>
              <a:rPr lang="fr-FR" dirty="0" smtClean="0"/>
              <a:t> and </a:t>
            </a:r>
            <a:r>
              <a:rPr lang="fr-FR" dirty="0" err="1" smtClean="0"/>
              <a:t>others</a:t>
            </a:r>
            <a:r>
              <a:rPr lang="fr-FR" dirty="0" smtClean="0"/>
              <a:t> : 6%</a:t>
            </a:r>
          </a:p>
          <a:p>
            <a:pPr lvl="0"/>
            <a:endParaRPr lang="fr-FR" dirty="0" smtClean="0"/>
          </a:p>
          <a:p>
            <a:pPr lvl="0" algn="ctr"/>
            <a:r>
              <a:rPr lang="fr-FR" dirty="0" smtClean="0"/>
              <a:t>Distribution of French </a:t>
            </a:r>
            <a:r>
              <a:rPr lang="fr-FR" dirty="0" err="1" smtClean="0"/>
              <a:t>vinegar</a:t>
            </a:r>
            <a:r>
              <a:rPr lang="fr-FR" dirty="0" smtClean="0"/>
              <a:t> sales :</a:t>
            </a:r>
          </a:p>
          <a:p>
            <a:pPr lvl="0" algn="ctr"/>
            <a:r>
              <a:rPr lang="fr-FR" dirty="0" smtClean="0"/>
              <a:t>Sales in France : 86%</a:t>
            </a:r>
          </a:p>
          <a:p>
            <a:pPr lvl="0" algn="ctr"/>
            <a:r>
              <a:rPr lang="fr-FR" dirty="0" smtClean="0"/>
              <a:t>export sales : 14%</a:t>
            </a:r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83279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34561" y="692696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Cider</a:t>
            </a:r>
            <a:endParaRPr lang="fr-FR" sz="3200" dirty="0"/>
          </a:p>
        </p:txBody>
      </p:sp>
      <p:sp>
        <p:nvSpPr>
          <p:cNvPr id="3" name="Espace réservé du texte 2"/>
          <p:cNvSpPr txBox="1">
            <a:spLocks/>
          </p:cNvSpPr>
          <p:nvPr/>
        </p:nvSpPr>
        <p:spPr>
          <a:xfrm>
            <a:off x="395536" y="1700808"/>
            <a:ext cx="3744416" cy="424847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fr-FR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 defTabSz="914400" rtl="0" eaLnBrk="1" latinLnBrk="0" hangingPunct="1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 defTabSz="914400" rtl="0" eaLnBrk="1" latinLnBrk="0" hangingPunct="1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8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 defTabSz="914400" rtl="0" eaLnBrk="1" latinLnBrk="0" hangingPunct="1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4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 defTabSz="914400" rtl="0" eaLnBrk="1" latinLnBrk="0" hangingPunct="1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 defTabSz="914400" rtl="0" eaLnBrk="1" latinLnBrk="0" hangingPunct="1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fr-FR" sz="2000" b="0" i="0" u="none" strike="noStrike" kern="1200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r>
              <a:rPr lang="fr-FR" smtClean="0"/>
              <a:t>Cider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65315" y="1715975"/>
            <a:ext cx="4311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smtClean="0"/>
              <a:t>In France, </a:t>
            </a:r>
            <a:r>
              <a:rPr lang="fr-FR" dirty="0" err="1" smtClean="0"/>
              <a:t>cider</a:t>
            </a:r>
            <a:r>
              <a:rPr lang="fr-FR" dirty="0" smtClean="0"/>
              <a:t> </a:t>
            </a:r>
            <a:r>
              <a:rPr lang="fr-FR" dirty="0" err="1" smtClean="0"/>
              <a:t>consumption</a:t>
            </a:r>
            <a:r>
              <a:rPr lang="fr-FR" dirty="0" smtClean="0"/>
              <a:t> per </a:t>
            </a:r>
            <a:r>
              <a:rPr lang="fr-FR" dirty="0" err="1" smtClean="0"/>
              <a:t>inhabitant</a:t>
            </a:r>
            <a:r>
              <a:rPr lang="fr-FR" dirty="0" smtClean="0"/>
              <a:t> per 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2 </a:t>
            </a:r>
            <a:r>
              <a:rPr lang="fr-FR" dirty="0" err="1" smtClean="0"/>
              <a:t>liters</a:t>
            </a:r>
            <a:r>
              <a:rPr lang="fr-FR" dirty="0" smtClean="0"/>
              <a:t>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This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seasonal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pPr lvl="0"/>
            <a:r>
              <a:rPr lang="fr-FR" dirty="0" smtClean="0"/>
              <a:t>- </a:t>
            </a:r>
            <a:r>
              <a:rPr lang="fr-FR" dirty="0" err="1" smtClean="0"/>
              <a:t>Epiphany</a:t>
            </a:r>
            <a:endParaRPr lang="fr-FR" dirty="0" smtClean="0"/>
          </a:p>
          <a:p>
            <a:pPr lvl="0"/>
            <a:r>
              <a:rPr lang="fr-FR" dirty="0" smtClean="0"/>
              <a:t>- </a:t>
            </a:r>
            <a:r>
              <a:rPr lang="fr-FR" dirty="0" err="1" smtClean="0"/>
              <a:t>Candlemas</a:t>
            </a:r>
            <a:endParaRPr lang="fr-FR" dirty="0" smtClean="0"/>
          </a:p>
          <a:p>
            <a:pPr lvl="0"/>
            <a:r>
              <a:rPr lang="fr-FR" dirty="0" smtClean="0"/>
              <a:t>- </a:t>
            </a:r>
            <a:r>
              <a:rPr lang="fr-FR" dirty="0" err="1" smtClean="0"/>
              <a:t>Shrove</a:t>
            </a:r>
            <a:r>
              <a:rPr lang="fr-FR" dirty="0" smtClean="0"/>
              <a:t> Tuesday</a:t>
            </a:r>
          </a:p>
          <a:p>
            <a:pPr lvl="0"/>
            <a:r>
              <a:rPr lang="fr-FR" dirty="0" smtClean="0"/>
              <a:t>- The </a:t>
            </a:r>
            <a:r>
              <a:rPr lang="fr-FR" dirty="0" err="1" smtClean="0"/>
              <a:t>summer</a:t>
            </a:r>
            <a:r>
              <a:rPr lang="fr-FR" dirty="0" smtClean="0"/>
              <a:t> </a:t>
            </a:r>
            <a:r>
              <a:rPr lang="fr-FR" dirty="0" err="1" smtClean="0"/>
              <a:t>season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76056" y="443495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 err="1" smtClean="0"/>
              <a:t>Only</a:t>
            </a:r>
            <a:r>
              <a:rPr lang="fr-FR" dirty="0" smtClean="0"/>
              <a:t> 10% of French production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exported</a:t>
            </a:r>
            <a:r>
              <a:rPr lang="fr-FR" dirty="0" smtClean="0"/>
              <a:t>. (</a:t>
            </a:r>
            <a:r>
              <a:rPr lang="fr-FR" dirty="0" err="1" smtClean="0"/>
              <a:t>November</a:t>
            </a:r>
            <a:r>
              <a:rPr lang="fr-FR" dirty="0" smtClean="0"/>
              <a:t> 2012)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458939" y="5487615"/>
            <a:ext cx="4247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None/>
            </a:pPr>
            <a:r>
              <a:rPr lang="fr-FR" dirty="0" err="1" smtClean="0"/>
              <a:t>Every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 in France, 1.6 million </a:t>
            </a:r>
            <a:r>
              <a:rPr lang="fr-FR" dirty="0" err="1" smtClean="0"/>
              <a:t>hectoliters</a:t>
            </a:r>
            <a:r>
              <a:rPr lang="fr-FR" dirty="0" smtClean="0"/>
              <a:t> of </a:t>
            </a:r>
            <a:r>
              <a:rPr lang="fr-FR" dirty="0" err="1" smtClean="0"/>
              <a:t>cider</a:t>
            </a:r>
            <a:r>
              <a:rPr lang="fr-FR" dirty="0" smtClean="0"/>
              <a:t> are </a:t>
            </a:r>
            <a:r>
              <a:rPr lang="fr-FR" dirty="0" err="1" smtClean="0"/>
              <a:t>sold</a:t>
            </a:r>
            <a:r>
              <a:rPr lang="fr-FR" dirty="0" smtClean="0"/>
              <a:t> for a total turnover of 185 million euros.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721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fr-FR" dirty="0"/>
              <a:t>ご清聴ありがとうございます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listening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519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62068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Sources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9592" y="1268760"/>
            <a:ext cx="64087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hlinkClick r:id="rId2"/>
              </a:rPr>
              <a:t>http://partage.cra-normandie.fr/fichiers/cidre-etat-marche.pdf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hlinkClick r:id="rId3"/>
              </a:rPr>
              <a:t>http://www.planetoscope.com/Le-Vin/1185-production-mondiale-de-vin.html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hlinkClick r:id="rId4"/>
              </a:rPr>
              <a:t>http://www.planetoscope.com/boisson/954-consommation-de-biere-en-france.html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hlinkClick r:id="rId5"/>
              </a:rPr>
              <a:t>http://www.brasseurs-de-france.com/la-biere/economie/la-biere-dans-le-monde/asie/</a:t>
            </a: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u="sng" dirty="0" smtClean="0">
                <a:hlinkClick r:id="rId6"/>
              </a:rPr>
              <a:t>http</a:t>
            </a:r>
            <a:r>
              <a:rPr lang="fr-FR" u="sng" dirty="0">
                <a:hlinkClick r:id="rId6"/>
              </a:rPr>
              <a:t>://vins-france.com/fr/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u="sng" dirty="0">
                <a:hlinkClick r:id="rId7"/>
              </a:rPr>
              <a:t>http://www.adaa-ase.com/le-vinaigre.php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>
                <a:hlinkClick r:id="rId8"/>
              </a:rPr>
              <a:t>http://www.brasseurs-de-france.com/la-biere/?</a:t>
            </a:r>
            <a:r>
              <a:rPr lang="fr-FR" u="sng" dirty="0" smtClean="0">
                <a:hlinkClick r:id="rId8"/>
              </a:rPr>
              <a:t>age-verified=5baab59675</a:t>
            </a:r>
            <a:r>
              <a:rPr lang="fr-FR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>
                <a:hlinkClick r:id="rId9"/>
              </a:rPr>
              <a:t>http://www.sommelier-france.org</a:t>
            </a:r>
            <a:r>
              <a:rPr lang="fr-FR" u="sng" dirty="0" smtClean="0">
                <a:hlinkClick r:id="rId9"/>
              </a:rPr>
              <a:t>/</a:t>
            </a:r>
            <a:endParaRPr lang="fr-FR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hlinkClick r:id="rId10"/>
              </a:rPr>
              <a:t>http://www.vinaigremalin.fr/le-vinaigre-de-cidre</a:t>
            </a:r>
            <a:r>
              <a:rPr lang="fr-FR" dirty="0" smtClean="0">
                <a:hlinkClick r:id="rId10"/>
              </a:rPr>
              <a:t>/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8476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83671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Some</a:t>
            </a:r>
            <a:r>
              <a:rPr lang="fr-FR" sz="2400" dirty="0" smtClean="0"/>
              <a:t> French </a:t>
            </a:r>
            <a:r>
              <a:rPr lang="fr-FR" sz="2400" dirty="0" err="1" smtClean="0"/>
              <a:t>wines</a:t>
            </a:r>
            <a:r>
              <a:rPr lang="fr-FR" sz="2400" dirty="0" smtClean="0"/>
              <a:t> :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Champagne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Chardonnay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Bordeaux</a:t>
            </a:r>
          </a:p>
          <a:p>
            <a:pPr marL="285750" indent="-285750">
              <a:buFontTx/>
              <a:buChar char="-"/>
            </a:pPr>
            <a:r>
              <a:rPr lang="fr-FR" sz="2400" dirty="0" smtClean="0"/>
              <a:t>Beaujolais</a:t>
            </a:r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48680"/>
            <a:ext cx="5544616" cy="57606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03648" y="4234148"/>
            <a:ext cx="1417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Where</a:t>
            </a:r>
            <a:r>
              <a:rPr lang="fr-FR" sz="2800" dirty="0" smtClean="0"/>
              <a:t>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1810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460851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/>
              <a:t>How </a:t>
            </a:r>
            <a:r>
              <a:rPr lang="en-US" sz="2300" dirty="0" smtClean="0"/>
              <a:t>?</a:t>
            </a:r>
            <a:endParaRPr lang="fr-FR" sz="2300" dirty="0" smtClean="0"/>
          </a:p>
          <a:p>
            <a:pPr algn="just"/>
            <a:endParaRPr lang="fr-FR" sz="2300" dirty="0"/>
          </a:p>
          <a:p>
            <a:pPr lvl="0" algn="just"/>
            <a:r>
              <a:rPr lang="en-US" sz="2300" dirty="0" smtClean="0"/>
              <a:t>- Plantation </a:t>
            </a:r>
            <a:r>
              <a:rPr lang="en-US" sz="2300" dirty="0"/>
              <a:t>and caring of the grape</a:t>
            </a:r>
            <a:endParaRPr lang="fr-FR" sz="2300" dirty="0"/>
          </a:p>
          <a:p>
            <a:pPr lvl="0" algn="just"/>
            <a:r>
              <a:rPr lang="en-US" sz="2300" dirty="0" smtClean="0"/>
              <a:t>- Harvest </a:t>
            </a:r>
            <a:r>
              <a:rPr lang="en-US" sz="2300" dirty="0"/>
              <a:t>and Sorting</a:t>
            </a:r>
            <a:endParaRPr lang="fr-FR" sz="2300" dirty="0"/>
          </a:p>
          <a:p>
            <a:pPr lvl="0" algn="just"/>
            <a:r>
              <a:rPr lang="en-US" sz="2300" dirty="0" smtClean="0"/>
              <a:t>- Crushing</a:t>
            </a:r>
            <a:endParaRPr lang="fr-FR" sz="2300" dirty="0"/>
          </a:p>
          <a:p>
            <a:pPr lvl="0" algn="just"/>
            <a:r>
              <a:rPr lang="en-US" sz="2300" dirty="0" smtClean="0"/>
              <a:t>- Fermentation</a:t>
            </a:r>
            <a:endParaRPr lang="fr-FR" sz="2300" dirty="0"/>
          </a:p>
          <a:p>
            <a:pPr lvl="0" algn="just"/>
            <a:r>
              <a:rPr lang="en-US" sz="2300" dirty="0" smtClean="0"/>
              <a:t>- Pressing </a:t>
            </a:r>
            <a:endParaRPr lang="fr-FR" sz="2300" dirty="0"/>
          </a:p>
          <a:p>
            <a:pPr lvl="0" algn="just"/>
            <a:r>
              <a:rPr lang="en-US" sz="2300" dirty="0" smtClean="0"/>
              <a:t>- Fermentation</a:t>
            </a:r>
            <a:endParaRPr lang="fr-FR" sz="2300" dirty="0"/>
          </a:p>
          <a:p>
            <a:pPr lvl="0" algn="just"/>
            <a:r>
              <a:rPr lang="en-US" sz="2300" dirty="0" smtClean="0"/>
              <a:t>- Aging </a:t>
            </a:r>
            <a:endParaRPr lang="fr-FR" sz="2300" dirty="0"/>
          </a:p>
          <a:p>
            <a:pPr lvl="0" algn="just"/>
            <a:r>
              <a:rPr lang="en-US" sz="2300" dirty="0" smtClean="0"/>
              <a:t>- Bottling</a:t>
            </a:r>
            <a:endParaRPr lang="fr-FR" sz="2300" dirty="0"/>
          </a:p>
          <a:p>
            <a:pPr algn="just"/>
            <a:endParaRPr lang="fr-FR" sz="2300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77" y="3377534"/>
            <a:ext cx="3719356" cy="3023294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295">
            <a:off x="4615993" y="779353"/>
            <a:ext cx="417430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5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03848" y="519063"/>
            <a:ext cx="2703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Vinegar</a:t>
            </a:r>
            <a:r>
              <a:rPr lang="fr-FR" sz="2800" dirty="0" smtClean="0"/>
              <a:t> in France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353005" y="2204864"/>
            <a:ext cx="538294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How is it made ?</a:t>
            </a:r>
            <a:endParaRPr lang="fr-FR" sz="2000" dirty="0"/>
          </a:p>
          <a:p>
            <a:r>
              <a:rPr lang="en-US" sz="2000" dirty="0"/>
              <a:t> </a:t>
            </a:r>
            <a:endParaRPr lang="fr-FR" sz="2000" dirty="0"/>
          </a:p>
          <a:p>
            <a:pPr lvl="0"/>
            <a:r>
              <a:rPr lang="en-US" sz="2000" dirty="0" smtClean="0"/>
              <a:t>- Take </a:t>
            </a:r>
            <a:r>
              <a:rPr lang="en-US" sz="2000" dirty="0"/>
              <a:t>a pot</a:t>
            </a:r>
            <a:endParaRPr lang="fr-FR" sz="2000" dirty="0"/>
          </a:p>
          <a:p>
            <a:pPr lvl="0"/>
            <a:r>
              <a:rPr lang="en-US" sz="2000" dirty="0" smtClean="0"/>
              <a:t>- Pour </a:t>
            </a:r>
            <a:r>
              <a:rPr lang="en-US" sz="2000" dirty="0"/>
              <a:t>alcohol in it (</a:t>
            </a:r>
            <a:r>
              <a:rPr lang="en-US" sz="2000" dirty="0" err="1"/>
              <a:t>ie</a:t>
            </a:r>
            <a:r>
              <a:rPr lang="en-US" sz="2000" dirty="0"/>
              <a:t>: wine)</a:t>
            </a:r>
            <a:endParaRPr lang="fr-FR" sz="2000" dirty="0"/>
          </a:p>
          <a:p>
            <a:pPr lvl="0"/>
            <a:r>
              <a:rPr lang="en-US" sz="2000" dirty="0" smtClean="0"/>
              <a:t>- Add </a:t>
            </a:r>
            <a:r>
              <a:rPr lang="en-US" sz="2000" dirty="0" err="1"/>
              <a:t>mycoderma</a:t>
            </a:r>
            <a:r>
              <a:rPr lang="en-US" sz="2000" dirty="0"/>
              <a:t> </a:t>
            </a:r>
            <a:endParaRPr lang="fr-FR" sz="2000" dirty="0"/>
          </a:p>
          <a:p>
            <a:pPr lvl="0"/>
            <a:r>
              <a:rPr lang="en-US" sz="2000" dirty="0" smtClean="0"/>
              <a:t>- Close </a:t>
            </a:r>
            <a:r>
              <a:rPr lang="en-US" sz="2000" dirty="0"/>
              <a:t>the pot </a:t>
            </a:r>
            <a:endParaRPr lang="fr-FR" sz="2000" dirty="0"/>
          </a:p>
          <a:p>
            <a:pPr lvl="0"/>
            <a:r>
              <a:rPr lang="en-US" sz="2000" dirty="0" smtClean="0"/>
              <a:t>- Wait </a:t>
            </a:r>
            <a:r>
              <a:rPr lang="en-US" sz="2000" dirty="0"/>
              <a:t>for the fermentation (1 to 3 month at least)</a:t>
            </a:r>
            <a:endParaRPr lang="fr-FR" sz="2000" dirty="0"/>
          </a:p>
          <a:p>
            <a:pPr lvl="0"/>
            <a:r>
              <a:rPr lang="en-US" sz="2000" dirty="0" smtClean="0"/>
              <a:t>- Filter</a:t>
            </a:r>
            <a:endParaRPr lang="fr-FR" sz="2000" dirty="0"/>
          </a:p>
          <a:p>
            <a:pPr lvl="0"/>
            <a:r>
              <a:rPr lang="en-US" sz="2000" dirty="0" smtClean="0"/>
              <a:t>- Add </a:t>
            </a:r>
            <a:r>
              <a:rPr lang="en-US" sz="2000" dirty="0"/>
              <a:t>a bit of sugar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44104"/>
            <a:ext cx="2592054" cy="44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2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95736" y="55887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</a:t>
            </a:r>
            <a:r>
              <a:rPr lang="en-US" sz="3600" dirty="0" err="1" smtClean="0"/>
              <a:t>Melfor</a:t>
            </a:r>
            <a:r>
              <a:rPr lang="en-US" sz="3600" dirty="0"/>
              <a:t>” a French vinegar</a:t>
            </a:r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95536" y="2708920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  <a:endParaRPr lang="fr-FR" sz="2400" dirty="0"/>
          </a:p>
          <a:p>
            <a:pPr algn="just"/>
            <a:r>
              <a:rPr lang="en-US" sz="2400" dirty="0"/>
              <a:t>It’s originated  from </a:t>
            </a:r>
            <a:r>
              <a:rPr lang="en-US" sz="2400" u="sng" dirty="0"/>
              <a:t>Alsace</a:t>
            </a:r>
            <a:r>
              <a:rPr lang="en-US" sz="2400" dirty="0"/>
              <a:t> and is created from alcohol, honey and plants infusion. It’s a sweet vinegar.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88693"/>
            <a:ext cx="2470150" cy="31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7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BEER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0" y="2708920"/>
            <a:ext cx="3683000" cy="2630487"/>
          </a:xfrm>
        </p:spPr>
      </p:pic>
      <p:sp>
        <p:nvSpPr>
          <p:cNvPr id="7" name="ZoneTexte 6"/>
          <p:cNvSpPr txBox="1"/>
          <p:nvPr/>
        </p:nvSpPr>
        <p:spPr>
          <a:xfrm>
            <a:off x="539552" y="203878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beer</a:t>
            </a:r>
            <a:r>
              <a:rPr lang="fr-FR" dirty="0" smtClean="0"/>
              <a:t>,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Cervoise…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04057"/>
            <a:ext cx="2665899" cy="24081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451900"/>
            <a:ext cx="2896096" cy="214492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488244" y="38993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 and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beer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54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6462" y="335189"/>
            <a:ext cx="15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Ingredients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88" y="1484783"/>
            <a:ext cx="2295048" cy="23332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9279" y="1007466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Hop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8760" y="3851756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Malt :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53" y="4283041"/>
            <a:ext cx="3131840" cy="23488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92080" y="1007466"/>
            <a:ext cx="785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Yeast</a:t>
            </a:r>
            <a:r>
              <a:rPr lang="fr-FR" dirty="0" smtClean="0"/>
              <a:t> :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09154"/>
            <a:ext cx="2147962" cy="22816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685040" y="5219423"/>
            <a:ext cx="232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And </a:t>
            </a:r>
            <a:r>
              <a:rPr lang="fr-FR" sz="2400" dirty="0" err="1" smtClean="0"/>
              <a:t>clear</a:t>
            </a:r>
            <a:r>
              <a:rPr lang="fr-FR" sz="2400" dirty="0" smtClean="0"/>
              <a:t> water !</a:t>
            </a:r>
          </a:p>
        </p:txBody>
      </p:sp>
    </p:spTree>
    <p:extLst>
      <p:ext uri="{BB962C8B-B14F-4D97-AF65-F5344CB8AC3E}">
        <p14:creationId xmlns:p14="http://schemas.microsoft.com/office/powerpoint/2010/main" val="220677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548680"/>
            <a:ext cx="155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Brewing</a:t>
            </a:r>
            <a:r>
              <a:rPr lang="fr-FR" sz="2800" dirty="0" smtClean="0"/>
              <a:t> :</a:t>
            </a: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17316"/>
            <a:ext cx="4139951" cy="310496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1907"/>
            <a:ext cx="3419872" cy="25649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48064" y="2029490"/>
            <a:ext cx="1312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Bottling</a:t>
            </a:r>
            <a:r>
              <a:rPr lang="fr-FR" sz="2400" dirty="0" smtClean="0"/>
              <a:t> :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003884"/>
            <a:ext cx="238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Fermentation in barrels</a:t>
            </a:r>
          </a:p>
        </p:txBody>
      </p:sp>
    </p:spTree>
    <p:extLst>
      <p:ext uri="{BB962C8B-B14F-4D97-AF65-F5344CB8AC3E}">
        <p14:creationId xmlns:p14="http://schemas.microsoft.com/office/powerpoint/2010/main" val="8353947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393</Words>
  <Application>Microsoft Office PowerPoint</Application>
  <PresentationFormat>Affichage à l'écran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Brew culture in France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BEER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ご清聴ありがとうございます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Brew culture in France</dc:title>
  <dc:creator>Agathe Capron</dc:creator>
  <cp:lastModifiedBy>Agathe Capron</cp:lastModifiedBy>
  <cp:revision>22</cp:revision>
  <dcterms:created xsi:type="dcterms:W3CDTF">2015-10-10T08:20:51Z</dcterms:created>
  <dcterms:modified xsi:type="dcterms:W3CDTF">2015-10-10T15:33:36Z</dcterms:modified>
</cp:coreProperties>
</file>