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3" r:id="rId3"/>
    <p:sldId id="257" r:id="rId4"/>
    <p:sldId id="258" r:id="rId5"/>
    <p:sldId id="271" r:id="rId6"/>
    <p:sldId id="262" r:id="rId7"/>
    <p:sldId id="259" r:id="rId8"/>
    <p:sldId id="260" r:id="rId9"/>
    <p:sldId id="261" r:id="rId10"/>
    <p:sldId id="272" r:id="rId11"/>
    <p:sldId id="273" r:id="rId12"/>
    <p:sldId id="274" r:id="rId13"/>
    <p:sldId id="275" r:id="rId14"/>
    <p:sldId id="277" r:id="rId15"/>
    <p:sldId id="276" r:id="rId16"/>
    <p:sldId id="278" r:id="rId17"/>
    <p:sldId id="279" r:id="rId18"/>
    <p:sldId id="280" r:id="rId19"/>
    <p:sldId id="281" r:id="rId20"/>
    <p:sldId id="282" r:id="rId21"/>
    <p:sldId id="283" r:id="rId22"/>
    <p:sldId id="264" r:id="rId23"/>
    <p:sldId id="265" r:id="rId24"/>
    <p:sldId id="266" r:id="rId25"/>
    <p:sldId id="267" r:id="rId26"/>
    <p:sldId id="268" r:id="rId27"/>
    <p:sldId id="269" r:id="rId28"/>
    <p:sldId id="270"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0" autoAdjust="0"/>
    <p:restoredTop sz="94662" autoAdjust="0"/>
  </p:normalViewPr>
  <p:slideViewPr>
    <p:cSldViewPr>
      <p:cViewPr>
        <p:scale>
          <a:sx n="75" d="100"/>
          <a:sy n="75" d="100"/>
        </p:scale>
        <p:origin x="-1020" y="-6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2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81BE5-E06D-42E7-AE1A-8DC9631DE3E9}" type="datetimeFigureOut">
              <a:rPr lang="fr-FR" smtClean="0"/>
              <a:pPr/>
              <a:t>01/10/2015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A71DE0-1FBA-4DD1-AEFC-7471A9468538}" type="slidenum">
              <a:rPr lang="fr-FR" smtClean="0"/>
              <a:pPr/>
              <a:t>‹N°›</a:t>
            </a:fld>
            <a:endParaRPr lang="fr-FR"/>
          </a:p>
        </p:txBody>
      </p:sp>
    </p:spTree>
    <p:extLst>
      <p:ext uri="{BB962C8B-B14F-4D97-AF65-F5344CB8AC3E}">
        <p14:creationId xmlns:p14="http://schemas.microsoft.com/office/powerpoint/2010/main" xmlns="" val="393137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Deck_arch_bridg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n.wikipedia.org/wiki/Taos,_New_Mexico" TargetMode="External"/><Relationship Id="rId4" Type="http://schemas.openxmlformats.org/officeDocument/2006/relationships/hyperlink" Target="https://en.wikipedia.org/wiki/Rio_Grande_Gorg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Santa_Fe,_New_Mexic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Pre-Columbia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Southwest</a:t>
            </a:r>
            <a:r>
              <a:rPr lang="fr-FR" dirty="0" smtClean="0"/>
              <a:t> </a:t>
            </a:r>
            <a:r>
              <a:rPr lang="fr-FR" dirty="0" err="1" smtClean="0"/>
              <a:t>differs</a:t>
            </a:r>
            <a:r>
              <a:rPr lang="fr-FR" dirty="0" smtClean="0"/>
              <a:t> </a:t>
            </a:r>
            <a:r>
              <a:rPr lang="fr-FR" dirty="0" err="1" smtClean="0"/>
              <a:t>from</a:t>
            </a:r>
            <a:r>
              <a:rPr lang="fr-FR" dirty="0" smtClean="0"/>
              <a:t> the Midwest in 3primary </a:t>
            </a:r>
            <a:r>
              <a:rPr lang="fr-FR" dirty="0" err="1" smtClean="0"/>
              <a:t>ways</a:t>
            </a:r>
            <a:r>
              <a:rPr lang="fr-FR" dirty="0" smtClean="0"/>
              <a:t>.</a:t>
            </a:r>
            <a:br>
              <a:rPr lang="fr-FR" dirty="0" smtClean="0"/>
            </a:br>
            <a:r>
              <a:rPr lang="fr-FR" dirty="0" smtClean="0"/>
              <a:t>The first one </a:t>
            </a:r>
            <a:r>
              <a:rPr lang="fr-FR" dirty="0" err="1" smtClean="0"/>
              <a:t>is</a:t>
            </a:r>
            <a:r>
              <a:rPr lang="fr-FR" dirty="0" smtClean="0"/>
              <a:t> </a:t>
            </a:r>
            <a:r>
              <a:rPr lang="fr-FR" dirty="0" err="1" smtClean="0"/>
              <a:t>that</a:t>
            </a:r>
            <a:r>
              <a:rPr lang="fr-FR" dirty="0" smtClean="0"/>
              <a:t> </a:t>
            </a:r>
            <a:r>
              <a:rPr lang="fr-FR" dirty="0" err="1" smtClean="0"/>
              <a:t>it’s</a:t>
            </a:r>
            <a:r>
              <a:rPr lang="fr-FR" dirty="0" smtClean="0"/>
              <a:t> </a:t>
            </a:r>
            <a:r>
              <a:rPr lang="fr-FR" dirty="0" err="1" smtClean="0"/>
              <a:t>drier</a:t>
            </a:r>
            <a:r>
              <a:rPr lang="fr-FR" dirty="0" smtClean="0"/>
              <a:t>;</a:t>
            </a:r>
            <a:r>
              <a:rPr lang="fr-FR" baseline="0" dirty="0" smtClean="0"/>
              <a:t> </a:t>
            </a:r>
            <a:r>
              <a:rPr lang="fr-FR" baseline="0" dirty="0" err="1" smtClean="0"/>
              <a:t>you’ll</a:t>
            </a:r>
            <a:r>
              <a:rPr lang="fr-FR" baseline="0" dirty="0" smtClean="0"/>
              <a:t> notice </a:t>
            </a:r>
            <a:r>
              <a:rPr lang="fr-FR" baseline="0" dirty="0" err="1" smtClean="0"/>
              <a:t>it</a:t>
            </a:r>
            <a:r>
              <a:rPr lang="fr-FR" baseline="0" dirty="0" smtClean="0"/>
              <a:t> </a:t>
            </a:r>
            <a:r>
              <a:rPr lang="fr-FR" baseline="0" dirty="0" err="1" smtClean="0"/>
              <a:t>thanks</a:t>
            </a:r>
            <a:r>
              <a:rPr lang="fr-FR" baseline="0" dirty="0" smtClean="0"/>
              <a:t> to the </a:t>
            </a:r>
            <a:r>
              <a:rPr lang="fr-FR" baseline="0" dirty="0" err="1" smtClean="0"/>
              <a:t>landscapes</a:t>
            </a:r>
            <a:r>
              <a:rPr lang="fr-FR" baseline="0" dirty="0" smtClean="0"/>
              <a:t> in the </a:t>
            </a:r>
            <a:r>
              <a:rPr lang="fr-FR" baseline="0" dirty="0" err="1" smtClean="0"/>
              <a:t>powerpoint</a:t>
            </a:r>
            <a:endParaRPr lang="fr-FR" baseline="0" dirty="0" smtClean="0"/>
          </a:p>
          <a:p>
            <a:r>
              <a:rPr lang="fr-FR" dirty="0" err="1" smtClean="0"/>
              <a:t>Because</a:t>
            </a:r>
            <a:r>
              <a:rPr lang="fr-FR" baseline="0" dirty="0" smtClean="0"/>
              <a:t> </a:t>
            </a:r>
            <a:r>
              <a:rPr lang="fr-FR" baseline="0" dirty="0" err="1" smtClean="0"/>
              <a:t>it’s</a:t>
            </a:r>
            <a:r>
              <a:rPr lang="fr-FR" baseline="0" dirty="0" smtClean="0"/>
              <a:t> </a:t>
            </a:r>
            <a:r>
              <a:rPr lang="fr-FR" baseline="0" dirty="0" err="1" smtClean="0"/>
              <a:t>drier</a:t>
            </a:r>
            <a:r>
              <a:rPr lang="fr-FR" baseline="0" dirty="0" smtClean="0"/>
              <a:t>, </a:t>
            </a:r>
            <a:r>
              <a:rPr lang="fr-FR" baseline="0" dirty="0" err="1" smtClean="0"/>
              <a:t>it’s</a:t>
            </a:r>
            <a:r>
              <a:rPr lang="fr-FR" baseline="0" dirty="0" smtClean="0"/>
              <a:t> </a:t>
            </a:r>
            <a:r>
              <a:rPr lang="fr-FR" baseline="0" dirty="0" err="1" smtClean="0"/>
              <a:t>emptier</a:t>
            </a:r>
            <a:r>
              <a:rPr lang="fr-FR" baseline="0" dirty="0" smtClean="0"/>
              <a:t>; </a:t>
            </a:r>
            <a:r>
              <a:rPr lang="fr-FR" baseline="0" dirty="0" err="1" smtClean="0"/>
              <a:t>Outside</a:t>
            </a:r>
            <a:r>
              <a:rPr lang="fr-FR" baseline="0" dirty="0" smtClean="0"/>
              <a:t> the </a:t>
            </a:r>
            <a:r>
              <a:rPr lang="fr-FR" baseline="0" dirty="0" err="1" smtClean="0"/>
              <a:t>cities</a:t>
            </a:r>
            <a:r>
              <a:rPr lang="fr-FR" baseline="0" dirty="0" smtClean="0"/>
              <a:t>, the </a:t>
            </a:r>
            <a:r>
              <a:rPr lang="fr-FR" baseline="0" dirty="0" err="1" smtClean="0"/>
              <a:t>region</a:t>
            </a:r>
            <a:r>
              <a:rPr lang="fr-FR" baseline="0" dirty="0" smtClean="0"/>
              <a:t> </a:t>
            </a:r>
            <a:r>
              <a:rPr lang="fr-FR" baseline="0" dirty="0" err="1" smtClean="0"/>
              <a:t>is</a:t>
            </a:r>
            <a:r>
              <a:rPr lang="fr-FR" baseline="0" dirty="0" smtClean="0"/>
              <a:t> a land of </a:t>
            </a:r>
            <a:r>
              <a:rPr lang="fr-FR" baseline="0" dirty="0" err="1" smtClean="0"/>
              <a:t>wide</a:t>
            </a:r>
            <a:r>
              <a:rPr lang="fr-FR" baseline="0" dirty="0" smtClean="0"/>
              <a:t> open </a:t>
            </a:r>
            <a:r>
              <a:rPr lang="fr-FR" baseline="0" dirty="0" err="1" smtClean="0"/>
              <a:t>spaces</a:t>
            </a:r>
            <a:r>
              <a:rPr lang="fr-FR" baseline="0" dirty="0" smtClean="0"/>
              <a:t>. One </a:t>
            </a:r>
            <a:r>
              <a:rPr lang="fr-FR" baseline="0" dirty="0" err="1" smtClean="0"/>
              <a:t>can</a:t>
            </a:r>
            <a:r>
              <a:rPr lang="fr-FR" baseline="0" dirty="0" smtClean="0"/>
              <a:t> travail for miles </a:t>
            </a:r>
            <a:r>
              <a:rPr lang="fr-FR" baseline="0" dirty="0" err="1" smtClean="0"/>
              <a:t>without</a:t>
            </a:r>
            <a:r>
              <a:rPr lang="fr-FR" baseline="0" dirty="0" smtClean="0"/>
              <a:t> </a:t>
            </a:r>
            <a:r>
              <a:rPr lang="fr-FR" baseline="0" dirty="0" err="1" smtClean="0"/>
              <a:t>seeing</a:t>
            </a:r>
            <a:r>
              <a:rPr lang="fr-FR" baseline="0" dirty="0" smtClean="0"/>
              <a:t> </a:t>
            </a:r>
            <a:r>
              <a:rPr lang="fr-FR" baseline="0" dirty="0" err="1" smtClean="0"/>
              <a:t>signs</a:t>
            </a:r>
            <a:r>
              <a:rPr lang="fr-FR" baseline="0" dirty="0" smtClean="0"/>
              <a:t> of </a:t>
            </a:r>
            <a:r>
              <a:rPr lang="fr-FR" baseline="0" dirty="0" err="1" smtClean="0"/>
              <a:t>human</a:t>
            </a:r>
            <a:r>
              <a:rPr lang="fr-FR" baseline="0" dirty="0" smtClean="0"/>
              <a:t> life</a:t>
            </a:r>
            <a:br>
              <a:rPr lang="fr-FR" baseline="0" dirty="0" smtClean="0"/>
            </a:br>
            <a:r>
              <a:rPr lang="fr-FR" baseline="0" dirty="0" err="1" smtClean="0"/>
              <a:t>Thirdly</a:t>
            </a:r>
            <a:r>
              <a:rPr lang="fr-FR" baseline="0" dirty="0" smtClean="0"/>
              <a:t> the population comprises a </a:t>
            </a:r>
            <a:r>
              <a:rPr lang="fr-FR" baseline="0" dirty="0" err="1" smtClean="0"/>
              <a:t>different</a:t>
            </a:r>
            <a:r>
              <a:rPr lang="fr-FR" baseline="0" dirty="0" smtClean="0"/>
              <a:t> </a:t>
            </a:r>
            <a:r>
              <a:rPr lang="fr-FR" baseline="0" dirty="0" err="1" smtClean="0"/>
              <a:t>ethnic</a:t>
            </a:r>
            <a:r>
              <a:rPr lang="fr-FR" baseline="0" dirty="0" smtClean="0"/>
              <a:t> mix. In </a:t>
            </a:r>
            <a:r>
              <a:rPr lang="fr-FR" baseline="0" dirty="0" err="1" smtClean="0"/>
              <a:t>fact</a:t>
            </a:r>
            <a:r>
              <a:rPr lang="fr-FR" baseline="0" dirty="0" smtClean="0"/>
              <a:t>, parts of the </a:t>
            </a:r>
            <a:r>
              <a:rPr lang="fr-FR" baseline="0" dirty="0" err="1" smtClean="0"/>
              <a:t>Southwest</a:t>
            </a:r>
            <a:r>
              <a:rPr lang="fr-FR" baseline="0" dirty="0" smtClean="0"/>
              <a:t> once </a:t>
            </a:r>
            <a:r>
              <a:rPr lang="fr-FR" baseline="0" dirty="0" err="1" smtClean="0"/>
              <a:t>belonged</a:t>
            </a:r>
            <a:r>
              <a:rPr lang="fr-FR" baseline="0" dirty="0" smtClean="0"/>
              <a:t> to Mexico. The USA </a:t>
            </a:r>
            <a:r>
              <a:rPr lang="fr-FR" baseline="0" dirty="0" err="1" smtClean="0"/>
              <a:t>gained</a:t>
            </a:r>
            <a:r>
              <a:rPr lang="fr-FR" baseline="0" dirty="0" smtClean="0"/>
              <a:t> </a:t>
            </a:r>
            <a:r>
              <a:rPr lang="fr-FR" baseline="0" dirty="0" err="1" smtClean="0"/>
              <a:t>this</a:t>
            </a:r>
            <a:r>
              <a:rPr lang="fr-FR" baseline="0" dirty="0" smtClean="0"/>
              <a:t> land </a:t>
            </a:r>
            <a:r>
              <a:rPr lang="fr-FR" baseline="0" dirty="0" err="1" smtClean="0"/>
              <a:t>follow</a:t>
            </a:r>
            <a:r>
              <a:rPr lang="fr-FR" baseline="0" dirty="0" smtClean="0"/>
              <a:t> a </a:t>
            </a:r>
            <a:r>
              <a:rPr lang="fr-FR" baseline="0" dirty="0" err="1" smtClean="0"/>
              <a:t>war</a:t>
            </a:r>
            <a:r>
              <a:rPr lang="fr-FR" baseline="0" dirty="0" smtClean="0"/>
              <a:t> </a:t>
            </a:r>
            <a:r>
              <a:rPr lang="fr-FR" baseline="0" dirty="0" err="1" smtClean="0"/>
              <a:t>with</a:t>
            </a:r>
            <a:r>
              <a:rPr lang="fr-FR" baseline="0" dirty="0" smtClean="0"/>
              <a:t> Mexico </a:t>
            </a:r>
            <a:r>
              <a:rPr lang="fr-FR" baseline="0" dirty="0" err="1" smtClean="0"/>
              <a:t>between</a:t>
            </a:r>
            <a:r>
              <a:rPr lang="fr-FR" baseline="0" dirty="0" smtClean="0"/>
              <a:t> 1846 and 1848. </a:t>
            </a:r>
            <a:r>
              <a:rPr lang="fr-FR" baseline="0" dirty="0" err="1" smtClean="0"/>
              <a:t>Today</a:t>
            </a:r>
            <a:r>
              <a:rPr lang="fr-FR" baseline="0" dirty="0" smtClean="0"/>
              <a:t>, 3southwestern states lie </a:t>
            </a:r>
            <a:r>
              <a:rPr lang="fr-FR" baseline="0" dirty="0" err="1" smtClean="0"/>
              <a:t>along</a:t>
            </a:r>
            <a:r>
              <a:rPr lang="fr-FR" baseline="0" dirty="0" smtClean="0"/>
              <a:t> the </a:t>
            </a:r>
            <a:r>
              <a:rPr lang="fr-FR" baseline="0" dirty="0" err="1" smtClean="0"/>
              <a:t>Mexican</a:t>
            </a:r>
            <a:r>
              <a:rPr lang="fr-FR" baseline="0" dirty="0" smtClean="0"/>
              <a:t> border: </a:t>
            </a:r>
            <a:r>
              <a:rPr lang="fr-FR" baseline="0" dirty="0" err="1" smtClean="0"/>
              <a:t>Tewas</a:t>
            </a:r>
            <a:r>
              <a:rPr lang="fr-FR" baseline="0" dirty="0" smtClean="0"/>
              <a:t>, New Mexico and Arizona. </a:t>
            </a:r>
            <a:r>
              <a:rPr lang="fr-FR" baseline="0" dirty="0" err="1" smtClean="0"/>
              <a:t>They</a:t>
            </a:r>
            <a:r>
              <a:rPr lang="fr-FR" baseline="0" dirty="0" smtClean="0"/>
              <a:t> all have a large </a:t>
            </a:r>
            <a:r>
              <a:rPr lang="fr-FR" baseline="0" dirty="0" err="1" smtClean="0"/>
              <a:t>Spanish</a:t>
            </a:r>
            <a:r>
              <a:rPr lang="fr-FR" baseline="0" dirty="0" smtClean="0"/>
              <a:t>-</a:t>
            </a:r>
            <a:r>
              <a:rPr lang="fr-FR" baseline="0" dirty="0" err="1" smtClean="0"/>
              <a:t>speaking</a:t>
            </a:r>
            <a:r>
              <a:rPr lang="fr-FR" baseline="0" dirty="0" smtClean="0"/>
              <a:t> population.</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a:t>
            </a:fld>
            <a:endParaRPr lang="fr-FR"/>
          </a:p>
        </p:txBody>
      </p:sp>
    </p:spTree>
    <p:extLst>
      <p:ext uri="{BB962C8B-B14F-4D97-AF65-F5344CB8AC3E}">
        <p14:creationId xmlns:p14="http://schemas.microsoft.com/office/powerpoint/2010/main" xmlns="" val="148283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a:t>
            </a:r>
            <a:r>
              <a:rPr lang="fr-FR" baseline="0" dirty="0" smtClean="0"/>
              <a:t> Gorge Bridge </a:t>
            </a:r>
            <a:r>
              <a:rPr lang="en-US" dirty="0" smtClean="0"/>
              <a:t>is a steel </a:t>
            </a:r>
            <a:r>
              <a:rPr lang="en-US" dirty="0" smtClean="0">
                <a:hlinkClick r:id="rId3" tooltip="Deck arch bridge"/>
              </a:rPr>
              <a:t>deck arch bridge</a:t>
            </a:r>
            <a:r>
              <a:rPr lang="en-US" dirty="0" smtClean="0"/>
              <a:t> across the </a:t>
            </a:r>
            <a:r>
              <a:rPr lang="en-US" dirty="0" smtClean="0">
                <a:hlinkClick r:id="rId4" tooltip="Rio Grande Gorge"/>
              </a:rPr>
              <a:t>Rio Grande Gorge</a:t>
            </a:r>
            <a:r>
              <a:rPr lang="en-US" dirty="0" smtClean="0"/>
              <a:t> northwest of </a:t>
            </a:r>
            <a:r>
              <a:rPr lang="en-US" dirty="0" smtClean="0">
                <a:hlinkClick r:id="rId5" tooltip="Taos, New Mexico"/>
              </a:rPr>
              <a:t>Taos, New Mexico</a:t>
            </a:r>
            <a:r>
              <a:rPr lang="en-US" dirty="0" smtClean="0"/>
              <a:t/>
            </a:r>
            <a:br>
              <a:rPr lang="en-US" dirty="0" smtClean="0"/>
            </a:br>
            <a:r>
              <a:rPr lang="en-US" dirty="0" smtClean="0"/>
              <a:t>the seventh highest bridge in the United States</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Shiprock</a:t>
            </a:r>
            <a:r>
              <a:rPr lang="fr-FR" baseline="0" dirty="0" smtClean="0"/>
              <a:t> </a:t>
            </a:r>
            <a:r>
              <a:rPr lang="fr-BE" dirty="0" smtClean="0"/>
              <a:t>in San Juan </a:t>
            </a:r>
            <a:r>
              <a:rPr lang="fr-BE" dirty="0" err="1" smtClean="0"/>
              <a:t>County</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20</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San Miguel Chapel in </a:t>
            </a:r>
            <a:r>
              <a:rPr lang="en-US" dirty="0" smtClean="0">
                <a:hlinkClick r:id="rId3" tooltip="Santa Fe, New Mexico"/>
              </a:rPr>
              <a:t>Santa Fe</a:t>
            </a:r>
            <a:r>
              <a:rPr lang="en-US" dirty="0" smtClean="0"/>
              <a:t>. Oldest church structure in the U.S., built in 1610.</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colors on New Mexico's state flag are the red and yellow of old Spain. The simple, elegant center design is the ancient Zia Indians sun symbol, which represents the unique character of New Mexico (Zia sun symbol also appears on New Mexico's state quarter).</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Let’s</a:t>
            </a:r>
            <a:r>
              <a:rPr lang="fr-FR" dirty="0" smtClean="0"/>
              <a:t> </a:t>
            </a:r>
            <a:r>
              <a:rPr lang="fr-FR" dirty="0" err="1" smtClean="0"/>
              <a:t>begin</a:t>
            </a:r>
            <a:r>
              <a:rPr lang="fr-FR" baseline="0" dirty="0" smtClean="0"/>
              <a:t> </a:t>
            </a:r>
            <a:r>
              <a:rPr lang="fr-FR" baseline="0" dirty="0" err="1" smtClean="0"/>
              <a:t>with</a:t>
            </a:r>
            <a:r>
              <a:rPr lang="fr-FR" baseline="0" dirty="0" smtClean="0"/>
              <a:t> the Central Avenue, </a:t>
            </a:r>
            <a:r>
              <a:rPr lang="fr-FR" baseline="0" dirty="0" err="1" smtClean="0"/>
              <a:t>Nob</a:t>
            </a:r>
            <a:r>
              <a:rPr lang="fr-FR" baseline="0" dirty="0" smtClean="0"/>
              <a:t> </a:t>
            </a:r>
            <a:r>
              <a:rPr lang="fr-FR" baseline="0" dirty="0" err="1" smtClean="0"/>
              <a:t>hill</a:t>
            </a:r>
            <a:r>
              <a:rPr lang="fr-FR" baseline="0" dirty="0" smtClean="0"/>
              <a:t>, </a:t>
            </a:r>
            <a:r>
              <a:rPr lang="fr-FR" baseline="0" dirty="0" err="1" smtClean="0"/>
              <a:t>that</a:t>
            </a:r>
            <a:r>
              <a:rPr lang="fr-FR" baseline="0" dirty="0" smtClean="0"/>
              <a:t> has been </a:t>
            </a:r>
            <a:r>
              <a:rPr lang="fr-FR" baseline="0" dirty="0" err="1" smtClean="0"/>
              <a:t>described</a:t>
            </a:r>
            <a:r>
              <a:rPr lang="fr-FR" baseline="0" dirty="0" smtClean="0"/>
              <a:t> as </a:t>
            </a:r>
            <a:r>
              <a:rPr lang="en-US" dirty="0" smtClean="0"/>
              <a:t>"the heart of Albuquerque's Route 66 culture and also its hippest, funkiest retail and entertainment district“</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University of New Mexico, a.k.a. UNM, is a state university located in Albuquerque, New Mexico, U.S.A. UNM is the showcase university for the state of New Mexico. It is situated on a beautiful campus in front of the backdrop of the Sandia </a:t>
            </a:r>
            <a:r>
              <a:rPr lang="en-US" dirty="0" err="1" smtClean="0"/>
              <a:t>moutains</a:t>
            </a:r>
            <a:r>
              <a:rPr lang="en-US" dirty="0" smtClean="0"/>
              <a:t>, just a couple of miles from downtown </a:t>
            </a:r>
            <a:r>
              <a:rPr lang="en-US" dirty="0" err="1" smtClean="0"/>
              <a:t>Albuqeurque</a:t>
            </a:r>
            <a:r>
              <a:rPr lang="en-US" dirty="0" smtClean="0"/>
              <a:t>,</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13</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BE" dirty="0" smtClean="0"/>
              <a:t>The </a:t>
            </a:r>
            <a:r>
              <a:rPr lang="fr-BE" dirty="0" err="1" smtClean="0"/>
              <a:t>Sandia</a:t>
            </a:r>
            <a:r>
              <a:rPr lang="fr-BE" dirty="0" smtClean="0"/>
              <a:t> </a:t>
            </a:r>
            <a:r>
              <a:rPr lang="fr-BE" dirty="0" err="1" smtClean="0"/>
              <a:t>Mountains</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14</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Downtown</a:t>
            </a:r>
            <a:r>
              <a:rPr lang="fr-FR" dirty="0" smtClean="0"/>
              <a:t>, the </a:t>
            </a:r>
            <a:r>
              <a:rPr lang="en-US" dirty="0" smtClean="0"/>
              <a:t>central business district of </a:t>
            </a:r>
            <a:r>
              <a:rPr lang="en-US" dirty="0" err="1" smtClean="0"/>
              <a:t>Albuquerque.Here</a:t>
            </a:r>
            <a:r>
              <a:rPr lang="en-US" dirty="0" smtClean="0"/>
              <a:t> you’ll find bustling nightlife along Central Avenue (Route 66), including many nightclubs, theaters, restaurants and events.</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15</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If </a:t>
            </a:r>
            <a:r>
              <a:rPr lang="fr-BE" dirty="0" err="1" smtClean="0"/>
              <a:t>you</a:t>
            </a:r>
            <a:r>
              <a:rPr lang="fr-BE" dirty="0" smtClean="0"/>
              <a:t> </a:t>
            </a:r>
            <a:r>
              <a:rPr lang="fr-BE" dirty="0" err="1" smtClean="0"/>
              <a:t>want</a:t>
            </a:r>
            <a:r>
              <a:rPr lang="fr-BE" dirty="0" smtClean="0"/>
              <a:t> to do </a:t>
            </a:r>
            <a:r>
              <a:rPr lang="fr-BE" dirty="0" err="1" smtClean="0"/>
              <a:t>some</a:t>
            </a:r>
            <a:r>
              <a:rPr lang="fr-BE" dirty="0" smtClean="0"/>
              <a:t> </a:t>
            </a:r>
            <a:r>
              <a:rPr lang="fr-BE" dirty="0" err="1" smtClean="0"/>
              <a:t>researches</a:t>
            </a:r>
            <a:r>
              <a:rPr lang="fr-BE" dirty="0" smtClean="0"/>
              <a:t> for </a:t>
            </a:r>
            <a:r>
              <a:rPr lang="fr-BE" dirty="0" err="1" smtClean="0"/>
              <a:t>your</a:t>
            </a:r>
            <a:r>
              <a:rPr lang="fr-BE" baseline="0" dirty="0" smtClean="0"/>
              <a:t> TFE, </a:t>
            </a:r>
            <a:r>
              <a:rPr lang="en-US" dirty="0" smtClean="0"/>
              <a:t>Zimmerman Library at The University of New Mexico</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16</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International </a:t>
            </a:r>
            <a:r>
              <a:rPr lang="fr-FR" dirty="0" err="1" smtClean="0"/>
              <a:t>Balloon</a:t>
            </a:r>
            <a:r>
              <a:rPr lang="fr-FR" dirty="0" smtClean="0"/>
              <a:t> Fiesta </a:t>
            </a:r>
          </a:p>
          <a:p>
            <a:r>
              <a:rPr lang="en-US" sz="1200" b="0" i="0" kern="1200" dirty="0" smtClean="0">
                <a:solidFill>
                  <a:schemeClr val="tx1"/>
                </a:solidFill>
                <a:latin typeface="+mn-lt"/>
                <a:ea typeface="+mn-ea"/>
                <a:cs typeface="+mn-cs"/>
              </a:rPr>
              <a:t>For nine days in October, the New Mexico skies are painted as hundreds of balloons lift off from Albuquerque's Balloon Fiesta Park. For ballooning fans worldwide, the Albuquerque International Balloon Fiesta is a pilgrimage. When if you want to take a </a:t>
            </a:r>
            <a:r>
              <a:rPr lang="en-US" sz="1200" b="0" i="0" kern="1200" dirty="0" err="1" smtClean="0">
                <a:solidFill>
                  <a:schemeClr val="tx1"/>
                </a:solidFill>
                <a:latin typeface="+mn-lt"/>
                <a:ea typeface="+mn-ea"/>
                <a:cs typeface="+mn-cs"/>
              </a:rPr>
              <a:t>selfie</a:t>
            </a:r>
            <a:r>
              <a:rPr lang="en-US" sz="1200" b="0" i="0" kern="1200" dirty="0" smtClean="0">
                <a:solidFill>
                  <a:schemeClr val="tx1"/>
                </a:solidFill>
                <a:latin typeface="+mn-lt"/>
                <a:ea typeface="+mn-ea"/>
                <a:cs typeface="+mn-cs"/>
              </a:rPr>
              <a:t> with all those beautiful</a:t>
            </a:r>
            <a:r>
              <a:rPr lang="en-US" sz="1200" b="0" i="0" kern="1200" baseline="0" dirty="0" smtClean="0">
                <a:solidFill>
                  <a:schemeClr val="tx1"/>
                </a:solidFill>
                <a:latin typeface="+mn-lt"/>
                <a:ea typeface="+mn-ea"/>
                <a:cs typeface="+mn-cs"/>
              </a:rPr>
              <a:t> hot air balloons, </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17</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a:t>
            </a:r>
            <a:r>
              <a:rPr lang="fr-BE" dirty="0" err="1" smtClean="0"/>
              <a:t>Chaco</a:t>
            </a:r>
            <a:r>
              <a:rPr lang="fr-BE" dirty="0" smtClean="0"/>
              <a:t> Culture National </a:t>
            </a:r>
            <a:r>
              <a:rPr lang="fr-BE" dirty="0" err="1" smtClean="0"/>
              <a:t>Historical</a:t>
            </a:r>
            <a:r>
              <a:rPr lang="fr-BE" dirty="0" smtClean="0"/>
              <a:t> Park, </a:t>
            </a:r>
            <a:r>
              <a:rPr lang="en-US" dirty="0" smtClean="0"/>
              <a:t>containing the most sweeping collection of ancient ruins north of Mexico, the park preserves one of the United States' most important </a:t>
            </a:r>
            <a:r>
              <a:rPr lang="en-US" dirty="0" smtClean="0">
                <a:hlinkClick r:id="rId3" tooltip="Pre-Columbian"/>
              </a:rPr>
              <a:t>pre-Columbian</a:t>
            </a:r>
            <a:r>
              <a:rPr lang="en-US" dirty="0" smtClean="0"/>
              <a:t> cultural and historical areas</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18</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36244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33713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89666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405459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34328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385938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1791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3619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207141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172789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01/10/2015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286876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95F5B-A6FF-4530-A057-74E94F66F2F5}" type="datetimeFigureOut">
              <a:rPr lang="fr-FR" smtClean="0"/>
              <a:pPr/>
              <a:t>01/10/2015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6D02-0624-4886-952C-477A957C47C1}" type="slidenum">
              <a:rPr lang="fr-FR" smtClean="0"/>
              <a:pPr/>
              <a:t>‹N°›</a:t>
            </a:fld>
            <a:endParaRPr lang="fr-FR"/>
          </a:p>
        </p:txBody>
      </p:sp>
    </p:spTree>
    <p:extLst>
      <p:ext uri="{BB962C8B-B14F-4D97-AF65-F5344CB8AC3E}">
        <p14:creationId xmlns:p14="http://schemas.microsoft.com/office/powerpoint/2010/main" xmlns="" val="890360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85916" y="214290"/>
            <a:ext cx="6400800" cy="1752600"/>
          </a:xfrm>
        </p:spPr>
        <p:txBody>
          <a:bodyPr>
            <a:normAutofit/>
          </a:bodyPr>
          <a:lstStyle/>
          <a:p>
            <a:r>
              <a:rPr lang="fr-FR" sz="4400" b="1" dirty="0" err="1" smtClean="0">
                <a:solidFill>
                  <a:schemeClr val="tx1"/>
                </a:solidFill>
              </a:rPr>
              <a:t>Southwest</a:t>
            </a:r>
            <a:endParaRPr lang="fr-FR" sz="4400" b="1" dirty="0">
              <a:solidFill>
                <a:schemeClr val="tx1"/>
              </a:solidFill>
            </a:endParaRPr>
          </a:p>
        </p:txBody>
      </p:sp>
    </p:spTree>
    <p:extLst>
      <p:ext uri="{BB962C8B-B14F-4D97-AF65-F5344CB8AC3E}">
        <p14:creationId xmlns:p14="http://schemas.microsoft.com/office/powerpoint/2010/main" xmlns="" val="2499180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714348" y="642918"/>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4400" b="0" i="0" u="none" strike="noStrike" kern="1200" cap="none" spc="0" normalizeH="0" baseline="0" noProof="0" smtClean="0">
                <a:ln>
                  <a:noFill/>
                </a:ln>
                <a:solidFill>
                  <a:schemeClr val="tx1"/>
                </a:solidFill>
                <a:effectLst/>
                <a:uLnTx/>
                <a:uFillTx/>
                <a:latin typeface="+mj-lt"/>
                <a:ea typeface="+mj-ea"/>
                <a:cs typeface="+mj-cs"/>
              </a:rPr>
              <a:t>New Mexico</a:t>
            </a:r>
            <a:endParaRPr kumimoji="0" lang="fr-BE"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ous-titre 2"/>
          <p:cNvSpPr txBox="1">
            <a:spLocks/>
          </p:cNvSpPr>
          <p:nvPr/>
        </p:nvSpPr>
        <p:spPr>
          <a:xfrm>
            <a:off x="500034" y="1785926"/>
            <a:ext cx="6400800" cy="1752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smtClean="0">
                <a:ln>
                  <a:noFill/>
                </a:ln>
                <a:solidFill>
                  <a:schemeClr val="tx1"/>
                </a:solidFill>
                <a:effectLst/>
                <a:uLnTx/>
                <a:uFillTx/>
                <a:latin typeface="+mn-lt"/>
                <a:ea typeface="+mn-ea"/>
                <a:cs typeface="+mn-cs"/>
              </a:rPr>
              <a:t>Capital </a:t>
            </a:r>
            <a:r>
              <a:rPr kumimoji="0" lang="fr-FR" sz="2400" b="1"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Santa Fe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u="sng"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Entrance in the Union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1912 (47</a:t>
            </a:r>
            <a:r>
              <a:rPr kumimoji="0" lang="fr-FR" sz="2400" b="1" i="0" u="none" strike="noStrike" kern="1200" cap="none" spc="0" normalizeH="0" baseline="30000" noProof="0" dirty="0" smtClean="0">
                <a:ln>
                  <a:noFill/>
                </a:ln>
                <a:solidFill>
                  <a:schemeClr val="tx1"/>
                </a:solidFill>
                <a:effectLst/>
                <a:uLnTx/>
                <a:uFillTx/>
                <a:latin typeface="+mn-lt"/>
                <a:ea typeface="+mn-ea"/>
                <a:cs typeface="Aldhabi" panose="01000000000000000000" pitchFamily="2" charset="-78"/>
              </a:rPr>
              <a:t>th</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state)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err="1" smtClean="0">
                <a:ln>
                  <a:noFill/>
                </a:ln>
                <a:solidFill>
                  <a:schemeClr val="tx1"/>
                </a:solidFill>
                <a:effectLst/>
                <a:uLnTx/>
                <a:uFillTx/>
                <a:latin typeface="+mn-lt"/>
                <a:ea typeface="+mn-ea"/>
                <a:cs typeface="+mn-cs"/>
              </a:rPr>
              <a:t>Neighboring</a:t>
            </a:r>
            <a:r>
              <a:rPr kumimoji="0" lang="fr-FR" sz="2400" b="1" i="0" u="sng" strike="noStrike" kern="1200" cap="none" spc="0" normalizeH="0" baseline="0" noProof="0" dirty="0" smtClean="0">
                <a:ln>
                  <a:noFill/>
                </a:ln>
                <a:solidFill>
                  <a:schemeClr val="tx1"/>
                </a:solidFill>
                <a:effectLst/>
                <a:uLnTx/>
                <a:uFillTx/>
                <a:latin typeface="+mn-lt"/>
                <a:ea typeface="+mn-ea"/>
                <a:cs typeface="+mn-cs"/>
              </a:rPr>
              <a:t> states </a:t>
            </a:r>
            <a:r>
              <a:rPr kumimoji="0" lang="fr-FR" sz="2400" b="1"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Arizona, Colorado, Oklahoma, Texas, Utah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err="1" smtClean="0">
                <a:ln>
                  <a:noFill/>
                </a:ln>
                <a:solidFill>
                  <a:schemeClr val="tx1"/>
                </a:solidFill>
                <a:effectLst/>
                <a:uLnTx/>
                <a:uFillTx/>
                <a:latin typeface="+mn-lt"/>
                <a:ea typeface="+mn-ea"/>
                <a:cs typeface="Aldhabi" panose="01000000000000000000" pitchFamily="2" charset="-78"/>
              </a:rPr>
              <a:t>Landscape</a:t>
            </a:r>
            <a:r>
              <a:rPr kumimoji="0" lang="fr-FR" sz="2400" b="1" i="0" u="sng"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a:t>
            </a:r>
            <a:r>
              <a:rPr kumimoji="0" lang="en-US"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rose-colored deserts to broken mesas to high, snow-capped peaks</a:t>
            </a:r>
            <a:endParaRPr kumimoji="0" lang="fr-BE"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https://upload.wikimedia.org/wikipedia/commons/4/47/Great_seal_of_the_state_of_New_Mexico.png"/>
          <p:cNvPicPr>
            <a:picLocks noChangeAspect="1" noChangeArrowheads="1"/>
          </p:cNvPicPr>
          <p:nvPr/>
        </p:nvPicPr>
        <p:blipFill>
          <a:blip r:embed="rId4"/>
          <a:srcRect/>
          <a:stretch>
            <a:fillRect/>
          </a:stretch>
        </p:blipFill>
        <p:spPr bwMode="auto">
          <a:xfrm>
            <a:off x="6143636" y="142852"/>
            <a:ext cx="2771775" cy="279082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1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Akbar" pitchFamily="2" charset="0"/>
              </a:rPr>
              <a:t>Arizona </a:t>
            </a:r>
            <a:endParaRPr lang="fr-FR" sz="6600" b="1" u="sng" dirty="0">
              <a:latin typeface="Akbar" pitchFamily="2" charset="0"/>
            </a:endParaRPr>
          </a:p>
        </p:txBody>
      </p:sp>
      <p:sp>
        <p:nvSpPr>
          <p:cNvPr id="3" name="Espace réservé du contenu 2"/>
          <p:cNvSpPr>
            <a:spLocks noGrp="1"/>
          </p:cNvSpPr>
          <p:nvPr>
            <p:ph idx="1"/>
          </p:nvPr>
        </p:nvSpPr>
        <p:spPr>
          <a:xfrm>
            <a:off x="107504" y="1340768"/>
            <a:ext cx="8928992" cy="5256584"/>
          </a:xfrm>
        </p:spPr>
        <p:txBody>
          <a:bodyPr>
            <a:normAutofit fontScale="92500" lnSpcReduction="20000"/>
          </a:bodyPr>
          <a:lstStyle/>
          <a:p>
            <a:pPr marL="0" indent="0">
              <a:buNone/>
            </a:pPr>
            <a:r>
              <a:rPr lang="fr-FR" b="1" dirty="0" err="1" smtClean="0">
                <a:latin typeface="Akbar" pitchFamily="2" charset="0"/>
              </a:rPr>
              <a:t>Nickname</a:t>
            </a:r>
            <a:r>
              <a:rPr lang="fr-FR" b="1" dirty="0" smtClean="0">
                <a:latin typeface="Akbar" pitchFamily="2" charset="0"/>
              </a:rPr>
              <a:t> : Grand canyon state </a:t>
            </a:r>
          </a:p>
          <a:p>
            <a:pPr marL="0" indent="0">
              <a:buNone/>
            </a:pPr>
            <a:r>
              <a:rPr lang="fr-FR" b="1" dirty="0" smtClean="0">
                <a:latin typeface="Akbar" pitchFamily="2" charset="0"/>
              </a:rPr>
              <a:t>Capital : </a:t>
            </a:r>
            <a:r>
              <a:rPr lang="fr-FR" sz="4800" b="1" dirty="0" smtClean="0">
                <a:latin typeface="Aldhabi" panose="01000000000000000000" pitchFamily="2" charset="-78"/>
                <a:cs typeface="Aldhabi" panose="01000000000000000000" pitchFamily="2" charset="-78"/>
              </a:rPr>
              <a:t>Phoenix</a:t>
            </a:r>
          </a:p>
          <a:p>
            <a:pPr marL="0" indent="0">
              <a:buNone/>
            </a:pPr>
            <a:r>
              <a:rPr lang="fr-FR" sz="4800" b="1" dirty="0" smtClean="0">
                <a:latin typeface="Aldhabi" panose="01000000000000000000" pitchFamily="2" charset="-78"/>
                <a:cs typeface="Aldhabi" panose="01000000000000000000" pitchFamily="2" charset="-78"/>
              </a:rPr>
              <a:t>Entrance in the Union : 1912 (48</a:t>
            </a:r>
            <a:r>
              <a:rPr lang="fr-FR" sz="4800" b="1" baseline="30000" dirty="0" smtClean="0">
                <a:latin typeface="Aldhabi" panose="01000000000000000000" pitchFamily="2" charset="-78"/>
                <a:cs typeface="Aldhabi" panose="01000000000000000000" pitchFamily="2" charset="-78"/>
              </a:rPr>
              <a:t>th</a:t>
            </a:r>
            <a:r>
              <a:rPr lang="fr-FR" sz="4800" b="1" dirty="0" smtClean="0">
                <a:latin typeface="Aldhabi" panose="01000000000000000000" pitchFamily="2" charset="-78"/>
                <a:cs typeface="Aldhabi" panose="01000000000000000000" pitchFamily="2" charset="-78"/>
              </a:rPr>
              <a:t> state) </a:t>
            </a:r>
            <a:endParaRPr lang="fr-FR" sz="4800" b="1" dirty="0">
              <a:latin typeface="Aldhabi" panose="01000000000000000000" pitchFamily="2" charset="-78"/>
              <a:cs typeface="Aldhabi" panose="01000000000000000000" pitchFamily="2" charset="-78"/>
            </a:endParaRPr>
          </a:p>
          <a:p>
            <a:pPr marL="0" indent="0">
              <a:buNone/>
            </a:pPr>
            <a:r>
              <a:rPr lang="fr-FR" b="1" dirty="0" smtClean="0">
                <a:latin typeface="Akbar" pitchFamily="2" charset="0"/>
              </a:rPr>
              <a:t>Population : </a:t>
            </a:r>
            <a:r>
              <a:rPr lang="fr-FR" sz="4800" b="1" dirty="0" smtClean="0">
                <a:latin typeface="Aldhabi" panose="01000000000000000000" pitchFamily="2" charset="-78"/>
                <a:cs typeface="Aldhabi" panose="01000000000000000000" pitchFamily="2" charset="-78"/>
              </a:rPr>
              <a:t>6,731 million people </a:t>
            </a:r>
          </a:p>
          <a:p>
            <a:pPr marL="0" indent="0">
              <a:buNone/>
            </a:pPr>
            <a:r>
              <a:rPr lang="fr-FR" sz="4800" b="1" dirty="0" smtClean="0">
                <a:latin typeface="Aldhabi" panose="01000000000000000000" pitchFamily="2" charset="-78"/>
                <a:cs typeface="Aldhabi" panose="01000000000000000000" pitchFamily="2" charset="-78"/>
              </a:rPr>
              <a:t>Superficie : 295 254 km2 </a:t>
            </a:r>
            <a:endParaRPr lang="fr-FR" b="1" dirty="0" smtClean="0">
              <a:latin typeface="Aldhabi" panose="01000000000000000000" pitchFamily="2" charset="-78"/>
              <a:cs typeface="Aldhabi" panose="01000000000000000000" pitchFamily="2" charset="-78"/>
            </a:endParaRPr>
          </a:p>
          <a:p>
            <a:pPr marL="0" indent="0">
              <a:buNone/>
            </a:pPr>
            <a:r>
              <a:rPr lang="fr-FR" b="1" dirty="0" err="1" smtClean="0">
                <a:latin typeface="Akbar" pitchFamily="2" charset="0"/>
              </a:rPr>
              <a:t>Neighboring</a:t>
            </a:r>
            <a:r>
              <a:rPr lang="fr-FR" b="1" dirty="0" smtClean="0">
                <a:latin typeface="Akbar" pitchFamily="2" charset="0"/>
              </a:rPr>
              <a:t> states : </a:t>
            </a:r>
            <a:r>
              <a:rPr lang="fr-FR" sz="4800" b="1" dirty="0" err="1" smtClean="0">
                <a:latin typeface="Aldhabi" panose="01000000000000000000" pitchFamily="2" charset="-78"/>
                <a:cs typeface="Aldhabi" panose="01000000000000000000" pitchFamily="2" charset="-78"/>
              </a:rPr>
              <a:t>California</a:t>
            </a:r>
            <a:r>
              <a:rPr lang="fr-FR" sz="4800" b="1" dirty="0" smtClean="0">
                <a:latin typeface="Aldhabi" panose="01000000000000000000" pitchFamily="2" charset="-78"/>
                <a:cs typeface="Aldhabi" panose="01000000000000000000" pitchFamily="2" charset="-78"/>
              </a:rPr>
              <a:t>, Nevada, Colorado, Utah, New Mexico </a:t>
            </a:r>
          </a:p>
          <a:p>
            <a:pPr marL="0" indent="0">
              <a:buNone/>
            </a:pPr>
            <a:r>
              <a:rPr lang="fr-FR" b="1" dirty="0" err="1" smtClean="0">
                <a:latin typeface="Akbar" pitchFamily="2" charset="0"/>
                <a:cs typeface="Aldhabi" panose="01000000000000000000" pitchFamily="2" charset="-78"/>
              </a:rPr>
              <a:t>Landscape</a:t>
            </a:r>
            <a:r>
              <a:rPr lang="fr-FR" b="1" dirty="0" smtClean="0">
                <a:latin typeface="Akbar" pitchFamily="2" charset="0"/>
                <a:cs typeface="Aldhabi" panose="01000000000000000000" pitchFamily="2" charset="-78"/>
              </a:rPr>
              <a:t> : </a:t>
            </a:r>
            <a:r>
              <a:rPr lang="fr-FR" sz="4800" b="1" dirty="0" err="1" smtClean="0">
                <a:latin typeface="Aldhabi" panose="01000000000000000000" pitchFamily="2" charset="-78"/>
                <a:cs typeface="Aldhabi" panose="01000000000000000000" pitchFamily="2" charset="-78"/>
              </a:rPr>
              <a:t>deserts</a:t>
            </a:r>
            <a:r>
              <a:rPr lang="fr-FR" sz="4800" b="1" dirty="0" smtClean="0">
                <a:latin typeface="Aldhabi" panose="01000000000000000000" pitchFamily="2" charset="-78"/>
                <a:cs typeface="Aldhabi" panose="01000000000000000000" pitchFamily="2" charset="-78"/>
              </a:rPr>
              <a:t>, </a:t>
            </a:r>
            <a:r>
              <a:rPr lang="fr-FR" sz="4800" b="1" dirty="0" err="1" smtClean="0">
                <a:latin typeface="Aldhabi" panose="01000000000000000000" pitchFamily="2" charset="-78"/>
                <a:cs typeface="Aldhabi" panose="01000000000000000000" pitchFamily="2" charset="-78"/>
              </a:rPr>
              <a:t>woods</a:t>
            </a:r>
            <a:r>
              <a:rPr lang="fr-FR" sz="4800" b="1" dirty="0" smtClean="0">
                <a:latin typeface="Aldhabi" panose="01000000000000000000" pitchFamily="2" charset="-78"/>
                <a:cs typeface="Aldhabi" panose="01000000000000000000" pitchFamily="2" charset="-78"/>
              </a:rPr>
              <a:t>, </a:t>
            </a:r>
            <a:r>
              <a:rPr lang="fr-FR" sz="4800" b="1" dirty="0" err="1" smtClean="0">
                <a:latin typeface="Aldhabi" panose="01000000000000000000" pitchFamily="2" charset="-78"/>
                <a:cs typeface="Aldhabi" panose="01000000000000000000" pitchFamily="2" charset="-78"/>
              </a:rPr>
              <a:t>lakes</a:t>
            </a:r>
            <a:r>
              <a:rPr lang="fr-FR" sz="4800" b="1" dirty="0" smtClean="0">
                <a:latin typeface="Aldhabi" panose="01000000000000000000" pitchFamily="2" charset="-78"/>
                <a:cs typeface="Aldhabi" panose="01000000000000000000" pitchFamily="2" charset="-78"/>
              </a:rPr>
              <a:t> </a:t>
            </a:r>
          </a:p>
          <a:p>
            <a:pPr marL="0" indent="0">
              <a:buNone/>
            </a:pPr>
            <a:endParaRPr lang="fr-FR" sz="4800" b="1" dirty="0" smtClean="0">
              <a:latin typeface="Aldhabi" panose="01000000000000000000" pitchFamily="2" charset="-78"/>
              <a:cs typeface="Aldhabi" panose="01000000000000000000" pitchFamily="2" charset="-78"/>
            </a:endParaRPr>
          </a:p>
          <a:p>
            <a:pPr marL="0" indent="0">
              <a:buNone/>
            </a:pPr>
            <a:endParaRPr lang="fr-FR" sz="4800" b="1"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xmlns="" val="3624264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Babycakes" panose="00000400000000000000" pitchFamily="2" charset="0"/>
                <a:cs typeface="Arial" panose="020B0604020202020204" pitchFamily="34" charset="0"/>
              </a:rPr>
              <a:t>Oklahoma</a:t>
            </a:r>
            <a:r>
              <a:rPr lang="fr-FR" sz="6600" b="1" dirty="0" smtClean="0">
                <a:latin typeface="Babycakes" panose="00000400000000000000" pitchFamily="2" charset="0"/>
                <a:cs typeface="Arial" panose="020B0604020202020204" pitchFamily="34" charset="0"/>
              </a:rPr>
              <a:t> </a:t>
            </a:r>
            <a:endParaRPr lang="fr-FR" sz="6600" b="1" dirty="0">
              <a:latin typeface="Babycakes" panose="00000400000000000000" pitchFamily="2" charset="0"/>
              <a:cs typeface="Arial" panose="020B0604020202020204" pitchFamily="34" charset="0"/>
            </a:endParaRPr>
          </a:p>
        </p:txBody>
      </p:sp>
      <p:sp>
        <p:nvSpPr>
          <p:cNvPr id="3" name="Espace réservé du contenu 2"/>
          <p:cNvSpPr>
            <a:spLocks noGrp="1"/>
          </p:cNvSpPr>
          <p:nvPr>
            <p:ph idx="1"/>
          </p:nvPr>
        </p:nvSpPr>
        <p:spPr>
          <a:xfrm>
            <a:off x="107504" y="1268760"/>
            <a:ext cx="8507288" cy="5328591"/>
          </a:xfrm>
        </p:spPr>
        <p:txBody>
          <a:bodyPr>
            <a:normAutofit fontScale="77500" lnSpcReduction="20000"/>
          </a:bodyPr>
          <a:lstStyle/>
          <a:p>
            <a:pPr marL="0" indent="0">
              <a:buNone/>
            </a:pPr>
            <a:r>
              <a:rPr lang="fr-FR" sz="4800" b="1" dirty="0" err="1" smtClean="0">
                <a:latin typeface="Babycakes" panose="00000400000000000000" pitchFamily="2" charset="0"/>
              </a:rPr>
              <a:t>Nickname</a:t>
            </a:r>
            <a:r>
              <a:rPr lang="fr-FR" sz="4800" b="1" dirty="0" smtClean="0">
                <a:latin typeface="Babycakes" panose="00000400000000000000" pitchFamily="2" charset="0"/>
              </a:rPr>
              <a:t> : </a:t>
            </a:r>
            <a:r>
              <a:rPr lang="fr-FR" sz="5200" b="1" dirty="0" err="1" smtClean="0">
                <a:latin typeface="Aldhabi" panose="01000000000000000000" pitchFamily="2" charset="-78"/>
                <a:cs typeface="Aldhabi" panose="01000000000000000000" pitchFamily="2" charset="-78"/>
              </a:rPr>
              <a:t>Sooner</a:t>
            </a:r>
            <a:r>
              <a:rPr lang="fr-FR" sz="5200" b="1" dirty="0" smtClean="0">
                <a:latin typeface="Aldhabi" panose="01000000000000000000" pitchFamily="2" charset="-78"/>
                <a:cs typeface="Aldhabi" panose="01000000000000000000" pitchFamily="2" charset="-78"/>
              </a:rPr>
              <a:t> State </a:t>
            </a:r>
          </a:p>
          <a:p>
            <a:pPr marL="0" indent="0">
              <a:buNone/>
            </a:pPr>
            <a:r>
              <a:rPr lang="fr-FR" sz="4800" b="1" dirty="0" smtClean="0">
                <a:latin typeface="Babycakes" panose="00000400000000000000" pitchFamily="2" charset="0"/>
              </a:rPr>
              <a:t>Capital : </a:t>
            </a:r>
            <a:r>
              <a:rPr lang="fr-FR" sz="5200" b="1" dirty="0" smtClean="0">
                <a:latin typeface="Aldhabi" panose="01000000000000000000" pitchFamily="2" charset="-78"/>
                <a:cs typeface="Aldhabi" panose="01000000000000000000" pitchFamily="2" charset="-78"/>
              </a:rPr>
              <a:t>Oklahoma city </a:t>
            </a:r>
          </a:p>
          <a:p>
            <a:pPr marL="0" indent="0">
              <a:buNone/>
            </a:pPr>
            <a:r>
              <a:rPr lang="fr-FR" dirty="0"/>
              <a:t>Entrance in the union : 1907 (46</a:t>
            </a:r>
            <a:r>
              <a:rPr lang="fr-FR" baseline="30000" dirty="0"/>
              <a:t>th</a:t>
            </a:r>
            <a:r>
              <a:rPr lang="fr-FR" dirty="0"/>
              <a:t> state) </a:t>
            </a:r>
          </a:p>
          <a:p>
            <a:pPr marL="0" indent="0">
              <a:buNone/>
            </a:pPr>
            <a:endParaRPr lang="fr-FR" dirty="0"/>
          </a:p>
          <a:p>
            <a:pPr marL="0" indent="0">
              <a:buNone/>
            </a:pPr>
            <a:r>
              <a:rPr lang="fr-FR" sz="4800" b="1" dirty="0" smtClean="0">
                <a:latin typeface="Babycakes" panose="00000400000000000000" pitchFamily="2" charset="0"/>
              </a:rPr>
              <a:t>Population : </a:t>
            </a:r>
            <a:r>
              <a:rPr lang="fr-FR" sz="5200" b="1" dirty="0" smtClean="0">
                <a:latin typeface="Aldhabi" panose="01000000000000000000" pitchFamily="2" charset="-78"/>
                <a:cs typeface="Aldhabi" panose="01000000000000000000" pitchFamily="2" charset="-78"/>
              </a:rPr>
              <a:t>3,878 million people </a:t>
            </a:r>
          </a:p>
          <a:p>
            <a:pPr marL="0" indent="0">
              <a:buNone/>
            </a:pPr>
            <a:r>
              <a:rPr lang="fr-FR" dirty="0" smtClean="0"/>
              <a:t>Superficie : 181 196 km2 </a:t>
            </a:r>
            <a:endParaRPr lang="fr-FR" dirty="0"/>
          </a:p>
          <a:p>
            <a:pPr marL="0" indent="0">
              <a:buNone/>
            </a:pPr>
            <a:r>
              <a:rPr lang="fr-FR" sz="5200" b="1" dirty="0" err="1" smtClean="0">
                <a:latin typeface="Babycakes" panose="00000400000000000000" pitchFamily="2" charset="0"/>
              </a:rPr>
              <a:t>Neighboring</a:t>
            </a:r>
            <a:r>
              <a:rPr lang="fr-FR" sz="5200" b="1" dirty="0" smtClean="0">
                <a:latin typeface="Babycakes" panose="00000400000000000000" pitchFamily="2" charset="0"/>
              </a:rPr>
              <a:t> states : </a:t>
            </a:r>
            <a:r>
              <a:rPr lang="fr-FR" sz="5200" b="1" dirty="0" smtClean="0">
                <a:latin typeface="Aldhabi" panose="01000000000000000000" pitchFamily="2" charset="-78"/>
                <a:cs typeface="Aldhabi" panose="01000000000000000000" pitchFamily="2" charset="-78"/>
              </a:rPr>
              <a:t>Texas, Arkansas, Missouri, Kansas, Colorado, New Mexico</a:t>
            </a:r>
            <a:endParaRPr lang="fr-FR" sz="5200" b="1" dirty="0">
              <a:latin typeface="Aldhabi" panose="01000000000000000000" pitchFamily="2" charset="-78"/>
              <a:cs typeface="Aldhabi" panose="01000000000000000000" pitchFamily="2" charset="-78"/>
            </a:endParaRPr>
          </a:p>
          <a:p>
            <a:pPr marL="0" indent="0">
              <a:buNone/>
            </a:pPr>
            <a:r>
              <a:rPr lang="fr-FR" sz="4800" b="1" dirty="0" err="1" smtClean="0">
                <a:latin typeface="Babycakes" panose="00000400000000000000" pitchFamily="2" charset="0"/>
              </a:rPr>
              <a:t>Landscape</a:t>
            </a:r>
            <a:r>
              <a:rPr lang="fr-FR" sz="4800" b="1" dirty="0" smtClean="0">
                <a:latin typeface="Babycakes" panose="00000400000000000000" pitchFamily="2" charset="0"/>
              </a:rPr>
              <a:t> : </a:t>
            </a:r>
            <a:r>
              <a:rPr lang="fr-FR" sz="5600" b="1" dirty="0" err="1" smtClean="0">
                <a:latin typeface="Aldhabi" panose="01000000000000000000" pitchFamily="2" charset="-78"/>
                <a:cs typeface="Aldhabi" panose="01000000000000000000" pitchFamily="2" charset="-78"/>
              </a:rPr>
              <a:t>most</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diversified</a:t>
            </a:r>
            <a:r>
              <a:rPr lang="fr-FR" sz="5600" b="1" dirty="0" smtClean="0">
                <a:latin typeface="Aldhabi" panose="01000000000000000000" pitchFamily="2" charset="-78"/>
                <a:cs typeface="Aldhabi" panose="01000000000000000000" pitchFamily="2" charset="-78"/>
              </a:rPr>
              <a:t> of the USA </a:t>
            </a:r>
            <a:r>
              <a:rPr lang="fr-FR" sz="5600" b="1" dirty="0" err="1" smtClean="0">
                <a:latin typeface="Aldhabi" panose="01000000000000000000" pitchFamily="2" charset="-78"/>
                <a:cs typeface="Aldhabi" panose="01000000000000000000" pitchFamily="2" charset="-78"/>
              </a:rPr>
              <a:t>with</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woods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sand</a:t>
            </a:r>
            <a:r>
              <a:rPr lang="fr-FR" sz="5600" b="1" dirty="0" smtClean="0">
                <a:latin typeface="Aldhabi" panose="01000000000000000000" pitchFamily="2" charset="-78"/>
                <a:cs typeface="Aldhabi" panose="01000000000000000000" pitchFamily="2" charset="-78"/>
              </a:rPr>
              <a:t> dunes, </a:t>
            </a:r>
            <a:r>
              <a:rPr lang="fr-FR" sz="5600" b="1" dirty="0" err="1" smtClean="0">
                <a:latin typeface="Aldhabi" panose="01000000000000000000" pitchFamily="2" charset="-78"/>
                <a:cs typeface="Aldhabi" panose="01000000000000000000" pitchFamily="2" charset="-78"/>
              </a:rPr>
              <a:t>undulating</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meadows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cypress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marshes</a:t>
            </a:r>
            <a:r>
              <a:rPr lang="fr-FR" sz="5600" b="1" dirty="0" smtClean="0">
                <a:latin typeface="Aldhabi" panose="01000000000000000000" pitchFamily="2" charset="-78"/>
                <a:cs typeface="Aldhabi" panose="01000000000000000000" pitchFamily="2" charset="-78"/>
              </a:rPr>
              <a:t> </a:t>
            </a:r>
            <a:endParaRPr lang="fr-FR" sz="5600" b="1"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xmlns="" val="363171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Babycakes" panose="00000400000000000000" pitchFamily="2" charset="0"/>
              </a:rPr>
              <a:t>Oklahoma </a:t>
            </a:r>
            <a:endParaRPr lang="fr-FR" sz="6600" b="1" u="sng" dirty="0">
              <a:latin typeface="Babycakes" panose="00000400000000000000" pitchFamily="2" charset="0"/>
            </a:endParaRP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xmlns="" val="587499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normAutofit/>
          </a:bodyPr>
          <a:lstStyle/>
          <a:p>
            <a:r>
              <a:rPr lang="fr-FR" sz="6600" b="1" u="sng" dirty="0" smtClean="0">
                <a:latin typeface="Babycakes" panose="00000400000000000000" pitchFamily="2" charset="0"/>
              </a:rPr>
              <a:t>Oklahoma </a:t>
            </a:r>
            <a:endParaRPr lang="fr-FR" sz="66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261798"/>
            <a:ext cx="4788024" cy="3247322"/>
          </a:xfr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01374" y="1268760"/>
            <a:ext cx="4542625" cy="324036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494540" y="4293096"/>
            <a:ext cx="4682282" cy="2564904"/>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4293097"/>
            <a:ext cx="4601374" cy="2564904"/>
          </a:xfrm>
          <a:prstGeom prst="rect">
            <a:avLst/>
          </a:prstGeom>
        </p:spPr>
      </p:pic>
    </p:spTree>
    <p:extLst>
      <p:ext uri="{BB962C8B-B14F-4D97-AF65-F5344CB8AC3E}">
        <p14:creationId xmlns:p14="http://schemas.microsoft.com/office/powerpoint/2010/main" xmlns="" val="122894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5400" b="1" u="sng" dirty="0" smtClean="0">
                <a:latin typeface="Babycakes" panose="00000400000000000000" pitchFamily="2" charset="0"/>
              </a:rPr>
              <a:t>Oklahoma – Route 66</a:t>
            </a:r>
            <a:endParaRPr lang="fr-FR" sz="54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412775"/>
            <a:ext cx="4572000" cy="2909361"/>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0" y="1412776"/>
            <a:ext cx="4572000" cy="288032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4149080"/>
            <a:ext cx="4572000" cy="270892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572000" y="4133763"/>
            <a:ext cx="4572000" cy="2739554"/>
          </a:xfrm>
          <a:prstGeom prst="rect">
            <a:avLst/>
          </a:prstGeom>
        </p:spPr>
      </p:pic>
    </p:spTree>
    <p:extLst>
      <p:ext uri="{BB962C8B-B14F-4D97-AF65-F5344CB8AC3E}">
        <p14:creationId xmlns:p14="http://schemas.microsoft.com/office/powerpoint/2010/main" xmlns="" val="366144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u="sng" dirty="0" smtClean="0">
                <a:latin typeface="Babycakes" panose="00000400000000000000" pitchFamily="2" charset="0"/>
              </a:rPr>
              <a:t>Oklahoma – Nature </a:t>
            </a:r>
            <a:endParaRPr lang="fr-FR" sz="6000"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412776"/>
            <a:ext cx="4716016" cy="2834779"/>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0" y="1412776"/>
            <a:ext cx="4577648" cy="2952327"/>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077073"/>
            <a:ext cx="4572000" cy="2780928"/>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72000" y="4365103"/>
            <a:ext cx="4572000" cy="2492897"/>
          </a:xfrm>
          <a:prstGeom prst="rect">
            <a:avLst/>
          </a:prstGeom>
        </p:spPr>
      </p:pic>
    </p:spTree>
    <p:extLst>
      <p:ext uri="{BB962C8B-B14F-4D97-AF65-F5344CB8AC3E}">
        <p14:creationId xmlns:p14="http://schemas.microsoft.com/office/powerpoint/2010/main" xmlns="" val="201893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u="sng" dirty="0" smtClean="0">
                <a:latin typeface="Babycakes" panose="00000400000000000000" pitchFamily="2" charset="0"/>
              </a:rPr>
              <a:t>Oklahoma - Nature</a:t>
            </a:r>
            <a:endParaRPr lang="fr-FR" sz="60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268761"/>
            <a:ext cx="4680961" cy="2952328"/>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30936" y="1268760"/>
            <a:ext cx="4513064" cy="295232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221089"/>
            <a:ext cx="4630936" cy="2636912"/>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779912" y="3717032"/>
            <a:ext cx="5388767" cy="3140969"/>
          </a:xfrm>
          <a:prstGeom prst="rect">
            <a:avLst/>
          </a:prstGeom>
        </p:spPr>
      </p:pic>
    </p:spTree>
    <p:extLst>
      <p:ext uri="{BB962C8B-B14F-4D97-AF65-F5344CB8AC3E}">
        <p14:creationId xmlns:p14="http://schemas.microsoft.com/office/powerpoint/2010/main" xmlns="" val="307550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u="sng" dirty="0" smtClean="0">
                <a:latin typeface="Babycakes" panose="00000400000000000000" pitchFamily="2" charset="0"/>
              </a:rPr>
              <a:t>Oklahoma – Nature </a:t>
            </a:r>
            <a:endParaRPr lang="fr-FR" sz="60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 y="1340769"/>
            <a:ext cx="4746592" cy="3168351"/>
          </a:xfr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7904" y="3717032"/>
            <a:ext cx="5436096" cy="3140968"/>
          </a:xfrm>
          <a:prstGeom prst="rect">
            <a:avLst/>
          </a:prstGeom>
        </p:spPr>
      </p:pic>
    </p:spTree>
    <p:extLst>
      <p:ext uri="{BB962C8B-B14F-4D97-AF65-F5344CB8AC3E}">
        <p14:creationId xmlns:p14="http://schemas.microsoft.com/office/powerpoint/2010/main" xmlns="" val="5300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Akbar" pitchFamily="2" charset="0"/>
              </a:rPr>
              <a:t>Arizona </a:t>
            </a:r>
            <a:endParaRPr lang="fr-FR" sz="6600" b="1" u="sng" dirty="0">
              <a:latin typeface="Akbar" pitchFamily="2" charset="0"/>
            </a:endParaRPr>
          </a:p>
        </p:txBody>
      </p:sp>
      <p:sp>
        <p:nvSpPr>
          <p:cNvPr id="6" name="Espace réservé du contenu 5"/>
          <p:cNvSpPr>
            <a:spLocks noGrp="1"/>
          </p:cNvSpPr>
          <p:nvPr>
            <p:ph idx="1"/>
          </p:nvPr>
        </p:nvSpPr>
        <p:spPr/>
        <p:txBody>
          <a:bodyPr/>
          <a:lstStyle/>
          <a:p>
            <a:endParaRPr lang="fr-FR" dirty="0"/>
          </a:p>
        </p:txBody>
      </p:sp>
    </p:spTree>
    <p:extLst>
      <p:ext uri="{BB962C8B-B14F-4D97-AF65-F5344CB8AC3E}">
        <p14:creationId xmlns:p14="http://schemas.microsoft.com/office/powerpoint/2010/main" xmlns="" val="3403223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6000" b="1" dirty="0" err="1" smtClean="0">
                <a:latin typeface="Akbar" pitchFamily="2" charset="0"/>
              </a:rPr>
              <a:t>Northen</a:t>
            </a:r>
            <a:r>
              <a:rPr lang="fr-FR" sz="6000" b="1" dirty="0" smtClean="0">
                <a:latin typeface="Akbar" pitchFamily="2" charset="0"/>
              </a:rPr>
              <a:t> Arizona </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7504" y="1268760"/>
            <a:ext cx="4464496" cy="3246906"/>
          </a:xfr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1268761"/>
            <a:ext cx="4392488" cy="3139024"/>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6853" y="4407784"/>
            <a:ext cx="4549659" cy="2450959"/>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7269" y="4132170"/>
            <a:ext cx="4437492" cy="2708920"/>
          </a:xfrm>
          <a:prstGeom prst="rect">
            <a:avLst/>
          </a:prstGeom>
        </p:spPr>
      </p:pic>
    </p:spTree>
    <p:extLst>
      <p:ext uri="{BB962C8B-B14F-4D97-AF65-F5344CB8AC3E}">
        <p14:creationId xmlns:p14="http://schemas.microsoft.com/office/powerpoint/2010/main" xmlns="" val="295642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2702"/>
            <a:ext cx="6248830" cy="4089773"/>
          </a:xfr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7904" y="3158970"/>
            <a:ext cx="5436096" cy="3699030"/>
          </a:xfrm>
          <a:prstGeom prst="rect">
            <a:avLst/>
          </a:prstGeom>
        </p:spPr>
      </p:pic>
    </p:spTree>
    <p:extLst>
      <p:ext uri="{BB962C8B-B14F-4D97-AF65-F5344CB8AC3E}">
        <p14:creationId xmlns:p14="http://schemas.microsoft.com/office/powerpoint/2010/main" xmlns="" val="643131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6000" b="1" dirty="0" err="1" smtClean="0">
                <a:latin typeface="Akbar" pitchFamily="2" charset="0"/>
              </a:rPr>
              <a:t>North</a:t>
            </a:r>
            <a:r>
              <a:rPr lang="fr-FR" sz="6000" b="1" dirty="0" smtClean="0">
                <a:latin typeface="Akbar" pitchFamily="2" charset="0"/>
              </a:rPr>
              <a:t>-Central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680204"/>
            <a:ext cx="4245076" cy="2756908"/>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37353" y="1680204"/>
            <a:ext cx="5292080" cy="2972932"/>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149080"/>
            <a:ext cx="4167811" cy="27089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95936" y="4317079"/>
            <a:ext cx="5133497" cy="2540921"/>
          </a:xfrm>
          <a:prstGeom prst="rect">
            <a:avLst/>
          </a:prstGeom>
        </p:spPr>
      </p:pic>
    </p:spTree>
    <p:extLst>
      <p:ext uri="{BB962C8B-B14F-4D97-AF65-F5344CB8AC3E}">
        <p14:creationId xmlns:p14="http://schemas.microsoft.com/office/powerpoint/2010/main" xmlns="" val="3482520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smtClean="0">
                <a:latin typeface="Akbar" pitchFamily="2" charset="0"/>
              </a:rPr>
              <a:t>Central Arizona </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412777"/>
            <a:ext cx="6006262" cy="2968723"/>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06262" y="1412776"/>
            <a:ext cx="3079403" cy="296872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4221088"/>
            <a:ext cx="5034136" cy="2636912"/>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34136" y="4098032"/>
            <a:ext cx="4109864" cy="2759968"/>
          </a:xfrm>
          <a:prstGeom prst="rect">
            <a:avLst/>
          </a:prstGeom>
        </p:spPr>
      </p:pic>
    </p:spTree>
    <p:extLst>
      <p:ext uri="{BB962C8B-B14F-4D97-AF65-F5344CB8AC3E}">
        <p14:creationId xmlns:p14="http://schemas.microsoft.com/office/powerpoint/2010/main" xmlns="" val="1425262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err="1" smtClean="0">
                <a:latin typeface="Akbar" pitchFamily="2" charset="0"/>
              </a:rPr>
              <a:t>Southern</a:t>
            </a:r>
            <a:r>
              <a:rPr lang="fr-FR" sz="6000" b="1" dirty="0" smtClean="0">
                <a:latin typeface="Akbar" pitchFamily="2" charset="0"/>
              </a:rPr>
              <a:t>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569191"/>
            <a:ext cx="4828456" cy="2867922"/>
          </a:xfr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19537" y="1556792"/>
            <a:ext cx="4315544" cy="288032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16" y="4185084"/>
            <a:ext cx="4819537" cy="2672916"/>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94185" y="4077072"/>
            <a:ext cx="4440896" cy="2780928"/>
          </a:xfrm>
          <a:prstGeom prst="rect">
            <a:avLst/>
          </a:prstGeom>
        </p:spPr>
      </p:pic>
    </p:spTree>
    <p:extLst>
      <p:ext uri="{BB962C8B-B14F-4D97-AF65-F5344CB8AC3E}">
        <p14:creationId xmlns:p14="http://schemas.microsoft.com/office/powerpoint/2010/main" xmlns="" val="1434568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smtClean="0">
                <a:latin typeface="Akbar" pitchFamily="2" charset="0"/>
              </a:rPr>
              <a:t>West </a:t>
            </a:r>
            <a:r>
              <a:rPr lang="fr-FR" sz="6000" b="1" dirty="0" err="1" smtClean="0">
                <a:latin typeface="Akbar" pitchFamily="2" charset="0"/>
              </a:rPr>
              <a:t>Coast</a:t>
            </a:r>
            <a:r>
              <a:rPr lang="fr-FR" sz="6000" b="1" dirty="0" smtClean="0">
                <a:latin typeface="Akbar" pitchFamily="2" charset="0"/>
              </a:rPr>
              <a:t> of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0991" y="1772816"/>
            <a:ext cx="6729414" cy="2736304"/>
          </a:xfr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08423" y="1772815"/>
            <a:ext cx="2466975" cy="2736305"/>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4258637"/>
            <a:ext cx="4355976" cy="2595348"/>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48814" y="4149079"/>
            <a:ext cx="5195186" cy="2704906"/>
          </a:xfrm>
          <a:prstGeom prst="rect">
            <a:avLst/>
          </a:prstGeom>
        </p:spPr>
      </p:pic>
    </p:spTree>
    <p:extLst>
      <p:ext uri="{BB962C8B-B14F-4D97-AF65-F5344CB8AC3E}">
        <p14:creationId xmlns:p14="http://schemas.microsoft.com/office/powerpoint/2010/main" xmlns="" val="1798865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518</Words>
  <Application>Microsoft Office PowerPoint</Application>
  <PresentationFormat>Affichage à l'écran (4:3)</PresentationFormat>
  <Paragraphs>64</Paragraphs>
  <Slides>28</Slides>
  <Notes>12</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Diapositive 1</vt:lpstr>
      <vt:lpstr>Arizona </vt:lpstr>
      <vt:lpstr>Arizona </vt:lpstr>
      <vt:lpstr>Northen Arizona </vt:lpstr>
      <vt:lpstr>Diapositive 5</vt:lpstr>
      <vt:lpstr>North-Central Arizona</vt:lpstr>
      <vt:lpstr>Central Arizona </vt:lpstr>
      <vt:lpstr>Southern Arizona</vt:lpstr>
      <vt:lpstr>West Coast of Arizona</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Oklahoma </vt:lpstr>
      <vt:lpstr>Oklahoma </vt:lpstr>
      <vt:lpstr>Oklahoma </vt:lpstr>
      <vt:lpstr>Oklahoma – Route 66</vt:lpstr>
      <vt:lpstr>Oklahoma – Nature </vt:lpstr>
      <vt:lpstr>Oklahoma - Nature</vt:lpstr>
      <vt:lpstr>Oklahoma – Nature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isaline31</dc:creator>
  <cp:lastModifiedBy>TATjANA</cp:lastModifiedBy>
  <cp:revision>24</cp:revision>
  <dcterms:created xsi:type="dcterms:W3CDTF">2015-09-26T10:51:18Z</dcterms:created>
  <dcterms:modified xsi:type="dcterms:W3CDTF">2015-10-01T16:39:05Z</dcterms:modified>
</cp:coreProperties>
</file>