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9" r:id="rId4"/>
    <p:sldId id="285" r:id="rId5"/>
    <p:sldId id="283" r:id="rId6"/>
    <p:sldId id="270" r:id="rId7"/>
    <p:sldId id="288" r:id="rId8"/>
    <p:sldId id="280" r:id="rId9"/>
    <p:sldId id="286" r:id="rId10"/>
    <p:sldId id="279" r:id="rId11"/>
    <p:sldId id="276" r:id="rId12"/>
    <p:sldId id="277" r:id="rId13"/>
    <p:sldId id="271" r:id="rId14"/>
    <p:sldId id="268" r:id="rId15"/>
    <p:sldId id="289" r:id="rId16"/>
    <p:sldId id="290" r:id="rId17"/>
    <p:sldId id="291" r:id="rId18"/>
    <p:sldId id="29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792" autoAdjust="0"/>
  </p:normalViewPr>
  <p:slideViewPr>
    <p:cSldViewPr snapToGrid="0" showGuides="1">
      <p:cViewPr varScale="1">
        <p:scale>
          <a:sx n="65" d="100"/>
          <a:sy n="65" d="100"/>
        </p:scale>
        <p:origin x="936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B490D6-BE58-4646-AFB0-8F83BEDF6FA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A13BBF-0A0D-47C9-ACB2-BFDB04257DF5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Lehman Brothers</a:t>
          </a:r>
          <a:endParaRPr lang="en-GB" b="1" dirty="0"/>
        </a:p>
      </dgm:t>
    </dgm:pt>
    <dgm:pt modelId="{A0E13BAF-1357-4894-BC25-3A463BE118CF}" type="parTrans" cxnId="{83AD3839-70E8-496B-967B-BE9FF7B049B9}">
      <dgm:prSet/>
      <dgm:spPr/>
      <dgm:t>
        <a:bodyPr/>
        <a:lstStyle/>
        <a:p>
          <a:endParaRPr lang="en-GB"/>
        </a:p>
      </dgm:t>
    </dgm:pt>
    <dgm:pt modelId="{DE884732-57F1-4EF2-A7A9-08F9F8BB30E4}" type="sibTrans" cxnId="{83AD3839-70E8-496B-967B-BE9FF7B049B9}">
      <dgm:prSet/>
      <dgm:spPr/>
      <dgm:t>
        <a:bodyPr/>
        <a:lstStyle/>
        <a:p>
          <a:endParaRPr lang="en-GB"/>
        </a:p>
      </dgm:t>
    </dgm:pt>
    <dgm:pt modelId="{DFDC6C2E-AD52-4AE5-9B2F-7C7098DAFE16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Investment</a:t>
          </a:r>
          <a:r>
            <a:rPr lang="en-GB" dirty="0" smtClean="0"/>
            <a:t> Banking</a:t>
          </a:r>
          <a:endParaRPr lang="en-GB" dirty="0"/>
        </a:p>
      </dgm:t>
    </dgm:pt>
    <dgm:pt modelId="{90E3A639-4C51-47FC-B8F5-705AE33C6FDC}" type="parTrans" cxnId="{6E4C7F4F-0B41-4A57-BAB9-5C7554A5A010}">
      <dgm:prSet/>
      <dgm:spPr/>
      <dgm:t>
        <a:bodyPr/>
        <a:lstStyle/>
        <a:p>
          <a:endParaRPr lang="en-GB"/>
        </a:p>
      </dgm:t>
    </dgm:pt>
    <dgm:pt modelId="{DDE00137-3940-4D4F-AF02-56DBFED2ECA5}" type="sibTrans" cxnId="{6E4C7F4F-0B41-4A57-BAB9-5C7554A5A010}">
      <dgm:prSet/>
      <dgm:spPr/>
      <dgm:t>
        <a:bodyPr/>
        <a:lstStyle/>
        <a:p>
          <a:endParaRPr lang="en-GB"/>
        </a:p>
      </dgm:t>
    </dgm:pt>
    <dgm:pt modelId="{6331E5C4-1A02-4E0B-99A4-5D3D394699A6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Asset Management</a:t>
          </a:r>
          <a:endParaRPr lang="en-GB" b="1" dirty="0"/>
        </a:p>
      </dgm:t>
    </dgm:pt>
    <dgm:pt modelId="{C3611241-1719-4AA5-A564-8D0DC3C6C525}" type="parTrans" cxnId="{E31EAD21-38D7-4304-9551-F8313CD16295}">
      <dgm:prSet/>
      <dgm:spPr/>
      <dgm:t>
        <a:bodyPr/>
        <a:lstStyle/>
        <a:p>
          <a:endParaRPr lang="en-GB"/>
        </a:p>
      </dgm:t>
    </dgm:pt>
    <dgm:pt modelId="{CE984B8E-3B5C-4EAB-8C9B-D8DDE4F50B15}" type="sibTrans" cxnId="{E31EAD21-38D7-4304-9551-F8313CD16295}">
      <dgm:prSet/>
      <dgm:spPr/>
      <dgm:t>
        <a:bodyPr/>
        <a:lstStyle/>
        <a:p>
          <a:endParaRPr lang="en-GB"/>
        </a:p>
      </dgm:t>
    </dgm:pt>
    <dgm:pt modelId="{DA3E4E95-2928-41F6-B211-5355076B3D9A}">
      <dgm:prSet phldrT="[Text]"/>
      <dgm:spPr>
        <a:solidFill>
          <a:schemeClr val="tx1"/>
        </a:solidFill>
      </dgm:spPr>
      <dgm:t>
        <a:bodyPr/>
        <a:lstStyle/>
        <a:p>
          <a:r>
            <a:rPr lang="en-GB" dirty="0" smtClean="0"/>
            <a:t>Trading</a:t>
          </a:r>
          <a:endParaRPr lang="en-GB" dirty="0"/>
        </a:p>
      </dgm:t>
    </dgm:pt>
    <dgm:pt modelId="{BCB37EE0-8B08-4DDE-99AB-4836928BC008}" type="parTrans" cxnId="{3467E76A-FA17-472E-B2F9-01720074FB3E}">
      <dgm:prSet/>
      <dgm:spPr/>
      <dgm:t>
        <a:bodyPr/>
        <a:lstStyle/>
        <a:p>
          <a:endParaRPr lang="en-GB"/>
        </a:p>
      </dgm:t>
    </dgm:pt>
    <dgm:pt modelId="{4C491304-930A-4764-A03E-47DE6E16E646}" type="sibTrans" cxnId="{3467E76A-FA17-472E-B2F9-01720074FB3E}">
      <dgm:prSet/>
      <dgm:spPr/>
      <dgm:t>
        <a:bodyPr/>
        <a:lstStyle/>
        <a:p>
          <a:endParaRPr lang="en-GB"/>
        </a:p>
      </dgm:t>
    </dgm:pt>
    <dgm:pt modelId="{542E194E-635E-497B-B0CB-9AF434B6D273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Real Estate</a:t>
          </a:r>
          <a:endParaRPr lang="en-GB" b="1" dirty="0"/>
        </a:p>
      </dgm:t>
    </dgm:pt>
    <dgm:pt modelId="{993801DF-8BDC-4326-A3EF-05CF05E1C505}" type="parTrans" cxnId="{74B281D2-8818-4997-8C76-F09A879052B0}">
      <dgm:prSet/>
      <dgm:spPr/>
      <dgm:t>
        <a:bodyPr/>
        <a:lstStyle/>
        <a:p>
          <a:endParaRPr lang="en-GB"/>
        </a:p>
      </dgm:t>
    </dgm:pt>
    <dgm:pt modelId="{8C2B9742-BEDB-41E6-BDE0-AC1ECD0DAA98}" type="sibTrans" cxnId="{74B281D2-8818-4997-8C76-F09A879052B0}">
      <dgm:prSet/>
      <dgm:spPr/>
      <dgm:t>
        <a:bodyPr/>
        <a:lstStyle/>
        <a:p>
          <a:endParaRPr lang="en-GB"/>
        </a:p>
      </dgm:t>
    </dgm:pt>
    <dgm:pt modelId="{FC47673E-DF37-4806-AE99-165B1421C902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Private Banking</a:t>
          </a:r>
          <a:endParaRPr lang="en-GB" b="1" dirty="0"/>
        </a:p>
      </dgm:t>
    </dgm:pt>
    <dgm:pt modelId="{E4074C52-2A51-4C77-AE27-E60FB44A048F}" type="parTrans" cxnId="{88BCAC52-78DD-43D8-A118-4CDC89EDD28A}">
      <dgm:prSet/>
      <dgm:spPr/>
      <dgm:t>
        <a:bodyPr/>
        <a:lstStyle/>
        <a:p>
          <a:endParaRPr lang="en-GB"/>
        </a:p>
      </dgm:t>
    </dgm:pt>
    <dgm:pt modelId="{39079A9E-3819-4A07-9989-D3F9611BC3F9}" type="sibTrans" cxnId="{88BCAC52-78DD-43D8-A118-4CDC89EDD28A}">
      <dgm:prSet/>
      <dgm:spPr/>
      <dgm:t>
        <a:bodyPr/>
        <a:lstStyle/>
        <a:p>
          <a:endParaRPr lang="en-GB"/>
        </a:p>
      </dgm:t>
    </dgm:pt>
    <dgm:pt modelId="{D91AF379-C077-48BF-B2EA-77690DE94931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Private Equity</a:t>
          </a:r>
          <a:endParaRPr lang="en-GB" b="1" dirty="0"/>
        </a:p>
      </dgm:t>
    </dgm:pt>
    <dgm:pt modelId="{43C088B0-D5A0-46EE-A456-267D7D3F1CBE}" type="parTrans" cxnId="{250DF3F7-6A1F-44CC-8BDC-558C6BFD280F}">
      <dgm:prSet/>
      <dgm:spPr/>
      <dgm:t>
        <a:bodyPr/>
        <a:lstStyle/>
        <a:p>
          <a:endParaRPr lang="en-GB"/>
        </a:p>
      </dgm:t>
    </dgm:pt>
    <dgm:pt modelId="{FC13F6BF-4CC7-48A3-B77F-911DE71CC733}" type="sibTrans" cxnId="{250DF3F7-6A1F-44CC-8BDC-558C6BFD280F}">
      <dgm:prSet/>
      <dgm:spPr/>
      <dgm:t>
        <a:bodyPr/>
        <a:lstStyle/>
        <a:p>
          <a:endParaRPr lang="en-GB"/>
        </a:p>
      </dgm:t>
    </dgm:pt>
    <dgm:pt modelId="{45540BE7-C50E-4BB7-917D-997FE2981C5B}" type="pres">
      <dgm:prSet presAssocID="{8DB490D6-BE58-4646-AFB0-8F83BEDF6FA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76676AA0-50E1-475D-929E-EA06FEBB9BE0}" type="pres">
      <dgm:prSet presAssocID="{BAA13BBF-0A0D-47C9-ACB2-BFDB04257DF5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GB"/>
        </a:p>
      </dgm:t>
    </dgm:pt>
    <dgm:pt modelId="{928E8581-C320-4A0A-8253-68D093B68B8B}" type="pres">
      <dgm:prSet presAssocID="{DFDC6C2E-AD52-4AE5-9B2F-7C7098DAFE16}" presName="Accent1" presStyleCnt="0"/>
      <dgm:spPr/>
    </dgm:pt>
    <dgm:pt modelId="{27F5A7FA-EB44-40C3-B7A0-87DE0E56E0E0}" type="pres">
      <dgm:prSet presAssocID="{DFDC6C2E-AD52-4AE5-9B2F-7C7098DAFE16}" presName="Accent" presStyleLbl="bgShp" presStyleIdx="0" presStyleCnt="6"/>
      <dgm:spPr/>
    </dgm:pt>
    <dgm:pt modelId="{B8CBC1A8-B645-48A2-8244-156F275DECFC}" type="pres">
      <dgm:prSet presAssocID="{DFDC6C2E-AD52-4AE5-9B2F-7C7098DAFE1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B75E45-D223-4FCE-9832-3BAA01774F93}" type="pres">
      <dgm:prSet presAssocID="{6331E5C4-1A02-4E0B-99A4-5D3D394699A6}" presName="Accent2" presStyleCnt="0"/>
      <dgm:spPr/>
    </dgm:pt>
    <dgm:pt modelId="{14F18131-5DAB-4E5E-A66F-070E9D8B4E46}" type="pres">
      <dgm:prSet presAssocID="{6331E5C4-1A02-4E0B-99A4-5D3D394699A6}" presName="Accent" presStyleLbl="bgShp" presStyleIdx="1" presStyleCnt="6"/>
      <dgm:spPr>
        <a:solidFill>
          <a:schemeClr val="bg1">
            <a:lumMod val="75000"/>
          </a:schemeClr>
        </a:solidFill>
      </dgm:spPr>
    </dgm:pt>
    <dgm:pt modelId="{E2528552-6566-4F57-8D26-6961B4040D33}" type="pres">
      <dgm:prSet presAssocID="{6331E5C4-1A02-4E0B-99A4-5D3D394699A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AA0394-4A98-450E-89A1-38AA4DB13073}" type="pres">
      <dgm:prSet presAssocID="{DA3E4E95-2928-41F6-B211-5355076B3D9A}" presName="Accent3" presStyleCnt="0"/>
      <dgm:spPr/>
    </dgm:pt>
    <dgm:pt modelId="{3F3D300B-DAD1-40BA-960E-31CE5FA5F5CA}" type="pres">
      <dgm:prSet presAssocID="{DA3E4E95-2928-41F6-B211-5355076B3D9A}" presName="Accent" presStyleLbl="bgShp" presStyleIdx="2" presStyleCnt="6"/>
      <dgm:spPr>
        <a:solidFill>
          <a:schemeClr val="bg1">
            <a:lumMod val="75000"/>
          </a:schemeClr>
        </a:solidFill>
      </dgm:spPr>
    </dgm:pt>
    <dgm:pt modelId="{DA739957-4AA6-40A2-BDC2-CA93DC1B6A3B}" type="pres">
      <dgm:prSet presAssocID="{DA3E4E95-2928-41F6-B211-5355076B3D9A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B3BE64-5D0A-40BE-8678-450EE4F19752}" type="pres">
      <dgm:prSet presAssocID="{542E194E-635E-497B-B0CB-9AF434B6D273}" presName="Accent4" presStyleCnt="0"/>
      <dgm:spPr/>
    </dgm:pt>
    <dgm:pt modelId="{A4100EFD-3007-4C6A-A81A-63EB006609A2}" type="pres">
      <dgm:prSet presAssocID="{542E194E-635E-497B-B0CB-9AF434B6D273}" presName="Accent" presStyleLbl="bgShp" presStyleIdx="3" presStyleCnt="6"/>
      <dgm:spPr>
        <a:solidFill>
          <a:schemeClr val="bg1">
            <a:lumMod val="75000"/>
          </a:schemeClr>
        </a:solidFill>
      </dgm:spPr>
    </dgm:pt>
    <dgm:pt modelId="{38095011-CEDB-4770-9449-1E511C01E0A8}" type="pres">
      <dgm:prSet presAssocID="{542E194E-635E-497B-B0CB-9AF434B6D273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1A9162-BA07-4149-A209-1424B7336EDB}" type="pres">
      <dgm:prSet presAssocID="{FC47673E-DF37-4806-AE99-165B1421C902}" presName="Accent5" presStyleCnt="0"/>
      <dgm:spPr/>
    </dgm:pt>
    <dgm:pt modelId="{80D8A563-764A-4E9E-8703-3CD7E223C88F}" type="pres">
      <dgm:prSet presAssocID="{FC47673E-DF37-4806-AE99-165B1421C902}" presName="Accent" presStyleLbl="bgShp" presStyleIdx="4" presStyleCnt="6"/>
      <dgm:spPr>
        <a:solidFill>
          <a:schemeClr val="bg1">
            <a:lumMod val="75000"/>
          </a:schemeClr>
        </a:solidFill>
      </dgm:spPr>
    </dgm:pt>
    <dgm:pt modelId="{194A0567-0391-45FD-B191-0BBBB7BF0588}" type="pres">
      <dgm:prSet presAssocID="{FC47673E-DF37-4806-AE99-165B1421C902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3BCFE9-C740-4785-816B-5DB9A90EE07C}" type="pres">
      <dgm:prSet presAssocID="{D91AF379-C077-48BF-B2EA-77690DE94931}" presName="Accent6" presStyleCnt="0"/>
      <dgm:spPr/>
    </dgm:pt>
    <dgm:pt modelId="{8DFF6F6C-6033-43FF-9F0B-0F73130469AE}" type="pres">
      <dgm:prSet presAssocID="{D91AF379-C077-48BF-B2EA-77690DE94931}" presName="Accent" presStyleLbl="bgShp" presStyleIdx="5" presStyleCnt="6"/>
      <dgm:spPr>
        <a:solidFill>
          <a:schemeClr val="bg1">
            <a:lumMod val="75000"/>
          </a:schemeClr>
        </a:solidFill>
      </dgm:spPr>
    </dgm:pt>
    <dgm:pt modelId="{130A566F-2927-43CD-B226-5FDFADA8E8DD}" type="pres">
      <dgm:prSet presAssocID="{D91AF379-C077-48BF-B2EA-77690DE9493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8BCAC52-78DD-43D8-A118-4CDC89EDD28A}" srcId="{BAA13BBF-0A0D-47C9-ACB2-BFDB04257DF5}" destId="{FC47673E-DF37-4806-AE99-165B1421C902}" srcOrd="4" destOrd="0" parTransId="{E4074C52-2A51-4C77-AE27-E60FB44A048F}" sibTransId="{39079A9E-3819-4A07-9989-D3F9611BC3F9}"/>
    <dgm:cxn modelId="{FD755003-AD9F-4B09-A352-65622C2FC725}" type="presOf" srcId="{DFDC6C2E-AD52-4AE5-9B2F-7C7098DAFE16}" destId="{B8CBC1A8-B645-48A2-8244-156F275DECFC}" srcOrd="0" destOrd="0" presId="urn:microsoft.com/office/officeart/2011/layout/HexagonRadial"/>
    <dgm:cxn modelId="{DA841594-B529-4D0B-8D40-8086DA23BE36}" type="presOf" srcId="{FC47673E-DF37-4806-AE99-165B1421C902}" destId="{194A0567-0391-45FD-B191-0BBBB7BF0588}" srcOrd="0" destOrd="0" presId="urn:microsoft.com/office/officeart/2011/layout/HexagonRadial"/>
    <dgm:cxn modelId="{E31EAD21-38D7-4304-9551-F8313CD16295}" srcId="{BAA13BBF-0A0D-47C9-ACB2-BFDB04257DF5}" destId="{6331E5C4-1A02-4E0B-99A4-5D3D394699A6}" srcOrd="1" destOrd="0" parTransId="{C3611241-1719-4AA5-A564-8D0DC3C6C525}" sibTransId="{CE984B8E-3B5C-4EAB-8C9B-D8DDE4F50B15}"/>
    <dgm:cxn modelId="{FA91925C-355A-4CF7-8547-CFF23F6756D5}" type="presOf" srcId="{BAA13BBF-0A0D-47C9-ACB2-BFDB04257DF5}" destId="{76676AA0-50E1-475D-929E-EA06FEBB9BE0}" srcOrd="0" destOrd="0" presId="urn:microsoft.com/office/officeart/2011/layout/HexagonRadial"/>
    <dgm:cxn modelId="{83AD3839-70E8-496B-967B-BE9FF7B049B9}" srcId="{8DB490D6-BE58-4646-AFB0-8F83BEDF6FA4}" destId="{BAA13BBF-0A0D-47C9-ACB2-BFDB04257DF5}" srcOrd="0" destOrd="0" parTransId="{A0E13BAF-1357-4894-BC25-3A463BE118CF}" sibTransId="{DE884732-57F1-4EF2-A7A9-08F9F8BB30E4}"/>
    <dgm:cxn modelId="{6E4C7F4F-0B41-4A57-BAB9-5C7554A5A010}" srcId="{BAA13BBF-0A0D-47C9-ACB2-BFDB04257DF5}" destId="{DFDC6C2E-AD52-4AE5-9B2F-7C7098DAFE16}" srcOrd="0" destOrd="0" parTransId="{90E3A639-4C51-47FC-B8F5-705AE33C6FDC}" sibTransId="{DDE00137-3940-4D4F-AF02-56DBFED2ECA5}"/>
    <dgm:cxn modelId="{5D4DA15D-861A-4A5E-ACE1-9E2303F25247}" type="presOf" srcId="{8DB490D6-BE58-4646-AFB0-8F83BEDF6FA4}" destId="{45540BE7-C50E-4BB7-917D-997FE2981C5B}" srcOrd="0" destOrd="0" presId="urn:microsoft.com/office/officeart/2011/layout/HexagonRadial"/>
    <dgm:cxn modelId="{BBA2A077-2635-408E-AAB6-01F298678B33}" type="presOf" srcId="{6331E5C4-1A02-4E0B-99A4-5D3D394699A6}" destId="{E2528552-6566-4F57-8D26-6961B4040D33}" srcOrd="0" destOrd="0" presId="urn:microsoft.com/office/officeart/2011/layout/HexagonRadial"/>
    <dgm:cxn modelId="{3467E76A-FA17-472E-B2F9-01720074FB3E}" srcId="{BAA13BBF-0A0D-47C9-ACB2-BFDB04257DF5}" destId="{DA3E4E95-2928-41F6-B211-5355076B3D9A}" srcOrd="2" destOrd="0" parTransId="{BCB37EE0-8B08-4DDE-99AB-4836928BC008}" sibTransId="{4C491304-930A-4764-A03E-47DE6E16E646}"/>
    <dgm:cxn modelId="{03D5E228-6C66-460F-9567-D92D2541C3C2}" type="presOf" srcId="{542E194E-635E-497B-B0CB-9AF434B6D273}" destId="{38095011-CEDB-4770-9449-1E511C01E0A8}" srcOrd="0" destOrd="0" presId="urn:microsoft.com/office/officeart/2011/layout/HexagonRadial"/>
    <dgm:cxn modelId="{8A501EE5-646C-44D9-92B7-DAAB09D8A116}" type="presOf" srcId="{D91AF379-C077-48BF-B2EA-77690DE94931}" destId="{130A566F-2927-43CD-B226-5FDFADA8E8DD}" srcOrd="0" destOrd="0" presId="urn:microsoft.com/office/officeart/2011/layout/HexagonRadial"/>
    <dgm:cxn modelId="{250DF3F7-6A1F-44CC-8BDC-558C6BFD280F}" srcId="{BAA13BBF-0A0D-47C9-ACB2-BFDB04257DF5}" destId="{D91AF379-C077-48BF-B2EA-77690DE94931}" srcOrd="5" destOrd="0" parTransId="{43C088B0-D5A0-46EE-A456-267D7D3F1CBE}" sibTransId="{FC13F6BF-4CC7-48A3-B77F-911DE71CC733}"/>
    <dgm:cxn modelId="{FA1F61A9-86DA-4046-924C-3E3CBBF77699}" type="presOf" srcId="{DA3E4E95-2928-41F6-B211-5355076B3D9A}" destId="{DA739957-4AA6-40A2-BDC2-CA93DC1B6A3B}" srcOrd="0" destOrd="0" presId="urn:microsoft.com/office/officeart/2011/layout/HexagonRadial"/>
    <dgm:cxn modelId="{74B281D2-8818-4997-8C76-F09A879052B0}" srcId="{BAA13BBF-0A0D-47C9-ACB2-BFDB04257DF5}" destId="{542E194E-635E-497B-B0CB-9AF434B6D273}" srcOrd="3" destOrd="0" parTransId="{993801DF-8BDC-4326-A3EF-05CF05E1C505}" sibTransId="{8C2B9742-BEDB-41E6-BDE0-AC1ECD0DAA98}"/>
    <dgm:cxn modelId="{2B424D0A-0A28-4002-964E-FBB3B9CDDE27}" type="presParOf" srcId="{45540BE7-C50E-4BB7-917D-997FE2981C5B}" destId="{76676AA0-50E1-475D-929E-EA06FEBB9BE0}" srcOrd="0" destOrd="0" presId="urn:microsoft.com/office/officeart/2011/layout/HexagonRadial"/>
    <dgm:cxn modelId="{55616609-EBAD-48BF-AAB8-0D469F745E71}" type="presParOf" srcId="{45540BE7-C50E-4BB7-917D-997FE2981C5B}" destId="{928E8581-C320-4A0A-8253-68D093B68B8B}" srcOrd="1" destOrd="0" presId="urn:microsoft.com/office/officeart/2011/layout/HexagonRadial"/>
    <dgm:cxn modelId="{2E7971BC-4C41-4641-B64F-8CE3B32A5B1B}" type="presParOf" srcId="{928E8581-C320-4A0A-8253-68D093B68B8B}" destId="{27F5A7FA-EB44-40C3-B7A0-87DE0E56E0E0}" srcOrd="0" destOrd="0" presId="urn:microsoft.com/office/officeart/2011/layout/HexagonRadial"/>
    <dgm:cxn modelId="{395F025A-11B0-4826-8EE5-94C6036A8FC7}" type="presParOf" srcId="{45540BE7-C50E-4BB7-917D-997FE2981C5B}" destId="{B8CBC1A8-B645-48A2-8244-156F275DECFC}" srcOrd="2" destOrd="0" presId="urn:microsoft.com/office/officeart/2011/layout/HexagonRadial"/>
    <dgm:cxn modelId="{C2E45BC0-B53F-44AF-8DCC-81202E73ACBE}" type="presParOf" srcId="{45540BE7-C50E-4BB7-917D-997FE2981C5B}" destId="{75B75E45-D223-4FCE-9832-3BAA01774F93}" srcOrd="3" destOrd="0" presId="urn:microsoft.com/office/officeart/2011/layout/HexagonRadial"/>
    <dgm:cxn modelId="{E4F0B5CB-3535-4AA8-BF43-E4C213A747B0}" type="presParOf" srcId="{75B75E45-D223-4FCE-9832-3BAA01774F93}" destId="{14F18131-5DAB-4E5E-A66F-070E9D8B4E46}" srcOrd="0" destOrd="0" presId="urn:microsoft.com/office/officeart/2011/layout/HexagonRadial"/>
    <dgm:cxn modelId="{A27D10FB-33AD-4697-8282-0C402A7C0436}" type="presParOf" srcId="{45540BE7-C50E-4BB7-917D-997FE2981C5B}" destId="{E2528552-6566-4F57-8D26-6961B4040D33}" srcOrd="4" destOrd="0" presId="urn:microsoft.com/office/officeart/2011/layout/HexagonRadial"/>
    <dgm:cxn modelId="{734537B3-4BD0-40E5-B54D-0E87CE0C14EB}" type="presParOf" srcId="{45540BE7-C50E-4BB7-917D-997FE2981C5B}" destId="{47AA0394-4A98-450E-89A1-38AA4DB13073}" srcOrd="5" destOrd="0" presId="urn:microsoft.com/office/officeart/2011/layout/HexagonRadial"/>
    <dgm:cxn modelId="{60523801-641A-4537-92C1-70CFE991682C}" type="presParOf" srcId="{47AA0394-4A98-450E-89A1-38AA4DB13073}" destId="{3F3D300B-DAD1-40BA-960E-31CE5FA5F5CA}" srcOrd="0" destOrd="0" presId="urn:microsoft.com/office/officeart/2011/layout/HexagonRadial"/>
    <dgm:cxn modelId="{AC165FB0-1606-49F8-B309-12506FAE0709}" type="presParOf" srcId="{45540BE7-C50E-4BB7-917D-997FE2981C5B}" destId="{DA739957-4AA6-40A2-BDC2-CA93DC1B6A3B}" srcOrd="6" destOrd="0" presId="urn:microsoft.com/office/officeart/2011/layout/HexagonRadial"/>
    <dgm:cxn modelId="{3809B51A-5383-47C4-99F5-2F53A3BD5F27}" type="presParOf" srcId="{45540BE7-C50E-4BB7-917D-997FE2981C5B}" destId="{51B3BE64-5D0A-40BE-8678-450EE4F19752}" srcOrd="7" destOrd="0" presId="urn:microsoft.com/office/officeart/2011/layout/HexagonRadial"/>
    <dgm:cxn modelId="{68060904-4B1F-4BDC-9AE8-655D99FA1AB2}" type="presParOf" srcId="{51B3BE64-5D0A-40BE-8678-450EE4F19752}" destId="{A4100EFD-3007-4C6A-A81A-63EB006609A2}" srcOrd="0" destOrd="0" presId="urn:microsoft.com/office/officeart/2011/layout/HexagonRadial"/>
    <dgm:cxn modelId="{A7F17E2A-C47E-47C4-9FAC-93A3C4FB3E3A}" type="presParOf" srcId="{45540BE7-C50E-4BB7-917D-997FE2981C5B}" destId="{38095011-CEDB-4770-9449-1E511C01E0A8}" srcOrd="8" destOrd="0" presId="urn:microsoft.com/office/officeart/2011/layout/HexagonRadial"/>
    <dgm:cxn modelId="{9D4C6603-A22A-457A-9663-C8456E2D26E3}" type="presParOf" srcId="{45540BE7-C50E-4BB7-917D-997FE2981C5B}" destId="{D71A9162-BA07-4149-A209-1424B7336EDB}" srcOrd="9" destOrd="0" presId="urn:microsoft.com/office/officeart/2011/layout/HexagonRadial"/>
    <dgm:cxn modelId="{81451FC1-3B48-42BC-854E-ACD2416C6B0D}" type="presParOf" srcId="{D71A9162-BA07-4149-A209-1424B7336EDB}" destId="{80D8A563-764A-4E9E-8703-3CD7E223C88F}" srcOrd="0" destOrd="0" presId="urn:microsoft.com/office/officeart/2011/layout/HexagonRadial"/>
    <dgm:cxn modelId="{28187772-8B4B-4636-BCD3-5EBFD4F3B2D9}" type="presParOf" srcId="{45540BE7-C50E-4BB7-917D-997FE2981C5B}" destId="{194A0567-0391-45FD-B191-0BBBB7BF0588}" srcOrd="10" destOrd="0" presId="urn:microsoft.com/office/officeart/2011/layout/HexagonRadial"/>
    <dgm:cxn modelId="{E2808612-7FE3-418E-93B4-397C3FCE31F2}" type="presParOf" srcId="{45540BE7-C50E-4BB7-917D-997FE2981C5B}" destId="{1C3BCFE9-C740-4785-816B-5DB9A90EE07C}" srcOrd="11" destOrd="0" presId="urn:microsoft.com/office/officeart/2011/layout/HexagonRadial"/>
    <dgm:cxn modelId="{DBB059DD-3846-4EC7-A307-434CB0C93114}" type="presParOf" srcId="{1C3BCFE9-C740-4785-816B-5DB9A90EE07C}" destId="{8DFF6F6C-6033-43FF-9F0B-0F73130469AE}" srcOrd="0" destOrd="0" presId="urn:microsoft.com/office/officeart/2011/layout/HexagonRadial"/>
    <dgm:cxn modelId="{019CE260-54DF-4DC4-827C-7543B7AD91E1}" type="presParOf" srcId="{45540BE7-C50E-4BB7-917D-997FE2981C5B}" destId="{130A566F-2927-43CD-B226-5FDFADA8E8D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76AA0-50E1-475D-929E-EA06FEBB9BE0}">
      <dsp:nvSpPr>
        <dsp:cNvPr id="0" name=""/>
        <dsp:cNvSpPr/>
      </dsp:nvSpPr>
      <dsp:spPr>
        <a:xfrm>
          <a:off x="2594364" y="1623444"/>
          <a:ext cx="2063468" cy="1784983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Lehman Brothers</a:t>
          </a:r>
          <a:endParaRPr lang="en-GB" sz="1500" b="1" kern="1200" dirty="0"/>
        </a:p>
      </dsp:txBody>
      <dsp:txXfrm>
        <a:off x="2936310" y="1919241"/>
        <a:ext cx="1379576" cy="1193389"/>
      </dsp:txXfrm>
    </dsp:sp>
    <dsp:sp modelId="{14F18131-5DAB-4E5E-A66F-070E9D8B4E46}">
      <dsp:nvSpPr>
        <dsp:cNvPr id="0" name=""/>
        <dsp:cNvSpPr/>
      </dsp:nvSpPr>
      <dsp:spPr>
        <a:xfrm>
          <a:off x="3886492" y="769450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BC1A8-B645-48A2-8244-156F275DECFC}">
      <dsp:nvSpPr>
        <dsp:cNvPr id="0" name=""/>
        <dsp:cNvSpPr/>
      </dsp:nvSpPr>
      <dsp:spPr>
        <a:xfrm>
          <a:off x="2784440" y="0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Investment</a:t>
          </a:r>
          <a:r>
            <a:rPr lang="en-GB" sz="1500" kern="1200" dirty="0" smtClean="0"/>
            <a:t> Banking</a:t>
          </a:r>
          <a:endParaRPr lang="en-GB" sz="1500" kern="1200" dirty="0"/>
        </a:p>
      </dsp:txBody>
      <dsp:txXfrm>
        <a:off x="3064674" y="242436"/>
        <a:ext cx="1130529" cy="978039"/>
      </dsp:txXfrm>
    </dsp:sp>
    <dsp:sp modelId="{3F3D300B-DAD1-40BA-960E-31CE5FA5F5CA}">
      <dsp:nvSpPr>
        <dsp:cNvPr id="0" name=""/>
        <dsp:cNvSpPr/>
      </dsp:nvSpPr>
      <dsp:spPr>
        <a:xfrm>
          <a:off x="4795109" y="2023517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28552-6566-4F57-8D26-6961B4040D33}">
      <dsp:nvSpPr>
        <dsp:cNvPr id="0" name=""/>
        <dsp:cNvSpPr/>
      </dsp:nvSpPr>
      <dsp:spPr>
        <a:xfrm>
          <a:off x="4335281" y="899788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Asset Management</a:t>
          </a:r>
          <a:endParaRPr lang="en-GB" sz="1500" b="1" kern="1200" dirty="0"/>
        </a:p>
      </dsp:txBody>
      <dsp:txXfrm>
        <a:off x="4615515" y="1142224"/>
        <a:ext cx="1130529" cy="978039"/>
      </dsp:txXfrm>
    </dsp:sp>
    <dsp:sp modelId="{A4100EFD-3007-4C6A-A81A-63EB006609A2}">
      <dsp:nvSpPr>
        <dsp:cNvPr id="0" name=""/>
        <dsp:cNvSpPr/>
      </dsp:nvSpPr>
      <dsp:spPr>
        <a:xfrm>
          <a:off x="4163925" y="3439125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39957-4AA6-40A2-BDC2-CA93DC1B6A3B}">
      <dsp:nvSpPr>
        <dsp:cNvPr id="0" name=""/>
        <dsp:cNvSpPr/>
      </dsp:nvSpPr>
      <dsp:spPr>
        <a:xfrm>
          <a:off x="4335281" y="2668668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Trading</a:t>
          </a:r>
          <a:endParaRPr lang="en-GB" sz="1500" kern="1200" dirty="0"/>
        </a:p>
      </dsp:txBody>
      <dsp:txXfrm>
        <a:off x="4615515" y="2911104"/>
        <a:ext cx="1130529" cy="978039"/>
      </dsp:txXfrm>
    </dsp:sp>
    <dsp:sp modelId="{80D8A563-764A-4E9E-8703-3CD7E223C88F}">
      <dsp:nvSpPr>
        <dsp:cNvPr id="0" name=""/>
        <dsp:cNvSpPr/>
      </dsp:nvSpPr>
      <dsp:spPr>
        <a:xfrm>
          <a:off x="2598204" y="3586070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95011-CEDB-4770-9449-1E511C01E0A8}">
      <dsp:nvSpPr>
        <dsp:cNvPr id="0" name=""/>
        <dsp:cNvSpPr/>
      </dsp:nvSpPr>
      <dsp:spPr>
        <a:xfrm>
          <a:off x="2784440" y="3569463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Real Estate</a:t>
          </a:r>
          <a:endParaRPr lang="en-GB" sz="1500" b="1" kern="1200" dirty="0"/>
        </a:p>
      </dsp:txBody>
      <dsp:txXfrm>
        <a:off x="3064674" y="3811899"/>
        <a:ext cx="1130529" cy="978039"/>
      </dsp:txXfrm>
    </dsp:sp>
    <dsp:sp modelId="{8DFF6F6C-6033-43FF-9F0B-0F73130469AE}">
      <dsp:nvSpPr>
        <dsp:cNvPr id="0" name=""/>
        <dsp:cNvSpPr/>
      </dsp:nvSpPr>
      <dsp:spPr>
        <a:xfrm>
          <a:off x="1674708" y="2332505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A0567-0391-45FD-B191-0BBBB7BF0588}">
      <dsp:nvSpPr>
        <dsp:cNvPr id="0" name=""/>
        <dsp:cNvSpPr/>
      </dsp:nvSpPr>
      <dsp:spPr>
        <a:xfrm>
          <a:off x="1226399" y="2669674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Private Banking</a:t>
          </a:r>
          <a:endParaRPr lang="en-GB" sz="1500" b="1" kern="1200" dirty="0"/>
        </a:p>
      </dsp:txBody>
      <dsp:txXfrm>
        <a:off x="1506633" y="2912110"/>
        <a:ext cx="1130529" cy="978039"/>
      </dsp:txXfrm>
    </dsp:sp>
    <dsp:sp modelId="{130A566F-2927-43CD-B226-5FDFADA8E8DD}">
      <dsp:nvSpPr>
        <dsp:cNvPr id="0" name=""/>
        <dsp:cNvSpPr/>
      </dsp:nvSpPr>
      <dsp:spPr>
        <a:xfrm>
          <a:off x="1226399" y="897775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Private Equity</a:t>
          </a:r>
          <a:endParaRPr lang="en-GB" sz="1500" b="1" kern="1200" dirty="0"/>
        </a:p>
      </dsp:txBody>
      <dsp:txXfrm>
        <a:off x="1506633" y="1140211"/>
        <a:ext cx="1130529" cy="978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5AB56-B36C-4405-9696-DA18E6938781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7F261-5F7F-4B4E-B09C-9433587C6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3495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981D2-A182-4338-AA15-047947E6A52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09789-70EB-4A06-8935-448C5D4FD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030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c-managing-balance-sheet-through-use-repo-10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jenner.com/lehman" TargetMode="External"/><Relationship Id="rId4" Type="http://schemas.openxmlformats.org/officeDocument/2006/relationships/hyperlink" Target="http://www.imd.org/research/challenges/TC039-10.cfm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c-managing-balance-sheet-through-use-repo-105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jenner.com/lehman" TargetMode="External"/><Relationship Id="rId5" Type="http://schemas.openxmlformats.org/officeDocument/2006/relationships/hyperlink" Target="https://en.wikipedia.org/wiki/Lehman_Brothers" TargetMode="External"/><Relationship Id="rId4" Type="http://schemas.openxmlformats.org/officeDocument/2006/relationships/hyperlink" Target="http://www.fraudsharks.com/index.php?option=com_k2&amp;view=item&amp;id=33:repo-105-how-lehman-brothers-manipulated-their-balance-sheet-and-bankrupted-the-company-an-anatomy-of-an-accounting-fraud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c-managing-balance-sheet-through-use-repo-105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jenner.com/lehman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ealbook.nytimes.com/2010/03/12/the-british-origins-of-lehmans-accounting-gimmick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som.yale.edu/case/2014/lehman-brothers-bankruptcy-c-managing-balance-sheet-through-use-repo-105" TargetMode="External"/><Relationship Id="rId5" Type="http://schemas.openxmlformats.org/officeDocument/2006/relationships/hyperlink" Target="https://jenner.com/lehman" TargetMode="External"/><Relationship Id="rId4" Type="http://schemas.openxmlformats.org/officeDocument/2006/relationships/hyperlink" Target="http://www.dailymail.co.uk/news/article-1257350/Lehman-Brothers-bosses-manipulated-balance-sheet-accounting-tricks-scathing-report-finds.html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sm-XGVca3c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enner.com/lehman" TargetMode="External"/><Relationship Id="rId7" Type="http://schemas.openxmlformats.org/officeDocument/2006/relationships/hyperlink" Target="http://www.dailyfinance.com/2010/12/23/fraud-files-is-ernst-and-young-to-blame-in-lehman-bros-fraud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Bankruptcy_of_Lehman_Brothers" TargetMode="External"/><Relationship Id="rId5" Type="http://schemas.openxmlformats.org/officeDocument/2006/relationships/hyperlink" Target="https://www.sec.gov/comments/s7-33-10/s73310-119.pdf" TargetMode="External"/><Relationship Id="rId4" Type="http://schemas.openxmlformats.org/officeDocument/2006/relationships/hyperlink" Target="https://www.youtube.com/watch?v=3sm-XGVca3c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sm-XGVca3c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commentisfree/cifamerica/2011/dec/12/lehman-brothers-bankrup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accountancyage.com/aa/news/1934026/-sued-lehmans-audit" TargetMode="External"/><Relationship Id="rId5" Type="http://schemas.openxmlformats.org/officeDocument/2006/relationships/hyperlink" Target="http://www.wsj.com/articles/SB10001424127887324595704578244043750934904" TargetMode="External"/><Relationship Id="rId4" Type="http://schemas.openxmlformats.org/officeDocument/2006/relationships/hyperlink" Target="http://www.cnbc.com/2015/05/28/lehmans-fuld-no-one-thing-caused-the-crisis.html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ary.hbs.edu/hc/lehman/history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fr.slideshare.net/asadswati1/lehman-brothers-42929059" TargetMode="External"/><Relationship Id="rId4" Type="http://schemas.openxmlformats.org/officeDocument/2006/relationships/hyperlink" Target="https://en.wikipedia.org/wiki/Lehman_Brother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estopedia.com/articles/economics/09/lehman-brothers-collapse.asp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Lehman_Brother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overview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overview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Report_of_Anton_R._Valukas" TargetMode="External"/><Relationship Id="rId4" Type="http://schemas.openxmlformats.org/officeDocument/2006/relationships/hyperlink" Target="https://en.wikipedia.org/wiki/Lehman_Brothers" TargetMode="Externa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audsharks.com/index.php?option=com_k2&amp;view=item&amp;id=33:repo-105-how-lehman-brothers-manipulated-their-balance-sheet-and-bankrupted-the-company-an-anatomy-of-an-accounting-fraud" TargetMode="External"/><Relationship Id="rId3" Type="http://schemas.openxmlformats.org/officeDocument/2006/relationships/hyperlink" Target="https://en.wikipedia.org/wiki/Report_of_Anton_R._Valukas" TargetMode="External"/><Relationship Id="rId7" Type="http://schemas.openxmlformats.org/officeDocument/2006/relationships/hyperlink" Target="http://www.fraudconferencenews.com/home/2013/6/24/lehman-brothers-accounting-left-to-interpretatio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imd.org/research/challenges/TC039-10.cfm" TargetMode="External"/><Relationship Id="rId5" Type="http://schemas.openxmlformats.org/officeDocument/2006/relationships/hyperlink" Target="http://www.businessinsider.com/report-lehman-brothers-used-accounting-gimmick-to-hide-the-size-of-its-balance-sheet-2010-3?IR=T" TargetMode="External"/><Relationship Id="rId4" Type="http://schemas.openxmlformats.org/officeDocument/2006/relationships/hyperlink" Target="http://www.dailymail.co.uk/news/article-1257350/Lehman-Brothers-bosses-manipulated-balance-sheet-accounting-tricks-scathing-report-finds.html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albrecht.wordpress.com/2010/04/24/repo-105-explained-with-numbers-and-detail/" TargetMode="External"/><Relationship Id="rId3" Type="http://schemas.openxmlformats.org/officeDocument/2006/relationships/hyperlink" Target="https://jenner.com/lehman" TargetMode="External"/><Relationship Id="rId7" Type="http://schemas.openxmlformats.org/officeDocument/2006/relationships/hyperlink" Target="http://www.imd.org/research/challenges/TC039-10.cf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raudsharks.com/index.php?option=com_k2&amp;view=item&amp;id=33:repo-105-how-lehman-brothers-manipulated-their-balance-sheet-and-bankrupted-the-company-an-anatomy-of-an-accounting-fraud" TargetMode="External"/><Relationship Id="rId5" Type="http://schemas.openxmlformats.org/officeDocument/2006/relationships/hyperlink" Target="http://www.npr.org/sections/money/2010/03/repo_105_lehmans_accounting_gi.html" TargetMode="External"/><Relationship Id="rId4" Type="http://schemas.openxmlformats.org/officeDocument/2006/relationships/hyperlink" Target="http://som.yale.edu/case/2014/lehman-brothers-bankruptcy-c-managing-balance-sheet-through-use-repo-105" TargetMode="External"/><Relationship Id="rId9" Type="http://schemas.openxmlformats.org/officeDocument/2006/relationships/hyperlink" Target="https://en.wikipedia.org/wiki/Lehman_Brothers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nner.com/lehman/docs/debtors/LBEX-WGM%20748489-748498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om.yale.edu/case/2014/lehman-brothers-bankruptcy-c-managing-balance-sheet-through-use-repo-105" TargetMode="External"/><Relationship Id="rId4" Type="http://schemas.openxmlformats.org/officeDocument/2006/relationships/hyperlink" Target="http://www.gasb.org/cs/BlobServer?blobcol=urldata&amp;blobtable=MungoBlobs&amp;blobkey=id&amp;blobwhere=1175820919404&amp;blobheader=application/pdf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eb.stanford.edu/~jbulow/Lehmandocs/docs/DEBTORS/LBEX-WGM%20754598-754600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om.yale.edu/case/2014/lehman-brothers-bankruptcy-c-managing-balance-sheet-through-use-repo-105" TargetMode="External"/><Relationship Id="rId4" Type="http://schemas.openxmlformats.org/officeDocument/2006/relationships/hyperlink" Target="https://jenner.com/lehma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23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http://www.imd.org/research/challenges/TC039-10.cfm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63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http://www.fraudsharks.com/index.php?option=com_k2&amp;view=item&amp;id=33:repo-105-how-lehman-brothers-manipulated-their-balance-sheet-and-bankrupted-the-company-an-anatomy-of-an-accounting-fraud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https://en.wikipedia.org/wiki/Lehman_Brothers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547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47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http://dealbook.nytimes.com/2010/03/12/the-british-origins-of-lehmans-accounting-gimmick/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http://www.dailymail.co.uk/news/article-1257350/Lehman-Brothers-bosses-manipulated-balance-sheet-accounting-tricks-scathing-report-finds.html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838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https://www.youtube.com/watch?v=3sm-XGVca3c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62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https://www.youtube.com/watch?v=3sm-XGVca3c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https://www.sec.gov/comments/s7-33-10/s73310-119.pdf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https://en.wikipedia.org/wiki/Bankruptcy_of_Lehman_Brothers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7"/>
              </a:rPr>
              <a:t>http://www.dailyfinance.com/2010/12/23/fraud-files-is-ernst-and-young-to-blame-in-lehman-bros-fraud/</a:t>
            </a:r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74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https://www.youtube.com/watch?v=3sm-XGVca3c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35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http://www.theguardian.com/commentisfree/cifamerica/2011/dec/12/lehman-brothers-bankrupt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http://www.cnbc.com/2015/05/28/lehmans-fuld-no-one-thing-caused-the-crisis.html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http://www.wsj.com/articles/SB10001424127887324595704578244043750934904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http://www.accountancyage.com/aa/news/1934026/-sued-lehmans-audit</a:t>
            </a: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54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1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http://www.library.hbs.edu/hc/lehman/history.html</a:t>
            </a:r>
            <a:endParaRPr lang="fr-FR" sz="1200" b="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https://en.wikipedia.org/wiki/Lehman_Brothers</a:t>
            </a:r>
            <a:endParaRPr lang="fr-FR" sz="1200" b="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http://fr.slideshare.net/asadswati1/lehman-brothers-42929059</a:t>
            </a:r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13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http://www.investopedia.com/articles/economics/09/lehman-brothers-collapse.asp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https://en.wikipedia.org/wiki/Lehman_Brothers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12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http://som.yale.edu/case/2014/lehman-brothers-bankruptcy-overview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16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http://som.yale.edu/case/2014/lehman-brothers-bankruptcy-overview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https://en.wikipedia.org/wiki/Lehman_Brothers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https://en.wikipedia.org/wiki/Report_of_Anton_R._Valukas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94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https://en.wikipedia.org/wiki/Report_of_Anton_R._Valukas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http://www.dailymail.co.uk/news/article-1257350/Lehman-Brothers-bosses-manipulated-balance-sheet-accounting-tricks-scathing-report-finds.html</a:t>
            </a:r>
            <a:endParaRPr lang="fr-FR" sz="120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http://www.businessinsider.com/report-lehman-brothers-used-accounting-gimmick-to-hide-the-size-of-its-balance-sheet-2010-3?IR=T</a:t>
            </a:r>
            <a:endParaRPr lang="fr-FR" sz="120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http://www.imd.org/research/challenges/TC039-10.cfm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7"/>
              </a:rPr>
              <a:t>http://www.fraudconferencenews.com/home/2013/6/24/lehman-brothers-accounting-left-to-interpretation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8"/>
              </a:rPr>
              <a:t>http://www.fraudsharks.com/index.php?option=com_k2&amp;view=item&amp;id=33:repo-105-how-lehman-brothers-manipulated-their-balance-sheet-and-bankrupted-the-company-an-anatomy-of-an-accounting-fraud</a:t>
            </a:r>
            <a:endParaRPr lang="fr-FR" sz="120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1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http://www.npr.org/sections/money/2010/03/repo_105_lehmans_accounting_gi.html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http://www.fraudsharks.com/index.php?option=com_k2&amp;view=item&amp;id=33:repo-105-how-lehman-brothers-manipulated-their-balance-sheet-and-bankrupted-the-company-an-anatomy-of-an-accounting-fraud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7"/>
              </a:rPr>
              <a:t>http://www.imd.org/research/challenges/TC039-10.cfm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8"/>
              </a:rPr>
              <a:t>https://profalbrecht.wordpress.com/2010/04/24/repo-105-explained-with-numbers-and-detail/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9"/>
              </a:rPr>
              <a:t>https://en.wikipedia.org/wiki/Lehman_Brothers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538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0" dirty="0" smtClean="0">
                <a:latin typeface="Cambria" panose="02040503050406030204" pitchFamily="18" charset="0"/>
                <a:hlinkClick r:id="rId3"/>
              </a:rPr>
              <a:t>http://www.jenner.com/lehman/docs/debtors/LBEX-WGM%20748489-748498.pdf</a:t>
            </a:r>
            <a:r>
              <a:rPr lang="fr-FR" i="0" dirty="0" smtClean="0">
                <a:latin typeface="Cambria" panose="02040503050406030204" pitchFamily="18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www.gasb.org/cs/BlobServer?blobcol=urldata&amp;blobtable=MungoBlobs&amp;blobkey=id&amp;blobwhere=1175820919404&amp;blobheader=application%2Fpdf</a:t>
            </a:r>
            <a:endParaRPr lang="fr-FR" sz="1200" i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http://som.yale.edu/case/2014/lehman-brothers-bankruptcy-c-managing-balance-sheet-through-use-repo-105</a:t>
            </a:r>
            <a:endParaRPr lang="fr-FR" sz="1200" i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i="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24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http://web.stanford.edu/~jbulow/Lehmandocs/docs/DEBTORS/LBEX-WGM%20754598-754600.pdf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8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4A7-A8EE-43AC-AFE7-B8825F5329E1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51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7B6A-E664-4061-A409-1A6547E1DEE3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85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238D2-B947-4EF9-9CE3-C2B55FEC31D5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18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7217-B42A-420D-A6EC-12EAC3ECB163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88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1613-58AB-4C94-A941-4D44DE4A4B36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2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8CF42-5176-443C-9E12-644FC7805595}" type="datetime1">
              <a:rPr lang="fr-FR" smtClean="0"/>
              <a:t>29/09/2015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40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54FB-250C-41D3-AA73-3F17A2E4107B}" type="datetime1">
              <a:rPr lang="fr-FR" smtClean="0"/>
              <a:t>29/09/2015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9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03C0-7B06-4F44-81DE-C2E512D4D9CA}" type="datetime1">
              <a:rPr lang="fr-FR" smtClean="0"/>
              <a:t>29/09/2015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9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6CE-0394-444B-8D23-EB740F4EEAF1}" type="datetime1">
              <a:rPr lang="fr-FR" smtClean="0"/>
              <a:t>29/09/2015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27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4E16F-C412-4A99-9D30-D16015B49BA2}" type="datetime1">
              <a:rPr lang="fr-FR" smtClean="0"/>
              <a:t>29/09/2015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22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D80-3E72-487E-BE4B-DD2DB2D13B7F}" type="datetime1">
              <a:rPr lang="fr-FR" smtClean="0"/>
              <a:t>29/09/2015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466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E610-F9F9-4189-BF49-0D66CFBB9B25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23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jenner.com/lehman" TargetMode="External"/><Relationship Id="rId13" Type="http://schemas.openxmlformats.org/officeDocument/2006/relationships/hyperlink" Target="http://www.dailymail.co.uk/news/article-1257350/Lehman-Brothers-bosses-manipulated-balance-sheet-accounting-tricks-scathing-report-finds.html" TargetMode="External"/><Relationship Id="rId18" Type="http://schemas.openxmlformats.org/officeDocument/2006/relationships/hyperlink" Target="http://www.gasb.org/cs/BlobServer?blobcol=urldata&amp;blobtable=MungoBlobs&amp;blobkey=id&amp;blobwhere=1175820919404&amp;blobheader=application/pdf" TargetMode="External"/><Relationship Id="rId3" Type="http://schemas.openxmlformats.org/officeDocument/2006/relationships/hyperlink" Target="http://www.theguardian.com/commentisfree/cifamerica/2011/dec/12/lehman-brothers-bankrupt" TargetMode="External"/><Relationship Id="rId21" Type="http://schemas.openxmlformats.org/officeDocument/2006/relationships/hyperlink" Target="https://profalbrecht.wordpress.com/2010/04/24/repo-105-explained-with-numbers-and-detail/" TargetMode="External"/><Relationship Id="rId7" Type="http://schemas.openxmlformats.org/officeDocument/2006/relationships/hyperlink" Target="https://www.youtube.com/watch?v=3sm-XGVca3c" TargetMode="External"/><Relationship Id="rId12" Type="http://schemas.openxmlformats.org/officeDocument/2006/relationships/hyperlink" Target="http://dealbook.nytimes.com/2010/03/12/the-british-origins-of-lehmans-accounting-gimmick/" TargetMode="External"/><Relationship Id="rId17" Type="http://schemas.openxmlformats.org/officeDocument/2006/relationships/hyperlink" Target="http://www.jenner.com/lehman/docs/debtors/LBEX-WGM%20748489-748498.pdf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en.wikipedia.org/wiki/Lehman_Brothers" TargetMode="External"/><Relationship Id="rId20" Type="http://schemas.openxmlformats.org/officeDocument/2006/relationships/hyperlink" Target="http://www.imd.org/research/challenges/TC039-10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countancyage.com/aa/news/1934026/-sued-lehmans-audit" TargetMode="External"/><Relationship Id="rId11" Type="http://schemas.openxmlformats.org/officeDocument/2006/relationships/hyperlink" Target="http://www.dailyfinance.com/2010/12/23/fraud-files-is-ernst-and-young-to-blame-in-lehman-bros-fraud/" TargetMode="External"/><Relationship Id="rId5" Type="http://schemas.openxmlformats.org/officeDocument/2006/relationships/hyperlink" Target="http://www.wsj.com/articles/SB10001424127887324595704578244043750934904" TargetMode="External"/><Relationship Id="rId15" Type="http://schemas.openxmlformats.org/officeDocument/2006/relationships/hyperlink" Target="http://www.fraudsharks.com/index.php?option=com_k2&amp;view=item&amp;id=33:repo-105-how-lehman-brothers-manipulated-their-balance-sheet-and-bankrupted-the-company-an-anatomy-of-an-accounting-fraud" TargetMode="External"/><Relationship Id="rId10" Type="http://schemas.openxmlformats.org/officeDocument/2006/relationships/hyperlink" Target="https://en.wikipedia.org/wiki/Bankruptcy_of_Lehman_Brothers" TargetMode="External"/><Relationship Id="rId19" Type="http://schemas.openxmlformats.org/officeDocument/2006/relationships/hyperlink" Target="http://www.npr.org/sections/money/2010/03/repo_105_lehmans_accounting_gi.html" TargetMode="External"/><Relationship Id="rId4" Type="http://schemas.openxmlformats.org/officeDocument/2006/relationships/hyperlink" Target="http://www.cnbc.com/2015/05/28/lehmans-fuld-no-one-thing-caused-the-crisis.html" TargetMode="External"/><Relationship Id="rId9" Type="http://schemas.openxmlformats.org/officeDocument/2006/relationships/hyperlink" Target="https://www.sec.gov/comments/s7-33-10/s73310-119.pdf" TargetMode="External"/><Relationship Id="rId14" Type="http://schemas.openxmlformats.org/officeDocument/2006/relationships/hyperlink" Target="http://som.yale.edu/case/2014/lehman-brothers-bankruptcy-c-managing-balance-sheet-through-use-repo-10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 smtClean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fld>
            <a:endParaRPr lang="fr-FR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365125"/>
            <a:ext cx="11294772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Total Repo 105/108 and </a:t>
            </a:r>
            <a:r>
              <a:rPr lang="en-GB" u="sng" dirty="0" smtClean="0">
                <a:latin typeface="Cambria" panose="02040503050406030204" pitchFamily="18" charset="0"/>
              </a:rPr>
              <a:t>The 1x Leverage Rule</a:t>
            </a:r>
            <a:endParaRPr lang="en-GB" u="sng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438" y="1825625"/>
            <a:ext cx="9336362" cy="4351338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>
              <a:latin typeface="Cambria" panose="02040503050406030204" pitchFamily="18" charset="0"/>
            </a:endParaRPr>
          </a:p>
          <a:p>
            <a:r>
              <a:rPr lang="en-GB" dirty="0" smtClean="0">
                <a:latin typeface="Cambria" panose="02040503050406030204" pitchFamily="18" charset="0"/>
              </a:rPr>
              <a:t>Use of Repo 105/108 doubled between 2006 and 2008</a:t>
            </a:r>
          </a:p>
          <a:p>
            <a:r>
              <a:rPr lang="en-GB" dirty="0" smtClean="0">
                <a:latin typeface="Cambria" panose="02040503050406030204" pitchFamily="18" charset="0"/>
              </a:rPr>
              <a:t>Limits were consistently exceeded</a:t>
            </a:r>
          </a:p>
          <a:p>
            <a:endParaRPr lang="en-GB" dirty="0"/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38" y="1943906"/>
            <a:ext cx="8157123" cy="25793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10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Repo 105/108 by months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1803" y="1866016"/>
            <a:ext cx="9208393" cy="45347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11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7332" cy="1325563"/>
          </a:xfrm>
        </p:spPr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Effect of the Repo 105/108 on Net Leverage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148" y="1825625"/>
            <a:ext cx="8994652" cy="4351338"/>
          </a:xfrm>
        </p:spPr>
        <p:txBody>
          <a:bodyPr/>
          <a:lstStyle/>
          <a:p>
            <a:endParaRPr lang="en-GB" dirty="0" smtClean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endParaRPr lang="en-GB" dirty="0" smtClean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endParaRPr lang="en-GB" dirty="0" smtClean="0">
              <a:latin typeface="Cambria" panose="02040503050406030204" pitchFamily="18" charset="0"/>
            </a:endParaRPr>
          </a:p>
          <a:p>
            <a:endParaRPr lang="en-GB" dirty="0" smtClean="0">
              <a:latin typeface="Cambria" panose="02040503050406030204" pitchFamily="18" charset="0"/>
            </a:endParaRPr>
          </a:p>
          <a:p>
            <a:r>
              <a:rPr lang="en-GB" dirty="0" smtClean="0">
                <a:latin typeface="Cambria" panose="02040503050406030204" pitchFamily="18" charset="0"/>
              </a:rPr>
              <a:t>Net leverage: Net assets to equity</a:t>
            </a:r>
          </a:p>
          <a:p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48" y="1853368"/>
            <a:ext cx="7865436" cy="28075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12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5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The role of </a:t>
            </a:r>
            <a:r>
              <a:rPr lang="en-GB" dirty="0" err="1" smtClean="0">
                <a:latin typeface="Cambria" panose="02040503050406030204" pitchFamily="18" charset="0"/>
              </a:rPr>
              <a:t>Linklaters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096" y="1825625"/>
            <a:ext cx="10715222" cy="4351338"/>
          </a:xfrm>
        </p:spPr>
        <p:txBody>
          <a:bodyPr/>
          <a:lstStyle/>
          <a:p>
            <a:pPr algn="just"/>
            <a:r>
              <a:rPr lang="en-GB" dirty="0" smtClean="0">
                <a:latin typeface="Cambria" panose="02040503050406030204" pitchFamily="18" charset="0"/>
              </a:rPr>
              <a:t>Problem to find American law firms to provide an opinion letter</a:t>
            </a:r>
          </a:p>
          <a:p>
            <a:pPr algn="just"/>
            <a:r>
              <a:rPr lang="en-GB" dirty="0" err="1" smtClean="0">
                <a:latin typeface="Cambria" panose="02040503050406030204" pitchFamily="18" charset="0"/>
              </a:rPr>
              <a:t>Linklaters</a:t>
            </a:r>
            <a:r>
              <a:rPr lang="en-GB" dirty="0">
                <a:latin typeface="Cambria" panose="02040503050406030204" pitchFamily="18" charset="0"/>
              </a:rPr>
              <a:t> </a:t>
            </a:r>
            <a:r>
              <a:rPr lang="en-GB" dirty="0" smtClean="0">
                <a:latin typeface="Cambria" panose="02040503050406030204" pitchFamily="18" charset="0"/>
              </a:rPr>
              <a:t>was a law firm in London that provided the opinion letter</a:t>
            </a:r>
          </a:p>
          <a:p>
            <a:pPr algn="just"/>
            <a:endParaRPr lang="en-GB" dirty="0" smtClean="0">
              <a:latin typeface="Cambria" panose="02040503050406030204" pitchFamily="18" charset="0"/>
            </a:endParaRPr>
          </a:p>
          <a:p>
            <a:pPr algn="just"/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05059" y="3001573"/>
            <a:ext cx="9581881" cy="34591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13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>
                <a:latin typeface="Cambria" panose="02040503050406030204" pitchFamily="18" charset="0"/>
              </a:rPr>
              <a:t>Valukas</a:t>
            </a:r>
            <a:r>
              <a:rPr lang="en-GB" dirty="0" smtClean="0">
                <a:latin typeface="Cambria" panose="02040503050406030204" pitchFamily="18" charset="0"/>
              </a:rPr>
              <a:t>’ interview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The case against Lehman Brothers part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14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Mistakes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dirty="0">
                <a:latin typeface="Cambria" panose="02040503050406030204" pitchFamily="18" charset="0"/>
              </a:rPr>
              <a:t>I</a:t>
            </a:r>
            <a:r>
              <a:rPr lang="en-GB" dirty="0" smtClean="0">
                <a:latin typeface="Cambria" panose="02040503050406030204" pitchFamily="18" charset="0"/>
              </a:rPr>
              <a:t>nternal risk limits and </a:t>
            </a:r>
            <a:r>
              <a:rPr lang="en-GB" dirty="0">
                <a:latin typeface="Cambria" panose="02040503050406030204" pitchFamily="18" charset="0"/>
              </a:rPr>
              <a:t>control </a:t>
            </a:r>
            <a:r>
              <a:rPr lang="en-GB" dirty="0" smtClean="0">
                <a:latin typeface="Cambria" panose="02040503050406030204" pitchFamily="18" charset="0"/>
              </a:rPr>
              <a:t>exceeded 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Finance and Risk Committee met only twice in both 2006 and 2007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Risky strategy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Executive pay increased before filling bankruptcy 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Plausible legal claims against CEO and CFOs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Whistle-blower: Matthew Lee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Ernst &amp; Young failed to meet professional standards 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prstClr val="white"/>
                </a:solidFill>
                <a:latin typeface="Cambria" panose="02040503050406030204" pitchFamily="18" charset="0"/>
              </a:rPr>
              <a:pPr/>
              <a:t>15</a:t>
            </a:fld>
            <a:endParaRPr lang="fr-FR" sz="1600" b="1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5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Plausible Explanation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The case against Lehman Brothers part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prstClr val="white"/>
                </a:solidFill>
                <a:latin typeface="Cambria" panose="02040503050406030204" pitchFamily="18" charset="0"/>
              </a:rPr>
              <a:pPr/>
              <a:t>16</a:t>
            </a:fld>
            <a:endParaRPr lang="fr-FR" sz="1600" b="1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Actualities &amp; Conclusion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>
                <a:latin typeface="Cambria" panose="02040503050406030204" pitchFamily="18" charset="0"/>
              </a:rPr>
              <a:t>No </a:t>
            </a:r>
            <a:r>
              <a:rPr lang="en-GB" dirty="0" smtClean="0">
                <a:latin typeface="Cambria" panose="02040503050406030204" pitchFamily="18" charset="0"/>
              </a:rPr>
              <a:t>trial </a:t>
            </a:r>
            <a:r>
              <a:rPr lang="en-GB" dirty="0">
                <a:latin typeface="Cambria" panose="02040503050406030204" pitchFamily="18" charset="0"/>
              </a:rPr>
              <a:t>against Richard Fuld or other executive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Investors will receive 14 cents for every dollar Lehman owed them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June 2010: Disciplinary body for the UK accounting profession was investigating Ernst &amp; Young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December 2011: FASB changed Repo accounting rule used by Lehman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May 2015: Richard Fuld admitted that he made number of mistakes as the head of Lehman however the demise wasn’t his fault</a:t>
            </a:r>
          </a:p>
          <a:p>
            <a:pPr marL="0" indent="0" algn="just">
              <a:buNone/>
            </a:pP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prstClr val="white"/>
                </a:solidFill>
                <a:latin typeface="Cambria" panose="02040503050406030204" pitchFamily="18" charset="0"/>
              </a:rPr>
              <a:pPr/>
              <a:t>17</a:t>
            </a:fld>
            <a:endParaRPr lang="fr-FR" sz="1600" b="1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8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Reference Page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659" y="1470212"/>
            <a:ext cx="11013141" cy="5387788"/>
          </a:xfrm>
        </p:spPr>
        <p:txBody>
          <a:bodyPr>
            <a:normAutofit fontScale="40000" lnSpcReduction="20000"/>
          </a:bodyPr>
          <a:lstStyle/>
          <a:p>
            <a:r>
              <a:rPr lang="en-US" i="1" u="sng" dirty="0">
                <a:latin typeface="Cambria" panose="02040503050406030204" pitchFamily="18" charset="0"/>
                <a:hlinkClick r:id="rId3"/>
              </a:rPr>
              <a:t>http://</a:t>
            </a:r>
            <a:r>
              <a:rPr lang="en-US" i="1" u="sng" dirty="0" smtClean="0">
                <a:latin typeface="Cambria" panose="02040503050406030204" pitchFamily="18" charset="0"/>
                <a:hlinkClick r:id="rId3"/>
              </a:rPr>
              <a:t>www.theguardian.com/commentisfree/cifamerica/2011/dec/12/lehman-brothers-bankrupt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4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4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4"/>
              </a:rPr>
              <a:t>www.cnbc.com/2015/05/28/lehmans-fuld-no-one-thing-caused-the-crisis.html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5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5"/>
              </a:rPr>
              <a:t>://www.wsj.com/articles/SB10001424127887324595704578244043750934904</a:t>
            </a:r>
            <a:endParaRPr lang="fr-FR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6"/>
              </a:rPr>
              <a:t>http://www.accountancyage.com/aa/news/1934026/-sued-lehmans-audit</a:t>
            </a:r>
            <a:r>
              <a:rPr lang="en-US" i="1" u="sng" dirty="0">
                <a:latin typeface="Cambria" panose="02040503050406030204" pitchFamily="18" charset="0"/>
              </a:rPr>
              <a:t> </a:t>
            </a:r>
            <a:endParaRPr lang="en-GB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7"/>
              </a:rPr>
              <a:t>https://</a:t>
            </a:r>
            <a:r>
              <a:rPr lang="en-US" i="1" u="sng" dirty="0" smtClean="0">
                <a:latin typeface="Cambria" panose="02040503050406030204" pitchFamily="18" charset="0"/>
                <a:hlinkClick r:id="rId7"/>
              </a:rPr>
              <a:t>www.youtube.com/watch?v=3sm-XGVca3c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fr-FR" i="1" u="sng" dirty="0" smtClean="0">
                <a:latin typeface="Cambria" panose="02040503050406030204" pitchFamily="18" charset="0"/>
                <a:hlinkClick r:id="rId8"/>
              </a:rPr>
              <a:t>https</a:t>
            </a:r>
            <a:r>
              <a:rPr lang="fr-FR" i="1" u="sng" dirty="0">
                <a:latin typeface="Cambria" panose="02040503050406030204" pitchFamily="18" charset="0"/>
                <a:hlinkClick r:id="rId8"/>
              </a:rPr>
              <a:t>://</a:t>
            </a:r>
            <a:r>
              <a:rPr lang="fr-FR" i="1" u="sng" dirty="0" smtClean="0">
                <a:latin typeface="Cambria" panose="02040503050406030204" pitchFamily="18" charset="0"/>
                <a:hlinkClick r:id="rId8"/>
              </a:rPr>
              <a:t>jenner.com/lehman</a:t>
            </a:r>
            <a:endParaRPr lang="fr-FR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9"/>
              </a:rPr>
              <a:t>https</a:t>
            </a:r>
            <a:r>
              <a:rPr lang="en-US" i="1" u="sng" dirty="0">
                <a:latin typeface="Cambria" panose="02040503050406030204" pitchFamily="18" charset="0"/>
                <a:hlinkClick r:id="rId9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9"/>
              </a:rPr>
              <a:t>www.sec.gov/comments/s7-33-10/s73310-119.pdf</a:t>
            </a:r>
            <a:r>
              <a:rPr lang="en-US" i="1" dirty="0" smtClean="0">
                <a:latin typeface="Cambria" panose="02040503050406030204" pitchFamily="18" charset="0"/>
              </a:rPr>
              <a:t>.</a:t>
            </a:r>
          </a:p>
          <a:p>
            <a:r>
              <a:rPr lang="en-US" i="1" u="sng" dirty="0" smtClean="0">
                <a:latin typeface="Cambria" panose="02040503050406030204" pitchFamily="18" charset="0"/>
                <a:hlinkClick r:id="rId10"/>
              </a:rPr>
              <a:t>https</a:t>
            </a:r>
            <a:r>
              <a:rPr lang="en-US" i="1" u="sng" dirty="0">
                <a:latin typeface="Cambria" panose="02040503050406030204" pitchFamily="18" charset="0"/>
                <a:hlinkClick r:id="rId10"/>
              </a:rPr>
              <a:t>://en.wikipedia.org/wiki/Bankruptcy_of_Lehman_Brothers</a:t>
            </a:r>
            <a:endParaRPr lang="fr-FR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11"/>
              </a:rPr>
              <a:t>http://</a:t>
            </a:r>
            <a:r>
              <a:rPr lang="en-US" i="1" u="sng" dirty="0" smtClean="0">
                <a:latin typeface="Cambria" panose="02040503050406030204" pitchFamily="18" charset="0"/>
                <a:hlinkClick r:id="rId11"/>
              </a:rPr>
              <a:t>www.dailyfinance.com/2010/12/23/fraud-files-is-ernst-and-young-to-blame-in-lehman-bros-fraud/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12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12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12"/>
              </a:rPr>
              <a:t>dealbook.nytimes.com/2010/03/12/the-british-origins-of-lehmans-accounting-gimmick/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13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13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13"/>
              </a:rPr>
              <a:t>www.dailymail.co.uk/news/article-1257350/Lehman-Brothers-bosses-manipulated-balance-sheet-accounting-tricks-scathing-report-finds.html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14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14"/>
              </a:rPr>
              <a:t>://som.yale.edu/case/2014/lehman-brothers-bankruptcy-c-managing-balance-sheet-through-use-repo-105</a:t>
            </a:r>
            <a:endParaRPr lang="fr-FR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15"/>
              </a:rPr>
              <a:t>http://</a:t>
            </a:r>
            <a:r>
              <a:rPr lang="en-US" i="1" u="sng" dirty="0" smtClean="0">
                <a:latin typeface="Cambria" panose="02040503050406030204" pitchFamily="18" charset="0"/>
                <a:hlinkClick r:id="rId15"/>
              </a:rPr>
              <a:t>www.fraudsharks.com/index.php?option=com_k2&amp;view=item&amp;id=33:repo-105-how-lehman-brothers-manipulated-their-balance-sheet-and-bankrupted-the-company-an-anatomy-of-an-accounting-fraud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16"/>
              </a:rPr>
              <a:t>https</a:t>
            </a:r>
            <a:r>
              <a:rPr lang="en-US" i="1" u="sng" dirty="0">
                <a:latin typeface="Cambria" panose="02040503050406030204" pitchFamily="18" charset="0"/>
                <a:hlinkClick r:id="rId16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16"/>
              </a:rPr>
              <a:t>en.wikipedia.org/wiki/Lehman_Brothers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fr-FR" dirty="0">
                <a:latin typeface="Cambria" panose="02040503050406030204" pitchFamily="18" charset="0"/>
                <a:hlinkClick r:id="rId17"/>
              </a:rPr>
              <a:t>http://</a:t>
            </a:r>
            <a:r>
              <a:rPr lang="fr-FR" dirty="0" smtClean="0">
                <a:latin typeface="Cambria" panose="02040503050406030204" pitchFamily="18" charset="0"/>
                <a:hlinkClick r:id="rId17"/>
              </a:rPr>
              <a:t>www.jenner.com/lehman/docs/debtors/LBEX-WGM%20748489-748498.pdf</a:t>
            </a:r>
            <a:r>
              <a:rPr lang="fr-FR" dirty="0" smtClean="0">
                <a:latin typeface="Cambria" panose="02040503050406030204" pitchFamily="18" charset="0"/>
              </a:rPr>
              <a:t>.</a:t>
            </a:r>
          </a:p>
          <a:p>
            <a:r>
              <a:rPr lang="en-US" u="sng" dirty="0" smtClean="0">
                <a:latin typeface="Cambria" panose="02040503050406030204" pitchFamily="18" charset="0"/>
                <a:hlinkClick r:id="rId18"/>
              </a:rPr>
              <a:t>www.gasb.org/cs/BlobServer?blobcol=urldata&amp;blobtable=MungoBlobs&amp;blobkey=id&amp;blobwhere=1175820919404&amp;blobheader=application%2Fpdf</a:t>
            </a:r>
            <a:endParaRPr lang="fr-FR" dirty="0">
              <a:latin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i="1" u="sng" dirty="0">
                <a:latin typeface="Cambria" panose="02040503050406030204" pitchFamily="18" charset="0"/>
                <a:hlinkClick r:id="rId14"/>
              </a:rPr>
              <a:t>http://som.yale.edu/case/2014/lehman-brothers-bankruptcy-c-managing-balance-sheet-through-use-repo-105</a:t>
            </a:r>
            <a:endParaRPr lang="fr-FR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19"/>
              </a:rPr>
              <a:t>http://www.npr.org/sections/money/2010/03/repo_105_lehmans_accounting_gi.html</a:t>
            </a:r>
            <a:endParaRPr lang="en-US" i="1" u="sng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15"/>
              </a:rPr>
              <a:t>http://www.fraudsharks.com/index.php?option=com_k2&amp;view=item&amp;id=33:repo-105-how-lehman-brothers-manipulated-their-balance-sheet-and-bankrupted-the-company-an-anatomy-of-an-accounting-fraud</a:t>
            </a:r>
            <a:r>
              <a:rPr lang="en-US" i="1" dirty="0">
                <a:latin typeface="Cambria" panose="02040503050406030204" pitchFamily="18" charset="0"/>
              </a:rPr>
              <a:t> </a:t>
            </a:r>
          </a:p>
          <a:p>
            <a:r>
              <a:rPr lang="en-US" i="1" u="sng" dirty="0">
                <a:latin typeface="Cambria" panose="02040503050406030204" pitchFamily="18" charset="0"/>
                <a:hlinkClick r:id="rId20"/>
              </a:rPr>
              <a:t>http://www.imd.org/research/challenges/TC039-10.cfm</a:t>
            </a:r>
            <a:endParaRPr lang="en-US" i="1" u="sng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21"/>
              </a:rPr>
              <a:t>https://profalbrecht.wordpress.com/2010/04/24/repo-105-explained-with-numbers-and-detail/</a:t>
            </a:r>
            <a:endParaRPr lang="en-US" i="1" u="sng" dirty="0">
              <a:latin typeface="Cambria" panose="02040503050406030204" pitchFamily="18" charset="0"/>
            </a:endParaRPr>
          </a:p>
          <a:p>
            <a:endParaRPr lang="en-US" i="1" u="sng" dirty="0" smtClean="0">
              <a:latin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prstClr val="white"/>
                </a:solidFill>
                <a:latin typeface="Cambria" panose="02040503050406030204" pitchFamily="18" charset="0"/>
              </a:rPr>
              <a:pPr/>
              <a:t>18</a:t>
            </a:fld>
            <a:endParaRPr lang="fr-FR" sz="1600" b="1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History	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GB" dirty="0" smtClean="0">
                <a:latin typeface="Cambria" panose="02040503050406030204" pitchFamily="18" charset="0"/>
              </a:rPr>
              <a:t>1850: Lehman Brothers’ foundation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1858: New office in New-York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1887: Member of the New-York Exchange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1929: </a:t>
            </a:r>
            <a:r>
              <a:rPr lang="en-GB" dirty="0">
                <a:latin typeface="Cambria" panose="02040503050406030204" pitchFamily="18" charset="0"/>
              </a:rPr>
              <a:t>C</a:t>
            </a:r>
            <a:r>
              <a:rPr lang="en-GB" dirty="0" smtClean="0">
                <a:latin typeface="Cambria" panose="02040503050406030204" pitchFamily="18" charset="0"/>
              </a:rPr>
              <a:t>reation of Lehman Corporation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1960’s-1970’s: New offices in Europe and Asia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1980’s: Advisor on several large US companies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1984: Acquisition by American Express 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1993: Spin-off of American Express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1994: Public Stock Offering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2000: 150</a:t>
            </a:r>
            <a:r>
              <a:rPr lang="en-GB" baseline="30000" dirty="0" smtClean="0">
                <a:latin typeface="Cambria" panose="02040503050406030204" pitchFamily="18" charset="0"/>
              </a:rPr>
              <a:t>th</a:t>
            </a:r>
            <a:r>
              <a:rPr lang="en-GB" dirty="0" smtClean="0">
                <a:latin typeface="Cambria" panose="02040503050406030204" pitchFamily="18" charset="0"/>
              </a:rPr>
              <a:t> anniversary</a:t>
            </a:r>
          </a:p>
          <a:p>
            <a:pPr algn="just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2</a:t>
            </a:fld>
            <a:endParaRPr lang="fr-FR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8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Core Business &amp; Financial Data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247656"/>
            <a:ext cx="6096000" cy="4351338"/>
          </a:xfrm>
        </p:spPr>
        <p:txBody>
          <a:bodyPr>
            <a:normAutofit/>
          </a:bodyPr>
          <a:lstStyle/>
          <a:p>
            <a:pPr algn="just"/>
            <a:endParaRPr lang="en-GB" dirty="0" smtClean="0">
              <a:latin typeface="Cambria" panose="02040503050406030204" pitchFamily="18" charset="0"/>
            </a:endParaRP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Since going public in 1994: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GB" dirty="0" smtClean="0">
                <a:latin typeface="Cambria" panose="02040503050406030204" pitchFamily="18" charset="0"/>
              </a:rPr>
              <a:t>Net revenues increased over 600%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GB" dirty="0" smtClean="0">
                <a:latin typeface="Cambria" panose="02040503050406030204" pitchFamily="18" charset="0"/>
              </a:rPr>
              <a:t>Employee headcount increased over 230%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2003-2004: Acquisition </a:t>
            </a:r>
            <a:r>
              <a:rPr lang="en-GB" dirty="0">
                <a:latin typeface="Cambria" panose="02040503050406030204" pitchFamily="18" charset="0"/>
              </a:rPr>
              <a:t>of mortgage lenders</a:t>
            </a:r>
          </a:p>
          <a:p>
            <a:pPr algn="just"/>
            <a:endParaRPr lang="en-GB" dirty="0"/>
          </a:p>
          <a:p>
            <a:pPr algn="just"/>
            <a:endParaRPr lang="fr-FR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19392667"/>
              </p:ext>
            </p:extLst>
          </p:nvPr>
        </p:nvGraphicFramePr>
        <p:xfrm>
          <a:off x="-654930" y="1690688"/>
          <a:ext cx="7252678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 smtClean="0">
                <a:solidFill>
                  <a:schemeClr val="bg1"/>
                </a:solidFill>
                <a:latin typeface="Cambria" panose="02040503050406030204" pitchFamily="18" charset="0"/>
              </a:rPr>
              <a:t>3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Leverage Ratio for Major Investment Banks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700" dirty="0">
                <a:latin typeface="Cambria" panose="02040503050406030204" pitchFamily="18" charset="0"/>
              </a:rPr>
              <a:t>Investments by high leverage: in 2003 leverage of 24 and 31 in 2008</a:t>
            </a:r>
          </a:p>
          <a:p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607506"/>
            <a:ext cx="8077200" cy="40957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 smtClean="0">
                <a:solidFill>
                  <a:schemeClr val="bg1"/>
                </a:solidFill>
                <a:latin typeface="Cambria" panose="02040503050406030204" pitchFamily="18" charset="0"/>
              </a:rPr>
              <a:t>4</a:t>
            </a:fld>
            <a:endParaRPr lang="fr-FR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Market Capitalization 1994-2008 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6949" y="1575583"/>
            <a:ext cx="3179297" cy="4572000"/>
          </a:xfrm>
          <a:noFill/>
        </p:spPr>
        <p:txBody>
          <a:bodyPr>
            <a:normAutofit lnSpcReduction="10000"/>
          </a:bodyPr>
          <a:lstStyle/>
          <a:p>
            <a:pPr algn="just"/>
            <a:r>
              <a:rPr lang="en-GB" sz="2000" dirty="0" smtClean="0">
                <a:latin typeface="Cambria" panose="02040503050406030204" pitchFamily="18" charset="0"/>
              </a:rPr>
              <a:t>September 2007: 55</a:t>
            </a:r>
            <a:r>
              <a:rPr lang="en-GB" sz="2000" baseline="30000" dirty="0" smtClean="0">
                <a:latin typeface="Cambria" panose="02040503050406030204" pitchFamily="18" charset="0"/>
              </a:rPr>
              <a:t>th</a:t>
            </a:r>
            <a:r>
              <a:rPr lang="en-GB" sz="2000" dirty="0" smtClean="0">
                <a:latin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</a:rPr>
              <a:t>consecutive profitable </a:t>
            </a:r>
            <a:r>
              <a:rPr lang="en-GB" sz="2000" dirty="0" smtClean="0">
                <a:latin typeface="Cambria" panose="02040503050406030204" pitchFamily="18" charset="0"/>
              </a:rPr>
              <a:t>quarter</a:t>
            </a:r>
          </a:p>
          <a:p>
            <a:pPr algn="just"/>
            <a:r>
              <a:rPr lang="en-GB" sz="2000" dirty="0" smtClean="0">
                <a:latin typeface="Cambria" panose="02040503050406030204" pitchFamily="18" charset="0"/>
              </a:rPr>
              <a:t>June </a:t>
            </a:r>
            <a:r>
              <a:rPr lang="en-GB" sz="2000" dirty="0">
                <a:latin typeface="Cambria" panose="02040503050406030204" pitchFamily="18" charset="0"/>
              </a:rPr>
              <a:t>9, 2008 : $2.8 billion of </a:t>
            </a:r>
            <a:r>
              <a:rPr lang="en-GB" sz="2000" dirty="0" smtClean="0">
                <a:latin typeface="Cambria" panose="02040503050406030204" pitchFamily="18" charset="0"/>
              </a:rPr>
              <a:t>loss</a:t>
            </a:r>
            <a:endParaRPr lang="en-GB" sz="2000" dirty="0">
              <a:latin typeface="Cambria" panose="02040503050406030204" pitchFamily="18" charset="0"/>
            </a:endParaRPr>
          </a:p>
          <a:p>
            <a:pPr algn="just"/>
            <a:r>
              <a:rPr lang="en-GB" sz="2000" dirty="0">
                <a:latin typeface="Cambria" panose="02040503050406030204" pitchFamily="18" charset="0"/>
              </a:rPr>
              <a:t>September 10, 2008: $3.9 billion of loss and Moody’s deteriorated Lehman</a:t>
            </a:r>
          </a:p>
          <a:p>
            <a:pPr algn="just"/>
            <a:r>
              <a:rPr lang="en-GB" sz="2000" dirty="0">
                <a:latin typeface="Cambria" panose="02040503050406030204" pitchFamily="18" charset="0"/>
              </a:rPr>
              <a:t>September 15, 2008: Lehman filed Chapter 11 Bankruptcy Protection</a:t>
            </a:r>
          </a:p>
          <a:p>
            <a:pPr algn="just"/>
            <a:r>
              <a:rPr lang="en-GB" sz="2000" dirty="0">
                <a:latin typeface="Cambria" panose="02040503050406030204" pitchFamily="18" charset="0"/>
              </a:rPr>
              <a:t>September 17, 2008: Lehman Brothers was delisted from the NYSE</a:t>
            </a:r>
          </a:p>
          <a:p>
            <a:endParaRPr lang="en-GB" sz="2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54" y="1575583"/>
            <a:ext cx="7954485" cy="48012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5</a:t>
            </a:fld>
            <a:endParaRPr lang="fr-FR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>
                <a:latin typeface="Cambria" panose="02040503050406030204" pitchFamily="18" charset="0"/>
              </a:rPr>
              <a:t>Valukas</a:t>
            </a:r>
            <a:r>
              <a:rPr lang="en-GB" dirty="0" smtClean="0">
                <a:latin typeface="Cambria" panose="02040503050406030204" pitchFamily="18" charset="0"/>
              </a:rPr>
              <a:t>’ Report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endParaRPr lang="en-GB" dirty="0" smtClean="0">
              <a:latin typeface="Cambria" panose="02040503050406030204" pitchFamily="18" charset="0"/>
            </a:endParaRP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Anton </a:t>
            </a:r>
            <a:r>
              <a:rPr lang="en-GB" dirty="0" err="1">
                <a:latin typeface="Cambria" panose="02040503050406030204" pitchFamily="18" charset="0"/>
              </a:rPr>
              <a:t>Valukas</a:t>
            </a:r>
            <a:r>
              <a:rPr lang="en-GB" dirty="0">
                <a:latin typeface="Cambria" panose="02040503050406030204" pitchFamily="18" charset="0"/>
              </a:rPr>
              <a:t> was appointed by a bankruptcy court in 2009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Lehman used “accounting gimmick” 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Manipulation of Liquidity metrics and Leverage ratio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Use of Repurchase agreements market (“Repo”)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“Loophole” in the accounting standard language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Intensive use of Repo 105 and Repo 108 transactions:$50 billion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Violation of accounting principles: no business purpose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No disclosure of information about these Repo transactions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0"/>
            <a:ext cx="2019300" cy="2019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 smtClean="0">
                <a:solidFill>
                  <a:schemeClr val="bg1"/>
                </a:solidFill>
                <a:latin typeface="Cambria" panose="02040503050406030204" pitchFamily="18" charset="0"/>
              </a:rPr>
              <a:t>6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ambria" panose="02040503050406030204" pitchFamily="18" charset="0"/>
              </a:rPr>
              <a:t>Ordinary Repo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839" y="1966302"/>
            <a:ext cx="588615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i="1" dirty="0" smtClean="0">
                <a:latin typeface="Cambria" panose="02040503050406030204" pitchFamily="18" charset="0"/>
              </a:rPr>
              <a:t>Transaction Start: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Cash (A+) 100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Derivative (A+) 2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to Repo (L+) 102</a:t>
            </a:r>
          </a:p>
          <a:p>
            <a:pPr marL="0" indent="0">
              <a:buNone/>
            </a:pPr>
            <a:endParaRPr lang="en-GB" b="1" i="1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b="1" i="1" dirty="0" smtClean="0">
                <a:latin typeface="Cambria" panose="02040503050406030204" pitchFamily="18" charset="0"/>
              </a:rPr>
              <a:t> Transaction End: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Repo (L-) 102 + interest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to Cash (A-) 100 + interest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to Derivative (A-) 2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" y="1966302"/>
            <a:ext cx="5867400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7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Fulfillment</a:t>
            </a:r>
            <a:r>
              <a:rPr lang="en-GB" dirty="0" smtClean="0">
                <a:latin typeface="Cambria" panose="02040503050406030204" pitchFamily="18" charset="0"/>
              </a:rPr>
              <a:t> of SFAS 140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9755" y="3610366"/>
            <a:ext cx="8592490" cy="311240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799755" y="1956294"/>
            <a:ext cx="8592490" cy="14361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8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Repo 105/108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30460" y="1690688"/>
            <a:ext cx="6050279" cy="48929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i="1" dirty="0">
                <a:latin typeface="Cambria" panose="02040503050406030204" pitchFamily="18" charset="0"/>
              </a:rPr>
              <a:t>Transaction Start: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Cash (A+) 100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Derivative (A</a:t>
            </a:r>
            <a:r>
              <a:rPr lang="en-GB" dirty="0" smtClean="0">
                <a:latin typeface="Cambria" panose="02040503050406030204" pitchFamily="18" charset="0"/>
              </a:rPr>
              <a:t>+) 5 </a:t>
            </a: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	to </a:t>
            </a:r>
            <a:r>
              <a:rPr lang="en-GB" dirty="0" smtClean="0">
                <a:latin typeface="Cambria" panose="02040503050406030204" pitchFamily="18" charset="0"/>
              </a:rPr>
              <a:t>Securities (A-) 105</a:t>
            </a:r>
          </a:p>
          <a:p>
            <a:pPr marL="0" indent="0">
              <a:buNone/>
            </a:pPr>
            <a:r>
              <a:rPr lang="en-GB" b="1" i="1" dirty="0" smtClean="0">
                <a:latin typeface="Cambria" panose="02040503050406030204" pitchFamily="18" charset="0"/>
              </a:rPr>
              <a:t>Transaction middle:</a:t>
            </a:r>
          </a:p>
          <a:p>
            <a:pPr marL="0" indent="0">
              <a:buNone/>
            </a:pPr>
            <a:r>
              <a:rPr lang="en-GB" b="1" i="1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Debt (L-) 100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to Cash (A-) 100</a:t>
            </a:r>
          </a:p>
          <a:p>
            <a:pPr marL="0" indent="0">
              <a:buNone/>
            </a:pPr>
            <a:r>
              <a:rPr lang="en-GB" dirty="0" smtClean="0">
                <a:latin typeface="Cambria" panose="02040503050406030204" pitchFamily="18" charset="0"/>
              </a:rPr>
              <a:t>	Cash (A+) 100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Debt (L+) 100</a:t>
            </a:r>
          </a:p>
          <a:p>
            <a:pPr marL="0" indent="0">
              <a:buNone/>
            </a:pPr>
            <a:r>
              <a:rPr lang="en-GB" b="1" i="1" dirty="0" smtClean="0">
                <a:latin typeface="Cambria" panose="02040503050406030204" pitchFamily="18" charset="0"/>
              </a:rPr>
              <a:t>Transaction </a:t>
            </a:r>
            <a:r>
              <a:rPr lang="en-GB" b="1" i="1" dirty="0">
                <a:latin typeface="Cambria" panose="02040503050406030204" pitchFamily="18" charset="0"/>
              </a:rPr>
              <a:t>End: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Securities (A+) 105 </a:t>
            </a:r>
            <a:r>
              <a:rPr lang="en-GB" dirty="0">
                <a:latin typeface="Cambria" panose="02040503050406030204" pitchFamily="18" charset="0"/>
              </a:rPr>
              <a:t>+ interest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	to Cash (A-) 100 + interest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	to Derivative (A-) </a:t>
            </a:r>
            <a:r>
              <a:rPr lang="en-GB" dirty="0" smtClean="0">
                <a:latin typeface="Cambria" panose="02040503050406030204" pitchFamily="18" charset="0"/>
              </a:rPr>
              <a:t>5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44" y="1690688"/>
            <a:ext cx="5791200" cy="48929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9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729</Words>
  <Application>Microsoft Office PowerPoint</Application>
  <PresentationFormat>Widescreen</PresentationFormat>
  <Paragraphs>214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Wingdings</vt:lpstr>
      <vt:lpstr>Office Theme</vt:lpstr>
      <vt:lpstr>PowerPoint Presentation</vt:lpstr>
      <vt:lpstr>History </vt:lpstr>
      <vt:lpstr>Core Business &amp; Financial Data</vt:lpstr>
      <vt:lpstr>Leverage Ratio for Major Investment Banks</vt:lpstr>
      <vt:lpstr>Market Capitalization 1994-2008 </vt:lpstr>
      <vt:lpstr>Valukas’ Report</vt:lpstr>
      <vt:lpstr>Ordinary Repo</vt:lpstr>
      <vt:lpstr>Fulfillment of SFAS 140</vt:lpstr>
      <vt:lpstr>Repo 105/108</vt:lpstr>
      <vt:lpstr>Total Repo 105/108 and The 1x Leverage Rule</vt:lpstr>
      <vt:lpstr>Repo 105/108 by months</vt:lpstr>
      <vt:lpstr>Effect of the Repo 105/108 on Net Leverage</vt:lpstr>
      <vt:lpstr>The role of Linklaters</vt:lpstr>
      <vt:lpstr>Valukas’ interview</vt:lpstr>
      <vt:lpstr>Mistakes</vt:lpstr>
      <vt:lpstr>Plausible Explanation</vt:lpstr>
      <vt:lpstr>Actualities &amp; Conclusion</vt:lpstr>
      <vt:lpstr>Reference Page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Lehman Brothers</dc:title>
  <dc:creator>Thomas Dejean</dc:creator>
  <cp:lastModifiedBy>Thomas Dejean</cp:lastModifiedBy>
  <cp:revision>57</cp:revision>
  <dcterms:created xsi:type="dcterms:W3CDTF">2015-09-27T07:55:51Z</dcterms:created>
  <dcterms:modified xsi:type="dcterms:W3CDTF">2015-09-29T19:56:57Z</dcterms:modified>
</cp:coreProperties>
</file>