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260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9299B3F3-7581-4546-A612-D03CE198E35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ACADC4-9D57-4712-8FB7-48434CA20495}" type="slidenum">
              <a:rPr lang="fr-FR"/>
              <a:pPr/>
              <a:t>1</a:t>
            </a:fld>
            <a:endParaRPr 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D155CF-CA75-40A1-9E5F-56FA205B614B}" type="slidenum">
              <a:rPr lang="fr-FR"/>
              <a:pPr/>
              <a:t>2</a:t>
            </a:fld>
            <a:endParaRPr lang="fr-FR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553CE8-C4E3-459E-9CB8-22A6CE448A7B}" type="slidenum">
              <a:rPr lang="fr-FR"/>
              <a:pPr/>
              <a:t>3</a:t>
            </a:fld>
            <a:endParaRPr 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49C5FB-F895-417C-9301-65DBFFF2A039}" type="slidenum">
              <a:rPr lang="fr-FR"/>
              <a:pPr/>
              <a:t>4</a:t>
            </a:fld>
            <a:endParaRPr 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A6D635-56AD-45ED-A408-E003D6937027}" type="slidenum">
              <a:rPr lang="fr-FR"/>
              <a:pPr/>
              <a:t>5</a:t>
            </a:fld>
            <a:endParaRPr 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7769E2-EF5F-4601-A896-F3EED5A5E952}" type="slidenum">
              <a:rPr lang="fr-FR"/>
              <a:pPr/>
              <a:t>6</a:t>
            </a:fld>
            <a:endParaRPr 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52201D-AA65-4A58-BFAD-5AA9D80D117C}" type="slidenum">
              <a:rPr lang="fr-FR"/>
              <a:pPr/>
              <a:t>7</a:t>
            </a:fld>
            <a:endParaRPr 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14C385-3C36-4A32-8D24-86C213769102}" type="slidenum">
              <a:rPr lang="fr-FR"/>
              <a:pPr/>
              <a:t>8</a:t>
            </a:fld>
            <a:endParaRPr 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EC2270-CB88-42C6-88B6-C9F4FB630502}" type="slidenum">
              <a:rPr lang="fr-FR"/>
              <a:pPr/>
              <a:t>9</a:t>
            </a:fld>
            <a:endParaRPr 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D0FA83-E0F6-4149-BCDD-2F629A18E158}" type="slidenum">
              <a:rPr lang="fr-FR"/>
              <a:pPr/>
              <a:t>10</a:t>
            </a:fld>
            <a:endParaRPr 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78CFD9-8CE4-498E-BE13-4C966289A03A}" type="slidenum">
              <a:rPr lang="fr-FR"/>
              <a:pPr/>
              <a:t>11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BAA7C76-3EEC-42AB-97A4-805CD037BBB6}" type="slidenum">
              <a:rPr lang="fr-FR"/>
              <a:pPr/>
              <a:t>12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F9A89B-CAB3-4FC3-A35E-2DD3F2FE9194}" type="slidenum">
              <a:rPr lang="fr-FR"/>
              <a:pPr/>
              <a:t>13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830F3EB-A499-49BF-8604-3BDF18D1E38B}" type="slidenum">
              <a:rPr lang="fr-FR"/>
              <a:pPr/>
              <a:t>14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955365-7F9B-448C-A0A0-329986A1F086}" type="slidenum">
              <a:rPr lang="fr-FR"/>
              <a:pPr/>
              <a:t>15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3228584-8FA1-4557-9254-C6D59A4CCE86}" type="slidenum">
              <a:rPr lang="fr-FR"/>
              <a:pPr/>
              <a:t>16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EB1D2B4-0F14-484D-895A-2924CAA6DCCC}" type="slidenum">
              <a:rPr lang="fr-FR"/>
              <a:pPr/>
              <a:t>17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1496E4-7A6B-4838-B717-F500A953B322}" type="slidenum">
              <a:rPr lang="fr-FR"/>
              <a:pPr/>
              <a:t>18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4616EE5-FECA-4327-9714-2ABE99EDBA36}" type="slidenum">
              <a:rPr lang="fr-FR"/>
              <a:pPr/>
              <a:t>19</a:t>
            </a:fld>
            <a:endParaRPr 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97BF1A-2E6C-4C59-8B48-8FCE3E2568F9}" type="slidenum">
              <a:rPr lang="fr-FR"/>
              <a:pPr/>
              <a:t>20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1F7A49-5BDA-43CD-AD40-DB9ADF84CC5B}" type="slidenum">
              <a:rPr lang="fr-FR"/>
              <a:pPr/>
              <a:t>21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F08E399-A2A7-43FF-90CE-6F130594A4E6}" type="slidenum">
              <a:rPr lang="fr-FR"/>
              <a:pPr/>
              <a:t>22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F1C4AA-FCF0-4263-9DFF-B7EC22B0D574}" type="slidenum">
              <a:rPr lang="fr-FR"/>
              <a:pPr/>
              <a:t>23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39469FE-28D6-4B25-A2E5-3513474F01B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7E8C35F-1B67-4800-9F43-9D429E32D1B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BC806AE-BF5E-4355-B26F-B682ADB6EB3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453BDDC-7DDC-42C8-ADDB-4B8BD2A614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855400E-42BD-40CB-B0BC-E7BD17599FA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4768F6B-9406-4E43-8DC9-533C1AD4DC0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D2CCFD1-92F4-43A3-8A4F-95CDEC3CAAE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0CAF2F-FEFC-43D2-B9D1-342E215B357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B83219-86E2-4FF1-AEDD-1D4425F70FC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4F6E27-A3C1-4315-BDCD-AA877891A77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AC4149E-E4DD-4CEE-A2C7-AD419A4F3F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23EF5345-762E-466B-8D61-BFF6A66253B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1B61E479-8456-4A72-AB26-CEEDE51E7344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7.gif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23.gif"/><Relationship Id="rId17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6.gif"/><Relationship Id="rId5" Type="http://schemas.openxmlformats.org/officeDocument/2006/relationships/image" Target="../media/image17.jpeg"/><Relationship Id="rId15" Type="http://schemas.openxmlformats.org/officeDocument/2006/relationships/image" Target="../media/image29.pn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3.jpe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5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3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7.jpe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9.jpe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3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1.jpe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4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6.gif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9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2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48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52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2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51.gif"/><Relationship Id="rId5" Type="http://schemas.openxmlformats.org/officeDocument/2006/relationships/image" Target="../media/image17.jpeg"/><Relationship Id="rId15" Type="http://schemas.openxmlformats.org/officeDocument/2006/relationships/image" Target="../media/image54.pn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56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5" Type="http://schemas.openxmlformats.org/officeDocument/2006/relationships/image" Target="../media/image58.pn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62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6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Relationship Id="rId1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65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6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67.jpe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6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5" Type="http://schemas.openxmlformats.org/officeDocument/2006/relationships/image" Target="../media/image17.jpeg"/><Relationship Id="rId10" Type="http://schemas.openxmlformats.org/officeDocument/2006/relationships/image" Target="../media/image19.png"/><Relationship Id="rId4" Type="http://schemas.openxmlformats.org/officeDocument/2006/relationships/image" Target="../media/image16.jpeg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12" Type="http://schemas.openxmlformats.org/officeDocument/2006/relationships/image" Target="../media/image6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68.jpeg"/><Relationship Id="rId5" Type="http://schemas.openxmlformats.org/officeDocument/2006/relationships/image" Target="../media/image17.jpeg"/><Relationship Id="rId15" Type="http://schemas.openxmlformats.org/officeDocument/2006/relationships/image" Target="../media/image71.png"/><Relationship Id="rId10" Type="http://schemas.openxmlformats.org/officeDocument/2006/relationships/image" Target="../media/image23.gif"/><Relationship Id="rId4" Type="http://schemas.openxmlformats.org/officeDocument/2006/relationships/image" Target="../media/image16.jpeg"/><Relationship Id="rId9" Type="http://schemas.openxmlformats.org/officeDocument/2006/relationships/image" Target="../media/image19.png"/><Relationship Id="rId14" Type="http://schemas.openxmlformats.org/officeDocument/2006/relationships/image" Target="../media/image7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5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73.png"/><Relationship Id="rId10" Type="http://schemas.openxmlformats.org/officeDocument/2006/relationships/image" Target="../media/image20.png"/><Relationship Id="rId4" Type="http://schemas.openxmlformats.org/officeDocument/2006/relationships/image" Target="../media/image72.jpeg"/><Relationship Id="rId9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jpe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11" Type="http://schemas.openxmlformats.org/officeDocument/2006/relationships/image" Target="../media/image20.png"/><Relationship Id="rId5" Type="http://schemas.openxmlformats.org/officeDocument/2006/relationships/image" Target="../media/image75.jpeg"/><Relationship Id="rId10" Type="http://schemas.openxmlformats.org/officeDocument/2006/relationships/image" Target="../media/image19.png"/><Relationship Id="rId4" Type="http://schemas.openxmlformats.org/officeDocument/2006/relationships/image" Target="../media/image74.jpeg"/><Relationship Id="rId9" Type="http://schemas.openxmlformats.org/officeDocument/2006/relationships/image" Target="../media/image2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15.jpeg"/><Relationship Id="rId7" Type="http://schemas.openxmlformats.org/officeDocument/2006/relationships/image" Target="../media/image78.png"/><Relationship Id="rId12" Type="http://schemas.openxmlformats.org/officeDocument/2006/relationships/image" Target="../media/image8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11" Type="http://schemas.openxmlformats.org/officeDocument/2006/relationships/image" Target="../media/image20.png"/><Relationship Id="rId5" Type="http://schemas.openxmlformats.org/officeDocument/2006/relationships/image" Target="../media/image21.png"/><Relationship Id="rId10" Type="http://schemas.openxmlformats.org/officeDocument/2006/relationships/image" Target="../media/image19.png"/><Relationship Id="rId4" Type="http://schemas.openxmlformats.org/officeDocument/2006/relationships/image" Target="../media/image22.png"/><Relationship Id="rId9" Type="http://schemas.openxmlformats.org/officeDocument/2006/relationships/image" Target="../media/image8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jpeg"/><Relationship Id="rId7" Type="http://schemas.openxmlformats.org/officeDocument/2006/relationships/image" Target="../media/image8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19.png"/><Relationship Id="rId4" Type="http://schemas.openxmlformats.org/officeDocument/2006/relationships/image" Target="../media/image23.gif"/><Relationship Id="rId9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8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0133013" cy="7632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800" y="2160588"/>
            <a:ext cx="2303463" cy="23764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46288" y="4206875"/>
            <a:ext cx="762000" cy="762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25" y="6840538"/>
            <a:ext cx="989013" cy="72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9538" y="7094538"/>
            <a:ext cx="1104900" cy="466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88238" y="1871663"/>
            <a:ext cx="2087562" cy="32400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  <p:sndAc>
      <p:stSnd loop="1">
        <p:snd r:embed="rId3" name="Carillon%20d%20Alsace359kg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8" y="374650"/>
            <a:ext cx="9288462" cy="2649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52525" y="503238"/>
            <a:ext cx="314325" cy="5032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238" y="496888"/>
            <a:ext cx="1728787" cy="2455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4550" y="5788025"/>
            <a:ext cx="8572500" cy="1284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94588" y="647700"/>
            <a:ext cx="1865312" cy="20875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10115550" cy="7559675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 u="sng">
                <a:solidFill>
                  <a:srgbClr val="0000FF"/>
                </a:solidFill>
              </a:rPr>
              <a:t>LOGIQUE ALSACIENNE  pour commencer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1600" b="1" i="1">
              <a:solidFill>
                <a:srgbClr val="FF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Dans le compartiment d' un train 2 hommes pianotent sur leur pc.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Arrive notre brave Alsacien qui s' installe et commence à manger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sandwich saucisse,choucroute.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Au bout de quelques minutes, il demande à l' un avec un fort accent alsacien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000" b="1" i="1">
                <a:solidFill>
                  <a:srgbClr val="0000FF"/>
                </a:solidFill>
              </a:rPr>
              <a:t>-Puiche-je savoir où vous z'allez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000" b="1" i="1">
                <a:solidFill>
                  <a:srgbClr val="0000FF"/>
                </a:solidFill>
              </a:rPr>
              <a:t>-Et bien moi je vais à Pariss,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répond d un air moqueur l' homme cravaté.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L' Alsacien a mal compris et s' inquiète : </a:t>
            </a:r>
            <a:r>
              <a:rPr lang="fr-FR" b="1" i="1">
                <a:solidFill>
                  <a:srgbClr val="0000FF"/>
                </a:solidFill>
              </a:rPr>
              <a:t>– PARISS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 cravaté rétorque : </a:t>
            </a:r>
            <a:r>
              <a:rPr lang="fr-FR" b="1" i="1">
                <a:solidFill>
                  <a:srgbClr val="0000FF"/>
                </a:solidFill>
              </a:rPr>
              <a:t>oui Paris avec 2 SS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Sans peine la prendre de comprendre notre Alsacien continue de déguster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 sandwich puis s adresse ensuite au 2ème homme cravaté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b="1" i="1">
                <a:solidFill>
                  <a:srgbClr val="0000FF"/>
                </a:solidFill>
              </a:rPr>
              <a:t>-et vous , ou allez- vous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b="1" i="1">
                <a:solidFill>
                  <a:srgbClr val="0000FF"/>
                </a:solidFill>
              </a:rPr>
              <a:t>-Eh bien moi je vais à bordeauxx avec 2XX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Notre Alsacien ne répond pas et s' interroge sur les deux compères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qui se moquent de lui.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Tout d' un coup, l un des deux demande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b="1" i="1">
                <a:solidFill>
                  <a:srgbClr val="0000FF"/>
                </a:solidFill>
              </a:rPr>
              <a:t>-Et vous , ou allez vous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2200" b="1" i="1">
              <a:solidFill>
                <a:srgbClr val="FF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2200" b="1" i="1">
              <a:solidFill>
                <a:srgbClr val="FF0000"/>
              </a:solidFill>
            </a:endParaRP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240088" y="6450013"/>
            <a:ext cx="4332287" cy="4905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616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2400" b="1" i="1">
                <a:solidFill>
                  <a:srgbClr val="0000FF"/>
                </a:solidFill>
              </a:rPr>
              <a:t>- moi je vais à Mâcon avec....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1150" y="5875338"/>
            <a:ext cx="1428750" cy="11811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L' Alsacien  est travailleur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-Comme un Allemand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-Économe comme un Suisse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-Fêtard comme un Français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-bien moins susceptible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qu' un Corse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(sauf quand on le traite d' Allemand)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-Bien moins buté qu' un Breton...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à quelques exceptions près.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28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L' Alsacien est généralement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doué pour les langues....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Il est au moins trilingue,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puisqu'il parle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-l' Alsacien, sa langue maternelle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-le Français qu' il apprend à l' école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maternelle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-l' Allemand qu' il apprend au collège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 à la télé...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Car ses parents ne regardent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qu' ARD, ZDF et SWF3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Lorsqu' il parle Français, il est pourvu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d' un très fort accent </a:t>
            </a:r>
            <a:r>
              <a:rPr lang="fr-FR" sz="1200" b="1" i="1">
                <a:solidFill>
                  <a:srgbClr val="000000"/>
                </a:solidFill>
              </a:rPr>
              <a:t>(dont il a souvent honte)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a aussi la possibilité d'apprendre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 turc à Mulhouse et Bischwiller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b="1" i="1">
              <a:solidFill>
                <a:srgbClr val="0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19588" y="1228725"/>
            <a:ext cx="1419225" cy="5715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704138" y="3302000"/>
            <a:ext cx="1800225" cy="1666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59675" y="3168650"/>
            <a:ext cx="1944688" cy="16557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31800" y="2160588"/>
            <a:ext cx="1439863" cy="1439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93800" y="3544888"/>
            <a:ext cx="1439863" cy="1439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03238" y="4895850"/>
            <a:ext cx="1439862" cy="14398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Les principales villes sont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Strasbourg au nord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500" b="1" i="1">
                <a:solidFill>
                  <a:srgbClr val="0000FF"/>
                </a:solidFill>
              </a:rPr>
              <a:t>Prononcer « chtrooosss-bôri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Capitale de l' Europe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mais certainement pas de l' Alsace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Colmar au centre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500" b="1" i="1">
                <a:solidFill>
                  <a:srgbClr val="0000FF"/>
                </a:solidFill>
              </a:rPr>
              <a:t>Prononcer « col-m'r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Mulhouse au sud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500" b="1" i="1">
                <a:solidFill>
                  <a:srgbClr val="0000FF"/>
                </a:solidFill>
              </a:rPr>
              <a:t>Prononcer « meluuu-ceu »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28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L' Alsacien </a:t>
            </a:r>
            <a:r>
              <a:rPr lang="fr-FR" sz="1400" b="1" i="1">
                <a:solidFill>
                  <a:srgbClr val="000000"/>
                </a:solidFill>
              </a:rPr>
              <a:t>(qui est très pieux)</a:t>
            </a:r>
            <a:r>
              <a:rPr lang="fr-FR" sz="1600" b="1" i="1">
                <a:solidFill>
                  <a:srgbClr val="000000"/>
                </a:solidFill>
              </a:rPr>
              <a:t>, bénéficie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de 2 jours fériés supplémentaires.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Vendredi Saint et la Saint-Etienne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(Vivement la St Etienne que tu me la ...)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curés sont payés par l' état,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et les soins remboursés à 90 %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par la Sécu.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Dans certains villages, il arrive que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 curé dise la messe traditionnelle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Français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Allemand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latin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Faut savoir être patient...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...On en apprécie que mieux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L' amer -bière qui s' en suit !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28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024188" y="1871663"/>
            <a:ext cx="4032250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L' amer-bière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300" b="1" i="1">
                <a:solidFill>
                  <a:srgbClr val="0000FF"/>
                </a:solidFill>
              </a:rPr>
              <a:t>Prononcer « aaa-mèr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Picon ou Sommer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sont les seules et uniques marques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tolérées en Alsace.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Peut s' accompagner d' un trait de citron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Raison pour laquelle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on vous demandera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« met oder ohne ? » avec ou sans ?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28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courses pour le W-E se font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avant samedi après-midi 16H..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Car le Dimanche,hormis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-les pâtisseries </a:t>
            </a:r>
            <a:r>
              <a:rPr lang="fr-FR" sz="1300" b="1" i="1">
                <a:solidFill>
                  <a:srgbClr val="000000"/>
                </a:solidFill>
              </a:rPr>
              <a:t>(qui ne vendent pas de pain)</a:t>
            </a:r>
            <a:r>
              <a:rPr lang="fr-FR" sz="1600" b="1" i="1">
                <a:solidFill>
                  <a:srgbClr val="000000"/>
                </a:solidFill>
              </a:rPr>
              <a:t>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-les fleuristes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-les Églises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Logique Alsacienne... d' êtres pieux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</a:t>
            </a:r>
            <a:r>
              <a:rPr lang="fr-FR" sz="1600" b="1" i="1">
                <a:solidFill>
                  <a:srgbClr val="000000"/>
                </a:solidFill>
              </a:rPr>
              <a:t>la gourmandise est un vilain défaut...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</a:t>
            </a:r>
            <a:r>
              <a:rPr lang="fr-FR" sz="1600" b="1" i="1">
                <a:solidFill>
                  <a:srgbClr val="000000"/>
                </a:solidFill>
              </a:rPr>
              <a:t>Dieu a dit : mangez ce pain...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et pas de pain le jour du Seigneur ?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tout est fermé ...TOUT !!!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prime le lundi aussi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28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>
                <a:solidFill>
                  <a:srgbClr val="000000"/>
                </a:solidFill>
              </a:rPr>
              <a:t> </a:t>
            </a:r>
            <a:r>
              <a:rPr lang="fr-FR" sz="1600" b="1" i="1">
                <a:solidFill>
                  <a:srgbClr val="000000"/>
                </a:solidFill>
              </a:rPr>
              <a:t>Alsace,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seul endroit ou vous pourrez  acheter :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-du Melfor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(vinaigre made in Elsass, à base de miel)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Seul endroit où l' on consomme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Allégrement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-du Raifort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(wasabi alsacien de couleur blanchâtre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Idéal avec pot au feu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(attention ça déchire)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Seul endroit ou vous trouverez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-le vrai  bretzel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FF"/>
                </a:solidFill>
              </a:rPr>
              <a:t>Prononcer  « brad-chtol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41825" y="5476875"/>
            <a:ext cx="1390650" cy="1219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95288" y="260667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vins, dont les meilleurs,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sont produits dans le Haut-Rhin,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et sont surtout consommés dans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Winstub (Bas-Rhin)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bières dont les meilleures,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sont produites dans le Bas-Rhin,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Et sont surtout consommées dans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Wirdschaft (Haut-Rhin)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Ahhhhhh la logique Alsacienne !!!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5438" y="2936875"/>
            <a:ext cx="2309812" cy="23034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59663" y="3038475"/>
            <a:ext cx="2219325" cy="2228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024188" y="1871663"/>
            <a:ext cx="4032250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Alsace , vous trouverez la vraie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Choucroute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300" b="1" i="1">
                <a:solidFill>
                  <a:srgbClr val="0000FF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-Prononcer « suuur-grut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que l' on déguste le dimanche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famille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La meilleure est la choucroute nouvelle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300" b="1" i="1">
                <a:solidFill>
                  <a:srgbClr val="000000"/>
                </a:solidFill>
              </a:rPr>
              <a:t>(à partir de Septembre)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saucisses de Strasbourg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s’appellent  des knacks ou virstleee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 Baeckoeffe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500" b="1" i="1">
                <a:solidFill>
                  <a:srgbClr val="0000FF"/>
                </a:solidFill>
              </a:rPr>
              <a:t>-prononcer « bek-ooofa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Que l' on déguste  le dimanche dans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Les familles bas-Rhinoises,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Quand il n' y pas de choucroute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415213" y="4464050"/>
            <a:ext cx="2435225" cy="14954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48600" y="2232025"/>
            <a:ext cx="1368425" cy="2160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0375" y="2476500"/>
            <a:ext cx="2087563" cy="3455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024188" y="1871663"/>
            <a:ext cx="4032250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En Alsace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Flamekuchen (tartes flambées)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500" b="1" i="1">
                <a:solidFill>
                  <a:srgbClr val="0000FF"/>
                </a:solidFill>
              </a:rPr>
              <a:t>Prononcer « flomeu-keu-cheu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se dégustent entre amis exclusivement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dans une winstub de Strasbourg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Et exclusivement avec les doigts.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Si le restaurateur tente de vous fournir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des couverts....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c' est que vous êtes  dans une pizzéria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Kebab,Exclusivement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à Mulhouse et Bischwiller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38225" y="2808288"/>
            <a:ext cx="906463" cy="863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201613" y="3903663"/>
            <a:ext cx="3600451" cy="180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88238" y="2663825"/>
            <a:ext cx="2160587" cy="30241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 Munster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FF"/>
                </a:solidFill>
              </a:rPr>
              <a:t>Prononcer « men-cht'r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apprécie tout particulièrement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la compagnie des oignons de mai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Mai zewele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FF"/>
                </a:solidFill>
              </a:rPr>
              <a:t>Prononcer « maille-tse-v'leu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Attention aux odeurs,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en comparaison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les fromages Corses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sentent la rose.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79500" y="2541588"/>
            <a:ext cx="863600" cy="10572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60363" y="4551363"/>
            <a:ext cx="2160587" cy="1439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27913" y="3024188"/>
            <a:ext cx="2076450" cy="16557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6397" name="Picture 1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207375" y="4824413"/>
            <a:ext cx="936625" cy="8636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024188" y="1871663"/>
            <a:ext cx="4032250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La carpe frite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(Exclusivement dans le Sundgau)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Beignets de carpe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 servis avec des frites,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de la salade verte et du Melfor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(bien-sur)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et une tonne de mayonnaise.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C est le « fish and chips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Alsacien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Cela nécessite systématiquement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un dégraissage au Schnaps.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Quetsches ou framboises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de préférence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7338" y="2160588"/>
            <a:ext cx="2232025" cy="18716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08738" y="1944688"/>
            <a:ext cx="647700" cy="7207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704138" y="2160588"/>
            <a:ext cx="1728787" cy="21605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21" name="Picture 1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343775" y="4103688"/>
            <a:ext cx="1368425" cy="12239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22" name="Picture 1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15900" y="4048125"/>
            <a:ext cx="2519363" cy="1944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7423" name="Picture 15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496300" y="4824413"/>
            <a:ext cx="1368425" cy="12239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Les Schnaps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FF"/>
                </a:solidFill>
              </a:rPr>
              <a:t>Prononcer « chnops »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sont des alcools à base de fruits.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Il en existe tout une palette, à utiliser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quand l' eau minérale ne suffit plus.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Peuvent accessoirement servir de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dégrippant ou allume barbecue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300" b="1" i="1">
              <a:solidFill>
                <a:srgbClr val="00000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4650" y="3292475"/>
            <a:ext cx="2160588" cy="2108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26338" y="3527425"/>
            <a:ext cx="1978025" cy="17287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01975" y="3527425"/>
            <a:ext cx="3881438" cy="2447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 vacherin glacé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Dessert à la légèreté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typiquement Alsacienne,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que l' on vous proposera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dans tout bon restaurant.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 Kugelehopf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FF"/>
                </a:solidFill>
              </a:rPr>
              <a:t>Prononcer  « kuuu-geul-houpf »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Brioche a forme typique qui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remplace avantageusement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le pain, le Dimanche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(ben oui...pas de pain Le dimanche)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b="1" i="1">
                <a:solidFill>
                  <a:srgbClr val="000000"/>
                </a:solidFill>
              </a:rPr>
              <a:t>Faut suivre quand-même...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0363" y="2735263"/>
            <a:ext cx="2376487" cy="27352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88238" y="2663825"/>
            <a:ext cx="2160587" cy="2447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024188" y="1871663"/>
            <a:ext cx="4032250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     </a:t>
            </a:r>
            <a:r>
              <a:rPr lang="fr-FR" b="1" i="1">
                <a:solidFill>
                  <a:srgbClr val="000000"/>
                </a:solidFill>
              </a:rPr>
              <a:t>Mots et expressions  le B.A.B.A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                   de la politesse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                            **********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Bonjour :</a:t>
            </a:r>
            <a:r>
              <a:rPr lang="fr-FR" sz="1600" b="1" i="1">
                <a:solidFill>
                  <a:srgbClr val="000000"/>
                </a:solidFill>
              </a:rPr>
              <a:t> </a:t>
            </a:r>
            <a:r>
              <a:rPr lang="fr-FR" sz="1600" b="1" i="1">
                <a:solidFill>
                  <a:srgbClr val="0000FF"/>
                </a:solidFill>
              </a:rPr>
              <a:t>« pou-chourrr  ou so-lu»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     Sauf  Mulhouse et bischwiller :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« Sa-lam-a-lel-coum » bien vous avez suivi !!!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400" b="1" i="1">
              <a:solidFill>
                <a:srgbClr val="000000"/>
              </a:solidFill>
            </a:endParaRP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Merci beaucoup :</a:t>
            </a:r>
            <a:r>
              <a:rPr lang="fr-FR" sz="1400" b="1" i="1">
                <a:solidFill>
                  <a:srgbClr val="000000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mèr-si-fiiil-moools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Non :</a:t>
            </a:r>
            <a:r>
              <a:rPr lang="fr-FR" sz="1400" b="1" i="1">
                <a:solidFill>
                  <a:srgbClr val="0000FF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nèèèè  ou yooo-nèèè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S'il vous plaît :</a:t>
            </a:r>
            <a:r>
              <a:rPr lang="fr-FR" sz="1600" b="1" i="1">
                <a:solidFill>
                  <a:srgbClr val="000000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hérch-duuu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Excusez-moi, Pardon :</a:t>
            </a:r>
            <a:r>
              <a:rPr lang="fr-FR" sz="1600" b="1" i="1">
                <a:solidFill>
                  <a:srgbClr val="000000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hop-laaa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Pain : </a:t>
            </a:r>
            <a:r>
              <a:rPr lang="fr-FR" sz="1500" b="1" i="1">
                <a:solidFill>
                  <a:srgbClr val="0000FF"/>
                </a:solidFill>
              </a:rPr>
              <a:t>« brooot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Beurre :</a:t>
            </a:r>
            <a:r>
              <a:rPr lang="fr-FR" sz="1400" b="1" i="1" u="sng">
                <a:solidFill>
                  <a:srgbClr val="0000FF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bö-te'r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Lait :</a:t>
            </a:r>
            <a:r>
              <a:rPr lang="fr-FR" sz="1600" b="1" i="1">
                <a:solidFill>
                  <a:srgbClr val="000000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mé-liche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Confiture :</a:t>
            </a:r>
            <a:r>
              <a:rPr lang="fr-FR" sz="1400" b="1" i="1" u="sng">
                <a:solidFill>
                  <a:srgbClr val="0000FF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koum-fi-tuuur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Vin : </a:t>
            </a:r>
            <a:r>
              <a:rPr lang="fr-FR" sz="1500" b="1" i="1">
                <a:solidFill>
                  <a:srgbClr val="0000FF"/>
                </a:solidFill>
              </a:rPr>
              <a:t>« viii'n»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Bière :</a:t>
            </a:r>
            <a:r>
              <a:rPr lang="fr-FR" sz="1600" b="1" i="1">
                <a:solidFill>
                  <a:srgbClr val="000000"/>
                </a:solidFill>
              </a:rPr>
              <a:t> </a:t>
            </a:r>
            <a:r>
              <a:rPr lang="fr-FR" sz="1500" b="1" i="1">
                <a:solidFill>
                  <a:srgbClr val="0000FF"/>
                </a:solidFill>
              </a:rPr>
              <a:t>« bi-ar » ou « bééér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 u="sng">
                <a:solidFill>
                  <a:srgbClr val="000000"/>
                </a:solidFill>
              </a:rPr>
              <a:t>Eau :</a:t>
            </a:r>
            <a:r>
              <a:rPr lang="fr-FR" sz="1400" b="1" i="1" u="sng">
                <a:solidFill>
                  <a:srgbClr val="0000FF"/>
                </a:solidFill>
              </a:rPr>
              <a:t> </a:t>
            </a:r>
            <a:r>
              <a:rPr lang="fr-FR" sz="1400" b="1" i="1">
                <a:solidFill>
                  <a:srgbClr val="FF0000"/>
                </a:solidFill>
              </a:rPr>
              <a:t>ça existe ? Ah oui... </a:t>
            </a:r>
            <a:r>
              <a:rPr lang="fr-FR" sz="1500" b="1" i="1">
                <a:solidFill>
                  <a:srgbClr val="0000FF"/>
                </a:solidFill>
              </a:rPr>
              <a:t>« vo-se'r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 sz="1400" b="1" i="1">
              <a:solidFill>
                <a:srgbClr val="00000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4338" y="2663825"/>
            <a:ext cx="2160587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43775" y="2447925"/>
            <a:ext cx="2160588" cy="3240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024188" y="1871663"/>
            <a:ext cx="4092575" cy="5040312"/>
          </a:xfrm>
          <a:prstGeom prst="rect">
            <a:avLst/>
          </a:prstGeom>
          <a:blipFill dpi="0" rotWithShape="0">
            <a:blip r:embed="rId4" cstate="print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90000" tIns="59112" rIns="90000" bIns="45000" anchor="ctr" anchorCtr="1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chiffres pour commander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Les amer-bières 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ou compter les points au tarrot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FF0000"/>
                </a:solidFill>
              </a:rPr>
              <a:t>*********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 </a:t>
            </a:r>
            <a:r>
              <a:rPr lang="fr-FR" sz="1600" b="1" i="1">
                <a:solidFill>
                  <a:srgbClr val="0000FF"/>
                </a:solidFill>
              </a:rPr>
              <a:t>« ai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2 </a:t>
            </a:r>
            <a:r>
              <a:rPr lang="fr-FR" sz="1600" b="1" i="1">
                <a:solidFill>
                  <a:srgbClr val="0000FF"/>
                </a:solidFill>
              </a:rPr>
              <a:t>« dswai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3 </a:t>
            </a:r>
            <a:r>
              <a:rPr lang="fr-FR" sz="1600" b="1" i="1">
                <a:solidFill>
                  <a:srgbClr val="0000FF"/>
                </a:solidFill>
              </a:rPr>
              <a:t>« drèî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4 </a:t>
            </a:r>
            <a:r>
              <a:rPr lang="fr-FR" sz="1600" b="1" i="1">
                <a:solidFill>
                  <a:srgbClr val="0000FF"/>
                </a:solidFill>
              </a:rPr>
              <a:t>« fi-ar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5 </a:t>
            </a:r>
            <a:r>
              <a:rPr lang="fr-FR" sz="1600" b="1" i="1">
                <a:solidFill>
                  <a:srgbClr val="0000FF"/>
                </a:solidFill>
              </a:rPr>
              <a:t>« fén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6 </a:t>
            </a:r>
            <a:r>
              <a:rPr lang="fr-FR" sz="1600" b="1" i="1">
                <a:solidFill>
                  <a:srgbClr val="0000FF"/>
                </a:solidFill>
              </a:rPr>
              <a:t>« sèx »</a:t>
            </a:r>
            <a:r>
              <a:rPr lang="fr-FR" sz="1600" b="1" i="1">
                <a:solidFill>
                  <a:srgbClr val="000000"/>
                </a:solidFill>
              </a:rPr>
              <a:t> ?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7 </a:t>
            </a:r>
            <a:r>
              <a:rPr lang="fr-FR" sz="1600" b="1" i="1">
                <a:solidFill>
                  <a:srgbClr val="0000FF"/>
                </a:solidFill>
              </a:rPr>
              <a:t>« sé-veun-a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8 </a:t>
            </a:r>
            <a:r>
              <a:rPr lang="fr-FR" sz="1600" b="1" i="1">
                <a:solidFill>
                  <a:srgbClr val="0000FF"/>
                </a:solidFill>
              </a:rPr>
              <a:t>« art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9 </a:t>
            </a:r>
            <a:r>
              <a:rPr lang="fr-FR" sz="1600" b="1" i="1">
                <a:solidFill>
                  <a:srgbClr val="0000FF"/>
                </a:solidFill>
              </a:rPr>
              <a:t>« niiin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10 </a:t>
            </a:r>
            <a:r>
              <a:rPr lang="fr-FR" sz="1600" b="1" i="1">
                <a:solidFill>
                  <a:srgbClr val="0000FF"/>
                </a:solidFill>
              </a:rPr>
              <a:t>« sééén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11</a:t>
            </a:r>
            <a:r>
              <a:rPr lang="fr-FR" sz="1600" b="1" i="1">
                <a:solidFill>
                  <a:srgbClr val="0000FF"/>
                </a:solidFill>
              </a:rPr>
              <a:t> « èèèlf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12</a:t>
            </a:r>
            <a:r>
              <a:rPr lang="fr-FR" sz="1600" b="1" i="1">
                <a:solidFill>
                  <a:srgbClr val="0000FF"/>
                </a:solidFill>
              </a:rPr>
              <a:t> « tsweulf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13</a:t>
            </a:r>
            <a:r>
              <a:rPr lang="fr-FR" sz="1600" b="1" i="1">
                <a:solidFill>
                  <a:srgbClr val="0000FF"/>
                </a:solidFill>
              </a:rPr>
              <a:t> « driii-tsé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14 </a:t>
            </a:r>
            <a:r>
              <a:rPr lang="fr-FR" sz="1600" b="1" i="1">
                <a:solidFill>
                  <a:srgbClr val="0000FF"/>
                </a:solidFill>
              </a:rPr>
              <a:t>« fi-ar-tsé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Police </a:t>
            </a:r>
            <a:r>
              <a:rPr lang="fr-FR" sz="1600" b="1" i="1">
                <a:solidFill>
                  <a:srgbClr val="0000FF"/>
                </a:solidFill>
              </a:rPr>
              <a:t>« chon-tor-meu-riii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Pompiers </a:t>
            </a:r>
            <a:r>
              <a:rPr lang="fr-FR" sz="1600" b="1" i="1">
                <a:solidFill>
                  <a:srgbClr val="0000FF"/>
                </a:solidFill>
              </a:rPr>
              <a:t>« boum-bié »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</a:pPr>
            <a:endParaRPr lang="fr-FR" sz="1600" b="1" i="1">
              <a:solidFill>
                <a:srgbClr val="00000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5500" y="1582738"/>
            <a:ext cx="2735263" cy="570388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" y="1600200"/>
            <a:ext cx="2805113" cy="56165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5600" y="2447925"/>
            <a:ext cx="2236788" cy="1944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3413" y="4598988"/>
            <a:ext cx="1874837" cy="143986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37463" y="2016125"/>
            <a:ext cx="1866900" cy="2609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51775" y="4500563"/>
            <a:ext cx="1724025" cy="2051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2025" y="1584325"/>
            <a:ext cx="5232400" cy="5715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152525"/>
            <a:ext cx="10080625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1938" y="1655763"/>
            <a:ext cx="4325937" cy="5400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52750" y="1800225"/>
            <a:ext cx="4319588" cy="51117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152525"/>
            <a:ext cx="10080625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" y="1152525"/>
            <a:ext cx="100758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79738" y="1871663"/>
            <a:ext cx="3257550" cy="2305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87788" y="4421188"/>
            <a:ext cx="3143250" cy="23336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9675" y="3455988"/>
            <a:ext cx="1944688" cy="13303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5900" y="2879725"/>
            <a:ext cx="2376488" cy="2735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5825" y="225425"/>
            <a:ext cx="687388" cy="711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4138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0363" y="71438"/>
            <a:ext cx="2160587" cy="1019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4463" y="1584325"/>
            <a:ext cx="9720262" cy="55435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152525"/>
            <a:ext cx="10152063" cy="64087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1113" y="5991225"/>
            <a:ext cx="1368425" cy="1296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415213" y="5975350"/>
            <a:ext cx="1368425" cy="1295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2416" y="1632680"/>
            <a:ext cx="5332580" cy="493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45893" y="2591640"/>
            <a:ext cx="386775" cy="386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536970" y="852214"/>
            <a:ext cx="3531719" cy="706970"/>
          </a:xfrm>
          <a:prstGeom prst="rect">
            <a:avLst/>
          </a:prstGeom>
        </p:spPr>
        <p:txBody>
          <a:bodyPr wrap="none" lIns="100794" tIns="50397" rIns="100794" bIns="5039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622725" y="4017964"/>
            <a:ext cx="4116638" cy="416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794" tIns="50397" rIns="100794" bIns="50397">
            <a:spAutoFit/>
          </a:bodyPr>
          <a:lstStyle/>
          <a:p>
            <a:r>
              <a:rPr lang="fr-FR" sz="22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2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467</Words>
  <Application>Microsoft Office PowerPoint</Application>
  <PresentationFormat>Personnalisé</PresentationFormat>
  <Paragraphs>292</Paragraphs>
  <Slides>24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Times New Roman</vt:lpstr>
      <vt:lpstr>Arial</vt:lpstr>
      <vt:lpstr>Microsoft YaHei</vt:lpstr>
      <vt:lpstr>Segoe UI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alain griot</dc:creator>
  <cp:lastModifiedBy>griot</cp:lastModifiedBy>
  <cp:revision>3</cp:revision>
  <cp:lastPrinted>1601-01-01T00:00:00Z</cp:lastPrinted>
  <dcterms:created xsi:type="dcterms:W3CDTF">2014-03-01T21:42:02Z</dcterms:created>
  <dcterms:modified xsi:type="dcterms:W3CDTF">2015-08-24T09:47:56Z</dcterms:modified>
</cp:coreProperties>
</file>