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5" r:id="rId2"/>
    <p:sldId id="304" r:id="rId3"/>
    <p:sldId id="308" r:id="rId4"/>
    <p:sldId id="317" r:id="rId5"/>
    <p:sldId id="277" r:id="rId6"/>
    <p:sldId id="280" r:id="rId7"/>
    <p:sldId id="289" r:id="rId8"/>
    <p:sldId id="286" r:id="rId9"/>
    <p:sldId id="288" r:id="rId10"/>
    <p:sldId id="299" r:id="rId11"/>
    <p:sldId id="298" r:id="rId12"/>
    <p:sldId id="295" r:id="rId13"/>
    <p:sldId id="290" r:id="rId14"/>
    <p:sldId id="296" r:id="rId15"/>
    <p:sldId id="297" r:id="rId16"/>
    <p:sldId id="285" r:id="rId17"/>
    <p:sldId id="294" r:id="rId18"/>
    <p:sldId id="287" r:id="rId19"/>
    <p:sldId id="300" r:id="rId20"/>
    <p:sldId id="309" r:id="rId21"/>
    <p:sldId id="316" r:id="rId22"/>
    <p:sldId id="312" r:id="rId23"/>
    <p:sldId id="310" r:id="rId24"/>
    <p:sldId id="313" r:id="rId25"/>
    <p:sldId id="311" r:id="rId26"/>
    <p:sldId id="314" r:id="rId27"/>
    <p:sldId id="315" r:id="rId28"/>
    <p:sldId id="307" r:id="rId29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E7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367729-7E30-42AF-86EA-BAD33B6AC696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05D3D9-F0EB-43D9-98A0-A91B206DB91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3015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05D3D9-F0EB-43D9-98A0-A91B206DB91B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0595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6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6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774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7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7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0586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8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8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507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9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9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7337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10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10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4333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11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11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7339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12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12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415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13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13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087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14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14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441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15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15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599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16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16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9960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17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17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55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18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18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421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D97E2F1-8D98-49AC-BE3E-C1F08D46E6AB}" type="slidenum">
              <a:rPr lang="fr-FR" smtClean="0">
                <a:ea typeface="Arial Unicode MS" pitchFamily="34" charset="-128"/>
                <a:cs typeface="Arial Unicode MS" pitchFamily="34" charset="-128"/>
              </a:rPr>
              <a:pPr/>
              <a:t>19</a:t>
            </a:fld>
            <a:endParaRPr lang="fr-FR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Arial" charset="0"/>
              <a:buNone/>
            </a:pPr>
            <a:endParaRPr lang="fr-CA" dirty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316DA9B-EDEB-4F11-9DB6-1D2038C4B622}" type="slidenum">
              <a:rPr lang="fr-FR" sz="12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buFont typeface="Arial" charset="0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19</a:t>
            </a:fld>
            <a:endParaRPr lang="fr-FR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1909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05D3D9-F0EB-43D9-98A0-A91B206DB91B}" type="slidenum">
              <a:rPr lang="fr-FR" smtClean="0"/>
              <a:t>28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0471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5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201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2186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043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883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763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004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389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21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764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2111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D62D4-9717-4FDD-BAE2-A5314B64DA1B}" type="datetimeFigureOut">
              <a:rPr lang="fr-FR" smtClean="0"/>
              <a:t>12/08/2015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772ED-ED3A-4409-BD3B-B52686EAB93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066982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4.jpeg"/><Relationship Id="rId7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0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gif"/><Relationship Id="rId10" Type="http://schemas.openxmlformats.org/officeDocument/2006/relationships/image" Target="../media/image26.jpg"/><Relationship Id="rId4" Type="http://schemas.openxmlformats.org/officeDocument/2006/relationships/image" Target="../media/image3.gif"/><Relationship Id="rId9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 Ain Paradise Eiffle Tower Mini Replic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5971" y="323948"/>
            <a:ext cx="11352865" cy="6258064"/>
          </a:xfrm>
          <a:prstGeom prst="rect">
            <a:avLst/>
          </a:prstGeom>
        </p:spPr>
      </p:pic>
      <p:pic>
        <p:nvPicPr>
          <p:cNvPr id="3" name="Image 2" descr="Al Ain Paradise Eiffle Tower Mini Replic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421" y="338672"/>
            <a:ext cx="6066641" cy="6213889"/>
          </a:xfrm>
          <a:prstGeom prst="rect">
            <a:avLst/>
          </a:prstGeom>
        </p:spPr>
      </p:pic>
      <p:pic>
        <p:nvPicPr>
          <p:cNvPr id="4" name="Image 3" descr="Al Ain Paradise Eiffle Tower Mini Replic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139766" y="323948"/>
            <a:ext cx="5639621" cy="6218797"/>
          </a:xfrm>
          <a:prstGeom prst="rect">
            <a:avLst/>
          </a:prstGeom>
        </p:spPr>
      </p:pic>
      <p:pic>
        <p:nvPicPr>
          <p:cNvPr id="6" name="Picture 7" descr="carré grand vert pale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8950" y="0"/>
            <a:ext cx="12134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Image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031473" y="5927918"/>
            <a:ext cx="792088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ZI  NICOLA  iho iho    --  BETTY  CURTIS.wav"/>
          </p:stSnd>
        </p:sndAc>
      </p:transition>
    </mc:Choice>
    <mc:Fallback xmlns="">
      <p:transition spd="slow">
        <p:sndAc>
          <p:stSnd loop="1">
            <p:snd r:embed="rId6" name="ZI  NICOLA  iho iho    --  BETTY  CURT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3429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3429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6096000" cy="3429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29000"/>
            <a:ext cx="6096000" cy="3429000"/>
          </a:xfrm>
          <a:prstGeom prst="rect">
            <a:avLst/>
          </a:prstGeom>
        </p:spPr>
      </p:pic>
      <p:pic>
        <p:nvPicPr>
          <p:cNvPr id="6" name="Picture 7" descr="carré grand vert pale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0" y="27432"/>
            <a:ext cx="12134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/>
          <p:nvPr/>
        </p:nvSpPr>
        <p:spPr>
          <a:xfrm>
            <a:off x="107399" y="434181"/>
            <a:ext cx="3722688" cy="646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visualiser </a:t>
            </a:r>
          </a:p>
          <a:p>
            <a:pPr algn="ctr">
              <a:defRPr/>
            </a:pPr>
            <a:r>
              <a:rPr lang="fr-FR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CLIQUER </a:t>
            </a:r>
            <a:r>
              <a:rPr lang="fr-FR" sz="1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 chaque diapositive </a:t>
            </a:r>
          </a:p>
        </p:txBody>
      </p: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8893054" y="6117993"/>
            <a:ext cx="29840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2400" dirty="0">
                <a:solidFill>
                  <a:srgbClr val="FFFF00"/>
                </a:solidFill>
                <a:latin typeface="Script MT Bold" panose="03040602040607080904" pitchFamily="66" charset="0"/>
              </a:rPr>
              <a:t>D F</a:t>
            </a:r>
            <a:r>
              <a:rPr lang="fr-FR" altLang="fr-FR" sz="3200" dirty="0">
                <a:solidFill>
                  <a:srgbClr val="FFFF00"/>
                </a:solidFill>
                <a:latin typeface="Script MT Bold" panose="03040602040607080904" pitchFamily="66" charset="0"/>
              </a:rPr>
              <a:t> - </a:t>
            </a:r>
            <a:r>
              <a:rPr lang="fr-FR" altLang="fr-FR" sz="1600" dirty="0">
                <a:solidFill>
                  <a:srgbClr val="FFFF00"/>
                </a:solidFill>
                <a:latin typeface="Script MT Bold" panose="03040602040607080904" pitchFamily="66" charset="0"/>
              </a:rPr>
              <a:t>Paris le </a:t>
            </a:r>
            <a:r>
              <a:rPr lang="fr-FR" altLang="fr-FR" sz="1600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30/07/2015</a:t>
            </a:r>
            <a:endParaRPr lang="fr-FR" altLang="fr-FR" sz="1600" dirty="0">
              <a:solidFill>
                <a:srgbClr val="FFFF00"/>
              </a:solidFill>
              <a:latin typeface="Script MT Bold" panose="03040602040607080904" pitchFamily="66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16" y="5408374"/>
            <a:ext cx="942975" cy="1214444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847343" y="1080294"/>
            <a:ext cx="2633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À l’intention de mes amis </a:t>
            </a:r>
            <a:endParaRPr lang="fr-FR" dirty="0">
              <a:solidFill>
                <a:srgbClr val="FFFF00"/>
              </a:solidFill>
              <a:latin typeface="Script MT Bold" panose="03040602040607080904" pitchFamily="66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886014" y="1447260"/>
            <a:ext cx="238571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Il est </a:t>
            </a:r>
            <a:fld id="{2D6D4C3F-1119-47C8-AED1-5A64820EE669}" type="datetime10">
              <a:rPr lang="fr-FR" altLang="fr-FR" sz="1400" b="1">
                <a:solidFill>
                  <a:srgbClr val="FFFF00"/>
                </a:solidFill>
                <a:latin typeface="Script MT Bold" panose="03040602040607080904" pitchFamily="66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08:29</a:t>
            </a:fld>
            <a:r>
              <a:rPr lang="fr-FR" altLang="fr-FR" sz="14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 h.  </a:t>
            </a:r>
            <a:fld id="{142EA3C9-B5C7-4FFC-AB98-0478CADEE6E3}" type="datetime4">
              <a:rPr lang="fr-FR" altLang="fr-FR" sz="1400" b="1">
                <a:solidFill>
                  <a:srgbClr val="FFFF00"/>
                </a:solidFill>
                <a:latin typeface="Script MT Bold" panose="03040602040607080904" pitchFamily="66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12 août 2015</a:t>
            </a:fld>
            <a:r>
              <a:rPr lang="fr-FR" altLang="fr-FR" sz="1400" dirty="0">
                <a:solidFill>
                  <a:schemeClr val="bg1"/>
                </a:solidFill>
                <a:latin typeface="Brussels"/>
              </a:rPr>
              <a:t> 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1227391" y="6158794"/>
            <a:ext cx="2155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        </a:t>
            </a:r>
            <a:r>
              <a:rPr lang="fr-FR" sz="1400" dirty="0" err="1" smtClean="0">
                <a:latin typeface="Script MT Bold" panose="03040602040607080904" pitchFamily="66" charset="0"/>
              </a:rPr>
              <a:t>Ziu</a:t>
            </a:r>
            <a:r>
              <a:rPr lang="fr-FR" sz="1400" dirty="0" smtClean="0">
                <a:latin typeface="Script MT Bold" panose="03040602040607080904" pitchFamily="66" charset="0"/>
              </a:rPr>
              <a:t> Nicola</a:t>
            </a:r>
            <a:endParaRPr lang="fr-FR" sz="1400" dirty="0" smtClean="0">
              <a:latin typeface="Script MT Bold" panose="03040602040607080904" pitchFamily="66" charset="0"/>
            </a:endParaRPr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231" y="6211228"/>
            <a:ext cx="603504" cy="303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2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2 0.02547 C 0.00052 -0.0787 -0.00299 -0.18264 -0.0056 -0.28611 C -0.00468 -0.46921 -0.00169 -0.65162 -0.00169 -0.83426 " pathEditMode="relative" rAng="0" ptsTypes="AAA">
                                      <p:cBhvr>
                                        <p:cTn id="26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" y="-429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74904" y="590217"/>
            <a:ext cx="11439144" cy="5630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CONSEILs</a:t>
            </a:r>
            <a:r>
              <a:rPr lang="fr-FR" sz="2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 </a:t>
            </a:r>
            <a:r>
              <a:rPr lang="fr-FR" sz="2800" b="1" dirty="0">
                <a:solidFill>
                  <a:srgbClr val="FFFF00"/>
                </a:solidFill>
                <a:latin typeface="Algerian" panose="04020705040A02060702" pitchFamily="82" charset="0"/>
              </a:rPr>
              <a:t>:  </a:t>
            </a:r>
          </a:p>
          <a:p>
            <a:pPr algn="ctr"/>
            <a:endParaRPr lang="fr-FR" sz="2638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r>
              <a:rPr lang="fr-FR" sz="2000" dirty="0">
                <a:solidFill>
                  <a:srgbClr val="FFFF00"/>
                </a:solidFill>
                <a:latin typeface="Algerian" panose="04020705040A02060702" pitchFamily="82" charset="0"/>
              </a:rPr>
              <a:t>sur chaque diapositive est indiqué qu’il faut cliquer Pour passer d’une diapositive à l’autre. Or Ce n’est pas la seule possibilité, en fonction du clavier utilisé :</a:t>
            </a:r>
          </a:p>
          <a:p>
            <a:pPr algn="ctr"/>
            <a:endParaRPr lang="fr-FR" sz="2000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r>
              <a:rPr lang="fr-FR" sz="2000" dirty="0">
                <a:solidFill>
                  <a:srgbClr val="FF0000"/>
                </a:solidFill>
                <a:latin typeface="Wide Latin" panose="020A0A07050505020404" pitchFamily="18" charset="0"/>
              </a:rPr>
              <a:t>POUR AVANCER : </a:t>
            </a:r>
          </a:p>
          <a:p>
            <a:r>
              <a:rPr lang="fr-FR" sz="2000" dirty="0">
                <a:solidFill>
                  <a:srgbClr val="FFFF00"/>
                </a:solidFill>
                <a:latin typeface="Algerian" panose="04020705040A02060702" pitchFamily="82" charset="0"/>
              </a:rPr>
              <a:t>→ le clic de la souris peut être remplacer par une pression de la barre d’espacement ou par les flèches </a:t>
            </a:r>
            <a:r>
              <a:rPr lang="fr-FR" sz="2000" dirty="0">
                <a:solidFill>
                  <a:srgbClr val="FF0000"/>
                </a:solidFill>
                <a:latin typeface="Algerian" panose="04020705040A02060702" pitchFamily="82" charset="0"/>
              </a:rPr>
              <a:t>D </a:t>
            </a:r>
            <a:r>
              <a:rPr lang="fr-FR" sz="2000" dirty="0">
                <a:solidFill>
                  <a:srgbClr val="FFFF00"/>
                </a:solidFill>
                <a:latin typeface="Algerian" panose="04020705040A02060702" pitchFamily="82" charset="0"/>
              </a:rPr>
              <a:t>et </a:t>
            </a:r>
            <a:r>
              <a:rPr lang="fr-FR" sz="2000" dirty="0">
                <a:solidFill>
                  <a:srgbClr val="FF0000"/>
                </a:solidFill>
                <a:latin typeface="Algerian" panose="04020705040A02060702" pitchFamily="82" charset="0"/>
              </a:rPr>
              <a:t>Bas</a:t>
            </a:r>
            <a:r>
              <a:rPr lang="fr-FR" sz="2000" dirty="0">
                <a:solidFill>
                  <a:srgbClr val="FFFF00"/>
                </a:solidFill>
                <a:latin typeface="Algerian" panose="04020705040A02060702" pitchFamily="82" charset="0"/>
              </a:rPr>
              <a:t> du clavier</a:t>
            </a:r>
          </a:p>
          <a:p>
            <a:endParaRPr lang="fr-FR" sz="2000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r>
              <a:rPr lang="fr-FR" sz="2000" dirty="0">
                <a:solidFill>
                  <a:srgbClr val="FF0000"/>
                </a:solidFill>
                <a:latin typeface="Wide Latin" panose="020A0A07050505020404" pitchFamily="18" charset="0"/>
              </a:rPr>
              <a:t>POUR RECULER :  </a:t>
            </a:r>
          </a:p>
          <a:p>
            <a:r>
              <a:rPr lang="fr-FR" sz="2000" dirty="0">
                <a:solidFill>
                  <a:srgbClr val="FFFF00"/>
                </a:solidFill>
                <a:latin typeface="Algerian" panose="04020705040A02060702" pitchFamily="82" charset="0"/>
              </a:rPr>
              <a:t>→ on peut utiliser les flèches </a:t>
            </a:r>
            <a:r>
              <a:rPr lang="fr-FR" sz="2000" dirty="0">
                <a:solidFill>
                  <a:srgbClr val="FF0000"/>
                </a:solidFill>
                <a:latin typeface="Algerian" panose="04020705040A02060702" pitchFamily="82" charset="0"/>
              </a:rPr>
              <a:t>G </a:t>
            </a:r>
            <a:r>
              <a:rPr lang="fr-FR" sz="2000" dirty="0">
                <a:solidFill>
                  <a:srgbClr val="FFFF00"/>
                </a:solidFill>
                <a:latin typeface="Algerian" panose="04020705040A02060702" pitchFamily="82" charset="0"/>
              </a:rPr>
              <a:t>et</a:t>
            </a:r>
            <a:r>
              <a:rPr lang="fr-FR" sz="2000" dirty="0">
                <a:solidFill>
                  <a:srgbClr val="FF0000"/>
                </a:solidFill>
                <a:latin typeface="Algerian" panose="04020705040A02060702" pitchFamily="82" charset="0"/>
              </a:rPr>
              <a:t> Haut </a:t>
            </a:r>
            <a:r>
              <a:rPr lang="fr-FR" sz="2000" dirty="0">
                <a:solidFill>
                  <a:srgbClr val="FFFF00"/>
                </a:solidFill>
                <a:latin typeface="Algerian" panose="04020705040A02060702" pitchFamily="82" charset="0"/>
              </a:rPr>
              <a:t>du clavier :</a:t>
            </a:r>
          </a:p>
          <a:p>
            <a:pPr algn="ctr"/>
            <a:endParaRPr lang="fr-FR" sz="2638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endParaRPr lang="fr-FR" sz="2638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endParaRPr lang="fr-FR" sz="2638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endParaRPr lang="fr-FR" sz="2638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r>
              <a:rPr lang="fr-FR" sz="2000" dirty="0" smtClean="0">
                <a:solidFill>
                  <a:srgbClr val="FFFF00"/>
                </a:solidFill>
                <a:latin typeface="Algerian" panose="04020705040A02060702" pitchFamily="82" charset="0"/>
              </a:rPr>
              <a:t>Vérifier </a:t>
            </a:r>
            <a:r>
              <a:rPr lang="fr-FR" sz="2000" dirty="0">
                <a:solidFill>
                  <a:srgbClr val="FFFF00"/>
                </a:solidFill>
                <a:latin typeface="Algerian" panose="04020705040A02060702" pitchFamily="82" charset="0"/>
              </a:rPr>
              <a:t>cependant que le clavier de votre ordinateur vous en offre la possibilité.</a:t>
            </a:r>
          </a:p>
        </p:txBody>
      </p:sp>
      <p:pic>
        <p:nvPicPr>
          <p:cNvPr id="1026" name="Picture 2" descr="touche_logo_4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23" t="58103" r="17442" b="6209"/>
          <a:stretch/>
        </p:blipFill>
        <p:spPr bwMode="auto">
          <a:xfrm>
            <a:off x="5348439" y="4394812"/>
            <a:ext cx="1872005" cy="1192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" y="0"/>
            <a:ext cx="121341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23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4" y="0"/>
            <a:ext cx="8196197" cy="6858000"/>
          </a:xfrm>
          <a:prstGeom prst="rect">
            <a:avLst/>
          </a:prstGeom>
        </p:spPr>
      </p:pic>
      <p:sp>
        <p:nvSpPr>
          <p:cNvPr id="5" name="Organigramme : Processus 4"/>
          <p:cNvSpPr/>
          <p:nvPr/>
        </p:nvSpPr>
        <p:spPr bwMode="auto">
          <a:xfrm>
            <a:off x="8235571" y="41148"/>
            <a:ext cx="3852672" cy="6775704"/>
          </a:xfrm>
          <a:prstGeom prst="flowChartProcess">
            <a:avLst/>
          </a:prstGeom>
          <a:solidFill>
            <a:schemeClr val="accent3">
              <a:lumMod val="60000"/>
              <a:lumOff val="4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sp>
        <p:nvSpPr>
          <p:cNvPr id="8" name="WordArt 2"/>
          <p:cNvSpPr>
            <a:spLocks noChangeArrowheads="1" noChangeShapeType="1" noTextEdit="1"/>
          </p:cNvSpPr>
          <p:nvPr/>
        </p:nvSpPr>
        <p:spPr bwMode="auto">
          <a:xfrm>
            <a:off x="8546841" y="2220686"/>
            <a:ext cx="3461657" cy="2883158"/>
          </a:xfrm>
          <a:prstGeom prst="rect">
            <a:avLst/>
          </a:prstGeom>
          <a:noFill/>
          <a:extLst/>
        </p:spPr>
        <p:txBody>
          <a:bodyPr wrap="none" fromWordArt="1">
            <a:prstTxWarp prst="textDeflateInflate">
              <a:avLst/>
            </a:prstTxWarp>
            <a:scene3d>
              <a:camera prst="perspectiveLeft"/>
              <a:lightRig rig="threePt" dir="t"/>
            </a:scene3d>
          </a:bodyPr>
          <a:lstStyle/>
          <a:p>
            <a:pPr algn="ctr" rtl="0">
              <a:buNone/>
            </a:pPr>
            <a:r>
              <a:rPr lang="fr-FR" sz="4000" b="1" kern="1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latin typeface="Algerian" panose="04020705040A02060702" pitchFamily="82" charset="0"/>
              </a:rPr>
              <a:t>définitions </a:t>
            </a:r>
          </a:p>
          <a:p>
            <a:pPr algn="ctr" rtl="0">
              <a:buNone/>
            </a:pPr>
            <a:r>
              <a:rPr lang="fr-FR" sz="4000" b="1" kern="1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latin typeface="Algerian" panose="04020705040A02060702" pitchFamily="82" charset="0"/>
              </a:rPr>
              <a:t>au bridge</a:t>
            </a:r>
            <a:endParaRPr lang="fr-FR" sz="4000" b="1" kern="10" dirty="0">
              <a:ln w="22225">
                <a:solidFill>
                  <a:schemeClr val="accent2"/>
                </a:solidFill>
                <a:prstDash val="solid"/>
              </a:ln>
              <a:solidFill>
                <a:srgbClr val="7030A0"/>
              </a:solidFill>
              <a:latin typeface="Algerian" panose="04020705040A02060702" pitchFamily="82" charset="0"/>
            </a:endParaRPr>
          </a:p>
        </p:txBody>
      </p:sp>
      <p:pic>
        <p:nvPicPr>
          <p:cNvPr id="6" name="Image 5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sp>
        <p:nvSpPr>
          <p:cNvPr id="12" name="Triangle rectangle 11"/>
          <p:cNvSpPr/>
          <p:nvPr/>
        </p:nvSpPr>
        <p:spPr>
          <a:xfrm>
            <a:off x="0" y="0"/>
            <a:ext cx="12134105" cy="6858000"/>
          </a:xfrm>
          <a:prstGeom prst="rtTriangle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934" tIns="63468" rIns="126934" bIns="63468" rtlCol="0" anchor="ctr"/>
          <a:lstStyle/>
          <a:p>
            <a:pPr algn="ctr"/>
            <a:endParaRPr lang="fr-FR" sz="1758" dirty="0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rot="10800000">
            <a:off x="0" y="0"/>
            <a:ext cx="12134100" cy="6920810"/>
          </a:xfrm>
          <a:prstGeom prst="rtTriangle">
            <a:avLst/>
          </a:prstGeom>
          <a:blipFill dpi="0" rotWithShape="0">
            <a:blip r:embed="rId5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934" tIns="63468" rIns="126934" bIns="63468" rtlCol="0" anchor="ctr"/>
          <a:lstStyle/>
          <a:p>
            <a:pPr algn="ctr"/>
            <a:endParaRPr lang="fr-FR" sz="1758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89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Processus 1"/>
          <p:cNvSpPr/>
          <p:nvPr/>
        </p:nvSpPr>
        <p:spPr bwMode="auto">
          <a:xfrm>
            <a:off x="5742432" y="0"/>
            <a:ext cx="6373368" cy="685800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pPr algn="ctr"/>
            <a:endParaRPr lang="fr-FR" sz="3200" b="1" dirty="0" smtClean="0">
              <a:latin typeface="Algerian" pitchFamily="82" charset="0"/>
            </a:endParaRPr>
          </a:p>
          <a:p>
            <a:pPr algn="ctr"/>
            <a:endParaRPr lang="fr-FR" sz="3200" b="1" dirty="0">
              <a:latin typeface="Algerian" pitchFamily="82" charset="0"/>
            </a:endParaRPr>
          </a:p>
          <a:p>
            <a:pPr algn="ctr"/>
            <a:r>
              <a:rPr lang="fr-FR" sz="4800" b="1" dirty="0" smtClean="0">
                <a:solidFill>
                  <a:srgbClr val="C00000"/>
                </a:solidFill>
                <a:latin typeface="Algerian" pitchFamily="82" charset="0"/>
              </a:rPr>
              <a:t>TOURNOI</a:t>
            </a:r>
          </a:p>
          <a:p>
            <a:pPr algn="ctr"/>
            <a:endParaRPr lang="fr-FR" sz="4800" b="1" dirty="0" smtClean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Algerian" pitchFamily="82" charset="0"/>
              </a:rPr>
              <a:t>Compétition  au cours de laquelle,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Algerian" pitchFamily="82" charset="0"/>
              </a:rPr>
              <a:t> À  votre table,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Algerian" pitchFamily="82" charset="0"/>
              </a:rPr>
              <a:t>votre grand génie Va se heurter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Algerian" pitchFamily="82" charset="0"/>
              </a:rPr>
              <a:t>a l’obscurantisme de trois imbéciles </a:t>
            </a:r>
          </a:p>
          <a:p>
            <a:pPr algn="ctr"/>
            <a:endParaRPr lang="fr-FR" sz="2800" dirty="0">
              <a:latin typeface="Algerian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42432" cy="6817690"/>
          </a:xfrm>
          <a:prstGeom prst="rect">
            <a:avLst/>
          </a:prstGeom>
        </p:spPr>
      </p:pic>
      <p:pic>
        <p:nvPicPr>
          <p:cNvPr id="4" name="Image 3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3072" y="5838362"/>
            <a:ext cx="792088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85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6419088" y="45720"/>
            <a:ext cx="5678424" cy="676656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endParaRPr lang="fr-FR" sz="3200" b="1" dirty="0" smtClean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endParaRPr lang="fr-FR" sz="3200" b="1" dirty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r>
              <a:rPr lang="fr-FR" sz="3200" b="1" dirty="0" smtClean="0">
                <a:solidFill>
                  <a:srgbClr val="C00000"/>
                </a:solidFill>
                <a:latin typeface="Algerian" pitchFamily="82" charset="0"/>
              </a:rPr>
              <a:t>Partenaire</a:t>
            </a:r>
          </a:p>
          <a:p>
            <a:pPr algn="ctr"/>
            <a:endParaRPr lang="fr-FR" sz="3200" b="1" dirty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Le plus dangereux des trois,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car sans égard 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pour votre science, 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il prétend Faire valoir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 son point de vue</a:t>
            </a:r>
            <a:endParaRPr lang="fr-FR" sz="28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"/>
            <a:ext cx="6336792" cy="681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9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6199632" y="0"/>
            <a:ext cx="5917788" cy="685800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sz="44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Méthode </a:t>
            </a:r>
          </a:p>
          <a:p>
            <a:pPr algn="ctr"/>
            <a:endParaRPr lang="fr-FR" sz="3200" b="1" dirty="0" smtClean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Système d’enchères 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QUE VOUS ET VOTRE PARTENAIRE MAÎTRISEZ Parfaitement,</a:t>
            </a:r>
          </a:p>
          <a:p>
            <a:pPr algn="ctr"/>
            <a:endParaRPr lang="fr-FR" sz="2800" b="1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 malheureusement 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Parfois vous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 ne jouez pas  la même </a:t>
            </a:r>
            <a:endParaRPr lang="fr-FR" sz="2800" b="1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1996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5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6844284" y="36576"/>
            <a:ext cx="5347716" cy="678484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</a:rPr>
              <a:t/>
            </a:r>
            <a:br>
              <a:rPr lang="fr-FR" sz="3200" b="1" dirty="0" smtClean="0">
                <a:solidFill>
                  <a:schemeClr val="bg1"/>
                </a:solidFill>
              </a:rPr>
            </a:br>
            <a:r>
              <a:rPr lang="fr-FR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ACTION PAR LAQUELLE VOS ADVERSAIRES REçOIVENT 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LES AS ET ES ROIS, tandis QUE VOUS NE RECEVEZ 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QUE LES DEUX ET LES TROIS</a:t>
            </a:r>
            <a:endParaRPr lang="fr-FR" sz="24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endParaRPr lang="fr-FR" sz="2800" b="1" dirty="0"/>
          </a:p>
          <a:p>
            <a:pPr algn="ctr"/>
            <a:r>
              <a:rPr lang="fr-FR" sz="24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VARIANTE</a:t>
            </a:r>
            <a:r>
              <a:rPr lang="fr-FR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 : IL ARRIVE QUE VOTRE PARTENAIRE Reçoive 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quelques as ou rois et alors vous courez de grands risques.</a:t>
            </a:r>
            <a:endParaRPr lang="fr-FR" sz="24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22098" y="5651580"/>
            <a:ext cx="792088" cy="792088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652766" y="726267"/>
            <a:ext cx="3730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Distribution</a:t>
            </a:r>
            <a:endParaRPr lang="fr-FR" sz="3200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44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1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7473413" y="77822"/>
            <a:ext cx="4644008" cy="6697882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sz="4400" dirty="0" smtClean="0">
                <a:solidFill>
                  <a:srgbClr val="C00000"/>
                </a:solidFill>
                <a:latin typeface="Algerian" pitchFamily="82" charset="0"/>
              </a:rPr>
              <a:t>Impasse</a:t>
            </a: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r>
              <a:rPr lang="fr-FR" sz="3600" b="1" dirty="0" smtClean="0">
                <a:solidFill>
                  <a:schemeClr val="bg1"/>
                </a:solidFill>
                <a:latin typeface="Algerian" pitchFamily="82" charset="0"/>
              </a:rPr>
              <a:t>Truc diabolique qui ne réussit qu’aux adversaires.</a:t>
            </a:r>
            <a:endParaRPr lang="fr-FR" sz="36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4243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22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7547992" y="0"/>
            <a:ext cx="4644008" cy="685800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sz="36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conventions</a:t>
            </a:r>
            <a:endParaRPr lang="fr-FR" sz="3600" b="1" dirty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endParaRPr lang="fr-FR" b="1" dirty="0"/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Algerian" pitchFamily="82" charset="0"/>
              </a:rPr>
              <a:t>Oklahoma, Texas, réponses romaines et autres</a:t>
            </a:r>
            <a:endParaRPr lang="fr-FR" sz="28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Algerian" pitchFamily="82" charset="0"/>
              </a:rPr>
              <a:t>Formules mystérieuses </a:t>
            </a:r>
          </a:p>
          <a:p>
            <a:pPr algn="ctr"/>
            <a:endParaRPr lang="fr-FR" sz="28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Algerian" pitchFamily="82" charset="0"/>
              </a:rPr>
              <a:t>ayant pour conséquences de plonger votre partenaire en plein cirage. </a:t>
            </a:r>
            <a:endParaRPr lang="fr-FR" sz="28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8" y="5016455"/>
            <a:ext cx="1492499" cy="14924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560323" cy="474613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323" y="0"/>
            <a:ext cx="3951854" cy="331012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323" y="3310128"/>
            <a:ext cx="3921513" cy="345550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888" y="5314059"/>
            <a:ext cx="1126426" cy="1126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503" y="4838506"/>
            <a:ext cx="1792663" cy="17926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959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6675120" y="0"/>
            <a:ext cx="5516880" cy="685800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sz="40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PSYCHIQUE</a:t>
            </a:r>
            <a:endParaRPr lang="fr-FR" sz="4000" b="1" dirty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pPr algn="ctr"/>
            <a:endParaRPr lang="fr-FR" sz="3600" b="1" dirty="0" smtClean="0">
              <a:latin typeface="Algerian" pitchFamily="82" charset="0"/>
            </a:endParaRPr>
          </a:p>
          <a:p>
            <a:pPr algn="ctr"/>
            <a:r>
              <a:rPr lang="fr-FR" sz="3600" b="1" dirty="0" smtClean="0">
                <a:solidFill>
                  <a:schemeClr val="bg1"/>
                </a:solidFill>
                <a:latin typeface="Algerian" pitchFamily="82" charset="0"/>
              </a:rPr>
              <a:t>UN Piège  SUBTIL mais dans lequel ne tombe que votre imbécile de partenaire </a:t>
            </a:r>
            <a:endParaRPr lang="fr-FR" sz="36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9" t="18145" r="10941" b="27623"/>
          <a:stretch/>
        </p:blipFill>
        <p:spPr>
          <a:xfrm>
            <a:off x="0" y="132691"/>
            <a:ext cx="6675120" cy="672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8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4901184" y="36576"/>
            <a:ext cx="7223760" cy="678484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endParaRPr lang="fr-FR" sz="4000" b="1" dirty="0" smtClean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r>
              <a:rPr lang="fr-FR" sz="4000" b="1" dirty="0" smtClean="0">
                <a:solidFill>
                  <a:srgbClr val="C00000"/>
                </a:solidFill>
                <a:latin typeface="Algerian" pitchFamily="82" charset="0"/>
              </a:rPr>
              <a:t>Entame</a:t>
            </a: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r>
              <a:rPr lang="fr-FR" sz="3600" b="1" dirty="0" smtClean="0">
                <a:solidFill>
                  <a:schemeClr val="bg1"/>
                </a:solidFill>
                <a:latin typeface="Algerian" pitchFamily="82" charset="0"/>
              </a:rPr>
              <a:t>Première bêtise commise toujours par le partenaire</a:t>
            </a:r>
            <a:endParaRPr lang="fr-FR" sz="36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897" y="0"/>
            <a:ext cx="49770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5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5413248" y="0"/>
            <a:ext cx="6778752" cy="685800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pPr algn="ctr"/>
            <a:endParaRPr lang="fr-FR" sz="2400" b="1" dirty="0" smtClean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endParaRPr lang="fr-FR" sz="2400" b="1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endParaRPr lang="fr-FR" sz="2400" b="1" dirty="0" smtClean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endParaRPr lang="fr-FR" sz="2400" b="1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r>
              <a:rPr lang="fr-FR" sz="40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Premier du classement</a:t>
            </a:r>
          </a:p>
          <a:p>
            <a:pPr algn="ctr"/>
            <a:endParaRPr lang="fr-FR" sz="2400" b="1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r>
              <a:rPr lang="fr-FR" sz="40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Un prétentieux </a:t>
            </a:r>
            <a:r>
              <a:rPr lang="fr-FR" sz="40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ARROSÉ </a:t>
            </a:r>
          </a:p>
          <a:p>
            <a:pPr algn="ctr"/>
            <a:r>
              <a:rPr lang="fr-FR" sz="40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durant tout le tourno</a:t>
            </a:r>
            <a:r>
              <a:rPr lang="fr-FR" sz="4000" b="1" dirty="0">
                <a:solidFill>
                  <a:schemeClr val="bg1"/>
                </a:solidFill>
                <a:latin typeface="Algerian" pitchFamily="82" charset="0"/>
              </a:rPr>
              <a:t>i</a:t>
            </a:r>
          </a:p>
          <a:p>
            <a:pPr algn="ctr"/>
            <a:endParaRPr lang="fr-FR" sz="36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774"/>
            <a:ext cx="5294376" cy="675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3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7547992" y="0"/>
            <a:ext cx="4644008" cy="685800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sz="4800" b="1" dirty="0" smtClean="0">
                <a:solidFill>
                  <a:srgbClr val="C00000"/>
                </a:solidFill>
                <a:latin typeface="Algerian" pitchFamily="82" charset="0"/>
              </a:rPr>
              <a:t>Top</a:t>
            </a:r>
          </a:p>
          <a:p>
            <a:pPr algn="ctr"/>
            <a:r>
              <a:rPr lang="fr-FR" sz="2800" b="1" dirty="0" smtClean="0">
                <a:solidFill>
                  <a:srgbClr val="C00000"/>
                </a:solidFill>
                <a:latin typeface="Algerian" pitchFamily="82" charset="0"/>
              </a:rPr>
              <a:t> des adversaires</a:t>
            </a:r>
          </a:p>
          <a:p>
            <a:pPr algn="ctr"/>
            <a:endParaRPr lang="fr-FR" sz="3200" b="1" dirty="0" smtClean="0">
              <a:latin typeface="Algerian" pitchFamily="82" charset="0"/>
            </a:endParaRPr>
          </a:p>
          <a:p>
            <a:pPr algn="ctr"/>
            <a:r>
              <a:rPr lang="fr-FR" sz="3600" b="1" dirty="0" smtClean="0">
                <a:solidFill>
                  <a:schemeClr val="bg1"/>
                </a:solidFill>
                <a:latin typeface="Algerian" pitchFamily="82" charset="0"/>
              </a:rPr>
              <a:t>Coup de chance  prouvant que le résultat d’un tournoi ne veut rien dire</a:t>
            </a:r>
            <a:endParaRPr lang="fr-FR" sz="36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47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58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7507224" y="45720"/>
            <a:ext cx="4785360" cy="673912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sz="4400" b="1" dirty="0" smtClean="0">
                <a:solidFill>
                  <a:srgbClr val="C00000"/>
                </a:solidFill>
                <a:latin typeface="Algerian" pitchFamily="82" charset="0"/>
              </a:rPr>
              <a:t>Top réalisé </a:t>
            </a:r>
          </a:p>
          <a:p>
            <a:pPr algn="ctr"/>
            <a:r>
              <a:rPr lang="fr-FR" sz="3200" b="1" dirty="0" smtClean="0">
                <a:solidFill>
                  <a:srgbClr val="C00000"/>
                </a:solidFill>
                <a:latin typeface="Algerian" pitchFamily="82" charset="0"/>
              </a:rPr>
              <a:t>par vos soins</a:t>
            </a:r>
          </a:p>
          <a:p>
            <a:pPr algn="ctr"/>
            <a:endParaRPr lang="fr-FR" sz="3200" b="1" dirty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Algerian" pitchFamily="82" charset="0"/>
              </a:rPr>
              <a:t>Prouesse devant  faire comprendre à tous que vous êtes bien le meilleur</a:t>
            </a:r>
            <a:endParaRPr lang="fr-FR" sz="32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" t="665" r="3811" b="1419"/>
          <a:stretch/>
        </p:blipFill>
        <p:spPr>
          <a:xfrm>
            <a:off x="100584" y="45720"/>
            <a:ext cx="7306056" cy="672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48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6565392" y="39960"/>
            <a:ext cx="5626608" cy="681804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r>
              <a:rPr lang="fr-FR" b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LE DERNIER DU CLASSEMENT</a:t>
            </a:r>
          </a:p>
          <a:p>
            <a:pPr algn="ctr"/>
            <a:endParaRPr lang="fr-FR" b="1" dirty="0" smtClean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Un joueur doué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qui malheureusement ne voit jamais de jeu.</a:t>
            </a:r>
          </a:p>
          <a:p>
            <a:pPr algn="ctr"/>
            <a:endParaRPr lang="fr-FR" b="1" dirty="0">
              <a:solidFill>
                <a:schemeClr val="bg1"/>
              </a:solidFill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Un vieux dicton dit que si l’on donne un poisson à un homme, il mangera seulement un jour mais si on lui apprend à pêcher il mangera toute sa vie.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Il en est de même pour un bridgeur :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si on lui apprend à jouer correctement sans trop de conventions, il collectionnera plus de moyennes à 60 %  que de tristes 40 %. </a:t>
            </a:r>
          </a:p>
          <a:p>
            <a:pPr algn="ctr"/>
            <a:endParaRPr lang="fr-FR" b="1" dirty="0">
              <a:solidFill>
                <a:schemeClr val="bg1"/>
              </a:solidFill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653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07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6382512" y="0"/>
            <a:ext cx="5809488" cy="6827926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endParaRPr lang="fr-FR" sz="4400" b="1" dirty="0" smtClean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r>
              <a:rPr lang="fr-FR" sz="4400" b="1" dirty="0" smtClean="0">
                <a:solidFill>
                  <a:srgbClr val="C00000"/>
                </a:solidFill>
                <a:latin typeface="Algerian" pitchFamily="82" charset="0"/>
              </a:rPr>
              <a:t>1ere série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fr-FR" sz="3200" dirty="0" smtClean="0">
                <a:solidFill>
                  <a:schemeClr val="bg1"/>
                </a:solidFill>
                <a:latin typeface="Algerian" pitchFamily="82" charset="0"/>
              </a:rPr>
              <a:t>Classement d’un joueur qui compense sa médiocrité par sa longévité</a:t>
            </a:r>
            <a:endParaRPr lang="fr-FR" sz="32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lumMod val="2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825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6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6483096" y="0"/>
            <a:ext cx="5708904" cy="683589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sz="4400" b="1" dirty="0" smtClean="0">
                <a:solidFill>
                  <a:srgbClr val="C00000"/>
                </a:solidFill>
                <a:latin typeface="Algerian" pitchFamily="82" charset="0"/>
              </a:rPr>
              <a:t>harmonie</a:t>
            </a:r>
            <a:endParaRPr lang="fr-FR" sz="4400" b="1" dirty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endParaRPr lang="fr-FR" sz="2400" b="1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Ambiance régnant 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quand un ménage Jouant ensemble  parvient à s’en tenir aux insultes, 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alors que chacun d’eux rêve de balancer ses cartes dans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 la « gueule » de l‘autre</a:t>
            </a:r>
            <a:endParaRPr lang="fr-FR" sz="28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83096" cy="683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65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rganigramme : Processus 8"/>
          <p:cNvSpPr/>
          <p:nvPr/>
        </p:nvSpPr>
        <p:spPr bwMode="auto">
          <a:xfrm>
            <a:off x="6739129" y="0"/>
            <a:ext cx="5452872" cy="685800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nvex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algn="ctr"/>
            <a:r>
              <a:rPr lang="fr-FR" sz="40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Courtoisie</a:t>
            </a:r>
          </a:p>
          <a:p>
            <a:pPr algn="ctr"/>
            <a:endParaRPr lang="fr-FR" sz="4000" b="1" dirty="0" smtClean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pPr algn="ctr"/>
            <a:endParaRPr lang="fr-FR" b="1" dirty="0">
              <a:latin typeface="Algerian" panose="04020705040A02060702" pitchFamily="82" charset="0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Attitude consistant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à cesser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un instant de discuter 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pour saluer de nouveaux adversaires.</a:t>
            </a:r>
            <a:endParaRPr lang="fr-FR" sz="3200" b="1" dirty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b="1" dirty="0">
              <a:latin typeface="Algerian" pitchFamily="82" charset="0"/>
            </a:endParaRPr>
          </a:p>
          <a:p>
            <a:pPr algn="ctr"/>
            <a:endParaRPr lang="fr-FR" sz="3600" dirty="0">
              <a:latin typeface="Algerian" pitchFamily="82" charset="0"/>
            </a:endParaRPr>
          </a:p>
        </p:txBody>
      </p:sp>
      <p:pic>
        <p:nvPicPr>
          <p:cNvPr id="8" name="Image 7" descr="Imag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6400" y="5877272"/>
            <a:ext cx="792088" cy="79208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739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06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2265" y="3707689"/>
            <a:ext cx="11541252" cy="646331"/>
          </a:xfrm>
          <a:prstGeom prst="rect">
            <a:avLst/>
          </a:prstGeom>
          <a:solidFill>
            <a:srgbClr val="92D050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/>
              <a:t>Loi de Jacob</a:t>
            </a:r>
            <a:br>
              <a:rPr lang="fr-FR" dirty="0"/>
            </a:br>
            <a:r>
              <a:rPr lang="fr-FR" dirty="0"/>
              <a:t>L’erreur est humaine </a:t>
            </a:r>
            <a:r>
              <a:rPr lang="fr-FR" dirty="0" smtClean="0"/>
              <a:t> mais, au Bridge, l’attribuer au partenaire est </a:t>
            </a:r>
            <a:r>
              <a:rPr lang="fr-FR" dirty="0"/>
              <a:t>encore plus humain.</a:t>
            </a:r>
          </a:p>
        </p:txBody>
      </p:sp>
      <p:pic>
        <p:nvPicPr>
          <p:cNvPr id="11" name="Image 10" descr="images souris_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12098" y="6345821"/>
            <a:ext cx="360040" cy="360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ZoneTexte 11"/>
          <p:cNvSpPr txBox="1"/>
          <p:nvPr/>
        </p:nvSpPr>
        <p:spPr>
          <a:xfrm>
            <a:off x="7040880" y="6362633"/>
            <a:ext cx="4371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anose="03040602040607080904" pitchFamily="66" charset="0"/>
              </a:rPr>
              <a:t>Cliquez tant que la souris n’ait fait un tour  </a:t>
            </a:r>
            <a:endParaRPr lang="fr-FR" dirty="0">
              <a:latin typeface="Script MT Bold" panose="030406020406070809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2265" y="4460748"/>
            <a:ext cx="11541252" cy="646331"/>
          </a:xfrm>
          <a:prstGeom prst="rect">
            <a:avLst/>
          </a:prstGeom>
          <a:solidFill>
            <a:srgbClr val="00B0F0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/>
              <a:t>S'il existe au moins deux </a:t>
            </a:r>
            <a:r>
              <a:rPr lang="fr-FR" dirty="0" smtClean="0"/>
              <a:t>lignes de jeu et qu'au </a:t>
            </a:r>
            <a:r>
              <a:rPr lang="fr-FR" dirty="0"/>
              <a:t>moins l'une </a:t>
            </a:r>
            <a:r>
              <a:rPr lang="fr-FR" dirty="0" smtClean="0"/>
              <a:t>d’elles peut </a:t>
            </a:r>
            <a:r>
              <a:rPr lang="fr-FR" dirty="0"/>
              <a:t>entraîner une catastrophe</a:t>
            </a:r>
            <a:r>
              <a:rPr lang="fr-FR" dirty="0" smtClean="0"/>
              <a:t>,</a:t>
            </a:r>
          </a:p>
          <a:p>
            <a:pPr algn="ctr"/>
            <a:r>
              <a:rPr lang="fr-FR" dirty="0" smtClean="0"/>
              <a:t> on peut être certain que le partenaire l’empruntera.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400553" y="5256379"/>
            <a:ext cx="11522964" cy="923330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Lois de Dilbert </a:t>
            </a:r>
            <a:r>
              <a:rPr lang="fr-FR" dirty="0">
                <a:solidFill>
                  <a:schemeClr val="bg1"/>
                </a:solidFill>
              </a:rPr>
              <a:t/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Quand il existe une bonne solution et une mauvaise, votre </a:t>
            </a:r>
            <a:r>
              <a:rPr lang="fr-FR" dirty="0" smtClean="0">
                <a:solidFill>
                  <a:schemeClr val="bg1"/>
                </a:solidFill>
              </a:rPr>
              <a:t>partenaire choisira </a:t>
            </a:r>
            <a:r>
              <a:rPr lang="fr-FR" dirty="0">
                <a:solidFill>
                  <a:schemeClr val="bg1"/>
                </a:solidFill>
              </a:rPr>
              <a:t>la </a:t>
            </a:r>
            <a:r>
              <a:rPr lang="fr-FR" dirty="0" smtClean="0">
                <a:solidFill>
                  <a:schemeClr val="bg1"/>
                </a:solidFill>
              </a:rPr>
              <a:t>mauvaise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et </a:t>
            </a:r>
            <a:r>
              <a:rPr lang="fr-FR" dirty="0">
                <a:solidFill>
                  <a:schemeClr val="bg1"/>
                </a:solidFill>
              </a:rPr>
              <a:t>vous rendra responsable </a:t>
            </a:r>
            <a:r>
              <a:rPr lang="fr-FR" dirty="0" smtClean="0">
                <a:solidFill>
                  <a:schemeClr val="bg1"/>
                </a:solidFill>
              </a:rPr>
              <a:t>de son échec.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98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images souris_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12098" y="6345821"/>
            <a:ext cx="360040" cy="360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ZoneTexte 11"/>
          <p:cNvSpPr txBox="1"/>
          <p:nvPr/>
        </p:nvSpPr>
        <p:spPr>
          <a:xfrm>
            <a:off x="7040880" y="6362633"/>
            <a:ext cx="4371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anose="03040602040607080904" pitchFamily="66" charset="0"/>
              </a:rPr>
              <a:t>Cliquez tant que la souris n’ait fait un tour  </a:t>
            </a:r>
            <a:endParaRPr lang="fr-FR" dirty="0">
              <a:latin typeface="Script MT Bold" panose="03040602040607080904" pitchFamily="66" charset="0"/>
            </a:endParaRPr>
          </a:p>
        </p:txBody>
      </p:sp>
      <p:sp>
        <p:nvSpPr>
          <p:cNvPr id="8" name="Parenthèses 7"/>
          <p:cNvSpPr/>
          <p:nvPr/>
        </p:nvSpPr>
        <p:spPr>
          <a:xfrm>
            <a:off x="3647875" y="4217365"/>
            <a:ext cx="5817139" cy="2145268"/>
          </a:xfrm>
          <a:prstGeom prst="bracketPair">
            <a:avLst/>
          </a:prstGeom>
          <a:solidFill>
            <a:schemeClr val="accent3"/>
          </a:solidFill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Loi d’Économie des Cellules grises </a:t>
            </a:r>
            <a:r>
              <a:rPr lang="fr-FR" sz="2000" b="1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(Murphy</a:t>
            </a:r>
            <a: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)</a:t>
            </a:r>
            <a:b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</a:br>
            <a: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Si </a:t>
            </a:r>
            <a:r>
              <a:rPr lang="fr-FR" sz="2000" b="1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les deux partenaires prennent </a:t>
            </a:r>
            <a: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leur </a:t>
            </a:r>
            <a:r>
              <a:rPr lang="fr-FR" sz="2000" b="1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décision :</a:t>
            </a:r>
          </a:p>
          <a:p>
            <a:pPr marL="342900" indent="-342900">
              <a:buFontTx/>
              <a:buChar char="-"/>
            </a:pPr>
            <a:r>
              <a:rPr lang="fr-FR" sz="2000" b="1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l’un par </a:t>
            </a:r>
            <a: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analyse, </a:t>
            </a:r>
            <a:r>
              <a:rPr lang="fr-FR" sz="2000" b="1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probabilités, concertation et </a:t>
            </a:r>
            <a: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réflexion</a:t>
            </a:r>
            <a:r>
              <a:rPr lang="fr-FR" sz="2000" b="1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,</a:t>
            </a:r>
          </a:p>
          <a:p>
            <a:pPr marL="285750" indent="-285750">
              <a:buFontTx/>
              <a:buChar char="-"/>
            </a:pPr>
            <a:r>
              <a:rPr lang="fr-FR" sz="2000" b="1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 l’autre </a:t>
            </a:r>
            <a: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à pile ou face, </a:t>
            </a:r>
            <a:endParaRPr lang="fr-FR" sz="2000" b="1" dirty="0" smtClean="0">
              <a:solidFill>
                <a:srgbClr val="FFFF00"/>
              </a:solidFill>
              <a:latin typeface="Script MT Bold" panose="03040602040607080904" pitchFamily="66" charset="0"/>
            </a:endParaRPr>
          </a:p>
          <a:p>
            <a:r>
              <a:rPr lang="fr-FR" sz="2000" b="1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c’est la </a:t>
            </a:r>
            <a:r>
              <a:rPr lang="fr-FR" sz="20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deuxième qui obtiendra les meilleurs résultats.</a:t>
            </a:r>
          </a:p>
        </p:txBody>
      </p:sp>
    </p:spTree>
    <p:extLst>
      <p:ext uri="{BB962C8B-B14F-4D97-AF65-F5344CB8AC3E}">
        <p14:creationId xmlns:p14="http://schemas.microsoft.com/office/powerpoint/2010/main" val="418106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3568" y="4432243"/>
            <a:ext cx="1155496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Loi </a:t>
            </a:r>
            <a:r>
              <a:rPr lang="fr-FR" dirty="0" smtClean="0">
                <a:solidFill>
                  <a:schemeClr val="bg1"/>
                </a:solidFill>
              </a:rPr>
              <a:t>du </a:t>
            </a:r>
            <a:r>
              <a:rPr lang="fr-FR" dirty="0">
                <a:solidFill>
                  <a:schemeClr val="bg1"/>
                </a:solidFill>
              </a:rPr>
              <a:t>Processus décisionnel </a:t>
            </a:r>
            <a:r>
              <a:rPr lang="fr-FR" dirty="0" smtClean="0">
                <a:solidFill>
                  <a:schemeClr val="bg1"/>
                </a:solidFill>
              </a:rPr>
              <a:t>raisonnable de Lunk </a:t>
            </a:r>
            <a:r>
              <a:rPr lang="fr-FR" dirty="0">
                <a:solidFill>
                  <a:schemeClr val="bg1"/>
                </a:solidFill>
              </a:rPr>
              <a:t/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Si </a:t>
            </a:r>
            <a:r>
              <a:rPr lang="fr-FR" dirty="0" smtClean="0">
                <a:solidFill>
                  <a:schemeClr val="bg1"/>
                </a:solidFill>
              </a:rPr>
              <a:t>on fait un mauvais plan de jeu, </a:t>
            </a:r>
            <a:r>
              <a:rPr lang="fr-FR" dirty="0">
                <a:solidFill>
                  <a:schemeClr val="bg1"/>
                </a:solidFill>
              </a:rPr>
              <a:t>ce sera un catastrophe; si </a:t>
            </a:r>
            <a:r>
              <a:rPr lang="fr-FR" dirty="0" smtClean="0">
                <a:solidFill>
                  <a:schemeClr val="bg1"/>
                </a:solidFill>
              </a:rPr>
              <a:t>on n’en fait pas, </a:t>
            </a:r>
            <a:r>
              <a:rPr lang="fr-FR" dirty="0">
                <a:solidFill>
                  <a:schemeClr val="bg1"/>
                </a:solidFill>
              </a:rPr>
              <a:t>ce sera bien pire.</a:t>
            </a:r>
          </a:p>
        </p:txBody>
      </p:sp>
      <p:sp>
        <p:nvSpPr>
          <p:cNvPr id="9" name="Rectangle 8"/>
          <p:cNvSpPr/>
          <p:nvPr/>
        </p:nvSpPr>
        <p:spPr>
          <a:xfrm>
            <a:off x="367284" y="3955240"/>
            <a:ext cx="11541252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inherit"/>
              </a:rPr>
              <a:t>Il faut avoir longtemps cherché sans trouver, pour trouver sans chercher.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3568" y="5207149"/>
            <a:ext cx="11516868" cy="92333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Loi </a:t>
            </a:r>
            <a:r>
              <a:rPr lang="fr-FR" b="1" dirty="0">
                <a:solidFill>
                  <a:schemeClr val="bg1"/>
                </a:solidFill>
              </a:rPr>
              <a:t>de l’Ecclésiaste sur le moment </a:t>
            </a:r>
            <a:r>
              <a:rPr lang="fr-FR" b="1" dirty="0" smtClean="0">
                <a:solidFill>
                  <a:schemeClr val="bg1"/>
                </a:solidFill>
              </a:rPr>
              <a:t>opportun :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Il </a:t>
            </a:r>
            <a:r>
              <a:rPr lang="fr-FR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y a un moment pour tout et un temps pour chaque </a:t>
            </a:r>
            <a:r>
              <a:rPr lang="fr-FR" dirty="0" smtClean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chose. Tout </a:t>
            </a:r>
            <a:r>
              <a:rPr lang="fr-FR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ne peut pas être fait à n’importe quel moment. </a:t>
            </a:r>
            <a:endParaRPr lang="fr-FR" dirty="0" smtClean="0">
              <a:solidFill>
                <a:schemeClr val="bg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Il </a:t>
            </a:r>
            <a:r>
              <a:rPr lang="fr-FR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est nécessaire </a:t>
            </a:r>
            <a:r>
              <a:rPr lang="fr-FR" dirty="0" smtClean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d’examiner la situation afin </a:t>
            </a:r>
            <a:r>
              <a:rPr lang="fr-FR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d’agir de la bonne façon et surtout au bon moment.</a:t>
            </a:r>
          </a:p>
        </p:txBody>
      </p:sp>
      <p:pic>
        <p:nvPicPr>
          <p:cNvPr id="11" name="Image 10" descr="images souris_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12098" y="6345821"/>
            <a:ext cx="360040" cy="360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ZoneTexte 11"/>
          <p:cNvSpPr txBox="1"/>
          <p:nvPr/>
        </p:nvSpPr>
        <p:spPr>
          <a:xfrm>
            <a:off x="7040880" y="6362633"/>
            <a:ext cx="4371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anose="03040602040607080904" pitchFamily="66" charset="0"/>
              </a:rPr>
              <a:t>Cliquez tant que la souris n’ait fait un tour  </a:t>
            </a:r>
            <a:endParaRPr lang="fr-FR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55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1221" y="4594065"/>
            <a:ext cx="11454384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Lucidité argumentale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Dans toute discussion, il y a trois visions des choses : </a:t>
            </a:r>
            <a:r>
              <a:rPr lang="fr-FR" dirty="0" smtClean="0">
                <a:solidFill>
                  <a:schemeClr val="bg1"/>
                </a:solidFill>
              </a:rPr>
              <a:t>celles des deux partenaires et </a:t>
            </a:r>
            <a:r>
              <a:rPr lang="fr-FR" dirty="0">
                <a:solidFill>
                  <a:schemeClr val="bg1"/>
                </a:solidFill>
              </a:rPr>
              <a:t>la bonne vision des choses.</a:t>
            </a:r>
          </a:p>
        </p:txBody>
      </p:sp>
      <p:pic>
        <p:nvPicPr>
          <p:cNvPr id="10" name="Image 9" descr="images souris_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08288" y="6398001"/>
            <a:ext cx="360040" cy="360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ZoneTexte 10"/>
          <p:cNvSpPr txBox="1"/>
          <p:nvPr/>
        </p:nvSpPr>
        <p:spPr>
          <a:xfrm>
            <a:off x="7040880" y="6362633"/>
            <a:ext cx="4371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anose="03040602040607080904" pitchFamily="66" charset="0"/>
              </a:rPr>
              <a:t>Cliquez tant que la souris n’ait fait un tour  </a:t>
            </a:r>
            <a:endParaRPr lang="fr-FR" dirty="0">
              <a:latin typeface="Script MT Bold" panose="030406020406070809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1221" y="5410821"/>
            <a:ext cx="11454384" cy="646331"/>
          </a:xfrm>
          <a:prstGeom prst="rect">
            <a:avLst/>
          </a:prstGeom>
          <a:solidFill>
            <a:srgbClr val="92D050"/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/>
              <a:t>Axiome de Perrier</a:t>
            </a:r>
            <a:br>
              <a:rPr lang="fr-FR" dirty="0"/>
            </a:br>
            <a:r>
              <a:rPr lang="fr-FR" dirty="0"/>
              <a:t>Tout échange contradictoire </a:t>
            </a:r>
            <a:r>
              <a:rPr lang="fr-FR" dirty="0" smtClean="0"/>
              <a:t>entre partenaires conduit </a:t>
            </a:r>
            <a:r>
              <a:rPr lang="fr-FR" dirty="0"/>
              <a:t>irrémédiablement à des </a:t>
            </a:r>
            <a:r>
              <a:rPr lang="fr-FR" dirty="0" smtClean="0"/>
              <a:t>accusations </a:t>
            </a:r>
            <a:r>
              <a:rPr lang="fr-FR" dirty="0"/>
              <a:t>mutuelles </a:t>
            </a:r>
            <a:r>
              <a:rPr lang="fr-FR" dirty="0" smtClean="0"/>
              <a:t>de nullité.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805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3939" y="4043065"/>
            <a:ext cx="1145438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Loi de Torquemada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Si </a:t>
            </a:r>
            <a:r>
              <a:rPr lang="fr-FR" dirty="0" smtClean="0">
                <a:solidFill>
                  <a:schemeClr val="bg1"/>
                </a:solidFill>
              </a:rPr>
              <a:t> on est sûr d’avoir raison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smtClean="0">
                <a:solidFill>
                  <a:schemeClr val="bg1"/>
                </a:solidFill>
              </a:rPr>
              <a:t>on a le droit moral d’imposer sa propre volonté </a:t>
            </a:r>
            <a:r>
              <a:rPr lang="fr-FR" dirty="0">
                <a:solidFill>
                  <a:schemeClr val="bg1"/>
                </a:solidFill>
              </a:rPr>
              <a:t>à quiconque est en </a:t>
            </a:r>
            <a:r>
              <a:rPr lang="fr-FR" dirty="0" smtClean="0">
                <a:solidFill>
                  <a:schemeClr val="bg1"/>
                </a:solidFill>
              </a:rPr>
              <a:t>désaccord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37947" y="5601233"/>
            <a:ext cx="11390376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Loi de Jérusalem-Sarajevo (extension de la Loi de Katz)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Deux </a:t>
            </a:r>
            <a:r>
              <a:rPr lang="fr-FR" dirty="0" smtClean="0">
                <a:solidFill>
                  <a:schemeClr val="bg1"/>
                </a:solidFill>
              </a:rPr>
              <a:t>partenaires </a:t>
            </a:r>
            <a:r>
              <a:rPr lang="fr-FR" dirty="0">
                <a:solidFill>
                  <a:schemeClr val="bg1"/>
                </a:solidFill>
              </a:rPr>
              <a:t>en conflit ne se conduiront de façon civilisée </a:t>
            </a:r>
            <a:r>
              <a:rPr lang="fr-FR" dirty="0" smtClean="0">
                <a:solidFill>
                  <a:schemeClr val="bg1"/>
                </a:solidFill>
              </a:rPr>
              <a:t>qu’APRÈS </a:t>
            </a:r>
            <a:r>
              <a:rPr lang="fr-FR" dirty="0">
                <a:solidFill>
                  <a:schemeClr val="bg1"/>
                </a:solidFill>
              </a:rPr>
              <a:t>s’être </a:t>
            </a:r>
            <a:r>
              <a:rPr lang="fr-FR" smtClean="0">
                <a:solidFill>
                  <a:schemeClr val="bg1"/>
                </a:solidFill>
              </a:rPr>
              <a:t>abondamment fait mal.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7942" y="4804465"/>
            <a:ext cx="11430381" cy="646331"/>
          </a:xfrm>
          <a:prstGeom prst="rect">
            <a:avLst/>
          </a:prstGeom>
          <a:solidFill>
            <a:srgbClr val="FFFF00"/>
          </a:soli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/>
              <a:t>Loi de </a:t>
            </a:r>
            <a:r>
              <a:rPr lang="fr-FR" dirty="0">
                <a:solidFill>
                  <a:schemeClr val="bg1"/>
                </a:solidFill>
              </a:rPr>
              <a:t>la Critique d’Heim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Toute critique d’autrui est systématiquement répétée, déformée, amplifiée.</a:t>
            </a:r>
          </a:p>
        </p:txBody>
      </p:sp>
      <p:pic>
        <p:nvPicPr>
          <p:cNvPr id="10" name="Image 9" descr="images souris_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08288" y="6398001"/>
            <a:ext cx="360040" cy="360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ZoneTexte 10"/>
          <p:cNvSpPr txBox="1"/>
          <p:nvPr/>
        </p:nvSpPr>
        <p:spPr>
          <a:xfrm>
            <a:off x="7040880" y="6362633"/>
            <a:ext cx="4371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anose="03040602040607080904" pitchFamily="66" charset="0"/>
              </a:rPr>
              <a:t>Cliquez tant que la souris n’ait fait un tour  </a:t>
            </a:r>
            <a:endParaRPr lang="fr-FR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30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7680" y="5519723"/>
            <a:ext cx="11180064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Principe de Peter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Dans </a:t>
            </a:r>
            <a:r>
              <a:rPr lang="fr-FR" dirty="0" smtClean="0">
                <a:solidFill>
                  <a:schemeClr val="bg1"/>
                </a:solidFill>
              </a:rPr>
              <a:t>tout classement, peu importe sa nature, chaque joueur tend </a:t>
            </a:r>
            <a:r>
              <a:rPr lang="fr-FR" dirty="0">
                <a:solidFill>
                  <a:schemeClr val="bg1"/>
                </a:solidFill>
              </a:rPr>
              <a:t>à s’élever à son niveau </a:t>
            </a:r>
            <a:r>
              <a:rPr lang="fr-FR" dirty="0" smtClean="0">
                <a:solidFill>
                  <a:schemeClr val="bg1"/>
                </a:solidFill>
              </a:rPr>
              <a:t>d’incompétence.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7680" y="4732820"/>
            <a:ext cx="11180064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solidFill>
                  <a:srgbClr val="FFFF00"/>
                </a:solidFill>
              </a:rPr>
              <a:t>Méta-Loi de Cooper</a:t>
            </a:r>
            <a:br>
              <a:rPr lang="fr-FR" b="1" dirty="0">
                <a:solidFill>
                  <a:srgbClr val="FFFF00"/>
                </a:solidFill>
              </a:rPr>
            </a:br>
            <a:r>
              <a:rPr lang="fr-FR" b="1" dirty="0">
                <a:solidFill>
                  <a:srgbClr val="FFFF00"/>
                </a:solidFill>
              </a:rPr>
              <a:t>Une prolifération de nouvelles </a:t>
            </a:r>
            <a:r>
              <a:rPr lang="fr-FR" b="1" dirty="0" smtClean="0">
                <a:solidFill>
                  <a:srgbClr val="FFFF00"/>
                </a:solidFill>
              </a:rPr>
              <a:t>conventions  crée </a:t>
            </a:r>
            <a:r>
              <a:rPr lang="fr-FR" b="1" dirty="0">
                <a:solidFill>
                  <a:srgbClr val="FFFF00"/>
                </a:solidFill>
              </a:rPr>
              <a:t>une prolifération de </a:t>
            </a:r>
            <a:r>
              <a:rPr lang="fr-FR" b="1" dirty="0" smtClean="0">
                <a:solidFill>
                  <a:srgbClr val="FFFF00"/>
                </a:solidFill>
              </a:rPr>
              <a:t>nouvelles lacunes.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8" name="Image 7" descr="images souris_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7704" y="6297417"/>
            <a:ext cx="360040" cy="360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6936486" y="6297417"/>
            <a:ext cx="4371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anose="03040602040607080904" pitchFamily="66" charset="0"/>
              </a:rPr>
              <a:t>Cliquez tant que la souris n’ait fait un tour  </a:t>
            </a:r>
            <a:endParaRPr lang="fr-FR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6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3672" y="4205566"/>
            <a:ext cx="11244072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/>
              <a:t>Réponse de Moine à la Remontrance d’Abbott</a:t>
            </a:r>
            <a:br>
              <a:rPr lang="fr-FR" dirty="0"/>
            </a:br>
            <a:r>
              <a:rPr lang="fr-FR" dirty="0"/>
              <a:t>Si vous avez peur de la réponse, ne posez pas la question.</a:t>
            </a:r>
          </a:p>
        </p:txBody>
      </p:sp>
      <p:sp>
        <p:nvSpPr>
          <p:cNvPr id="3" name="Rectangle 2"/>
          <p:cNvSpPr/>
          <p:nvPr/>
        </p:nvSpPr>
        <p:spPr>
          <a:xfrm>
            <a:off x="423672" y="4980231"/>
            <a:ext cx="11244072" cy="1200329"/>
          </a:xfrm>
          <a:prstGeom prst="rect">
            <a:avLst/>
          </a:prstGeom>
          <a:solidFill>
            <a:srgbClr val="002060"/>
          </a:solidFill>
          <a:ln w="5715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/>
              <a:t>Système philosophique deMarkus</a:t>
            </a:r>
            <a:br>
              <a:rPr lang="fr-FR" dirty="0"/>
            </a:br>
            <a:r>
              <a:rPr lang="fr-FR" dirty="0"/>
              <a:t>Tout système </a:t>
            </a:r>
            <a:r>
              <a:rPr lang="fr-FR" dirty="0" smtClean="0"/>
              <a:t>comporte forcement des défauts. Par conséquent, s’il parait parfait, alors </a:t>
            </a:r>
            <a:r>
              <a:rPr lang="fr-FR" dirty="0"/>
              <a:t>de deux choses l’une : </a:t>
            </a:r>
            <a:endParaRPr lang="fr-FR" dirty="0" smtClean="0"/>
          </a:p>
          <a:p>
            <a:pPr algn="ctr"/>
            <a:r>
              <a:rPr lang="fr-FR" dirty="0" smtClean="0"/>
              <a:t>– </a:t>
            </a:r>
            <a:r>
              <a:rPr lang="fr-FR" dirty="0"/>
              <a:t>soit </a:t>
            </a:r>
            <a:r>
              <a:rPr lang="fr-FR" dirty="0" smtClean="0"/>
              <a:t>on profite de ses défauts</a:t>
            </a:r>
          </a:p>
          <a:p>
            <a:pPr algn="ctr"/>
            <a:r>
              <a:rPr lang="fr-FR" dirty="0" smtClean="0"/>
              <a:t>– </a:t>
            </a:r>
            <a:r>
              <a:rPr lang="fr-FR" dirty="0"/>
              <a:t>soit </a:t>
            </a:r>
            <a:r>
              <a:rPr lang="fr-FR" dirty="0" smtClean="0"/>
              <a:t>on n’a rien compris à </a:t>
            </a:r>
            <a:r>
              <a:rPr lang="fr-FR" dirty="0"/>
              <a:t>son fonctionnement.</a:t>
            </a:r>
          </a:p>
        </p:txBody>
      </p:sp>
      <p:pic>
        <p:nvPicPr>
          <p:cNvPr id="8" name="Image 7" descr="images souris_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07704" y="6297417"/>
            <a:ext cx="360040" cy="360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6936486" y="6297417"/>
            <a:ext cx="4371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anose="03040602040607080904" pitchFamily="66" charset="0"/>
              </a:rPr>
              <a:t>Cliquez tant que la souris n’ait fait un tour  </a:t>
            </a:r>
            <a:endParaRPr lang="fr-FR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82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730764"/>
            <a:ext cx="12192000" cy="400110"/>
          </a:xfrm>
          <a:prstGeom prst="rect">
            <a:avLst/>
          </a:prstGeom>
          <a:solidFill>
            <a:srgbClr val="FF0000"/>
          </a:solidFill>
          <a:ln w="762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2000" b="1" i="1" dirty="0">
                <a:solidFill>
                  <a:schemeClr val="bg1"/>
                </a:solidFill>
                <a:latin typeface="inherit"/>
              </a:rPr>
              <a:t>Absolument TOUS les champignons sont </a:t>
            </a:r>
            <a:r>
              <a:rPr lang="fr-FR" sz="2000" b="1" i="1" dirty="0">
                <a:solidFill>
                  <a:schemeClr val="bg1"/>
                </a:solidFill>
                <a:latin typeface="Georgia" panose="02040502050405020303" pitchFamily="18" charset="0"/>
              </a:rPr>
              <a:t>comestibles</a:t>
            </a:r>
            <a:r>
              <a:rPr lang="fr-FR" sz="2000" b="1" i="1" dirty="0">
                <a:solidFill>
                  <a:schemeClr val="bg1"/>
                </a:solidFill>
                <a:latin typeface="inherit"/>
              </a:rPr>
              <a:t>, mais certains qu'une seule fois. </a:t>
            </a:r>
            <a:endParaRPr lang="fr-FR" sz="2000" b="1" i="1" dirty="0">
              <a:solidFill>
                <a:schemeClr val="bg1"/>
              </a:solidFill>
            </a:endParaRPr>
          </a:p>
        </p:txBody>
      </p:sp>
      <p:pic>
        <p:nvPicPr>
          <p:cNvPr id="8" name="Image 7" descr="images souris_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7704" y="6458173"/>
            <a:ext cx="360040" cy="360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7116506" y="6448562"/>
            <a:ext cx="4371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anose="03040602040607080904" pitchFamily="66" charset="0"/>
              </a:rPr>
              <a:t>Cliquez tant que la souris n’ait fait un tour  </a:t>
            </a:r>
            <a:endParaRPr lang="fr-FR" dirty="0">
              <a:latin typeface="Script MT Bold" panose="030406020406070809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1779"/>
            <a:ext cx="12194204" cy="449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55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0" y="1"/>
            <a:ext cx="12134100" cy="6858001"/>
          </a:xfrm>
          <a:prstGeom prst="rect">
            <a:avLst/>
          </a:prstGeom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4424" y="422442"/>
            <a:ext cx="2491388" cy="4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2052" b="1" dirty="0">
                <a:solidFill>
                  <a:schemeClr val="bg1"/>
                </a:solidFill>
                <a:latin typeface="Brussels" pitchFamily="2" charset="0"/>
              </a:rPr>
              <a:t>Il est </a:t>
            </a:r>
            <a:fld id="{1EBCC67E-1A98-4377-8F36-9DAA1B982FAF}" type="datetime10">
              <a:rPr lang="fr-FR" sz="2052" b="1">
                <a:solidFill>
                  <a:schemeClr val="bg1"/>
                </a:solidFill>
                <a:latin typeface="Brussels" pitchFamily="2" charset="0"/>
              </a:rPr>
              <a:pPr/>
              <a:t>08:29</a:t>
            </a:fld>
            <a:r>
              <a:rPr lang="fr-FR" sz="2052" b="1" dirty="0">
                <a:solidFill>
                  <a:schemeClr val="bg1"/>
                </a:solidFill>
                <a:latin typeface="Brussels" pitchFamily="2" charset="0"/>
              </a:rPr>
              <a:t> h.  </a:t>
            </a:r>
            <a:fld id="{2A9B365E-3557-4A7B-8FAC-0AF753D019B8}" type="datetime4">
              <a:rPr lang="fr-FR" sz="2052" b="1">
                <a:solidFill>
                  <a:schemeClr val="bg1"/>
                </a:solidFill>
                <a:latin typeface="Brussels" pitchFamily="2" charset="0"/>
              </a:rPr>
              <a:pPr/>
              <a:t>12 août 2015</a:t>
            </a:fld>
            <a:r>
              <a:rPr lang="fr-FR" sz="2052" dirty="0">
                <a:solidFill>
                  <a:schemeClr val="bg1"/>
                </a:solidFill>
                <a:latin typeface="Brussels" pitchFamily="2" charset="0"/>
              </a:rPr>
              <a:t> </a:t>
            </a:r>
          </a:p>
        </p:txBody>
      </p:sp>
      <p:sp>
        <p:nvSpPr>
          <p:cNvPr id="6" name="ZoneTexte 6"/>
          <p:cNvSpPr txBox="1">
            <a:spLocks noChangeArrowheads="1"/>
          </p:cNvSpPr>
          <p:nvPr/>
        </p:nvSpPr>
        <p:spPr bwMode="auto">
          <a:xfrm>
            <a:off x="10049952" y="6198546"/>
            <a:ext cx="1290700" cy="498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fr-FR" sz="2638" dirty="0" smtClean="0">
                <a:solidFill>
                  <a:srgbClr val="FFFF00"/>
                </a:solidFill>
                <a:latin typeface="Algerian" panose="04020705040A02060702" pitchFamily="82" charset="0"/>
              </a:rPr>
              <a:t>arrêt</a:t>
            </a:r>
            <a:endParaRPr lang="fr-FR" altLang="fr-FR" sz="2638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3410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8657" y="6205913"/>
            <a:ext cx="381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2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1461</TotalTime>
  <Words>690</Words>
  <Application>Microsoft Office PowerPoint</Application>
  <PresentationFormat>Grand écran</PresentationFormat>
  <Paragraphs>237</Paragraphs>
  <Slides>28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40" baseType="lpstr">
      <vt:lpstr>Arial Unicode MS</vt:lpstr>
      <vt:lpstr>Algerian</vt:lpstr>
      <vt:lpstr>Arial</vt:lpstr>
      <vt:lpstr>Brussels</vt:lpstr>
      <vt:lpstr>Calibri</vt:lpstr>
      <vt:lpstr>Calibri Light</vt:lpstr>
      <vt:lpstr>Georgia</vt:lpstr>
      <vt:lpstr>inherit</vt:lpstr>
      <vt:lpstr>Script MT Bold</vt:lpstr>
      <vt:lpstr>Times New Roman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Faucon</dc:creator>
  <cp:lastModifiedBy>Faucon</cp:lastModifiedBy>
  <cp:revision>161</cp:revision>
  <dcterms:created xsi:type="dcterms:W3CDTF">2015-07-21T10:02:23Z</dcterms:created>
  <dcterms:modified xsi:type="dcterms:W3CDTF">2015-08-12T06:32:37Z</dcterms:modified>
</cp:coreProperties>
</file>