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4104" r:id="rId1"/>
    <p:sldMasterId id="2147484152" r:id="rId2"/>
    <p:sldMasterId id="2147484404" r:id="rId3"/>
  </p:sldMasterIdLst>
  <p:notesMasterIdLst>
    <p:notesMasterId r:id="rId86"/>
  </p:notesMasterIdLst>
  <p:sldIdLst>
    <p:sldId id="593" r:id="rId4"/>
    <p:sldId id="591" r:id="rId5"/>
    <p:sldId id="427" r:id="rId6"/>
    <p:sldId id="542" r:id="rId7"/>
    <p:sldId id="489" r:id="rId8"/>
    <p:sldId id="532" r:id="rId9"/>
    <p:sldId id="529" r:id="rId10"/>
    <p:sldId id="530" r:id="rId11"/>
    <p:sldId id="491" r:id="rId12"/>
    <p:sldId id="543" r:id="rId13"/>
    <p:sldId id="460" r:id="rId14"/>
    <p:sldId id="549" r:id="rId15"/>
    <p:sldId id="528" r:id="rId16"/>
    <p:sldId id="463" r:id="rId17"/>
    <p:sldId id="494" r:id="rId18"/>
    <p:sldId id="517" r:id="rId19"/>
    <p:sldId id="613" r:id="rId20"/>
    <p:sldId id="614" r:id="rId21"/>
    <p:sldId id="615" r:id="rId22"/>
    <p:sldId id="616" r:id="rId23"/>
    <p:sldId id="618" r:id="rId24"/>
    <p:sldId id="619" r:id="rId25"/>
    <p:sldId id="620" r:id="rId26"/>
    <p:sldId id="617" r:id="rId27"/>
    <p:sldId id="621" r:id="rId28"/>
    <p:sldId id="622" r:id="rId29"/>
    <p:sldId id="623" r:id="rId30"/>
    <p:sldId id="624" r:id="rId31"/>
    <p:sldId id="628" r:id="rId32"/>
    <p:sldId id="625" r:id="rId33"/>
    <p:sldId id="641" r:id="rId34"/>
    <p:sldId id="579" r:id="rId35"/>
    <p:sldId id="583" r:id="rId36"/>
    <p:sldId id="544" r:id="rId37"/>
    <p:sldId id="553" r:id="rId38"/>
    <p:sldId id="555" r:id="rId39"/>
    <p:sldId id="590" r:id="rId40"/>
    <p:sldId id="558" r:id="rId41"/>
    <p:sldId id="545" r:id="rId42"/>
    <p:sldId id="546" r:id="rId43"/>
    <p:sldId id="547" r:id="rId44"/>
    <p:sldId id="610" r:id="rId45"/>
    <p:sldId id="611" r:id="rId46"/>
    <p:sldId id="559" r:id="rId47"/>
    <p:sldId id="629" r:id="rId48"/>
    <p:sldId id="630" r:id="rId49"/>
    <p:sldId id="612" r:id="rId50"/>
    <p:sldId id="639" r:id="rId51"/>
    <p:sldId id="632" r:id="rId52"/>
    <p:sldId id="646" r:id="rId53"/>
    <p:sldId id="645" r:id="rId54"/>
    <p:sldId id="552" r:id="rId55"/>
    <p:sldId id="550" r:id="rId56"/>
    <p:sldId id="594" r:id="rId57"/>
    <p:sldId id="595" r:id="rId58"/>
    <p:sldId id="600" r:id="rId59"/>
    <p:sldId id="599" r:id="rId60"/>
    <p:sldId id="603" r:id="rId61"/>
    <p:sldId id="598" r:id="rId62"/>
    <p:sldId id="604" r:id="rId63"/>
    <p:sldId id="605" r:id="rId64"/>
    <p:sldId id="606" r:id="rId65"/>
    <p:sldId id="607" r:id="rId66"/>
    <p:sldId id="647" r:id="rId67"/>
    <p:sldId id="648" r:id="rId68"/>
    <p:sldId id="649" r:id="rId69"/>
    <p:sldId id="651" r:id="rId70"/>
    <p:sldId id="658" r:id="rId71"/>
    <p:sldId id="659" r:id="rId72"/>
    <p:sldId id="660" r:id="rId73"/>
    <p:sldId id="652" r:id="rId74"/>
    <p:sldId id="661" r:id="rId75"/>
    <p:sldId id="662" r:id="rId76"/>
    <p:sldId id="663" r:id="rId77"/>
    <p:sldId id="666" r:id="rId78"/>
    <p:sldId id="653" r:id="rId79"/>
    <p:sldId id="664" r:id="rId80"/>
    <p:sldId id="654" r:id="rId81"/>
    <p:sldId id="655" r:id="rId82"/>
    <p:sldId id="668" r:id="rId83"/>
    <p:sldId id="665" r:id="rId84"/>
    <p:sldId id="578" r:id="rId85"/>
  </p:sldIdLst>
  <p:sldSz cx="8280400" cy="4679950"/>
  <p:notesSz cx="6858000" cy="9144000"/>
  <p:defaultTextStyle>
    <a:defPPr>
      <a:defRPr lang="fr-FR"/>
    </a:defPPr>
    <a:lvl1pPr marL="0" algn="l" defTabSz="622027" rtl="0" eaLnBrk="1" latinLnBrk="0" hangingPunct="1">
      <a:defRPr sz="1225" kern="1200">
        <a:solidFill>
          <a:schemeClr val="tx1"/>
        </a:solidFill>
        <a:latin typeface="+mn-lt"/>
        <a:ea typeface="+mn-ea"/>
        <a:cs typeface="+mn-cs"/>
      </a:defRPr>
    </a:lvl1pPr>
    <a:lvl2pPr marL="311013" algn="l" defTabSz="622027" rtl="0" eaLnBrk="1" latinLnBrk="0" hangingPunct="1">
      <a:defRPr sz="1225" kern="1200">
        <a:solidFill>
          <a:schemeClr val="tx1"/>
        </a:solidFill>
        <a:latin typeface="+mn-lt"/>
        <a:ea typeface="+mn-ea"/>
        <a:cs typeface="+mn-cs"/>
      </a:defRPr>
    </a:lvl2pPr>
    <a:lvl3pPr marL="622027" algn="l" defTabSz="622027" rtl="0" eaLnBrk="1" latinLnBrk="0" hangingPunct="1">
      <a:defRPr sz="1225" kern="1200">
        <a:solidFill>
          <a:schemeClr val="tx1"/>
        </a:solidFill>
        <a:latin typeface="+mn-lt"/>
        <a:ea typeface="+mn-ea"/>
        <a:cs typeface="+mn-cs"/>
      </a:defRPr>
    </a:lvl3pPr>
    <a:lvl4pPr marL="933039" algn="l" defTabSz="622027" rtl="0" eaLnBrk="1" latinLnBrk="0" hangingPunct="1">
      <a:defRPr sz="1225" kern="1200">
        <a:solidFill>
          <a:schemeClr val="tx1"/>
        </a:solidFill>
        <a:latin typeface="+mn-lt"/>
        <a:ea typeface="+mn-ea"/>
        <a:cs typeface="+mn-cs"/>
      </a:defRPr>
    </a:lvl4pPr>
    <a:lvl5pPr marL="1244052" algn="l" defTabSz="622027" rtl="0" eaLnBrk="1" latinLnBrk="0" hangingPunct="1">
      <a:defRPr sz="1225" kern="1200">
        <a:solidFill>
          <a:schemeClr val="tx1"/>
        </a:solidFill>
        <a:latin typeface="+mn-lt"/>
        <a:ea typeface="+mn-ea"/>
        <a:cs typeface="+mn-cs"/>
      </a:defRPr>
    </a:lvl5pPr>
    <a:lvl6pPr marL="1555066" algn="l" defTabSz="622027" rtl="0" eaLnBrk="1" latinLnBrk="0" hangingPunct="1">
      <a:defRPr sz="1225" kern="1200">
        <a:solidFill>
          <a:schemeClr val="tx1"/>
        </a:solidFill>
        <a:latin typeface="+mn-lt"/>
        <a:ea typeface="+mn-ea"/>
        <a:cs typeface="+mn-cs"/>
      </a:defRPr>
    </a:lvl6pPr>
    <a:lvl7pPr marL="1866079" algn="l" defTabSz="622027" rtl="0" eaLnBrk="1" latinLnBrk="0" hangingPunct="1">
      <a:defRPr sz="1225" kern="1200">
        <a:solidFill>
          <a:schemeClr val="tx1"/>
        </a:solidFill>
        <a:latin typeface="+mn-lt"/>
        <a:ea typeface="+mn-ea"/>
        <a:cs typeface="+mn-cs"/>
      </a:defRPr>
    </a:lvl7pPr>
    <a:lvl8pPr marL="2177091" algn="l" defTabSz="622027" rtl="0" eaLnBrk="1" latinLnBrk="0" hangingPunct="1">
      <a:defRPr sz="1225" kern="1200">
        <a:solidFill>
          <a:schemeClr val="tx1"/>
        </a:solidFill>
        <a:latin typeface="+mn-lt"/>
        <a:ea typeface="+mn-ea"/>
        <a:cs typeface="+mn-cs"/>
      </a:defRPr>
    </a:lvl8pPr>
    <a:lvl9pPr marL="2488105" algn="l" defTabSz="622027" rtl="0" eaLnBrk="1" latinLnBrk="0" hangingPunct="1">
      <a:defRPr sz="122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95" userDrawn="1">
          <p15:clr>
            <a:srgbClr val="A4A3A4"/>
          </p15:clr>
        </p15:guide>
        <p15:guide id="2" pos="26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DDCA"/>
    <a:srgbClr val="D8BEEC"/>
    <a:srgbClr val="9BCF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8D230F3-CF80-4859-8CE7-A43EE81993B5}" styleName="Style léger 1 - Accentuation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4238" autoAdjust="0"/>
  </p:normalViewPr>
  <p:slideViewPr>
    <p:cSldViewPr snapToGrid="0">
      <p:cViewPr varScale="1">
        <p:scale>
          <a:sx n="122" d="100"/>
          <a:sy n="122" d="100"/>
        </p:scale>
        <p:origin x="590" y="77"/>
      </p:cViewPr>
      <p:guideLst>
        <p:guide orient="horz" pos="1495"/>
        <p:guide pos="2608"/>
      </p:guideLst>
    </p:cSldViewPr>
  </p:slideViewPr>
  <p:notesTextViewPr>
    <p:cViewPr>
      <p:scale>
        <a:sx n="1" d="1"/>
        <a:sy n="1" d="1"/>
      </p:scale>
      <p:origin x="0" y="0"/>
    </p:cViewPr>
  </p:notesTextViewPr>
  <p:sorterViewPr>
    <p:cViewPr>
      <p:scale>
        <a:sx n="100" d="100"/>
        <a:sy n="100" d="100"/>
      </p:scale>
      <p:origin x="0" y="-36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tableStyles" Target="tableStyles.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47B1F3-D54E-4ADB-B05B-C0E03156A6F8}" type="datetimeFigureOut">
              <a:rPr lang="fr-FR" smtClean="0"/>
              <a:pPr/>
              <a:t>12/08/2015</a:t>
            </a:fld>
            <a:endParaRPr lang="fr-FR" dirty="0"/>
          </a:p>
        </p:txBody>
      </p:sp>
      <p:sp>
        <p:nvSpPr>
          <p:cNvPr id="4" name="Espace réservé de l'image des diapositives 3"/>
          <p:cNvSpPr>
            <a:spLocks noGrp="1" noRot="1" noChangeAspect="1"/>
          </p:cNvSpPr>
          <p:nvPr>
            <p:ph type="sldImg" idx="2"/>
          </p:nvPr>
        </p:nvSpPr>
        <p:spPr>
          <a:xfrm>
            <a:off x="698500" y="1143000"/>
            <a:ext cx="54610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FB4C13-C919-4DFA-928E-BD865D04BDB9}" type="slidenum">
              <a:rPr lang="fr-FR" smtClean="0"/>
              <a:pPr/>
              <a:t>‹N°›</a:t>
            </a:fld>
            <a:endParaRPr lang="fr-FR" dirty="0"/>
          </a:p>
        </p:txBody>
      </p:sp>
    </p:spTree>
    <p:extLst>
      <p:ext uri="{BB962C8B-B14F-4D97-AF65-F5344CB8AC3E}">
        <p14:creationId xmlns:p14="http://schemas.microsoft.com/office/powerpoint/2010/main" val="1334666602"/>
      </p:ext>
    </p:extLst>
  </p:cSld>
  <p:clrMap bg1="lt1" tx1="dk1" bg2="lt2" tx2="dk2" accent1="accent1" accent2="accent2" accent3="accent3" accent4="accent4" accent5="accent5" accent6="accent6" hlink="hlink" folHlink="folHlink"/>
  <p:notesStyle>
    <a:lvl1pPr marL="0" algn="l" defTabSz="866211" rtl="0" eaLnBrk="1" latinLnBrk="0" hangingPunct="1">
      <a:defRPr sz="1137" kern="1200">
        <a:solidFill>
          <a:schemeClr val="tx1"/>
        </a:solidFill>
        <a:latin typeface="+mn-lt"/>
        <a:ea typeface="+mn-ea"/>
        <a:cs typeface="+mn-cs"/>
      </a:defRPr>
    </a:lvl1pPr>
    <a:lvl2pPr marL="433106" algn="l" defTabSz="866211" rtl="0" eaLnBrk="1" latinLnBrk="0" hangingPunct="1">
      <a:defRPr sz="1137" kern="1200">
        <a:solidFill>
          <a:schemeClr val="tx1"/>
        </a:solidFill>
        <a:latin typeface="+mn-lt"/>
        <a:ea typeface="+mn-ea"/>
        <a:cs typeface="+mn-cs"/>
      </a:defRPr>
    </a:lvl2pPr>
    <a:lvl3pPr marL="866211" algn="l" defTabSz="866211" rtl="0" eaLnBrk="1" latinLnBrk="0" hangingPunct="1">
      <a:defRPr sz="1137" kern="1200">
        <a:solidFill>
          <a:schemeClr val="tx1"/>
        </a:solidFill>
        <a:latin typeface="+mn-lt"/>
        <a:ea typeface="+mn-ea"/>
        <a:cs typeface="+mn-cs"/>
      </a:defRPr>
    </a:lvl3pPr>
    <a:lvl4pPr marL="1299317" algn="l" defTabSz="866211" rtl="0" eaLnBrk="1" latinLnBrk="0" hangingPunct="1">
      <a:defRPr sz="1137" kern="1200">
        <a:solidFill>
          <a:schemeClr val="tx1"/>
        </a:solidFill>
        <a:latin typeface="+mn-lt"/>
        <a:ea typeface="+mn-ea"/>
        <a:cs typeface="+mn-cs"/>
      </a:defRPr>
    </a:lvl4pPr>
    <a:lvl5pPr marL="1732422" algn="l" defTabSz="866211" rtl="0" eaLnBrk="1" latinLnBrk="0" hangingPunct="1">
      <a:defRPr sz="1137" kern="1200">
        <a:solidFill>
          <a:schemeClr val="tx1"/>
        </a:solidFill>
        <a:latin typeface="+mn-lt"/>
        <a:ea typeface="+mn-ea"/>
        <a:cs typeface="+mn-cs"/>
      </a:defRPr>
    </a:lvl5pPr>
    <a:lvl6pPr marL="2165528" algn="l" defTabSz="866211" rtl="0" eaLnBrk="1" latinLnBrk="0" hangingPunct="1">
      <a:defRPr sz="1137" kern="1200">
        <a:solidFill>
          <a:schemeClr val="tx1"/>
        </a:solidFill>
        <a:latin typeface="+mn-lt"/>
        <a:ea typeface="+mn-ea"/>
        <a:cs typeface="+mn-cs"/>
      </a:defRPr>
    </a:lvl6pPr>
    <a:lvl7pPr marL="2598633" algn="l" defTabSz="866211" rtl="0" eaLnBrk="1" latinLnBrk="0" hangingPunct="1">
      <a:defRPr sz="1137" kern="1200">
        <a:solidFill>
          <a:schemeClr val="tx1"/>
        </a:solidFill>
        <a:latin typeface="+mn-lt"/>
        <a:ea typeface="+mn-ea"/>
        <a:cs typeface="+mn-cs"/>
      </a:defRPr>
    </a:lvl7pPr>
    <a:lvl8pPr marL="3031739" algn="l" defTabSz="866211" rtl="0" eaLnBrk="1" latinLnBrk="0" hangingPunct="1">
      <a:defRPr sz="1137" kern="1200">
        <a:solidFill>
          <a:schemeClr val="tx1"/>
        </a:solidFill>
        <a:latin typeface="+mn-lt"/>
        <a:ea typeface="+mn-ea"/>
        <a:cs typeface="+mn-cs"/>
      </a:defRPr>
    </a:lvl8pPr>
    <a:lvl9pPr marL="3464844" algn="l" defTabSz="866211" rtl="0" eaLnBrk="1" latinLnBrk="0" hangingPunct="1">
      <a:defRPr sz="113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1</a:t>
            </a:fld>
            <a:endParaRPr lang="fr-FR" dirty="0"/>
          </a:p>
        </p:txBody>
      </p:sp>
    </p:spTree>
    <p:extLst>
      <p:ext uri="{BB962C8B-B14F-4D97-AF65-F5344CB8AC3E}">
        <p14:creationId xmlns:p14="http://schemas.microsoft.com/office/powerpoint/2010/main" val="1889780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9</a:t>
            </a:fld>
            <a:endParaRPr lang="fr-FR" dirty="0"/>
          </a:p>
        </p:txBody>
      </p:sp>
    </p:spTree>
    <p:extLst>
      <p:ext uri="{BB962C8B-B14F-4D97-AF65-F5344CB8AC3E}">
        <p14:creationId xmlns:p14="http://schemas.microsoft.com/office/powerpoint/2010/main" val="36001419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16</a:t>
            </a:fld>
            <a:endParaRPr lang="fr-FR" dirty="0"/>
          </a:p>
        </p:txBody>
      </p:sp>
    </p:spTree>
    <p:extLst>
      <p:ext uri="{BB962C8B-B14F-4D97-AF65-F5344CB8AC3E}">
        <p14:creationId xmlns:p14="http://schemas.microsoft.com/office/powerpoint/2010/main" val="3707750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39</a:t>
            </a:fld>
            <a:endParaRPr lang="fr-FR" dirty="0"/>
          </a:p>
        </p:txBody>
      </p:sp>
    </p:spTree>
    <p:extLst>
      <p:ext uri="{BB962C8B-B14F-4D97-AF65-F5344CB8AC3E}">
        <p14:creationId xmlns:p14="http://schemas.microsoft.com/office/powerpoint/2010/main" val="21632514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44</a:t>
            </a:fld>
            <a:endParaRPr lang="fr-FR" dirty="0"/>
          </a:p>
        </p:txBody>
      </p:sp>
    </p:spTree>
    <p:extLst>
      <p:ext uri="{BB962C8B-B14F-4D97-AF65-F5344CB8AC3E}">
        <p14:creationId xmlns:p14="http://schemas.microsoft.com/office/powerpoint/2010/main" val="3320687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54</a:t>
            </a:fld>
            <a:endParaRPr lang="fr-FR" dirty="0"/>
          </a:p>
        </p:txBody>
      </p:sp>
    </p:spTree>
    <p:extLst>
      <p:ext uri="{BB962C8B-B14F-4D97-AF65-F5344CB8AC3E}">
        <p14:creationId xmlns:p14="http://schemas.microsoft.com/office/powerpoint/2010/main" val="8240266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61</a:t>
            </a:fld>
            <a:endParaRPr lang="fr-FR" dirty="0"/>
          </a:p>
        </p:txBody>
      </p:sp>
    </p:spTree>
    <p:extLst>
      <p:ext uri="{BB962C8B-B14F-4D97-AF65-F5344CB8AC3E}">
        <p14:creationId xmlns:p14="http://schemas.microsoft.com/office/powerpoint/2010/main" val="38336651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75</a:t>
            </a:fld>
            <a:endParaRPr lang="fr-FR" dirty="0"/>
          </a:p>
        </p:txBody>
      </p:sp>
    </p:spTree>
    <p:extLst>
      <p:ext uri="{BB962C8B-B14F-4D97-AF65-F5344CB8AC3E}">
        <p14:creationId xmlns:p14="http://schemas.microsoft.com/office/powerpoint/2010/main" val="2452760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035050" y="765909"/>
            <a:ext cx="6210300" cy="1629316"/>
          </a:xfrm>
        </p:spPr>
        <p:txBody>
          <a:bodyPr anchor="b"/>
          <a:lstStyle>
            <a:lvl1pPr algn="ctr">
              <a:defRPr sz="4075"/>
            </a:lvl1pPr>
          </a:lstStyle>
          <a:p>
            <a:r>
              <a:rPr lang="fr-FR" smtClean="0"/>
              <a:t>Modifiez le style du titre</a:t>
            </a:r>
            <a:endParaRPr lang="en-US" dirty="0"/>
          </a:p>
        </p:txBody>
      </p:sp>
      <p:sp>
        <p:nvSpPr>
          <p:cNvPr id="3" name="Subtitle 2"/>
          <p:cNvSpPr>
            <a:spLocks noGrp="1"/>
          </p:cNvSpPr>
          <p:nvPr>
            <p:ph type="subTitle" idx="1"/>
          </p:nvPr>
        </p:nvSpPr>
        <p:spPr>
          <a:xfrm>
            <a:off x="1035050" y="2458058"/>
            <a:ext cx="6210300" cy="1129904"/>
          </a:xfrm>
        </p:spPr>
        <p:txBody>
          <a:bodyPr/>
          <a:lstStyle>
            <a:lvl1pPr marL="0" indent="0" algn="ctr">
              <a:buNone/>
              <a:defRPr sz="1630"/>
            </a:lvl1pPr>
            <a:lvl2pPr marL="310530" indent="0" algn="ctr">
              <a:buNone/>
              <a:defRPr sz="1358"/>
            </a:lvl2pPr>
            <a:lvl3pPr marL="621060" indent="0" algn="ctr">
              <a:buNone/>
              <a:defRPr sz="1223"/>
            </a:lvl3pPr>
            <a:lvl4pPr marL="931591" indent="0" algn="ctr">
              <a:buNone/>
              <a:defRPr sz="1087"/>
            </a:lvl4pPr>
            <a:lvl5pPr marL="1242121" indent="0" algn="ctr">
              <a:buNone/>
              <a:defRPr sz="1087"/>
            </a:lvl5pPr>
            <a:lvl6pPr marL="1552651" indent="0" algn="ctr">
              <a:buNone/>
              <a:defRPr sz="1087"/>
            </a:lvl6pPr>
            <a:lvl7pPr marL="1863181" indent="0" algn="ctr">
              <a:buNone/>
              <a:defRPr sz="1087"/>
            </a:lvl7pPr>
            <a:lvl8pPr marL="2173712" indent="0" algn="ctr">
              <a:buNone/>
              <a:defRPr sz="1087"/>
            </a:lvl8pPr>
            <a:lvl9pPr marL="2484242" indent="0" algn="ctr">
              <a:buNone/>
              <a:defRPr sz="1087"/>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27462DD1-1750-46BC-8742-DA74E4495C30}"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7685985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53B296-E02D-4CAA-9B99-F286E3FA5913}"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9938029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64965" y="1166738"/>
            <a:ext cx="7141845" cy="1946729"/>
          </a:xfrm>
        </p:spPr>
        <p:txBody>
          <a:bodyPr anchor="b"/>
          <a:lstStyle>
            <a:lvl1pPr>
              <a:defRPr sz="4075"/>
            </a:lvl1pPr>
          </a:lstStyle>
          <a:p>
            <a:r>
              <a:rPr lang="fr-FR" smtClean="0"/>
              <a:t>Modifiez le style du titre</a:t>
            </a:r>
            <a:endParaRPr lang="en-US" dirty="0"/>
          </a:p>
        </p:txBody>
      </p:sp>
      <p:sp>
        <p:nvSpPr>
          <p:cNvPr id="3" name="Text Placeholder 2"/>
          <p:cNvSpPr>
            <a:spLocks noGrp="1"/>
          </p:cNvSpPr>
          <p:nvPr>
            <p:ph type="body" idx="1"/>
          </p:nvPr>
        </p:nvSpPr>
        <p:spPr>
          <a:xfrm>
            <a:off x="564965" y="3131884"/>
            <a:ext cx="7141845" cy="1023739"/>
          </a:xfrm>
        </p:spPr>
        <p:txBody>
          <a:bodyPr/>
          <a:lstStyle>
            <a:lvl1pPr marL="0" indent="0">
              <a:buNone/>
              <a:defRPr sz="1630">
                <a:solidFill>
                  <a:schemeClr val="tx1">
                    <a:tint val="75000"/>
                  </a:schemeClr>
                </a:solidFill>
              </a:defRPr>
            </a:lvl1pPr>
            <a:lvl2pPr marL="310530" indent="0">
              <a:buNone/>
              <a:defRPr sz="1358">
                <a:solidFill>
                  <a:schemeClr val="tx1">
                    <a:tint val="75000"/>
                  </a:schemeClr>
                </a:solidFill>
              </a:defRPr>
            </a:lvl2pPr>
            <a:lvl3pPr marL="621060" indent="0">
              <a:buNone/>
              <a:defRPr sz="1223">
                <a:solidFill>
                  <a:schemeClr val="tx1">
                    <a:tint val="75000"/>
                  </a:schemeClr>
                </a:solidFill>
              </a:defRPr>
            </a:lvl3pPr>
            <a:lvl4pPr marL="931591" indent="0">
              <a:buNone/>
              <a:defRPr sz="1087">
                <a:solidFill>
                  <a:schemeClr val="tx1">
                    <a:tint val="75000"/>
                  </a:schemeClr>
                </a:solidFill>
              </a:defRPr>
            </a:lvl4pPr>
            <a:lvl5pPr marL="1242121" indent="0">
              <a:buNone/>
              <a:defRPr sz="1087">
                <a:solidFill>
                  <a:schemeClr val="tx1">
                    <a:tint val="75000"/>
                  </a:schemeClr>
                </a:solidFill>
              </a:defRPr>
            </a:lvl5pPr>
            <a:lvl6pPr marL="1552651" indent="0">
              <a:buNone/>
              <a:defRPr sz="1087">
                <a:solidFill>
                  <a:schemeClr val="tx1">
                    <a:tint val="75000"/>
                  </a:schemeClr>
                </a:solidFill>
              </a:defRPr>
            </a:lvl6pPr>
            <a:lvl7pPr marL="1863181" indent="0">
              <a:buNone/>
              <a:defRPr sz="1087">
                <a:solidFill>
                  <a:schemeClr val="tx1">
                    <a:tint val="75000"/>
                  </a:schemeClr>
                </a:solidFill>
              </a:defRPr>
            </a:lvl7pPr>
            <a:lvl8pPr marL="2173712" indent="0">
              <a:buNone/>
              <a:defRPr sz="1087">
                <a:solidFill>
                  <a:schemeClr val="tx1">
                    <a:tint val="75000"/>
                  </a:schemeClr>
                </a:solidFill>
              </a:defRPr>
            </a:lvl8pPr>
            <a:lvl9pPr marL="2484242" indent="0">
              <a:buNone/>
              <a:defRPr sz="1087">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64906E4-F8EF-444A-A95C-FDFC5B39061D}"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11158796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69278"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191953"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ED694-A063-4DCA-9FB8-F9112AEFE5B8}"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23067795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70356" y="249164"/>
            <a:ext cx="7141845" cy="904574"/>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570356" y="1147238"/>
            <a:ext cx="3502997"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4" name="Content Placeholder 3"/>
          <p:cNvSpPr>
            <a:spLocks noGrp="1"/>
          </p:cNvSpPr>
          <p:nvPr>
            <p:ph sz="half" idx="2"/>
          </p:nvPr>
        </p:nvSpPr>
        <p:spPr>
          <a:xfrm>
            <a:off x="570356" y="1709482"/>
            <a:ext cx="3502997"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191952" y="1147238"/>
            <a:ext cx="3520249"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6" name="Content Placeholder 5"/>
          <p:cNvSpPr>
            <a:spLocks noGrp="1"/>
          </p:cNvSpPr>
          <p:nvPr>
            <p:ph sz="quarter" idx="4"/>
          </p:nvPr>
        </p:nvSpPr>
        <p:spPr>
          <a:xfrm>
            <a:off x="4191952" y="1709482"/>
            <a:ext cx="3520249"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A6DD48-1E88-4039-ACBE-465C275AE57F}" type="datetime1">
              <a:rPr lang="fr-FR" smtClean="0">
                <a:solidFill>
                  <a:prstClr val="black">
                    <a:tint val="75000"/>
                  </a:prstClr>
                </a:solidFill>
              </a:rPr>
              <a:pPr/>
              <a:t>12/08/2015</a:t>
            </a:fld>
            <a:endParaRPr lang="fr-F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fr-F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3599959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51C0619-A4DB-41FD-9194-387A3599206C}" type="datetime1">
              <a:rPr lang="fr-FR" smtClean="0">
                <a:solidFill>
                  <a:prstClr val="black">
                    <a:tint val="75000"/>
                  </a:prstClr>
                </a:solidFill>
              </a:rPr>
              <a:pPr/>
              <a:t>12/08/2015</a:t>
            </a:fld>
            <a:endParaRPr lang="fr-FR"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fr-FR"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48577519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472112-DA9B-43B3-ADDE-87681B2244FC}" type="datetime1">
              <a:rPr lang="fr-FR" smtClean="0">
                <a:solidFill>
                  <a:prstClr val="black">
                    <a:tint val="75000"/>
                  </a:prstClr>
                </a:solidFill>
              </a:rPr>
              <a:pPr/>
              <a:t>12/08/2015</a:t>
            </a:fld>
            <a:endParaRPr lang="fr-F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fr-F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15339448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Content Placeholder 2"/>
          <p:cNvSpPr>
            <a:spLocks noGrp="1"/>
          </p:cNvSpPr>
          <p:nvPr>
            <p:ph idx="1"/>
          </p:nvPr>
        </p:nvSpPr>
        <p:spPr>
          <a:xfrm>
            <a:off x="3520248" y="673826"/>
            <a:ext cx="4191953" cy="3325798"/>
          </a:xfrm>
        </p:spPr>
        <p:txBody>
          <a:bodyPr/>
          <a:lstStyle>
            <a:lvl1pPr>
              <a:defRPr sz="2173"/>
            </a:lvl1pPr>
            <a:lvl2pPr>
              <a:defRPr sz="1902"/>
            </a:lvl2pPr>
            <a:lvl3pPr>
              <a:defRPr sz="1630"/>
            </a:lvl3pPr>
            <a:lvl4pPr>
              <a:defRPr sz="1358"/>
            </a:lvl4pPr>
            <a:lvl5pPr>
              <a:defRPr sz="1358"/>
            </a:lvl5pPr>
            <a:lvl6pPr>
              <a:defRPr sz="1358"/>
            </a:lvl6pPr>
            <a:lvl7pPr>
              <a:defRPr sz="1358"/>
            </a:lvl7pPr>
            <a:lvl8pPr>
              <a:defRPr sz="1358"/>
            </a:lvl8pPr>
            <a:lvl9pPr>
              <a:defRPr sz="1358"/>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76C7A2F-9CE9-4296-A030-C1F8817A9AA4}"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44575712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520248" y="673826"/>
            <a:ext cx="4191953" cy="3325798"/>
          </a:xfrm>
        </p:spPr>
        <p:txBody>
          <a:bodyPr anchor="t"/>
          <a:lstStyle>
            <a:lvl1pPr marL="0" indent="0">
              <a:buNone/>
              <a:defRPr sz="2173"/>
            </a:lvl1pPr>
            <a:lvl2pPr marL="310530" indent="0">
              <a:buNone/>
              <a:defRPr sz="1902"/>
            </a:lvl2pPr>
            <a:lvl3pPr marL="621060" indent="0">
              <a:buNone/>
              <a:defRPr sz="1630"/>
            </a:lvl3pPr>
            <a:lvl4pPr marL="931591" indent="0">
              <a:buNone/>
              <a:defRPr sz="1358"/>
            </a:lvl4pPr>
            <a:lvl5pPr marL="1242121" indent="0">
              <a:buNone/>
              <a:defRPr sz="1358"/>
            </a:lvl5pPr>
            <a:lvl6pPr marL="1552651" indent="0">
              <a:buNone/>
              <a:defRPr sz="1358"/>
            </a:lvl6pPr>
            <a:lvl7pPr marL="1863181" indent="0">
              <a:buNone/>
              <a:defRPr sz="1358"/>
            </a:lvl7pPr>
            <a:lvl8pPr marL="2173712" indent="0">
              <a:buNone/>
              <a:defRPr sz="1358"/>
            </a:lvl8pPr>
            <a:lvl9pPr marL="2484242" indent="0">
              <a:buNone/>
              <a:defRPr sz="1358"/>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43FEAE5-ECFA-43D4-B919-9D4A1755EEF5}"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61467252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6A5D062-7240-4E8F-B02C-3A01DF7A533F}"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6812293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25661" y="249164"/>
            <a:ext cx="1785461" cy="396604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69277" y="249164"/>
            <a:ext cx="5252879" cy="396604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6BF93D-FF91-459A-B432-465B102331B2}"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51205798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035050" y="765909"/>
            <a:ext cx="6210300" cy="1629316"/>
          </a:xfrm>
        </p:spPr>
        <p:txBody>
          <a:bodyPr anchor="b"/>
          <a:lstStyle>
            <a:lvl1pPr algn="ctr">
              <a:defRPr sz="4075"/>
            </a:lvl1pPr>
          </a:lstStyle>
          <a:p>
            <a:r>
              <a:rPr lang="fr-FR" smtClean="0"/>
              <a:t>Modifiez le style du titre</a:t>
            </a:r>
            <a:endParaRPr lang="en-US" dirty="0"/>
          </a:p>
        </p:txBody>
      </p:sp>
      <p:sp>
        <p:nvSpPr>
          <p:cNvPr id="3" name="Subtitle 2"/>
          <p:cNvSpPr>
            <a:spLocks noGrp="1"/>
          </p:cNvSpPr>
          <p:nvPr>
            <p:ph type="subTitle" idx="1"/>
          </p:nvPr>
        </p:nvSpPr>
        <p:spPr>
          <a:xfrm>
            <a:off x="1035050" y="2458058"/>
            <a:ext cx="6210300" cy="1129904"/>
          </a:xfrm>
        </p:spPr>
        <p:txBody>
          <a:bodyPr/>
          <a:lstStyle>
            <a:lvl1pPr marL="0" indent="0" algn="ctr">
              <a:buNone/>
              <a:defRPr sz="1630"/>
            </a:lvl1pPr>
            <a:lvl2pPr marL="310530" indent="0" algn="ctr">
              <a:buNone/>
              <a:defRPr sz="1358"/>
            </a:lvl2pPr>
            <a:lvl3pPr marL="621060" indent="0" algn="ctr">
              <a:buNone/>
              <a:defRPr sz="1223"/>
            </a:lvl3pPr>
            <a:lvl4pPr marL="931591" indent="0" algn="ctr">
              <a:buNone/>
              <a:defRPr sz="1087"/>
            </a:lvl4pPr>
            <a:lvl5pPr marL="1242121" indent="0" algn="ctr">
              <a:buNone/>
              <a:defRPr sz="1087"/>
            </a:lvl5pPr>
            <a:lvl6pPr marL="1552651" indent="0" algn="ctr">
              <a:buNone/>
              <a:defRPr sz="1087"/>
            </a:lvl6pPr>
            <a:lvl7pPr marL="1863181" indent="0" algn="ctr">
              <a:buNone/>
              <a:defRPr sz="1087"/>
            </a:lvl7pPr>
            <a:lvl8pPr marL="2173712" indent="0" algn="ctr">
              <a:buNone/>
              <a:defRPr sz="1087"/>
            </a:lvl8pPr>
            <a:lvl9pPr marL="2484242" indent="0" algn="ctr">
              <a:buNone/>
              <a:defRPr sz="1087"/>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C2D3D8D-BF3B-4A1C-AD1E-B7F911AFFE6C}"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0556004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CD94D50-A328-43DA-B0CF-CF1F60E5A636}"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75192894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64965" y="1166738"/>
            <a:ext cx="7141845" cy="1946729"/>
          </a:xfrm>
        </p:spPr>
        <p:txBody>
          <a:bodyPr anchor="b"/>
          <a:lstStyle>
            <a:lvl1pPr>
              <a:defRPr sz="4075"/>
            </a:lvl1pPr>
          </a:lstStyle>
          <a:p>
            <a:r>
              <a:rPr lang="fr-FR" smtClean="0"/>
              <a:t>Modifiez le style du titre</a:t>
            </a:r>
            <a:endParaRPr lang="en-US" dirty="0"/>
          </a:p>
        </p:txBody>
      </p:sp>
      <p:sp>
        <p:nvSpPr>
          <p:cNvPr id="3" name="Text Placeholder 2"/>
          <p:cNvSpPr>
            <a:spLocks noGrp="1"/>
          </p:cNvSpPr>
          <p:nvPr>
            <p:ph type="body" idx="1"/>
          </p:nvPr>
        </p:nvSpPr>
        <p:spPr>
          <a:xfrm>
            <a:off x="564965" y="3131884"/>
            <a:ext cx="7141845" cy="1023739"/>
          </a:xfrm>
        </p:spPr>
        <p:txBody>
          <a:bodyPr/>
          <a:lstStyle>
            <a:lvl1pPr marL="0" indent="0">
              <a:buNone/>
              <a:defRPr sz="1630">
                <a:solidFill>
                  <a:schemeClr val="tx1">
                    <a:tint val="75000"/>
                  </a:schemeClr>
                </a:solidFill>
              </a:defRPr>
            </a:lvl1pPr>
            <a:lvl2pPr marL="310530" indent="0">
              <a:buNone/>
              <a:defRPr sz="1358">
                <a:solidFill>
                  <a:schemeClr val="tx1">
                    <a:tint val="75000"/>
                  </a:schemeClr>
                </a:solidFill>
              </a:defRPr>
            </a:lvl2pPr>
            <a:lvl3pPr marL="621060" indent="0">
              <a:buNone/>
              <a:defRPr sz="1223">
                <a:solidFill>
                  <a:schemeClr val="tx1">
                    <a:tint val="75000"/>
                  </a:schemeClr>
                </a:solidFill>
              </a:defRPr>
            </a:lvl3pPr>
            <a:lvl4pPr marL="931591" indent="0">
              <a:buNone/>
              <a:defRPr sz="1087">
                <a:solidFill>
                  <a:schemeClr val="tx1">
                    <a:tint val="75000"/>
                  </a:schemeClr>
                </a:solidFill>
              </a:defRPr>
            </a:lvl4pPr>
            <a:lvl5pPr marL="1242121" indent="0">
              <a:buNone/>
              <a:defRPr sz="1087">
                <a:solidFill>
                  <a:schemeClr val="tx1">
                    <a:tint val="75000"/>
                  </a:schemeClr>
                </a:solidFill>
              </a:defRPr>
            </a:lvl5pPr>
            <a:lvl6pPr marL="1552651" indent="0">
              <a:buNone/>
              <a:defRPr sz="1087">
                <a:solidFill>
                  <a:schemeClr val="tx1">
                    <a:tint val="75000"/>
                  </a:schemeClr>
                </a:solidFill>
              </a:defRPr>
            </a:lvl6pPr>
            <a:lvl7pPr marL="1863181" indent="0">
              <a:buNone/>
              <a:defRPr sz="1087">
                <a:solidFill>
                  <a:schemeClr val="tx1">
                    <a:tint val="75000"/>
                  </a:schemeClr>
                </a:solidFill>
              </a:defRPr>
            </a:lvl7pPr>
            <a:lvl8pPr marL="2173712" indent="0">
              <a:buNone/>
              <a:defRPr sz="1087">
                <a:solidFill>
                  <a:schemeClr val="tx1">
                    <a:tint val="75000"/>
                  </a:schemeClr>
                </a:solidFill>
              </a:defRPr>
            </a:lvl8pPr>
            <a:lvl9pPr marL="2484242" indent="0">
              <a:buNone/>
              <a:defRPr sz="1087">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2DEC14A-B0EF-4757-8D51-EBFBB81012E6}"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14392075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69278"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191953"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6E650E4-B61A-4EB4-AA65-F55F9EF9E60A}"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9692478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70356" y="249164"/>
            <a:ext cx="7141845" cy="904574"/>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570356" y="1147238"/>
            <a:ext cx="3502997"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4" name="Content Placeholder 3"/>
          <p:cNvSpPr>
            <a:spLocks noGrp="1"/>
          </p:cNvSpPr>
          <p:nvPr>
            <p:ph sz="half" idx="2"/>
          </p:nvPr>
        </p:nvSpPr>
        <p:spPr>
          <a:xfrm>
            <a:off x="570356" y="1709482"/>
            <a:ext cx="3502997"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191952" y="1147238"/>
            <a:ext cx="3520249"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6" name="Content Placeholder 5"/>
          <p:cNvSpPr>
            <a:spLocks noGrp="1"/>
          </p:cNvSpPr>
          <p:nvPr>
            <p:ph sz="quarter" idx="4"/>
          </p:nvPr>
        </p:nvSpPr>
        <p:spPr>
          <a:xfrm>
            <a:off x="4191952" y="1709482"/>
            <a:ext cx="3520249"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C691276-8629-4214-BB51-2DFBDE2A1FE3}" type="datetime1">
              <a:rPr lang="fr-FR" smtClean="0">
                <a:solidFill>
                  <a:prstClr val="black">
                    <a:tint val="75000"/>
                  </a:prstClr>
                </a:solidFill>
              </a:rPr>
              <a:pPr/>
              <a:t>12/08/2015</a:t>
            </a:fld>
            <a:endParaRPr lang="fr-F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fr-F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2440727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3449A21-C3A5-4D61-938A-BC1BB9A253F9}" type="datetime1">
              <a:rPr lang="fr-FR" smtClean="0">
                <a:solidFill>
                  <a:prstClr val="black">
                    <a:tint val="75000"/>
                  </a:prstClr>
                </a:solidFill>
              </a:rPr>
              <a:pPr/>
              <a:t>12/08/2015</a:t>
            </a:fld>
            <a:endParaRPr lang="fr-FR"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fr-FR"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63247781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B1DBAD-CC9B-4985-B561-ED03B318055E}" type="datetime1">
              <a:rPr lang="fr-FR" smtClean="0">
                <a:solidFill>
                  <a:prstClr val="black">
                    <a:tint val="75000"/>
                  </a:prstClr>
                </a:solidFill>
              </a:rPr>
              <a:pPr/>
              <a:t>12/08/2015</a:t>
            </a:fld>
            <a:endParaRPr lang="fr-F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fr-F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83286266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Content Placeholder 2"/>
          <p:cNvSpPr>
            <a:spLocks noGrp="1"/>
          </p:cNvSpPr>
          <p:nvPr>
            <p:ph idx="1"/>
          </p:nvPr>
        </p:nvSpPr>
        <p:spPr>
          <a:xfrm>
            <a:off x="3520248" y="673826"/>
            <a:ext cx="4191953" cy="3325798"/>
          </a:xfrm>
        </p:spPr>
        <p:txBody>
          <a:bodyPr/>
          <a:lstStyle>
            <a:lvl1pPr>
              <a:defRPr sz="2173"/>
            </a:lvl1pPr>
            <a:lvl2pPr>
              <a:defRPr sz="1902"/>
            </a:lvl2pPr>
            <a:lvl3pPr>
              <a:defRPr sz="1630"/>
            </a:lvl3pPr>
            <a:lvl4pPr>
              <a:defRPr sz="1358"/>
            </a:lvl4pPr>
            <a:lvl5pPr>
              <a:defRPr sz="1358"/>
            </a:lvl5pPr>
            <a:lvl6pPr>
              <a:defRPr sz="1358"/>
            </a:lvl6pPr>
            <a:lvl7pPr>
              <a:defRPr sz="1358"/>
            </a:lvl7pPr>
            <a:lvl8pPr>
              <a:defRPr sz="1358"/>
            </a:lvl8pPr>
            <a:lvl9pPr>
              <a:defRPr sz="1358"/>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7387AB1-7AE6-402A-9D41-2339801EAFAC}"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87546159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520248" y="673826"/>
            <a:ext cx="4191953" cy="3325798"/>
          </a:xfrm>
        </p:spPr>
        <p:txBody>
          <a:bodyPr anchor="t"/>
          <a:lstStyle>
            <a:lvl1pPr marL="0" indent="0">
              <a:buNone/>
              <a:defRPr sz="2173"/>
            </a:lvl1pPr>
            <a:lvl2pPr marL="310530" indent="0">
              <a:buNone/>
              <a:defRPr sz="1902"/>
            </a:lvl2pPr>
            <a:lvl3pPr marL="621060" indent="0">
              <a:buNone/>
              <a:defRPr sz="1630"/>
            </a:lvl3pPr>
            <a:lvl4pPr marL="931591" indent="0">
              <a:buNone/>
              <a:defRPr sz="1358"/>
            </a:lvl4pPr>
            <a:lvl5pPr marL="1242121" indent="0">
              <a:buNone/>
              <a:defRPr sz="1358"/>
            </a:lvl5pPr>
            <a:lvl6pPr marL="1552651" indent="0">
              <a:buNone/>
              <a:defRPr sz="1358"/>
            </a:lvl6pPr>
            <a:lvl7pPr marL="1863181" indent="0">
              <a:buNone/>
              <a:defRPr sz="1358"/>
            </a:lvl7pPr>
            <a:lvl8pPr marL="2173712" indent="0">
              <a:buNone/>
              <a:defRPr sz="1358"/>
            </a:lvl8pPr>
            <a:lvl9pPr marL="2484242" indent="0">
              <a:buNone/>
              <a:defRPr sz="1358"/>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5E7AEF6-2904-4FF6-AF3C-2E479AA8E611}"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00043410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4CF373-825B-457D-ACC5-F403C73B84BC}"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54952112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25661" y="249164"/>
            <a:ext cx="1785461" cy="396604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69277" y="249164"/>
            <a:ext cx="5252879" cy="396604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C74CD04-D403-422D-B3CD-513A23135A99}"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7760433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035050" y="765909"/>
            <a:ext cx="6210300" cy="1629316"/>
          </a:xfrm>
        </p:spPr>
        <p:txBody>
          <a:bodyPr anchor="b"/>
          <a:lstStyle>
            <a:lvl1pPr algn="ctr">
              <a:defRPr sz="4075"/>
            </a:lvl1pPr>
          </a:lstStyle>
          <a:p>
            <a:r>
              <a:rPr lang="fr-FR" smtClean="0"/>
              <a:t>Modifiez le style du titre</a:t>
            </a:r>
            <a:endParaRPr lang="en-US" dirty="0"/>
          </a:p>
        </p:txBody>
      </p:sp>
      <p:sp>
        <p:nvSpPr>
          <p:cNvPr id="3" name="Subtitle 2"/>
          <p:cNvSpPr>
            <a:spLocks noGrp="1"/>
          </p:cNvSpPr>
          <p:nvPr>
            <p:ph type="subTitle" idx="1"/>
          </p:nvPr>
        </p:nvSpPr>
        <p:spPr>
          <a:xfrm>
            <a:off x="1035050" y="2458058"/>
            <a:ext cx="6210300" cy="1129904"/>
          </a:xfrm>
        </p:spPr>
        <p:txBody>
          <a:bodyPr/>
          <a:lstStyle>
            <a:lvl1pPr marL="0" indent="0" algn="ctr">
              <a:buNone/>
              <a:defRPr sz="1630"/>
            </a:lvl1pPr>
            <a:lvl2pPr marL="310530" indent="0" algn="ctr">
              <a:buNone/>
              <a:defRPr sz="1358"/>
            </a:lvl2pPr>
            <a:lvl3pPr marL="621060" indent="0" algn="ctr">
              <a:buNone/>
              <a:defRPr sz="1223"/>
            </a:lvl3pPr>
            <a:lvl4pPr marL="931591" indent="0" algn="ctr">
              <a:buNone/>
              <a:defRPr sz="1087"/>
            </a:lvl4pPr>
            <a:lvl5pPr marL="1242121" indent="0" algn="ctr">
              <a:buNone/>
              <a:defRPr sz="1087"/>
            </a:lvl5pPr>
            <a:lvl6pPr marL="1552651" indent="0" algn="ctr">
              <a:buNone/>
              <a:defRPr sz="1087"/>
            </a:lvl6pPr>
            <a:lvl7pPr marL="1863181" indent="0" algn="ctr">
              <a:buNone/>
              <a:defRPr sz="1087"/>
            </a:lvl7pPr>
            <a:lvl8pPr marL="2173712" indent="0" algn="ctr">
              <a:buNone/>
              <a:defRPr sz="1087"/>
            </a:lvl8pPr>
            <a:lvl9pPr marL="2484242" indent="0" algn="ctr">
              <a:buNone/>
              <a:defRPr sz="1087"/>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D19EDF4-9705-44B2-A6B4-2945FF37B1D0}"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609904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2F928FE-992F-4C9D-9055-B97ECBF89E93}"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34608822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64965" y="1166738"/>
            <a:ext cx="7141845" cy="1946729"/>
          </a:xfrm>
        </p:spPr>
        <p:txBody>
          <a:bodyPr anchor="b"/>
          <a:lstStyle>
            <a:lvl1pPr>
              <a:defRPr sz="4075"/>
            </a:lvl1pPr>
          </a:lstStyle>
          <a:p>
            <a:r>
              <a:rPr lang="fr-FR" smtClean="0"/>
              <a:t>Modifiez le style du titre</a:t>
            </a:r>
            <a:endParaRPr lang="en-US" dirty="0"/>
          </a:p>
        </p:txBody>
      </p:sp>
      <p:sp>
        <p:nvSpPr>
          <p:cNvPr id="3" name="Text Placeholder 2"/>
          <p:cNvSpPr>
            <a:spLocks noGrp="1"/>
          </p:cNvSpPr>
          <p:nvPr>
            <p:ph type="body" idx="1"/>
          </p:nvPr>
        </p:nvSpPr>
        <p:spPr>
          <a:xfrm>
            <a:off x="564965" y="3131884"/>
            <a:ext cx="7141845" cy="1023739"/>
          </a:xfrm>
        </p:spPr>
        <p:txBody>
          <a:bodyPr/>
          <a:lstStyle>
            <a:lvl1pPr marL="0" indent="0">
              <a:buNone/>
              <a:defRPr sz="1630">
                <a:solidFill>
                  <a:schemeClr val="tx1">
                    <a:tint val="75000"/>
                  </a:schemeClr>
                </a:solidFill>
              </a:defRPr>
            </a:lvl1pPr>
            <a:lvl2pPr marL="310530" indent="0">
              <a:buNone/>
              <a:defRPr sz="1358">
                <a:solidFill>
                  <a:schemeClr val="tx1">
                    <a:tint val="75000"/>
                  </a:schemeClr>
                </a:solidFill>
              </a:defRPr>
            </a:lvl2pPr>
            <a:lvl3pPr marL="621060" indent="0">
              <a:buNone/>
              <a:defRPr sz="1223">
                <a:solidFill>
                  <a:schemeClr val="tx1">
                    <a:tint val="75000"/>
                  </a:schemeClr>
                </a:solidFill>
              </a:defRPr>
            </a:lvl3pPr>
            <a:lvl4pPr marL="931591" indent="0">
              <a:buNone/>
              <a:defRPr sz="1087">
                <a:solidFill>
                  <a:schemeClr val="tx1">
                    <a:tint val="75000"/>
                  </a:schemeClr>
                </a:solidFill>
              </a:defRPr>
            </a:lvl4pPr>
            <a:lvl5pPr marL="1242121" indent="0">
              <a:buNone/>
              <a:defRPr sz="1087">
                <a:solidFill>
                  <a:schemeClr val="tx1">
                    <a:tint val="75000"/>
                  </a:schemeClr>
                </a:solidFill>
              </a:defRPr>
            </a:lvl5pPr>
            <a:lvl6pPr marL="1552651" indent="0">
              <a:buNone/>
              <a:defRPr sz="1087">
                <a:solidFill>
                  <a:schemeClr val="tx1">
                    <a:tint val="75000"/>
                  </a:schemeClr>
                </a:solidFill>
              </a:defRPr>
            </a:lvl6pPr>
            <a:lvl7pPr marL="1863181" indent="0">
              <a:buNone/>
              <a:defRPr sz="1087">
                <a:solidFill>
                  <a:schemeClr val="tx1">
                    <a:tint val="75000"/>
                  </a:schemeClr>
                </a:solidFill>
              </a:defRPr>
            </a:lvl7pPr>
            <a:lvl8pPr marL="2173712" indent="0">
              <a:buNone/>
              <a:defRPr sz="1087">
                <a:solidFill>
                  <a:schemeClr val="tx1">
                    <a:tint val="75000"/>
                  </a:schemeClr>
                </a:solidFill>
              </a:defRPr>
            </a:lvl8pPr>
            <a:lvl9pPr marL="2484242" indent="0">
              <a:buNone/>
              <a:defRPr sz="1087">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D95D65FE-7663-4FB5-AFE1-423C304A6325}"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30305564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69278"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191953"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C52A01C-3921-4906-9303-E8D123D072F1}"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63958955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70356" y="249164"/>
            <a:ext cx="7141845" cy="904574"/>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570356" y="1147238"/>
            <a:ext cx="3502997"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4" name="Content Placeholder 3"/>
          <p:cNvSpPr>
            <a:spLocks noGrp="1"/>
          </p:cNvSpPr>
          <p:nvPr>
            <p:ph sz="half" idx="2"/>
          </p:nvPr>
        </p:nvSpPr>
        <p:spPr>
          <a:xfrm>
            <a:off x="570356" y="1709482"/>
            <a:ext cx="3502997"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191952" y="1147238"/>
            <a:ext cx="3520249"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6" name="Content Placeholder 5"/>
          <p:cNvSpPr>
            <a:spLocks noGrp="1"/>
          </p:cNvSpPr>
          <p:nvPr>
            <p:ph sz="quarter" idx="4"/>
          </p:nvPr>
        </p:nvSpPr>
        <p:spPr>
          <a:xfrm>
            <a:off x="4191952" y="1709482"/>
            <a:ext cx="3520249"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C4E4404-7271-41D0-8352-C5169EB92AD1}" type="datetime1">
              <a:rPr lang="fr-FR" smtClean="0">
                <a:solidFill>
                  <a:prstClr val="black">
                    <a:tint val="75000"/>
                  </a:prstClr>
                </a:solidFill>
              </a:rPr>
              <a:pPr/>
              <a:t>12/08/2015</a:t>
            </a:fld>
            <a:endParaRPr lang="fr-F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fr-F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46583848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1CB9759F-0D66-4106-B97D-B27AA52A55BA}" type="datetime1">
              <a:rPr lang="fr-FR" smtClean="0">
                <a:solidFill>
                  <a:prstClr val="black">
                    <a:tint val="75000"/>
                  </a:prstClr>
                </a:solidFill>
              </a:rPr>
              <a:pPr/>
              <a:t>12/08/2015</a:t>
            </a:fld>
            <a:endParaRPr lang="fr-FR"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fr-FR"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77420018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A114AF-0ABB-4112-9734-4181B5928D4B}" type="datetime1">
              <a:rPr lang="fr-FR" smtClean="0">
                <a:solidFill>
                  <a:prstClr val="black">
                    <a:tint val="75000"/>
                  </a:prstClr>
                </a:solidFill>
              </a:rPr>
              <a:pPr/>
              <a:t>12/08/2015</a:t>
            </a:fld>
            <a:endParaRPr lang="fr-F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fr-F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60912174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Content Placeholder 2"/>
          <p:cNvSpPr>
            <a:spLocks noGrp="1"/>
          </p:cNvSpPr>
          <p:nvPr>
            <p:ph idx="1"/>
          </p:nvPr>
        </p:nvSpPr>
        <p:spPr>
          <a:xfrm>
            <a:off x="3520248" y="673826"/>
            <a:ext cx="4191953" cy="3325798"/>
          </a:xfrm>
        </p:spPr>
        <p:txBody>
          <a:bodyPr/>
          <a:lstStyle>
            <a:lvl1pPr>
              <a:defRPr sz="2173"/>
            </a:lvl1pPr>
            <a:lvl2pPr>
              <a:defRPr sz="1902"/>
            </a:lvl2pPr>
            <a:lvl3pPr>
              <a:defRPr sz="1630"/>
            </a:lvl3pPr>
            <a:lvl4pPr>
              <a:defRPr sz="1358"/>
            </a:lvl4pPr>
            <a:lvl5pPr>
              <a:defRPr sz="1358"/>
            </a:lvl5pPr>
            <a:lvl6pPr>
              <a:defRPr sz="1358"/>
            </a:lvl6pPr>
            <a:lvl7pPr>
              <a:defRPr sz="1358"/>
            </a:lvl7pPr>
            <a:lvl8pPr>
              <a:defRPr sz="1358"/>
            </a:lvl8pPr>
            <a:lvl9pPr>
              <a:defRPr sz="1358"/>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232FD16C-6D56-4230-BF0B-6D7113A3223C}"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83841428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520248" y="673826"/>
            <a:ext cx="4191953" cy="3325798"/>
          </a:xfrm>
        </p:spPr>
        <p:txBody>
          <a:bodyPr anchor="t"/>
          <a:lstStyle>
            <a:lvl1pPr marL="0" indent="0">
              <a:buNone/>
              <a:defRPr sz="2173"/>
            </a:lvl1pPr>
            <a:lvl2pPr marL="310530" indent="0">
              <a:buNone/>
              <a:defRPr sz="1902"/>
            </a:lvl2pPr>
            <a:lvl3pPr marL="621060" indent="0">
              <a:buNone/>
              <a:defRPr sz="1630"/>
            </a:lvl3pPr>
            <a:lvl4pPr marL="931591" indent="0">
              <a:buNone/>
              <a:defRPr sz="1358"/>
            </a:lvl4pPr>
            <a:lvl5pPr marL="1242121" indent="0">
              <a:buNone/>
              <a:defRPr sz="1358"/>
            </a:lvl5pPr>
            <a:lvl6pPr marL="1552651" indent="0">
              <a:buNone/>
              <a:defRPr sz="1358"/>
            </a:lvl6pPr>
            <a:lvl7pPr marL="1863181" indent="0">
              <a:buNone/>
              <a:defRPr sz="1358"/>
            </a:lvl7pPr>
            <a:lvl8pPr marL="2173712" indent="0">
              <a:buNone/>
              <a:defRPr sz="1358"/>
            </a:lvl8pPr>
            <a:lvl9pPr marL="2484242" indent="0">
              <a:buNone/>
              <a:defRPr sz="1358"/>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EB65F9E-3CB1-45B4-A583-ECA718955554}" type="datetime1">
              <a:rPr lang="fr-FR" smtClean="0">
                <a:solidFill>
                  <a:prstClr val="black">
                    <a:tint val="75000"/>
                  </a:prstClr>
                </a:solidFill>
              </a:rPr>
              <a:pPr/>
              <a:t>12/08/2015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70704140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2FB4B58-52F8-4AA7-88A8-CE11EE24CB5F}"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41460887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25661" y="249164"/>
            <a:ext cx="1785461" cy="396604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69277" y="249164"/>
            <a:ext cx="5252879" cy="396604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6AD733F-BC1F-4733-8F03-DEFB04664403}" type="datetime1">
              <a:rPr lang="fr-FR" smtClean="0">
                <a:solidFill>
                  <a:prstClr val="black">
                    <a:tint val="75000"/>
                  </a:prstClr>
                </a:solidFill>
              </a:rPr>
              <a:pPr/>
              <a:t>12/08/2015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84491445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69278" y="249164"/>
            <a:ext cx="7141845" cy="90457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69278" y="1245820"/>
            <a:ext cx="7141845" cy="296938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569278" y="4337621"/>
            <a:ext cx="1863090" cy="249164"/>
          </a:xfrm>
          <a:prstGeom prst="rect">
            <a:avLst/>
          </a:prstGeom>
        </p:spPr>
        <p:txBody>
          <a:bodyPr vert="horz" lIns="91440" tIns="45720" rIns="91440" bIns="45720" rtlCol="0" anchor="ctr"/>
          <a:lstStyle>
            <a:lvl1pPr algn="l">
              <a:defRPr sz="815">
                <a:solidFill>
                  <a:schemeClr val="tx1">
                    <a:tint val="75000"/>
                  </a:schemeClr>
                </a:solidFill>
              </a:defRPr>
            </a:lvl1pPr>
          </a:lstStyle>
          <a:p>
            <a:pPr defTabSz="641775"/>
            <a:fld id="{EA9765BD-003A-4DD5-B570-A9EB3BB9CD59}" type="datetime1">
              <a:rPr lang="fr-FR" smtClean="0">
                <a:solidFill>
                  <a:prstClr val="black">
                    <a:tint val="75000"/>
                  </a:prstClr>
                </a:solidFill>
              </a:rPr>
              <a:pPr defTabSz="641775"/>
              <a:t>12/08/2015</a:t>
            </a:fld>
            <a:endParaRPr lang="fr-FR" dirty="0">
              <a:solidFill>
                <a:prstClr val="black">
                  <a:tint val="75000"/>
                </a:prstClr>
              </a:solidFill>
            </a:endParaRPr>
          </a:p>
        </p:txBody>
      </p:sp>
      <p:sp>
        <p:nvSpPr>
          <p:cNvPr id="5" name="Footer Placeholder 4"/>
          <p:cNvSpPr>
            <a:spLocks noGrp="1"/>
          </p:cNvSpPr>
          <p:nvPr>
            <p:ph type="ftr" sz="quarter" idx="3"/>
          </p:nvPr>
        </p:nvSpPr>
        <p:spPr>
          <a:xfrm>
            <a:off x="2742883" y="4337621"/>
            <a:ext cx="2794635" cy="249164"/>
          </a:xfrm>
          <a:prstGeom prst="rect">
            <a:avLst/>
          </a:prstGeom>
        </p:spPr>
        <p:txBody>
          <a:bodyPr vert="horz" lIns="91440" tIns="45720" rIns="91440" bIns="45720" rtlCol="0" anchor="ctr"/>
          <a:lstStyle>
            <a:lvl1pPr algn="ctr">
              <a:defRPr sz="815">
                <a:solidFill>
                  <a:schemeClr val="tx1">
                    <a:tint val="75000"/>
                  </a:schemeClr>
                </a:solidFill>
              </a:defRPr>
            </a:lvl1pPr>
          </a:lstStyle>
          <a:p>
            <a:pPr defTabSz="641775"/>
            <a:endParaRPr lang="fr-FR" dirty="0">
              <a:solidFill>
                <a:prstClr val="black">
                  <a:tint val="75000"/>
                </a:prstClr>
              </a:solidFill>
            </a:endParaRPr>
          </a:p>
        </p:txBody>
      </p:sp>
      <p:sp>
        <p:nvSpPr>
          <p:cNvPr id="6" name="Slide Number Placeholder 5"/>
          <p:cNvSpPr>
            <a:spLocks noGrp="1"/>
          </p:cNvSpPr>
          <p:nvPr>
            <p:ph type="sldNum" sz="quarter" idx="4"/>
          </p:nvPr>
        </p:nvSpPr>
        <p:spPr>
          <a:xfrm>
            <a:off x="5848033" y="4337621"/>
            <a:ext cx="1863090" cy="249164"/>
          </a:xfrm>
          <a:prstGeom prst="rect">
            <a:avLst/>
          </a:prstGeom>
        </p:spPr>
        <p:txBody>
          <a:bodyPr vert="horz" lIns="91440" tIns="45720" rIns="91440" bIns="45720" rtlCol="0" anchor="ctr"/>
          <a:lstStyle>
            <a:lvl1pPr algn="r">
              <a:defRPr sz="815">
                <a:solidFill>
                  <a:schemeClr val="tx1">
                    <a:tint val="75000"/>
                  </a:schemeClr>
                </a:solidFill>
              </a:defRPr>
            </a:lvl1pPr>
          </a:lstStyle>
          <a:p>
            <a:pPr defTabSz="641775"/>
            <a:fld id="{715311B9-6A58-4050-81AE-81F8E88ABC36}" type="slidenum">
              <a:rPr lang="fr-FR" smtClean="0">
                <a:solidFill>
                  <a:prstClr val="black">
                    <a:tint val="75000"/>
                  </a:prstClr>
                </a:solidFill>
              </a:rPr>
              <a:pPr defTabSz="641775"/>
              <a:t>‹N°›</a:t>
            </a:fld>
            <a:endParaRPr lang="fr-FR" dirty="0">
              <a:solidFill>
                <a:prstClr val="black">
                  <a:tint val="75000"/>
                </a:prstClr>
              </a:solidFill>
            </a:endParaRPr>
          </a:p>
        </p:txBody>
      </p:sp>
    </p:spTree>
    <p:extLst>
      <p:ext uri="{BB962C8B-B14F-4D97-AF65-F5344CB8AC3E}">
        <p14:creationId xmlns:p14="http://schemas.microsoft.com/office/powerpoint/2010/main" val="760838766"/>
      </p:ext>
    </p:extLst>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hf hdr="0" ftr="0" dt="0"/>
  <p:txStyles>
    <p:titleStyle>
      <a:lvl1pPr algn="l" defTabSz="621060" rtl="0" eaLnBrk="1" latinLnBrk="0" hangingPunct="1">
        <a:lnSpc>
          <a:spcPct val="90000"/>
        </a:lnSpc>
        <a:spcBef>
          <a:spcPct val="0"/>
        </a:spcBef>
        <a:buNone/>
        <a:defRPr sz="2988" kern="1200">
          <a:solidFill>
            <a:schemeClr val="tx1"/>
          </a:solidFill>
          <a:latin typeface="+mj-lt"/>
          <a:ea typeface="+mj-ea"/>
          <a:cs typeface="+mj-cs"/>
        </a:defRPr>
      </a:lvl1pPr>
    </p:titleStyle>
    <p:bodyStyle>
      <a:lvl1pPr marL="155265" indent="-155265" algn="l" defTabSz="621060" rtl="0" eaLnBrk="1" latinLnBrk="0" hangingPunct="1">
        <a:lnSpc>
          <a:spcPct val="90000"/>
        </a:lnSpc>
        <a:spcBef>
          <a:spcPts val="679"/>
        </a:spcBef>
        <a:buFont typeface="Arial" panose="020B0604020202020204" pitchFamily="34" charset="0"/>
        <a:buChar char="•"/>
        <a:defRPr sz="1902" kern="1200">
          <a:solidFill>
            <a:schemeClr val="tx1"/>
          </a:solidFill>
          <a:latin typeface="+mn-lt"/>
          <a:ea typeface="+mn-ea"/>
          <a:cs typeface="+mn-cs"/>
        </a:defRPr>
      </a:lvl1pPr>
      <a:lvl2pPr marL="465795" indent="-155265" algn="l" defTabSz="621060" rtl="0" eaLnBrk="1" latinLnBrk="0" hangingPunct="1">
        <a:lnSpc>
          <a:spcPct val="90000"/>
        </a:lnSpc>
        <a:spcBef>
          <a:spcPts val="340"/>
        </a:spcBef>
        <a:buFont typeface="Arial" panose="020B0604020202020204" pitchFamily="34" charset="0"/>
        <a:buChar char="•"/>
        <a:defRPr sz="1630" kern="1200">
          <a:solidFill>
            <a:schemeClr val="tx1"/>
          </a:solidFill>
          <a:latin typeface="+mn-lt"/>
          <a:ea typeface="+mn-ea"/>
          <a:cs typeface="+mn-cs"/>
        </a:defRPr>
      </a:lvl2pPr>
      <a:lvl3pPr marL="776326" indent="-155265" algn="l" defTabSz="621060" rtl="0" eaLnBrk="1" latinLnBrk="0" hangingPunct="1">
        <a:lnSpc>
          <a:spcPct val="90000"/>
        </a:lnSpc>
        <a:spcBef>
          <a:spcPts val="340"/>
        </a:spcBef>
        <a:buFont typeface="Arial" panose="020B0604020202020204" pitchFamily="34" charset="0"/>
        <a:buChar char="•"/>
        <a:defRPr sz="1358" kern="1200">
          <a:solidFill>
            <a:schemeClr val="tx1"/>
          </a:solidFill>
          <a:latin typeface="+mn-lt"/>
          <a:ea typeface="+mn-ea"/>
          <a:cs typeface="+mn-cs"/>
        </a:defRPr>
      </a:lvl3pPr>
      <a:lvl4pPr marL="108685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4pPr>
      <a:lvl5pPr marL="139738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5pPr>
      <a:lvl6pPr marL="170791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6pPr>
      <a:lvl7pPr marL="201844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7pPr>
      <a:lvl8pPr marL="232897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8pPr>
      <a:lvl9pPr marL="263950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9pPr>
    </p:bodyStyle>
    <p:otherStyle>
      <a:defPPr>
        <a:defRPr lang="en-US"/>
      </a:defPPr>
      <a:lvl1pPr marL="0" algn="l" defTabSz="621060" rtl="0" eaLnBrk="1" latinLnBrk="0" hangingPunct="1">
        <a:defRPr sz="1223" kern="1200">
          <a:solidFill>
            <a:schemeClr val="tx1"/>
          </a:solidFill>
          <a:latin typeface="+mn-lt"/>
          <a:ea typeface="+mn-ea"/>
          <a:cs typeface="+mn-cs"/>
        </a:defRPr>
      </a:lvl1pPr>
      <a:lvl2pPr marL="310530" algn="l" defTabSz="621060" rtl="0" eaLnBrk="1" latinLnBrk="0" hangingPunct="1">
        <a:defRPr sz="1223" kern="1200">
          <a:solidFill>
            <a:schemeClr val="tx1"/>
          </a:solidFill>
          <a:latin typeface="+mn-lt"/>
          <a:ea typeface="+mn-ea"/>
          <a:cs typeface="+mn-cs"/>
        </a:defRPr>
      </a:lvl2pPr>
      <a:lvl3pPr marL="621060" algn="l" defTabSz="621060" rtl="0" eaLnBrk="1" latinLnBrk="0" hangingPunct="1">
        <a:defRPr sz="1223" kern="1200">
          <a:solidFill>
            <a:schemeClr val="tx1"/>
          </a:solidFill>
          <a:latin typeface="+mn-lt"/>
          <a:ea typeface="+mn-ea"/>
          <a:cs typeface="+mn-cs"/>
        </a:defRPr>
      </a:lvl3pPr>
      <a:lvl4pPr marL="931591" algn="l" defTabSz="621060" rtl="0" eaLnBrk="1" latinLnBrk="0" hangingPunct="1">
        <a:defRPr sz="1223" kern="1200">
          <a:solidFill>
            <a:schemeClr val="tx1"/>
          </a:solidFill>
          <a:latin typeface="+mn-lt"/>
          <a:ea typeface="+mn-ea"/>
          <a:cs typeface="+mn-cs"/>
        </a:defRPr>
      </a:lvl4pPr>
      <a:lvl5pPr marL="1242121" algn="l" defTabSz="621060" rtl="0" eaLnBrk="1" latinLnBrk="0" hangingPunct="1">
        <a:defRPr sz="1223" kern="1200">
          <a:solidFill>
            <a:schemeClr val="tx1"/>
          </a:solidFill>
          <a:latin typeface="+mn-lt"/>
          <a:ea typeface="+mn-ea"/>
          <a:cs typeface="+mn-cs"/>
        </a:defRPr>
      </a:lvl5pPr>
      <a:lvl6pPr marL="1552651" algn="l" defTabSz="621060" rtl="0" eaLnBrk="1" latinLnBrk="0" hangingPunct="1">
        <a:defRPr sz="1223" kern="1200">
          <a:solidFill>
            <a:schemeClr val="tx1"/>
          </a:solidFill>
          <a:latin typeface="+mn-lt"/>
          <a:ea typeface="+mn-ea"/>
          <a:cs typeface="+mn-cs"/>
        </a:defRPr>
      </a:lvl6pPr>
      <a:lvl7pPr marL="1863181" algn="l" defTabSz="621060" rtl="0" eaLnBrk="1" latinLnBrk="0" hangingPunct="1">
        <a:defRPr sz="1223" kern="1200">
          <a:solidFill>
            <a:schemeClr val="tx1"/>
          </a:solidFill>
          <a:latin typeface="+mn-lt"/>
          <a:ea typeface="+mn-ea"/>
          <a:cs typeface="+mn-cs"/>
        </a:defRPr>
      </a:lvl7pPr>
      <a:lvl8pPr marL="2173712" algn="l" defTabSz="621060" rtl="0" eaLnBrk="1" latinLnBrk="0" hangingPunct="1">
        <a:defRPr sz="1223" kern="1200">
          <a:solidFill>
            <a:schemeClr val="tx1"/>
          </a:solidFill>
          <a:latin typeface="+mn-lt"/>
          <a:ea typeface="+mn-ea"/>
          <a:cs typeface="+mn-cs"/>
        </a:defRPr>
      </a:lvl8pPr>
      <a:lvl9pPr marL="2484242" algn="l" defTabSz="621060" rtl="0" eaLnBrk="1" latinLnBrk="0" hangingPunct="1">
        <a:defRPr sz="122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69278" y="249164"/>
            <a:ext cx="7141845" cy="90457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69278" y="1245820"/>
            <a:ext cx="7141845" cy="296938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569278" y="4337621"/>
            <a:ext cx="1863090" cy="249164"/>
          </a:xfrm>
          <a:prstGeom prst="rect">
            <a:avLst/>
          </a:prstGeom>
        </p:spPr>
        <p:txBody>
          <a:bodyPr vert="horz" lIns="91440" tIns="45720" rIns="91440" bIns="45720" rtlCol="0" anchor="ctr"/>
          <a:lstStyle>
            <a:lvl1pPr algn="l">
              <a:defRPr sz="815">
                <a:solidFill>
                  <a:schemeClr val="tx1">
                    <a:tint val="75000"/>
                  </a:schemeClr>
                </a:solidFill>
              </a:defRPr>
            </a:lvl1pPr>
          </a:lstStyle>
          <a:p>
            <a:pPr defTabSz="641775"/>
            <a:fld id="{BA7A983D-18A8-41AA-800F-DB8B997C9700}" type="datetime1">
              <a:rPr lang="fr-FR" smtClean="0">
                <a:solidFill>
                  <a:prstClr val="black">
                    <a:tint val="75000"/>
                  </a:prstClr>
                </a:solidFill>
              </a:rPr>
              <a:pPr defTabSz="641775"/>
              <a:t>12/08/2015</a:t>
            </a:fld>
            <a:endParaRPr lang="fr-FR" dirty="0">
              <a:solidFill>
                <a:prstClr val="black">
                  <a:tint val="75000"/>
                </a:prstClr>
              </a:solidFill>
            </a:endParaRPr>
          </a:p>
        </p:txBody>
      </p:sp>
      <p:sp>
        <p:nvSpPr>
          <p:cNvPr id="5" name="Footer Placeholder 4"/>
          <p:cNvSpPr>
            <a:spLocks noGrp="1"/>
          </p:cNvSpPr>
          <p:nvPr>
            <p:ph type="ftr" sz="quarter" idx="3"/>
          </p:nvPr>
        </p:nvSpPr>
        <p:spPr>
          <a:xfrm>
            <a:off x="2742883" y="4337621"/>
            <a:ext cx="2794635" cy="249164"/>
          </a:xfrm>
          <a:prstGeom prst="rect">
            <a:avLst/>
          </a:prstGeom>
        </p:spPr>
        <p:txBody>
          <a:bodyPr vert="horz" lIns="91440" tIns="45720" rIns="91440" bIns="45720" rtlCol="0" anchor="ctr"/>
          <a:lstStyle>
            <a:lvl1pPr algn="ctr">
              <a:defRPr sz="815">
                <a:solidFill>
                  <a:schemeClr val="tx1">
                    <a:tint val="75000"/>
                  </a:schemeClr>
                </a:solidFill>
              </a:defRPr>
            </a:lvl1pPr>
          </a:lstStyle>
          <a:p>
            <a:pPr defTabSz="641775"/>
            <a:endParaRPr lang="fr-FR" dirty="0">
              <a:solidFill>
                <a:prstClr val="black">
                  <a:tint val="75000"/>
                </a:prstClr>
              </a:solidFill>
            </a:endParaRPr>
          </a:p>
        </p:txBody>
      </p:sp>
      <p:sp>
        <p:nvSpPr>
          <p:cNvPr id="6" name="Slide Number Placeholder 5"/>
          <p:cNvSpPr>
            <a:spLocks noGrp="1"/>
          </p:cNvSpPr>
          <p:nvPr>
            <p:ph type="sldNum" sz="quarter" idx="4"/>
          </p:nvPr>
        </p:nvSpPr>
        <p:spPr>
          <a:xfrm>
            <a:off x="5848033" y="4337621"/>
            <a:ext cx="1863090" cy="249164"/>
          </a:xfrm>
          <a:prstGeom prst="rect">
            <a:avLst/>
          </a:prstGeom>
        </p:spPr>
        <p:txBody>
          <a:bodyPr vert="horz" lIns="91440" tIns="45720" rIns="91440" bIns="45720" rtlCol="0" anchor="ctr"/>
          <a:lstStyle>
            <a:lvl1pPr algn="r">
              <a:defRPr sz="815">
                <a:solidFill>
                  <a:schemeClr val="tx1">
                    <a:tint val="75000"/>
                  </a:schemeClr>
                </a:solidFill>
              </a:defRPr>
            </a:lvl1pPr>
          </a:lstStyle>
          <a:p>
            <a:pPr defTabSz="641775"/>
            <a:fld id="{715311B9-6A58-4050-81AE-81F8E88ABC36}" type="slidenum">
              <a:rPr lang="fr-FR" smtClean="0">
                <a:solidFill>
                  <a:prstClr val="black">
                    <a:tint val="75000"/>
                  </a:prstClr>
                </a:solidFill>
              </a:rPr>
              <a:pPr defTabSz="641775"/>
              <a:t>‹N°›</a:t>
            </a:fld>
            <a:endParaRPr lang="fr-FR" dirty="0">
              <a:solidFill>
                <a:prstClr val="black">
                  <a:tint val="75000"/>
                </a:prstClr>
              </a:solidFill>
            </a:endParaRPr>
          </a:p>
        </p:txBody>
      </p:sp>
    </p:spTree>
    <p:extLst>
      <p:ext uri="{BB962C8B-B14F-4D97-AF65-F5344CB8AC3E}">
        <p14:creationId xmlns:p14="http://schemas.microsoft.com/office/powerpoint/2010/main" val="97070049"/>
      </p:ext>
    </p:extLst>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157" r:id="rId5"/>
    <p:sldLayoutId id="2147484158" r:id="rId6"/>
    <p:sldLayoutId id="2147484159" r:id="rId7"/>
    <p:sldLayoutId id="2147484160" r:id="rId8"/>
    <p:sldLayoutId id="2147484161" r:id="rId9"/>
    <p:sldLayoutId id="2147484162" r:id="rId10"/>
    <p:sldLayoutId id="2147484163" r:id="rId11"/>
  </p:sldLayoutIdLst>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hf hdr="0" ftr="0" dt="0"/>
  <p:txStyles>
    <p:titleStyle>
      <a:lvl1pPr algn="l" defTabSz="621060" rtl="0" eaLnBrk="1" latinLnBrk="0" hangingPunct="1">
        <a:lnSpc>
          <a:spcPct val="90000"/>
        </a:lnSpc>
        <a:spcBef>
          <a:spcPct val="0"/>
        </a:spcBef>
        <a:buNone/>
        <a:defRPr sz="2988" kern="1200">
          <a:solidFill>
            <a:schemeClr val="tx1"/>
          </a:solidFill>
          <a:latin typeface="+mj-lt"/>
          <a:ea typeface="+mj-ea"/>
          <a:cs typeface="+mj-cs"/>
        </a:defRPr>
      </a:lvl1pPr>
    </p:titleStyle>
    <p:bodyStyle>
      <a:lvl1pPr marL="155265" indent="-155265" algn="l" defTabSz="621060" rtl="0" eaLnBrk="1" latinLnBrk="0" hangingPunct="1">
        <a:lnSpc>
          <a:spcPct val="90000"/>
        </a:lnSpc>
        <a:spcBef>
          <a:spcPts val="679"/>
        </a:spcBef>
        <a:buFont typeface="Arial" panose="020B0604020202020204" pitchFamily="34" charset="0"/>
        <a:buChar char="•"/>
        <a:defRPr sz="1902" kern="1200">
          <a:solidFill>
            <a:schemeClr val="tx1"/>
          </a:solidFill>
          <a:latin typeface="+mn-lt"/>
          <a:ea typeface="+mn-ea"/>
          <a:cs typeface="+mn-cs"/>
        </a:defRPr>
      </a:lvl1pPr>
      <a:lvl2pPr marL="465795" indent="-155265" algn="l" defTabSz="621060" rtl="0" eaLnBrk="1" latinLnBrk="0" hangingPunct="1">
        <a:lnSpc>
          <a:spcPct val="90000"/>
        </a:lnSpc>
        <a:spcBef>
          <a:spcPts val="340"/>
        </a:spcBef>
        <a:buFont typeface="Arial" panose="020B0604020202020204" pitchFamily="34" charset="0"/>
        <a:buChar char="•"/>
        <a:defRPr sz="1630" kern="1200">
          <a:solidFill>
            <a:schemeClr val="tx1"/>
          </a:solidFill>
          <a:latin typeface="+mn-lt"/>
          <a:ea typeface="+mn-ea"/>
          <a:cs typeface="+mn-cs"/>
        </a:defRPr>
      </a:lvl2pPr>
      <a:lvl3pPr marL="776326" indent="-155265" algn="l" defTabSz="621060" rtl="0" eaLnBrk="1" latinLnBrk="0" hangingPunct="1">
        <a:lnSpc>
          <a:spcPct val="90000"/>
        </a:lnSpc>
        <a:spcBef>
          <a:spcPts val="340"/>
        </a:spcBef>
        <a:buFont typeface="Arial" panose="020B0604020202020204" pitchFamily="34" charset="0"/>
        <a:buChar char="•"/>
        <a:defRPr sz="1358" kern="1200">
          <a:solidFill>
            <a:schemeClr val="tx1"/>
          </a:solidFill>
          <a:latin typeface="+mn-lt"/>
          <a:ea typeface="+mn-ea"/>
          <a:cs typeface="+mn-cs"/>
        </a:defRPr>
      </a:lvl3pPr>
      <a:lvl4pPr marL="108685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4pPr>
      <a:lvl5pPr marL="139738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5pPr>
      <a:lvl6pPr marL="170791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6pPr>
      <a:lvl7pPr marL="201844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7pPr>
      <a:lvl8pPr marL="232897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8pPr>
      <a:lvl9pPr marL="263950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9pPr>
    </p:bodyStyle>
    <p:otherStyle>
      <a:defPPr>
        <a:defRPr lang="en-US"/>
      </a:defPPr>
      <a:lvl1pPr marL="0" algn="l" defTabSz="621060" rtl="0" eaLnBrk="1" latinLnBrk="0" hangingPunct="1">
        <a:defRPr sz="1223" kern="1200">
          <a:solidFill>
            <a:schemeClr val="tx1"/>
          </a:solidFill>
          <a:latin typeface="+mn-lt"/>
          <a:ea typeface="+mn-ea"/>
          <a:cs typeface="+mn-cs"/>
        </a:defRPr>
      </a:lvl1pPr>
      <a:lvl2pPr marL="310530" algn="l" defTabSz="621060" rtl="0" eaLnBrk="1" latinLnBrk="0" hangingPunct="1">
        <a:defRPr sz="1223" kern="1200">
          <a:solidFill>
            <a:schemeClr val="tx1"/>
          </a:solidFill>
          <a:latin typeface="+mn-lt"/>
          <a:ea typeface="+mn-ea"/>
          <a:cs typeface="+mn-cs"/>
        </a:defRPr>
      </a:lvl2pPr>
      <a:lvl3pPr marL="621060" algn="l" defTabSz="621060" rtl="0" eaLnBrk="1" latinLnBrk="0" hangingPunct="1">
        <a:defRPr sz="1223" kern="1200">
          <a:solidFill>
            <a:schemeClr val="tx1"/>
          </a:solidFill>
          <a:latin typeface="+mn-lt"/>
          <a:ea typeface="+mn-ea"/>
          <a:cs typeface="+mn-cs"/>
        </a:defRPr>
      </a:lvl3pPr>
      <a:lvl4pPr marL="931591" algn="l" defTabSz="621060" rtl="0" eaLnBrk="1" latinLnBrk="0" hangingPunct="1">
        <a:defRPr sz="1223" kern="1200">
          <a:solidFill>
            <a:schemeClr val="tx1"/>
          </a:solidFill>
          <a:latin typeface="+mn-lt"/>
          <a:ea typeface="+mn-ea"/>
          <a:cs typeface="+mn-cs"/>
        </a:defRPr>
      </a:lvl4pPr>
      <a:lvl5pPr marL="1242121" algn="l" defTabSz="621060" rtl="0" eaLnBrk="1" latinLnBrk="0" hangingPunct="1">
        <a:defRPr sz="1223" kern="1200">
          <a:solidFill>
            <a:schemeClr val="tx1"/>
          </a:solidFill>
          <a:latin typeface="+mn-lt"/>
          <a:ea typeface="+mn-ea"/>
          <a:cs typeface="+mn-cs"/>
        </a:defRPr>
      </a:lvl5pPr>
      <a:lvl6pPr marL="1552651" algn="l" defTabSz="621060" rtl="0" eaLnBrk="1" latinLnBrk="0" hangingPunct="1">
        <a:defRPr sz="1223" kern="1200">
          <a:solidFill>
            <a:schemeClr val="tx1"/>
          </a:solidFill>
          <a:latin typeface="+mn-lt"/>
          <a:ea typeface="+mn-ea"/>
          <a:cs typeface="+mn-cs"/>
        </a:defRPr>
      </a:lvl6pPr>
      <a:lvl7pPr marL="1863181" algn="l" defTabSz="621060" rtl="0" eaLnBrk="1" latinLnBrk="0" hangingPunct="1">
        <a:defRPr sz="1223" kern="1200">
          <a:solidFill>
            <a:schemeClr val="tx1"/>
          </a:solidFill>
          <a:latin typeface="+mn-lt"/>
          <a:ea typeface="+mn-ea"/>
          <a:cs typeface="+mn-cs"/>
        </a:defRPr>
      </a:lvl7pPr>
      <a:lvl8pPr marL="2173712" algn="l" defTabSz="621060" rtl="0" eaLnBrk="1" latinLnBrk="0" hangingPunct="1">
        <a:defRPr sz="1223" kern="1200">
          <a:solidFill>
            <a:schemeClr val="tx1"/>
          </a:solidFill>
          <a:latin typeface="+mn-lt"/>
          <a:ea typeface="+mn-ea"/>
          <a:cs typeface="+mn-cs"/>
        </a:defRPr>
      </a:lvl8pPr>
      <a:lvl9pPr marL="2484242" algn="l" defTabSz="621060" rtl="0" eaLnBrk="1" latinLnBrk="0" hangingPunct="1">
        <a:defRPr sz="122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69278" y="249164"/>
            <a:ext cx="7141845" cy="90457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69278" y="1245820"/>
            <a:ext cx="7141845" cy="296938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569278" y="4337621"/>
            <a:ext cx="1863090" cy="249164"/>
          </a:xfrm>
          <a:prstGeom prst="rect">
            <a:avLst/>
          </a:prstGeom>
        </p:spPr>
        <p:txBody>
          <a:bodyPr vert="horz" lIns="91440" tIns="45720" rIns="91440" bIns="45720" rtlCol="0" anchor="ctr"/>
          <a:lstStyle>
            <a:lvl1pPr algn="l">
              <a:defRPr sz="815">
                <a:solidFill>
                  <a:schemeClr val="tx1">
                    <a:tint val="75000"/>
                  </a:schemeClr>
                </a:solidFill>
              </a:defRPr>
            </a:lvl1pPr>
          </a:lstStyle>
          <a:p>
            <a:pPr defTabSz="641775"/>
            <a:fld id="{270F5147-BB3B-4889-808F-3966C750070B}" type="datetime1">
              <a:rPr lang="fr-FR" smtClean="0">
                <a:solidFill>
                  <a:prstClr val="black">
                    <a:tint val="75000"/>
                  </a:prstClr>
                </a:solidFill>
              </a:rPr>
              <a:pPr defTabSz="641775"/>
              <a:t>12/08/2015</a:t>
            </a:fld>
            <a:endParaRPr lang="fr-FR" dirty="0">
              <a:solidFill>
                <a:prstClr val="black">
                  <a:tint val="75000"/>
                </a:prstClr>
              </a:solidFill>
            </a:endParaRPr>
          </a:p>
        </p:txBody>
      </p:sp>
      <p:sp>
        <p:nvSpPr>
          <p:cNvPr id="5" name="Footer Placeholder 4"/>
          <p:cNvSpPr>
            <a:spLocks noGrp="1"/>
          </p:cNvSpPr>
          <p:nvPr>
            <p:ph type="ftr" sz="quarter" idx="3"/>
          </p:nvPr>
        </p:nvSpPr>
        <p:spPr>
          <a:xfrm>
            <a:off x="2742883" y="4337621"/>
            <a:ext cx="2794635" cy="249164"/>
          </a:xfrm>
          <a:prstGeom prst="rect">
            <a:avLst/>
          </a:prstGeom>
        </p:spPr>
        <p:txBody>
          <a:bodyPr vert="horz" lIns="91440" tIns="45720" rIns="91440" bIns="45720" rtlCol="0" anchor="ctr"/>
          <a:lstStyle>
            <a:lvl1pPr algn="ctr">
              <a:defRPr sz="815">
                <a:solidFill>
                  <a:schemeClr val="tx1">
                    <a:tint val="75000"/>
                  </a:schemeClr>
                </a:solidFill>
              </a:defRPr>
            </a:lvl1pPr>
          </a:lstStyle>
          <a:p>
            <a:pPr defTabSz="641775"/>
            <a:endParaRPr lang="fr-FR" dirty="0">
              <a:solidFill>
                <a:prstClr val="black">
                  <a:tint val="75000"/>
                </a:prstClr>
              </a:solidFill>
            </a:endParaRPr>
          </a:p>
        </p:txBody>
      </p:sp>
      <p:sp>
        <p:nvSpPr>
          <p:cNvPr id="6" name="Slide Number Placeholder 5"/>
          <p:cNvSpPr>
            <a:spLocks noGrp="1"/>
          </p:cNvSpPr>
          <p:nvPr>
            <p:ph type="sldNum" sz="quarter" idx="4"/>
          </p:nvPr>
        </p:nvSpPr>
        <p:spPr>
          <a:xfrm>
            <a:off x="5848033" y="4337621"/>
            <a:ext cx="1863090" cy="249164"/>
          </a:xfrm>
          <a:prstGeom prst="rect">
            <a:avLst/>
          </a:prstGeom>
        </p:spPr>
        <p:txBody>
          <a:bodyPr vert="horz" lIns="91440" tIns="45720" rIns="91440" bIns="45720" rtlCol="0" anchor="ctr"/>
          <a:lstStyle>
            <a:lvl1pPr algn="r">
              <a:defRPr sz="815">
                <a:solidFill>
                  <a:schemeClr val="tx1">
                    <a:tint val="75000"/>
                  </a:schemeClr>
                </a:solidFill>
              </a:defRPr>
            </a:lvl1pPr>
          </a:lstStyle>
          <a:p>
            <a:pPr defTabSz="641775"/>
            <a:fld id="{715311B9-6A58-4050-81AE-81F8E88ABC36}" type="slidenum">
              <a:rPr lang="fr-FR" smtClean="0">
                <a:solidFill>
                  <a:prstClr val="black">
                    <a:tint val="75000"/>
                  </a:prstClr>
                </a:solidFill>
              </a:rPr>
              <a:pPr defTabSz="641775"/>
              <a:t>‹N°›</a:t>
            </a:fld>
            <a:endParaRPr lang="fr-FR" dirty="0">
              <a:solidFill>
                <a:prstClr val="black">
                  <a:tint val="75000"/>
                </a:prstClr>
              </a:solidFill>
            </a:endParaRPr>
          </a:p>
        </p:txBody>
      </p:sp>
    </p:spTree>
    <p:extLst>
      <p:ext uri="{BB962C8B-B14F-4D97-AF65-F5344CB8AC3E}">
        <p14:creationId xmlns:p14="http://schemas.microsoft.com/office/powerpoint/2010/main" val="4001564356"/>
      </p:ext>
    </p:extLst>
  </p:cSld>
  <p:clrMap bg1="lt1" tx1="dk1" bg2="lt2" tx2="dk2" accent1="accent1" accent2="accent2" accent3="accent3" accent4="accent4" accent5="accent5" accent6="accent6" hlink="hlink" folHlink="folHlink"/>
  <p:sldLayoutIdLst>
    <p:sldLayoutId id="2147484405" r:id="rId1"/>
    <p:sldLayoutId id="2147484406" r:id="rId2"/>
    <p:sldLayoutId id="2147484407" r:id="rId3"/>
    <p:sldLayoutId id="2147484408" r:id="rId4"/>
    <p:sldLayoutId id="2147484409" r:id="rId5"/>
    <p:sldLayoutId id="2147484410" r:id="rId6"/>
    <p:sldLayoutId id="2147484411" r:id="rId7"/>
    <p:sldLayoutId id="2147484412" r:id="rId8"/>
    <p:sldLayoutId id="2147484413" r:id="rId9"/>
    <p:sldLayoutId id="2147484414" r:id="rId10"/>
    <p:sldLayoutId id="2147484415" r:id="rId11"/>
  </p:sldLayoutIdLst>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hf hdr="0" ftr="0" dt="0"/>
  <p:txStyles>
    <p:titleStyle>
      <a:lvl1pPr algn="l" defTabSz="621060" rtl="0" eaLnBrk="1" latinLnBrk="0" hangingPunct="1">
        <a:lnSpc>
          <a:spcPct val="90000"/>
        </a:lnSpc>
        <a:spcBef>
          <a:spcPct val="0"/>
        </a:spcBef>
        <a:buNone/>
        <a:defRPr sz="2988" kern="1200">
          <a:solidFill>
            <a:schemeClr val="tx1"/>
          </a:solidFill>
          <a:latin typeface="+mj-lt"/>
          <a:ea typeface="+mj-ea"/>
          <a:cs typeface="+mj-cs"/>
        </a:defRPr>
      </a:lvl1pPr>
    </p:titleStyle>
    <p:bodyStyle>
      <a:lvl1pPr marL="155265" indent="-155265" algn="l" defTabSz="621060" rtl="0" eaLnBrk="1" latinLnBrk="0" hangingPunct="1">
        <a:lnSpc>
          <a:spcPct val="90000"/>
        </a:lnSpc>
        <a:spcBef>
          <a:spcPts val="679"/>
        </a:spcBef>
        <a:buFont typeface="Arial" panose="020B0604020202020204" pitchFamily="34" charset="0"/>
        <a:buChar char="•"/>
        <a:defRPr sz="1902" kern="1200">
          <a:solidFill>
            <a:schemeClr val="tx1"/>
          </a:solidFill>
          <a:latin typeface="+mn-lt"/>
          <a:ea typeface="+mn-ea"/>
          <a:cs typeface="+mn-cs"/>
        </a:defRPr>
      </a:lvl1pPr>
      <a:lvl2pPr marL="465795" indent="-155265" algn="l" defTabSz="621060" rtl="0" eaLnBrk="1" latinLnBrk="0" hangingPunct="1">
        <a:lnSpc>
          <a:spcPct val="90000"/>
        </a:lnSpc>
        <a:spcBef>
          <a:spcPts val="340"/>
        </a:spcBef>
        <a:buFont typeface="Arial" panose="020B0604020202020204" pitchFamily="34" charset="0"/>
        <a:buChar char="•"/>
        <a:defRPr sz="1630" kern="1200">
          <a:solidFill>
            <a:schemeClr val="tx1"/>
          </a:solidFill>
          <a:latin typeface="+mn-lt"/>
          <a:ea typeface="+mn-ea"/>
          <a:cs typeface="+mn-cs"/>
        </a:defRPr>
      </a:lvl2pPr>
      <a:lvl3pPr marL="776326" indent="-155265" algn="l" defTabSz="621060" rtl="0" eaLnBrk="1" latinLnBrk="0" hangingPunct="1">
        <a:lnSpc>
          <a:spcPct val="90000"/>
        </a:lnSpc>
        <a:spcBef>
          <a:spcPts val="340"/>
        </a:spcBef>
        <a:buFont typeface="Arial" panose="020B0604020202020204" pitchFamily="34" charset="0"/>
        <a:buChar char="•"/>
        <a:defRPr sz="1358" kern="1200">
          <a:solidFill>
            <a:schemeClr val="tx1"/>
          </a:solidFill>
          <a:latin typeface="+mn-lt"/>
          <a:ea typeface="+mn-ea"/>
          <a:cs typeface="+mn-cs"/>
        </a:defRPr>
      </a:lvl3pPr>
      <a:lvl4pPr marL="108685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4pPr>
      <a:lvl5pPr marL="139738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5pPr>
      <a:lvl6pPr marL="170791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6pPr>
      <a:lvl7pPr marL="201844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7pPr>
      <a:lvl8pPr marL="232897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8pPr>
      <a:lvl9pPr marL="263950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9pPr>
    </p:bodyStyle>
    <p:otherStyle>
      <a:defPPr>
        <a:defRPr lang="en-US"/>
      </a:defPPr>
      <a:lvl1pPr marL="0" algn="l" defTabSz="621060" rtl="0" eaLnBrk="1" latinLnBrk="0" hangingPunct="1">
        <a:defRPr sz="1223" kern="1200">
          <a:solidFill>
            <a:schemeClr val="tx1"/>
          </a:solidFill>
          <a:latin typeface="+mn-lt"/>
          <a:ea typeface="+mn-ea"/>
          <a:cs typeface="+mn-cs"/>
        </a:defRPr>
      </a:lvl1pPr>
      <a:lvl2pPr marL="310530" algn="l" defTabSz="621060" rtl="0" eaLnBrk="1" latinLnBrk="0" hangingPunct="1">
        <a:defRPr sz="1223" kern="1200">
          <a:solidFill>
            <a:schemeClr val="tx1"/>
          </a:solidFill>
          <a:latin typeface="+mn-lt"/>
          <a:ea typeface="+mn-ea"/>
          <a:cs typeface="+mn-cs"/>
        </a:defRPr>
      </a:lvl2pPr>
      <a:lvl3pPr marL="621060" algn="l" defTabSz="621060" rtl="0" eaLnBrk="1" latinLnBrk="0" hangingPunct="1">
        <a:defRPr sz="1223" kern="1200">
          <a:solidFill>
            <a:schemeClr val="tx1"/>
          </a:solidFill>
          <a:latin typeface="+mn-lt"/>
          <a:ea typeface="+mn-ea"/>
          <a:cs typeface="+mn-cs"/>
        </a:defRPr>
      </a:lvl3pPr>
      <a:lvl4pPr marL="931591" algn="l" defTabSz="621060" rtl="0" eaLnBrk="1" latinLnBrk="0" hangingPunct="1">
        <a:defRPr sz="1223" kern="1200">
          <a:solidFill>
            <a:schemeClr val="tx1"/>
          </a:solidFill>
          <a:latin typeface="+mn-lt"/>
          <a:ea typeface="+mn-ea"/>
          <a:cs typeface="+mn-cs"/>
        </a:defRPr>
      </a:lvl4pPr>
      <a:lvl5pPr marL="1242121" algn="l" defTabSz="621060" rtl="0" eaLnBrk="1" latinLnBrk="0" hangingPunct="1">
        <a:defRPr sz="1223" kern="1200">
          <a:solidFill>
            <a:schemeClr val="tx1"/>
          </a:solidFill>
          <a:latin typeface="+mn-lt"/>
          <a:ea typeface="+mn-ea"/>
          <a:cs typeface="+mn-cs"/>
        </a:defRPr>
      </a:lvl5pPr>
      <a:lvl6pPr marL="1552651" algn="l" defTabSz="621060" rtl="0" eaLnBrk="1" latinLnBrk="0" hangingPunct="1">
        <a:defRPr sz="1223" kern="1200">
          <a:solidFill>
            <a:schemeClr val="tx1"/>
          </a:solidFill>
          <a:latin typeface="+mn-lt"/>
          <a:ea typeface="+mn-ea"/>
          <a:cs typeface="+mn-cs"/>
        </a:defRPr>
      </a:lvl6pPr>
      <a:lvl7pPr marL="1863181" algn="l" defTabSz="621060" rtl="0" eaLnBrk="1" latinLnBrk="0" hangingPunct="1">
        <a:defRPr sz="1223" kern="1200">
          <a:solidFill>
            <a:schemeClr val="tx1"/>
          </a:solidFill>
          <a:latin typeface="+mn-lt"/>
          <a:ea typeface="+mn-ea"/>
          <a:cs typeface="+mn-cs"/>
        </a:defRPr>
      </a:lvl7pPr>
      <a:lvl8pPr marL="2173712" algn="l" defTabSz="621060" rtl="0" eaLnBrk="1" latinLnBrk="0" hangingPunct="1">
        <a:defRPr sz="1223" kern="1200">
          <a:solidFill>
            <a:schemeClr val="tx1"/>
          </a:solidFill>
          <a:latin typeface="+mn-lt"/>
          <a:ea typeface="+mn-ea"/>
          <a:cs typeface="+mn-cs"/>
        </a:defRPr>
      </a:lvl8pPr>
      <a:lvl9pPr marL="2484242" algn="l" defTabSz="621060" rtl="0" eaLnBrk="1" latinLnBrk="0" hangingPunct="1">
        <a:defRPr sz="12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image" Target="../media/image8.gif"/><Relationship Id="rId3" Type="http://schemas.openxmlformats.org/officeDocument/2006/relationships/image" Target="../media/image3.jpeg"/><Relationship Id="rId7"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29.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9.xml"/><Relationship Id="rId4" Type="http://schemas.openxmlformats.org/officeDocument/2006/relationships/image" Target="../media/image11.gif"/></Relationships>
</file>

<file path=ppt/slides/_rels/slide4.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image" Target="../media/image19.jpeg"/><Relationship Id="rId18" Type="http://schemas.openxmlformats.org/officeDocument/2006/relationships/slide" Target="slide52.xml"/><Relationship Id="rId3" Type="http://schemas.openxmlformats.org/officeDocument/2006/relationships/image" Target="../media/image13.jpeg"/><Relationship Id="rId21" Type="http://schemas.openxmlformats.org/officeDocument/2006/relationships/slide" Target="slide42.xml"/><Relationship Id="rId7" Type="http://schemas.openxmlformats.org/officeDocument/2006/relationships/slide" Target="slide15.xml"/><Relationship Id="rId12" Type="http://schemas.openxmlformats.org/officeDocument/2006/relationships/slide" Target="slide9.xml"/><Relationship Id="rId17" Type="http://schemas.openxmlformats.org/officeDocument/2006/relationships/slide" Target="slide17.xml"/><Relationship Id="rId2" Type="http://schemas.openxmlformats.org/officeDocument/2006/relationships/image" Target="../media/image12.jpeg"/><Relationship Id="rId16" Type="http://schemas.openxmlformats.org/officeDocument/2006/relationships/image" Target="../media/image20.jpeg"/><Relationship Id="rId20" Type="http://schemas.openxmlformats.org/officeDocument/2006/relationships/slide" Target="slide76.xml"/><Relationship Id="rId1" Type="http://schemas.openxmlformats.org/officeDocument/2006/relationships/slideLayout" Target="../slideLayouts/slideLayout7.xml"/><Relationship Id="rId6" Type="http://schemas.openxmlformats.org/officeDocument/2006/relationships/image" Target="../media/image16.gif"/><Relationship Id="rId11" Type="http://schemas.openxmlformats.org/officeDocument/2006/relationships/slide" Target="slide5.xml"/><Relationship Id="rId5" Type="http://schemas.openxmlformats.org/officeDocument/2006/relationships/image" Target="../media/image15.jpeg"/><Relationship Id="rId15" Type="http://schemas.openxmlformats.org/officeDocument/2006/relationships/slide" Target="slide34.xml"/><Relationship Id="rId23" Type="http://schemas.openxmlformats.org/officeDocument/2006/relationships/image" Target="../media/image11.gif"/><Relationship Id="rId10" Type="http://schemas.openxmlformats.org/officeDocument/2006/relationships/image" Target="../media/image18.jpeg"/><Relationship Id="rId19" Type="http://schemas.openxmlformats.org/officeDocument/2006/relationships/slide" Target="slide63.xml"/><Relationship Id="rId4" Type="http://schemas.openxmlformats.org/officeDocument/2006/relationships/image" Target="../media/image14.jpeg"/><Relationship Id="rId9" Type="http://schemas.openxmlformats.org/officeDocument/2006/relationships/slide" Target="slide31.xml"/><Relationship Id="rId14" Type="http://schemas.openxmlformats.org/officeDocument/2006/relationships/slide" Target="slide11.xml"/><Relationship Id="rId22" Type="http://schemas.openxmlformats.org/officeDocument/2006/relationships/slide" Target="slide22.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1.gif"/></Relationships>
</file>

<file path=ppt/slides/_rels/slide1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8.xml"/><Relationship Id="rId4" Type="http://schemas.openxmlformats.org/officeDocument/2006/relationships/slide" Target="slide4.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gif"/><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29.gif"/><Relationship Id="rId4" Type="http://schemas.openxmlformats.org/officeDocument/2006/relationships/image" Target="../media/image28.gif"/></Relationships>
</file>

<file path=ppt/slides/_rels/slide4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1.gif"/><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12.xml"/><Relationship Id="rId4" Type="http://schemas.openxmlformats.org/officeDocument/2006/relationships/image" Target="../media/image3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ahamas - Ragged Islands  une ile.jpg"/>
          <p:cNvPicPr>
            <a:picLocks noChangeAspect="1"/>
          </p:cNvPicPr>
          <p:nvPr/>
        </p:nvPicPr>
        <p:blipFill>
          <a:blip r:embed="rId4" cstate="screen"/>
          <a:stretch>
            <a:fillRect/>
          </a:stretch>
        </p:blipFill>
        <p:spPr>
          <a:xfrm>
            <a:off x="0" y="0"/>
            <a:ext cx="8280400" cy="467995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561813" y="409434"/>
            <a:ext cx="7098418" cy="3231654"/>
          </a:xfrm>
          <a:prstGeom prst="rect">
            <a:avLst/>
          </a:prstGeom>
          <a:noFill/>
        </p:spPr>
        <p:txBody>
          <a:bodyPr wrap="square" lIns="91440" tIns="45720" rIns="91440" bIns="45720">
            <a:spAutoFit/>
          </a:bodyPr>
          <a:lstStyle/>
          <a:p>
            <a:pPr algn="ctr"/>
            <a:endParaRPr lang="fr-FR" sz="32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gerian" panose="04020705040A02060702" pitchFamily="82" charset="0"/>
            </a:endParaRPr>
          </a:p>
          <a:p>
            <a:pPr algn="ctr"/>
            <a:r>
              <a:rPr lang="fr-FR" sz="32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gerian" panose="04020705040A02060702" pitchFamily="82" charset="0"/>
              </a:rPr>
              <a:t>Diego Falcone présente </a:t>
            </a:r>
          </a:p>
          <a:p>
            <a:pPr algn="ctr"/>
            <a:r>
              <a:rPr lang="fr-F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gerian" panose="04020705040A02060702" pitchFamily="82" charset="0"/>
              </a:rPr>
              <a:t> </a:t>
            </a:r>
          </a:p>
          <a:p>
            <a:pPr algn="ctr"/>
            <a:endParaRPr lang="fr-FR"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gn="ctr"/>
            <a:endParaRPr lang="fr-FR" sz="5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6" name="Rectangle 5"/>
          <p:cNvSpPr/>
          <p:nvPr/>
        </p:nvSpPr>
        <p:spPr>
          <a:xfrm>
            <a:off x="1096027" y="1878310"/>
            <a:ext cx="6463431" cy="954107"/>
          </a:xfrm>
          <a:prstGeom prst="rect">
            <a:avLst/>
          </a:prstGeom>
          <a:noFill/>
        </p:spPr>
        <p:txBody>
          <a:bodyPr wrap="square" lIns="91440" tIns="45720" rIns="91440" bIns="45720">
            <a:spAutoFit/>
          </a:bodyPr>
          <a:lstStyle/>
          <a:p>
            <a:pPr algn="ctr"/>
            <a:r>
              <a:rPr lang="fr-FR" sz="2800" dirty="0" smtClean="0">
                <a:ln w="18415" cmpd="sng">
                  <a:solidFill>
                    <a:srgbClr val="FFFFFF"/>
                  </a:solidFill>
                  <a:prstDash val="solid"/>
                </a:ln>
                <a:solidFill>
                  <a:schemeClr val="accent2">
                    <a:lumMod val="75000"/>
                  </a:schemeClr>
                </a:solidFill>
                <a:effectLst>
                  <a:outerShdw blurRad="63500" dir="3600000" algn="tl" rotWithShape="0">
                    <a:srgbClr val="000000">
                      <a:alpha val="70000"/>
                    </a:srgbClr>
                  </a:outerShdw>
                </a:effectLst>
                <a:latin typeface="Algerian" panose="04020705040A02060702" pitchFamily="82" charset="0"/>
              </a:rPr>
              <a:t>CONVENTIONS</a:t>
            </a:r>
          </a:p>
          <a:p>
            <a:pPr algn="ctr"/>
            <a:r>
              <a:rPr lang="fr-FR" sz="2800" b="0" cap="none" spc="0" dirty="0" smtClean="0">
                <a:ln w="18415" cmpd="sng">
                  <a:solidFill>
                    <a:srgbClr val="FFFFFF"/>
                  </a:solidFill>
                  <a:prstDash val="solid"/>
                </a:ln>
                <a:solidFill>
                  <a:schemeClr val="accent2">
                    <a:lumMod val="75000"/>
                  </a:schemeClr>
                </a:solidFill>
                <a:effectLst>
                  <a:outerShdw blurRad="63500" dir="3600000" algn="tl" rotWithShape="0">
                    <a:srgbClr val="000000">
                      <a:alpha val="70000"/>
                    </a:srgbClr>
                  </a:outerShdw>
                </a:effectLst>
                <a:latin typeface="Algerian" panose="04020705040A02060702" pitchFamily="82" charset="0"/>
              </a:rPr>
              <a:t>DE BRIDGE EN VRAC</a:t>
            </a:r>
            <a:endParaRPr lang="fr-FR" sz="2800" b="0" cap="none" spc="0" dirty="0">
              <a:ln w="18415" cmpd="sng">
                <a:solidFill>
                  <a:srgbClr val="FFFFFF"/>
                </a:solidFill>
                <a:prstDash val="solid"/>
              </a:ln>
              <a:solidFill>
                <a:schemeClr val="accent2">
                  <a:lumMod val="75000"/>
                </a:schemeClr>
              </a:solidFill>
              <a:effectLst>
                <a:outerShdw blurRad="63500" dir="3600000" algn="tl" rotWithShape="0">
                  <a:srgbClr val="000000">
                    <a:alpha val="70000"/>
                  </a:srgbClr>
                </a:outerShdw>
              </a:effectLst>
              <a:latin typeface="Algerian" panose="04020705040A02060702" pitchFamily="82" charset="0"/>
            </a:endParaRPr>
          </a:p>
        </p:txBody>
      </p:sp>
      <p:sp>
        <p:nvSpPr>
          <p:cNvPr id="3" name="ZoneTexte 2"/>
          <p:cNvSpPr txBox="1"/>
          <p:nvPr/>
        </p:nvSpPr>
        <p:spPr>
          <a:xfrm>
            <a:off x="3425868" y="2978669"/>
            <a:ext cx="1803748" cy="280846"/>
          </a:xfrm>
          <a:prstGeom prst="rect">
            <a:avLst/>
          </a:prstGeom>
          <a:noFill/>
        </p:spPr>
        <p:txBody>
          <a:bodyPr wrap="square" rtlCol="0">
            <a:spAutoFit/>
          </a:bodyPr>
          <a:lstStyle/>
          <a:p>
            <a:pPr algn="ctr"/>
            <a:r>
              <a:rPr lang="fr-FR" dirty="0" smtClean="0">
                <a:latin typeface="Script MT Bold" panose="03040602040607080904" pitchFamily="66" charset="0"/>
              </a:rPr>
              <a:t>Paris le 10 août 2015</a:t>
            </a:r>
            <a:endParaRPr lang="fr-FR" dirty="0">
              <a:latin typeface="Script MT Bold" panose="03040602040607080904" pitchFamily="66" charset="0"/>
            </a:endParaRPr>
          </a:p>
        </p:txBody>
      </p:sp>
    </p:spTree>
    <p:extLst>
      <p:ext uri="{BB962C8B-B14F-4D97-AF65-F5344CB8AC3E}">
        <p14:creationId xmlns:p14="http://schemas.microsoft.com/office/powerpoint/2010/main" val="1519111713"/>
      </p:ext>
    </p:extLst>
  </p:cSld>
  <p:clrMapOvr>
    <a:masterClrMapping/>
  </p:clrMapOvr>
  <mc:AlternateContent xmlns:mc="http://schemas.openxmlformats.org/markup-compatibility/2006">
    <mc:Choice xmlns:p14="http://schemas.microsoft.com/office/powerpoint/2010/main" Requires="p14">
      <p:transition spd="slow" p14:dur="1600">
        <p14:prism isInverted="1"/>
        <p:sndAc>
          <p:stSnd loop="1">
            <p:snd r:embed="rId3" name="Bruce Bradley  Emil`s Polka.wav"/>
          </p:stSnd>
        </p:sndAc>
      </p:transition>
    </mc:Choice>
    <mc:Fallback>
      <p:transition spd="slow">
        <p:fade/>
        <p:sndAc>
          <p:stSnd loop="1">
            <p:snd r:embed="rId3" name="Bruce Bradley  Emil`s Polk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iterate type="lt">
                                    <p:tmPct val="10000"/>
                                  </p:iterate>
                                  <p:childTnLst>
                                    <p:set>
                                      <p:cBhvr>
                                        <p:cTn id="6" dur="1" fill="hold">
                                          <p:stCondLst>
                                            <p:cond delay="0"/>
                                          </p:stCondLst>
                                        </p:cTn>
                                        <p:tgtEl>
                                          <p:spTgt spid="5">
                                            <p:txEl>
                                              <p:pRg st="1" end="1"/>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1" end="1"/>
                                            </p:txEl>
                                          </p:spTgt>
                                        </p:tgtEl>
                                        <p:attrNameLst>
                                          <p:attrName>ppt_w</p:attrName>
                                        </p:attrNameLst>
                                      </p:cBhvr>
                                    </p:anim>
                                    <p:anim by="(#ppt_w*0.50)" calcmode="lin" valueType="num">
                                      <p:cBhvr>
                                        <p:cTn id="8" dur="500" decel="50000" autoRev="1" fill="hold">
                                          <p:stCondLst>
                                            <p:cond delay="0"/>
                                          </p:stCondLst>
                                        </p:cTn>
                                        <p:tgtEl>
                                          <p:spTgt spid="5">
                                            <p:txEl>
                                              <p:pRg st="1" end="1"/>
                                            </p:txEl>
                                          </p:spTgt>
                                        </p:tgtEl>
                                        <p:attrNameLst>
                                          <p:attrName>ppt_x</p:attrName>
                                        </p:attrNameLst>
                                      </p:cBhvr>
                                    </p:anim>
                                    <p:anim from="(-#ppt_h/2)" to="(#ppt_y)" calcmode="lin" valueType="num">
                                      <p:cBhvr>
                                        <p:cTn id="9" dur="1000" fill="hold">
                                          <p:stCondLst>
                                            <p:cond delay="0"/>
                                          </p:stCondLst>
                                        </p:cTn>
                                        <p:tgtEl>
                                          <p:spTgt spid="5">
                                            <p:txEl>
                                              <p:pRg st="1" end="1"/>
                                            </p:txEl>
                                          </p:spTgt>
                                        </p:tgtEl>
                                        <p:attrNameLst>
                                          <p:attrName>ppt_y</p:attrName>
                                        </p:attrNameLst>
                                      </p:cBhvr>
                                    </p:anim>
                                    <p:animRot by="21600000">
                                      <p:cBhvr>
                                        <p:cTn id="10" dur="1000" fill="hold">
                                          <p:stCondLst>
                                            <p:cond delay="0"/>
                                          </p:stCondLst>
                                        </p:cTn>
                                        <p:tgtEl>
                                          <p:spTgt spid="5">
                                            <p:txEl>
                                              <p:pRg st="1" end="1"/>
                                            </p:txEl>
                                          </p:spTgt>
                                        </p:tgtEl>
                                        <p:attrNameLst>
                                          <p:attrName>r</p:attrName>
                                        </p:attrNameLst>
                                      </p:cBhvr>
                                    </p:animRot>
                                  </p:childTnLst>
                                </p:cTn>
                              </p:par>
                            </p:childTnLst>
                          </p:cTn>
                        </p:par>
                        <p:par>
                          <p:cTn id="11" fill="hold">
                            <p:stCondLst>
                              <p:cond delay="29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par>
                                <p:cTn id="15" presetID="2" presetClass="entr" presetSubtype="8"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250" fill="hold"/>
                                        <p:tgtEl>
                                          <p:spTgt spid="3"/>
                                        </p:tgtEl>
                                        <p:attrNameLst>
                                          <p:attrName>ppt_x</p:attrName>
                                        </p:attrNameLst>
                                      </p:cBhvr>
                                      <p:tavLst>
                                        <p:tav tm="0">
                                          <p:val>
                                            <p:strVal val="0-#ppt_w/2"/>
                                          </p:val>
                                        </p:tav>
                                        <p:tav tm="100000">
                                          <p:val>
                                            <p:strVal val="#ppt_x"/>
                                          </p:val>
                                        </p:tav>
                                      </p:tavLst>
                                    </p:anim>
                                    <p:anim calcmode="lin" valueType="num">
                                      <p:cBhvr additive="base">
                                        <p:cTn id="18" dur="5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llipse 1"/>
          <p:cNvSpPr/>
          <p:nvPr/>
        </p:nvSpPr>
        <p:spPr>
          <a:xfrm>
            <a:off x="1188000" y="1512000"/>
            <a:ext cx="1663200" cy="1656000"/>
          </a:xfrm>
          <a:prstGeom prst="ellipse">
            <a:avLst/>
          </a:prstGeom>
          <a:blipFill dpi="0" rotWithShape="0">
            <a:blip r:embed="rId2" cstate="screen"/>
            <a:srcRect/>
            <a:stretch>
              <a:fillRect l="-73000" t="-91300" r="-328300" b="-913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Ellipse 3"/>
          <p:cNvSpPr/>
          <p:nvPr/>
        </p:nvSpPr>
        <p:spPr>
          <a:xfrm>
            <a:off x="5364000" y="1512000"/>
            <a:ext cx="1663200" cy="1656000"/>
          </a:xfrm>
          <a:prstGeom prst="ellipse">
            <a:avLst/>
          </a:prstGeom>
          <a:blipFill dpi="0" rotWithShape="0">
            <a:blip r:embed="rId2" cstate="screen"/>
            <a:srcRect/>
            <a:stretch>
              <a:fillRect l="-326100" t="-91300" r="-75000" b="-913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1" name="Forme libre 10"/>
          <p:cNvSpPr/>
          <p:nvPr/>
        </p:nvSpPr>
        <p:spPr>
          <a:xfrm>
            <a:off x="2052000" y="-144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3" cstate="screen"/>
            <a:srcRect/>
            <a:stretch>
              <a:fillRect l="-98276" t="298" r="-198276" b="-94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4" name="Forme libre 13"/>
          <p:cNvSpPr/>
          <p:nvPr/>
        </p:nvSpPr>
        <p:spPr>
          <a:xfrm flipH="1">
            <a:off x="-14400" y="-108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3" cstate="screen"/>
            <a:srcRect/>
            <a:stretch>
              <a:fillRect t="16" r="-296552" b="-9550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5" name="Forme libre 14"/>
          <p:cNvSpPr/>
          <p:nvPr/>
        </p:nvSpPr>
        <p:spPr>
          <a:xfrm flipV="1">
            <a:off x="2052000" y="22860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3" cstate="screen"/>
            <a:srcRect/>
            <a:stretch>
              <a:fillRect l="-99000" t="-94800" r="-1983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6" name="Forme libre 15"/>
          <p:cNvSpPr/>
          <p:nvPr/>
        </p:nvSpPr>
        <p:spPr>
          <a:xfrm flipH="1" flipV="1">
            <a:off x="-14400" y="22860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3" cstate="screen"/>
            <a:srcRect/>
            <a:stretch>
              <a:fillRect t="-94776" r="-296552" b="7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7" name="Forme libre 16"/>
          <p:cNvSpPr/>
          <p:nvPr/>
        </p:nvSpPr>
        <p:spPr>
          <a:xfrm>
            <a:off x="6195600" y="-12300"/>
            <a:ext cx="2124000" cy="2448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4" cstate="screen"/>
            <a:srcRect/>
            <a:stretch>
              <a:fillRect l="-296000" t="400" r="1700" b="-916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8" name="Forme libre 17"/>
          <p:cNvSpPr/>
          <p:nvPr/>
        </p:nvSpPr>
        <p:spPr>
          <a:xfrm flipH="1">
            <a:off x="4111200" y="-180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3" cstate="screen"/>
            <a:srcRect/>
            <a:stretch>
              <a:fillRect l="-198300" t="700" r="-100000" b="-948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9" name="Forme libre 18"/>
          <p:cNvSpPr/>
          <p:nvPr/>
        </p:nvSpPr>
        <p:spPr>
          <a:xfrm flipV="1">
            <a:off x="6199200" y="2286000"/>
            <a:ext cx="20952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5" cstate="screen"/>
            <a:srcRect/>
            <a:stretch>
              <a:fillRect l="-302000" t="-948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0" name="Forme libre 19"/>
          <p:cNvSpPr/>
          <p:nvPr/>
        </p:nvSpPr>
        <p:spPr>
          <a:xfrm flipH="1" flipV="1">
            <a:off x="4111200" y="2292016"/>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3" cstate="screen"/>
            <a:srcRect/>
            <a:stretch>
              <a:fillRect l="-198000" t="-94800" r="-1000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 name="Bouée 2"/>
          <p:cNvSpPr/>
          <p:nvPr/>
        </p:nvSpPr>
        <p:spPr>
          <a:xfrm>
            <a:off x="576000" y="882000"/>
            <a:ext cx="2916000" cy="2916000"/>
          </a:xfrm>
          <a:prstGeom prst="donut">
            <a:avLst>
              <a:gd name="adj" fmla="val 22273"/>
            </a:avLst>
          </a:prstGeom>
          <a:blipFill dpi="0" rotWithShape="0">
            <a:blip r:embed="rId6" cstate="screen"/>
            <a:srcRect/>
            <a:stretch>
              <a:fillRect l="-20400" t="-30200" r="-165000" b="-302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schemeClr val="tx1"/>
              </a:solidFill>
            </a:endParaRPr>
          </a:p>
        </p:txBody>
      </p:sp>
      <p:sp>
        <p:nvSpPr>
          <p:cNvPr id="5" name="Bouée 4"/>
          <p:cNvSpPr/>
          <p:nvPr/>
        </p:nvSpPr>
        <p:spPr>
          <a:xfrm>
            <a:off x="4752000" y="882000"/>
            <a:ext cx="2916000" cy="2916000"/>
          </a:xfrm>
          <a:prstGeom prst="donut">
            <a:avLst>
              <a:gd name="adj" fmla="val 22273"/>
            </a:avLst>
          </a:prstGeom>
          <a:blipFill dpi="0" rotWithShape="0">
            <a:blip r:embed="rId6" cstate="screen"/>
            <a:srcRect/>
            <a:stretch>
              <a:fillRect l="-163580" t="-30247" r="-20370" b="-3024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schemeClr val="tx1"/>
              </a:solidFill>
            </a:endParaRPr>
          </a:p>
        </p:txBody>
      </p:sp>
      <p:sp>
        <p:nvSpPr>
          <p:cNvPr id="22" name="WordArt 2" descr="Marbre blanc"/>
          <p:cNvSpPr>
            <a:spLocks noChangeArrowheads="1" noChangeShapeType="1" noTextEdit="1"/>
          </p:cNvSpPr>
          <p:nvPr/>
        </p:nvSpPr>
        <p:spPr bwMode="auto">
          <a:xfrm>
            <a:off x="2330699" y="1712016"/>
            <a:ext cx="3765718" cy="1654974"/>
          </a:xfrm>
          <a:prstGeom prst="rect">
            <a:avLst/>
          </a:prstGeom>
          <a:extLst>
            <a:ext uri="{AF507438-7753-43E0-B8FC-AC1667EBCBE1}">
              <a14:hiddenEffects xmlns:a14="http://schemas.microsoft.com/office/drawing/2010/main">
                <a:effectLst/>
              </a14:hiddenEffects>
            </a:ext>
          </a:extLst>
        </p:spPr>
        <p:txBody>
          <a:bodyPr wrap="none" fromWordArt="1">
            <a:prstTxWarp prst="textDeflateInflate">
              <a:avLst>
                <a:gd name="adj" fmla="val 28028"/>
              </a:avLst>
            </a:prstTxWarp>
            <a:scene3d>
              <a:camera prst="legacyObliqueRight"/>
              <a:lightRig rig="legacyHarsh3" dir="t"/>
            </a:scene3d>
            <a:sp3d extrusionH="100000" prstMaterial="legacyMatte">
              <a:extrusionClr>
                <a:srgbClr val="663300"/>
              </a:extrusionClr>
              <a:contourClr>
                <a:srgbClr val="FFCC99"/>
              </a:contourClr>
            </a:sp3d>
          </a:bodyPr>
          <a:lstStyle/>
          <a:p>
            <a:pPr algn="ctr" rtl="0">
              <a:buNone/>
            </a:pPr>
            <a:r>
              <a:rPr lang="fr-FR" sz="2173" kern="10" dirty="0" smtClean="0">
                <a:ln w="9525">
                  <a:round/>
                  <a:headEnd/>
                  <a:tailEnd/>
                </a:ln>
                <a:solidFill>
                  <a:srgbClr val="FF0000"/>
                </a:solidFill>
                <a:latin typeface="Algerian" panose="04020705040A02060702" pitchFamily="82" charset="0"/>
              </a:rPr>
              <a:t>Bridge</a:t>
            </a:r>
          </a:p>
          <a:p>
            <a:pPr algn="ctr" rtl="0">
              <a:buNone/>
            </a:pPr>
            <a:r>
              <a:rPr lang="fr-FR" sz="1000" kern="10" dirty="0" smtClean="0">
                <a:ln w="9525">
                  <a:round/>
                  <a:headEnd/>
                  <a:tailEnd/>
                </a:ln>
                <a:solidFill>
                  <a:srgbClr val="FF0000"/>
                </a:solidFill>
                <a:latin typeface="Algerian" panose="04020705040A02060702" pitchFamily="82" charset="0"/>
              </a:rPr>
              <a:t>UN PEU DE TOUT</a:t>
            </a:r>
            <a:endParaRPr lang="fr-FR" sz="2173" kern="10" dirty="0">
              <a:ln w="9525">
                <a:round/>
                <a:headEnd/>
                <a:tailEnd/>
              </a:ln>
              <a:solidFill>
                <a:srgbClr val="FF0000"/>
              </a:solidFill>
              <a:latin typeface="Algerian" panose="04020705040A02060702" pitchFamily="82" charset="0"/>
            </a:endParaRPr>
          </a:p>
        </p:txBody>
      </p:sp>
      <p:sp>
        <p:nvSpPr>
          <p:cNvPr id="23" name="ZoneTexte 22"/>
          <p:cNvSpPr txBox="1"/>
          <p:nvPr/>
        </p:nvSpPr>
        <p:spPr>
          <a:xfrm>
            <a:off x="2291732" y="132006"/>
            <a:ext cx="4076828" cy="485967"/>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a:defRPr/>
            </a:pPr>
            <a:r>
              <a:rPr lang="fr-FR" sz="1200" b="1" dirty="0">
                <a:solidFill>
                  <a:srgbClr val="FFFF00"/>
                </a:solidFill>
                <a:latin typeface="Times New Roman" panose="02020603050405020304" pitchFamily="18" charset="0"/>
                <a:cs typeface="Times New Roman" panose="02020603050405020304" pitchFamily="18" charset="0"/>
              </a:rPr>
              <a:t> </a:t>
            </a:r>
            <a:r>
              <a:rPr lang="fr-FR" sz="1200" b="1" dirty="0">
                <a:solidFill>
                  <a:srgbClr val="FFFF00"/>
                </a:solidFill>
                <a:latin typeface="Script MT Bold" panose="03040602040607080904" pitchFamily="66" charset="0"/>
                <a:cs typeface="Times New Roman" panose="02020603050405020304" pitchFamily="18" charset="0"/>
              </a:rPr>
              <a:t>Pour visualiser, </a:t>
            </a:r>
            <a:r>
              <a:rPr lang="fr-FR" sz="1200" b="1" dirty="0">
                <a:solidFill>
                  <a:srgbClr val="FFFF00"/>
                </a:solidFill>
                <a:latin typeface="Algerian" panose="04020705040A02060702" pitchFamily="82" charset="0"/>
                <a:cs typeface="Times New Roman" panose="02020603050405020304" pitchFamily="18" charset="0"/>
              </a:rPr>
              <a:t>CLIQUER</a:t>
            </a:r>
            <a:r>
              <a:rPr lang="fr-FR" sz="1200" b="1" dirty="0">
                <a:solidFill>
                  <a:srgbClr val="FFFF00"/>
                </a:solidFill>
                <a:latin typeface="Script MT Bold" panose="03040602040607080904" pitchFamily="66" charset="0"/>
                <a:cs typeface="Times New Roman" panose="02020603050405020304" pitchFamily="18" charset="0"/>
              </a:rPr>
              <a:t> sur chaque diapositive</a:t>
            </a:r>
          </a:p>
          <a:p>
            <a:pPr algn="ctr">
              <a:defRPr/>
            </a:pPr>
            <a:r>
              <a:rPr lang="fr-FR" sz="1358" b="1" dirty="0">
                <a:solidFill>
                  <a:srgbClr val="FFC000"/>
                </a:solidFill>
                <a:latin typeface="Script MT Bold" panose="03040602040607080904" pitchFamily="66" charset="0"/>
                <a:cs typeface="Times New Roman" panose="02020603050405020304" pitchFamily="18" charset="0"/>
              </a:rPr>
              <a:t>et</a:t>
            </a:r>
            <a:r>
              <a:rPr lang="fr-FR" sz="1358" b="1" dirty="0">
                <a:solidFill>
                  <a:srgbClr val="FFFF00"/>
                </a:solidFill>
                <a:latin typeface="Script MT Bold" panose="03040602040607080904" pitchFamily="66" charset="0"/>
                <a:cs typeface="Times New Roman" panose="02020603050405020304" pitchFamily="18" charset="0"/>
              </a:rPr>
              <a:t> </a:t>
            </a:r>
            <a:r>
              <a:rPr lang="fr-FR" sz="1358" b="1" dirty="0">
                <a:solidFill>
                  <a:srgbClr val="FFC000"/>
                </a:solidFill>
                <a:latin typeface="Script MT Bold" panose="03040602040607080904" pitchFamily="66" charset="0"/>
                <a:cs typeface="Times New Roman" panose="02020603050405020304" pitchFamily="18" charset="0"/>
              </a:rPr>
              <a:t>tant que la souris apparaît à l'écran </a:t>
            </a:r>
          </a:p>
        </p:txBody>
      </p:sp>
      <p:sp>
        <p:nvSpPr>
          <p:cNvPr id="24" name="ZoneTexte 23"/>
          <p:cNvSpPr txBox="1">
            <a:spLocks noChangeArrowheads="1"/>
          </p:cNvSpPr>
          <p:nvPr/>
        </p:nvSpPr>
        <p:spPr bwMode="auto">
          <a:xfrm>
            <a:off x="6210000" y="4328430"/>
            <a:ext cx="221836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fr-FR" altLang="fr-FR" sz="1100" dirty="0">
                <a:solidFill>
                  <a:srgbClr val="FFFF00"/>
                </a:solidFill>
                <a:latin typeface="Script MT Bold" panose="03040602040607080904" pitchFamily="66" charset="0"/>
              </a:rPr>
              <a:t>D F - Paris le </a:t>
            </a:r>
            <a:r>
              <a:rPr lang="fr-FR" altLang="fr-FR" sz="1100" dirty="0" smtClean="0">
                <a:solidFill>
                  <a:srgbClr val="FFFF00"/>
                </a:solidFill>
                <a:latin typeface="Script MT Bold" panose="03040602040607080904" pitchFamily="66" charset="0"/>
              </a:rPr>
              <a:t>25/06/2015</a:t>
            </a:r>
            <a:endParaRPr lang="fr-FR" altLang="fr-FR" sz="1100" dirty="0">
              <a:solidFill>
                <a:srgbClr val="FFFF00"/>
              </a:solidFill>
              <a:latin typeface="Script MT Bold" panose="03040602040607080904" pitchFamily="66" charset="0"/>
            </a:endParaRPr>
          </a:p>
        </p:txBody>
      </p:sp>
      <p:sp>
        <p:nvSpPr>
          <p:cNvPr id="25" name="ZoneTexte 24"/>
          <p:cNvSpPr txBox="1"/>
          <p:nvPr/>
        </p:nvSpPr>
        <p:spPr>
          <a:xfrm>
            <a:off x="647015" y="4083405"/>
            <a:ext cx="1043999" cy="276999"/>
          </a:xfrm>
          <a:prstGeom prst="rect">
            <a:avLst/>
          </a:prstGeom>
          <a:noFill/>
        </p:spPr>
        <p:txBody>
          <a:bodyPr wrap="square" rtlCol="0">
            <a:spAutoFit/>
          </a:bodyPr>
          <a:lstStyle/>
          <a:p>
            <a:r>
              <a:rPr lang="fr-FR" sz="1200" dirty="0" err="1" smtClean="0">
                <a:solidFill>
                  <a:srgbClr val="FFFF00"/>
                </a:solidFill>
                <a:latin typeface="Script MT Bold" panose="03040602040607080904" pitchFamily="66" charset="0"/>
              </a:rPr>
              <a:t>Emil’s</a:t>
            </a:r>
            <a:r>
              <a:rPr lang="fr-FR" sz="1200" dirty="0" smtClean="0">
                <a:solidFill>
                  <a:srgbClr val="FFFF00"/>
                </a:solidFill>
                <a:latin typeface="Script MT Bold" panose="03040602040607080904" pitchFamily="66" charset="0"/>
              </a:rPr>
              <a:t> polka</a:t>
            </a:r>
            <a:endParaRPr lang="fr-FR" sz="1200" dirty="0">
              <a:solidFill>
                <a:srgbClr val="FFFF00"/>
              </a:solidFill>
              <a:latin typeface="Script MT Bold" panose="03040602040607080904" pitchFamily="66" charset="0"/>
            </a:endParaRPr>
          </a:p>
        </p:txBody>
      </p:sp>
      <p:pic>
        <p:nvPicPr>
          <p:cNvPr id="26" name="Immagine 2" descr="3 (14).gif"/>
          <p:cNvPicPr>
            <a:picLocks noChangeAspect="1"/>
          </p:cNvPicPr>
          <p:nvPr/>
        </p:nvPicPr>
        <p:blipFill>
          <a:blip r:embed="rId7" cstate="screen">
            <a:extLst>
              <a:ext uri="{28A0092B-C50C-407E-A947-70E740481C1C}">
                <a14:useLocalDpi xmlns:a14="http://schemas.microsoft.com/office/drawing/2010/main" val="0"/>
              </a:ext>
            </a:extLst>
          </a:blip>
          <a:srcRect/>
          <a:stretch>
            <a:fillRect/>
          </a:stretch>
        </p:blipFill>
        <p:spPr bwMode="auto">
          <a:xfrm>
            <a:off x="166811" y="3731505"/>
            <a:ext cx="568356" cy="64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26"/>
          <p:cNvSpPr>
            <a:spLocks noChangeArrowheads="1"/>
          </p:cNvSpPr>
          <p:nvPr/>
        </p:nvSpPr>
        <p:spPr bwMode="auto">
          <a:xfrm>
            <a:off x="178099" y="151502"/>
            <a:ext cx="19409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fr-FR" altLang="fr-FR" sz="1200" dirty="0">
                <a:solidFill>
                  <a:schemeClr val="bg1"/>
                </a:solidFill>
                <a:latin typeface="Script MT Bold" panose="03040602040607080904" pitchFamily="66" charset="0"/>
              </a:rPr>
              <a:t>Il est </a:t>
            </a:r>
            <a:fld id="{CF2310CB-52AC-46F5-96D6-374A83133EB9}" type="datetime10">
              <a:rPr lang="fr-FR" altLang="fr-FR" sz="1200">
                <a:solidFill>
                  <a:schemeClr val="bg1"/>
                </a:solidFill>
                <a:latin typeface="Script MT Bold" panose="03040602040607080904" pitchFamily="66" charset="0"/>
              </a:rPr>
              <a:pPr/>
              <a:t>08:48</a:t>
            </a:fld>
            <a:r>
              <a:rPr lang="fr-FR" altLang="fr-FR" sz="1200" dirty="0">
                <a:solidFill>
                  <a:schemeClr val="bg1"/>
                </a:solidFill>
                <a:latin typeface="Script MT Bold" panose="03040602040607080904" pitchFamily="66" charset="0"/>
              </a:rPr>
              <a:t> h.- </a:t>
            </a:r>
            <a:fld id="{2BCA654D-F903-4057-B72A-F76B71E24CA3}" type="datetime4">
              <a:rPr lang="fr-FR" altLang="fr-FR" sz="1200">
                <a:solidFill>
                  <a:schemeClr val="bg1"/>
                </a:solidFill>
                <a:latin typeface="Script MT Bold" panose="03040602040607080904" pitchFamily="66" charset="0"/>
              </a:rPr>
              <a:pPr/>
              <a:t>12 août 2015</a:t>
            </a:fld>
            <a:r>
              <a:rPr lang="fr-FR" altLang="fr-FR" sz="1200" dirty="0">
                <a:latin typeface="Script MT Bold" panose="03040602040607080904" pitchFamily="66" charset="0"/>
              </a:rPr>
              <a:t> </a:t>
            </a:r>
          </a:p>
        </p:txBody>
      </p:sp>
      <p:pic>
        <p:nvPicPr>
          <p:cNvPr id="28" name="Image 27" descr="8db8b452.gif"/>
          <p:cNvPicPr>
            <a:picLocks noChangeAspect="1"/>
          </p:cNvPicPr>
          <p:nvPr/>
        </p:nvPicPr>
        <p:blipFill>
          <a:blip r:embed="rId8" cstate="screen"/>
          <a:stretch>
            <a:fillRect/>
          </a:stretch>
        </p:blipFill>
        <p:spPr>
          <a:xfrm>
            <a:off x="-14400" y="22226"/>
            <a:ext cx="8241076" cy="4657724"/>
          </a:xfrm>
          <a:prstGeom prst="rect">
            <a:avLst/>
          </a:prstGeom>
        </p:spPr>
      </p:pic>
    </p:spTree>
    <p:extLst>
      <p:ext uri="{BB962C8B-B14F-4D97-AF65-F5344CB8AC3E}">
        <p14:creationId xmlns:p14="http://schemas.microsoft.com/office/powerpoint/2010/main" val="62730231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style.rotation</p:attrName>
                                        </p:attrNameLst>
                                      </p:cBhvr>
                                      <p:tavLst>
                                        <p:tav tm="0">
                                          <p:val>
                                            <p:fltVal val="720"/>
                                          </p:val>
                                        </p:tav>
                                        <p:tav tm="100000">
                                          <p:val>
                                            <p:fltVal val="0"/>
                                          </p:val>
                                        </p:tav>
                                      </p:tavLst>
                                    </p:anim>
                                    <p:anim calcmode="lin" valueType="num">
                                      <p:cBhvr>
                                        <p:cTn id="9" dur="5000" fill="hold"/>
                                        <p:tgtEl>
                                          <p:spTgt spid="5"/>
                                        </p:tgtEl>
                                        <p:attrNameLst>
                                          <p:attrName>ppt_h</p:attrName>
                                        </p:attrNameLst>
                                      </p:cBhvr>
                                      <p:tavLst>
                                        <p:tav tm="0">
                                          <p:val>
                                            <p:fltVal val="0"/>
                                          </p:val>
                                        </p:tav>
                                        <p:tav tm="100000">
                                          <p:val>
                                            <p:strVal val="#ppt_h"/>
                                          </p:val>
                                        </p:tav>
                                      </p:tavLst>
                                    </p:anim>
                                    <p:anim calcmode="lin" valueType="num">
                                      <p:cBhvr>
                                        <p:cTn id="10" dur="5000" fill="hold"/>
                                        <p:tgtEl>
                                          <p:spTgt spid="5"/>
                                        </p:tgtEl>
                                        <p:attrNameLst>
                                          <p:attrName>ppt_w</p:attrName>
                                        </p:attrNameLst>
                                      </p:cBhvr>
                                      <p:tavLst>
                                        <p:tav tm="0">
                                          <p:val>
                                            <p:fltVal val="0"/>
                                          </p:val>
                                        </p:tav>
                                        <p:tav tm="100000">
                                          <p:val>
                                            <p:strVal val="#ppt_w"/>
                                          </p:val>
                                        </p:tav>
                                      </p:tavLst>
                                    </p:anim>
                                  </p:childTnLst>
                                </p:cTn>
                              </p:par>
                              <p:par>
                                <p:cTn id="11" presetID="21"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6000"/>
                                        <p:tgtEl>
                                          <p:spTgt spid="4"/>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6250"/>
                                        <p:tgtEl>
                                          <p:spTgt spid="2"/>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0"/>
                                        <p:tgtEl>
                                          <p:spTgt spid="3"/>
                                        </p:tgtEl>
                                      </p:cBhvr>
                                    </p:animEffect>
                                    <p:anim calcmode="lin" valueType="num">
                                      <p:cBhvr>
                                        <p:cTn id="20" dur="5000" fill="hold"/>
                                        <p:tgtEl>
                                          <p:spTgt spid="3"/>
                                        </p:tgtEl>
                                        <p:attrNameLst>
                                          <p:attrName>style.rotation</p:attrName>
                                        </p:attrNameLst>
                                      </p:cBhvr>
                                      <p:tavLst>
                                        <p:tav tm="0">
                                          <p:val>
                                            <p:fltVal val="720"/>
                                          </p:val>
                                        </p:tav>
                                        <p:tav tm="100000">
                                          <p:val>
                                            <p:fltVal val="0"/>
                                          </p:val>
                                        </p:tav>
                                      </p:tavLst>
                                    </p:anim>
                                    <p:anim calcmode="lin" valueType="num">
                                      <p:cBhvr>
                                        <p:cTn id="21" dur="5000" fill="hold"/>
                                        <p:tgtEl>
                                          <p:spTgt spid="3"/>
                                        </p:tgtEl>
                                        <p:attrNameLst>
                                          <p:attrName>ppt_h</p:attrName>
                                        </p:attrNameLst>
                                      </p:cBhvr>
                                      <p:tavLst>
                                        <p:tav tm="0">
                                          <p:val>
                                            <p:fltVal val="0"/>
                                          </p:val>
                                        </p:tav>
                                        <p:tav tm="100000">
                                          <p:val>
                                            <p:strVal val="#ppt_h"/>
                                          </p:val>
                                        </p:tav>
                                      </p:tavLst>
                                    </p:anim>
                                    <p:anim calcmode="lin" valueType="num">
                                      <p:cBhvr>
                                        <p:cTn id="22" dur="5000" fill="hold"/>
                                        <p:tgtEl>
                                          <p:spTgt spid="3"/>
                                        </p:tgtEl>
                                        <p:attrNameLst>
                                          <p:attrName>ppt_w</p:attrName>
                                        </p:attrNameLst>
                                      </p:cBhvr>
                                      <p:tavLst>
                                        <p:tav tm="0">
                                          <p:val>
                                            <p:fltVal val="0"/>
                                          </p:val>
                                        </p:tav>
                                        <p:tav tm="100000">
                                          <p:val>
                                            <p:strVal val="#ppt_w"/>
                                          </p:val>
                                        </p:tav>
                                      </p:tavLst>
                                    </p:anim>
                                  </p:childTnLst>
                                </p:cTn>
                              </p:par>
                              <p:par>
                                <p:cTn id="23" presetID="12" presetClass="entr" presetSubtype="1"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0"/>
                                        <p:tgtEl>
                                          <p:spTgt spid="19"/>
                                        </p:tgtEl>
                                        <p:attrNameLst>
                                          <p:attrName>ppt_y</p:attrName>
                                        </p:attrNameLst>
                                      </p:cBhvr>
                                      <p:tavLst>
                                        <p:tav tm="0">
                                          <p:val>
                                            <p:strVal val="#ppt_y-#ppt_h*1.125000"/>
                                          </p:val>
                                        </p:tav>
                                        <p:tav tm="100000">
                                          <p:val>
                                            <p:strVal val="#ppt_y"/>
                                          </p:val>
                                        </p:tav>
                                      </p:tavLst>
                                    </p:anim>
                                    <p:animEffect transition="in" filter="wipe(down)">
                                      <p:cBhvr>
                                        <p:cTn id="26" dur="5000"/>
                                        <p:tgtEl>
                                          <p:spTgt spid="19"/>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0"/>
                                        <p:tgtEl>
                                          <p:spTgt spid="17"/>
                                        </p:tgtEl>
                                        <p:attrNameLst>
                                          <p:attrName>ppt_y</p:attrName>
                                        </p:attrNameLst>
                                      </p:cBhvr>
                                      <p:tavLst>
                                        <p:tav tm="0">
                                          <p:val>
                                            <p:strVal val="#ppt_y+#ppt_h*1.125000"/>
                                          </p:val>
                                        </p:tav>
                                        <p:tav tm="100000">
                                          <p:val>
                                            <p:strVal val="#ppt_y"/>
                                          </p:val>
                                        </p:tav>
                                      </p:tavLst>
                                    </p:anim>
                                    <p:animEffect transition="in" filter="wipe(up)">
                                      <p:cBhvr>
                                        <p:cTn id="30" dur="5000"/>
                                        <p:tgtEl>
                                          <p:spTgt spid="17"/>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0"/>
                                        <p:tgtEl>
                                          <p:spTgt spid="16"/>
                                        </p:tgtEl>
                                        <p:attrNameLst>
                                          <p:attrName>ppt_y</p:attrName>
                                        </p:attrNameLst>
                                      </p:cBhvr>
                                      <p:tavLst>
                                        <p:tav tm="0">
                                          <p:val>
                                            <p:strVal val="#ppt_y-#ppt_h*1.125000"/>
                                          </p:val>
                                        </p:tav>
                                        <p:tav tm="100000">
                                          <p:val>
                                            <p:strVal val="#ppt_y"/>
                                          </p:val>
                                        </p:tav>
                                      </p:tavLst>
                                    </p:anim>
                                    <p:animEffect transition="in" filter="wipe(down)">
                                      <p:cBhvr>
                                        <p:cTn id="34" dur="5000"/>
                                        <p:tgtEl>
                                          <p:spTgt spid="16"/>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0"/>
                                        <p:tgtEl>
                                          <p:spTgt spid="14"/>
                                        </p:tgtEl>
                                        <p:attrNameLst>
                                          <p:attrName>ppt_y</p:attrName>
                                        </p:attrNameLst>
                                      </p:cBhvr>
                                      <p:tavLst>
                                        <p:tav tm="0">
                                          <p:val>
                                            <p:strVal val="#ppt_y+#ppt_h*1.125000"/>
                                          </p:val>
                                        </p:tav>
                                        <p:tav tm="100000">
                                          <p:val>
                                            <p:strVal val="#ppt_y"/>
                                          </p:val>
                                        </p:tav>
                                      </p:tavLst>
                                    </p:anim>
                                    <p:animEffect transition="in" filter="wipe(up)">
                                      <p:cBhvr>
                                        <p:cTn id="38" dur="5000"/>
                                        <p:tgtEl>
                                          <p:spTgt spid="14"/>
                                        </p:tgtEl>
                                      </p:cBhvr>
                                    </p:animEffect>
                                  </p:childTnLst>
                                </p:cTn>
                              </p:par>
                              <p:par>
                                <p:cTn id="39" presetID="17"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0" fill="hold"/>
                                        <p:tgtEl>
                                          <p:spTgt spid="20"/>
                                        </p:tgtEl>
                                        <p:attrNameLst>
                                          <p:attrName>ppt_x</p:attrName>
                                        </p:attrNameLst>
                                      </p:cBhvr>
                                      <p:tavLst>
                                        <p:tav tm="0">
                                          <p:val>
                                            <p:strVal val="#ppt_x"/>
                                          </p:val>
                                        </p:tav>
                                        <p:tav tm="100000">
                                          <p:val>
                                            <p:strVal val="#ppt_x"/>
                                          </p:val>
                                        </p:tav>
                                      </p:tavLst>
                                    </p:anim>
                                    <p:anim calcmode="lin" valueType="num">
                                      <p:cBhvr>
                                        <p:cTn id="42" dur="5000" fill="hold"/>
                                        <p:tgtEl>
                                          <p:spTgt spid="20"/>
                                        </p:tgtEl>
                                        <p:attrNameLst>
                                          <p:attrName>ppt_y</p:attrName>
                                        </p:attrNameLst>
                                      </p:cBhvr>
                                      <p:tavLst>
                                        <p:tav tm="0">
                                          <p:val>
                                            <p:strVal val="#ppt_y+#ppt_h/2"/>
                                          </p:val>
                                        </p:tav>
                                        <p:tav tm="100000">
                                          <p:val>
                                            <p:strVal val="#ppt_y"/>
                                          </p:val>
                                        </p:tav>
                                      </p:tavLst>
                                    </p:anim>
                                    <p:anim calcmode="lin" valueType="num">
                                      <p:cBhvr>
                                        <p:cTn id="43" dur="5000" fill="hold"/>
                                        <p:tgtEl>
                                          <p:spTgt spid="20"/>
                                        </p:tgtEl>
                                        <p:attrNameLst>
                                          <p:attrName>ppt_w</p:attrName>
                                        </p:attrNameLst>
                                      </p:cBhvr>
                                      <p:tavLst>
                                        <p:tav tm="0">
                                          <p:val>
                                            <p:strVal val="#ppt_w"/>
                                          </p:val>
                                        </p:tav>
                                        <p:tav tm="100000">
                                          <p:val>
                                            <p:strVal val="#ppt_w"/>
                                          </p:val>
                                        </p:tav>
                                      </p:tavLst>
                                    </p:anim>
                                    <p:anim calcmode="lin" valueType="num">
                                      <p:cBhvr>
                                        <p:cTn id="44" dur="5000" fill="hold"/>
                                        <p:tgtEl>
                                          <p:spTgt spid="20"/>
                                        </p:tgtEl>
                                        <p:attrNameLst>
                                          <p:attrName>ppt_h</p:attrName>
                                        </p:attrNameLst>
                                      </p:cBhvr>
                                      <p:tavLst>
                                        <p:tav tm="0">
                                          <p:val>
                                            <p:fltVal val="0"/>
                                          </p:val>
                                        </p:tav>
                                        <p:tav tm="100000">
                                          <p:val>
                                            <p:strVal val="#ppt_h"/>
                                          </p:val>
                                        </p:tav>
                                      </p:tavLst>
                                    </p:anim>
                                  </p:childTnLst>
                                </p:cTn>
                              </p:par>
                              <p:par>
                                <p:cTn id="45" presetID="17"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0" fill="hold"/>
                                        <p:tgtEl>
                                          <p:spTgt spid="15"/>
                                        </p:tgtEl>
                                        <p:attrNameLst>
                                          <p:attrName>ppt_x</p:attrName>
                                        </p:attrNameLst>
                                      </p:cBhvr>
                                      <p:tavLst>
                                        <p:tav tm="0">
                                          <p:val>
                                            <p:strVal val="#ppt_x"/>
                                          </p:val>
                                        </p:tav>
                                        <p:tav tm="100000">
                                          <p:val>
                                            <p:strVal val="#ppt_x"/>
                                          </p:val>
                                        </p:tav>
                                      </p:tavLst>
                                    </p:anim>
                                    <p:anim calcmode="lin" valueType="num">
                                      <p:cBhvr>
                                        <p:cTn id="48" dur="5000" fill="hold"/>
                                        <p:tgtEl>
                                          <p:spTgt spid="15"/>
                                        </p:tgtEl>
                                        <p:attrNameLst>
                                          <p:attrName>ppt_y</p:attrName>
                                        </p:attrNameLst>
                                      </p:cBhvr>
                                      <p:tavLst>
                                        <p:tav tm="0">
                                          <p:val>
                                            <p:strVal val="#ppt_y+#ppt_h/2"/>
                                          </p:val>
                                        </p:tav>
                                        <p:tav tm="100000">
                                          <p:val>
                                            <p:strVal val="#ppt_y"/>
                                          </p:val>
                                        </p:tav>
                                      </p:tavLst>
                                    </p:anim>
                                    <p:anim calcmode="lin" valueType="num">
                                      <p:cBhvr>
                                        <p:cTn id="49" dur="5000" fill="hold"/>
                                        <p:tgtEl>
                                          <p:spTgt spid="15"/>
                                        </p:tgtEl>
                                        <p:attrNameLst>
                                          <p:attrName>ppt_w</p:attrName>
                                        </p:attrNameLst>
                                      </p:cBhvr>
                                      <p:tavLst>
                                        <p:tav tm="0">
                                          <p:val>
                                            <p:strVal val="#ppt_w"/>
                                          </p:val>
                                        </p:tav>
                                        <p:tav tm="100000">
                                          <p:val>
                                            <p:strVal val="#ppt_w"/>
                                          </p:val>
                                        </p:tav>
                                      </p:tavLst>
                                    </p:anim>
                                    <p:anim calcmode="lin" valueType="num">
                                      <p:cBhvr>
                                        <p:cTn id="50" dur="5000" fill="hold"/>
                                        <p:tgtEl>
                                          <p:spTgt spid="15"/>
                                        </p:tgtEl>
                                        <p:attrNameLst>
                                          <p:attrName>ppt_h</p:attrName>
                                        </p:attrNameLst>
                                      </p:cBhvr>
                                      <p:tavLst>
                                        <p:tav tm="0">
                                          <p:val>
                                            <p:fltVal val="0"/>
                                          </p:val>
                                        </p:tav>
                                        <p:tav tm="100000">
                                          <p:val>
                                            <p:strVal val="#ppt_h"/>
                                          </p:val>
                                        </p:tav>
                                      </p:tavLst>
                                    </p:anim>
                                  </p:childTnLst>
                                </p:cTn>
                              </p:par>
                              <p:par>
                                <p:cTn id="51" presetID="17" presetClass="entr" presetSubtype="1"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0" fill="hold"/>
                                        <p:tgtEl>
                                          <p:spTgt spid="18"/>
                                        </p:tgtEl>
                                        <p:attrNameLst>
                                          <p:attrName>ppt_x</p:attrName>
                                        </p:attrNameLst>
                                      </p:cBhvr>
                                      <p:tavLst>
                                        <p:tav tm="0">
                                          <p:val>
                                            <p:strVal val="#ppt_x"/>
                                          </p:val>
                                        </p:tav>
                                        <p:tav tm="100000">
                                          <p:val>
                                            <p:strVal val="#ppt_x"/>
                                          </p:val>
                                        </p:tav>
                                      </p:tavLst>
                                    </p:anim>
                                    <p:anim calcmode="lin" valueType="num">
                                      <p:cBhvr>
                                        <p:cTn id="54" dur="5000" fill="hold"/>
                                        <p:tgtEl>
                                          <p:spTgt spid="18"/>
                                        </p:tgtEl>
                                        <p:attrNameLst>
                                          <p:attrName>ppt_y</p:attrName>
                                        </p:attrNameLst>
                                      </p:cBhvr>
                                      <p:tavLst>
                                        <p:tav tm="0">
                                          <p:val>
                                            <p:strVal val="#ppt_y-#ppt_h/2"/>
                                          </p:val>
                                        </p:tav>
                                        <p:tav tm="100000">
                                          <p:val>
                                            <p:strVal val="#ppt_y"/>
                                          </p:val>
                                        </p:tav>
                                      </p:tavLst>
                                    </p:anim>
                                    <p:anim calcmode="lin" valueType="num">
                                      <p:cBhvr>
                                        <p:cTn id="55" dur="5000" fill="hold"/>
                                        <p:tgtEl>
                                          <p:spTgt spid="18"/>
                                        </p:tgtEl>
                                        <p:attrNameLst>
                                          <p:attrName>ppt_w</p:attrName>
                                        </p:attrNameLst>
                                      </p:cBhvr>
                                      <p:tavLst>
                                        <p:tav tm="0">
                                          <p:val>
                                            <p:strVal val="#ppt_w"/>
                                          </p:val>
                                        </p:tav>
                                        <p:tav tm="100000">
                                          <p:val>
                                            <p:strVal val="#ppt_w"/>
                                          </p:val>
                                        </p:tav>
                                      </p:tavLst>
                                    </p:anim>
                                    <p:anim calcmode="lin" valueType="num">
                                      <p:cBhvr>
                                        <p:cTn id="56" dur="5000" fill="hold"/>
                                        <p:tgtEl>
                                          <p:spTgt spid="18"/>
                                        </p:tgtEl>
                                        <p:attrNameLst>
                                          <p:attrName>ppt_h</p:attrName>
                                        </p:attrNameLst>
                                      </p:cBhvr>
                                      <p:tavLst>
                                        <p:tav tm="0">
                                          <p:val>
                                            <p:fltVal val="0"/>
                                          </p:val>
                                        </p:tav>
                                        <p:tav tm="100000">
                                          <p:val>
                                            <p:strVal val="#ppt_h"/>
                                          </p:val>
                                        </p:tav>
                                      </p:tavLst>
                                    </p:anim>
                                  </p:childTnLst>
                                </p:cTn>
                              </p:par>
                              <p:par>
                                <p:cTn id="57" presetID="17" presetClass="entr" presetSubtype="1"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0" fill="hold"/>
                                        <p:tgtEl>
                                          <p:spTgt spid="11"/>
                                        </p:tgtEl>
                                        <p:attrNameLst>
                                          <p:attrName>ppt_x</p:attrName>
                                        </p:attrNameLst>
                                      </p:cBhvr>
                                      <p:tavLst>
                                        <p:tav tm="0">
                                          <p:val>
                                            <p:strVal val="#ppt_x"/>
                                          </p:val>
                                        </p:tav>
                                        <p:tav tm="100000">
                                          <p:val>
                                            <p:strVal val="#ppt_x"/>
                                          </p:val>
                                        </p:tav>
                                      </p:tavLst>
                                    </p:anim>
                                    <p:anim calcmode="lin" valueType="num">
                                      <p:cBhvr>
                                        <p:cTn id="60" dur="5000" fill="hold"/>
                                        <p:tgtEl>
                                          <p:spTgt spid="11"/>
                                        </p:tgtEl>
                                        <p:attrNameLst>
                                          <p:attrName>ppt_y</p:attrName>
                                        </p:attrNameLst>
                                      </p:cBhvr>
                                      <p:tavLst>
                                        <p:tav tm="0">
                                          <p:val>
                                            <p:strVal val="#ppt_y-#ppt_h/2"/>
                                          </p:val>
                                        </p:tav>
                                        <p:tav tm="100000">
                                          <p:val>
                                            <p:strVal val="#ppt_y"/>
                                          </p:val>
                                        </p:tav>
                                      </p:tavLst>
                                    </p:anim>
                                    <p:anim calcmode="lin" valueType="num">
                                      <p:cBhvr>
                                        <p:cTn id="61" dur="5000" fill="hold"/>
                                        <p:tgtEl>
                                          <p:spTgt spid="11"/>
                                        </p:tgtEl>
                                        <p:attrNameLst>
                                          <p:attrName>ppt_w</p:attrName>
                                        </p:attrNameLst>
                                      </p:cBhvr>
                                      <p:tavLst>
                                        <p:tav tm="0">
                                          <p:val>
                                            <p:strVal val="#ppt_w"/>
                                          </p:val>
                                        </p:tav>
                                        <p:tav tm="100000">
                                          <p:val>
                                            <p:strVal val="#ppt_w"/>
                                          </p:val>
                                        </p:tav>
                                      </p:tavLst>
                                    </p:anim>
                                    <p:anim calcmode="lin" valueType="num">
                                      <p:cBhvr>
                                        <p:cTn id="62" dur="5000" fill="hold"/>
                                        <p:tgtEl>
                                          <p:spTgt spid="11"/>
                                        </p:tgtEl>
                                        <p:attrNameLst>
                                          <p:attrName>ppt_h</p:attrName>
                                        </p:attrNameLst>
                                      </p:cBhvr>
                                      <p:tavLst>
                                        <p:tav tm="0">
                                          <p:val>
                                            <p:fltVal val="0"/>
                                          </p:val>
                                        </p:tav>
                                        <p:tav tm="100000">
                                          <p:val>
                                            <p:strVal val="#ppt_h"/>
                                          </p:val>
                                        </p:tav>
                                      </p:tavLst>
                                    </p:anim>
                                  </p:childTnLst>
                                </p:cTn>
                              </p:par>
                              <p:par>
                                <p:cTn id="63" presetID="8" presetClass="emph" presetSubtype="0" autoRev="1" fill="hold" grpId="0" nodeType="withEffect">
                                  <p:stCondLst>
                                    <p:cond delay="0"/>
                                  </p:stCondLst>
                                  <p:childTnLst>
                                    <p:animRot by="-21600000">
                                      <p:cBhvr>
                                        <p:cTn id="64" dur="4000" fill="hold"/>
                                        <p:tgtEl>
                                          <p:spTgt spid="22">
                                            <p:txEl>
                                              <p:pRg st="0" end="0"/>
                                            </p:txEl>
                                          </p:spTgt>
                                        </p:tgtEl>
                                        <p:attrNameLst>
                                          <p:attrName>r</p:attrName>
                                        </p:attrNameLst>
                                      </p:cBhvr>
                                    </p:animRot>
                                  </p:childTnLst>
                                </p:cTn>
                              </p:par>
                              <p:par>
                                <p:cTn id="65" presetID="8" presetClass="emph" presetSubtype="0" autoRev="1" fill="hold" grpId="0" nodeType="withEffect">
                                  <p:stCondLst>
                                    <p:cond delay="0"/>
                                  </p:stCondLst>
                                  <p:childTnLst>
                                    <p:animRot by="-21600000">
                                      <p:cBhvr>
                                        <p:cTn id="66" dur="4000" fill="hold"/>
                                        <p:tgtEl>
                                          <p:spTgt spid="22">
                                            <p:txEl>
                                              <p:pRg st="1" end="1"/>
                                            </p:txEl>
                                          </p:spTgt>
                                        </p:tgtEl>
                                        <p:attrNameLst>
                                          <p:attrName>r</p:attrName>
                                        </p:attrNameLst>
                                      </p:cBhvr>
                                    </p:animRot>
                                  </p:childTnLst>
                                </p:cTn>
                              </p:par>
                              <p:par>
                                <p:cTn id="67" presetID="2" presetClass="entr" presetSubtype="8"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7500" fill="hold"/>
                                        <p:tgtEl>
                                          <p:spTgt spid="23"/>
                                        </p:tgtEl>
                                        <p:attrNameLst>
                                          <p:attrName>ppt_x</p:attrName>
                                        </p:attrNameLst>
                                      </p:cBhvr>
                                      <p:tavLst>
                                        <p:tav tm="0">
                                          <p:val>
                                            <p:strVal val="0-#ppt_w/2"/>
                                          </p:val>
                                        </p:tav>
                                        <p:tav tm="100000">
                                          <p:val>
                                            <p:strVal val="#ppt_x"/>
                                          </p:val>
                                        </p:tav>
                                      </p:tavLst>
                                    </p:anim>
                                    <p:anim calcmode="lin" valueType="num">
                                      <p:cBhvr additive="base">
                                        <p:cTn id="70" dur="7500" fill="hold"/>
                                        <p:tgtEl>
                                          <p:spTgt spid="23"/>
                                        </p:tgtEl>
                                        <p:attrNameLst>
                                          <p:attrName>ppt_y</p:attrName>
                                        </p:attrNameLst>
                                      </p:cBhvr>
                                      <p:tavLst>
                                        <p:tav tm="0">
                                          <p:val>
                                            <p:strVal val="#ppt_y"/>
                                          </p:val>
                                        </p:tav>
                                        <p:tav tm="100000">
                                          <p:val>
                                            <p:strVal val="#ppt_y"/>
                                          </p:val>
                                        </p:tav>
                                      </p:tavLst>
                                    </p:anim>
                                  </p:childTnLst>
                                </p:cTn>
                              </p:par>
                              <p:par>
                                <p:cTn id="71" presetID="0" presetClass="path" presetSubtype="0" accel="50000" decel="50000" fill="hold" grpId="0" nodeType="withEffect">
                                  <p:stCondLst>
                                    <p:cond delay="0"/>
                                  </p:stCondLst>
                                  <p:childTnLst>
                                    <p:animMotion origin="layout" path="M -0.00096 -0.00068 L -0.00096 0.00034 C -0.00153 -0.00712 -0.00249 -0.01391 -0.00249 -0.02103 C -0.00364 -0.04783 -0.00364 -0.07565 -0.00441 -0.10312 C -0.00537 -0.13128 -0.00518 -0.12721 -0.00786 -0.14688 C -0.00844 -0.15638 -0.0094 -0.16757 -0.00959 -0.17707 C -0.00997 -0.18521 -0.01093 -0.19369 -0.01131 -0.20217 C -0.01227 -0.21778 -0.01227 -0.23406 -0.01304 -0.25 C -0.01227 -0.33209 -0.01227 -0.41316 -0.01131 -0.49593 C -0.01131 -0.49763 -0.00959 -0.5 -0.00959 -0.50238 C -0.00844 -0.519 -0.00844 -0.53562 -0.00786 -0.55292 C -0.00748 -0.55902 -0.00652 -0.56479 -0.00652 -0.57124 C -0.00575 -0.57972 -0.00537 -0.5882 -0.00441 -0.59634 C -0.00384 -0.60007 -0.00288 -0.60312 -0.00249 -0.60617 C -0.00192 -0.61126 -0.00153 -0.61669 -0.00096 -0.62144 C 0.00096 -0.67978 0.00192 -0.673 -0.00096 -0.7405 C -0.00115 -0.74389 -0.00249 -0.74763 -0.00249 -0.75068 C -0.00364 -0.75678 -0.00364 -0.76357 -0.00441 -0.76934 C -0.00518 -0.77273 -0.00709 -0.77612 -0.00786 -0.77917 C -0.00844 -0.7829 -0.00844 -0.78596 -0.00959 -0.78969 C -0.01074 -0.79376 -0.01227 -0.79817 -0.01304 -0.80258 C -0.01361 -0.80665 -0.01419 -0.81072 -0.01495 -0.81445 C -0.01591 -0.81886 -0.01687 -0.82191 -0.01821 -0.82632 C -0.01917 -0.82972 -0.01917 -0.83311 -0.02013 -0.83616 C -0.02051 -0.83854 -0.02147 -0.84091 -0.02186 -0.84294 C -0.0232 -0.85482 -0.0232 -0.85414 -0.0232 -0.86126 L -0.0232 -0.86092 " pathEditMode="relative" rAng="0" ptsTypes="AAAAAAAAAAAAAAAAAAAAAAAAAAA">
                                      <p:cBhvr>
                                        <p:cTn id="72" dur="6000" fill="hold"/>
                                        <p:tgtEl>
                                          <p:spTgt spid="24"/>
                                        </p:tgtEl>
                                        <p:attrNameLst>
                                          <p:attrName>ppt_x</p:attrName>
                                          <p:attrName>ppt_y</p:attrName>
                                        </p:attrNameLst>
                                      </p:cBhvr>
                                      <p:rCtr x="-1035" y="-42978"/>
                                    </p:animMotion>
                                  </p:childTnLst>
                                </p:cTn>
                              </p:par>
                              <p:par>
                                <p:cTn id="73" presetID="2" presetClass="entr" presetSubtype="8" fill="hold" nodeType="withEffect">
                                  <p:stCondLst>
                                    <p:cond delay="0"/>
                                  </p:stCondLst>
                                  <p:childTnLst>
                                    <p:set>
                                      <p:cBhvr>
                                        <p:cTn id="74" dur="1" fill="hold">
                                          <p:stCondLst>
                                            <p:cond delay="0"/>
                                          </p:stCondLst>
                                        </p:cTn>
                                        <p:tgtEl>
                                          <p:spTgt spid="27">
                                            <p:txEl>
                                              <p:pRg st="0" end="0"/>
                                            </p:txEl>
                                          </p:spTgt>
                                        </p:tgtEl>
                                        <p:attrNameLst>
                                          <p:attrName>style.visibility</p:attrName>
                                        </p:attrNameLst>
                                      </p:cBhvr>
                                      <p:to>
                                        <p:strVal val="visible"/>
                                      </p:to>
                                    </p:set>
                                    <p:anim calcmode="lin" valueType="num">
                                      <p:cBhvr additive="base">
                                        <p:cTn id="75" dur="5000" fill="hold"/>
                                        <p:tgtEl>
                                          <p:spTgt spid="27">
                                            <p:txEl>
                                              <p:pRg st="0" end="0"/>
                                            </p:txEl>
                                          </p:spTgt>
                                        </p:tgtEl>
                                        <p:attrNameLst>
                                          <p:attrName>ppt_x</p:attrName>
                                        </p:attrNameLst>
                                      </p:cBhvr>
                                      <p:tavLst>
                                        <p:tav tm="0">
                                          <p:val>
                                            <p:strVal val="0-#ppt_w/2"/>
                                          </p:val>
                                        </p:tav>
                                        <p:tav tm="100000">
                                          <p:val>
                                            <p:strVal val="#ppt_x"/>
                                          </p:val>
                                        </p:tav>
                                      </p:tavLst>
                                    </p:anim>
                                    <p:anim calcmode="lin" valueType="num">
                                      <p:cBhvr additive="base">
                                        <p:cTn id="76" dur="5000" fill="hold"/>
                                        <p:tgtEl>
                                          <p:spTgt spid="27">
                                            <p:txEl>
                                              <p:pRg st="0" end="0"/>
                                            </p:txEl>
                                          </p:spTgt>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5000" fill="hold"/>
                                        <p:tgtEl>
                                          <p:spTgt spid="27"/>
                                        </p:tgtEl>
                                        <p:attrNameLst>
                                          <p:attrName>ppt_x</p:attrName>
                                        </p:attrNameLst>
                                      </p:cBhvr>
                                      <p:tavLst>
                                        <p:tav tm="0">
                                          <p:val>
                                            <p:strVal val="1+#ppt_w/2"/>
                                          </p:val>
                                        </p:tav>
                                        <p:tav tm="100000">
                                          <p:val>
                                            <p:strVal val="#ppt_x"/>
                                          </p:val>
                                        </p:tav>
                                      </p:tavLst>
                                    </p:anim>
                                    <p:anim calcmode="lin" valueType="num">
                                      <p:cBhvr additive="base">
                                        <p:cTn id="80" dur="5000" fill="hold"/>
                                        <p:tgtEl>
                                          <p:spTgt spid="27"/>
                                        </p:tgtEl>
                                        <p:attrNameLst>
                                          <p:attrName>ppt_y</p:attrName>
                                        </p:attrNameLst>
                                      </p:cBhvr>
                                      <p:tavLst>
                                        <p:tav tm="0">
                                          <p:val>
                                            <p:strVal val="#ppt_y"/>
                                          </p:val>
                                        </p:tav>
                                        <p:tav tm="100000">
                                          <p:val>
                                            <p:strVal val="#ppt_y"/>
                                          </p:val>
                                        </p:tav>
                                      </p:tavLst>
                                    </p:anim>
                                  </p:childTnLst>
                                </p:cTn>
                              </p:par>
                              <p:par>
                                <p:cTn id="81" presetID="8" presetClass="emph" presetSubtype="0" autoRev="1" fill="hold" nodeType="withEffect">
                                  <p:stCondLst>
                                    <p:cond delay="0"/>
                                  </p:stCondLst>
                                  <p:childTnLst>
                                    <p:animRot by="-21600000">
                                      <p:cBhvr>
                                        <p:cTn id="82" dur="4000" fill="hold"/>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1" grpId="0" animBg="1"/>
      <p:bldP spid="14" grpId="0" animBg="1"/>
      <p:bldP spid="15" grpId="0" animBg="1"/>
      <p:bldP spid="16" grpId="0" animBg="1"/>
      <p:bldP spid="17" grpId="0" animBg="1"/>
      <p:bldP spid="18" grpId="0" animBg="1"/>
      <p:bldP spid="19" grpId="0" animBg="1"/>
      <p:bldP spid="20" grpId="0" animBg="1"/>
      <p:bldP spid="3" grpId="0" animBg="1"/>
      <p:bldP spid="5" grpId="0" animBg="1"/>
      <p:bldP spid="22" grpId="0" build="p"/>
      <p:bldP spid="23" grpId="0"/>
      <p:bldP spid="24"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ZoneTexte 1"/>
          <p:cNvSpPr txBox="1"/>
          <p:nvPr/>
        </p:nvSpPr>
        <p:spPr>
          <a:xfrm>
            <a:off x="349623" y="340369"/>
            <a:ext cx="7295030" cy="3604833"/>
          </a:xfrm>
          <a:prstGeom prst="rect">
            <a:avLst/>
          </a:prstGeom>
          <a:noFill/>
        </p:spPr>
        <p:txBody>
          <a:bodyPr wrap="square" rtlCol="0">
            <a:spAutoFit/>
          </a:bodyPr>
          <a:lstStyle/>
          <a:p>
            <a:r>
              <a:rPr lang="fr-FR" sz="2000" b="1" dirty="0" smtClean="0">
                <a:solidFill>
                  <a:srgbClr val="FFFF00"/>
                </a:solidFill>
                <a:latin typeface="Algerian" panose="04020705040A02060702" pitchFamily="82" charset="0"/>
              </a:rPr>
              <a:t>CONSEIL :  </a:t>
            </a:r>
          </a:p>
          <a:p>
            <a:pPr algn="ctr"/>
            <a:endParaRPr lang="fr-FR" dirty="0" smtClean="0">
              <a:solidFill>
                <a:srgbClr val="FFFF00"/>
              </a:solidFill>
              <a:latin typeface="Algerian" panose="04020705040A02060702" pitchFamily="82" charset="0"/>
            </a:endParaRPr>
          </a:p>
          <a:p>
            <a:r>
              <a:rPr lang="fr-FR" dirty="0" smtClean="0">
                <a:solidFill>
                  <a:srgbClr val="FFFF00"/>
                </a:solidFill>
                <a:latin typeface="Algerian" panose="04020705040A02060702" pitchFamily="82" charset="0"/>
              </a:rPr>
              <a:t>sur chaque diapositive est indiqué qu’il faut cliquer Pour passer d’une diapositive à l’autre. Or Ce n’est pas la seule possibilité, en fonction du clavier utilisé :</a:t>
            </a:r>
          </a:p>
          <a:p>
            <a:pPr algn="ctr"/>
            <a:endParaRPr lang="fr-FR" dirty="0" smtClean="0">
              <a:solidFill>
                <a:srgbClr val="FFFF00"/>
              </a:solidFill>
              <a:latin typeface="Algerian" panose="04020705040A02060702" pitchFamily="82" charset="0"/>
            </a:endParaRPr>
          </a:p>
          <a:p>
            <a:r>
              <a:rPr lang="fr-FR" dirty="0" smtClean="0">
                <a:solidFill>
                  <a:srgbClr val="FF0000"/>
                </a:solidFill>
                <a:latin typeface="Wide Latin" panose="020A0A07050505020404" pitchFamily="18" charset="0"/>
              </a:rPr>
              <a:t>POUR AVANCER : </a:t>
            </a:r>
          </a:p>
          <a:p>
            <a:r>
              <a:rPr lang="fr-FR" dirty="0" smtClean="0">
                <a:solidFill>
                  <a:srgbClr val="FFFF00"/>
                </a:solidFill>
                <a:latin typeface="Algerian" panose="04020705040A02060702" pitchFamily="82" charset="0"/>
              </a:rPr>
              <a:t>→ le clic de la souris peut être remplacer par une pression de la barre d’espacement ou par les flèches </a:t>
            </a:r>
            <a:r>
              <a:rPr lang="fr-FR" dirty="0" smtClean="0">
                <a:solidFill>
                  <a:srgbClr val="FF0000"/>
                </a:solidFill>
                <a:latin typeface="Algerian" panose="04020705040A02060702" pitchFamily="82" charset="0"/>
              </a:rPr>
              <a:t>D </a:t>
            </a:r>
            <a:r>
              <a:rPr lang="fr-FR" dirty="0" smtClean="0">
                <a:solidFill>
                  <a:srgbClr val="FFFF00"/>
                </a:solidFill>
                <a:latin typeface="Algerian" panose="04020705040A02060702" pitchFamily="82" charset="0"/>
              </a:rPr>
              <a:t>et </a:t>
            </a:r>
            <a:r>
              <a:rPr lang="fr-FR" dirty="0" smtClean="0">
                <a:solidFill>
                  <a:srgbClr val="FF0000"/>
                </a:solidFill>
                <a:latin typeface="Algerian" panose="04020705040A02060702" pitchFamily="82" charset="0"/>
              </a:rPr>
              <a:t>Bas</a:t>
            </a:r>
            <a:r>
              <a:rPr lang="fr-FR" dirty="0" smtClean="0">
                <a:solidFill>
                  <a:srgbClr val="FFFF00"/>
                </a:solidFill>
                <a:latin typeface="Algerian" panose="04020705040A02060702" pitchFamily="82" charset="0"/>
              </a:rPr>
              <a:t> du clavier</a:t>
            </a:r>
          </a:p>
          <a:p>
            <a:endParaRPr lang="fr-FR" dirty="0" smtClean="0">
              <a:solidFill>
                <a:srgbClr val="FFFF00"/>
              </a:solidFill>
              <a:latin typeface="Algerian" panose="04020705040A02060702" pitchFamily="82" charset="0"/>
            </a:endParaRPr>
          </a:p>
          <a:p>
            <a:r>
              <a:rPr lang="fr-FR" dirty="0" smtClean="0">
                <a:solidFill>
                  <a:srgbClr val="FF0000"/>
                </a:solidFill>
                <a:latin typeface="Wide Latin" panose="020A0A07050505020404" pitchFamily="18" charset="0"/>
              </a:rPr>
              <a:t>POUR RECULER :  </a:t>
            </a:r>
          </a:p>
          <a:p>
            <a:r>
              <a:rPr lang="fr-FR" dirty="0" smtClean="0">
                <a:solidFill>
                  <a:srgbClr val="FFFF00"/>
                </a:solidFill>
                <a:latin typeface="Algerian" panose="04020705040A02060702" pitchFamily="82" charset="0"/>
              </a:rPr>
              <a:t>→ on peut utiliser les flèches </a:t>
            </a:r>
            <a:r>
              <a:rPr lang="fr-FR" dirty="0" smtClean="0">
                <a:solidFill>
                  <a:srgbClr val="FF0000"/>
                </a:solidFill>
                <a:latin typeface="Algerian" panose="04020705040A02060702" pitchFamily="82" charset="0"/>
              </a:rPr>
              <a:t>G </a:t>
            </a:r>
            <a:r>
              <a:rPr lang="fr-FR" dirty="0" smtClean="0">
                <a:solidFill>
                  <a:srgbClr val="FFFF00"/>
                </a:solidFill>
                <a:latin typeface="Algerian" panose="04020705040A02060702" pitchFamily="82" charset="0"/>
              </a:rPr>
              <a:t>et</a:t>
            </a:r>
            <a:r>
              <a:rPr lang="fr-FR" dirty="0" smtClean="0">
                <a:solidFill>
                  <a:srgbClr val="FF0000"/>
                </a:solidFill>
                <a:latin typeface="Algerian" panose="04020705040A02060702" pitchFamily="82" charset="0"/>
              </a:rPr>
              <a:t> Haut </a:t>
            </a:r>
            <a:r>
              <a:rPr lang="fr-FR" dirty="0" smtClean="0">
                <a:solidFill>
                  <a:srgbClr val="FFFF00"/>
                </a:solidFill>
                <a:latin typeface="Algerian" panose="04020705040A02060702" pitchFamily="82" charset="0"/>
              </a:rPr>
              <a:t>du clavier :</a:t>
            </a:r>
          </a:p>
          <a:p>
            <a:pPr algn="ctr"/>
            <a:endParaRPr lang="fr-FR" dirty="0">
              <a:solidFill>
                <a:srgbClr val="FFFF00"/>
              </a:solidFill>
              <a:latin typeface="Algerian" panose="04020705040A02060702" pitchFamily="82" charset="0"/>
            </a:endParaRPr>
          </a:p>
          <a:p>
            <a:pPr algn="ctr"/>
            <a:endParaRPr lang="fr-FR" dirty="0" smtClean="0">
              <a:solidFill>
                <a:srgbClr val="FFFF00"/>
              </a:solidFill>
              <a:latin typeface="Algerian" panose="04020705040A02060702" pitchFamily="82" charset="0"/>
            </a:endParaRPr>
          </a:p>
          <a:p>
            <a:pPr algn="ctr"/>
            <a:endParaRPr lang="fr-FR" dirty="0" smtClean="0">
              <a:solidFill>
                <a:srgbClr val="FFFF00"/>
              </a:solidFill>
              <a:latin typeface="Algerian" panose="04020705040A02060702" pitchFamily="82" charset="0"/>
            </a:endParaRPr>
          </a:p>
          <a:p>
            <a:pPr algn="ctr"/>
            <a:endParaRPr lang="fr-FR" dirty="0">
              <a:solidFill>
                <a:srgbClr val="FFFF00"/>
              </a:solidFill>
              <a:latin typeface="Algerian" panose="04020705040A02060702" pitchFamily="82" charset="0"/>
            </a:endParaRPr>
          </a:p>
          <a:p>
            <a:pPr algn="ctr"/>
            <a:endParaRPr lang="fr-FR" dirty="0" smtClean="0">
              <a:solidFill>
                <a:srgbClr val="FFFF00"/>
              </a:solidFill>
              <a:latin typeface="Algerian" panose="04020705040A02060702" pitchFamily="82" charset="0"/>
            </a:endParaRPr>
          </a:p>
          <a:p>
            <a:pPr algn="ctr"/>
            <a:endParaRPr lang="fr-FR" dirty="0">
              <a:solidFill>
                <a:srgbClr val="FFFF00"/>
              </a:solidFill>
              <a:latin typeface="Algerian" panose="04020705040A02060702" pitchFamily="82" charset="0"/>
            </a:endParaRPr>
          </a:p>
          <a:p>
            <a:r>
              <a:rPr lang="fr-FR" dirty="0" smtClean="0">
                <a:solidFill>
                  <a:srgbClr val="FFFF00"/>
                </a:solidFill>
                <a:latin typeface="Algerian" panose="04020705040A02060702" pitchFamily="82" charset="0"/>
              </a:rPr>
              <a:t>Vérifier cependant que le clavier de votre ordinateur vous en offre la possibilité.</a:t>
            </a:r>
            <a:endParaRPr lang="fr-FR" dirty="0">
              <a:solidFill>
                <a:srgbClr val="FFFF00"/>
              </a:solidFill>
              <a:latin typeface="Algerian" panose="04020705040A02060702" pitchFamily="82" charset="0"/>
            </a:endParaRPr>
          </a:p>
        </p:txBody>
      </p:sp>
      <p:pic>
        <p:nvPicPr>
          <p:cNvPr id="1026" name="Picture 2" descr="touche_logo_4"/>
          <p:cNvPicPr>
            <a:picLocks noChangeAspect="1" noChangeArrowheads="1"/>
          </p:cNvPicPr>
          <p:nvPr/>
        </p:nvPicPr>
        <p:blipFill rotWithShape="1">
          <a:blip r:embed="rId2" cstate="screen">
            <a:extLst>
              <a:ext uri="{28A0092B-C50C-407E-A947-70E740481C1C}">
                <a14:useLocalDpi xmlns:a14="http://schemas.microsoft.com/office/drawing/2010/main" val="0"/>
              </a:ext>
            </a:extLst>
          </a:blip>
          <a:srcRect l="37223" t="58103" r="17442" b="6209"/>
          <a:stretch/>
        </p:blipFill>
        <p:spPr bwMode="auto">
          <a:xfrm>
            <a:off x="3318062" y="2674201"/>
            <a:ext cx="1277470" cy="813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8280401" cy="4679950"/>
          </a:xfrm>
          <a:prstGeom prst="rect">
            <a:avLst/>
          </a:prstGeom>
        </p:spPr>
      </p:pic>
      <p:sp>
        <p:nvSpPr>
          <p:cNvPr id="3" name="Espace réservé du numéro de diapositive 2"/>
          <p:cNvSpPr>
            <a:spLocks noGrp="1"/>
          </p:cNvSpPr>
          <p:nvPr>
            <p:ph type="sldNum" sz="quarter" idx="12"/>
          </p:nvPr>
        </p:nvSpPr>
        <p:spPr/>
        <p:txBody>
          <a:bodyPr/>
          <a:lstStyle/>
          <a:p>
            <a:fld id="{216D6DEA-369B-4E75-9939-9030780B741F}" type="slidenum">
              <a:rPr lang="fr-FR" smtClean="0">
                <a:solidFill>
                  <a:prstClr val="black">
                    <a:tint val="75000"/>
                  </a:prstClr>
                </a:solidFill>
              </a:rPr>
              <a:pPr/>
              <a:t>3</a:t>
            </a:fld>
            <a:endParaRPr lang="fr-FR" dirty="0">
              <a:solidFill>
                <a:prstClr val="black">
                  <a:tint val="75000"/>
                </a:prstClr>
              </a:solidFill>
            </a:endParaRPr>
          </a:p>
        </p:txBody>
      </p:sp>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1767" y="3853209"/>
            <a:ext cx="523994" cy="582216"/>
          </a:xfrm>
          <a:prstGeom prst="rect">
            <a:avLst/>
          </a:prstGeom>
        </p:spPr>
      </p:pic>
    </p:spTree>
    <p:extLst>
      <p:ext uri="{BB962C8B-B14F-4D97-AF65-F5344CB8AC3E}">
        <p14:creationId xmlns:p14="http://schemas.microsoft.com/office/powerpoint/2010/main" val="389628166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a:t>
            </a:fld>
            <a:endParaRPr lang="fr-FR" dirty="0">
              <a:solidFill>
                <a:prstClr val="black">
                  <a:tint val="75000"/>
                </a:prstClr>
              </a:solidFill>
            </a:endParaRP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133850" cy="2333625"/>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3850" y="-1"/>
            <a:ext cx="4133850" cy="2333625"/>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333623"/>
            <a:ext cx="4133850" cy="2333625"/>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28313" y="2321175"/>
            <a:ext cx="4133850" cy="2333625"/>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900000">
            <a:off x="7297335" y="2368576"/>
            <a:ext cx="958992" cy="956131"/>
          </a:xfrm>
          <a:prstGeom prst="ellipse">
            <a:avLst/>
          </a:prstGeom>
          <a:ln>
            <a:noFill/>
          </a:ln>
          <a:effectLst>
            <a:softEdge rad="112500"/>
          </a:effectLst>
        </p:spPr>
      </p:pic>
      <p:sp>
        <p:nvSpPr>
          <p:cNvPr id="8" name="Plaque 4">
            <a:hlinkClick r:id="rId7" action="ppaction://hlinksldjump"/>
          </p:cNvPr>
          <p:cNvSpPr/>
          <p:nvPr/>
        </p:nvSpPr>
        <p:spPr>
          <a:xfrm>
            <a:off x="146425" y="1244417"/>
            <a:ext cx="2436646" cy="320343"/>
          </a:xfrm>
          <a:prstGeom prst="bevel">
            <a:avLst/>
          </a:prstGeom>
          <a:blipFill>
            <a:blip r:embed="rId8" cstate="print"/>
            <a:tile tx="0" ty="0" sx="100000" sy="100000" flip="none" algn="tl"/>
          </a:bli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tx1"/>
                </a:solidFill>
                <a:latin typeface="Times New Roman" panose="02020603050405020304" pitchFamily="18" charset="0"/>
                <a:cs typeface="Times New Roman" panose="02020603050405020304" pitchFamily="18" charset="0"/>
              </a:rPr>
              <a:t>Principes d’anticipation</a:t>
            </a:r>
            <a:endParaRPr lang="fr-FR" sz="1600" b="1" u="sng" dirty="0">
              <a:ln w="0"/>
              <a:solidFill>
                <a:schemeClr val="tx1"/>
              </a:solidFill>
              <a:latin typeface="Times New Roman" panose="02020603050405020304" pitchFamily="18" charset="0"/>
              <a:cs typeface="Times New Roman" panose="02020603050405020304" pitchFamily="18" charset="0"/>
            </a:endParaRPr>
          </a:p>
        </p:txBody>
      </p:sp>
      <p:sp>
        <p:nvSpPr>
          <p:cNvPr id="9" name="Plaque 4">
            <a:hlinkClick r:id="rId9" action="ppaction://hlinksldjump"/>
          </p:cNvPr>
          <p:cNvSpPr/>
          <p:nvPr/>
        </p:nvSpPr>
        <p:spPr>
          <a:xfrm>
            <a:off x="136679" y="2353134"/>
            <a:ext cx="2436435" cy="320343"/>
          </a:xfrm>
          <a:prstGeom prst="bevel">
            <a:avLst/>
          </a:prstGeom>
          <a:blipFill>
            <a:blip r:embed="rId10" cstate="print"/>
            <a:tile tx="0" ty="0" sx="100000" sy="100000" flip="none" algn="tl"/>
          </a:bli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tx1"/>
                </a:solidFill>
                <a:latin typeface="Times New Roman" panose="02020603050405020304" pitchFamily="18" charset="0"/>
                <a:cs typeface="Times New Roman" panose="02020603050405020304" pitchFamily="18" charset="0"/>
              </a:rPr>
              <a:t>Plan de jeu – généralités </a:t>
            </a:r>
            <a:endParaRPr lang="fr-FR" sz="1600" b="1" dirty="0">
              <a:ln w="0"/>
              <a:solidFill>
                <a:schemeClr val="tx1"/>
              </a:solidFill>
              <a:latin typeface="Times New Roman" panose="02020603050405020304" pitchFamily="18" charset="0"/>
              <a:cs typeface="Times New Roman" panose="02020603050405020304" pitchFamily="18" charset="0"/>
            </a:endParaRPr>
          </a:p>
        </p:txBody>
      </p:sp>
      <p:sp>
        <p:nvSpPr>
          <p:cNvPr id="11" name="Plaque 4">
            <a:hlinkClick r:id="rId11" action="ppaction://hlinksldjump"/>
          </p:cNvPr>
          <p:cNvSpPr/>
          <p:nvPr/>
        </p:nvSpPr>
        <p:spPr>
          <a:xfrm>
            <a:off x="136679" y="90964"/>
            <a:ext cx="2436644" cy="384591"/>
          </a:xfrm>
          <a:prstGeom prst="bevel">
            <a:avLst/>
          </a:prstGeom>
          <a:solidFill>
            <a:srgbClr val="00B05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832" b="1" dirty="0">
                <a:ln w="0"/>
                <a:solidFill>
                  <a:schemeClr val="bg1">
                    <a:lumMod val="75000"/>
                    <a:lumOff val="25000"/>
                  </a:schemeClr>
                </a:solidFill>
                <a:latin typeface="Algerian" panose="04020705040A02060702" pitchFamily="82" charset="0"/>
              </a:rPr>
              <a:t>   </a:t>
            </a:r>
            <a:r>
              <a:rPr lang="fr-FR" sz="1200" b="1" dirty="0" smtClean="0">
                <a:ln w="0"/>
                <a:solidFill>
                  <a:srgbClr val="FF0000"/>
                </a:solidFill>
                <a:latin typeface="Algerian" panose="04020705040A02060702" pitchFamily="82" charset="0"/>
                <a:cs typeface="Times New Roman" panose="02020603050405020304" pitchFamily="18" charset="0"/>
              </a:rPr>
              <a:t>En général, on pense que</a:t>
            </a:r>
            <a:r>
              <a:rPr lang="fr-FR" sz="1200" b="1" dirty="0" smtClean="0">
                <a:ln w="0"/>
                <a:solidFill>
                  <a:srgbClr val="FFFF00"/>
                </a:solidFill>
                <a:latin typeface="Algerian" panose="04020705040A02060702" pitchFamily="82" charset="0"/>
                <a:cs typeface="Times New Roman" panose="02020603050405020304" pitchFamily="18" charset="0"/>
              </a:rPr>
              <a:t>…</a:t>
            </a:r>
            <a:endParaRPr lang="fr-FR" sz="1200" b="1" dirty="0">
              <a:ln w="0"/>
              <a:solidFill>
                <a:srgbClr val="FFFF00"/>
              </a:solidFill>
              <a:latin typeface="Algerian" panose="04020705040A02060702" pitchFamily="82" charset="0"/>
              <a:cs typeface="Times New Roman" panose="02020603050405020304" pitchFamily="18" charset="0"/>
            </a:endParaRPr>
          </a:p>
        </p:txBody>
      </p:sp>
      <p:sp>
        <p:nvSpPr>
          <p:cNvPr id="12" name="Plaque 4">
            <a:hlinkClick r:id="rId12" action="ppaction://hlinksldjump"/>
          </p:cNvPr>
          <p:cNvSpPr/>
          <p:nvPr/>
        </p:nvSpPr>
        <p:spPr>
          <a:xfrm>
            <a:off x="146425" y="510883"/>
            <a:ext cx="2436646" cy="320343"/>
          </a:xfrm>
          <a:prstGeom prst="bevel">
            <a:avLst/>
          </a:prstGeom>
          <a:blipFill>
            <a:blip r:embed="rId13" cstate="print"/>
            <a:tile tx="0" ty="0" sx="100000" sy="100000" flip="none" algn="tl"/>
          </a:bli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000" b="1" dirty="0">
                <a:ln w="0"/>
                <a:solidFill>
                  <a:schemeClr val="bg1">
                    <a:lumMod val="75000"/>
                    <a:lumOff val="25000"/>
                  </a:schemeClr>
                </a:solidFill>
                <a:latin typeface="Algerian" panose="04020705040A02060702" pitchFamily="82" charset="0"/>
              </a:rPr>
              <a:t>   </a:t>
            </a:r>
            <a:r>
              <a:rPr lang="fr-FR" sz="1600" b="1" dirty="0" smtClean="0">
                <a:ln w="0"/>
                <a:solidFill>
                  <a:schemeClr val="bg1"/>
                </a:solidFill>
                <a:latin typeface="Times New Roman" panose="02020603050405020304" pitchFamily="18" charset="0"/>
                <a:cs typeface="Times New Roman" panose="02020603050405020304" pitchFamily="18" charset="0"/>
              </a:rPr>
              <a:t>le Stayman Takis</a:t>
            </a:r>
            <a:endParaRPr lang="fr-FR" sz="1800" b="1" dirty="0">
              <a:ln w="0"/>
              <a:solidFill>
                <a:schemeClr val="bg1"/>
              </a:solidFill>
              <a:latin typeface="Times New Roman" panose="02020603050405020304" pitchFamily="18" charset="0"/>
              <a:cs typeface="Times New Roman" panose="02020603050405020304" pitchFamily="18" charset="0"/>
            </a:endParaRPr>
          </a:p>
        </p:txBody>
      </p:sp>
      <p:sp>
        <p:nvSpPr>
          <p:cNvPr id="13" name="Plaque 4">
            <a:hlinkClick r:id="rId14" action="ppaction://hlinksldjump"/>
          </p:cNvPr>
          <p:cNvSpPr/>
          <p:nvPr/>
        </p:nvSpPr>
        <p:spPr>
          <a:xfrm>
            <a:off x="146425" y="875546"/>
            <a:ext cx="2436852" cy="320343"/>
          </a:xfrm>
          <a:prstGeom prst="bevel">
            <a:avLst/>
          </a:prstGeom>
          <a:solidFill>
            <a:srgbClr val="00B0F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bg1">
                    <a:lumMod val="75000"/>
                    <a:lumOff val="25000"/>
                  </a:schemeClr>
                </a:solidFill>
                <a:latin typeface="Times New Roman" panose="02020603050405020304" pitchFamily="18" charset="0"/>
                <a:cs typeface="Times New Roman" panose="02020603050405020304" pitchFamily="18" charset="0"/>
              </a:rPr>
              <a:t>Facteur position</a:t>
            </a:r>
            <a:endParaRPr lang="fr-FR" sz="1000" b="1" dirty="0">
              <a:ln w="0"/>
              <a:solidFill>
                <a:schemeClr val="bg1">
                  <a:lumMod val="75000"/>
                  <a:lumOff val="25000"/>
                </a:schemeClr>
              </a:solidFill>
              <a:latin typeface="Times New Roman" panose="02020603050405020304" pitchFamily="18" charset="0"/>
              <a:cs typeface="Times New Roman" panose="02020603050405020304" pitchFamily="18" charset="0"/>
            </a:endParaRPr>
          </a:p>
        </p:txBody>
      </p:sp>
      <p:sp>
        <p:nvSpPr>
          <p:cNvPr id="14" name="Plaque 4">
            <a:hlinkClick r:id="rId15" action="ppaction://hlinksldjump"/>
          </p:cNvPr>
          <p:cNvSpPr/>
          <p:nvPr/>
        </p:nvSpPr>
        <p:spPr>
          <a:xfrm>
            <a:off x="146425" y="2740428"/>
            <a:ext cx="2436646" cy="320343"/>
          </a:xfrm>
          <a:prstGeom prst="bevel">
            <a:avLst/>
          </a:prstGeom>
          <a:blipFill>
            <a:blip r:embed="rId16" cstate="print"/>
            <a:tile tx="0" ty="0" sx="100000" sy="100000" flip="none" algn="tl"/>
          </a:bli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a:ln w="0"/>
                <a:solidFill>
                  <a:schemeClr val="tx1"/>
                </a:solidFill>
                <a:latin typeface="Times New Roman" panose="02020603050405020304" pitchFamily="18" charset="0"/>
                <a:cs typeface="Times New Roman" panose="02020603050405020304" pitchFamily="18" charset="0"/>
              </a:rPr>
              <a:t>Plan de jeu à S.A.</a:t>
            </a:r>
          </a:p>
        </p:txBody>
      </p:sp>
      <p:sp>
        <p:nvSpPr>
          <p:cNvPr id="55" name="Plaque 4">
            <a:hlinkClick r:id="rId17" action="ppaction://hlinksldjump"/>
          </p:cNvPr>
          <p:cNvSpPr/>
          <p:nvPr/>
        </p:nvSpPr>
        <p:spPr>
          <a:xfrm>
            <a:off x="146426" y="1622493"/>
            <a:ext cx="2436645" cy="320343"/>
          </a:xfrm>
          <a:prstGeom prst="bevel">
            <a:avLst/>
          </a:prstGeom>
          <a:solidFill>
            <a:srgbClr val="C0000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bg1">
                    <a:lumMod val="75000"/>
                    <a:lumOff val="25000"/>
                  </a:schemeClr>
                </a:solidFill>
                <a:latin typeface="Times New Roman" panose="02020603050405020304" pitchFamily="18" charset="0"/>
                <a:cs typeface="Times New Roman" panose="02020603050405020304" pitchFamily="18" charset="0"/>
              </a:rPr>
              <a:t>Le SIX de BASE</a:t>
            </a:r>
          </a:p>
        </p:txBody>
      </p:sp>
      <p:sp>
        <p:nvSpPr>
          <p:cNvPr id="56" name="Plaque 4">
            <a:hlinkClick r:id="rId18" action="ppaction://hlinksldjump"/>
          </p:cNvPr>
          <p:cNvSpPr/>
          <p:nvPr/>
        </p:nvSpPr>
        <p:spPr>
          <a:xfrm>
            <a:off x="147328" y="3490813"/>
            <a:ext cx="2416043" cy="320343"/>
          </a:xfrm>
          <a:prstGeom prst="bevel">
            <a:avLst/>
          </a:prstGeom>
          <a:solidFill>
            <a:srgbClr val="00B0F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bg1">
                    <a:lumMod val="75000"/>
                    <a:lumOff val="25000"/>
                  </a:schemeClr>
                </a:solidFill>
                <a:latin typeface="Times New Roman" panose="02020603050405020304" pitchFamily="18" charset="0"/>
                <a:cs typeface="Times New Roman" panose="02020603050405020304" pitchFamily="18" charset="0"/>
              </a:rPr>
              <a:t>Compte des mains</a:t>
            </a:r>
            <a:endParaRPr lang="fr-FR" sz="1600" b="1" dirty="0">
              <a:ln w="0"/>
              <a:solidFill>
                <a:schemeClr val="bg1">
                  <a:lumMod val="75000"/>
                  <a:lumOff val="25000"/>
                </a:schemeClr>
              </a:solidFill>
              <a:latin typeface="Times New Roman" panose="02020603050405020304" pitchFamily="18" charset="0"/>
              <a:cs typeface="Times New Roman" panose="02020603050405020304" pitchFamily="18" charset="0"/>
            </a:endParaRPr>
          </a:p>
        </p:txBody>
      </p:sp>
      <p:sp>
        <p:nvSpPr>
          <p:cNvPr id="57" name="Plaque 4">
            <a:hlinkClick r:id="rId19" action="ppaction://hlinksldjump"/>
          </p:cNvPr>
          <p:cNvSpPr/>
          <p:nvPr/>
        </p:nvSpPr>
        <p:spPr>
          <a:xfrm>
            <a:off x="146426" y="3878152"/>
            <a:ext cx="2416945" cy="320343"/>
          </a:xfrm>
          <a:prstGeom prst="bevel">
            <a:avLst/>
          </a:prstGeom>
          <a:blipFill>
            <a:blip r:embed="rId13" cstate="print"/>
            <a:tile tx="0" ty="0" sx="100000" sy="100000" flip="none" algn="tl"/>
          </a:bli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bg1">
                    <a:lumMod val="75000"/>
                    <a:lumOff val="25000"/>
                  </a:schemeClr>
                </a:solidFill>
                <a:latin typeface="Times New Roman" panose="02020603050405020304" pitchFamily="18" charset="0"/>
                <a:cs typeface="Times New Roman" panose="02020603050405020304" pitchFamily="18" charset="0"/>
              </a:rPr>
              <a:t>Les Impasses</a:t>
            </a:r>
            <a:endParaRPr lang="fr-FR" sz="1600" b="1" dirty="0">
              <a:ln w="0"/>
              <a:solidFill>
                <a:schemeClr val="bg1">
                  <a:lumMod val="75000"/>
                  <a:lumOff val="25000"/>
                </a:schemeClr>
              </a:solidFill>
              <a:latin typeface="Times New Roman" panose="02020603050405020304" pitchFamily="18" charset="0"/>
              <a:cs typeface="Times New Roman" panose="02020603050405020304" pitchFamily="18" charset="0"/>
            </a:endParaRPr>
          </a:p>
        </p:txBody>
      </p:sp>
      <p:sp>
        <p:nvSpPr>
          <p:cNvPr id="59" name="Plaque 4">
            <a:hlinkClick r:id="rId20" action="ppaction://hlinksldjump"/>
          </p:cNvPr>
          <p:cNvSpPr/>
          <p:nvPr/>
        </p:nvSpPr>
        <p:spPr>
          <a:xfrm>
            <a:off x="151985" y="4282775"/>
            <a:ext cx="2414073" cy="320343"/>
          </a:xfrm>
          <a:prstGeom prst="bevel">
            <a:avLst/>
          </a:prstGeom>
          <a:solidFill>
            <a:srgbClr val="FADDCA"/>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tx1"/>
                </a:solidFill>
                <a:latin typeface="Times New Roman" panose="02020603050405020304" pitchFamily="18" charset="0"/>
                <a:cs typeface="Times New Roman" panose="02020603050405020304" pitchFamily="18" charset="0"/>
              </a:rPr>
              <a:t>Ruser sans tricher</a:t>
            </a:r>
            <a:endParaRPr lang="fr-FR" sz="1600" b="1" dirty="0">
              <a:ln w="0"/>
              <a:solidFill>
                <a:schemeClr val="tx1"/>
              </a:solidFill>
              <a:latin typeface="Times New Roman" panose="02020603050405020304" pitchFamily="18" charset="0"/>
              <a:cs typeface="Times New Roman" panose="02020603050405020304" pitchFamily="18" charset="0"/>
            </a:endParaRPr>
          </a:p>
        </p:txBody>
      </p:sp>
      <p:sp>
        <p:nvSpPr>
          <p:cNvPr id="60" name="Plaque 4">
            <a:hlinkClick r:id="rId21" action="ppaction://hlinksldjump"/>
          </p:cNvPr>
          <p:cNvSpPr/>
          <p:nvPr/>
        </p:nvSpPr>
        <p:spPr>
          <a:xfrm>
            <a:off x="146425" y="3102911"/>
            <a:ext cx="2416945" cy="320343"/>
          </a:xfrm>
          <a:prstGeom prst="bevel">
            <a:avLst/>
          </a:prstGeom>
          <a:solidFill>
            <a:schemeClr val="accent4">
              <a:lumMod val="75000"/>
            </a:schemeClr>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a:ln w="0"/>
                <a:solidFill>
                  <a:srgbClr val="FFFF00"/>
                </a:solidFill>
                <a:latin typeface="Times New Roman" panose="02020603050405020304" pitchFamily="18" charset="0"/>
                <a:cs typeface="Times New Roman" panose="02020603050405020304" pitchFamily="18" charset="0"/>
              </a:rPr>
              <a:t>Plan de jeu à </a:t>
            </a:r>
            <a:r>
              <a:rPr lang="fr-FR" sz="1600" b="1" dirty="0" smtClean="0">
                <a:ln w="0"/>
                <a:solidFill>
                  <a:srgbClr val="FFFF00"/>
                </a:solidFill>
                <a:latin typeface="Times New Roman" panose="02020603050405020304" pitchFamily="18" charset="0"/>
                <a:cs typeface="Times New Roman" panose="02020603050405020304" pitchFamily="18" charset="0"/>
              </a:rPr>
              <a:t>la couleur</a:t>
            </a:r>
            <a:endParaRPr lang="fr-FR" sz="1600" b="1" dirty="0">
              <a:ln w="0"/>
              <a:solidFill>
                <a:srgbClr val="FFFF00"/>
              </a:solidFill>
              <a:latin typeface="Times New Roman" panose="02020603050405020304" pitchFamily="18" charset="0"/>
              <a:cs typeface="Times New Roman" panose="02020603050405020304" pitchFamily="18" charset="0"/>
            </a:endParaRPr>
          </a:p>
        </p:txBody>
      </p:sp>
      <p:sp>
        <p:nvSpPr>
          <p:cNvPr id="10" name="ZoneTexte 9"/>
          <p:cNvSpPr txBox="1"/>
          <p:nvPr/>
        </p:nvSpPr>
        <p:spPr>
          <a:xfrm>
            <a:off x="3707704" y="4087881"/>
            <a:ext cx="3569918" cy="338554"/>
          </a:xfrm>
          <a:prstGeom prst="rect">
            <a:avLst/>
          </a:prstGeom>
          <a:noFill/>
        </p:spPr>
        <p:txBody>
          <a:bodyPr wrap="square" rtlCol="0">
            <a:spAutoFit/>
          </a:bodyPr>
          <a:lstStyle/>
          <a:p>
            <a:pPr algn="ctr"/>
            <a:r>
              <a:rPr lang="fr-FR" sz="1600" dirty="0" smtClean="0">
                <a:solidFill>
                  <a:schemeClr val="bg1"/>
                </a:solidFill>
                <a:latin typeface="Script MT Bold" panose="03040602040607080904" pitchFamily="66" charset="0"/>
              </a:rPr>
              <a:t>Cliquer à l’intérieur de la barre choisie </a:t>
            </a:r>
            <a:endParaRPr lang="fr-FR" sz="1600" dirty="0">
              <a:solidFill>
                <a:schemeClr val="bg1"/>
              </a:solidFill>
              <a:latin typeface="Script MT Bold" panose="03040602040607080904" pitchFamily="66" charset="0"/>
            </a:endParaRPr>
          </a:p>
        </p:txBody>
      </p:sp>
      <p:sp>
        <p:nvSpPr>
          <p:cNvPr id="21" name="Plaque 4">
            <a:hlinkClick r:id="rId22" action="ppaction://hlinksldjump"/>
          </p:cNvPr>
          <p:cNvSpPr/>
          <p:nvPr/>
        </p:nvSpPr>
        <p:spPr>
          <a:xfrm>
            <a:off x="146426" y="2013270"/>
            <a:ext cx="2436645" cy="320343"/>
          </a:xfrm>
          <a:prstGeom prst="bevel">
            <a:avLst/>
          </a:prstGeom>
          <a:solidFill>
            <a:srgbClr val="C0000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bg1">
                    <a:lumMod val="75000"/>
                    <a:lumOff val="25000"/>
                  </a:schemeClr>
                </a:solidFill>
                <a:latin typeface="Times New Roman" panose="02020603050405020304" pitchFamily="18" charset="0"/>
                <a:cs typeface="Times New Roman" panose="02020603050405020304" pitchFamily="18" charset="0"/>
              </a:rPr>
              <a:t>Définition d’une main</a:t>
            </a:r>
          </a:p>
        </p:txBody>
      </p:sp>
      <p:pic>
        <p:nvPicPr>
          <p:cNvPr id="22" name="Image 21"/>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87467096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9000" fill="hold"/>
                                        <p:tgtEl>
                                          <p:spTgt spid="3"/>
                                        </p:tgtEl>
                                        <p:attrNameLst>
                                          <p:attrName>ppt_x</p:attrName>
                                        </p:attrNameLst>
                                      </p:cBhvr>
                                      <p:tavLst>
                                        <p:tav tm="0">
                                          <p:val>
                                            <p:strVal val="1+#ppt_w/2"/>
                                          </p:val>
                                        </p:tav>
                                        <p:tav tm="100000">
                                          <p:val>
                                            <p:strVal val="#ppt_x"/>
                                          </p:val>
                                        </p:tav>
                                      </p:tavLst>
                                    </p:anim>
                                    <p:anim calcmode="lin" valueType="num">
                                      <p:cBhvr additive="base">
                                        <p:cTn id="8" dur="9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9000" fill="hold"/>
                                        <p:tgtEl>
                                          <p:spTgt spid="6"/>
                                        </p:tgtEl>
                                        <p:attrNameLst>
                                          <p:attrName>ppt_x</p:attrName>
                                        </p:attrNameLst>
                                      </p:cBhvr>
                                      <p:tavLst>
                                        <p:tav tm="0">
                                          <p:val>
                                            <p:strVal val="0-#ppt_w/2"/>
                                          </p:val>
                                        </p:tav>
                                        <p:tav tm="100000">
                                          <p:val>
                                            <p:strVal val="#ppt_x"/>
                                          </p:val>
                                        </p:tav>
                                      </p:tavLst>
                                    </p:anim>
                                    <p:anim calcmode="lin" valueType="num">
                                      <p:cBhvr additive="base">
                                        <p:cTn id="12" dur="9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9000" fill="hold"/>
                                        <p:tgtEl>
                                          <p:spTgt spid="5"/>
                                        </p:tgtEl>
                                        <p:attrNameLst>
                                          <p:attrName>ppt_x</p:attrName>
                                        </p:attrNameLst>
                                      </p:cBhvr>
                                      <p:tavLst>
                                        <p:tav tm="0">
                                          <p:val>
                                            <p:strVal val="1+#ppt_w/2"/>
                                          </p:val>
                                        </p:tav>
                                        <p:tav tm="100000">
                                          <p:val>
                                            <p:strVal val="#ppt_x"/>
                                          </p:val>
                                        </p:tav>
                                      </p:tavLst>
                                    </p:anim>
                                    <p:anim calcmode="lin" valueType="num">
                                      <p:cBhvr additive="base">
                                        <p:cTn id="16" dur="90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9000" fill="hold"/>
                                        <p:tgtEl>
                                          <p:spTgt spid="4"/>
                                        </p:tgtEl>
                                        <p:attrNameLst>
                                          <p:attrName>ppt_x</p:attrName>
                                        </p:attrNameLst>
                                      </p:cBhvr>
                                      <p:tavLst>
                                        <p:tav tm="0">
                                          <p:val>
                                            <p:strVal val="0-#ppt_w/2"/>
                                          </p:val>
                                        </p:tav>
                                        <p:tav tm="100000">
                                          <p:val>
                                            <p:strVal val="#ppt_x"/>
                                          </p:val>
                                        </p:tav>
                                      </p:tavLst>
                                    </p:anim>
                                    <p:anim calcmode="lin" valueType="num">
                                      <p:cBhvr additive="base">
                                        <p:cTn id="20" dur="9000" fill="hold"/>
                                        <p:tgtEl>
                                          <p:spTgt spid="4"/>
                                        </p:tgtEl>
                                        <p:attrNameLst>
                                          <p:attrName>ppt_y</p:attrName>
                                        </p:attrNameLst>
                                      </p:cBhvr>
                                      <p:tavLst>
                                        <p:tav tm="0">
                                          <p:val>
                                            <p:strVal val="1+#ppt_h/2"/>
                                          </p:val>
                                        </p:tav>
                                        <p:tav tm="100000">
                                          <p:val>
                                            <p:strVal val="#ppt_y"/>
                                          </p:val>
                                        </p:tav>
                                      </p:tavLst>
                                    </p:anim>
                                  </p:childTnLst>
                                </p:cTn>
                              </p:par>
                              <p:par>
                                <p:cTn id="21" presetID="8" presetClass="emph" presetSubtype="0" autoRev="1" fill="hold" grpId="0" nodeType="withEffect">
                                  <p:stCondLst>
                                    <p:cond delay="0"/>
                                  </p:stCondLst>
                                  <p:childTnLst>
                                    <p:animRot by="-21600000">
                                      <p:cBhvr>
                                        <p:cTn id="22" dur="4000" fill="hold"/>
                                        <p:tgtEl>
                                          <p:spTgt spid="11"/>
                                        </p:tgtEl>
                                        <p:attrNameLst>
                                          <p:attrName>r</p:attrName>
                                        </p:attrNameLst>
                                      </p:cBhvr>
                                    </p:animRot>
                                  </p:childTnLst>
                                </p:cTn>
                              </p:par>
                              <p:par>
                                <p:cTn id="23" presetID="8" presetClass="emph" presetSubtype="0" autoRev="1" fill="hold" grpId="0" nodeType="withEffect">
                                  <p:stCondLst>
                                    <p:cond delay="0"/>
                                  </p:stCondLst>
                                  <p:childTnLst>
                                    <p:animRot by="-21600000">
                                      <p:cBhvr>
                                        <p:cTn id="24" dur="4000" fill="hold"/>
                                        <p:tgtEl>
                                          <p:spTgt spid="12"/>
                                        </p:tgtEl>
                                        <p:attrNameLst>
                                          <p:attrName>r</p:attrName>
                                        </p:attrNameLst>
                                      </p:cBhvr>
                                    </p:animRot>
                                  </p:childTnLst>
                                </p:cTn>
                              </p:par>
                              <p:par>
                                <p:cTn id="25" presetID="8" presetClass="emph" presetSubtype="0" autoRev="1" fill="hold" grpId="0" nodeType="withEffect">
                                  <p:stCondLst>
                                    <p:cond delay="0"/>
                                  </p:stCondLst>
                                  <p:childTnLst>
                                    <p:animRot by="-21600000">
                                      <p:cBhvr>
                                        <p:cTn id="26" dur="4000" fill="hold"/>
                                        <p:tgtEl>
                                          <p:spTgt spid="13"/>
                                        </p:tgtEl>
                                        <p:attrNameLst>
                                          <p:attrName>r</p:attrName>
                                        </p:attrNameLst>
                                      </p:cBhvr>
                                    </p:animRot>
                                  </p:childTnLst>
                                </p:cTn>
                              </p:par>
                              <p:par>
                                <p:cTn id="27" presetID="8" presetClass="emph" presetSubtype="0" autoRev="1" fill="hold" grpId="0" nodeType="withEffect">
                                  <p:stCondLst>
                                    <p:cond delay="0"/>
                                  </p:stCondLst>
                                  <p:childTnLst>
                                    <p:animRot by="-21600000">
                                      <p:cBhvr>
                                        <p:cTn id="28" dur="4000" fill="hold"/>
                                        <p:tgtEl>
                                          <p:spTgt spid="14"/>
                                        </p:tgtEl>
                                        <p:attrNameLst>
                                          <p:attrName>r</p:attrName>
                                        </p:attrNameLst>
                                      </p:cBhvr>
                                    </p:animRot>
                                  </p:childTnLst>
                                </p:cTn>
                              </p:par>
                              <p:par>
                                <p:cTn id="29" presetID="8" presetClass="emph" presetSubtype="0" autoRev="1" fill="hold" grpId="0" nodeType="withEffect">
                                  <p:stCondLst>
                                    <p:cond delay="0"/>
                                  </p:stCondLst>
                                  <p:childTnLst>
                                    <p:animRot by="-21600000">
                                      <p:cBhvr>
                                        <p:cTn id="30" dur="4000" fill="hold"/>
                                        <p:tgtEl>
                                          <p:spTgt spid="8"/>
                                        </p:tgtEl>
                                        <p:attrNameLst>
                                          <p:attrName>r</p:attrName>
                                        </p:attrNameLst>
                                      </p:cBhvr>
                                    </p:animRot>
                                  </p:childTnLst>
                                </p:cTn>
                              </p:par>
                              <p:par>
                                <p:cTn id="31" presetID="8" presetClass="emph" presetSubtype="0" autoRev="1" fill="hold" grpId="0" nodeType="withEffect">
                                  <p:stCondLst>
                                    <p:cond delay="0"/>
                                  </p:stCondLst>
                                  <p:childTnLst>
                                    <p:animRot by="-21600000">
                                      <p:cBhvr>
                                        <p:cTn id="32" dur="4000" fill="hold"/>
                                        <p:tgtEl>
                                          <p:spTgt spid="9"/>
                                        </p:tgtEl>
                                        <p:attrNameLst>
                                          <p:attrName>r</p:attrName>
                                        </p:attrNameLst>
                                      </p:cBhvr>
                                    </p:animRot>
                                  </p:childTnLst>
                                </p:cTn>
                              </p:par>
                              <p:par>
                                <p:cTn id="33" presetID="8" presetClass="emph" presetSubtype="0" autoRev="1" fill="hold" grpId="0" nodeType="withEffect">
                                  <p:stCondLst>
                                    <p:cond delay="0"/>
                                  </p:stCondLst>
                                  <p:childTnLst>
                                    <p:animRot by="-21600000">
                                      <p:cBhvr>
                                        <p:cTn id="34" dur="4000" fill="hold"/>
                                        <p:tgtEl>
                                          <p:spTgt spid="55"/>
                                        </p:tgtEl>
                                        <p:attrNameLst>
                                          <p:attrName>r</p:attrName>
                                        </p:attrNameLst>
                                      </p:cBhvr>
                                    </p:animRot>
                                  </p:childTnLst>
                                </p:cTn>
                              </p:par>
                              <p:par>
                                <p:cTn id="35" presetID="8" presetClass="emph" presetSubtype="0" autoRev="1" fill="hold" grpId="0" nodeType="withEffect">
                                  <p:stCondLst>
                                    <p:cond delay="0"/>
                                  </p:stCondLst>
                                  <p:childTnLst>
                                    <p:animRot by="-21600000">
                                      <p:cBhvr>
                                        <p:cTn id="36" dur="4000" fill="hold"/>
                                        <p:tgtEl>
                                          <p:spTgt spid="56"/>
                                        </p:tgtEl>
                                        <p:attrNameLst>
                                          <p:attrName>r</p:attrName>
                                        </p:attrNameLst>
                                      </p:cBhvr>
                                    </p:animRot>
                                  </p:childTnLst>
                                </p:cTn>
                              </p:par>
                              <p:par>
                                <p:cTn id="37" presetID="8" presetClass="emph" presetSubtype="0" autoRev="1" fill="hold" grpId="0" nodeType="withEffect">
                                  <p:stCondLst>
                                    <p:cond delay="0"/>
                                  </p:stCondLst>
                                  <p:childTnLst>
                                    <p:animRot by="-21600000">
                                      <p:cBhvr>
                                        <p:cTn id="38" dur="4000" fill="hold"/>
                                        <p:tgtEl>
                                          <p:spTgt spid="57"/>
                                        </p:tgtEl>
                                        <p:attrNameLst>
                                          <p:attrName>r</p:attrName>
                                        </p:attrNameLst>
                                      </p:cBhvr>
                                    </p:animRot>
                                  </p:childTnLst>
                                </p:cTn>
                              </p:par>
                              <p:par>
                                <p:cTn id="39" presetID="8" presetClass="emph" presetSubtype="0" autoRev="1" fill="hold" grpId="0" nodeType="withEffect">
                                  <p:stCondLst>
                                    <p:cond delay="0"/>
                                  </p:stCondLst>
                                  <p:childTnLst>
                                    <p:animRot by="-21600000">
                                      <p:cBhvr>
                                        <p:cTn id="40" dur="4000" fill="hold"/>
                                        <p:tgtEl>
                                          <p:spTgt spid="59"/>
                                        </p:tgtEl>
                                        <p:attrNameLst>
                                          <p:attrName>r</p:attrName>
                                        </p:attrNameLst>
                                      </p:cBhvr>
                                    </p:animRot>
                                  </p:childTnLst>
                                </p:cTn>
                              </p:par>
                              <p:par>
                                <p:cTn id="41" presetID="8" presetClass="emph" presetSubtype="0" autoRev="1" fill="hold" grpId="0" nodeType="withEffect">
                                  <p:stCondLst>
                                    <p:cond delay="0"/>
                                  </p:stCondLst>
                                  <p:childTnLst>
                                    <p:animRot by="-21600000">
                                      <p:cBhvr>
                                        <p:cTn id="42" dur="4000" fill="hold"/>
                                        <p:tgtEl>
                                          <p:spTgt spid="60"/>
                                        </p:tgtEl>
                                        <p:attrNameLst>
                                          <p:attrName>r</p:attrName>
                                        </p:attrNameLst>
                                      </p:cBhvr>
                                    </p:animRot>
                                  </p:childTnLst>
                                </p:cTn>
                              </p:par>
                              <p:par>
                                <p:cTn id="43" presetID="8" presetClass="emph" presetSubtype="0" autoRev="1" fill="hold" grpId="0" nodeType="withEffect">
                                  <p:stCondLst>
                                    <p:cond delay="0"/>
                                  </p:stCondLst>
                                  <p:childTnLst>
                                    <p:animRot by="-21600000">
                                      <p:cBhvr>
                                        <p:cTn id="44" dur="4000" fill="hold"/>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P spid="14" grpId="0" animBg="1"/>
      <p:bldP spid="55" grpId="0" animBg="1"/>
      <p:bldP spid="56" grpId="0" animBg="1"/>
      <p:bldP spid="57" grpId="0" animBg="1"/>
      <p:bldP spid="59" grpId="0" animBg="1"/>
      <p:bldP spid="60"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15865" y="582747"/>
            <a:ext cx="7897661" cy="3539430"/>
          </a:xfrm>
          <a:prstGeom prst="rect">
            <a:avLst/>
          </a:prstGeom>
          <a:noFill/>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Times New Roman" panose="02020603050405020304" pitchFamily="18" charset="0"/>
                <a:cs typeface="Times New Roman" panose="02020603050405020304" pitchFamily="18" charset="0"/>
              </a:rPr>
              <a:t>Il vaut mieux jouer BIEN une mauvaise méthode que jouer MAL une bonne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méthode disait le regretté Docteur Pierre Albarran. Et il avait raison. Les Anglais jouent encore l’A.C.O.L. méthode mise au point il y a presqu’un siècle et obtiennent de bons résultats. En France, on en invente une nouvelle à longueur de journée, on la modifie le lendemain et lors de la compétition on en joue une autre parce que le partenaire n’est pas d’accord. On y ajoute alors un tas de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conventions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inventées par l’un ou par l’autre, tellement loufoques qu’on oublie de les utiliser le moment venu. La conversation devient alors enflammée, les noms d’oiseaux fusent, et on finit par changer de partenaire.</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Dans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le jeu de la carte,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c’est encore pire : l’un entame en 4</a:t>
            </a:r>
            <a:r>
              <a:rPr lang="fr-FR" sz="1400" baseline="30000" dirty="0" smtClean="0">
                <a:latin typeface="Times New Roman" panose="02020603050405020304" pitchFamily="18" charset="0"/>
                <a:ea typeface="Times New Roman" panose="02020603050405020304" pitchFamily="18" charset="0"/>
                <a:cs typeface="Times New Roman" panose="02020603050405020304" pitchFamily="18" charset="0"/>
              </a:rPr>
              <a:t>ème</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 meilleure et le partenaire, sous prétexte de signalisation ou d’appel, lui répond en pair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impair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intégral   ou en appel italien. Il s’agit certainement d’experts qui connaissent tout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"petit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jusqu'au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6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promet un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honneur"</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"10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ou 9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journalistes</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"écho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de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Smith", "pair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impair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intégral ou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pair impair souple",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et cætera, et cætera</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 Le seul inconvénient est qu’ils n’en ont pas étudié le mode d’emploi. </a:t>
            </a:r>
            <a:endParaRPr lang="fr-FR" sz="1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Les renseignements fournis étant des plus imprécis, les deux partenaires ne peuvent que se perdre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en conjectures et ne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plus savoir sur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quel pied danser</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 Pour ne pas trop les accabler, disons </a:t>
            </a:r>
            <a:r>
              <a:rPr lang="fr-FR" sz="1400" dirty="0" smtClean="0">
                <a:latin typeface="Times New Roman" panose="02020603050405020304" pitchFamily="18" charset="0"/>
                <a:ea typeface="MS Mincho" panose="02020609040205080304" pitchFamily="49" charset="-128"/>
                <a:cs typeface="Times New Roman" panose="02020603050405020304" pitchFamily="18" charset="0"/>
              </a:rPr>
              <a:t>en </a:t>
            </a:r>
            <a:r>
              <a:rPr lang="fr-FR" sz="1400" dirty="0">
                <a:latin typeface="Times New Roman" panose="02020603050405020304" pitchFamily="18" charset="0"/>
                <a:ea typeface="MS Mincho" panose="02020609040205080304" pitchFamily="49" charset="-128"/>
                <a:cs typeface="Times New Roman" panose="02020603050405020304" pitchFamily="18" charset="0"/>
              </a:rPr>
              <a:t>toute objectivité que dans le </a:t>
            </a:r>
            <a:r>
              <a:rPr lang="fr-FR" sz="1400" b="1" i="1" dirty="0">
                <a:latin typeface="Times New Roman" panose="02020603050405020304" pitchFamily="18" charset="0"/>
                <a:ea typeface="MS Mincho" panose="02020609040205080304" pitchFamily="49" charset="-128"/>
                <a:cs typeface="Times New Roman" panose="02020603050405020304" pitchFamily="18" charset="0"/>
              </a:rPr>
              <a:t>rôle du mort</a:t>
            </a:r>
            <a:r>
              <a:rPr lang="fr-FR" sz="1400" dirty="0">
                <a:latin typeface="Times New Roman" panose="02020603050405020304" pitchFamily="18" charset="0"/>
                <a:ea typeface="MS Mincho" panose="02020609040205080304" pitchFamily="49" charset="-128"/>
                <a:cs typeface="Times New Roman" panose="02020603050405020304" pitchFamily="18" charset="0"/>
              </a:rPr>
              <a:t> ils ne commettent jamais d'erreurs. </a:t>
            </a:r>
            <a:endParaRPr lang="fr-FR" sz="14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Espace réservé du numéro de diapositive 2"/>
          <p:cNvSpPr>
            <a:spLocks noGrp="1"/>
          </p:cNvSpPr>
          <p:nvPr>
            <p:ph type="sldNum" sz="quarter" idx="12"/>
          </p:nvPr>
        </p:nvSpPr>
        <p:spPr/>
        <p:txBody>
          <a:bodyPr/>
          <a:lstStyle/>
          <a:p>
            <a:fld id="{216D6DEA-369B-4E75-9939-9030780B741F}" type="slidenum">
              <a:rPr lang="fr-FR" smtClean="0">
                <a:solidFill>
                  <a:prstClr val="black">
                    <a:tint val="75000"/>
                  </a:prstClr>
                </a:solidFill>
              </a:rPr>
              <a:pPr/>
              <a:t>5</a:t>
            </a:fld>
            <a:endParaRPr lang="fr-FR" dirty="0">
              <a:solidFill>
                <a:prstClr val="black">
                  <a:tint val="75000"/>
                </a:prstClr>
              </a:solidFill>
            </a:endParaRPr>
          </a:p>
        </p:txBody>
      </p:sp>
      <p:sp>
        <p:nvSpPr>
          <p:cNvPr id="4" name="ZoneTexte 3"/>
          <p:cNvSpPr txBox="1"/>
          <p:nvPr/>
        </p:nvSpPr>
        <p:spPr>
          <a:xfrm>
            <a:off x="1570383" y="67668"/>
            <a:ext cx="4911836" cy="461665"/>
          </a:xfrm>
          <a:prstGeom prst="rect">
            <a:avLst/>
          </a:prstGeom>
          <a:noFill/>
        </p:spPr>
        <p:txBody>
          <a:bodyPr wrap="square" rtlCol="0">
            <a:spAutoFit/>
          </a:bodyPr>
          <a:lstStyle/>
          <a:p>
            <a:pPr algn="ctr"/>
            <a:r>
              <a:rPr lang="fr-FR" sz="2400" b="1" dirty="0" smtClean="0">
                <a:solidFill>
                  <a:srgbClr val="C00000"/>
                </a:solidFill>
                <a:latin typeface="Algerian" panose="04020705040A02060702" pitchFamily="82" charset="0"/>
              </a:rPr>
              <a:t>LA Méthode n’y est pour rien</a:t>
            </a:r>
            <a:endParaRPr lang="fr-FR" sz="2400" b="1" dirty="0">
              <a:solidFill>
                <a:srgbClr val="C00000"/>
              </a:solidFill>
              <a:latin typeface="Algerian" panose="04020705040A02060702" pitchFamily="82" charset="0"/>
            </a:endParaRPr>
          </a:p>
        </p:txBody>
      </p:sp>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4501" y="3946038"/>
            <a:ext cx="523994" cy="582216"/>
          </a:xfrm>
          <a:prstGeom prst="rect">
            <a:avLst/>
          </a:prstGeom>
        </p:spPr>
      </p:pic>
    </p:spTree>
    <p:extLst>
      <p:ext uri="{BB962C8B-B14F-4D97-AF65-F5344CB8AC3E}">
        <p14:creationId xmlns:p14="http://schemas.microsoft.com/office/powerpoint/2010/main" val="269289805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15865" y="426935"/>
            <a:ext cx="8057368" cy="3539430"/>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Quels conseils leur donner qu’ils puissent accepter sans trop rechigner : </a:t>
            </a:r>
          </a:p>
          <a:p>
            <a:pPr marL="342900" indent="-342900" algn="just">
              <a:spcAft>
                <a:spcPts val="0"/>
              </a:spcAft>
              <a:buAutoNum type="arabicPeriod"/>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Abandonner</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 toute convention qualifiée de moderne et opter pour les plus simple des anciennes</a:t>
            </a:r>
            <a:endParaRPr lang="fr-FR" sz="1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à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SA, </a:t>
            </a:r>
            <a:r>
              <a:rPr lang="fr-FR" sz="1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on appelle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avec 3 cartes ou plus, </a:t>
            </a:r>
            <a:r>
              <a:rPr lang="fr-FR" sz="1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on refuse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avec deux</a:t>
            </a:r>
          </a:p>
          <a:p>
            <a:pPr marL="342900" lvl="0" indent="-342900" algn="just">
              <a:spcAft>
                <a:spcPts val="0"/>
              </a:spcAft>
              <a:buFont typeface="+mj-lt"/>
              <a:buAutoNum type="arabicPeriod"/>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Times New Roman" panose="02020603050405020304" pitchFamily="18" charset="0"/>
                <a:cs typeface="Times New Roman" panose="02020603050405020304" pitchFamily="18" charset="0"/>
              </a:rPr>
              <a:t>à l'atout, </a:t>
            </a:r>
            <a:r>
              <a:rPr lang="fr-FR" sz="1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on appelle</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 avec 3 cartes ou plus, </a:t>
            </a:r>
            <a:r>
              <a:rPr lang="fr-FR" sz="1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on refuse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avec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deux on </a:t>
            </a:r>
            <a:r>
              <a:rPr lang="fr-FR" sz="1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n'appelle pas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avec une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Dame. </a:t>
            </a:r>
          </a:p>
          <a:p>
            <a:pPr marL="342900" lvl="0" indent="-342900" algn="just">
              <a:spcAft>
                <a:spcPts val="0"/>
              </a:spcAft>
              <a:buFont typeface="+mj-lt"/>
              <a:buAutoNum type="arabicPeriod"/>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Fournir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une Dame sur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l’entame, ou la contre-attaque, de l'As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ou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du Roi implique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qu'elle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soit sèche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ou accompagnée du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Valet. Le partenaire DOIT poursuivre d’une petite carte. </a:t>
            </a:r>
          </a:p>
          <a:p>
            <a:pPr marL="342900" lvl="0" indent="-342900" algn="just">
              <a:spcAft>
                <a:spcPts val="0"/>
              </a:spcAft>
              <a:buFont typeface="+mj-lt"/>
              <a:buAutoNum type="arabicPeriod"/>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Les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inventeurs de la poudre de perlimpinpin ne manquent pas au Bridge. Tiens, depuis peu on attribue à une vedette nationale l’invention du "Double deux" une genre de Roudi moderne qui emprunte sa signification au Stayman de Takis Stilinéas, un champion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français d’origine grecque,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des années ‘60.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Figurez-vous, chers amis, que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nous étions fort nombreux  à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le pratiquer car très simple et très pratique. Je l’explique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dans une des diapositives suivantes. </a:t>
            </a:r>
            <a:endParaRPr lang="fr-FR" sz="1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buFont typeface="+mj-lt"/>
              <a:buAutoNum type="arabicPeriod"/>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Times New Roman" panose="02020603050405020304" pitchFamily="18" charset="0"/>
                <a:cs typeface="Times New Roman" panose="02020603050405020304" pitchFamily="18" charset="0"/>
              </a:rPr>
              <a:t>On les entend donc dire, ces nouveaux sophistes tourmentés, que le Bridge a évolué et que les bons joueurs d'antan étaient nuls par rapport à ceux d'aujourd'hui. Une assertion qui ne tient pas la route : il suffit de comparer les résultats obtenus par les joueurs d‘hier à ceux des pseudo-champions d’aujourd’hui  pour affirmer le contraire. Je ne citerai pas certains joueurs qui se glorifient d’un titre de champion de ceci ou de cela obtenu il y a quarante ans et qui, depuis, ne brassent que du vent. </a:t>
            </a:r>
          </a:p>
        </p:txBody>
      </p:sp>
      <p:sp>
        <p:nvSpPr>
          <p:cNvPr id="3" name="Espace réservé du numéro de diapositive 2"/>
          <p:cNvSpPr>
            <a:spLocks noGrp="1"/>
          </p:cNvSpPr>
          <p:nvPr>
            <p:ph type="sldNum" sz="quarter" idx="12"/>
          </p:nvPr>
        </p:nvSpPr>
        <p:spPr/>
        <p:txBody>
          <a:bodyPr/>
          <a:lstStyle/>
          <a:p>
            <a:fld id="{216D6DEA-369B-4E75-9939-9030780B741F}" type="slidenum">
              <a:rPr lang="fr-FR" smtClean="0">
                <a:solidFill>
                  <a:prstClr val="black">
                    <a:tint val="75000"/>
                  </a:prstClr>
                </a:solidFill>
              </a:rPr>
              <a:pPr/>
              <a:t>6</a:t>
            </a:fld>
            <a:endParaRPr lang="fr-FR" dirty="0">
              <a:solidFill>
                <a:prstClr val="black">
                  <a:tint val="75000"/>
                </a:prstClr>
              </a:solidFill>
            </a:endParaRPr>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635" y="4004569"/>
            <a:ext cx="523994" cy="582216"/>
          </a:xfrm>
          <a:prstGeom prst="rect">
            <a:avLst/>
          </a:prstGeom>
        </p:spPr>
      </p:pic>
    </p:spTree>
    <p:extLst>
      <p:ext uri="{BB962C8B-B14F-4D97-AF65-F5344CB8AC3E}">
        <p14:creationId xmlns:p14="http://schemas.microsoft.com/office/powerpoint/2010/main" val="269642779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93946" y="314699"/>
            <a:ext cx="7997868" cy="3970318"/>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Ce qui confirme, si besoin en est, qu'au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Bridge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comme ailleurs une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hirondelle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ne fait pas le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printemps</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Pour </a:t>
            </a:r>
            <a:r>
              <a:rPr lang="fr-FR" sz="1200" dirty="0">
                <a:latin typeface="Times New Roman" panose="02020603050405020304" pitchFamily="18" charset="0"/>
                <a:ea typeface="MS Mincho" panose="02020609040205080304" pitchFamily="49" charset="-128"/>
                <a:cs typeface="Times New Roman" panose="02020603050405020304" pitchFamily="18" charset="0"/>
              </a:rPr>
              <a:t>apprendre à jouer correctement, il est opportun d'être animé de la même volonté dont on fait preuve dans l'exercice d'autres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fonctions. Qu'on </a:t>
            </a:r>
            <a:r>
              <a:rPr lang="fr-FR" sz="1200" dirty="0">
                <a:latin typeface="Times New Roman" panose="02020603050405020304" pitchFamily="18" charset="0"/>
                <a:ea typeface="MS Mincho" panose="02020609040205080304" pitchFamily="49" charset="-128"/>
                <a:cs typeface="Times New Roman" panose="02020603050405020304" pitchFamily="18" charset="0"/>
              </a:rPr>
              <a:t>soit médecin, polytechnicien, professeur agrégé ou tout simplement ouvrier,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on doit être </a:t>
            </a:r>
            <a:r>
              <a:rPr lang="fr-FR" sz="1200" dirty="0">
                <a:latin typeface="Times New Roman" panose="02020603050405020304" pitchFamily="18" charset="0"/>
                <a:ea typeface="MS Mincho" panose="02020609040205080304" pitchFamily="49" charset="-128"/>
                <a:cs typeface="Times New Roman" panose="02020603050405020304" pitchFamily="18" charset="0"/>
              </a:rPr>
              <a:t>capable de se soumettre à ses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exigences dont la plus importante est  d’ ÊTRE, à tout instant, PRÉSENT à la table. En </a:t>
            </a:r>
            <a:r>
              <a:rPr lang="fr-FR" sz="1200" dirty="0">
                <a:latin typeface="Times New Roman" panose="02020603050405020304" pitchFamily="18" charset="0"/>
                <a:ea typeface="MS Mincho" panose="02020609040205080304" pitchFamily="49" charset="-128"/>
                <a:cs typeface="Times New Roman" panose="02020603050405020304" pitchFamily="18" charset="0"/>
              </a:rPr>
              <a:t>clair, être conscient du fait que l'on est en train de jouer  au Bridge et pas aux quilles.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C’est </a:t>
            </a:r>
            <a:r>
              <a:rPr lang="fr-FR" sz="1200" dirty="0">
                <a:latin typeface="Times New Roman" panose="02020603050405020304" pitchFamily="18" charset="0"/>
                <a:ea typeface="MS Mincho" panose="02020609040205080304" pitchFamily="49" charset="-128"/>
                <a:cs typeface="Times New Roman" panose="02020603050405020304" pitchFamily="18" charset="0"/>
              </a:rPr>
              <a:t>par l’enseignement de ce concept que devrait commencer la formation des nouveaux bridgeurs. Le négliger revient à former des bridgeurs aussi insuffisants que les scolaires sachant à peine lire admis en 6</a:t>
            </a:r>
            <a:r>
              <a:rPr lang="fr-FR" sz="1200" baseline="30000" dirty="0">
                <a:latin typeface="Times New Roman" panose="02020603050405020304" pitchFamily="18" charset="0"/>
                <a:ea typeface="MS Mincho" panose="02020609040205080304" pitchFamily="49" charset="-128"/>
                <a:cs typeface="Times New Roman" panose="02020603050405020304" pitchFamily="18" charset="0"/>
              </a:rPr>
              <a:t>ème</a:t>
            </a:r>
            <a:r>
              <a:rPr lang="fr-FR" sz="1200" dirty="0">
                <a:latin typeface="Times New Roman" panose="02020603050405020304" pitchFamily="18" charset="0"/>
                <a:ea typeface="MS Mincho" panose="02020609040205080304" pitchFamily="49" charset="-128"/>
                <a:cs typeface="Times New Roman" panose="02020603050405020304" pitchFamily="18" charset="0"/>
              </a:rPr>
              <a:t> sous prétexte d’égalité</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a:latin typeface="Times New Roman" panose="02020603050405020304" pitchFamily="18" charset="0"/>
              <a:ea typeface="MS Mincho" panose="02020609040205080304" pitchFamily="49" charset="-128"/>
              <a:cs typeface="Times New Roman" panose="02020603050405020304" pitchFamily="18" charset="0"/>
            </a:endParaRP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MS Mincho" panose="02020609040205080304" pitchFamily="49" charset="-128"/>
                <a:cs typeface="Times New Roman" panose="02020603050405020304" pitchFamily="18" charset="0"/>
              </a:rPr>
              <a:t>Au Bridge, il n’y a pas d’égalité, il y a les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bons, il y a les </a:t>
            </a:r>
            <a:r>
              <a:rPr lang="fr-FR" sz="1200" dirty="0">
                <a:latin typeface="Times New Roman" panose="02020603050405020304" pitchFamily="18" charset="0"/>
                <a:ea typeface="MS Mincho" panose="02020609040205080304" pitchFamily="49" charset="-128"/>
                <a:cs typeface="Times New Roman" panose="02020603050405020304" pitchFamily="18" charset="0"/>
              </a:rPr>
              <a:t>mauvais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et surtout ceux qui veulent apprendre : c’est à eux qui appartient l’avenir, mais la Fédé n’en a cure </a:t>
            </a:r>
            <a:endParaRPr lang="fr-FR" sz="1200" dirty="0">
              <a:latin typeface="Times New Roman" panose="02020603050405020304" pitchFamily="18" charset="0"/>
              <a:ea typeface="MS Mincho" panose="02020609040205080304" pitchFamily="49" charset="-128"/>
              <a:cs typeface="Times New Roman" panose="02020603050405020304" pitchFamily="18" charset="0"/>
            </a:endParaRP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MS Mincho" panose="02020609040205080304" pitchFamily="49" charset="-128"/>
                <a:cs typeface="Times New Roman" panose="02020603050405020304" pitchFamily="18" charset="0"/>
              </a:rPr>
              <a:t>Les bons prennent plaisir à jouer et à développer leur qualité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technique</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Les plus nombreux, ceux qui veulent apprendre, ne peuvent compter que sur eux-mêmes. La Fédé ne fait rien pour les aider… et c’est bien dommage.</a:t>
            </a:r>
            <a:endParaRPr lang="fr-FR" sz="1200" dirty="0">
              <a:latin typeface="Times New Roman" panose="02020603050405020304" pitchFamily="18" charset="0"/>
              <a:ea typeface="MS Mincho" panose="02020609040205080304" pitchFamily="49" charset="-128"/>
              <a:cs typeface="Times New Roman" panose="02020603050405020304" pitchFamily="18" charset="0"/>
            </a:endParaRP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MS Mincho" panose="02020609040205080304" pitchFamily="49" charset="-128"/>
                <a:cs typeface="Times New Roman" panose="02020603050405020304" pitchFamily="18" charset="0"/>
              </a:rPr>
              <a:t>les mauvais jouent à "la bataille" dans l’espoir d’acquérir le nombre de Points d’Expert (de quoi ?) qui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les </a:t>
            </a:r>
            <a:r>
              <a:rPr lang="fr-FR" sz="1200" dirty="0">
                <a:latin typeface="Times New Roman" panose="02020603050405020304" pitchFamily="18" charset="0"/>
                <a:ea typeface="MS Mincho" panose="02020609040205080304" pitchFamily="49" charset="-128"/>
                <a:cs typeface="Times New Roman" panose="02020603050405020304" pitchFamily="18" charset="0"/>
              </a:rPr>
              <a:t>fera monter d’un cran dans le classement fédéral.</a:t>
            </a: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smtClean="0">
              <a:latin typeface="Times New Roman" panose="02020603050405020304" pitchFamily="18" charset="0"/>
              <a:ea typeface="MS Mincho" panose="02020609040205080304" pitchFamily="49" charset="-128"/>
              <a:cs typeface="Times New Roman" panose="02020603050405020304" pitchFamily="18" charset="0"/>
            </a:endParaRP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A </a:t>
            </a:r>
            <a:r>
              <a:rPr lang="fr-FR" sz="1200" dirty="0">
                <a:latin typeface="Times New Roman" panose="02020603050405020304" pitchFamily="18" charset="0"/>
                <a:ea typeface="MS Mincho" panose="02020609040205080304" pitchFamily="49" charset="-128"/>
                <a:cs typeface="Times New Roman" panose="02020603050405020304" pitchFamily="18" charset="0"/>
              </a:rPr>
              <a:t>qui la faute d’un tel état d’esprit ? </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i="1" dirty="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en premier aux initiateurs </a:t>
            </a:r>
            <a:r>
              <a:rPr lang="fr-FR" sz="1200" dirty="0">
                <a:latin typeface="Times New Roman" panose="02020603050405020304" pitchFamily="18" charset="0"/>
                <a:ea typeface="MS Mincho" panose="02020609040205080304" pitchFamily="49" charset="-128"/>
                <a:cs typeface="Times New Roman" panose="02020603050405020304" pitchFamily="18" charset="0"/>
              </a:rPr>
              <a:t>qui poussent leurs élèves vers les nombreuses compétitions réservées à leur niveau : espérance (de quoi ?), promotion, interclubs alors qu’ils savent à peine tenir 13 cartes à la main. Il s’ensuit que, pour s’être classé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quelquefois premier </a:t>
            </a:r>
            <a:r>
              <a:rPr lang="fr-FR" sz="1200" dirty="0">
                <a:latin typeface="Times New Roman" panose="02020603050405020304" pitchFamily="18" charset="0"/>
                <a:ea typeface="MS Mincho" panose="02020609040205080304" pitchFamily="49" charset="-128"/>
                <a:cs typeface="Times New Roman" panose="02020603050405020304" pitchFamily="18" charset="0"/>
              </a:rPr>
              <a:t>au royaume des aveugles, un borgne estime avoir fait le tour de la question et être digne de figurer parmi les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grands.  </a:t>
            </a:r>
          </a:p>
        </p:txBody>
      </p:sp>
      <p:sp>
        <p:nvSpPr>
          <p:cNvPr id="5" name="Espace réservé du numéro de diapositive 4"/>
          <p:cNvSpPr>
            <a:spLocks noGrp="1"/>
          </p:cNvSpPr>
          <p:nvPr>
            <p:ph type="sldNum" sz="quarter" idx="12"/>
          </p:nvPr>
        </p:nvSpPr>
        <p:spPr/>
        <p:txBody>
          <a:bodyPr/>
          <a:lstStyle/>
          <a:p>
            <a:fld id="{216D6DEA-369B-4E75-9939-9030780B741F}" type="slidenum">
              <a:rPr lang="fr-FR" smtClean="0">
                <a:solidFill>
                  <a:prstClr val="black">
                    <a:tint val="75000"/>
                  </a:prstClr>
                </a:solidFill>
              </a:rPr>
              <a:pPr/>
              <a:t>7</a:t>
            </a:fld>
            <a:endParaRPr lang="fr-FR" dirty="0">
              <a:solidFill>
                <a:prstClr val="black">
                  <a:tint val="75000"/>
                </a:prstClr>
              </a:solidFill>
            </a:endParaRPr>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1123" y="4046513"/>
            <a:ext cx="523994" cy="582216"/>
          </a:xfrm>
          <a:prstGeom prst="rect">
            <a:avLst/>
          </a:prstGeom>
        </p:spPr>
      </p:pic>
    </p:spTree>
    <p:extLst>
      <p:ext uri="{BB962C8B-B14F-4D97-AF65-F5344CB8AC3E}">
        <p14:creationId xmlns:p14="http://schemas.microsoft.com/office/powerpoint/2010/main" val="209089203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56143" y="347760"/>
            <a:ext cx="7797451" cy="3970318"/>
          </a:xfrm>
          <a:prstGeom prst="rect">
            <a:avLst/>
          </a:prstGeom>
        </p:spPr>
        <p:txBody>
          <a:bodyPr wrap="square">
            <a:spAutoFit/>
          </a:bodyPr>
          <a:lstStyle/>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i="1"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En second à la Fédération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qui, pour augmenter ses finances, a crée un tas d’épreuves hétérogènes qui ne riment à rien et qui ont vidé les Clubs de leurs membres. Si le Bridge français est malade c’est bien à cause de cela. Il n’y a plus d’endroits où les parents puissent aller et jouer accompagnés de leur progéniture désireuse d’apprendre le jeu des parents.</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On ne joue pas non plus en partie libre, seule manière d’apprendre multitude de techniques, vu qu’on change de partenaire pratiquement tous les quart d’heure. </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a:latin typeface="Times New Roman" panose="02020603050405020304" pitchFamily="18" charset="0"/>
              <a:ea typeface="MS Mincho" panose="02020609040205080304" pitchFamily="49" charset="-128"/>
              <a:cs typeface="Times New Roman" panose="02020603050405020304" pitchFamily="18" charset="0"/>
            </a:endParaRP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Si elle tenait vraiment à soigner la sclérose en plaque qui la mine, elle aurait déjà commencé par réduire le nombre de championnats à deux, OPEN et INTERCLUBS, les seuls à être significatifs, et par supprimer toute autre épreuve catégorielle.</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Le Bridge est le même pour tous et personne ne doit empêcher les petits de se mesurer aux grands. Ce brassage serait source de progrès à tous les échelons : les vedettes (soi-disant), prendraient l’habitude de respecter davantage tous ces petits, qui ne manqueront sûrement pas de leur planter quelque zéros. </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smtClean="0">
              <a:latin typeface="Times New Roman" panose="02020603050405020304" pitchFamily="18" charset="0"/>
              <a:ea typeface="MS Mincho" panose="02020609040205080304" pitchFamily="49" charset="-128"/>
              <a:cs typeface="Times New Roman" panose="02020603050405020304" pitchFamily="18" charset="0"/>
            </a:endParaRP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Certes, en réduisant le nombre de compétitions, la Fédération encaisserait moins de redevances et devrait dégraisser le mammouth en réduisant drastiquement la pléthore de salariés parfaitement inutiles </a:t>
            </a:r>
            <a:r>
              <a:rPr lang="fr-FR" sz="1200" dirty="0">
                <a:latin typeface="Times New Roman" panose="02020603050405020304" pitchFamily="18" charset="0"/>
                <a:ea typeface="MS Mincho" panose="02020609040205080304" pitchFamily="49" charset="-128"/>
                <a:cs typeface="Times New Roman" panose="02020603050405020304" pitchFamily="18" charset="0"/>
              </a:rPr>
              <a:t>qui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l’encombrent et qui profitent largement de sa manne. Ça lui ferait un grand, un très grand bien.</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a:latin typeface="Times New Roman" panose="02020603050405020304" pitchFamily="18" charset="0"/>
              <a:ea typeface="MS Mincho" panose="02020609040205080304" pitchFamily="49" charset="-128"/>
              <a:cs typeface="Times New Roman" panose="02020603050405020304" pitchFamily="18" charset="0"/>
            </a:endParaRP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Mais ce n’est pas demain que cela arrivera, tant que les salariés qui sont en fait les maîtres de la Fédé, qui en ont pris possession depuis longtemps, continueront à défendre âprement une croûte qu’il ne seraient pas capables de gagner ailleurs.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Espace réservé du numéro de diapositive 4"/>
          <p:cNvSpPr>
            <a:spLocks noGrp="1"/>
          </p:cNvSpPr>
          <p:nvPr>
            <p:ph type="sldNum" sz="quarter" idx="12"/>
          </p:nvPr>
        </p:nvSpPr>
        <p:spPr/>
        <p:txBody>
          <a:bodyPr/>
          <a:lstStyle/>
          <a:p>
            <a:fld id="{216D6DEA-369B-4E75-9939-9030780B741F}" type="slidenum">
              <a:rPr lang="fr-FR" smtClean="0">
                <a:solidFill>
                  <a:prstClr val="black">
                    <a:tint val="75000"/>
                  </a:prstClr>
                </a:solidFill>
              </a:rPr>
              <a:pPr/>
              <a:t>8</a:t>
            </a:fld>
            <a:endParaRPr lang="fr-FR" dirty="0">
              <a:solidFill>
                <a:prstClr val="black">
                  <a:tint val="75000"/>
                </a:prstClr>
              </a:solidFill>
            </a:endParaRPr>
          </a:p>
        </p:txBody>
      </p:sp>
      <p:sp>
        <p:nvSpPr>
          <p:cNvPr id="7" name="ZoneTexte 6"/>
          <p:cNvSpPr txBox="1"/>
          <p:nvPr/>
        </p:nvSpPr>
        <p:spPr>
          <a:xfrm>
            <a:off x="7321463" y="4429281"/>
            <a:ext cx="583813" cy="246221"/>
          </a:xfrm>
          <a:prstGeom prst="rect">
            <a:avLst/>
          </a:prstGeom>
          <a:noFill/>
        </p:spPr>
        <p:txBody>
          <a:bodyPr wrap="square" rtlCol="0">
            <a:spAutoFit/>
          </a:bodyPr>
          <a:lstStyle/>
          <a:p>
            <a:r>
              <a:rPr lang="fr-FR" sz="1000" b="1" i="1" dirty="0" smtClean="0"/>
              <a:t>menu</a:t>
            </a:r>
            <a:endParaRPr lang="fr-FR" sz="1000" b="1" i="1" dirty="0"/>
          </a:p>
        </p:txBody>
      </p:sp>
      <p:sp>
        <p:nvSpPr>
          <p:cNvPr id="3" name="Bouton d'action : Retour 2">
            <a:hlinkClick r:id="rId3" action="ppaction://hlinksldjump" highlightClick="1"/>
          </p:cNvPr>
          <p:cNvSpPr/>
          <p:nvPr/>
        </p:nvSpPr>
        <p:spPr>
          <a:xfrm>
            <a:off x="7855171" y="4337621"/>
            <a:ext cx="313150" cy="269309"/>
          </a:xfrm>
          <a:prstGeom prst="actionButtonReturn">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2336030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216D6DEA-369B-4E75-9939-9030780B741F}" type="slidenum">
              <a:rPr lang="fr-FR" smtClean="0">
                <a:solidFill>
                  <a:prstClr val="black">
                    <a:tint val="75000"/>
                  </a:prstClr>
                </a:solidFill>
              </a:rPr>
              <a:pPr/>
              <a:t>9</a:t>
            </a:fld>
            <a:endParaRPr lang="fr-FR" dirty="0">
              <a:solidFill>
                <a:prstClr val="black">
                  <a:tint val="75000"/>
                </a:prstClr>
              </a:solidFill>
            </a:endParaRPr>
          </a:p>
        </p:txBody>
      </p:sp>
      <p:sp>
        <p:nvSpPr>
          <p:cNvPr id="2" name="ZoneTexte 1"/>
          <p:cNvSpPr txBox="1"/>
          <p:nvPr/>
        </p:nvSpPr>
        <p:spPr>
          <a:xfrm>
            <a:off x="475712" y="116943"/>
            <a:ext cx="7242252" cy="280846"/>
          </a:xfrm>
          <a:prstGeom prst="rect">
            <a:avLst/>
          </a:prstGeom>
          <a:solidFill>
            <a:schemeClr val="accent4">
              <a:lumMod val="75000"/>
            </a:schemeClr>
          </a:solidFill>
        </p:spPr>
        <p:txBody>
          <a:bodyPr wrap="square" rtlCol="0">
            <a:spAutoFit/>
          </a:bodyPr>
          <a:lstStyle/>
          <a:p>
            <a:pPr algn="ctr"/>
            <a:r>
              <a:rPr lang="fr-FR" b="1" dirty="0" smtClean="0">
                <a:solidFill>
                  <a:schemeClr val="bg1"/>
                </a:solidFill>
                <a:latin typeface="Wide Latin" panose="020A0A07050505020404" pitchFamily="18" charset="0"/>
              </a:rPr>
              <a:t>EN QUOI CONSISTE LE STAYMAN TAKIS</a:t>
            </a:r>
            <a:endParaRPr lang="fr-FR" b="1" dirty="0">
              <a:solidFill>
                <a:schemeClr val="bg1"/>
              </a:solidFill>
              <a:latin typeface="Wide Latin" panose="020A0A07050505020404" pitchFamily="18" charset="0"/>
            </a:endParaRPr>
          </a:p>
        </p:txBody>
      </p:sp>
      <p:sp>
        <p:nvSpPr>
          <p:cNvPr id="4" name="Rectangle 3"/>
          <p:cNvSpPr/>
          <p:nvPr/>
        </p:nvSpPr>
        <p:spPr>
          <a:xfrm>
            <a:off x="104753" y="531350"/>
            <a:ext cx="7984170" cy="1887696"/>
          </a:xfrm>
          <a:prstGeom prst="rect">
            <a:avLst/>
          </a:prstGeom>
        </p:spPr>
        <p:txBody>
          <a:bodyPr wrap="square">
            <a:spAutoFit/>
          </a:bodyPr>
          <a:lstStyle/>
          <a:p>
            <a:pPr>
              <a:lnSpc>
                <a:spcPts val="1000"/>
              </a:lnSpc>
              <a:spcAft>
                <a:spcPts val="0"/>
              </a:spcAft>
            </a:pPr>
            <a:r>
              <a:rPr lang="fr-FR" sz="1200" dirty="0">
                <a:solidFill>
                  <a:schemeClr val="bg1"/>
                </a:solidFill>
                <a:latin typeface="Times New Roman" panose="02020603050405020304" pitchFamily="18" charset="0"/>
                <a:ea typeface="Times New Roman" panose="02020603050405020304" pitchFamily="18" charset="0"/>
              </a:rPr>
              <a:t>Dans les années ’60, le nombre de conventions était fort réduit, et on s’en portait fort bien.  Le Texas était un État de l’Amérique et pas </a:t>
            </a:r>
            <a:r>
              <a:rPr lang="fr-FR" sz="1200" dirty="0" smtClean="0">
                <a:solidFill>
                  <a:schemeClr val="bg1"/>
                </a:solidFill>
                <a:latin typeface="Times New Roman" panose="02020603050405020304" pitchFamily="18" charset="0"/>
                <a:ea typeface="Times New Roman" panose="02020603050405020304" pitchFamily="18" charset="0"/>
              </a:rPr>
              <a:t>un seul  </a:t>
            </a:r>
            <a:r>
              <a:rPr lang="fr-FR" sz="1200" dirty="0">
                <a:solidFill>
                  <a:schemeClr val="bg1"/>
                </a:solidFill>
                <a:latin typeface="Times New Roman" panose="02020603050405020304" pitchFamily="18" charset="0"/>
                <a:ea typeface="Times New Roman" panose="02020603050405020304" pitchFamily="18" charset="0"/>
              </a:rPr>
              <a:t>bridgeur des nos « countries » pensait s’y installer ; Aujourd’hui, il n’y en a pas un seul  qui ne vienne de là-bas. </a:t>
            </a:r>
            <a:r>
              <a:rPr lang="fr-FR" sz="1200" dirty="0" smtClean="0">
                <a:solidFill>
                  <a:schemeClr val="bg1"/>
                </a:solidFill>
                <a:latin typeface="Times New Roman" panose="02020603050405020304" pitchFamily="18" charset="0"/>
                <a:ea typeface="Times New Roman" panose="02020603050405020304" pitchFamily="18" charset="0"/>
              </a:rPr>
              <a:t>Mais </a:t>
            </a:r>
            <a:r>
              <a:rPr lang="fr-FR" sz="1200" dirty="0">
                <a:solidFill>
                  <a:schemeClr val="bg1"/>
                </a:solidFill>
                <a:latin typeface="Times New Roman" panose="02020603050405020304" pitchFamily="18" charset="0"/>
                <a:ea typeface="Times New Roman" panose="02020603050405020304" pitchFamily="18" charset="0"/>
              </a:rPr>
              <a:t>moi, sur </a:t>
            </a:r>
            <a:endParaRPr lang="fr-FR" sz="1200" dirty="0" smtClean="0">
              <a:solidFill>
                <a:schemeClr val="bg1"/>
              </a:solidFill>
              <a:latin typeface="Times New Roman" panose="02020603050405020304" pitchFamily="18" charset="0"/>
              <a:ea typeface="Times New Roman" panose="02020603050405020304" pitchFamily="18" charset="0"/>
            </a:endParaRPr>
          </a:p>
          <a:p>
            <a:pPr>
              <a:lnSpc>
                <a:spcPts val="1000"/>
              </a:lnSpc>
              <a:spcAft>
                <a:spcPts val="0"/>
              </a:spcAft>
            </a:pPr>
            <a:endParaRPr lang="fr-FR" sz="1200" dirty="0">
              <a:solidFill>
                <a:schemeClr val="bg1"/>
              </a:solidFill>
              <a:latin typeface="Times New Roman" panose="02020603050405020304" pitchFamily="18" charset="0"/>
              <a:ea typeface="Times New Roman" panose="02020603050405020304" pitchFamily="18" charset="0"/>
            </a:endParaRPr>
          </a:p>
          <a:p>
            <a:pPr marL="342900" lvl="0" indent="-342900">
              <a:lnSpc>
                <a:spcPts val="1000"/>
              </a:lnSpc>
              <a:spcAft>
                <a:spcPts val="0"/>
              </a:spcAft>
              <a:buFont typeface="Symbol" panose="05050102010706020507" pitchFamily="18" charset="2"/>
              <a:buChar char=""/>
            </a:pPr>
            <a:r>
              <a:rPr lang="fr-FR" sz="1200" dirty="0">
                <a:solidFill>
                  <a:schemeClr val="bg1"/>
                </a:solidFill>
                <a:latin typeface="Times New Roman" panose="02020603050405020304" pitchFamily="18" charset="0"/>
                <a:ea typeface="Times New Roman" panose="02020603050405020304" pitchFamily="18" charset="0"/>
              </a:rPr>
              <a:t>L’OUVERTURE DE 1 S.A. ou </a:t>
            </a:r>
            <a:endParaRPr lang="fr-FR" sz="1200" dirty="0" smtClean="0">
              <a:solidFill>
                <a:schemeClr val="bg1"/>
              </a:solidFill>
              <a:latin typeface="Times New Roman" panose="02020603050405020304" pitchFamily="18" charset="0"/>
              <a:ea typeface="Times New Roman" panose="02020603050405020304" pitchFamily="18" charset="0"/>
            </a:endParaRPr>
          </a:p>
          <a:p>
            <a:pPr marL="342900" lvl="0" indent="-342900">
              <a:lnSpc>
                <a:spcPts val="1000"/>
              </a:lnSpc>
              <a:spcAft>
                <a:spcPts val="0"/>
              </a:spcAft>
              <a:buFont typeface="Symbol" panose="05050102010706020507" pitchFamily="18" charset="2"/>
              <a:buChar char=""/>
            </a:pPr>
            <a:endParaRPr lang="fr-FR" sz="1200" dirty="0">
              <a:solidFill>
                <a:schemeClr val="bg1"/>
              </a:solidFill>
              <a:latin typeface="Times New Roman" panose="02020603050405020304" pitchFamily="18" charset="0"/>
              <a:ea typeface="Times New Roman" panose="02020603050405020304" pitchFamily="18" charset="0"/>
            </a:endParaRPr>
          </a:p>
          <a:p>
            <a:pPr marL="342900" lvl="0" indent="-342900">
              <a:lnSpc>
                <a:spcPts val="1000"/>
              </a:lnSpc>
              <a:spcAft>
                <a:spcPts val="0"/>
              </a:spcAft>
              <a:buFont typeface="Symbol" panose="05050102010706020507" pitchFamily="18" charset="2"/>
              <a:buChar char=""/>
            </a:pPr>
            <a:r>
              <a:rPr lang="fr-FR" sz="1200" dirty="0">
                <a:solidFill>
                  <a:schemeClr val="bg1"/>
                </a:solidFill>
                <a:latin typeface="Times New Roman" panose="02020603050405020304" pitchFamily="18" charset="0"/>
                <a:ea typeface="Times New Roman" panose="02020603050405020304" pitchFamily="18" charset="0"/>
              </a:rPr>
              <a:t>LA REDEMANDE DE 1 S.A.</a:t>
            </a:r>
          </a:p>
          <a:p>
            <a:pPr>
              <a:lnSpc>
                <a:spcPts val="1000"/>
              </a:lnSpc>
              <a:spcAft>
                <a:spcPts val="0"/>
              </a:spcAft>
            </a:pPr>
            <a:r>
              <a:rPr lang="fr-FR" sz="1200" dirty="0">
                <a:solidFill>
                  <a:schemeClr val="bg1"/>
                </a:solidFill>
                <a:latin typeface="Times New Roman" panose="02020603050405020304" pitchFamily="18" charset="0"/>
                <a:ea typeface="Times New Roman" panose="02020603050405020304" pitchFamily="18" charset="0"/>
              </a:rPr>
              <a:t> </a:t>
            </a:r>
          </a:p>
          <a:p>
            <a:pPr>
              <a:lnSpc>
                <a:spcPts val="1000"/>
              </a:lnSpc>
              <a:spcAft>
                <a:spcPts val="0"/>
              </a:spcAft>
            </a:pPr>
            <a:r>
              <a:rPr lang="fr-FR" sz="1200" dirty="0">
                <a:solidFill>
                  <a:schemeClr val="bg1"/>
                </a:solidFill>
                <a:latin typeface="Times New Roman" panose="02020603050405020304" pitchFamily="18" charset="0"/>
                <a:ea typeface="Times New Roman" panose="02020603050405020304" pitchFamily="18" charset="0"/>
              </a:rPr>
              <a:t>J’utilise encore le Stayman de Takis Stilinéas que je pratiquais dans les années 60 et SURTOUT PAS de Texas : : . </a:t>
            </a:r>
          </a:p>
          <a:p>
            <a:pPr>
              <a:lnSpc>
                <a:spcPts val="1000"/>
              </a:lnSpc>
              <a:spcAft>
                <a:spcPts val="0"/>
              </a:spcAft>
            </a:pPr>
            <a:r>
              <a:rPr lang="fr-FR" sz="1200" dirty="0">
                <a:solidFill>
                  <a:schemeClr val="bg1"/>
                </a:solidFill>
                <a:latin typeface="Times New Roman" panose="02020603050405020304" pitchFamily="18" charset="0"/>
                <a:ea typeface="Times New Roman" panose="02020603050405020304" pitchFamily="18" charset="0"/>
              </a:rPr>
              <a:t> </a:t>
            </a:r>
          </a:p>
          <a:p>
            <a:pPr marL="342900" lvl="0" indent="-342900">
              <a:lnSpc>
                <a:spcPts val="1000"/>
              </a:lnSpc>
              <a:spcAft>
                <a:spcPts val="0"/>
              </a:spcAft>
              <a:buFont typeface="Arial" panose="020B0604020202020204" pitchFamily="34" charset="0"/>
              <a:buChar char="•"/>
            </a:pPr>
            <a:r>
              <a:rPr lang="fr-FR" sz="1200" dirty="0">
                <a:solidFill>
                  <a:schemeClr val="bg1"/>
                </a:solidFill>
                <a:latin typeface="Times New Roman" panose="02020603050405020304" pitchFamily="18" charset="0"/>
                <a:ea typeface="Times New Roman" panose="02020603050405020304" pitchFamily="18" charset="0"/>
              </a:rPr>
              <a:t>2 ♣                 </a:t>
            </a:r>
            <a:r>
              <a:rPr lang="fr-FR" sz="1200" b="1" dirty="0">
                <a:solidFill>
                  <a:schemeClr val="bg1"/>
                </a:solidFill>
                <a:latin typeface="Times New Roman" panose="02020603050405020304" pitchFamily="18" charset="0"/>
                <a:ea typeface="Times New Roman" panose="02020603050405020304" pitchFamily="18" charset="0"/>
              </a:rPr>
              <a:t>=</a:t>
            </a:r>
            <a:r>
              <a:rPr lang="fr-FR" sz="1200" dirty="0">
                <a:solidFill>
                  <a:schemeClr val="bg1"/>
                </a:solidFill>
                <a:latin typeface="Times New Roman" panose="02020603050405020304" pitchFamily="18" charset="0"/>
                <a:ea typeface="Times New Roman" panose="02020603050405020304" pitchFamily="18" charset="0"/>
              </a:rPr>
              <a:t> </a:t>
            </a:r>
            <a:r>
              <a:rPr lang="fr-FR" sz="1200" b="1" i="1" dirty="0">
                <a:solidFill>
                  <a:srgbClr val="FF0000"/>
                </a:solidFill>
                <a:latin typeface="Times New Roman" panose="02020603050405020304" pitchFamily="18" charset="0"/>
                <a:ea typeface="Times New Roman" panose="02020603050405020304" pitchFamily="18" charset="0"/>
              </a:rPr>
              <a:t>pour s’arrêter impérativement à un score partiel</a:t>
            </a:r>
          </a:p>
          <a:p>
            <a:pPr marL="342900" lvl="0" indent="-342900">
              <a:lnSpc>
                <a:spcPts val="1000"/>
              </a:lnSpc>
              <a:spcAft>
                <a:spcPts val="0"/>
              </a:spcAft>
              <a:buFont typeface="Arial" panose="020B0604020202020204" pitchFamily="34" charset="0"/>
              <a:buChar char="•"/>
            </a:pPr>
            <a:r>
              <a:rPr lang="fr-FR" sz="1200" dirty="0">
                <a:solidFill>
                  <a:schemeClr val="bg1"/>
                </a:solidFill>
                <a:latin typeface="Times New Roman" panose="02020603050405020304" pitchFamily="18" charset="0"/>
                <a:ea typeface="Times New Roman" panose="02020603050405020304" pitchFamily="18" charset="0"/>
              </a:rPr>
              <a:t>2 </a:t>
            </a:r>
            <a:r>
              <a:rPr lang="fr-FR" sz="1200" dirty="0">
                <a:solidFill>
                  <a:srgbClr val="FF0000"/>
                </a:solidFill>
                <a:latin typeface="Times New Roman" panose="02020603050405020304" pitchFamily="18" charset="0"/>
                <a:ea typeface="Times New Roman" panose="02020603050405020304" pitchFamily="18" charset="0"/>
              </a:rPr>
              <a:t>♦</a:t>
            </a:r>
            <a:r>
              <a:rPr lang="fr-FR" sz="1200" dirty="0">
                <a:solidFill>
                  <a:schemeClr val="bg1"/>
                </a:solidFill>
                <a:latin typeface="Times New Roman" panose="02020603050405020304" pitchFamily="18" charset="0"/>
                <a:ea typeface="Times New Roman" panose="02020603050405020304" pitchFamily="18" charset="0"/>
              </a:rPr>
              <a:t>                </a:t>
            </a:r>
            <a:r>
              <a:rPr lang="fr-FR" sz="1200" dirty="0" smtClean="0">
                <a:solidFill>
                  <a:schemeClr val="bg1"/>
                </a:solidFill>
                <a:latin typeface="Times New Roman" panose="02020603050405020304" pitchFamily="18" charset="0"/>
                <a:ea typeface="Times New Roman" panose="02020603050405020304" pitchFamily="18" charset="0"/>
              </a:rPr>
              <a:t>  </a:t>
            </a:r>
            <a:r>
              <a:rPr lang="fr-FR" sz="1200" b="1" dirty="0" smtClean="0">
                <a:solidFill>
                  <a:schemeClr val="bg1"/>
                </a:solidFill>
                <a:latin typeface="Times New Roman" panose="02020603050405020304" pitchFamily="18" charset="0"/>
                <a:ea typeface="Times New Roman" panose="02020603050405020304" pitchFamily="18" charset="0"/>
              </a:rPr>
              <a:t>=</a:t>
            </a:r>
            <a:r>
              <a:rPr lang="fr-FR" sz="1200" dirty="0" smtClean="0">
                <a:solidFill>
                  <a:schemeClr val="bg1"/>
                </a:solidFill>
                <a:latin typeface="Times New Roman" panose="02020603050405020304" pitchFamily="18" charset="0"/>
                <a:ea typeface="Times New Roman" panose="02020603050405020304" pitchFamily="18" charset="0"/>
              </a:rPr>
              <a:t> </a:t>
            </a:r>
            <a:r>
              <a:rPr lang="fr-FR" sz="1200" dirty="0">
                <a:solidFill>
                  <a:schemeClr val="bg1"/>
                </a:solidFill>
                <a:latin typeface="Times New Roman" panose="02020603050405020304" pitchFamily="18" charset="0"/>
                <a:ea typeface="Times New Roman" panose="02020603050405020304" pitchFamily="18" charset="0"/>
              </a:rPr>
              <a:t>forcing de manche ou plus</a:t>
            </a:r>
          </a:p>
          <a:p>
            <a:pPr marL="342900" lvl="0" indent="-342900">
              <a:lnSpc>
                <a:spcPts val="1000"/>
              </a:lnSpc>
              <a:spcAft>
                <a:spcPts val="0"/>
              </a:spcAft>
              <a:buFont typeface="Arial" panose="020B0604020202020204" pitchFamily="34" charset="0"/>
              <a:buChar char="•"/>
            </a:pPr>
            <a:r>
              <a:rPr lang="fr-FR" sz="1200" dirty="0">
                <a:solidFill>
                  <a:schemeClr val="bg1"/>
                </a:solidFill>
                <a:latin typeface="Times New Roman" panose="02020603050405020304" pitchFamily="18" charset="0"/>
                <a:ea typeface="Times New Roman" panose="02020603050405020304" pitchFamily="18" charset="0"/>
              </a:rPr>
              <a:t>2 </a:t>
            </a:r>
            <a:r>
              <a:rPr lang="fr-FR" sz="1200" dirty="0">
                <a:solidFill>
                  <a:srgbClr val="FF0000"/>
                </a:solidFill>
                <a:latin typeface="Times New Roman" panose="02020603050405020304" pitchFamily="18" charset="0"/>
                <a:ea typeface="Times New Roman" panose="02020603050405020304" pitchFamily="18" charset="0"/>
              </a:rPr>
              <a:t>♥</a:t>
            </a:r>
            <a:r>
              <a:rPr lang="fr-FR" sz="1200" dirty="0">
                <a:solidFill>
                  <a:schemeClr val="bg1"/>
                </a:solidFill>
                <a:latin typeface="Times New Roman" panose="02020603050405020304" pitchFamily="18" charset="0"/>
                <a:ea typeface="Times New Roman" panose="02020603050405020304" pitchFamily="18" charset="0"/>
              </a:rPr>
              <a:t> /2♠           </a:t>
            </a:r>
            <a:r>
              <a:rPr lang="fr-FR" sz="1200" b="1" dirty="0" smtClean="0">
                <a:solidFill>
                  <a:schemeClr val="bg1"/>
                </a:solidFill>
                <a:latin typeface="Times New Roman" panose="02020603050405020304" pitchFamily="18" charset="0"/>
                <a:ea typeface="Times New Roman" panose="02020603050405020304" pitchFamily="18" charset="0"/>
              </a:rPr>
              <a:t>=</a:t>
            </a:r>
            <a:r>
              <a:rPr lang="fr-FR" sz="1200" dirty="0" smtClean="0">
                <a:solidFill>
                  <a:schemeClr val="bg1"/>
                </a:solidFill>
                <a:latin typeface="Times New Roman" panose="02020603050405020304" pitchFamily="18" charset="0"/>
                <a:ea typeface="Times New Roman" panose="02020603050405020304" pitchFamily="18" charset="0"/>
              </a:rPr>
              <a:t> </a:t>
            </a:r>
            <a:r>
              <a:rPr lang="fr-FR" sz="1200" dirty="0">
                <a:solidFill>
                  <a:schemeClr val="bg1"/>
                </a:solidFill>
                <a:latin typeface="Times New Roman" panose="02020603050405020304" pitchFamily="18" charset="0"/>
                <a:ea typeface="Times New Roman" panose="02020603050405020304" pitchFamily="18" charset="0"/>
              </a:rPr>
              <a:t>couleurs 5èmes forcing manche</a:t>
            </a:r>
          </a:p>
          <a:p>
            <a:pPr marL="342900" lvl="0" indent="-342900">
              <a:lnSpc>
                <a:spcPts val="1000"/>
              </a:lnSpc>
              <a:spcAft>
                <a:spcPts val="0"/>
              </a:spcAft>
              <a:buFont typeface="Arial" panose="020B0604020202020204" pitchFamily="34" charset="0"/>
              <a:buChar char="•"/>
            </a:pPr>
            <a:r>
              <a:rPr lang="fr-FR" sz="1200" dirty="0">
                <a:solidFill>
                  <a:schemeClr val="bg1"/>
                </a:solidFill>
                <a:latin typeface="Times New Roman" panose="02020603050405020304" pitchFamily="18" charset="0"/>
                <a:ea typeface="Times New Roman" panose="02020603050405020304" pitchFamily="18" charset="0"/>
              </a:rPr>
              <a:t>3 ♠/3</a:t>
            </a:r>
            <a:r>
              <a:rPr lang="fr-FR" sz="1200" dirty="0">
                <a:solidFill>
                  <a:srgbClr val="FF0000"/>
                </a:solidFill>
                <a:latin typeface="Times New Roman" panose="02020603050405020304" pitchFamily="18" charset="0"/>
                <a:ea typeface="Times New Roman" panose="02020603050405020304" pitchFamily="18" charset="0"/>
              </a:rPr>
              <a:t>♥</a:t>
            </a:r>
            <a:r>
              <a:rPr lang="fr-FR" sz="1200" dirty="0">
                <a:solidFill>
                  <a:schemeClr val="bg1"/>
                </a:solidFill>
                <a:latin typeface="Times New Roman" panose="02020603050405020304" pitchFamily="18" charset="0"/>
                <a:ea typeface="Times New Roman" panose="02020603050405020304" pitchFamily="18" charset="0"/>
              </a:rPr>
              <a:t>/</a:t>
            </a:r>
            <a:r>
              <a:rPr lang="fr-FR" sz="1200" dirty="0">
                <a:solidFill>
                  <a:srgbClr val="FF0000"/>
                </a:solidFill>
                <a:latin typeface="Times New Roman" panose="02020603050405020304" pitchFamily="18" charset="0"/>
                <a:ea typeface="Times New Roman" panose="02020603050405020304" pitchFamily="18" charset="0"/>
              </a:rPr>
              <a:t>♦</a:t>
            </a:r>
            <a:r>
              <a:rPr lang="fr-FR" sz="1200" dirty="0">
                <a:solidFill>
                  <a:schemeClr val="bg1"/>
                </a:solidFill>
                <a:latin typeface="Times New Roman" panose="02020603050405020304" pitchFamily="18" charset="0"/>
                <a:ea typeface="Times New Roman" panose="02020603050405020304" pitchFamily="18" charset="0"/>
              </a:rPr>
              <a:t>/♣    </a:t>
            </a:r>
            <a:r>
              <a:rPr lang="fr-FR" sz="1200" dirty="0" smtClean="0">
                <a:solidFill>
                  <a:schemeClr val="bg1"/>
                </a:solidFill>
                <a:latin typeface="Times New Roman" panose="02020603050405020304" pitchFamily="18" charset="0"/>
                <a:ea typeface="Times New Roman" panose="02020603050405020304" pitchFamily="18" charset="0"/>
              </a:rPr>
              <a:t> </a:t>
            </a:r>
            <a:r>
              <a:rPr lang="fr-FR" sz="1200" b="1" dirty="0">
                <a:solidFill>
                  <a:schemeClr val="bg1"/>
                </a:solidFill>
                <a:latin typeface="Times New Roman" panose="02020603050405020304" pitchFamily="18" charset="0"/>
                <a:ea typeface="Times New Roman" panose="02020603050405020304" pitchFamily="18" charset="0"/>
              </a:rPr>
              <a:t>=</a:t>
            </a:r>
            <a:r>
              <a:rPr lang="fr-FR" sz="1200" dirty="0">
                <a:solidFill>
                  <a:schemeClr val="bg1"/>
                </a:solidFill>
                <a:latin typeface="Times New Roman" panose="02020603050405020304" pitchFamily="18" charset="0"/>
                <a:ea typeface="Times New Roman" panose="02020603050405020304" pitchFamily="18" charset="0"/>
              </a:rPr>
              <a:t>  enchères invitant au chelem </a:t>
            </a:r>
            <a:endParaRPr lang="fr-FR" sz="1200" dirty="0">
              <a:solidFill>
                <a:schemeClr val="bg1"/>
              </a:solidFill>
              <a:effectLst/>
              <a:latin typeface="Times New Roman" panose="02020603050405020304" pitchFamily="18" charset="0"/>
              <a:ea typeface="Times New Roman" panose="02020603050405020304" pitchFamily="18" charset="0"/>
            </a:endParaRPr>
          </a:p>
        </p:txBody>
      </p:sp>
      <p:graphicFrame>
        <p:nvGraphicFramePr>
          <p:cNvPr id="6" name="Tableau 5"/>
          <p:cNvGraphicFramePr>
            <a:graphicFrameLocks noGrp="1"/>
          </p:cNvGraphicFramePr>
          <p:nvPr>
            <p:extLst>
              <p:ext uri="{D42A27DB-BD31-4B8C-83A1-F6EECF244321}">
                <p14:modId xmlns:p14="http://schemas.microsoft.com/office/powerpoint/2010/main" val="608445802"/>
              </p:ext>
            </p:extLst>
          </p:nvPr>
        </p:nvGraphicFramePr>
        <p:xfrm>
          <a:off x="184883" y="2598697"/>
          <a:ext cx="3794219" cy="711200"/>
        </p:xfrm>
        <a:graphic>
          <a:graphicData uri="http://schemas.openxmlformats.org/drawingml/2006/table">
            <a:tbl>
              <a:tblPr firstRow="1" firstCol="1" bandRow="1">
                <a:tableStyleId>{5C22544A-7EE6-4342-B048-85BDC9FD1C3A}</a:tableStyleId>
              </a:tblPr>
              <a:tblGrid>
                <a:gridCol w="435827"/>
                <a:gridCol w="492473"/>
                <a:gridCol w="463826"/>
                <a:gridCol w="450574"/>
                <a:gridCol w="1951519"/>
              </a:tblGrid>
              <a:tr h="0">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smtClean="0">
                          <a:effectLst/>
                          <a:latin typeface="Times New Roman" panose="02020603050405020304" pitchFamily="18" charset="0"/>
                          <a:ea typeface="Times New Roman" panose="02020603050405020304" pitchFamily="18" charset="0"/>
                        </a:rPr>
                        <a:t>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rowSpan="4">
                  <a:txBody>
                    <a:bodyPr/>
                    <a:lstStyle/>
                    <a:p>
                      <a:pPr algn="just">
                        <a:lnSpc>
                          <a:spcPts val="1400"/>
                        </a:lnSpc>
                        <a:spcBef>
                          <a:spcPts val="140"/>
                        </a:spcBef>
                        <a:spcAft>
                          <a:spcPts val="0"/>
                        </a:spcAft>
                      </a:pPr>
                      <a:r>
                        <a:rPr lang="fr-FR" sz="1000" dirty="0">
                          <a:effectLst/>
                          <a:latin typeface="Times New Roman" panose="02020603050405020304" pitchFamily="18" charset="0"/>
                          <a:cs typeface="Times New Roman" panose="02020603050405020304" pitchFamily="18" charset="0"/>
                        </a:rPr>
                        <a:t>2 ♣* = Sud doit redemander 2 </a:t>
                      </a:r>
                      <a:r>
                        <a:rPr lang="fr-FR" sz="1000" dirty="0">
                          <a:solidFill>
                            <a:srgbClr val="FF0000"/>
                          </a:solidFill>
                          <a:effectLst/>
                          <a:latin typeface="Times New Roman" panose="02020603050405020304" pitchFamily="18" charset="0"/>
                          <a:cs typeface="Times New Roman" panose="02020603050405020304" pitchFamily="18" charset="0"/>
                        </a:rPr>
                        <a:t>♦</a:t>
                      </a:r>
                      <a:r>
                        <a:rPr lang="fr-FR" sz="1000" dirty="0">
                          <a:effectLst/>
                          <a:latin typeface="Times New Roman" panose="02020603050405020304" pitchFamily="18" charset="0"/>
                          <a:cs typeface="Times New Roman" panose="02020603050405020304" pitchFamily="18" charset="0"/>
                        </a:rPr>
                        <a:t> et passer au tour suivant</a:t>
                      </a:r>
                    </a:p>
                    <a:p>
                      <a:pPr algn="just">
                        <a:lnSpc>
                          <a:spcPts val="1400"/>
                        </a:lnSpc>
                        <a:spcBef>
                          <a:spcPts val="140"/>
                        </a:spcBef>
                        <a:spcAft>
                          <a:spcPts val="0"/>
                        </a:spcAft>
                      </a:pPr>
                      <a:r>
                        <a:rPr lang="fr-FR" sz="1000" dirty="0">
                          <a:effectLst/>
                          <a:latin typeface="Times New Roman" panose="02020603050405020304" pitchFamily="18" charset="0"/>
                          <a:cs typeface="Times New Roman" panose="02020603050405020304" pitchFamily="18" charset="0"/>
                        </a:rPr>
                        <a:t>2 </a:t>
                      </a:r>
                      <a:r>
                        <a:rPr lang="fr-FR" sz="1000" dirty="0">
                          <a:solidFill>
                            <a:srgbClr val="FF0000"/>
                          </a:solidFill>
                          <a:effectLst/>
                          <a:latin typeface="Times New Roman" panose="02020603050405020304" pitchFamily="18" charset="0"/>
                          <a:cs typeface="Times New Roman" panose="02020603050405020304" pitchFamily="18" charset="0"/>
                        </a:rPr>
                        <a:t>♦</a:t>
                      </a:r>
                      <a:r>
                        <a:rPr lang="fr-FR" sz="1000" dirty="0">
                          <a:effectLst/>
                          <a:latin typeface="Times New Roman" panose="02020603050405020304" pitchFamily="18" charset="0"/>
                          <a:cs typeface="Times New Roman" panose="02020603050405020304" pitchFamily="18" charset="0"/>
                        </a:rPr>
                        <a:t> * = obligatoire</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r h="0">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r h="0">
                <a:tc>
                  <a:txBody>
                    <a:bodyPr/>
                    <a:lstStyle/>
                    <a:p>
                      <a:pPr algn="just">
                        <a:lnSpc>
                          <a:spcPts val="1400"/>
                        </a:lnSpc>
                        <a:spcBef>
                          <a:spcPts val="140"/>
                        </a:spcBef>
                        <a:spcAft>
                          <a:spcPts val="0"/>
                        </a:spcAft>
                      </a:pPr>
                      <a:r>
                        <a:rPr lang="fr-FR" sz="1000" dirty="0">
                          <a:solidFill>
                            <a:srgbClr val="FF0000"/>
                          </a:solidFill>
                          <a:effectLst/>
                        </a:rPr>
                        <a:t>Passe</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bl>
          </a:graphicData>
        </a:graphic>
      </p:graphicFrame>
      <p:graphicFrame>
        <p:nvGraphicFramePr>
          <p:cNvPr id="7" name="Tableau 6"/>
          <p:cNvGraphicFramePr>
            <a:graphicFrameLocks noGrp="1"/>
          </p:cNvGraphicFramePr>
          <p:nvPr>
            <p:extLst>
              <p:ext uri="{D42A27DB-BD31-4B8C-83A1-F6EECF244321}">
                <p14:modId xmlns:p14="http://schemas.microsoft.com/office/powerpoint/2010/main" val="3322860723"/>
              </p:ext>
            </p:extLst>
          </p:nvPr>
        </p:nvGraphicFramePr>
        <p:xfrm>
          <a:off x="4050181" y="2499155"/>
          <a:ext cx="3957321" cy="914400"/>
        </p:xfrm>
        <a:graphic>
          <a:graphicData uri="http://schemas.openxmlformats.org/drawingml/2006/table">
            <a:tbl>
              <a:tblPr firstRow="1" firstCol="1" bandRow="1">
                <a:tableStyleId>{5C22544A-7EE6-4342-B048-85BDC9FD1C3A}</a:tableStyleId>
              </a:tblPr>
              <a:tblGrid>
                <a:gridCol w="475011"/>
                <a:gridCol w="475011"/>
                <a:gridCol w="475011"/>
                <a:gridCol w="475011"/>
                <a:gridCol w="2057277"/>
              </a:tblGrid>
              <a:tr h="109346">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smtClean="0">
                          <a:effectLst/>
                          <a:latin typeface="Times New Roman" panose="02020603050405020304" pitchFamily="18" charset="0"/>
                          <a:ea typeface="Times New Roman" panose="02020603050405020304" pitchFamily="18" charset="0"/>
                        </a:rPr>
                        <a:t>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rowSpan="4">
                  <a:txBody>
                    <a:bodyPr/>
                    <a:lstStyle/>
                    <a:p>
                      <a:pPr algn="just">
                        <a:lnSpc>
                          <a:spcPts val="1400"/>
                        </a:lnSpc>
                        <a:spcBef>
                          <a:spcPts val="140"/>
                        </a:spcBef>
                        <a:spcAft>
                          <a:spcPts val="0"/>
                        </a:spcAft>
                      </a:pPr>
                      <a:r>
                        <a:rPr lang="fr-FR" sz="1000" dirty="0">
                          <a:effectLst/>
                        </a:rPr>
                        <a:t>2 </a:t>
                      </a:r>
                      <a:r>
                        <a:rPr lang="fr-FR" sz="1000" dirty="0">
                          <a:solidFill>
                            <a:srgbClr val="FFFF00"/>
                          </a:solidFill>
                          <a:effectLst/>
                        </a:rPr>
                        <a:t>♣</a:t>
                      </a:r>
                      <a:r>
                        <a:rPr lang="fr-FR" sz="1000" dirty="0">
                          <a:effectLst/>
                        </a:rPr>
                        <a:t>* = Sud doit redemander 2 </a:t>
                      </a:r>
                      <a:r>
                        <a:rPr lang="fr-FR" sz="1000" dirty="0">
                          <a:solidFill>
                            <a:srgbClr val="FF0000"/>
                          </a:solidFill>
                          <a:effectLst/>
                        </a:rPr>
                        <a:t>♦</a:t>
                      </a:r>
                      <a:r>
                        <a:rPr lang="fr-FR" sz="1000" dirty="0">
                          <a:effectLst/>
                        </a:rPr>
                        <a:t> et passer au tour suivant</a:t>
                      </a:r>
                    </a:p>
                    <a:p>
                      <a:pPr algn="just">
                        <a:lnSpc>
                          <a:spcPts val="1400"/>
                        </a:lnSpc>
                        <a:spcBef>
                          <a:spcPts val="140"/>
                        </a:spcBef>
                        <a:spcAft>
                          <a:spcPts val="0"/>
                        </a:spcAft>
                      </a:pPr>
                      <a:endParaRPr lang="fr-FR" sz="1000" dirty="0" smtClean="0">
                        <a:effectLst/>
                      </a:endParaRPr>
                    </a:p>
                    <a:p>
                      <a:pPr algn="just">
                        <a:lnSpc>
                          <a:spcPts val="1400"/>
                        </a:lnSpc>
                        <a:spcBef>
                          <a:spcPts val="140"/>
                        </a:spcBef>
                        <a:spcAft>
                          <a:spcPts val="0"/>
                        </a:spcAft>
                      </a:pPr>
                      <a:r>
                        <a:rPr lang="fr-FR" sz="1000" dirty="0" smtClean="0">
                          <a:effectLst/>
                        </a:rPr>
                        <a:t>2 </a:t>
                      </a:r>
                      <a:r>
                        <a:rPr lang="fr-FR" sz="1000" dirty="0">
                          <a:solidFill>
                            <a:srgbClr val="FF0000"/>
                          </a:solidFill>
                          <a:effectLst/>
                        </a:rPr>
                        <a:t>♦ </a:t>
                      </a:r>
                      <a:r>
                        <a:rPr lang="fr-FR" sz="1000" dirty="0">
                          <a:effectLst/>
                        </a:rPr>
                        <a:t>* = obligatoire</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1 </a:t>
                      </a:r>
                      <a:r>
                        <a:rPr lang="fr-FR" sz="1000" dirty="0" smtClean="0">
                          <a:solidFill>
                            <a:srgbClr val="FF0000"/>
                          </a:solidFill>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r h="0">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r h="0">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r h="0">
                <a:tc>
                  <a:txBody>
                    <a:bodyPr/>
                    <a:lstStyle/>
                    <a:p>
                      <a:pPr algn="just">
                        <a:lnSpc>
                          <a:spcPts val="1400"/>
                        </a:lnSpc>
                        <a:spcBef>
                          <a:spcPts val="140"/>
                        </a:spcBef>
                        <a:spcAft>
                          <a:spcPts val="0"/>
                        </a:spcAft>
                      </a:pPr>
                      <a:r>
                        <a:rPr lang="fr-FR" sz="1000" dirty="0">
                          <a:solidFill>
                            <a:srgbClr val="FF0000"/>
                          </a:solidFill>
                          <a:effectLst/>
                        </a:rPr>
                        <a:t>Passe</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graphicFrame>
        <p:nvGraphicFramePr>
          <p:cNvPr id="8" name="Tableau 7"/>
          <p:cNvGraphicFramePr>
            <a:graphicFrameLocks noGrp="1"/>
          </p:cNvGraphicFramePr>
          <p:nvPr>
            <p:extLst>
              <p:ext uri="{D42A27DB-BD31-4B8C-83A1-F6EECF244321}">
                <p14:modId xmlns:p14="http://schemas.microsoft.com/office/powerpoint/2010/main" val="578729762"/>
              </p:ext>
            </p:extLst>
          </p:nvPr>
        </p:nvGraphicFramePr>
        <p:xfrm>
          <a:off x="178006" y="3592348"/>
          <a:ext cx="3801096" cy="889000"/>
        </p:xfrm>
        <a:graphic>
          <a:graphicData uri="http://schemas.openxmlformats.org/drawingml/2006/table">
            <a:tbl>
              <a:tblPr firstRow="1" firstCol="1" bandRow="1">
                <a:tableStyleId>{5C22544A-7EE6-4342-B048-85BDC9FD1C3A}</a:tableStyleId>
              </a:tblPr>
              <a:tblGrid>
                <a:gridCol w="247828"/>
                <a:gridCol w="520525"/>
                <a:gridCol w="163521"/>
                <a:gridCol w="645690"/>
                <a:gridCol w="555883"/>
                <a:gridCol w="555883"/>
                <a:gridCol w="555883"/>
                <a:gridCol w="555883"/>
              </a:tblGrid>
              <a:tr h="0">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smtClean="0">
                          <a:effectLst/>
                        </a:rPr>
                        <a:t>Sud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smtClean="0">
                          <a:effectLst/>
                        </a:rPr>
                        <a:t>Nord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8765</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RV63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106</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A87</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b="1" dirty="0">
                          <a:solidFill>
                            <a:srgbClr val="FF0000"/>
                          </a:solidFill>
                          <a:effectLst/>
                        </a:rPr>
                        <a:t>Passe</a:t>
                      </a:r>
                      <a:endParaRPr lang="fr-FR" sz="1000" b="1"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D72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V106543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graphicFrame>
        <p:nvGraphicFramePr>
          <p:cNvPr id="9" name="Tableau 8"/>
          <p:cNvGraphicFramePr>
            <a:graphicFrameLocks noGrp="1"/>
          </p:cNvGraphicFramePr>
          <p:nvPr>
            <p:extLst>
              <p:ext uri="{D42A27DB-BD31-4B8C-83A1-F6EECF244321}">
                <p14:modId xmlns:p14="http://schemas.microsoft.com/office/powerpoint/2010/main" val="3459841592"/>
              </p:ext>
            </p:extLst>
          </p:nvPr>
        </p:nvGraphicFramePr>
        <p:xfrm>
          <a:off x="4070622" y="3553783"/>
          <a:ext cx="4018301" cy="914408"/>
        </p:xfrm>
        <a:graphic>
          <a:graphicData uri="http://schemas.openxmlformats.org/drawingml/2006/table">
            <a:tbl>
              <a:tblPr firstRow="1" firstCol="1" bandRow="1">
                <a:tableStyleId>{5C22544A-7EE6-4342-B048-85BDC9FD1C3A}</a:tableStyleId>
              </a:tblPr>
              <a:tblGrid>
                <a:gridCol w="245608"/>
                <a:gridCol w="478669"/>
                <a:gridCol w="172010"/>
                <a:gridCol w="654954"/>
                <a:gridCol w="616765"/>
                <a:gridCol w="616765"/>
                <a:gridCol w="616765"/>
                <a:gridCol w="616765"/>
              </a:tblGrid>
              <a:tr h="203208">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smtClean="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smtClean="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RV63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1098</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solidFill>
                            <a:srgbClr val="FF0000"/>
                          </a:solidFill>
                          <a:effectLst/>
                        </a:rPr>
                        <a:t>Passe</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65</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RD10987</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AD72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543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
        <p:nvSpPr>
          <p:cNvPr id="10" name="ZoneTexte 9"/>
          <p:cNvSpPr txBox="1"/>
          <p:nvPr/>
        </p:nvSpPr>
        <p:spPr>
          <a:xfrm>
            <a:off x="104753" y="3346127"/>
            <a:ext cx="845507" cy="246221"/>
          </a:xfrm>
          <a:prstGeom prst="rect">
            <a:avLst/>
          </a:prstGeom>
          <a:noFill/>
        </p:spPr>
        <p:txBody>
          <a:bodyPr wrap="square" rtlCol="0">
            <a:spAutoFit/>
          </a:bodyPr>
          <a:lstStyle/>
          <a:p>
            <a:r>
              <a:rPr lang="fr-FR" sz="1000" dirty="0" smtClean="0"/>
              <a:t>Exemple 1</a:t>
            </a:r>
            <a:endParaRPr lang="fr-FR" sz="1000" dirty="0"/>
          </a:p>
        </p:txBody>
      </p:sp>
      <p:sp>
        <p:nvSpPr>
          <p:cNvPr id="12" name="ZoneTexte 11"/>
          <p:cNvSpPr txBox="1"/>
          <p:nvPr/>
        </p:nvSpPr>
        <p:spPr>
          <a:xfrm>
            <a:off x="3979101" y="3346127"/>
            <a:ext cx="845507" cy="246221"/>
          </a:xfrm>
          <a:prstGeom prst="rect">
            <a:avLst/>
          </a:prstGeom>
          <a:noFill/>
        </p:spPr>
        <p:txBody>
          <a:bodyPr wrap="square" rtlCol="0">
            <a:spAutoFit/>
          </a:bodyPr>
          <a:lstStyle/>
          <a:p>
            <a:r>
              <a:rPr lang="fr-FR" sz="1000" dirty="0" smtClean="0"/>
              <a:t>Exemple 2</a:t>
            </a:r>
            <a:endParaRPr lang="fr-FR" sz="1000" dirty="0"/>
          </a:p>
        </p:txBody>
      </p:sp>
      <p:pic>
        <p:nvPicPr>
          <p:cNvPr id="13" name="Imag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11123" y="4046513"/>
            <a:ext cx="523994" cy="582216"/>
          </a:xfrm>
          <a:prstGeom prst="rect">
            <a:avLst/>
          </a:prstGeom>
        </p:spPr>
      </p:pic>
    </p:spTree>
    <p:extLst>
      <p:ext uri="{BB962C8B-B14F-4D97-AF65-F5344CB8AC3E}">
        <p14:creationId xmlns:p14="http://schemas.microsoft.com/office/powerpoint/2010/main" val="125594201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216D6DEA-369B-4E75-9939-9030780B741F}" type="slidenum">
              <a:rPr lang="fr-FR" smtClean="0">
                <a:solidFill>
                  <a:prstClr val="black">
                    <a:tint val="75000"/>
                  </a:prstClr>
                </a:solidFill>
              </a:rPr>
              <a:pPr/>
              <a:t>10</a:t>
            </a:fld>
            <a:endParaRPr lang="fr-FR" dirty="0">
              <a:solidFill>
                <a:prstClr val="black">
                  <a:tint val="75000"/>
                </a:prstClr>
              </a:solidFill>
            </a:endParaRPr>
          </a:p>
        </p:txBody>
      </p:sp>
      <p:sp>
        <p:nvSpPr>
          <p:cNvPr id="6" name="Rectangle 5"/>
          <p:cNvSpPr/>
          <p:nvPr/>
        </p:nvSpPr>
        <p:spPr>
          <a:xfrm>
            <a:off x="69308" y="131944"/>
            <a:ext cx="5047574" cy="307777"/>
          </a:xfrm>
          <a:prstGeom prst="rect">
            <a:avLst/>
          </a:prstGeom>
        </p:spPr>
        <p:txBody>
          <a:bodyPr wrap="square">
            <a:spAutoFit/>
          </a:bodyPr>
          <a:lstStyle/>
          <a:p>
            <a:pPr>
              <a:spcAft>
                <a:spcPts val="0"/>
              </a:spcAft>
            </a:pPr>
            <a:r>
              <a:rPr lang="fr-FR" sz="1400" dirty="0">
                <a:latin typeface="Times New Roman" panose="02020603050405020304" pitchFamily="18" charset="0"/>
                <a:ea typeface="Times New Roman" panose="02020603050405020304" pitchFamily="18" charset="0"/>
              </a:rPr>
              <a:t>2</a:t>
            </a:r>
            <a:r>
              <a:rPr lang="fr-FR" sz="1400" dirty="0">
                <a:solidFill>
                  <a:schemeClr val="bg1"/>
                </a:solidFill>
                <a:latin typeface="Times New Roman" panose="02020603050405020304" pitchFamily="18" charset="0"/>
                <a:ea typeface="Times New Roman" panose="02020603050405020304" pitchFamily="18" charset="0"/>
              </a:rPr>
              <a:t>/- </a:t>
            </a:r>
            <a:r>
              <a:rPr lang="fr-FR" sz="1400" b="1" dirty="0">
                <a:solidFill>
                  <a:schemeClr val="bg1"/>
                </a:solidFill>
                <a:latin typeface="Times New Roman" panose="02020603050405020304" pitchFamily="18" charset="0"/>
                <a:ea typeface="Times New Roman" panose="02020603050405020304" pitchFamily="18" charset="0"/>
              </a:rPr>
              <a:t>LE R</a:t>
            </a:r>
            <a:r>
              <a:rPr lang="fr-FR" sz="1400" b="1" spc="-10" dirty="0">
                <a:solidFill>
                  <a:schemeClr val="bg1"/>
                </a:solidFill>
                <a:latin typeface="Times New Roman" panose="02020603050405020304" pitchFamily="18" charset="0"/>
                <a:ea typeface="Times New Roman" panose="02020603050405020304" pitchFamily="18" charset="0"/>
              </a:rPr>
              <a:t>EL</a:t>
            </a:r>
            <a:r>
              <a:rPr lang="fr-FR" sz="1400" b="1" dirty="0">
                <a:solidFill>
                  <a:schemeClr val="bg1"/>
                </a:solidFill>
                <a:latin typeface="Times New Roman" panose="02020603050405020304" pitchFamily="18" charset="0"/>
                <a:ea typeface="Times New Roman" panose="02020603050405020304" pitchFamily="18" charset="0"/>
              </a:rPr>
              <a:t>AIS</a:t>
            </a:r>
            <a:r>
              <a:rPr lang="fr-FR" sz="1400" b="1" spc="220" dirty="0">
                <a:solidFill>
                  <a:schemeClr val="bg1"/>
                </a:solidFill>
                <a:latin typeface="Times New Roman" panose="02020603050405020304" pitchFamily="18" charset="0"/>
                <a:ea typeface="Times New Roman" panose="02020603050405020304" pitchFamily="18" charset="0"/>
              </a:rPr>
              <a:t> </a:t>
            </a:r>
            <a:r>
              <a:rPr lang="fr-FR" sz="1400" b="1" dirty="0">
                <a:solidFill>
                  <a:schemeClr val="bg1"/>
                </a:solidFill>
                <a:latin typeface="Times New Roman" panose="02020603050405020304" pitchFamily="18" charset="0"/>
                <a:ea typeface="Times New Roman" panose="02020603050405020304" pitchFamily="18" charset="0"/>
              </a:rPr>
              <a:t>À</a:t>
            </a:r>
            <a:r>
              <a:rPr lang="fr-FR" sz="1400" b="1" spc="35" dirty="0">
                <a:solidFill>
                  <a:schemeClr val="bg1"/>
                </a:solidFill>
                <a:latin typeface="Times New Roman" panose="02020603050405020304" pitchFamily="18" charset="0"/>
                <a:ea typeface="Times New Roman" panose="02020603050405020304" pitchFamily="18" charset="0"/>
              </a:rPr>
              <a:t> </a:t>
            </a:r>
            <a:r>
              <a:rPr lang="fr-FR" sz="1400" b="1" dirty="0">
                <a:solidFill>
                  <a:schemeClr val="bg1"/>
                </a:solidFill>
                <a:latin typeface="Times New Roman" panose="02020603050405020304" pitchFamily="18" charset="0"/>
                <a:ea typeface="Times New Roman" panose="02020603050405020304" pitchFamily="18" charset="0"/>
              </a:rPr>
              <a:t>2 </a:t>
            </a:r>
            <a:r>
              <a:rPr lang="fr-FR" sz="1400" b="1" dirty="0">
                <a:solidFill>
                  <a:srgbClr val="FF0000"/>
                </a:solidFill>
                <a:latin typeface="Times New Roman" panose="02020603050405020304" pitchFamily="18" charset="0"/>
                <a:ea typeface="Times New Roman" panose="02020603050405020304" pitchFamily="18" charset="0"/>
              </a:rPr>
              <a:t>♦</a:t>
            </a:r>
            <a:r>
              <a:rPr lang="fr-FR" sz="1400" dirty="0">
                <a:solidFill>
                  <a:schemeClr val="bg1"/>
                </a:solidFill>
                <a:latin typeface="Times New Roman" panose="02020603050405020304" pitchFamily="18" charset="0"/>
                <a:ea typeface="Times New Roman" panose="02020603050405020304" pitchFamily="18" charset="0"/>
              </a:rPr>
              <a:t> </a:t>
            </a:r>
            <a:r>
              <a:rPr lang="fr-FR" sz="1400" dirty="0">
                <a:solidFill>
                  <a:schemeClr val="bg1"/>
                </a:solidFill>
                <a:latin typeface="Times New Roman" panose="02020603050405020304" pitchFamily="18" charset="0"/>
                <a:ea typeface="MS PGothic" panose="020B0600070205080204" pitchFamily="34" charset="-128"/>
              </a:rPr>
              <a:t> </a:t>
            </a:r>
            <a:r>
              <a:rPr lang="fr-FR" sz="1400" dirty="0" smtClean="0">
                <a:solidFill>
                  <a:schemeClr val="bg1"/>
                </a:solidFill>
                <a:latin typeface="Times New Roman" panose="02020603050405020304" pitchFamily="18" charset="0"/>
                <a:ea typeface="MS PGothic" panose="020B0600070205080204" pitchFamily="34" charset="-128"/>
              </a:rPr>
              <a:t> est </a:t>
            </a:r>
            <a:r>
              <a:rPr lang="fr-FR" sz="1400" dirty="0">
                <a:solidFill>
                  <a:schemeClr val="bg1"/>
                </a:solidFill>
                <a:latin typeface="Times New Roman" panose="02020603050405020304" pitchFamily="18" charset="0"/>
                <a:ea typeface="MS PGothic" panose="020B0600070205080204" pitchFamily="34" charset="-128"/>
              </a:rPr>
              <a:t>une interrogative  </a:t>
            </a:r>
            <a:r>
              <a:rPr lang="fr-FR" sz="1400" b="1" dirty="0" smtClean="0">
                <a:solidFill>
                  <a:schemeClr val="bg1"/>
                </a:solidFill>
                <a:latin typeface="Times New Roman" panose="02020603050405020304" pitchFamily="18" charset="0"/>
                <a:ea typeface="MS PGothic" panose="020B0600070205080204" pitchFamily="34" charset="-128"/>
              </a:rPr>
              <a:t>Forcing manche</a:t>
            </a:r>
            <a:endParaRPr lang="fr-FR" sz="1400" b="1" dirty="0">
              <a:solidFill>
                <a:schemeClr val="bg1"/>
              </a:solidFill>
              <a:effectLst/>
              <a:latin typeface="Times New Roman" panose="02020603050405020304" pitchFamily="18" charset="0"/>
              <a:ea typeface="Times New Roman" panose="02020603050405020304" pitchFamily="18"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3849205572"/>
              </p:ext>
            </p:extLst>
          </p:nvPr>
        </p:nvGraphicFramePr>
        <p:xfrm>
          <a:off x="125675" y="508244"/>
          <a:ext cx="4183278" cy="1066800"/>
        </p:xfrm>
        <a:graphic>
          <a:graphicData uri="http://schemas.openxmlformats.org/drawingml/2006/table">
            <a:tbl>
              <a:tblPr firstRow="1" firstCol="1" bandRow="1">
                <a:tableStyleId>{5C22544A-7EE6-4342-B048-85BDC9FD1C3A}</a:tableStyleId>
              </a:tblPr>
              <a:tblGrid>
                <a:gridCol w="550917"/>
                <a:gridCol w="550917"/>
                <a:gridCol w="551533"/>
                <a:gridCol w="2529911"/>
              </a:tblGrid>
              <a:tr h="0">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rowSpan="3">
                  <a:txBody>
                    <a:bodyPr/>
                    <a:lstStyle/>
                    <a:p>
                      <a:pPr algn="just">
                        <a:lnSpc>
                          <a:spcPts val="1400"/>
                        </a:lnSpc>
                        <a:spcBef>
                          <a:spcPts val="140"/>
                        </a:spcBef>
                        <a:spcAft>
                          <a:spcPts val="0"/>
                        </a:spcAft>
                      </a:pPr>
                      <a:r>
                        <a:rPr lang="fr-FR" sz="1000" dirty="0">
                          <a:effectLst/>
                        </a:rPr>
                        <a:t>2 ♦  = forcing manche</a:t>
                      </a:r>
                    </a:p>
                    <a:p>
                      <a:pPr algn="just">
                        <a:lnSpc>
                          <a:spcPts val="1400"/>
                        </a:lnSpc>
                        <a:spcBef>
                          <a:spcPts val="140"/>
                        </a:spcBef>
                        <a:spcAft>
                          <a:spcPts val="0"/>
                        </a:spcAft>
                      </a:pPr>
                      <a:r>
                        <a:rPr lang="fr-FR" sz="1000" dirty="0">
                          <a:effectLst/>
                        </a:rPr>
                        <a:t>2 S.A. n’exclue pas les majeures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r h="0">
                <a:tc>
                  <a:txBody>
                    <a:bodyPr/>
                    <a:lstStyle/>
                    <a:p>
                      <a:pPr algn="just">
                        <a:lnSpc>
                          <a:spcPts val="1400"/>
                        </a:lnSpc>
                        <a:spcBef>
                          <a:spcPts val="140"/>
                        </a:spcBef>
                        <a:spcAft>
                          <a:spcPts val="0"/>
                        </a:spcAft>
                      </a:pPr>
                      <a:r>
                        <a:rPr lang="fr-FR" sz="1000" dirty="0">
                          <a:effectLst/>
                        </a:rPr>
                        <a:t>2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r h="0">
                <a:tc gridSpan="4">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fr-FR"/>
                    </a:p>
                  </a:txBody>
                  <a:tcPr/>
                </a:tc>
                <a:tc hMerge="1">
                  <a:txBody>
                    <a:bodyPr/>
                    <a:lstStyle/>
                    <a:p>
                      <a:endParaRPr lang="fr-FR"/>
                    </a:p>
                  </a:txBody>
                  <a:tcPr/>
                </a:tc>
                <a:tc hMerge="1">
                  <a:txBody>
                    <a:bodyPr/>
                    <a:lstStyle/>
                    <a:p>
                      <a:endParaRPr lang="fr-FR"/>
                    </a:p>
                  </a:txBody>
                  <a:tcPr/>
                </a:tc>
              </a:tr>
              <a:tr h="0">
                <a:tc>
                  <a:txBody>
                    <a:bodyPr/>
                    <a:lstStyle/>
                    <a:p>
                      <a:pPr>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rowSpan="2">
                  <a:txBody>
                    <a:bodyPr/>
                    <a:lstStyle/>
                    <a:p>
                      <a:pPr algn="just">
                        <a:lnSpc>
                          <a:spcPts val="1400"/>
                        </a:lnSpc>
                        <a:spcBef>
                          <a:spcPts val="140"/>
                        </a:spcBef>
                        <a:spcAft>
                          <a:spcPts val="0"/>
                        </a:spcAft>
                      </a:pPr>
                      <a:r>
                        <a:rPr lang="fr-FR" sz="1000" dirty="0">
                          <a:effectLst/>
                        </a:rPr>
                        <a:t>3♣/3</a:t>
                      </a:r>
                      <a:r>
                        <a:rPr lang="fr-FR" sz="1000" dirty="0">
                          <a:solidFill>
                            <a:srgbClr val="FF0000"/>
                          </a:solidFill>
                          <a:effectLst/>
                        </a:rPr>
                        <a:t>♦</a:t>
                      </a:r>
                      <a:r>
                        <a:rPr lang="fr-FR" sz="1000" dirty="0">
                          <a:effectLst/>
                        </a:rPr>
                        <a:t> = couleur nommée 5ème</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nSpc>
                          <a:spcPts val="1400"/>
                        </a:lnSpc>
                        <a:spcBef>
                          <a:spcPts val="140"/>
                        </a:spcBef>
                        <a:spcAft>
                          <a:spcPts val="0"/>
                        </a:spcAft>
                      </a:pPr>
                      <a:r>
                        <a:rPr lang="fr-FR" sz="1000" dirty="0">
                          <a:effectLst/>
                        </a:rPr>
                        <a:t>3♣/3</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fr-FR"/>
                    </a:p>
                  </a:txBody>
                  <a:tcPr/>
                </a:tc>
              </a:tr>
            </a:tbl>
          </a:graphicData>
        </a:graphic>
      </p:graphicFrame>
      <p:graphicFrame>
        <p:nvGraphicFramePr>
          <p:cNvPr id="8" name="Tableau 7"/>
          <p:cNvGraphicFramePr>
            <a:graphicFrameLocks noGrp="1"/>
          </p:cNvGraphicFramePr>
          <p:nvPr>
            <p:extLst>
              <p:ext uri="{D42A27DB-BD31-4B8C-83A1-F6EECF244321}">
                <p14:modId xmlns:p14="http://schemas.microsoft.com/office/powerpoint/2010/main" val="3643863714"/>
              </p:ext>
            </p:extLst>
          </p:nvPr>
        </p:nvGraphicFramePr>
        <p:xfrm>
          <a:off x="4634912" y="693637"/>
          <a:ext cx="3500741" cy="891205"/>
        </p:xfrm>
        <a:graphic>
          <a:graphicData uri="http://schemas.openxmlformats.org/drawingml/2006/table">
            <a:tbl>
              <a:tblPr firstRow="1" firstCol="1" bandRow="1">
                <a:tableStyleId>{5C22544A-7EE6-4342-B048-85BDC9FD1C3A}</a:tableStyleId>
              </a:tblPr>
              <a:tblGrid>
                <a:gridCol w="212858"/>
                <a:gridCol w="463192"/>
                <a:gridCol w="167324"/>
                <a:gridCol w="433707"/>
                <a:gridCol w="555915"/>
                <a:gridCol w="555915"/>
                <a:gridCol w="555915"/>
                <a:gridCol w="555915"/>
              </a:tblGrid>
              <a:tr h="180005">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AD72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RV54</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RV63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AD43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 </a:t>
                      </a:r>
                      <a:r>
                        <a:rPr lang="fr-FR" sz="1000" dirty="0">
                          <a:solidFill>
                            <a:srgbClr val="FF0000"/>
                          </a:solidFill>
                          <a:effectLst/>
                        </a:rPr>
                        <a:t>♣</a:t>
                      </a: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A8</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83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D72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V103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4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graphicFrame>
        <p:nvGraphicFramePr>
          <p:cNvPr id="9" name="Tableau 8"/>
          <p:cNvGraphicFramePr>
            <a:graphicFrameLocks noGrp="1"/>
          </p:cNvGraphicFramePr>
          <p:nvPr>
            <p:extLst>
              <p:ext uri="{D42A27DB-BD31-4B8C-83A1-F6EECF244321}">
                <p14:modId xmlns:p14="http://schemas.microsoft.com/office/powerpoint/2010/main" val="234641349"/>
              </p:ext>
            </p:extLst>
          </p:nvPr>
        </p:nvGraphicFramePr>
        <p:xfrm>
          <a:off x="155688" y="1922332"/>
          <a:ext cx="4147003" cy="889000"/>
        </p:xfrm>
        <a:graphic>
          <a:graphicData uri="http://schemas.openxmlformats.org/drawingml/2006/table">
            <a:tbl>
              <a:tblPr firstRow="1" firstCol="1" bandRow="1">
                <a:tableStyleId>{5C22544A-7EE6-4342-B048-85BDC9FD1C3A}</a:tableStyleId>
              </a:tblPr>
              <a:tblGrid>
                <a:gridCol w="265430"/>
                <a:gridCol w="600032"/>
                <a:gridCol w="162560"/>
                <a:gridCol w="576197"/>
                <a:gridCol w="635696"/>
                <a:gridCol w="635696"/>
                <a:gridCol w="635696"/>
                <a:gridCol w="635696"/>
              </a:tblGrid>
              <a:tr h="0">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D64</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AR1098</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RV6</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109</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R65</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AV7</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543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4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graphicFrame>
        <p:nvGraphicFramePr>
          <p:cNvPr id="10" name="Tableau 9"/>
          <p:cNvGraphicFramePr>
            <a:graphicFrameLocks noGrp="1"/>
          </p:cNvGraphicFramePr>
          <p:nvPr>
            <p:extLst>
              <p:ext uri="{D42A27DB-BD31-4B8C-83A1-F6EECF244321}">
                <p14:modId xmlns:p14="http://schemas.microsoft.com/office/powerpoint/2010/main" val="879561351"/>
              </p:ext>
            </p:extLst>
          </p:nvPr>
        </p:nvGraphicFramePr>
        <p:xfrm>
          <a:off x="4657397" y="1939950"/>
          <a:ext cx="3454686" cy="889000"/>
        </p:xfrm>
        <a:graphic>
          <a:graphicData uri="http://schemas.openxmlformats.org/drawingml/2006/table">
            <a:tbl>
              <a:tblPr firstRow="1" firstCol="1" bandRow="1">
                <a:tableStyleId>{5C22544A-7EE6-4342-B048-85BDC9FD1C3A}</a:tableStyleId>
              </a:tblPr>
              <a:tblGrid>
                <a:gridCol w="210221"/>
                <a:gridCol w="668886"/>
                <a:gridCol w="162838"/>
                <a:gridCol w="513568"/>
                <a:gridCol w="501041"/>
                <a:gridCol w="526093"/>
                <a:gridCol w="463463"/>
                <a:gridCol w="408576"/>
              </a:tblGrid>
              <a:tr h="0">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A62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RD43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R109</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DV42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V5</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6</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5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AD1072</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RV98</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
        <p:nvSpPr>
          <p:cNvPr id="11" name="ZoneTexte 10"/>
          <p:cNvSpPr txBox="1"/>
          <p:nvPr/>
        </p:nvSpPr>
        <p:spPr>
          <a:xfrm>
            <a:off x="4622104" y="439721"/>
            <a:ext cx="995820" cy="253916"/>
          </a:xfrm>
          <a:prstGeom prst="rect">
            <a:avLst/>
          </a:prstGeom>
          <a:noFill/>
        </p:spPr>
        <p:txBody>
          <a:bodyPr wrap="square" rtlCol="0">
            <a:spAutoFit/>
          </a:bodyPr>
          <a:lstStyle/>
          <a:p>
            <a:r>
              <a:rPr lang="fr-FR" sz="1050" dirty="0" smtClean="0"/>
              <a:t>Exemple 3</a:t>
            </a:r>
            <a:endParaRPr lang="fr-FR" sz="1050" dirty="0"/>
          </a:p>
        </p:txBody>
      </p:sp>
      <p:sp>
        <p:nvSpPr>
          <p:cNvPr id="12" name="ZoneTexte 11"/>
          <p:cNvSpPr txBox="1"/>
          <p:nvPr/>
        </p:nvSpPr>
        <p:spPr>
          <a:xfrm>
            <a:off x="69308" y="1681886"/>
            <a:ext cx="995820" cy="253916"/>
          </a:xfrm>
          <a:prstGeom prst="rect">
            <a:avLst/>
          </a:prstGeom>
          <a:noFill/>
        </p:spPr>
        <p:txBody>
          <a:bodyPr wrap="square" rtlCol="0">
            <a:spAutoFit/>
          </a:bodyPr>
          <a:lstStyle/>
          <a:p>
            <a:r>
              <a:rPr lang="fr-FR" sz="1050" dirty="0" smtClean="0"/>
              <a:t>E</a:t>
            </a:r>
            <a:r>
              <a:rPr lang="fr-FR" sz="1050" dirty="0" smtClean="0">
                <a:solidFill>
                  <a:schemeClr val="bg1"/>
                </a:solidFill>
              </a:rPr>
              <a:t>xe</a:t>
            </a:r>
            <a:r>
              <a:rPr lang="fr-FR" sz="1050" dirty="0" smtClean="0"/>
              <a:t>mple 4</a:t>
            </a:r>
            <a:endParaRPr lang="fr-FR" sz="1050" dirty="0"/>
          </a:p>
        </p:txBody>
      </p:sp>
      <p:sp>
        <p:nvSpPr>
          <p:cNvPr id="13" name="ZoneTexte 12"/>
          <p:cNvSpPr txBox="1"/>
          <p:nvPr/>
        </p:nvSpPr>
        <p:spPr>
          <a:xfrm>
            <a:off x="4593921" y="1738252"/>
            <a:ext cx="995820" cy="253916"/>
          </a:xfrm>
          <a:prstGeom prst="rect">
            <a:avLst/>
          </a:prstGeom>
          <a:noFill/>
        </p:spPr>
        <p:txBody>
          <a:bodyPr wrap="square" rtlCol="0">
            <a:spAutoFit/>
          </a:bodyPr>
          <a:lstStyle/>
          <a:p>
            <a:r>
              <a:rPr lang="fr-FR" sz="1050" dirty="0" smtClean="0"/>
              <a:t>Exemple 5</a:t>
            </a:r>
            <a:endParaRPr lang="fr-FR" sz="1050" dirty="0"/>
          </a:p>
        </p:txBody>
      </p:sp>
      <p:graphicFrame>
        <p:nvGraphicFramePr>
          <p:cNvPr id="14" name="Tableau 13"/>
          <p:cNvGraphicFramePr>
            <a:graphicFrameLocks noGrp="1"/>
          </p:cNvGraphicFramePr>
          <p:nvPr>
            <p:extLst>
              <p:ext uri="{D42A27DB-BD31-4B8C-83A1-F6EECF244321}">
                <p14:modId xmlns:p14="http://schemas.microsoft.com/office/powerpoint/2010/main" val="4091109209"/>
              </p:ext>
            </p:extLst>
          </p:nvPr>
        </p:nvGraphicFramePr>
        <p:xfrm>
          <a:off x="143614" y="3002153"/>
          <a:ext cx="4114377" cy="889000"/>
        </p:xfrm>
        <a:graphic>
          <a:graphicData uri="http://schemas.openxmlformats.org/drawingml/2006/table">
            <a:tbl>
              <a:tblPr firstRow="1" firstCol="1" bandRow="1">
                <a:tableStyleId>{5C22544A-7EE6-4342-B048-85BDC9FD1C3A}</a:tableStyleId>
              </a:tblPr>
              <a:tblGrid>
                <a:gridCol w="252839"/>
                <a:gridCol w="771219"/>
                <a:gridCol w="171785"/>
                <a:gridCol w="689561"/>
                <a:gridCol w="557092"/>
                <a:gridCol w="557092"/>
                <a:gridCol w="557092"/>
                <a:gridCol w="557697"/>
              </a:tblGrid>
              <a:tr h="0">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Sud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Ouest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Nord</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Est</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76</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A5</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a:t>
                      </a:r>
                      <a:r>
                        <a:rPr lang="fr-FR" sz="1000" dirty="0">
                          <a:solidFill>
                            <a:srgbClr val="FF0000"/>
                          </a:solidFill>
                          <a:effectLst/>
                        </a:rPr>
                        <a:t>♦</a:t>
                      </a: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RV3</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AD98</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1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2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ADV106</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R106</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3</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4 S.A.</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r h="0">
                <a:tc>
                  <a:txBody>
                    <a:bodyPr/>
                    <a:lstStyle/>
                    <a:p>
                      <a:pPr algn="just">
                        <a:lnSpc>
                          <a:spcPts val="1400"/>
                        </a:lnSpc>
                        <a:spcBef>
                          <a:spcPts val="140"/>
                        </a:spcBef>
                        <a:spcAft>
                          <a:spcPts val="0"/>
                        </a:spcAft>
                      </a:pPr>
                      <a:r>
                        <a:rPr lang="fr-FR" sz="1000" dirty="0">
                          <a:effectLst/>
                        </a:rPr>
                        <a:t>♣</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D10</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RV9</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5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6 </a:t>
                      </a:r>
                      <a:r>
                        <a:rPr lang="fr-FR" sz="1000" dirty="0">
                          <a:solidFill>
                            <a:srgbClr val="FF0000"/>
                          </a:solidFill>
                          <a:effectLst/>
                        </a:rPr>
                        <a:t>♦</a:t>
                      </a:r>
                      <a:endParaRPr lang="fr-FR" sz="10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lnSpc>
                          <a:spcPts val="1400"/>
                        </a:lnSpc>
                        <a:spcBef>
                          <a:spcPts val="140"/>
                        </a:spcBef>
                        <a:spcAft>
                          <a:spcPts val="0"/>
                        </a:spcAft>
                      </a:pPr>
                      <a:r>
                        <a:rPr lang="fr-FR" sz="1000" dirty="0">
                          <a:effectLst/>
                        </a:rPr>
                        <a:t> </a:t>
                      </a:r>
                      <a:endParaRPr lang="fr-FR" sz="1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
        <p:nvSpPr>
          <p:cNvPr id="15" name="Rectangle 14"/>
          <p:cNvSpPr/>
          <p:nvPr/>
        </p:nvSpPr>
        <p:spPr>
          <a:xfrm>
            <a:off x="4593921" y="2831737"/>
            <a:ext cx="3741978" cy="900246"/>
          </a:xfrm>
          <a:prstGeom prst="rect">
            <a:avLst/>
          </a:prstGeom>
        </p:spPr>
        <p:txBody>
          <a:bodyPr wrap="square">
            <a:spAutoFit/>
          </a:bodyPr>
          <a:lstStyle/>
          <a:p>
            <a:pPr>
              <a:spcAft>
                <a:spcPts val="0"/>
              </a:spcAft>
            </a:pPr>
            <a:r>
              <a:rPr lang="fr-FR" sz="1050" dirty="0">
                <a:solidFill>
                  <a:srgbClr val="FFFF00"/>
                </a:solidFill>
                <a:latin typeface="Times New Roman" panose="02020603050405020304" pitchFamily="18" charset="0"/>
                <a:ea typeface="Times New Roman" panose="02020603050405020304" pitchFamily="18" charset="0"/>
              </a:rPr>
              <a:t>AVANTAGES : </a:t>
            </a:r>
            <a:r>
              <a:rPr lang="fr-FR" sz="1050" dirty="0" smtClean="0">
                <a:solidFill>
                  <a:srgbClr val="FFFF00"/>
                </a:solidFill>
                <a:latin typeface="Times New Roman" panose="02020603050405020304" pitchFamily="18" charset="0"/>
                <a:ea typeface="Times New Roman" panose="02020603050405020304" pitchFamily="18" charset="0"/>
              </a:rPr>
              <a:t>le </a:t>
            </a:r>
            <a:r>
              <a:rPr lang="fr-FR" sz="1050" dirty="0">
                <a:solidFill>
                  <a:srgbClr val="FFFF00"/>
                </a:solidFill>
                <a:latin typeface="Times New Roman" panose="02020603050405020304" pitchFamily="18" charset="0"/>
                <a:ea typeface="Times New Roman" panose="02020603050405020304" pitchFamily="18" charset="0"/>
              </a:rPr>
              <a:t>Capitanat </a:t>
            </a:r>
            <a:r>
              <a:rPr lang="fr-FR" sz="1050" dirty="0" smtClean="0">
                <a:solidFill>
                  <a:srgbClr val="FFFF00"/>
                </a:solidFill>
                <a:latin typeface="Times New Roman" panose="02020603050405020304" pitchFamily="18" charset="0"/>
                <a:ea typeface="Times New Roman" panose="02020603050405020304" pitchFamily="18" charset="0"/>
              </a:rPr>
              <a:t>appartient </a:t>
            </a:r>
            <a:r>
              <a:rPr lang="fr-FR" sz="1050" dirty="0">
                <a:solidFill>
                  <a:srgbClr val="FFFF00"/>
                </a:solidFill>
                <a:latin typeface="Times New Roman" panose="02020603050405020304" pitchFamily="18" charset="0"/>
                <a:ea typeface="Times New Roman" panose="02020603050405020304" pitchFamily="18" charset="0"/>
              </a:rPr>
              <a:t>au Répondant. Par son ouverture ou sa redemande à S.A., l’ouvreur a vendu sa marchandise. C’est </a:t>
            </a:r>
            <a:r>
              <a:rPr lang="fr-FR" sz="1050" dirty="0" smtClean="0">
                <a:solidFill>
                  <a:srgbClr val="FFFF00"/>
                </a:solidFill>
                <a:latin typeface="Times New Roman" panose="02020603050405020304" pitchFamily="18" charset="0"/>
                <a:ea typeface="Times New Roman" panose="02020603050405020304" pitchFamily="18" charset="0"/>
              </a:rPr>
              <a:t>donc au </a:t>
            </a:r>
            <a:r>
              <a:rPr lang="fr-FR" sz="1050" dirty="0">
                <a:solidFill>
                  <a:srgbClr val="FFFF00"/>
                </a:solidFill>
                <a:latin typeface="Times New Roman" panose="02020603050405020304" pitchFamily="18" charset="0"/>
                <a:ea typeface="Times New Roman" panose="02020603050405020304" pitchFamily="18" charset="0"/>
              </a:rPr>
              <a:t>partenaire de </a:t>
            </a:r>
            <a:r>
              <a:rPr lang="fr-FR" sz="1050" dirty="0" smtClean="0">
                <a:solidFill>
                  <a:srgbClr val="FFFF00"/>
                </a:solidFill>
                <a:latin typeface="Times New Roman" panose="02020603050405020304" pitchFamily="18" charset="0"/>
                <a:ea typeface="Times New Roman" panose="02020603050405020304" pitchFamily="18" charset="0"/>
              </a:rPr>
              <a:t>diriger les enchères. et</a:t>
            </a:r>
            <a:r>
              <a:rPr lang="fr-FR" sz="1050" dirty="0">
                <a:solidFill>
                  <a:srgbClr val="FFFF00"/>
                </a:solidFill>
                <a:latin typeface="Times New Roman" panose="02020603050405020304" pitchFamily="18" charset="0"/>
                <a:ea typeface="Times New Roman" panose="02020603050405020304" pitchFamily="18" charset="0"/>
              </a:rPr>
              <a:t> :</a:t>
            </a:r>
          </a:p>
          <a:p>
            <a:pPr lvl="0">
              <a:spcAft>
                <a:spcPts val="0"/>
              </a:spcAft>
            </a:pPr>
            <a:r>
              <a:rPr lang="fr-FR" sz="1050" b="1" i="1" dirty="0" smtClean="0">
                <a:solidFill>
                  <a:srgbClr val="FF0000"/>
                </a:solidFill>
                <a:latin typeface="Times New Roman" panose="02020603050405020304" pitchFamily="18" charset="0"/>
                <a:ea typeface="Times New Roman" panose="02020603050405020304" pitchFamily="18" charset="0"/>
              </a:rPr>
              <a:t>de plus, on ne raconte pas sa vie aux adversaire en se livrant à des enchères inutiles. </a:t>
            </a:r>
            <a:endParaRPr lang="fr-FR" sz="1050" b="1" i="1" dirty="0">
              <a:solidFill>
                <a:srgbClr val="FF0000"/>
              </a:solidFill>
              <a:latin typeface="Times New Roman" panose="02020603050405020304" pitchFamily="18" charset="0"/>
              <a:ea typeface="Times New Roman" panose="02020603050405020304" pitchFamily="18" charset="0"/>
            </a:endParaRPr>
          </a:p>
        </p:txBody>
      </p:sp>
      <p:pic>
        <p:nvPicPr>
          <p:cNvPr id="16" name="Imag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flipH="1">
            <a:off x="88693" y="3986504"/>
            <a:ext cx="587711" cy="628949"/>
          </a:xfrm>
          <a:prstGeom prst="rect">
            <a:avLst/>
          </a:prstGeom>
        </p:spPr>
      </p:pic>
      <p:sp>
        <p:nvSpPr>
          <p:cNvPr id="17" name="Rectangle 16"/>
          <p:cNvSpPr/>
          <p:nvPr/>
        </p:nvSpPr>
        <p:spPr>
          <a:xfrm>
            <a:off x="69308" y="2812482"/>
            <a:ext cx="724878" cy="246221"/>
          </a:xfrm>
          <a:prstGeom prst="rect">
            <a:avLst/>
          </a:prstGeom>
        </p:spPr>
        <p:txBody>
          <a:bodyPr wrap="none">
            <a:spAutoFit/>
          </a:bodyPr>
          <a:lstStyle/>
          <a:p>
            <a:r>
              <a:rPr lang="fr-FR" sz="1000" dirty="0"/>
              <a:t>Exemple </a:t>
            </a:r>
            <a:r>
              <a:rPr lang="fr-FR" sz="1000" dirty="0" smtClean="0"/>
              <a:t>6</a:t>
            </a:r>
            <a:endParaRPr lang="fr-FR" sz="1000" dirty="0"/>
          </a:p>
        </p:txBody>
      </p:sp>
      <p:sp>
        <p:nvSpPr>
          <p:cNvPr id="19" name="Bouton d'action : Retour 18">
            <a:hlinkClick r:id="rId4" action="ppaction://hlinksldjump" highlightClick="1"/>
          </p:cNvPr>
          <p:cNvSpPr/>
          <p:nvPr/>
        </p:nvSpPr>
        <p:spPr>
          <a:xfrm>
            <a:off x="7905276" y="4377729"/>
            <a:ext cx="364798" cy="237724"/>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
        <p:nvSpPr>
          <p:cNvPr id="20" name="ZoneTexte 19"/>
          <p:cNvSpPr txBox="1"/>
          <p:nvPr/>
        </p:nvSpPr>
        <p:spPr>
          <a:xfrm>
            <a:off x="7321463" y="4429281"/>
            <a:ext cx="583813" cy="246221"/>
          </a:xfrm>
          <a:prstGeom prst="rect">
            <a:avLst/>
          </a:prstGeom>
          <a:noFill/>
        </p:spPr>
        <p:txBody>
          <a:bodyPr wrap="square" rtlCol="0">
            <a:spAutoFit/>
          </a:bodyPr>
          <a:lstStyle/>
          <a:p>
            <a:r>
              <a:rPr lang="fr-FR" sz="1000" b="1" i="1" dirty="0" smtClean="0">
                <a:solidFill>
                  <a:srgbClr val="FFFF00"/>
                </a:solidFill>
              </a:rPr>
              <a:t>menu</a:t>
            </a:r>
            <a:endParaRPr lang="fr-FR" sz="1000" b="1" i="1" dirty="0">
              <a:solidFill>
                <a:srgbClr val="FFFF00"/>
              </a:solidFill>
            </a:endParaRPr>
          </a:p>
        </p:txBody>
      </p:sp>
    </p:spTree>
    <p:extLst>
      <p:ext uri="{BB962C8B-B14F-4D97-AF65-F5344CB8AC3E}">
        <p14:creationId xmlns:p14="http://schemas.microsoft.com/office/powerpoint/2010/main" val="80343681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autoRev="1" fill="hold" nodeType="withEffect">
                                  <p:stCondLst>
                                    <p:cond delay="0"/>
                                  </p:stCondLst>
                                  <p:childTnLst>
                                    <p:animMotion origin="layout" path="M 0.04966 0.00576 L 0.04966 0.0061 C 0.06078 -0.00204 0.05138 0.00373 0.05867 0.00034 C 0.06116 -0.00102 0.06174 -0.00204 0.06461 -0.00238 C 0.07094 -0.00305 0.07727 -0.00339 0.08359 -0.00373 L 0.15472 -0.00102 L 0.17428 0.00034 L 0.30675 -0.00102 C 0.30905 -0.00102 0.31135 -0.00238 0.31346 -0.00238 L 0.38842 -0.00373 L 0.41258 -0.00509 C 0.41642 -0.00543 0.42025 -0.00611 0.42389 -0.00645 C 0.43309 -0.00713 0.44211 -0.00746 0.45112 -0.0078 C 0.45265 -0.00814 0.45418 -0.00882 0.45572 -0.00916 C 0.47201 -0.01221 0.47163 -0.01187 0.48831 -0.01323 C 0.49349 -0.01391 0.49885 -0.01527 0.50422 -0.01594 C 0.50786 -0.01628 0.5117 -0.01662 0.51553 -0.0173 C 0.52723 -0.019 0.51688 -0.01764 0.52531 -0.01968 C 0.5324 -0.02171 0.53068 -0.02035 0.53662 -0.02239 C 0.54372 -0.0251 0.53624 -0.02273 0.54199 -0.0251 C 0.54525 -0.0268 0.54697 -0.02646 0.55023 -0.02917 C 0.55138 -0.03019 0.55215 -0.03155 0.5533 -0.03189 C 0.55637 -0.03324 0.55924 -0.03392 0.56231 -0.0346 L 0.56998 -0.03596 C 0.57458 -0.03664 0.57899 -0.03833 0.58359 -0.03867 C 0.60909 -0.04003 0.59778 -0.03901 0.61753 -0.04139 L 0.66296 -0.04003 C 0.66469 -0.03969 0.66661 -0.03901 0.66833 -0.03867 C 0.6714 -0.03799 0.67428 -0.03765 0.67734 -0.03732 C 0.68271 -0.03664 0.68789 -0.0363 0.69326 -0.03596 L 0.73102 -0.03732 C 0.73409 -0.03732 0.73716 -0.03833 0.74023 -0.03867 C 0.74464 -0.03901 0.74924 -0.03969 0.75384 -0.04003 L 0.80292 -0.04139 L 0.83781 -0.04376 L 0.83781 -0.04342 L 0.83781 -0.04376 " pathEditMode="relative" rAng="0" ptsTypes="AAAAAAAAAAAAAAAAAAAAAAAAAAAAAAAAAAAAA">
                                      <p:cBhvr>
                                        <p:cTn id="6" dur="16000" fill="hold"/>
                                        <p:tgtEl>
                                          <p:spTgt spid="16"/>
                                        </p:tgtEl>
                                        <p:attrNameLst>
                                          <p:attrName>ppt_x</p:attrName>
                                          <p:attrName>ppt_y</p:attrName>
                                        </p:attrNameLst>
                                      </p:cBhvr>
                                      <p:rCtr x="39398" y="-247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142875" y="550309"/>
            <a:ext cx="7938198" cy="3754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74638"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9pPr>
          </a:lstStyle>
          <a:p>
            <a:pPr marL="0" lvl="1">
              <a:spcAft>
                <a:spcPts val="0"/>
              </a:spcAf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Le BUT DES ENCHÈRES étant de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déterminer avec le plus d'exactitude possible la force combinée de son propre camp, toutes valeurs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confondues, il est indispensable de savoir en quoi consiste ce FACTEUR DE POSITION :</a:t>
            </a:r>
            <a:endParaRPr lang="fr-FR" sz="14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spcAft>
                <a:spcPts val="0"/>
              </a:spcAft>
              <a:buFontTx/>
              <a:buChar char="-"/>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Si une certaine force est annoncée par l’adversaire de DROITE, on peut y aller gaîment, car on peut être PRESQUE sûr de la réussite des impasses qu’on aurait à faire. </a:t>
            </a:r>
          </a:p>
          <a:p>
            <a:pPr marL="285750" indent="-285750" algn="just">
              <a:spcAft>
                <a:spcPts val="0"/>
              </a:spcAft>
              <a:buFontTx/>
              <a:buChar char="-"/>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Si cette force est détenue par contre par l’adversaire de GAUCHE alors là, si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des impasses sont nécessaires,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on risque d’en prendre come aux quilles ! </a:t>
            </a:r>
          </a:p>
          <a:p>
            <a:pPr marL="285750" indent="-285750" algn="just">
              <a:spcAft>
                <a:spcPts val="0"/>
              </a:spcAft>
              <a:buFontTx/>
              <a:buChar char="-"/>
            </a:pPr>
            <a:endParaRPr lang="fr-FR" sz="1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0" algn="just">
              <a:spcAft>
                <a:spcPts val="0"/>
              </a:spcAf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D’où la prise en compte de ce facteur indispensable dès le début des enchères : on exploitera toutes les possibilités d’aller très loin avec la FORCE à droite, on sera extrêmement prudent avec la FORCE à gauche pour ne pas dépasser les limites qu’on peut atteindre.</a:t>
            </a:r>
          </a:p>
          <a:p>
            <a:pPr indent="0" algn="just">
              <a:spcAft>
                <a:spcPts val="0"/>
              </a:spcAft>
            </a:pPr>
            <a:endParaRPr lang="fr-FR" sz="1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0" algn="just">
              <a:spcAft>
                <a:spcPts val="0"/>
              </a:spcAf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En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bref, </a:t>
            </a:r>
            <a:r>
              <a:rPr lang="fr-FR" sz="16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on </a:t>
            </a:r>
            <a:r>
              <a:rPr lang="fr-FR" sz="16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réévalue dans le premier cas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et on </a:t>
            </a:r>
            <a:r>
              <a:rPr lang="fr-FR" sz="1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dévalue dans le second.  </a:t>
            </a:r>
          </a:p>
          <a:p>
            <a:pPr indent="0" algn="just">
              <a:spcAft>
                <a:spcPts val="0"/>
              </a:spcAf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Inutile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cependant de voir une quelconque allusion politique dans ce propos. </a:t>
            </a:r>
            <a:endParaRPr lang="fr-FR" sz="1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0" algn="just">
              <a:spcAft>
                <a:spcPts val="0"/>
              </a:spcAf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Il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en est ainsi parce que le jeu se déroule dans le sens des aiguilles d'une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montre. Le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jour où l'on changera de sens le danger viendra de la droite. </a:t>
            </a:r>
          </a:p>
          <a:p>
            <a:pPr indent="0" algn="just">
              <a:spcAft>
                <a:spcPts val="0"/>
              </a:spcAf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C’est une des données dont il faut savoir tenir compte dans l’élaboration et l’exécution d’un plan de jeu. </a:t>
            </a:r>
            <a:endParaRPr lang="fr-FR"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Espace réservé du numéro de diapositive 3"/>
          <p:cNvSpPr>
            <a:spLocks noGrp="1"/>
          </p:cNvSpPr>
          <p:nvPr>
            <p:ph type="sldNum" sz="quarter" idx="12"/>
          </p:nvPr>
        </p:nvSpPr>
        <p:spPr/>
        <p:txBody>
          <a:bodyPr/>
          <a:lstStyle/>
          <a:p>
            <a:fld id="{216D6DEA-369B-4E75-9939-9030780B741F}" type="slidenum">
              <a:rPr lang="fr-FR" smtClean="0">
                <a:solidFill>
                  <a:prstClr val="black">
                    <a:tint val="75000"/>
                  </a:prstClr>
                </a:solidFill>
              </a:rPr>
              <a:pPr/>
              <a:t>11</a:t>
            </a:fld>
            <a:endParaRPr lang="fr-FR" dirty="0">
              <a:solidFill>
                <a:prstClr val="black">
                  <a:tint val="75000"/>
                </a:prstClr>
              </a:solidFill>
            </a:endParaRPr>
          </a:p>
        </p:txBody>
      </p:sp>
      <p:sp>
        <p:nvSpPr>
          <p:cNvPr id="7" name="Rectangle 6"/>
          <p:cNvSpPr/>
          <p:nvPr/>
        </p:nvSpPr>
        <p:spPr>
          <a:xfrm>
            <a:off x="233121" y="117761"/>
            <a:ext cx="5614912" cy="400110"/>
          </a:xfrm>
          <a:prstGeom prst="rect">
            <a:avLst/>
          </a:prstGeom>
          <a:solidFill>
            <a:srgbClr val="C00000"/>
          </a:solidFill>
        </p:spPr>
        <p:txBody>
          <a:bodyPr wrap="square">
            <a:spAutoFit/>
          </a:bodyPr>
          <a:lstStyle/>
          <a:p>
            <a:pPr lvl="0" indent="274638" defTabSz="914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altLang="fr-FR" sz="2000" b="1" dirty="0">
                <a:solidFill>
                  <a:schemeClr val="bg1"/>
                </a:solidFill>
                <a:latin typeface="Wide Latin" panose="020A0A07050505020404" pitchFamily="18" charset="0"/>
                <a:ea typeface="Times New Roman" panose="02020603050405020304" pitchFamily="18" charset="0"/>
                <a:cs typeface="Arial" panose="020B0604020202020204" pitchFamily="34" charset="0"/>
              </a:rPr>
              <a:t>FACTEUR POSITION</a:t>
            </a: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11123" y="4030294"/>
            <a:ext cx="523994" cy="582216"/>
          </a:xfrm>
          <a:prstGeom prst="rect">
            <a:avLst/>
          </a:prstGeom>
        </p:spPr>
      </p:pic>
    </p:spTree>
    <p:extLst>
      <p:ext uri="{BB962C8B-B14F-4D97-AF65-F5344CB8AC3E}">
        <p14:creationId xmlns:p14="http://schemas.microsoft.com/office/powerpoint/2010/main" val="359729902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368830440"/>
              </p:ext>
            </p:extLst>
          </p:nvPr>
        </p:nvGraphicFramePr>
        <p:xfrm>
          <a:off x="181237" y="500528"/>
          <a:ext cx="3911425" cy="2103120"/>
        </p:xfrm>
        <a:graphic>
          <a:graphicData uri="http://schemas.openxmlformats.org/drawingml/2006/table">
            <a:tbl>
              <a:tblPr>
                <a:tableStyleId>{5C22544A-7EE6-4342-B048-85BDC9FD1C3A}</a:tableStyleId>
              </a:tblPr>
              <a:tblGrid>
                <a:gridCol w="218477"/>
                <a:gridCol w="437308"/>
                <a:gridCol w="184852"/>
                <a:gridCol w="69850"/>
                <a:gridCol w="537522"/>
                <a:gridCol w="171649"/>
                <a:gridCol w="468733"/>
                <a:gridCol w="539769"/>
                <a:gridCol w="389511"/>
                <a:gridCol w="422520"/>
                <a:gridCol w="471234"/>
              </a:tblGrid>
              <a:tr h="0">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dirty="0">
                          <a:effectLst/>
                        </a:rPr>
                        <a:t>864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pPr>
                        <a:lnSpc>
                          <a:spcPct val="115000"/>
                        </a:lnSpc>
                        <a:spcAft>
                          <a:spcPts val="0"/>
                        </a:spcAft>
                        <a:tabLst>
                          <a:tab pos="2286635" algn="l"/>
                        </a:tabLst>
                      </a:pP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gn="ctr">
                        <a:lnSpc>
                          <a:spcPct val="115000"/>
                        </a:lnSpc>
                        <a:spcAft>
                          <a:spcPts val="0"/>
                        </a:spcAft>
                        <a:tabLst>
                          <a:tab pos="2286635" algn="l"/>
                        </a:tabLst>
                      </a:pPr>
                      <a:r>
                        <a:rPr lang="fr-FR" sz="1000" dirty="0">
                          <a:effectLst/>
                        </a:rPr>
                        <a:t>Ouest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Nord</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Est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Sud</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dirty="0" smtClean="0">
                          <a:effectLst/>
                        </a:rPr>
                        <a:t>D732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pPr>
                        <a:lnSpc>
                          <a:spcPct val="115000"/>
                        </a:lnSpc>
                        <a:spcAft>
                          <a:spcPts val="0"/>
                        </a:spcAft>
                        <a:tabLst>
                          <a:tab pos="2286635" algn="l"/>
                        </a:tabLst>
                      </a:pP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rPr>
                        <a:t>1 </a:t>
                      </a: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X</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dirty="0">
                          <a:effectLst/>
                        </a:rPr>
                        <a:t>D87</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pPr>
                        <a:lnSpc>
                          <a:spcPct val="115000"/>
                        </a:lnSpc>
                        <a:spcAft>
                          <a:spcPts val="0"/>
                        </a:spcAft>
                        <a:tabLst>
                          <a:tab pos="2286635" algn="l"/>
                        </a:tabLst>
                      </a:pP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2 </a:t>
                      </a:r>
                      <a:r>
                        <a:rPr lang="fr-FR" sz="1000" dirty="0">
                          <a:effectLst/>
                          <a:sym typeface="Symbol" panose="05050102010706020507" pitchFamily="18" charset="2"/>
                        </a:rPr>
                        <a:t></a:t>
                      </a: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3 SA</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dirty="0">
                          <a:effectLst/>
                        </a:rPr>
                        <a:t>AV6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pPr>
                        <a:lnSpc>
                          <a:spcPct val="115000"/>
                        </a:lnSpc>
                        <a:spcAft>
                          <a:spcPts val="0"/>
                        </a:spcAft>
                        <a:tabLst>
                          <a:tab pos="2286635" algn="l"/>
                        </a:tabLst>
                      </a:pP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RV5</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3">
                  <a:txBody>
                    <a:bodyPr/>
                    <a:lstStyle/>
                    <a:p>
                      <a:pPr algn="ctr">
                        <a:lnSpc>
                          <a:spcPct val="115000"/>
                        </a:lnSpc>
                        <a:spcAft>
                          <a:spcPts val="0"/>
                        </a:spcAft>
                        <a:tabLst>
                          <a:tab pos="2286635" algn="l"/>
                        </a:tabLst>
                      </a:pPr>
                      <a:r>
                        <a:rPr lang="de-DE" sz="1000" dirty="0">
                          <a:effectLst/>
                        </a:rPr>
                        <a:t/>
                      </a:r>
                      <a:br>
                        <a:rPr lang="de-DE" sz="1000" dirty="0">
                          <a:effectLst/>
                        </a:rPr>
                      </a:br>
                      <a:r>
                        <a:rPr lang="de-DE" sz="1000" dirty="0">
                          <a:effectLst/>
                        </a:rPr>
                        <a:t>N</a:t>
                      </a:r>
                      <a:br>
                        <a:rPr lang="de-DE" sz="1000" dirty="0">
                          <a:effectLst/>
                        </a:rPr>
                      </a:br>
                      <a:r>
                        <a:rPr lang="de-DE" sz="1000" dirty="0">
                          <a:effectLst/>
                        </a:rPr>
                        <a:t>O      E</a:t>
                      </a:r>
                      <a:br>
                        <a:rPr lang="de-DE" sz="1000" dirty="0">
                          <a:effectLst/>
                        </a:rPr>
                      </a:br>
                      <a:r>
                        <a:rPr lang="de-DE" sz="1000" dirty="0">
                          <a:effectLst/>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10972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smtClean="0">
                          <a:effectLst/>
                        </a:rPr>
                        <a:t>R108</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3" vMerge="1">
                  <a:txBody>
                    <a:bodyPr/>
                    <a:lstStyle/>
                    <a:p>
                      <a:endParaRPr lang="fr-FR"/>
                    </a:p>
                  </a:txBody>
                  <a:tcPr/>
                </a:tc>
                <a:tc hMerge="1"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65</a:t>
                      </a:r>
                      <a:r>
                        <a:rPr lang="de-DE" sz="1000" dirty="0" smtClean="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AV9</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3" vMerge="1">
                  <a:txBody>
                    <a:bodyPr/>
                    <a:lstStyle/>
                    <a:p>
                      <a:endParaRPr lang="fr-FR"/>
                    </a:p>
                  </a:txBody>
                  <a:tcPr/>
                </a:tc>
                <a:tc hMerge="1"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642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6" gridSpan="4">
                  <a:txBody>
                    <a:bodyPr/>
                    <a:lstStyle/>
                    <a:p>
                      <a:pPr>
                        <a:lnSpc>
                          <a:spcPct val="115000"/>
                        </a:lnSpc>
                        <a:spcAft>
                          <a:spcPts val="0"/>
                        </a:spcAft>
                        <a:tabLst>
                          <a:tab pos="2286000" algn="l"/>
                        </a:tabLst>
                      </a:pPr>
                      <a:r>
                        <a:rPr lang="fr-FR" sz="1000" dirty="0">
                          <a:effectLst/>
                        </a:rPr>
                        <a:t>2 </a:t>
                      </a:r>
                      <a:r>
                        <a:rPr lang="fr-FR" sz="1000" dirty="0">
                          <a:effectLst/>
                          <a:sym typeface="Symbol" panose="05050102010706020507" pitchFamily="18" charset="2"/>
                        </a:rPr>
                        <a:t></a:t>
                      </a:r>
                      <a:r>
                        <a:rPr lang="fr-FR" sz="1000" dirty="0">
                          <a:effectLst/>
                        </a:rPr>
                        <a:t>* = 7/9 PH sans couleur 5ème </a:t>
                      </a:r>
                      <a:endParaRPr lang="fr-FR" sz="1200" dirty="0">
                        <a:effectLst/>
                      </a:endParaRPr>
                    </a:p>
                    <a:p>
                      <a:pPr>
                        <a:lnSpc>
                          <a:spcPct val="115000"/>
                        </a:lnSpc>
                        <a:spcAft>
                          <a:spcPts val="0"/>
                        </a:spcAft>
                        <a:tabLst>
                          <a:tab pos="2286000" algn="l"/>
                        </a:tabLst>
                      </a:pPr>
                      <a:r>
                        <a:rPr lang="fr-FR" sz="1000" dirty="0">
                          <a:effectLst/>
                        </a:rPr>
                        <a:t>Sud  aboutit à 3 S.A. </a:t>
                      </a:r>
                      <a:endParaRPr lang="fr-FR" sz="1200" dirty="0">
                        <a:effectLst/>
                      </a:endParaRPr>
                    </a:p>
                  </a:txBody>
                  <a:tcPr marL="44450" marR="44450" marT="0" marB="0"/>
                </a:tc>
                <a:tc rowSpan="6" hMerge="1">
                  <a:txBody>
                    <a:bodyPr/>
                    <a:lstStyle/>
                    <a:p>
                      <a:endParaRPr lang="fr-FR"/>
                    </a:p>
                  </a:txBody>
                  <a:tcPr/>
                </a:tc>
                <a:tc rowSpan="6" hMerge="1">
                  <a:txBody>
                    <a:bodyPr/>
                    <a:lstStyle/>
                    <a:p>
                      <a:endParaRPr lang="fr-FR"/>
                    </a:p>
                  </a:txBody>
                  <a:tcPr/>
                </a:tc>
                <a:tc rowSpan="6" h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10982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3" vMerge="1">
                  <a:txBody>
                    <a:bodyPr/>
                    <a:lstStyle/>
                    <a:p>
                      <a:endParaRPr lang="fr-FR"/>
                    </a:p>
                  </a:txBody>
                  <a:tcPr/>
                </a:tc>
                <a:tc hMerge="1"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R754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gridSpan="2">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en-GB" sz="1000" dirty="0">
                          <a:effectLst/>
                        </a:rPr>
                        <a:t>AD3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gridSpan="2">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dirty="0" smtClean="0">
                          <a:effectLst/>
                        </a:rPr>
                        <a:t>AV94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gridSpan="2">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dirty="0">
                          <a:effectLst/>
                        </a:rPr>
                        <a:t>R1053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gridSpan="2">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dirty="0">
                          <a:effectLst/>
                        </a:rPr>
                        <a:t>D3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bl>
          </a:graphicData>
        </a:graphic>
      </p:graphicFrame>
      <p:sp>
        <p:nvSpPr>
          <p:cNvPr id="3" name="Rectangle 1"/>
          <p:cNvSpPr>
            <a:spLocks noChangeArrowheads="1"/>
          </p:cNvSpPr>
          <p:nvPr/>
        </p:nvSpPr>
        <p:spPr bwMode="auto">
          <a:xfrm>
            <a:off x="182364" y="186709"/>
            <a:ext cx="3910298" cy="184666"/>
          </a:xfrm>
          <a:prstGeom prst="rect">
            <a:avLst/>
          </a:prstGeom>
          <a:solidFill>
            <a:srgbClr val="C00000"/>
          </a:solidFill>
          <a:ln>
            <a:noFill/>
          </a:ln>
          <a:effectLst/>
          <a:extLst/>
        </p:spPr>
        <p:txBody>
          <a:bodyPr vert="horz" wrap="square" lIns="0" tIns="0" rIns="91440" bIns="0" numCol="1" anchor="ctr" anchorCtr="0" compatLnSpc="1">
            <a:prstTxWarp prst="textNoShape">
              <a:avLst/>
            </a:prstTxWarp>
            <a:spAutoFit/>
          </a:bodyPr>
          <a:lstStyle>
            <a:lvl1pPr indent="274638"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9pPr>
          </a:lstStyle>
          <a:p>
            <a:pPr marL="0" marR="0" lvl="0" indent="274638"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kumimoji="0" lang="fr-FR" altLang="fr-FR" sz="1200" b="1" i="0" u="none" strike="noStrike" cap="none" normalizeH="0" baseline="0" dirty="0" smtClean="0">
                <a:ln>
                  <a:noFill/>
                </a:ln>
                <a:solidFill>
                  <a:schemeClr val="bg1"/>
                </a:solidFill>
                <a:effectLst/>
                <a:ea typeface="Times New Roman" panose="02020603050405020304" pitchFamily="18" charset="0"/>
                <a:cs typeface="Arial" panose="020B0604020202020204" pitchFamily="34" charset="0"/>
              </a:rPr>
              <a:t>FACTEUR POSITION - </a:t>
            </a:r>
            <a:r>
              <a:rPr kumimoji="0" lang="fr-FR" altLang="fr-FR" sz="12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Exemple : Ouest donneur</a:t>
            </a:r>
            <a:endParaRPr kumimoji="0" lang="fr-FR" altLang="fr-FR" sz="12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24185" y="2599151"/>
            <a:ext cx="8017733" cy="1578894"/>
          </a:xfrm>
          <a:prstGeom prst="rect">
            <a:avLst/>
          </a:prstGeom>
        </p:spPr>
        <p:txBody>
          <a:bodyPr wrap="square">
            <a:spAutoFit/>
          </a:bodyPr>
          <a:lstStyle/>
          <a:p>
            <a:pPr algn="just">
              <a:lnSpc>
                <a:spcPct val="115000"/>
              </a:lnSpc>
              <a:tabLst>
                <a:tab pos="2286000" algn="l"/>
              </a:tabLst>
            </a:pPr>
            <a:r>
              <a:rPr lang="fr-FR" sz="1200" dirty="0" smtClean="0">
                <a:latin typeface="Times New Roman" panose="02020603050405020304" pitchFamily="18" charset="0"/>
                <a:cs typeface="Times New Roman" panose="02020603050405020304" pitchFamily="18" charset="0"/>
              </a:rPr>
              <a:t>Ouest ayant ouvert les enchères, il est évident que la FORCE RESTANTE est à gauche. La première préoccupation d’un  déclarant PRESENT à table, devrait être de ne pas subir la loi de son adversaire… mais avec une force à gauche, on ne peut être sûr de rien. Les impasses échoueront et de ce fait le plan de jeu doit prévoir de chuter le moins possible. Sud y a pensé. </a:t>
            </a:r>
          </a:p>
          <a:p>
            <a:pPr algn="just">
              <a:lnSpc>
                <a:spcPct val="115000"/>
              </a:lnSpc>
              <a:tabLst>
                <a:tab pos="2286000" algn="l"/>
              </a:tabLst>
            </a:pPr>
            <a:r>
              <a:rPr lang="fr-FR" sz="1200" dirty="0" smtClean="0">
                <a:latin typeface="Times New Roman" panose="02020603050405020304" pitchFamily="18" charset="0"/>
                <a:cs typeface="Times New Roman" panose="02020603050405020304" pitchFamily="18" charset="0"/>
              </a:rPr>
              <a:t>Après avoir compté les PH : 9 au </a:t>
            </a:r>
            <a:r>
              <a:rPr lang="fr-FR" sz="1200" dirty="0">
                <a:latin typeface="Times New Roman" panose="02020603050405020304" pitchFamily="18" charset="0"/>
                <a:cs typeface="Times New Roman" panose="02020603050405020304" pitchFamily="18" charset="0"/>
              </a:rPr>
              <a:t>mort, 16 dans sa main et 3 à sa droite, soit 28 </a:t>
            </a:r>
            <a:r>
              <a:rPr lang="fr-FR" sz="1200" dirty="0" smtClean="0">
                <a:latin typeface="Times New Roman" panose="02020603050405020304" pitchFamily="18" charset="0"/>
                <a:cs typeface="Times New Roman" panose="02020603050405020304" pitchFamily="18" charset="0"/>
              </a:rPr>
              <a:t>PH, il sait que les Honneurs manquants sont tous en Ouest. Il doit par conséquent s’arranger pour chuter le moins possible. Le compte des levés immédiates après la première levée ne laisse pas un grand espoir de réussite : </a:t>
            </a:r>
            <a:r>
              <a:rPr lang="fr-FR" sz="1200" b="1" dirty="0" smtClean="0">
                <a:latin typeface="Times New Roman" panose="02020603050405020304" pitchFamily="18" charset="0"/>
                <a:cs typeface="Times New Roman" panose="02020603050405020304" pitchFamily="18" charset="0"/>
              </a:rPr>
              <a:t>AV </a:t>
            </a:r>
            <a:r>
              <a:rPr lang="fr-FR" sz="1200" b="1" dirty="0">
                <a:latin typeface="Times New Roman" panose="02020603050405020304" pitchFamily="18" charset="0"/>
                <a:cs typeface="Times New Roman" panose="02020603050405020304" pitchFamily="18" charset="0"/>
              </a:rPr>
              <a:t>de ♣ → A</a:t>
            </a:r>
            <a:r>
              <a:rPr lang="fr-FR" sz="1200" b="1" dirty="0">
                <a:solidFill>
                  <a:srgbClr val="FF0000"/>
                </a:solidFill>
                <a:latin typeface="Times New Roman" panose="02020603050405020304" pitchFamily="18" charset="0"/>
                <a:cs typeface="Times New Roman" panose="02020603050405020304" pitchFamily="18" charset="0"/>
              </a:rPr>
              <a:t>♥</a:t>
            </a:r>
            <a:r>
              <a:rPr lang="fr-FR" sz="1200" b="1" dirty="0">
                <a:latin typeface="Times New Roman" panose="02020603050405020304" pitchFamily="18" charset="0"/>
                <a:cs typeface="Times New Roman" panose="02020603050405020304" pitchFamily="18" charset="0"/>
              </a:rPr>
              <a:t> →A♠ =  4. Il </a:t>
            </a:r>
            <a:r>
              <a:rPr lang="fr-FR" sz="1200" b="1" dirty="0" smtClean="0">
                <a:latin typeface="Times New Roman" panose="02020603050405020304" pitchFamily="18" charset="0"/>
                <a:cs typeface="Times New Roman" panose="02020603050405020304" pitchFamily="18" charset="0"/>
              </a:rPr>
              <a:t>en </a:t>
            </a:r>
            <a:r>
              <a:rPr lang="fr-FR" sz="1200" b="1" dirty="0">
                <a:latin typeface="Times New Roman" panose="02020603050405020304" pitchFamily="18" charset="0"/>
                <a:cs typeface="Times New Roman" panose="02020603050405020304" pitchFamily="18" charset="0"/>
              </a:rPr>
              <a:t>manque 5. Où les trouver ? </a:t>
            </a:r>
          </a:p>
          <a:p>
            <a:pPr>
              <a:lnSpc>
                <a:spcPct val="115000"/>
              </a:lnSpc>
              <a:tabLst>
                <a:tab pos="2286000" algn="l"/>
              </a:tabLst>
            </a:pPr>
            <a:r>
              <a:rPr lang="fr-FR" sz="1200" b="1" dirty="0" smtClean="0">
                <a:latin typeface="Times New Roman" panose="02020603050405020304" pitchFamily="18" charset="0"/>
                <a:cs typeface="Times New Roman" panose="02020603050405020304" pitchFamily="18" charset="0"/>
              </a:rPr>
              <a:t>Deux autres </a:t>
            </a:r>
            <a:r>
              <a:rPr lang="fr-FR" sz="1200" b="1" dirty="0">
                <a:latin typeface="Times New Roman" panose="02020603050405020304" pitchFamily="18" charset="0"/>
                <a:cs typeface="Times New Roman" panose="02020603050405020304" pitchFamily="18" charset="0"/>
              </a:rPr>
              <a:t>sûres</a:t>
            </a:r>
            <a:r>
              <a:rPr lang="fr-FR" sz="1200" b="1" dirty="0" smtClean="0">
                <a:latin typeface="Times New Roman" panose="02020603050405020304" pitchFamily="18" charset="0"/>
                <a:cs typeface="Times New Roman" panose="02020603050405020304" pitchFamily="18" charset="0"/>
              </a:rPr>
              <a:t> </a:t>
            </a:r>
            <a:r>
              <a:rPr lang="fr-FR" sz="1200" b="1" dirty="0">
                <a:latin typeface="Times New Roman" panose="02020603050405020304" pitchFamily="18" charset="0"/>
                <a:cs typeface="Times New Roman" panose="02020603050405020304" pitchFamily="18" charset="0"/>
              </a:rPr>
              <a:t>à </a:t>
            </a:r>
            <a:r>
              <a:rPr lang="fr-FR" sz="1200" b="1" dirty="0">
                <a:solidFill>
                  <a:srgbClr val="FF0000"/>
                </a:solidFill>
                <a:latin typeface="Times New Roman" panose="02020603050405020304" pitchFamily="18" charset="0"/>
                <a:cs typeface="Times New Roman" panose="02020603050405020304" pitchFamily="18" charset="0"/>
              </a:rPr>
              <a:t>♥</a:t>
            </a:r>
            <a:r>
              <a:rPr lang="fr-FR" sz="1200" b="1" dirty="0">
                <a:latin typeface="Times New Roman" panose="02020603050405020304" pitchFamily="18" charset="0"/>
                <a:cs typeface="Times New Roman" panose="02020603050405020304" pitchFamily="18" charset="0"/>
              </a:rPr>
              <a:t> </a:t>
            </a:r>
            <a:r>
              <a:rPr lang="fr-FR" sz="1200" b="1" dirty="0" smtClean="0">
                <a:latin typeface="Times New Roman" panose="02020603050405020304" pitchFamily="18" charset="0"/>
                <a:cs typeface="Times New Roman" panose="02020603050405020304" pitchFamily="18" charset="0"/>
              </a:rPr>
              <a:t>→ </a:t>
            </a:r>
            <a:r>
              <a:rPr lang="fr-FR" sz="1200" b="1" dirty="0">
                <a:latin typeface="Times New Roman" panose="02020603050405020304" pitchFamily="18" charset="0"/>
                <a:cs typeface="Times New Roman" panose="02020603050405020304" pitchFamily="18" charset="0"/>
              </a:rPr>
              <a:t>1 </a:t>
            </a:r>
            <a:r>
              <a:rPr lang="fr-FR" sz="1200" b="1" dirty="0" smtClean="0">
                <a:latin typeface="Times New Roman" panose="02020603050405020304" pitchFamily="18" charset="0"/>
                <a:cs typeface="Times New Roman" panose="02020603050405020304" pitchFamily="18" charset="0"/>
              </a:rPr>
              <a:t>à </a:t>
            </a:r>
            <a:r>
              <a:rPr lang="fr-FR" sz="1200" b="1" dirty="0">
                <a:solidFill>
                  <a:srgbClr val="FF0000"/>
                </a:solidFill>
                <a:latin typeface="Times New Roman" panose="02020603050405020304" pitchFamily="18" charset="0"/>
                <a:cs typeface="Times New Roman" panose="02020603050405020304" pitchFamily="18" charset="0"/>
              </a:rPr>
              <a:t>♦</a:t>
            </a:r>
            <a:r>
              <a:rPr lang="fr-FR" sz="1200" b="1" dirty="0">
                <a:latin typeface="Times New Roman" panose="02020603050405020304" pitchFamily="18" charset="0"/>
                <a:cs typeface="Times New Roman" panose="02020603050405020304" pitchFamily="18" charset="0"/>
              </a:rPr>
              <a:t> et probablement encore une à </a:t>
            </a:r>
            <a:r>
              <a:rPr lang="fr-FR" sz="1200" b="1" dirty="0" smtClean="0">
                <a:latin typeface="Times New Roman" panose="02020603050405020304" pitchFamily="18" charset="0"/>
                <a:cs typeface="Times New Roman" panose="02020603050405020304" pitchFamily="18" charset="0"/>
              </a:rPr>
              <a:t>♠ après un jeu d’élimination. </a:t>
            </a:r>
            <a:endParaRPr lang="fr-FR" sz="1200" dirty="0" smtClean="0">
              <a:latin typeface="Times New Roman" panose="02020603050405020304" pitchFamily="18" charset="0"/>
              <a:cs typeface="Times New Roman" panose="02020603050405020304" pitchFamily="18" charset="0"/>
            </a:endParaRPr>
          </a:p>
        </p:txBody>
      </p:sp>
      <p:sp>
        <p:nvSpPr>
          <p:cNvPr id="6" name="Rectangle 5"/>
          <p:cNvSpPr/>
          <p:nvPr/>
        </p:nvSpPr>
        <p:spPr>
          <a:xfrm>
            <a:off x="5371470" y="1687533"/>
            <a:ext cx="184731"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407055390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2017427" y="155394"/>
            <a:ext cx="3910298" cy="184666"/>
          </a:xfrm>
          <a:prstGeom prst="rect">
            <a:avLst/>
          </a:prstGeom>
          <a:solidFill>
            <a:srgbClr val="C00000"/>
          </a:solidFill>
          <a:ln>
            <a:noFill/>
          </a:ln>
          <a:effectLst/>
          <a:extLst/>
        </p:spPr>
        <p:txBody>
          <a:bodyPr vert="horz" wrap="square" lIns="0" tIns="0" rIns="91440" bIns="0" numCol="1" anchor="ctr" anchorCtr="0" compatLnSpc="1">
            <a:prstTxWarp prst="textNoShape">
              <a:avLst/>
            </a:prstTxWarp>
            <a:spAutoFit/>
          </a:bodyPr>
          <a:lstStyle>
            <a:lvl1pPr indent="274638"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9pPr>
          </a:lstStyle>
          <a:p>
            <a:pPr marL="0" marR="0" lvl="0" indent="274638" algn="l"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kumimoji="0" lang="fr-FR" altLang="fr-FR" sz="1200" b="1" i="0" u="none" strike="noStrike" cap="none" normalizeH="0" baseline="0" dirty="0" smtClean="0">
                <a:ln>
                  <a:noFill/>
                </a:ln>
                <a:solidFill>
                  <a:schemeClr val="bg1"/>
                </a:solidFill>
                <a:effectLst/>
                <a:ea typeface="Times New Roman" panose="02020603050405020304" pitchFamily="18" charset="0"/>
                <a:cs typeface="Arial" panose="020B0604020202020204" pitchFamily="34" charset="0"/>
              </a:rPr>
              <a:t>FACTEUR POSITION - </a:t>
            </a:r>
            <a:r>
              <a:rPr kumimoji="0" lang="fr-FR" altLang="fr-FR" sz="12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Exemple : Ouest donneur</a:t>
            </a:r>
            <a:endParaRPr kumimoji="0" lang="fr-FR" altLang="fr-FR" sz="12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pic>
        <p:nvPicPr>
          <p:cNvPr id="10" name="Imag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84709" y="4046513"/>
            <a:ext cx="523994" cy="582216"/>
          </a:xfrm>
          <a:prstGeom prst="rect">
            <a:avLst/>
          </a:prstGeom>
        </p:spPr>
      </p:pic>
      <p:graphicFrame>
        <p:nvGraphicFramePr>
          <p:cNvPr id="4" name="Tableau 3"/>
          <p:cNvGraphicFramePr>
            <a:graphicFrameLocks noGrp="1"/>
          </p:cNvGraphicFramePr>
          <p:nvPr>
            <p:extLst>
              <p:ext uri="{D42A27DB-BD31-4B8C-83A1-F6EECF244321}">
                <p14:modId xmlns:p14="http://schemas.microsoft.com/office/powerpoint/2010/main" val="1915400457"/>
              </p:ext>
            </p:extLst>
          </p:nvPr>
        </p:nvGraphicFramePr>
        <p:xfrm>
          <a:off x="1103027" y="443699"/>
          <a:ext cx="5992968" cy="2609221"/>
        </p:xfrm>
        <a:graphic>
          <a:graphicData uri="http://schemas.openxmlformats.org/drawingml/2006/table">
            <a:tbl>
              <a:tblPr firstRow="1" bandRow="1">
                <a:tableStyleId>{5C22544A-7EE6-4342-B048-85BDC9FD1C3A}</a:tableStyleId>
              </a:tblPr>
              <a:tblGrid>
                <a:gridCol w="215920"/>
                <a:gridCol w="2305205"/>
                <a:gridCol w="3471843"/>
              </a:tblGrid>
              <a:tr h="360000">
                <a:tc>
                  <a:txBody>
                    <a:bodyPr/>
                    <a:lstStyle/>
                    <a:p>
                      <a:r>
                        <a:rPr lang="fr-FR" dirty="0" smtClean="0"/>
                        <a:t>1</a:t>
                      </a:r>
                      <a:endParaRPr lang="fr-FR" dirty="0"/>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10♣→6→R→Dame</a:t>
                      </a:r>
                    </a:p>
                    <a:p>
                      <a:r>
                        <a:rPr lang="fr-FR" dirty="0" smtClean="0"/>
                        <a:t>vu qu’au mort il reste AV</a:t>
                      </a:r>
                      <a:endParaRPr lang="fr-FR" dirty="0"/>
                    </a:p>
                  </a:txBody>
                  <a:tcPr marL="0" marR="0" marT="0" marB="0"/>
                </a:tc>
                <a:tc>
                  <a:txBody>
                    <a:bodyPr/>
                    <a:lstStyle/>
                    <a:p>
                      <a:r>
                        <a:rPr lang="fr-FR" dirty="0" smtClean="0"/>
                        <a:t>1</a:t>
                      </a:r>
                      <a:r>
                        <a:rPr lang="fr-FR" baseline="30000" dirty="0" smtClean="0"/>
                        <a:t>ère</a:t>
                      </a:r>
                      <a:r>
                        <a:rPr lang="fr-FR" baseline="0" dirty="0" smtClean="0"/>
                        <a:t> levée de </a:t>
                      </a:r>
                      <a:r>
                        <a:rPr lang="fr-FR" baseline="0" dirty="0" smtClean="0">
                          <a:solidFill>
                            <a:srgbClr val="FFFF00"/>
                          </a:solidFill>
                        </a:rPr>
                        <a:t>l’adversaire</a:t>
                      </a:r>
                      <a:endParaRPr lang="fr-FR" dirty="0">
                        <a:solidFill>
                          <a:srgbClr val="FFFF00"/>
                        </a:solidFill>
                      </a:endParaRPr>
                    </a:p>
                  </a:txBody>
                  <a:tcPr marL="0" marR="0" marT="0" marB="0"/>
                </a:tc>
              </a:tr>
              <a:tr h="0">
                <a:tc>
                  <a:txBody>
                    <a:bodyPr/>
                    <a:lstStyle/>
                    <a:p>
                      <a:r>
                        <a:rPr lang="fr-FR" dirty="0" smtClean="0"/>
                        <a:t>2</a:t>
                      </a:r>
                      <a:endParaRPr lang="fr-FR" dirty="0"/>
                    </a:p>
                  </a:txBody>
                  <a:tcPr marL="0" marR="0" marT="0" marB="0"/>
                </a:tc>
                <a:tc>
                  <a:txBody>
                    <a:bodyPr/>
                    <a:lstStyle/>
                    <a:p>
                      <a:r>
                        <a:rPr lang="fr-FR" dirty="0" smtClean="0"/>
                        <a:t>10♠→A♠→5♠→4♠</a:t>
                      </a:r>
                      <a:endParaRPr lang="fr-FR" dirty="0"/>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1</a:t>
                      </a:r>
                      <a:r>
                        <a:rPr lang="fr-FR" baseline="30000" dirty="0" smtClean="0"/>
                        <a:t>ère</a:t>
                      </a:r>
                      <a:r>
                        <a:rPr lang="fr-FR" dirty="0" smtClean="0"/>
                        <a:t> levée du déclarant</a:t>
                      </a:r>
                      <a:endParaRPr lang="fr-FR" dirty="0"/>
                    </a:p>
                  </a:txBody>
                  <a:tcPr marL="0" marR="0" marT="0" marB="0"/>
                </a:tc>
              </a:tr>
              <a:tr h="0">
                <a:tc>
                  <a:txBody>
                    <a:bodyPr/>
                    <a:lstStyle/>
                    <a:p>
                      <a:r>
                        <a:rPr lang="fr-FR" dirty="0" smtClean="0"/>
                        <a:t>3</a:t>
                      </a:r>
                      <a:endParaRPr lang="fr-FR" dirty="0"/>
                    </a:p>
                  </a:txBody>
                  <a:tcPr marL="0" marR="0" marT="0" marB="0"/>
                </a:tc>
                <a:tc>
                  <a:txBody>
                    <a:bodyPr/>
                    <a:lstStyle/>
                    <a:p>
                      <a:r>
                        <a:rPr lang="fr-FR" dirty="0" smtClean="0"/>
                        <a:t>A</a:t>
                      </a:r>
                      <a:r>
                        <a:rPr lang="fr-FR" dirty="0" smtClean="0">
                          <a:solidFill>
                            <a:srgbClr val="FF0000"/>
                          </a:solidFill>
                        </a:rPr>
                        <a:t>♥</a:t>
                      </a:r>
                      <a:r>
                        <a:rPr lang="fr-FR" dirty="0" smtClean="0"/>
                        <a:t>→5</a:t>
                      </a:r>
                      <a:r>
                        <a:rPr lang="fr-FR" dirty="0" smtClean="0">
                          <a:solidFill>
                            <a:srgbClr val="FF0000"/>
                          </a:solidFill>
                        </a:rPr>
                        <a:t>♥</a:t>
                      </a:r>
                      <a:r>
                        <a:rPr lang="fr-FR" dirty="0" smtClean="0"/>
                        <a:t>→2</a:t>
                      </a:r>
                      <a:r>
                        <a:rPr lang="fr-FR" dirty="0" smtClean="0">
                          <a:solidFill>
                            <a:srgbClr val="FF0000"/>
                          </a:solidFill>
                        </a:rPr>
                        <a:t>♥</a:t>
                      </a:r>
                      <a:r>
                        <a:rPr lang="fr-FR" dirty="0" smtClean="0"/>
                        <a:t>→8</a:t>
                      </a:r>
                      <a:r>
                        <a:rPr lang="fr-FR" dirty="0" smtClean="0">
                          <a:solidFill>
                            <a:srgbClr val="FF0000"/>
                          </a:solidFill>
                        </a:rPr>
                        <a:t>♥</a:t>
                      </a:r>
                      <a:r>
                        <a:rPr lang="fr-FR" dirty="0" smtClean="0"/>
                        <a:t> </a:t>
                      </a:r>
                      <a:endParaRPr lang="fr-FR" dirty="0"/>
                    </a:p>
                  </a:txBody>
                  <a:tcPr marL="0" marR="0" marT="0" marB="0"/>
                </a:tc>
                <a:tc>
                  <a:txBody>
                    <a:bodyPr/>
                    <a:lstStyle/>
                    <a:p>
                      <a:pPr algn="l"/>
                      <a:r>
                        <a:rPr lang="fr-FR" dirty="0" smtClean="0"/>
                        <a:t>2</a:t>
                      </a:r>
                      <a:r>
                        <a:rPr lang="fr-FR" baseline="30000" dirty="0" smtClean="0"/>
                        <a:t>ème</a:t>
                      </a:r>
                      <a:r>
                        <a:rPr lang="fr-FR" dirty="0" smtClean="0"/>
                        <a:t> levée déclarant</a:t>
                      </a:r>
                      <a:endParaRPr lang="fr-FR" dirty="0"/>
                    </a:p>
                  </a:txBody>
                  <a:tcPr marL="0" marR="0" marT="0" marB="0"/>
                </a:tc>
              </a:tr>
              <a:tr h="0">
                <a:tc>
                  <a:txBody>
                    <a:bodyPr/>
                    <a:lstStyle/>
                    <a:p>
                      <a:r>
                        <a:rPr lang="fr-FR" dirty="0" smtClean="0"/>
                        <a:t>4</a:t>
                      </a:r>
                      <a:endParaRPr lang="fr-FR" dirty="0"/>
                    </a:p>
                  </a:txBody>
                  <a:tcPr marL="0" marR="0" marT="0" marB="0"/>
                </a:tc>
                <a:tc>
                  <a:txBody>
                    <a:bodyPr/>
                    <a:lstStyle/>
                    <a:p>
                      <a:r>
                        <a:rPr lang="fr-FR" dirty="0" smtClean="0"/>
                        <a:t>4</a:t>
                      </a:r>
                      <a:r>
                        <a:rPr lang="fr-FR" dirty="0" smtClean="0">
                          <a:solidFill>
                            <a:srgbClr val="FF0000"/>
                          </a:solidFill>
                        </a:rPr>
                        <a:t>♥</a:t>
                      </a:r>
                      <a:r>
                        <a:rPr lang="fr-FR" dirty="0" smtClean="0"/>
                        <a:t>→R</a:t>
                      </a:r>
                      <a:r>
                        <a:rPr lang="fr-FR" dirty="0" smtClean="0">
                          <a:solidFill>
                            <a:srgbClr val="FF0000"/>
                          </a:solidFill>
                        </a:rPr>
                        <a:t>♥</a:t>
                      </a:r>
                      <a:r>
                        <a:rPr lang="fr-FR" dirty="0" smtClean="0"/>
                        <a:t>→3</a:t>
                      </a:r>
                      <a:r>
                        <a:rPr lang="fr-FR" dirty="0" smtClean="0">
                          <a:solidFill>
                            <a:srgbClr val="FF0000"/>
                          </a:solidFill>
                        </a:rPr>
                        <a:t>♥</a:t>
                      </a:r>
                      <a:r>
                        <a:rPr lang="fr-FR" dirty="0" smtClean="0"/>
                        <a:t>→6</a:t>
                      </a:r>
                      <a:r>
                        <a:rPr lang="fr-FR" dirty="0" smtClean="0">
                          <a:solidFill>
                            <a:srgbClr val="FF0000"/>
                          </a:solidFill>
                        </a:rPr>
                        <a:t>♥</a:t>
                      </a:r>
                      <a:r>
                        <a:rPr lang="fr-FR" dirty="0" smtClean="0"/>
                        <a:t> </a:t>
                      </a:r>
                      <a:endParaRPr lang="fr-FR" dirty="0"/>
                    </a:p>
                  </a:txBody>
                  <a:tcPr marL="0" marR="0" marT="0" marB="0"/>
                </a:tc>
                <a:tc>
                  <a:txBody>
                    <a:bodyPr/>
                    <a:lstStyle/>
                    <a:p>
                      <a:r>
                        <a:rPr lang="fr-FR" dirty="0" smtClean="0"/>
                        <a:t>2</a:t>
                      </a:r>
                      <a:r>
                        <a:rPr lang="fr-FR" baseline="30000" dirty="0" smtClean="0"/>
                        <a:t>ème</a:t>
                      </a:r>
                      <a:r>
                        <a:rPr lang="fr-FR" dirty="0" smtClean="0"/>
                        <a:t> levée de </a:t>
                      </a:r>
                      <a:r>
                        <a:rPr lang="fr-FR" b="1" dirty="0" smtClean="0">
                          <a:solidFill>
                            <a:srgbClr val="FFFF00"/>
                          </a:solidFill>
                        </a:rPr>
                        <a:t>l’adversaire</a:t>
                      </a:r>
                      <a:endParaRPr lang="fr-FR" b="1" dirty="0">
                        <a:solidFill>
                          <a:srgbClr val="FFFF00"/>
                        </a:solidFill>
                      </a:endParaRPr>
                    </a:p>
                  </a:txBody>
                  <a:tcPr marL="0" marR="0" marT="0" marB="0"/>
                </a:tc>
              </a:tr>
              <a:tr h="0">
                <a:tc>
                  <a:txBody>
                    <a:bodyPr/>
                    <a:lstStyle/>
                    <a:p>
                      <a:r>
                        <a:rPr lang="fr-FR" dirty="0" smtClean="0"/>
                        <a:t>5</a:t>
                      </a:r>
                      <a:endParaRPr lang="fr-FR" dirty="0"/>
                    </a:p>
                  </a:txBody>
                  <a:tcPr marL="0" marR="0" marT="0" marB="0"/>
                </a:tc>
                <a:tc>
                  <a:txBody>
                    <a:bodyPr/>
                    <a:lstStyle/>
                    <a:p>
                      <a:r>
                        <a:rPr lang="fr-FR" dirty="0" smtClean="0"/>
                        <a:t>9♣→V♣→4♣→3♣ </a:t>
                      </a:r>
                      <a:endParaRPr lang="fr-FR" dirty="0"/>
                    </a:p>
                  </a:txBody>
                  <a:tcPr marL="0" marR="0" marT="0" marB="0"/>
                </a:tc>
                <a:tc>
                  <a:txBody>
                    <a:bodyPr/>
                    <a:lstStyle/>
                    <a:p>
                      <a:r>
                        <a:rPr lang="fr-FR" dirty="0" smtClean="0"/>
                        <a:t>3</a:t>
                      </a:r>
                      <a:r>
                        <a:rPr lang="fr-FR" baseline="30000" dirty="0" smtClean="0"/>
                        <a:t>ème</a:t>
                      </a:r>
                      <a:r>
                        <a:rPr lang="fr-FR" dirty="0" smtClean="0"/>
                        <a:t> levée du déclarant</a:t>
                      </a:r>
                      <a:endParaRPr lang="fr-FR" dirty="0"/>
                    </a:p>
                  </a:txBody>
                  <a:tcPr marL="0" marR="0" marT="0" marB="0"/>
                </a:tc>
              </a:tr>
              <a:tr h="0">
                <a:tc>
                  <a:txBody>
                    <a:bodyPr/>
                    <a:lstStyle/>
                    <a:p>
                      <a:r>
                        <a:rPr lang="fr-FR" dirty="0" smtClean="0"/>
                        <a:t>6</a:t>
                      </a:r>
                      <a:endParaRPr lang="fr-FR" dirty="0"/>
                    </a:p>
                  </a:txBody>
                  <a:tcPr marL="0" marR="0" marT="0" marB="0"/>
                </a:tc>
                <a:tc>
                  <a:txBody>
                    <a:bodyPr/>
                    <a:lstStyle/>
                    <a:p>
                      <a:r>
                        <a:rPr lang="fr-FR" dirty="0" smtClean="0"/>
                        <a:t>7</a:t>
                      </a:r>
                      <a:r>
                        <a:rPr lang="fr-FR" dirty="0" smtClean="0">
                          <a:solidFill>
                            <a:srgbClr val="FF0000"/>
                          </a:solidFill>
                        </a:rPr>
                        <a:t>♥</a:t>
                      </a:r>
                      <a:r>
                        <a:rPr lang="fr-FR" dirty="0" smtClean="0"/>
                        <a:t>→2</a:t>
                      </a:r>
                      <a:r>
                        <a:rPr lang="fr-FR" dirty="0" smtClean="0">
                          <a:solidFill>
                            <a:srgbClr val="FF0000"/>
                          </a:solidFill>
                        </a:rPr>
                        <a:t>♦</a:t>
                      </a:r>
                      <a:r>
                        <a:rPr lang="fr-FR" dirty="0" smtClean="0"/>
                        <a:t>→V</a:t>
                      </a:r>
                      <a:r>
                        <a:rPr lang="fr-FR" dirty="0" smtClean="0">
                          <a:solidFill>
                            <a:srgbClr val="FF0000"/>
                          </a:solidFill>
                        </a:rPr>
                        <a:t>♥</a:t>
                      </a:r>
                      <a:r>
                        <a:rPr lang="fr-FR" dirty="0" smtClean="0"/>
                        <a:t>→10</a:t>
                      </a:r>
                      <a:r>
                        <a:rPr lang="fr-FR" dirty="0" smtClean="0">
                          <a:solidFill>
                            <a:srgbClr val="FF0000"/>
                          </a:solidFill>
                        </a:rPr>
                        <a:t>♥</a:t>
                      </a:r>
                      <a:endParaRPr lang="fr-FR" dirty="0">
                        <a:solidFill>
                          <a:srgbClr val="FF0000"/>
                        </a:solidFill>
                      </a:endParaRPr>
                    </a:p>
                  </a:txBody>
                  <a:tcPr marL="0" marR="0" marT="0" marB="0"/>
                </a:tc>
                <a:tc>
                  <a:txBody>
                    <a:bodyPr/>
                    <a:lstStyle/>
                    <a:p>
                      <a:r>
                        <a:rPr lang="fr-FR" dirty="0" smtClean="0"/>
                        <a:t>4</a:t>
                      </a:r>
                      <a:r>
                        <a:rPr lang="fr-FR" baseline="30000" dirty="0" smtClean="0"/>
                        <a:t>ème</a:t>
                      </a:r>
                      <a:r>
                        <a:rPr lang="fr-FR" dirty="0" smtClean="0"/>
                        <a:t> levée du déclarant</a:t>
                      </a:r>
                      <a:endParaRPr lang="fr-FR" dirty="0"/>
                    </a:p>
                  </a:txBody>
                  <a:tcPr marL="0" marR="0" marT="0" marB="0"/>
                </a:tc>
              </a:tr>
              <a:tr h="0">
                <a:tc>
                  <a:txBody>
                    <a:bodyPr/>
                    <a:lstStyle/>
                    <a:p>
                      <a:r>
                        <a:rPr lang="fr-FR" dirty="0" smtClean="0"/>
                        <a:t>7</a:t>
                      </a:r>
                      <a:endParaRPr lang="fr-FR" dirty="0"/>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9</a:t>
                      </a:r>
                      <a:r>
                        <a:rPr lang="fr-FR" dirty="0" smtClean="0">
                          <a:solidFill>
                            <a:srgbClr val="FF0000"/>
                          </a:solidFill>
                        </a:rPr>
                        <a:t>♥</a:t>
                      </a:r>
                      <a:r>
                        <a:rPr lang="fr-FR" dirty="0" smtClean="0"/>
                        <a:t>→2♣→D</a:t>
                      </a:r>
                      <a:r>
                        <a:rPr lang="fr-FR" dirty="0" smtClean="0">
                          <a:solidFill>
                            <a:srgbClr val="FF0000"/>
                          </a:solidFill>
                        </a:rPr>
                        <a:t>♥</a:t>
                      </a:r>
                      <a:r>
                        <a:rPr lang="fr-FR" dirty="0" smtClean="0"/>
                        <a:t>→5♣</a:t>
                      </a:r>
                      <a:endParaRPr lang="fr-FR" dirty="0"/>
                    </a:p>
                  </a:txBody>
                  <a:tcPr marL="0" marR="0" marT="0" marB="0"/>
                </a:tc>
                <a:tc>
                  <a:txBody>
                    <a:bodyPr/>
                    <a:lstStyle/>
                    <a:p>
                      <a:r>
                        <a:rPr lang="fr-FR" dirty="0" smtClean="0"/>
                        <a:t>5</a:t>
                      </a:r>
                      <a:r>
                        <a:rPr lang="fr-FR" baseline="30000" dirty="0" smtClean="0"/>
                        <a:t>ème</a:t>
                      </a:r>
                      <a:r>
                        <a:rPr lang="fr-FR" dirty="0" smtClean="0"/>
                        <a:t> levée du déclarant</a:t>
                      </a:r>
                      <a:endParaRPr lang="fr-FR" dirty="0"/>
                    </a:p>
                  </a:txBody>
                  <a:tcPr marL="0" marR="0" marT="0" marB="0"/>
                </a:tc>
              </a:tr>
              <a:tr h="0">
                <a:tc>
                  <a:txBody>
                    <a:bodyPr/>
                    <a:lstStyle/>
                    <a:p>
                      <a:r>
                        <a:rPr lang="fr-FR" dirty="0" smtClean="0"/>
                        <a:t>8</a:t>
                      </a:r>
                      <a:endParaRPr lang="fr-FR" dirty="0"/>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7</a:t>
                      </a:r>
                      <a:r>
                        <a:rPr lang="fr-FR" dirty="0" smtClean="0">
                          <a:solidFill>
                            <a:srgbClr val="FF0000"/>
                          </a:solidFill>
                        </a:rPr>
                        <a:t>♦</a:t>
                      </a:r>
                      <a:r>
                        <a:rPr lang="fr-FR" dirty="0" smtClean="0"/>
                        <a:t>→4</a:t>
                      </a:r>
                      <a:r>
                        <a:rPr lang="fr-FR" dirty="0" smtClean="0">
                          <a:solidFill>
                            <a:srgbClr val="FF0000"/>
                          </a:solidFill>
                        </a:rPr>
                        <a:t>♦</a:t>
                      </a:r>
                      <a:r>
                        <a:rPr lang="fr-FR" dirty="0" smtClean="0"/>
                        <a:t>→R</a:t>
                      </a:r>
                      <a:r>
                        <a:rPr lang="fr-FR" dirty="0" smtClean="0">
                          <a:solidFill>
                            <a:srgbClr val="FF0000"/>
                          </a:solidFill>
                        </a:rPr>
                        <a:t>♦</a:t>
                      </a:r>
                      <a:r>
                        <a:rPr lang="fr-FR" dirty="0" smtClean="0"/>
                        <a:t>→A</a:t>
                      </a:r>
                      <a:r>
                        <a:rPr lang="fr-FR" dirty="0" smtClean="0">
                          <a:solidFill>
                            <a:srgbClr val="FF0000"/>
                          </a:solidFill>
                        </a:rPr>
                        <a:t>♦</a:t>
                      </a:r>
                      <a:endParaRPr lang="fr-FR" dirty="0">
                        <a:solidFill>
                          <a:srgbClr val="FF0000"/>
                        </a:solidFill>
                      </a:endParaRPr>
                    </a:p>
                  </a:txBody>
                  <a:tcPr marL="0" marR="0" marT="0" marB="0"/>
                </a:tc>
                <a:tc>
                  <a:txBody>
                    <a:bodyPr/>
                    <a:lstStyle/>
                    <a:p>
                      <a:r>
                        <a:rPr lang="fr-FR" dirty="0" smtClean="0"/>
                        <a:t>3</a:t>
                      </a:r>
                      <a:r>
                        <a:rPr lang="fr-FR" baseline="30000" dirty="0" smtClean="0"/>
                        <a:t>ème</a:t>
                      </a:r>
                      <a:r>
                        <a:rPr lang="fr-FR" dirty="0" smtClean="0"/>
                        <a:t> levée </a:t>
                      </a:r>
                      <a:r>
                        <a:rPr lang="fr-FR" b="1" dirty="0" smtClean="0">
                          <a:solidFill>
                            <a:srgbClr val="FFFF00"/>
                          </a:solidFill>
                        </a:rPr>
                        <a:t>adversaire</a:t>
                      </a:r>
                      <a:r>
                        <a:rPr lang="fr-FR" b="1" baseline="0" dirty="0" smtClean="0">
                          <a:solidFill>
                            <a:srgbClr val="FFFF00"/>
                          </a:solidFill>
                        </a:rPr>
                        <a:t> </a:t>
                      </a:r>
                      <a:endParaRPr lang="fr-FR" b="1" dirty="0">
                        <a:solidFill>
                          <a:srgbClr val="FFFF00"/>
                        </a:solidFill>
                      </a:endParaRPr>
                    </a:p>
                  </a:txBody>
                  <a:tcPr marL="0" marR="0" marT="0" marB="0"/>
                </a:tc>
              </a:tr>
              <a:tr h="0">
                <a:tc>
                  <a:txBody>
                    <a:bodyPr/>
                    <a:lstStyle/>
                    <a:p>
                      <a:r>
                        <a:rPr lang="fr-FR" dirty="0" smtClean="0"/>
                        <a:t>9</a:t>
                      </a:r>
                      <a:endParaRPr lang="fr-FR" dirty="0"/>
                    </a:p>
                  </a:txBody>
                  <a:tcPr marL="0" marR="0" marT="0" marB="0"/>
                </a:tc>
                <a:tc>
                  <a:txBody>
                    <a:bodyPr/>
                    <a:lstStyle/>
                    <a:p>
                      <a:r>
                        <a:rPr lang="fr-FR" dirty="0" smtClean="0"/>
                        <a:t>8♣→A♣→7♣→3</a:t>
                      </a:r>
                      <a:r>
                        <a:rPr lang="fr-FR" dirty="0" smtClean="0">
                          <a:solidFill>
                            <a:srgbClr val="FF0000"/>
                          </a:solidFill>
                        </a:rPr>
                        <a:t>♦</a:t>
                      </a:r>
                      <a:endParaRPr lang="fr-FR" dirty="0">
                        <a:solidFill>
                          <a:srgbClr val="FF0000"/>
                        </a:solidFill>
                      </a:endParaRPr>
                    </a:p>
                  </a:txBody>
                  <a:tcPr marL="0" marR="0" marT="0" marB="0"/>
                </a:tc>
                <a:tc>
                  <a:txBody>
                    <a:bodyPr/>
                    <a:lstStyle/>
                    <a:p>
                      <a:r>
                        <a:rPr lang="fr-FR" dirty="0" smtClean="0"/>
                        <a:t>6</a:t>
                      </a:r>
                      <a:r>
                        <a:rPr lang="fr-FR" baseline="30000" dirty="0" smtClean="0"/>
                        <a:t>ème</a:t>
                      </a:r>
                      <a:r>
                        <a:rPr lang="fr-FR" dirty="0" smtClean="0"/>
                        <a:t> levée déclarant</a:t>
                      </a:r>
                      <a:endParaRPr lang="fr-FR" dirty="0"/>
                    </a:p>
                  </a:txBody>
                  <a:tcPr marL="0" marR="0" marT="0" marB="0"/>
                </a:tc>
              </a:tr>
              <a:tr h="0">
                <a:tc>
                  <a:txBody>
                    <a:bodyPr/>
                    <a:lstStyle/>
                    <a:p>
                      <a:r>
                        <a:rPr lang="fr-FR" dirty="0" smtClean="0"/>
                        <a:t>10</a:t>
                      </a:r>
                      <a:endParaRPr lang="fr-FR" dirty="0"/>
                    </a:p>
                  </a:txBody>
                  <a:tcPr marL="0" marR="0" marT="0" marB="0"/>
                </a:tc>
                <a:tc>
                  <a:txBody>
                    <a:bodyPr/>
                    <a:lstStyle/>
                    <a:p>
                      <a:r>
                        <a:rPr lang="fr-FR" dirty="0" smtClean="0"/>
                        <a:t>D</a:t>
                      </a:r>
                      <a:r>
                        <a:rPr lang="fr-FR" dirty="0" smtClean="0">
                          <a:solidFill>
                            <a:srgbClr val="FF0000"/>
                          </a:solidFill>
                        </a:rPr>
                        <a:t>♦</a:t>
                      </a:r>
                      <a:r>
                        <a:rPr lang="fr-FR" dirty="0" smtClean="0"/>
                        <a:t>→6</a:t>
                      </a:r>
                      <a:r>
                        <a:rPr lang="fr-FR" dirty="0" smtClean="0">
                          <a:solidFill>
                            <a:srgbClr val="FF0000"/>
                          </a:solidFill>
                        </a:rPr>
                        <a:t>♦</a:t>
                      </a:r>
                      <a:r>
                        <a:rPr lang="fr-FR" dirty="0" smtClean="0"/>
                        <a:t>→5</a:t>
                      </a:r>
                      <a:r>
                        <a:rPr lang="fr-FR" dirty="0" smtClean="0">
                          <a:solidFill>
                            <a:srgbClr val="FF0000"/>
                          </a:solidFill>
                        </a:rPr>
                        <a:t>♦</a:t>
                      </a:r>
                      <a:r>
                        <a:rPr lang="fr-FR" dirty="0" smtClean="0"/>
                        <a:t>→9</a:t>
                      </a:r>
                      <a:r>
                        <a:rPr lang="fr-FR" dirty="0" smtClean="0">
                          <a:solidFill>
                            <a:srgbClr val="FF0000"/>
                          </a:solidFill>
                        </a:rPr>
                        <a:t>♦</a:t>
                      </a:r>
                      <a:endParaRPr lang="fr-FR" dirty="0">
                        <a:solidFill>
                          <a:srgbClr val="FF0000"/>
                        </a:solidFill>
                      </a:endParaRPr>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7</a:t>
                      </a:r>
                      <a:r>
                        <a:rPr lang="fr-FR" baseline="30000" dirty="0" smtClean="0"/>
                        <a:t>ème</a:t>
                      </a:r>
                      <a:r>
                        <a:rPr lang="fr-FR" dirty="0" smtClean="0"/>
                        <a:t> levée déclarant</a:t>
                      </a:r>
                      <a:endParaRPr lang="fr-FR" dirty="0"/>
                    </a:p>
                  </a:txBody>
                  <a:tcPr marL="0" marR="0" marT="0" marB="0"/>
                </a:tc>
              </a:tr>
              <a:tr h="0">
                <a:tc>
                  <a:txBody>
                    <a:bodyPr/>
                    <a:lstStyle/>
                    <a:p>
                      <a:r>
                        <a:rPr lang="fr-FR" dirty="0" smtClean="0"/>
                        <a:t>11</a:t>
                      </a:r>
                      <a:endParaRPr lang="fr-FR" dirty="0"/>
                    </a:p>
                  </a:txBody>
                  <a:tcPr marL="0" marR="0" marT="0" marB="0"/>
                </a:tc>
                <a:tc>
                  <a:txBody>
                    <a:bodyPr/>
                    <a:lstStyle/>
                    <a:p>
                      <a:r>
                        <a:rPr lang="fr-FR" dirty="0" smtClean="0"/>
                        <a:t>8</a:t>
                      </a:r>
                      <a:r>
                        <a:rPr lang="fr-FR" dirty="0" smtClean="0">
                          <a:solidFill>
                            <a:srgbClr val="FF0000"/>
                          </a:solidFill>
                        </a:rPr>
                        <a:t>♦</a:t>
                      </a:r>
                      <a:r>
                        <a:rPr lang="fr-FR" dirty="0" smtClean="0"/>
                        <a:t>→2♠→10</a:t>
                      </a:r>
                      <a:r>
                        <a:rPr lang="fr-FR" dirty="0" smtClean="0">
                          <a:solidFill>
                            <a:srgbClr val="FF0000"/>
                          </a:solidFill>
                        </a:rPr>
                        <a:t>♦</a:t>
                      </a:r>
                      <a:r>
                        <a:rPr lang="fr-FR" dirty="0" smtClean="0"/>
                        <a:t>→V</a:t>
                      </a:r>
                      <a:r>
                        <a:rPr lang="fr-FR" dirty="0" smtClean="0">
                          <a:solidFill>
                            <a:srgbClr val="FF0000"/>
                          </a:solidFill>
                        </a:rPr>
                        <a:t>♦</a:t>
                      </a:r>
                      <a:endParaRPr lang="fr-FR" dirty="0">
                        <a:solidFill>
                          <a:srgbClr val="FF0000"/>
                        </a:solidFill>
                      </a:endParaRPr>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4</a:t>
                      </a:r>
                      <a:r>
                        <a:rPr lang="fr-FR" baseline="30000" dirty="0" smtClean="0"/>
                        <a:t>ème</a:t>
                      </a:r>
                      <a:r>
                        <a:rPr lang="fr-FR" dirty="0" smtClean="0"/>
                        <a:t> levée déclarant</a:t>
                      </a:r>
                      <a:endParaRPr lang="fr-FR" dirty="0"/>
                    </a:p>
                  </a:txBody>
                  <a:tcPr marL="0" marR="0" marT="0" marB="0"/>
                </a:tc>
              </a:tr>
              <a:tr h="0">
                <a:tc>
                  <a:txBody>
                    <a:bodyPr/>
                    <a:lstStyle/>
                    <a:p>
                      <a:r>
                        <a:rPr lang="fr-FR" dirty="0" smtClean="0"/>
                        <a:t>12</a:t>
                      </a:r>
                      <a:endParaRPr lang="fr-FR" dirty="0"/>
                    </a:p>
                  </a:txBody>
                  <a:tcPr marL="0" marR="0" marT="0" marB="0"/>
                </a:tc>
                <a:tc>
                  <a:txBody>
                    <a:bodyPr/>
                    <a:lstStyle/>
                    <a:p>
                      <a:r>
                        <a:rPr lang="fr-FR" dirty="0" smtClean="0"/>
                        <a:t>R♠→6♠→7♠→3♠</a:t>
                      </a:r>
                      <a:endParaRPr lang="fr-FR" dirty="0"/>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5</a:t>
                      </a:r>
                      <a:r>
                        <a:rPr lang="fr-FR" baseline="30000" dirty="0" smtClean="0"/>
                        <a:t>ème</a:t>
                      </a:r>
                      <a:r>
                        <a:rPr lang="fr-FR" dirty="0" smtClean="0"/>
                        <a:t> levée déclarant</a:t>
                      </a:r>
                      <a:endParaRPr lang="fr-FR" dirty="0"/>
                    </a:p>
                  </a:txBody>
                  <a:tcPr marL="0" marR="0" marT="0" marB="0"/>
                </a:tc>
              </a:tr>
              <a:tr h="0">
                <a:tc>
                  <a:txBody>
                    <a:bodyPr/>
                    <a:lstStyle/>
                    <a:p>
                      <a:r>
                        <a:rPr lang="fr-FR" dirty="0" smtClean="0"/>
                        <a:t>13</a:t>
                      </a:r>
                      <a:endParaRPr lang="fr-FR" dirty="0"/>
                    </a:p>
                  </a:txBody>
                  <a:tcPr marL="0" marR="0" marT="0" marB="0"/>
                </a:tc>
                <a:tc>
                  <a:txBody>
                    <a:bodyPr/>
                    <a:lstStyle/>
                    <a:p>
                      <a:r>
                        <a:rPr lang="fr-FR" dirty="0" smtClean="0"/>
                        <a:t>V♠→8♠→9♠→D♠</a:t>
                      </a:r>
                      <a:endParaRPr lang="fr-FR" dirty="0"/>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8</a:t>
                      </a:r>
                      <a:r>
                        <a:rPr lang="fr-FR" baseline="30000" dirty="0" smtClean="0"/>
                        <a:t>ème</a:t>
                      </a:r>
                      <a:r>
                        <a:rPr lang="fr-FR" dirty="0" smtClean="0"/>
                        <a:t> levée déclarant</a:t>
                      </a:r>
                      <a:endParaRPr lang="fr-FR" dirty="0"/>
                    </a:p>
                  </a:txBody>
                  <a:tcPr marL="0" marR="0" marT="0" marB="0"/>
                </a:tc>
              </a:tr>
            </a:tbl>
          </a:graphicData>
        </a:graphic>
      </p:graphicFrame>
      <p:graphicFrame>
        <p:nvGraphicFramePr>
          <p:cNvPr id="11" name="Tableau 10"/>
          <p:cNvGraphicFramePr>
            <a:graphicFrameLocks noGrp="1"/>
          </p:cNvGraphicFramePr>
          <p:nvPr>
            <p:extLst>
              <p:ext uri="{D42A27DB-BD31-4B8C-83A1-F6EECF244321}">
                <p14:modId xmlns:p14="http://schemas.microsoft.com/office/powerpoint/2010/main" val="2431407730"/>
              </p:ext>
            </p:extLst>
          </p:nvPr>
        </p:nvGraphicFramePr>
        <p:xfrm>
          <a:off x="1140607" y="3403621"/>
          <a:ext cx="5949125" cy="630936"/>
        </p:xfrm>
        <a:graphic>
          <a:graphicData uri="http://schemas.openxmlformats.org/drawingml/2006/table">
            <a:tbl>
              <a:tblPr>
                <a:tableStyleId>{5C22544A-7EE6-4342-B048-85BDC9FD1C3A}</a:tableStyleId>
              </a:tblPr>
              <a:tblGrid>
                <a:gridCol w="187153"/>
                <a:gridCol w="313151"/>
                <a:gridCol w="264003"/>
                <a:gridCol w="500084"/>
                <a:gridCol w="162839"/>
                <a:gridCol w="294361"/>
                <a:gridCol w="4227534"/>
              </a:tblGrid>
              <a:tr h="0">
                <a:tc gridSpan="2">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86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rowSpan="3">
                  <a:txBody>
                    <a:bodyPr/>
                    <a:lstStyle/>
                    <a:p>
                      <a:pPr algn="l">
                        <a:lnSpc>
                          <a:spcPct val="115000"/>
                        </a:lnSpc>
                        <a:spcAft>
                          <a:spcPts val="0"/>
                        </a:spcAft>
                        <a:tabLst>
                          <a:tab pos="2286635" algn="l"/>
                        </a:tabLst>
                      </a:pPr>
                      <a:endParaRPr lang="fr-FR"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lgn="l">
                        <a:lnSpc>
                          <a:spcPct val="115000"/>
                        </a:lnSpc>
                        <a:spcAft>
                          <a:spcPts val="0"/>
                        </a:spcAft>
                        <a:tabLst>
                          <a:tab pos="2286635" algn="l"/>
                        </a:tabLst>
                      </a:pPr>
                      <a:r>
                        <a:rPr lang="fr-FR"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Remis en main avec le Valet de </a:t>
                      </a:r>
                      <a:r>
                        <a:rPr lang="fr-FR" sz="120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Ouest livre la 8</a:t>
                      </a:r>
                      <a:r>
                        <a:rPr lang="fr-FR" sz="1200" baseline="30000" dirty="0" smtClean="0">
                          <a:effectLst/>
                          <a:latin typeface="Times New Roman" panose="02020603050405020304" pitchFamily="18" charset="0"/>
                          <a:ea typeface="Times New Roman" panose="02020603050405020304" pitchFamily="18" charset="0"/>
                          <a:cs typeface="Times New Roman" panose="02020603050405020304" pitchFamily="18" charset="0"/>
                        </a:rPr>
                        <a:t>ème</a:t>
                      </a:r>
                      <a:r>
                        <a:rPr lang="fr-FR"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 levée.</a:t>
                      </a:r>
                      <a:r>
                        <a:rPr lang="fr-FR" sz="12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smtClean="0">
                          <a:effectLst/>
                        </a:rPr>
                        <a:t>RV</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200" dirty="0" smtClean="0">
                          <a:effectLst/>
                          <a:latin typeface="Times New Roman" panose="02020603050405020304" pitchFamily="18" charset="0"/>
                          <a:ea typeface="Times New Roman" panose="02020603050405020304" pitchFamily="18" charset="0"/>
                          <a:cs typeface="Times New Roman" panose="02020603050405020304" pitchFamily="18" charset="0"/>
                        </a:rPr>
                        <a:t>O    E</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97</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smtClean="0">
                          <a:effectLst/>
                        </a:rPr>
                        <a:t>D3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vMerge="1">
                  <a:txBody>
                    <a:bodyPr/>
                    <a:lstStyle/>
                    <a:p>
                      <a:pPr>
                        <a:lnSpc>
                          <a:spcPct val="115000"/>
                        </a:lnSpc>
                        <a:spcAft>
                          <a:spcPts val="0"/>
                        </a:spcAft>
                        <a:tabLst>
                          <a:tab pos="2286000" algn="l"/>
                        </a:tabLst>
                      </a:pPr>
                      <a:endParaRPr lang="fr-FR" sz="1200" dirty="0">
                        <a:effectLst/>
                      </a:endParaRPr>
                    </a:p>
                  </a:txBody>
                  <a:tcPr marL="44450" marR="44450" marT="0" marB="0"/>
                </a:tc>
              </a:tr>
            </a:tbl>
          </a:graphicData>
        </a:graphic>
      </p:graphicFrame>
      <p:sp>
        <p:nvSpPr>
          <p:cNvPr id="6" name="ZoneTexte 5"/>
          <p:cNvSpPr txBox="1"/>
          <p:nvPr/>
        </p:nvSpPr>
        <p:spPr>
          <a:xfrm>
            <a:off x="1065449" y="3093929"/>
            <a:ext cx="7014576" cy="280846"/>
          </a:xfrm>
          <a:prstGeom prst="rect">
            <a:avLst/>
          </a:prstGeom>
          <a:noFill/>
        </p:spPr>
        <p:txBody>
          <a:bodyPr wrap="square" rtlCol="0">
            <a:spAutoFit/>
          </a:bodyPr>
          <a:lstStyle/>
          <a:p>
            <a:r>
              <a:rPr lang="fr-FR" dirty="0" smtClean="0"/>
              <a:t>Pour arriver à ne chuter que d’une levée, Sud a joué pour amener la position finale suivante :</a:t>
            </a:r>
            <a:endParaRPr lang="fr-FR" dirty="0"/>
          </a:p>
        </p:txBody>
      </p:sp>
      <p:sp>
        <p:nvSpPr>
          <p:cNvPr id="12" name="Rectangle 1"/>
          <p:cNvSpPr>
            <a:spLocks noChangeArrowheads="1"/>
          </p:cNvSpPr>
          <p:nvPr/>
        </p:nvSpPr>
        <p:spPr bwMode="auto">
          <a:xfrm>
            <a:off x="1133604" y="4244823"/>
            <a:ext cx="5981179" cy="246221"/>
          </a:xfrm>
          <a:prstGeom prst="rect">
            <a:avLst/>
          </a:prstGeom>
          <a:solidFill>
            <a:srgbClr val="C00000"/>
          </a:solidFill>
          <a:ln>
            <a:noFill/>
          </a:ln>
          <a:effectLst/>
          <a:extLst/>
        </p:spPr>
        <p:txBody>
          <a:bodyPr vert="horz" wrap="square" lIns="0" tIns="0" rIns="91440" bIns="0" numCol="1" anchor="ctr" anchorCtr="0" compatLnSpc="1">
            <a:prstTxWarp prst="textNoShape">
              <a:avLst/>
            </a:prstTxWarp>
            <a:spAutoFit/>
          </a:bodyPr>
          <a:lstStyle>
            <a:lvl1pPr indent="274638"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9pPr>
          </a:lstStyle>
          <a:p>
            <a:pPr marL="0" marR="0" lvl="0" indent="274638" algn="ctr"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kumimoji="0" lang="fr-FR" altLang="fr-FR" sz="1600" b="1" i="0" u="none" strike="noStrike" cap="none" normalizeH="0" baseline="0" dirty="0" smtClean="0">
                <a:ln>
                  <a:noFill/>
                </a:ln>
                <a:solidFill>
                  <a:schemeClr val="bg1"/>
                </a:solidFill>
                <a:effectLst/>
                <a:latin typeface="Script MT Bold" panose="03040602040607080904" pitchFamily="66" charset="0"/>
                <a:ea typeface="Times New Roman" panose="02020603050405020304" pitchFamily="18" charset="0"/>
                <a:cs typeface="Arial" panose="020B0604020202020204" pitchFamily="34" charset="0"/>
              </a:rPr>
              <a:t>Voyons ce qu’il arrive si on place la force à droite </a:t>
            </a:r>
            <a:endParaRPr kumimoji="0" lang="fr-FR" altLang="fr-FR" sz="1600" b="0" i="0" u="none" strike="noStrike" cap="none" normalizeH="0" baseline="0" dirty="0" smtClean="0">
              <a:ln>
                <a:noFill/>
              </a:ln>
              <a:solidFill>
                <a:schemeClr val="bg1"/>
              </a:solidFill>
              <a:effectLst/>
              <a:latin typeface="Script MT Bold" panose="03040602040607080904" pitchFamily="66" charset="0"/>
              <a:cs typeface="Times New Roman" panose="02020603050405020304" pitchFamily="18" charset="0"/>
            </a:endParaRPr>
          </a:p>
        </p:txBody>
      </p:sp>
    </p:spTree>
    <p:extLst>
      <p:ext uri="{BB962C8B-B14F-4D97-AF65-F5344CB8AC3E}">
        <p14:creationId xmlns:p14="http://schemas.microsoft.com/office/powerpoint/2010/main" val="203616070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au 4"/>
          <p:cNvGraphicFramePr>
            <a:graphicFrameLocks noGrp="1"/>
          </p:cNvGraphicFramePr>
          <p:nvPr>
            <p:extLst>
              <p:ext uri="{D42A27DB-BD31-4B8C-83A1-F6EECF244321}">
                <p14:modId xmlns:p14="http://schemas.microsoft.com/office/powerpoint/2010/main" val="2388179654"/>
              </p:ext>
            </p:extLst>
          </p:nvPr>
        </p:nvGraphicFramePr>
        <p:xfrm>
          <a:off x="1819747" y="608028"/>
          <a:ext cx="4172758" cy="2243328"/>
        </p:xfrm>
        <a:graphic>
          <a:graphicData uri="http://schemas.openxmlformats.org/drawingml/2006/table">
            <a:tbl>
              <a:tblPr>
                <a:tableStyleId>{5C22544A-7EE6-4342-B048-85BDC9FD1C3A}</a:tableStyleId>
              </a:tblPr>
              <a:tblGrid>
                <a:gridCol w="229605"/>
                <a:gridCol w="448392"/>
                <a:gridCol w="200416"/>
                <a:gridCol w="532357"/>
                <a:gridCol w="175364"/>
                <a:gridCol w="482252"/>
                <a:gridCol w="526093"/>
                <a:gridCol w="526093"/>
                <a:gridCol w="526093"/>
                <a:gridCol w="526093"/>
              </a:tblGrid>
              <a:tr h="151144">
                <a:tc rowSpan="4" gridSpan="2">
                  <a:txBody>
                    <a:bodyPr/>
                    <a:lstStyle/>
                    <a:p>
                      <a:pPr>
                        <a:lnSpc>
                          <a:spcPct val="115000"/>
                        </a:lnSpc>
                        <a:spcAft>
                          <a:spcPts val="0"/>
                        </a:spcAft>
                        <a:tabLst>
                          <a:tab pos="2286635" algn="l"/>
                        </a:tabLst>
                      </a:pPr>
                      <a:r>
                        <a:rPr lang="fr-FR" sz="1000" dirty="0" smtClean="0">
                          <a:effectLst/>
                        </a:rPr>
                        <a:t>Est donneur.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864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gn="ctr">
                        <a:lnSpc>
                          <a:spcPct val="115000"/>
                        </a:lnSpc>
                        <a:spcAft>
                          <a:spcPts val="0"/>
                        </a:spcAft>
                        <a:tabLst>
                          <a:tab pos="2286635" algn="l"/>
                        </a:tabLst>
                      </a:pPr>
                      <a:r>
                        <a:rPr lang="fr-FR" sz="1000" dirty="0" smtClean="0">
                          <a:effectLst/>
                        </a:rPr>
                        <a:t>Sud</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Ouest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Nord</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est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D632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 </a:t>
                      </a: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D87</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rPr>
                        <a:t>X</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2 </a:t>
                      </a:r>
                      <a:r>
                        <a:rPr lang="fr-FR" sz="1000" dirty="0" smtClean="0">
                          <a:effectLst/>
                          <a:sym typeface="Symbol" panose="05050102010706020507" pitchFamily="18" charset="2"/>
                        </a:rPr>
                        <a:t>*</a:t>
                      </a:r>
                      <a:r>
                        <a:rPr lang="de-DE" sz="1000" dirty="0" smtClean="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AV6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rPr>
                        <a:t>3 </a:t>
                      </a:r>
                      <a:r>
                        <a:rPr lang="fr-FR" sz="1000" dirty="0" smtClean="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3 SA</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10942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smtClean="0">
                          <a:effectLst/>
                        </a:rPr>
                        <a:t>O      E</a:t>
                      </a:r>
                    </a:p>
                    <a:p>
                      <a:pPr algn="ctr">
                        <a:lnSpc>
                          <a:spcPct val="115000"/>
                        </a:lnSpc>
                        <a:spcAft>
                          <a:spcPts val="0"/>
                        </a:spcAft>
                        <a:tabLst>
                          <a:tab pos="2286635" algn="l"/>
                        </a:tabLst>
                      </a:pPr>
                      <a:r>
                        <a:rPr lang="fr-FR" sz="1000" dirty="0" smtClean="0">
                          <a:effectLst/>
                          <a:latin typeface="Times New Roman" panose="02020603050405020304" pitchFamily="18" charset="0"/>
                          <a:ea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RV5</a:t>
                      </a:r>
                      <a:r>
                        <a:rPr lang="de-DE" sz="1000" dirty="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85</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R109</a:t>
                      </a:r>
                      <a:r>
                        <a:rPr lang="de-DE" sz="1000" dirty="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642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AV9</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R754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10982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5" gridSpan="4">
                  <a:txBody>
                    <a:bodyPr/>
                    <a:lstStyle/>
                    <a:p>
                      <a:pPr marL="0" marR="0" indent="0" algn="l" defTabSz="621060" rtl="0" eaLnBrk="1" fontAlgn="auto" latinLnBrk="0" hangingPunct="1">
                        <a:lnSpc>
                          <a:spcPct val="115000"/>
                        </a:lnSpc>
                        <a:spcBef>
                          <a:spcPts val="0"/>
                        </a:spcBef>
                        <a:spcAft>
                          <a:spcPts val="0"/>
                        </a:spcAft>
                        <a:buClrTx/>
                        <a:buSzTx/>
                        <a:buFontTx/>
                        <a:buNone/>
                        <a:tabLst>
                          <a:tab pos="2286635" algn="l"/>
                        </a:tabLst>
                        <a:defRPr/>
                      </a:pPr>
                      <a:r>
                        <a:rPr lang="fr-FR" sz="1000" dirty="0" smtClean="0">
                          <a:effectLst/>
                        </a:rPr>
                        <a:t>"</a:t>
                      </a:r>
                      <a:r>
                        <a:rPr lang="de-DE" sz="1100" b="1" dirty="0" smtClean="0">
                          <a:solidFill>
                            <a:schemeClr val="tx1"/>
                          </a:solidFill>
                          <a:effectLst/>
                          <a:latin typeface="Times New Roman" panose="02020603050405020304" pitchFamily="18" charset="0"/>
                          <a:cs typeface="Times New Roman" panose="02020603050405020304" pitchFamily="18" charset="0"/>
                        </a:rPr>
                        <a:t>2 </a:t>
                      </a:r>
                      <a:r>
                        <a:rPr lang="fr-FR" sz="1100" b="1" dirty="0" smtClean="0">
                          <a:solidFill>
                            <a:schemeClr val="tx1"/>
                          </a:solidFill>
                          <a:effectLst/>
                          <a:latin typeface="Times New Roman" panose="02020603050405020304" pitchFamily="18" charset="0"/>
                          <a:cs typeface="Times New Roman" panose="02020603050405020304" pitchFamily="18" charset="0"/>
                          <a:sym typeface="Symbol" panose="05050102010706020507" pitchFamily="18" charset="2"/>
                        </a:rPr>
                        <a:t>*</a:t>
                      </a:r>
                      <a:r>
                        <a:rPr lang="de-DE" sz="1000" b="1" dirty="0" smtClean="0">
                          <a:solidFill>
                            <a:srgbClr val="C00000"/>
                          </a:solidFill>
                          <a:effectLst/>
                          <a:latin typeface="Times New Roman" panose="02020603050405020304" pitchFamily="18" charset="0"/>
                          <a:cs typeface="Times New Roman" panose="02020603050405020304" pitchFamily="18" charset="0"/>
                        </a:rPr>
                        <a:t> </a:t>
                      </a:r>
                      <a:r>
                        <a:rPr lang="fr-FR" sz="1000" b="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 7/9 PH sans couleur 5ème</a:t>
                      </a:r>
                      <a:endParaRPr lang="fr-FR" sz="10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l" defTabSz="621060" rtl="0" eaLnBrk="1" fontAlgn="auto" latinLnBrk="0" hangingPunct="1">
                        <a:lnSpc>
                          <a:spcPct val="115000"/>
                        </a:lnSpc>
                        <a:spcBef>
                          <a:spcPts val="0"/>
                        </a:spcBef>
                        <a:spcAft>
                          <a:spcPts val="0"/>
                        </a:spcAft>
                        <a:buClrTx/>
                        <a:buSzTx/>
                        <a:buFontTx/>
                        <a:buNone/>
                        <a:tabLst>
                          <a:tab pos="2286635" algn="l"/>
                        </a:tabLst>
                        <a:defRPr/>
                      </a:pPr>
                      <a:r>
                        <a:rPr lang="fr-FR" sz="1000" b="1" dirty="0" smtClean="0">
                          <a:effectLst/>
                        </a:rPr>
                        <a:t>"3 </a:t>
                      </a:r>
                      <a:r>
                        <a:rPr lang="fr-FR" sz="1000" dirty="0" smtClean="0">
                          <a:effectLst/>
                          <a:sym typeface="Symbol" panose="05050102010706020507" pitchFamily="18" charset="2"/>
                        </a:rPr>
                        <a:t>*</a:t>
                      </a:r>
                      <a:r>
                        <a:rPr lang="fr-FR" sz="1200" dirty="0" smtClean="0">
                          <a:effectLst/>
                          <a:sym typeface="Symbol" panose="05050102010706020507" pitchFamily="18" charset="2"/>
                        </a:rPr>
                        <a:t> = </a:t>
                      </a:r>
                      <a:r>
                        <a:rPr lang="fr-FR" sz="1000" b="1" dirty="0" smtClean="0">
                          <a:solidFill>
                            <a:srgbClr val="C00000"/>
                          </a:solidFill>
                          <a:effectLst/>
                          <a:latin typeface="Times New Roman" panose="02020603050405020304" pitchFamily="18" charset="0"/>
                          <a:cs typeface="Times New Roman" panose="02020603050405020304" pitchFamily="18" charset="0"/>
                          <a:sym typeface="Symbol" panose="05050102010706020507" pitchFamily="18" charset="2"/>
                        </a:rPr>
                        <a:t>cue bid  16 P.H.</a:t>
                      </a:r>
                      <a:r>
                        <a:rPr lang="fr-FR" sz="1000" b="1" baseline="0" dirty="0" smtClean="0">
                          <a:solidFill>
                            <a:srgbClr val="C00000"/>
                          </a:solidFill>
                          <a:effectLst/>
                          <a:latin typeface="Times New Roman" panose="02020603050405020304" pitchFamily="18" charset="0"/>
                          <a:cs typeface="Times New Roman" panose="02020603050405020304" pitchFamily="18" charset="0"/>
                          <a:sym typeface="Symbol" panose="05050102010706020507" pitchFamily="18" charset="2"/>
                        </a:rPr>
                        <a:t> ou +</a:t>
                      </a:r>
                      <a:endParaRPr lang="fr-FR" sz="10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5" h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5" hMerge="1">
                  <a:txBody>
                    <a:bodyPr/>
                    <a:lstStyle/>
                    <a:p>
                      <a:pPr>
                        <a:lnSpc>
                          <a:spcPct val="115000"/>
                        </a:lnSpc>
                        <a:spcAft>
                          <a:spcPts val="0"/>
                        </a:spcAft>
                        <a:tabLst>
                          <a:tab pos="2286635" algn="l"/>
                        </a:tabLst>
                      </a:pP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5" h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AD3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gridSpan="4"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AV74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R1053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51144">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vMerge="1">
                  <a:txBody>
                    <a:bodyPr/>
                    <a:lstStyle/>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bl>
          </a:graphicData>
        </a:graphic>
      </p:graphicFrame>
      <p:sp>
        <p:nvSpPr>
          <p:cNvPr id="6" name="Rectangle 5"/>
          <p:cNvSpPr/>
          <p:nvPr/>
        </p:nvSpPr>
        <p:spPr>
          <a:xfrm>
            <a:off x="945714" y="3062613"/>
            <a:ext cx="6375749" cy="861774"/>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Il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n'y a pas d'entame qui puisse battre le contrat.</a:t>
            </a:r>
          </a:p>
          <a:p>
            <a:r>
              <a:rPr lang="fr-FR" sz="1200" dirty="0">
                <a:latin typeface="Times New Roman" panose="02020603050405020304" pitchFamily="18" charset="0"/>
                <a:ea typeface="Times New Roman" panose="02020603050405020304" pitchFamily="18" charset="0"/>
                <a:cs typeface="Times New Roman" panose="02020603050405020304" pitchFamily="18" charset="0"/>
              </a:rPr>
              <a:t>Pour bien saisir ces notions de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force à gauche</a:t>
            </a:r>
            <a:r>
              <a:rPr lang="fr-FR"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ou de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force à droite</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disons que déjà néfastes en politique où des gens de même nature s'opposent pour des inepties, au Bridge elles sont   encore plus nuisibles si l'on ne tient pas compte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des dangers encourus lorsque la FORCE est à GAUCHE.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14</a:t>
            </a:fld>
            <a:endParaRPr lang="fr-FR" dirty="0">
              <a:solidFill>
                <a:prstClr val="black">
                  <a:tint val="75000"/>
                </a:prstClr>
              </a:solidFill>
            </a:endParaRPr>
          </a:p>
        </p:txBody>
      </p:sp>
      <p:sp>
        <p:nvSpPr>
          <p:cNvPr id="9" name="Bouton d'action : Retour 8">
            <a:hlinkClick r:id="rId2"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
        <p:nvSpPr>
          <p:cNvPr id="10" name="ZoneTexte 9"/>
          <p:cNvSpPr txBox="1"/>
          <p:nvPr/>
        </p:nvSpPr>
        <p:spPr>
          <a:xfrm>
            <a:off x="7321463" y="4429281"/>
            <a:ext cx="583813" cy="246221"/>
          </a:xfrm>
          <a:prstGeom prst="rect">
            <a:avLst/>
          </a:prstGeom>
          <a:noFill/>
        </p:spPr>
        <p:txBody>
          <a:bodyPr wrap="square" rtlCol="0">
            <a:spAutoFit/>
          </a:bodyPr>
          <a:lstStyle/>
          <a:p>
            <a:r>
              <a:rPr lang="fr-FR" sz="1000" b="1" i="1" dirty="0" smtClean="0"/>
              <a:t>menu</a:t>
            </a:r>
            <a:endParaRPr lang="fr-FR" sz="1000" b="1" i="1" dirty="0"/>
          </a:p>
        </p:txBody>
      </p:sp>
      <p:sp>
        <p:nvSpPr>
          <p:cNvPr id="11" name="Rectangle 1"/>
          <p:cNvSpPr>
            <a:spLocks noChangeArrowheads="1"/>
          </p:cNvSpPr>
          <p:nvPr/>
        </p:nvSpPr>
        <p:spPr bwMode="auto">
          <a:xfrm>
            <a:off x="870557" y="189680"/>
            <a:ext cx="5981179" cy="246221"/>
          </a:xfrm>
          <a:prstGeom prst="rect">
            <a:avLst/>
          </a:prstGeom>
          <a:solidFill>
            <a:srgbClr val="C00000"/>
          </a:solidFill>
          <a:ln>
            <a:noFill/>
          </a:ln>
          <a:effectLst/>
          <a:extLst/>
        </p:spPr>
        <p:txBody>
          <a:bodyPr vert="horz" wrap="square" lIns="0" tIns="0" rIns="91440" bIns="0" numCol="1" anchor="ctr" anchorCtr="0" compatLnSpc="1">
            <a:prstTxWarp prst="textNoShape">
              <a:avLst/>
            </a:prstTxWarp>
            <a:spAutoFit/>
          </a:bodyPr>
          <a:lstStyle>
            <a:lvl1pPr indent="274638"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defRPr>
                <a:solidFill>
                  <a:schemeClr val="tx1"/>
                </a:solidFill>
                <a:latin typeface="Arial" panose="020B0604020202020204" pitchFamily="34" charset="0"/>
              </a:defRPr>
            </a:lvl9pPr>
          </a:lstStyle>
          <a:p>
            <a:pPr marL="0" marR="0" lvl="0" indent="274638" algn="ctr" defTabSz="914400" rtl="0" eaLnBrk="0" fontAlgn="base" latinLnBrk="0" hangingPunct="0">
              <a:lnSpc>
                <a:spcPct val="100000"/>
              </a:lnSpc>
              <a:spcBef>
                <a:spcPct val="0"/>
              </a:spcBef>
              <a:spcAft>
                <a:spcPct val="0"/>
              </a:spcAft>
              <a:buClrTx/>
              <a:buSzTx/>
              <a:buFontTx/>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kumimoji="0" lang="fr-FR" altLang="fr-FR" sz="1600" b="1" i="0" u="none" strike="noStrike" cap="none" normalizeH="0" baseline="0" dirty="0" smtClean="0">
                <a:ln>
                  <a:noFill/>
                </a:ln>
                <a:solidFill>
                  <a:schemeClr val="bg1"/>
                </a:solidFill>
                <a:effectLst/>
                <a:latin typeface="Script MT Bold" panose="03040602040607080904" pitchFamily="66" charset="0"/>
                <a:ea typeface="Times New Roman" panose="02020603050405020304" pitchFamily="18" charset="0"/>
                <a:cs typeface="Arial" panose="020B0604020202020204" pitchFamily="34" charset="0"/>
              </a:rPr>
              <a:t>Voyons ce qu’il arrive si on place la force à droite </a:t>
            </a:r>
            <a:endParaRPr kumimoji="0" lang="fr-FR" altLang="fr-FR" sz="1600" b="0" i="0" u="none" strike="noStrike" cap="none" normalizeH="0" baseline="0" dirty="0" smtClean="0">
              <a:ln>
                <a:noFill/>
              </a:ln>
              <a:solidFill>
                <a:schemeClr val="bg1"/>
              </a:solidFill>
              <a:effectLst/>
              <a:latin typeface="Script MT Bold" panose="03040602040607080904" pitchFamily="66" charset="0"/>
              <a:cs typeface="Times New Roman" panose="02020603050405020304" pitchFamily="18" charset="0"/>
            </a:endParaRPr>
          </a:p>
        </p:txBody>
      </p:sp>
    </p:spTree>
    <p:extLst>
      <p:ext uri="{BB962C8B-B14F-4D97-AF65-F5344CB8AC3E}">
        <p14:creationId xmlns:p14="http://schemas.microsoft.com/office/powerpoint/2010/main" val="389866975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955" y="95810"/>
            <a:ext cx="5073825" cy="307777"/>
          </a:xfrm>
          <a:prstGeom prst="rect">
            <a:avLst/>
          </a:prstGeom>
          <a:solidFill>
            <a:srgbClr val="92D050"/>
          </a:solidFill>
        </p:spPr>
        <p:txBody>
          <a:bodyPr wrap="none">
            <a:spAutoFit/>
          </a:bodyPr>
          <a:lstStyle/>
          <a:p>
            <a:pPr algn="ctr">
              <a:spcAft>
                <a:spcPts val="0"/>
              </a:spcAft>
            </a:pPr>
            <a:r>
              <a:rPr lang="fr-FR" sz="1400" b="1" dirty="0" smtClean="0">
                <a:solidFill>
                  <a:schemeClr val="bg1"/>
                </a:solidFill>
                <a:latin typeface="Wide Latin" panose="020A0A07050505020404" pitchFamily="18" charset="0"/>
                <a:ea typeface="Times New Roman" panose="02020603050405020304" pitchFamily="18" charset="0"/>
              </a:rPr>
              <a:t>PRINCIPE D’ANTICIPATION </a:t>
            </a:r>
            <a:endParaRPr lang="fr-FR" sz="1600" dirty="0">
              <a:solidFill>
                <a:schemeClr val="bg1"/>
              </a:solidFill>
              <a:effectLst/>
              <a:latin typeface="Wide Latin" panose="020A0A07050505020404" pitchFamily="18" charset="0"/>
              <a:ea typeface="Times New Roman" panose="02020603050405020304" pitchFamily="18" charset="0"/>
            </a:endParaRPr>
          </a:p>
        </p:txBody>
      </p:sp>
      <p:sp>
        <p:nvSpPr>
          <p:cNvPr id="4" name="Rectangle 3"/>
          <p:cNvSpPr/>
          <p:nvPr/>
        </p:nvSpPr>
        <p:spPr>
          <a:xfrm>
            <a:off x="147865" y="453865"/>
            <a:ext cx="7915275" cy="2400657"/>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Il signifie qu'avant de passer à l'action, on doit d'une part </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prévoir les possibles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réponses du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partenaire ou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une possible intervention de l'adversaire</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e tenir prêt d'autre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part  à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ne pas se laisser surprendre par de l’inattendu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tabLst>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Bref, il faut toujours être </a:t>
            </a:r>
            <a:r>
              <a:rPr lang="fr-FR" sz="12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"présent </a:t>
            </a:r>
            <a:r>
              <a:rPr lang="fr-FR" sz="12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à la </a:t>
            </a:r>
            <a:r>
              <a:rPr lang="fr-FR" sz="12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table"</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 conscient du rôle occupé :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ouvreur,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répondant ou Intervenant.</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smtClean="0">
                <a:latin typeface="Arial" panose="020B0604020202020204" pitchFamily="34" charset="0"/>
                <a:ea typeface="Times New Roman" panose="02020603050405020304" pitchFamily="18" charset="0"/>
              </a:rPr>
              <a:t>Si </a:t>
            </a:r>
            <a:r>
              <a:rPr lang="fr-FR" sz="1400" b="1" dirty="0">
                <a:latin typeface="Arial" panose="020B0604020202020204" pitchFamily="34" charset="0"/>
                <a:ea typeface="Times New Roman" panose="02020603050405020304" pitchFamily="18" charset="0"/>
              </a:rPr>
              <a:t>on est </a:t>
            </a:r>
            <a:r>
              <a:rPr lang="fr-FR" sz="1400" b="1" dirty="0" smtClean="0">
                <a:latin typeface="Arial" panose="020B0604020202020204" pitchFamily="34" charset="0"/>
                <a:ea typeface="Times New Roman" panose="02020603050405020304" pitchFamily="18" charset="0"/>
              </a:rPr>
              <a:t>OUVREUR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par exemple, on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commence par examiner </a:t>
            </a:r>
            <a:r>
              <a:rPr lang="fr-FR" sz="1200" b="1" i="1" dirty="0">
                <a:latin typeface="Times New Roman" panose="02020603050405020304" pitchFamily="18" charset="0"/>
                <a:ea typeface="Times New Roman" panose="02020603050405020304" pitchFamily="18" charset="0"/>
                <a:cs typeface="Times New Roman" panose="02020603050405020304" pitchFamily="18" charset="0"/>
              </a:rPr>
              <a:t>la force</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de la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main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cette force est comprise entre 6 et 11 PH mal faits, la seule possibilité est une ouverture de barrage : 2 majeur faible ou enchères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à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des paliers injustifiés en fonction des conventions utilisées. </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cette force est égale ou supérieure à 12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PH, on commettrait une erreur en Passant, après avoir jugé la main pas convenable à l’ouverture. Vous ne rattraperez jamais le coup et votre partenaire ne pourra pas imaginer que vous auriez pu ouvrir. Certes, </a:t>
            </a:r>
            <a:r>
              <a:rPr lang="fr-FR" sz="14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il y a des risques à ouvrir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une main pourrie mais, si </a:t>
            </a:r>
            <a:r>
              <a:rPr lang="fr-FR" sz="14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vous n’êtes pas prêt à les courir</a:t>
            </a:r>
            <a:r>
              <a:rPr lang="fr-FR" sz="1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ce n’est pas au </a:t>
            </a:r>
            <a:r>
              <a:rPr lang="fr-FR" sz="14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Bridge qu’il faut jouer mais au bilboquet</a:t>
            </a:r>
            <a:r>
              <a:rPr lang="fr-FR" sz="12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Que faites-vous par exemple avec une des mains suivantes :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Espace réservé du numéro de diapositive 5"/>
          <p:cNvSpPr>
            <a:spLocks noGrp="1"/>
          </p:cNvSpPr>
          <p:nvPr>
            <p:ph type="sldNum" sz="quarter" idx="12"/>
          </p:nvPr>
        </p:nvSpPr>
        <p:spPr/>
        <p:txBody>
          <a:bodyPr/>
          <a:lstStyle/>
          <a:p>
            <a:fld id="{216D6DEA-369B-4E75-9939-9030780B741F}" type="slidenum">
              <a:rPr lang="fr-FR" smtClean="0">
                <a:solidFill>
                  <a:prstClr val="black">
                    <a:tint val="75000"/>
                  </a:prstClr>
                </a:solidFill>
              </a:rPr>
              <a:pPr/>
              <a:t>15</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2461047612"/>
              </p:ext>
            </p:extLst>
          </p:nvPr>
        </p:nvGraphicFramePr>
        <p:xfrm>
          <a:off x="259089" y="2823745"/>
          <a:ext cx="943513" cy="745492"/>
        </p:xfrm>
        <a:graphic>
          <a:graphicData uri="http://schemas.openxmlformats.org/drawingml/2006/table">
            <a:tbl>
              <a:tblPr firstRow="1" bandRow="1">
                <a:tableStyleId>{5C22544A-7EE6-4342-B048-85BDC9FD1C3A}</a:tableStyleId>
              </a:tblPr>
              <a:tblGrid>
                <a:gridCol w="292159"/>
                <a:gridCol w="651354"/>
              </a:tblGrid>
              <a:tr h="0">
                <a:tc>
                  <a:txBody>
                    <a:bodyPr/>
                    <a:lstStyle/>
                    <a:p>
                      <a:pPr algn="ctr"/>
                      <a:r>
                        <a:rPr lang="fr-FR" dirty="0" smtClean="0">
                          <a:solidFill>
                            <a:srgbClr val="FFFF00"/>
                          </a:solidFill>
                        </a:rPr>
                        <a:t>♠</a:t>
                      </a:r>
                      <a:endParaRPr lang="fr-FR" dirty="0">
                        <a:solidFill>
                          <a:srgbClr val="FFFF00"/>
                        </a:solidFill>
                      </a:endParaRPr>
                    </a:p>
                  </a:txBody>
                  <a:tcPr marL="0" marR="0" marT="0" marB="0"/>
                </a:tc>
                <a:tc>
                  <a:txBody>
                    <a:bodyPr/>
                    <a:lstStyle/>
                    <a:p>
                      <a:r>
                        <a:rPr lang="fr-FR" dirty="0" smtClean="0"/>
                        <a:t>A983</a:t>
                      </a:r>
                      <a:endParaRPr lang="fr-FR" dirty="0"/>
                    </a:p>
                  </a:txBody>
                  <a:tcPr marL="0" marR="0" marT="0" marB="0"/>
                </a:tc>
              </a:tr>
              <a:tr h="0">
                <a:tc>
                  <a:txBody>
                    <a:bodyPr/>
                    <a:lstStyle/>
                    <a:p>
                      <a:pPr algn="ctr"/>
                      <a:r>
                        <a:rPr lang="fr-FR" dirty="0" smtClean="0">
                          <a:solidFill>
                            <a:srgbClr val="FF0000"/>
                          </a:solidFill>
                        </a:rPr>
                        <a:t>♥</a:t>
                      </a:r>
                      <a:endParaRPr lang="fr-FR" dirty="0">
                        <a:solidFill>
                          <a:srgbClr val="FF0000"/>
                        </a:solidFill>
                      </a:endParaRPr>
                    </a:p>
                  </a:txBody>
                  <a:tcPr marL="0" marR="0" marT="0" marB="0"/>
                </a:tc>
                <a:tc>
                  <a:txBody>
                    <a:bodyPr/>
                    <a:lstStyle/>
                    <a:p>
                      <a:r>
                        <a:rPr lang="fr-FR" dirty="0" smtClean="0"/>
                        <a:t>AR876</a:t>
                      </a:r>
                      <a:endParaRPr lang="fr-FR" dirty="0"/>
                    </a:p>
                  </a:txBody>
                  <a:tcPr marL="0" marR="0" marT="0" marB="0"/>
                </a:tc>
              </a:tr>
              <a:tr h="0">
                <a:tc>
                  <a:txBody>
                    <a:bodyPr/>
                    <a:lstStyle/>
                    <a:p>
                      <a:pPr algn="ctr"/>
                      <a:r>
                        <a:rPr lang="fr-FR" dirty="0" smtClean="0">
                          <a:solidFill>
                            <a:srgbClr val="FF0000"/>
                          </a:solidFill>
                        </a:rPr>
                        <a:t>♦</a:t>
                      </a:r>
                      <a:endParaRPr lang="fr-FR" dirty="0">
                        <a:solidFill>
                          <a:srgbClr val="FF0000"/>
                        </a:solidFill>
                      </a:endParaRPr>
                    </a:p>
                  </a:txBody>
                  <a:tcPr marL="0" marR="0" marT="0" marB="0"/>
                </a:tc>
                <a:tc>
                  <a:txBody>
                    <a:bodyPr/>
                    <a:lstStyle/>
                    <a:p>
                      <a:r>
                        <a:rPr lang="fr-FR" dirty="0" smtClean="0"/>
                        <a:t>875</a:t>
                      </a:r>
                      <a:endParaRPr lang="fr-FR" dirty="0"/>
                    </a:p>
                  </a:txBody>
                  <a:tcPr marL="0" marR="0" marT="0" marB="0"/>
                </a:tc>
              </a:tr>
              <a:tr h="0">
                <a:tc>
                  <a:txBody>
                    <a:bodyPr/>
                    <a:lstStyle/>
                    <a:p>
                      <a:pPr algn="ctr"/>
                      <a:r>
                        <a:rPr lang="fr-FR" dirty="0" smtClean="0"/>
                        <a:t>♣</a:t>
                      </a:r>
                      <a:endParaRPr lang="fr-FR" dirty="0"/>
                    </a:p>
                  </a:txBody>
                  <a:tcPr marL="0" marR="0" marT="0" marB="0"/>
                </a:tc>
                <a:tc>
                  <a:txBody>
                    <a:bodyPr/>
                    <a:lstStyle/>
                    <a:p>
                      <a:r>
                        <a:rPr lang="fr-FR" dirty="0" smtClean="0"/>
                        <a:t>6</a:t>
                      </a:r>
                      <a:endParaRPr lang="fr-FR" dirty="0"/>
                    </a:p>
                  </a:txBody>
                  <a:tcPr marL="0" marR="0" marT="0" marB="0"/>
                </a:tc>
              </a:tr>
            </a:tbl>
          </a:graphicData>
        </a:graphic>
      </p:graphicFrame>
      <p:graphicFrame>
        <p:nvGraphicFramePr>
          <p:cNvPr id="8" name="Tableau 7"/>
          <p:cNvGraphicFramePr>
            <a:graphicFrameLocks noGrp="1"/>
          </p:cNvGraphicFramePr>
          <p:nvPr>
            <p:extLst>
              <p:ext uri="{D42A27DB-BD31-4B8C-83A1-F6EECF244321}">
                <p14:modId xmlns:p14="http://schemas.microsoft.com/office/powerpoint/2010/main" val="1407645147"/>
              </p:ext>
            </p:extLst>
          </p:nvPr>
        </p:nvGraphicFramePr>
        <p:xfrm>
          <a:off x="1244573" y="2833578"/>
          <a:ext cx="943513" cy="745492"/>
        </p:xfrm>
        <a:graphic>
          <a:graphicData uri="http://schemas.openxmlformats.org/drawingml/2006/table">
            <a:tbl>
              <a:tblPr firstRow="1" bandRow="1">
                <a:tableStyleId>{5C22544A-7EE6-4342-B048-85BDC9FD1C3A}</a:tableStyleId>
              </a:tblPr>
              <a:tblGrid>
                <a:gridCol w="256992"/>
                <a:gridCol w="686521"/>
              </a:tblGrid>
              <a:tr h="86469">
                <a:tc>
                  <a:txBody>
                    <a:bodyPr/>
                    <a:lstStyle/>
                    <a:p>
                      <a:pPr algn="ctr"/>
                      <a:r>
                        <a:rPr lang="fr-FR" dirty="0" smtClean="0">
                          <a:solidFill>
                            <a:srgbClr val="FFFF00"/>
                          </a:solidFill>
                        </a:rPr>
                        <a:t>♠</a:t>
                      </a:r>
                      <a:endParaRPr lang="fr-FR" dirty="0">
                        <a:solidFill>
                          <a:srgbClr val="FFFF00"/>
                        </a:solidFill>
                      </a:endParaRPr>
                    </a:p>
                  </a:txBody>
                  <a:tcPr marL="0" marR="0" marT="0" marB="0"/>
                </a:tc>
                <a:tc>
                  <a:txBody>
                    <a:bodyPr/>
                    <a:lstStyle/>
                    <a:p>
                      <a:r>
                        <a:rPr lang="fr-FR" dirty="0" smtClean="0"/>
                        <a:t>6</a:t>
                      </a:r>
                      <a:endParaRPr lang="fr-FR" dirty="0"/>
                    </a:p>
                  </a:txBody>
                  <a:tcPr marL="0" marR="0" marT="0" marB="0"/>
                </a:tc>
              </a:tr>
              <a:tr h="0">
                <a:tc>
                  <a:txBody>
                    <a:bodyPr/>
                    <a:lstStyle/>
                    <a:p>
                      <a:pPr algn="ctr"/>
                      <a:r>
                        <a:rPr lang="fr-FR" dirty="0" smtClean="0">
                          <a:solidFill>
                            <a:srgbClr val="FF0000"/>
                          </a:solidFill>
                        </a:rPr>
                        <a:t>♥</a:t>
                      </a:r>
                      <a:endParaRPr lang="fr-FR" dirty="0">
                        <a:solidFill>
                          <a:srgbClr val="FF0000"/>
                        </a:solidFill>
                      </a:endParaRPr>
                    </a:p>
                  </a:txBody>
                  <a:tcPr marL="0" marR="0" marT="0" marB="0"/>
                </a:tc>
                <a:tc>
                  <a:txBody>
                    <a:bodyPr/>
                    <a:lstStyle/>
                    <a:p>
                      <a:r>
                        <a:rPr lang="fr-FR" dirty="0" smtClean="0"/>
                        <a:t>875</a:t>
                      </a:r>
                      <a:endParaRPr lang="fr-FR" dirty="0"/>
                    </a:p>
                  </a:txBody>
                  <a:tcPr marL="0" marR="0" marT="0" marB="0"/>
                </a:tc>
              </a:tr>
              <a:tr h="0">
                <a:tc>
                  <a:txBody>
                    <a:bodyPr/>
                    <a:lstStyle/>
                    <a:p>
                      <a:pPr algn="ctr"/>
                      <a:r>
                        <a:rPr lang="fr-FR" dirty="0" smtClean="0">
                          <a:solidFill>
                            <a:srgbClr val="FF0000"/>
                          </a:solidFill>
                        </a:rPr>
                        <a:t>♦</a:t>
                      </a:r>
                      <a:endParaRPr lang="fr-FR" dirty="0">
                        <a:solidFill>
                          <a:srgbClr val="FF0000"/>
                        </a:solidFill>
                      </a:endParaRPr>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AR876</a:t>
                      </a:r>
                      <a:endParaRPr lang="fr-FR" dirty="0"/>
                    </a:p>
                  </a:txBody>
                  <a:tcPr marL="0" marR="0" marT="0" marB="0"/>
                </a:tc>
              </a:tr>
              <a:tr h="0">
                <a:tc>
                  <a:txBody>
                    <a:bodyPr/>
                    <a:lstStyle/>
                    <a:p>
                      <a:pPr algn="ctr"/>
                      <a:r>
                        <a:rPr lang="fr-FR" dirty="0" smtClean="0"/>
                        <a:t>♣</a:t>
                      </a:r>
                      <a:endParaRPr lang="fr-FR" dirty="0"/>
                    </a:p>
                  </a:txBody>
                  <a:tcPr marL="0" marR="0" marT="0" marB="0"/>
                </a:tc>
                <a:tc>
                  <a:txBody>
                    <a:bodyPr/>
                    <a:lstStyle/>
                    <a:p>
                      <a:pPr marL="0" marR="0" indent="0" algn="l" defTabSz="621060" rtl="0" eaLnBrk="1" fontAlgn="auto" latinLnBrk="0" hangingPunct="1">
                        <a:lnSpc>
                          <a:spcPct val="100000"/>
                        </a:lnSpc>
                        <a:spcBef>
                          <a:spcPts val="0"/>
                        </a:spcBef>
                        <a:spcAft>
                          <a:spcPts val="0"/>
                        </a:spcAft>
                        <a:buClrTx/>
                        <a:buSzTx/>
                        <a:buFontTx/>
                        <a:buNone/>
                        <a:tabLst/>
                        <a:defRPr/>
                      </a:pPr>
                      <a:r>
                        <a:rPr lang="fr-FR" dirty="0" smtClean="0"/>
                        <a:t>A983</a:t>
                      </a:r>
                      <a:endParaRPr lang="fr-FR" dirty="0"/>
                    </a:p>
                  </a:txBody>
                  <a:tcPr marL="0" marR="0" marT="0" marB="0"/>
                </a:tc>
              </a:tr>
            </a:tbl>
          </a:graphicData>
        </a:graphic>
      </p:graphicFrame>
      <p:graphicFrame>
        <p:nvGraphicFramePr>
          <p:cNvPr id="9" name="Tableau 8"/>
          <p:cNvGraphicFramePr>
            <a:graphicFrameLocks noGrp="1"/>
          </p:cNvGraphicFramePr>
          <p:nvPr>
            <p:extLst>
              <p:ext uri="{D42A27DB-BD31-4B8C-83A1-F6EECF244321}">
                <p14:modId xmlns:p14="http://schemas.microsoft.com/office/powerpoint/2010/main" val="2846835700"/>
              </p:ext>
            </p:extLst>
          </p:nvPr>
        </p:nvGraphicFramePr>
        <p:xfrm>
          <a:off x="2243110" y="2833578"/>
          <a:ext cx="943513" cy="745492"/>
        </p:xfrm>
        <a:graphic>
          <a:graphicData uri="http://schemas.openxmlformats.org/drawingml/2006/table">
            <a:tbl>
              <a:tblPr firstRow="1" bandRow="1">
                <a:tableStyleId>{5C22544A-7EE6-4342-B048-85BDC9FD1C3A}</a:tableStyleId>
              </a:tblPr>
              <a:tblGrid>
                <a:gridCol w="292159"/>
                <a:gridCol w="651354"/>
              </a:tblGrid>
              <a:tr h="0">
                <a:tc>
                  <a:txBody>
                    <a:bodyPr/>
                    <a:lstStyle/>
                    <a:p>
                      <a:pPr algn="ctr"/>
                      <a:r>
                        <a:rPr lang="fr-FR" dirty="0" smtClean="0">
                          <a:solidFill>
                            <a:srgbClr val="FFFF00"/>
                          </a:solidFill>
                        </a:rPr>
                        <a:t>♠</a:t>
                      </a:r>
                      <a:endParaRPr lang="fr-FR" dirty="0">
                        <a:solidFill>
                          <a:srgbClr val="FFFF00"/>
                        </a:solidFill>
                      </a:endParaRPr>
                    </a:p>
                  </a:txBody>
                  <a:tcPr marL="0" marR="0" marT="0" marB="0"/>
                </a:tc>
                <a:tc>
                  <a:txBody>
                    <a:bodyPr/>
                    <a:lstStyle/>
                    <a:p>
                      <a:r>
                        <a:rPr lang="fr-FR" dirty="0" smtClean="0"/>
                        <a:t>432</a:t>
                      </a:r>
                      <a:endParaRPr lang="fr-FR" dirty="0"/>
                    </a:p>
                  </a:txBody>
                  <a:tcPr marL="0" marR="0" marT="0" marB="0"/>
                </a:tc>
              </a:tr>
              <a:tr h="0">
                <a:tc>
                  <a:txBody>
                    <a:bodyPr/>
                    <a:lstStyle/>
                    <a:p>
                      <a:pPr algn="ctr"/>
                      <a:r>
                        <a:rPr lang="fr-FR" dirty="0" smtClean="0">
                          <a:solidFill>
                            <a:srgbClr val="FF0000"/>
                          </a:solidFill>
                        </a:rPr>
                        <a:t>♥</a:t>
                      </a:r>
                      <a:endParaRPr lang="fr-FR" dirty="0">
                        <a:solidFill>
                          <a:srgbClr val="FF0000"/>
                        </a:solidFill>
                      </a:endParaRPr>
                    </a:p>
                  </a:txBody>
                  <a:tcPr marL="0" marR="0" marT="0" marB="0"/>
                </a:tc>
                <a:tc>
                  <a:txBody>
                    <a:bodyPr/>
                    <a:lstStyle/>
                    <a:p>
                      <a:r>
                        <a:rPr lang="fr-FR" dirty="0" smtClean="0"/>
                        <a:t>AR8</a:t>
                      </a:r>
                      <a:endParaRPr lang="fr-FR" dirty="0"/>
                    </a:p>
                  </a:txBody>
                  <a:tcPr marL="0" marR="0" marT="0" marB="0"/>
                </a:tc>
              </a:tr>
              <a:tr h="0">
                <a:tc>
                  <a:txBody>
                    <a:bodyPr/>
                    <a:lstStyle/>
                    <a:p>
                      <a:pPr algn="ctr"/>
                      <a:r>
                        <a:rPr lang="fr-FR" dirty="0" smtClean="0">
                          <a:solidFill>
                            <a:srgbClr val="FF0000"/>
                          </a:solidFill>
                        </a:rPr>
                        <a:t>♦</a:t>
                      </a:r>
                      <a:endParaRPr lang="fr-FR" dirty="0">
                        <a:solidFill>
                          <a:srgbClr val="FF0000"/>
                        </a:solidFill>
                      </a:endParaRPr>
                    </a:p>
                  </a:txBody>
                  <a:tcPr marL="0" marR="0" marT="0" marB="0"/>
                </a:tc>
                <a:tc>
                  <a:txBody>
                    <a:bodyPr/>
                    <a:lstStyle/>
                    <a:p>
                      <a:r>
                        <a:rPr lang="fr-FR" dirty="0" smtClean="0"/>
                        <a:t>87</a:t>
                      </a:r>
                      <a:endParaRPr lang="fr-FR" dirty="0"/>
                    </a:p>
                  </a:txBody>
                  <a:tcPr marL="0" marR="0" marT="0" marB="0"/>
                </a:tc>
              </a:tr>
              <a:tr h="0">
                <a:tc>
                  <a:txBody>
                    <a:bodyPr/>
                    <a:lstStyle/>
                    <a:p>
                      <a:pPr algn="ctr"/>
                      <a:r>
                        <a:rPr lang="fr-FR" dirty="0" smtClean="0"/>
                        <a:t>♣</a:t>
                      </a:r>
                      <a:endParaRPr lang="fr-FR" dirty="0"/>
                    </a:p>
                  </a:txBody>
                  <a:tcPr marL="0" marR="0" marT="0" marB="0"/>
                </a:tc>
                <a:tc>
                  <a:txBody>
                    <a:bodyPr/>
                    <a:lstStyle/>
                    <a:p>
                      <a:r>
                        <a:rPr lang="fr-FR" dirty="0" smtClean="0"/>
                        <a:t>AR654</a:t>
                      </a:r>
                      <a:endParaRPr lang="fr-FR" dirty="0"/>
                    </a:p>
                  </a:txBody>
                  <a:tcPr marL="0" marR="0" marT="0" marB="0"/>
                </a:tc>
              </a:tr>
            </a:tbl>
          </a:graphicData>
        </a:graphic>
      </p:graphicFrame>
      <p:sp>
        <p:nvSpPr>
          <p:cNvPr id="10" name="ZoneTexte 9"/>
          <p:cNvSpPr txBox="1"/>
          <p:nvPr/>
        </p:nvSpPr>
        <p:spPr>
          <a:xfrm>
            <a:off x="3228075" y="2858502"/>
            <a:ext cx="4543861" cy="657872"/>
          </a:xfrm>
          <a:prstGeom prst="rect">
            <a:avLst/>
          </a:prstGeom>
          <a:noFill/>
        </p:spPr>
        <p:txBody>
          <a:bodyPr wrap="square" rtlCol="0">
            <a:spAutoFit/>
          </a:bodyPr>
          <a:lstStyle/>
          <a:p>
            <a:r>
              <a:rPr lang="fr-FR" dirty="0" smtClean="0"/>
              <a:t>Si vous PASSEZ, vous serez toujours plus près du zéro que du top. Vous avez les trois levées immédiates que toute ouverture à la couleur au palier de un promet. Que vous faut-il de plus ?</a:t>
            </a:r>
            <a:endParaRPr lang="fr-FR" dirty="0"/>
          </a:p>
        </p:txBody>
      </p:sp>
      <p:sp>
        <p:nvSpPr>
          <p:cNvPr id="11" name="ZoneTexte 10"/>
          <p:cNvSpPr txBox="1"/>
          <p:nvPr/>
        </p:nvSpPr>
        <p:spPr>
          <a:xfrm>
            <a:off x="147865" y="3598061"/>
            <a:ext cx="7915275" cy="657872"/>
          </a:xfrm>
          <a:prstGeom prst="rect">
            <a:avLst/>
          </a:prstGeom>
          <a:noFill/>
        </p:spPr>
        <p:txBody>
          <a:bodyPr wrap="square" rtlCol="0">
            <a:spAutoFit/>
          </a:bodyPr>
          <a:lstStyle/>
          <a:p>
            <a:r>
              <a:rPr lang="fr-FR" dirty="0" smtClean="0"/>
              <a:t>Il en va de même pour une main </a:t>
            </a:r>
            <a:r>
              <a:rPr lang="fr-FR" sz="1200" dirty="0" smtClean="0">
                <a:latin typeface="Arial" panose="020B0604020202020204" pitchFamily="34" charset="0"/>
                <a:ea typeface="Times New Roman" panose="02020603050405020304" pitchFamily="18" charset="0"/>
              </a:rPr>
              <a:t>régulière </a:t>
            </a:r>
            <a:r>
              <a:rPr lang="fr-FR" sz="1200" dirty="0">
                <a:latin typeface="Arial" panose="020B0604020202020204" pitchFamily="34" charset="0"/>
                <a:ea typeface="Times New Roman" panose="02020603050405020304" pitchFamily="18" charset="0"/>
              </a:rPr>
              <a:t>de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12/14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P.H.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dispersés. Elle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ne fera pas de petits même soumise à insémination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artificielle, mais ce n’est pas pour autant qu’il faut passer</a:t>
            </a:r>
            <a:r>
              <a:rPr lang="fr-FR" dirty="0" smtClean="0"/>
              <a:t>, comme préconisent certains sophistes tourmentés et attendre la suite des événements. On attendra pas longtemps le zéro qui pointe à l’horizon. J’en parle aussi en connaissance de cause.</a:t>
            </a:r>
          </a:p>
        </p:txBody>
      </p:sp>
      <p:sp>
        <p:nvSpPr>
          <p:cNvPr id="12" name="ZoneTexte 11"/>
          <p:cNvSpPr txBox="1"/>
          <p:nvPr/>
        </p:nvSpPr>
        <p:spPr>
          <a:xfrm>
            <a:off x="2498425" y="4305939"/>
            <a:ext cx="2902226" cy="280846"/>
          </a:xfrm>
          <a:prstGeom prst="rect">
            <a:avLst/>
          </a:prstGeom>
          <a:solidFill>
            <a:srgbClr val="00B050"/>
          </a:solidFill>
        </p:spPr>
        <p:txBody>
          <a:bodyPr wrap="square" rtlCol="0">
            <a:spAutoFit/>
          </a:bodyPr>
          <a:lstStyle/>
          <a:p>
            <a:pPr algn="ctr"/>
            <a:r>
              <a:rPr lang="fr-FR" dirty="0" smtClean="0">
                <a:solidFill>
                  <a:srgbClr val="FFFF00"/>
                </a:solidFill>
              </a:rPr>
              <a:t>Voir la suite dans diapositive suivante </a:t>
            </a:r>
            <a:endParaRPr lang="fr-FR" dirty="0">
              <a:solidFill>
                <a:srgbClr val="FFFF00"/>
              </a:solidFill>
            </a:endParaRPr>
          </a:p>
        </p:txBody>
      </p:sp>
      <p:pic>
        <p:nvPicPr>
          <p:cNvPr id="13" name="Imag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54779" y="4014831"/>
            <a:ext cx="523994" cy="582216"/>
          </a:xfrm>
          <a:prstGeom prst="rect">
            <a:avLst/>
          </a:prstGeom>
        </p:spPr>
      </p:pic>
    </p:spTree>
    <p:extLst>
      <p:ext uri="{BB962C8B-B14F-4D97-AF65-F5344CB8AC3E}">
        <p14:creationId xmlns:p14="http://schemas.microsoft.com/office/powerpoint/2010/main" val="329045314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850" y="145510"/>
            <a:ext cx="8210550" cy="3077766"/>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Et du moment qu’on parle de risques, on peut en prendre aussi comme aux quilles avec une très belle main à base de fourchettes si la force restante est détenue par l’adversaire de gauche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latin typeface="Arial" panose="020B0604020202020204" pitchFamily="34" charset="0"/>
              <a:ea typeface="Times New Roman" panose="02020603050405020304" pitchFamily="18" charset="0"/>
            </a:endParaRPr>
          </a:p>
          <a:p>
            <a:pPr lvl="2"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a:latin typeface="Times New Roman" panose="02020603050405020304" pitchFamily="18" charset="0"/>
              <a:cs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 </a:t>
            </a:r>
          </a:p>
          <a:p>
            <a:pPr algn="ct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Bien sûr il ne faut pas généraliser, et reconnaître :</a:t>
            </a:r>
          </a:p>
          <a:p>
            <a:pPr marL="285750" indent="-285750" algn="just">
              <a:spcAft>
                <a:spcPts val="0"/>
              </a:spcAf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qu'une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main de 14 PH concentrés dans un bicolore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mérite qu’on lui ajoute une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plus-value de 3/4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PD</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qu’un vide ou singleton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dans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la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couleur du partenaire ne constitue pas une </a:t>
            </a:r>
            <a:r>
              <a:rPr lang="fr-FR" sz="14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plus value</a:t>
            </a:r>
            <a:r>
              <a:rPr lang="fr-FR" sz="1400"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mais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une </a:t>
            </a:r>
            <a:r>
              <a:rPr lang="fr-FR" sz="14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moins </a:t>
            </a:r>
            <a:r>
              <a:rPr lang="fr-FR" sz="14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value</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Times New Roman" panose="02020603050405020304" pitchFamily="18" charset="0"/>
                <a:cs typeface="Times New Roman" panose="02020603050405020304" pitchFamily="18" charset="0"/>
              </a:rPr>
              <a:t>q</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ue les </a:t>
            </a:r>
            <a:r>
              <a:rPr lang="fr-FR" sz="14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plus values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ou </a:t>
            </a:r>
            <a:r>
              <a:rPr lang="fr-FR" sz="14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moins values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ne doivent pas être supputées dès le début des enchères mais au fur et à mesure de leur déroulement, une chicane de sa propre main pouvant correspondre à la couleur du partenaire </a:t>
            </a:r>
          </a:p>
          <a:p>
            <a:pPr marL="285750" indent="-285750" algn="just">
              <a:buFontTx/>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cs typeface="Times New Roman" panose="02020603050405020304" pitchFamily="18" charset="0"/>
              </a:rPr>
              <a:t>q</a:t>
            </a:r>
            <a:r>
              <a:rPr lang="fr-FR" sz="1400" dirty="0" smtClean="0">
                <a:latin typeface="Times New Roman" panose="02020603050405020304" pitchFamily="18" charset="0"/>
                <a:cs typeface="Times New Roman" panose="02020603050405020304" pitchFamily="18" charset="0"/>
              </a:rPr>
              <a:t>ue le </a:t>
            </a:r>
            <a:r>
              <a:rPr lang="fr-FR" sz="1400" b="1" i="1" dirty="0" smtClean="0">
                <a:solidFill>
                  <a:srgbClr val="C00000"/>
                </a:solidFill>
                <a:latin typeface="Times New Roman" panose="02020603050405020304" pitchFamily="18" charset="0"/>
                <a:cs typeface="Times New Roman" panose="02020603050405020304" pitchFamily="18" charset="0"/>
              </a:rPr>
              <a:t>partenaire n’est pas sourd </a:t>
            </a:r>
            <a:r>
              <a:rPr lang="fr-FR" sz="1400" dirty="0" smtClean="0">
                <a:latin typeface="Times New Roman" panose="02020603050405020304" pitchFamily="18" charset="0"/>
                <a:cs typeface="Times New Roman" panose="02020603050405020304" pitchFamily="18" charset="0"/>
              </a:rPr>
              <a:t>et qu’il est dangereux de lui revendre ce qu’on lui a déjà vendu</a:t>
            </a:r>
          </a:p>
        </p:txBody>
      </p:sp>
      <p:sp>
        <p:nvSpPr>
          <p:cNvPr id="3" name="Espace réservé du numéro de diapositive 2"/>
          <p:cNvSpPr>
            <a:spLocks noGrp="1"/>
          </p:cNvSpPr>
          <p:nvPr>
            <p:ph type="sldNum" sz="quarter" idx="12"/>
          </p:nvPr>
        </p:nvSpPr>
        <p:spPr/>
        <p:txBody>
          <a:bodyPr/>
          <a:lstStyle/>
          <a:p>
            <a:fld id="{216D6DEA-369B-4E75-9939-9030780B741F}" type="slidenum">
              <a:rPr lang="fr-FR" smtClean="0">
                <a:solidFill>
                  <a:prstClr val="black">
                    <a:tint val="75000"/>
                  </a:prstClr>
                </a:solidFill>
              </a:rPr>
              <a:pPr/>
              <a:t>16</a:t>
            </a:fld>
            <a:endParaRPr lang="fr-FR" dirty="0">
              <a:solidFill>
                <a:prstClr val="black">
                  <a:tint val="75000"/>
                </a:prstClr>
              </a:solidFill>
            </a:endParaRPr>
          </a:p>
        </p:txBody>
      </p:sp>
      <p:graphicFrame>
        <p:nvGraphicFramePr>
          <p:cNvPr id="4" name="Tableau 3"/>
          <p:cNvGraphicFramePr>
            <a:graphicFrameLocks noGrp="1"/>
          </p:cNvGraphicFramePr>
          <p:nvPr>
            <p:extLst>
              <p:ext uri="{D42A27DB-BD31-4B8C-83A1-F6EECF244321}">
                <p14:modId xmlns:p14="http://schemas.microsoft.com/office/powerpoint/2010/main" val="227574507"/>
              </p:ext>
            </p:extLst>
          </p:nvPr>
        </p:nvGraphicFramePr>
        <p:xfrm>
          <a:off x="171820" y="930505"/>
          <a:ext cx="1157446" cy="746757"/>
        </p:xfrm>
        <a:graphic>
          <a:graphicData uri="http://schemas.openxmlformats.org/drawingml/2006/table">
            <a:tbl>
              <a:tblPr firstRow="1" bandRow="1">
                <a:tableStyleId>{5C22544A-7EE6-4342-B048-85BDC9FD1C3A}</a:tableStyleId>
              </a:tblPr>
              <a:tblGrid>
                <a:gridCol w="243046"/>
                <a:gridCol w="914400"/>
              </a:tblGrid>
              <a:tr h="144000">
                <a:tc>
                  <a:txBody>
                    <a:bodyPr/>
                    <a:lstStyle/>
                    <a:p>
                      <a:pPr algn="ctr"/>
                      <a:r>
                        <a:rPr lang="fr-FR" sz="1200" b="1" dirty="0" smtClean="0"/>
                        <a:t>♠</a:t>
                      </a:r>
                      <a:endParaRPr lang="fr-FR" dirty="0"/>
                    </a:p>
                  </a:txBody>
                  <a:tcPr marL="0" marR="0" marT="0" marB="0"/>
                </a:tc>
                <a:tc>
                  <a:txBody>
                    <a:bodyPr/>
                    <a:lstStyle/>
                    <a:p>
                      <a:pPr algn="ctr"/>
                      <a:r>
                        <a:rPr lang="fr-FR" sz="1200" dirty="0" smtClean="0"/>
                        <a:t>R109</a:t>
                      </a:r>
                      <a:endParaRPr lang="fr-FR" sz="1200" dirty="0"/>
                    </a:p>
                  </a:txBody>
                  <a:tcPr marL="0" marR="0" marT="0" marB="0"/>
                </a:tc>
              </a:tr>
              <a:tr h="198117">
                <a:tc>
                  <a:txBody>
                    <a:bodyPr/>
                    <a:lstStyle/>
                    <a:p>
                      <a:pPr algn="ctr"/>
                      <a:r>
                        <a:rPr lang="fr-FR" sz="1200" dirty="0" smtClean="0">
                          <a:solidFill>
                            <a:srgbClr val="FF0000"/>
                          </a:solidFill>
                        </a:rPr>
                        <a:t>♥</a:t>
                      </a:r>
                      <a:endParaRPr lang="fr-FR" dirty="0">
                        <a:solidFill>
                          <a:srgbClr val="FF0000"/>
                        </a:solidFill>
                      </a:endParaRPr>
                    </a:p>
                  </a:txBody>
                  <a:tcPr marL="0" marR="0" marT="0" marB="0"/>
                </a:tc>
                <a:tc>
                  <a:txBody>
                    <a:bodyPr/>
                    <a:lstStyle/>
                    <a:p>
                      <a:pPr algn="ctr"/>
                      <a:r>
                        <a:rPr lang="fr-FR" sz="1200" dirty="0" smtClean="0"/>
                        <a:t>AD106</a:t>
                      </a:r>
                      <a:endParaRPr lang="fr-FR" sz="1200" dirty="0"/>
                    </a:p>
                  </a:txBody>
                  <a:tcPr marL="0" marR="0" marT="0" marB="0"/>
                </a:tc>
              </a:tr>
              <a:tr h="144000">
                <a:tc>
                  <a:txBody>
                    <a:bodyPr/>
                    <a:lstStyle/>
                    <a:p>
                      <a:pPr algn="ctr"/>
                      <a:r>
                        <a:rPr lang="fr-FR" sz="1200" dirty="0" smtClean="0">
                          <a:solidFill>
                            <a:srgbClr val="FF0000"/>
                          </a:solidFill>
                        </a:rPr>
                        <a:t>♦</a:t>
                      </a:r>
                      <a:endParaRPr lang="fr-FR" dirty="0">
                        <a:solidFill>
                          <a:srgbClr val="FF0000"/>
                        </a:solidFill>
                      </a:endParaRPr>
                    </a:p>
                  </a:txBody>
                  <a:tcPr marL="0" marR="0" marT="0" marB="0"/>
                </a:tc>
                <a:tc>
                  <a:txBody>
                    <a:bodyPr/>
                    <a:lstStyle/>
                    <a:p>
                      <a:pPr algn="ctr"/>
                      <a:r>
                        <a:rPr lang="fr-FR" sz="1200" dirty="0" smtClean="0"/>
                        <a:t>D1032</a:t>
                      </a:r>
                      <a:endParaRPr lang="fr-FR" sz="1200" dirty="0"/>
                    </a:p>
                  </a:txBody>
                  <a:tcPr marL="0" marR="0" marT="0" marB="0"/>
                </a:tc>
              </a:tr>
              <a:tr h="144000">
                <a:tc>
                  <a:txBody>
                    <a:bodyPr/>
                    <a:lstStyle/>
                    <a:p>
                      <a:pPr algn="ctr"/>
                      <a:r>
                        <a:rPr lang="fr-FR" sz="1200" dirty="0" smtClean="0"/>
                        <a:t>♣</a:t>
                      </a:r>
                      <a:endParaRPr lang="fr-FR" dirty="0"/>
                    </a:p>
                  </a:txBody>
                  <a:tcPr marL="0" marR="0" marT="0" marB="0"/>
                </a:tc>
                <a:tc>
                  <a:txBody>
                    <a:bodyPr/>
                    <a:lstStyle/>
                    <a:p>
                      <a:pPr algn="ctr"/>
                      <a:r>
                        <a:rPr lang="fr-FR" sz="1200" dirty="0" smtClean="0"/>
                        <a:t>R109</a:t>
                      </a:r>
                      <a:endParaRPr lang="fr-FR" sz="1200" dirty="0"/>
                    </a:p>
                  </a:txBody>
                  <a:tcPr marL="0" marR="0" marT="0" marB="0"/>
                </a:tc>
              </a:tr>
            </a:tbl>
          </a:graphicData>
        </a:graphic>
      </p:graphicFrame>
      <p:graphicFrame>
        <p:nvGraphicFramePr>
          <p:cNvPr id="5" name="Tableau 4"/>
          <p:cNvGraphicFramePr>
            <a:graphicFrameLocks noGrp="1"/>
          </p:cNvGraphicFramePr>
          <p:nvPr>
            <p:extLst>
              <p:ext uri="{D42A27DB-BD31-4B8C-83A1-F6EECF244321}">
                <p14:modId xmlns:p14="http://schemas.microsoft.com/office/powerpoint/2010/main" val="1246995784"/>
              </p:ext>
            </p:extLst>
          </p:nvPr>
        </p:nvGraphicFramePr>
        <p:xfrm>
          <a:off x="1495826" y="930505"/>
          <a:ext cx="1040640" cy="731520"/>
        </p:xfrm>
        <a:graphic>
          <a:graphicData uri="http://schemas.openxmlformats.org/drawingml/2006/table">
            <a:tbl>
              <a:tblPr bandRow="1">
                <a:tableStyleId>{7DF18680-E054-41AD-8BC1-D1AEF772440D}</a:tableStyleId>
              </a:tblPr>
              <a:tblGrid>
                <a:gridCol w="182388"/>
                <a:gridCol w="858252"/>
              </a:tblGrid>
              <a:tr h="144000">
                <a:tc>
                  <a:txBody>
                    <a:bodyPr/>
                    <a:lstStyle/>
                    <a:p>
                      <a:pPr algn="l"/>
                      <a:r>
                        <a:rPr lang="fr-FR" sz="1200" b="1" dirty="0" smtClean="0"/>
                        <a:t>♠</a:t>
                      </a:r>
                      <a:endParaRPr lang="fr-FR" dirty="0"/>
                    </a:p>
                  </a:txBody>
                  <a:tcPr marL="0" marR="0" marT="0" marB="0"/>
                </a:tc>
                <a:tc>
                  <a:txBody>
                    <a:bodyPr/>
                    <a:lstStyle/>
                    <a:p>
                      <a:pPr lvl="1" algn="l" defTabSz="432000">
                        <a:lnSpc>
                          <a:spcPct val="100000"/>
                        </a:lnSpc>
                      </a:pPr>
                      <a:r>
                        <a:rPr lang="fr-FR" sz="1200" b="0" cap="none" spc="0" dirty="0" smtClean="0">
                          <a:ln>
                            <a:noFill/>
                          </a:ln>
                          <a:solidFill>
                            <a:schemeClr val="tx1"/>
                          </a:solidFill>
                          <a:effectLst/>
                        </a:rPr>
                        <a:t>ADV</a:t>
                      </a:r>
                      <a:endParaRPr lang="fr-FR" sz="1200" b="0" cap="none" spc="0" dirty="0">
                        <a:ln>
                          <a:noFill/>
                        </a:ln>
                        <a:solidFill>
                          <a:schemeClr val="tx1"/>
                        </a:solidFill>
                        <a:effectLst/>
                      </a:endParaRPr>
                    </a:p>
                  </a:txBody>
                  <a:tcPr marL="0" marR="0" marT="0" marB="0"/>
                </a:tc>
              </a:tr>
              <a:tr h="144000">
                <a:tc>
                  <a:txBody>
                    <a:bodyPr/>
                    <a:lstStyle/>
                    <a:p>
                      <a:pPr algn="l"/>
                      <a:r>
                        <a:rPr lang="fr-FR" sz="1200" dirty="0" smtClean="0">
                          <a:solidFill>
                            <a:srgbClr val="FF0000"/>
                          </a:solidFill>
                        </a:rPr>
                        <a:t>♥</a:t>
                      </a:r>
                      <a:endParaRPr lang="fr-FR" dirty="0">
                        <a:solidFill>
                          <a:srgbClr val="FF0000"/>
                        </a:solidFill>
                      </a:endParaRPr>
                    </a:p>
                  </a:txBody>
                  <a:tcPr marL="0" marR="0" marT="0" marB="0"/>
                </a:tc>
                <a:tc>
                  <a:txBody>
                    <a:bodyPr/>
                    <a:lstStyle/>
                    <a:p>
                      <a:pPr lvl="1" algn="l" defTabSz="432000">
                        <a:lnSpc>
                          <a:spcPct val="100000"/>
                        </a:lnSpc>
                      </a:pPr>
                      <a:r>
                        <a:rPr lang="fr-FR" sz="1200" b="0" cap="none" spc="0" dirty="0" smtClean="0">
                          <a:ln>
                            <a:noFill/>
                          </a:ln>
                          <a:solidFill>
                            <a:schemeClr val="tx1"/>
                          </a:solidFill>
                          <a:effectLst/>
                        </a:rPr>
                        <a:t>RV9</a:t>
                      </a:r>
                      <a:endParaRPr lang="fr-FR" sz="1200" b="0" cap="none" spc="0" dirty="0">
                        <a:ln>
                          <a:noFill/>
                        </a:ln>
                        <a:solidFill>
                          <a:schemeClr val="tx1"/>
                        </a:solidFill>
                        <a:effectLst/>
                      </a:endParaRPr>
                    </a:p>
                  </a:txBody>
                  <a:tcPr marL="0" marR="0" marT="0" marB="0"/>
                </a:tc>
              </a:tr>
              <a:tr h="144000">
                <a:tc>
                  <a:txBody>
                    <a:bodyPr/>
                    <a:lstStyle/>
                    <a:p>
                      <a:pPr algn="l"/>
                      <a:r>
                        <a:rPr lang="fr-FR" sz="1200" dirty="0" smtClean="0">
                          <a:solidFill>
                            <a:srgbClr val="FF0000"/>
                          </a:solidFill>
                        </a:rPr>
                        <a:t>♦</a:t>
                      </a:r>
                      <a:endParaRPr lang="fr-FR" dirty="0">
                        <a:solidFill>
                          <a:srgbClr val="FF0000"/>
                        </a:solidFill>
                      </a:endParaRPr>
                    </a:p>
                  </a:txBody>
                  <a:tcPr marL="0" marR="0" marT="0" marB="0"/>
                </a:tc>
                <a:tc>
                  <a:txBody>
                    <a:bodyPr/>
                    <a:lstStyle/>
                    <a:p>
                      <a:pPr lvl="1" algn="l" defTabSz="432000">
                        <a:lnSpc>
                          <a:spcPct val="100000"/>
                        </a:lnSpc>
                      </a:pPr>
                      <a:r>
                        <a:rPr lang="fr-FR" sz="1200" b="0" cap="none" spc="0" dirty="0" smtClean="0">
                          <a:ln>
                            <a:noFill/>
                          </a:ln>
                          <a:solidFill>
                            <a:schemeClr val="tx1"/>
                          </a:solidFill>
                          <a:effectLst/>
                        </a:rPr>
                        <a:t>A985</a:t>
                      </a:r>
                      <a:endParaRPr lang="fr-FR" sz="1200" b="0" cap="none" spc="0" dirty="0">
                        <a:ln>
                          <a:noFill/>
                        </a:ln>
                        <a:solidFill>
                          <a:schemeClr val="tx1"/>
                        </a:solidFill>
                        <a:effectLst/>
                      </a:endParaRPr>
                    </a:p>
                  </a:txBody>
                  <a:tcPr marL="0" marR="0" marT="0" marB="0"/>
                </a:tc>
              </a:tr>
              <a:tr h="180000">
                <a:tc>
                  <a:txBody>
                    <a:bodyPr/>
                    <a:lstStyle/>
                    <a:p>
                      <a:pPr algn="l"/>
                      <a:r>
                        <a:rPr lang="fr-FR" sz="1200" dirty="0" smtClean="0"/>
                        <a:t>♣</a:t>
                      </a:r>
                      <a:endParaRPr lang="fr-FR" dirty="0"/>
                    </a:p>
                  </a:txBody>
                  <a:tcPr marL="0" marR="0" marT="0" marB="0"/>
                </a:tc>
                <a:tc>
                  <a:txBody>
                    <a:bodyPr/>
                    <a:lstStyle/>
                    <a:p>
                      <a:pPr lvl="1" algn="l" defTabSz="432000">
                        <a:lnSpc>
                          <a:spcPct val="100000"/>
                        </a:lnSpc>
                      </a:pPr>
                      <a:r>
                        <a:rPr lang="fr-FR" sz="1200" b="0" cap="none" spc="0" dirty="0" smtClean="0">
                          <a:ln>
                            <a:noFill/>
                          </a:ln>
                          <a:solidFill>
                            <a:schemeClr val="tx1"/>
                          </a:solidFill>
                          <a:effectLst/>
                        </a:rPr>
                        <a:t>DV8</a:t>
                      </a:r>
                      <a:endParaRPr lang="fr-FR" sz="1200" b="0" cap="none" spc="0" dirty="0">
                        <a:ln>
                          <a:noFill/>
                        </a:ln>
                        <a:solidFill>
                          <a:schemeClr val="tx1"/>
                        </a:solidFill>
                        <a:effectLst/>
                      </a:endParaRPr>
                    </a:p>
                  </a:txBody>
                  <a:tcPr marL="0" marR="0" marT="0" marB="0"/>
                </a:tc>
              </a:tr>
            </a:tbl>
          </a:graphicData>
        </a:graphic>
      </p:graphicFrame>
      <p:sp>
        <p:nvSpPr>
          <p:cNvPr id="6" name="ZoneTexte 5"/>
          <p:cNvSpPr txBox="1"/>
          <p:nvPr/>
        </p:nvSpPr>
        <p:spPr>
          <a:xfrm>
            <a:off x="7841293" y="2373682"/>
            <a:ext cx="184731" cy="280846"/>
          </a:xfrm>
          <a:prstGeom prst="rect">
            <a:avLst/>
          </a:prstGeom>
          <a:noFill/>
        </p:spPr>
        <p:txBody>
          <a:bodyPr wrap="none" rtlCol="0">
            <a:spAutoFit/>
          </a:bodyPr>
          <a:lstStyle/>
          <a:p>
            <a:endParaRPr lang="fr-FR" dirty="0"/>
          </a:p>
        </p:txBody>
      </p:sp>
      <p:sp>
        <p:nvSpPr>
          <p:cNvPr id="7" name="ZoneTexte 6"/>
          <p:cNvSpPr txBox="1"/>
          <p:nvPr/>
        </p:nvSpPr>
        <p:spPr>
          <a:xfrm>
            <a:off x="1415332" y="658015"/>
            <a:ext cx="993913" cy="280846"/>
          </a:xfrm>
          <a:prstGeom prst="rect">
            <a:avLst/>
          </a:prstGeom>
          <a:noFill/>
        </p:spPr>
        <p:txBody>
          <a:bodyPr wrap="square" rtlCol="0">
            <a:spAutoFit/>
          </a:bodyPr>
          <a:lstStyle/>
          <a:p>
            <a:r>
              <a:rPr lang="fr-FR" dirty="0" smtClean="0"/>
              <a:t>En Ouest </a:t>
            </a:r>
            <a:endParaRPr lang="fr-FR" dirty="0"/>
          </a:p>
        </p:txBody>
      </p:sp>
      <p:sp>
        <p:nvSpPr>
          <p:cNvPr id="8" name="ZoneTexte 7"/>
          <p:cNvSpPr txBox="1"/>
          <p:nvPr/>
        </p:nvSpPr>
        <p:spPr>
          <a:xfrm>
            <a:off x="69850" y="649659"/>
            <a:ext cx="993913" cy="280846"/>
          </a:xfrm>
          <a:prstGeom prst="rect">
            <a:avLst/>
          </a:prstGeom>
          <a:noFill/>
        </p:spPr>
        <p:txBody>
          <a:bodyPr wrap="square" rtlCol="0">
            <a:spAutoFit/>
          </a:bodyPr>
          <a:lstStyle/>
          <a:p>
            <a:r>
              <a:rPr lang="fr-FR" dirty="0" smtClean="0"/>
              <a:t>En Sud</a:t>
            </a:r>
            <a:endParaRPr lang="fr-FR" dirty="0"/>
          </a:p>
        </p:txBody>
      </p:sp>
      <p:sp>
        <p:nvSpPr>
          <p:cNvPr id="9" name="Rectangle 8"/>
          <p:cNvSpPr/>
          <p:nvPr/>
        </p:nvSpPr>
        <p:spPr>
          <a:xfrm>
            <a:off x="69850" y="3223276"/>
            <a:ext cx="7956174" cy="1169551"/>
          </a:xfrm>
          <a:prstGeom prst="rect">
            <a:avLst/>
          </a:prstGeom>
        </p:spPr>
        <p:txBody>
          <a:bodyPr wrap="square">
            <a:spAutoFit/>
          </a:bodyPr>
          <a:lstStyle/>
          <a:p>
            <a:r>
              <a:rPr lang="fr-FR" sz="1200" b="1" dirty="0">
                <a:latin typeface="Arial" panose="020B0604020202020204" pitchFamily="34" charset="0"/>
                <a:ea typeface="Times New Roman" panose="02020603050405020304" pitchFamily="18" charset="0"/>
              </a:rPr>
              <a:t>Si on est </a:t>
            </a:r>
            <a:r>
              <a:rPr lang="fr-FR" sz="1200" b="1" dirty="0" smtClean="0">
                <a:latin typeface="Arial" panose="020B0604020202020204" pitchFamily="34" charset="0"/>
                <a:ea typeface="Times New Roman" panose="02020603050405020304" pitchFamily="18" charset="0"/>
              </a:rPr>
              <a:t>REPONDANT,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c’est beaucoup plus simple : </a:t>
            </a:r>
            <a:r>
              <a:rPr lang="fr-FR" sz="1200" b="1" dirty="0" smtClean="0">
                <a:latin typeface="Arial" panose="020B0604020202020204" pitchFamily="34" charset="0"/>
                <a:ea typeface="Times New Roman" panose="02020603050405020304" pitchFamily="18" charset="0"/>
              </a:rPr>
              <a:t> </a:t>
            </a:r>
          </a:p>
          <a:p>
            <a:pPr marL="171450" indent="-171450">
              <a:buFontTx/>
              <a:buChar char="-"/>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on ne doit pas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oublier la méthode et les conventions dont on a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convenu</a:t>
            </a:r>
          </a:p>
          <a:p>
            <a:pPr marL="171450" indent="-171450">
              <a:buFontTx/>
              <a:buChar char="-"/>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on doit se tenir prêt à toujours anticiper sur une éventuelle intervention de l’adversaire</a:t>
            </a:r>
          </a:p>
          <a:p>
            <a:pPr marL="171450" indent="-171450">
              <a:buFontTx/>
              <a:buChar char="-"/>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on doit annoncer son propre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jeu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sans essayer de </a:t>
            </a:r>
            <a:r>
              <a:rPr lang="fr-FR" sz="14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deviner les cartes du partenaire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qu’on doit considérer comme </a:t>
            </a:r>
            <a:r>
              <a:rPr lang="fr-FR" sz="14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assez grand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pour annoncer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le sien</a:t>
            </a:r>
            <a:r>
              <a:rPr lang="fr-FR" sz="1400" dirty="0">
                <a:latin typeface="Times New Roman" panose="02020603050405020304" pitchFamily="18" charset="0"/>
                <a:cs typeface="Times New Roman" panose="02020603050405020304" pitchFamily="18" charset="0"/>
              </a:rPr>
              <a:t>. </a:t>
            </a:r>
            <a:r>
              <a:rPr lang="fr-FR" sz="1200" b="1" dirty="0" smtClean="0">
                <a:latin typeface="Arial" panose="020B0604020202020204" pitchFamily="34" charset="0"/>
                <a:ea typeface="Times New Roman" panose="02020603050405020304" pitchFamily="18" charset="0"/>
              </a:rPr>
              <a:t> </a:t>
            </a:r>
          </a:p>
        </p:txBody>
      </p:sp>
      <p:sp>
        <p:nvSpPr>
          <p:cNvPr id="12" name="ZoneTexte 11"/>
          <p:cNvSpPr txBox="1"/>
          <p:nvPr/>
        </p:nvSpPr>
        <p:spPr>
          <a:xfrm>
            <a:off x="7321463" y="4429281"/>
            <a:ext cx="583813" cy="246221"/>
          </a:xfrm>
          <a:prstGeom prst="rect">
            <a:avLst/>
          </a:prstGeom>
          <a:noFill/>
        </p:spPr>
        <p:txBody>
          <a:bodyPr wrap="square" rtlCol="0">
            <a:spAutoFit/>
          </a:bodyPr>
          <a:lstStyle/>
          <a:p>
            <a:r>
              <a:rPr lang="fr-FR" sz="1000" b="1" i="1" dirty="0" smtClean="0"/>
              <a:t>menu</a:t>
            </a:r>
            <a:endParaRPr lang="fr-FR" sz="1000" b="1" i="1" dirty="0"/>
          </a:p>
        </p:txBody>
      </p:sp>
      <p:sp>
        <p:nvSpPr>
          <p:cNvPr id="13" name="Bouton d'action : Retour 12">
            <a:hlinkClick r:id="rId3"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254671148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17</a:t>
            </a:fld>
            <a:endParaRPr lang="fr-FR" dirty="0">
              <a:solidFill>
                <a:prstClr val="black">
                  <a:tint val="75000"/>
                </a:prstClr>
              </a:solidFill>
            </a:endParaRPr>
          </a:p>
        </p:txBody>
      </p:sp>
      <p:sp>
        <p:nvSpPr>
          <p:cNvPr id="3" name="Rectangle 2"/>
          <p:cNvSpPr/>
          <p:nvPr/>
        </p:nvSpPr>
        <p:spPr>
          <a:xfrm>
            <a:off x="426027" y="180391"/>
            <a:ext cx="7471064" cy="400110"/>
          </a:xfrm>
          <a:prstGeom prst="rect">
            <a:avLst/>
          </a:prstGeom>
          <a:solidFill>
            <a:srgbClr val="C00000"/>
          </a:solidFill>
        </p:spPr>
        <p:txBody>
          <a:bodyPr wrap="square">
            <a:spAutoFit/>
          </a:bodyPr>
          <a:lstStyle/>
          <a:p>
            <a:pPr lvl="0" indent="274638" algn="ctr" defTabSz="914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altLang="fr-FR" sz="2000" b="1" dirty="0" smtClean="0">
                <a:solidFill>
                  <a:schemeClr val="bg1"/>
                </a:solidFill>
                <a:latin typeface="Wide Latin" panose="020A0A07050505020404" pitchFamily="18" charset="0"/>
                <a:ea typeface="Times New Roman" panose="02020603050405020304" pitchFamily="18" charset="0"/>
                <a:cs typeface="Arial" panose="020B0604020202020204" pitchFamily="34" charset="0"/>
              </a:rPr>
              <a:t>LE SIX DE BASE  </a:t>
            </a:r>
            <a:endParaRPr lang="fr-FR" altLang="fr-FR" sz="2000" b="1" dirty="0">
              <a:solidFill>
                <a:schemeClr val="bg1"/>
              </a:solidFill>
              <a:latin typeface="Wide Latin" panose="020A0A07050505020404" pitchFamily="18" charset="0"/>
              <a:ea typeface="Times New Roman" panose="02020603050405020304" pitchFamily="18" charset="0"/>
              <a:cs typeface="Arial" panose="020B0604020202020204" pitchFamily="34" charset="0"/>
            </a:endParaRPr>
          </a:p>
        </p:txBody>
      </p:sp>
      <p:sp>
        <p:nvSpPr>
          <p:cNvPr id="4" name="ZoneTexte 3"/>
          <p:cNvSpPr txBox="1"/>
          <p:nvPr/>
        </p:nvSpPr>
        <p:spPr>
          <a:xfrm>
            <a:off x="308241" y="692507"/>
            <a:ext cx="7755104" cy="3658694"/>
          </a:xfrm>
          <a:prstGeom prst="rect">
            <a:avLst/>
          </a:prstGeom>
          <a:noFill/>
        </p:spPr>
        <p:txBody>
          <a:bodyPr wrap="square" rtlCol="0">
            <a:spAutoFit/>
          </a:bodyPr>
          <a:lstStyle/>
          <a:p>
            <a:r>
              <a:rPr lang="fr-FR" b="1" dirty="0"/>
              <a:t>1/-  qu’est-ce le SIX DE BASE </a:t>
            </a:r>
            <a:r>
              <a:rPr lang="fr-FR" b="1" dirty="0" smtClean="0"/>
              <a:t>?</a:t>
            </a:r>
          </a:p>
          <a:p>
            <a:endParaRPr lang="fr-FR" b="1" dirty="0"/>
          </a:p>
          <a:p>
            <a:endParaRPr lang="fr-FR" b="1" dirty="0" smtClean="0"/>
          </a:p>
          <a:p>
            <a:endParaRPr lang="fr-FR" b="1" dirty="0"/>
          </a:p>
          <a:p>
            <a:endParaRPr lang="fr-FR" b="1" dirty="0" smtClean="0"/>
          </a:p>
          <a:p>
            <a:endParaRPr lang="fr-FR" b="1" dirty="0"/>
          </a:p>
          <a:p>
            <a:endParaRPr lang="fr-FR" b="1" dirty="0" smtClean="0"/>
          </a:p>
          <a:p>
            <a:endParaRPr lang="fr-FR" b="1" dirty="0" smtClean="0"/>
          </a:p>
          <a:p>
            <a:endParaRPr lang="fr-FR" b="1" dirty="0"/>
          </a:p>
          <a:p>
            <a:endParaRPr lang="fr-FR" b="1" dirty="0" smtClean="0"/>
          </a:p>
          <a:p>
            <a:endParaRPr lang="fr-FR" b="1" dirty="0"/>
          </a:p>
          <a:p>
            <a:endParaRPr lang="fr-FR" b="1" dirty="0" smtClean="0"/>
          </a:p>
          <a:p>
            <a:endParaRPr lang="fr-FR" b="1" dirty="0"/>
          </a:p>
          <a:p>
            <a:endParaRPr lang="fr-FR" b="1" dirty="0" smtClean="0"/>
          </a:p>
          <a:p>
            <a:pPr algn="just">
              <a:spcAft>
                <a:spcPts val="0"/>
              </a:spcAft>
            </a:pPr>
            <a:r>
              <a:rPr lang="fr-FR" sz="1200" dirty="0">
                <a:latin typeface="Times New Roman" panose="02020603050405020304" pitchFamily="18" charset="0"/>
                <a:ea typeface="MS Mincho" panose="02020609040205080304" pitchFamily="49" charset="-128"/>
              </a:rPr>
              <a:t>Ainsi lorsqu’on joueur ouvre de UN, il s’engage à faire 7 levées : les SIX de base PLUS une. </a:t>
            </a:r>
            <a:endParaRPr lang="fr-FR" sz="1200" dirty="0">
              <a:latin typeface="Courier New" panose="02070309020205020404" pitchFamily="49" charset="0"/>
              <a:ea typeface="MS Mincho" panose="02020609040205080304" pitchFamily="49" charset="-128"/>
            </a:endParaRPr>
          </a:p>
          <a:p>
            <a:pPr algn="just">
              <a:spcAft>
                <a:spcPts val="0"/>
              </a:spcAft>
            </a:pPr>
            <a:r>
              <a:rPr lang="fr-FR" sz="1200" dirty="0">
                <a:latin typeface="Times New Roman" panose="02020603050405020304" pitchFamily="18" charset="0"/>
                <a:ea typeface="MS Mincho" panose="02020609040205080304" pitchFamily="49" charset="-128"/>
              </a:rPr>
              <a:t>Si par la suite, le joueur arrive à 4 ♠ , pour tenir son pari il doit faire 10 levées : les SIX de base plus les QUATRE énoncées dans son enchère. </a:t>
            </a:r>
            <a:endParaRPr lang="fr-FR" sz="1200" dirty="0" smtClean="0">
              <a:latin typeface="Times New Roman" panose="02020603050405020304" pitchFamily="18" charset="0"/>
              <a:ea typeface="MS Mincho" panose="02020609040205080304" pitchFamily="49" charset="-128"/>
            </a:endParaRPr>
          </a:p>
          <a:p>
            <a:pPr algn="just"/>
            <a:r>
              <a:rPr lang="fr-FR" sz="1200" dirty="0">
                <a:solidFill>
                  <a:srgbClr val="C00000"/>
                </a:solidFill>
                <a:latin typeface="Times New Roman" panose="02020603050405020304" pitchFamily="18" charset="0"/>
                <a:cs typeface="Times New Roman" panose="02020603050405020304" pitchFamily="18" charset="0"/>
              </a:rPr>
              <a:t>L’explication me parait suffisante à faire comprendre pourquoi il n'y a que SEPT  paliers d'enchères alors que le nombre de levées réalisables est égal à 13</a:t>
            </a:r>
            <a:r>
              <a:rPr lang="fr-FR" sz="1200" dirty="0" smtClean="0">
                <a:solidFill>
                  <a:srgbClr val="C00000"/>
                </a:solidFill>
                <a:latin typeface="Times New Roman" panose="02020603050405020304" pitchFamily="18" charset="0"/>
                <a:cs typeface="Times New Roman" panose="02020603050405020304" pitchFamily="18" charset="0"/>
              </a:rPr>
              <a:t>.</a:t>
            </a:r>
            <a:r>
              <a:rPr lang="fr-FR" b="1" i="1" dirty="0" smtClean="0"/>
              <a:t>    Voyons par des exemples : </a:t>
            </a:r>
            <a:endParaRPr lang="fr-FR" sz="1200" dirty="0">
              <a:solidFill>
                <a:srgbClr val="C00000"/>
              </a:solidFill>
              <a:latin typeface="Times New Roman" panose="02020603050405020304" pitchFamily="18" charset="0"/>
              <a:cs typeface="Times New Roman" panose="02020603050405020304" pitchFamily="18" charset="0"/>
            </a:endParaRPr>
          </a:p>
        </p:txBody>
      </p:sp>
      <p:graphicFrame>
        <p:nvGraphicFramePr>
          <p:cNvPr id="5" name="Tableau 4"/>
          <p:cNvGraphicFramePr>
            <a:graphicFrameLocks noGrp="1"/>
          </p:cNvGraphicFramePr>
          <p:nvPr>
            <p:extLst>
              <p:ext uri="{D42A27DB-BD31-4B8C-83A1-F6EECF244321}">
                <p14:modId xmlns:p14="http://schemas.microsoft.com/office/powerpoint/2010/main" val="3794806029"/>
              </p:ext>
            </p:extLst>
          </p:nvPr>
        </p:nvGraphicFramePr>
        <p:xfrm>
          <a:off x="436418" y="957591"/>
          <a:ext cx="7574745" cy="2194560"/>
        </p:xfrm>
        <a:graphic>
          <a:graphicData uri="http://schemas.openxmlformats.org/drawingml/2006/table">
            <a:tbl>
              <a:tblPr firstRow="1" firstCol="1" bandRow="1">
                <a:tableStyleId>{5C22544A-7EE6-4342-B048-85BDC9FD1C3A}</a:tableStyleId>
              </a:tblPr>
              <a:tblGrid>
                <a:gridCol w="307958"/>
                <a:gridCol w="818348"/>
                <a:gridCol w="271282"/>
                <a:gridCol w="892743"/>
                <a:gridCol w="305413"/>
                <a:gridCol w="728290"/>
                <a:gridCol w="4250711"/>
              </a:tblGrid>
              <a:tr h="0">
                <a:tc rowSpan="4" gridSpan="2">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 R 9 8</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gridSpan="2">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rowSpan="12">
                  <a:txBody>
                    <a:bodyPr/>
                    <a:lstStyle/>
                    <a:p>
                      <a:pPr algn="ctr">
                        <a:spcAft>
                          <a:spcPts val="0"/>
                        </a:spcAft>
                      </a:pPr>
                      <a:r>
                        <a:rPr lang="fr-FR" sz="1000" dirty="0">
                          <a:effectLst/>
                        </a:rPr>
                        <a:t> </a:t>
                      </a:r>
                    </a:p>
                    <a:p>
                      <a:pPr algn="l">
                        <a:spcAft>
                          <a:spcPts val="0"/>
                        </a:spcAft>
                      </a:pPr>
                      <a:endParaRPr lang="fr-FR" sz="1000" dirty="0" smtClean="0">
                        <a:effectLst/>
                      </a:endParaRPr>
                    </a:p>
                    <a:p>
                      <a:pPr algn="l">
                        <a:spcAft>
                          <a:spcPts val="0"/>
                        </a:spcAft>
                      </a:pPr>
                      <a:r>
                        <a:rPr lang="fr-FR" sz="1200" dirty="0" smtClean="0">
                          <a:effectLst/>
                          <a:latin typeface="Times New Roman" panose="02020603050405020304" pitchFamily="18" charset="0"/>
                          <a:cs typeface="Times New Roman" panose="02020603050405020304" pitchFamily="18" charset="0"/>
                        </a:rPr>
                        <a:t>N/S </a:t>
                      </a:r>
                      <a:r>
                        <a:rPr lang="fr-FR" sz="1200" dirty="0">
                          <a:effectLst/>
                          <a:latin typeface="Times New Roman" panose="02020603050405020304" pitchFamily="18" charset="0"/>
                          <a:cs typeface="Times New Roman" panose="02020603050405020304" pitchFamily="18" charset="0"/>
                        </a:rPr>
                        <a:t>et E/O, sont à égalité de force combinée :</a:t>
                      </a:r>
                    </a:p>
                    <a:p>
                      <a:pPr algn="l">
                        <a:spcAft>
                          <a:spcPts val="0"/>
                        </a:spcAft>
                      </a:pPr>
                      <a:r>
                        <a:rPr lang="fr-FR" sz="1200" dirty="0">
                          <a:effectLst/>
                          <a:latin typeface="Times New Roman" panose="02020603050405020304" pitchFamily="18" charset="0"/>
                          <a:cs typeface="Times New Roman" panose="02020603050405020304" pitchFamily="18" charset="0"/>
                        </a:rPr>
                        <a:t>20 PH dans chaque ligne.</a:t>
                      </a:r>
                    </a:p>
                    <a:p>
                      <a:pPr algn="l">
                        <a:spcAft>
                          <a:spcPts val="0"/>
                        </a:spcAft>
                      </a:pPr>
                      <a:r>
                        <a:rPr lang="fr-FR" sz="1200" dirty="0">
                          <a:effectLst/>
                          <a:latin typeface="Times New Roman" panose="02020603050405020304" pitchFamily="18" charset="0"/>
                          <a:cs typeface="Times New Roman" panose="02020603050405020304" pitchFamily="18" charset="0"/>
                        </a:rPr>
                        <a:t> </a:t>
                      </a:r>
                    </a:p>
                    <a:p>
                      <a:pPr algn="l">
                        <a:spcAft>
                          <a:spcPts val="0"/>
                        </a:spcAft>
                      </a:pPr>
                      <a:r>
                        <a:rPr lang="fr-FR" sz="1200" dirty="0">
                          <a:effectLst/>
                          <a:latin typeface="Times New Roman" panose="02020603050405020304" pitchFamily="18" charset="0"/>
                          <a:cs typeface="Times New Roman" panose="02020603050405020304" pitchFamily="18" charset="0"/>
                        </a:rPr>
                        <a:t>Chaque camp peut par conséquent </a:t>
                      </a:r>
                      <a:r>
                        <a:rPr lang="fr-FR" sz="1200" dirty="0" smtClean="0">
                          <a:effectLst/>
                          <a:latin typeface="Times New Roman" panose="02020603050405020304" pitchFamily="18" charset="0"/>
                          <a:cs typeface="Times New Roman" panose="02020603050405020304" pitchFamily="18" charset="0"/>
                        </a:rPr>
                        <a:t>réaliser SIX LEVÉES.</a:t>
                      </a:r>
                    </a:p>
                    <a:p>
                      <a:pPr algn="l">
                        <a:spcAft>
                          <a:spcPts val="0"/>
                        </a:spcAft>
                      </a:pPr>
                      <a:r>
                        <a:rPr lang="fr-FR" sz="1200" dirty="0" smtClean="0">
                          <a:effectLst/>
                          <a:latin typeface="Times New Roman" panose="02020603050405020304" pitchFamily="18" charset="0"/>
                          <a:cs typeface="Times New Roman" panose="02020603050405020304" pitchFamily="18" charset="0"/>
                        </a:rPr>
                        <a:t>Elles les </a:t>
                      </a:r>
                      <a:r>
                        <a:rPr lang="fr-FR" sz="1200" dirty="0">
                          <a:effectLst/>
                          <a:latin typeface="Times New Roman" panose="02020603050405020304" pitchFamily="18" charset="0"/>
                          <a:cs typeface="Times New Roman" panose="02020603050405020304" pitchFamily="18" charset="0"/>
                        </a:rPr>
                        <a:t>constituent le "SIX DE BASE" d’où partent les paris de réaliser en plus de ce  SIX DE </a:t>
                      </a:r>
                      <a:r>
                        <a:rPr lang="fr-FR" sz="1200" dirty="0" smtClean="0">
                          <a:effectLst/>
                          <a:latin typeface="Times New Roman" panose="02020603050405020304" pitchFamily="18" charset="0"/>
                          <a:cs typeface="Times New Roman" panose="02020603050405020304" pitchFamily="18" charset="0"/>
                        </a:rPr>
                        <a:t>BASE le </a:t>
                      </a:r>
                      <a:r>
                        <a:rPr lang="fr-FR" sz="1200" dirty="0">
                          <a:effectLst/>
                          <a:latin typeface="Times New Roman" panose="02020603050405020304" pitchFamily="18" charset="0"/>
                          <a:cs typeface="Times New Roman" panose="02020603050405020304" pitchFamily="18" charset="0"/>
                        </a:rPr>
                        <a:t>nombre de levées énoncé dans l’enchère :</a:t>
                      </a:r>
                    </a:p>
                    <a:p>
                      <a:pPr algn="l">
                        <a:spcAft>
                          <a:spcPts val="0"/>
                        </a:spcAf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9 8 7</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R 6 5</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10 9 8</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D V 10</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gridSpan="2">
                  <a:txBody>
                    <a:bodyPr/>
                    <a:lstStyle/>
                    <a:p>
                      <a:pPr algn="ct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N</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O      E</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7 6 5</a:t>
                      </a: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A D 6 5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R 4 3</a:t>
                      </a: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V 7 2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10 9 8</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4 3 2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A D V 7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vMerge="1">
                  <a:txBody>
                    <a:bodyPr/>
                    <a:lstStyle/>
                    <a:p>
                      <a:endParaRPr lang="fr-FR"/>
                    </a:p>
                  </a:txBody>
                  <a:tcPr/>
                </a:tc>
              </a:tr>
              <a:tr h="0">
                <a:tc rowSpan="4" gridSpan="2">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4 3 2</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gridSpan="2">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V 10 2</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A D 4 3</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 6 5</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421153472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18</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1674972604"/>
              </p:ext>
            </p:extLst>
          </p:nvPr>
        </p:nvGraphicFramePr>
        <p:xfrm>
          <a:off x="176646" y="457491"/>
          <a:ext cx="7834746" cy="2194560"/>
        </p:xfrm>
        <a:graphic>
          <a:graphicData uri="http://schemas.openxmlformats.org/drawingml/2006/table">
            <a:tbl>
              <a:tblPr firstRow="1" firstCol="1" bandRow="1">
                <a:tableStyleId>{5C22544A-7EE6-4342-B048-85BDC9FD1C3A}</a:tableStyleId>
              </a:tblPr>
              <a:tblGrid>
                <a:gridCol w="335593"/>
                <a:gridCol w="955841"/>
                <a:gridCol w="267202"/>
                <a:gridCol w="904009"/>
                <a:gridCol w="353291"/>
                <a:gridCol w="810491"/>
                <a:gridCol w="4208319"/>
              </a:tblGrid>
              <a:tr h="0">
                <a:tc rowSpan="4" gridSpan="2">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 R 9 8 7</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gridSpan="2">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rowSpan="12">
                  <a:txBody>
                    <a:bodyPr/>
                    <a:lstStyle/>
                    <a:p>
                      <a:pPr>
                        <a:spcAft>
                          <a:spcPts val="0"/>
                        </a:spcAft>
                        <a:tabLst>
                          <a:tab pos="2286635" algn="l"/>
                        </a:tabLst>
                      </a:pPr>
                      <a:endParaRPr lang="fr-FR" sz="1200" dirty="0" smtClean="0">
                        <a:effectLst/>
                        <a:latin typeface="Times New Roman" panose="02020603050405020304" pitchFamily="18" charset="0"/>
                        <a:cs typeface="Times New Roman" panose="02020603050405020304" pitchFamily="18" charset="0"/>
                      </a:endParaRPr>
                    </a:p>
                    <a:p>
                      <a:pPr>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Nord </a:t>
                      </a:r>
                      <a:r>
                        <a:rPr lang="fr-FR" sz="1200" dirty="0">
                          <a:effectLst/>
                          <a:latin typeface="Times New Roman" panose="02020603050405020304" pitchFamily="18" charset="0"/>
                          <a:cs typeface="Times New Roman" panose="02020603050405020304" pitchFamily="18" charset="0"/>
                        </a:rPr>
                        <a:t>est donneur.</a:t>
                      </a:r>
                    </a:p>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En partant des 14 PH qu'il détient, il va établir une hypothèse de force comme suit :</a:t>
                      </a:r>
                    </a:p>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a/- 40 - 14  = 26</a:t>
                      </a:r>
                    </a:p>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b/- 26/3      =   9 (8,3/4)</a:t>
                      </a:r>
                    </a:p>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c/- 14 + 9   = 23</a:t>
                      </a:r>
                    </a:p>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d/- 40 - 23  = 17</a:t>
                      </a:r>
                    </a:p>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e/- 23 - 17  =   </a:t>
                      </a:r>
                      <a:r>
                        <a:rPr lang="fr-FR" sz="1200" dirty="0" smtClean="0">
                          <a:effectLst/>
                          <a:latin typeface="Times New Roman" panose="02020603050405020304" pitchFamily="18" charset="0"/>
                          <a:cs typeface="Times New Roman" panose="02020603050405020304" pitchFamily="18" charset="0"/>
                        </a:rPr>
                        <a:t>6  qui est la </a:t>
                      </a:r>
                      <a:r>
                        <a:rPr lang="fr-FR" sz="1200" dirty="0">
                          <a:effectLst/>
                          <a:latin typeface="Times New Roman" panose="02020603050405020304" pitchFamily="18" charset="0"/>
                          <a:cs typeface="Times New Roman" panose="02020603050405020304" pitchFamily="18" charset="0"/>
                        </a:rPr>
                        <a:t>disproportion entre les deux forces  </a:t>
                      </a:r>
                    </a:p>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r>
                        <a:rPr lang="fr-FR" sz="1200" dirty="0" smtClean="0">
                          <a:effectLst/>
                          <a:latin typeface="Times New Roman" panose="02020603050405020304" pitchFamily="18" charset="0"/>
                          <a:cs typeface="Times New Roman" panose="02020603050405020304" pitchFamily="18" charset="0"/>
                        </a:rPr>
                        <a:t>f</a:t>
                      </a:r>
                      <a:r>
                        <a:rPr lang="fr-FR" sz="1200" dirty="0">
                          <a:effectLst/>
                          <a:latin typeface="Times New Roman" panose="02020603050405020304" pitchFamily="18" charset="0"/>
                          <a:cs typeface="Times New Roman" panose="02020603050405020304" pitchFamily="18" charset="0"/>
                        </a:rPr>
                        <a:t>/- 6/3 = 2, soit le nombre de levées que N/S peuvent </a:t>
                      </a:r>
                      <a:r>
                        <a:rPr lang="fr-FR" sz="1200" dirty="0" smtClean="0">
                          <a:effectLst/>
                          <a:latin typeface="Times New Roman" panose="02020603050405020304" pitchFamily="18" charset="0"/>
                          <a:cs typeface="Times New Roman" panose="02020603050405020304" pitchFamily="18" charset="0"/>
                        </a:rPr>
                        <a:t>réaliser </a:t>
                      </a:r>
                      <a:r>
                        <a:rPr lang="fr-FR" sz="1200" dirty="0">
                          <a:effectLst/>
                          <a:latin typeface="Times New Roman" panose="02020603050405020304" pitchFamily="18" charset="0"/>
                          <a:cs typeface="Times New Roman" panose="02020603050405020304" pitchFamily="18" charset="0"/>
                        </a:rPr>
                        <a:t>en plus du six de </a:t>
                      </a:r>
                      <a:r>
                        <a:rPr lang="fr-FR" sz="1200" dirty="0" smtClean="0">
                          <a:effectLst/>
                          <a:latin typeface="Times New Roman" panose="02020603050405020304" pitchFamily="18" charset="0"/>
                          <a:cs typeface="Times New Roman" panose="02020603050405020304" pitchFamily="18" charset="0"/>
                        </a:rPr>
                        <a:t>base (théoriquement, j’entends).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9 8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 6 5</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 9 8</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 10 6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gridSpan="2">
                  <a:txBody>
                    <a:bodyPr/>
                    <a:lstStyle/>
                    <a:p>
                      <a:pPr algn="ct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N</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O      </a:t>
                      </a:r>
                      <a:r>
                        <a:rPr lang="fr-FR" sz="1200" dirty="0" smtClean="0">
                          <a:effectLst/>
                          <a:latin typeface="Times New Roman" panose="02020603050405020304" pitchFamily="18" charset="0"/>
                          <a:cs typeface="Times New Roman" panose="02020603050405020304" pitchFamily="18" charset="0"/>
                        </a:rPr>
                        <a:t>E</a:t>
                      </a:r>
                    </a:p>
                    <a:p>
                      <a:pPr algn="ctr">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V 5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 D 6 5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 7 4 3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 7 2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10 9 8</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4 3 2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D V 10 7</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vMerge="1">
                  <a:txBody>
                    <a:bodyPr/>
                    <a:lstStyle/>
                    <a:p>
                      <a:endParaRPr lang="fr-FR"/>
                    </a:p>
                  </a:txBody>
                  <a:tcPr/>
                </a:tc>
              </a:tr>
              <a:tr h="0">
                <a:tc rowSpan="4" gridSpan="2">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4 3 2</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gridSpan="2">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rowSpan="4" h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V 10 2</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A V 4 3</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a:txBody>
                    <a:bodyPr/>
                    <a:lstStyle/>
                    <a:p>
                      <a:pPr>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 6 5</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sp>
        <p:nvSpPr>
          <p:cNvPr id="4" name="ZoneTexte 3"/>
          <p:cNvSpPr txBox="1"/>
          <p:nvPr/>
        </p:nvSpPr>
        <p:spPr>
          <a:xfrm>
            <a:off x="94515" y="157856"/>
            <a:ext cx="966356" cy="280846"/>
          </a:xfrm>
          <a:prstGeom prst="rect">
            <a:avLst/>
          </a:prstGeom>
          <a:noFill/>
        </p:spPr>
        <p:txBody>
          <a:bodyPr wrap="square" rtlCol="0">
            <a:spAutoFit/>
          </a:bodyPr>
          <a:lstStyle/>
          <a:p>
            <a:r>
              <a:rPr lang="fr-FR" dirty="0" smtClean="0"/>
              <a:t>Exemple 1 : </a:t>
            </a:r>
            <a:endParaRPr lang="fr-FR" dirty="0"/>
          </a:p>
        </p:txBody>
      </p:sp>
      <p:sp>
        <p:nvSpPr>
          <p:cNvPr id="5" name="Rectangle 4"/>
          <p:cNvSpPr/>
          <p:nvPr/>
        </p:nvSpPr>
        <p:spPr>
          <a:xfrm>
            <a:off x="230908" y="2646321"/>
            <a:ext cx="7759701" cy="1815882"/>
          </a:xfrm>
          <a:prstGeom prst="rect">
            <a:avLst/>
          </a:prstGeom>
        </p:spPr>
        <p:txBody>
          <a:bodyPr wrap="square">
            <a:spAutoFit/>
          </a:bodyPr>
          <a:lstStyle/>
          <a:p>
            <a:pPr algn="just">
              <a:spcAft>
                <a:spcPts val="0"/>
              </a:spcAft>
            </a:pPr>
            <a:r>
              <a:rPr lang="fr-FR" sz="1600" b="1" i="1" dirty="0">
                <a:latin typeface="Times New Roman" panose="02020603050405020304" pitchFamily="18" charset="0"/>
                <a:ea typeface="MS Mincho" panose="02020609040205080304" pitchFamily="49" charset="-128"/>
                <a:cs typeface="Times New Roman" panose="02020603050405020304" pitchFamily="18" charset="0"/>
              </a:rPr>
              <a:t>40 = total des PH d'un jeu</a:t>
            </a:r>
            <a:endParaRPr lang="fr-FR" sz="1600" dirty="0">
              <a:latin typeface="Times New Roman" panose="02020603050405020304" pitchFamily="18" charset="0"/>
              <a:ea typeface="MS Mincho" panose="02020609040205080304" pitchFamily="49" charset="-128"/>
              <a:cs typeface="Times New Roman" panose="02020603050405020304" pitchFamily="18" charset="0"/>
            </a:endParaRPr>
          </a:p>
          <a:p>
            <a:pPr algn="just">
              <a:spcAft>
                <a:spcPts val="0"/>
              </a:spcAft>
            </a:pPr>
            <a:r>
              <a:rPr lang="fr-FR" sz="1600" b="1" i="1" dirty="0">
                <a:latin typeface="Times New Roman" panose="02020603050405020304" pitchFamily="18" charset="0"/>
                <a:ea typeface="MS Mincho" panose="02020609040205080304" pitchFamily="49" charset="-128"/>
                <a:cs typeface="Times New Roman" panose="02020603050405020304" pitchFamily="18" charset="0"/>
              </a:rPr>
              <a:t>	14 = en main</a:t>
            </a:r>
            <a:endParaRPr lang="fr-FR" sz="1600" dirty="0">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600" b="1" i="1" dirty="0">
                <a:latin typeface="Times New Roman" panose="02020603050405020304" pitchFamily="18" charset="0"/>
                <a:ea typeface="MS Mincho" panose="02020609040205080304" pitchFamily="49" charset="-128"/>
                <a:cs typeface="Times New Roman" panose="02020603050405020304" pitchFamily="18" charset="0"/>
              </a:rPr>
              <a:t>26 = les PH restant qu'il faut partager entre les 3 autres joueurs</a:t>
            </a:r>
            <a:endParaRPr lang="fr-FR" sz="1600" dirty="0">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600" b="1" i="1" dirty="0">
                <a:latin typeface="Times New Roman" panose="02020603050405020304" pitchFamily="18" charset="0"/>
                <a:ea typeface="MS Mincho" panose="02020609040205080304" pitchFamily="49" charset="-128"/>
                <a:cs typeface="Times New Roman" panose="02020603050405020304" pitchFamily="18" charset="0"/>
              </a:rPr>
              <a:t>  9 = le total théorique détenu par le partenaire </a:t>
            </a:r>
            <a:endParaRPr lang="fr-FR" sz="1600" dirty="0">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600" b="1" i="1" dirty="0">
                <a:latin typeface="Times New Roman" panose="02020603050405020304" pitchFamily="18" charset="0"/>
                <a:ea typeface="MS Mincho" panose="02020609040205080304" pitchFamily="49" charset="-128"/>
                <a:cs typeface="Times New Roman" panose="02020603050405020304" pitchFamily="18" charset="0"/>
              </a:rPr>
              <a:t>23 = la force combinée en N/S</a:t>
            </a:r>
            <a:endParaRPr lang="fr-FR" sz="1600" dirty="0">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600" b="1" i="1" dirty="0">
                <a:latin typeface="Times New Roman" panose="02020603050405020304" pitchFamily="18" charset="0"/>
                <a:ea typeface="MS Mincho" panose="02020609040205080304" pitchFamily="49" charset="-128"/>
                <a:cs typeface="Times New Roman" panose="02020603050405020304" pitchFamily="18" charset="0"/>
              </a:rPr>
              <a:t>17 = force détenue par l'autre camp </a:t>
            </a:r>
            <a:endParaRPr lang="fr-FR" sz="1600" dirty="0">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600" b="1" i="1" dirty="0">
                <a:latin typeface="Times New Roman" panose="02020603050405020304" pitchFamily="18" charset="0"/>
                <a:ea typeface="MS Mincho" panose="02020609040205080304" pitchFamily="49" charset="-128"/>
                <a:cs typeface="Times New Roman" panose="02020603050405020304" pitchFamily="18" charset="0"/>
              </a:rPr>
              <a:t>  6 = différence séparant les deux camps  </a:t>
            </a:r>
            <a:endParaRPr lang="fr-FR" sz="16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91167655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19</a:t>
            </a:fld>
            <a:endParaRPr lang="fr-FR" dirty="0">
              <a:solidFill>
                <a:prstClr val="black">
                  <a:tint val="75000"/>
                </a:prstClr>
              </a:solidFill>
            </a:endParaRPr>
          </a:p>
        </p:txBody>
      </p:sp>
      <p:sp>
        <p:nvSpPr>
          <p:cNvPr id="3" name="Rectangle 2"/>
          <p:cNvSpPr/>
          <p:nvPr/>
        </p:nvSpPr>
        <p:spPr>
          <a:xfrm>
            <a:off x="210128" y="183288"/>
            <a:ext cx="7811654" cy="1569660"/>
          </a:xfrm>
          <a:prstGeom prst="rect">
            <a:avLst/>
          </a:prstGeom>
        </p:spPr>
        <p:txBody>
          <a:bodyPr wrap="square">
            <a:spAutoFit/>
          </a:bodyPr>
          <a:lstStyle/>
          <a:p>
            <a:pPr algn="just">
              <a:spcAft>
                <a:spcPts val="0"/>
              </a:spcAft>
            </a:pPr>
            <a:r>
              <a:rPr lang="fr-FR" sz="1200"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Répétition</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 (ce n’est jamais de trop) :</a:t>
            </a:r>
          </a:p>
          <a:p>
            <a:pPr algn="just">
              <a:spcAft>
                <a:spcPts val="0"/>
              </a:spcAf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L'énoncé d'une enchère  précise le nombre qu'un joueur s'engage à faire  en plus du </a:t>
            </a:r>
            <a:r>
              <a:rPr lang="fr-FR" sz="1200" b="1" i="1"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six de base :</a:t>
            </a:r>
            <a:endParaRPr lang="fr-FR" sz="1200" dirty="0" smtClean="0">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une enchère au palier de UN est un engagement à faire </a:t>
            </a:r>
            <a:r>
              <a:rPr lang="fr-FR" sz="1200" b="1" dirty="0" smtClean="0">
                <a:latin typeface="Times New Roman" panose="02020603050405020304" pitchFamily="18" charset="0"/>
                <a:ea typeface="MS Mincho" panose="02020609040205080304" pitchFamily="49" charset="-128"/>
                <a:cs typeface="Times New Roman" panose="02020603050405020304" pitchFamily="18" charset="0"/>
              </a:rPr>
              <a:t>Sept</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 levées, c'est à dire le Six de base plus une levée</a:t>
            </a:r>
          </a:p>
          <a:p>
            <a:pPr marL="342900" lvl="0" indent="-342900" algn="just">
              <a:spcAft>
                <a:spcPts val="0"/>
              </a:spcAft>
              <a:buFont typeface="Times New Roman" panose="02020603050405020304" pitchFamily="18" charset="0"/>
              <a:buChar char="-"/>
              <a:tabLst>
                <a:tab pos="457200" algn="l"/>
              </a:tabLs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une enchère au palier de QUATRE est un engagement à faire </a:t>
            </a:r>
            <a:r>
              <a:rPr lang="fr-FR" sz="1200" b="1" dirty="0" smtClean="0">
                <a:latin typeface="Times New Roman" panose="02020603050405020304" pitchFamily="18" charset="0"/>
                <a:ea typeface="MS Mincho" panose="02020609040205080304" pitchFamily="49" charset="-128"/>
                <a:cs typeface="Times New Roman" panose="02020603050405020304" pitchFamily="18" charset="0"/>
              </a:rPr>
              <a:t>Dix</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 levées, c'est à dire, le Six de base plus quatre levées et cætera et cætera</a:t>
            </a:r>
          </a:p>
          <a:p>
            <a:r>
              <a:rPr lang="fr-FR" sz="1200" b="1" dirty="0" smtClean="0"/>
              <a:t>Complément :</a:t>
            </a:r>
            <a:endParaRPr lang="fr-FR" sz="1200" dirty="0" smtClean="0"/>
          </a:p>
          <a:p>
            <a:r>
              <a:rPr lang="fr-FR" sz="1200" dirty="0" smtClean="0"/>
              <a:t>Tant que les enchères restent au palier de  UN, l'enjeu n'est constitué que par la </a:t>
            </a:r>
            <a:r>
              <a:rPr lang="fr-FR" sz="1200" b="1" dirty="0" smtClean="0"/>
              <a:t>levée qui n'appartient à  personne</a:t>
            </a:r>
            <a:r>
              <a:rPr lang="fr-FR" sz="1200" dirty="0" smtClean="0"/>
              <a:t>. </a:t>
            </a:r>
          </a:p>
          <a:p>
            <a:r>
              <a:rPr lang="fr-FR" sz="1200" dirty="0" smtClean="0"/>
              <a:t>A des paliers plus hauts, le camp favorisé fait le pari de s'approprier de levées  appartenant à l'autre camp. </a:t>
            </a: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4" name="Rectangle 3"/>
          <p:cNvSpPr/>
          <p:nvPr/>
        </p:nvSpPr>
        <p:spPr>
          <a:xfrm>
            <a:off x="170855" y="1863970"/>
            <a:ext cx="2707793" cy="307777"/>
          </a:xfrm>
          <a:prstGeom prst="rect">
            <a:avLst/>
          </a:prstGeom>
        </p:spPr>
        <p:txBody>
          <a:bodyPr wrap="none">
            <a:spAutoFit/>
          </a:bodyPr>
          <a:lstStyle/>
          <a:p>
            <a:pPr algn="just">
              <a:spcAft>
                <a:spcPts val="0"/>
              </a:spcAft>
            </a:pPr>
            <a:r>
              <a:rPr lang="fr-FR" sz="1400" dirty="0">
                <a:latin typeface="Times New Roman" panose="02020603050405020304" pitchFamily="18" charset="0"/>
                <a:ea typeface="MS Mincho" panose="02020609040205080304" pitchFamily="49" charset="-128"/>
              </a:rPr>
              <a:t>3/-  </a:t>
            </a:r>
            <a:r>
              <a:rPr lang="fr-FR" sz="1400" b="1" dirty="0">
                <a:solidFill>
                  <a:srgbClr val="C00000"/>
                </a:solidFill>
                <a:latin typeface="Times New Roman" panose="02020603050405020304" pitchFamily="18" charset="0"/>
                <a:ea typeface="MS Mincho" panose="02020609040205080304" pitchFamily="49" charset="-128"/>
              </a:rPr>
              <a:t>la donne de la </a:t>
            </a:r>
            <a:r>
              <a:rPr lang="fr-FR" sz="1400" b="1" dirty="0" smtClean="0">
                <a:solidFill>
                  <a:srgbClr val="C00000"/>
                </a:solidFill>
                <a:latin typeface="Times New Roman" panose="02020603050405020304" pitchFamily="18" charset="0"/>
                <a:ea typeface="MS Mincho" panose="02020609040205080304" pitchFamily="49" charset="-128"/>
              </a:rPr>
              <a:t>Saint-Glinglin </a:t>
            </a:r>
            <a:endParaRPr lang="fr-FR" sz="1400" dirty="0">
              <a:effectLst/>
              <a:latin typeface="Courier New" panose="02070309020205020404" pitchFamily="49" charset="0"/>
              <a:ea typeface="MS Mincho" panose="02020609040205080304" pitchFamily="49" charset="-128"/>
            </a:endParaRPr>
          </a:p>
        </p:txBody>
      </p:sp>
      <p:graphicFrame>
        <p:nvGraphicFramePr>
          <p:cNvPr id="5" name="Tableau 4"/>
          <p:cNvGraphicFramePr>
            <a:graphicFrameLocks noGrp="1"/>
          </p:cNvGraphicFramePr>
          <p:nvPr>
            <p:extLst>
              <p:ext uri="{D42A27DB-BD31-4B8C-83A1-F6EECF244321}">
                <p14:modId xmlns:p14="http://schemas.microsoft.com/office/powerpoint/2010/main" val="2408809552"/>
              </p:ext>
            </p:extLst>
          </p:nvPr>
        </p:nvGraphicFramePr>
        <p:xfrm>
          <a:off x="325524" y="2171747"/>
          <a:ext cx="7696259" cy="1828800"/>
        </p:xfrm>
        <a:graphic>
          <a:graphicData uri="http://schemas.openxmlformats.org/drawingml/2006/table">
            <a:tbl>
              <a:tblPr firstRow="1" firstCol="1" bandRow="1">
                <a:tableStyleId>{5C22544A-7EE6-4342-B048-85BDC9FD1C3A}</a:tableStyleId>
              </a:tblPr>
              <a:tblGrid>
                <a:gridCol w="297205"/>
                <a:gridCol w="879613"/>
                <a:gridCol w="284894"/>
                <a:gridCol w="966355"/>
                <a:gridCol w="259773"/>
                <a:gridCol w="810491"/>
                <a:gridCol w="4197928"/>
              </a:tblGrid>
              <a:tr h="0">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65432</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rowSpan="12">
                  <a:txBody>
                    <a:bodyPr/>
                    <a:lstStyle/>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Le jour où les 4 mains auront une telle physionomie n'est pas près d'arriver, sauf si on joue au Bridge Goulasch.  </a:t>
                      </a:r>
                      <a:endParaRPr lang="fr-FR" sz="1200" dirty="0">
                        <a:effectLst/>
                      </a:endParaRPr>
                    </a:p>
                    <a:p>
                      <a:pPr>
                        <a:spcAft>
                          <a:spcPts val="0"/>
                        </a:spcAft>
                        <a:tabLst>
                          <a:tab pos="2286635" algn="l"/>
                        </a:tabLst>
                      </a:pPr>
                      <a:r>
                        <a:rPr lang="fr-FR" sz="1000" dirty="0">
                          <a:effectLst/>
                        </a:rPr>
                        <a:t>Les 37 PH produisent un nombre de levées plus qu'il n'en faut :</a:t>
                      </a:r>
                      <a:endParaRPr lang="fr-FR" sz="1200" dirty="0">
                        <a:effectLst/>
                      </a:endParaRPr>
                    </a:p>
                    <a:p>
                      <a:pPr>
                        <a:spcAft>
                          <a:spcPts val="0"/>
                        </a:spcAft>
                        <a:tabLst>
                          <a:tab pos="2286635" algn="l"/>
                        </a:tabLst>
                      </a:pPr>
                      <a:r>
                        <a:rPr lang="fr-FR" sz="1000" dirty="0">
                          <a:effectLst/>
                        </a:rPr>
                        <a:t>6 à </a:t>
                      </a:r>
                      <a:r>
                        <a:rPr lang="fr-FR" sz="1000" dirty="0">
                          <a:effectLst/>
                          <a:sym typeface="Symbol" panose="05050102010706020507" pitchFamily="18" charset="2"/>
                        </a:rPr>
                        <a:t></a:t>
                      </a:r>
                      <a:r>
                        <a:rPr lang="fr-FR" sz="1000" dirty="0">
                          <a:effectLst/>
                        </a:rPr>
                        <a:t> </a:t>
                      </a:r>
                      <a:endParaRPr lang="fr-FR" sz="1200" dirty="0">
                        <a:effectLst/>
                      </a:endParaRPr>
                    </a:p>
                    <a:p>
                      <a:pPr>
                        <a:spcAft>
                          <a:spcPts val="0"/>
                        </a:spcAft>
                        <a:tabLst>
                          <a:tab pos="2286635" algn="l"/>
                        </a:tabLst>
                      </a:pPr>
                      <a:r>
                        <a:rPr lang="fr-FR" sz="1000" dirty="0">
                          <a:effectLst/>
                        </a:rPr>
                        <a:t>2 à </a:t>
                      </a:r>
                      <a:r>
                        <a:rPr lang="fr-FR" sz="1000" dirty="0">
                          <a:solidFill>
                            <a:srgbClr val="FF0000"/>
                          </a:solidFill>
                          <a:effectLst/>
                          <a:sym typeface="Symbol" panose="05050102010706020507" pitchFamily="18" charset="2"/>
                        </a:rPr>
                        <a:t></a:t>
                      </a:r>
                      <a:endParaRPr lang="fr-FR" sz="1200" dirty="0">
                        <a:solidFill>
                          <a:srgbClr val="FF0000"/>
                        </a:solidFill>
                        <a:effectLst/>
                      </a:endParaRPr>
                    </a:p>
                    <a:p>
                      <a:pPr>
                        <a:spcAft>
                          <a:spcPts val="0"/>
                        </a:spcAft>
                        <a:tabLst>
                          <a:tab pos="2286635" algn="l"/>
                        </a:tabLst>
                      </a:pPr>
                      <a:r>
                        <a:rPr lang="fr-FR" sz="1000" dirty="0">
                          <a:effectLst/>
                        </a:rPr>
                        <a:t>5 à </a:t>
                      </a:r>
                      <a:r>
                        <a:rPr lang="fr-FR" sz="1000" dirty="0">
                          <a:solidFill>
                            <a:srgbClr val="FF0000"/>
                          </a:solidFill>
                          <a:effectLst/>
                          <a:sym typeface="Symbol" panose="05050102010706020507" pitchFamily="18" charset="2"/>
                        </a:rPr>
                        <a:t></a:t>
                      </a:r>
                      <a:r>
                        <a:rPr lang="fr-FR" sz="1000" dirty="0">
                          <a:effectLst/>
                        </a:rPr>
                        <a:t> </a:t>
                      </a:r>
                      <a:endParaRPr lang="fr-FR" sz="1200" dirty="0">
                        <a:effectLst/>
                      </a:endParaRPr>
                    </a:p>
                    <a:p>
                      <a:pPr>
                        <a:spcAft>
                          <a:spcPts val="0"/>
                        </a:spcAft>
                        <a:tabLst>
                          <a:tab pos="2286635" algn="l"/>
                        </a:tabLst>
                      </a:pPr>
                      <a:r>
                        <a:rPr lang="fr-FR" sz="1000" dirty="0">
                          <a:effectLst/>
                        </a:rPr>
                        <a:t>4 à </a:t>
                      </a:r>
                      <a:r>
                        <a:rPr lang="fr-FR" sz="1000" dirty="0">
                          <a:effectLst/>
                          <a:sym typeface="Symbol" panose="05050102010706020507" pitchFamily="18" charset="2"/>
                        </a:rPr>
                        <a:t></a:t>
                      </a:r>
                      <a:r>
                        <a:rPr lang="fr-FR" sz="1000" dirty="0">
                          <a:effectLst/>
                        </a:rPr>
                        <a:t> </a:t>
                      </a:r>
                      <a:endParaRPr lang="fr-FR" sz="1200" dirty="0">
                        <a:effectLst/>
                      </a:endParaRPr>
                    </a:p>
                    <a:p>
                      <a:pPr>
                        <a:spcAft>
                          <a:spcPts val="0"/>
                        </a:spcAft>
                        <a:tabLst>
                          <a:tab pos="2286635" algn="l"/>
                        </a:tabLst>
                      </a:pPr>
                      <a:r>
                        <a:rPr lang="fr-FR" sz="1000" dirty="0">
                          <a:effectLst/>
                        </a:rPr>
                        <a:t>L'addition donne 17 levées. Cela dit en guise de plaisanterie bien sûr.</a:t>
                      </a:r>
                      <a:endParaRPr lang="fr-FR" sz="1200" dirty="0">
                        <a:effectLst/>
                        <a:latin typeface="Arial" panose="020B0604020202020204" pitchFamily="34" charset="0"/>
                        <a:ea typeface="MS Mincho" panose="02020609040205080304" pitchFamily="49" charset="-128"/>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65432</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ARDV109  </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lgn="ctr">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87</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AR       </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2</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DV       </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AR1098</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765      </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ARDV7</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DV109876543</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732</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4746731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20</a:t>
            </a:fld>
            <a:endParaRPr lang="fr-FR" dirty="0">
              <a:solidFill>
                <a:prstClr val="black">
                  <a:tint val="75000"/>
                </a:prstClr>
              </a:solidFill>
            </a:endParaRPr>
          </a:p>
        </p:txBody>
      </p:sp>
      <p:sp>
        <p:nvSpPr>
          <p:cNvPr id="3" name="Rectangle 2"/>
          <p:cNvSpPr/>
          <p:nvPr/>
        </p:nvSpPr>
        <p:spPr>
          <a:xfrm>
            <a:off x="158173" y="124875"/>
            <a:ext cx="7874000" cy="307777"/>
          </a:xfrm>
          <a:prstGeom prst="rect">
            <a:avLst/>
          </a:prstGeom>
        </p:spPr>
        <p:txBody>
          <a:bodyPr wrap="square">
            <a:spAutoFit/>
          </a:bodyPr>
          <a:lstStyle/>
          <a:p>
            <a:r>
              <a:rPr lang="fr-FR" sz="1400" dirty="0">
                <a:latin typeface="Times New Roman" panose="02020603050405020304" pitchFamily="18" charset="0"/>
                <a:ea typeface="MS Mincho" panose="02020609040205080304" pitchFamily="49" charset="-128"/>
              </a:rPr>
              <a:t>4/-  une donne pour démontrer que les points se comptent au billard </a:t>
            </a: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2134401848"/>
              </p:ext>
            </p:extLst>
          </p:nvPr>
        </p:nvGraphicFramePr>
        <p:xfrm>
          <a:off x="252788" y="474215"/>
          <a:ext cx="7706647" cy="1828800"/>
        </p:xfrm>
        <a:graphic>
          <a:graphicData uri="http://schemas.openxmlformats.org/drawingml/2006/table">
            <a:tbl>
              <a:tblPr firstRow="1" firstCol="1" bandRow="1">
                <a:tableStyleId>{5C22544A-7EE6-4342-B048-85BDC9FD1C3A}</a:tableStyleId>
              </a:tblPr>
              <a:tblGrid>
                <a:gridCol w="297606"/>
                <a:gridCol w="880800"/>
                <a:gridCol w="262524"/>
                <a:gridCol w="820882"/>
                <a:gridCol w="290945"/>
                <a:gridCol w="841664"/>
                <a:gridCol w="4312226"/>
              </a:tblGrid>
              <a:tr h="0">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rowSpan="12">
                  <a:txBody>
                    <a:bodyPr/>
                    <a:lstStyle/>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En double coupe, Ouest réalise 13 levées en un clin d'œil :</a:t>
                      </a:r>
                      <a:endParaRPr lang="fr-FR" sz="1200" dirty="0">
                        <a:effectLst/>
                      </a:endParaRPr>
                    </a:p>
                    <a:p>
                      <a:pPr>
                        <a:spcAft>
                          <a:spcPts val="0"/>
                        </a:spcAft>
                        <a:tabLst>
                          <a:tab pos="2286635" algn="l"/>
                        </a:tabLst>
                      </a:pPr>
                      <a:r>
                        <a:rPr lang="fr-FR" sz="1000" dirty="0">
                          <a:effectLst/>
                        </a:rPr>
                        <a:t> </a:t>
                      </a:r>
                      <a:endParaRPr lang="fr-FR" sz="1200" dirty="0">
                        <a:effectLst/>
                      </a:endParaRPr>
                    </a:p>
                    <a:p>
                      <a:pPr marL="228600" indent="-228600">
                        <a:spcAft>
                          <a:spcPts val="0"/>
                        </a:spcAft>
                        <a:buFont typeface="+mj-lt"/>
                        <a:buAutoNum type="arabicPeriod"/>
                        <a:tabLst>
                          <a:tab pos="2286635" algn="l"/>
                        </a:tabLst>
                      </a:pPr>
                      <a:r>
                        <a:rPr lang="fr-FR" sz="1000" dirty="0">
                          <a:effectLst/>
                        </a:rPr>
                        <a:t>6 levées en coupant de sa main </a:t>
                      </a:r>
                      <a:endParaRPr lang="fr-FR" sz="1200" dirty="0">
                        <a:effectLst/>
                      </a:endParaRPr>
                    </a:p>
                    <a:p>
                      <a:pPr marL="228600" indent="-228600">
                        <a:spcAft>
                          <a:spcPts val="0"/>
                        </a:spcAft>
                        <a:buFont typeface="+mj-lt"/>
                        <a:buAutoNum type="arabicPeriod"/>
                        <a:tabLst>
                          <a:tab pos="2286635" algn="l"/>
                        </a:tabLst>
                      </a:pPr>
                      <a:r>
                        <a:rPr lang="fr-FR" sz="1000" dirty="0">
                          <a:effectLst/>
                        </a:rPr>
                        <a:t>5 levées en coupant du mort</a:t>
                      </a:r>
                      <a:endParaRPr lang="fr-FR" sz="1200" dirty="0">
                        <a:effectLst/>
                      </a:endParaRPr>
                    </a:p>
                    <a:p>
                      <a:pPr marL="228600" indent="-228600">
                        <a:spcAft>
                          <a:spcPts val="0"/>
                        </a:spcAft>
                        <a:buFont typeface="+mj-lt"/>
                        <a:buAutoNum type="arabicPeriod"/>
                        <a:tabLst>
                          <a:tab pos="2286635" algn="l"/>
                        </a:tabLst>
                      </a:pPr>
                      <a:r>
                        <a:rPr lang="fr-FR" sz="1000" dirty="0">
                          <a:effectLst/>
                        </a:rPr>
                        <a:t>2 d'honneurs à </a:t>
                      </a:r>
                      <a:r>
                        <a:rPr lang="fr-FR" sz="1000" dirty="0">
                          <a:solidFill>
                            <a:srgbClr val="FF0000"/>
                          </a:solidFill>
                          <a:effectLst/>
                          <a:sym typeface="Symbol" panose="05050102010706020507" pitchFamily="18" charset="2"/>
                        </a:rPr>
                        <a:t></a:t>
                      </a:r>
                      <a:r>
                        <a:rPr lang="fr-FR" sz="1000" dirty="0">
                          <a:solidFill>
                            <a:srgbClr val="FF0000"/>
                          </a:solidFill>
                          <a:effectLst/>
                        </a:rPr>
                        <a:t> </a:t>
                      </a:r>
                      <a:endParaRPr lang="fr-FR" sz="1200" dirty="0">
                        <a:solidFill>
                          <a:srgbClr val="FF0000"/>
                        </a:solidFill>
                        <a:effectLst/>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AR</a:t>
                      </a:r>
                      <a:r>
                        <a:rPr lang="fr-FR" sz="1000" dirty="0">
                          <a:effectLst/>
                        </a:rPr>
                        <a:t>DV109</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632</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ARDV109  </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lgn="ctr">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876543</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65432</a:t>
                      </a:r>
                      <a:r>
                        <a:rPr lang="de-DE"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32</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AR1098</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54</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2</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87</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DV7</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AR</a:t>
                      </a:r>
                      <a:r>
                        <a:rPr lang="de-DE" sz="1000" dirty="0">
                          <a:effectLst/>
                        </a:rPr>
                        <a:t>DV10987</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sp>
        <p:nvSpPr>
          <p:cNvPr id="5" name="Rectangle 4"/>
          <p:cNvSpPr/>
          <p:nvPr/>
        </p:nvSpPr>
        <p:spPr>
          <a:xfrm>
            <a:off x="158173" y="2390092"/>
            <a:ext cx="7801263" cy="307777"/>
          </a:xfrm>
          <a:prstGeom prst="rect">
            <a:avLst/>
          </a:prstGeom>
        </p:spPr>
        <p:txBody>
          <a:bodyPr wrap="square">
            <a:spAutoFit/>
          </a:bodyPr>
          <a:lstStyle/>
          <a:p>
            <a:pPr algn="just">
              <a:spcAft>
                <a:spcPts val="0"/>
              </a:spcAft>
            </a:pPr>
            <a:r>
              <a:rPr lang="fr-FR" sz="1400" dirty="0">
                <a:latin typeface="Times New Roman" panose="02020603050405020304" pitchFamily="18" charset="0"/>
                <a:ea typeface="MS Mincho" panose="02020609040205080304" pitchFamily="49" charset="-128"/>
              </a:rPr>
              <a:t>5/-    autre donne confirmant que les points se comptent au billard    :</a:t>
            </a:r>
            <a:endParaRPr lang="fr-FR" sz="1400" dirty="0">
              <a:effectLst/>
              <a:latin typeface="Courier New" panose="02070309020205020404" pitchFamily="49" charset="0"/>
              <a:ea typeface="MS Mincho" panose="02020609040205080304" pitchFamily="49" charset="-128"/>
            </a:endParaRPr>
          </a:p>
        </p:txBody>
      </p:sp>
      <p:graphicFrame>
        <p:nvGraphicFramePr>
          <p:cNvPr id="6" name="Tableau 5"/>
          <p:cNvGraphicFramePr>
            <a:graphicFrameLocks noGrp="1"/>
          </p:cNvGraphicFramePr>
          <p:nvPr>
            <p:extLst>
              <p:ext uri="{D42A27DB-BD31-4B8C-83A1-F6EECF244321}">
                <p14:modId xmlns:p14="http://schemas.microsoft.com/office/powerpoint/2010/main" val="2777020753"/>
              </p:ext>
            </p:extLst>
          </p:nvPr>
        </p:nvGraphicFramePr>
        <p:xfrm>
          <a:off x="246986" y="2757985"/>
          <a:ext cx="7712450" cy="1828800"/>
        </p:xfrm>
        <a:graphic>
          <a:graphicData uri="http://schemas.openxmlformats.org/drawingml/2006/table">
            <a:tbl>
              <a:tblPr firstRow="1" firstCol="1" bandRow="1">
                <a:tableStyleId>{5C22544A-7EE6-4342-B048-85BDC9FD1C3A}</a:tableStyleId>
              </a:tblPr>
              <a:tblGrid>
                <a:gridCol w="381509"/>
                <a:gridCol w="830000"/>
                <a:gridCol w="266396"/>
                <a:gridCol w="820882"/>
                <a:gridCol w="353291"/>
                <a:gridCol w="852054"/>
                <a:gridCol w="4208318"/>
              </a:tblGrid>
              <a:tr h="0">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R1098</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rowSpan="12">
                  <a:txBody>
                    <a:bodyPr/>
                    <a:lstStyle/>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Il y a bien 29 PH dans la ligne E/O mais la manche est très lointaine. </a:t>
                      </a:r>
                      <a:endParaRPr lang="fr-FR" sz="1000" dirty="0" smtClean="0">
                        <a:effectLst/>
                      </a:endParaRPr>
                    </a:p>
                    <a:p>
                      <a:pPr>
                        <a:spcAft>
                          <a:spcPts val="0"/>
                        </a:spcAft>
                        <a:tabLst>
                          <a:tab pos="2286635" algn="l"/>
                        </a:tabLst>
                      </a:pPr>
                      <a:r>
                        <a:rPr lang="fr-FR" sz="1000" dirty="0" smtClean="0">
                          <a:effectLst/>
                        </a:rPr>
                        <a:t>Aucune </a:t>
                      </a:r>
                      <a:r>
                        <a:rPr lang="fr-FR" sz="1000" dirty="0">
                          <a:effectLst/>
                        </a:rPr>
                        <a:t>impasse ne réussit.</a:t>
                      </a:r>
                      <a:endParaRPr lang="fr-FR" sz="1200" dirty="0">
                        <a:effectLst/>
                      </a:endParaRPr>
                    </a:p>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7</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D654</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D</a:t>
                      </a:r>
                      <a:r>
                        <a:rPr lang="fr-FR" sz="1000" dirty="0">
                          <a:effectLst/>
                        </a:rPr>
                        <a:t>63</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ADV7  </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lgn="ctr">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6543</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a:t>
                      </a:r>
                      <a:r>
                        <a:rPr lang="de-DE"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AD1032</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ARV</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32</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AV2</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R54</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2</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RV98</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10987</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10987</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11060862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21</a:t>
            </a:fld>
            <a:endParaRPr lang="fr-FR" dirty="0">
              <a:solidFill>
                <a:prstClr val="black">
                  <a:tint val="75000"/>
                </a:prstClr>
              </a:solidFill>
            </a:endParaRPr>
          </a:p>
        </p:txBody>
      </p:sp>
      <p:sp>
        <p:nvSpPr>
          <p:cNvPr id="3" name="Rectangle 2"/>
          <p:cNvSpPr/>
          <p:nvPr/>
        </p:nvSpPr>
        <p:spPr>
          <a:xfrm>
            <a:off x="166362" y="222205"/>
            <a:ext cx="2004075" cy="307777"/>
          </a:xfrm>
          <a:prstGeom prst="rect">
            <a:avLst/>
          </a:prstGeom>
        </p:spPr>
        <p:txBody>
          <a:bodyPr wrap="none">
            <a:spAutoFit/>
          </a:bodyPr>
          <a:lstStyle/>
          <a:p>
            <a:pPr algn="just">
              <a:spcAft>
                <a:spcPts val="0"/>
              </a:spcAft>
            </a:pPr>
            <a:r>
              <a:rPr lang="fr-FR" sz="1400" dirty="0">
                <a:latin typeface="Times New Roman" panose="02020603050405020304" pitchFamily="18" charset="0"/>
                <a:ea typeface="MS Mincho" panose="02020609040205080304" pitchFamily="49" charset="-128"/>
              </a:rPr>
              <a:t>6/-  miroir aux alouettes :</a:t>
            </a:r>
            <a:endParaRPr lang="fr-FR" sz="1400" dirty="0">
              <a:effectLst/>
              <a:latin typeface="Courier New" panose="02070309020205020404" pitchFamily="49" charset="0"/>
              <a:ea typeface="MS Mincho" panose="02020609040205080304" pitchFamily="49" charset="-128"/>
            </a:endParaRPr>
          </a:p>
        </p:txBody>
      </p:sp>
      <p:graphicFrame>
        <p:nvGraphicFramePr>
          <p:cNvPr id="4" name="Tableau 3"/>
          <p:cNvGraphicFramePr>
            <a:graphicFrameLocks noGrp="1"/>
          </p:cNvGraphicFramePr>
          <p:nvPr>
            <p:extLst>
              <p:ext uri="{D42A27DB-BD31-4B8C-83A1-F6EECF244321}">
                <p14:modId xmlns:p14="http://schemas.microsoft.com/office/powerpoint/2010/main" val="1138223619"/>
              </p:ext>
            </p:extLst>
          </p:nvPr>
        </p:nvGraphicFramePr>
        <p:xfrm>
          <a:off x="304742" y="662709"/>
          <a:ext cx="7239058" cy="1828800"/>
        </p:xfrm>
        <a:graphic>
          <a:graphicData uri="http://schemas.openxmlformats.org/drawingml/2006/table">
            <a:tbl>
              <a:tblPr firstRow="1" firstCol="1" bandRow="1">
                <a:tableStyleId>{5C22544A-7EE6-4342-B048-85BDC9FD1C3A}</a:tableStyleId>
              </a:tblPr>
              <a:tblGrid>
                <a:gridCol w="279549"/>
                <a:gridCol w="731265"/>
                <a:gridCol w="235769"/>
                <a:gridCol w="674564"/>
                <a:gridCol w="261966"/>
                <a:gridCol w="668015"/>
                <a:gridCol w="4387930"/>
              </a:tblGrid>
              <a:tr h="0">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65432</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rowSpan="12">
                  <a:txBody>
                    <a:bodyPr/>
                    <a:lstStyle/>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Question : combien de levées le déclarant va-t-il réaliser  au contrat de 7 </a:t>
                      </a:r>
                      <a:r>
                        <a:rPr lang="fr-FR" sz="1000" dirty="0">
                          <a:solidFill>
                            <a:srgbClr val="FF0000"/>
                          </a:solidFill>
                          <a:effectLst/>
                          <a:sym typeface="Symbol" panose="05050102010706020507" pitchFamily="18" charset="2"/>
                        </a:rPr>
                        <a:t></a:t>
                      </a:r>
                      <a:r>
                        <a:rPr lang="fr-FR" sz="1000" dirty="0">
                          <a:effectLst/>
                        </a:rPr>
                        <a:t> ?</a:t>
                      </a:r>
                      <a:endParaRPr lang="fr-FR" sz="1200" dirty="0">
                        <a:effectLst/>
                      </a:endParaRPr>
                    </a:p>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Que les six levées d’atout. Et aucune autre.</a:t>
                      </a:r>
                      <a:endParaRPr lang="fr-FR" sz="1200" dirty="0">
                        <a:effectLst/>
                      </a:endParaRPr>
                    </a:p>
                    <a:p>
                      <a:pPr>
                        <a:spcAft>
                          <a:spcPts val="0"/>
                        </a:spcAft>
                        <a:tabLst>
                          <a:tab pos="2286635" algn="l"/>
                        </a:tabLst>
                      </a:pPr>
                      <a:r>
                        <a:rPr lang="fr-FR" sz="1000" dirty="0">
                          <a:effectLst/>
                        </a:rPr>
                        <a:t>Ouest entame en effet de </a:t>
                      </a:r>
                      <a:r>
                        <a:rPr lang="fr-FR" sz="1000" dirty="0" smtClean="0">
                          <a:effectLst/>
                        </a:rPr>
                        <a:t>l’As </a:t>
                      </a:r>
                      <a:r>
                        <a:rPr lang="fr-FR" sz="1000" dirty="0">
                          <a:effectLst/>
                        </a:rPr>
                        <a:t>de </a:t>
                      </a:r>
                      <a:r>
                        <a:rPr lang="fr-FR" sz="1000" dirty="0">
                          <a:effectLst/>
                          <a:sym typeface="Symbol" panose="05050102010706020507" pitchFamily="18" charset="2"/>
                        </a:rPr>
                        <a:t></a:t>
                      </a:r>
                      <a:r>
                        <a:rPr lang="fr-FR" sz="1000" dirty="0">
                          <a:effectLst/>
                        </a:rPr>
                        <a:t> et la suite saute aux yeux.</a:t>
                      </a:r>
                      <a:endParaRPr lang="fr-FR" sz="1200" dirty="0">
                        <a:effectLst/>
                      </a:endParaRPr>
                    </a:p>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Il s’agit bien sûr d’une donne d’anthologie pour démontrer qu’au bridge il n’y a pas de certitude mais de grandes ou petites  chances de réussite. </a:t>
                      </a:r>
                      <a:endParaRPr lang="fr-FR" sz="1200" dirty="0">
                        <a:effectLst/>
                        <a:latin typeface="Arial" panose="020B0604020202020204" pitchFamily="34" charset="0"/>
                        <a:ea typeface="MS Mincho" panose="02020609040205080304" pitchFamily="49" charset="-128"/>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654</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65432</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ARDV1098</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lgn="ctr">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87</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8765432</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1098732</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de-DE" sz="1000" dirty="0">
                          <a:effectLst/>
                        </a:rPr>
                        <a:t>V10987</a:t>
                      </a:r>
                      <a:endParaRPr lang="fr-FR" sz="1200" dirty="0">
                        <a:effectLst/>
                        <a:latin typeface="Arial" panose="020B0604020202020204" pitchFamily="34" charset="0"/>
                        <a:ea typeface="MS Mincho" panose="02020609040205080304" pitchFamily="49" charset="-128"/>
                      </a:endParaRPr>
                    </a:p>
                  </a:txBody>
                  <a:tcPr marL="44450" marR="44450" marT="0" marB="0"/>
                </a:tc>
                <a:tc vMerge="1">
                  <a:txBody>
                    <a:bodyPr/>
                    <a:lstStyle/>
                    <a:p>
                      <a:endParaRPr lang="fr-FR"/>
                    </a:p>
                  </a:txBody>
                  <a:tcPr/>
                </a:tc>
              </a:tr>
              <a:tr h="0">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MS Mincho" panose="02020609040205080304" pitchFamily="49" charset="-128"/>
                      </a:endParaRPr>
                    </a:p>
                  </a:txBody>
                  <a:tcPr marL="44450" marR="44450" marT="0" marB="0"/>
                </a:tc>
                <a:tc rowSpan="4" gridSpan="2">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MS Mincho" panose="02020609040205080304" pitchFamily="49" charset="-128"/>
                      </a:endParaRPr>
                    </a:p>
                  </a:txBody>
                  <a:tcPr marL="44450" marR="44450" marT="0" marB="0"/>
                </a:tc>
                <a:tc rowSpan="4" h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ARDV109</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ARDV</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MS Mincho" panose="02020609040205080304" pitchFamily="49" charset="-128"/>
                      </a:endParaRPr>
                    </a:p>
                  </a:txBody>
                  <a:tcPr marL="44450" marR="44450" marT="0" marB="0"/>
                </a:tc>
                <a:tc>
                  <a:txBody>
                    <a:bodyPr/>
                    <a:lstStyle/>
                    <a:p>
                      <a:pPr>
                        <a:spcAft>
                          <a:spcPts val="0"/>
                        </a:spcAft>
                        <a:tabLst>
                          <a:tab pos="2286635" algn="l"/>
                        </a:tabLst>
                      </a:pPr>
                      <a:r>
                        <a:rPr lang="fr-FR" sz="1000" dirty="0">
                          <a:effectLst/>
                        </a:rPr>
                        <a:t>ARD</a:t>
                      </a:r>
                      <a:endParaRPr lang="fr-FR" sz="1200" dirty="0">
                        <a:effectLst/>
                        <a:latin typeface="Arial" panose="020B0604020202020204" pitchFamily="34" charset="0"/>
                        <a:ea typeface="MS Mincho" panose="02020609040205080304" pitchFamily="49" charset="-128"/>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sp>
        <p:nvSpPr>
          <p:cNvPr id="5" name="Rectangle 4"/>
          <p:cNvSpPr/>
          <p:nvPr/>
        </p:nvSpPr>
        <p:spPr>
          <a:xfrm>
            <a:off x="1168399" y="2722602"/>
            <a:ext cx="5877791" cy="307777"/>
          </a:xfrm>
          <a:prstGeom prst="rect">
            <a:avLst/>
          </a:prstGeom>
        </p:spPr>
        <p:txBody>
          <a:bodyPr wrap="square">
            <a:spAutoFit/>
          </a:bodyPr>
          <a:lstStyle/>
          <a:p>
            <a:pPr>
              <a:spcAft>
                <a:spcPts val="0"/>
              </a:spcAft>
            </a:pPr>
            <a:r>
              <a:rPr lang="fr-FR" sz="1400" b="1" i="1" dirty="0">
                <a:latin typeface="Times New Roman" panose="02020603050405020304" pitchFamily="18" charset="0"/>
                <a:ea typeface="MS Mincho" panose="02020609040205080304" pitchFamily="49" charset="-128"/>
              </a:rPr>
              <a:t>On joue au Bridge pour s’amuser et non pour prouver un je ne sais quoi !</a:t>
            </a:r>
            <a:endParaRPr lang="fr-FR" sz="1100" dirty="0">
              <a:effectLst/>
              <a:latin typeface="Courier New" panose="02070309020205020404" pitchFamily="49" charset="0"/>
              <a:ea typeface="MS Mincho" panose="02020609040205080304" pitchFamily="49" charset="-128"/>
            </a:endParaRPr>
          </a:p>
        </p:txBody>
      </p:sp>
      <p:pic>
        <p:nvPicPr>
          <p:cNvPr id="6" name="Image 5" descr="image002"/>
          <p:cNvPicPr/>
          <p:nvPr/>
        </p:nvPicPr>
        <p:blipFill>
          <a:blip r:embed="rId2"/>
          <a:srcRect/>
          <a:stretch>
            <a:fillRect/>
          </a:stretch>
        </p:blipFill>
        <p:spPr bwMode="auto">
          <a:xfrm>
            <a:off x="3445395" y="3186834"/>
            <a:ext cx="807720" cy="800100"/>
          </a:xfrm>
          <a:prstGeom prst="rect">
            <a:avLst/>
          </a:prstGeom>
          <a:noFill/>
          <a:ln w="9525">
            <a:noFill/>
            <a:miter lim="800000"/>
            <a:headEnd/>
            <a:tailEnd/>
          </a:ln>
        </p:spPr>
      </p:pic>
      <p:sp>
        <p:nvSpPr>
          <p:cNvPr id="8" name="Bouton d'action : Retour 7">
            <a:hlinkClick r:id="rId3"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181141509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22</a:t>
            </a:fld>
            <a:endParaRPr lang="fr-FR" dirty="0">
              <a:solidFill>
                <a:prstClr val="black">
                  <a:tint val="75000"/>
                </a:prstClr>
              </a:solidFill>
            </a:endParaRPr>
          </a:p>
        </p:txBody>
      </p:sp>
      <p:sp>
        <p:nvSpPr>
          <p:cNvPr id="3" name="Rectangle 2"/>
          <p:cNvSpPr/>
          <p:nvPr/>
        </p:nvSpPr>
        <p:spPr>
          <a:xfrm>
            <a:off x="238990" y="180391"/>
            <a:ext cx="7762009" cy="400110"/>
          </a:xfrm>
          <a:prstGeom prst="rect">
            <a:avLst/>
          </a:prstGeom>
          <a:solidFill>
            <a:srgbClr val="C00000"/>
          </a:solidFill>
        </p:spPr>
        <p:txBody>
          <a:bodyPr wrap="square">
            <a:spAutoFit/>
          </a:bodyPr>
          <a:lstStyle/>
          <a:p>
            <a:pPr lvl="0" indent="274638" defTabSz="914400" eaLnBrk="0" fontAlgn="base" hangingPunct="0">
              <a:spcBef>
                <a:spcPct val="0"/>
              </a:spcBef>
              <a:spcAft>
                <a:spcPct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altLang="fr-FR" sz="2000" b="1" dirty="0" smtClean="0">
                <a:solidFill>
                  <a:schemeClr val="bg1"/>
                </a:solidFill>
                <a:latin typeface="Wide Latin" panose="020A0A07050505020404" pitchFamily="18" charset="0"/>
                <a:ea typeface="Times New Roman" panose="02020603050405020304" pitchFamily="18" charset="0"/>
                <a:cs typeface="Arial" panose="020B0604020202020204" pitchFamily="34" charset="0"/>
              </a:rPr>
              <a:t>DÉFINITION D’UNE MAIN </a:t>
            </a:r>
            <a:endParaRPr lang="fr-FR" altLang="fr-FR" sz="2000" b="1" dirty="0">
              <a:solidFill>
                <a:schemeClr val="bg1"/>
              </a:solidFill>
              <a:latin typeface="Wide Latin" panose="020A0A07050505020404" pitchFamily="18" charset="0"/>
              <a:ea typeface="Times New Roman" panose="02020603050405020304" pitchFamily="18" charset="0"/>
              <a:cs typeface="Arial" panose="020B0604020202020204" pitchFamily="34" charset="0"/>
            </a:endParaRPr>
          </a:p>
        </p:txBody>
      </p:sp>
      <p:sp>
        <p:nvSpPr>
          <p:cNvPr id="4" name="Rectangle 3"/>
          <p:cNvSpPr/>
          <p:nvPr/>
        </p:nvSpPr>
        <p:spPr>
          <a:xfrm>
            <a:off x="238990" y="730984"/>
            <a:ext cx="7762009" cy="3616375"/>
          </a:xfrm>
          <a:prstGeom prst="rect">
            <a:avLst/>
          </a:prstGeom>
        </p:spPr>
        <p:txBody>
          <a:bodyPr wrap="square">
            <a:spAutoFit/>
          </a:bodyPr>
          <a:lstStyle/>
          <a:p>
            <a:pPr>
              <a:spcAft>
                <a:spcPts val="0"/>
              </a:spcAft>
              <a:tabLst>
                <a:tab pos="2070735" algn="l"/>
              </a:tabLst>
            </a:pPr>
            <a:r>
              <a:rPr lang="fr-FR" sz="1200" dirty="0">
                <a:latin typeface="Times New Roman" panose="02020603050405020304" pitchFamily="18" charset="0"/>
                <a:ea typeface="MS Mincho" panose="02020609040205080304" pitchFamily="49" charset="-128"/>
                <a:cs typeface="Times New Roman" panose="02020603050405020304" pitchFamily="18" charset="0"/>
              </a:rPr>
              <a:t>Maintenant que l’on sait tout sur le SIX DE BASE, on peut plonger dans le cœur d’un SYSTÈME D’ENCHÈRES pour en comprendre la</a:t>
            </a:r>
            <a:r>
              <a:rPr lang="fr-FR" sz="1200" b="1" dirty="0">
                <a:latin typeface="Times New Roman" panose="02020603050405020304" pitchFamily="18" charset="0"/>
                <a:ea typeface="MS Mincho" panose="02020609040205080304" pitchFamily="49" charset="-128"/>
                <a:cs typeface="Times New Roman" panose="02020603050405020304" pitchFamily="18" charset="0"/>
              </a:rPr>
              <a:t> STRUCTURE.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cs typeface="Times New Roman" panose="02020603050405020304" pitchFamily="18" charset="0"/>
              </a:rPr>
              <a:t>UN SYSTÈME (ou MÉTHODE) D’ENCHÈRES n’est qu’une sorte de </a:t>
            </a:r>
            <a:r>
              <a:rPr lang="fr-FR" sz="1200" b="1" dirty="0">
                <a:solidFill>
                  <a:srgbClr val="4BACC6"/>
                </a:solidFill>
                <a:latin typeface="Times New Roman" panose="02020603050405020304" pitchFamily="18" charset="0"/>
                <a:ea typeface="MS Mincho" panose="02020609040205080304" pitchFamily="49" charset="-128"/>
                <a:cs typeface="Times New Roman" panose="02020603050405020304" pitchFamily="18" charset="0"/>
              </a:rPr>
              <a:t>VENTE AUX </a:t>
            </a:r>
            <a:r>
              <a:rPr lang="fr-FR" sz="1200" b="1" dirty="0" smtClean="0">
                <a:solidFill>
                  <a:srgbClr val="4BACC6"/>
                </a:solidFill>
                <a:latin typeface="Times New Roman" panose="02020603050405020304" pitchFamily="18" charset="0"/>
                <a:ea typeface="MS Mincho" panose="02020609040205080304" pitchFamily="49" charset="-128"/>
                <a:cs typeface="Times New Roman" panose="02020603050405020304" pitchFamily="18" charset="0"/>
              </a:rPr>
              <a:t>ENCHÈRES</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 </a:t>
            </a:r>
            <a:r>
              <a:rPr lang="fr-FR" sz="1200" dirty="0">
                <a:latin typeface="Times New Roman" panose="02020603050405020304" pitchFamily="18" charset="0"/>
                <a:ea typeface="MS Mincho" panose="02020609040205080304" pitchFamily="49" charset="-128"/>
                <a:cs typeface="Times New Roman" panose="02020603050405020304" pitchFamily="18" charset="0"/>
              </a:rPr>
              <a:t>comme chez Sotheby’s, où quatre clients font le pari  de se faire attribuer un contrat aléatoire par des offres, exprimés en langage codifié dont les règles ne peuvent pas être modifiées.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cs typeface="Times New Roman" panose="02020603050405020304" pitchFamily="18" charset="0"/>
              </a:rPr>
              <a:t>En  premier lieu  il y a  la </a:t>
            </a:r>
            <a:r>
              <a:rPr lang="fr-FR" sz="1200" b="1" dirty="0" smtClean="0">
                <a:latin typeface="Times New Roman" panose="02020603050405020304" pitchFamily="18" charset="0"/>
                <a:ea typeface="MS Mincho" panose="02020609040205080304" pitchFamily="49" charset="-128"/>
                <a:cs typeface="Times New Roman" panose="02020603050405020304" pitchFamily="18" charset="0"/>
              </a:rPr>
              <a:t>CHERTÉ</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 </a:t>
            </a:r>
            <a:r>
              <a:rPr lang="fr-FR" sz="1200" dirty="0">
                <a:latin typeface="Times New Roman" panose="02020603050405020304" pitchFamily="18" charset="0"/>
                <a:ea typeface="MS Mincho" panose="02020609040205080304" pitchFamily="49" charset="-128"/>
                <a:cs typeface="Times New Roman" panose="02020603050405020304" pitchFamily="18" charset="0"/>
              </a:rPr>
              <a:t>des quatre  couleurs, ou l’ordre de préséance si on préfère :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cs typeface="Times New Roman" panose="02020603050405020304" pitchFamily="18" charset="0"/>
              </a:rPr>
              <a:t> - </a:t>
            </a:r>
            <a:r>
              <a:rPr lang="fr-FR" sz="1200"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cs typeface="Times New Roman" panose="02020603050405020304" pitchFamily="18" charset="0"/>
              </a:rPr>
              <a:t> - </a:t>
            </a:r>
            <a:r>
              <a:rPr lang="fr-FR" sz="1200"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cs typeface="Times New Roman" panose="02020603050405020304" pitchFamily="18" charset="0"/>
              </a:rPr>
              <a:t> -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p>
          <a:p>
            <a:pPr marL="342900" lvl="0" indent="-342900" algn="just">
              <a:spcAft>
                <a:spcPts val="0"/>
              </a:spcAft>
              <a:buFont typeface="Times New Roman" panose="02020603050405020304" pitchFamily="18" charset="0"/>
              <a:buChar char="-"/>
              <a:tabLst>
                <a:tab pos="457200" algn="l"/>
              </a:tabLst>
            </a:pPr>
            <a:r>
              <a:rPr lang="fr-FR" sz="1200" dirty="0">
                <a:latin typeface="Times New Roman" panose="02020603050405020304" pitchFamily="18" charset="0"/>
                <a:ea typeface="MS Mincho" panose="02020609040205080304" pitchFamily="49" charset="-128"/>
              </a:rPr>
              <a:t>la couleur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est la </a:t>
            </a:r>
            <a:r>
              <a:rPr lang="fr-FR" sz="1200" b="1" dirty="0">
                <a:latin typeface="Times New Roman" panose="02020603050405020304" pitchFamily="18" charset="0"/>
                <a:ea typeface="MS Mincho" panose="02020609040205080304" pitchFamily="49" charset="-128"/>
              </a:rPr>
              <a:t>plus CHÈRE</a:t>
            </a:r>
            <a:r>
              <a:rPr lang="fr-FR" sz="1200" dirty="0">
                <a:latin typeface="Times New Roman" panose="02020603050405020304" pitchFamily="18" charset="0"/>
                <a:ea typeface="MS Mincho" panose="02020609040205080304" pitchFamily="49" charset="-128"/>
              </a:rPr>
              <a:t> </a:t>
            </a:r>
            <a:endParaRPr lang="fr-FR" sz="1200" dirty="0">
              <a:latin typeface="Courier New" panose="02070309020205020404" pitchFamily="49"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r>
              <a:rPr lang="fr-FR" sz="1200" dirty="0">
                <a:latin typeface="Times New Roman" panose="02020603050405020304" pitchFamily="18" charset="0"/>
                <a:ea typeface="MS Mincho" panose="02020609040205080304" pitchFamily="49" charset="-128"/>
              </a:rPr>
              <a:t>la couleur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est la </a:t>
            </a:r>
            <a:r>
              <a:rPr lang="fr-FR" sz="1200" b="1" dirty="0">
                <a:latin typeface="Times New Roman" panose="02020603050405020304" pitchFamily="18" charset="0"/>
                <a:ea typeface="MS Mincho" panose="02020609040205080304" pitchFamily="49" charset="-128"/>
              </a:rPr>
              <a:t>moins CHÈRE</a:t>
            </a:r>
            <a:r>
              <a:rPr lang="fr-FR" sz="1200" dirty="0">
                <a:latin typeface="Times New Roman" panose="02020603050405020304" pitchFamily="18" charset="0"/>
                <a:ea typeface="MS Mincho" panose="02020609040205080304" pitchFamily="49" charset="-128"/>
              </a:rPr>
              <a:t> </a:t>
            </a:r>
            <a:endParaRPr lang="fr-FR" sz="1200" dirty="0">
              <a:latin typeface="Courier New" panose="02070309020205020404" pitchFamily="49"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r>
              <a:rPr lang="fr-FR" sz="1200" dirty="0">
                <a:latin typeface="Times New Roman" panose="02020603050405020304" pitchFamily="18" charset="0"/>
                <a:ea typeface="MS Mincho" panose="02020609040205080304" pitchFamily="49" charset="-128"/>
              </a:rPr>
              <a:t>la couleur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est plus CHÈRE que </a:t>
            </a:r>
            <a:r>
              <a:rPr lang="fr-FR" sz="1200"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 </a:t>
            </a:r>
            <a:r>
              <a:rPr lang="fr-FR" sz="1200"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endParaRPr lang="fr-FR" sz="1200" dirty="0">
              <a:latin typeface="Courier New" panose="02070309020205020404" pitchFamily="49"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r>
              <a:rPr lang="fr-FR" sz="1200" dirty="0">
                <a:latin typeface="Times New Roman" panose="02020603050405020304" pitchFamily="18" charset="0"/>
                <a:ea typeface="MS Mincho" panose="02020609040205080304" pitchFamily="49" charset="-128"/>
              </a:rPr>
              <a:t>la couleur </a:t>
            </a:r>
            <a:r>
              <a:rPr lang="fr-FR" sz="1200"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solidFill>
                  <a:srgbClr val="FF0000"/>
                </a:solidFill>
                <a:latin typeface="Times New Roman" panose="02020603050405020304" pitchFamily="18" charset="0"/>
                <a:ea typeface="MS Mincho" panose="02020609040205080304" pitchFamily="49" charset="-128"/>
              </a:rPr>
              <a:t> </a:t>
            </a:r>
            <a:r>
              <a:rPr lang="fr-FR" sz="1200" dirty="0">
                <a:latin typeface="Times New Roman" panose="02020603050405020304" pitchFamily="18" charset="0"/>
                <a:ea typeface="MS Mincho" panose="02020609040205080304" pitchFamily="49" charset="-128"/>
              </a:rPr>
              <a:t>est plus CHÈRE que </a:t>
            </a:r>
            <a:r>
              <a:rPr lang="fr-FR" sz="1200"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mais  moins CHÈRE que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endParaRPr lang="fr-FR" sz="1200" dirty="0">
              <a:latin typeface="Courier New" panose="02070309020205020404" pitchFamily="49"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r>
              <a:rPr lang="fr-FR" sz="1200" dirty="0">
                <a:latin typeface="Times New Roman" panose="02020603050405020304" pitchFamily="18" charset="0"/>
                <a:ea typeface="MS Mincho" panose="02020609040205080304" pitchFamily="49" charset="-128"/>
              </a:rPr>
              <a:t>la couleur </a:t>
            </a:r>
            <a:r>
              <a:rPr lang="fr-FR" sz="1200"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solidFill>
                  <a:srgbClr val="FF0000"/>
                </a:solidFill>
                <a:latin typeface="Times New Roman" panose="02020603050405020304" pitchFamily="18" charset="0"/>
                <a:ea typeface="MS Mincho" panose="02020609040205080304" pitchFamily="49" charset="-128"/>
              </a:rPr>
              <a:t> </a:t>
            </a:r>
            <a:r>
              <a:rPr lang="fr-FR" sz="1200" dirty="0">
                <a:latin typeface="Times New Roman" panose="02020603050405020304" pitchFamily="18" charset="0"/>
                <a:ea typeface="MS Mincho" panose="02020609040205080304" pitchFamily="49" charset="-128"/>
              </a:rPr>
              <a:t>est plus CHÈRE  que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mais moins CHÈRE que </a:t>
            </a:r>
            <a:r>
              <a:rPr lang="fr-FR" sz="1200" dirty="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rPr>
              <a:t> et  </a:t>
            </a:r>
            <a:r>
              <a:rPr lang="fr-FR" sz="1200"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endParaRPr lang="fr-FR" sz="1200" dirty="0">
              <a:latin typeface="Courier New" panose="02070309020205020404" pitchFamily="49" charset="0"/>
              <a:ea typeface="MS Mincho" panose="02020609040205080304" pitchFamily="49" charset="-128"/>
            </a:endParaRPr>
          </a:p>
          <a:p>
            <a:r>
              <a:rPr lang="fr-FR" sz="1200" dirty="0"/>
              <a:t>Le SANS ATOUT représente la "couleur" plus CHÈRE de toute. On la définit, en plaisantant,  de </a:t>
            </a:r>
            <a:r>
              <a:rPr lang="fr-FR" sz="1200" b="1" i="1" dirty="0"/>
              <a:t>"couleur verte". </a:t>
            </a:r>
            <a:endParaRPr lang="fr-FR" sz="1200" dirty="0"/>
          </a:p>
          <a:p>
            <a:r>
              <a:rPr lang="fr-FR" sz="1200" dirty="0"/>
              <a:t>Les enchères doivent se dérouler en respectant cet ordre de préséance. </a:t>
            </a:r>
          </a:p>
          <a:p>
            <a:r>
              <a:rPr lang="fr-FR" sz="1200" dirty="0"/>
              <a:t>C'est-à-dire que si l’enchère précédente a été de 1 ♠, l’enchère suivante doit lui être supérieure : 1 SA, 2 </a:t>
            </a:r>
            <a:r>
              <a:rPr lang="fr-FR" sz="1200" dirty="0">
                <a:solidFill>
                  <a:srgbClr val="FF0000"/>
                </a:solidFill>
              </a:rPr>
              <a:t>♥</a:t>
            </a:r>
            <a:r>
              <a:rPr lang="fr-FR" sz="1200" dirty="0"/>
              <a:t>, 2 </a:t>
            </a:r>
            <a:r>
              <a:rPr lang="fr-FR" sz="1200" dirty="0">
                <a:solidFill>
                  <a:srgbClr val="FF0000"/>
                </a:solidFill>
              </a:rPr>
              <a:t>♦</a:t>
            </a:r>
            <a:r>
              <a:rPr lang="fr-FR" sz="1200" dirty="0"/>
              <a:t>, 2♣  par exemple. </a:t>
            </a:r>
          </a:p>
          <a:p>
            <a:pPr algn="just">
              <a:spcAft>
                <a:spcPts val="0"/>
              </a:spcAft>
            </a:pPr>
            <a:endParaRPr lang="fr-FR" sz="1200" dirty="0" smtClean="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endParaRPr>
          </a:p>
          <a:p>
            <a:pPr algn="just">
              <a:spcAft>
                <a:spcPts val="0"/>
              </a:spcAft>
            </a:pPr>
            <a:endParaRPr lang="fr-FR" sz="1200" dirty="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endParaRPr>
          </a:p>
          <a:p>
            <a:pPr algn="just">
              <a:spcAft>
                <a:spcPts val="0"/>
              </a:spcAft>
            </a:pPr>
            <a:endParaRPr lang="fr-FR" sz="1200" dirty="0" smtClean="0">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endParaRPr>
          </a:p>
          <a:p>
            <a:pPr algn="just">
              <a:spcAft>
                <a:spcPts val="0"/>
              </a:spcAf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6" name="Tableau 5"/>
          <p:cNvGraphicFramePr>
            <a:graphicFrameLocks noGrp="1"/>
          </p:cNvGraphicFramePr>
          <p:nvPr>
            <p:extLst>
              <p:ext uri="{D42A27DB-BD31-4B8C-83A1-F6EECF244321}">
                <p14:modId xmlns:p14="http://schemas.microsoft.com/office/powerpoint/2010/main" val="3465256796"/>
              </p:ext>
            </p:extLst>
          </p:nvPr>
        </p:nvGraphicFramePr>
        <p:xfrm>
          <a:off x="314481" y="3554879"/>
          <a:ext cx="5220971" cy="792480"/>
        </p:xfrm>
        <a:graphic>
          <a:graphicData uri="http://schemas.openxmlformats.org/drawingml/2006/table">
            <a:tbl>
              <a:tblPr firstRow="1" firstCol="1" bandRow="1">
                <a:tableStyleId>{5C22544A-7EE6-4342-B048-85BDC9FD1C3A}</a:tableStyleId>
              </a:tblPr>
              <a:tblGrid>
                <a:gridCol w="187960"/>
                <a:gridCol w="653705"/>
                <a:gridCol w="852055"/>
                <a:gridCol w="301336"/>
                <a:gridCol w="696191"/>
                <a:gridCol w="632431"/>
                <a:gridCol w="632431"/>
                <a:gridCol w="632431"/>
                <a:gridCol w="632431"/>
              </a:tblGrid>
              <a:tr h="95229">
                <a:tc gridSpan="5">
                  <a:txBody>
                    <a:bodyPr/>
                    <a:lstStyle/>
                    <a:p>
                      <a:pPr>
                        <a:spcAft>
                          <a:spcPts val="0"/>
                        </a:spcAft>
                        <a:tabLst>
                          <a:tab pos="2286635" algn="l"/>
                        </a:tabLst>
                      </a:pPr>
                      <a:r>
                        <a:rPr lang="fr-FR" sz="1000" dirty="0">
                          <a:effectLst/>
                        </a:rPr>
                        <a:t> Nord donneur</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a:txBody>
                    <a:bodyPr/>
                    <a:lstStyle/>
                    <a:p>
                      <a:pPr algn="ctr">
                        <a:spcAft>
                          <a:spcPts val="0"/>
                        </a:spcAft>
                        <a:tabLst>
                          <a:tab pos="2286635" algn="l"/>
                        </a:tabLst>
                      </a:pPr>
                      <a:r>
                        <a:rPr lang="fr-FR" sz="1000" dirty="0">
                          <a:effectLst/>
                        </a:rPr>
                        <a:t>Nord</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gn="ctr">
                        <a:spcAft>
                          <a:spcPts val="0"/>
                        </a:spcAft>
                        <a:tabLst>
                          <a:tab pos="2286635" algn="l"/>
                        </a:tabLst>
                      </a:pPr>
                      <a:r>
                        <a:rPr lang="fr-FR" sz="1000" dirty="0">
                          <a:effectLst/>
                        </a:rPr>
                        <a:t>Est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gn="ctr">
                        <a:spcAft>
                          <a:spcPts val="0"/>
                        </a:spcAft>
                        <a:tabLst>
                          <a:tab pos="2286635" algn="l"/>
                        </a:tabLst>
                      </a:pPr>
                      <a:r>
                        <a:rPr lang="fr-FR" sz="1000" dirty="0">
                          <a:effectLst/>
                        </a:rPr>
                        <a:t>Sud</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gn="ctr">
                        <a:spcAft>
                          <a:spcPts val="0"/>
                        </a:spcAft>
                        <a:tabLst>
                          <a:tab pos="2286635" algn="l"/>
                        </a:tabLst>
                      </a:pPr>
                      <a:r>
                        <a:rPr lang="fr-FR" sz="1000" dirty="0">
                          <a:effectLst/>
                        </a:rPr>
                        <a:t>Ouest</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R109873</a:t>
                      </a:r>
                      <a:endParaRPr lang="fr-FR" sz="1200" dirty="0">
                        <a:effectLst/>
                        <a:latin typeface="Arial" panose="020B0604020202020204" pitchFamily="34" charset="0"/>
                        <a:ea typeface="Times New Roman" panose="02020603050405020304" pitchFamily="18" charset="0"/>
                      </a:endParaRPr>
                    </a:p>
                  </a:txBody>
                  <a:tcPr marL="44450" marR="44450" marT="0" marB="0"/>
                </a:tc>
                <a:tc rowSpan="4">
                  <a:txBody>
                    <a:bodyPr/>
                    <a:lstStyle/>
                    <a:p>
                      <a:pPr algn="ctr">
                        <a:spcAft>
                          <a:spcPts val="0"/>
                        </a:spcAft>
                        <a:tabLst>
                          <a:tab pos="2286635" algn="l"/>
                        </a:tabLst>
                      </a:pPr>
                      <a:r>
                        <a:rPr lang="fr-FR" sz="1000" dirty="0">
                          <a:effectLst/>
                        </a:rPr>
                        <a:t/>
                      </a:r>
                      <a:br>
                        <a:rPr lang="fr-FR" sz="1000" dirty="0">
                          <a:effectLst/>
                        </a:rPr>
                      </a:br>
                      <a:r>
                        <a:rPr lang="fr-FR" sz="1000" dirty="0">
                          <a:effectLst/>
                        </a:rPr>
                        <a:t> </a:t>
                      </a:r>
                      <a:br>
                        <a:rPr lang="fr-FR" sz="1000" dirty="0">
                          <a:effectLst/>
                        </a:rPr>
                      </a:br>
                      <a:r>
                        <a:rPr lang="fr-FR" sz="1000" dirty="0">
                          <a:effectLst/>
                        </a:rPr>
                        <a:t>N     S</a:t>
                      </a:r>
                      <a:br>
                        <a:rPr lang="fr-FR" sz="1000" dirty="0">
                          <a:effectLst/>
                        </a:rPr>
                      </a:b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AV54</a:t>
                      </a:r>
                      <a:r>
                        <a:rPr lang="de-DE"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1 </a:t>
                      </a: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de-DE" sz="1000" dirty="0">
                          <a:effectLst/>
                        </a:rPr>
                        <a:t>2 </a:t>
                      </a: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V10</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nl-NL" sz="1000" dirty="0">
                          <a:effectLst/>
                        </a:rPr>
                        <a:t>A</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de-DE" sz="1000" dirty="0">
                          <a:effectLst/>
                        </a:rPr>
                        <a:t>3 </a:t>
                      </a: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de-DE" sz="1000" dirty="0">
                          <a:effectLst/>
                        </a:rPr>
                        <a:t>3 </a:t>
                      </a: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D98754</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4 </a:t>
                      </a: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gridSpan="3">
                  <a:txBody>
                    <a:bodyPr/>
                    <a:lstStyle/>
                    <a:p>
                      <a:pPr>
                        <a:spcAft>
                          <a:spcPts val="0"/>
                        </a:spcAft>
                        <a:tabLst>
                          <a:tab pos="2286635" algn="l"/>
                        </a:tabLst>
                      </a:pPr>
                      <a:r>
                        <a:rPr lang="fr-FR" sz="1000" dirty="0">
                          <a:effectLst/>
                        </a:rPr>
                        <a:t>etc. </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ARDV</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98</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r>
            </a:tbl>
          </a:graphicData>
        </a:graphic>
      </p:graphicFrame>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59164902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23</a:t>
            </a:fld>
            <a:endParaRPr lang="fr-FR" dirty="0">
              <a:solidFill>
                <a:prstClr val="black">
                  <a:tint val="75000"/>
                </a:prstClr>
              </a:solidFill>
            </a:endParaRPr>
          </a:p>
        </p:txBody>
      </p:sp>
      <p:sp>
        <p:nvSpPr>
          <p:cNvPr id="3" name="Rectangle 2"/>
          <p:cNvSpPr/>
          <p:nvPr/>
        </p:nvSpPr>
        <p:spPr>
          <a:xfrm>
            <a:off x="270164" y="293261"/>
            <a:ext cx="7710054" cy="3970318"/>
          </a:xfrm>
          <a:prstGeom prst="rect">
            <a:avLst/>
          </a:prstGeom>
        </p:spPr>
        <p:txBody>
          <a:bodyPr wrap="square">
            <a:spAutoFit/>
          </a:bodyPr>
          <a:lstStyle/>
          <a:p>
            <a:pPr algn="just">
              <a:spcAft>
                <a:spcPts val="0"/>
              </a:spcAft>
            </a:pPr>
            <a:r>
              <a:rPr lang="fr-FR" sz="1200" dirty="0">
                <a:latin typeface="Times New Roman" panose="02020603050405020304" pitchFamily="18" charset="0"/>
                <a:ea typeface="MS Mincho" panose="02020609040205080304" pitchFamily="49" charset="-128"/>
                <a:cs typeface="Times New Roman" panose="02020603050405020304" pitchFamily="18" charset="0"/>
              </a:rPr>
              <a:t>Avant de commencer, on tire au sort le joueur qui va distribuer en premier. Pour faciliter les explications, dans notre exemple le tirage au sort a désigné le joueur assis en Nord.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cs typeface="Times New Roman" panose="02020603050405020304" pitchFamily="18" charset="0"/>
              </a:rPr>
              <a:t>Ayant reçu une "très belle main", il  </a:t>
            </a:r>
            <a:r>
              <a:rPr lang="fr-FR" sz="1200" b="1" dirty="0">
                <a:latin typeface="Times New Roman" panose="02020603050405020304" pitchFamily="18" charset="0"/>
                <a:ea typeface="MS Mincho" panose="02020609040205080304" pitchFamily="49" charset="-128"/>
                <a:cs typeface="Times New Roman" panose="02020603050405020304" pitchFamily="18" charset="0"/>
              </a:rPr>
              <a:t>ouvre </a:t>
            </a:r>
            <a:r>
              <a:rPr lang="fr-FR" sz="1200" dirty="0">
                <a:latin typeface="Times New Roman" panose="02020603050405020304" pitchFamily="18" charset="0"/>
                <a:ea typeface="MS Mincho" panose="02020609040205080304" pitchFamily="49" charset="-128"/>
                <a:cs typeface="Times New Roman" panose="02020603050405020304" pitchFamily="18" charset="0"/>
              </a:rPr>
              <a:t>de 1</a:t>
            </a:r>
            <a:r>
              <a:rPr lang="fr-FR" sz="1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sa couleur la plus longue.</a:t>
            </a:r>
          </a:p>
          <a:p>
            <a:pPr algn="just">
              <a:spcAft>
                <a:spcPts val="0"/>
              </a:spcAft>
            </a:pPr>
            <a:r>
              <a:rPr lang="fr-FR" sz="1200" dirty="0">
                <a:latin typeface="Times New Roman" panose="02020603050405020304" pitchFamily="18" charset="0"/>
                <a:ea typeface="MS Mincho" panose="02020609040205080304" pitchFamily="49" charset="-128"/>
                <a:cs typeface="Times New Roman" panose="02020603050405020304" pitchFamily="18" charset="0"/>
              </a:rPr>
              <a:t>Son partenaire en Sud ne peut nommer les </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MS Mincho" panose="02020609040205080304" pitchFamily="49" charset="-128"/>
                <a:cs typeface="Times New Roman" panose="02020603050405020304" pitchFamily="18" charset="0"/>
              </a:rPr>
              <a:t>, couleur moins CHÈRE, qu'à un palier supérieur.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cs typeface="Times New Roman" panose="02020603050405020304" pitchFamily="18" charset="0"/>
              </a:rPr>
              <a:t>Au deuxième tour, pour faire une </a:t>
            </a:r>
            <a:r>
              <a:rPr lang="fr-FR" sz="1200" b="1" dirty="0">
                <a:latin typeface="Times New Roman" panose="02020603050405020304" pitchFamily="18" charset="0"/>
                <a:ea typeface="MS Mincho" panose="02020609040205080304" pitchFamily="49" charset="-128"/>
                <a:cs typeface="Times New Roman" panose="02020603050405020304" pitchFamily="18" charset="0"/>
              </a:rPr>
              <a:t>redemande à </a:t>
            </a:r>
            <a:r>
              <a:rPr lang="fr-FR" sz="1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couleur moins CHÈRE que </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fr-FR" sz="1200" dirty="0">
                <a:latin typeface="Times New Roman" panose="02020603050405020304" pitchFamily="18" charset="0"/>
                <a:ea typeface="MS Mincho" panose="02020609040205080304" pitchFamily="49" charset="-128"/>
                <a:cs typeface="Times New Roman" panose="02020603050405020304" pitchFamily="18" charset="0"/>
              </a:rPr>
              <a:t>Nord doit passer au palier de trois mais Sud peut donner le fit à </a:t>
            </a:r>
            <a:r>
              <a:rPr lang="fr-FR" sz="1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couleur plus CHÈRE que </a:t>
            </a:r>
            <a:r>
              <a:rPr lang="fr-FR" sz="1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au même palier. </a:t>
            </a:r>
            <a:endParaRPr lang="fr-FR"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Et </a:t>
            </a:r>
            <a:r>
              <a:rPr lang="fr-FR" sz="1200" dirty="0">
                <a:latin typeface="Times New Roman" panose="02020603050405020304" pitchFamily="18" charset="0"/>
                <a:ea typeface="MS Mincho" panose="02020609040205080304" pitchFamily="49" charset="-128"/>
                <a:cs typeface="Times New Roman" panose="02020603050405020304" pitchFamily="18" charset="0"/>
              </a:rPr>
              <a:t>la séquence d'enchères continue de ce pas selon la méthode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jouée</a:t>
            </a:r>
          </a:p>
          <a:p>
            <a:pPr algn="just"/>
            <a:endParaRPr lang="fr-FR" sz="1200" dirty="0" smtClean="0">
              <a:latin typeface="Times New Roman" panose="02020603050405020304" pitchFamily="18" charset="0"/>
              <a:cs typeface="Times New Roman" panose="02020603050405020304" pitchFamily="18" charset="0"/>
            </a:endParaRPr>
          </a:p>
          <a:p>
            <a:pPr algn="just"/>
            <a:r>
              <a:rPr lang="fr-FR" sz="1200" dirty="0" smtClean="0">
                <a:latin typeface="Times New Roman" panose="02020603050405020304" pitchFamily="18" charset="0"/>
                <a:cs typeface="Times New Roman" panose="02020603050405020304" pitchFamily="18" charset="0"/>
              </a:rPr>
              <a:t>La </a:t>
            </a:r>
            <a:r>
              <a:rPr lang="fr-FR" sz="1200" dirty="0">
                <a:latin typeface="Times New Roman" panose="02020603050405020304" pitchFamily="18" charset="0"/>
                <a:cs typeface="Times New Roman" panose="02020603050405020304" pitchFamily="18" charset="0"/>
              </a:rPr>
              <a:t>terminologie du Bridge définit comme</a:t>
            </a:r>
          </a:p>
          <a:p>
            <a:pPr lvl="0" algn="just"/>
            <a:r>
              <a:rPr lang="fr-FR" sz="1200" dirty="0">
                <a:latin typeface="Times New Roman" panose="02020603050405020304" pitchFamily="18" charset="0"/>
                <a:cs typeface="Times New Roman" panose="02020603050405020304" pitchFamily="18" charset="0"/>
              </a:rPr>
              <a:t>DONNEUR, le joueur  qui a distribué les cartes</a:t>
            </a:r>
          </a:p>
          <a:p>
            <a:pPr lvl="0" algn="just"/>
            <a:r>
              <a:rPr lang="fr-FR" sz="1200" dirty="0">
                <a:latin typeface="Times New Roman" panose="02020603050405020304" pitchFamily="18" charset="0"/>
                <a:cs typeface="Times New Roman" panose="02020603050405020304" pitchFamily="18" charset="0"/>
              </a:rPr>
              <a:t>OUVREUR, le joueur qui  fait la 1ère  enchère. </a:t>
            </a:r>
          </a:p>
          <a:p>
            <a:pPr lvl="0" algn="just"/>
            <a:r>
              <a:rPr lang="fr-FR" sz="1200" dirty="0" smtClean="0">
                <a:latin typeface="Times New Roman" panose="02020603050405020304" pitchFamily="18" charset="0"/>
                <a:cs typeface="Times New Roman" panose="02020603050405020304" pitchFamily="18" charset="0"/>
              </a:rPr>
              <a:t>RÉPONDANT,  </a:t>
            </a:r>
            <a:r>
              <a:rPr lang="fr-FR" sz="1200" dirty="0">
                <a:latin typeface="Times New Roman" panose="02020603050405020304" pitchFamily="18" charset="0"/>
                <a:cs typeface="Times New Roman" panose="02020603050405020304" pitchFamily="18" charset="0"/>
              </a:rPr>
              <a:t>le partenaire de l'ouvreur (ou de l’INTERVENANT)</a:t>
            </a:r>
          </a:p>
          <a:p>
            <a:pPr lvl="0" algn="just"/>
            <a:r>
              <a:rPr lang="fr-FR" sz="1200" dirty="0" smtClean="0">
                <a:latin typeface="Times New Roman" panose="02020603050405020304" pitchFamily="18" charset="0"/>
                <a:cs typeface="Times New Roman" panose="02020603050405020304" pitchFamily="18" charset="0"/>
              </a:rPr>
              <a:t>RÉPONSE, </a:t>
            </a:r>
            <a:r>
              <a:rPr lang="fr-FR" sz="1200" dirty="0">
                <a:latin typeface="Times New Roman" panose="02020603050405020304" pitchFamily="18" charset="0"/>
                <a:cs typeface="Times New Roman" panose="02020603050405020304" pitchFamily="18" charset="0"/>
              </a:rPr>
              <a:t>toute enchère du répondant</a:t>
            </a:r>
          </a:p>
          <a:p>
            <a:pPr lvl="0" algn="just"/>
            <a:r>
              <a:rPr lang="fr-FR" sz="1200" dirty="0">
                <a:latin typeface="Times New Roman" panose="02020603050405020304" pitchFamily="18" charset="0"/>
                <a:cs typeface="Times New Roman" panose="02020603050405020304" pitchFamily="18" charset="0"/>
              </a:rPr>
              <a:t>REDEMANDE, la 2ème  enchère ainsi que les suivantes  faites par  l'ouvreur.</a:t>
            </a:r>
          </a:p>
          <a:p>
            <a:pPr algn="just"/>
            <a:r>
              <a:rPr lang="fr-FR" sz="1200" dirty="0" smtClean="0">
                <a:latin typeface="Times New Roman" panose="02020603050405020304" pitchFamily="18" charset="0"/>
                <a:cs typeface="Times New Roman" panose="02020603050405020304" pitchFamily="18" charset="0"/>
              </a:rPr>
              <a:t>Dans </a:t>
            </a:r>
            <a:r>
              <a:rPr lang="fr-FR" sz="1200" dirty="0">
                <a:latin typeface="Times New Roman" panose="02020603050405020304" pitchFamily="18" charset="0"/>
                <a:cs typeface="Times New Roman" panose="02020603050405020304" pitchFamily="18" charset="0"/>
              </a:rPr>
              <a:t>notre exemple, Nord a </a:t>
            </a:r>
            <a:r>
              <a:rPr lang="fr-FR" sz="1200" b="1" dirty="0">
                <a:latin typeface="Times New Roman" panose="02020603050405020304" pitchFamily="18" charset="0"/>
                <a:cs typeface="Times New Roman" panose="02020603050405020304" pitchFamily="18" charset="0"/>
              </a:rPr>
              <a:t>ouvert </a:t>
            </a:r>
            <a:r>
              <a:rPr lang="fr-FR" sz="1200" dirty="0">
                <a:latin typeface="Times New Roman" panose="02020603050405020304" pitchFamily="18" charset="0"/>
                <a:cs typeface="Times New Roman" panose="02020603050405020304" pitchFamily="18" charset="0"/>
              </a:rPr>
              <a:t>de 1</a:t>
            </a:r>
            <a:r>
              <a:rPr lang="fr-FR" sz="1200" dirty="0">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 Sud </a:t>
            </a:r>
            <a:r>
              <a:rPr lang="fr-FR" sz="1200" b="1" dirty="0">
                <a:latin typeface="Times New Roman" panose="02020603050405020304" pitchFamily="18" charset="0"/>
                <a:cs typeface="Times New Roman" panose="02020603050405020304" pitchFamily="18" charset="0"/>
              </a:rPr>
              <a:t>a répondu</a:t>
            </a:r>
            <a:r>
              <a:rPr lang="fr-FR" sz="1200" dirty="0">
                <a:latin typeface="Times New Roman" panose="02020603050405020304" pitchFamily="18" charset="0"/>
                <a:cs typeface="Times New Roman" panose="02020603050405020304" pitchFamily="18" charset="0"/>
              </a:rPr>
              <a:t> 2 ♦ et Nord  et fait une </a:t>
            </a:r>
            <a:r>
              <a:rPr lang="fr-FR" sz="1200" b="1" dirty="0">
                <a:latin typeface="Times New Roman" panose="02020603050405020304" pitchFamily="18" charset="0"/>
                <a:cs typeface="Times New Roman" panose="02020603050405020304" pitchFamily="18" charset="0"/>
              </a:rPr>
              <a:t>redemande</a:t>
            </a:r>
            <a:r>
              <a:rPr lang="fr-FR" sz="1200" dirty="0">
                <a:latin typeface="Times New Roman" panose="02020603050405020304" pitchFamily="18" charset="0"/>
                <a:cs typeface="Times New Roman" panose="02020603050405020304" pitchFamily="18" charset="0"/>
              </a:rPr>
              <a:t> à 3 </a:t>
            </a:r>
            <a:r>
              <a:rPr lang="fr-FR" sz="1200" dirty="0">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a:t>
            </a:r>
          </a:p>
          <a:p>
            <a:pPr algn="just"/>
            <a:endParaRPr lang="fr-FR" sz="1200" dirty="0" smtClean="0">
              <a:latin typeface="Times New Roman" panose="02020603050405020304" pitchFamily="18" charset="0"/>
              <a:ea typeface="MS Mincho" panose="02020609040205080304" pitchFamily="49" charset="-128"/>
              <a:cs typeface="Times New Roman" panose="02020603050405020304" pitchFamily="18" charset="0"/>
            </a:endParaRPr>
          </a:p>
          <a:p>
            <a:pPr lvl="0" algn="just"/>
            <a:r>
              <a:rPr lang="fr-FR" sz="1200" dirty="0">
                <a:latin typeface="Times New Roman" panose="02020603050405020304" pitchFamily="18" charset="0"/>
                <a:cs typeface="Times New Roman" panose="02020603050405020304" pitchFamily="18" charset="0"/>
              </a:rPr>
              <a:t>ENCHÈRE, nomination d'une couleur (ou SA)</a:t>
            </a:r>
          </a:p>
          <a:p>
            <a:pPr lvl="0" algn="just"/>
            <a:r>
              <a:rPr lang="fr-FR" sz="1200" dirty="0">
                <a:latin typeface="Times New Roman" panose="02020603050405020304" pitchFamily="18" charset="0"/>
                <a:cs typeface="Times New Roman" panose="02020603050405020304" pitchFamily="18" charset="0"/>
              </a:rPr>
              <a:t>FIT,  pour ceux qui ont vu  "LES MISFITS",  film avec Marylin Monroe, le sens coule de  source. Il y a FIT lorsque un couple est parfait (la paire se complète). Il y a MISFIT dans le cas contraire</a:t>
            </a:r>
            <a:r>
              <a:rPr lang="fr-FR" sz="1200" dirty="0" smtClean="0">
                <a:latin typeface="Times New Roman" panose="02020603050405020304" pitchFamily="18" charset="0"/>
                <a:cs typeface="Times New Roman" panose="02020603050405020304" pitchFamily="18" charset="0"/>
              </a:rPr>
              <a:t>. Dès </a:t>
            </a:r>
            <a:r>
              <a:rPr lang="fr-FR" sz="1200" dirty="0">
                <a:latin typeface="Times New Roman" panose="02020603050405020304" pitchFamily="18" charset="0"/>
                <a:cs typeface="Times New Roman" panose="02020603050405020304" pitchFamily="18" charset="0"/>
              </a:rPr>
              <a:t>que les partenaires découvrent de détenir ensemble au moins </a:t>
            </a:r>
            <a:r>
              <a:rPr lang="fr-FR" sz="1200" dirty="0" smtClean="0">
                <a:latin typeface="Times New Roman" panose="02020603050405020304" pitchFamily="18" charset="0"/>
                <a:cs typeface="Times New Roman" panose="02020603050405020304" pitchFamily="18" charset="0"/>
              </a:rPr>
              <a:t>HUIT CARTES dans </a:t>
            </a:r>
            <a:r>
              <a:rPr lang="fr-FR" sz="1200" dirty="0">
                <a:latin typeface="Times New Roman" panose="02020603050405020304" pitchFamily="18" charset="0"/>
                <a:cs typeface="Times New Roman" panose="02020603050405020304" pitchFamily="18" charset="0"/>
              </a:rPr>
              <a:t>une couleur, ils peuvent dire d'être fittés. </a:t>
            </a:r>
            <a:endParaRPr lang="fr-FR" sz="1200" dirty="0" smtClean="0">
              <a:latin typeface="Times New Roman" panose="02020603050405020304" pitchFamily="18" charset="0"/>
              <a:cs typeface="Times New Roman" panose="02020603050405020304" pitchFamily="18" charset="0"/>
            </a:endParaRPr>
          </a:p>
          <a:p>
            <a:pPr lvl="0" algn="just"/>
            <a:r>
              <a:rPr lang="fr-FR" sz="1200" dirty="0" smtClean="0">
                <a:latin typeface="Times New Roman" panose="02020603050405020304" pitchFamily="18" charset="0"/>
                <a:cs typeface="Times New Roman" panose="02020603050405020304" pitchFamily="18" charset="0"/>
              </a:rPr>
              <a:t>Dans  </a:t>
            </a:r>
            <a:r>
              <a:rPr lang="fr-FR" sz="1200" dirty="0">
                <a:latin typeface="Times New Roman" panose="02020603050405020304" pitchFamily="18" charset="0"/>
                <a:cs typeface="Times New Roman" panose="02020603050405020304" pitchFamily="18" charset="0"/>
              </a:rPr>
              <a:t>le cas contraire, il n'y a pas fit mais misfit. Un honneur second dans la couleur du partenaire constitue un demi fit</a:t>
            </a:r>
            <a:r>
              <a:rPr lang="fr-FR" sz="1200" dirty="0" smtClean="0">
                <a:latin typeface="Times New Roman" panose="02020603050405020304" pitchFamily="18" charset="0"/>
                <a:cs typeface="Times New Roman" panose="02020603050405020304" pitchFamily="18" charset="0"/>
              </a:rPr>
              <a:t>.</a:t>
            </a:r>
            <a:endParaRPr lang="fr-FR" sz="1200" dirty="0">
              <a:latin typeface="Times New Roman" panose="02020603050405020304" pitchFamily="18" charset="0"/>
              <a:cs typeface="Times New Roman" panose="02020603050405020304" pitchFamily="18" charset="0"/>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18911976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24</a:t>
            </a:fld>
            <a:endParaRPr lang="fr-FR" dirty="0">
              <a:solidFill>
                <a:prstClr val="black">
                  <a:tint val="75000"/>
                </a:prstClr>
              </a:solidFill>
            </a:endParaRPr>
          </a:p>
        </p:txBody>
      </p:sp>
      <p:sp>
        <p:nvSpPr>
          <p:cNvPr id="3" name="Rectangle 2"/>
          <p:cNvSpPr/>
          <p:nvPr/>
        </p:nvSpPr>
        <p:spPr>
          <a:xfrm>
            <a:off x="270164" y="272065"/>
            <a:ext cx="7751618" cy="4185761"/>
          </a:xfrm>
          <a:prstGeom prst="rect">
            <a:avLst/>
          </a:prstGeom>
        </p:spPr>
        <p:txBody>
          <a:bodyPr wrap="square">
            <a:spAutoFit/>
          </a:bodyPr>
          <a:lstStyle/>
          <a:p>
            <a:pPr lvl="0" algn="just">
              <a:spcAft>
                <a:spcPts val="0"/>
              </a:spcAft>
              <a:tabLst>
                <a:tab pos="457200" algn="l"/>
              </a:tabLst>
            </a:pPr>
            <a:r>
              <a:rPr lang="fr-FR" sz="1400" b="1" dirty="0" smtClean="0">
                <a:solidFill>
                  <a:srgbClr val="C00000"/>
                </a:solidFill>
                <a:latin typeface="Times New Roman" panose="02020603050405020304" pitchFamily="18" charset="0"/>
                <a:ea typeface="MS Mincho" panose="02020609040205080304" pitchFamily="49" charset="-128"/>
              </a:rPr>
              <a:t>LES DIFFÉRENTS FIT :</a:t>
            </a:r>
          </a:p>
          <a:p>
            <a:pPr lvl="0" algn="just">
              <a:spcAft>
                <a:spcPts val="0"/>
              </a:spcAft>
              <a:tabLst>
                <a:tab pos="457200" algn="l"/>
              </a:tabLst>
            </a:pPr>
            <a:endParaRPr lang="fr-FR" sz="1400" dirty="0" smtClean="0">
              <a:latin typeface="Times New Roman" panose="02020603050405020304" pitchFamily="18"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r>
              <a:rPr lang="fr-FR" sz="1400" dirty="0" smtClean="0">
                <a:latin typeface="Times New Roman" panose="02020603050405020304" pitchFamily="18" charset="0"/>
                <a:ea typeface="MS Mincho" panose="02020609040205080304" pitchFamily="49" charset="-128"/>
              </a:rPr>
              <a:t>FIT </a:t>
            </a:r>
            <a:r>
              <a:rPr lang="fr-FR" sz="1400" dirty="0">
                <a:latin typeface="Times New Roman" panose="02020603050405020304" pitchFamily="18" charset="0"/>
                <a:ea typeface="MS Mincho" panose="02020609040205080304" pitchFamily="49" charset="-128"/>
              </a:rPr>
              <a:t>DE LONGUEUR, le complément .dans la couleur du partenaire</a:t>
            </a:r>
            <a:endParaRPr lang="fr-FR" sz="1400" dirty="0">
              <a:latin typeface="Courier New" panose="02070309020205020404" pitchFamily="49"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r>
              <a:rPr lang="fr-FR" sz="1400" dirty="0">
                <a:latin typeface="Times New Roman" panose="02020603050405020304" pitchFamily="18" charset="0"/>
                <a:ea typeface="MS Mincho" panose="02020609040205080304" pitchFamily="49" charset="-128"/>
              </a:rPr>
              <a:t>FIT DE DISTRIBUTION, complément dans la couleur et possibilités de coupe</a:t>
            </a:r>
            <a:endParaRPr lang="fr-FR" sz="1400" dirty="0">
              <a:latin typeface="Courier New" panose="02070309020205020404" pitchFamily="49" charset="0"/>
              <a:ea typeface="MS Mincho" panose="02020609040205080304" pitchFamily="49" charset="-128"/>
            </a:endParaRPr>
          </a:p>
          <a:p>
            <a:pPr algn="just">
              <a:spcAft>
                <a:spcPts val="0"/>
              </a:spcAft>
            </a:pPr>
            <a:r>
              <a:rPr lang="fr-FR" sz="1400" dirty="0" smtClean="0">
                <a:latin typeface="Times New Roman" panose="02020603050405020304" pitchFamily="18" charset="0"/>
                <a:ea typeface="MS Mincho" panose="02020609040205080304" pitchFamily="49" charset="-128"/>
              </a:rPr>
              <a:t>.-     CHICANE</a:t>
            </a:r>
            <a:r>
              <a:rPr lang="fr-FR" sz="1400" dirty="0">
                <a:latin typeface="Times New Roman" panose="02020603050405020304" pitchFamily="18" charset="0"/>
                <a:ea typeface="MS Mincho" panose="02020609040205080304" pitchFamily="49" charset="-128"/>
              </a:rPr>
              <a:t>, un vide dans une couleur</a:t>
            </a:r>
            <a:endParaRPr lang="fr-FR" sz="1400" dirty="0">
              <a:latin typeface="Courier New" panose="02070309020205020404" pitchFamily="49"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400" dirty="0">
                <a:latin typeface="Times New Roman" panose="02020603050405020304" pitchFamily="18" charset="0"/>
                <a:ea typeface="MS Mincho" panose="02020609040205080304" pitchFamily="49" charset="-128"/>
              </a:rPr>
              <a:t>SINGLETON, une seule carte dans la couleur</a:t>
            </a:r>
            <a:endParaRPr lang="fr-FR" sz="1400" dirty="0">
              <a:latin typeface="Courier New" panose="02070309020205020404" pitchFamily="49"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r>
              <a:rPr lang="fr-FR" sz="1400" dirty="0">
                <a:latin typeface="Times New Roman" panose="02020603050405020304" pitchFamily="18" charset="0"/>
                <a:ea typeface="MS Mincho" panose="02020609040205080304" pitchFamily="49" charset="-128"/>
              </a:rPr>
              <a:t>DOUBLETON, deux seules cartes dans la </a:t>
            </a:r>
            <a:r>
              <a:rPr lang="fr-FR" sz="1400" dirty="0" smtClean="0">
                <a:latin typeface="Times New Roman" panose="02020603050405020304" pitchFamily="18" charset="0"/>
                <a:ea typeface="MS Mincho" panose="02020609040205080304" pitchFamily="49" charset="-128"/>
              </a:rPr>
              <a:t>couleur</a:t>
            </a:r>
          </a:p>
          <a:p>
            <a:pPr marL="342900" lvl="0" indent="-342900" algn="just">
              <a:spcAft>
                <a:spcPts val="0"/>
              </a:spcAft>
              <a:buFont typeface="Times New Roman" panose="02020603050405020304" pitchFamily="18" charset="0"/>
              <a:buChar char="-"/>
              <a:tabLst>
                <a:tab pos="457200" algn="l"/>
              </a:tabLst>
            </a:pPr>
            <a:endParaRPr lang="fr-FR" sz="1400" dirty="0" smtClean="0">
              <a:latin typeface="Times New Roman" panose="02020603050405020304" pitchFamily="18"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r>
              <a:rPr lang="fr-FR" sz="1400" dirty="0" smtClean="0"/>
              <a:t>Illustration :</a:t>
            </a:r>
          </a:p>
          <a:p>
            <a:pPr marL="342900" lvl="0" indent="-342900" algn="just">
              <a:spcAft>
                <a:spcPts val="0"/>
              </a:spcAft>
              <a:buFont typeface="Times New Roman" panose="02020603050405020304" pitchFamily="18" charset="0"/>
              <a:buChar char="-"/>
              <a:tabLst>
                <a:tab pos="457200" algn="l"/>
              </a:tabLst>
            </a:pPr>
            <a:endParaRPr lang="fr-FR" sz="1400" dirty="0">
              <a:effectLst/>
              <a:latin typeface="Courier New" panose="02070309020205020404" pitchFamily="49"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endParaRPr lang="fr-FR" sz="1400" dirty="0" smtClean="0">
              <a:latin typeface="Courier New" panose="02070309020205020404" pitchFamily="49" charset="0"/>
              <a:ea typeface="MS Mincho" panose="02020609040205080304" pitchFamily="49" charset="-128"/>
            </a:endParaRPr>
          </a:p>
          <a:p>
            <a:pPr marL="342900" lvl="0" indent="-342900" algn="just">
              <a:spcAft>
                <a:spcPts val="0"/>
              </a:spcAft>
              <a:buFont typeface="Times New Roman" panose="02020603050405020304" pitchFamily="18" charset="0"/>
              <a:buChar char="-"/>
              <a:tabLst>
                <a:tab pos="457200" algn="l"/>
              </a:tabLst>
            </a:pPr>
            <a:endParaRPr lang="fr-FR" sz="1400" dirty="0">
              <a:effectLst/>
              <a:latin typeface="Courier New" panose="02070309020205020404" pitchFamily="49" charset="0"/>
              <a:ea typeface="MS Mincho" panose="02020609040205080304" pitchFamily="49" charset="-128"/>
            </a:endParaRPr>
          </a:p>
          <a:p>
            <a:r>
              <a:rPr lang="fr-FR" sz="1400" dirty="0" smtClean="0"/>
              <a:t>         La </a:t>
            </a:r>
            <a:r>
              <a:rPr lang="fr-FR" sz="1400" dirty="0"/>
              <a:t>couleur </a:t>
            </a:r>
            <a:r>
              <a:rPr lang="fr-FR" sz="1400" dirty="0">
                <a:sym typeface="Symbol" panose="05050102010706020507" pitchFamily="18" charset="2"/>
              </a:rPr>
              <a:t></a:t>
            </a:r>
            <a:r>
              <a:rPr lang="fr-FR" sz="1400" dirty="0"/>
              <a:t> comporte un Fit de longueur</a:t>
            </a:r>
          </a:p>
          <a:p>
            <a:r>
              <a:rPr lang="fr-FR" sz="1400" dirty="0" smtClean="0"/>
              <a:t>         Le </a:t>
            </a:r>
            <a:r>
              <a:rPr lang="fr-FR" sz="1400" dirty="0"/>
              <a:t>Fit de distribution est constitué par la  chicane </a:t>
            </a:r>
            <a:r>
              <a:rPr lang="fr-FR" sz="1400" dirty="0">
                <a:solidFill>
                  <a:srgbClr val="FF0000"/>
                </a:solidFill>
                <a:sym typeface="Symbol" panose="05050102010706020507" pitchFamily="18" charset="2"/>
              </a:rPr>
              <a:t></a:t>
            </a:r>
            <a:r>
              <a:rPr lang="fr-FR" sz="1400" dirty="0"/>
              <a:t> en Sud et le singleton </a:t>
            </a:r>
            <a:r>
              <a:rPr lang="fr-FR" sz="1400" dirty="0">
                <a:solidFill>
                  <a:srgbClr val="FF0000"/>
                </a:solidFill>
                <a:sym typeface="Symbol" panose="05050102010706020507" pitchFamily="18" charset="2"/>
              </a:rPr>
              <a:t></a:t>
            </a:r>
            <a:r>
              <a:rPr lang="fr-FR" sz="1400" dirty="0"/>
              <a:t> en Nord.</a:t>
            </a:r>
          </a:p>
          <a:p>
            <a:endParaRPr lang="fr-FR" sz="1400" b="1" dirty="0" smtClean="0"/>
          </a:p>
          <a:p>
            <a:r>
              <a:rPr lang="fr-FR" sz="1400" b="1" dirty="0" smtClean="0">
                <a:solidFill>
                  <a:srgbClr val="C00000"/>
                </a:solidFill>
              </a:rPr>
              <a:t>CLASSIFICATION </a:t>
            </a:r>
            <a:r>
              <a:rPr lang="fr-FR" sz="1400" b="1" dirty="0">
                <a:solidFill>
                  <a:srgbClr val="C00000"/>
                </a:solidFill>
              </a:rPr>
              <a:t>D’UNE MAIN</a:t>
            </a:r>
            <a:endParaRPr lang="fr-FR" sz="1400" b="1" i="1" dirty="0">
              <a:solidFill>
                <a:srgbClr val="C00000"/>
              </a:solidFill>
            </a:endParaRPr>
          </a:p>
          <a:p>
            <a:r>
              <a:rPr lang="fr-FR" sz="1400" dirty="0"/>
              <a:t>La toute première des tâches d'un joueur est de classifier sa main d'après deux notions indissociables. </a:t>
            </a:r>
          </a:p>
          <a:p>
            <a:pPr lvl="0"/>
            <a:r>
              <a:rPr lang="fr-FR" sz="1400" dirty="0"/>
              <a:t>la FORME représentée par la proportion variable selon laquelle les 13 cartes sont réparties</a:t>
            </a:r>
          </a:p>
          <a:p>
            <a:pPr lvl="0"/>
            <a:r>
              <a:rPr lang="fr-FR" sz="1400" dirty="0"/>
              <a:t>la FORCE représentée par le total des PH détenu par la main</a:t>
            </a:r>
            <a:r>
              <a:rPr lang="fr-FR" sz="1400" dirty="0" smtClean="0"/>
              <a:t>.</a:t>
            </a:r>
            <a:endParaRPr lang="fr-FR" sz="1400" dirty="0">
              <a:effectLst/>
              <a:latin typeface="Courier New" panose="02070309020205020404" pitchFamily="49" charset="0"/>
              <a:ea typeface="MS Mincho" panose="02020609040205080304" pitchFamily="49" charset="-128"/>
            </a:endParaRPr>
          </a:p>
        </p:txBody>
      </p:sp>
      <p:graphicFrame>
        <p:nvGraphicFramePr>
          <p:cNvPr id="4" name="Tableau 3"/>
          <p:cNvGraphicFramePr>
            <a:graphicFrameLocks noGrp="1"/>
          </p:cNvGraphicFramePr>
          <p:nvPr>
            <p:extLst>
              <p:ext uri="{D42A27DB-BD31-4B8C-83A1-F6EECF244321}">
                <p14:modId xmlns:p14="http://schemas.microsoft.com/office/powerpoint/2010/main" val="2803875604"/>
              </p:ext>
            </p:extLst>
          </p:nvPr>
        </p:nvGraphicFramePr>
        <p:xfrm>
          <a:off x="724361" y="1939405"/>
          <a:ext cx="5044439" cy="792480"/>
        </p:xfrm>
        <a:graphic>
          <a:graphicData uri="http://schemas.openxmlformats.org/drawingml/2006/table">
            <a:tbl>
              <a:tblPr firstRow="1" firstCol="1" bandRow="1">
                <a:tableStyleId>{5C22544A-7EE6-4342-B048-85BDC9FD1C3A}</a:tableStyleId>
              </a:tblPr>
              <a:tblGrid>
                <a:gridCol w="173486"/>
                <a:gridCol w="627854"/>
                <a:gridCol w="686318"/>
                <a:gridCol w="228773"/>
                <a:gridCol w="686318"/>
                <a:gridCol w="2641690"/>
              </a:tblGrid>
              <a:tr h="0">
                <a:tc gridSpan="5">
                  <a:txBody>
                    <a:bodyPr/>
                    <a:lstStyle/>
                    <a:p>
                      <a:pPr>
                        <a:spcAft>
                          <a:spcPts val="0"/>
                        </a:spcAft>
                        <a:tabLst>
                          <a:tab pos="2286635" algn="l"/>
                        </a:tabLst>
                      </a:pPr>
                      <a:r>
                        <a:rPr lang="fr-FR" sz="1000" dirty="0">
                          <a:effectLst/>
                        </a:rPr>
                        <a:t>  Nord est ouvreur     Sud est répondant</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a:txBody>
                    <a:bodyPr/>
                    <a:lstStyle/>
                    <a:p>
                      <a:pPr algn="ctr">
                        <a:spcAft>
                          <a:spcPts val="0"/>
                        </a:spcAft>
                        <a:tabLst>
                          <a:tab pos="2286635" algn="l"/>
                        </a:tabLst>
                      </a:pPr>
                      <a:r>
                        <a:rPr lang="fr-FR" sz="1000" dirty="0">
                          <a:effectLst/>
                        </a:rPr>
                        <a:t>Définition du fit</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R9876</a:t>
                      </a:r>
                      <a:endParaRPr lang="fr-FR" sz="1200" dirty="0">
                        <a:effectLst/>
                        <a:latin typeface="Arial" panose="020B0604020202020204" pitchFamily="34" charset="0"/>
                        <a:ea typeface="Times New Roman" panose="02020603050405020304" pitchFamily="18" charset="0"/>
                      </a:endParaRPr>
                    </a:p>
                  </a:txBody>
                  <a:tcPr marL="44450" marR="44450" marT="0" marB="0"/>
                </a:tc>
                <a:tc rowSpan="4">
                  <a:txBody>
                    <a:bodyPr/>
                    <a:lstStyle/>
                    <a:p>
                      <a:pPr algn="ctr">
                        <a:spcAft>
                          <a:spcPts val="0"/>
                        </a:spcAft>
                        <a:tabLst>
                          <a:tab pos="2286635" algn="l"/>
                        </a:tabLst>
                      </a:pPr>
                      <a:r>
                        <a:rPr lang="fr-FR" sz="1000" dirty="0">
                          <a:effectLst/>
                        </a:rPr>
                        <a:t/>
                      </a:r>
                      <a:br>
                        <a:rPr lang="fr-FR" sz="1000" dirty="0">
                          <a:effectLst/>
                        </a:rPr>
                      </a:br>
                      <a:r>
                        <a:rPr lang="fr-FR" sz="1000" dirty="0">
                          <a:effectLst/>
                        </a:rPr>
                        <a:t> </a:t>
                      </a:r>
                      <a:br>
                        <a:rPr lang="fr-FR" sz="1000" dirty="0">
                          <a:effectLst/>
                        </a:rPr>
                      </a:br>
                      <a:r>
                        <a:rPr lang="fr-FR" sz="1000" dirty="0">
                          <a:effectLst/>
                        </a:rPr>
                        <a:t>N     S</a:t>
                      </a:r>
                      <a:br>
                        <a:rPr lang="fr-FR" sz="1000" dirty="0">
                          <a:effectLst/>
                        </a:rPr>
                      </a:b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AV54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Fit de longueur</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RV10</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Fit de distribution</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D98754</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Fit de distribution - coupe au 2ème tour</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DV8</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AR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r>
            </a:tbl>
          </a:graphicData>
        </a:graphic>
      </p:graphicFrame>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24005270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25</a:t>
            </a:fld>
            <a:endParaRPr lang="fr-FR" dirty="0">
              <a:solidFill>
                <a:prstClr val="black">
                  <a:tint val="75000"/>
                </a:prstClr>
              </a:solidFill>
            </a:endParaRPr>
          </a:p>
        </p:txBody>
      </p:sp>
      <p:sp>
        <p:nvSpPr>
          <p:cNvPr id="3" name="Rectangle 2"/>
          <p:cNvSpPr/>
          <p:nvPr/>
        </p:nvSpPr>
        <p:spPr>
          <a:xfrm>
            <a:off x="270163" y="224219"/>
            <a:ext cx="7699665" cy="4185761"/>
          </a:xfrm>
          <a:prstGeom prst="rect">
            <a:avLst/>
          </a:prstGeom>
        </p:spPr>
        <p:txBody>
          <a:bodyPr wrap="square">
            <a:spAutoFit/>
          </a:bodyPr>
          <a:lstStyle/>
          <a:p>
            <a:pPr>
              <a:spcAft>
                <a:spcPts val="0"/>
              </a:spcAft>
            </a:pPr>
            <a:r>
              <a:rPr lang="fr-FR" sz="1400" b="1" dirty="0">
                <a:solidFill>
                  <a:srgbClr val="4BACC6"/>
                </a:solidFill>
                <a:latin typeface="Times New Roman" panose="02020603050405020304" pitchFamily="18" charset="0"/>
                <a:ea typeface="MS Mincho" panose="02020609040205080304" pitchFamily="49" charset="-128"/>
              </a:rPr>
              <a:t>FORCE RELATIVE D’UNE MAIN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L'évaluation de la force d'une main prend pour base l'échelle des valeurs établie par l'américain  à Milton Work. </a:t>
            </a:r>
            <a:endParaRPr lang="fr-FR" sz="1400" dirty="0" smtClean="0">
              <a:latin typeface="Times New Roman" panose="02020603050405020304" pitchFamily="18" charset="0"/>
              <a:ea typeface="MS Mincho" panose="02020609040205080304" pitchFamily="49" charset="-128"/>
            </a:endParaRPr>
          </a:p>
          <a:p>
            <a:pPr algn="just">
              <a:spcAft>
                <a:spcPts val="0"/>
              </a:spcAft>
            </a:pPr>
            <a:r>
              <a:rPr lang="fr-FR" sz="1400" dirty="0" smtClean="0">
                <a:latin typeface="Times New Roman" panose="02020603050405020304" pitchFamily="18" charset="0"/>
                <a:ea typeface="MS Mincho" panose="02020609040205080304" pitchFamily="49" charset="-128"/>
              </a:rPr>
              <a:t>On </a:t>
            </a:r>
            <a:r>
              <a:rPr lang="fr-FR" sz="1400" dirty="0">
                <a:latin typeface="Times New Roman" panose="02020603050405020304" pitchFamily="18" charset="0"/>
                <a:ea typeface="MS Mincho" panose="02020609040205080304" pitchFamily="49" charset="-128"/>
              </a:rPr>
              <a:t>attribue dans chaque couleur </a:t>
            </a:r>
            <a:r>
              <a:rPr lang="fr-FR" sz="1400" dirty="0" smtClean="0">
                <a:latin typeface="Times New Roman" panose="02020603050405020304" pitchFamily="18" charset="0"/>
                <a:ea typeface="MS Mincho" panose="02020609040205080304" pitchFamily="49" charset="-128"/>
              </a:rPr>
              <a:t>:</a:t>
            </a:r>
          </a:p>
          <a:p>
            <a:pPr algn="just">
              <a:spcAft>
                <a:spcPts val="0"/>
              </a:spcAft>
            </a:pP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4 points à l'As</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3     "     au Roi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2     "     à la Dame</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1     "     au Valet </a:t>
            </a:r>
            <a:endParaRPr lang="fr-FR" sz="1400" dirty="0" smtClean="0">
              <a:latin typeface="Times New Roman" panose="02020603050405020304" pitchFamily="18" charset="0"/>
              <a:ea typeface="MS Mincho" panose="02020609040205080304" pitchFamily="49" charset="-128"/>
            </a:endParaRPr>
          </a:p>
          <a:p>
            <a:pPr algn="just">
              <a:spcAft>
                <a:spcPts val="0"/>
              </a:spcAft>
            </a:pP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que l'on définit comme </a:t>
            </a:r>
            <a:r>
              <a:rPr lang="fr-FR" sz="1400" dirty="0" smtClean="0">
                <a:latin typeface="Times New Roman" panose="02020603050405020304" pitchFamily="18" charset="0"/>
                <a:ea typeface="MS Mincho" panose="02020609040205080304" pitchFamily="49" charset="-128"/>
              </a:rPr>
              <a:t>PH. (</a:t>
            </a:r>
            <a:r>
              <a:rPr lang="fr-FR" sz="1400" dirty="0">
                <a:latin typeface="Times New Roman" panose="02020603050405020304" pitchFamily="18" charset="0"/>
                <a:ea typeface="MS Mincho" panose="02020609040205080304" pitchFamily="49" charset="-128"/>
              </a:rPr>
              <a:t>points d'honneurs</a:t>
            </a:r>
            <a:r>
              <a:rPr lang="fr-FR" sz="1400" dirty="0" smtClean="0">
                <a:latin typeface="Times New Roman" panose="02020603050405020304" pitchFamily="18" charset="0"/>
                <a:ea typeface="MS Mincho" panose="02020609040205080304" pitchFamily="49" charset="-128"/>
              </a:rPr>
              <a:t>).</a:t>
            </a:r>
          </a:p>
          <a:p>
            <a:pPr algn="just">
              <a:spcAft>
                <a:spcPts val="0"/>
              </a:spcAft>
            </a:pPr>
            <a:r>
              <a:rPr lang="fr-FR" sz="1400" dirty="0" smtClean="0">
                <a:latin typeface="Times New Roman" panose="02020603050405020304" pitchFamily="18" charset="0"/>
                <a:ea typeface="MS Mincho" panose="02020609040205080304" pitchFamily="49" charset="-128"/>
              </a:rPr>
              <a:t>Le </a:t>
            </a:r>
            <a:r>
              <a:rPr lang="fr-FR" sz="1400" dirty="0">
                <a:latin typeface="Times New Roman" panose="02020603050405020304" pitchFamily="18" charset="0"/>
                <a:ea typeface="MS Mincho" panose="02020609040205080304" pitchFamily="49" charset="-128"/>
              </a:rPr>
              <a:t>total par couleur se montant par conséquent à 10  </a:t>
            </a:r>
            <a:r>
              <a:rPr lang="fr-FR" sz="1400" dirty="0" smtClean="0">
                <a:latin typeface="Times New Roman" panose="02020603050405020304" pitchFamily="18" charset="0"/>
                <a:ea typeface="MS Mincho" panose="02020609040205080304" pitchFamily="49" charset="-128"/>
              </a:rPr>
              <a:t>PH. </a:t>
            </a:r>
            <a:r>
              <a:rPr lang="fr-FR" sz="1400" dirty="0">
                <a:latin typeface="Times New Roman" panose="02020603050405020304" pitchFamily="18" charset="0"/>
                <a:ea typeface="MS Mincho" panose="02020609040205080304" pitchFamily="49" charset="-128"/>
              </a:rPr>
              <a:t>il est facile  de  constater qu'un jeu de 52 cartes en comporte 40. </a:t>
            </a:r>
            <a:r>
              <a:rPr lang="fr-FR" sz="1400" dirty="0" smtClean="0">
                <a:latin typeface="Times New Roman" panose="02020603050405020304" pitchFamily="18" charset="0"/>
                <a:ea typeface="MS Mincho" panose="02020609040205080304" pitchFamily="49" charset="-128"/>
              </a:rPr>
              <a:t> Par </a:t>
            </a:r>
            <a:r>
              <a:rPr lang="fr-FR" sz="1400" dirty="0">
                <a:latin typeface="Times New Roman" panose="02020603050405020304" pitchFamily="18" charset="0"/>
                <a:ea typeface="MS Mincho" panose="02020609040205080304" pitchFamily="49" charset="-128"/>
              </a:rPr>
              <a:t>conséquent,  plus la main  possède d'honneurs plus elle est forte.</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Jouant d'autre part par paires, l'addition des forces des deux mains représente la FORCE COMBINEE, notion qui délimite le palier jusqu'auquel on peut monter sans danger.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Bien entendu, on n'annonce pas à la ronde qu'on détient telle ou telle autre force. Elle sera précisée, au cours du jeu au moyen d'enchères propres à la méthode jouée.</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Toute méthode prenant en considération la FORCE RELATIVE d'une main selon que le joueur soit à </a:t>
            </a:r>
            <a:r>
              <a:rPr lang="fr-FR" sz="1400" b="1" dirty="0">
                <a:latin typeface="Times New Roman" panose="02020603050405020304" pitchFamily="18" charset="0"/>
                <a:ea typeface="MS Mincho" panose="02020609040205080304" pitchFamily="49" charset="-128"/>
              </a:rPr>
              <a:t>l'ouverture </a:t>
            </a:r>
            <a:r>
              <a:rPr lang="fr-FR" sz="1400" dirty="0">
                <a:latin typeface="Times New Roman" panose="02020603050405020304" pitchFamily="18" charset="0"/>
                <a:ea typeface="MS Mincho" panose="02020609040205080304" pitchFamily="49" charset="-128"/>
              </a:rPr>
              <a:t> ou en </a:t>
            </a:r>
            <a:r>
              <a:rPr lang="fr-FR" sz="1400" b="1" i="1" dirty="0">
                <a:latin typeface="Times New Roman" panose="02020603050405020304" pitchFamily="18" charset="0"/>
                <a:ea typeface="MS Mincho" panose="02020609040205080304" pitchFamily="49" charset="-128"/>
              </a:rPr>
              <a:t>réponse</a:t>
            </a:r>
            <a:r>
              <a:rPr lang="fr-FR" sz="1400" dirty="0">
                <a:latin typeface="Times New Roman" panose="02020603050405020304" pitchFamily="18" charset="0"/>
                <a:ea typeface="MS Mincho" panose="02020609040205080304" pitchFamily="49" charset="-128"/>
              </a:rPr>
              <a:t> </a:t>
            </a:r>
            <a:r>
              <a:rPr lang="fr-FR" sz="1400" dirty="0" smtClean="0">
                <a:latin typeface="Times New Roman" panose="02020603050405020304" pitchFamily="18" charset="0"/>
                <a:ea typeface="MS Mincho" panose="02020609040205080304" pitchFamily="49" charset="-128"/>
              </a:rPr>
              <a:t>:</a:t>
            </a:r>
            <a:endParaRPr lang="fr-FR" sz="1400" dirty="0">
              <a:effectLst/>
              <a:latin typeface="Courier New" panose="02070309020205020404" pitchFamily="49" charset="0"/>
              <a:ea typeface="Times New Roman" panose="02020603050405020304" pitchFamily="18" charset="0"/>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5499707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26</a:t>
            </a:fld>
            <a:endParaRPr lang="fr-FR" dirty="0">
              <a:solidFill>
                <a:prstClr val="black">
                  <a:tint val="75000"/>
                </a:prstClr>
              </a:solidFill>
            </a:endParaRPr>
          </a:p>
        </p:txBody>
      </p:sp>
      <p:sp>
        <p:nvSpPr>
          <p:cNvPr id="3" name="Rectangle 2"/>
          <p:cNvSpPr/>
          <p:nvPr/>
        </p:nvSpPr>
        <p:spPr>
          <a:xfrm>
            <a:off x="93519" y="312582"/>
            <a:ext cx="7699663" cy="1169551"/>
          </a:xfrm>
          <a:prstGeom prst="rect">
            <a:avLst/>
          </a:prstGeom>
        </p:spPr>
        <p:txBody>
          <a:bodyPr wrap="square">
            <a:spAutoFit/>
          </a:bodyPr>
          <a:lstStyle/>
          <a:p>
            <a:pPr algn="just">
              <a:spcAft>
                <a:spcPts val="0"/>
              </a:spcAft>
            </a:pPr>
            <a:r>
              <a:rPr lang="fr-FR" sz="1400" b="1" i="1" dirty="0">
                <a:latin typeface="Times New Roman" panose="02020603050405020304" pitchFamily="18" charset="0"/>
                <a:ea typeface="MS Mincho" panose="02020609040205080304" pitchFamily="49" charset="-128"/>
              </a:rPr>
              <a:t>A/- </a:t>
            </a:r>
            <a:r>
              <a:rPr lang="fr-FR" sz="1400" b="1" i="1" dirty="0">
                <a:solidFill>
                  <a:srgbClr val="FF0000"/>
                </a:solidFill>
                <a:latin typeface="Times New Roman" panose="02020603050405020304" pitchFamily="18" charset="0"/>
                <a:ea typeface="MS Mincho" panose="02020609040205080304" pitchFamily="49" charset="-128"/>
              </a:rPr>
              <a:t>en tant qu'ouvreur,</a:t>
            </a:r>
            <a:r>
              <a:rPr lang="fr-FR" sz="1400" b="1" i="1" dirty="0">
                <a:latin typeface="Times New Roman" panose="02020603050405020304" pitchFamily="18" charset="0"/>
                <a:ea typeface="MS Mincho" panose="02020609040205080304" pitchFamily="49" charset="-128"/>
              </a:rPr>
              <a:t> on considère une main comme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FAIBLE  	avec un total compris entre 12 et 14 PH (ou 13/15 pour certains)</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MOYENNE          	"                   "      	      16 et 18</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FORTE  		"                   "      	      19 et 20</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a:t>
            </a:r>
            <a:r>
              <a:rPr lang="fr-FR" sz="1400" dirty="0" smtClean="0">
                <a:latin typeface="Times New Roman" panose="02020603050405020304" pitchFamily="18" charset="0"/>
                <a:ea typeface="MS Mincho" panose="02020609040205080304" pitchFamily="49" charset="-128"/>
              </a:rPr>
              <a:t>TRÈS </a:t>
            </a:r>
            <a:r>
              <a:rPr lang="fr-FR" sz="1400" dirty="0">
                <a:latin typeface="Times New Roman" panose="02020603050405020304" pitchFamily="18" charset="0"/>
                <a:ea typeface="MS Mincho" panose="02020609040205080304" pitchFamily="49" charset="-128"/>
              </a:rPr>
              <a:t>FORTE   	" 	       "	      21 et plus</a:t>
            </a:r>
            <a:endParaRPr lang="fr-FR" sz="1400" dirty="0">
              <a:effectLst/>
              <a:latin typeface="Courier New" panose="02070309020205020404" pitchFamily="49" charset="0"/>
              <a:ea typeface="Times New Roman" panose="02020603050405020304" pitchFamily="18" charset="0"/>
            </a:endParaRPr>
          </a:p>
        </p:txBody>
      </p:sp>
      <p:sp>
        <p:nvSpPr>
          <p:cNvPr id="4" name="Rectangle 3"/>
          <p:cNvSpPr/>
          <p:nvPr/>
        </p:nvSpPr>
        <p:spPr>
          <a:xfrm>
            <a:off x="93519" y="1626025"/>
            <a:ext cx="7834745" cy="1169551"/>
          </a:xfrm>
          <a:prstGeom prst="rect">
            <a:avLst/>
          </a:prstGeom>
        </p:spPr>
        <p:txBody>
          <a:bodyPr wrap="square">
            <a:spAutoFit/>
          </a:bodyPr>
          <a:lstStyle/>
          <a:p>
            <a:pPr algn="just">
              <a:spcAft>
                <a:spcPts val="0"/>
              </a:spcAft>
            </a:pPr>
            <a:r>
              <a:rPr lang="fr-FR" sz="1400" dirty="0">
                <a:latin typeface="Times New Roman" panose="02020603050405020304" pitchFamily="18" charset="0"/>
                <a:ea typeface="MS Mincho" panose="02020609040205080304" pitchFamily="49" charset="-128"/>
              </a:rPr>
              <a:t> </a:t>
            </a:r>
            <a:r>
              <a:rPr lang="fr-FR" sz="1400" b="1" i="1" dirty="0">
                <a:latin typeface="Times New Roman" panose="02020603050405020304" pitchFamily="18" charset="0"/>
                <a:ea typeface="MS Mincho" panose="02020609040205080304" pitchFamily="49" charset="-128"/>
              </a:rPr>
              <a:t>B/- </a:t>
            </a:r>
            <a:r>
              <a:rPr lang="fr-FR" sz="1400" b="1" i="1" dirty="0">
                <a:solidFill>
                  <a:srgbClr val="FF0000"/>
                </a:solidFill>
                <a:latin typeface="Times New Roman" panose="02020603050405020304" pitchFamily="18" charset="0"/>
                <a:ea typeface="MS Mincho" panose="02020609040205080304" pitchFamily="49" charset="-128"/>
              </a:rPr>
              <a:t>en tant que répondant,</a:t>
            </a:r>
            <a:r>
              <a:rPr lang="fr-FR" sz="1400" b="1" i="1" dirty="0">
                <a:latin typeface="Times New Roman" panose="02020603050405020304" pitchFamily="18" charset="0"/>
                <a:ea typeface="MS Mincho" panose="02020609040205080304" pitchFamily="49" charset="-128"/>
              </a:rPr>
              <a:t> on considère une main comme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FAIBLE  	avec un total. allant 	   de          6 à   9  PH</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MOYENNE	"                   "         de 	 10 à 12</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FORTE     	"                   "         de 	 13 à 15</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a:t>
            </a:r>
            <a:r>
              <a:rPr lang="fr-FR" sz="1400" dirty="0" smtClean="0">
                <a:latin typeface="Times New Roman" panose="02020603050405020304" pitchFamily="18" charset="0"/>
                <a:ea typeface="MS Mincho" panose="02020609040205080304" pitchFamily="49" charset="-128"/>
              </a:rPr>
              <a:t>TRÈS </a:t>
            </a:r>
            <a:r>
              <a:rPr lang="fr-FR" sz="1400" dirty="0">
                <a:latin typeface="Times New Roman" panose="02020603050405020304" pitchFamily="18" charset="0"/>
                <a:ea typeface="MS Mincho" panose="02020609040205080304" pitchFamily="49" charset="-128"/>
              </a:rPr>
              <a:t>FORTE   	"                   "         de        16 à plus</a:t>
            </a:r>
            <a:endParaRPr lang="fr-FR" sz="1400" dirty="0">
              <a:effectLst/>
              <a:latin typeface="Courier New" panose="02070309020205020404" pitchFamily="49" charset="0"/>
              <a:ea typeface="Times New Roman" panose="02020603050405020304" pitchFamily="18" charset="0"/>
            </a:endParaRPr>
          </a:p>
        </p:txBody>
      </p:sp>
      <p:sp>
        <p:nvSpPr>
          <p:cNvPr id="5" name="Rectangle 4"/>
          <p:cNvSpPr/>
          <p:nvPr/>
        </p:nvSpPr>
        <p:spPr>
          <a:xfrm>
            <a:off x="93519" y="2939468"/>
            <a:ext cx="7834745" cy="1384995"/>
          </a:xfrm>
          <a:prstGeom prst="rect">
            <a:avLst/>
          </a:prstGeom>
        </p:spPr>
        <p:txBody>
          <a:bodyPr wrap="square">
            <a:spAutoFit/>
          </a:bodyPr>
          <a:lstStyle/>
          <a:p>
            <a:r>
              <a:rPr lang="fr-FR" sz="1400" b="1" kern="0" dirty="0">
                <a:solidFill>
                  <a:srgbClr val="4BACC6"/>
                </a:solidFill>
                <a:latin typeface="Times New Roman" panose="02020603050405020304" pitchFamily="18" charset="0"/>
                <a:ea typeface="MS Mincho" panose="02020609040205080304" pitchFamily="49" charset="-128"/>
                <a:cs typeface="Times New Roman" panose="02020603050405020304" pitchFamily="18" charset="0"/>
              </a:rPr>
              <a:t>FORME D’UNE MAIN </a:t>
            </a:r>
            <a:endParaRPr lang="fr-FR" sz="2400" b="1" kern="0" dirty="0">
              <a:latin typeface="Arial" panose="020B0604020202020204" pitchFamily="34" charset="0"/>
              <a:ea typeface="MS Mincho" panose="02020609040205080304" pitchFamily="49" charset="-128"/>
              <a:cs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On entend par DISTRIBUTION la  </a:t>
            </a:r>
            <a:r>
              <a:rPr lang="fr-FR" sz="1400" b="1" dirty="0">
                <a:solidFill>
                  <a:srgbClr val="FF0000"/>
                </a:solidFill>
                <a:latin typeface="Times New Roman" panose="02020603050405020304" pitchFamily="18" charset="0"/>
                <a:ea typeface="MS Mincho" panose="02020609040205080304" pitchFamily="49" charset="-128"/>
              </a:rPr>
              <a:t>proportion variable</a:t>
            </a:r>
            <a:r>
              <a:rPr lang="fr-FR" sz="1400" dirty="0">
                <a:latin typeface="Times New Roman" panose="02020603050405020304" pitchFamily="18" charset="0"/>
                <a:ea typeface="MS Mincho" panose="02020609040205080304" pitchFamily="49" charset="-128"/>
              </a:rPr>
              <a:t> selon laquelle les 4 couleurs ont été réparties entre les 4 joueurs. </a:t>
            </a:r>
            <a:r>
              <a:rPr lang="fr-FR" sz="1400" dirty="0" smtClean="0">
                <a:latin typeface="Times New Roman" panose="02020603050405020304" pitchFamily="18" charset="0"/>
                <a:ea typeface="MS Mincho" panose="02020609040205080304" pitchFamily="49" charset="-128"/>
              </a:rPr>
              <a:t>Elle </a:t>
            </a:r>
            <a:r>
              <a:rPr lang="fr-FR" sz="1400" dirty="0">
                <a:latin typeface="Times New Roman" panose="02020603050405020304" pitchFamily="18" charset="0"/>
                <a:ea typeface="MS Mincho" panose="02020609040205080304" pitchFamily="49" charset="-128"/>
              </a:rPr>
              <a:t>est dite variable parce qu'elle diffère d'une donne à l'autre. </a:t>
            </a:r>
            <a:endParaRPr lang="fr-FR" sz="1400" dirty="0" smtClean="0">
              <a:latin typeface="Times New Roman" panose="02020603050405020304" pitchFamily="18" charset="0"/>
              <a:ea typeface="MS Mincho" panose="02020609040205080304" pitchFamily="49" charset="-128"/>
            </a:endParaRPr>
          </a:p>
          <a:p>
            <a:pPr algn="just">
              <a:spcAft>
                <a:spcPts val="0"/>
              </a:spcAft>
            </a:pPr>
            <a:r>
              <a:rPr lang="fr-FR" sz="1400" dirty="0" smtClean="0">
                <a:latin typeface="Times New Roman" panose="02020603050405020304" pitchFamily="18" charset="0"/>
                <a:ea typeface="MS Mincho" panose="02020609040205080304" pitchFamily="49" charset="-128"/>
              </a:rPr>
              <a:t>On </a:t>
            </a:r>
            <a:r>
              <a:rPr lang="fr-FR" sz="1400" dirty="0">
                <a:latin typeface="Times New Roman" panose="02020603050405020304" pitchFamily="18" charset="0"/>
                <a:ea typeface="MS Mincho" panose="02020609040205080304" pitchFamily="49" charset="-128"/>
              </a:rPr>
              <a:t>dit par exemple que la main est répartie 4333, 5521, 6430 et cetera;.</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Il y a 39  distributions possibles dont la plus régulière est la main repartie 4333 et la plus anormale, ou excentrée,  celle repartie 13.0.0.0.  </a:t>
            </a:r>
            <a:endParaRPr lang="fr-FR" sz="1400" dirty="0">
              <a:effectLst/>
              <a:latin typeface="Courier New" panose="02070309020205020404" pitchFamily="49" charset="0"/>
              <a:ea typeface="Times New Roman" panose="02020603050405020304" pitchFamily="18"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83151962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27</a:t>
            </a:fld>
            <a:endParaRPr lang="fr-FR" dirty="0">
              <a:solidFill>
                <a:prstClr val="black">
                  <a:tint val="75000"/>
                </a:prstClr>
              </a:solidFill>
            </a:endParaRPr>
          </a:p>
        </p:txBody>
      </p:sp>
      <p:sp>
        <p:nvSpPr>
          <p:cNvPr id="3" name="Rectangle 2"/>
          <p:cNvSpPr/>
          <p:nvPr/>
        </p:nvSpPr>
        <p:spPr>
          <a:xfrm>
            <a:off x="251688" y="143663"/>
            <a:ext cx="7666183" cy="307777"/>
          </a:xfrm>
          <a:prstGeom prst="rect">
            <a:avLst/>
          </a:prstGeom>
        </p:spPr>
        <p:txBody>
          <a:bodyPr wrap="square">
            <a:spAutoFit/>
          </a:bodyPr>
          <a:lstStyle/>
          <a:p>
            <a:pPr algn="just">
              <a:spcAft>
                <a:spcPts val="0"/>
              </a:spcAft>
            </a:pPr>
            <a:r>
              <a:rPr lang="fr-FR" sz="1400" dirty="0">
                <a:latin typeface="Times New Roman" panose="02020603050405020304" pitchFamily="18" charset="0"/>
                <a:ea typeface="MS Mincho" panose="02020609040205080304" pitchFamily="49" charset="-128"/>
              </a:rPr>
              <a:t>La FORME d'une main n'est donc que  la manière dont ses 13 cartes sont  réparties</a:t>
            </a:r>
            <a:endParaRPr lang="fr-FR" sz="1400" dirty="0">
              <a:effectLst/>
              <a:latin typeface="Courier New" panose="02070309020205020404" pitchFamily="49" charset="0"/>
              <a:ea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1724036578"/>
              </p:ext>
            </p:extLst>
          </p:nvPr>
        </p:nvGraphicFramePr>
        <p:xfrm>
          <a:off x="324424" y="496182"/>
          <a:ext cx="4885690" cy="609600"/>
        </p:xfrm>
        <a:graphic>
          <a:graphicData uri="http://schemas.openxmlformats.org/drawingml/2006/table">
            <a:tbl>
              <a:tblPr firstRow="1" firstCol="1" bandRow="1">
                <a:tableStyleId>{5C22544A-7EE6-4342-B048-85BDC9FD1C3A}</a:tableStyleId>
              </a:tblPr>
              <a:tblGrid>
                <a:gridCol w="184785"/>
                <a:gridCol w="880745"/>
                <a:gridCol w="1257935"/>
                <a:gridCol w="228600"/>
                <a:gridCol w="800100"/>
                <a:gridCol w="1533525"/>
              </a:tblGrid>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R987</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rowSpan="4">
                  <a:txBody>
                    <a:bodyPr/>
                    <a:lstStyle/>
                    <a:p>
                      <a:pPr>
                        <a:spcAft>
                          <a:spcPts val="0"/>
                        </a:spcAft>
                        <a:tabLst>
                          <a:tab pos="2286635" algn="l"/>
                        </a:tabLst>
                      </a:pPr>
                      <a:r>
                        <a:rPr lang="fr-FR" sz="1000" dirty="0">
                          <a:effectLst/>
                        </a:rPr>
                        <a:t/>
                      </a:r>
                      <a:br>
                        <a:rPr lang="fr-FR" sz="1000" dirty="0">
                          <a:effectLst/>
                        </a:rPr>
                      </a:br>
                      <a:r>
                        <a:rPr lang="fr-FR" sz="1000" dirty="0">
                          <a:effectLst/>
                        </a:rPr>
                        <a:t>Régulière 4432 </a:t>
                      </a:r>
                      <a:br>
                        <a:rPr lang="fr-FR" sz="1000" dirty="0">
                          <a:effectLst/>
                        </a:rPr>
                      </a:br>
                      <a:r>
                        <a:rPr lang="fr-FR" sz="1000" dirty="0">
                          <a:effectLst/>
                        </a:rPr>
                        <a:t>Faible 13/15 PH</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AV54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rowSpan="4">
                  <a:txBody>
                    <a:bodyPr/>
                    <a:lstStyle/>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Bicolore 5/4</a:t>
                      </a:r>
                      <a:endParaRPr lang="fr-FR" sz="1200" dirty="0">
                        <a:effectLst/>
                      </a:endParaRPr>
                    </a:p>
                    <a:p>
                      <a:pPr>
                        <a:spcAft>
                          <a:spcPts val="0"/>
                        </a:spcAft>
                        <a:tabLst>
                          <a:tab pos="2286635" algn="l"/>
                        </a:tabLst>
                      </a:pPr>
                      <a:r>
                        <a:rPr lang="fr-FR" sz="1000" dirty="0">
                          <a:effectLst/>
                        </a:rPr>
                        <a:t>Faible 13/15 PH</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RV106</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nl-NL" sz="1000" dirty="0">
                          <a:effectLst/>
                        </a:rPr>
                        <a:t>4</a:t>
                      </a:r>
                      <a:r>
                        <a:rPr lang="de-DE" sz="1000" dirty="0">
                          <a:effectLst/>
                        </a:rPr>
                        <a:t>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A6</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D9875</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DV10</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AR4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bl>
          </a:graphicData>
        </a:graphic>
      </p:graphicFrame>
      <p:sp>
        <p:nvSpPr>
          <p:cNvPr id="5" name="Rectangle 1"/>
          <p:cNvSpPr>
            <a:spLocks noChangeArrowheads="1"/>
          </p:cNvSpPr>
          <p:nvPr/>
        </p:nvSpPr>
        <p:spPr bwMode="auto">
          <a:xfrm>
            <a:off x="1582738" y="505388"/>
            <a:ext cx="828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dirty="0"/>
          </a:p>
        </p:txBody>
      </p:sp>
      <p:sp>
        <p:nvSpPr>
          <p:cNvPr id="6" name="Rectangle 5"/>
          <p:cNvSpPr/>
          <p:nvPr/>
        </p:nvSpPr>
        <p:spPr>
          <a:xfrm>
            <a:off x="189341" y="1126885"/>
            <a:ext cx="7790876" cy="1169551"/>
          </a:xfrm>
          <a:prstGeom prst="rect">
            <a:avLst/>
          </a:prstGeom>
        </p:spPr>
        <p:txBody>
          <a:bodyPr wrap="square">
            <a:spAutoFit/>
          </a:bodyPr>
          <a:lstStyle/>
          <a:p>
            <a:pPr algn="just">
              <a:spcAft>
                <a:spcPts val="0"/>
              </a:spcAft>
            </a:pPr>
            <a:r>
              <a:rPr lang="fr-FR" sz="1400" b="1" i="1" dirty="0">
                <a:solidFill>
                  <a:srgbClr val="C00000"/>
                </a:solidFill>
                <a:latin typeface="Times New Roman" panose="02020603050405020304" pitchFamily="18" charset="0"/>
                <a:ea typeface="MS Mincho" panose="02020609040205080304" pitchFamily="49" charset="-128"/>
              </a:rPr>
              <a:t>Une main est bicolore lorsqu'elle comporte deux couleurs dont l'une est au moins 5</a:t>
            </a:r>
            <a:r>
              <a:rPr lang="fr-FR" sz="1400" b="1" i="1" baseline="30000" dirty="0">
                <a:solidFill>
                  <a:srgbClr val="C00000"/>
                </a:solidFill>
                <a:latin typeface="Times New Roman" panose="02020603050405020304" pitchFamily="18" charset="0"/>
                <a:ea typeface="MS Mincho" panose="02020609040205080304" pitchFamily="49" charset="-128"/>
              </a:rPr>
              <a:t>ème</a:t>
            </a:r>
            <a:r>
              <a:rPr lang="fr-FR" sz="1400" i="1" dirty="0">
                <a:latin typeface="Times New Roman" panose="02020603050405020304" pitchFamily="18" charset="0"/>
                <a:ea typeface="MS Mincho" panose="02020609040205080304" pitchFamily="49" charset="-128"/>
              </a:rPr>
              <a:t>.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Dans une main bicolore la couleur de 5 peut être plus CHÈRE ou moins CHÈRE que celle de 4.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La main de droite est un </a:t>
            </a:r>
            <a:r>
              <a:rPr lang="fr-FR" sz="1400" b="1" i="1" dirty="0">
                <a:latin typeface="Times New Roman" panose="02020603050405020304" pitchFamily="18" charset="0"/>
                <a:ea typeface="MS Mincho" panose="02020609040205080304" pitchFamily="49" charset="-128"/>
              </a:rPr>
              <a:t>bicolore 5/4 faible</a:t>
            </a:r>
            <a:r>
              <a:rPr lang="fr-FR" sz="1400" dirty="0">
                <a:latin typeface="Times New Roman" panose="02020603050405020304" pitchFamily="18" charset="0"/>
                <a:ea typeface="MS Mincho" panose="02020609040205080304" pitchFamily="49" charset="-128"/>
              </a:rPr>
              <a:t>, la </a:t>
            </a:r>
            <a:r>
              <a:rPr lang="fr-FR" sz="1400" b="1" i="1" dirty="0">
                <a:solidFill>
                  <a:srgbClr val="C00000"/>
                </a:solidFill>
                <a:latin typeface="Times New Roman" panose="02020603050405020304" pitchFamily="18" charset="0"/>
                <a:ea typeface="MS Mincho" panose="02020609040205080304" pitchFamily="49" charset="-128"/>
              </a:rPr>
              <a:t>couleur de 5 moins CHÈRE que celle de 4.</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On comprendra au cours des enchères, quelle que soit la méthode jouée, pourquoi les mains doivent être classifiées de la manière la plus précise possible</a:t>
            </a:r>
            <a:r>
              <a:rPr lang="fr-FR" sz="1400" b="1" i="1" dirty="0">
                <a:latin typeface="Times New Roman" panose="02020603050405020304" pitchFamily="18" charset="0"/>
                <a:ea typeface="MS Mincho" panose="02020609040205080304" pitchFamily="49" charset="-128"/>
              </a:rPr>
              <a:t> </a:t>
            </a:r>
            <a:endParaRPr lang="fr-FR" sz="1400" dirty="0">
              <a:effectLst/>
              <a:latin typeface="Courier New" panose="02070309020205020404" pitchFamily="49" charset="0"/>
              <a:ea typeface="Times New Roman" panose="02020603050405020304" pitchFamily="18"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3152153056"/>
              </p:ext>
            </p:extLst>
          </p:nvPr>
        </p:nvGraphicFramePr>
        <p:xfrm>
          <a:off x="251688" y="2362281"/>
          <a:ext cx="4885690" cy="609600"/>
        </p:xfrm>
        <a:graphic>
          <a:graphicData uri="http://schemas.openxmlformats.org/drawingml/2006/table">
            <a:tbl>
              <a:tblPr firstRow="1" firstCol="1" bandRow="1">
                <a:tableStyleId>{5C22544A-7EE6-4342-B048-85BDC9FD1C3A}</a:tableStyleId>
              </a:tblPr>
              <a:tblGrid>
                <a:gridCol w="266065"/>
                <a:gridCol w="914400"/>
                <a:gridCol w="1143000"/>
                <a:gridCol w="228600"/>
                <a:gridCol w="800100"/>
                <a:gridCol w="1533525"/>
              </a:tblGrid>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R97</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rowSpan="4">
                  <a:txBody>
                    <a:bodyPr/>
                    <a:lstStyle/>
                    <a:p>
                      <a:pPr>
                        <a:spcAft>
                          <a:spcPts val="0"/>
                        </a:spcAft>
                        <a:tabLst>
                          <a:tab pos="2286635" algn="l"/>
                        </a:tabLst>
                      </a:pPr>
                      <a:r>
                        <a:rPr lang="fr-FR" sz="1000" dirty="0">
                          <a:effectLst/>
                        </a:rPr>
                        <a:t/>
                      </a:r>
                      <a:br>
                        <a:rPr lang="fr-FR" sz="1000" dirty="0">
                          <a:effectLst/>
                        </a:rPr>
                      </a:br>
                      <a:r>
                        <a:rPr lang="fr-FR" sz="1000" dirty="0">
                          <a:effectLst/>
                        </a:rPr>
                        <a:t>Unicolore 5332 </a:t>
                      </a:r>
                      <a:br>
                        <a:rPr lang="fr-FR" sz="1000" dirty="0">
                          <a:effectLst/>
                        </a:rPr>
                      </a:br>
                      <a:r>
                        <a:rPr lang="fr-FR" sz="1000" dirty="0">
                          <a:effectLst/>
                        </a:rPr>
                        <a:t>Faible 13/15 PH</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AV54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rowSpan="4">
                  <a:txBody>
                    <a:bodyPr/>
                    <a:lstStyle/>
                    <a:p>
                      <a:pPr>
                        <a:spcAft>
                          <a:spcPts val="0"/>
                        </a:spcAft>
                        <a:tabLst>
                          <a:tab pos="2286635" algn="l"/>
                        </a:tabLst>
                      </a:pPr>
                      <a:r>
                        <a:rPr lang="fr-FR" sz="1000" dirty="0">
                          <a:effectLst/>
                        </a:rPr>
                        <a:t> </a:t>
                      </a:r>
                      <a:endParaRPr lang="fr-FR" sz="1200" dirty="0">
                        <a:effectLst/>
                      </a:endParaRPr>
                    </a:p>
                    <a:p>
                      <a:pPr>
                        <a:spcAft>
                          <a:spcPts val="0"/>
                        </a:spcAft>
                        <a:tabLst>
                          <a:tab pos="2286635" algn="l"/>
                        </a:tabLst>
                      </a:pPr>
                      <a:r>
                        <a:rPr lang="fr-FR" sz="1000" dirty="0">
                          <a:effectLst/>
                        </a:rPr>
                        <a:t>Tricolore 4441</a:t>
                      </a:r>
                      <a:endParaRPr lang="fr-FR" sz="1200" dirty="0">
                        <a:effectLst/>
                      </a:endParaRPr>
                    </a:p>
                    <a:p>
                      <a:pPr>
                        <a:spcAft>
                          <a:spcPts val="0"/>
                        </a:spcAft>
                        <a:tabLst>
                          <a:tab pos="2286635" algn="l"/>
                        </a:tabLst>
                      </a:pPr>
                      <a:r>
                        <a:rPr lang="fr-FR" sz="1000" dirty="0">
                          <a:effectLst/>
                        </a:rPr>
                        <a:t>Faible 13/15 PH</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RV1086</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nl-NL" sz="1000" dirty="0">
                          <a:effectLst/>
                        </a:rPr>
                        <a:t>4</a:t>
                      </a:r>
                      <a:r>
                        <a:rPr lang="de-DE" sz="1000" dirty="0">
                          <a:effectLst/>
                        </a:rPr>
                        <a:t>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A6</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D987</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DV10</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AR53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bl>
          </a:graphicData>
        </a:graphic>
      </p:graphicFrame>
      <p:graphicFrame>
        <p:nvGraphicFramePr>
          <p:cNvPr id="8" name="Tableau 7"/>
          <p:cNvGraphicFramePr>
            <a:graphicFrameLocks noGrp="1"/>
          </p:cNvGraphicFramePr>
          <p:nvPr>
            <p:extLst>
              <p:ext uri="{D42A27DB-BD31-4B8C-83A1-F6EECF244321}">
                <p14:modId xmlns:p14="http://schemas.microsoft.com/office/powerpoint/2010/main" val="555517222"/>
              </p:ext>
            </p:extLst>
          </p:nvPr>
        </p:nvGraphicFramePr>
        <p:xfrm>
          <a:off x="251688" y="3044619"/>
          <a:ext cx="4885690" cy="609600"/>
        </p:xfrm>
        <a:graphic>
          <a:graphicData uri="http://schemas.openxmlformats.org/drawingml/2006/table">
            <a:tbl>
              <a:tblPr firstRow="1" firstCol="1" bandRow="1">
                <a:tableStyleId>{5C22544A-7EE6-4342-B048-85BDC9FD1C3A}</a:tableStyleId>
              </a:tblPr>
              <a:tblGrid>
                <a:gridCol w="184785"/>
                <a:gridCol w="880745"/>
                <a:gridCol w="1257935"/>
                <a:gridCol w="228600"/>
                <a:gridCol w="769389"/>
                <a:gridCol w="1564236"/>
              </a:tblGrid>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R987</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rowSpan="4">
                  <a:txBody>
                    <a:bodyPr/>
                    <a:lstStyle/>
                    <a:p>
                      <a:pPr>
                        <a:spcAft>
                          <a:spcPts val="0"/>
                        </a:spcAft>
                        <a:tabLst>
                          <a:tab pos="2286635" algn="l"/>
                        </a:tabLst>
                      </a:pPr>
                      <a:r>
                        <a:rPr lang="fr-FR" sz="1000" dirty="0">
                          <a:effectLst/>
                        </a:rPr>
                        <a:t/>
                      </a:r>
                      <a:br>
                        <a:rPr lang="fr-FR" sz="1000" dirty="0">
                          <a:effectLst/>
                        </a:rPr>
                      </a:br>
                      <a:r>
                        <a:rPr lang="fr-FR" sz="1000" dirty="0">
                          <a:effectLst/>
                        </a:rPr>
                        <a:t>Régulière 4333 </a:t>
                      </a:r>
                      <a:br>
                        <a:rPr lang="fr-FR" sz="1000" dirty="0">
                          <a:effectLst/>
                        </a:rPr>
                      </a:br>
                      <a:r>
                        <a:rPr lang="fr-FR" sz="1000" dirty="0">
                          <a:effectLst/>
                        </a:rPr>
                        <a:t>Moyenne 16/18 PH</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ARV54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rowSpan="4">
                  <a:txBody>
                    <a:bodyPr/>
                    <a:lstStyle/>
                    <a:p>
                      <a:pPr>
                        <a:spcAft>
                          <a:spcPts val="0"/>
                        </a:spcAft>
                        <a:tabLst>
                          <a:tab pos="2286635" algn="l"/>
                        </a:tabLst>
                      </a:pPr>
                      <a:r>
                        <a:rPr lang="fr-FR" sz="1000" dirty="0">
                          <a:effectLst/>
                        </a:rPr>
                        <a:t>Bicolore 5/4 la couleur de 5 plus CHÈRE que celle de 4.</a:t>
                      </a:r>
                      <a:endParaRPr lang="fr-FR" sz="1200" dirty="0">
                        <a:effectLst/>
                      </a:endParaRPr>
                    </a:p>
                    <a:p>
                      <a:pPr>
                        <a:spcAft>
                          <a:spcPts val="0"/>
                        </a:spcAft>
                        <a:tabLst>
                          <a:tab pos="2286635" algn="l"/>
                        </a:tabLst>
                      </a:pPr>
                      <a:r>
                        <a:rPr lang="fr-FR" sz="1000" dirty="0">
                          <a:effectLst/>
                        </a:rPr>
                        <a:t>Très fort : 21 et plus</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RV10</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nl-NL" sz="1000" dirty="0">
                          <a:effectLst/>
                        </a:rPr>
                        <a:t>4</a:t>
                      </a:r>
                      <a:r>
                        <a:rPr lang="de-DE" sz="1000" dirty="0">
                          <a:effectLst/>
                        </a:rPr>
                        <a:t>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AD6</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ARD9</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DV10</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AR5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bl>
          </a:graphicData>
        </a:graphic>
      </p:graphicFrame>
      <p:sp>
        <p:nvSpPr>
          <p:cNvPr id="9" name="Rectangle 8"/>
          <p:cNvSpPr/>
          <p:nvPr/>
        </p:nvSpPr>
        <p:spPr>
          <a:xfrm>
            <a:off x="189341" y="3723539"/>
            <a:ext cx="7790876" cy="738664"/>
          </a:xfrm>
          <a:prstGeom prst="rect">
            <a:avLst/>
          </a:prstGeom>
        </p:spPr>
        <p:txBody>
          <a:bodyPr wrap="square">
            <a:spAutoFit/>
          </a:bodyPr>
          <a:lstStyle/>
          <a:p>
            <a:pPr algn="just">
              <a:spcAft>
                <a:spcPts val="0"/>
              </a:spcAft>
            </a:pPr>
            <a:r>
              <a:rPr lang="fr-FR" sz="1400" dirty="0">
                <a:latin typeface="Times New Roman" panose="02020603050405020304" pitchFamily="18" charset="0"/>
                <a:ea typeface="MS Mincho" panose="02020609040205080304" pitchFamily="49" charset="-128"/>
              </a:rPr>
              <a:t>Dans ces exemples seuls ont été comptés les </a:t>
            </a:r>
            <a:r>
              <a:rPr lang="fr-FR" sz="1400" dirty="0" smtClean="0">
                <a:latin typeface="Times New Roman" panose="02020603050405020304" pitchFamily="18" charset="0"/>
                <a:ea typeface="MS Mincho" panose="02020609040205080304" pitchFamily="49" charset="-128"/>
              </a:rPr>
              <a:t>PH.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Il faudra ensuite tenir compte des  PLUS VALUES DISTRIBUTIONNELLES  pour déterminer la valeur exacte d'une main.</a:t>
            </a:r>
            <a:endParaRPr lang="fr-FR" sz="1400" dirty="0">
              <a:effectLst/>
              <a:latin typeface="Courier New" panose="02070309020205020404" pitchFamily="49" charset="0"/>
              <a:ea typeface="Times New Roman" panose="02020603050405020304" pitchFamily="18" charset="0"/>
            </a:endParaRPr>
          </a:p>
        </p:txBody>
      </p:sp>
      <p:pic>
        <p:nvPicPr>
          <p:cNvPr id="10" name="Imag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73622728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28</a:t>
            </a:fld>
            <a:endParaRPr lang="fr-FR" dirty="0">
              <a:solidFill>
                <a:prstClr val="black">
                  <a:tint val="75000"/>
                </a:prstClr>
              </a:solidFill>
            </a:endParaRPr>
          </a:p>
        </p:txBody>
      </p:sp>
      <p:sp>
        <p:nvSpPr>
          <p:cNvPr id="5" name="Rectangle 4"/>
          <p:cNvSpPr/>
          <p:nvPr/>
        </p:nvSpPr>
        <p:spPr>
          <a:xfrm>
            <a:off x="106217" y="93702"/>
            <a:ext cx="7520709" cy="307777"/>
          </a:xfrm>
          <a:prstGeom prst="rect">
            <a:avLst/>
          </a:prstGeom>
        </p:spPr>
        <p:txBody>
          <a:bodyPr wrap="square">
            <a:spAutoFit/>
          </a:bodyPr>
          <a:lstStyle/>
          <a:p>
            <a:r>
              <a:rPr lang="fr-FR" sz="1400" b="1" dirty="0">
                <a:latin typeface="Times New Roman" panose="02020603050405020304" pitchFamily="18" charset="0"/>
                <a:ea typeface="MS Mincho" panose="02020609040205080304" pitchFamily="49" charset="-128"/>
              </a:rPr>
              <a:t>TABLEAU ET </a:t>
            </a:r>
            <a:r>
              <a:rPr lang="fr-FR" sz="1400" b="1" dirty="0" smtClean="0">
                <a:latin typeface="Times New Roman" panose="02020603050405020304" pitchFamily="18" charset="0"/>
                <a:ea typeface="MS Mincho" panose="02020609040205080304" pitchFamily="49" charset="-128"/>
              </a:rPr>
              <a:t>FRÉQUENCES </a:t>
            </a:r>
            <a:r>
              <a:rPr lang="fr-FR" sz="1400" b="1" dirty="0">
                <a:latin typeface="Times New Roman" panose="02020603050405020304" pitchFamily="18" charset="0"/>
                <a:ea typeface="MS Mincho" panose="02020609040205080304" pitchFamily="49" charset="-128"/>
              </a:rPr>
              <a:t>DES DISTRIBUTIONS</a:t>
            </a:r>
            <a:endParaRPr lang="fr-FR" dirty="0"/>
          </a:p>
        </p:txBody>
      </p:sp>
      <p:graphicFrame>
        <p:nvGraphicFramePr>
          <p:cNvPr id="6" name="Tableau 5"/>
          <p:cNvGraphicFramePr>
            <a:graphicFrameLocks noGrp="1"/>
          </p:cNvGraphicFramePr>
          <p:nvPr>
            <p:extLst>
              <p:ext uri="{D42A27DB-BD31-4B8C-83A1-F6EECF244321}">
                <p14:modId xmlns:p14="http://schemas.microsoft.com/office/powerpoint/2010/main" val="1521022251"/>
              </p:ext>
            </p:extLst>
          </p:nvPr>
        </p:nvGraphicFramePr>
        <p:xfrm>
          <a:off x="228600" y="408709"/>
          <a:ext cx="5192803" cy="1524000"/>
        </p:xfrm>
        <a:graphic>
          <a:graphicData uri="http://schemas.openxmlformats.org/drawingml/2006/table">
            <a:tbl>
              <a:tblPr firstRow="1" firstCol="1" bandRow="1">
                <a:tableStyleId>{5C22544A-7EE6-4342-B048-85BDC9FD1C3A}</a:tableStyleId>
              </a:tblPr>
              <a:tblGrid>
                <a:gridCol w="839470"/>
                <a:gridCol w="696595"/>
                <a:gridCol w="1022985"/>
                <a:gridCol w="158523"/>
                <a:gridCol w="744220"/>
                <a:gridCol w="696595"/>
                <a:gridCol w="1034415"/>
              </a:tblGrid>
              <a:tr h="0">
                <a:tc>
                  <a:txBody>
                    <a:bodyPr/>
                    <a:lstStyle/>
                    <a:p>
                      <a:pPr algn="ctr">
                        <a:spcAft>
                          <a:spcPts val="0"/>
                        </a:spcAft>
                      </a:pPr>
                      <a:r>
                        <a:rPr lang="fr-FR" sz="1000" dirty="0">
                          <a:effectLst/>
                        </a:rPr>
                        <a:t>  Distribution</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ctr">
                        <a:spcAft>
                          <a:spcPts val="0"/>
                        </a:spcAft>
                      </a:pPr>
                      <a:r>
                        <a:rPr lang="fr-FR" sz="1000" dirty="0">
                          <a:effectLst/>
                        </a:rPr>
                        <a:t>Fréquence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ctr">
                        <a:spcAft>
                          <a:spcPts val="0"/>
                        </a:spcAft>
                      </a:pPr>
                      <a:r>
                        <a:rPr lang="fr-FR" sz="1000" dirty="0">
                          <a:effectLst/>
                        </a:rPr>
                        <a:t>Définition</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ctr">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ctr">
                        <a:spcAft>
                          <a:spcPts val="0"/>
                        </a:spcAft>
                      </a:pPr>
                      <a:r>
                        <a:rPr lang="fr-FR" sz="1000" dirty="0">
                          <a:effectLst/>
                        </a:rPr>
                        <a:t>Distribution</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ctr">
                        <a:spcAft>
                          <a:spcPts val="0"/>
                        </a:spcAft>
                      </a:pPr>
                      <a:r>
                        <a:rPr lang="fr-FR" sz="1000" dirty="0">
                          <a:effectLst/>
                        </a:rPr>
                        <a:t>Fréquence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ctr">
                        <a:spcAft>
                          <a:spcPts val="0"/>
                        </a:spcAft>
                      </a:pPr>
                      <a:r>
                        <a:rPr lang="fr-FR" sz="1000" dirty="0">
                          <a:effectLst/>
                        </a:rPr>
                        <a:t>Définition</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just">
                        <a:spcAft>
                          <a:spcPts val="0"/>
                        </a:spcAft>
                      </a:pPr>
                      <a:r>
                        <a:rPr lang="fr-FR" sz="1000" dirty="0">
                          <a:effectLst/>
                        </a:rPr>
                        <a:t>4.4.3.2</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22 %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Régulière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6.3.2.2.</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6 %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Unicolore 6ème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just">
                        <a:spcAft>
                          <a:spcPts val="0"/>
                        </a:spcAft>
                      </a:pPr>
                      <a:r>
                        <a:rPr lang="fr-FR" sz="1000" dirty="0">
                          <a:effectLst/>
                        </a:rPr>
                        <a:t>4.3.3.3</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10 %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Régulière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6.4.2.1</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5 %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Bicolore 6/4</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just">
                        <a:spcAft>
                          <a:spcPts val="0"/>
                        </a:spcAft>
                      </a:pPr>
                      <a:r>
                        <a:rPr lang="fr-FR" sz="1000" dirty="0">
                          <a:effectLst/>
                        </a:rPr>
                        <a:t>5.3.3.2</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16 %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Unicolore 5ème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6.4.3.0</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1 %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Bicolore 6/4</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just">
                        <a:spcAft>
                          <a:spcPts val="0"/>
                        </a:spcAft>
                      </a:pPr>
                      <a:r>
                        <a:rPr lang="fr-FR" sz="1000" dirty="0">
                          <a:effectLst/>
                        </a:rPr>
                        <a:t>5.4.3.1</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13 %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Bicolore 5/4</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6.3.3.1</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3 %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Unicolore 6ème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just">
                        <a:spcAft>
                          <a:spcPts val="0"/>
                        </a:spcAft>
                      </a:pPr>
                      <a:r>
                        <a:rPr lang="fr-FR" sz="1000" dirty="0">
                          <a:effectLst/>
                        </a:rPr>
                        <a:t>5.4.2.2</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11 %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Bicolore 5/4</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6.5.1.1</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1 %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Bicolore 6/5</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just">
                        <a:spcAft>
                          <a:spcPts val="0"/>
                        </a:spcAft>
                      </a:pPr>
                      <a:r>
                        <a:rPr lang="fr-FR" sz="1000" dirty="0">
                          <a:effectLst/>
                        </a:rPr>
                        <a:t>5.5.2.1</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3 %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Bicolore 5/5</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7.3.2.1.</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2 %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Unicolore 7ème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just">
                        <a:spcAft>
                          <a:spcPts val="0"/>
                        </a:spcAft>
                      </a:pPr>
                      <a:r>
                        <a:rPr lang="fr-FR" sz="1000" dirty="0">
                          <a:effectLst/>
                        </a:rPr>
                        <a:t>5.5.3.0</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1 %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Bicolore 5/5</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just">
                        <a:spcAft>
                          <a:spcPts val="0"/>
                        </a:spcAft>
                      </a:pPr>
                      <a:r>
                        <a:rPr lang="fr-FR" sz="1000" dirty="0">
                          <a:effectLst/>
                        </a:rPr>
                        <a:t>5.4.4.0</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1 %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Tricolore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gridSpan="3">
                  <a:txBody>
                    <a:bodyPr/>
                    <a:lstStyle/>
                    <a:p>
                      <a:pPr algn="ctr">
                        <a:spcAft>
                          <a:spcPts val="0"/>
                        </a:spcAft>
                      </a:pPr>
                      <a:r>
                        <a:rPr lang="fr-FR" sz="1000" dirty="0">
                          <a:effectLst/>
                        </a:rPr>
                        <a:t>Autres répartitions : 0,5 %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r>
              <a:tr h="0">
                <a:tc>
                  <a:txBody>
                    <a:bodyPr/>
                    <a:lstStyle/>
                    <a:p>
                      <a:pPr algn="just">
                        <a:spcAft>
                          <a:spcPts val="0"/>
                        </a:spcAft>
                      </a:pPr>
                      <a:r>
                        <a:rPr lang="fr-FR" sz="1000" dirty="0">
                          <a:effectLst/>
                        </a:rPr>
                        <a:t>4.4.4.1.</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3 %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Tricolore</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c>
                  <a:txBody>
                    <a:bodyPr/>
                    <a:lstStyle/>
                    <a:p>
                      <a:pPr algn="just">
                        <a:spcAft>
                          <a:spcPts val="0"/>
                        </a:spcAft>
                      </a:pPr>
                      <a:r>
                        <a:rPr lang="fr-FR" sz="1000" dirty="0">
                          <a:effectLst/>
                        </a:rPr>
                        <a:t> </a:t>
                      </a:r>
                      <a:endParaRPr lang="fr-FR" sz="1000" dirty="0">
                        <a:effectLst/>
                        <a:latin typeface="Courier New" panose="02070309020205020404" pitchFamily="49" charset="0"/>
                        <a:ea typeface="Times New Roman" panose="02020603050405020304" pitchFamily="18" charset="0"/>
                        <a:cs typeface="Times New Roman" panose="02020603050405020304" pitchFamily="18" charset="0"/>
                      </a:endParaRPr>
                    </a:p>
                  </a:txBody>
                  <a:tcPr marL="44450" marR="44450" marT="0" marB="0"/>
                </a:tc>
              </a:tr>
            </a:tbl>
          </a:graphicData>
        </a:graphic>
      </p:graphicFrame>
      <p:sp>
        <p:nvSpPr>
          <p:cNvPr id="8" name="Rectangle 7"/>
          <p:cNvSpPr/>
          <p:nvPr/>
        </p:nvSpPr>
        <p:spPr>
          <a:xfrm>
            <a:off x="167408" y="2002294"/>
            <a:ext cx="7398326" cy="2462213"/>
          </a:xfrm>
          <a:prstGeom prst="rect">
            <a:avLst/>
          </a:prstGeom>
        </p:spPr>
        <p:txBody>
          <a:bodyPr wrap="square">
            <a:spAutoFit/>
          </a:bodyPr>
          <a:lstStyle/>
          <a:p>
            <a:pPr algn="just"/>
            <a:r>
              <a:rPr lang="fr-FR" sz="1400" b="1" dirty="0">
                <a:solidFill>
                  <a:srgbClr val="4BACC6"/>
                </a:solidFill>
                <a:latin typeface="Times New Roman" panose="02020603050405020304" pitchFamily="18" charset="0"/>
                <a:ea typeface="MS Mincho" panose="02020609040205080304" pitchFamily="49" charset="-128"/>
              </a:rPr>
              <a:t>POSSIBILITÉS DES FORCES </a:t>
            </a:r>
            <a:r>
              <a:rPr lang="fr-FR" sz="1400" b="1" dirty="0" smtClean="0">
                <a:solidFill>
                  <a:srgbClr val="4BACC6"/>
                </a:solidFill>
                <a:latin typeface="Times New Roman" panose="02020603050405020304" pitchFamily="18" charset="0"/>
                <a:ea typeface="MS Mincho" panose="02020609040205080304" pitchFamily="49" charset="-128"/>
              </a:rPr>
              <a:t>COMBINÉES dans des </a:t>
            </a:r>
            <a:r>
              <a:rPr lang="fr-FR" sz="1400" b="1" dirty="0" smtClean="0">
                <a:solidFill>
                  <a:srgbClr val="C00000"/>
                </a:solidFill>
                <a:latin typeface="Times New Roman" panose="02020603050405020304" pitchFamily="18" charset="0"/>
                <a:ea typeface="MS Mincho" panose="02020609040205080304" pitchFamily="49" charset="-128"/>
              </a:rPr>
              <a:t>MAINS  RÉGULIÈRES </a:t>
            </a:r>
            <a:r>
              <a:rPr lang="fr-FR" sz="1400" dirty="0" smtClean="0">
                <a:latin typeface="Times New Roman" panose="02020603050405020304" pitchFamily="18" charset="0"/>
                <a:ea typeface="MS Mincho" panose="02020609040205080304" pitchFamily="49" charset="-128"/>
              </a:rPr>
              <a:t>: </a:t>
            </a:r>
            <a:r>
              <a:rPr lang="fr-FR" sz="1400" dirty="0">
                <a:latin typeface="Times New Roman" panose="02020603050405020304" pitchFamily="18" charset="0"/>
                <a:ea typeface="MS Mincho" panose="02020609040205080304" pitchFamily="49" charset="-128"/>
              </a:rPr>
              <a:t>:</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- 21 PH permet d'envisager un contrat au palier de 	1</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- 22/23                  "                       	"		 2</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- 24/25                  "                				 3</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- 25/26                   "                            	  le contrat de 3 SA</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- 27/28                  "                             			 4</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- 29/31                  "                         			 5</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- 32/34                  "                       			 6</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        - 35 et +                "                       			 </a:t>
            </a:r>
            <a:r>
              <a:rPr lang="fr-FR" sz="1400" dirty="0" smtClean="0">
                <a:latin typeface="Times New Roman" panose="02020603050405020304" pitchFamily="18" charset="0"/>
                <a:ea typeface="MS Mincho" panose="02020609040205080304" pitchFamily="49" charset="-128"/>
              </a:rPr>
              <a:t>7</a:t>
            </a:r>
          </a:p>
          <a:p>
            <a:pPr algn="just"/>
            <a:r>
              <a:rPr lang="fr-FR" sz="1400" dirty="0">
                <a:latin typeface="Times New Roman" panose="02020603050405020304" pitchFamily="18" charset="0"/>
                <a:cs typeface="Times New Roman" panose="02020603050405020304" pitchFamily="18" charset="0"/>
              </a:rPr>
              <a:t>MAIS il ne faut pas oublier que tout cela n’est que théorie et que si l</a:t>
            </a:r>
            <a:r>
              <a:rPr lang="fr-FR" sz="1400" dirty="0">
                <a:latin typeface="Times New Roman" panose="02020603050405020304" pitchFamily="18" charset="0"/>
                <a:ea typeface="MS Mincho" panose="02020609040205080304" pitchFamily="49" charset="-128"/>
                <a:cs typeface="Times New Roman" panose="02020603050405020304" pitchFamily="18" charset="0"/>
              </a:rPr>
              <a:t>e  fait  de posséder 36/37  PH permet de demander un grand chelem à SA, rien n’en garanti la réussite.</a:t>
            </a:r>
            <a:r>
              <a:rPr lang="fr-FR" sz="1400" dirty="0">
                <a:latin typeface="Times New Roman" panose="02020603050405020304" pitchFamily="18" charset="0"/>
                <a:cs typeface="Times New Roman" panose="02020603050405020304" pitchFamily="18" charset="0"/>
              </a:rPr>
              <a:t> </a:t>
            </a:r>
            <a:endParaRPr lang="fr-FR" sz="1400" dirty="0">
              <a:latin typeface="Courier New" panose="02070309020205020404" pitchFamily="49" charset="0"/>
              <a:ea typeface="Times New Roman" panose="02020603050405020304" pitchFamily="18" charset="0"/>
            </a:endParaRPr>
          </a:p>
        </p:txBody>
      </p:sp>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65366779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29</a:t>
            </a:fld>
            <a:endParaRPr lang="fr-FR" dirty="0">
              <a:solidFill>
                <a:prstClr val="black">
                  <a:tint val="75000"/>
                </a:prstClr>
              </a:solidFill>
            </a:endParaRPr>
          </a:p>
        </p:txBody>
      </p:sp>
      <p:sp>
        <p:nvSpPr>
          <p:cNvPr id="3" name="Rectangle 2"/>
          <p:cNvSpPr/>
          <p:nvPr/>
        </p:nvSpPr>
        <p:spPr>
          <a:xfrm>
            <a:off x="168563" y="122553"/>
            <a:ext cx="7915564" cy="4339650"/>
          </a:xfrm>
          <a:prstGeom prst="rect">
            <a:avLst/>
          </a:prstGeom>
        </p:spPr>
        <p:txBody>
          <a:bodyPr wrap="square">
            <a:spAutoFit/>
          </a:bodyPr>
          <a:lstStyle/>
          <a:p>
            <a:pPr algn="just">
              <a:spcAft>
                <a:spcPts val="0"/>
              </a:spcAft>
            </a:pP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Par contre, </a:t>
            </a:r>
            <a:r>
              <a:rPr lang="fr-FR" sz="1200" b="1" dirty="0" smtClean="0">
                <a:solidFill>
                  <a:srgbClr val="00B0F0"/>
                </a:solidFill>
                <a:latin typeface="Times New Roman" panose="02020603050405020304" pitchFamily="18" charset="0"/>
                <a:ea typeface="MS Mincho" panose="02020609040205080304" pitchFamily="49" charset="-128"/>
                <a:cs typeface="Times New Roman" panose="02020603050405020304" pitchFamily="18" charset="0"/>
              </a:rPr>
              <a:t>EN PRÉSENCE DE MAINS IRRÉGULIÈRES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et a</a:t>
            </a:r>
            <a:r>
              <a:rPr lang="fr-FR" sz="1200" b="1" dirty="0" smtClean="0">
                <a:latin typeface="Times New Roman" panose="02020603050405020304" pitchFamily="18" charset="0"/>
                <a:ea typeface="MS Mincho" panose="02020609040205080304" pitchFamily="49" charset="-128"/>
                <a:cs typeface="Times New Roman" panose="02020603050405020304" pitchFamily="18" charset="0"/>
              </a:rPr>
              <a:t> </a:t>
            </a:r>
            <a:r>
              <a:rPr lang="fr-FR" sz="1200" b="1"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CONDITION D’AVOIR TROUVE UN FIT SOLIDE</a:t>
            </a:r>
            <a:r>
              <a:rPr lang="fr-FR" sz="1200" b="1" dirty="0" smtClean="0">
                <a:solidFill>
                  <a:srgbClr val="00B0F0"/>
                </a:solidFill>
                <a:latin typeface="Times New Roman" panose="02020603050405020304" pitchFamily="18" charset="0"/>
                <a:ea typeface="MS Mincho" panose="02020609040205080304" pitchFamily="49" charset="-128"/>
                <a:cs typeface="Times New Roman" panose="02020603050405020304" pitchFamily="18" charset="0"/>
              </a:rPr>
              <a:t>, on peut augmenter la FORCE EN HONNEURS d’une  main, de </a:t>
            </a:r>
            <a:r>
              <a:rPr lang="fr-FR" sz="1200" b="1"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VALEURS DISTRIBUTIONNELLES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estimées d’après un barème établi par </a:t>
            </a:r>
            <a:r>
              <a:rPr lang="fr-FR" sz="1200" dirty="0" smtClean="0">
                <a:latin typeface="Times New Roman" panose="02020603050405020304" pitchFamily="18" charset="0"/>
                <a:cs typeface="Times New Roman" panose="02020603050405020304" pitchFamily="18" charset="0"/>
              </a:rPr>
              <a:t>C. GOREN :</a:t>
            </a:r>
          </a:p>
          <a:p>
            <a:pPr algn="just">
              <a:spcAft>
                <a:spcPts val="0"/>
              </a:spcAft>
            </a:pPr>
            <a:r>
              <a:rPr lang="fr-FR" sz="1200" dirty="0" smtClean="0">
                <a:latin typeface="Times New Roman" panose="02020603050405020304" pitchFamily="18" charset="0"/>
                <a:cs typeface="Times New Roman" panose="02020603050405020304" pitchFamily="18" charset="0"/>
              </a:rPr>
              <a:t>1/-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en </a:t>
            </a:r>
            <a:r>
              <a:rPr lang="fr-FR" sz="1200" dirty="0">
                <a:latin typeface="Times New Roman" panose="02020603050405020304" pitchFamily="18" charset="0"/>
                <a:ea typeface="MS Mincho" panose="02020609040205080304" pitchFamily="49" charset="-128"/>
                <a:cs typeface="Times New Roman" panose="02020603050405020304" pitchFamily="18" charset="0"/>
              </a:rPr>
              <a:t>un premier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temps, c’est-à-dire, </a:t>
            </a:r>
            <a:r>
              <a:rPr lang="fr-FR" sz="1200" b="1"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tant qu’aucun fit n’a été établi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et à condition de posséder le </a:t>
            </a:r>
            <a:r>
              <a:rPr lang="fr-FR" sz="1200" dirty="0" smtClean="0">
                <a:latin typeface="Times New Roman" panose="02020603050405020304" pitchFamily="18" charset="0"/>
                <a:cs typeface="Times New Roman" panose="02020603050405020304" pitchFamily="18" charset="0"/>
              </a:rPr>
              <a:t>12/13  </a:t>
            </a:r>
            <a:r>
              <a:rPr lang="fr-FR" sz="1200" dirty="0">
                <a:latin typeface="Times New Roman" panose="02020603050405020304" pitchFamily="18" charset="0"/>
                <a:cs typeface="Times New Roman" panose="02020603050405020304" pitchFamily="18" charset="0"/>
              </a:rPr>
              <a:t>PH </a:t>
            </a:r>
            <a:r>
              <a:rPr lang="fr-FR" sz="1200" dirty="0" smtClean="0">
                <a:latin typeface="Times New Roman" panose="02020603050405020304" pitchFamily="18" charset="0"/>
                <a:cs typeface="Times New Roman" panose="02020603050405020304" pitchFamily="18" charset="0"/>
              </a:rPr>
              <a:t>requis pour  l’ouverture :</a:t>
            </a:r>
            <a:endParaRPr lang="fr-FR" sz="1200" dirty="0">
              <a:latin typeface="Times New Roman" panose="02020603050405020304" pitchFamily="18" charset="0"/>
              <a:cs typeface="Times New Roman" panose="02020603050405020304" pitchFamily="18" charset="0"/>
            </a:endParaRPr>
          </a:p>
          <a:p>
            <a:pPr marL="539613" lvl="1" indent="-228600">
              <a:buFont typeface="+mj-lt"/>
              <a:buAutoNum type="arabicPeriod"/>
            </a:pPr>
            <a:r>
              <a:rPr lang="fr-FR" sz="1200" dirty="0">
                <a:latin typeface="Times New Roman" panose="02020603050405020304" pitchFamily="18" charset="0"/>
                <a:cs typeface="Times New Roman" panose="02020603050405020304" pitchFamily="18" charset="0"/>
              </a:rPr>
              <a:t>3 Points </a:t>
            </a:r>
            <a:r>
              <a:rPr lang="fr-FR" sz="1200" dirty="0" smtClean="0">
                <a:latin typeface="Times New Roman" panose="02020603050405020304" pitchFamily="18" charset="0"/>
                <a:cs typeface="Times New Roman" panose="02020603050405020304" pitchFamily="18" charset="0"/>
              </a:rPr>
              <a:t>(de Distribution) </a:t>
            </a:r>
            <a:r>
              <a:rPr lang="fr-FR" sz="1200" dirty="0">
                <a:latin typeface="Times New Roman" panose="02020603050405020304" pitchFamily="18" charset="0"/>
                <a:cs typeface="Times New Roman" panose="02020603050405020304" pitchFamily="18" charset="0"/>
              </a:rPr>
              <a:t>pour une chicane</a:t>
            </a:r>
          </a:p>
          <a:p>
            <a:pPr marL="539613" lvl="1" indent="-228600">
              <a:buFont typeface="+mj-lt"/>
              <a:buAutoNum type="arabicPeriod"/>
            </a:pPr>
            <a:r>
              <a:rPr lang="fr-FR" sz="1200" dirty="0">
                <a:latin typeface="Times New Roman" panose="02020603050405020304" pitchFamily="18" charset="0"/>
                <a:cs typeface="Times New Roman" panose="02020603050405020304" pitchFamily="18" charset="0"/>
              </a:rPr>
              <a:t>2 Points </a:t>
            </a:r>
            <a:r>
              <a:rPr lang="fr-FR" sz="1200" dirty="0" smtClean="0">
                <a:latin typeface="Times New Roman" panose="02020603050405020304" pitchFamily="18" charset="0"/>
                <a:cs typeface="Times New Roman" panose="02020603050405020304" pitchFamily="18" charset="0"/>
              </a:rPr>
              <a:t>(de Distribution) </a:t>
            </a:r>
            <a:r>
              <a:rPr lang="fr-FR" sz="1200" dirty="0">
                <a:latin typeface="Times New Roman" panose="02020603050405020304" pitchFamily="18" charset="0"/>
                <a:cs typeface="Times New Roman" panose="02020603050405020304" pitchFamily="18" charset="0"/>
              </a:rPr>
              <a:t>pour un singleton</a:t>
            </a:r>
          </a:p>
          <a:p>
            <a:pPr marL="539613" lvl="1" indent="-228600">
              <a:buFont typeface="+mj-lt"/>
              <a:buAutoNum type="arabicPeriod"/>
            </a:pPr>
            <a:r>
              <a:rPr lang="fr-FR" sz="1200" dirty="0">
                <a:latin typeface="Times New Roman" panose="02020603050405020304" pitchFamily="18" charset="0"/>
                <a:cs typeface="Times New Roman" panose="02020603050405020304" pitchFamily="18" charset="0"/>
              </a:rPr>
              <a:t>1 Point </a:t>
            </a:r>
            <a:r>
              <a:rPr lang="fr-FR" sz="1200" dirty="0" smtClean="0">
                <a:latin typeface="Times New Roman" panose="02020603050405020304" pitchFamily="18" charset="0"/>
                <a:cs typeface="Times New Roman" panose="02020603050405020304" pitchFamily="18" charset="0"/>
              </a:rPr>
              <a:t>(de Distribution) </a:t>
            </a:r>
            <a:r>
              <a:rPr lang="fr-FR" sz="1200" dirty="0">
                <a:latin typeface="Times New Roman" panose="02020603050405020304" pitchFamily="18" charset="0"/>
                <a:cs typeface="Times New Roman" panose="02020603050405020304" pitchFamily="18" charset="0"/>
              </a:rPr>
              <a:t>pour un </a:t>
            </a:r>
            <a:r>
              <a:rPr lang="fr-FR" sz="1200" dirty="0" smtClean="0">
                <a:latin typeface="Times New Roman" panose="02020603050405020304" pitchFamily="18" charset="0"/>
                <a:cs typeface="Times New Roman" panose="02020603050405020304" pitchFamily="18" charset="0"/>
              </a:rPr>
              <a:t>doubleton</a:t>
            </a:r>
          </a:p>
          <a:p>
            <a:pPr marL="539613" lvl="1" indent="-228600">
              <a:buFont typeface="+mj-lt"/>
              <a:buAutoNum type="arabicPeriod"/>
            </a:pPr>
            <a:endParaRPr lang="fr-FR" sz="1200" dirty="0" smtClean="0">
              <a:latin typeface="Times New Roman" panose="02020603050405020304" pitchFamily="18" charset="0"/>
              <a:cs typeface="Times New Roman" panose="02020603050405020304" pitchFamily="18" charset="0"/>
            </a:endParaRPr>
          </a:p>
          <a:p>
            <a:r>
              <a:rPr lang="fr-FR" sz="1200" dirty="0" smtClean="0">
                <a:latin typeface="Times New Roman" panose="02020603050405020304" pitchFamily="18" charset="0"/>
                <a:cs typeface="Times New Roman" panose="02020603050405020304" pitchFamily="18" charset="0"/>
              </a:rPr>
              <a:t>2/- </a:t>
            </a:r>
            <a:r>
              <a:rPr lang="fr-FR" sz="1200" dirty="0">
                <a:latin typeface="Times New Roman" panose="02020603050405020304" pitchFamily="18" charset="0"/>
                <a:ea typeface="MS Mincho" panose="02020609040205080304" pitchFamily="49" charset="-128"/>
                <a:cs typeface="Times New Roman" panose="02020603050405020304" pitchFamily="18" charset="0"/>
              </a:rPr>
              <a:t>en un </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deuxième, c’est-à-dire </a:t>
            </a:r>
            <a:r>
              <a:rPr lang="fr-FR" sz="1200" b="1"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après avoir établi un fit</a:t>
            </a:r>
            <a:r>
              <a:rPr lang="fr-FR" sz="1200" dirty="0" smtClean="0">
                <a:latin typeface="Times New Roman" panose="02020603050405020304" pitchFamily="18" charset="0"/>
                <a:ea typeface="MS Mincho" panose="02020609040205080304" pitchFamily="49" charset="-128"/>
                <a:cs typeface="Times New Roman" panose="02020603050405020304" pitchFamily="18" charset="0"/>
              </a:rPr>
              <a:t>, </a:t>
            </a:r>
            <a:r>
              <a:rPr lang="fr-FR" sz="1200" dirty="0" smtClean="0">
                <a:latin typeface="Times New Roman" panose="02020603050405020304" pitchFamily="18" charset="0"/>
                <a:cs typeface="Times New Roman" panose="02020603050405020304" pitchFamily="18" charset="0"/>
              </a:rPr>
              <a:t>ces  valeurs distributionnelles qu’on peut alors définir de POINTS DE SOUTIEN, peuvent être avec beaucoup d’optimisme, </a:t>
            </a:r>
            <a:r>
              <a:rPr lang="fr-FR" sz="1200" dirty="0">
                <a:latin typeface="Times New Roman" panose="02020603050405020304" pitchFamily="18" charset="0"/>
                <a:cs typeface="Times New Roman" panose="02020603050405020304" pitchFamily="18" charset="0"/>
              </a:rPr>
              <a:t>réévalués en </a:t>
            </a:r>
          </a:p>
          <a:p>
            <a:pPr lvl="0"/>
            <a:r>
              <a:rPr lang="fr-FR" sz="1200" dirty="0" smtClean="0">
                <a:latin typeface="Times New Roman" panose="02020603050405020304" pitchFamily="18" charset="0"/>
                <a:cs typeface="Times New Roman" panose="02020603050405020304" pitchFamily="18" charset="0"/>
              </a:rPr>
              <a:t>4 ou 5 </a:t>
            </a:r>
            <a:r>
              <a:rPr lang="fr-FR" sz="1200" dirty="0">
                <a:latin typeface="Times New Roman" panose="02020603050405020304" pitchFamily="18" charset="0"/>
                <a:cs typeface="Times New Roman" panose="02020603050405020304" pitchFamily="18" charset="0"/>
              </a:rPr>
              <a:t>PS  pour une chicane</a:t>
            </a:r>
          </a:p>
          <a:p>
            <a:pPr lvl="0"/>
            <a:r>
              <a:rPr lang="fr-FR" sz="1200" dirty="0" smtClean="0">
                <a:latin typeface="Times New Roman" panose="02020603050405020304" pitchFamily="18" charset="0"/>
                <a:cs typeface="Times New Roman" panose="02020603050405020304" pitchFamily="18" charset="0"/>
              </a:rPr>
              <a:t>2 ou 3 </a:t>
            </a:r>
            <a:r>
              <a:rPr lang="fr-FR" sz="1200" dirty="0">
                <a:latin typeface="Times New Roman" panose="02020603050405020304" pitchFamily="18" charset="0"/>
                <a:cs typeface="Times New Roman" panose="02020603050405020304" pitchFamily="18" charset="0"/>
              </a:rPr>
              <a:t>PS  pour un singleton</a:t>
            </a:r>
          </a:p>
          <a:p>
            <a:pPr lvl="0"/>
            <a:r>
              <a:rPr lang="fr-FR" sz="1200" dirty="0">
                <a:latin typeface="Times New Roman" panose="02020603050405020304" pitchFamily="18" charset="0"/>
                <a:cs typeface="Times New Roman" panose="02020603050405020304" pitchFamily="18" charset="0"/>
              </a:rPr>
              <a:t>1 PS  pour un </a:t>
            </a:r>
            <a:r>
              <a:rPr lang="fr-FR" sz="1200" dirty="0" smtClean="0">
                <a:latin typeface="Times New Roman" panose="02020603050405020304" pitchFamily="18" charset="0"/>
                <a:cs typeface="Times New Roman" panose="02020603050405020304" pitchFamily="18" charset="0"/>
              </a:rPr>
              <a:t>doubleton</a:t>
            </a:r>
          </a:p>
          <a:p>
            <a:pPr lvl="0"/>
            <a:endParaRPr lang="fr-FR" sz="1200" dirty="0" smtClean="0">
              <a:latin typeface="Times New Roman" panose="02020603050405020304" pitchFamily="18" charset="0"/>
              <a:cs typeface="Times New Roman" panose="02020603050405020304" pitchFamily="18" charset="0"/>
            </a:endParaRPr>
          </a:p>
          <a:p>
            <a:pPr lvl="0"/>
            <a:r>
              <a:rPr lang="fr-FR" sz="1200" dirty="0" smtClean="0">
                <a:latin typeface="Times New Roman" panose="02020603050405020304" pitchFamily="18" charset="0"/>
                <a:cs typeface="Times New Roman" panose="02020603050405020304" pitchFamily="18" charset="0"/>
              </a:rPr>
              <a:t>3/- et enfin, on peut aussi augmenter la force d’une main de </a:t>
            </a:r>
            <a:endParaRPr lang="fr-FR" sz="1200" dirty="0">
              <a:latin typeface="Times New Roman" panose="02020603050405020304" pitchFamily="18" charset="0"/>
              <a:cs typeface="Times New Roman" panose="02020603050405020304" pitchFamily="18" charset="0"/>
            </a:endParaRPr>
          </a:p>
          <a:p>
            <a:pPr lvl="0"/>
            <a:r>
              <a:rPr lang="fr-FR" sz="1200" dirty="0">
                <a:latin typeface="Times New Roman" panose="02020603050405020304" pitchFamily="18" charset="0"/>
                <a:cs typeface="Times New Roman" panose="02020603050405020304" pitchFamily="18" charset="0"/>
              </a:rPr>
              <a:t>1 </a:t>
            </a:r>
            <a:r>
              <a:rPr lang="fr-FR" sz="1200" dirty="0" smtClean="0">
                <a:latin typeface="Times New Roman" panose="02020603050405020304" pitchFamily="18" charset="0"/>
                <a:cs typeface="Times New Roman" panose="02020603050405020304" pitchFamily="18" charset="0"/>
              </a:rPr>
              <a:t>PS lorsqu’on détient fit </a:t>
            </a:r>
            <a:r>
              <a:rPr lang="fr-FR" sz="1200" dirty="0">
                <a:latin typeface="Times New Roman" panose="02020603050405020304" pitchFamily="18" charset="0"/>
                <a:cs typeface="Times New Roman" panose="02020603050405020304" pitchFamily="18" charset="0"/>
              </a:rPr>
              <a:t>de 4 cartes</a:t>
            </a:r>
          </a:p>
          <a:p>
            <a:pPr lvl="0"/>
            <a:r>
              <a:rPr lang="fr-FR" sz="1200" dirty="0">
                <a:latin typeface="Times New Roman" panose="02020603050405020304" pitchFamily="18" charset="0"/>
                <a:cs typeface="Times New Roman" panose="02020603050405020304" pitchFamily="18" charset="0"/>
              </a:rPr>
              <a:t>2 </a:t>
            </a:r>
            <a:r>
              <a:rPr lang="fr-FR" sz="1200" dirty="0" smtClean="0">
                <a:latin typeface="Times New Roman" panose="02020603050405020304" pitchFamily="18" charset="0"/>
                <a:cs typeface="Times New Roman" panose="02020603050405020304" pitchFamily="18" charset="0"/>
              </a:rPr>
              <a:t>PS </a:t>
            </a:r>
            <a:r>
              <a:rPr lang="fr-FR" sz="1200" dirty="0">
                <a:latin typeface="Times New Roman" panose="02020603050405020304" pitchFamily="18" charset="0"/>
                <a:cs typeface="Times New Roman" panose="02020603050405020304" pitchFamily="18" charset="0"/>
              </a:rPr>
              <a:t>pour un fit de 5 cartes</a:t>
            </a:r>
          </a:p>
          <a:p>
            <a:pPr lvl="0"/>
            <a:r>
              <a:rPr lang="fr-FR" sz="1200" dirty="0">
                <a:latin typeface="Times New Roman" panose="02020603050405020304" pitchFamily="18" charset="0"/>
                <a:cs typeface="Times New Roman" panose="02020603050405020304" pitchFamily="18" charset="0"/>
              </a:rPr>
              <a:t>3 </a:t>
            </a:r>
            <a:r>
              <a:rPr lang="fr-FR" sz="1200" dirty="0" smtClean="0">
                <a:latin typeface="Times New Roman" panose="02020603050405020304" pitchFamily="18" charset="0"/>
                <a:cs typeface="Times New Roman" panose="02020603050405020304" pitchFamily="18" charset="0"/>
              </a:rPr>
              <a:t>PS </a:t>
            </a:r>
            <a:r>
              <a:rPr lang="fr-FR" sz="1200" dirty="0">
                <a:latin typeface="Times New Roman" panose="02020603050405020304" pitchFamily="18" charset="0"/>
                <a:cs typeface="Times New Roman" panose="02020603050405020304" pitchFamily="18" charset="0"/>
              </a:rPr>
              <a:t>pour un fit de 6 cartes</a:t>
            </a:r>
          </a:p>
          <a:p>
            <a:pPr lvl="0"/>
            <a:r>
              <a:rPr lang="fr-FR" sz="1200" dirty="0">
                <a:latin typeface="Times New Roman" panose="02020603050405020304" pitchFamily="18" charset="0"/>
                <a:cs typeface="Times New Roman" panose="02020603050405020304" pitchFamily="18" charset="0"/>
              </a:rPr>
              <a:t>1 </a:t>
            </a:r>
            <a:r>
              <a:rPr lang="fr-FR" sz="1200" dirty="0" smtClean="0">
                <a:latin typeface="Times New Roman" panose="02020603050405020304" pitchFamily="18" charset="0"/>
                <a:cs typeface="Times New Roman" panose="02020603050405020304" pitchFamily="18" charset="0"/>
              </a:rPr>
              <a:t>PS lorsque la </a:t>
            </a:r>
            <a:r>
              <a:rPr lang="fr-FR" sz="1200" dirty="0">
                <a:latin typeface="Times New Roman" panose="02020603050405020304" pitchFamily="18" charset="0"/>
                <a:cs typeface="Times New Roman" panose="02020603050405020304" pitchFamily="18" charset="0"/>
              </a:rPr>
              <a:t>valeur des honneurs </a:t>
            </a:r>
            <a:r>
              <a:rPr lang="fr-FR" sz="1200" dirty="0" smtClean="0">
                <a:latin typeface="Times New Roman" panose="02020603050405020304" pitchFamily="18" charset="0"/>
                <a:cs typeface="Times New Roman" panose="02020603050405020304" pitchFamily="18" charset="0"/>
              </a:rPr>
              <a:t>présents dans le FIT inférieure à 4 : le Roi vaudra 4 PH, la Dame 3, le valet 2 et le 10 1. </a:t>
            </a:r>
          </a:p>
          <a:p>
            <a:endParaRPr lang="fr-FR" sz="1200" dirty="0" smtClean="0">
              <a:latin typeface="Times New Roman" panose="02020603050405020304" pitchFamily="18" charset="0"/>
              <a:cs typeface="Times New Roman" panose="02020603050405020304" pitchFamily="18" charset="0"/>
            </a:endParaRPr>
          </a:p>
          <a:p>
            <a:r>
              <a:rPr lang="fr-FR" sz="1200" dirty="0" smtClean="0">
                <a:latin typeface="Times New Roman" panose="02020603050405020304" pitchFamily="18" charset="0"/>
                <a:cs typeface="Times New Roman" panose="02020603050405020304" pitchFamily="18" charset="0"/>
              </a:rPr>
              <a:t>MAIS  ici aussi tout n’est que théorie : il ne pas nécessaire de détenir une certaine quantité de PH pour demander un grand chelem. Sa réussite est tributaire de la forme des deux mains de la paire. . </a:t>
            </a:r>
            <a:endParaRPr lang="fr-FR" sz="1200" dirty="0">
              <a:latin typeface="Times New Roman" panose="02020603050405020304" pitchFamily="18" charset="0"/>
              <a:ea typeface="MS Mincho" panose="02020609040205080304" pitchFamily="49" charset="-128"/>
              <a:cs typeface="Times New Roman" panose="02020603050405020304" pitchFamily="18" charset="0"/>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71501329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30</a:t>
            </a:fld>
            <a:endParaRPr lang="fr-FR" dirty="0">
              <a:solidFill>
                <a:prstClr val="black">
                  <a:tint val="75000"/>
                </a:prstClr>
              </a:solidFill>
            </a:endParaRPr>
          </a:p>
        </p:txBody>
      </p:sp>
      <p:sp>
        <p:nvSpPr>
          <p:cNvPr id="6" name="Rectangle 5"/>
          <p:cNvSpPr/>
          <p:nvPr/>
        </p:nvSpPr>
        <p:spPr>
          <a:xfrm>
            <a:off x="189345" y="241940"/>
            <a:ext cx="7822046" cy="523220"/>
          </a:xfrm>
          <a:prstGeom prst="rect">
            <a:avLst/>
          </a:prstGeom>
        </p:spPr>
        <p:txBody>
          <a:bodyPr wrap="square">
            <a:spAutoFit/>
          </a:bodyPr>
          <a:lstStyle/>
          <a:p>
            <a:pPr algn="just">
              <a:spcAft>
                <a:spcPts val="0"/>
              </a:spcAft>
            </a:pPr>
            <a:r>
              <a:rPr lang="fr-FR" sz="1400" dirty="0">
                <a:latin typeface="Times New Roman" panose="02020603050405020304" pitchFamily="18" charset="0"/>
                <a:ea typeface="MS Mincho" panose="02020609040205080304" pitchFamily="49" charset="-128"/>
              </a:rPr>
              <a:t>Il en résulte que </a:t>
            </a:r>
            <a:r>
              <a:rPr lang="fr-FR" sz="1400" b="1" i="1" dirty="0">
                <a:solidFill>
                  <a:srgbClr val="C00000"/>
                </a:solidFill>
                <a:latin typeface="Times New Roman" panose="02020603050405020304" pitchFamily="18" charset="0"/>
                <a:ea typeface="MS Mincho" panose="02020609040205080304" pitchFamily="49" charset="-128"/>
              </a:rPr>
              <a:t>la valeur d'une main est en constante évolution au cours des enchères</a:t>
            </a:r>
            <a:r>
              <a:rPr lang="fr-FR" sz="1400" dirty="0">
                <a:latin typeface="Times New Roman" panose="02020603050405020304" pitchFamily="18" charset="0"/>
                <a:ea typeface="MS Mincho" panose="02020609040205080304" pitchFamily="49" charset="-128"/>
              </a:rPr>
              <a:t>.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On réévalue, ou on dévalue, selon qu'il y a </a:t>
            </a:r>
            <a:r>
              <a:rPr lang="fr-FR" sz="1400" b="1" dirty="0">
                <a:latin typeface="Times New Roman" panose="02020603050405020304" pitchFamily="18" charset="0"/>
                <a:ea typeface="MS Mincho" panose="02020609040205080304" pitchFamily="49" charset="-128"/>
              </a:rPr>
              <a:t>fit</a:t>
            </a:r>
            <a:r>
              <a:rPr lang="fr-FR" sz="1400" dirty="0">
                <a:latin typeface="Times New Roman" panose="02020603050405020304" pitchFamily="18" charset="0"/>
                <a:ea typeface="MS Mincho" panose="02020609040205080304" pitchFamily="49" charset="-128"/>
              </a:rPr>
              <a:t> ou </a:t>
            </a:r>
            <a:r>
              <a:rPr lang="fr-FR" sz="1400" b="1" dirty="0">
                <a:latin typeface="Times New Roman" panose="02020603050405020304" pitchFamily="18" charset="0"/>
                <a:ea typeface="MS Mincho" panose="02020609040205080304" pitchFamily="49" charset="-128"/>
              </a:rPr>
              <a:t>misfit :</a:t>
            </a:r>
            <a:endParaRPr lang="fr-FR" sz="1400" dirty="0">
              <a:effectLst/>
              <a:latin typeface="Courier New" panose="02070309020205020404" pitchFamily="49" charset="0"/>
              <a:ea typeface="Times New Roman" panose="02020603050405020304" pitchFamily="18"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2839767351"/>
              </p:ext>
            </p:extLst>
          </p:nvPr>
        </p:nvGraphicFramePr>
        <p:xfrm>
          <a:off x="331124" y="983441"/>
          <a:ext cx="5643880" cy="792480"/>
        </p:xfrm>
        <a:graphic>
          <a:graphicData uri="http://schemas.openxmlformats.org/drawingml/2006/table">
            <a:tbl>
              <a:tblPr firstRow="1" firstCol="1" bandRow="1">
                <a:tableStyleId>{5C22544A-7EE6-4342-B048-85BDC9FD1C3A}</a:tableStyleId>
              </a:tblPr>
              <a:tblGrid>
                <a:gridCol w="187960"/>
                <a:gridCol w="798195"/>
                <a:gridCol w="1087755"/>
                <a:gridCol w="217170"/>
                <a:gridCol w="854710"/>
                <a:gridCol w="2498090"/>
              </a:tblGrid>
              <a:tr h="0">
                <a:tc gridSpan="5">
                  <a:txBody>
                    <a:bodyPr/>
                    <a:lstStyle/>
                    <a:p>
                      <a:pPr>
                        <a:spcAft>
                          <a:spcPts val="0"/>
                        </a:spcAft>
                        <a:tabLst>
                          <a:tab pos="2286635" algn="l"/>
                        </a:tabLst>
                      </a:pP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rowSpan="5">
                  <a:txBody>
                    <a:bodyPr/>
                    <a:lstStyle/>
                    <a:p>
                      <a:pPr>
                        <a:spcAft>
                          <a:spcPts val="0"/>
                        </a:spcAft>
                        <a:tabLst>
                          <a:tab pos="2286635" algn="l"/>
                        </a:tabLst>
                      </a:pPr>
                      <a:r>
                        <a:rPr lang="fr-FR" sz="1000" dirty="0">
                          <a:effectLst/>
                        </a:rPr>
                        <a:t>Force combinée = à 25 PH mais sans fit. Il y a  6 cartes à </a:t>
                      </a:r>
                      <a:r>
                        <a:rPr lang="fr-FR" sz="1000" dirty="0">
                          <a:effectLst/>
                          <a:sym typeface="Symbol" panose="05050102010706020507" pitchFamily="18" charset="2"/>
                        </a:rPr>
                        <a:t></a:t>
                      </a:r>
                      <a:r>
                        <a:rPr lang="fr-FR" sz="1000" dirty="0">
                          <a:effectLst/>
                        </a:rPr>
                        <a:t> en Nord mais chicane en Sud </a:t>
                      </a:r>
                      <a:endParaRPr lang="fr-FR" sz="1200" dirty="0">
                        <a:effectLst/>
                      </a:endParaRPr>
                    </a:p>
                    <a:p>
                      <a:pPr>
                        <a:spcAft>
                          <a:spcPts val="0"/>
                        </a:spcAft>
                        <a:tabLst>
                          <a:tab pos="2286635" algn="l"/>
                        </a:tabLst>
                      </a:pPr>
                      <a:r>
                        <a:rPr lang="fr-FR" sz="1000" dirty="0">
                          <a:effectLst/>
                        </a:rPr>
                        <a:t>et 6 cartes à </a:t>
                      </a:r>
                      <a:r>
                        <a:rPr lang="fr-FR" sz="1000" dirty="0">
                          <a:effectLst/>
                          <a:sym typeface="Symbol" panose="05050102010706020507" pitchFamily="18" charset="2"/>
                        </a:rPr>
                        <a:t></a:t>
                      </a:r>
                      <a:r>
                        <a:rPr lang="fr-FR" sz="1000" dirty="0">
                          <a:effectLst/>
                        </a:rPr>
                        <a:t> en Sud, mais chicane en Nord</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ADV543</a:t>
                      </a:r>
                      <a:endParaRPr lang="fr-FR" sz="1200" dirty="0">
                        <a:effectLst/>
                        <a:latin typeface="Arial" panose="020B0604020202020204" pitchFamily="34" charset="0"/>
                        <a:ea typeface="Times New Roman" panose="02020603050405020304" pitchFamily="18" charset="0"/>
                      </a:endParaRPr>
                    </a:p>
                  </a:txBody>
                  <a:tcPr marL="44450" marR="44450" marT="0" marB="0"/>
                </a:tc>
                <a:tc rowSpan="4">
                  <a:txBody>
                    <a:bodyPr/>
                    <a:lstStyle/>
                    <a:p>
                      <a:pPr algn="ctr">
                        <a:spcAft>
                          <a:spcPts val="0"/>
                        </a:spcAft>
                        <a:tabLst>
                          <a:tab pos="2286635" algn="l"/>
                        </a:tabLst>
                      </a:pPr>
                      <a:r>
                        <a:rPr lang="fr-FR" sz="1000" dirty="0">
                          <a:effectLst/>
                        </a:rPr>
                        <a:t/>
                      </a:r>
                      <a:br>
                        <a:rPr lang="fr-FR" sz="1000" dirty="0">
                          <a:effectLst/>
                        </a:rPr>
                      </a:br>
                      <a:r>
                        <a:rPr lang="fr-FR" sz="1000" dirty="0">
                          <a:effectLst/>
                        </a:rPr>
                        <a:t> </a:t>
                      </a:r>
                      <a:br>
                        <a:rPr lang="fr-FR" sz="1000" dirty="0">
                          <a:effectLst/>
                        </a:rPr>
                      </a:br>
                      <a:r>
                        <a:rPr lang="fr-FR" sz="1000" dirty="0">
                          <a:effectLst/>
                        </a:rPr>
                        <a:t>N     S</a:t>
                      </a:r>
                      <a:br>
                        <a:rPr lang="fr-FR" sz="1000" dirty="0">
                          <a:effectLst/>
                        </a:rPr>
                      </a:b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en-GB" sz="1000" dirty="0">
                          <a:effectLst/>
                        </a:rPr>
                        <a:t>AD6543</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A632</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en-GB" sz="1000" dirty="0">
                          <a:effectLst/>
                        </a:rPr>
                        <a:t>RD5</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r>
              <a:tr h="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DV9</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spcAft>
                          <a:spcPts val="0"/>
                        </a:spcAft>
                        <a:tabLst>
                          <a:tab pos="2286635" algn="l"/>
                        </a:tabLst>
                      </a:pPr>
                      <a:r>
                        <a:rPr lang="fr-FR" sz="1000" dirty="0">
                          <a:effectLst/>
                        </a:rPr>
                        <a:t>7654     </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r>
            </a:tbl>
          </a:graphicData>
        </a:graphic>
      </p:graphicFrame>
      <p:sp>
        <p:nvSpPr>
          <p:cNvPr id="8" name="Rectangle 7"/>
          <p:cNvSpPr/>
          <p:nvPr/>
        </p:nvSpPr>
        <p:spPr>
          <a:xfrm>
            <a:off x="301336" y="2048911"/>
            <a:ext cx="7502237" cy="954107"/>
          </a:xfrm>
          <a:prstGeom prst="rect">
            <a:avLst/>
          </a:prstGeom>
        </p:spPr>
        <p:txBody>
          <a:bodyPr wrap="square">
            <a:spAutoFit/>
          </a:bodyPr>
          <a:lstStyle/>
          <a:p>
            <a:pPr algn="just">
              <a:spcAft>
                <a:spcPts val="0"/>
              </a:spcAft>
            </a:pPr>
            <a:r>
              <a:rPr lang="fr-FR" sz="1400" dirty="0">
                <a:latin typeface="Times New Roman" panose="02020603050405020304" pitchFamily="18" charset="0"/>
                <a:ea typeface="MS Mincho" panose="02020609040205080304" pitchFamily="49" charset="-128"/>
              </a:rPr>
              <a:t>Les 25 PH mèneront probablement au contrat de 3 SA. Les chances de réussite sont minimes et celles de se faire contrer bien plus grandes.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Le manque de fit, interdit d'une part d'attribuer une quelconque valeur distributionnelles et oblige d'autre part à </a:t>
            </a:r>
            <a:r>
              <a:rPr lang="fr-FR" sz="1400" b="1" i="1" dirty="0">
                <a:latin typeface="Times New Roman" panose="02020603050405020304" pitchFamily="18" charset="0"/>
                <a:ea typeface="MS Mincho" panose="02020609040205080304" pitchFamily="49" charset="-128"/>
              </a:rPr>
              <a:t>dévaluer la main et plus vite.</a:t>
            </a:r>
            <a:r>
              <a:rPr lang="fr-FR" sz="1400" dirty="0">
                <a:latin typeface="Times New Roman" panose="02020603050405020304" pitchFamily="18" charset="0"/>
                <a:ea typeface="MS Mincho" panose="02020609040205080304" pitchFamily="49" charset="-128"/>
              </a:rPr>
              <a:t>       </a:t>
            </a:r>
            <a:endParaRPr lang="fr-FR" sz="1400" dirty="0">
              <a:effectLst/>
              <a:latin typeface="Courier New" panose="02070309020205020404" pitchFamily="49" charset="0"/>
              <a:ea typeface="Times New Roman" panose="02020603050405020304" pitchFamily="18" charset="0"/>
            </a:endParaRPr>
          </a:p>
        </p:txBody>
      </p:sp>
      <p:sp>
        <p:nvSpPr>
          <p:cNvPr id="9" name="Rectangle 8"/>
          <p:cNvSpPr/>
          <p:nvPr/>
        </p:nvSpPr>
        <p:spPr>
          <a:xfrm>
            <a:off x="1186873" y="3539514"/>
            <a:ext cx="5702300" cy="477054"/>
          </a:xfrm>
          <a:prstGeom prst="rect">
            <a:avLst/>
          </a:prstGeom>
        </p:spPr>
        <p:txBody>
          <a:bodyPr wrap="square">
            <a:spAutoFit/>
          </a:bodyPr>
          <a:lstStyle/>
          <a:p>
            <a:pPr>
              <a:spcAft>
                <a:spcPts val="0"/>
              </a:spcAft>
            </a:pPr>
            <a:r>
              <a:rPr lang="fr-FR" sz="1400" b="1" i="1" dirty="0">
                <a:latin typeface="Times New Roman" panose="02020603050405020304" pitchFamily="18" charset="0"/>
                <a:ea typeface="MS Mincho" panose="02020609040205080304" pitchFamily="49" charset="-128"/>
              </a:rPr>
              <a:t>On joue au Bridge pour s’amuser et non pour prouver un je ne sois quoi ! </a:t>
            </a:r>
            <a:endParaRPr lang="fr-FR" sz="1100" dirty="0">
              <a:latin typeface="Courier New" panose="02070309020205020404" pitchFamily="49" charset="0"/>
              <a:ea typeface="Times New Roman" panose="02020603050405020304" pitchFamily="18" charset="0"/>
            </a:endParaRPr>
          </a:p>
          <a:p>
            <a:pPr>
              <a:spcAft>
                <a:spcPts val="0"/>
              </a:spcAft>
            </a:pPr>
            <a:r>
              <a:rPr lang="fr-FR" sz="1100" dirty="0">
                <a:latin typeface="Times New Roman" panose="02020603050405020304" pitchFamily="18" charset="0"/>
                <a:ea typeface="MS Mincho" panose="02020609040205080304" pitchFamily="49" charset="-128"/>
              </a:rPr>
              <a:t> </a:t>
            </a:r>
            <a:endParaRPr lang="fr-FR" sz="1100" dirty="0">
              <a:effectLst/>
              <a:latin typeface="Courier New" panose="02070309020205020404" pitchFamily="49" charset="0"/>
              <a:ea typeface="Times New Roman" panose="02020603050405020304" pitchFamily="18" charset="0"/>
            </a:endParaRPr>
          </a:p>
        </p:txBody>
      </p:sp>
      <p:sp>
        <p:nvSpPr>
          <p:cNvPr id="10" name="Bouton d'action : Retour 9">
            <a:hlinkClick r:id="rId2"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425618643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31</a:t>
            </a:fld>
            <a:endParaRPr lang="fr-FR" dirty="0">
              <a:solidFill>
                <a:prstClr val="black">
                  <a:tint val="75000"/>
                </a:prstClr>
              </a:solidFill>
            </a:endParaRPr>
          </a:p>
        </p:txBody>
      </p:sp>
      <p:sp>
        <p:nvSpPr>
          <p:cNvPr id="3" name="ZoneTexte 2"/>
          <p:cNvSpPr txBox="1"/>
          <p:nvPr/>
        </p:nvSpPr>
        <p:spPr>
          <a:xfrm>
            <a:off x="1306102" y="164586"/>
            <a:ext cx="5755491" cy="373194"/>
          </a:xfrm>
          <a:prstGeom prst="bevel">
            <a:avLst/>
          </a:prstGeom>
          <a:solidFill>
            <a:srgbClr val="FFC000"/>
          </a:solidFill>
          <a:ln w="38100">
            <a:solidFill>
              <a:srgbClr val="C00000"/>
            </a:solidFill>
          </a:ln>
        </p:spPr>
        <p:txBody>
          <a:bodyPr wrap="square" rtlCol="0">
            <a:spAutoFit/>
          </a:bodyPr>
          <a:lstStyle/>
          <a:p>
            <a:pPr algn="ctr"/>
            <a:r>
              <a:rPr lang="fr-FR" dirty="0" smtClean="0">
                <a:ln w="0"/>
                <a:solidFill>
                  <a:schemeClr val="accent1"/>
                </a:solidFill>
                <a:effectLst>
                  <a:outerShdw blurRad="38100" dist="25400" dir="5400000" algn="ctr" rotWithShape="0">
                    <a:srgbClr val="6E747A">
                      <a:alpha val="43000"/>
                    </a:srgbClr>
                  </a:outerShdw>
                </a:effectLst>
                <a:latin typeface="Wide Latin" panose="020A0A07050505020404" pitchFamily="18" charset="0"/>
              </a:rPr>
              <a:t>PLAN DE JEU - GÉNÉRALITÉS</a:t>
            </a:r>
            <a:endParaRPr lang="fr-FR" dirty="0">
              <a:ln w="0"/>
              <a:solidFill>
                <a:schemeClr val="accent1"/>
              </a:solidFill>
              <a:effectLst>
                <a:outerShdw blurRad="38100" dist="25400" dir="5400000" algn="ctr" rotWithShape="0">
                  <a:srgbClr val="6E747A">
                    <a:alpha val="43000"/>
                  </a:srgbClr>
                </a:outerShdw>
              </a:effectLst>
              <a:latin typeface="Wide Latin" panose="020A0A07050505020404" pitchFamily="18" charset="0"/>
            </a:endParaRPr>
          </a:p>
        </p:txBody>
      </p:sp>
      <p:sp>
        <p:nvSpPr>
          <p:cNvPr id="4" name="ZoneTexte 3"/>
          <p:cNvSpPr txBox="1"/>
          <p:nvPr/>
        </p:nvSpPr>
        <p:spPr>
          <a:xfrm>
            <a:off x="198783" y="676551"/>
            <a:ext cx="7885043" cy="3785652"/>
          </a:xfrm>
          <a:prstGeom prst="rect">
            <a:avLst/>
          </a:prstGeom>
          <a:noFill/>
        </p:spPr>
        <p:txBody>
          <a:bodyPr wrap="square" rtlCol="0">
            <a:spAutoFit/>
          </a:bodyPr>
          <a:lstStyle/>
          <a:p>
            <a:pPr algn="just"/>
            <a:r>
              <a:rPr lang="fr-FR" sz="1200" dirty="0">
                <a:latin typeface="Times New Roman" panose="02020603050405020304" pitchFamily="18" charset="0"/>
                <a:cs typeface="Times New Roman" panose="02020603050405020304" pitchFamily="18" charset="0"/>
              </a:rPr>
              <a:t>On entend par PLAN DE JEU la manière dont il faut manier les cartes en établissant l’ordre (TIMING) dans lequel  elles doivent être jouées compte tenu de l’attitude éventuelle des adversaires et des statistiques de répartition des résidus. Les techniques sont fort nombreuses et il n’es pas nécessaire de toutes les connaître. On peut se gargariser d’être un spécialiste du squeeze sans pour autant être capable de faire un plan cohérent dont l’élaboration est souvent fonction plus d’une bonne interprétation des informations fournies par l’adversaire que de la mise en œuvre de techniques sophistiquées.</a:t>
            </a:r>
          </a:p>
          <a:p>
            <a:r>
              <a:rPr lang="fr-FR" sz="1200" dirty="0">
                <a:latin typeface="Times New Roman" panose="02020603050405020304" pitchFamily="18" charset="0"/>
                <a:cs typeface="Times New Roman" panose="02020603050405020304" pitchFamily="18" charset="0"/>
              </a:rPr>
              <a:t>Quoiqu’il en soit, le déclarant ne peut s’affranchir de certains facteurs :</a:t>
            </a:r>
          </a:p>
          <a:p>
            <a:pPr marL="285750" indent="-285750">
              <a:buFontTx/>
              <a:buChar char="-"/>
            </a:pPr>
            <a:r>
              <a:rPr lang="fr-FR" sz="1200" dirty="0">
                <a:latin typeface="Times New Roman" panose="02020603050405020304" pitchFamily="18" charset="0"/>
                <a:cs typeface="Times New Roman" panose="02020603050405020304" pitchFamily="18" charset="0"/>
              </a:rPr>
              <a:t>L’analyse rapide de la physionomie de la donne (distribution probable du résidu) </a:t>
            </a:r>
          </a:p>
          <a:p>
            <a:pPr marL="285750" indent="-285750">
              <a:buFontTx/>
              <a:buChar char="-"/>
            </a:pPr>
            <a:r>
              <a:rPr lang="fr-FR" sz="1200" dirty="0">
                <a:latin typeface="Times New Roman" panose="02020603050405020304" pitchFamily="18" charset="0"/>
                <a:cs typeface="Times New Roman" panose="02020603050405020304" pitchFamily="18" charset="0"/>
              </a:rPr>
              <a:t>La possibilité de répartition très défavorables et la manière d’y faire face</a:t>
            </a:r>
          </a:p>
          <a:p>
            <a:pPr marL="285750" indent="-285750">
              <a:buFontTx/>
              <a:buChar char="-"/>
            </a:pPr>
            <a:r>
              <a:rPr lang="fr-FR" sz="1200" dirty="0">
                <a:latin typeface="Times New Roman" panose="02020603050405020304" pitchFamily="18" charset="0"/>
                <a:cs typeface="Times New Roman" panose="02020603050405020304" pitchFamily="18" charset="0"/>
              </a:rPr>
              <a:t>La technique à envisager en fonction de la composition de la donne : affranchissements, coupes, élimination, etc. </a:t>
            </a:r>
          </a:p>
          <a:p>
            <a:pPr marL="285750" indent="-285750">
              <a:buFontTx/>
              <a:buChar char="-"/>
            </a:pPr>
            <a:r>
              <a:rPr lang="fr-FR" sz="1200" dirty="0">
                <a:latin typeface="Times New Roman" panose="02020603050405020304" pitchFamily="18" charset="0"/>
                <a:cs typeface="Times New Roman" panose="02020603050405020304" pitchFamily="18" charset="0"/>
              </a:rPr>
              <a:t>Et surtout essayer de déceler les intentions de l’adversaire dont le but évident est de battre le contrat </a:t>
            </a:r>
          </a:p>
          <a:p>
            <a:r>
              <a:rPr lang="fr-FR" sz="1200" dirty="0">
                <a:latin typeface="Times New Roman" panose="02020603050405020304" pitchFamily="18" charset="0"/>
                <a:cs typeface="Times New Roman" panose="02020603050405020304" pitchFamily="18" charset="0"/>
              </a:rPr>
              <a:t>En bref, un plan de jeu ne peut réussir que si le déclarant est capable d’en élaborer un efficace et cohérent en établissant des hypothèses assez proches de la réalité et en faisant preuve d’amples qualités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psychologiques</a:t>
            </a:r>
            <a:r>
              <a:rPr lang="fr-FR" sz="1200" dirty="0">
                <a:latin typeface="Times New Roman" panose="02020603050405020304" pitchFamily="18" charset="0"/>
                <a:cs typeface="Times New Roman" panose="02020603050405020304" pitchFamily="18" charset="0"/>
              </a:rPr>
              <a:t>.  En effet, souvent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la réussite ne dépend plus d'une technique particulière  mais de ses qualités : </a:t>
            </a:r>
          </a:p>
          <a:p>
            <a:pPr marL="171450" indent="-171450">
              <a:buFontTx/>
              <a:buChar char="-"/>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Savoir ruser pour  contrarier le raisonnement de l’adversaire</a:t>
            </a:r>
          </a:p>
          <a:p>
            <a:pPr marL="171450" indent="-171450">
              <a:buFontTx/>
              <a:buChar char="-"/>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Jouer rapidement pour faire croire à un jeu sans problème</a:t>
            </a:r>
          </a:p>
          <a:p>
            <a:pPr marL="171450" indent="-171450">
              <a:buFontTx/>
              <a:buChar char="-"/>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Prendre de l’As ou d’un Gros Honneur, quand il a la possibilité de le faire avec un honneur inférieur</a:t>
            </a:r>
          </a:p>
          <a:p>
            <a:pPr marL="171450" indent="-171450">
              <a:buFontTx/>
              <a:buChar char="-"/>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Faire une impasse fantôme </a:t>
            </a:r>
          </a:p>
          <a:p>
            <a:pPr marL="171450" indent="-171450">
              <a:buFontTx/>
              <a:buChar char="-"/>
            </a:pPr>
            <a:r>
              <a:rPr lang="fr-FR" sz="1200" dirty="0">
                <a:latin typeface="Times New Roman" panose="02020603050405020304" pitchFamily="18" charset="0"/>
                <a:cs typeface="Times New Roman" panose="02020603050405020304" pitchFamily="18" charset="0"/>
              </a:rPr>
              <a:t>Et tout cela ne peut le faire bien entendu que dès l’EXPOSITION DE L’ENTAME et de sa lecture...</a:t>
            </a:r>
          </a:p>
          <a:p>
            <a:pPr marL="171450" indent="-171450">
              <a:buFontTx/>
              <a:buChar char="-"/>
            </a:pPr>
            <a:r>
              <a:rPr lang="fr-FR" sz="1200" dirty="0">
                <a:latin typeface="Times New Roman" panose="02020603050405020304" pitchFamily="18" charset="0"/>
                <a:ea typeface="MS Mincho" panose="02020609040205080304" pitchFamily="49" charset="-128"/>
              </a:rPr>
              <a:t>Il </a:t>
            </a:r>
            <a:r>
              <a:rPr lang="fr-FR" sz="1200" dirty="0" smtClean="0">
                <a:latin typeface="Times New Roman" panose="02020603050405020304" pitchFamily="18" charset="0"/>
                <a:ea typeface="MS Mincho" panose="02020609040205080304" pitchFamily="49" charset="-128"/>
              </a:rPr>
              <a:t>faudra aussi avoir connaissance </a:t>
            </a:r>
            <a:r>
              <a:rPr lang="fr-FR" sz="1200" dirty="0">
                <a:latin typeface="Times New Roman" panose="02020603050405020304" pitchFamily="18" charset="0"/>
                <a:ea typeface="MS Mincho" panose="02020609040205080304" pitchFamily="49" charset="-128"/>
              </a:rPr>
              <a:t>de </a:t>
            </a:r>
            <a:r>
              <a:rPr lang="fr-FR" sz="1200" dirty="0" smtClean="0">
                <a:latin typeface="Times New Roman" panose="02020603050405020304" pitchFamily="18" charset="0"/>
                <a:ea typeface="MS Mincho" panose="02020609040205080304" pitchFamily="49" charset="-128"/>
              </a:rPr>
              <a:t>quelques statistiques permettant la </a:t>
            </a:r>
            <a:r>
              <a:rPr lang="fr-FR" sz="1200" dirty="0">
                <a:latin typeface="Times New Roman" panose="02020603050405020304" pitchFamily="18" charset="0"/>
                <a:ea typeface="MS Mincho" panose="02020609040205080304" pitchFamily="49" charset="-128"/>
              </a:rPr>
              <a:t>classification d’une main </a:t>
            </a:r>
            <a:r>
              <a:rPr lang="fr-FR" sz="1200" dirty="0" smtClean="0">
                <a:latin typeface="Times New Roman" panose="02020603050405020304" pitchFamily="18" charset="0"/>
                <a:ea typeface="MS Mincho" panose="02020609040205080304" pitchFamily="49" charset="-128"/>
              </a:rPr>
              <a:t>et, par là, aboutir aux enchères adéquates. </a:t>
            </a:r>
            <a:endParaRPr lang="fr-FR" sz="1200" dirty="0"/>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59296959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32</a:t>
            </a:fld>
            <a:endParaRPr lang="fr-FR" dirty="0">
              <a:solidFill>
                <a:prstClr val="black">
                  <a:tint val="75000"/>
                </a:prstClr>
              </a:solidFill>
            </a:endParaRPr>
          </a:p>
        </p:txBody>
      </p:sp>
      <p:sp>
        <p:nvSpPr>
          <p:cNvPr id="4" name="Rectangle 3"/>
          <p:cNvSpPr/>
          <p:nvPr/>
        </p:nvSpPr>
        <p:spPr>
          <a:xfrm>
            <a:off x="165370" y="603947"/>
            <a:ext cx="7879404" cy="3970318"/>
          </a:xfrm>
          <a:prstGeom prst="rect">
            <a:avLst/>
          </a:prstGeom>
        </p:spPr>
        <p:txBody>
          <a:bodyPr wrap="square">
            <a:spAutoFit/>
          </a:bodyPr>
          <a:lstStyle/>
          <a:p>
            <a:pPr algn="just">
              <a:spcAft>
                <a:spcPts val="0"/>
              </a:spcAft>
            </a:pPr>
            <a:r>
              <a:rPr lang="fr-FR" sz="1400" dirty="0" smtClean="0">
                <a:latin typeface="Times New Roman" panose="02020603050405020304" pitchFamily="18" charset="0"/>
                <a:ea typeface="MS Mincho" panose="02020609040205080304" pitchFamily="49" charset="-128"/>
              </a:rPr>
              <a:t>↓→</a:t>
            </a:r>
            <a:r>
              <a:rPr lang="fr-FR" sz="1400" dirty="0" smtClean="0">
                <a:solidFill>
                  <a:srgbClr val="C00000"/>
                </a:solidFill>
                <a:latin typeface="Times New Roman" panose="02020603050405020304" pitchFamily="18" charset="0"/>
                <a:ea typeface="MS Mincho" panose="02020609040205080304" pitchFamily="49" charset="-128"/>
              </a:rPr>
              <a:t>D</a:t>
            </a:r>
            <a:r>
              <a:rPr lang="fr-FR" sz="1400" b="1" dirty="0" smtClean="0">
                <a:solidFill>
                  <a:srgbClr val="C00000"/>
                </a:solidFill>
                <a:latin typeface="Times New Roman" panose="02020603050405020304" pitchFamily="18" charset="0"/>
                <a:ea typeface="MS Mincho" panose="02020609040205080304" pitchFamily="49" charset="-128"/>
              </a:rPr>
              <a:t>istribution </a:t>
            </a:r>
            <a:r>
              <a:rPr lang="fr-FR" sz="1400" dirty="0">
                <a:latin typeface="Times New Roman" panose="02020603050405020304" pitchFamily="18" charset="0"/>
                <a:ea typeface="MS Mincho" panose="02020609040205080304" pitchFamily="49" charset="-128"/>
              </a:rPr>
              <a:t>Fréquence </a:t>
            </a:r>
            <a:r>
              <a:rPr lang="fr-FR" sz="1400" b="1" dirty="0">
                <a:solidFill>
                  <a:srgbClr val="C00000"/>
                </a:solidFill>
                <a:latin typeface="Times New Roman" panose="02020603050405020304" pitchFamily="18" charset="0"/>
                <a:ea typeface="MS Mincho" panose="02020609040205080304" pitchFamily="49" charset="-128"/>
              </a:rPr>
              <a:t>Définition</a:t>
            </a:r>
            <a:r>
              <a:rPr lang="fr-FR" sz="1400" dirty="0">
                <a:latin typeface="Times New Roman" panose="02020603050405020304" pitchFamily="18" charset="0"/>
                <a:ea typeface="MS Mincho" panose="02020609040205080304" pitchFamily="49" charset="-128"/>
              </a:rPr>
              <a:t>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↓→4.4.3.2.→→→22%→→Régulière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↓→4.4.3.3.→→→10%→→Régulière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↓→5.3.3.2.→→→16%→→Unicolore 5eme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↓→5.4.3.1.→→→13%→→Bicolore 5/4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↓→5.4.2.2.→→→11%→→Bicolore 5/4</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↓→5.5.2.1.→→→03%→→Bicolore 5/5</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↓→5.5.3.0.→→→01%→→Bicolore 5/5</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↓→5.4.4.0.→→→01%→→Tricolore</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↓→4.4.4.1.→→→03%→→Tricolore</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↓→6.3.2.2.→→→06%→→Unicolore 6eme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↓→6.3.3.1.→→→03%→→Unicolore 6eme</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↓→6.4.2.1.→→→05%→→Bicolore 6/4</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↓→6.4.3.0.→→→01%→→Bicolore 6/4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↓→6.5.1.1.→→→01%→→Bicolore 6/5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↓→7.3.2.1.→→→02%→→Unicolore 7eme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Times New Roman" panose="02020603050405020304" pitchFamily="18" charset="0"/>
                <a:ea typeface="MS Mincho" panose="02020609040205080304" pitchFamily="49" charset="-128"/>
              </a:rPr>
              <a:t>↓→Autres répartitions →→0.5 % </a:t>
            </a:r>
            <a:endParaRPr lang="fr-FR" sz="1400" dirty="0">
              <a:effectLst/>
              <a:latin typeface="Courier New" panose="02070309020205020404" pitchFamily="49" charset="0"/>
              <a:ea typeface="Times New Roman" panose="02020603050405020304" pitchFamily="18" charset="0"/>
            </a:endParaRPr>
          </a:p>
        </p:txBody>
      </p:sp>
      <p:sp>
        <p:nvSpPr>
          <p:cNvPr id="6" name="ZoneTexte 5"/>
          <p:cNvSpPr txBox="1"/>
          <p:nvPr/>
        </p:nvSpPr>
        <p:spPr>
          <a:xfrm>
            <a:off x="2096310" y="126460"/>
            <a:ext cx="4017523" cy="369332"/>
          </a:xfrm>
          <a:prstGeom prst="rect">
            <a:avLst/>
          </a:prstGeom>
          <a:solidFill>
            <a:schemeClr val="accent2">
              <a:lumMod val="75000"/>
            </a:schemeClr>
          </a:solidFill>
        </p:spPr>
        <p:txBody>
          <a:bodyPr wrap="square" rtlCol="0">
            <a:spAutoFit/>
          </a:bodyPr>
          <a:lstStyle/>
          <a:p>
            <a:pPr algn="ctr"/>
            <a:r>
              <a:rPr lang="fr-FR" sz="1800" b="1" dirty="0" smtClean="0">
                <a:solidFill>
                  <a:srgbClr val="FFFF00"/>
                </a:solidFill>
                <a:latin typeface="Algerian" panose="04020705040A02060702" pitchFamily="82" charset="0"/>
              </a:rPr>
              <a:t>Statistiques de distribution </a:t>
            </a:r>
            <a:endParaRPr lang="fr-FR" sz="1800" b="1" dirty="0">
              <a:solidFill>
                <a:srgbClr val="FFFF00"/>
              </a:solidFill>
              <a:latin typeface="Algerian" panose="04020705040A02060702" pitchFamily="82" charset="0"/>
            </a:endParaRP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80327894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33</a:t>
            </a:fld>
            <a:endParaRPr lang="fr-FR" dirty="0">
              <a:solidFill>
                <a:prstClr val="black">
                  <a:tint val="75000"/>
                </a:prstClr>
              </a:solidFill>
            </a:endParaRPr>
          </a:p>
        </p:txBody>
      </p:sp>
      <p:sp>
        <p:nvSpPr>
          <p:cNvPr id="3" name="Rectangle 2"/>
          <p:cNvSpPr/>
          <p:nvPr/>
        </p:nvSpPr>
        <p:spPr>
          <a:xfrm>
            <a:off x="68893" y="74231"/>
            <a:ext cx="8022921" cy="4339650"/>
          </a:xfrm>
          <a:prstGeom prst="rect">
            <a:avLst/>
          </a:prstGeom>
        </p:spPr>
        <p:txBody>
          <a:bodyPr wrap="square">
            <a:spAutoFit/>
          </a:bodyPr>
          <a:lstStyle/>
          <a:p>
            <a:pPr algn="just"/>
            <a:r>
              <a:rPr lang="fr-FR" sz="1200" dirty="0">
                <a:latin typeface="Times New Roman" panose="02020603050405020304" pitchFamily="18" charset="0"/>
                <a:ea typeface="MS Mincho" panose="02020609040205080304" pitchFamily="49" charset="-128"/>
              </a:rPr>
              <a:t>On entend par </a:t>
            </a:r>
            <a:r>
              <a:rPr lang="fr-FR" sz="1200" b="1" dirty="0">
                <a:solidFill>
                  <a:srgbClr val="C00000"/>
                </a:solidFill>
                <a:latin typeface="Times New Roman" panose="02020603050405020304" pitchFamily="18" charset="0"/>
                <a:ea typeface="MS Mincho" panose="02020609040205080304" pitchFamily="49" charset="-128"/>
              </a:rPr>
              <a:t>DISTRIBUTION</a:t>
            </a:r>
            <a:r>
              <a:rPr lang="fr-FR" sz="1200" dirty="0">
                <a:latin typeface="Times New Roman" panose="02020603050405020304" pitchFamily="18" charset="0"/>
                <a:ea typeface="MS Mincho" panose="02020609040205080304" pitchFamily="49" charset="-128"/>
              </a:rPr>
              <a:t> la  proportion variable selon laquelle les 4 couleurs ont été réparties entre les 4 joueurs. Elle est dite variable parce qu'elle diffère d'une donne à l'autre. Dans un jeu de 52 cartes il n’y a que 39 </a:t>
            </a:r>
            <a:r>
              <a:rPr lang="fr-FR" sz="1200" dirty="0" smtClean="0">
                <a:latin typeface="Times New Roman" panose="02020603050405020304" pitchFamily="18" charset="0"/>
                <a:ea typeface="MS Mincho" panose="02020609040205080304" pitchFamily="49" charset="-128"/>
              </a:rPr>
              <a:t>distributions possibles, ni une de plus ni une de moins. Qu’en </a:t>
            </a:r>
            <a:r>
              <a:rPr lang="fr-FR" sz="1200" dirty="0">
                <a:latin typeface="Times New Roman" panose="02020603050405020304" pitchFamily="18" charset="0"/>
                <a:ea typeface="MS Mincho" panose="02020609040205080304" pitchFamily="49" charset="-128"/>
              </a:rPr>
              <a:t>1985, à Cannes, un joueur français a voulu qu’il y en ait 40 ou </a:t>
            </a:r>
            <a:r>
              <a:rPr lang="fr-FR" sz="1200" dirty="0" smtClean="0">
                <a:latin typeface="Times New Roman" panose="02020603050405020304" pitchFamily="18" charset="0"/>
                <a:ea typeface="MS Mincho" panose="02020609040205080304" pitchFamily="49" charset="-128"/>
              </a:rPr>
              <a:t>plus, cela n’est </a:t>
            </a:r>
            <a:r>
              <a:rPr lang="fr-FR" sz="1200" dirty="0">
                <a:latin typeface="Times New Roman" panose="02020603050405020304" pitchFamily="18" charset="0"/>
                <a:ea typeface="MS Mincho" panose="02020609040205080304" pitchFamily="49" charset="-128"/>
              </a:rPr>
              <a:t>dû </a:t>
            </a:r>
            <a:r>
              <a:rPr lang="fr-FR" sz="1200" dirty="0" smtClean="0">
                <a:latin typeface="Times New Roman" panose="02020603050405020304" pitchFamily="18" charset="0"/>
                <a:ea typeface="MS Mincho" panose="02020609040205080304" pitchFamily="49" charset="-128"/>
              </a:rPr>
              <a:t>qu’aux statistiques </a:t>
            </a:r>
            <a:r>
              <a:rPr lang="fr-FR" sz="1200" dirty="0">
                <a:latin typeface="Times New Roman" panose="02020603050405020304" pitchFamily="18" charset="0"/>
                <a:ea typeface="MS Mincho" panose="02020609040205080304" pitchFamily="49" charset="-128"/>
              </a:rPr>
              <a:t>«modernes» à la noix de </a:t>
            </a:r>
            <a:r>
              <a:rPr lang="fr-FR" sz="1200" dirty="0" smtClean="0">
                <a:latin typeface="Times New Roman" panose="02020603050405020304" pitchFamily="18" charset="0"/>
                <a:ea typeface="MS Mincho" panose="02020609040205080304" pitchFamily="49" charset="-128"/>
              </a:rPr>
              <a:t>coco dont il semble être l’inventeur.</a:t>
            </a:r>
            <a:r>
              <a:rPr lang="fr-FR" sz="1200" dirty="0">
                <a:latin typeface="Times New Roman" panose="02020603050405020304" pitchFamily="18" charset="0"/>
                <a:ea typeface="MS Mincho" panose="02020609040205080304" pitchFamily="49" charset="-128"/>
              </a:rPr>
              <a:t> </a:t>
            </a:r>
            <a:r>
              <a:rPr lang="fr-FR" sz="1200" dirty="0" smtClean="0">
                <a:latin typeface="Times New Roman" panose="02020603050405020304" pitchFamily="18" charset="0"/>
                <a:ea typeface="MS Mincho" panose="02020609040205080304" pitchFamily="49" charset="-128"/>
              </a:rPr>
              <a:t>Une </a:t>
            </a:r>
            <a:r>
              <a:rPr lang="fr-FR" sz="1200" dirty="0">
                <a:latin typeface="Times New Roman" panose="02020603050405020304" pitchFamily="18" charset="0"/>
                <a:ea typeface="MS Mincho" panose="02020609040205080304" pitchFamily="49" charset="-128"/>
              </a:rPr>
              <a:t>main, disait-il, </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smtClean="0">
                <a:latin typeface="Times New Roman" panose="02020603050405020304" pitchFamily="18" charset="0"/>
                <a:ea typeface="MS Mincho" panose="02020609040205080304" pitchFamily="49" charset="-128"/>
              </a:rPr>
              <a:t>-   ne </a:t>
            </a:r>
            <a:r>
              <a:rPr lang="fr-FR" sz="1200" dirty="0">
                <a:latin typeface="Times New Roman" panose="02020603050405020304" pitchFamily="18" charset="0"/>
                <a:ea typeface="MS Mincho" panose="02020609040205080304" pitchFamily="49" charset="-128"/>
              </a:rPr>
              <a:t>peut être  unicolore que si elle comporte une COULEUR AU MOINS 6EME</a:t>
            </a:r>
            <a:endParaRPr lang="fr-FR" sz="1200" dirty="0">
              <a:latin typeface="Courier New" panose="02070309020205020404" pitchFamily="49" charset="0"/>
              <a:ea typeface="Times New Roman" panose="02020603050405020304" pitchFamily="18" charset="0"/>
            </a:endParaRPr>
          </a:p>
          <a:p>
            <a:pPr marL="171450" indent="-171450" algn="just">
              <a:spcAft>
                <a:spcPts val="0"/>
              </a:spcAft>
              <a:buFontTx/>
              <a:buChar char="-"/>
            </a:pPr>
            <a:r>
              <a:rPr lang="fr-FR" sz="1200" dirty="0" smtClean="0">
                <a:latin typeface="Times New Roman" panose="02020603050405020304" pitchFamily="18" charset="0"/>
                <a:ea typeface="MS Mincho" panose="02020609040205080304" pitchFamily="49" charset="-128"/>
              </a:rPr>
              <a:t>est </a:t>
            </a:r>
            <a:r>
              <a:rPr lang="fr-FR" sz="1200" dirty="0">
                <a:latin typeface="Times New Roman" panose="02020603050405020304" pitchFamily="18" charset="0"/>
                <a:ea typeface="MS Mincho" panose="02020609040205080304" pitchFamily="49" charset="-128"/>
              </a:rPr>
              <a:t>ÉGALEMENT UNICOLORE une main qui comporte une couleur MAJEURE </a:t>
            </a:r>
            <a:r>
              <a:rPr lang="fr-FR" sz="1200" dirty="0" smtClean="0">
                <a:latin typeface="Times New Roman" panose="02020603050405020304" pitchFamily="18" charset="0"/>
                <a:ea typeface="MS Mincho" panose="02020609040205080304" pitchFamily="49" charset="-128"/>
              </a:rPr>
              <a:t>cinquième</a:t>
            </a:r>
          </a:p>
          <a:p>
            <a:pPr marL="171450" indent="-171450" algn="just">
              <a:spcAft>
                <a:spcPts val="0"/>
              </a:spcAft>
              <a:buFontTx/>
              <a:buChar char="-"/>
            </a:pPr>
            <a:r>
              <a:rPr lang="fr-FR" sz="1200" dirty="0" smtClean="0">
                <a:latin typeface="Times New Roman" panose="02020603050405020304" pitchFamily="18" charset="0"/>
                <a:ea typeface="MS Mincho" panose="02020609040205080304" pitchFamily="49" charset="-128"/>
              </a:rPr>
              <a:t>Une main EST </a:t>
            </a:r>
            <a:r>
              <a:rPr lang="fr-FR" sz="1200" dirty="0">
                <a:latin typeface="Times New Roman" panose="02020603050405020304" pitchFamily="18" charset="0"/>
                <a:ea typeface="MS Mincho" panose="02020609040205080304" pitchFamily="49" charset="-128"/>
              </a:rPr>
              <a:t> RÉGULIÈRE par contre, si elle ne comporte QU’UNE MINEURE cinquième</a:t>
            </a:r>
            <a:endParaRPr lang="fr-FR" sz="1200" dirty="0">
              <a:latin typeface="Courier New" panose="02070309020205020404" pitchFamily="49" charset="0"/>
              <a:ea typeface="Times New Roman" panose="02020603050405020304" pitchFamily="18" charset="0"/>
            </a:endParaRPr>
          </a:p>
          <a:p>
            <a:pPr algn="just">
              <a:spcAft>
                <a:spcPts val="0"/>
              </a:spcAft>
            </a:pPr>
            <a:endParaRPr lang="fr-FR" sz="1200" dirty="0" smtClean="0">
              <a:latin typeface="Times New Roman" panose="02020603050405020304" pitchFamily="18" charset="0"/>
              <a:ea typeface="MS Mincho" panose="02020609040205080304" pitchFamily="49" charset="-128"/>
            </a:endParaRPr>
          </a:p>
          <a:p>
            <a:pPr algn="just">
              <a:spcAft>
                <a:spcPts val="0"/>
              </a:spcAft>
            </a:pPr>
            <a:r>
              <a:rPr lang="fr-FR" sz="1200" dirty="0" smtClean="0">
                <a:latin typeface="Times New Roman" panose="02020603050405020304" pitchFamily="18" charset="0"/>
                <a:ea typeface="MS Mincho" panose="02020609040205080304" pitchFamily="49" charset="-128"/>
              </a:rPr>
              <a:t>Des élucubrations auxquelles il ne faut prêter aucun crédit. Qu’on le veuille ou non, une </a:t>
            </a:r>
            <a:r>
              <a:rPr lang="fr-FR" sz="1200" dirty="0">
                <a:latin typeface="Times New Roman" panose="02020603050405020304" pitchFamily="18" charset="0"/>
                <a:ea typeface="MS Mincho" panose="02020609040205080304" pitchFamily="49" charset="-128"/>
              </a:rPr>
              <a:t>main </a:t>
            </a:r>
            <a:r>
              <a:rPr lang="fr-FR" sz="1200" dirty="0" smtClean="0">
                <a:latin typeface="Times New Roman" panose="02020603050405020304" pitchFamily="18" charset="0"/>
                <a:ea typeface="MS Mincho" panose="02020609040205080304" pitchFamily="49" charset="-128"/>
              </a:rPr>
              <a:t>comportant une : </a:t>
            </a:r>
          </a:p>
          <a:p>
            <a:pPr algn="just">
              <a:spcAft>
                <a:spcPts val="0"/>
              </a:spcAft>
            </a:pPr>
            <a:r>
              <a:rPr lang="fr-FR" sz="1200" dirty="0" smtClean="0">
                <a:latin typeface="Times New Roman" panose="02020603050405020304" pitchFamily="18" charset="0"/>
                <a:ea typeface="MS Mincho" panose="02020609040205080304" pitchFamily="49" charset="-128"/>
              </a:rPr>
              <a:t>1/- couleur </a:t>
            </a:r>
            <a:r>
              <a:rPr lang="fr-FR" sz="1200" b="1" i="1" dirty="0" smtClean="0">
                <a:latin typeface="Times New Roman" panose="02020603050405020304" pitchFamily="18" charset="0"/>
                <a:ea typeface="MS Mincho" panose="02020609040205080304" pitchFamily="49" charset="-128"/>
              </a:rPr>
              <a:t>majeure</a:t>
            </a:r>
            <a:r>
              <a:rPr lang="fr-FR" sz="1200" dirty="0" smtClean="0">
                <a:latin typeface="Times New Roman" panose="02020603050405020304" pitchFamily="18" charset="0"/>
                <a:ea typeface="MS Mincho" panose="02020609040205080304" pitchFamily="49" charset="-128"/>
              </a:rPr>
              <a:t> cinquième est TOUJOURS </a:t>
            </a:r>
            <a:r>
              <a:rPr lang="fr-FR" sz="1200" dirty="0">
                <a:latin typeface="Times New Roman" panose="02020603050405020304" pitchFamily="18" charset="0"/>
                <a:ea typeface="MS Mincho" panose="02020609040205080304" pitchFamily="49" charset="-128"/>
              </a:rPr>
              <a:t>UNICOLORE :</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smtClean="0">
                <a:latin typeface="Times New Roman" panose="02020603050405020304" pitchFamily="18" charset="0"/>
                <a:ea typeface="MS Mincho" panose="02020609040205080304" pitchFamily="49" charset="-128"/>
              </a:rPr>
              <a:t>♠→</a:t>
            </a:r>
            <a:r>
              <a:rPr lang="fr-FR" sz="1200" dirty="0">
                <a:latin typeface="Times New Roman" panose="02020603050405020304" pitchFamily="18" charset="0"/>
                <a:ea typeface="MS Mincho" panose="02020609040205080304" pitchFamily="49" charset="-128"/>
              </a:rPr>
              <a:t>R93</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rPr>
              <a:t>♥→RV543</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rPr>
              <a:t>♦→A3</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rPr>
              <a:t>♣→DV3</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smtClean="0">
                <a:latin typeface="Times New Roman" panose="02020603050405020304" pitchFamily="18" charset="0"/>
                <a:ea typeface="MS Mincho" panose="02020609040205080304" pitchFamily="49" charset="-128"/>
              </a:rPr>
              <a:t>↓</a:t>
            </a:r>
          </a:p>
          <a:p>
            <a:pPr algn="just"/>
            <a:r>
              <a:rPr lang="fr-FR" sz="1200" dirty="0" smtClean="0">
                <a:latin typeface="Times New Roman" panose="02020603050405020304" pitchFamily="18" charset="0"/>
                <a:ea typeface="MS Mincho" panose="02020609040205080304" pitchFamily="49" charset="-128"/>
              </a:rPr>
              <a:t>2/- </a:t>
            </a:r>
            <a:r>
              <a:rPr lang="fr-FR" sz="1200" dirty="0">
                <a:latin typeface="Times New Roman" panose="02020603050405020304" pitchFamily="18" charset="0"/>
                <a:ea typeface="MS Mincho" panose="02020609040205080304" pitchFamily="49" charset="-128"/>
              </a:rPr>
              <a:t>couleur </a:t>
            </a:r>
            <a:r>
              <a:rPr lang="fr-FR" sz="1200" b="1" i="1" dirty="0" smtClean="0">
                <a:latin typeface="Times New Roman" panose="02020603050405020304" pitchFamily="18" charset="0"/>
                <a:ea typeface="MS Mincho" panose="02020609040205080304" pitchFamily="49" charset="-128"/>
              </a:rPr>
              <a:t>mineure</a:t>
            </a:r>
            <a:r>
              <a:rPr lang="fr-FR" sz="1200" dirty="0" smtClean="0">
                <a:latin typeface="Times New Roman" panose="02020603050405020304" pitchFamily="18" charset="0"/>
                <a:ea typeface="MS Mincho" panose="02020609040205080304" pitchFamily="49" charset="-128"/>
              </a:rPr>
              <a:t> cinquième </a:t>
            </a:r>
            <a:r>
              <a:rPr lang="fr-FR" sz="1200" dirty="0">
                <a:latin typeface="Times New Roman" panose="02020603050405020304" pitchFamily="18" charset="0"/>
                <a:ea typeface="MS Mincho" panose="02020609040205080304" pitchFamily="49" charset="-128"/>
              </a:rPr>
              <a:t>est </a:t>
            </a:r>
            <a:r>
              <a:rPr lang="fr-FR" sz="1200" dirty="0" smtClean="0">
                <a:latin typeface="Times New Roman" panose="02020603050405020304" pitchFamily="18" charset="0"/>
                <a:ea typeface="MS Mincho" panose="02020609040205080304" pitchFamily="49" charset="-128"/>
              </a:rPr>
              <a:t>aussi TOUJOURS </a:t>
            </a:r>
            <a:r>
              <a:rPr lang="fr-FR" sz="1200" dirty="0">
                <a:latin typeface="Times New Roman" panose="02020603050405020304" pitchFamily="18" charset="0"/>
                <a:ea typeface="MS Mincho" panose="02020609040205080304" pitchFamily="49" charset="-128"/>
              </a:rPr>
              <a:t>UNICOLORE :</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smtClean="0">
                <a:latin typeface="Times New Roman" panose="02020603050405020304" pitchFamily="18" charset="0"/>
                <a:ea typeface="MS Mincho" panose="02020609040205080304" pitchFamily="49" charset="-128"/>
              </a:rPr>
              <a:t>♠→</a:t>
            </a:r>
            <a:r>
              <a:rPr lang="fr-FR" sz="1200" dirty="0">
                <a:latin typeface="Times New Roman" panose="02020603050405020304" pitchFamily="18" charset="0"/>
                <a:ea typeface="MS Mincho" panose="02020609040205080304" pitchFamily="49" charset="-128"/>
              </a:rPr>
              <a:t>R92</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rPr>
              <a:t>♥→V32</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rPr>
              <a:t>♦→A2</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a:latin typeface="Times New Roman" panose="02020603050405020304" pitchFamily="18" charset="0"/>
                <a:ea typeface="MS Mincho" panose="02020609040205080304" pitchFamily="49" charset="-128"/>
              </a:rPr>
              <a:t>♣→RDV32</a:t>
            </a:r>
            <a:endParaRPr lang="fr-FR" sz="1200" dirty="0">
              <a:latin typeface="Courier New" panose="02070309020205020404" pitchFamily="49" charset="0"/>
              <a:ea typeface="Times New Roman" panose="02020603050405020304" pitchFamily="18" charset="0"/>
            </a:endParaRPr>
          </a:p>
          <a:p>
            <a:pPr algn="just">
              <a:spcAft>
                <a:spcPts val="0"/>
              </a:spcAft>
            </a:pPr>
            <a:r>
              <a:rPr lang="fr-FR" sz="1200" dirty="0" smtClean="0">
                <a:latin typeface="Times New Roman" panose="02020603050405020304" pitchFamily="18" charset="0"/>
                <a:ea typeface="MS Mincho" panose="02020609040205080304" pitchFamily="49" charset="-128"/>
              </a:rPr>
              <a:t>Mais, </a:t>
            </a:r>
            <a:r>
              <a:rPr lang="fr-FR" sz="1200" dirty="0">
                <a:latin typeface="Times New Roman" panose="02020603050405020304" pitchFamily="18" charset="0"/>
                <a:ea typeface="MS Mincho" panose="02020609040205080304" pitchFamily="49" charset="-128"/>
              </a:rPr>
              <a:t>dans le cadre de la méthode que l’on </a:t>
            </a:r>
            <a:r>
              <a:rPr lang="fr-FR" sz="1200" dirty="0" smtClean="0">
                <a:latin typeface="Times New Roman" panose="02020603050405020304" pitchFamily="18" charset="0"/>
                <a:ea typeface="MS Mincho" panose="02020609040205080304" pitchFamily="49" charset="-128"/>
              </a:rPr>
              <a:t>joue, </a:t>
            </a:r>
            <a:r>
              <a:rPr lang="fr-FR" sz="1200" dirty="0">
                <a:latin typeface="Times New Roman" panose="02020603050405020304" pitchFamily="18" charset="0"/>
                <a:ea typeface="MS Mincho" panose="02020609040205080304" pitchFamily="49" charset="-128"/>
              </a:rPr>
              <a:t>elle peut être ASSIMILÉE à une main régulière sans qu’ELLE LE </a:t>
            </a:r>
            <a:r>
              <a:rPr lang="fr-FR" sz="1200" dirty="0" smtClean="0">
                <a:latin typeface="Times New Roman" panose="02020603050405020304" pitchFamily="18" charset="0"/>
                <a:ea typeface="MS Mincho" panose="02020609040205080304" pitchFamily="49" charset="-128"/>
              </a:rPr>
              <a:t>SOIT.</a:t>
            </a:r>
          </a:p>
          <a:p>
            <a:pPr algn="just">
              <a:spcAft>
                <a:spcPts val="0"/>
              </a:spcAft>
            </a:pPr>
            <a:r>
              <a:rPr lang="fr-FR" sz="1200" dirty="0" smtClean="0">
                <a:latin typeface="Times New Roman" panose="02020603050405020304" pitchFamily="18" charset="0"/>
                <a:ea typeface="MS Mincho" panose="02020609040205080304" pitchFamily="49" charset="-128"/>
              </a:rPr>
              <a:t>Bien </a:t>
            </a:r>
            <a:r>
              <a:rPr lang="fr-FR" sz="1200" dirty="0">
                <a:latin typeface="Times New Roman" panose="02020603050405020304" pitchFamily="18" charset="0"/>
                <a:ea typeface="MS Mincho" panose="02020609040205080304" pitchFamily="49" charset="-128"/>
              </a:rPr>
              <a:t>que les verbes ÊTRE et ASSIMILER n’appartiennent pas à la même </a:t>
            </a:r>
            <a:r>
              <a:rPr lang="fr-FR" sz="1200" dirty="0" smtClean="0">
                <a:latin typeface="Times New Roman" panose="02020603050405020304" pitchFamily="18" charset="0"/>
                <a:ea typeface="MS Mincho" panose="02020609040205080304" pitchFamily="49" charset="-128"/>
              </a:rPr>
              <a:t>famille, en France, depuis le 18eme siècle, </a:t>
            </a:r>
            <a:r>
              <a:rPr lang="fr-FR" sz="1200" dirty="0">
                <a:latin typeface="Times New Roman" panose="02020603050405020304" pitchFamily="18" charset="0"/>
                <a:ea typeface="MS Mincho" panose="02020609040205080304" pitchFamily="49" charset="-128"/>
              </a:rPr>
              <a:t>le concept d’assimilation provoque un bouleversement sémantique qui l’associe au concept d’égalité</a:t>
            </a:r>
            <a:r>
              <a:rPr lang="fr-FR" sz="1200" dirty="0" smtClean="0">
                <a:latin typeface="Times New Roman" panose="02020603050405020304" pitchFamily="18" charset="0"/>
                <a:ea typeface="MS Mincho" panose="02020609040205080304" pitchFamily="49" charset="-128"/>
              </a:rPr>
              <a:t>.</a:t>
            </a:r>
            <a:endParaRPr lang="fr-FR" sz="1400" dirty="0">
              <a:latin typeface="Courier New" panose="02070309020205020404" pitchFamily="49" charset="0"/>
              <a:ea typeface="Times New Roman" panose="02020603050405020304" pitchFamily="18" charset="0"/>
            </a:endParaRPr>
          </a:p>
        </p:txBody>
      </p:sp>
      <p:sp>
        <p:nvSpPr>
          <p:cNvPr id="4" name="Bouton d'action : Retour 3">
            <a:hlinkClick r:id="rId2"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385419077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34</a:t>
            </a:fld>
            <a:endParaRPr lang="fr-FR" dirty="0">
              <a:solidFill>
                <a:prstClr val="black">
                  <a:tint val="75000"/>
                </a:prstClr>
              </a:solidFill>
            </a:endParaRPr>
          </a:p>
        </p:txBody>
      </p:sp>
      <p:sp>
        <p:nvSpPr>
          <p:cNvPr id="3" name="Rectangle 2"/>
          <p:cNvSpPr/>
          <p:nvPr/>
        </p:nvSpPr>
        <p:spPr>
          <a:xfrm>
            <a:off x="1508990" y="346573"/>
            <a:ext cx="5017069" cy="307777"/>
          </a:xfrm>
          <a:prstGeom prst="rect">
            <a:avLst/>
          </a:prstGeom>
          <a:solidFill>
            <a:srgbClr val="C00000"/>
          </a:solidFill>
          <a:ln w="38100">
            <a:solidFill>
              <a:srgbClr val="FF0000"/>
            </a:solidFill>
          </a:ln>
        </p:spPr>
        <p:txBody>
          <a:bodyPr wrap="square">
            <a:spAutoFit/>
          </a:bodyPr>
          <a:lstStyle/>
          <a:p>
            <a:pPr marL="76200">
              <a:spcAft>
                <a:spcPts val="0"/>
              </a:spcAft>
            </a:pPr>
            <a:r>
              <a:rPr lang="fr-FR" sz="1400" b="1" dirty="0">
                <a:solidFill>
                  <a:schemeClr val="bg1"/>
                </a:solidFill>
                <a:latin typeface="Arial" panose="020B0604020202020204" pitchFamily="34" charset="0"/>
                <a:ea typeface="Times New Roman" panose="02020603050405020304" pitchFamily="18" charset="0"/>
              </a:rPr>
              <a:t>PLAN DE JEU  DANS UN  CONTRAT A SANS ATOUT</a:t>
            </a:r>
            <a:endParaRPr lang="fr-FR" sz="1050"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96807" y="805907"/>
            <a:ext cx="8198427" cy="3416320"/>
          </a:xfrm>
          <a:prstGeom prst="rect">
            <a:avLst/>
          </a:prstGeom>
        </p:spPr>
        <p:txBody>
          <a:bodyPr wrap="square">
            <a:spAutoFit/>
          </a:bodyPr>
          <a:lstStyle/>
          <a:p>
            <a:pPr>
              <a:spcAft>
                <a:spcPts val="0"/>
              </a:spcAft>
            </a:pP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Avant de passer une carte du mort, on compte les LEVEES IMMEDIATES, c'est-à-dire TOUTES les levées qu’on peut réaliser avant que l’adversaire ne prenne la main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b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br>
            <a:endPar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l'As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est toujours une levée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immédiate</a:t>
            </a:r>
          </a:p>
          <a:p>
            <a:pPr marL="342900" lvl="0" indent="-342900">
              <a:spcAft>
                <a:spcPts val="0"/>
              </a:spcAft>
              <a:buFont typeface="Times New Roman" panose="02020603050405020304" pitchFamily="18" charset="0"/>
              <a:buChar char="-"/>
            </a:pP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Une couleur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FRANCHE produit autant de levées que sa longueur. Par exemple si on détient une couleur par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ARDV109 on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compte 6 levées. </a:t>
            </a:r>
            <a:endPar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Font typeface="Times New Roman" panose="02020603050405020304" pitchFamily="18" charset="0"/>
              <a:buChar char="-"/>
            </a:pP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FRANCHE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signifiant que la couleur  a été distribuée ainsi alors que AFFRANCHIE signifie qu’elle est devenue FRANCHE après avoir  fait sauter les arrêts que l'adversaire y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détenait.</a:t>
            </a:r>
          </a:p>
          <a:p>
            <a:pPr marL="342900" lvl="0" indent="-342900">
              <a:spcAft>
                <a:spcPts val="0"/>
              </a:spcAft>
              <a:buFont typeface="Times New Roman" panose="02020603050405020304" pitchFamily="18" charset="0"/>
              <a:buChar char="-"/>
            </a:pPr>
            <a:endPar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Si le </a:t>
            </a: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nombre </a:t>
            </a: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de levées immédiates correspond </a:t>
            </a: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au nombre de levées exigées</a:t>
            </a:r>
            <a:r>
              <a:rPr lang="fr-FR" sz="12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on les réalise immédiatement si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aucune possibilité n’existe de faire des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levées supplémentaires. </a:t>
            </a:r>
          </a:p>
          <a:p>
            <a:pPr>
              <a:spcAft>
                <a:spcPts val="0"/>
              </a:spcAft>
            </a:pP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Si ce nombre ne correspond pas au nombre de levées exigées,</a:t>
            </a:r>
            <a:r>
              <a:rPr lang="fr-FR" sz="12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il faut examiner la manière de réaliser les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manquantes, soit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par </a:t>
            </a:r>
            <a:r>
              <a:rPr lang="fr-FR" sz="1200" b="1" dirty="0">
                <a:latin typeface="Times New Roman" panose="02020603050405020304" pitchFamily="18" charset="0"/>
                <a:ea typeface="Times New Roman" panose="02020603050405020304" pitchFamily="18" charset="0"/>
                <a:cs typeface="Times New Roman" panose="02020603050405020304" pitchFamily="18" charset="0"/>
              </a:rPr>
              <a:t>l’affranchissement </a:t>
            </a: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d’une </a:t>
            </a:r>
            <a:r>
              <a:rPr lang="fr-FR" sz="1200" b="1" dirty="0">
                <a:latin typeface="Times New Roman" panose="02020603050405020304" pitchFamily="18" charset="0"/>
                <a:ea typeface="Times New Roman" panose="02020603050405020304" pitchFamily="18" charset="0"/>
                <a:cs typeface="Times New Roman" panose="02020603050405020304" pitchFamily="18" charset="0"/>
              </a:rPr>
              <a:t>couleur</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soit par des </a:t>
            </a: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impasses.</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p>
          <a:p>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Une couleur telle que ARV1098 n'est pas FRANCHE. Elle sera AFFRANCHIE dès qu’on aura fait sauter la Dame soit en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essayant de la capturer par le biais d’une impasse soit en la concédant après avoir tiré l’As et le Roi. Par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contre, une couleur par DV10987 ne sera AFFRANCHIE que lorsque l'on aura fait sauter l'As et le Roi,  les deux arrêts détenus par l'adversaire… à condition d’en avoir le TEMPS. </a:t>
            </a:r>
          </a:p>
        </p:txBody>
      </p:sp>
      <p:sp>
        <p:nvSpPr>
          <p:cNvPr id="6" name="ZoneTexte 5"/>
          <p:cNvSpPr txBox="1"/>
          <p:nvPr/>
        </p:nvSpPr>
        <p:spPr>
          <a:xfrm>
            <a:off x="848370" y="4183732"/>
            <a:ext cx="6498145" cy="307777"/>
          </a:xfrm>
          <a:prstGeom prst="rect">
            <a:avLst/>
          </a:prstGeom>
          <a:solidFill>
            <a:srgbClr val="C00000"/>
          </a:solidFill>
        </p:spPr>
        <p:txBody>
          <a:bodyPr wrap="square" rtlCol="0">
            <a:spAutoFit/>
          </a:bodyPr>
          <a:lstStyle/>
          <a:p>
            <a:pPr algn="ctr"/>
            <a:r>
              <a:rPr lang="fr-FR" sz="1100" dirty="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Pour bien comprendre cette notion de </a:t>
            </a:r>
            <a:r>
              <a:rPr lang="fr-FR" sz="1100" dirty="0">
                <a:solidFill>
                  <a:schemeClr val="bg1"/>
                </a:solidFill>
                <a:latin typeface="Algerian" panose="04020705040A02060702" pitchFamily="82" charset="0"/>
                <a:ea typeface="Times New Roman" panose="02020603050405020304" pitchFamily="18" charset="0"/>
                <a:cs typeface="Times New Roman" panose="02020603050405020304" pitchFamily="18" charset="0"/>
              </a:rPr>
              <a:t>TEMPS</a:t>
            </a:r>
            <a:r>
              <a:rPr lang="fr-FR" sz="1100" dirty="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 sans trop se casser la nénette, passons à la diapositive suivante</a:t>
            </a:r>
            <a:r>
              <a:rPr lang="fr-FR" sz="1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fr-FR" dirty="0"/>
          </a:p>
        </p:txBody>
      </p:sp>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1547" y="4004569"/>
            <a:ext cx="523994" cy="582216"/>
          </a:xfrm>
          <a:prstGeom prst="rect">
            <a:avLst/>
          </a:prstGeom>
        </p:spPr>
      </p:pic>
    </p:spTree>
    <p:extLst>
      <p:ext uri="{BB962C8B-B14F-4D97-AF65-F5344CB8AC3E}">
        <p14:creationId xmlns:p14="http://schemas.microsoft.com/office/powerpoint/2010/main" val="345504198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35467" y="294640"/>
            <a:ext cx="7884160" cy="3908762"/>
          </a:xfrm>
          <a:prstGeom prst="rect">
            <a:avLst/>
          </a:prstGeom>
        </p:spPr>
        <p:txBody>
          <a:bodyPr wrap="square">
            <a:spAutoFit/>
          </a:bodyPr>
          <a:lstStyle/>
          <a:p>
            <a:pPr algn="just">
              <a:spcAft>
                <a:spcPts val="0"/>
              </a:spcAft>
            </a:pPr>
            <a:r>
              <a:rPr lang="fr-FR" sz="2400" dirty="0" smtClean="0">
                <a:solidFill>
                  <a:srgbClr val="C00000"/>
                </a:solidFill>
                <a:latin typeface="Algerian" panose="04020705040A02060702" pitchFamily="82" charset="0"/>
                <a:ea typeface="MS Mincho" panose="02020609040205080304" pitchFamily="49" charset="-128"/>
              </a:rPr>
              <a:t>TIMING : </a:t>
            </a:r>
            <a:r>
              <a:rPr lang="fr-FR" sz="1400" dirty="0" smtClean="0">
                <a:latin typeface="Times New Roman" panose="02020603050405020304" pitchFamily="18" charset="0"/>
                <a:ea typeface="MS Mincho" panose="02020609040205080304" pitchFamily="49" charset="-128"/>
                <a:cs typeface="Times New Roman" panose="02020603050405020304" pitchFamily="18" charset="0"/>
              </a:rPr>
              <a:t>Il faut l’entendre comme l’ordre dans lequel doivent être jouées les 13 levées. On l’établit par l’élaboration d’un PLAN DE JEU bien précis après analyse de la physionomie de la donne : affranchissement d’une </a:t>
            </a:r>
            <a:r>
              <a:rPr lang="fr-FR" sz="1400" dirty="0">
                <a:latin typeface="Times New Roman" panose="02020603050405020304" pitchFamily="18" charset="0"/>
                <a:ea typeface="MS Mincho" panose="02020609040205080304" pitchFamily="49" charset="-128"/>
                <a:cs typeface="Times New Roman" panose="02020603050405020304" pitchFamily="18" charset="0"/>
              </a:rPr>
              <a:t>couleur, </a:t>
            </a:r>
            <a:r>
              <a:rPr lang="fr-FR" sz="1400" dirty="0" smtClean="0">
                <a:latin typeface="Times New Roman" panose="02020603050405020304" pitchFamily="18" charset="0"/>
                <a:ea typeface="MS Mincho" panose="02020609040205080304" pitchFamily="49" charset="-128"/>
                <a:cs typeface="Times New Roman" panose="02020603050405020304" pitchFamily="18" charset="0"/>
              </a:rPr>
              <a:t>élimination avec remise en main, jeu de coupe, squeeze etc. </a:t>
            </a:r>
          </a:p>
          <a:p>
            <a:pPr algn="just">
              <a:spcAft>
                <a:spcPts val="0"/>
              </a:spcAft>
            </a:pPr>
            <a:endParaRPr lang="fr-FR" sz="1400" dirty="0">
              <a:solidFill>
                <a:srgbClr val="C00000"/>
              </a:solidFill>
              <a:latin typeface="Times New Roman" panose="02020603050405020304" pitchFamily="18" charset="0"/>
              <a:ea typeface="MS Mincho" panose="02020609040205080304" pitchFamily="49" charset="-128"/>
              <a:cs typeface="Times New Roman" panose="02020603050405020304" pitchFamily="18" charset="0"/>
            </a:endParaRPr>
          </a:p>
          <a:p>
            <a:pPr algn="just">
              <a:spcAft>
                <a:spcPts val="0"/>
              </a:spcAft>
            </a:pPr>
            <a:r>
              <a:rPr lang="fr-FR" sz="1400" dirty="0" smtClean="0">
                <a:latin typeface="Arial" panose="020B0604020202020204" pitchFamily="34" charset="0"/>
                <a:ea typeface="MS Mincho" panose="02020609040205080304" pitchFamily="49" charset="-128"/>
              </a:rPr>
              <a:t>Qu’il s’agisse d’un contrat </a:t>
            </a:r>
            <a:r>
              <a:rPr lang="fr-FR" sz="1400" dirty="0">
                <a:latin typeface="Arial" panose="020B0604020202020204" pitchFamily="34" charset="0"/>
                <a:ea typeface="MS Mincho" panose="02020609040205080304" pitchFamily="49" charset="-128"/>
              </a:rPr>
              <a:t>à SA </a:t>
            </a:r>
            <a:r>
              <a:rPr lang="fr-FR" sz="1400" dirty="0" smtClean="0">
                <a:latin typeface="Arial" panose="020B0604020202020204" pitchFamily="34" charset="0"/>
                <a:ea typeface="MS Mincho" panose="02020609040205080304" pitchFamily="49" charset="-128"/>
              </a:rPr>
              <a:t>ou à </a:t>
            </a:r>
            <a:r>
              <a:rPr lang="fr-FR" sz="1400" dirty="0">
                <a:latin typeface="Arial" panose="020B0604020202020204" pitchFamily="34" charset="0"/>
                <a:ea typeface="MS Mincho" panose="02020609040205080304" pitchFamily="49" charset="-128"/>
              </a:rPr>
              <a:t>la </a:t>
            </a:r>
            <a:r>
              <a:rPr lang="fr-FR" sz="1400" dirty="0" smtClean="0">
                <a:latin typeface="Arial" panose="020B0604020202020204" pitchFamily="34" charset="0"/>
                <a:ea typeface="MS Mincho" panose="02020609040205080304" pitchFamily="49" charset="-128"/>
              </a:rPr>
              <a:t>COULEUR,  le plan de jeu est établi de la même manière, la seule différence étant qu’il n’y a pas de jeu de coupe à S.A. S’il n’y a pas de dangers de coupe, il n’en reste pas moins celui de ne pas pouvoir arrêter le défilement d’une couleur affranchie de l’adversaire.</a:t>
            </a:r>
          </a:p>
          <a:p>
            <a:pPr algn="just">
              <a:spcAft>
                <a:spcPts val="0"/>
              </a:spcAft>
            </a:pPr>
            <a:r>
              <a:rPr lang="fr-FR" sz="1400" dirty="0" smtClean="0">
                <a:latin typeface="Arial" panose="020B0604020202020204" pitchFamily="34" charset="0"/>
                <a:ea typeface="MS Mincho" panose="02020609040205080304" pitchFamily="49" charset="-128"/>
              </a:rPr>
              <a:t>Pour se </a:t>
            </a:r>
            <a:r>
              <a:rPr lang="fr-FR" sz="1400" dirty="0">
                <a:latin typeface="Arial" panose="020B0604020202020204" pitchFamily="34" charset="0"/>
                <a:ea typeface="MS Mincho" panose="02020609040205080304" pitchFamily="49" charset="-128"/>
              </a:rPr>
              <a:t>prémunir contre </a:t>
            </a:r>
            <a:r>
              <a:rPr lang="fr-FR" sz="1400" dirty="0" smtClean="0">
                <a:latin typeface="Arial" panose="020B0604020202020204" pitchFamily="34" charset="0"/>
                <a:ea typeface="MS Mincho" panose="02020609040205080304" pitchFamily="49" charset="-128"/>
              </a:rPr>
              <a:t>de tels dangers, dans les contrats à S.A. il </a:t>
            </a:r>
            <a:r>
              <a:rPr lang="fr-FR" sz="1400" dirty="0">
                <a:latin typeface="Arial" panose="020B0604020202020204" pitchFamily="34" charset="0"/>
                <a:ea typeface="MS Mincho" panose="02020609040205080304" pitchFamily="49" charset="-128"/>
              </a:rPr>
              <a:t>faut </a:t>
            </a:r>
            <a:r>
              <a:rPr lang="fr-FR" sz="1400" dirty="0" smtClean="0">
                <a:latin typeface="Arial" panose="020B0604020202020204" pitchFamily="34" charset="0"/>
                <a:ea typeface="MS Mincho" panose="02020609040205080304" pitchFamily="49" charset="-128"/>
              </a:rPr>
              <a:t>faire attention et préserver les arrêts détenus dans les couleurs de l’adversaire et dans les contrats à la couleur  </a:t>
            </a:r>
            <a:r>
              <a:rPr lang="fr-FR" sz="1400" dirty="0">
                <a:latin typeface="Arial" panose="020B0604020202020204" pitchFamily="34" charset="0"/>
                <a:ea typeface="MS Mincho" panose="02020609040205080304" pitchFamily="49" charset="-128"/>
              </a:rPr>
              <a:t>décider si les atouts doivent être </a:t>
            </a:r>
            <a:r>
              <a:rPr lang="fr-FR" sz="1400" b="1" i="1" dirty="0">
                <a:latin typeface="Arial" panose="020B0604020202020204" pitchFamily="34" charset="0"/>
                <a:ea typeface="MS Mincho" panose="02020609040205080304" pitchFamily="49" charset="-128"/>
              </a:rPr>
              <a:t>purgés </a:t>
            </a:r>
            <a:r>
              <a:rPr lang="fr-FR" sz="1400" dirty="0">
                <a:latin typeface="Arial" panose="020B0604020202020204" pitchFamily="34" charset="0"/>
                <a:ea typeface="MS Mincho" panose="02020609040205080304" pitchFamily="49" charset="-128"/>
              </a:rPr>
              <a:t> en </a:t>
            </a:r>
            <a:r>
              <a:rPr lang="fr-FR" sz="1400" dirty="0" smtClean="0">
                <a:latin typeface="Arial" panose="020B0604020202020204" pitchFamily="34" charset="0"/>
                <a:ea typeface="MS Mincho" panose="02020609040205080304" pitchFamily="49" charset="-128"/>
              </a:rPr>
              <a:t>totalité ou partiellement. Il </a:t>
            </a:r>
            <a:r>
              <a:rPr lang="fr-FR" sz="1400" dirty="0">
                <a:latin typeface="Arial" panose="020B0604020202020204" pitchFamily="34" charset="0"/>
                <a:ea typeface="MS Mincho" panose="02020609040205080304" pitchFamily="49" charset="-128"/>
              </a:rPr>
              <a:t>est évident que pour faire des levées de coupe, il faut avoir des atouts</a:t>
            </a:r>
            <a:r>
              <a:rPr lang="fr-FR" sz="1400" dirty="0" smtClean="0">
                <a:latin typeface="Arial" panose="020B0604020202020204" pitchFamily="34" charset="0"/>
                <a:ea typeface="MS Mincho" panose="02020609040205080304" pitchFamily="49" charset="-128"/>
              </a:rPr>
              <a:t>.. Il ne faut donc pas céder à la panique de les tirer </a:t>
            </a:r>
            <a:r>
              <a:rPr lang="fr-FR" sz="1400" dirty="0">
                <a:latin typeface="Arial" panose="020B0604020202020204" pitchFamily="34" charset="0"/>
                <a:ea typeface="MS Mincho" panose="02020609040205080304" pitchFamily="49" charset="-128"/>
              </a:rPr>
              <a:t>comme à la bataille, </a:t>
            </a:r>
            <a:r>
              <a:rPr lang="fr-FR" sz="1400" dirty="0" smtClean="0">
                <a:latin typeface="Arial" panose="020B0604020202020204" pitchFamily="34" charset="0"/>
                <a:ea typeface="MS Mincho" panose="02020609040205080304" pitchFamily="49" charset="-128"/>
              </a:rPr>
              <a:t>sous </a:t>
            </a:r>
            <a:r>
              <a:rPr lang="fr-FR" sz="1400" dirty="0">
                <a:latin typeface="Arial" panose="020B0604020202020204" pitchFamily="34" charset="0"/>
                <a:ea typeface="MS Mincho" panose="02020609040205080304" pitchFamily="49" charset="-128"/>
              </a:rPr>
              <a:t>prétexte  que 100000  anglais se sont  jetés dans la Tamise pour ne pas l'avoir fait. </a:t>
            </a:r>
            <a:endParaRPr lang="fr-FR" sz="1400" dirty="0" smtClean="0">
              <a:latin typeface="Arial" panose="020B0604020202020204" pitchFamily="34" charset="0"/>
              <a:ea typeface="MS Mincho" panose="02020609040205080304" pitchFamily="49" charset="-128"/>
            </a:endParaRPr>
          </a:p>
          <a:p>
            <a:pPr algn="just">
              <a:spcAft>
                <a:spcPts val="0"/>
              </a:spcAft>
            </a:pPr>
            <a:r>
              <a:rPr lang="fr-FR" sz="1400" dirty="0" smtClean="0">
                <a:latin typeface="Arial" panose="020B0604020202020204" pitchFamily="34" charset="0"/>
                <a:ea typeface="MS Mincho" panose="02020609040205080304" pitchFamily="49" charset="-128"/>
              </a:rPr>
              <a:t>Cela  </a:t>
            </a:r>
            <a:r>
              <a:rPr lang="fr-FR" sz="1400" dirty="0">
                <a:latin typeface="Arial" panose="020B0604020202020204" pitchFamily="34" charset="0"/>
                <a:ea typeface="MS Mincho" panose="02020609040205080304" pitchFamily="49" charset="-128"/>
              </a:rPr>
              <a:t>n'a  d'ailleurs  jamais  </a:t>
            </a:r>
            <a:r>
              <a:rPr lang="fr-FR" sz="1400" dirty="0" smtClean="0">
                <a:latin typeface="Arial" panose="020B0604020202020204" pitchFamily="34" charset="0"/>
                <a:ea typeface="MS Mincho" panose="02020609040205080304" pitchFamily="49" charset="-128"/>
              </a:rPr>
              <a:t>été   </a:t>
            </a:r>
            <a:r>
              <a:rPr lang="fr-FR" sz="1400" dirty="0">
                <a:latin typeface="Arial" panose="020B0604020202020204" pitchFamily="34" charset="0"/>
                <a:ea typeface="MS Mincho" panose="02020609040205080304" pitchFamily="49" charset="-128"/>
              </a:rPr>
              <a:t>prouvé   et   des  doutes   persistent  sur la  nationalité  des noyés</a:t>
            </a:r>
            <a:r>
              <a:rPr lang="fr-FR" sz="1400" dirty="0" smtClean="0">
                <a:latin typeface="Arial" panose="020B0604020202020204" pitchFamily="34" charset="0"/>
                <a:ea typeface="MS Mincho" panose="02020609040205080304" pitchFamily="49" charset="-128"/>
              </a:rPr>
              <a:t>. Il </a:t>
            </a:r>
            <a:r>
              <a:rPr lang="fr-FR" sz="1400" dirty="0">
                <a:latin typeface="Arial" panose="020B0604020202020204" pitchFamily="34" charset="0"/>
                <a:ea typeface="MS Mincho" panose="02020609040205080304" pitchFamily="49" charset="-128"/>
              </a:rPr>
              <a:t>y a eu des anglais, beaucoup de français, pas mal d’italiens  et de nombreux zoulous.</a:t>
            </a:r>
          </a:p>
          <a:p>
            <a:pPr algn="just">
              <a:spcAft>
                <a:spcPts val="0"/>
              </a:spcAft>
            </a:pPr>
            <a:r>
              <a:rPr lang="fr-FR" sz="1400" dirty="0">
                <a:latin typeface="Arial" panose="020B0604020202020204" pitchFamily="34" charset="0"/>
                <a:ea typeface="MS Mincho" panose="02020609040205080304" pitchFamily="49" charset="-128"/>
              </a:rPr>
              <a:t>Le seul mystère qui persiste est relatif au choix de la Tamise, le plus pollué des fleuves anglais</a:t>
            </a:r>
            <a:r>
              <a:rPr lang="fr-FR" sz="1400" dirty="0" smtClean="0">
                <a:latin typeface="Arial" panose="020B0604020202020204" pitchFamily="34" charset="0"/>
                <a:ea typeface="MS Mincho" panose="02020609040205080304" pitchFamily="49" charset="-128"/>
              </a:rPr>
              <a:t>.</a:t>
            </a:r>
            <a:endParaRPr lang="fr-FR" sz="1400" dirty="0">
              <a:latin typeface="Courier New" panose="02070309020205020404" pitchFamily="49" charset="0"/>
              <a:ea typeface="Times New Roman" panose="02020603050405020304" pitchFamily="18" charset="0"/>
            </a:endParaRPr>
          </a:p>
        </p:txBody>
      </p:sp>
      <p:sp>
        <p:nvSpPr>
          <p:cNvPr id="3" name="Espace réservé du numéro de diapositive 2"/>
          <p:cNvSpPr>
            <a:spLocks noGrp="1"/>
          </p:cNvSpPr>
          <p:nvPr>
            <p:ph type="sldNum" sz="quarter" idx="12"/>
          </p:nvPr>
        </p:nvSpPr>
        <p:spPr/>
        <p:txBody>
          <a:bodyPr/>
          <a:lstStyle/>
          <a:p>
            <a:fld id="{216D6DEA-369B-4E75-9939-9030780B741F}" type="slidenum">
              <a:rPr lang="fr-FR" smtClean="0">
                <a:solidFill>
                  <a:prstClr val="black">
                    <a:tint val="75000"/>
                  </a:prstClr>
                </a:solidFill>
              </a:rPr>
              <a:pPr/>
              <a:t>35</a:t>
            </a:fld>
            <a:endParaRPr lang="fr-FR" dirty="0">
              <a:solidFill>
                <a:prstClr val="black">
                  <a:tint val="75000"/>
                </a:prstClr>
              </a:solidFill>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38274347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9218" name="Rectangle 2"/>
          <p:cNvSpPr>
            <a:spLocks noChangeArrowheads="1"/>
          </p:cNvSpPr>
          <p:nvPr/>
        </p:nvSpPr>
        <p:spPr bwMode="auto">
          <a:xfrm>
            <a:off x="0" y="0"/>
            <a:ext cx="82804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286000" algn="l"/>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 name="Rectangle 1"/>
          <p:cNvSpPr/>
          <p:nvPr/>
        </p:nvSpPr>
        <p:spPr>
          <a:xfrm>
            <a:off x="169100" y="228600"/>
            <a:ext cx="7847139" cy="4185761"/>
          </a:xfrm>
          <a:prstGeom prst="rect">
            <a:avLst/>
          </a:prstGeom>
        </p:spPr>
        <p:txBody>
          <a:bodyPr wrap="square">
            <a:spAutoFit/>
          </a:bodyPr>
          <a:lstStyle/>
          <a:p>
            <a:pPr algn="just">
              <a:spcAft>
                <a:spcPts val="0"/>
              </a:spcAft>
            </a:pPr>
            <a:r>
              <a:rPr lang="fr-FR" sz="1400" dirty="0" smtClean="0">
                <a:latin typeface="Arial" panose="020B0604020202020204" pitchFamily="34" charset="0"/>
                <a:ea typeface="MS Mincho" panose="02020609040205080304" pitchFamily="49" charset="-128"/>
              </a:rPr>
              <a:t>La </a:t>
            </a:r>
            <a:r>
              <a:rPr lang="fr-FR" sz="1200" b="1"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PURGE DES ATOUTS </a:t>
            </a:r>
            <a:r>
              <a:rPr lang="fr-FR" sz="1400" dirty="0" smtClean="0">
                <a:latin typeface="Arial" panose="020B0604020202020204" pitchFamily="34" charset="0"/>
                <a:ea typeface="MS Mincho" panose="02020609040205080304" pitchFamily="49" charset="-128"/>
              </a:rPr>
              <a:t>reste soumise à d’autres impératifs et doit être effectuée sous le timing prévu par le Plan de jeu. Il est quelquefois préférable, lorsque le nombre des levées détenues est égal au nombre de levées exigées pour la réussite du contrat, de les encaisser le plus rapidement comme si on jouait à </a:t>
            </a:r>
            <a:r>
              <a:rPr lang="fr-FR" sz="1400" b="1" i="1" dirty="0" smtClean="0">
                <a:latin typeface="Arial" panose="020B0604020202020204" pitchFamily="34" charset="0"/>
                <a:ea typeface="MS Mincho" panose="02020609040205080304" pitchFamily="49" charset="-128"/>
              </a:rPr>
              <a:t>SA. </a:t>
            </a:r>
            <a:r>
              <a:rPr lang="fr-FR" sz="1400" dirty="0" smtClean="0">
                <a:latin typeface="Arial" panose="020B0604020202020204" pitchFamily="34" charset="0"/>
                <a:ea typeface="MS Mincho" panose="02020609040205080304" pitchFamily="49" charset="-128"/>
              </a:rPr>
              <a:t>Il faut donc que le TIMING soit précis : e</a:t>
            </a:r>
            <a:r>
              <a:rPr lang="en-GB" sz="1400" dirty="0" smtClean="0">
                <a:latin typeface="Arial" panose="020B0604020202020204" pitchFamily="34" charset="0"/>
                <a:ea typeface="MS Mincho" panose="02020609040205080304" pitchFamily="49" charset="-128"/>
              </a:rPr>
              <a:t>very </a:t>
            </a:r>
            <a:r>
              <a:rPr lang="en-GB" sz="1400" dirty="0">
                <a:latin typeface="Arial" panose="020B0604020202020204" pitchFamily="34" charset="0"/>
                <a:ea typeface="MS Mincho" panose="02020609040205080304" pitchFamily="49" charset="-128"/>
              </a:rPr>
              <a:t>thing at the right place and at  the right </a:t>
            </a:r>
            <a:r>
              <a:rPr lang="en-GB" sz="1400" dirty="0" smtClean="0">
                <a:latin typeface="Arial" panose="020B0604020202020204" pitchFamily="34" charset="0"/>
                <a:ea typeface="MS Mincho" panose="02020609040205080304" pitchFamily="49" charset="-128"/>
              </a:rPr>
              <a:t>moment.</a:t>
            </a:r>
          </a:p>
          <a:p>
            <a:pPr algn="just">
              <a:spcAft>
                <a:spcPts val="0"/>
              </a:spcAft>
            </a:pPr>
            <a:endParaRPr lang="fr-FR" sz="1400" dirty="0" smtClean="0">
              <a:latin typeface="Arial" panose="020B0604020202020204" pitchFamily="34" charset="0"/>
              <a:ea typeface="MS Mincho" panose="02020609040205080304" pitchFamily="49" charset="-128"/>
            </a:endParaRPr>
          </a:p>
          <a:p>
            <a:pPr algn="just">
              <a:spcAft>
                <a:spcPts val="0"/>
              </a:spcAft>
            </a:pPr>
            <a:r>
              <a:rPr lang="fr-FR" sz="1400" dirty="0" smtClean="0">
                <a:latin typeface="Arial" panose="020B0604020202020204" pitchFamily="34" charset="0"/>
                <a:ea typeface="MS Mincho" panose="02020609040205080304" pitchFamily="49" charset="-128"/>
              </a:rPr>
              <a:t>En  </a:t>
            </a:r>
            <a:r>
              <a:rPr lang="fr-FR" sz="1400" dirty="0">
                <a:latin typeface="Arial" panose="020B0604020202020204" pitchFamily="34" charset="0"/>
                <a:ea typeface="MS Mincho" panose="02020609040205080304" pitchFamily="49" charset="-128"/>
              </a:rPr>
              <a:t>bref,  qu’il s’agisse de contrats  à  SANS  ATOUT ou à LA COULEUR, </a:t>
            </a:r>
            <a:r>
              <a:rPr lang="fr-FR" sz="1400" dirty="0" smtClean="0">
                <a:latin typeface="Arial" panose="020B0604020202020204" pitchFamily="34" charset="0"/>
                <a:ea typeface="MS Mincho" panose="02020609040205080304" pitchFamily="49" charset="-128"/>
              </a:rPr>
              <a:t>le choix d’une ligne de jeu doit résulter des bonnes réponses aux questions que tout il faut doit se poser. En </a:t>
            </a:r>
            <a:r>
              <a:rPr lang="fr-FR" sz="1400" dirty="0">
                <a:latin typeface="Arial" panose="020B0604020202020204" pitchFamily="34" charset="0"/>
                <a:ea typeface="MS Mincho" panose="02020609040205080304" pitchFamily="49" charset="-128"/>
              </a:rPr>
              <a:t>voici quelques unes </a:t>
            </a:r>
            <a:r>
              <a:rPr lang="fr-FR" sz="1400" dirty="0" smtClean="0">
                <a:latin typeface="Arial" panose="020B0604020202020204" pitchFamily="34" charset="0"/>
                <a:ea typeface="MS Mincho" panose="02020609040205080304" pitchFamily="49" charset="-128"/>
              </a:rPr>
              <a:t>triées </a:t>
            </a:r>
            <a:r>
              <a:rPr lang="fr-FR" sz="1400" dirty="0">
                <a:latin typeface="Arial" panose="020B0604020202020204" pitchFamily="34" charset="0"/>
                <a:ea typeface="MS Mincho" panose="02020609040205080304" pitchFamily="49" charset="-128"/>
              </a:rPr>
              <a:t>en </a:t>
            </a:r>
            <a:r>
              <a:rPr lang="fr-FR" sz="1400" dirty="0" smtClean="0">
                <a:latin typeface="Arial" panose="020B0604020202020204" pitchFamily="34" charset="0"/>
                <a:ea typeface="MS Mincho" panose="02020609040205080304" pitchFamily="49" charset="-128"/>
              </a:rPr>
              <a:t>vrac, mais elles sont fonction des connaissances du joueur : </a:t>
            </a:r>
          </a:p>
          <a:p>
            <a:pPr algn="just">
              <a:spcAft>
                <a:spcPts val="0"/>
              </a:spcAft>
            </a:pPr>
            <a:endParaRPr lang="fr-FR" sz="1400" b="1" i="1" dirty="0" smtClean="0">
              <a:solidFill>
                <a:srgbClr val="C00000"/>
              </a:solidFill>
              <a:latin typeface="Arial" panose="020B0604020202020204" pitchFamily="34" charset="0"/>
              <a:ea typeface="MS Mincho" panose="02020609040205080304" pitchFamily="49" charset="-128"/>
            </a:endParaRPr>
          </a:p>
          <a:p>
            <a:pPr algn="just">
              <a:spcAft>
                <a:spcPts val="0"/>
              </a:spcAft>
            </a:pPr>
            <a:r>
              <a:rPr lang="fr-FR" sz="1400" dirty="0" smtClean="0">
                <a:latin typeface="Arial" panose="020B0604020202020204" pitchFamily="34" charset="0"/>
                <a:ea typeface="MS Mincho" panose="02020609040205080304" pitchFamily="49" charset="-128"/>
              </a:rPr>
              <a:t>1</a:t>
            </a:r>
            <a:r>
              <a:rPr lang="fr-FR" sz="1400" dirty="0">
                <a:latin typeface="Arial" panose="020B0604020202020204" pitchFamily="34" charset="0"/>
                <a:ea typeface="MS Mincho" panose="02020609040205080304" pitchFamily="49" charset="-128"/>
              </a:rPr>
              <a:t>/- Combien de perdantes inévitables, combien de possibles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Arial" panose="020B0604020202020204" pitchFamily="34" charset="0"/>
                <a:ea typeface="MS Mincho" panose="02020609040205080304" pitchFamily="49" charset="-128"/>
              </a:rPr>
              <a:t>2/- quelle est la  "main de base " :  celle du déclarant ou celle du mort ?</a:t>
            </a:r>
          </a:p>
          <a:p>
            <a:pPr algn="just">
              <a:spcAft>
                <a:spcPts val="0"/>
              </a:spcAft>
            </a:pPr>
            <a:r>
              <a:rPr lang="fr-FR" sz="1400" dirty="0">
                <a:latin typeface="Arial" panose="020B0604020202020204" pitchFamily="34" charset="0"/>
                <a:ea typeface="MS Mincho" panose="02020609040205080304" pitchFamily="49" charset="-128"/>
              </a:rPr>
              <a:t>3/- a-t-on besoin des atouts pour effectuer un de coupe ou double coupe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a:latin typeface="Arial" panose="020B0604020202020204" pitchFamily="34" charset="0"/>
                <a:ea typeface="MS Mincho" panose="02020609040205080304" pitchFamily="49" charset="-128"/>
              </a:rPr>
              <a:t>4/- faut-il purger les atouts et de quelle manière : purge totale ou partielle ?</a:t>
            </a:r>
          </a:p>
          <a:p>
            <a:pPr algn="just">
              <a:spcAft>
                <a:spcPts val="0"/>
              </a:spcAft>
            </a:pPr>
            <a:r>
              <a:rPr lang="fr-FR" sz="1400" dirty="0" smtClean="0">
                <a:latin typeface="Arial" panose="020B0604020202020204" pitchFamily="34" charset="0"/>
                <a:ea typeface="MS Mincho" panose="02020609040205080304" pitchFamily="49" charset="-128"/>
              </a:rPr>
              <a:t>5/- </a:t>
            </a:r>
            <a:r>
              <a:rPr lang="fr-FR" sz="1400" dirty="0">
                <a:latin typeface="Arial" panose="020B0604020202020204" pitchFamily="34" charset="0"/>
                <a:ea typeface="MS Mincho" panose="02020609040205080304" pitchFamily="49" charset="-128"/>
              </a:rPr>
              <a:t>la purge </a:t>
            </a:r>
            <a:r>
              <a:rPr lang="fr-FR" sz="1400" dirty="0" smtClean="0">
                <a:latin typeface="Arial" panose="020B0604020202020204" pitchFamily="34" charset="0"/>
                <a:ea typeface="MS Mincho" panose="02020609040205080304" pitchFamily="49" charset="-128"/>
              </a:rPr>
              <a:t>doit -elle </a:t>
            </a:r>
            <a:r>
              <a:rPr lang="fr-FR" sz="1400" dirty="0">
                <a:latin typeface="Arial" panose="020B0604020202020204" pitchFamily="34" charset="0"/>
                <a:ea typeface="MS Mincho" panose="02020609040205080304" pitchFamily="49" charset="-128"/>
              </a:rPr>
              <a:t>être immédiate  ou peut-elle être différée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smtClean="0">
                <a:latin typeface="Arial" panose="020B0604020202020204" pitchFamily="34" charset="0"/>
                <a:ea typeface="MS Mincho" panose="02020609040205080304" pitchFamily="49" charset="-128"/>
              </a:rPr>
              <a:t>6/- </a:t>
            </a:r>
            <a:r>
              <a:rPr lang="fr-FR" sz="1400" dirty="0">
                <a:latin typeface="Arial" panose="020B0604020202020204" pitchFamily="34" charset="0"/>
                <a:ea typeface="MS Mincho" panose="02020609040205080304" pitchFamily="49" charset="-128"/>
              </a:rPr>
              <a:t>est-il possible d'éviter telle impasse </a:t>
            </a:r>
            <a:r>
              <a:rPr lang="fr-FR" sz="1400" dirty="0" smtClean="0">
                <a:latin typeface="Arial" panose="020B0604020202020204" pitchFamily="34" charset="0"/>
                <a:ea typeface="MS Mincho" panose="02020609040205080304" pitchFamily="49" charset="-128"/>
              </a:rPr>
              <a:t>?</a:t>
            </a:r>
          </a:p>
          <a:p>
            <a:pPr algn="just">
              <a:spcAft>
                <a:spcPts val="0"/>
              </a:spcAft>
            </a:pPr>
            <a:r>
              <a:rPr lang="fr-FR" sz="1400" dirty="0" smtClean="0">
                <a:latin typeface="Arial" panose="020B0604020202020204" pitchFamily="34" charset="0"/>
                <a:ea typeface="MS Mincho" panose="02020609040205080304" pitchFamily="49" charset="-128"/>
              </a:rPr>
              <a:t>7/- </a:t>
            </a:r>
            <a:r>
              <a:rPr lang="fr-FR" sz="1400" dirty="0">
                <a:latin typeface="Arial" panose="020B0604020202020204" pitchFamily="34" charset="0"/>
                <a:ea typeface="MS Mincho" panose="02020609040205080304" pitchFamily="49" charset="-128"/>
              </a:rPr>
              <a:t>que va-t-il arriver si l'impasse échoue ?</a:t>
            </a:r>
            <a:endParaRPr lang="fr-FR" sz="1400" dirty="0">
              <a:latin typeface="Courier New" panose="02070309020205020404" pitchFamily="49" charset="0"/>
              <a:ea typeface="Times New Roman" panose="02020603050405020304" pitchFamily="18" charset="0"/>
            </a:endParaRPr>
          </a:p>
          <a:p>
            <a:pPr algn="just">
              <a:spcAft>
                <a:spcPts val="0"/>
              </a:spcAft>
            </a:pPr>
            <a:r>
              <a:rPr lang="fr-FR" sz="1400" dirty="0" smtClean="0">
                <a:latin typeface="Arial" panose="020B0604020202020204" pitchFamily="34" charset="0"/>
                <a:ea typeface="MS Mincho" panose="02020609040205080304" pitchFamily="49" charset="-128"/>
              </a:rPr>
              <a:t>8/- peut-on envisager </a:t>
            </a:r>
            <a:r>
              <a:rPr lang="fr-FR" sz="1400" dirty="0">
                <a:latin typeface="Arial" panose="020B0604020202020204" pitchFamily="34" charset="0"/>
                <a:ea typeface="MS Mincho" panose="02020609040205080304" pitchFamily="49" charset="-128"/>
              </a:rPr>
              <a:t>un jeu d'élimination </a:t>
            </a:r>
            <a:r>
              <a:rPr lang="fr-FR" sz="1400" dirty="0" smtClean="0">
                <a:latin typeface="Arial" panose="020B0604020202020204" pitchFamily="34" charset="0"/>
                <a:ea typeface="MS Mincho" panose="02020609040205080304" pitchFamily="49" charset="-128"/>
              </a:rPr>
              <a:t>?</a:t>
            </a:r>
          </a:p>
          <a:p>
            <a:pPr algn="just">
              <a:spcAft>
                <a:spcPts val="0"/>
              </a:spcAft>
            </a:pPr>
            <a:r>
              <a:rPr lang="fr-FR" sz="1400" dirty="0" smtClean="0">
                <a:effectLst/>
                <a:latin typeface="Arial" panose="020B0604020202020204" pitchFamily="34" charset="0"/>
                <a:ea typeface="MS Mincho" panose="02020609040205080304" pitchFamily="49" charset="-128"/>
              </a:rPr>
              <a:t>9/- ai-je le temps </a:t>
            </a:r>
            <a:r>
              <a:rPr lang="fr-FR" sz="1400" b="1" dirty="0" smtClean="0">
                <a:effectLst/>
                <a:latin typeface="Arial" panose="020B0604020202020204" pitchFamily="34" charset="0"/>
                <a:ea typeface="MS Mincho" panose="02020609040205080304" pitchFamily="49" charset="-128"/>
              </a:rPr>
              <a:t>d’affranchir</a:t>
            </a:r>
            <a:r>
              <a:rPr lang="fr-FR" sz="1400" dirty="0" smtClean="0">
                <a:effectLst/>
                <a:latin typeface="Arial" panose="020B0604020202020204" pitchFamily="34" charset="0"/>
                <a:ea typeface="MS Mincho" panose="02020609040205080304" pitchFamily="49" charset="-128"/>
              </a:rPr>
              <a:t> une couleur de mon camp ?</a:t>
            </a:r>
            <a:endParaRPr lang="fr-FR" sz="1400" dirty="0">
              <a:effectLst/>
              <a:latin typeface="Courier New" panose="02070309020205020404" pitchFamily="49" charset="0"/>
              <a:ea typeface="Times New Roman" panose="02020603050405020304" pitchFamily="18" charset="0"/>
            </a:endParaRPr>
          </a:p>
        </p:txBody>
      </p:sp>
      <p:sp>
        <p:nvSpPr>
          <p:cNvPr id="4" name="Rectangle 3"/>
          <p:cNvSpPr/>
          <p:nvPr/>
        </p:nvSpPr>
        <p:spPr>
          <a:xfrm>
            <a:off x="160750" y="3080070"/>
            <a:ext cx="7863840" cy="523220"/>
          </a:xfrm>
          <a:prstGeom prst="rect">
            <a:avLst/>
          </a:prstGeom>
        </p:spPr>
        <p:txBody>
          <a:bodyPr wrap="square">
            <a:spAutoFit/>
          </a:bodyPr>
          <a:lstStyle/>
          <a:p>
            <a:pPr algn="just">
              <a:spcAft>
                <a:spcPts val="0"/>
              </a:spcAft>
            </a:pPr>
            <a:endParaRPr lang="fr-FR" sz="1400" dirty="0">
              <a:latin typeface="Arial" panose="020B0604020202020204" pitchFamily="34" charset="0"/>
              <a:ea typeface="MS Mincho" panose="02020609040205080304" pitchFamily="49" charset="-128"/>
            </a:endParaRPr>
          </a:p>
          <a:p>
            <a:pPr algn="just">
              <a:spcAft>
                <a:spcPts val="0"/>
              </a:spcAft>
            </a:pPr>
            <a:r>
              <a:rPr lang="fr-FR" sz="1400" dirty="0" smtClean="0">
                <a:latin typeface="Arial" panose="020B0604020202020204" pitchFamily="34" charset="0"/>
                <a:ea typeface="MS Mincho" panose="02020609040205080304" pitchFamily="49" charset="-128"/>
              </a:rPr>
              <a:t> </a:t>
            </a:r>
            <a:endParaRPr lang="fr-FR" sz="1400" dirty="0">
              <a:latin typeface="Courier New" panose="02070309020205020404" pitchFamily="49" charset="0"/>
              <a:ea typeface="Times New Roman" panose="02020603050405020304" pitchFamily="18" charset="0"/>
            </a:endParaRPr>
          </a:p>
        </p:txBody>
      </p:sp>
      <p:sp>
        <p:nvSpPr>
          <p:cNvPr id="5" name="Espace réservé du numéro de diapositive 4"/>
          <p:cNvSpPr>
            <a:spLocks noGrp="1"/>
          </p:cNvSpPr>
          <p:nvPr>
            <p:ph type="sldNum" sz="quarter" idx="12"/>
          </p:nvPr>
        </p:nvSpPr>
        <p:spPr/>
        <p:txBody>
          <a:bodyPr/>
          <a:lstStyle/>
          <a:p>
            <a:fld id="{216D6DEA-369B-4E75-9939-9030780B741F}" type="slidenum">
              <a:rPr lang="fr-FR" smtClean="0">
                <a:solidFill>
                  <a:prstClr val="black">
                    <a:tint val="75000"/>
                  </a:prstClr>
                </a:solidFill>
              </a:rPr>
              <a:pPr/>
              <a:t>36</a:t>
            </a:fld>
            <a:endParaRPr lang="fr-FR" dirty="0">
              <a:solidFill>
                <a:prstClr val="black">
                  <a:tint val="75000"/>
                </a:prstClr>
              </a:solidFill>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18300011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216D6DEA-369B-4E75-9939-9030780B741F}" type="slidenum">
              <a:rPr lang="fr-FR" smtClean="0">
                <a:solidFill>
                  <a:prstClr val="black">
                    <a:tint val="75000"/>
                  </a:prstClr>
                </a:solidFill>
              </a:rPr>
              <a:pPr/>
              <a:t>37</a:t>
            </a:fld>
            <a:endParaRPr lang="fr-FR" dirty="0">
              <a:solidFill>
                <a:prstClr val="black">
                  <a:tint val="75000"/>
                </a:prstClr>
              </a:solidFill>
            </a:endParaRPr>
          </a:p>
        </p:txBody>
      </p:sp>
      <p:graphicFrame>
        <p:nvGraphicFramePr>
          <p:cNvPr id="2" name="Tableau 1"/>
          <p:cNvGraphicFramePr>
            <a:graphicFrameLocks noGrp="1"/>
          </p:cNvGraphicFramePr>
          <p:nvPr>
            <p:extLst>
              <p:ext uri="{D42A27DB-BD31-4B8C-83A1-F6EECF244321}">
                <p14:modId xmlns:p14="http://schemas.microsoft.com/office/powerpoint/2010/main" val="651307672"/>
              </p:ext>
            </p:extLst>
          </p:nvPr>
        </p:nvGraphicFramePr>
        <p:xfrm>
          <a:off x="469563" y="876921"/>
          <a:ext cx="2304811" cy="2103120"/>
        </p:xfrm>
        <a:graphic>
          <a:graphicData uri="http://schemas.openxmlformats.org/drawingml/2006/table">
            <a:tbl>
              <a:tblPr>
                <a:tableStyleId>{5C22544A-7EE6-4342-B048-85BDC9FD1C3A}</a:tableStyleId>
              </a:tblPr>
              <a:tblGrid>
                <a:gridCol w="169123"/>
                <a:gridCol w="609125"/>
                <a:gridCol w="194153"/>
                <a:gridCol w="576198"/>
                <a:gridCol w="169101"/>
                <a:gridCol w="587111"/>
              </a:tblGrid>
              <a:tr h="109347">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AD75</a:t>
                      </a: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R109863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smtClean="0">
                          <a:effectLst/>
                        </a:rPr>
                        <a:t>A5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smtClean="0">
                          <a:effectLst/>
                        </a:rPr>
                        <a:t>R4      </a:t>
                      </a: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en-GB" sz="1000" dirty="0">
                          <a:effectLst/>
                        </a:rPr>
                        <a:t/>
                      </a:r>
                      <a:br>
                        <a:rPr lang="en-GB" sz="1000" dirty="0">
                          <a:effectLst/>
                        </a:rPr>
                      </a:br>
                      <a:r>
                        <a:rPr lang="en-GB" sz="1000" dirty="0">
                          <a:effectLst/>
                        </a:rPr>
                        <a:t>N</a:t>
                      </a:r>
                      <a:br>
                        <a:rPr lang="en-GB" sz="1000" dirty="0">
                          <a:effectLst/>
                        </a:rPr>
                      </a:br>
                      <a:r>
                        <a:rPr lang="en-GB" sz="1000" dirty="0">
                          <a:effectLst/>
                        </a:rPr>
                        <a:t>O      E</a:t>
                      </a:r>
                      <a:br>
                        <a:rPr lang="en-GB" sz="1000" dirty="0">
                          <a:effectLst/>
                        </a:rPr>
                      </a:br>
                      <a:r>
                        <a:rPr lang="en-GB" sz="1000" dirty="0">
                          <a:effectLst/>
                        </a:rPr>
                        <a:t>S</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V10983      </a:t>
                      </a:r>
                      <a:r>
                        <a:rPr lang="de-DE" sz="1000" dirty="0" smtClean="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smtClean="0">
                          <a:effectLst/>
                        </a:rPr>
                        <a:t>R109873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DV62     </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A2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54    </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632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74     </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rowSpan="4" gridSpan="2">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62            </a:t>
                      </a: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54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smtClean="0">
                          <a:effectLst/>
                        </a:rPr>
                        <a:t>DV7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smtClean="0">
                          <a:effectLst/>
                        </a:rPr>
                        <a:t>RDV1098</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bl>
          </a:graphicData>
        </a:graphic>
      </p:graphicFrame>
      <p:sp>
        <p:nvSpPr>
          <p:cNvPr id="8" name="Rectangle 7"/>
          <p:cNvSpPr/>
          <p:nvPr/>
        </p:nvSpPr>
        <p:spPr>
          <a:xfrm>
            <a:off x="180207" y="124657"/>
            <a:ext cx="7767934" cy="677108"/>
          </a:xfrm>
          <a:prstGeom prst="rect">
            <a:avLst/>
          </a:prstGeom>
        </p:spPr>
        <p:txBody>
          <a:bodyPr wrap="square">
            <a:spAutoFit/>
          </a:bodyPr>
          <a:lstStyle/>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Une course à l’affranchissement ne peut être gagnée que si l’on détient dans la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couleur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de l’adversaire </a:t>
            </a: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AUTANT D'ARRÊTS PLUS UN</a:t>
            </a:r>
            <a:r>
              <a:rPr lang="fr-FR" sz="12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qu’il en détient dans la nôtre. Si ce n’est pas le cas, il est nécessaire recourir à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d'autres manœuvres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soit pour réussir le contrat soit pour ne chuter que du moins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possible</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 Prenons les exemples suivants </a:t>
            </a:r>
            <a:r>
              <a:rPr lang="fr-FR" sz="1400" dirty="0" smtClean="0">
                <a:latin typeface="Arial" panose="020B0604020202020204" pitchFamily="34" charset="0"/>
                <a:ea typeface="Times New Roman" panose="02020603050405020304" pitchFamily="18" charset="0"/>
              </a:rPr>
              <a:t>:</a:t>
            </a:r>
            <a:endParaRPr lang="fr-FR" sz="1400" dirty="0">
              <a:effectLst/>
              <a:latin typeface="Arial" panose="020B0604020202020204" pitchFamily="34" charset="0"/>
              <a:ea typeface="Times New Roman" panose="02020603050405020304" pitchFamily="18" charset="0"/>
            </a:endParaRPr>
          </a:p>
        </p:txBody>
      </p:sp>
      <p:sp>
        <p:nvSpPr>
          <p:cNvPr id="3" name="Rectangle 2"/>
          <p:cNvSpPr/>
          <p:nvPr/>
        </p:nvSpPr>
        <p:spPr>
          <a:xfrm>
            <a:off x="180206" y="3025775"/>
            <a:ext cx="3502445" cy="1366528"/>
          </a:xfrm>
          <a:prstGeom prst="rect">
            <a:avLst/>
          </a:prstGeom>
        </p:spPr>
        <p:txBody>
          <a:bodyPr wrap="square">
            <a:spAutoFit/>
          </a:bodyPr>
          <a:lstStyle/>
          <a:p>
            <a:pPr>
              <a:lnSpc>
                <a:spcPct val="115000"/>
              </a:lnSpc>
              <a:spcAft>
                <a:spcPts val="0"/>
              </a:spcAft>
              <a:tabLst>
                <a:tab pos="2286635" algn="l"/>
              </a:tabLst>
            </a:pPr>
            <a:r>
              <a:rPr lang="fr-FR" sz="1200" dirty="0" smtClean="0">
                <a:latin typeface="Times New Roman" panose="02020603050405020304" pitchFamily="18" charset="0"/>
                <a:cs typeface="Times New Roman" panose="02020603050405020304" pitchFamily="18" charset="0"/>
              </a:rPr>
              <a:t>Sud joue 3 SA et reçoit l’entame du 10 </a:t>
            </a:r>
            <a:r>
              <a:rPr lang="fr-FR" sz="1200" dirty="0">
                <a:latin typeface="Times New Roman" panose="02020603050405020304" pitchFamily="18" charset="0"/>
                <a:cs typeface="Times New Roman" panose="02020603050405020304" pitchFamily="18" charset="0"/>
              </a:rPr>
              <a:t>de </a:t>
            </a:r>
            <a:r>
              <a:rPr lang="fr-FR" sz="1200" dirty="0">
                <a:solidFill>
                  <a:srgbClr val="FF0000"/>
                </a:solidFill>
                <a:latin typeface="Times New Roman" panose="02020603050405020304" pitchFamily="18" charset="0"/>
                <a:cs typeface="Times New Roman" panose="02020603050405020304" pitchFamily="18" charset="0"/>
              </a:rPr>
              <a:t>♥</a:t>
            </a:r>
            <a:r>
              <a:rPr lang="fr-FR" sz="1200" dirty="0">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200" dirty="0">
                <a:latin typeface="Times New Roman" panose="02020603050405020304" pitchFamily="18" charset="0"/>
                <a:cs typeface="Times New Roman" panose="02020603050405020304" pitchFamily="18" charset="0"/>
              </a:rPr>
              <a:t>Levées immédiates : </a:t>
            </a:r>
            <a:r>
              <a:rPr lang="fr-FR" sz="1200" dirty="0" smtClean="0">
                <a:latin typeface="Times New Roman" panose="02020603050405020304" pitchFamily="18" charset="0"/>
                <a:cs typeface="Times New Roman" panose="02020603050405020304" pitchFamily="18" charset="0"/>
              </a:rPr>
              <a:t>8. Peut-on </a:t>
            </a:r>
            <a:r>
              <a:rPr lang="fr-FR" sz="1200" dirty="0">
                <a:latin typeface="Times New Roman" panose="02020603050405020304" pitchFamily="18" charset="0"/>
                <a:cs typeface="Times New Roman" panose="02020603050405020304" pitchFamily="18" charset="0"/>
              </a:rPr>
              <a:t>trouver la 9eme à </a:t>
            </a:r>
            <a:r>
              <a:rPr lang="fr-FR" sz="1200" dirty="0">
                <a:solidFill>
                  <a:srgbClr val="FF0000"/>
                </a:solidFill>
                <a:latin typeface="Times New Roman" panose="02020603050405020304" pitchFamily="18" charset="0"/>
                <a:cs typeface="Times New Roman" panose="02020603050405020304" pitchFamily="18" charset="0"/>
              </a:rPr>
              <a:t>♦</a:t>
            </a:r>
            <a:r>
              <a:rPr lang="fr-FR" sz="1200" dirty="0">
                <a:latin typeface="Times New Roman" panose="02020603050405020304" pitchFamily="18" charset="0"/>
                <a:cs typeface="Times New Roman" panose="02020603050405020304" pitchFamily="18" charset="0"/>
              </a:rPr>
              <a:t> </a:t>
            </a:r>
            <a:r>
              <a:rPr lang="fr-FR" sz="1200" dirty="0" smtClean="0">
                <a:latin typeface="Times New Roman" panose="02020603050405020304" pitchFamily="18" charset="0"/>
                <a:cs typeface="Times New Roman" panose="02020603050405020304" pitchFamily="18" charset="0"/>
              </a:rPr>
              <a:t>?</a:t>
            </a:r>
          </a:p>
          <a:p>
            <a:pPr>
              <a:lnSpc>
                <a:spcPct val="115000"/>
              </a:lnSpc>
              <a:spcAft>
                <a:spcPts val="0"/>
              </a:spcAft>
              <a:tabLst>
                <a:tab pos="2286635" algn="l"/>
              </a:tabLst>
            </a:pPr>
            <a:r>
              <a:rPr lang="fr-FR" sz="1200" dirty="0" smtClean="0">
                <a:latin typeface="Times New Roman" panose="02020603050405020304" pitchFamily="18" charset="0"/>
                <a:cs typeface="Times New Roman" panose="02020603050405020304" pitchFamily="18" charset="0"/>
              </a:rPr>
              <a:t>Non !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Pour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affranchir les </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il faut céder la main à l’adversaire qui en profitera pour défiler ses </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affranchis</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 Le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seul espoir est de réussir l’impasse au Roi de ♠. </a:t>
            </a:r>
          </a:p>
        </p:txBody>
      </p:sp>
      <p:graphicFrame>
        <p:nvGraphicFramePr>
          <p:cNvPr id="7" name="Tableau 6"/>
          <p:cNvGraphicFramePr>
            <a:graphicFrameLocks noGrp="1"/>
          </p:cNvGraphicFramePr>
          <p:nvPr>
            <p:extLst>
              <p:ext uri="{D42A27DB-BD31-4B8C-83A1-F6EECF244321}">
                <p14:modId xmlns:p14="http://schemas.microsoft.com/office/powerpoint/2010/main" val="3108274192"/>
              </p:ext>
            </p:extLst>
          </p:nvPr>
        </p:nvGraphicFramePr>
        <p:xfrm>
          <a:off x="4946147" y="876921"/>
          <a:ext cx="2300160" cy="2103120"/>
        </p:xfrm>
        <a:graphic>
          <a:graphicData uri="http://schemas.openxmlformats.org/drawingml/2006/table">
            <a:tbl>
              <a:tblPr>
                <a:tableStyleId>{5C22544A-7EE6-4342-B048-85BDC9FD1C3A}</a:tableStyleId>
              </a:tblPr>
              <a:tblGrid>
                <a:gridCol w="244897"/>
                <a:gridCol w="533351"/>
                <a:gridCol w="194153"/>
                <a:gridCol w="576198"/>
                <a:gridCol w="169101"/>
                <a:gridCol w="582460"/>
              </a:tblGrid>
              <a:tr h="109347">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D987</a:t>
                      </a: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RD2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V109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A54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A4      </a:t>
                      </a: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en-GB" sz="1000" dirty="0">
                          <a:effectLst/>
                        </a:rPr>
                        <a:t/>
                      </a:r>
                      <a:br>
                        <a:rPr lang="en-GB" sz="1000" dirty="0">
                          <a:effectLst/>
                        </a:rPr>
                      </a:br>
                      <a:r>
                        <a:rPr lang="en-GB" sz="1000" dirty="0">
                          <a:effectLst/>
                        </a:rPr>
                        <a:t>N</a:t>
                      </a:r>
                      <a:br>
                        <a:rPr lang="en-GB" sz="1000" dirty="0">
                          <a:effectLst/>
                        </a:rPr>
                      </a:br>
                      <a:r>
                        <a:rPr lang="en-GB" sz="1000" dirty="0">
                          <a:effectLst/>
                        </a:rPr>
                        <a:t>O      E</a:t>
                      </a:r>
                      <a:br>
                        <a:rPr lang="en-GB" sz="1000" dirty="0">
                          <a:effectLst/>
                        </a:rPr>
                      </a:br>
                      <a:r>
                        <a:rPr lang="en-GB" sz="1000" dirty="0">
                          <a:effectLst/>
                        </a:rPr>
                        <a:t>S</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32      </a:t>
                      </a:r>
                      <a:r>
                        <a:rPr lang="de-DE"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109873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A65     </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A87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5432    </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DV9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10876     </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rowSpan="4" gridSpan="2">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RV1065            </a:t>
                      </a: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smtClean="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V4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RD6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R32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bl>
          </a:graphicData>
        </a:graphic>
      </p:graphicFrame>
      <p:sp>
        <p:nvSpPr>
          <p:cNvPr id="4" name="Rectangle 3"/>
          <p:cNvSpPr/>
          <p:nvPr/>
        </p:nvSpPr>
        <p:spPr>
          <a:xfrm>
            <a:off x="4297152" y="3025775"/>
            <a:ext cx="3650989" cy="1154162"/>
          </a:xfrm>
          <a:prstGeom prst="rect">
            <a:avLst/>
          </a:prstGeom>
        </p:spPr>
        <p:txBody>
          <a:bodyPr wrap="square">
            <a:spAutoFit/>
          </a:bodyPr>
          <a:lstStyle/>
          <a:p>
            <a:pPr>
              <a:lnSpc>
                <a:spcPct val="115000"/>
              </a:lnSpc>
              <a:spcAft>
                <a:spcPts val="0"/>
              </a:spcAft>
              <a:tabLst>
                <a:tab pos="2286635" algn="l"/>
              </a:tabLst>
            </a:pPr>
            <a:r>
              <a:rPr lang="fr-FR" sz="1200" dirty="0" smtClean="0">
                <a:latin typeface="Times New Roman" panose="02020603050405020304" pitchFamily="18" charset="0"/>
                <a:cs typeface="Times New Roman" panose="02020603050405020304" pitchFamily="18" charset="0"/>
              </a:rPr>
              <a:t>Sud joue 4 ♠ et reçoit l’entame de la D </a:t>
            </a:r>
            <a:r>
              <a:rPr lang="fr-FR" sz="1200" dirty="0">
                <a:latin typeface="Times New Roman" panose="02020603050405020304" pitchFamily="18" charset="0"/>
                <a:cs typeface="Times New Roman" panose="02020603050405020304" pitchFamily="18" charset="0"/>
              </a:rPr>
              <a:t>de </a:t>
            </a:r>
            <a:r>
              <a:rPr lang="fr-FR" sz="1200" dirty="0">
                <a:latin typeface="Times New Roman" panose="02020603050405020304" pitchFamily="18" charset="0"/>
                <a:cs typeface="Times New Roman" panose="02020603050405020304" pitchFamily="18" charset="0"/>
                <a:sym typeface="Symbol" panose="05050102010706020507" pitchFamily="18" charset="2"/>
              </a:rPr>
              <a:t></a:t>
            </a:r>
            <a:endParaRPr lang="fr-FR" sz="1200" dirty="0">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fr-FR" sz="1200" dirty="0" smtClean="0">
                <a:latin typeface="Times New Roman" panose="02020603050405020304" pitchFamily="18" charset="0"/>
                <a:cs typeface="Times New Roman" panose="02020603050405020304" pitchFamily="18" charset="0"/>
              </a:rPr>
              <a:t>Perdantes inévitables : les </a:t>
            </a:r>
            <a:r>
              <a:rPr lang="fr-FR" sz="1200" dirty="0">
                <a:latin typeface="Times New Roman" panose="02020603050405020304" pitchFamily="18" charset="0"/>
                <a:cs typeface="Times New Roman" panose="02020603050405020304" pitchFamily="18" charset="0"/>
              </a:rPr>
              <a:t>3 As </a:t>
            </a:r>
            <a:r>
              <a:rPr lang="fr-FR" sz="1200" dirty="0" smtClean="0">
                <a:latin typeface="Times New Roman" panose="02020603050405020304" pitchFamily="18" charset="0"/>
                <a:cs typeface="Times New Roman" panose="02020603050405020304" pitchFamily="18" charset="0"/>
              </a:rPr>
              <a:t>manquants.</a:t>
            </a:r>
            <a:endParaRPr lang="fr-FR" sz="1200" dirty="0">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fr-FR" sz="1200" dirty="0" smtClean="0">
                <a:latin typeface="Times New Roman" panose="02020603050405020304" pitchFamily="18" charset="0"/>
                <a:cs typeface="Times New Roman" panose="02020603050405020304" pitchFamily="18" charset="0"/>
              </a:rPr>
              <a:t>Perdante possible : 1 </a:t>
            </a:r>
            <a:r>
              <a:rPr lang="fr-FR" sz="1200" dirty="0">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 </a:t>
            </a:r>
            <a:r>
              <a:rPr lang="fr-FR" sz="1200" dirty="0" smtClean="0">
                <a:latin typeface="Times New Roman" panose="02020603050405020304" pitchFamily="18" charset="0"/>
                <a:cs typeface="Times New Roman" panose="02020603050405020304" pitchFamily="18" charset="0"/>
              </a:rPr>
              <a:t>qu’on peut défausse sur </a:t>
            </a:r>
            <a:r>
              <a:rPr lang="fr-FR" sz="1200" dirty="0">
                <a:latin typeface="Times New Roman" panose="02020603050405020304" pitchFamily="18" charset="0"/>
                <a:cs typeface="Times New Roman" panose="02020603050405020304" pitchFamily="18" charset="0"/>
              </a:rPr>
              <a:t>un </a:t>
            </a:r>
            <a:r>
              <a:rPr lang="fr-FR" sz="12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 du mort. </a:t>
            </a:r>
            <a:r>
              <a:rPr lang="fr-FR" sz="1200" dirty="0" smtClean="0">
                <a:latin typeface="Times New Roman" panose="02020603050405020304" pitchFamily="18" charset="0"/>
                <a:cs typeface="Times New Roman" panose="02020603050405020304" pitchFamily="18" charset="0"/>
              </a:rPr>
              <a:t>Il fut donc prendre </a:t>
            </a:r>
            <a:r>
              <a:rPr lang="fr-FR" sz="1200" dirty="0">
                <a:latin typeface="Times New Roman" panose="02020603050405020304" pitchFamily="18" charset="0"/>
                <a:cs typeface="Times New Roman" panose="02020603050405020304" pitchFamily="18" charset="0"/>
              </a:rPr>
              <a:t>du Roi </a:t>
            </a:r>
            <a:r>
              <a:rPr lang="fr-FR" sz="1200" dirty="0" smtClean="0">
                <a:latin typeface="Times New Roman" panose="02020603050405020304" pitchFamily="18" charset="0"/>
                <a:cs typeface="Times New Roman" panose="02020603050405020304" pitchFamily="18" charset="0"/>
              </a:rPr>
              <a:t>et préserver l'As de ♣ pour pouvoir aller au mort et défausser la perdante.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Imag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52485120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38</a:t>
            </a:fld>
            <a:endParaRPr lang="fr-FR" dirty="0">
              <a:solidFill>
                <a:prstClr val="black">
                  <a:tint val="75000"/>
                </a:prstClr>
              </a:solidFill>
            </a:endParaRPr>
          </a:p>
        </p:txBody>
      </p:sp>
      <p:sp>
        <p:nvSpPr>
          <p:cNvPr id="3" name="Rectangle 2"/>
          <p:cNvSpPr/>
          <p:nvPr/>
        </p:nvSpPr>
        <p:spPr>
          <a:xfrm>
            <a:off x="356992" y="318979"/>
            <a:ext cx="7496827" cy="3539430"/>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b="1" i="1"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smtClean="0">
                <a:solidFill>
                  <a:srgbClr val="C00000"/>
                </a:solidFill>
                <a:latin typeface="Arial" panose="020B0604020202020204" pitchFamily="34" charset="0"/>
                <a:ea typeface="Times New Roman" panose="02020603050405020304" pitchFamily="18" charset="0"/>
              </a:rPr>
              <a:t>LA QUESTION LA PLUS DANGEREUSE </a:t>
            </a:r>
            <a:r>
              <a:rPr lang="fr-FR" sz="1400" b="1" i="1" dirty="0" smtClean="0">
                <a:latin typeface="Arial" panose="020B0604020202020204" pitchFamily="34" charset="0"/>
                <a:ea typeface="Times New Roman" panose="02020603050405020304" pitchFamily="18" charset="0"/>
              </a:rPr>
              <a:t>: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b="1" i="1"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On a tellement bourré de faux principes le crâne des bridgeurs encore inexpérimentés, qu’on en voit bonne quantité chuter de contrats sur table. En effet, on leur a appris que dans les tournois par paires, il faut toujours jouer pour </a:t>
            </a:r>
            <a:r>
              <a:rPr lang="fr-FR" sz="1400" b="1" i="1" dirty="0" smtClean="0">
                <a:latin typeface="Times New Roman" panose="02020603050405020304" pitchFamily="18" charset="0"/>
                <a:ea typeface="Times New Roman" panose="02020603050405020304" pitchFamily="18" charset="0"/>
                <a:cs typeface="Times New Roman" panose="02020603050405020304" pitchFamily="18" charset="0"/>
              </a:rPr>
              <a:t> "gratter"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de levées supplémentaires.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b="1" i="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Je rappelle, en passant, que la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gourmandise étant un vilain péché, il vaut mieux assurer son contrat chaque fois qu'il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est réalisable et qu’il y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a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un quelconque risque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de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chute.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Il ne sert à rien de se livrer à des acrobaties dangereuses  pour un bénéfice douteux.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Times New Roman" panose="02020603050405020304" pitchFamily="18" charset="0"/>
                <a:cs typeface="Times New Roman" panose="02020603050405020304" pitchFamily="18" charset="0"/>
              </a:rPr>
              <a:t>Si par contre le contrat est infaisable et que l'on court  le risque d'en prendre comme aux quilles, une ligne de jeu permettant de limiter les dégâts est plus adaptée</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MS Mincho" panose="02020609040205080304" pitchFamily="49" charset="-128"/>
                <a:cs typeface="Times New Roman" panose="02020603050405020304" pitchFamily="18" charset="0"/>
              </a:rPr>
              <a:t>Bien que le compte des levées immédiates soit </a:t>
            </a:r>
            <a:r>
              <a:rPr lang="fr-FR" sz="1400" b="1" i="1" dirty="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plus pratiqué dans les contrats à SA</a:t>
            </a:r>
            <a:r>
              <a:rPr lang="fr-FR" sz="1400" dirty="0">
                <a:latin typeface="Times New Roman" panose="02020603050405020304" pitchFamily="18" charset="0"/>
                <a:ea typeface="MS Mincho" panose="02020609040205080304" pitchFamily="49" charset="-128"/>
                <a:cs typeface="Times New Roman" panose="02020603050405020304" pitchFamily="18" charset="0"/>
              </a:rPr>
              <a:t>, il est également possible de le pratiquer </a:t>
            </a:r>
            <a:r>
              <a:rPr lang="fr-FR" sz="1400" b="1" i="1" dirty="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dans les contrats à l'atout </a:t>
            </a:r>
            <a:r>
              <a:rPr lang="fr-FR" sz="1400" dirty="0">
                <a:latin typeface="Times New Roman" panose="02020603050405020304" pitchFamily="18" charset="0"/>
                <a:ea typeface="MS Mincho" panose="02020609040205080304" pitchFamily="49" charset="-128"/>
                <a:cs typeface="Times New Roman" panose="02020603050405020304" pitchFamily="18" charset="0"/>
              </a:rPr>
              <a:t>si le nombre de </a:t>
            </a:r>
            <a:r>
              <a:rPr lang="fr-FR" sz="1400" b="1" i="1" dirty="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levées détenues </a:t>
            </a:r>
            <a:r>
              <a:rPr lang="fr-FR" sz="1400" dirty="0">
                <a:latin typeface="Times New Roman" panose="02020603050405020304" pitchFamily="18" charset="0"/>
                <a:ea typeface="MS Mincho" panose="02020609040205080304" pitchFamily="49" charset="-128"/>
                <a:cs typeface="Times New Roman" panose="02020603050405020304" pitchFamily="18" charset="0"/>
              </a:rPr>
              <a:t>est  égal au nombre de </a:t>
            </a:r>
            <a:r>
              <a:rPr lang="fr-FR" sz="1400" b="1" i="1" dirty="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levées </a:t>
            </a:r>
            <a:r>
              <a:rPr lang="fr-FR" sz="1400" b="1" i="1" dirty="0" smtClean="0">
                <a:solidFill>
                  <a:srgbClr val="C00000"/>
                </a:solidFill>
                <a:latin typeface="Times New Roman" panose="02020603050405020304" pitchFamily="18" charset="0"/>
                <a:ea typeface="MS Mincho" panose="02020609040205080304" pitchFamily="49" charset="-128"/>
                <a:cs typeface="Times New Roman" panose="02020603050405020304" pitchFamily="18" charset="0"/>
              </a:rPr>
              <a:t>exigées.</a:t>
            </a:r>
            <a:endParaRPr lang="fr-FR"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79881401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39</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1311848063"/>
              </p:ext>
            </p:extLst>
          </p:nvPr>
        </p:nvGraphicFramePr>
        <p:xfrm>
          <a:off x="1532687" y="428554"/>
          <a:ext cx="4757129" cy="2011680"/>
        </p:xfrm>
        <a:graphic>
          <a:graphicData uri="http://schemas.openxmlformats.org/drawingml/2006/table">
            <a:tbl>
              <a:tblPr firstRow="1" firstCol="1" bandRow="1">
                <a:tableStyleId>{5C22544A-7EE6-4342-B048-85BDC9FD1C3A}</a:tableStyleId>
              </a:tblPr>
              <a:tblGrid>
                <a:gridCol w="246014"/>
                <a:gridCol w="602025"/>
                <a:gridCol w="201386"/>
                <a:gridCol w="707721"/>
                <a:gridCol w="250520"/>
                <a:gridCol w="670143"/>
                <a:gridCol w="519830"/>
                <a:gridCol w="519830"/>
                <a:gridCol w="519830"/>
                <a:gridCol w="519830"/>
              </a:tblGrid>
              <a:tr h="0">
                <a:tc rowSpan="4" gridSpan="2">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marL="76200" algn="ctr">
                        <a:spcAft>
                          <a:spcPts val="0"/>
                        </a:spcAft>
                      </a:pPr>
                      <a:r>
                        <a:rPr lang="fr-FR" sz="1000" dirty="0" smtClean="0">
                          <a:effectLst/>
                        </a:rPr>
                        <a:t>♠</a:t>
                      </a:r>
                      <a:endParaRPr lang="fr-FR" sz="12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DV1098</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marL="76200">
                        <a:spcAft>
                          <a:spcPts val="0"/>
                        </a:spcAft>
                      </a:pPr>
                      <a:r>
                        <a:rPr lang="fr-FR" sz="1000" dirty="0">
                          <a:effectLst/>
                        </a:rPr>
                        <a:t>sud</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ouest</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nord</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est</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AV</a:t>
                      </a:r>
                      <a:r>
                        <a:rPr lang="nl-NL" sz="1000" dirty="0">
                          <a:effectLst/>
                        </a:rPr>
                        <a:t>5</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1T</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X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FF0000"/>
                          </a:solidFill>
                          <a:effectLst/>
                          <a:latin typeface="Times New Roman" panose="02020603050405020304" pitchFamily="18" charset="0"/>
                          <a:ea typeface="Times New Roman" panose="02020603050405020304" pitchFamily="18" charset="0"/>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ARD</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marL="76200">
                        <a:spcAft>
                          <a:spcPts val="0"/>
                        </a:spcAft>
                      </a:pPr>
                      <a:r>
                        <a:rPr lang="fr-FR" sz="1000" dirty="0">
                          <a:effectLst/>
                        </a:rPr>
                        <a:t> 1 S.A.</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3 S.A.</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000000"/>
                          </a:solidFill>
                          <a:effectLst/>
                          <a:latin typeface="Times New Roman" panose="02020603050405020304" pitchFamily="18" charset="0"/>
                          <a:ea typeface="Times New Roman" panose="02020603050405020304" pitchFamily="18" charset="0"/>
                        </a:rPr>
                        <a:t>♣</a:t>
                      </a:r>
                      <a:endParaRPr lang="fr-FR" sz="1200" dirty="0">
                        <a:solidFill>
                          <a:schemeClr val="bg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R8</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marL="76200">
                        <a:spcAft>
                          <a:spcPts val="0"/>
                        </a:spcAft>
                      </a:pPr>
                      <a:r>
                        <a:rPr lang="fr-FR" sz="1000" dirty="0" smtClean="0">
                          <a:effectLst/>
                        </a:rPr>
                        <a:t>♠</a:t>
                      </a:r>
                      <a:endParaRPr lang="fr-FR" sz="12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AR4</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marL="76200" algn="ctr">
                        <a:spcAft>
                          <a:spcPts val="0"/>
                        </a:spcAft>
                      </a:pPr>
                      <a:endParaRPr lang="fr-FR" sz="1000" dirty="0" smtClean="0">
                        <a:effectLst/>
                      </a:endParaRPr>
                    </a:p>
                    <a:p>
                      <a:pPr marL="76200" algn="ctr">
                        <a:spcAft>
                          <a:spcPts val="0"/>
                        </a:spcAft>
                      </a:pPr>
                      <a:r>
                        <a:rPr lang="fr-FR" sz="1000" dirty="0" smtClean="0">
                          <a:effectLst/>
                        </a:rPr>
                        <a:t>N</a:t>
                      </a:r>
                      <a:r>
                        <a:rPr lang="fr-FR" sz="1000" dirty="0">
                          <a:effectLst/>
                        </a:rPr>
                        <a:t/>
                      </a:r>
                      <a:br>
                        <a:rPr lang="fr-FR" sz="1000" dirty="0">
                          <a:effectLst/>
                        </a:rPr>
                      </a:br>
                      <a:r>
                        <a:rPr lang="fr-FR" sz="1000" dirty="0">
                          <a:effectLst/>
                        </a:rPr>
                        <a:t> </a:t>
                      </a:r>
                      <a:r>
                        <a:rPr lang="fr-FR" sz="1000" dirty="0" smtClean="0">
                          <a:effectLst/>
                        </a:rPr>
                        <a:t>O</a:t>
                      </a:r>
                      <a:r>
                        <a:rPr lang="fr-FR" sz="1000" dirty="0">
                          <a:effectLst/>
                        </a:rPr>
                        <a:t>      E</a:t>
                      </a:r>
                      <a:br>
                        <a:rPr lang="fr-FR" sz="1000" dirty="0">
                          <a:effectLst/>
                        </a:rPr>
                      </a:br>
                      <a:r>
                        <a:rPr lang="fr-FR" sz="1000" dirty="0">
                          <a:effectLst/>
                        </a:rPr>
                        <a:t> </a:t>
                      </a:r>
                      <a:r>
                        <a:rPr lang="fr-FR" sz="1000" dirty="0" smtClean="0">
                          <a:effectLst/>
                        </a:rPr>
                        <a:t>S</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marL="76200" algn="ctr">
                        <a:spcAft>
                          <a:spcPts val="0"/>
                        </a:spcAft>
                      </a:pPr>
                      <a:r>
                        <a:rPr lang="fr-FR" sz="1000" dirty="0" smtClean="0">
                          <a:effectLst/>
                        </a:rPr>
                        <a:t>♠</a:t>
                      </a:r>
                      <a:endParaRPr lang="fr-FR" sz="12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532</a:t>
                      </a:r>
                      <a:r>
                        <a:rPr lang="de-DE"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marL="76200">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D98</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10742</a:t>
                      </a:r>
                      <a:r>
                        <a:rPr lang="de-DE"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marL="76200">
                        <a:spcAft>
                          <a:spcPts val="0"/>
                        </a:spcAft>
                      </a:pPr>
                      <a:r>
                        <a:rPr lang="fr-FR" sz="1200" dirty="0" smtClean="0">
                          <a:solidFill>
                            <a:srgbClr val="FF0000"/>
                          </a:solidFill>
                          <a:effectLst/>
                          <a:latin typeface="Times New Roman" panose="02020603050405020304" pitchFamily="18" charset="0"/>
                          <a:ea typeface="Times New Roman" panose="02020603050405020304" pitchFamily="18" charset="0"/>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43</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FF0000"/>
                          </a:solidFill>
                          <a:effectLst/>
                          <a:latin typeface="Times New Roman" panose="02020603050405020304" pitchFamily="18" charset="0"/>
                          <a:ea typeface="Times New Roman" panose="02020603050405020304" pitchFamily="18" charset="0"/>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10982</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marL="76200">
                        <a:spcAft>
                          <a:spcPts val="0"/>
                        </a:spcAft>
                      </a:pPr>
                      <a:r>
                        <a:rPr lang="fr-FR" sz="1200" dirty="0" smtClean="0">
                          <a:solidFill>
                            <a:srgbClr val="000000"/>
                          </a:solidFill>
                          <a:effectLst/>
                          <a:latin typeface="Times New Roman" panose="02020603050405020304" pitchFamily="18" charset="0"/>
                          <a:ea typeface="Times New Roman" panose="02020603050405020304" pitchFamily="18" charset="0"/>
                        </a:rPr>
                        <a:t>♣</a:t>
                      </a:r>
                      <a:endParaRPr lang="fr-FR" sz="1200" dirty="0">
                        <a:solidFill>
                          <a:schemeClr val="bg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DV1096</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000000"/>
                          </a:solidFill>
                          <a:effectLst/>
                          <a:latin typeface="Times New Roman" panose="02020603050405020304" pitchFamily="18" charset="0"/>
                          <a:ea typeface="Times New Roman" panose="02020603050405020304" pitchFamily="18" charset="0"/>
                        </a:rPr>
                        <a:t>♣</a:t>
                      </a:r>
                      <a:endParaRPr lang="fr-FR" sz="1200" dirty="0">
                        <a:solidFill>
                          <a:schemeClr val="bg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72 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r>
              <a:tr h="0">
                <a:tc rowSpan="4" gridSpan="2">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marL="76200" algn="ctr">
                        <a:spcAft>
                          <a:spcPts val="0"/>
                        </a:spcAft>
                      </a:pPr>
                      <a:r>
                        <a:rPr lang="fr-FR" sz="1000" dirty="0" smtClean="0">
                          <a:effectLst/>
                        </a:rPr>
                        <a:t>♠</a:t>
                      </a:r>
                      <a:endParaRPr lang="fr-FR" sz="12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76</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rowSpan="4" gridSpan="4">
                  <a:txBody>
                    <a:bodyPr/>
                    <a:lstStyle/>
                    <a:p>
                      <a:pPr marL="76200">
                        <a:spcAft>
                          <a:spcPts val="0"/>
                        </a:spcAft>
                      </a:pPr>
                      <a:r>
                        <a:rPr lang="fr-FR" sz="1000" dirty="0">
                          <a:effectLst/>
                        </a:rPr>
                        <a:t>Sud joue 3 SA - Entame Dame de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rowSpan="4" hMerge="1">
                  <a:txBody>
                    <a:bodyPr/>
                    <a:lstStyle/>
                    <a:p>
                      <a:endParaRPr lang="fr-FR"/>
                    </a:p>
                  </a:txBody>
                  <a:tcPr/>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R106</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FF0000"/>
                          </a:solidFill>
                          <a:effectLst/>
                          <a:latin typeface="Times New Roman" panose="02020603050405020304" pitchFamily="18" charset="0"/>
                          <a:ea typeface="Times New Roman" panose="02020603050405020304" pitchFamily="18" charset="0"/>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V765</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000000"/>
                          </a:solidFill>
                          <a:effectLst/>
                          <a:latin typeface="Times New Roman" panose="02020603050405020304" pitchFamily="18" charset="0"/>
                          <a:ea typeface="Times New Roman" panose="02020603050405020304" pitchFamily="18" charset="0"/>
                        </a:rPr>
                        <a:t>♣</a:t>
                      </a:r>
                      <a:endParaRPr lang="fr-FR" sz="1200" dirty="0">
                        <a:solidFill>
                          <a:schemeClr val="bg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A543</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bl>
          </a:graphicData>
        </a:graphic>
      </p:graphicFrame>
      <p:sp>
        <p:nvSpPr>
          <p:cNvPr id="4" name="Rectangle 3"/>
          <p:cNvSpPr/>
          <p:nvPr/>
        </p:nvSpPr>
        <p:spPr>
          <a:xfrm>
            <a:off x="320553" y="2523211"/>
            <a:ext cx="7658527" cy="1384995"/>
          </a:xfrm>
          <a:prstGeom prst="rect">
            <a:avLst/>
          </a:prstGeom>
        </p:spPr>
        <p:txBody>
          <a:bodyPr wrap="square">
            <a:spAutoFit/>
          </a:bodyPr>
          <a:lstStyle/>
          <a:p>
            <a:pPr>
              <a:spcAft>
                <a:spcPts val="0"/>
              </a:spcAft>
            </a:pP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Sud compte ses levées IMMEDIATES : 4 </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- 2 </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- 2 ♣ = 8.</a:t>
            </a:r>
          </a:p>
          <a:p>
            <a:pPr>
              <a:spcAft>
                <a:spcPts val="0"/>
              </a:spcAft>
            </a:pP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Il en manque une, où peut-il la trouver ?</a:t>
            </a:r>
          </a:p>
          <a:p>
            <a:pPr>
              <a:spcAft>
                <a:spcPts val="0"/>
              </a:spcAft>
            </a:pP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 première vue, évidemment à ♠. Mais, </a:t>
            </a: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En a-t-il </a:t>
            </a: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le TEMPS</a:t>
            </a: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Hélas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non</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L'adversaire détient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arrêts dans la couleur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alors que Sud n'en détient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plus qu'un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seul à ♣. </a:t>
            </a:r>
          </a:p>
          <a:p>
            <a:pPr>
              <a:spcAft>
                <a:spcPts val="0"/>
              </a:spcAft>
            </a:pP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 Sud attaque les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 sa main ou du mort peu importe, Ouest plonge de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l’As, continue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du Valet de ♣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 fait sauter l’As de ♣ , le dernier arrêt détenu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par Sud.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Une continuation ♠ consacre immédiatement la chute : AR de ♠ et 1096 de ♣. La 9</a:t>
            </a:r>
            <a:r>
              <a:rPr lang="fr-FR" sz="1200" baseline="30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ème</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levée ne peut provenir que de la réussite de l’impasse à la Dame de </a:t>
            </a:r>
            <a:r>
              <a:rPr lang="fr-FR" sz="12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fr-F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ZoneTexte 4"/>
          <p:cNvSpPr txBox="1"/>
          <p:nvPr/>
        </p:nvSpPr>
        <p:spPr>
          <a:xfrm>
            <a:off x="1716066" y="118997"/>
            <a:ext cx="4390373" cy="261610"/>
          </a:xfrm>
          <a:prstGeom prst="rect">
            <a:avLst/>
          </a:prstGeom>
          <a:solidFill>
            <a:srgbClr val="C00000"/>
          </a:solidFill>
        </p:spPr>
        <p:txBody>
          <a:bodyPr wrap="square" rtlCol="0">
            <a:spAutoFit/>
          </a:bodyPr>
          <a:lstStyle/>
          <a:p>
            <a:pPr algn="ctr"/>
            <a:r>
              <a:rPr lang="fr-FR" sz="1100" dirty="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Pour bien comprendre cette notion de </a:t>
            </a:r>
            <a:r>
              <a:rPr lang="fr-FR" sz="1100" dirty="0">
                <a:solidFill>
                  <a:schemeClr val="bg1"/>
                </a:solidFill>
                <a:latin typeface="Algerian" panose="04020705040A02060702" pitchFamily="82" charset="0"/>
                <a:ea typeface="Times New Roman" panose="02020603050405020304" pitchFamily="18" charset="0"/>
                <a:cs typeface="Times New Roman" panose="02020603050405020304" pitchFamily="18" charset="0"/>
              </a:rPr>
              <a:t>TEMPS</a:t>
            </a:r>
            <a:r>
              <a:rPr lang="fr-FR" sz="1100" dirty="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 sans trop se casser la </a:t>
            </a:r>
            <a:r>
              <a:rPr lang="fr-FR" sz="1100" dirty="0" smtClean="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nénette</a:t>
            </a:r>
            <a:endParaRPr lang="fr-FR" dirty="0"/>
          </a:p>
        </p:txBody>
      </p:sp>
      <p:sp>
        <p:nvSpPr>
          <p:cNvPr id="6" name="ZoneTexte 5"/>
          <p:cNvSpPr txBox="1"/>
          <p:nvPr/>
        </p:nvSpPr>
        <p:spPr>
          <a:xfrm>
            <a:off x="369517" y="3915260"/>
            <a:ext cx="7390357" cy="461665"/>
          </a:xfrm>
          <a:prstGeom prst="rect">
            <a:avLst/>
          </a:prstGeom>
          <a:solidFill>
            <a:srgbClr val="C00000"/>
          </a:solidFill>
        </p:spPr>
        <p:txBody>
          <a:bodyPr wrap="square" rtlCol="0">
            <a:spAutoFit/>
          </a:bodyPr>
          <a:lstStyle/>
          <a:p>
            <a:pPr algn="ctr"/>
            <a:r>
              <a:rPr lang="fr-FR" sz="1200" dirty="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Bien entendu, </a:t>
            </a:r>
            <a:r>
              <a:rPr lang="fr-FR" sz="1200" dirty="0" smtClean="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s’agissant d’une leçon, j’ai supposé que l’entame provient d’une </a:t>
            </a:r>
            <a:r>
              <a:rPr lang="fr-FR" sz="1200" dirty="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couleur </a:t>
            </a:r>
            <a:r>
              <a:rPr lang="fr-FR" sz="1200" dirty="0" smtClean="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5</a:t>
            </a:r>
            <a:r>
              <a:rPr lang="fr-FR" sz="1200" baseline="30000" dirty="0" smtClean="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ème</a:t>
            </a:r>
            <a:r>
              <a:rPr lang="fr-FR" sz="1200" dirty="0" smtClean="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  Rien n’étant moins sûr. , passons à la suite dans la diapositive suivante.  </a:t>
            </a:r>
            <a:endParaRPr lang="fr-FR" sz="1200" dirty="0">
              <a:solidFill>
                <a:schemeClr val="bg1"/>
              </a:solidFill>
              <a:latin typeface="Script MT Bold" panose="03040602040607080904" pitchFamily="66" charset="0"/>
            </a:endParaRP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9913" y="4046513"/>
            <a:ext cx="523994" cy="582216"/>
          </a:xfrm>
          <a:prstGeom prst="rect">
            <a:avLst/>
          </a:prstGeom>
        </p:spPr>
      </p:pic>
    </p:spTree>
    <p:extLst>
      <p:ext uri="{BB962C8B-B14F-4D97-AF65-F5344CB8AC3E}">
        <p14:creationId xmlns:p14="http://schemas.microsoft.com/office/powerpoint/2010/main" val="183725981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40</a:t>
            </a:fld>
            <a:endParaRPr lang="fr-FR" dirty="0">
              <a:solidFill>
                <a:prstClr val="black">
                  <a:tint val="75000"/>
                </a:prstClr>
              </a:solidFill>
            </a:endParaRPr>
          </a:p>
        </p:txBody>
      </p:sp>
      <p:graphicFrame>
        <p:nvGraphicFramePr>
          <p:cNvPr id="4" name="Tableau 3"/>
          <p:cNvGraphicFramePr>
            <a:graphicFrameLocks noGrp="1"/>
          </p:cNvGraphicFramePr>
          <p:nvPr>
            <p:extLst>
              <p:ext uri="{D42A27DB-BD31-4B8C-83A1-F6EECF244321}">
                <p14:modId xmlns:p14="http://schemas.microsoft.com/office/powerpoint/2010/main" val="1327093821"/>
              </p:ext>
            </p:extLst>
          </p:nvPr>
        </p:nvGraphicFramePr>
        <p:xfrm>
          <a:off x="1717236" y="732773"/>
          <a:ext cx="4696089" cy="2033550"/>
        </p:xfrm>
        <a:graphic>
          <a:graphicData uri="http://schemas.openxmlformats.org/drawingml/2006/table">
            <a:tbl>
              <a:tblPr firstRow="1" firstCol="1" bandRow="1">
                <a:tableStyleId>{5C22544A-7EE6-4342-B048-85BDC9FD1C3A}</a:tableStyleId>
              </a:tblPr>
              <a:tblGrid>
                <a:gridCol w="266807"/>
                <a:gridCol w="652908"/>
                <a:gridCol w="302021"/>
                <a:gridCol w="648000"/>
                <a:gridCol w="263601"/>
                <a:gridCol w="624688"/>
                <a:gridCol w="484516"/>
                <a:gridCol w="484516"/>
                <a:gridCol w="484516"/>
                <a:gridCol w="484516"/>
              </a:tblGrid>
              <a:tr h="104643">
                <a:tc rowSpan="4" gridSpan="2">
                  <a:txBody>
                    <a:bodyPr/>
                    <a:lstStyle/>
                    <a:p>
                      <a:pPr marL="76200" algn="ctr">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marL="76200" algn="ctr">
                        <a:spcAft>
                          <a:spcPts val="0"/>
                        </a:spcAft>
                      </a:pPr>
                      <a:r>
                        <a:rPr lang="fr-FR" sz="1000" dirty="0" smtClean="0">
                          <a:effectLst/>
                        </a:rPr>
                        <a:t>♠</a:t>
                      </a:r>
                      <a:endParaRPr lang="fr-FR" sz="12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lgn="l">
                        <a:spcAft>
                          <a:spcPts val="0"/>
                        </a:spcAft>
                      </a:pPr>
                      <a:r>
                        <a:rPr lang="fr-FR" sz="1000" dirty="0">
                          <a:effectLst/>
                        </a:rPr>
                        <a:t>DV1098</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rowSpan="4" gridSpan="2">
                  <a:txBody>
                    <a:bodyPr/>
                    <a:lstStyle/>
                    <a:p>
                      <a:pPr marL="76200" algn="ctr">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rowSpan="4" hMerge="1">
                  <a:txBody>
                    <a:bodyPr/>
                    <a:lstStyle/>
                    <a:p>
                      <a:endParaRPr lang="fr-FR"/>
                    </a:p>
                  </a:txBody>
                  <a:tcPr/>
                </a:tc>
                <a:tc>
                  <a:txBody>
                    <a:bodyPr/>
                    <a:lstStyle/>
                    <a:p>
                      <a:pPr marL="76200" algn="ctr">
                        <a:spcAft>
                          <a:spcPts val="0"/>
                        </a:spcAft>
                      </a:pPr>
                      <a:r>
                        <a:rPr lang="fr-FR" sz="1000" dirty="0">
                          <a:effectLst/>
                        </a:rPr>
                        <a:t>sud</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lgn="ctr">
                        <a:spcAft>
                          <a:spcPts val="0"/>
                        </a:spcAft>
                      </a:pPr>
                      <a:r>
                        <a:rPr lang="fr-FR" sz="1000" dirty="0">
                          <a:effectLst/>
                        </a:rPr>
                        <a:t>ouest</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lgn="ctr">
                        <a:spcAft>
                          <a:spcPts val="0"/>
                        </a:spcAft>
                      </a:pPr>
                      <a:r>
                        <a:rPr lang="fr-FR" sz="1000" dirty="0">
                          <a:effectLst/>
                        </a:rPr>
                        <a:t>nord</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algn="ctr"/>
                      <a:r>
                        <a:rPr lang="fr-FR" sz="1000" dirty="0" smtClean="0"/>
                        <a:t>est</a:t>
                      </a:r>
                      <a:endParaRPr lang="fr-FR" sz="1000" dirty="0"/>
                    </a:p>
                  </a:txBody>
                  <a:tcPr marL="0" marR="0" marT="0" marB="0"/>
                </a:tc>
              </a:tr>
              <a:tr h="15120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lgn="l">
                        <a:spcAft>
                          <a:spcPts val="0"/>
                        </a:spcAft>
                      </a:pPr>
                      <a:r>
                        <a:rPr lang="fr-FR" sz="1000" dirty="0">
                          <a:effectLst/>
                        </a:rPr>
                        <a:t>AV</a:t>
                      </a:r>
                      <a:r>
                        <a:rPr lang="nl-NL" sz="1000" dirty="0">
                          <a:effectLst/>
                        </a:rPr>
                        <a:t>5</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lgn="ctr">
                        <a:spcAft>
                          <a:spcPts val="0"/>
                        </a:spcAft>
                      </a:pPr>
                      <a:r>
                        <a:rPr lang="fr-FR" sz="1000" dirty="0">
                          <a:effectLst/>
                        </a:rPr>
                        <a:t> 1T</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lgn="ctr">
                        <a:spcAft>
                          <a:spcPts val="0"/>
                        </a:spcAft>
                      </a:pPr>
                      <a:r>
                        <a:rPr lang="fr-FR" sz="1000" dirty="0">
                          <a:effectLst/>
                        </a:rPr>
                        <a:t>X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algn="ctr"/>
                      <a:endParaRPr lang="fr-FR" sz="1000" dirty="0"/>
                    </a:p>
                  </a:txBody>
                  <a:tcPr marL="0" marR="0" marT="0" marB="0"/>
                </a:tc>
              </a:tr>
              <a:tr h="15120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FF0000"/>
                          </a:solidFill>
                          <a:effectLst/>
                          <a:latin typeface="Times New Roman" panose="02020603050405020304" pitchFamily="18" charset="0"/>
                          <a:ea typeface="Times New Roman" panose="02020603050405020304" pitchFamily="18" charset="0"/>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lgn="l">
                        <a:spcAft>
                          <a:spcPts val="0"/>
                        </a:spcAft>
                      </a:pPr>
                      <a:r>
                        <a:rPr lang="fr-FR" sz="1000" dirty="0">
                          <a:effectLst/>
                        </a:rPr>
                        <a:t>ARD</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000" dirty="0">
                          <a:effectLst/>
                        </a:rPr>
                        <a:t> 1 S.A.</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lgn="ctr">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lgn="ctr">
                        <a:spcAft>
                          <a:spcPts val="0"/>
                        </a:spcAft>
                      </a:pPr>
                      <a:r>
                        <a:rPr lang="fr-FR" sz="1000" dirty="0">
                          <a:effectLst/>
                        </a:rPr>
                        <a:t> 3 S.A.</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algn="ctr"/>
                      <a:endParaRPr lang="fr-FR" sz="1000" dirty="0"/>
                    </a:p>
                  </a:txBody>
                  <a:tcPr marL="0" marR="0" marT="0" marB="0"/>
                </a:tc>
              </a:tr>
              <a:tr h="15120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000000"/>
                          </a:solidFill>
                          <a:effectLst/>
                          <a:latin typeface="Times New Roman" panose="02020603050405020304" pitchFamily="18" charset="0"/>
                          <a:ea typeface="Times New Roman" panose="02020603050405020304" pitchFamily="18" charset="0"/>
                        </a:rPr>
                        <a:t>♣</a:t>
                      </a:r>
                      <a:endParaRPr lang="fr-FR" sz="1200" dirty="0">
                        <a:solidFill>
                          <a:schemeClr val="bg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lgn="l">
                        <a:spcAft>
                          <a:spcPts val="0"/>
                        </a:spcAft>
                      </a:pPr>
                      <a:r>
                        <a:rPr lang="fr-FR" sz="1000" dirty="0">
                          <a:effectLst/>
                        </a:rPr>
                        <a:t>R8</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endParaRPr lang="fr-FR" sz="1000" dirty="0"/>
                    </a:p>
                  </a:txBody>
                  <a:tcPr marL="0" marR="0" marT="0" marB="0"/>
                </a:tc>
              </a:tr>
              <a:tr h="0">
                <a:tc>
                  <a:txBody>
                    <a:bodyPr/>
                    <a:lstStyle/>
                    <a:p>
                      <a:pPr marL="76200" algn="ctr">
                        <a:spcAft>
                          <a:spcPts val="0"/>
                        </a:spcAft>
                      </a:pPr>
                      <a:r>
                        <a:rPr lang="fr-FR" sz="1000" dirty="0" smtClean="0">
                          <a:effectLst/>
                        </a:rPr>
                        <a:t>♠</a:t>
                      </a:r>
                      <a:endParaRPr lang="fr-FR" sz="12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AR4</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rowSpan="4" gridSpan="2">
                  <a:txBody>
                    <a:bodyPr/>
                    <a:lstStyle/>
                    <a:p>
                      <a:pPr marL="76200">
                        <a:spcAft>
                          <a:spcPts val="0"/>
                        </a:spcAft>
                      </a:pPr>
                      <a:r>
                        <a:rPr lang="fr-FR" sz="1000" dirty="0">
                          <a:effectLst/>
                        </a:rPr>
                        <a:t/>
                      </a:r>
                      <a:br>
                        <a:rPr lang="fr-FR" sz="1000" dirty="0">
                          <a:effectLst/>
                        </a:rPr>
                      </a:br>
                      <a:r>
                        <a:rPr lang="fr-FR" sz="1000" dirty="0">
                          <a:effectLst/>
                        </a:rPr>
                        <a:t>          N</a:t>
                      </a:r>
                      <a:br>
                        <a:rPr lang="fr-FR" sz="1000" dirty="0">
                          <a:effectLst/>
                        </a:rPr>
                      </a:br>
                      <a:r>
                        <a:rPr lang="fr-FR" sz="1000" dirty="0">
                          <a:effectLst/>
                        </a:rPr>
                        <a:t>       O      E</a:t>
                      </a:r>
                      <a:br>
                        <a:rPr lang="fr-FR" sz="1000" dirty="0">
                          <a:effectLst/>
                        </a:rPr>
                      </a:br>
                      <a:r>
                        <a:rPr lang="fr-FR" sz="1000" dirty="0">
                          <a:effectLst/>
                        </a:rPr>
                        <a:t>           S</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rowSpan="4" hMerge="1">
                  <a:txBody>
                    <a:bodyPr/>
                    <a:lstStyle/>
                    <a:p>
                      <a:endParaRPr lang="fr-FR"/>
                    </a:p>
                  </a:txBody>
                  <a:tcPr/>
                </a:tc>
                <a:tc>
                  <a:txBody>
                    <a:bodyPr/>
                    <a:lstStyle/>
                    <a:p>
                      <a:pPr marL="76200" algn="ctr">
                        <a:spcAft>
                          <a:spcPts val="0"/>
                        </a:spcAft>
                      </a:pPr>
                      <a:r>
                        <a:rPr lang="fr-FR" sz="1000" dirty="0" smtClean="0">
                          <a:effectLst/>
                        </a:rPr>
                        <a:t>♠</a:t>
                      </a:r>
                      <a:endParaRPr lang="fr-FR" sz="12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532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endParaRPr lang="fr-FR" sz="1000" dirty="0"/>
                    </a:p>
                  </a:txBody>
                  <a:tcPr marL="0" marR="0" marT="0" marB="0"/>
                </a:tc>
              </a:tr>
              <a:tr h="0">
                <a:tc>
                  <a:txBody>
                    <a:bodyPr/>
                    <a:lstStyle/>
                    <a:p>
                      <a:pPr marL="76200" algn="ctr">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987</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D1042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endParaRPr lang="fr-FR" sz="1000" dirty="0"/>
                    </a:p>
                  </a:txBody>
                  <a:tcPr marL="0" marR="0" marT="0" marB="0"/>
                </a:tc>
              </a:tr>
              <a:tr h="0">
                <a:tc>
                  <a:txBody>
                    <a:bodyPr/>
                    <a:lstStyle/>
                    <a:p>
                      <a:pPr marL="76200" algn="ctr">
                        <a:spcAft>
                          <a:spcPts val="0"/>
                        </a:spcAft>
                      </a:pPr>
                      <a:r>
                        <a:rPr lang="fr-FR" sz="1200" dirty="0" smtClean="0">
                          <a:solidFill>
                            <a:srgbClr val="FF0000"/>
                          </a:solidFill>
                          <a:effectLst/>
                          <a:latin typeface="Times New Roman" panose="02020603050405020304" pitchFamily="18" charset="0"/>
                          <a:ea typeface="Times New Roman" panose="02020603050405020304" pitchFamily="18" charset="0"/>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943</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FF0000"/>
                          </a:solidFill>
                          <a:effectLst/>
                          <a:latin typeface="Times New Roman" panose="02020603050405020304" pitchFamily="18" charset="0"/>
                          <a:ea typeface="Times New Roman" panose="02020603050405020304" pitchFamily="18" charset="0"/>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1082</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endParaRPr lang="fr-FR" sz="1000" dirty="0"/>
                    </a:p>
                  </a:txBody>
                  <a:tcPr marL="0" marR="0" marT="0" marB="0"/>
                </a:tc>
              </a:tr>
              <a:tr h="204750">
                <a:tc>
                  <a:txBody>
                    <a:bodyPr/>
                    <a:lstStyle/>
                    <a:p>
                      <a:pPr marL="76200" algn="ctr">
                        <a:spcAft>
                          <a:spcPts val="0"/>
                        </a:spcAft>
                      </a:pPr>
                      <a:r>
                        <a:rPr lang="fr-FR" sz="1200" dirty="0" smtClean="0">
                          <a:solidFill>
                            <a:srgbClr val="000000"/>
                          </a:solidFill>
                          <a:effectLst/>
                          <a:latin typeface="Times New Roman" panose="02020603050405020304" pitchFamily="18" charset="0"/>
                          <a:ea typeface="Times New Roman" panose="02020603050405020304" pitchFamily="18" charset="0"/>
                        </a:rPr>
                        <a:t>♣</a:t>
                      </a:r>
                      <a:endParaRPr lang="fr-FR" sz="1200" dirty="0">
                        <a:solidFill>
                          <a:schemeClr val="bg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DV109</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000000"/>
                          </a:solidFill>
                          <a:effectLst/>
                          <a:latin typeface="Times New Roman" panose="02020603050405020304" pitchFamily="18" charset="0"/>
                          <a:ea typeface="Times New Roman" panose="02020603050405020304" pitchFamily="18" charset="0"/>
                        </a:rPr>
                        <a:t>♣</a:t>
                      </a:r>
                      <a:endParaRPr lang="fr-FR" sz="1200" dirty="0">
                        <a:solidFill>
                          <a:schemeClr val="bg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762 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0" marR="0" marT="0" marB="0"/>
                </a:tc>
                <a:tc>
                  <a:txBody>
                    <a:bodyPr/>
                    <a:lstStyle/>
                    <a:p>
                      <a:endParaRPr lang="fr-FR" sz="1000" dirty="0"/>
                    </a:p>
                  </a:txBody>
                  <a:tcPr marL="0" marR="0" marT="0" marB="0"/>
                </a:tc>
              </a:tr>
              <a:tr h="0">
                <a:tc rowSpan="4" gridSpan="2">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marL="76200" algn="ctr">
                        <a:spcAft>
                          <a:spcPts val="0"/>
                        </a:spcAft>
                      </a:pPr>
                      <a:r>
                        <a:rPr lang="fr-FR" sz="1000" dirty="0" smtClean="0">
                          <a:effectLst/>
                        </a:rPr>
                        <a:t>♠</a:t>
                      </a:r>
                      <a:endParaRPr lang="fr-FR" sz="12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76</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marL="76200">
                        <a:spcAft>
                          <a:spcPts val="0"/>
                        </a:spcAft>
                      </a:pPr>
                      <a:r>
                        <a:rPr lang="fr-FR" sz="1000" dirty="0">
                          <a:effectLst/>
                        </a:rPr>
                        <a:t>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rowSpan="4" gridSpan="4">
                  <a:txBody>
                    <a:bodyPr/>
                    <a:lstStyle/>
                    <a:p>
                      <a:pPr marL="76200">
                        <a:spcAft>
                          <a:spcPts val="0"/>
                        </a:spcAft>
                      </a:pPr>
                      <a:r>
                        <a:rPr lang="fr-FR" sz="1000" dirty="0">
                          <a:effectLst/>
                        </a:rPr>
                        <a:t>Sud joue 3 SA - Entame Dame de §</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rowSpan="4" hMerge="1">
                  <a:txBody>
                    <a:bodyPr/>
                    <a:lstStyle/>
                    <a:p>
                      <a:endParaRPr lang="fr-FR"/>
                    </a:p>
                  </a:txBody>
                  <a:tcPr/>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R106</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FF0000"/>
                          </a:solidFill>
                          <a:effectLst/>
                          <a:latin typeface="Times New Roman" panose="02020603050405020304" pitchFamily="18" charset="0"/>
                          <a:ea typeface="Times New Roman" panose="02020603050405020304" pitchFamily="18" charset="0"/>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nl-NL" sz="1000" dirty="0">
                          <a:effectLst/>
                        </a:rPr>
                        <a:t>V765</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marL="76200" algn="ctr">
                        <a:spcAft>
                          <a:spcPts val="0"/>
                        </a:spcAft>
                      </a:pPr>
                      <a:r>
                        <a:rPr lang="fr-FR" sz="1200" dirty="0" smtClean="0">
                          <a:solidFill>
                            <a:srgbClr val="000000"/>
                          </a:solidFill>
                          <a:effectLst/>
                          <a:latin typeface="Times New Roman" panose="02020603050405020304" pitchFamily="18" charset="0"/>
                          <a:ea typeface="Times New Roman" panose="02020603050405020304" pitchFamily="18" charset="0"/>
                        </a:rPr>
                        <a:t>♣</a:t>
                      </a:r>
                      <a:endParaRPr lang="fr-FR" sz="1200" dirty="0">
                        <a:solidFill>
                          <a:schemeClr val="bg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marL="76200">
                        <a:spcAft>
                          <a:spcPts val="0"/>
                        </a:spcAft>
                      </a:pPr>
                      <a:r>
                        <a:rPr lang="fr-FR" sz="1000" dirty="0">
                          <a:effectLst/>
                        </a:rPr>
                        <a:t>A543</a:t>
                      </a:r>
                      <a:endParaRPr lang="fr-FR" sz="1000" dirty="0">
                        <a:solidFill>
                          <a:srgbClr val="000000"/>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bl>
          </a:graphicData>
        </a:graphic>
      </p:graphicFrame>
      <p:sp>
        <p:nvSpPr>
          <p:cNvPr id="5" name="Rectangle 4"/>
          <p:cNvSpPr/>
          <p:nvPr/>
        </p:nvSpPr>
        <p:spPr>
          <a:xfrm>
            <a:off x="211139" y="3812647"/>
            <a:ext cx="7863608" cy="461665"/>
          </a:xfrm>
          <a:prstGeom prst="rect">
            <a:avLst/>
          </a:prstGeom>
        </p:spPr>
        <p:txBody>
          <a:bodyPr wrap="square">
            <a:spAutoFit/>
          </a:bodyPr>
          <a:lstStyle/>
          <a:p>
            <a:pPr>
              <a:spcAft>
                <a:spcPts val="0"/>
              </a:spcAft>
            </a:pPr>
            <a:r>
              <a:rPr lang="fr-FR" sz="1200" dirty="0">
                <a:latin typeface="Calibri" panose="020F0502020204030204" pitchFamily="34" charset="0"/>
                <a:ea typeface="Calibri" panose="020F0502020204030204" pitchFamily="34" charset="0"/>
                <a:cs typeface="Times New Roman" panose="02020603050405020304" pitchFamily="18" charset="0"/>
              </a:rPr>
              <a:t>Ce </a:t>
            </a:r>
            <a:r>
              <a:rPr lang="fr-FR" sz="1200" dirty="0" smtClean="0">
                <a:latin typeface="Calibri" panose="020F0502020204030204" pitchFamily="34" charset="0"/>
                <a:ea typeface="Calibri" panose="020F0502020204030204" pitchFamily="34" charset="0"/>
                <a:cs typeface="Times New Roman" panose="02020603050405020304" pitchFamily="18" charset="0"/>
              </a:rPr>
              <a:t>serait en définitive très </a:t>
            </a:r>
            <a:r>
              <a:rPr lang="fr-FR" sz="1200" dirty="0">
                <a:latin typeface="Calibri" panose="020F0502020204030204" pitchFamily="34" charset="0"/>
                <a:ea typeface="Calibri" panose="020F0502020204030204" pitchFamily="34" charset="0"/>
                <a:cs typeface="Times New Roman" panose="02020603050405020304" pitchFamily="18" charset="0"/>
              </a:rPr>
              <a:t>mal joué de spéculer </a:t>
            </a:r>
            <a:r>
              <a:rPr lang="fr-FR" sz="1200" dirty="0" smtClean="0">
                <a:latin typeface="Calibri" panose="020F0502020204030204" pitchFamily="34" charset="0"/>
                <a:ea typeface="Calibri" panose="020F0502020204030204" pitchFamily="34" charset="0"/>
                <a:cs typeface="Times New Roman" panose="02020603050405020304" pitchFamily="18" charset="0"/>
              </a:rPr>
              <a:t>uniquement sur une entame provenant d’une couleur 5</a:t>
            </a:r>
            <a:r>
              <a:rPr lang="fr-FR" sz="1200" baseline="30000" dirty="0" smtClean="0">
                <a:latin typeface="Calibri" panose="020F0502020204030204" pitchFamily="34" charset="0"/>
                <a:ea typeface="Calibri" panose="020F0502020204030204" pitchFamily="34" charset="0"/>
                <a:cs typeface="Times New Roman" panose="02020603050405020304" pitchFamily="18" charset="0"/>
              </a:rPr>
              <a:t>ème</a:t>
            </a:r>
            <a:r>
              <a:rPr lang="fr-FR" sz="1200" dirty="0" smtClean="0">
                <a:latin typeface="Calibri" panose="020F0502020204030204" pitchFamily="34" charset="0"/>
                <a:ea typeface="Calibri" panose="020F0502020204030204" pitchFamily="34" charset="0"/>
                <a:cs typeface="Times New Roman" panose="02020603050405020304" pitchFamily="18" charset="0"/>
              </a:rPr>
              <a:t> sans vérifier qu’elle puisse aussi provenir d’une couleur 4</a:t>
            </a:r>
            <a:r>
              <a:rPr lang="fr-FR" sz="1200" baseline="30000" dirty="0" smtClean="0">
                <a:latin typeface="Calibri" panose="020F0502020204030204" pitchFamily="34" charset="0"/>
                <a:ea typeface="Calibri" panose="020F0502020204030204" pitchFamily="34" charset="0"/>
                <a:cs typeface="Times New Roman" panose="02020603050405020304" pitchFamily="18" charset="0"/>
              </a:rPr>
              <a:t>ème</a:t>
            </a:r>
            <a:r>
              <a:rPr lang="fr-FR" sz="1200" dirty="0" smtClean="0">
                <a:latin typeface="Calibri" panose="020F0502020204030204" pitchFamily="34" charset="0"/>
                <a:ea typeface="Calibri" panose="020F0502020204030204" pitchFamily="34" charset="0"/>
                <a:cs typeface="Times New Roman" panose="02020603050405020304" pitchFamily="18" charset="0"/>
              </a:rPr>
              <a:t>.  </a:t>
            </a:r>
            <a:endParaRPr lang="fr-FR"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ZoneTexte 5"/>
          <p:cNvSpPr txBox="1"/>
          <p:nvPr/>
        </p:nvSpPr>
        <p:spPr>
          <a:xfrm>
            <a:off x="269839" y="89344"/>
            <a:ext cx="7746209" cy="523220"/>
          </a:xfrm>
          <a:prstGeom prst="rect">
            <a:avLst/>
          </a:prstGeom>
          <a:solidFill>
            <a:srgbClr val="C00000"/>
          </a:solidFill>
        </p:spPr>
        <p:txBody>
          <a:bodyPr wrap="square" rtlCol="0">
            <a:spAutoFit/>
          </a:bodyPr>
          <a:lstStyle/>
          <a:p>
            <a:pPr algn="ctr"/>
            <a:r>
              <a:rPr lang="fr-FR" sz="1400" dirty="0" smtClean="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Et si l’entame provient d’une couleur quatrième ? </a:t>
            </a:r>
          </a:p>
          <a:p>
            <a:pPr algn="ctr"/>
            <a:r>
              <a:rPr lang="fr-FR" sz="1400" dirty="0" smtClean="0">
                <a:solidFill>
                  <a:schemeClr val="bg1"/>
                </a:solidFill>
                <a:latin typeface="Script MT Bold" panose="03040602040607080904" pitchFamily="66" charset="0"/>
                <a:ea typeface="Times New Roman" panose="02020603050405020304" pitchFamily="18" charset="0"/>
                <a:cs typeface="Times New Roman" panose="02020603050405020304" pitchFamily="18" charset="0"/>
              </a:rPr>
              <a:t>On fait une impasse inutile qui fait chuter le contrat. Il faut vérifier cette possibilité.   </a:t>
            </a:r>
            <a:endParaRPr lang="fr-FR" sz="1400" dirty="0">
              <a:solidFill>
                <a:schemeClr val="bg1"/>
              </a:solidFill>
              <a:latin typeface="Script MT Bold" panose="03040602040607080904" pitchFamily="66"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3583613825"/>
              </p:ext>
            </p:extLst>
          </p:nvPr>
        </p:nvGraphicFramePr>
        <p:xfrm>
          <a:off x="1048739" y="3066508"/>
          <a:ext cx="5937885" cy="731520"/>
        </p:xfrm>
        <a:graphic>
          <a:graphicData uri="http://schemas.openxmlformats.org/drawingml/2006/table">
            <a:tbl>
              <a:tblPr firstRow="1" firstCol="1" bandRow="1">
                <a:tableStyleId>{5C22544A-7EE6-4342-B048-85BDC9FD1C3A}</a:tableStyleId>
              </a:tblPr>
              <a:tblGrid>
                <a:gridCol w="267335"/>
                <a:gridCol w="5670550"/>
              </a:tblGrid>
              <a:tr h="0">
                <a:tc>
                  <a:txBody>
                    <a:bodyPr/>
                    <a:lstStyle/>
                    <a:p>
                      <a:pPr>
                        <a:spcAft>
                          <a:spcPts val="0"/>
                        </a:spcAft>
                      </a:pPr>
                      <a:r>
                        <a:rPr lang="fr-FR" sz="1200" dirty="0">
                          <a:effectLst/>
                        </a:rPr>
                        <a:t>1</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spcAft>
                          <a:spcPts val="0"/>
                        </a:spcAft>
                      </a:pPr>
                      <a:r>
                        <a:rPr lang="fr-FR" sz="1200" dirty="0">
                          <a:effectLst/>
                        </a:rPr>
                        <a:t>D ♣→8→2→3 → on laisse passer la Dame, on ne court aucun risque. </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0">
                <a:tc>
                  <a:txBody>
                    <a:bodyPr/>
                    <a:lstStyle/>
                    <a:p>
                      <a:pPr>
                        <a:spcAft>
                          <a:spcPts val="0"/>
                        </a:spcAft>
                      </a:pPr>
                      <a:r>
                        <a:rPr lang="fr-FR" sz="1200" dirty="0">
                          <a:effectLst/>
                        </a:rPr>
                        <a:t>2</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spcAft>
                          <a:spcPts val="0"/>
                        </a:spcAft>
                      </a:pPr>
                      <a:r>
                        <a:rPr lang="fr-FR" sz="1200" dirty="0">
                          <a:effectLst/>
                        </a:rPr>
                        <a:t>V♣→</a:t>
                      </a:r>
                      <a:r>
                        <a:rPr lang="fr-FR" sz="1200" dirty="0" smtClean="0">
                          <a:effectLst/>
                        </a:rPr>
                        <a:t>R♣→6♣→4♣</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0">
                <a:tc>
                  <a:txBody>
                    <a:bodyPr/>
                    <a:lstStyle/>
                    <a:p>
                      <a:pPr>
                        <a:spcAft>
                          <a:spcPts val="0"/>
                        </a:spcAft>
                      </a:pPr>
                      <a:r>
                        <a:rPr lang="fr-FR" sz="1200" dirty="0">
                          <a:effectLst/>
                        </a:rPr>
                        <a:t>3</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spcAft>
                          <a:spcPts val="0"/>
                        </a:spcAft>
                      </a:pPr>
                      <a:r>
                        <a:rPr lang="fr-FR" sz="1200" dirty="0">
                          <a:effectLst/>
                        </a:rPr>
                        <a:t>10♣→8 ♠→ 7♣→</a:t>
                      </a:r>
                      <a:r>
                        <a:rPr lang="fr-FR" sz="1200" dirty="0" smtClean="0">
                          <a:effectLst/>
                        </a:rPr>
                        <a:t>As♣</a:t>
                      </a:r>
                      <a:r>
                        <a:rPr lang="fr-FR" sz="1200" dirty="0">
                          <a:effectLst/>
                        </a:rPr>
                        <a:t> : On constate qu’Est a fourni 3 fois. Les ♣ sont donc 4/3. </a:t>
                      </a:r>
                      <a:endParaRPr lang="fr-FR" sz="1100" dirty="0">
                        <a:effectLst/>
                      </a:endParaRPr>
                    </a:p>
                    <a:p>
                      <a:pPr>
                        <a:spcAft>
                          <a:spcPts val="0"/>
                        </a:spcAft>
                      </a:pPr>
                      <a:r>
                        <a:rPr lang="fr-FR" sz="1200" dirty="0">
                          <a:effectLst/>
                        </a:rPr>
                        <a:t>On peut donc affranchir les ♠ du mort sans avoir à faire l’impasse à la Dame de </a:t>
                      </a:r>
                      <a:r>
                        <a:rPr lang="fr-FR" sz="1200" dirty="0">
                          <a:solidFill>
                            <a:srgbClr val="FF0000"/>
                          </a:solidFill>
                          <a:effectLst/>
                        </a:rPr>
                        <a:t>♥</a:t>
                      </a:r>
                      <a:endParaRPr lang="fr-FR"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8" name="Rectangle 7"/>
          <p:cNvSpPr/>
          <p:nvPr/>
        </p:nvSpPr>
        <p:spPr>
          <a:xfrm>
            <a:off x="1002082" y="2789509"/>
            <a:ext cx="7153715" cy="276999"/>
          </a:xfrm>
          <a:prstGeom prst="rect">
            <a:avLst/>
          </a:prstGeom>
        </p:spPr>
        <p:txBody>
          <a:bodyPr wrap="square">
            <a:spAutoFit/>
          </a:bodyPr>
          <a:lstStyle/>
          <a:p>
            <a:pPr>
              <a:spcAft>
                <a:spcPts val="0"/>
              </a:spcAft>
            </a:pPr>
            <a:r>
              <a:rPr lang="fr-FR" sz="1200" dirty="0" smtClean="0">
                <a:latin typeface="Calibri" panose="020F0502020204030204" pitchFamily="34" charset="0"/>
                <a:ea typeface="Calibri" panose="020F0502020204030204" pitchFamily="34" charset="0"/>
                <a:cs typeface="Times New Roman" panose="02020603050405020304" pitchFamily="18" charset="0"/>
              </a:rPr>
              <a:t>La vérification st très facile : </a:t>
            </a:r>
            <a:endParaRPr lang="fr-FR"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9" name="ZoneTexte 8"/>
          <p:cNvSpPr txBox="1"/>
          <p:nvPr/>
        </p:nvSpPr>
        <p:spPr>
          <a:xfrm>
            <a:off x="663161" y="4279076"/>
            <a:ext cx="6959563" cy="280846"/>
          </a:xfrm>
          <a:prstGeom prst="rect">
            <a:avLst/>
          </a:prstGeom>
          <a:solidFill>
            <a:srgbClr val="C00000"/>
          </a:solidFill>
        </p:spPr>
        <p:txBody>
          <a:bodyPr wrap="square" rtlCol="0">
            <a:spAutoFit/>
          </a:bodyPr>
          <a:lstStyle/>
          <a:p>
            <a:pPr algn="ctr"/>
            <a:r>
              <a:rPr lang="fr-FR" dirty="0" smtClean="0">
                <a:solidFill>
                  <a:schemeClr val="bg1"/>
                </a:solidFill>
                <a:latin typeface="Script MT Bold" panose="03040602040607080904" pitchFamily="66" charset="0"/>
              </a:rPr>
              <a:t>Conclusions dans la diapositive suivante : à retenir et à appliquer chaque fois qu’on en a l’occasion</a:t>
            </a:r>
            <a:endParaRPr lang="fr-FR" dirty="0">
              <a:solidFill>
                <a:schemeClr val="bg1"/>
              </a:solidFill>
              <a:latin typeface="Script MT Bold" panose="03040602040607080904" pitchFamily="66" charset="0"/>
            </a:endParaRPr>
          </a:p>
        </p:txBody>
      </p:sp>
      <p:pic>
        <p:nvPicPr>
          <p:cNvPr id="10" name="Imag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54051" y="4014859"/>
            <a:ext cx="523994" cy="582216"/>
          </a:xfrm>
          <a:prstGeom prst="rect">
            <a:avLst/>
          </a:prstGeom>
        </p:spPr>
      </p:pic>
    </p:spTree>
    <p:extLst>
      <p:ext uri="{BB962C8B-B14F-4D97-AF65-F5344CB8AC3E}">
        <p14:creationId xmlns:p14="http://schemas.microsoft.com/office/powerpoint/2010/main" val="210408531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41</a:t>
            </a:fld>
            <a:endParaRPr lang="fr-FR" dirty="0">
              <a:solidFill>
                <a:prstClr val="black">
                  <a:tint val="75000"/>
                </a:prstClr>
              </a:solidFill>
            </a:endParaRPr>
          </a:p>
        </p:txBody>
      </p:sp>
      <p:sp>
        <p:nvSpPr>
          <p:cNvPr id="4" name="Rectangle 3"/>
          <p:cNvSpPr/>
          <p:nvPr/>
        </p:nvSpPr>
        <p:spPr>
          <a:xfrm>
            <a:off x="276029" y="616133"/>
            <a:ext cx="7721127" cy="3539430"/>
          </a:xfrm>
          <a:prstGeom prst="rect">
            <a:avLst/>
          </a:prstGeom>
        </p:spPr>
        <p:txBody>
          <a:bodyPr wrap="square">
            <a:spAutoFit/>
          </a:bodyPr>
          <a:lstStyle/>
          <a:p>
            <a:r>
              <a:rPr lang="fr-FR" sz="1400" dirty="0" smtClean="0">
                <a:latin typeface="Times New Roman" panose="02020603050405020304" pitchFamily="18" charset="0"/>
                <a:cs typeface="Times New Roman" panose="02020603050405020304" pitchFamily="18" charset="0"/>
              </a:rPr>
              <a:t>Les explications précédentes permettent d’établir une Règle : </a:t>
            </a:r>
          </a:p>
          <a:p>
            <a:r>
              <a:rPr lang="fr-FR" sz="1400" b="1" i="1" dirty="0" smtClean="0"/>
              <a:t>«</a:t>
            </a:r>
            <a:r>
              <a:rPr lang="fr-FR" sz="1400" b="1" i="1" dirty="0" smtClean="0">
                <a:solidFill>
                  <a:srgbClr val="C00000"/>
                </a:solidFill>
              </a:rPr>
              <a:t>L’AFFRANCHISSEMENT  D’UNE COULEUR NE PEUT ÊTRE ENVISAGÉ (PAR L'UN OU L'AUTRE DES DEUX CAMPS) QUE SI L'UN DÉTIENT DANS LA COULEUR ADVERSE AUTANT D'ARRÊTS  PLUS UN  QUE L'AUTRE N'EN DÉTIENT DANS LA SIENNE».</a:t>
            </a:r>
          </a:p>
          <a:p>
            <a:r>
              <a:rPr lang="fr-FR" sz="1400" b="1" dirty="0" smtClean="0"/>
              <a:t>Il </a:t>
            </a:r>
            <a:r>
              <a:rPr lang="fr-FR" sz="1400" b="1" dirty="0"/>
              <a:t>suffit de </a:t>
            </a:r>
            <a:r>
              <a:rPr lang="fr-FR" sz="1400" b="1" dirty="0" smtClean="0"/>
              <a:t>s’en souvenir si on tient à élaborer des plans </a:t>
            </a:r>
            <a:r>
              <a:rPr lang="fr-FR" sz="1400" b="1" dirty="0"/>
              <a:t>de jeu </a:t>
            </a:r>
            <a:r>
              <a:rPr lang="fr-FR" sz="1400" b="1" dirty="0" smtClean="0"/>
              <a:t>cohérents.  </a:t>
            </a:r>
            <a:endParaRPr lang="fr-FR" sz="1400" b="1" dirty="0"/>
          </a:p>
          <a:p>
            <a:r>
              <a:rPr lang="fr-FR" sz="1400" dirty="0" smtClean="0"/>
              <a:t>Et pour finir quelques conseils pratiques :</a:t>
            </a:r>
          </a:p>
          <a:p>
            <a:pPr lvl="0"/>
            <a:r>
              <a:rPr lang="fr-FR" sz="1400" dirty="0" smtClean="0"/>
              <a:t>1/- si </a:t>
            </a:r>
            <a:r>
              <a:rPr lang="fr-FR" sz="1400" dirty="0"/>
              <a:t>on joue le BON contrat à S.A. </a:t>
            </a:r>
            <a:r>
              <a:rPr lang="fr-FR" sz="1400" dirty="0" smtClean="0"/>
              <a:t>et que la possibilité existe de réaliser de levées supplémentaires sans courir de risque, on fait un plan de jeu axé sur cette éventualité. Sinon, on commence par encaisser toutes les levées assurant sa réussite et pour le reste on verra après. </a:t>
            </a:r>
          </a:p>
          <a:p>
            <a:pPr lvl="0"/>
            <a:r>
              <a:rPr lang="fr-FR" sz="1400" dirty="0" smtClean="0"/>
              <a:t>2/- par contre, si aucune ligne de jeu ne permet de réaliser le contrat, alors le plan de jeu doit être axé sur la manière de ne chuter que du moins </a:t>
            </a:r>
            <a:r>
              <a:rPr lang="fr-FR" sz="1400" dirty="0"/>
              <a:t>possible</a:t>
            </a:r>
          </a:p>
          <a:p>
            <a:pPr lvl="0"/>
            <a:r>
              <a:rPr lang="fr-FR" sz="1400" dirty="0" smtClean="0"/>
              <a:t>3/- EN </a:t>
            </a:r>
            <a:r>
              <a:rPr lang="fr-FR" sz="1400" dirty="0"/>
              <a:t>TOURNOI PAR PAIRES, si on est embarqué dans le mauvais contrat de 3 S.A. par exemple, alors le populaire est de 4 ♠, inutile d’assurer les 9 </a:t>
            </a:r>
            <a:r>
              <a:rPr lang="fr-FR" sz="1400" dirty="0" smtClean="0"/>
              <a:t>levées, car qu’on le réussisse ou qu’on le chute, ce sera toujours le zéro. Alors, zéro pour zéro, il faut tenter de réaliser 10 </a:t>
            </a:r>
            <a:r>
              <a:rPr lang="fr-FR" sz="1400" dirty="0"/>
              <a:t>levées. Si on y </a:t>
            </a:r>
            <a:r>
              <a:rPr lang="fr-FR" sz="1400" dirty="0" smtClean="0"/>
              <a:t>arrive ce sera le top et si on chute ça </a:t>
            </a:r>
            <a:r>
              <a:rPr lang="fr-FR" sz="1400" dirty="0"/>
              <a:t>ne change rien : </a:t>
            </a:r>
            <a:r>
              <a:rPr lang="fr-FR" sz="1400" dirty="0" smtClean="0"/>
              <a:t>on aura le </a:t>
            </a:r>
            <a:r>
              <a:rPr lang="fr-FR" sz="1400" dirty="0"/>
              <a:t>zéro </a:t>
            </a:r>
            <a:r>
              <a:rPr lang="fr-FR" sz="1400" dirty="0" smtClean="0"/>
              <a:t>mérité. </a:t>
            </a:r>
            <a:endParaRPr lang="fr-FR" sz="1400" dirty="0"/>
          </a:p>
          <a:p>
            <a:pPr lvl="0"/>
            <a:r>
              <a:rPr lang="fr-FR" sz="1400" dirty="0" smtClean="0"/>
              <a:t>4/- En </a:t>
            </a:r>
            <a:r>
              <a:rPr lang="fr-FR" sz="1400" dirty="0"/>
              <a:t>MATCH PAR QUATRE, </a:t>
            </a:r>
            <a:r>
              <a:rPr lang="fr-FR" sz="1400" dirty="0" smtClean="0"/>
              <a:t>que le contrat soit bon ou mauvais, on doit toujours l’assurer.    </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ZoneTexte 4"/>
          <p:cNvSpPr txBox="1"/>
          <p:nvPr/>
        </p:nvSpPr>
        <p:spPr>
          <a:xfrm>
            <a:off x="276029" y="246801"/>
            <a:ext cx="7691806" cy="369332"/>
          </a:xfrm>
          <a:prstGeom prst="rect">
            <a:avLst/>
          </a:prstGeom>
          <a:solidFill>
            <a:srgbClr val="C00000"/>
          </a:solidFill>
        </p:spPr>
        <p:txBody>
          <a:bodyPr wrap="square" rtlCol="0">
            <a:spAutoFit/>
          </a:bodyPr>
          <a:lstStyle/>
          <a:p>
            <a:pPr algn="ctr"/>
            <a:r>
              <a:rPr lang="fr-FR" sz="1800" dirty="0" smtClean="0">
                <a:solidFill>
                  <a:schemeClr val="bg1"/>
                </a:solidFill>
                <a:latin typeface="Script MT Bold" panose="03040602040607080904" pitchFamily="66" charset="0"/>
              </a:rPr>
              <a:t>Conclusions à retenir et à appliquer chaque fois qu’on en a l’occasion</a:t>
            </a:r>
            <a:endParaRPr lang="fr-FR" sz="1800" dirty="0">
              <a:solidFill>
                <a:schemeClr val="bg1"/>
              </a:solidFill>
              <a:latin typeface="Script MT Bold" panose="03040602040607080904" pitchFamily="66" charset="0"/>
            </a:endParaRPr>
          </a:p>
        </p:txBody>
      </p:sp>
      <p:sp>
        <p:nvSpPr>
          <p:cNvPr id="6" name="ZoneTexte 5"/>
          <p:cNvSpPr txBox="1"/>
          <p:nvPr/>
        </p:nvSpPr>
        <p:spPr>
          <a:xfrm>
            <a:off x="2893513" y="4271546"/>
            <a:ext cx="1991638" cy="280846"/>
          </a:xfrm>
          <a:prstGeom prst="rect">
            <a:avLst/>
          </a:prstGeom>
          <a:solidFill>
            <a:srgbClr val="C00000"/>
          </a:solidFill>
        </p:spPr>
        <p:txBody>
          <a:bodyPr wrap="square" rtlCol="0">
            <a:spAutoFit/>
          </a:bodyPr>
          <a:lstStyle/>
          <a:p>
            <a:pPr algn="ctr"/>
            <a:r>
              <a:rPr lang="fr-FR" b="1" i="1" dirty="0" smtClean="0">
                <a:solidFill>
                  <a:schemeClr val="bg1"/>
                </a:solidFill>
              </a:rPr>
              <a:t>Fin du plan de jeu à S.A</a:t>
            </a:r>
            <a:r>
              <a:rPr lang="fr-FR" dirty="0" smtClean="0">
                <a:solidFill>
                  <a:schemeClr val="bg1"/>
                </a:solidFill>
              </a:rPr>
              <a:t>. </a:t>
            </a:r>
            <a:endParaRPr lang="fr-FR" dirty="0">
              <a:solidFill>
                <a:schemeClr val="bg1"/>
              </a:solidFill>
            </a:endParaRPr>
          </a:p>
        </p:txBody>
      </p:sp>
      <p:sp>
        <p:nvSpPr>
          <p:cNvPr id="8" name="Bouton d'action : Retour 7">
            <a:hlinkClick r:id="rId2"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
        <p:nvSpPr>
          <p:cNvPr id="9" name="ZoneTexte 8"/>
          <p:cNvSpPr txBox="1"/>
          <p:nvPr/>
        </p:nvSpPr>
        <p:spPr>
          <a:xfrm>
            <a:off x="7321463" y="4429281"/>
            <a:ext cx="583813" cy="246221"/>
          </a:xfrm>
          <a:prstGeom prst="rect">
            <a:avLst/>
          </a:prstGeom>
          <a:noFill/>
        </p:spPr>
        <p:txBody>
          <a:bodyPr wrap="square" rtlCol="0">
            <a:spAutoFit/>
          </a:bodyPr>
          <a:lstStyle/>
          <a:p>
            <a:r>
              <a:rPr lang="fr-FR" sz="1000" b="1" i="1" dirty="0" smtClean="0"/>
              <a:t>menu</a:t>
            </a:r>
            <a:endParaRPr lang="fr-FR" sz="1000" b="1" i="1" dirty="0"/>
          </a:p>
        </p:txBody>
      </p:sp>
    </p:spTree>
    <p:extLst>
      <p:ext uri="{BB962C8B-B14F-4D97-AF65-F5344CB8AC3E}">
        <p14:creationId xmlns:p14="http://schemas.microsoft.com/office/powerpoint/2010/main" val="193978123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42</a:t>
            </a:fld>
            <a:endParaRPr lang="fr-FR" dirty="0">
              <a:solidFill>
                <a:prstClr val="black">
                  <a:tint val="75000"/>
                </a:prstClr>
              </a:solidFill>
            </a:endParaRPr>
          </a:p>
        </p:txBody>
      </p:sp>
      <p:sp>
        <p:nvSpPr>
          <p:cNvPr id="3" name="Rectangle 2"/>
          <p:cNvSpPr/>
          <p:nvPr/>
        </p:nvSpPr>
        <p:spPr>
          <a:xfrm>
            <a:off x="883085" y="221313"/>
            <a:ext cx="6707687" cy="400110"/>
          </a:xfrm>
          <a:prstGeom prst="rect">
            <a:avLst/>
          </a:prstGeom>
          <a:solidFill>
            <a:srgbClr val="C00000"/>
          </a:solidFill>
          <a:ln w="38100">
            <a:solidFill>
              <a:srgbClr val="FF0000"/>
            </a:solidFill>
          </a:ln>
        </p:spPr>
        <p:txBody>
          <a:bodyPr wrap="square">
            <a:spAutoFit/>
          </a:bodyPr>
          <a:lstStyle/>
          <a:p>
            <a:pPr marL="76200" algn="ctr">
              <a:spcAft>
                <a:spcPts val="0"/>
              </a:spcAft>
            </a:pPr>
            <a:r>
              <a:rPr lang="fr-FR" sz="2000" b="1" dirty="0">
                <a:solidFill>
                  <a:schemeClr val="bg1"/>
                </a:solidFill>
                <a:latin typeface="Algerian" panose="04020705040A02060702" pitchFamily="82" charset="0"/>
                <a:ea typeface="Times New Roman" panose="02020603050405020304" pitchFamily="18" charset="0"/>
              </a:rPr>
              <a:t>PLAN DE JEU  DANS UN  CONTRAT </a:t>
            </a:r>
            <a:r>
              <a:rPr lang="fr-FR" sz="2000" b="1" dirty="0" smtClean="0">
                <a:solidFill>
                  <a:schemeClr val="bg1"/>
                </a:solidFill>
                <a:latin typeface="Algerian" panose="04020705040A02060702" pitchFamily="82" charset="0"/>
                <a:ea typeface="Times New Roman" panose="02020603050405020304" pitchFamily="18" charset="0"/>
              </a:rPr>
              <a:t>à la couleur </a:t>
            </a:r>
            <a:endParaRPr lang="fr-FR" sz="1400" dirty="0">
              <a:solidFill>
                <a:schemeClr val="bg1"/>
              </a:solidFill>
              <a:effectLst/>
              <a:latin typeface="Algerian" panose="04020705040A02060702" pitchFamily="82" charset="0"/>
              <a:ea typeface="Times New Roman" panose="02020603050405020304" pitchFamily="18" charset="0"/>
            </a:endParaRPr>
          </a:p>
        </p:txBody>
      </p:sp>
      <p:sp>
        <p:nvSpPr>
          <p:cNvPr id="4" name="Rectangle 3"/>
          <p:cNvSpPr/>
          <p:nvPr/>
        </p:nvSpPr>
        <p:spPr>
          <a:xfrm>
            <a:off x="176646" y="757726"/>
            <a:ext cx="7772400" cy="1565493"/>
          </a:xfrm>
          <a:prstGeom prst="rect">
            <a:avLst/>
          </a:prstGeom>
        </p:spPr>
        <p:txBody>
          <a:bodyPr wrap="square">
            <a:spAutoFit/>
          </a:bodyPr>
          <a:lstStyle/>
          <a:p>
            <a:pPr>
              <a:lnSpc>
                <a:spcPct val="115000"/>
              </a:lnSpc>
              <a:spcAft>
                <a:spcPts val="0"/>
              </a:spcAft>
            </a:pPr>
            <a:r>
              <a:rPr lang="fr-FR" sz="1200" dirty="0">
                <a:latin typeface="Times New Roman" panose="02020603050405020304" pitchFamily="18" charset="0"/>
                <a:ea typeface="Calibri" panose="020F0502020204030204" pitchFamily="34" charset="0"/>
                <a:cs typeface="Times New Roman" panose="02020603050405020304" pitchFamily="18" charset="0"/>
              </a:rPr>
              <a:t>Alors que dans LES CONTRATS A SANS ATOUT  l’on commence par compter les levées immédiates dont on dispose </a:t>
            </a:r>
            <a:r>
              <a:rPr lang="fr-FR" sz="1200" b="1" i="1" dirty="0">
                <a:latin typeface="Times New Roman" panose="02020603050405020304" pitchFamily="18" charset="0"/>
                <a:ea typeface="Calibri" panose="020F0502020204030204" pitchFamily="34" charset="0"/>
                <a:cs typeface="Times New Roman" panose="02020603050405020304" pitchFamily="18" charset="0"/>
              </a:rPr>
              <a:t>(immédiate </a:t>
            </a:r>
            <a:r>
              <a:rPr lang="fr-FR" sz="1200" b="1" dirty="0">
                <a:latin typeface="Times New Roman" panose="02020603050405020304" pitchFamily="18" charset="0"/>
                <a:ea typeface="Calibri" panose="020F0502020204030204" pitchFamily="34" charset="0"/>
                <a:cs typeface="Times New Roman" panose="02020603050405020304" pitchFamily="18" charset="0"/>
              </a:rPr>
              <a:t>=</a:t>
            </a:r>
            <a:r>
              <a:rPr lang="fr-FR" sz="1200" b="1" i="1" dirty="0">
                <a:latin typeface="Times New Roman" panose="02020603050405020304" pitchFamily="18" charset="0"/>
                <a:ea typeface="Calibri" panose="020F0502020204030204" pitchFamily="34" charset="0"/>
                <a:cs typeface="Times New Roman" panose="02020603050405020304" pitchFamily="18" charset="0"/>
              </a:rPr>
              <a:t> avant que l’adversaire ne prenne la main</a:t>
            </a:r>
            <a:r>
              <a:rPr lang="fr-FR" sz="1200" dirty="0">
                <a:latin typeface="Times New Roman" panose="02020603050405020304" pitchFamily="18" charset="0"/>
                <a:ea typeface="Calibri" panose="020F0502020204030204" pitchFamily="34" charset="0"/>
                <a:cs typeface="Times New Roman" panose="02020603050405020304" pitchFamily="18" charset="0"/>
              </a:rPr>
              <a:t>) et l’on continue par établir un plan de jeu permettant la réalisation des levées manquantes, dans les CONTRATS A LA COULEUR l’on commence par compter les levées perdantes et l’on établit ensuite un plan de jeu permettant de les éliminer: jeux de coupe, de double coupe, de défausse sur une couleur franche (affranchie) et une multitude d’autres techniques dont plus on en connaît plus grande est «la bravitude» chère à une certaine Ségolène.  Au lieu de nous perdre dans des longues explication noyées dans un flot de paroles, prenons des </a:t>
            </a:r>
            <a:r>
              <a:rPr lang="fr-FR" sz="1200" dirty="0" smtClean="0">
                <a:latin typeface="Times New Roman" panose="02020603050405020304" pitchFamily="18" charset="0"/>
                <a:ea typeface="Calibri" panose="020F0502020204030204" pitchFamily="34" charset="0"/>
                <a:cs typeface="Times New Roman" panose="02020603050405020304" pitchFamily="18" charset="0"/>
              </a:rPr>
              <a:t>exemples plus </a:t>
            </a:r>
            <a:r>
              <a:rPr lang="fr-FR" sz="1200" dirty="0">
                <a:latin typeface="Times New Roman" panose="02020603050405020304" pitchFamily="18" charset="0"/>
                <a:ea typeface="Calibri" panose="020F0502020204030204" pitchFamily="34" charset="0"/>
                <a:cs typeface="Times New Roman" panose="02020603050405020304" pitchFamily="18" charset="0"/>
              </a:rPr>
              <a:t>faciles à comprendre et à retenir :</a:t>
            </a:r>
            <a:r>
              <a:rPr lang="fr-FR" sz="12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0" name="Tableau 19"/>
          <p:cNvGraphicFramePr>
            <a:graphicFrameLocks noGrp="1"/>
          </p:cNvGraphicFramePr>
          <p:nvPr>
            <p:extLst>
              <p:ext uri="{D42A27DB-BD31-4B8C-83A1-F6EECF244321}">
                <p14:modId xmlns:p14="http://schemas.microsoft.com/office/powerpoint/2010/main" val="707460130"/>
              </p:ext>
            </p:extLst>
          </p:nvPr>
        </p:nvGraphicFramePr>
        <p:xfrm>
          <a:off x="269387" y="2427848"/>
          <a:ext cx="3321454" cy="720000"/>
        </p:xfrm>
        <a:graphic>
          <a:graphicData uri="http://schemas.openxmlformats.org/drawingml/2006/table">
            <a:tbl>
              <a:tblPr firstRow="1" firstCol="1" bandRow="1">
                <a:tableStyleId>{5C22544A-7EE6-4342-B048-85BDC9FD1C3A}</a:tableStyleId>
              </a:tblPr>
              <a:tblGrid>
                <a:gridCol w="184785"/>
                <a:gridCol w="914345"/>
                <a:gridCol w="1224335"/>
                <a:gridCol w="228600"/>
                <a:gridCol w="769389"/>
              </a:tblGrid>
              <a:tr h="18000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smtClean="0">
                          <a:effectLst/>
                        </a:rPr>
                        <a:t>AD2</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rowSpan="4">
                  <a:txBody>
                    <a:bodyPr/>
                    <a:lstStyle/>
                    <a:p>
                      <a:pPr algn="l">
                        <a:spcAft>
                          <a:spcPts val="0"/>
                        </a:spcAft>
                        <a:tabLst>
                          <a:tab pos="2286635" algn="l"/>
                        </a:tabLst>
                      </a:pPr>
                      <a:r>
                        <a:rPr lang="fr-FR" sz="1000" dirty="0">
                          <a:effectLst/>
                        </a:rPr>
                        <a:t/>
                      </a:r>
                      <a:br>
                        <a:rPr lang="fr-FR" sz="1000" dirty="0">
                          <a:effectLst/>
                        </a:rPr>
                      </a:br>
                      <a:endParaRPr lang="fr-FR" sz="1000" dirty="0" smtClean="0">
                        <a:effectLst/>
                      </a:endParaRPr>
                    </a:p>
                    <a:p>
                      <a:pPr algn="ctr">
                        <a:spcAft>
                          <a:spcPts val="0"/>
                        </a:spcAft>
                        <a:tabLst>
                          <a:tab pos="2286635" algn="l"/>
                        </a:tabLst>
                      </a:pPr>
                      <a:r>
                        <a:rPr lang="fr-FR" sz="1000" dirty="0" smtClean="0">
                          <a:effectLst/>
                        </a:rPr>
                        <a:t>N           S</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smtClean="0">
                          <a:effectLst/>
                        </a:rPr>
                        <a:t>R6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r>
              <a:tr h="180000">
                <a:tc>
                  <a:txBody>
                    <a:bodyPr/>
                    <a:lstStyle/>
                    <a:p>
                      <a:pPr>
                        <a:spcAft>
                          <a:spcPts val="0"/>
                        </a:spcAft>
                        <a:tabLst>
                          <a:tab pos="2286635" algn="l"/>
                        </a:tabLst>
                      </a:pPr>
                      <a:r>
                        <a:rPr lang="fr-FR" sz="1000" dirty="0" smtClean="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smtClean="0">
                          <a:effectLst/>
                        </a:rPr>
                        <a:t>RV76</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lgn="l">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smtClean="0">
                          <a:effectLst/>
                        </a:rPr>
                        <a:t>D10853</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r>
              <a:tr h="180000">
                <a:tc>
                  <a:txBody>
                    <a:bodyPr/>
                    <a:lstStyle/>
                    <a:p>
                      <a:pPr>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smtClean="0">
                          <a:effectLst/>
                        </a:rPr>
                        <a:t>D105</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lgn="l">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smtClean="0">
                          <a:effectLst/>
                        </a:rPr>
                        <a:t>RV9</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r>
              <a:tr h="180000">
                <a:tc>
                  <a:txBody>
                    <a:bodyPr/>
                    <a:lstStyle/>
                    <a:p>
                      <a:pPr>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smtClean="0">
                          <a:effectLst/>
                        </a:rPr>
                        <a:t>864</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lgn="l">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c>
                  <a:txBody>
                    <a:bodyPr/>
                    <a:lstStyle/>
                    <a:p>
                      <a:pPr algn="l">
                        <a:spcAft>
                          <a:spcPts val="0"/>
                        </a:spcAft>
                        <a:tabLst>
                          <a:tab pos="2286635" algn="l"/>
                        </a:tabLst>
                      </a:pPr>
                      <a:r>
                        <a:rPr lang="fr-FR" sz="1000" dirty="0" smtClean="0">
                          <a:effectLst/>
                        </a:rPr>
                        <a:t>A75 </a:t>
                      </a:r>
                      <a:endParaRPr lang="fr-FR"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tc>
              </a:tr>
            </a:tbl>
          </a:graphicData>
        </a:graphic>
      </p:graphicFrame>
      <p:sp>
        <p:nvSpPr>
          <p:cNvPr id="16" name="ZoneTexte 15"/>
          <p:cNvSpPr txBox="1"/>
          <p:nvPr/>
        </p:nvSpPr>
        <p:spPr>
          <a:xfrm>
            <a:off x="3603367" y="2543282"/>
            <a:ext cx="4301837" cy="469359"/>
          </a:xfrm>
          <a:prstGeom prst="rect">
            <a:avLst/>
          </a:prstGeom>
          <a:noFill/>
        </p:spPr>
        <p:txBody>
          <a:bodyPr wrap="square" rtlCol="0">
            <a:spAutoFit/>
          </a:bodyPr>
          <a:lstStyle/>
          <a:p>
            <a:r>
              <a:rPr lang="fr-FR" dirty="0" smtClean="0"/>
              <a:t>Sud joue 4 </a:t>
            </a:r>
            <a:r>
              <a:rPr lang="fr-FR" dirty="0" smtClean="0">
                <a:solidFill>
                  <a:srgbClr val="FF0000"/>
                </a:solidFill>
              </a:rPr>
              <a:t>♥</a:t>
            </a:r>
            <a:r>
              <a:rPr lang="fr-FR" dirty="0" smtClean="0"/>
              <a:t> et reçoit l’entame du R de ♣. Le compte des levées  gagnantes se monte à 10 : 4</a:t>
            </a:r>
            <a:r>
              <a:rPr lang="fr-FR" dirty="0" smtClean="0">
                <a:solidFill>
                  <a:srgbClr val="FF0000"/>
                </a:solidFill>
              </a:rPr>
              <a:t>♥</a:t>
            </a:r>
            <a:r>
              <a:rPr lang="fr-FR" dirty="0" smtClean="0"/>
              <a:t>, 3♠, 2 </a:t>
            </a:r>
            <a:r>
              <a:rPr lang="fr-FR" dirty="0" smtClean="0">
                <a:solidFill>
                  <a:srgbClr val="FF0000"/>
                </a:solidFill>
              </a:rPr>
              <a:t>♦</a:t>
            </a:r>
            <a:r>
              <a:rPr lang="fr-FR" dirty="0" smtClean="0"/>
              <a:t>, 1 ♣. </a:t>
            </a:r>
            <a:endParaRPr lang="fr-FR" dirty="0"/>
          </a:p>
        </p:txBody>
      </p:sp>
      <p:sp>
        <p:nvSpPr>
          <p:cNvPr id="25" name="ZoneTexte 24"/>
          <p:cNvSpPr txBox="1"/>
          <p:nvPr/>
        </p:nvSpPr>
        <p:spPr>
          <a:xfrm>
            <a:off x="230616" y="3261326"/>
            <a:ext cx="7847534" cy="1034899"/>
          </a:xfrm>
          <a:prstGeom prst="rect">
            <a:avLst/>
          </a:prstGeom>
          <a:noFill/>
        </p:spPr>
        <p:txBody>
          <a:bodyPr wrap="square" rtlCol="0">
            <a:spAutoFit/>
          </a:bodyPr>
          <a:lstStyle/>
          <a:p>
            <a:r>
              <a:rPr lang="fr-FR" dirty="0" smtClean="0"/>
              <a:t>Si Sud commet l’erreur de commencer par la purge des atouts, il chutera son contrat. </a:t>
            </a:r>
          </a:p>
          <a:p>
            <a:r>
              <a:rPr lang="fr-FR" dirty="0" smtClean="0"/>
              <a:t>En effet l’adversaire prend de l’As, encaisse ses 2 ♣ affranchis et l’As de </a:t>
            </a:r>
            <a:r>
              <a:rPr lang="fr-FR" dirty="0" smtClean="0">
                <a:solidFill>
                  <a:srgbClr val="FF0000"/>
                </a:solidFill>
              </a:rPr>
              <a:t>♦</a:t>
            </a:r>
            <a:r>
              <a:rPr lang="fr-FR" dirty="0" smtClean="0"/>
              <a:t>. </a:t>
            </a:r>
          </a:p>
          <a:p>
            <a:r>
              <a:rPr lang="fr-FR" dirty="0" smtClean="0"/>
              <a:t>C’est pour cette raison que dans </a:t>
            </a:r>
            <a:r>
              <a:rPr lang="fr-FR" dirty="0"/>
              <a:t>les contrats à la </a:t>
            </a:r>
            <a:r>
              <a:rPr lang="fr-FR" dirty="0" smtClean="0"/>
              <a:t>couleur, on commence par COMPTER </a:t>
            </a:r>
            <a:r>
              <a:rPr lang="fr-FR" dirty="0"/>
              <a:t>LES LEVÉES </a:t>
            </a:r>
            <a:r>
              <a:rPr lang="fr-FR" dirty="0" smtClean="0"/>
              <a:t>PERDANTES  et établir un plan permettant d’en perdre le moins possible. Et comme à SA, si la possibilité existe de réaliser le nombre de levées requises pour la réussite du contrat, on commence par les encaisser et… pour le reste on verra après. </a:t>
            </a:r>
            <a:endParaRPr lang="fr-FR" dirty="0"/>
          </a:p>
        </p:txBody>
      </p:sp>
      <p:pic>
        <p:nvPicPr>
          <p:cNvPr id="8" name="Imag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67787033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43</a:t>
            </a:fld>
            <a:endParaRPr lang="fr-FR" dirty="0">
              <a:solidFill>
                <a:prstClr val="black">
                  <a:tint val="75000"/>
                </a:prstClr>
              </a:solidFill>
            </a:endParaRPr>
          </a:p>
        </p:txBody>
      </p:sp>
      <p:sp>
        <p:nvSpPr>
          <p:cNvPr id="3" name="Rectangle 2"/>
          <p:cNvSpPr/>
          <p:nvPr/>
        </p:nvSpPr>
        <p:spPr>
          <a:xfrm>
            <a:off x="110724" y="205038"/>
            <a:ext cx="7890276" cy="4127284"/>
          </a:xfrm>
          <a:prstGeom prst="rect">
            <a:avLst/>
          </a:prstGeom>
        </p:spPr>
        <p:txBody>
          <a:bodyPr wrap="square">
            <a:spAutoFit/>
          </a:bodyPr>
          <a:lstStyle/>
          <a:p>
            <a:pPr>
              <a:lnSpc>
                <a:spcPct val="115000"/>
              </a:lnSpc>
              <a:spcAft>
                <a:spcPts val="0"/>
              </a:spcAft>
            </a:pP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POUR CE COMPTE DE PERDANTES, </a:t>
            </a:r>
          </a:p>
          <a:p>
            <a:pPr>
              <a:lnSpc>
                <a:spcPct val="115000"/>
              </a:lnSpc>
              <a:spcAft>
                <a:spcPts val="0"/>
              </a:spcAft>
            </a:pPr>
            <a:endPar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0"/>
              </a:spcAft>
            </a:pP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on prend pour «BASE» la main la plus longue en atout et l’on considère comme «perdantes» toutes les petites cartes non couvertes pas des honneurs situés dans la main d’en face. </a:t>
            </a:r>
          </a:p>
          <a:p>
            <a:pPr>
              <a:lnSpc>
                <a:spcPct val="115000"/>
              </a:lnSpc>
              <a:spcAft>
                <a:spcPts val="0"/>
              </a:spcAft>
            </a:pP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En général, la main qui se prête mieux à servir de « Base » est celle du déclarant mais il peut arriver, assez souvent d’ailleurs, qu’à cause de la différence des méthodes jouées  le choix se porte sur celle du mort. </a:t>
            </a:r>
          </a:p>
          <a:p>
            <a:pPr>
              <a:lnSpc>
                <a:spcPct val="115000"/>
              </a:lnSpc>
              <a:spcAft>
                <a:spcPts val="0"/>
              </a:spcAft>
            </a:pPr>
            <a:endPar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0"/>
              </a:spcAft>
            </a:pPr>
            <a:r>
              <a:rPr lang="fr-FR" sz="12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Dans notre exemple, la première chose à faire est de prendre de l’As de ♣  et jouer immédiatement ♠ pour défausser une perdante ♣ sur une des gagnantes ♠.  Il </a:t>
            </a:r>
            <a:r>
              <a:rPr lang="fr-FR" altLang="fr-FR" sz="1200" dirty="0" smtClean="0">
                <a:solidFill>
                  <a:srgbClr val="000000"/>
                </a:solidFill>
                <a:latin typeface="Arial" panose="020B0604020202020204" pitchFamily="34" charset="0"/>
                <a:ea typeface="Times New Roman" panose="02020603050405020304" pitchFamily="18" charset="0"/>
              </a:rPr>
              <a:t>est fort improbable que l’adversaire coupe le 3eme tour de la couleur  vu la présence de seulement cinq cartes à piques. De toute façon, le déclarant n’aura rien perdu : en jouant différemment il aurait permis à la défense d’encaisser 4 levées. </a:t>
            </a:r>
          </a:p>
          <a:p>
            <a:pPr>
              <a:lnSpc>
                <a:spcPct val="115000"/>
              </a:lnSpc>
              <a:spcAft>
                <a:spcPts val="0"/>
              </a:spcAft>
            </a:pPr>
            <a:endParaRPr lang="fr-FR" altLang="fr-FR" sz="1200" dirty="0">
              <a:solidFill>
                <a:srgbClr val="000000"/>
              </a:solidFill>
              <a:latin typeface="Arial" panose="020B0604020202020204" pitchFamily="34" charset="0"/>
              <a:ea typeface="Times New Roman" panose="02020603050405020304" pitchFamily="18" charset="0"/>
            </a:endParaRPr>
          </a:p>
          <a:p>
            <a:pPr>
              <a:lnSpc>
                <a:spcPct val="115000"/>
              </a:lnSpc>
              <a:spcAft>
                <a:spcPts val="0"/>
              </a:spcAft>
            </a:pPr>
            <a:r>
              <a:rPr lang="fr-FR" altLang="fr-FR" sz="1200" dirty="0" smtClean="0">
                <a:solidFill>
                  <a:srgbClr val="000000"/>
                </a:solidFill>
                <a:latin typeface="Arial" panose="020B0604020202020204" pitchFamily="34" charset="0"/>
                <a:ea typeface="Times New Roman" panose="02020603050405020304" pitchFamily="18" charset="0"/>
              </a:rPr>
              <a:t>Vient ensuite la classification des perdantes en fonction de leur nature : </a:t>
            </a:r>
            <a:r>
              <a:rPr lang="fr-FR" altLang="fr-FR" sz="1200" b="1" i="1" dirty="0" smtClean="0">
                <a:solidFill>
                  <a:srgbClr val="000000"/>
                </a:solidFill>
                <a:latin typeface="Arial" panose="020B0604020202020204" pitchFamily="34" charset="0"/>
                <a:ea typeface="Times New Roman" panose="02020603050405020304" pitchFamily="18" charset="0"/>
              </a:rPr>
              <a:t>inévitables, éventuelles, éliminables, immédiates ou différées. </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Une fois identifiées, elles seront plus faciles </a:t>
            </a:r>
            <a:r>
              <a:rPr lang="fr-FR" sz="1200" dirty="0" smtClean="0">
                <a:latin typeface="Times New Roman" panose="02020603050405020304" pitchFamily="18" charset="0"/>
                <a:cs typeface="Times New Roman" panose="02020603050405020304" pitchFamily="18" charset="0"/>
              </a:rPr>
              <a:t>à éliminer</a:t>
            </a:r>
            <a:r>
              <a:rPr lang="fr-FR" sz="1200" dirty="0">
                <a:latin typeface="Times New Roman" panose="02020603050405020304" pitchFamily="18" charset="0"/>
                <a:cs typeface="Times New Roman" panose="02020603050405020304" pitchFamily="18" charset="0"/>
              </a:rPr>
              <a:t>. </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ll se </a:t>
            </a:r>
            <a:r>
              <a:rPr lang="fr-FR" alt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peut </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qu’après </a:t>
            </a:r>
            <a:r>
              <a:rPr lang="fr-FR" alt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es </a:t>
            </a:r>
            <a:r>
              <a:rPr lang="fr-FR" alt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explications </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vous décidiez de </a:t>
            </a:r>
            <a:r>
              <a:rPr lang="fr-FR" alt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conclure que le compte de </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GAGNANTES </a:t>
            </a:r>
            <a:r>
              <a:rPr lang="fr-FR" alt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(comme à Sans Atout) </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n’ait pas de place dans les contrats à </a:t>
            </a:r>
            <a:r>
              <a:rPr lang="fr-FR" alt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 couleur. Détrompez-vous… il y a des cas </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où il faut négliger de </a:t>
            </a:r>
            <a:r>
              <a:rPr lang="fr-FR" alt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compter les perdantes </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 la manière de les éliminer et </a:t>
            </a:r>
            <a:r>
              <a:rPr lang="fr-FR" alt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compter le nombre de gagnantes</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et la manière de les réaliser. </a:t>
            </a:r>
          </a:p>
          <a:p>
            <a:pPr>
              <a:lnSpc>
                <a:spcPct val="115000"/>
              </a:lnSpc>
              <a:spcAft>
                <a:spcPts val="0"/>
              </a:spcAft>
            </a:pPr>
            <a:endPar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lvl="0">
              <a:lnSpc>
                <a:spcPct val="115000"/>
              </a:lnSpc>
            </a:pP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Dans la donne reportée dans la diapositive suivante, Sud doit négocier le contrat de 4 ♠,  après entame de la Dame de </a:t>
            </a:r>
            <a:r>
              <a:rPr lang="fr-FR" altLang="fr-FR" sz="12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alt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Rectangle 42"/>
          <p:cNvSpPr>
            <a:spLocks noChangeArrowheads="1"/>
          </p:cNvSpPr>
          <p:nvPr/>
        </p:nvSpPr>
        <p:spPr bwMode="auto">
          <a:xfrm flipH="1">
            <a:off x="178496" y="3209631"/>
            <a:ext cx="764400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1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I</a:t>
            </a: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29" name="Rectangle 44"/>
          <p:cNvSpPr>
            <a:spLocks noChangeArrowheads="1"/>
          </p:cNvSpPr>
          <p:nvPr/>
        </p:nvSpPr>
        <p:spPr bwMode="auto">
          <a:xfrm>
            <a:off x="0" y="1360891"/>
            <a:ext cx="80010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1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  :</a:t>
            </a:r>
            <a:br>
              <a:rPr kumimoji="0" lang="fr-FR" altLang="fr-FR" sz="11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br>
            <a:r>
              <a:rPr kumimoji="0" lang="fr-FR" altLang="fr-FR" sz="11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
            </a:r>
            <a:br>
              <a:rPr kumimoji="0" lang="fr-FR" altLang="fr-FR" sz="11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b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95398192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3769929283"/>
              </p:ext>
            </p:extLst>
          </p:nvPr>
        </p:nvGraphicFramePr>
        <p:xfrm>
          <a:off x="199476" y="584600"/>
          <a:ext cx="4215949" cy="2208276"/>
        </p:xfrm>
        <a:graphic>
          <a:graphicData uri="http://schemas.openxmlformats.org/drawingml/2006/table">
            <a:tbl>
              <a:tblPr>
                <a:tableStyleId>{5C22544A-7EE6-4342-B048-85BDC9FD1C3A}</a:tableStyleId>
              </a:tblPr>
              <a:tblGrid>
                <a:gridCol w="244897"/>
                <a:gridCol w="681120"/>
                <a:gridCol w="196001"/>
                <a:gridCol w="69850"/>
                <a:gridCol w="581503"/>
                <a:gridCol w="219206"/>
                <a:gridCol w="532356"/>
                <a:gridCol w="422754"/>
                <a:gridCol w="422754"/>
                <a:gridCol w="422754"/>
                <a:gridCol w="422754"/>
              </a:tblGrid>
              <a:tr h="0">
                <a:tc rowSpan="4" gridSpan="2">
                  <a:txBody>
                    <a:bodyPr/>
                    <a:lstStyle/>
                    <a:p>
                      <a:pPr algn="just">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dirty="0">
                          <a:effectLst/>
                        </a:rPr>
                        <a:t>ADV32</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gn="ctr">
                        <a:lnSpc>
                          <a:spcPct val="115000"/>
                        </a:lnSpc>
                        <a:spcAft>
                          <a:spcPts val="0"/>
                        </a:spcAft>
                        <a:tabLst>
                          <a:tab pos="2286635" algn="l"/>
                        </a:tabLst>
                      </a:pPr>
                      <a:r>
                        <a:rPr lang="fr-FR" sz="1000" dirty="0">
                          <a:effectLst/>
                        </a:rPr>
                        <a:t>sud</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ouest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nord</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est</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000" dirty="0">
                          <a:effectLst/>
                        </a:rPr>
                        <a:t>R6     </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1 SA*</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000" dirty="0">
                          <a:effectLst/>
                        </a:rPr>
                        <a:t>AD2</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de-DE" sz="1000" dirty="0">
                          <a:effectLst/>
                        </a:rPr>
                        <a:t>2</a:t>
                      </a:r>
                      <a:r>
                        <a:rPr lang="en-GB" sz="1000" dirty="0">
                          <a:solidFill>
                            <a:srgbClr val="FF0000"/>
                          </a:solidFill>
                          <a:effectLst/>
                          <a:sym typeface="Symbol" panose="05050102010706020507" pitchFamily="18" charset="2"/>
                        </a:rPr>
                        <a:t></a:t>
                      </a:r>
                      <a:r>
                        <a:rPr lang="de-DE" sz="1000" dirty="0">
                          <a:effectLst/>
                        </a:rPr>
                        <a:t> *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2 </a:t>
                      </a: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000" dirty="0">
                          <a:effectLst/>
                        </a:rPr>
                        <a:t>543             </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rPr>
                        <a:t>4 </a:t>
                      </a:r>
                      <a:r>
                        <a:rPr lang="fr-FR" sz="1000" dirty="0">
                          <a:effectLst/>
                          <a:sym typeface="Symbol" panose="05050102010706020507" pitchFamily="18" charset="2"/>
                        </a:rPr>
                        <a:t></a:t>
                      </a: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98      </a:t>
                      </a: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3">
                  <a:txBody>
                    <a:bodyPr/>
                    <a:lstStyle/>
                    <a:p>
                      <a:pPr algn="ctr">
                        <a:lnSpc>
                          <a:spcPct val="115000"/>
                        </a:lnSpc>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7       </a:t>
                      </a:r>
                      <a:r>
                        <a:rPr lang="de-DE"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DV109   </a:t>
                      </a:r>
                      <a:endParaRPr lang="fr-FR" sz="1200" dirty="0">
                        <a:effectLst/>
                        <a:latin typeface="Arial" panose="020B0604020202020204" pitchFamily="34" charset="0"/>
                        <a:ea typeface="Times New Roman" panose="02020603050405020304" pitchFamily="18" charset="0"/>
                      </a:endParaRPr>
                    </a:p>
                  </a:txBody>
                  <a:tcPr marL="44450" marR="44450" marT="0" marB="0"/>
                </a:tc>
                <a:tc gridSpan="3" vMerge="1">
                  <a:txBody>
                    <a:bodyPr/>
                    <a:lstStyle/>
                    <a:p>
                      <a:endParaRPr lang="fr-FR"/>
                    </a:p>
                  </a:txBody>
                  <a:tcPr/>
                </a:tc>
                <a:tc hMerge="1"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87432      </a:t>
                      </a:r>
                      <a:endParaRPr lang="fr-FR" sz="1200" dirty="0">
                        <a:effectLst/>
                        <a:latin typeface="Arial" panose="020B0604020202020204" pitchFamily="34" charset="0"/>
                        <a:ea typeface="Times New Roman" panose="02020603050405020304" pitchFamily="18" charset="0"/>
                      </a:endParaRPr>
                    </a:p>
                  </a:txBody>
                  <a:tcPr marL="44450" marR="44450" marT="0" marB="0"/>
                </a:tc>
                <a:tc rowSpan="7" gridSpan="4">
                  <a:txBody>
                    <a:bodyPr/>
                    <a:lstStyle/>
                    <a:p>
                      <a:pPr>
                        <a:lnSpc>
                          <a:spcPct val="115000"/>
                        </a:lnSpc>
                        <a:spcAft>
                          <a:spcPts val="0"/>
                        </a:spcAft>
                        <a:tabLst>
                          <a:tab pos="2286635" algn="l"/>
                        </a:tabLst>
                      </a:pPr>
                      <a:endParaRPr lang="fr-FR" sz="1000" dirty="0" smtClean="0">
                        <a:effectLst/>
                      </a:endParaRPr>
                    </a:p>
                    <a:p>
                      <a:pPr>
                        <a:lnSpc>
                          <a:spcPct val="115000"/>
                        </a:lnSpc>
                        <a:spcAft>
                          <a:spcPts val="0"/>
                        </a:spcAft>
                        <a:tabLst>
                          <a:tab pos="2286635" algn="l"/>
                        </a:tabLst>
                      </a:pPr>
                      <a:r>
                        <a:rPr lang="fr-FR" sz="1000" dirty="0" smtClean="0">
                          <a:effectLst/>
                        </a:rPr>
                        <a:t>1 </a:t>
                      </a:r>
                      <a:r>
                        <a:rPr lang="fr-FR" sz="1000" dirty="0">
                          <a:effectLst/>
                        </a:rPr>
                        <a:t>SA* = </a:t>
                      </a:r>
                      <a:r>
                        <a:rPr lang="fr-FR" sz="1000" dirty="0" smtClean="0">
                          <a:effectLst/>
                        </a:rPr>
                        <a:t>15/17</a:t>
                      </a:r>
                    </a:p>
                    <a:p>
                      <a:pPr>
                        <a:lnSpc>
                          <a:spcPct val="115000"/>
                        </a:lnSpc>
                        <a:spcAft>
                          <a:spcPts val="0"/>
                        </a:spcAft>
                        <a:tabLst>
                          <a:tab pos="2286635" algn="l"/>
                        </a:tabLst>
                      </a:pPr>
                      <a:r>
                        <a:rPr lang="fr-FR" sz="1000" dirty="0" smtClean="0">
                          <a:effectLst/>
                        </a:rPr>
                        <a:t>2</a:t>
                      </a:r>
                      <a:r>
                        <a:rPr lang="en-GB" sz="1000" dirty="0">
                          <a:solidFill>
                            <a:srgbClr val="FF0000"/>
                          </a:solidFill>
                          <a:effectLst/>
                          <a:sym typeface="Symbol" panose="05050102010706020507" pitchFamily="18" charset="2"/>
                        </a:rPr>
                        <a:t></a:t>
                      </a:r>
                      <a:r>
                        <a:rPr lang="en-GB" sz="1000" dirty="0">
                          <a:effectLst/>
                        </a:rPr>
                        <a:t> </a:t>
                      </a:r>
                      <a:r>
                        <a:rPr lang="fr-FR" sz="1000" dirty="0">
                          <a:effectLst/>
                        </a:rPr>
                        <a:t>* = Texas </a:t>
                      </a:r>
                      <a:r>
                        <a:rPr lang="fr-FR" sz="1000" dirty="0">
                          <a:effectLst/>
                          <a:sym typeface="Symbol" panose="05050102010706020507" pitchFamily="18" charset="2"/>
                        </a:rPr>
                        <a:t></a:t>
                      </a:r>
                      <a:endParaRPr lang="fr-FR" sz="1200" dirty="0">
                        <a:effectLst/>
                      </a:endParaRPr>
                    </a:p>
                    <a:p>
                      <a:pPr>
                        <a:lnSpc>
                          <a:spcPct val="115000"/>
                        </a:lnSpc>
                        <a:spcAft>
                          <a:spcPts val="0"/>
                        </a:spcAft>
                        <a:tabLst>
                          <a:tab pos="2286635" algn="l"/>
                        </a:tabLst>
                      </a:pPr>
                      <a:r>
                        <a:rPr lang="fr-FR" sz="1000" dirty="0">
                          <a:effectLst/>
                        </a:rPr>
                        <a:t>Entame Valet de </a:t>
                      </a:r>
                      <a:r>
                        <a:rPr lang="fr-FR" sz="1000" dirty="0" smtClean="0">
                          <a:solidFill>
                            <a:srgbClr val="FF0000"/>
                          </a:solidFill>
                          <a:effectLst/>
                          <a:sym typeface="Symbol" panose="05050102010706020507" pitchFamily="18" charset="2"/>
                        </a:rPr>
                        <a:t></a:t>
                      </a:r>
                      <a:endParaRPr lang="fr-FR" sz="1200" dirty="0">
                        <a:solidFill>
                          <a:srgbClr val="FF0000"/>
                        </a:solidFill>
                        <a:effectLst/>
                      </a:endParaRPr>
                    </a:p>
                  </a:txBody>
                  <a:tcPr marL="44450" marR="44450" marT="0" marB="0"/>
                </a:tc>
                <a:tc rowSpan="7" hMerge="1">
                  <a:txBody>
                    <a:bodyPr/>
                    <a:lstStyle/>
                    <a:p>
                      <a:endParaRPr lang="fr-FR"/>
                    </a:p>
                  </a:txBody>
                  <a:tcPr/>
                </a:tc>
                <a:tc rowSpan="7" hMerge="1">
                  <a:txBody>
                    <a:bodyPr/>
                    <a:lstStyle/>
                    <a:p>
                      <a:endParaRPr lang="fr-FR"/>
                    </a:p>
                  </a:txBody>
                  <a:tcPr/>
                </a:tc>
                <a:tc rowSpan="7" hMerge="1">
                  <a:txBody>
                    <a:bodyPr/>
                    <a:lstStyle/>
                    <a:p>
                      <a:endParaRPr lang="fr-FR"/>
                    </a:p>
                  </a:txBody>
                  <a:tcPr/>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543     </a:t>
                      </a:r>
                      <a:endParaRPr lang="fr-FR" sz="1200" dirty="0">
                        <a:effectLst/>
                        <a:latin typeface="Arial" panose="020B0604020202020204" pitchFamily="34" charset="0"/>
                        <a:ea typeface="Times New Roman" panose="02020603050405020304" pitchFamily="18" charset="0"/>
                      </a:endParaRPr>
                    </a:p>
                  </a:txBody>
                  <a:tcPr marL="44450" marR="44450" marT="0" marB="0"/>
                </a:tc>
                <a:tc gridSpan="3" vMerge="1">
                  <a:txBody>
                    <a:bodyPr/>
                    <a:lstStyle/>
                    <a:p>
                      <a:endParaRPr lang="fr-FR"/>
                    </a:p>
                  </a:txBody>
                  <a:tcPr/>
                </a:tc>
                <a:tc hMerge="1"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V10986  </a:t>
                      </a:r>
                      <a:endParaRPr lang="fr-FR" sz="1200" dirty="0">
                        <a:effectLst/>
                        <a:latin typeface="Arial" panose="020B0604020202020204" pitchFamily="34" charset="0"/>
                        <a:ea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ADV2    </a:t>
                      </a:r>
                      <a:endParaRPr lang="fr-FR" sz="1200" dirty="0">
                        <a:effectLst/>
                        <a:latin typeface="Arial" panose="020B0604020202020204" pitchFamily="34" charset="0"/>
                        <a:ea typeface="Times New Roman" panose="02020603050405020304" pitchFamily="18" charset="0"/>
                      </a:endParaRPr>
                    </a:p>
                  </a:txBody>
                  <a:tcPr marL="44450" marR="44450" marT="0" marB="0"/>
                </a:tc>
                <a:tc gridSpan="3" vMerge="1">
                  <a:txBody>
                    <a:bodyPr/>
                    <a:lstStyle/>
                    <a:p>
                      <a:endParaRPr lang="fr-FR"/>
                    </a:p>
                  </a:txBody>
                  <a:tcPr/>
                </a:tc>
                <a:tc hMerge="1"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R9      </a:t>
                      </a: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rowSpan="4" gridSpan="2">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gridSpan="2">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en-GB" sz="1000" dirty="0">
                          <a:effectLst/>
                        </a:rPr>
                        <a:t>R10654</a:t>
                      </a:r>
                      <a:endParaRPr lang="fr-FR" sz="1200" dirty="0">
                        <a:effectLst/>
                        <a:latin typeface="Arial" panose="020B0604020202020204" pitchFamily="34"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rowSpan="4" h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gridSpan="2">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en-GB" sz="1000" dirty="0">
                          <a:effectLst/>
                        </a:rPr>
                        <a:t>A5</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gridSpan="2">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en-GB" sz="1000" dirty="0">
                          <a:effectLst/>
                        </a:rPr>
                        <a:t>R7</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gridSpan="2">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dirty="0">
                          <a:effectLst/>
                        </a:rPr>
                        <a:t>10876  </a:t>
                      </a:r>
                      <a:endParaRPr lang="fr-FR" sz="1200" dirty="0">
                        <a:effectLst/>
                        <a:latin typeface="Arial" panose="020B0604020202020204" pitchFamily="34"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bl>
          </a:graphicData>
        </a:graphic>
      </p:graphicFrame>
      <p:sp>
        <p:nvSpPr>
          <p:cNvPr id="3" name="Rectangle 2"/>
          <p:cNvSpPr/>
          <p:nvPr/>
        </p:nvSpPr>
        <p:spPr>
          <a:xfrm>
            <a:off x="4415425" y="1338301"/>
            <a:ext cx="3749781" cy="1446550"/>
          </a:xfrm>
          <a:prstGeom prst="rect">
            <a:avLst/>
          </a:prstGeom>
        </p:spPr>
        <p:txBody>
          <a:bodyPr wrap="square">
            <a:spAutoFit/>
          </a:bodyPr>
          <a:lstStyle/>
          <a:p>
            <a:pPr>
              <a:spcAft>
                <a:spcPts val="0"/>
              </a:spcAft>
            </a:pPr>
            <a:r>
              <a:rPr lang="fr-FR" sz="1100" dirty="0">
                <a:latin typeface="Times New Roman" panose="02020603050405020304" pitchFamily="18" charset="0"/>
                <a:ea typeface="MS Mincho" panose="02020609040205080304" pitchFamily="49" charset="-128"/>
                <a:cs typeface="Times New Roman" panose="02020603050405020304" pitchFamily="18" charset="0"/>
              </a:rPr>
              <a:t>On prend pour base la main de Nord où  il y a  3  perdantes inévitables à  </a:t>
            </a:r>
            <a:r>
              <a:rPr lang="fr-FR" sz="11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1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1100" dirty="0">
                <a:latin typeface="Times New Roman" panose="02020603050405020304" pitchFamily="18" charset="0"/>
                <a:ea typeface="MS Mincho" panose="02020609040205080304" pitchFamily="49" charset="-128"/>
                <a:cs typeface="Times New Roman" panose="02020603050405020304" pitchFamily="18" charset="0"/>
              </a:rPr>
              <a:t>Le 4</a:t>
            </a:r>
            <a:r>
              <a:rPr lang="fr-FR" sz="1100" baseline="30000" dirty="0">
                <a:latin typeface="Times New Roman" panose="02020603050405020304" pitchFamily="18" charset="0"/>
                <a:ea typeface="MS Mincho" panose="02020609040205080304" pitchFamily="49" charset="-128"/>
                <a:cs typeface="Times New Roman" panose="02020603050405020304" pitchFamily="18" charset="0"/>
              </a:rPr>
              <a:t>ème</a:t>
            </a:r>
            <a:r>
              <a:rPr lang="fr-FR" sz="1100" dirty="0">
                <a:latin typeface="Times New Roman" panose="02020603050405020304" pitchFamily="18" charset="0"/>
                <a:ea typeface="MS Mincho" panose="02020609040205080304" pitchFamily="49" charset="-128"/>
                <a:cs typeface="Times New Roman" panose="02020603050405020304" pitchFamily="18" charset="0"/>
              </a:rPr>
              <a:t> </a:t>
            </a:r>
            <a:r>
              <a:rPr lang="fr-FR" sz="11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endParaRPr lang="fr-FR" sz="11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fr-FR" sz="1100" dirty="0">
                <a:latin typeface="Times New Roman" panose="02020603050405020304" pitchFamily="18" charset="0"/>
                <a:ea typeface="Times New Roman" panose="02020603050405020304" pitchFamily="18" charset="0"/>
                <a:cs typeface="Times New Roman" panose="02020603050405020304" pitchFamily="18" charset="0"/>
              </a:rPr>
              <a:t>perdant  en Sud sera coupé par un atout du déclarant.</a:t>
            </a:r>
          </a:p>
          <a:p>
            <a:pPr>
              <a:spcAft>
                <a:spcPts val="0"/>
              </a:spcAft>
            </a:pPr>
            <a:r>
              <a:rPr lang="fr-FR" sz="1100" dirty="0">
                <a:latin typeface="Times New Roman" panose="02020603050405020304" pitchFamily="18" charset="0"/>
                <a:ea typeface="MS Mincho" panose="02020609040205080304" pitchFamily="49" charset="-128"/>
                <a:cs typeface="Times New Roman" panose="02020603050405020304" pitchFamily="18" charset="0"/>
              </a:rPr>
              <a:t>On  entend  par  </a:t>
            </a:r>
            <a:r>
              <a:rPr lang="fr-FR" sz="1100" b="1" i="1" dirty="0">
                <a:latin typeface="Times New Roman" panose="02020603050405020304" pitchFamily="18" charset="0"/>
                <a:ea typeface="MS Mincho" panose="02020609040205080304" pitchFamily="49" charset="-128"/>
                <a:cs typeface="Times New Roman" panose="02020603050405020304" pitchFamily="18" charset="0"/>
              </a:rPr>
              <a:t>perdantes  inévitables</a:t>
            </a:r>
            <a:r>
              <a:rPr lang="fr-FR" sz="1100" dirty="0">
                <a:latin typeface="Times New Roman" panose="02020603050405020304" pitchFamily="18" charset="0"/>
                <a:ea typeface="MS Mincho" panose="02020609040205080304" pitchFamily="49" charset="-128"/>
                <a:cs typeface="Times New Roman" panose="02020603050405020304" pitchFamily="18" charset="0"/>
              </a:rPr>
              <a:t>  les différents contrôles (ou cartes plus hautes)   détenues dans la couleur par l'adversaire et par </a:t>
            </a:r>
            <a:r>
              <a:rPr lang="fr-FR" sz="1100" b="1" i="1" dirty="0">
                <a:latin typeface="Times New Roman" panose="02020603050405020304" pitchFamily="18" charset="0"/>
                <a:ea typeface="MS Mincho" panose="02020609040205080304" pitchFamily="49" charset="-128"/>
                <a:cs typeface="Times New Roman" panose="02020603050405020304" pitchFamily="18" charset="0"/>
              </a:rPr>
              <a:t>perdantes possibles</a:t>
            </a:r>
            <a:r>
              <a:rPr lang="fr-FR" sz="1100" dirty="0">
                <a:latin typeface="Times New Roman" panose="02020603050405020304" pitchFamily="18" charset="0"/>
                <a:ea typeface="MS Mincho" panose="02020609040205080304" pitchFamily="49" charset="-128"/>
                <a:cs typeface="Times New Roman" panose="02020603050405020304" pitchFamily="18" charset="0"/>
              </a:rPr>
              <a:t> celles que l'on pourrait escamoter par une coupe (ou </a:t>
            </a:r>
            <a:r>
              <a:rPr lang="fr-FR" sz="1100" dirty="0" smtClean="0">
                <a:latin typeface="Times New Roman" panose="02020603050405020304" pitchFamily="18" charset="0"/>
                <a:ea typeface="MS Mincho" panose="02020609040205080304" pitchFamily="49" charset="-128"/>
                <a:cs typeface="Times New Roman" panose="02020603050405020304" pitchFamily="18" charset="0"/>
              </a:rPr>
              <a:t>défausse </a:t>
            </a:r>
            <a:r>
              <a:rPr lang="fr-FR" sz="1100" dirty="0">
                <a:latin typeface="Times New Roman" panose="02020603050405020304" pitchFamily="18" charset="0"/>
                <a:ea typeface="MS Mincho" panose="02020609040205080304" pitchFamily="49" charset="-128"/>
                <a:cs typeface="Times New Roman" panose="02020603050405020304" pitchFamily="18" charset="0"/>
              </a:rPr>
              <a:t>sur une couleur affranchie).  </a:t>
            </a:r>
            <a:endParaRPr lang="fr-FR" sz="11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ZoneTexte 4"/>
          <p:cNvSpPr txBox="1"/>
          <p:nvPr/>
        </p:nvSpPr>
        <p:spPr>
          <a:xfrm>
            <a:off x="4415425" y="568860"/>
            <a:ext cx="3445628" cy="769441"/>
          </a:xfrm>
          <a:prstGeom prst="rect">
            <a:avLst/>
          </a:prstGeom>
          <a:noFill/>
        </p:spPr>
        <p:txBody>
          <a:bodyPr wrap="square" rtlCol="0">
            <a:spAutoFit/>
          </a:bodyPr>
          <a:lstStyle/>
          <a:p>
            <a:pPr>
              <a:spcAft>
                <a:spcPts val="0"/>
              </a:spcAft>
              <a:tabLst>
                <a:tab pos="2286635" algn="l"/>
              </a:tabLst>
            </a:pPr>
            <a:r>
              <a:rPr lang="fr-FR" sz="1100" b="1" dirty="0" smtClean="0">
                <a:solidFill>
                  <a:srgbClr val="C00000"/>
                </a:solidFill>
                <a:latin typeface="Times New Roman" panose="02020603050405020304" pitchFamily="18" charset="0"/>
                <a:cs typeface="Times New Roman" panose="02020603050405020304" pitchFamily="18" charset="0"/>
              </a:rPr>
              <a:t>COMPTE DES LEVÉES : </a:t>
            </a:r>
          </a:p>
          <a:p>
            <a:pPr>
              <a:spcAft>
                <a:spcPts val="0"/>
              </a:spcAft>
              <a:tabLst>
                <a:tab pos="2286635" algn="l"/>
              </a:tabLst>
            </a:pPr>
            <a:r>
              <a:rPr lang="fr-FR" sz="1100" dirty="0" smtClean="0">
                <a:latin typeface="Times New Roman" panose="02020603050405020304" pitchFamily="18" charset="0"/>
                <a:cs typeface="Times New Roman" panose="02020603050405020304" pitchFamily="18" charset="0"/>
              </a:rPr>
              <a:t>5 </a:t>
            </a:r>
            <a:r>
              <a:rPr lang="fr-FR" sz="1100" dirty="0">
                <a:latin typeface="Times New Roman" panose="02020603050405020304" pitchFamily="18" charset="0"/>
                <a:cs typeface="Times New Roman" panose="02020603050405020304" pitchFamily="18" charset="0"/>
                <a:sym typeface="Symbol" panose="05050102010706020507" pitchFamily="18" charset="2"/>
              </a:rPr>
              <a:t></a:t>
            </a:r>
            <a:r>
              <a:rPr lang="fr-FR" sz="1100" dirty="0">
                <a:latin typeface="Times New Roman" panose="02020603050405020304" pitchFamily="18" charset="0"/>
                <a:cs typeface="Times New Roman" panose="02020603050405020304" pitchFamily="18" charset="0"/>
              </a:rPr>
              <a:t> + 2 </a:t>
            </a:r>
            <a:r>
              <a:rPr lang="en-GB" sz="11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fr-FR" sz="1100" dirty="0">
                <a:latin typeface="Times New Roman" panose="02020603050405020304" pitchFamily="18" charset="0"/>
                <a:cs typeface="Times New Roman" panose="02020603050405020304" pitchFamily="18" charset="0"/>
              </a:rPr>
              <a:t>  + 3 </a:t>
            </a:r>
            <a:r>
              <a:rPr lang="fr-FR" sz="11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fr-FR" sz="1100" dirty="0">
                <a:latin typeface="Times New Roman" panose="02020603050405020304" pitchFamily="18" charset="0"/>
                <a:cs typeface="Times New Roman" panose="02020603050405020304" pitchFamily="18" charset="0"/>
              </a:rPr>
              <a:t> = </a:t>
            </a:r>
            <a:r>
              <a:rPr lang="fr-FR" sz="1100" dirty="0" smtClean="0">
                <a:latin typeface="Times New Roman" panose="02020603050405020304" pitchFamily="18" charset="0"/>
                <a:cs typeface="Times New Roman" panose="02020603050405020304" pitchFamily="18" charset="0"/>
              </a:rPr>
              <a:t>10 </a:t>
            </a:r>
          </a:p>
          <a:p>
            <a:pPr>
              <a:spcAft>
                <a:spcPts val="0"/>
              </a:spcAft>
              <a:tabLst>
                <a:tab pos="2286635" algn="l"/>
              </a:tabLst>
            </a:pPr>
            <a:r>
              <a:rPr lang="fr-FR" sz="1100" dirty="0" smtClean="0">
                <a:latin typeface="Times New Roman" panose="02020603050405020304" pitchFamily="18" charset="0"/>
                <a:cs typeface="Times New Roman" panose="02020603050405020304" pitchFamily="18" charset="0"/>
              </a:rPr>
              <a:t>Pas </a:t>
            </a:r>
            <a:r>
              <a:rPr lang="fr-FR" sz="1100" dirty="0">
                <a:latin typeface="Times New Roman" panose="02020603050405020304" pitchFamily="18" charset="0"/>
                <a:cs typeface="Times New Roman" panose="02020603050405020304" pitchFamily="18" charset="0"/>
              </a:rPr>
              <a:t>de perte de temps. Purge des atouts, levées maîtresses et coupe du trèfle </a:t>
            </a:r>
            <a:r>
              <a:rPr lang="fr-FR" sz="1100" dirty="0" smtClean="0">
                <a:latin typeface="Times New Roman" panose="02020603050405020304" pitchFamily="18" charset="0"/>
                <a:cs typeface="Times New Roman" panose="02020603050405020304" pitchFamily="18" charset="0"/>
              </a:rPr>
              <a:t>perdant</a:t>
            </a:r>
            <a:endParaRPr lang="fr-FR" sz="1100" dirty="0">
              <a:latin typeface="Times New Roman" panose="02020603050405020304" pitchFamily="18" charset="0"/>
              <a:cs typeface="Times New Roman" panose="02020603050405020304" pitchFamily="18"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2940568585"/>
              </p:ext>
            </p:extLst>
          </p:nvPr>
        </p:nvGraphicFramePr>
        <p:xfrm>
          <a:off x="194132" y="3322490"/>
          <a:ext cx="5044440" cy="946404"/>
        </p:xfrm>
        <a:graphic>
          <a:graphicData uri="http://schemas.openxmlformats.org/drawingml/2006/table">
            <a:tbl>
              <a:tblPr>
                <a:tableStyleId>{5C22544A-7EE6-4342-B048-85BDC9FD1C3A}</a:tableStyleId>
              </a:tblPr>
              <a:tblGrid>
                <a:gridCol w="169948"/>
                <a:gridCol w="767525"/>
                <a:gridCol w="1046681"/>
                <a:gridCol w="209214"/>
                <a:gridCol w="821516"/>
                <a:gridCol w="2029556"/>
              </a:tblGrid>
              <a:tr h="0">
                <a:tc gridSpan="5">
                  <a:txBody>
                    <a:bodyPr/>
                    <a:lstStyle/>
                    <a:p>
                      <a:pPr>
                        <a:lnSpc>
                          <a:spcPct val="115000"/>
                        </a:lnSpc>
                        <a:spcAft>
                          <a:spcPts val="0"/>
                        </a:spcAft>
                        <a:tabLst>
                          <a:tab pos="2286635" algn="l"/>
                        </a:tabLst>
                      </a:pPr>
                      <a:endParaRPr lang="fr-FR" sz="1200" dirty="0">
                        <a:effectLst/>
                        <a:latin typeface="Arial" panose="020B0604020202020204" pitchFamily="34" charset="0"/>
                        <a:ea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a:txBody>
                    <a:bodyPr/>
                    <a:lstStyle/>
                    <a:p>
                      <a:pPr algn="ctr">
                        <a:lnSpc>
                          <a:spcPct val="115000"/>
                        </a:lnSpc>
                        <a:spcAft>
                          <a:spcPts val="0"/>
                        </a:spcAft>
                        <a:tabLst>
                          <a:tab pos="2286635" algn="l"/>
                        </a:tabLst>
                      </a:pPr>
                      <a:r>
                        <a:rPr lang="fr-FR" sz="1000" dirty="0">
                          <a:effectLst/>
                        </a:rPr>
                        <a:t>Perdantes</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ARD75   </a:t>
                      </a:r>
                      <a:endParaRPr lang="fr-FR" sz="1200" dirty="0">
                        <a:effectLst/>
                        <a:latin typeface="Arial" panose="020B0604020202020204" pitchFamily="34" charset="0"/>
                        <a:ea typeface="Times New Roman" panose="02020603050405020304" pitchFamily="18" charset="0"/>
                      </a:endParaRPr>
                    </a:p>
                  </a:txBody>
                  <a:tcPr marL="44450" marR="44450" marT="0" marB="0"/>
                </a:tc>
                <a:tc rowSpan="4">
                  <a:txBody>
                    <a:bodyPr/>
                    <a:lstStyle/>
                    <a:p>
                      <a:pPr algn="ctr">
                        <a:lnSpc>
                          <a:spcPct val="115000"/>
                        </a:lnSpc>
                        <a:spcAft>
                          <a:spcPts val="0"/>
                        </a:spcAft>
                        <a:tabLst>
                          <a:tab pos="2286635" algn="l"/>
                        </a:tabLst>
                      </a:pPr>
                      <a:r>
                        <a:rPr lang="fr-FR" sz="1000" dirty="0">
                          <a:effectLst/>
                        </a:rPr>
                        <a:t/>
                      </a:r>
                      <a:br>
                        <a:rPr lang="fr-FR" sz="1000" dirty="0">
                          <a:effectLst/>
                        </a:rPr>
                      </a:br>
                      <a:r>
                        <a:rPr lang="fr-FR" sz="1000" dirty="0">
                          <a:effectLst/>
                        </a:rPr>
                        <a:t> </a:t>
                      </a:r>
                      <a:br>
                        <a:rPr lang="fr-FR" sz="1000" dirty="0">
                          <a:effectLst/>
                        </a:rPr>
                      </a:br>
                      <a:r>
                        <a:rPr lang="fr-FR" sz="1000" dirty="0">
                          <a:effectLst/>
                        </a:rPr>
                        <a:t>N     S</a:t>
                      </a:r>
                      <a:br>
                        <a:rPr lang="fr-FR" sz="1000" dirty="0">
                          <a:effectLst/>
                        </a:rPr>
                      </a:b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V1098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Pas de perdantes</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A32     </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4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2 perdantes possibles 3 et 2 de </a:t>
                      </a: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RD3     </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A65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Pas de perdante</a:t>
                      </a:r>
                      <a:endParaRPr lang="fr-FR" sz="1200" dirty="0">
                        <a:effectLst/>
                        <a:latin typeface="Arial" panose="020B0604020202020204" pitchFamily="34"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RV      </a:t>
                      </a:r>
                      <a:endParaRPr lang="fr-FR" sz="1200" dirty="0">
                        <a:effectLst/>
                        <a:latin typeface="Arial" panose="020B0604020202020204" pitchFamily="34" charset="0"/>
                        <a:ea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D10987    </a:t>
                      </a:r>
                      <a:endParaRPr lang="fr-FR" sz="1200" dirty="0">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 Perdante inévitable : As de </a:t>
                      </a:r>
                      <a:r>
                        <a:rPr lang="fr-FR" sz="1000" dirty="0">
                          <a:effectLst/>
                          <a:sym typeface="Symbol" panose="05050102010706020507" pitchFamily="18" charset="2"/>
                        </a:rPr>
                        <a:t></a:t>
                      </a:r>
                      <a:endParaRPr lang="fr-FR" sz="1200" dirty="0">
                        <a:effectLst/>
                        <a:latin typeface="Arial" panose="020B0604020202020204" pitchFamily="34" charset="0"/>
                        <a:ea typeface="Times New Roman" panose="02020603050405020304" pitchFamily="18" charset="0"/>
                      </a:endParaRPr>
                    </a:p>
                  </a:txBody>
                  <a:tcPr marL="44450" marR="44450" marT="0" marB="0"/>
                </a:tc>
              </a:tr>
            </a:tbl>
          </a:graphicData>
        </a:graphic>
      </p:graphicFrame>
      <p:sp>
        <p:nvSpPr>
          <p:cNvPr id="9" name="Rectangle 8"/>
          <p:cNvSpPr/>
          <p:nvPr/>
        </p:nvSpPr>
        <p:spPr>
          <a:xfrm>
            <a:off x="5258127" y="3434220"/>
            <a:ext cx="2838186" cy="600164"/>
          </a:xfrm>
          <a:prstGeom prst="rect">
            <a:avLst/>
          </a:prstGeom>
        </p:spPr>
        <p:txBody>
          <a:bodyPr wrap="square">
            <a:spAutoFit/>
          </a:bodyPr>
          <a:lstStyle/>
          <a:p>
            <a:pPr>
              <a:spcAft>
                <a:spcPts val="0"/>
              </a:spcAft>
            </a:pPr>
            <a:r>
              <a:rPr lang="fr-FR" sz="1100" dirty="0">
                <a:latin typeface="Times New Roman" panose="02020603050405020304" pitchFamily="18" charset="0"/>
                <a:ea typeface="MS Mincho" panose="02020609040205080304" pitchFamily="49" charset="-128"/>
                <a:cs typeface="Times New Roman" panose="02020603050405020304" pitchFamily="18" charset="0"/>
              </a:rPr>
              <a:t>Les 2 perdantes </a:t>
            </a:r>
            <a:r>
              <a:rPr lang="fr-FR" sz="1100" dirty="0" smtClean="0">
                <a:latin typeface="Times New Roman" panose="02020603050405020304" pitchFamily="18" charset="0"/>
                <a:ea typeface="MS Mincho" panose="02020609040205080304" pitchFamily="49" charset="-128"/>
                <a:cs typeface="Times New Roman" panose="02020603050405020304" pitchFamily="18" charset="0"/>
              </a:rPr>
              <a:t>à </a:t>
            </a:r>
            <a:r>
              <a:rPr lang="fr-FR" sz="11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1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100" dirty="0">
                <a:latin typeface="Times New Roman" panose="02020603050405020304" pitchFamily="18" charset="0"/>
                <a:ea typeface="MS Mincho" panose="02020609040205080304" pitchFamily="49" charset="-128"/>
                <a:cs typeface="Times New Roman" panose="02020603050405020304" pitchFamily="18" charset="0"/>
              </a:rPr>
              <a:t>peuvent  </a:t>
            </a:r>
            <a:r>
              <a:rPr lang="fr-FR" sz="1100" dirty="0" smtClean="0">
                <a:latin typeface="Times New Roman" panose="02020603050405020304" pitchFamily="18" charset="0"/>
                <a:ea typeface="MS Mincho" panose="02020609040205080304" pitchFamily="49" charset="-128"/>
                <a:cs typeface="Times New Roman" panose="02020603050405020304" pitchFamily="18" charset="0"/>
              </a:rPr>
              <a:t>aussi </a:t>
            </a:r>
            <a:r>
              <a:rPr lang="fr-FR" sz="1100" dirty="0">
                <a:latin typeface="Times New Roman" panose="02020603050405020304" pitchFamily="18" charset="0"/>
                <a:ea typeface="MS Mincho" panose="02020609040205080304" pitchFamily="49" charset="-128"/>
                <a:cs typeface="Times New Roman" panose="02020603050405020304" pitchFamily="18" charset="0"/>
              </a:rPr>
              <a:t>bien être coupées  que défaussées sur les </a:t>
            </a:r>
            <a:r>
              <a:rPr lang="fr-FR" sz="11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1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1100" dirty="0" smtClean="0">
                <a:latin typeface="Times New Roman" panose="02020603050405020304" pitchFamily="18" charset="0"/>
                <a:ea typeface="Times New Roman" panose="02020603050405020304" pitchFamily="18" charset="0"/>
                <a:cs typeface="Times New Roman" panose="02020603050405020304" pitchFamily="18" charset="0"/>
              </a:rPr>
              <a:t>une fois la couleur </a:t>
            </a:r>
            <a:r>
              <a:rPr lang="fr-FR" sz="1100" dirty="0" smtClean="0">
                <a:latin typeface="Times New Roman" panose="02020603050405020304" pitchFamily="18" charset="0"/>
                <a:ea typeface="MS Mincho" panose="02020609040205080304" pitchFamily="49" charset="-128"/>
                <a:cs typeface="Times New Roman" panose="02020603050405020304" pitchFamily="18" charset="0"/>
              </a:rPr>
              <a:t>affranchie.</a:t>
            </a:r>
            <a:endParaRPr lang="fr-FR" sz="11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ZoneTexte 3"/>
          <p:cNvSpPr txBox="1"/>
          <p:nvPr/>
        </p:nvSpPr>
        <p:spPr>
          <a:xfrm>
            <a:off x="206679" y="156576"/>
            <a:ext cx="1152395" cy="280846"/>
          </a:xfrm>
          <a:prstGeom prst="rect">
            <a:avLst/>
          </a:prstGeom>
          <a:noFill/>
        </p:spPr>
        <p:txBody>
          <a:bodyPr wrap="square" rtlCol="0">
            <a:spAutoFit/>
          </a:bodyPr>
          <a:lstStyle/>
          <a:p>
            <a:r>
              <a:rPr lang="fr-FR" dirty="0" smtClean="0"/>
              <a:t>Sud joue 4 ♠</a:t>
            </a:r>
            <a:r>
              <a:rPr lang="fr-FR" dirty="0" smtClean="0">
                <a:solidFill>
                  <a:srgbClr val="FF0000"/>
                </a:solidFill>
              </a:rPr>
              <a:t> </a:t>
            </a:r>
            <a:endParaRPr lang="fr-FR" dirty="0">
              <a:solidFill>
                <a:srgbClr val="FF0000"/>
              </a:solidFill>
            </a:endParaRPr>
          </a:p>
        </p:txBody>
      </p:sp>
      <p:sp>
        <p:nvSpPr>
          <p:cNvPr id="10" name="ZoneTexte 9"/>
          <p:cNvSpPr txBox="1"/>
          <p:nvPr/>
        </p:nvSpPr>
        <p:spPr>
          <a:xfrm>
            <a:off x="206680" y="2989546"/>
            <a:ext cx="2254684" cy="276999"/>
          </a:xfrm>
          <a:prstGeom prst="rect">
            <a:avLst/>
          </a:prstGeom>
          <a:noFill/>
        </p:spPr>
        <p:txBody>
          <a:bodyPr wrap="square" rtlCol="0">
            <a:spAutoFit/>
          </a:bodyPr>
          <a:lstStyle/>
          <a:p>
            <a:r>
              <a:rPr lang="fr-FR" sz="1200" dirty="0" smtClean="0"/>
              <a:t>Nord joue 6 ♠ sur entame R de </a:t>
            </a:r>
            <a:r>
              <a:rPr lang="fr-FR" sz="1200" dirty="0" smtClean="0">
                <a:solidFill>
                  <a:srgbClr val="FF0000"/>
                </a:solidFill>
              </a:rPr>
              <a:t>♥  </a:t>
            </a:r>
            <a:endParaRPr lang="fr-FR" sz="1200" dirty="0">
              <a:solidFill>
                <a:srgbClr val="FF0000"/>
              </a:solidFill>
            </a:endParaRPr>
          </a:p>
        </p:txBody>
      </p:sp>
      <p:pic>
        <p:nvPicPr>
          <p:cNvPr id="11" name="Imag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86813869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45</a:t>
            </a:fld>
            <a:endParaRPr lang="fr-FR" dirty="0">
              <a:solidFill>
                <a:prstClr val="black">
                  <a:tint val="75000"/>
                </a:prstClr>
              </a:solidFill>
            </a:endParaRPr>
          </a:p>
        </p:txBody>
      </p:sp>
      <p:pic>
        <p:nvPicPr>
          <p:cNvPr id="3" name="Image 2" descr="http://bridgextutti.altervista.org/c2pdg6.gif"/>
          <p:cNvPicPr/>
          <p:nvPr/>
        </p:nvPicPr>
        <p:blipFill>
          <a:blip r:embed="rId2" cstate="print"/>
          <a:stretch>
            <a:fillRect/>
          </a:stretch>
        </p:blipFill>
        <p:spPr bwMode="auto">
          <a:xfrm>
            <a:off x="343102" y="461390"/>
            <a:ext cx="3489862" cy="3794812"/>
          </a:xfrm>
          <a:prstGeom prst="rect">
            <a:avLst/>
          </a:prstGeom>
          <a:ln w="228600" cap="sq" cmpd="thickThin">
            <a:solidFill>
              <a:schemeClr val="accent6"/>
            </a:solidFill>
            <a:prstDash val="solid"/>
            <a:miter lim="800000"/>
          </a:ln>
          <a:effectLst>
            <a:innerShdw blurRad="76200">
              <a:srgbClr val="000000"/>
            </a:innerShdw>
          </a:effectLst>
        </p:spPr>
      </p:pic>
      <p:sp>
        <p:nvSpPr>
          <p:cNvPr id="13" name="ZoneTexte 12"/>
          <p:cNvSpPr txBox="1"/>
          <p:nvPr/>
        </p:nvSpPr>
        <p:spPr>
          <a:xfrm>
            <a:off x="4096011" y="97903"/>
            <a:ext cx="3805207" cy="2354491"/>
          </a:xfrm>
          <a:prstGeom prst="rect">
            <a:avLst/>
          </a:prstGeom>
          <a:noFill/>
        </p:spPr>
        <p:txBody>
          <a:bodyPr wrap="square" rtlCol="0">
            <a:spAutoFit/>
          </a:bodyPr>
          <a:lstStyle/>
          <a:p>
            <a:r>
              <a:rPr lang="fr-FR" dirty="0" smtClean="0"/>
              <a:t>Sud joue 4 </a:t>
            </a:r>
            <a:r>
              <a:rPr lang="fr-FR" dirty="0" smtClean="0">
                <a:solidFill>
                  <a:srgbClr val="FF0000"/>
                </a:solidFill>
              </a:rPr>
              <a:t>♥</a:t>
            </a:r>
            <a:endParaRPr lang="fr-FR" dirty="0" smtClean="0"/>
          </a:p>
          <a:p>
            <a:r>
              <a:rPr lang="fr-FR" dirty="0" smtClean="0"/>
              <a:t>Entame D ♣</a:t>
            </a:r>
          </a:p>
          <a:p>
            <a:endParaRPr lang="fr-FR" dirty="0"/>
          </a:p>
          <a:p>
            <a:r>
              <a:rPr lang="fr-FR" dirty="0" smtClean="0"/>
              <a:t>Au </a:t>
            </a:r>
            <a:r>
              <a:rPr lang="fr-FR" dirty="0"/>
              <a:t>lieu de compter les perdantes, comptons maintenant les levées gagnantes </a:t>
            </a:r>
            <a:endParaRPr lang="fr-FR" dirty="0" smtClean="0"/>
          </a:p>
          <a:p>
            <a:r>
              <a:rPr lang="fr-FR" dirty="0" smtClean="0"/>
              <a:t>- 2 </a:t>
            </a:r>
            <a:r>
              <a:rPr lang="fr-FR" dirty="0"/>
              <a:t>à </a:t>
            </a:r>
            <a:r>
              <a:rPr lang="fr-FR" dirty="0" smtClean="0"/>
              <a:t>♠ </a:t>
            </a:r>
            <a:r>
              <a:rPr lang="fr-FR" dirty="0"/>
              <a:t>(As et Roi)</a:t>
            </a:r>
          </a:p>
          <a:p>
            <a:r>
              <a:rPr lang="fr-FR" dirty="0"/>
              <a:t>- 2 à </a:t>
            </a:r>
            <a:r>
              <a:rPr lang="fr-FR" dirty="0" smtClean="0">
                <a:solidFill>
                  <a:srgbClr val="FF0000"/>
                </a:solidFill>
              </a:rPr>
              <a:t>♥</a:t>
            </a:r>
            <a:r>
              <a:rPr lang="fr-FR" dirty="0" smtClean="0"/>
              <a:t> </a:t>
            </a:r>
            <a:r>
              <a:rPr lang="fr-FR" dirty="0"/>
              <a:t>(As et Roi d’atout)</a:t>
            </a:r>
          </a:p>
          <a:p>
            <a:r>
              <a:rPr lang="fr-FR" dirty="0"/>
              <a:t>- 1 à </a:t>
            </a:r>
            <a:r>
              <a:rPr lang="fr-FR" dirty="0" smtClean="0">
                <a:solidFill>
                  <a:srgbClr val="FF0000"/>
                </a:solidFill>
              </a:rPr>
              <a:t>♦</a:t>
            </a:r>
            <a:r>
              <a:rPr lang="fr-FR" dirty="0" smtClean="0"/>
              <a:t> </a:t>
            </a:r>
            <a:r>
              <a:rPr lang="fr-FR" dirty="0"/>
              <a:t>(l’As) </a:t>
            </a:r>
          </a:p>
          <a:p>
            <a:r>
              <a:rPr lang="fr-FR" dirty="0"/>
              <a:t>- 1 à </a:t>
            </a:r>
            <a:r>
              <a:rPr lang="fr-FR" dirty="0" smtClean="0"/>
              <a:t>♣ </a:t>
            </a:r>
            <a:r>
              <a:rPr lang="fr-FR" dirty="0"/>
              <a:t>(l’As)</a:t>
            </a:r>
          </a:p>
          <a:p>
            <a:r>
              <a:rPr lang="fr-FR" dirty="0"/>
              <a:t>- 1 à </a:t>
            </a:r>
            <a:r>
              <a:rPr lang="fr-FR" dirty="0" smtClean="0"/>
              <a:t>♠ </a:t>
            </a:r>
            <a:r>
              <a:rPr lang="fr-FR" dirty="0"/>
              <a:t>(coupé au mort avec le 8)</a:t>
            </a:r>
          </a:p>
          <a:p>
            <a:r>
              <a:rPr lang="fr-FR" dirty="0"/>
              <a:t>- 3 coupes à </a:t>
            </a:r>
            <a:r>
              <a:rPr lang="fr-FR" dirty="0" smtClean="0">
                <a:solidFill>
                  <a:srgbClr val="FF0000"/>
                </a:solidFill>
              </a:rPr>
              <a:t>♦</a:t>
            </a:r>
            <a:r>
              <a:rPr lang="fr-FR" dirty="0" smtClean="0"/>
              <a:t> </a:t>
            </a:r>
            <a:r>
              <a:rPr lang="fr-FR" dirty="0"/>
              <a:t>en main</a:t>
            </a:r>
            <a:br>
              <a:rPr lang="fr-FR" dirty="0"/>
            </a:br>
            <a:r>
              <a:rPr lang="fr-FR" dirty="0"/>
              <a:t>cela fait DIX levées</a:t>
            </a:r>
            <a:r>
              <a:rPr lang="fr-FR" dirty="0" smtClean="0"/>
              <a:t>.</a:t>
            </a:r>
            <a:endParaRPr lang="fr-FR" dirty="0"/>
          </a:p>
        </p:txBody>
      </p:sp>
      <p:sp>
        <p:nvSpPr>
          <p:cNvPr id="4" name="ZoneTexte 3"/>
          <p:cNvSpPr txBox="1"/>
          <p:nvPr/>
        </p:nvSpPr>
        <p:spPr>
          <a:xfrm>
            <a:off x="4139852" y="2406276"/>
            <a:ext cx="3062614" cy="1977464"/>
          </a:xfrm>
          <a:prstGeom prst="rect">
            <a:avLst/>
          </a:prstGeom>
          <a:noFill/>
        </p:spPr>
        <p:txBody>
          <a:bodyPr wrap="square" rtlCol="0">
            <a:spAutoFit/>
          </a:bodyPr>
          <a:lstStyle/>
          <a:p>
            <a:r>
              <a:rPr lang="fr-FR" dirty="0" smtClean="0"/>
              <a:t>1/- As ♣</a:t>
            </a:r>
          </a:p>
          <a:p>
            <a:r>
              <a:rPr lang="fr-FR" dirty="0" smtClean="0"/>
              <a:t>2/- A </a:t>
            </a:r>
            <a:r>
              <a:rPr lang="fr-FR" dirty="0" smtClean="0">
                <a:solidFill>
                  <a:srgbClr val="FF0000"/>
                </a:solidFill>
              </a:rPr>
              <a:t>♦</a:t>
            </a:r>
          </a:p>
          <a:p>
            <a:r>
              <a:rPr lang="fr-FR" dirty="0" smtClean="0"/>
              <a:t>3/- 2 </a:t>
            </a:r>
            <a:r>
              <a:rPr lang="fr-FR" dirty="0" smtClean="0">
                <a:solidFill>
                  <a:srgbClr val="FF0000"/>
                </a:solidFill>
              </a:rPr>
              <a:t>♦</a:t>
            </a:r>
            <a:r>
              <a:rPr lang="fr-FR" dirty="0" smtClean="0"/>
              <a:t>coupé en Sud</a:t>
            </a:r>
          </a:p>
          <a:p>
            <a:r>
              <a:rPr lang="fr-FR" dirty="0" smtClean="0"/>
              <a:t>4/- A ♠</a:t>
            </a:r>
          </a:p>
          <a:p>
            <a:r>
              <a:rPr lang="fr-FR" dirty="0" smtClean="0"/>
              <a:t>5/- R ♠</a:t>
            </a:r>
          </a:p>
          <a:p>
            <a:r>
              <a:rPr lang="fr-FR" dirty="0" smtClean="0"/>
              <a:t>6/- 4 ♠ coupé en Nord du 8</a:t>
            </a:r>
          </a:p>
          <a:p>
            <a:r>
              <a:rPr lang="fr-FR" dirty="0" smtClean="0"/>
              <a:t>7/- 4 </a:t>
            </a:r>
            <a:r>
              <a:rPr lang="fr-FR" dirty="0" smtClean="0">
                <a:solidFill>
                  <a:srgbClr val="FF0000"/>
                </a:solidFill>
              </a:rPr>
              <a:t>♦</a:t>
            </a:r>
            <a:r>
              <a:rPr lang="fr-FR" dirty="0" smtClean="0"/>
              <a:t> coupé en Sud</a:t>
            </a:r>
          </a:p>
          <a:p>
            <a:r>
              <a:rPr lang="fr-FR" dirty="0" smtClean="0"/>
              <a:t>8/- A </a:t>
            </a:r>
            <a:r>
              <a:rPr lang="fr-FR" dirty="0" smtClean="0">
                <a:solidFill>
                  <a:srgbClr val="FF0000"/>
                </a:solidFill>
              </a:rPr>
              <a:t>♥</a:t>
            </a:r>
          </a:p>
          <a:p>
            <a:r>
              <a:rPr lang="fr-FR" dirty="0" smtClean="0"/>
              <a:t>9/- 7 </a:t>
            </a:r>
            <a:r>
              <a:rPr lang="fr-FR" dirty="0" smtClean="0">
                <a:solidFill>
                  <a:srgbClr val="FF0000"/>
                </a:solidFill>
              </a:rPr>
              <a:t>♦</a:t>
            </a:r>
            <a:r>
              <a:rPr lang="fr-FR" dirty="0" smtClean="0"/>
              <a:t> coupé en Sud</a:t>
            </a:r>
          </a:p>
          <a:p>
            <a:r>
              <a:rPr lang="fr-FR" dirty="0" smtClean="0"/>
              <a:t>10/- R </a:t>
            </a:r>
            <a:r>
              <a:rPr lang="fr-FR" dirty="0" smtClean="0">
                <a:solidFill>
                  <a:srgbClr val="FF0000"/>
                </a:solidFill>
              </a:rPr>
              <a:t>♥</a:t>
            </a:r>
            <a:r>
              <a:rPr lang="fr-FR" dirty="0" smtClean="0"/>
              <a:t>  la 10eme levée.</a:t>
            </a:r>
            <a:endParaRPr lang="fr-FR" dirty="0"/>
          </a:p>
        </p:txBody>
      </p:sp>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528846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46</a:t>
            </a:fld>
            <a:endParaRPr lang="fr-FR" dirty="0">
              <a:solidFill>
                <a:prstClr val="black">
                  <a:tint val="75000"/>
                </a:prstClr>
              </a:solidFill>
            </a:endParaRPr>
          </a:p>
        </p:txBody>
      </p:sp>
      <p:sp>
        <p:nvSpPr>
          <p:cNvPr id="3" name="Rectangle 2"/>
          <p:cNvSpPr/>
          <p:nvPr/>
        </p:nvSpPr>
        <p:spPr>
          <a:xfrm>
            <a:off x="155863" y="90232"/>
            <a:ext cx="7886700" cy="4401205"/>
          </a:xfrm>
          <a:prstGeom prst="rect">
            <a:avLst/>
          </a:prstGeom>
        </p:spPr>
        <p:txBody>
          <a:bodyPr wrap="square">
            <a:spAutoFit/>
          </a:bodyPr>
          <a:lstStyle/>
          <a:p>
            <a:pPr>
              <a:spcAft>
                <a:spcPts val="0"/>
              </a:spcAft>
            </a:pPr>
            <a:r>
              <a:rPr lang="fr-FR" sz="1400" dirty="0">
                <a:latin typeface="Calibri" panose="020F0502020204030204" pitchFamily="34" charset="0"/>
                <a:ea typeface="Calibri" panose="020F0502020204030204" pitchFamily="34" charset="0"/>
                <a:cs typeface="Times New Roman" panose="02020603050405020304" pitchFamily="18" charset="0"/>
              </a:rPr>
              <a:t>Il est à parier que la donne proposée sera considérée comme limite d’une part en ce qui concerne la répartition défavorable (5/0) des atouts et d’autre part la  distribution très favorable de la main d’Ouest qui colle bien avec le problème posé.  Je suis totalement d’accord, mais il s’agit d’un exercice pour démontrer que parfois il est nécessaire de déroger aux règles préétablies. </a:t>
            </a:r>
            <a:endParaRPr lang="fr-FR" sz="1400" dirty="0" smtClean="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fr-FR" sz="1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sz="1400" dirty="0" smtClean="0">
                <a:latin typeface="Calibri" panose="020F0502020204030204" pitchFamily="34" charset="0"/>
                <a:ea typeface="Calibri" panose="020F0502020204030204" pitchFamily="34" charset="0"/>
                <a:cs typeface="Times New Roman" panose="02020603050405020304" pitchFamily="18" charset="0"/>
              </a:rPr>
              <a:t>Quelquefois </a:t>
            </a:r>
            <a:r>
              <a:rPr lang="fr-FR" sz="1400" dirty="0">
                <a:latin typeface="Calibri" panose="020F0502020204030204" pitchFamily="34" charset="0"/>
                <a:ea typeface="Calibri" panose="020F0502020204030204" pitchFamily="34" charset="0"/>
                <a:cs typeface="Times New Roman" panose="02020603050405020304" pitchFamily="18" charset="0"/>
              </a:rPr>
              <a:t>aussi la «main de base» peut ne pas être celle qui détient la longueur à l’atout mais celle qui détient une longue couleur latérale rapidement affranchissable.  Le choix de la </a:t>
            </a:r>
            <a:r>
              <a:rPr lang="fr-FR" sz="1400" b="1" dirty="0">
                <a:latin typeface="Calibri" panose="020F0502020204030204" pitchFamily="34" charset="0"/>
                <a:ea typeface="Calibri" panose="020F0502020204030204" pitchFamily="34" charset="0"/>
                <a:cs typeface="Times New Roman" panose="02020603050405020304" pitchFamily="18" charset="0"/>
              </a:rPr>
              <a:t>« main de base »</a:t>
            </a:r>
            <a:r>
              <a:rPr lang="fr-FR" sz="1400" dirty="0">
                <a:latin typeface="Calibri" panose="020F0502020204030204" pitchFamily="34" charset="0"/>
                <a:ea typeface="Calibri" panose="020F0502020204030204" pitchFamily="34" charset="0"/>
                <a:cs typeface="Times New Roman" panose="02020603050405020304" pitchFamily="18" charset="0"/>
              </a:rPr>
              <a:t> dépend en effet d’un tas de facteurs : affranchissements, coupes, cartes de communication, contrôle des atouts, jeux d’élimination avec remise en main, squeeze et autres techniques</a:t>
            </a:r>
            <a:r>
              <a:rPr lang="fr-FR" sz="1400" dirty="0" smtClean="0">
                <a:latin typeface="Calibri" panose="020F0502020204030204" pitchFamily="34" charset="0"/>
                <a:ea typeface="Calibri" panose="020F0502020204030204" pitchFamily="34" charset="0"/>
                <a:cs typeface="Times New Roman" panose="02020603050405020304" pitchFamily="18" charset="0"/>
              </a:rPr>
              <a:t>. Plus on aura de connaissances plus sera </a:t>
            </a:r>
            <a:r>
              <a:rPr lang="fr-FR" sz="1400" dirty="0">
                <a:latin typeface="Calibri" panose="020F0502020204030204" pitchFamily="34" charset="0"/>
                <a:ea typeface="Calibri" panose="020F0502020204030204" pitchFamily="34" charset="0"/>
                <a:cs typeface="Times New Roman" panose="02020603050405020304" pitchFamily="18" charset="0"/>
              </a:rPr>
              <a:t>cohérent le plan de jeu </a:t>
            </a:r>
            <a:r>
              <a:rPr lang="fr-FR" sz="1400" dirty="0" smtClean="0">
                <a:latin typeface="Calibri" panose="020F0502020204030204" pitchFamily="34" charset="0"/>
                <a:ea typeface="Calibri" panose="020F0502020204030204" pitchFamily="34" charset="0"/>
                <a:cs typeface="Times New Roman" panose="02020603050405020304" pitchFamily="18" charset="0"/>
              </a:rPr>
              <a:t>établi. À condition de se poser les bonnes questions et d’y faire les bonnes réponses : </a:t>
            </a:r>
          </a:p>
          <a:p>
            <a:pPr>
              <a:spcAft>
                <a:spcPts val="0"/>
              </a:spcAft>
            </a:pPr>
            <a:endParaRPr lang="fr-FR" sz="1400" dirty="0" smtClean="0">
              <a:latin typeface="Calibri" panose="020F0502020204030204" pitchFamily="34" charset="0"/>
              <a:ea typeface="Calibri" panose="020F0502020204030204" pitchFamily="34" charset="0"/>
              <a:cs typeface="Times New Roman" panose="02020603050405020304" pitchFamily="18" charset="0"/>
            </a:endParaRPr>
          </a:p>
          <a:p>
            <a:r>
              <a:rPr lang="fr-FR" sz="1400" b="1" dirty="0" smtClean="0"/>
              <a:t>1</a:t>
            </a:r>
            <a:r>
              <a:rPr lang="fr-FR" sz="1400" b="1" baseline="30000" dirty="0" smtClean="0"/>
              <a:t>ERE</a:t>
            </a:r>
            <a:r>
              <a:rPr lang="fr-FR" sz="1400" b="1" dirty="0" smtClean="0"/>
              <a:t>/PHASE</a:t>
            </a:r>
            <a:r>
              <a:rPr lang="fr-FR" sz="1400" dirty="0"/>
              <a:t> : Combien de levées puis-je concéder ?</a:t>
            </a:r>
          </a:p>
          <a:p>
            <a:r>
              <a:rPr lang="fr-FR" sz="1400" dirty="0"/>
              <a:t>Ce nombre est égal à la différence entre le nombre total de levées d’un jeu, soit 13, et le nombre de levées qu’on se propose de faire</a:t>
            </a:r>
            <a:r>
              <a:rPr lang="fr-FR" sz="1400" dirty="0" smtClean="0"/>
              <a:t>.</a:t>
            </a:r>
          </a:p>
          <a:p>
            <a:endParaRPr lang="fr-FR" sz="1400" dirty="0"/>
          </a:p>
          <a:p>
            <a:r>
              <a:rPr lang="fr-FR" sz="1400" b="1" dirty="0"/>
              <a:t>2EME/PHASE</a:t>
            </a:r>
            <a:r>
              <a:rPr lang="fr-FR" sz="1400" dirty="0"/>
              <a:t> : Combien </a:t>
            </a:r>
            <a:r>
              <a:rPr lang="fr-FR" sz="1400" dirty="0" smtClean="0"/>
              <a:t>de </a:t>
            </a:r>
            <a:r>
              <a:rPr lang="fr-FR" sz="1400" dirty="0"/>
              <a:t>perdantes  ?</a:t>
            </a:r>
          </a:p>
          <a:p>
            <a:r>
              <a:rPr lang="fr-FR" sz="1400" dirty="0"/>
              <a:t>Le compte des perdantes permet d’évaluer la situation et de faire face à des impondérables : répartition défavorable du résidu des atouts, échec d’une impasse etc. Ce n’est qu’après qu’on prospectera la manière d’éliminer les perdantes ( et en tous cas de les réduire si on ne peut pas faire autrement</a:t>
            </a:r>
            <a:r>
              <a:rPr lang="fr-FR" sz="1400" dirty="0" smtClean="0"/>
              <a:t>.</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48089477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47</a:t>
            </a:fld>
            <a:endParaRPr lang="fr-FR" dirty="0">
              <a:solidFill>
                <a:prstClr val="black">
                  <a:tint val="75000"/>
                </a:prstClr>
              </a:solidFill>
            </a:endParaRPr>
          </a:p>
        </p:txBody>
      </p:sp>
      <p:sp>
        <p:nvSpPr>
          <p:cNvPr id="3" name="Rectangle 2"/>
          <p:cNvSpPr/>
          <p:nvPr/>
        </p:nvSpPr>
        <p:spPr>
          <a:xfrm>
            <a:off x="228599" y="247095"/>
            <a:ext cx="7803573" cy="4185761"/>
          </a:xfrm>
          <a:prstGeom prst="rect">
            <a:avLst/>
          </a:prstGeom>
        </p:spPr>
        <p:txBody>
          <a:bodyPr wrap="square">
            <a:spAutoFit/>
          </a:bodyPr>
          <a:lstStyle/>
          <a:p>
            <a:pPr>
              <a:spcAft>
                <a:spcPts val="0"/>
              </a:spcAft>
            </a:pPr>
            <a:r>
              <a:rPr lang="fr-FR" sz="14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3EME/PHASE</a:t>
            </a:r>
            <a:r>
              <a:rPr lang="fr-FR" sz="1400" dirty="0">
                <a:latin typeface="Calibri" panose="020F0502020204030204" pitchFamily="34" charset="0"/>
                <a:ea typeface="Calibri" panose="020F0502020204030204" pitchFamily="34" charset="0"/>
                <a:cs typeface="Times New Roman" panose="02020603050405020304" pitchFamily="18" charset="0"/>
              </a:rPr>
              <a:t> : De quelle manière dois-je procéder pour éliminer des perdantes ?</a:t>
            </a:r>
          </a:p>
          <a:p>
            <a:pPr>
              <a:spcAft>
                <a:spcPts val="0"/>
              </a:spcAft>
            </a:pPr>
            <a:r>
              <a:rPr lang="fr-FR" sz="1400" dirty="0">
                <a:latin typeface="Calibri" panose="020F0502020204030204" pitchFamily="34" charset="0"/>
                <a:ea typeface="Calibri" panose="020F0502020204030204" pitchFamily="34" charset="0"/>
                <a:cs typeface="Times New Roman" panose="02020603050405020304" pitchFamily="18" charset="0"/>
              </a:rPr>
              <a:t>On peut y procéder aussi bien par des techniques adaptées aux contrats à S.A. (affranchissements, promotion d’honneurs, impasses, expasses, </a:t>
            </a:r>
            <a:r>
              <a:rPr lang="fr-FR" sz="1400" dirty="0" smtClean="0">
                <a:latin typeface="Calibri" panose="020F0502020204030204" pitchFamily="34" charset="0"/>
                <a:ea typeface="Calibri" panose="020F0502020204030204" pitchFamily="34" charset="0"/>
                <a:cs typeface="Times New Roman" panose="02020603050405020304" pitchFamily="18" charset="0"/>
              </a:rPr>
              <a:t>etc.) </a:t>
            </a:r>
            <a:r>
              <a:rPr lang="fr-FR" sz="1400" dirty="0">
                <a:latin typeface="Calibri" panose="020F0502020204030204" pitchFamily="34" charset="0"/>
                <a:ea typeface="Calibri" panose="020F0502020204030204" pitchFamily="34" charset="0"/>
                <a:cs typeface="Times New Roman" panose="02020603050405020304" pitchFamily="18" charset="0"/>
              </a:rPr>
              <a:t>qu’avec Trois autres procédures :</a:t>
            </a:r>
          </a:p>
          <a:p>
            <a:pPr marL="342900" lvl="0" indent="-342900">
              <a:spcAft>
                <a:spcPts val="0"/>
              </a:spcAft>
              <a:buFont typeface="Calibri" panose="020F0502020204030204" pitchFamily="34" charset="0"/>
              <a:buChar char="-"/>
            </a:pPr>
            <a:r>
              <a:rPr lang="fr-FR" sz="1400" dirty="0">
                <a:latin typeface="Calibri" panose="020F0502020204030204" pitchFamily="34" charset="0"/>
                <a:ea typeface="Calibri" panose="020F0502020204030204" pitchFamily="34" charset="0"/>
                <a:cs typeface="Times New Roman" panose="02020603050405020304" pitchFamily="18" charset="0"/>
              </a:rPr>
              <a:t>Défausse de perdantes sur des gagnantes détenues par la main en face de celle de « base »</a:t>
            </a:r>
          </a:p>
          <a:p>
            <a:pPr marL="342900" lvl="0" indent="-342900">
              <a:spcAft>
                <a:spcPts val="0"/>
              </a:spcAft>
              <a:buFont typeface="Calibri" panose="020F0502020204030204" pitchFamily="34" charset="0"/>
              <a:buChar char="-"/>
            </a:pPr>
            <a:r>
              <a:rPr lang="fr-FR" sz="1400" dirty="0">
                <a:latin typeface="Calibri" panose="020F0502020204030204" pitchFamily="34" charset="0"/>
                <a:ea typeface="Calibri" panose="020F0502020204030204" pitchFamily="34" charset="0"/>
                <a:cs typeface="Times New Roman" panose="02020603050405020304" pitchFamily="18" charset="0"/>
              </a:rPr>
              <a:t>Coupes effectuées avec des atouts sans valeur  de la main courte</a:t>
            </a:r>
          </a:p>
          <a:p>
            <a:pPr marL="342900" lvl="0" indent="-342900">
              <a:spcAft>
                <a:spcPts val="0"/>
              </a:spcAft>
              <a:buFont typeface="Calibri" panose="020F0502020204030204" pitchFamily="34" charset="0"/>
              <a:buChar char="-"/>
            </a:pPr>
            <a:r>
              <a:rPr lang="fr-FR" sz="1400" dirty="0">
                <a:latin typeface="Calibri" panose="020F0502020204030204" pitchFamily="34" charset="0"/>
                <a:ea typeface="Calibri" panose="020F0502020204030204" pitchFamily="34" charset="0"/>
                <a:cs typeface="Times New Roman" panose="02020603050405020304" pitchFamily="18" charset="0"/>
              </a:rPr>
              <a:t>Coupes résultant de la technique du </a:t>
            </a:r>
            <a:r>
              <a:rPr lang="fr-FR" sz="1400" b="1" dirty="0">
                <a:latin typeface="Calibri" panose="020F0502020204030204" pitchFamily="34" charset="0"/>
                <a:ea typeface="Calibri" panose="020F0502020204030204" pitchFamily="34" charset="0"/>
                <a:cs typeface="Times New Roman" panose="02020603050405020304" pitchFamily="18" charset="0"/>
              </a:rPr>
              <a:t>« mort inversé ».</a:t>
            </a:r>
            <a:r>
              <a:rPr lang="fr-FR" sz="1400" dirty="0">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endParaRPr lang="fr-FR" sz="1400" b="1" dirty="0" smtClean="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sz="1400" b="1" dirty="0" smtClean="0">
                <a:solidFill>
                  <a:srgbClr val="C00000"/>
                </a:solidFill>
                <a:latin typeface="Calibri" panose="020F0502020204030204" pitchFamily="34" charset="0"/>
                <a:ea typeface="Calibri" panose="020F0502020204030204" pitchFamily="34" charset="0"/>
                <a:cs typeface="Times New Roman" panose="02020603050405020304" pitchFamily="18" charset="0"/>
              </a:rPr>
              <a:t>4EME/PHASE</a:t>
            </a:r>
            <a:r>
              <a:rPr lang="fr-FR" sz="1400" dirty="0">
                <a:latin typeface="Calibri" panose="020F0502020204030204" pitchFamily="34" charset="0"/>
                <a:ea typeface="Calibri" panose="020F0502020204030204" pitchFamily="34" charset="0"/>
                <a:cs typeface="Times New Roman" panose="02020603050405020304" pitchFamily="18" charset="0"/>
              </a:rPr>
              <a:t> : Comment puis-je coordonner ces procédures ?</a:t>
            </a:r>
          </a:p>
          <a:p>
            <a:pPr>
              <a:spcAft>
                <a:spcPts val="0"/>
              </a:spcAft>
            </a:pPr>
            <a:r>
              <a:rPr lang="fr-FR" sz="1400" dirty="0">
                <a:latin typeface="Times New Roman" panose="02020603050405020304" pitchFamily="18" charset="0"/>
                <a:ea typeface="Calibri" panose="020F0502020204030204" pitchFamily="34" charset="0"/>
                <a:cs typeface="Times New Roman" panose="02020603050405020304" pitchFamily="18" charset="0"/>
              </a:rPr>
              <a:t>Que ce soit dans les contrats à S.A. ou </a:t>
            </a:r>
            <a:r>
              <a:rPr lang="fr-FR" sz="1400" dirty="0" smtClean="0">
                <a:latin typeface="Times New Roman" panose="02020603050405020304" pitchFamily="18" charset="0"/>
                <a:ea typeface="Calibri" panose="020F0502020204030204" pitchFamily="34" charset="0"/>
                <a:cs typeface="Times New Roman" panose="02020603050405020304" pitchFamily="18" charset="0"/>
              </a:rPr>
              <a:t>à </a:t>
            </a:r>
            <a:r>
              <a:rPr lang="fr-FR" sz="1400" dirty="0">
                <a:latin typeface="Times New Roman" panose="02020603050405020304" pitchFamily="18" charset="0"/>
                <a:ea typeface="Calibri" panose="020F0502020204030204" pitchFamily="34" charset="0"/>
                <a:cs typeface="Times New Roman" panose="02020603050405020304" pitchFamily="18" charset="0"/>
              </a:rPr>
              <a:t>l’Atout, le «Timing» a une grande importance.  Il </a:t>
            </a:r>
            <a:r>
              <a:rPr lang="fr-FR" sz="1400" dirty="0" smtClean="0">
                <a:latin typeface="Times New Roman" panose="02020603050405020304" pitchFamily="18" charset="0"/>
                <a:ea typeface="Calibri" panose="020F0502020204030204" pitchFamily="34" charset="0"/>
                <a:cs typeface="Times New Roman" panose="02020603050405020304" pitchFamily="18" charset="0"/>
              </a:rPr>
              <a:t>ne sert à rien d’agir </a:t>
            </a:r>
            <a:r>
              <a:rPr lang="fr-FR" sz="1400" dirty="0">
                <a:latin typeface="Times New Roman" panose="02020603050405020304" pitchFamily="18" charset="0"/>
                <a:ea typeface="Calibri" panose="020F0502020204030204" pitchFamily="34" charset="0"/>
                <a:cs typeface="Times New Roman" panose="02020603050405020304" pitchFamily="18" charset="0"/>
              </a:rPr>
              <a:t>avec précipitation et se livrer à des manœuvres  </a:t>
            </a:r>
            <a:r>
              <a:rPr lang="fr-FR" sz="1400" dirty="0" smtClean="0">
                <a:latin typeface="Times New Roman" panose="02020603050405020304" pitchFamily="18" charset="0"/>
                <a:ea typeface="Calibri" panose="020F0502020204030204" pitchFamily="34" charset="0"/>
                <a:cs typeface="Times New Roman" panose="02020603050405020304" pitchFamily="18" charset="0"/>
              </a:rPr>
              <a:t>hasardeuses.  Par exemple, on se précipite souvent </a:t>
            </a:r>
            <a:r>
              <a:rPr lang="fr-FR" sz="1400" dirty="0" smtClean="0"/>
              <a:t>sur </a:t>
            </a:r>
            <a:r>
              <a:rPr lang="fr-FR" sz="1400" dirty="0"/>
              <a:t>la purge des </a:t>
            </a:r>
            <a:r>
              <a:rPr lang="fr-FR" sz="1400" dirty="0" smtClean="0"/>
              <a:t>atouts, sous </a:t>
            </a:r>
            <a:r>
              <a:rPr lang="fr-FR" sz="1400" dirty="0"/>
              <a:t>prétexte que 100 000 anglais se sont jetés dans la Tamise pour ne pas l'avoir fait</a:t>
            </a:r>
            <a:r>
              <a:rPr lang="fr-FR" sz="1400" dirty="0" smtClean="0"/>
              <a:t>. Cela </a:t>
            </a:r>
            <a:r>
              <a:rPr lang="fr-FR" sz="1400" dirty="0"/>
              <a:t>n'a d'ailleurs jamais </a:t>
            </a:r>
            <a:r>
              <a:rPr lang="fr-FR" sz="1400" dirty="0" smtClean="0"/>
              <a:t>été </a:t>
            </a:r>
            <a:r>
              <a:rPr lang="fr-FR" sz="1400" dirty="0"/>
              <a:t>prouvé et des doutes persistent sur la nationalité des noyés. Ils n'étaient pas tous anglais. Il y a eu beaucoup de français, de nombreux italiens et quelques zoulous</a:t>
            </a:r>
            <a:r>
              <a:rPr lang="fr-FR" sz="1400" dirty="0" smtClean="0"/>
              <a:t>.</a:t>
            </a:r>
          </a:p>
          <a:p>
            <a:pPr>
              <a:spcAft>
                <a:spcPts val="0"/>
              </a:spcAft>
            </a:pPr>
            <a:endParaRPr lang="fr-FR" sz="1400" dirty="0"/>
          </a:p>
          <a:p>
            <a:pPr>
              <a:spcAft>
                <a:spcPts val="0"/>
              </a:spcAft>
            </a:pPr>
            <a:r>
              <a:rPr lang="fr-FR" sz="1400" dirty="0" smtClean="0"/>
              <a:t>Mais on n’a jamais su pourquoi le </a:t>
            </a:r>
            <a:r>
              <a:rPr lang="fr-FR" sz="1400" dirty="0"/>
              <a:t>choix </a:t>
            </a:r>
            <a:r>
              <a:rPr lang="fr-FR" sz="1400" dirty="0" smtClean="0"/>
              <a:t>a porté sur la Tamise, le </a:t>
            </a:r>
            <a:r>
              <a:rPr lang="fr-FR" sz="1400" dirty="0"/>
              <a:t>plus pollué des fleuves </a:t>
            </a:r>
            <a:r>
              <a:rPr lang="fr-FR" sz="1400" dirty="0" smtClean="0"/>
              <a:t>anglais. La </a:t>
            </a:r>
            <a:r>
              <a:rPr lang="fr-FR" sz="1400" dirty="0"/>
              <a:t>seule explication valable </a:t>
            </a:r>
            <a:r>
              <a:rPr lang="fr-FR" sz="1400" dirty="0" smtClean="0"/>
              <a:t>ce serait une référence à l’expression </a:t>
            </a:r>
            <a:r>
              <a:rPr lang="fr-FR" sz="1400" dirty="0"/>
              <a:t>anglaise "Every thing at the right place and at the right moment" </a:t>
            </a:r>
            <a:r>
              <a:rPr lang="fr-FR" sz="1400" dirty="0" smtClean="0"/>
              <a:t>pour </a:t>
            </a:r>
            <a:r>
              <a:rPr lang="fr-FR" sz="1400" dirty="0"/>
              <a:t>faire comprendre cette notion de </a:t>
            </a:r>
            <a:r>
              <a:rPr lang="fr-FR" sz="1400" dirty="0" smtClean="0"/>
              <a:t>TIMING, c’est-à-dire l'ordre </a:t>
            </a:r>
            <a:r>
              <a:rPr lang="fr-FR" sz="1400" dirty="0"/>
              <a:t>dans lequel les cartes doivent être </a:t>
            </a:r>
            <a:r>
              <a:rPr lang="fr-FR" sz="1400" dirty="0" smtClean="0"/>
              <a:t>jouées.  Pour bien jouer, il est indispensable de faire  sienne la devise "</a:t>
            </a:r>
            <a:r>
              <a:rPr lang="fr-FR" sz="1400" b="1" dirty="0" smtClean="0">
                <a:solidFill>
                  <a:srgbClr val="C00000"/>
                </a:solidFill>
              </a:rPr>
              <a:t>toute </a:t>
            </a:r>
            <a:r>
              <a:rPr lang="fr-FR" sz="1400" b="1" dirty="0">
                <a:solidFill>
                  <a:srgbClr val="C00000"/>
                </a:solidFill>
              </a:rPr>
              <a:t>chose à sa place et au bon moment" </a:t>
            </a:r>
            <a:endParaRPr lang="fr-FR" sz="1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81896960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48</a:t>
            </a:fld>
            <a:endParaRPr lang="fr-FR" dirty="0">
              <a:solidFill>
                <a:prstClr val="black">
                  <a:tint val="75000"/>
                </a:prstClr>
              </a:solidFill>
            </a:endParaRPr>
          </a:p>
        </p:txBody>
      </p:sp>
      <p:sp>
        <p:nvSpPr>
          <p:cNvPr id="3" name="Rectangle 2"/>
          <p:cNvSpPr/>
          <p:nvPr/>
        </p:nvSpPr>
        <p:spPr>
          <a:xfrm>
            <a:off x="132522" y="247095"/>
            <a:ext cx="7951303" cy="3970318"/>
          </a:xfrm>
          <a:prstGeom prst="rect">
            <a:avLst/>
          </a:prstGeom>
        </p:spPr>
        <p:txBody>
          <a:bodyPr wrap="square">
            <a:spAutoFit/>
          </a:bodyPr>
          <a:lstStyle/>
          <a:p>
            <a:r>
              <a:rPr lang="fr-FR" sz="1400" dirty="0" smtClean="0"/>
              <a:t>Ce </a:t>
            </a:r>
            <a:r>
              <a:rPr lang="fr-FR" sz="1400" dirty="0"/>
              <a:t>qui découle </a:t>
            </a:r>
            <a:r>
              <a:rPr lang="fr-FR" sz="1400" dirty="0" smtClean="0"/>
              <a:t>des </a:t>
            </a:r>
            <a:r>
              <a:rPr lang="fr-FR" sz="1400" dirty="0"/>
              <a:t>quatre phases </a:t>
            </a:r>
            <a:r>
              <a:rPr lang="fr-FR" sz="1400" dirty="0" smtClean="0"/>
              <a:t>précitées, est </a:t>
            </a:r>
            <a:r>
              <a:rPr lang="fr-FR" sz="1400" dirty="0"/>
              <a:t>que l’efficacité d’un plan de jeu résulte de l’analyse qu’on a su faire de la donne </a:t>
            </a:r>
            <a:r>
              <a:rPr lang="fr-FR" sz="1400" dirty="0" smtClean="0"/>
              <a:t>à négocier : probabilité de répartition de la couleur d’atout, chances de réussite d’une impasse, possibilité d’affranchissement d’une couleur, etc.  </a:t>
            </a:r>
            <a:endParaRPr lang="fr-FR" sz="1400" dirty="0"/>
          </a:p>
          <a:p>
            <a:endParaRPr lang="fr-FR" sz="1400" dirty="0" smtClean="0"/>
          </a:p>
          <a:p>
            <a:r>
              <a:rPr lang="fr-FR" sz="1400" dirty="0" smtClean="0"/>
              <a:t>Prenons </a:t>
            </a:r>
            <a:r>
              <a:rPr lang="fr-FR" sz="1400" dirty="0"/>
              <a:t>par exemple la donne ci-dessous : personne ne peut avoir la certitude de réussir le contrat de 6 </a:t>
            </a:r>
            <a:r>
              <a:rPr lang="fr-FR" sz="1400" dirty="0" smtClean="0">
                <a:solidFill>
                  <a:srgbClr val="FF0000"/>
                </a:solidFill>
              </a:rPr>
              <a:t>♦</a:t>
            </a:r>
            <a:r>
              <a:rPr lang="fr-FR" sz="1400" dirty="0" smtClean="0"/>
              <a:t> </a:t>
            </a:r>
            <a:r>
              <a:rPr lang="fr-FR" sz="1400" dirty="0"/>
              <a:t>demandé par Sud.  Mais, par opposition à un joueur inexpérimenté, un </a:t>
            </a:r>
            <a:r>
              <a:rPr lang="fr-FR" sz="1400" dirty="0" smtClean="0"/>
              <a:t>déclarant </a:t>
            </a:r>
            <a:r>
              <a:rPr lang="fr-FR" sz="1400" dirty="0"/>
              <a:t>bien aguerri ne manquera pas de </a:t>
            </a:r>
            <a:r>
              <a:rPr lang="fr-FR" sz="1400" dirty="0" smtClean="0"/>
              <a:t>prime abord d’examiner les </a:t>
            </a:r>
            <a:r>
              <a:rPr lang="fr-FR" sz="1400" dirty="0"/>
              <a:t>différentes probabilités de </a:t>
            </a:r>
            <a:r>
              <a:rPr lang="fr-FR" sz="1400" dirty="0" smtClean="0"/>
              <a:t>réussite et choisir ensuite la ligne de jeu la plus adéquate :  </a:t>
            </a:r>
          </a:p>
          <a:p>
            <a:pPr>
              <a:spcAft>
                <a:spcPts val="0"/>
              </a:spcAft>
            </a:pPr>
            <a:endParaRPr lang="fr-FR" sz="1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endParaRPr lang="fr-FR" sz="1400" dirty="0" smtClean="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endParaRPr lang="fr-FR" sz="1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endParaRPr lang="fr-FR" sz="1400" dirty="0" smtClean="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endParaRPr lang="fr-FR" sz="1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r>
              <a:rPr lang="fr-FR" sz="1400" dirty="0"/>
              <a:t>Ouest entame le </a:t>
            </a:r>
            <a:r>
              <a:rPr lang="fr-FR" sz="1400" dirty="0" smtClean="0"/>
              <a:t>3 </a:t>
            </a:r>
            <a:r>
              <a:rPr lang="fr-FR" sz="1400" dirty="0"/>
              <a:t>de </a:t>
            </a:r>
            <a:r>
              <a:rPr lang="fr-FR" sz="1400" dirty="0" smtClean="0"/>
              <a:t>♠. </a:t>
            </a:r>
            <a:r>
              <a:rPr lang="fr-FR" sz="1400" dirty="0"/>
              <a:t>Comment Sud doit-il établir son plan de jeu ? </a:t>
            </a:r>
            <a:r>
              <a:rPr lang="fr-FR" sz="1400" b="1" dirty="0"/>
              <a:t/>
            </a:r>
            <a:br>
              <a:rPr lang="fr-FR" sz="1400" b="1" dirty="0"/>
            </a:br>
            <a:r>
              <a:rPr lang="fr-FR" sz="1400" dirty="0"/>
              <a:t>Il commence par observer les 4 petit trèfles «8654» qui sont les perdantes de sa main : </a:t>
            </a:r>
          </a:p>
          <a:p>
            <a:pPr lvl="0"/>
            <a:r>
              <a:rPr lang="fr-FR" sz="1400" dirty="0" smtClean="0"/>
              <a:t>Une sera concédée au Roi de ♣ de l’adversaire à condition qu’il soit en Ouest, une deuxième sera défaussée </a:t>
            </a:r>
            <a:r>
              <a:rPr lang="fr-FR" sz="1400" dirty="0"/>
              <a:t>sur l’As de </a:t>
            </a:r>
            <a:r>
              <a:rPr lang="fr-FR" sz="1400" dirty="0" smtClean="0"/>
              <a:t>♠ </a:t>
            </a:r>
            <a:r>
              <a:rPr lang="fr-FR" sz="1400" dirty="0"/>
              <a:t>et </a:t>
            </a:r>
            <a:r>
              <a:rPr lang="fr-FR" sz="1400" dirty="0" smtClean="0"/>
              <a:t>une troisième  sur la </a:t>
            </a:r>
            <a:r>
              <a:rPr lang="fr-FR" sz="1400" dirty="0"/>
              <a:t>Dame de </a:t>
            </a:r>
            <a:r>
              <a:rPr lang="fr-FR" sz="1400" dirty="0" smtClean="0">
                <a:solidFill>
                  <a:srgbClr val="FF0000"/>
                </a:solidFill>
              </a:rPr>
              <a:t>♥</a:t>
            </a:r>
            <a:r>
              <a:rPr lang="fr-FR" sz="1400" dirty="0" smtClean="0"/>
              <a:t>. </a:t>
            </a:r>
            <a:endParaRPr lang="fr-FR" sz="1400" dirty="0"/>
          </a:p>
          <a:p>
            <a:pPr lvl="0"/>
            <a:r>
              <a:rPr lang="fr-FR" sz="1400" dirty="0" smtClean="0"/>
              <a:t>Doit-on  </a:t>
            </a:r>
            <a:r>
              <a:rPr lang="fr-FR" sz="1400" dirty="0"/>
              <a:t>conclure que le contrat ne peut réussir qu’à cette seule condition </a:t>
            </a:r>
            <a:r>
              <a:rPr lang="fr-FR" sz="1400" dirty="0" smtClean="0"/>
              <a:t>?</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au 5"/>
          <p:cNvGraphicFramePr>
            <a:graphicFrameLocks noGrp="1"/>
          </p:cNvGraphicFramePr>
          <p:nvPr>
            <p:extLst>
              <p:ext uri="{D42A27DB-BD31-4B8C-83A1-F6EECF244321}">
                <p14:modId xmlns:p14="http://schemas.microsoft.com/office/powerpoint/2010/main" val="2352479353"/>
              </p:ext>
            </p:extLst>
          </p:nvPr>
        </p:nvGraphicFramePr>
        <p:xfrm>
          <a:off x="350289" y="2218575"/>
          <a:ext cx="2301240" cy="670560"/>
        </p:xfrm>
        <a:graphic>
          <a:graphicData uri="http://schemas.openxmlformats.org/drawingml/2006/table">
            <a:tbl>
              <a:tblPr firstRow="1" firstCol="1" bandRow="1">
                <a:tableStyleId>{5C22544A-7EE6-4342-B048-85BDC9FD1C3A}</a:tableStyleId>
              </a:tblPr>
              <a:tblGrid>
                <a:gridCol w="220980"/>
                <a:gridCol w="675005"/>
                <a:gridCol w="418465"/>
                <a:gridCol w="289560"/>
                <a:gridCol w="697230"/>
              </a:tblGrid>
              <a:tr h="0">
                <a:tc>
                  <a:txBody>
                    <a:bodyPr/>
                    <a:lstStyle/>
                    <a:p>
                      <a:pPr algn="l">
                        <a:spcAft>
                          <a:spcPts val="0"/>
                        </a:spcAft>
                      </a:pP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fr-FR" sz="1100" dirty="0">
                          <a:effectLst/>
                        </a:rPr>
                        <a:t>A108</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algn="l">
                        <a:spcAft>
                          <a:spcPts val="0"/>
                        </a:spcAft>
                      </a:pPr>
                      <a:r>
                        <a:rPr lang="fr-FR" sz="1100" spc="60" dirty="0">
                          <a:effectLst/>
                        </a:rPr>
                        <a:t>N    S</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spcAft>
                          <a:spcPts val="0"/>
                        </a:spcAft>
                      </a:pP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fr-FR" sz="1100" dirty="0">
                          <a:effectLst/>
                        </a:rPr>
                        <a:t>-</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0">
                <a:tc>
                  <a:txBody>
                    <a:bodyPr/>
                    <a:lstStyle/>
                    <a:p>
                      <a:pPr algn="l">
                        <a:spcAft>
                          <a:spcPts val="0"/>
                        </a:spcAft>
                      </a:pP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fr-FR" sz="1100" dirty="0">
                          <a:effectLst/>
                        </a:rPr>
                        <a:t>D7654</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fr-FR"/>
                    </a:p>
                  </a:txBody>
                  <a:tcPr/>
                </a:tc>
                <a:tc>
                  <a:txBody>
                    <a:bodyPr/>
                    <a:lstStyle/>
                    <a:p>
                      <a:pPr algn="l">
                        <a:spcAft>
                          <a:spcPts val="0"/>
                        </a:spcAft>
                      </a:pP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fr-FR" sz="1100" dirty="0">
                          <a:effectLst/>
                        </a:rPr>
                        <a:t>AR</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0">
                <a:tc>
                  <a:txBody>
                    <a:bodyPr/>
                    <a:lstStyle/>
                    <a:p>
                      <a:pPr algn="l">
                        <a:spcAft>
                          <a:spcPts val="0"/>
                        </a:spcAft>
                      </a:pP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fr-FR" sz="1100" dirty="0">
                          <a:effectLst/>
                        </a:rPr>
                        <a:t>A2</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fr-FR"/>
                    </a:p>
                  </a:txBody>
                  <a:tcPr/>
                </a:tc>
                <a:tc>
                  <a:txBody>
                    <a:bodyPr/>
                    <a:lstStyle/>
                    <a:p>
                      <a:pPr algn="l">
                        <a:spcAft>
                          <a:spcPts val="0"/>
                        </a:spcAft>
                      </a:pP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fr-FR" sz="1100" dirty="0">
                          <a:effectLst/>
                        </a:rPr>
                        <a:t>RDV1097</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0">
                <a:tc>
                  <a:txBody>
                    <a:bodyPr/>
                    <a:lstStyle/>
                    <a:p>
                      <a:pPr algn="l">
                        <a:spcAft>
                          <a:spcPts val="0"/>
                        </a:spcAft>
                      </a:pP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fr-FR" sz="1100" dirty="0">
                          <a:effectLst/>
                        </a:rPr>
                        <a:t>D32</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fr-FR"/>
                    </a:p>
                  </a:txBody>
                  <a:tcPr/>
                </a:tc>
                <a:tc>
                  <a:txBody>
                    <a:bodyPr/>
                    <a:lstStyle/>
                    <a:p>
                      <a:pPr algn="l">
                        <a:spcAft>
                          <a:spcPts val="0"/>
                        </a:spcAft>
                      </a:pP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spcAft>
                          <a:spcPts val="0"/>
                        </a:spcAft>
                      </a:pPr>
                      <a:r>
                        <a:rPr lang="fr-FR" sz="1100" dirty="0">
                          <a:effectLst/>
                        </a:rPr>
                        <a:t>A8654</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pic>
        <p:nvPicPr>
          <p:cNvPr id="4107" name="Image 41" descr="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972" y="2218893"/>
            <a:ext cx="122237" cy="106362"/>
          </a:xfrm>
          <a:prstGeom prst="rect">
            <a:avLst/>
          </a:prstGeom>
          <a:noFill/>
          <a:extLst>
            <a:ext uri="{909E8E84-426E-40DD-AFC4-6F175D3DCCD1}">
              <a14:hiddenFill xmlns:a14="http://schemas.microsoft.com/office/drawing/2010/main">
                <a:solidFill>
                  <a:srgbClr val="FFFFFF"/>
                </a:solidFill>
              </a14:hiddenFill>
            </a:ext>
          </a:extLst>
        </p:spPr>
      </p:pic>
      <p:pic>
        <p:nvPicPr>
          <p:cNvPr id="4106" name="Image 42" descr="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972" y="2218893"/>
            <a:ext cx="122237" cy="106362"/>
          </a:xfrm>
          <a:prstGeom prst="rect">
            <a:avLst/>
          </a:prstGeom>
          <a:noFill/>
          <a:extLst>
            <a:ext uri="{909E8E84-426E-40DD-AFC4-6F175D3DCCD1}">
              <a14:hiddenFill xmlns:a14="http://schemas.microsoft.com/office/drawing/2010/main">
                <a:solidFill>
                  <a:srgbClr val="FFFFFF"/>
                </a:solidFill>
              </a14:hiddenFill>
            </a:ext>
          </a:extLst>
        </p:spPr>
      </p:pic>
      <p:pic>
        <p:nvPicPr>
          <p:cNvPr id="4105" name="Image 43" descr="h.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972" y="2218893"/>
            <a:ext cx="122237" cy="106362"/>
          </a:xfrm>
          <a:prstGeom prst="rect">
            <a:avLst/>
          </a:prstGeom>
          <a:noFill/>
          <a:extLst>
            <a:ext uri="{909E8E84-426E-40DD-AFC4-6F175D3DCCD1}">
              <a14:hiddenFill xmlns:a14="http://schemas.microsoft.com/office/drawing/2010/main">
                <a:solidFill>
                  <a:srgbClr val="FFFFFF"/>
                </a:solidFill>
              </a14:hiddenFill>
            </a:ext>
          </a:extLst>
        </p:spPr>
      </p:pic>
      <p:pic>
        <p:nvPicPr>
          <p:cNvPr id="4104" name="Image 44" descr="h.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972" y="2218893"/>
            <a:ext cx="122237" cy="106362"/>
          </a:xfrm>
          <a:prstGeom prst="rect">
            <a:avLst/>
          </a:prstGeom>
          <a:noFill/>
          <a:extLst>
            <a:ext uri="{909E8E84-426E-40DD-AFC4-6F175D3DCCD1}">
              <a14:hiddenFill xmlns:a14="http://schemas.microsoft.com/office/drawing/2010/main">
                <a:solidFill>
                  <a:srgbClr val="FFFFFF"/>
                </a:solidFill>
              </a14:hiddenFill>
            </a:ext>
          </a:extLst>
        </p:spPr>
      </p:pic>
      <p:pic>
        <p:nvPicPr>
          <p:cNvPr id="4103" name="Image 45" descr="d.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972" y="2218893"/>
            <a:ext cx="122237" cy="106362"/>
          </a:xfrm>
          <a:prstGeom prst="rect">
            <a:avLst/>
          </a:prstGeom>
          <a:noFill/>
          <a:extLst>
            <a:ext uri="{909E8E84-426E-40DD-AFC4-6F175D3DCCD1}">
              <a14:hiddenFill xmlns:a14="http://schemas.microsoft.com/office/drawing/2010/main">
                <a:solidFill>
                  <a:srgbClr val="FFFFFF"/>
                </a:solidFill>
              </a14:hiddenFill>
            </a:ext>
          </a:extLst>
        </p:spPr>
      </p:pic>
      <p:pic>
        <p:nvPicPr>
          <p:cNvPr id="4102" name="Image 46" descr="d.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972" y="2218893"/>
            <a:ext cx="122237" cy="106362"/>
          </a:xfrm>
          <a:prstGeom prst="rect">
            <a:avLst/>
          </a:prstGeom>
          <a:noFill/>
          <a:extLst>
            <a:ext uri="{909E8E84-426E-40DD-AFC4-6F175D3DCCD1}">
              <a14:hiddenFill xmlns:a14="http://schemas.microsoft.com/office/drawing/2010/main">
                <a:solidFill>
                  <a:srgbClr val="FFFFFF"/>
                </a:solidFill>
              </a14:hiddenFill>
            </a:ext>
          </a:extLst>
        </p:spPr>
      </p:pic>
      <p:pic>
        <p:nvPicPr>
          <p:cNvPr id="4101" name="Image 47" descr="c.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972" y="2218893"/>
            <a:ext cx="122237" cy="106362"/>
          </a:xfrm>
          <a:prstGeom prst="rect">
            <a:avLst/>
          </a:prstGeom>
          <a:noFill/>
          <a:extLst>
            <a:ext uri="{909E8E84-426E-40DD-AFC4-6F175D3DCCD1}">
              <a14:hiddenFill xmlns:a14="http://schemas.microsoft.com/office/drawing/2010/main">
                <a:solidFill>
                  <a:srgbClr val="FFFFFF"/>
                </a:solidFill>
              </a14:hiddenFill>
            </a:ext>
          </a:extLst>
        </p:spPr>
      </p:pic>
      <p:pic>
        <p:nvPicPr>
          <p:cNvPr id="4100" name="Image 48" descr="c.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972" y="2218893"/>
            <a:ext cx="122237" cy="106362"/>
          </a:xfrm>
          <a:prstGeom prst="rect">
            <a:avLst/>
          </a:prstGeom>
          <a:noFill/>
          <a:extLst>
            <a:ext uri="{909E8E84-426E-40DD-AFC4-6F175D3DCCD1}">
              <a14:hiddenFill xmlns:a14="http://schemas.microsoft.com/office/drawing/2010/main">
                <a:solidFill>
                  <a:srgbClr val="FFFFFF"/>
                </a:solidFill>
              </a14:hiddenFill>
            </a:ext>
          </a:extLst>
        </p:spPr>
      </p:pic>
      <p:pic>
        <p:nvPicPr>
          <p:cNvPr id="13" name="Imag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410074699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49</a:t>
            </a:fld>
            <a:endParaRPr lang="fr-FR" dirty="0">
              <a:solidFill>
                <a:prstClr val="black">
                  <a:tint val="75000"/>
                </a:prstClr>
              </a:solidFill>
            </a:endParaRPr>
          </a:p>
        </p:txBody>
      </p:sp>
      <p:sp>
        <p:nvSpPr>
          <p:cNvPr id="3" name="Rectangle 2"/>
          <p:cNvSpPr/>
          <p:nvPr/>
        </p:nvSpPr>
        <p:spPr>
          <a:xfrm>
            <a:off x="271670" y="115807"/>
            <a:ext cx="7792278" cy="340093"/>
          </a:xfrm>
          <a:prstGeom prst="rect">
            <a:avLst/>
          </a:prstGeom>
        </p:spPr>
        <p:txBody>
          <a:bodyPr wrap="square">
            <a:spAutoFit/>
          </a:bodyPr>
          <a:lstStyle/>
          <a:p>
            <a:pPr>
              <a:lnSpc>
                <a:spcPct val="115000"/>
              </a:lnSpc>
              <a:spcAft>
                <a:spcPts val="0"/>
              </a:spcAft>
            </a:pP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Non… si le Roi de ♣ est troisième en Est.  Mais avant d’y répondre, voyons le diagramme complet </a:t>
            </a:r>
            <a:r>
              <a:rPr lang="fr-FR" sz="1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196421872"/>
              </p:ext>
            </p:extLst>
          </p:nvPr>
        </p:nvGraphicFramePr>
        <p:xfrm>
          <a:off x="377686" y="455900"/>
          <a:ext cx="2903896" cy="2114233"/>
        </p:xfrm>
        <a:graphic>
          <a:graphicData uri="http://schemas.openxmlformats.org/drawingml/2006/table">
            <a:tbl>
              <a:tblPr firstRow="1" firstCol="1" bandRow="1">
                <a:tableStyleId>{5C22544A-7EE6-4342-B048-85BDC9FD1C3A}</a:tableStyleId>
              </a:tblPr>
              <a:tblGrid>
                <a:gridCol w="224107"/>
                <a:gridCol w="663270"/>
                <a:gridCol w="276942"/>
                <a:gridCol w="703440"/>
                <a:gridCol w="222185"/>
                <a:gridCol w="813952"/>
              </a:tblGrid>
              <a:tr h="0">
                <a:tc rowSpan="4" gridSpan="2">
                  <a:txBody>
                    <a:bodyPr/>
                    <a:lstStyle/>
                    <a:p>
                      <a:pPr algn="l">
                        <a:lnSpc>
                          <a:spcPct val="115000"/>
                        </a:lnSpc>
                        <a:spcAft>
                          <a:spcPts val="0"/>
                        </a:spcAft>
                      </a:pPr>
                      <a:r>
                        <a:rPr lang="fr-FR" sz="1000" dirty="0">
                          <a:effectLst/>
                        </a:rPr>
                        <a:t>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A104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rowSpan="4" gridSpan="2">
                  <a:txBody>
                    <a:bodyPr/>
                    <a:lstStyle/>
                    <a:p>
                      <a:pPr algn="l">
                        <a:lnSpc>
                          <a:spcPct val="115000"/>
                        </a:lnSpc>
                        <a:spcAft>
                          <a:spcPts val="0"/>
                        </a:spcAft>
                      </a:pPr>
                      <a:r>
                        <a:rPr lang="fr-FR" sz="1000" dirty="0">
                          <a:effectLst/>
                        </a:rPr>
                        <a:t>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r>
                        <a:rPr lang="fr-FR" dirty="0" smtClean="0"/>
                        <a:t>D7642</a:t>
                      </a:r>
                      <a:endParaRPr lang="fr-FR" dirty="0"/>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A4</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D52</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K9732</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rowSpan="4" gridSpan="2">
                  <a:txBody>
                    <a:bodyPr/>
                    <a:lstStyle/>
                    <a:p>
                      <a:pPr algn="ctr">
                        <a:lnSpc>
                          <a:spcPct val="115000"/>
                        </a:lnSpc>
                        <a:spcAft>
                          <a:spcPts val="0"/>
                        </a:spcAf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DV865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r>
              <a:tr h="0">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r>
                        <a:rPr lang="fr-FR" sz="1100" dirty="0" smtClean="0">
                          <a:effectLst/>
                          <a:latin typeface="Calibri" panose="020F0502020204030204" pitchFamily="34" charset="0"/>
                          <a:ea typeface="Times New Roman" panose="02020603050405020304" pitchFamily="18" charset="0"/>
                          <a:cs typeface="Times New Roman" panose="02020603050405020304" pitchFamily="18" charset="0"/>
                        </a:rPr>
                        <a:t>98</a:t>
                      </a:r>
                      <a:endParaRPr lang="fr-F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r>
                        <a:rPr lang="fr-FR" sz="1100" dirty="0" smtClean="0">
                          <a:effectLst/>
                          <a:latin typeface="Calibri" panose="020F0502020204030204" pitchFamily="34" charset="0"/>
                          <a:ea typeface="Times New Roman" panose="02020603050405020304" pitchFamily="18" charset="0"/>
                          <a:cs typeface="Times New Roman" panose="02020603050405020304" pitchFamily="18" charset="0"/>
                        </a:rPr>
                        <a:t>V1053</a:t>
                      </a:r>
                      <a:endParaRPr lang="fr-F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652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r>
                        <a:rPr lang="fr-FR" sz="1100" dirty="0" smtClean="0">
                          <a:effectLst/>
                          <a:latin typeface="Calibri" panose="020F0502020204030204" pitchFamily="34" charset="0"/>
                          <a:ea typeface="Times New Roman" panose="02020603050405020304" pitchFamily="18" charset="0"/>
                          <a:cs typeface="Times New Roman" panose="02020603050405020304" pitchFamily="18" charset="0"/>
                        </a:rPr>
                        <a:t>93</a:t>
                      </a:r>
                      <a:endParaRPr lang="fr-F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V96</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R10</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r>
              <a:tr h="0">
                <a:tc rowSpan="4" gridSpan="2">
                  <a:txBody>
                    <a:bodyPr/>
                    <a:lstStyle/>
                    <a:p>
                      <a:pPr algn="l">
                        <a:lnSpc>
                          <a:spcPct val="115000"/>
                        </a:lnSpc>
                        <a:spcAft>
                          <a:spcPts val="0"/>
                        </a:spcAft>
                      </a:pPr>
                      <a:r>
                        <a:rPr lang="fr-FR" sz="1000" dirty="0">
                          <a:effectLst/>
                        </a:rPr>
                        <a:t>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rowSpan="4" gridSpan="2">
                  <a:txBody>
                    <a:bodyPr/>
                    <a:lstStyle/>
                    <a:p>
                      <a:pPr algn="l">
                        <a:lnSpc>
                          <a:spcPct val="115000"/>
                        </a:lnSpc>
                        <a:spcAft>
                          <a:spcPts val="0"/>
                        </a:spcAft>
                      </a:pPr>
                      <a:r>
                        <a:rPr lang="fr-FR" sz="1000" dirty="0">
                          <a:effectLst/>
                        </a:rPr>
                        <a:t>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r>
                        <a:rPr lang="fr-FR" sz="1100" dirty="0" smtClean="0">
                          <a:effectLst/>
                          <a:latin typeface="Calibri" panose="020F0502020204030204" pitchFamily="34" charset="0"/>
                          <a:ea typeface="Times New Roman" panose="02020603050405020304" pitchFamily="18" charset="0"/>
                          <a:cs typeface="Times New Roman" panose="02020603050405020304" pitchFamily="18" charset="0"/>
                        </a:rPr>
                        <a:t>AR</a:t>
                      </a:r>
                      <a:endParaRPr lang="fr-F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RDV1097</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000" dirty="0" smtClean="0">
                          <a:effectLst/>
                        </a:rPr>
                        <a:t>A8743</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bl>
          </a:graphicData>
        </a:graphic>
      </p:graphicFrame>
      <p:sp>
        <p:nvSpPr>
          <p:cNvPr id="5" name="Rectangle 4"/>
          <p:cNvSpPr/>
          <p:nvPr/>
        </p:nvSpPr>
        <p:spPr>
          <a:xfrm>
            <a:off x="331305" y="2636568"/>
            <a:ext cx="7491344" cy="1791260"/>
          </a:xfrm>
          <a:prstGeom prst="rect">
            <a:avLst/>
          </a:prstGeom>
        </p:spPr>
        <p:txBody>
          <a:bodyPr wrap="square">
            <a:spAutoFit/>
          </a:bodyPr>
          <a:lstStyle/>
          <a:p>
            <a:pPr>
              <a:lnSpc>
                <a:spcPct val="115000"/>
              </a:lnSpc>
              <a:spcAft>
                <a:spcPts val="0"/>
              </a:spcAft>
            </a:pP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On voit que le Roi de ♣ est second en Est.  </a:t>
            </a:r>
          </a:p>
          <a:p>
            <a:pPr>
              <a:lnSpc>
                <a:spcPct val="115000"/>
              </a:lnSpc>
              <a:spcAft>
                <a:spcPts val="0"/>
              </a:spcAf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Il n’y a donc pas de difficulté à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réussir </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chelem… encore que !</a:t>
            </a:r>
          </a:p>
          <a:p>
            <a:pPr>
              <a:lnSpc>
                <a:spcPct val="115000"/>
              </a:lnSpc>
              <a:spcAft>
                <a:spcPts val="0"/>
              </a:spcAft>
            </a:pP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 mort manquant de cartes de communication, le déclarant doit prévoir la manière de rentrer au mort après la purge des atouts, déblocage d’A et R de </a:t>
            </a:r>
            <a:r>
              <a:rPr lang="fr-FR" sz="12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et As de ♣ et petit ♣ pour mettre Est en main et l’obliger à refiler la main au mort. </a:t>
            </a:r>
          </a:p>
          <a:p>
            <a:pPr>
              <a:lnSpc>
                <a:spcPct val="115000"/>
              </a:lnSpc>
              <a:spcAft>
                <a:spcPts val="0"/>
              </a:spcAft>
            </a:pP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C’est tout simple : la première levée doit être réalisée en coupant l’entame en main pour laisser l’As de ♠ bien au chaud, au mort. Ainsi, après les actions précités, Est ne pouvant jouer que ♠ ou </a:t>
            </a:r>
            <a:r>
              <a:rPr lang="fr-FR" sz="12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le mort reprendra la main pour réaliser la Dame de ♣, la Dame de </a:t>
            </a:r>
            <a:r>
              <a:rPr lang="fr-FR" sz="12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et l’As de ♠. </a:t>
            </a:r>
          </a:p>
          <a:p>
            <a:pPr>
              <a:lnSpc>
                <a:spcPct val="115000"/>
              </a:lnSpc>
              <a:spcAft>
                <a:spcPts val="0"/>
              </a:spcAft>
            </a:pPr>
            <a:r>
              <a:rPr lang="fr-FR" sz="1200" b="1" i="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Pour mieux comprendre, voire la solution détaillée dans la positive suivante.</a:t>
            </a:r>
            <a:endParaRPr lang="fr-FR" sz="12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73013930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50</a:t>
            </a:fld>
            <a:endParaRPr lang="fr-FR" dirty="0">
              <a:solidFill>
                <a:prstClr val="black">
                  <a:tint val="75000"/>
                </a:prstClr>
              </a:solidFill>
            </a:endParaRPr>
          </a:p>
        </p:txBody>
      </p:sp>
      <p:sp>
        <p:nvSpPr>
          <p:cNvPr id="3" name="Rectangle 2"/>
          <p:cNvSpPr/>
          <p:nvPr/>
        </p:nvSpPr>
        <p:spPr>
          <a:xfrm>
            <a:off x="254254" y="469295"/>
            <a:ext cx="2363686" cy="276999"/>
          </a:xfrm>
          <a:prstGeom prst="rect">
            <a:avLst/>
          </a:prstGeom>
        </p:spPr>
        <p:txBody>
          <a:bodyPr wrap="square">
            <a:spAutoFit/>
          </a:bodyPr>
          <a:lstStyle/>
          <a:p>
            <a:pPr>
              <a:spcAft>
                <a:spcPts val="0"/>
              </a:spcAft>
            </a:pPr>
            <a:r>
              <a:rPr lang="fr-FR" sz="1200" dirty="0" smtClean="0">
                <a:latin typeface="Times New Roman" panose="02020603050405020304" pitchFamily="18" charset="0"/>
                <a:ea typeface="Batang" panose="02030600000101010101" pitchFamily="18" charset="-127"/>
              </a:rPr>
              <a:t>. </a:t>
            </a:r>
            <a:endParaRPr lang="fr-FR" sz="1200" dirty="0">
              <a:effectLst/>
              <a:latin typeface="Times New Roman" panose="02020603050405020304" pitchFamily="18" charset="0"/>
              <a:ea typeface="Batang" panose="02030600000101010101" pitchFamily="18" charset="-127"/>
            </a:endParaRPr>
          </a:p>
        </p:txBody>
      </p:sp>
      <p:graphicFrame>
        <p:nvGraphicFramePr>
          <p:cNvPr id="4" name="Tableau 3"/>
          <p:cNvGraphicFramePr>
            <a:graphicFrameLocks noGrp="1"/>
          </p:cNvGraphicFramePr>
          <p:nvPr>
            <p:extLst>
              <p:ext uri="{D42A27DB-BD31-4B8C-83A1-F6EECF244321}">
                <p14:modId xmlns:p14="http://schemas.microsoft.com/office/powerpoint/2010/main" val="23623876"/>
              </p:ext>
            </p:extLst>
          </p:nvPr>
        </p:nvGraphicFramePr>
        <p:xfrm>
          <a:off x="4372053" y="832601"/>
          <a:ext cx="3163706" cy="2615184"/>
        </p:xfrm>
        <a:graphic>
          <a:graphicData uri="http://schemas.openxmlformats.org/drawingml/2006/table">
            <a:tbl>
              <a:tblPr firstRow="1" firstCol="1" bandRow="1">
                <a:tableStyleId>{5C22544A-7EE6-4342-B048-85BDC9FD1C3A}</a:tableStyleId>
              </a:tblPr>
              <a:tblGrid>
                <a:gridCol w="241444"/>
                <a:gridCol w="695706"/>
                <a:gridCol w="328863"/>
                <a:gridCol w="745299"/>
                <a:gridCol w="363255"/>
                <a:gridCol w="789139"/>
              </a:tblGrid>
              <a:tr h="208899">
                <a:tc rowSpan="4" gridSpan="2">
                  <a:txBody>
                    <a:bodyPr/>
                    <a:lstStyle/>
                    <a:p>
                      <a:pPr>
                        <a:lnSpc>
                          <a:spcPct val="115000"/>
                        </a:lnSpc>
                        <a:spcAft>
                          <a:spcPts val="0"/>
                        </a:spcAft>
                      </a:pPr>
                      <a:r>
                        <a:rPr lang="fr-FR" sz="1200" dirty="0">
                          <a:effectLst/>
                        </a:rPr>
                        <a:t> </a:t>
                      </a:r>
                      <a:endParaRPr lang="fr-FR" sz="1200" dirty="0">
                        <a:effectLst/>
                        <a:latin typeface="Times New Roman" panose="02020603050405020304" pitchFamily="18" charset="0"/>
                        <a:ea typeface="Batang" panose="02030600000101010101" pitchFamily="18" charset="-127"/>
                      </a:endParaRPr>
                    </a:p>
                  </a:txBody>
                  <a:tcPr marL="44450" marR="44450" marT="7620" marB="0"/>
                </a:tc>
                <a:tc rowSpan="4" hMerge="1">
                  <a:txBody>
                    <a:bodyPr/>
                    <a:lstStyle/>
                    <a:p>
                      <a:endParaRPr lang="fr-FR"/>
                    </a:p>
                  </a:txBody>
                  <a:tcPr/>
                </a:tc>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A10 </a:t>
                      </a:r>
                      <a:endParaRPr lang="fr-FR" sz="1200" dirty="0">
                        <a:effectLst/>
                        <a:latin typeface="Times New Roman" panose="02020603050405020304" pitchFamily="18" charset="0"/>
                        <a:ea typeface="Batang" panose="02030600000101010101" pitchFamily="18" charset="-127"/>
                      </a:endParaRPr>
                    </a:p>
                  </a:txBody>
                  <a:tcPr marL="44450" marR="44450" marT="7620" marB="0"/>
                </a:tc>
                <a:tc rowSpan="4" gridSpan="2">
                  <a:txBody>
                    <a:bodyPr/>
                    <a:lstStyle/>
                    <a:p>
                      <a:pPr>
                        <a:lnSpc>
                          <a:spcPct val="115000"/>
                        </a:lnSpc>
                        <a:spcAft>
                          <a:spcPts val="0"/>
                        </a:spcAft>
                      </a:pPr>
                      <a:r>
                        <a:rPr lang="fr-FR" sz="1200" dirty="0">
                          <a:effectLst/>
                        </a:rPr>
                        <a:t> </a:t>
                      </a:r>
                      <a:endParaRPr lang="fr-FR" sz="1200" dirty="0">
                        <a:effectLst/>
                        <a:latin typeface="Times New Roman" panose="02020603050405020304" pitchFamily="18" charset="0"/>
                        <a:ea typeface="Batang" panose="02030600000101010101" pitchFamily="18" charset="-127"/>
                      </a:endParaRPr>
                    </a:p>
                  </a:txBody>
                  <a:tcPr marL="44450" marR="44450" marT="7620" marB="0"/>
                </a:tc>
                <a:tc rowSpan="4" hMerge="1">
                  <a:txBody>
                    <a:bodyPr/>
                    <a:lstStyle/>
                    <a:p>
                      <a:endParaRPr lang="fr-FR"/>
                    </a:p>
                  </a:txBody>
                  <a:tcPr/>
                </a:tc>
              </a:tr>
              <a:tr h="208899">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solidFill>
                            <a:srgbClr val="FF0000"/>
                          </a:solidFill>
                          <a:effectLst/>
                        </a:rPr>
                        <a:t>♥</a:t>
                      </a:r>
                      <a:endParaRPr lang="fr-FR" sz="1200" dirty="0">
                        <a:solidFill>
                          <a:srgbClr val="FF0000"/>
                        </a:solidFill>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D7</a:t>
                      </a:r>
                      <a:endParaRPr lang="fr-FR" sz="1200" dirty="0">
                        <a:effectLst/>
                        <a:latin typeface="Times New Roman" panose="02020603050405020304" pitchFamily="18" charset="0"/>
                        <a:ea typeface="Batang" panose="02030600000101010101" pitchFamily="18" charset="-127"/>
                      </a:endParaRPr>
                    </a:p>
                  </a:txBody>
                  <a:tcPr marL="44450" marR="44450" marT="7620" marB="0"/>
                </a:tc>
                <a:tc gridSpan="2" vMerge="1">
                  <a:txBody>
                    <a:bodyPr/>
                    <a:lstStyle/>
                    <a:p>
                      <a:endParaRPr lang="fr-FR"/>
                    </a:p>
                  </a:txBody>
                  <a:tcPr/>
                </a:tc>
                <a:tc hMerge="1" vMerge="1">
                  <a:txBody>
                    <a:bodyPr/>
                    <a:lstStyle/>
                    <a:p>
                      <a:endParaRPr lang="fr-FR"/>
                    </a:p>
                  </a:txBody>
                  <a:tcPr/>
                </a:tc>
              </a:tr>
              <a:tr h="208899">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solidFill>
                            <a:srgbClr val="FF0000"/>
                          </a:solidFill>
                          <a:effectLst/>
                        </a:rPr>
                        <a:t>♦</a:t>
                      </a:r>
                      <a:endParaRPr lang="fr-FR" sz="1200" dirty="0">
                        <a:solidFill>
                          <a:srgbClr val="FF0000"/>
                        </a:solidFill>
                        <a:effectLst/>
                        <a:latin typeface="Times New Roman" panose="02020603050405020304" pitchFamily="18" charset="0"/>
                        <a:ea typeface="Batang" panose="02030600000101010101" pitchFamily="18" charset="-127"/>
                      </a:endParaRPr>
                    </a:p>
                  </a:txBody>
                  <a:tcPr marL="44450" marR="44450" marT="7620" marB="0"/>
                </a:tc>
                <a:tc>
                  <a:txBody>
                    <a:bodyPr/>
                    <a:lstStyle/>
                    <a:p>
                      <a:endParaRPr lang="fr-FR" dirty="0"/>
                    </a:p>
                  </a:txBody>
                  <a:tcPr marL="44450" marR="44450" marT="7620" marB="0"/>
                </a:tc>
                <a:tc gridSpan="2" vMerge="1">
                  <a:txBody>
                    <a:bodyPr/>
                    <a:lstStyle/>
                    <a:p>
                      <a:endParaRPr lang="fr-FR"/>
                    </a:p>
                  </a:txBody>
                  <a:tcPr/>
                </a:tc>
                <a:tc hMerge="1" vMerge="1">
                  <a:txBody>
                    <a:bodyPr/>
                    <a:lstStyle/>
                    <a:p>
                      <a:endParaRPr lang="fr-FR"/>
                    </a:p>
                  </a:txBody>
                  <a:tcPr/>
                </a:tc>
              </a:tr>
              <a:tr h="208899">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D</a:t>
                      </a:r>
                      <a:endParaRPr lang="fr-FR" sz="1200" dirty="0">
                        <a:effectLst/>
                        <a:latin typeface="Times New Roman" panose="02020603050405020304" pitchFamily="18" charset="0"/>
                        <a:ea typeface="Batang" panose="02030600000101010101" pitchFamily="18" charset="-127"/>
                      </a:endParaRPr>
                    </a:p>
                  </a:txBody>
                  <a:tcPr marL="44450" marR="44450" marT="7620" marB="0"/>
                </a:tc>
                <a:tc gridSpan="2" vMerge="1">
                  <a:txBody>
                    <a:bodyPr/>
                    <a:lstStyle/>
                    <a:p>
                      <a:endParaRPr lang="fr-FR"/>
                    </a:p>
                  </a:txBody>
                  <a:tcPr/>
                </a:tc>
                <a:tc hMerge="1" vMerge="1">
                  <a:txBody>
                    <a:bodyPr/>
                    <a:lstStyle/>
                    <a:p>
                      <a:endParaRPr lang="fr-FR"/>
                    </a:p>
                  </a:txBody>
                  <a:tcPr/>
                </a:tc>
              </a:tr>
              <a:tr h="208899">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K972</a:t>
                      </a:r>
                      <a:endParaRPr lang="fr-FR" sz="1200" dirty="0">
                        <a:effectLst/>
                        <a:latin typeface="Times New Roman" panose="02020603050405020304" pitchFamily="18" charset="0"/>
                        <a:ea typeface="Batang" panose="02030600000101010101" pitchFamily="18" charset="-127"/>
                      </a:endParaRPr>
                    </a:p>
                  </a:txBody>
                  <a:tcPr marL="44450" marR="44450" marT="7620" marB="0"/>
                </a:tc>
                <a:tc rowSpan="4" gridSpan="2">
                  <a:txBody>
                    <a:bodyPr/>
                    <a:lstStyle/>
                    <a:p>
                      <a:pPr algn="ctr">
                        <a:lnSpc>
                          <a:spcPct val="115000"/>
                        </a:lnSpc>
                        <a:spcAft>
                          <a:spcPts val="0"/>
                        </a:spcAft>
                      </a:pPr>
                      <a:r>
                        <a:rPr lang="fr-FR" sz="1200" dirty="0">
                          <a:effectLst/>
                        </a:rPr>
                        <a:t/>
                      </a:r>
                      <a:br>
                        <a:rPr lang="fr-FR" sz="1200" dirty="0">
                          <a:effectLst/>
                        </a:rPr>
                      </a:br>
                      <a:r>
                        <a:rPr lang="fr-FR" sz="1200" dirty="0">
                          <a:effectLst/>
                        </a:rPr>
                        <a:t>N</a:t>
                      </a:r>
                      <a:br>
                        <a:rPr lang="fr-FR" sz="1200" dirty="0">
                          <a:effectLst/>
                        </a:rPr>
                      </a:br>
                      <a:r>
                        <a:rPr lang="fr-FR" sz="1200" dirty="0">
                          <a:effectLst/>
                        </a:rPr>
                        <a:t>O      E</a:t>
                      </a:r>
                      <a:br>
                        <a:rPr lang="fr-FR" sz="1200" dirty="0">
                          <a:effectLst/>
                        </a:rPr>
                      </a:br>
                      <a:r>
                        <a:rPr lang="fr-FR" sz="1200" dirty="0">
                          <a:effectLst/>
                        </a:rPr>
                        <a:t>S</a:t>
                      </a:r>
                      <a:endParaRPr lang="fr-FR" sz="1200" dirty="0">
                        <a:effectLst/>
                        <a:latin typeface="Times New Roman" panose="02020603050405020304" pitchFamily="18" charset="0"/>
                        <a:ea typeface="Batang" panose="02030600000101010101" pitchFamily="18" charset="-127"/>
                      </a:endParaRPr>
                    </a:p>
                  </a:txBody>
                  <a:tcPr marL="44450" marR="44450" marT="7620" marB="0"/>
                </a:tc>
                <a:tc rowSpan="4" hMerge="1">
                  <a:txBody>
                    <a:bodyPr/>
                    <a:lstStyle/>
                    <a:p>
                      <a:endParaRPr lang="fr-FR"/>
                    </a:p>
                  </a:txBody>
                  <a:tcPr/>
                </a:tc>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D86 </a:t>
                      </a:r>
                      <a:endParaRPr lang="fr-FR" sz="1200" dirty="0">
                        <a:effectLst/>
                        <a:latin typeface="Times New Roman" panose="02020603050405020304" pitchFamily="18" charset="0"/>
                        <a:ea typeface="Batang" panose="02030600000101010101" pitchFamily="18" charset="-127"/>
                      </a:endParaRPr>
                    </a:p>
                  </a:txBody>
                  <a:tcPr marL="44450" marR="44450" marT="7620" marB="0"/>
                </a:tc>
              </a:tr>
              <a:tr h="208899">
                <a:tc>
                  <a:txBody>
                    <a:bodyPr/>
                    <a:lstStyle/>
                    <a:p>
                      <a:pPr>
                        <a:lnSpc>
                          <a:spcPct val="115000"/>
                        </a:lnSpc>
                        <a:spcAft>
                          <a:spcPts val="0"/>
                        </a:spcAft>
                      </a:pPr>
                      <a:r>
                        <a:rPr lang="fr-FR" sz="1200" dirty="0">
                          <a:solidFill>
                            <a:srgbClr val="FF0000"/>
                          </a:solidFill>
                          <a:effectLst/>
                        </a:rPr>
                        <a:t>♥</a:t>
                      </a:r>
                      <a:endParaRPr lang="fr-FR" sz="1200" dirty="0">
                        <a:solidFill>
                          <a:srgbClr val="FF0000"/>
                        </a:solidFill>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pPr>
                      <a:endParaRPr lang="fr-FR" sz="1100" dirty="0">
                        <a:effectLst/>
                        <a:latin typeface="Calibri" panose="020F0502020204030204" pitchFamily="34" charset="0"/>
                        <a:ea typeface="Times New Roman" panose="02020603050405020304" pitchFamily="18" charset="0"/>
                      </a:endParaRPr>
                    </a:p>
                  </a:txBody>
                  <a:tcPr marL="44450" marR="44450" marT="762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solidFill>
                            <a:srgbClr val="FF0000"/>
                          </a:solidFill>
                          <a:effectLst/>
                        </a:rPr>
                        <a:t>♥</a:t>
                      </a:r>
                      <a:endParaRPr lang="fr-FR" sz="1200" dirty="0">
                        <a:solidFill>
                          <a:srgbClr val="FF0000"/>
                        </a:solidFill>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V10</a:t>
                      </a:r>
                      <a:endParaRPr lang="fr-FR" sz="1200" dirty="0">
                        <a:effectLst/>
                        <a:latin typeface="Times New Roman" panose="02020603050405020304" pitchFamily="18" charset="0"/>
                        <a:ea typeface="Batang" panose="02030600000101010101" pitchFamily="18" charset="-127"/>
                      </a:endParaRPr>
                    </a:p>
                  </a:txBody>
                  <a:tcPr marL="44450" marR="44450" marT="7620" marB="0"/>
                </a:tc>
              </a:tr>
              <a:tr h="208899">
                <a:tc>
                  <a:txBody>
                    <a:bodyPr/>
                    <a:lstStyle/>
                    <a:p>
                      <a:pPr>
                        <a:lnSpc>
                          <a:spcPct val="115000"/>
                        </a:lnSpc>
                        <a:spcAft>
                          <a:spcPts val="0"/>
                        </a:spcAft>
                      </a:pPr>
                      <a:r>
                        <a:rPr lang="fr-FR" sz="1200" dirty="0">
                          <a:solidFill>
                            <a:srgbClr val="FF0000"/>
                          </a:solidFill>
                          <a:effectLst/>
                        </a:rPr>
                        <a:t>♦</a:t>
                      </a:r>
                      <a:endParaRPr lang="fr-FR" sz="1200" dirty="0">
                        <a:solidFill>
                          <a:srgbClr val="FF0000"/>
                        </a:solidFill>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pPr>
                      <a:endParaRPr lang="fr-FR" sz="1100" dirty="0">
                        <a:effectLst/>
                        <a:latin typeface="Calibri" panose="020F0502020204030204" pitchFamily="34" charset="0"/>
                        <a:ea typeface="Times New Roman" panose="02020603050405020304" pitchFamily="18" charset="0"/>
                      </a:endParaRPr>
                    </a:p>
                  </a:txBody>
                  <a:tcPr marL="44450" marR="44450" marT="762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solidFill>
                            <a:srgbClr val="FF0000"/>
                          </a:solidFill>
                          <a:effectLst/>
                        </a:rPr>
                        <a:t>♦</a:t>
                      </a:r>
                      <a:endParaRPr lang="fr-FR" sz="1200" dirty="0">
                        <a:solidFill>
                          <a:srgbClr val="FF0000"/>
                        </a:solidFill>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pPr>
                      <a:endParaRPr lang="fr-FR" sz="1100" dirty="0">
                        <a:effectLst/>
                        <a:latin typeface="Calibri" panose="020F0502020204030204" pitchFamily="34" charset="0"/>
                        <a:ea typeface="Times New Roman" panose="02020603050405020304" pitchFamily="18" charset="0"/>
                      </a:endParaRPr>
                    </a:p>
                  </a:txBody>
                  <a:tcPr marL="44450" marR="44450" marT="7620" marB="0"/>
                </a:tc>
              </a:tr>
              <a:tr h="208899">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V</a:t>
                      </a:r>
                      <a:endParaRPr lang="fr-FR" sz="1200" dirty="0">
                        <a:effectLst/>
                        <a:latin typeface="Times New Roman" panose="02020603050405020304" pitchFamily="18" charset="0"/>
                        <a:ea typeface="Batang" panose="02030600000101010101" pitchFamily="18" charset="-127"/>
                      </a:endParaRPr>
                    </a:p>
                  </a:txBody>
                  <a:tcPr marL="44450" marR="44450" marT="762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pPr>
                      <a:endParaRPr lang="fr-FR" sz="1100" dirty="0">
                        <a:effectLst/>
                        <a:latin typeface="Calibri" panose="020F0502020204030204" pitchFamily="34" charset="0"/>
                        <a:ea typeface="Times New Roman" panose="02020603050405020304" pitchFamily="18" charset="0"/>
                      </a:endParaRPr>
                    </a:p>
                  </a:txBody>
                  <a:tcPr marL="44450" marR="44450" marT="7620" marB="0"/>
                </a:tc>
              </a:tr>
              <a:tr h="208899">
                <a:tc rowSpan="4" gridSpan="2">
                  <a:txBody>
                    <a:bodyPr/>
                    <a:lstStyle/>
                    <a:p>
                      <a:pPr>
                        <a:lnSpc>
                          <a:spcPct val="115000"/>
                        </a:lnSpc>
                        <a:spcAft>
                          <a:spcPts val="0"/>
                        </a:spcAft>
                      </a:pPr>
                      <a:r>
                        <a:rPr lang="fr-FR" sz="1200" dirty="0">
                          <a:effectLst/>
                        </a:rPr>
                        <a:t> </a:t>
                      </a:r>
                      <a:endParaRPr lang="fr-FR" sz="1200" dirty="0">
                        <a:effectLst/>
                        <a:latin typeface="Times New Roman" panose="02020603050405020304" pitchFamily="18" charset="0"/>
                        <a:ea typeface="Batang" panose="02030600000101010101" pitchFamily="18" charset="-127"/>
                      </a:endParaRPr>
                    </a:p>
                  </a:txBody>
                  <a:tcPr marL="44450" marR="44450" marT="7620" marB="0"/>
                </a:tc>
                <a:tc rowSpan="4" hMerge="1">
                  <a:txBody>
                    <a:bodyPr/>
                    <a:lstStyle/>
                    <a:p>
                      <a:endParaRPr lang="fr-FR"/>
                    </a:p>
                  </a:txBody>
                  <a:tcPr/>
                </a:tc>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rowSpan="4" gridSpan="2">
                  <a:txBody>
                    <a:bodyPr/>
                    <a:lstStyle/>
                    <a:p>
                      <a:pPr>
                        <a:lnSpc>
                          <a:spcPct val="115000"/>
                        </a:lnSpc>
                        <a:spcAft>
                          <a:spcPts val="0"/>
                        </a:spcAft>
                      </a:pPr>
                      <a:r>
                        <a:rPr lang="fr-FR" sz="1200" dirty="0">
                          <a:effectLst/>
                        </a:rPr>
                        <a:t> </a:t>
                      </a:r>
                      <a:endParaRPr lang="fr-FR" sz="1200" dirty="0">
                        <a:effectLst/>
                        <a:latin typeface="Times New Roman" panose="02020603050405020304" pitchFamily="18" charset="0"/>
                        <a:ea typeface="Batang" panose="02030600000101010101" pitchFamily="18" charset="-127"/>
                      </a:endParaRPr>
                    </a:p>
                  </a:txBody>
                  <a:tcPr marL="44450" marR="44450" marT="7620" marB="0"/>
                </a:tc>
                <a:tc rowSpan="4" hMerge="1">
                  <a:txBody>
                    <a:bodyPr/>
                    <a:lstStyle/>
                    <a:p>
                      <a:endParaRPr lang="fr-FR"/>
                    </a:p>
                  </a:txBody>
                  <a:tcPr/>
                </a:tc>
              </a:tr>
              <a:tr h="208899">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solidFill>
                            <a:srgbClr val="FF0000"/>
                          </a:solidFill>
                          <a:effectLst/>
                        </a:rPr>
                        <a:t>♥</a:t>
                      </a:r>
                      <a:endParaRPr lang="fr-FR" sz="1200" dirty="0">
                        <a:solidFill>
                          <a:srgbClr val="FF0000"/>
                        </a:solidFill>
                        <a:effectLst/>
                        <a:latin typeface="Times New Roman" panose="02020603050405020304" pitchFamily="18" charset="0"/>
                        <a:ea typeface="Batang" panose="02030600000101010101" pitchFamily="18" charset="-127"/>
                      </a:endParaRPr>
                    </a:p>
                  </a:txBody>
                  <a:tcPr marL="44450" marR="44450" marT="7620" marB="0"/>
                </a:tc>
                <a:tc>
                  <a:txBody>
                    <a:bodyPr/>
                    <a:lstStyle/>
                    <a:p>
                      <a:endParaRPr lang="fr-FR" dirty="0"/>
                    </a:p>
                  </a:txBody>
                  <a:tcPr marL="44450" marR="44450" marT="7620" marB="0"/>
                </a:tc>
                <a:tc gridSpan="2" vMerge="1">
                  <a:txBody>
                    <a:bodyPr/>
                    <a:lstStyle/>
                    <a:p>
                      <a:endParaRPr lang="fr-FR"/>
                    </a:p>
                  </a:txBody>
                  <a:tcPr/>
                </a:tc>
                <a:tc hMerge="1" vMerge="1">
                  <a:txBody>
                    <a:bodyPr/>
                    <a:lstStyle/>
                    <a:p>
                      <a:endParaRPr lang="fr-FR"/>
                    </a:p>
                  </a:txBody>
                  <a:tcPr/>
                </a:tc>
              </a:tr>
              <a:tr h="208899">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solidFill>
                            <a:srgbClr val="FF0000"/>
                          </a:solidFill>
                          <a:effectLst/>
                        </a:rPr>
                        <a:t>♦</a:t>
                      </a:r>
                      <a:endParaRPr lang="fr-FR" sz="1200" dirty="0">
                        <a:solidFill>
                          <a:srgbClr val="FF0000"/>
                        </a:solidFill>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DV</a:t>
                      </a:r>
                      <a:endParaRPr lang="fr-FR" sz="1200" dirty="0">
                        <a:effectLst/>
                        <a:latin typeface="Times New Roman" panose="02020603050405020304" pitchFamily="18" charset="0"/>
                        <a:ea typeface="Batang" panose="02030600000101010101" pitchFamily="18" charset="-127"/>
                      </a:endParaRPr>
                    </a:p>
                  </a:txBody>
                  <a:tcPr marL="44450" marR="44450" marT="7620" marB="0"/>
                </a:tc>
                <a:tc gridSpan="2" vMerge="1">
                  <a:txBody>
                    <a:bodyPr/>
                    <a:lstStyle/>
                    <a:p>
                      <a:endParaRPr lang="fr-FR"/>
                    </a:p>
                  </a:txBody>
                  <a:tcPr/>
                </a:tc>
                <a:tc hMerge="1" vMerge="1">
                  <a:txBody>
                    <a:bodyPr/>
                    <a:lstStyle/>
                    <a:p>
                      <a:endParaRPr lang="fr-FR"/>
                    </a:p>
                  </a:txBody>
                  <a:tcPr/>
                </a:tc>
              </a:tr>
              <a:tr h="208899">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pPr>
                      <a:r>
                        <a:rPr lang="fr-FR" sz="1200" dirty="0">
                          <a:effectLst/>
                        </a:rPr>
                        <a:t>♣</a:t>
                      </a:r>
                      <a:endParaRPr lang="fr-FR" sz="1200" dirty="0">
                        <a:effectLst/>
                        <a:latin typeface="Times New Roman" panose="02020603050405020304" pitchFamily="18" charset="0"/>
                        <a:ea typeface="Batang" panose="02030600000101010101" pitchFamily="18" charset="-127"/>
                      </a:endParaRPr>
                    </a:p>
                  </a:txBody>
                  <a:tcPr marL="44450" marR="44450" marT="7620" marB="0"/>
                </a:tc>
                <a:tc>
                  <a:txBody>
                    <a:bodyPr/>
                    <a:lstStyle/>
                    <a:p>
                      <a:pPr>
                        <a:lnSpc>
                          <a:spcPct val="115000"/>
                        </a:lnSpc>
                        <a:spcAft>
                          <a:spcPts val="0"/>
                        </a:spcAft>
                      </a:pPr>
                      <a:r>
                        <a:rPr lang="fr-FR" sz="1200" dirty="0">
                          <a:effectLst/>
                        </a:rPr>
                        <a:t>874</a:t>
                      </a:r>
                      <a:endParaRPr lang="fr-FR" sz="1200" dirty="0">
                        <a:effectLst/>
                        <a:latin typeface="Times New Roman" panose="02020603050405020304" pitchFamily="18" charset="0"/>
                        <a:ea typeface="Batang" panose="02030600000101010101" pitchFamily="18" charset="-127"/>
                      </a:endParaRPr>
                    </a:p>
                  </a:txBody>
                  <a:tcPr marL="44450" marR="44450" marT="7620" marB="0"/>
                </a:tc>
                <a:tc gridSpan="2" vMerge="1">
                  <a:txBody>
                    <a:bodyPr/>
                    <a:lstStyle/>
                    <a:p>
                      <a:endParaRPr lang="fr-FR"/>
                    </a:p>
                  </a:txBody>
                  <a:tcPr/>
                </a:tc>
                <a:tc hMerge="1" vMerge="1">
                  <a:txBody>
                    <a:bodyPr/>
                    <a:lstStyle/>
                    <a:p>
                      <a:endParaRPr lang="fr-FR"/>
                    </a:p>
                  </a:txBody>
                  <a:tcPr/>
                </a:tc>
              </a:tr>
            </a:tbl>
          </a:graphicData>
        </a:graphic>
      </p:graphicFrame>
      <p:sp>
        <p:nvSpPr>
          <p:cNvPr id="5" name="ZoneTexte 4"/>
          <p:cNvSpPr txBox="1"/>
          <p:nvPr/>
        </p:nvSpPr>
        <p:spPr>
          <a:xfrm>
            <a:off x="304358" y="69452"/>
            <a:ext cx="1549494" cy="280846"/>
          </a:xfrm>
          <a:prstGeom prst="rect">
            <a:avLst/>
          </a:prstGeom>
          <a:noFill/>
        </p:spPr>
        <p:txBody>
          <a:bodyPr wrap="square" rtlCol="0">
            <a:spAutoFit/>
          </a:bodyPr>
          <a:lstStyle/>
          <a:p>
            <a:r>
              <a:rPr lang="fr-FR" dirty="0" smtClean="0"/>
              <a:t>Solution détaillée :</a:t>
            </a:r>
            <a:endParaRPr lang="fr-FR" dirty="0"/>
          </a:p>
        </p:txBody>
      </p:sp>
      <p:graphicFrame>
        <p:nvGraphicFramePr>
          <p:cNvPr id="7" name="Tableau 6"/>
          <p:cNvGraphicFramePr>
            <a:graphicFrameLocks noGrp="1"/>
          </p:cNvGraphicFramePr>
          <p:nvPr>
            <p:extLst>
              <p:ext uri="{D42A27DB-BD31-4B8C-83A1-F6EECF244321}">
                <p14:modId xmlns:p14="http://schemas.microsoft.com/office/powerpoint/2010/main" val="1183507962"/>
              </p:ext>
            </p:extLst>
          </p:nvPr>
        </p:nvGraphicFramePr>
        <p:xfrm>
          <a:off x="348197" y="374919"/>
          <a:ext cx="3578711" cy="3594104"/>
        </p:xfrm>
        <a:graphic>
          <a:graphicData uri="http://schemas.openxmlformats.org/drawingml/2006/table">
            <a:tbl>
              <a:tblPr firstRow="1" bandRow="1">
                <a:tableStyleId>{5C22544A-7EE6-4342-B048-85BDC9FD1C3A}</a:tableStyleId>
              </a:tblPr>
              <a:tblGrid>
                <a:gridCol w="409626"/>
                <a:gridCol w="694916"/>
                <a:gridCol w="824723"/>
                <a:gridCol w="824723"/>
                <a:gridCol w="824723"/>
              </a:tblGrid>
              <a:tr h="273600">
                <a:tc>
                  <a:txBody>
                    <a:bodyPr/>
                    <a:lstStyle/>
                    <a:p>
                      <a:pPr algn="ctr"/>
                      <a:r>
                        <a:rPr lang="fr-FR" dirty="0" smtClean="0"/>
                        <a:t>1</a:t>
                      </a:r>
                      <a:endParaRPr lang="fr-FR" dirty="0"/>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3♠</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4♠</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V♠</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7</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dirty="0" smtClean="0"/>
                        <a:t>2</a:t>
                      </a:r>
                      <a:endParaRPr lang="fr-FR" dirty="0"/>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A</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3</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8</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2</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dirty="0" smtClean="0"/>
                        <a:t>3</a:t>
                      </a:r>
                      <a:endParaRPr lang="fr-FR" dirty="0"/>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4</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9</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10</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5</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dirty="0" smtClean="0"/>
                        <a:t>4</a:t>
                      </a:r>
                      <a:endParaRPr lang="fr-FR" dirty="0"/>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R</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6</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2</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5♠</a:t>
                      </a:r>
                      <a:endParaRPr lang="fr-FR" sz="11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dirty="0" smtClean="0"/>
                        <a:t>5</a:t>
                      </a:r>
                      <a:endParaRPr lang="fr-FR" dirty="0"/>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A</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8</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4</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3</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dirty="0" smtClean="0"/>
                        <a:t>6</a:t>
                      </a:r>
                      <a:endParaRPr lang="fr-FR" dirty="0"/>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R</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9</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6</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5</a:t>
                      </a:r>
                      <a:r>
                        <a:rPr lang="fr-FR" sz="1100" dirty="0" smtClean="0">
                          <a:solidFill>
                            <a:srgbClr val="FF0000"/>
                          </a:solidFill>
                          <a:latin typeface="Times New Roman" panose="02020603050405020304" pitchFamily="18" charset="0"/>
                          <a:ea typeface="Batang" panose="02030600000101010101" pitchFamily="18" charset="-127"/>
                          <a:cs typeface="Times New Roman" panose="02020603050405020304" pitchFamily="18" charset="0"/>
                        </a:rPr>
                        <a:t>♥</a:t>
                      </a:r>
                      <a:endParaRPr lang="fr-FR" sz="11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dirty="0" smtClean="0"/>
                        <a:t>7</a:t>
                      </a:r>
                      <a:endParaRPr lang="fr-FR" dirty="0"/>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A♣</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6♣</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2♣</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10♣</a:t>
                      </a:r>
                      <a:endParaRPr lang="fr-FR" sz="11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dirty="0" smtClean="0"/>
                        <a:t>8</a:t>
                      </a:r>
                      <a:endParaRPr lang="fr-FR" dirty="0"/>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3 ♣</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9♣</a:t>
                      </a:r>
                      <a:endParaRPr lang="fr-FR" sz="1100" dirty="0">
                        <a:latin typeface="Times New Roman" panose="02020603050405020304" pitchFamily="18" charset="0"/>
                        <a:cs typeface="Times New Roman" panose="02020603050405020304" pitchFamily="18" charset="0"/>
                      </a:endParaRPr>
                    </a:p>
                  </a:txBody>
                  <a:tcPr/>
                </a:tc>
                <a:tc>
                  <a:txBody>
                    <a:bodyPr/>
                    <a:lstStyle/>
                    <a:p>
                      <a:pPr algn="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5♣</a:t>
                      </a:r>
                      <a:endParaRPr lang="fr-FR" sz="1100" dirty="0">
                        <a:latin typeface="Times New Roman" panose="02020603050405020304" pitchFamily="18" charset="0"/>
                        <a:cs typeface="Times New Roman" panose="02020603050405020304" pitchFamily="18" charset="0"/>
                      </a:endParaRPr>
                    </a:p>
                  </a:txBody>
                  <a:tcPr/>
                </a:tc>
                <a:tc>
                  <a:txBody>
                    <a:bodyPr/>
                    <a:lstStyle/>
                    <a:p>
                      <a:pPr marL="0" marR="0" indent="0" algn="r" defTabSz="621060" rtl="0" eaLnBrk="1" fontAlgn="auto" latinLnBrk="0" hangingPunct="1">
                        <a:lnSpc>
                          <a:spcPct val="100000"/>
                        </a:lnSpc>
                        <a:spcBef>
                          <a:spcPts val="0"/>
                        </a:spcBef>
                        <a:spcAft>
                          <a:spcPts val="0"/>
                        </a:spcAft>
                        <a:buClrTx/>
                        <a:buSzTx/>
                        <a:buFontTx/>
                        <a:buNone/>
                        <a:tabLst/>
                        <a:defRPr/>
                      </a:pPr>
                      <a:r>
                        <a:rPr lang="fr-FR" sz="1100" dirty="0" smtClean="0">
                          <a:latin typeface="Times New Roman" panose="02020603050405020304" pitchFamily="18" charset="0"/>
                          <a:ea typeface="Batang" panose="02030600000101010101" pitchFamily="18" charset="-127"/>
                          <a:cs typeface="Times New Roman" panose="02020603050405020304" pitchFamily="18" charset="0"/>
                        </a:rPr>
                        <a:t>R♣</a:t>
                      </a:r>
                      <a:endParaRPr lang="fr-FR" sz="1100" dirty="0">
                        <a:latin typeface="Times New Roman" panose="02020603050405020304" pitchFamily="18" charset="0"/>
                        <a:cs typeface="Times New Roman" panose="02020603050405020304" pitchFamily="18" charset="0"/>
                      </a:endParaRPr>
                    </a:p>
                  </a:txBody>
                  <a:tcPr/>
                </a:tc>
              </a:tr>
              <a:tr h="273600">
                <a:tc gridSpan="5">
                  <a:txBody>
                    <a:bodyPr/>
                    <a:lstStyle/>
                    <a:p>
                      <a:pPr algn="l"/>
                      <a:r>
                        <a:rPr lang="fr-FR" sz="1200" dirty="0" smtClean="0"/>
                        <a:t>La main est en Est e le diagramme est devenu→ </a:t>
                      </a:r>
                      <a:endParaRPr lang="fr-FR" sz="1200" dirty="0"/>
                    </a:p>
                  </a:txBody>
                  <a:tcPr/>
                </a:tc>
                <a:tc hMerge="1">
                  <a:txBody>
                    <a:bodyPr/>
                    <a:lstStyle/>
                    <a:p>
                      <a:endParaRPr lang="fr-FR"/>
                    </a:p>
                  </a:txBody>
                  <a:tcPr/>
                </a:tc>
                <a:tc hMerge="1">
                  <a:txBody>
                    <a:bodyPr/>
                    <a:lstStyle/>
                    <a:p>
                      <a:pPr algn="ctr"/>
                      <a:endParaRPr lang="fr-FR" sz="1200" dirty="0">
                        <a:latin typeface="Times New Roman" panose="02020603050405020304" pitchFamily="18" charset="0"/>
                        <a:cs typeface="Times New Roman" panose="02020603050405020304" pitchFamily="18" charset="0"/>
                      </a:endParaRPr>
                    </a:p>
                  </a:txBody>
                  <a:tcPr/>
                </a:tc>
                <a:tc hMerge="1">
                  <a:txBody>
                    <a:bodyPr/>
                    <a:lstStyle/>
                    <a:p>
                      <a:pPr algn="ctr"/>
                      <a:endParaRPr lang="fr-FR" sz="1200" dirty="0">
                        <a:latin typeface="Times New Roman" panose="02020603050405020304" pitchFamily="18" charset="0"/>
                        <a:cs typeface="Times New Roman" panose="02020603050405020304" pitchFamily="18" charset="0"/>
                      </a:endParaRPr>
                    </a:p>
                  </a:txBody>
                  <a:tcPr/>
                </a:tc>
                <a:tc hMerge="1">
                  <a:txBody>
                    <a:bodyPr/>
                    <a:lstStyle/>
                    <a:p>
                      <a:pPr algn="ctr"/>
                      <a:endParaRPr lang="fr-FR" sz="12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sz="1200" dirty="0" smtClean="0"/>
                        <a:t>9</a:t>
                      </a:r>
                      <a:endParaRPr lang="fr-FR" sz="1200" dirty="0"/>
                    </a:p>
                  </a:txBody>
                  <a:tcPr/>
                </a:tc>
                <a:tc>
                  <a:txBody>
                    <a:bodyPr/>
                    <a:lstStyle/>
                    <a:p>
                      <a:pPr algn="r"/>
                      <a:r>
                        <a:rPr lang="fr-FR" sz="1200" b="1" dirty="0" smtClean="0"/>
                        <a:t>6♠</a:t>
                      </a:r>
                      <a:endParaRPr lang="fr-FR" sz="1200" dirty="0">
                        <a:latin typeface="Times New Roman" panose="02020603050405020304" pitchFamily="18" charset="0"/>
                        <a:cs typeface="Times New Roman" panose="02020603050405020304" pitchFamily="18" charset="0"/>
                      </a:endParaRPr>
                    </a:p>
                  </a:txBody>
                  <a:tcPr/>
                </a:tc>
                <a:tc>
                  <a:txBody>
                    <a:bodyPr/>
                    <a:lstStyle/>
                    <a:p>
                      <a:pPr algn="r"/>
                      <a:r>
                        <a:rPr lang="fr-FR" sz="1200" b="1" dirty="0" smtClean="0"/>
                        <a:t>4♣</a:t>
                      </a:r>
                      <a:endParaRPr lang="fr-FR" sz="1200" dirty="0">
                        <a:latin typeface="Times New Roman" panose="02020603050405020304" pitchFamily="18" charset="0"/>
                        <a:cs typeface="Times New Roman" panose="02020603050405020304" pitchFamily="18" charset="0"/>
                      </a:endParaRPr>
                    </a:p>
                  </a:txBody>
                  <a:tcPr/>
                </a:tc>
                <a:tc>
                  <a:txBody>
                    <a:bodyPr/>
                    <a:lstStyle/>
                    <a:p>
                      <a:pPr algn="r"/>
                      <a:r>
                        <a:rPr lang="fr-FR" sz="1200" b="1" dirty="0" smtClean="0"/>
                        <a:t>R♠</a:t>
                      </a:r>
                      <a:endParaRPr lang="fr-FR" sz="1200" dirty="0">
                        <a:latin typeface="Times New Roman" panose="02020603050405020304" pitchFamily="18" charset="0"/>
                        <a:cs typeface="Times New Roman" panose="02020603050405020304" pitchFamily="18" charset="0"/>
                      </a:endParaRPr>
                    </a:p>
                  </a:txBody>
                  <a:tcPr/>
                </a:tc>
                <a:tc>
                  <a:txBody>
                    <a:bodyPr/>
                    <a:lstStyle/>
                    <a:p>
                      <a:pPr marL="0" marR="0" indent="0" algn="r" defTabSz="621060" rtl="0" eaLnBrk="1" fontAlgn="auto" latinLnBrk="0" hangingPunct="1">
                        <a:lnSpc>
                          <a:spcPct val="100000"/>
                        </a:lnSpc>
                        <a:spcBef>
                          <a:spcPts val="0"/>
                        </a:spcBef>
                        <a:spcAft>
                          <a:spcPts val="0"/>
                        </a:spcAft>
                        <a:buClrTx/>
                        <a:buSzTx/>
                        <a:buFontTx/>
                        <a:buNone/>
                        <a:tabLst/>
                        <a:defRPr/>
                      </a:pPr>
                      <a:r>
                        <a:rPr lang="fr-FR" sz="1200" b="1" dirty="0" smtClean="0"/>
                        <a:t>A♠</a:t>
                      </a:r>
                      <a:endParaRPr lang="fr-FR" sz="12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sz="1200" dirty="0" smtClean="0"/>
                        <a:t>10</a:t>
                      </a:r>
                      <a:endParaRPr lang="fr-FR" sz="1200" dirty="0"/>
                    </a:p>
                  </a:txBody>
                  <a:tcPr/>
                </a:tc>
                <a:tc>
                  <a:txBody>
                    <a:bodyPr/>
                    <a:lstStyle/>
                    <a:p>
                      <a:pPr algn="r"/>
                      <a:r>
                        <a:rPr lang="fr-FR" sz="1200" b="1" dirty="0" smtClean="0"/>
                        <a:t>D♣</a:t>
                      </a:r>
                      <a:endParaRPr lang="fr-FR" sz="1200" dirty="0">
                        <a:latin typeface="Times New Roman" panose="02020603050405020304" pitchFamily="18" charset="0"/>
                        <a:cs typeface="Times New Roman" panose="02020603050405020304" pitchFamily="18" charset="0"/>
                      </a:endParaRPr>
                    </a:p>
                  </a:txBody>
                  <a:tcPr/>
                </a:tc>
                <a:tc>
                  <a:txBody>
                    <a:bodyPr/>
                    <a:lstStyle/>
                    <a:p>
                      <a:pPr algn="r"/>
                      <a:r>
                        <a:rPr lang="fr-FR" sz="1200" b="1" dirty="0" smtClean="0"/>
                        <a:t>8♠</a:t>
                      </a:r>
                      <a:endParaRPr lang="fr-FR" sz="1200" dirty="0">
                        <a:latin typeface="Times New Roman" panose="02020603050405020304" pitchFamily="18" charset="0"/>
                        <a:cs typeface="Times New Roman" panose="02020603050405020304" pitchFamily="18" charset="0"/>
                      </a:endParaRPr>
                    </a:p>
                  </a:txBody>
                  <a:tcPr/>
                </a:tc>
                <a:tc>
                  <a:txBody>
                    <a:bodyPr/>
                    <a:lstStyle/>
                    <a:p>
                      <a:pPr algn="r"/>
                      <a:r>
                        <a:rPr lang="fr-FR" sz="1200" b="1" dirty="0" smtClean="0"/>
                        <a:t>7♣</a:t>
                      </a:r>
                      <a:endParaRPr lang="fr-FR" sz="1200" dirty="0">
                        <a:latin typeface="Times New Roman" panose="02020603050405020304" pitchFamily="18" charset="0"/>
                        <a:cs typeface="Times New Roman" panose="02020603050405020304" pitchFamily="18" charset="0"/>
                      </a:endParaRPr>
                    </a:p>
                  </a:txBody>
                  <a:tcPr/>
                </a:tc>
                <a:tc>
                  <a:txBody>
                    <a:bodyPr/>
                    <a:lstStyle/>
                    <a:p>
                      <a:pPr marL="0" marR="0" indent="0" algn="r" defTabSz="621060" rtl="0" eaLnBrk="1" fontAlgn="auto" latinLnBrk="0" hangingPunct="1">
                        <a:lnSpc>
                          <a:spcPct val="100000"/>
                        </a:lnSpc>
                        <a:spcBef>
                          <a:spcPts val="0"/>
                        </a:spcBef>
                        <a:spcAft>
                          <a:spcPts val="0"/>
                        </a:spcAft>
                        <a:buClrTx/>
                        <a:buSzTx/>
                        <a:buFontTx/>
                        <a:buNone/>
                        <a:tabLst/>
                        <a:defRPr/>
                      </a:pPr>
                      <a:r>
                        <a:rPr lang="fr-FR" sz="1200" b="1" dirty="0" smtClean="0"/>
                        <a:t>V♣</a:t>
                      </a:r>
                      <a:endParaRPr lang="fr-FR" sz="1200" dirty="0">
                        <a:latin typeface="Times New Roman" panose="02020603050405020304" pitchFamily="18" charset="0"/>
                        <a:cs typeface="Times New Roman" panose="02020603050405020304" pitchFamily="18" charset="0"/>
                      </a:endParaRPr>
                    </a:p>
                  </a:txBody>
                  <a:tcPr/>
                </a:tc>
              </a:tr>
              <a:tr h="273600">
                <a:tc>
                  <a:txBody>
                    <a:bodyPr/>
                    <a:lstStyle/>
                    <a:p>
                      <a:pPr algn="ctr"/>
                      <a:r>
                        <a:rPr lang="fr-FR" sz="1200" dirty="0" smtClean="0"/>
                        <a:t>11</a:t>
                      </a:r>
                      <a:endParaRPr lang="fr-FR" sz="1200" dirty="0"/>
                    </a:p>
                  </a:txBody>
                  <a:tcPr/>
                </a:tc>
                <a:tc>
                  <a:txBody>
                    <a:bodyPr/>
                    <a:lstStyle/>
                    <a:p>
                      <a:pPr algn="r"/>
                      <a:r>
                        <a:rPr lang="fr-FR" sz="1200" b="1" dirty="0" smtClean="0"/>
                        <a:t>D</a:t>
                      </a:r>
                      <a:r>
                        <a:rPr lang="fr-FR" sz="1200" b="1" dirty="0" smtClean="0">
                          <a:solidFill>
                            <a:srgbClr val="FF0000"/>
                          </a:solidFill>
                        </a:rPr>
                        <a:t>♥</a:t>
                      </a:r>
                      <a:endParaRPr lang="fr-FR" sz="1200" dirty="0">
                        <a:solidFill>
                          <a:srgbClr val="FF0000"/>
                        </a:solidFill>
                        <a:latin typeface="Times New Roman" panose="02020603050405020304" pitchFamily="18" charset="0"/>
                        <a:cs typeface="Times New Roman" panose="02020603050405020304" pitchFamily="18" charset="0"/>
                      </a:endParaRPr>
                    </a:p>
                  </a:txBody>
                  <a:tcPr/>
                </a:tc>
                <a:tc>
                  <a:txBody>
                    <a:bodyPr/>
                    <a:lstStyle/>
                    <a:p>
                      <a:pPr algn="r"/>
                      <a:r>
                        <a:rPr lang="fr-FR" sz="1200" b="1" dirty="0" smtClean="0"/>
                        <a:t>10</a:t>
                      </a:r>
                      <a:r>
                        <a:rPr lang="fr-FR" sz="1200" b="1" dirty="0" smtClean="0">
                          <a:solidFill>
                            <a:srgbClr val="FF0000"/>
                          </a:solidFill>
                        </a:rPr>
                        <a:t>♥</a:t>
                      </a:r>
                      <a:endParaRPr lang="fr-FR" sz="1200" dirty="0">
                        <a:solidFill>
                          <a:srgbClr val="FF0000"/>
                        </a:solidFill>
                        <a:latin typeface="Times New Roman" panose="02020603050405020304" pitchFamily="18" charset="0"/>
                        <a:cs typeface="Times New Roman" panose="02020603050405020304" pitchFamily="18" charset="0"/>
                      </a:endParaRPr>
                    </a:p>
                  </a:txBody>
                  <a:tcPr/>
                </a:tc>
                <a:tc>
                  <a:txBody>
                    <a:bodyPr/>
                    <a:lstStyle/>
                    <a:p>
                      <a:pPr algn="r"/>
                      <a:r>
                        <a:rPr lang="fr-FR" sz="1200" b="1" dirty="0" smtClean="0"/>
                        <a:t>8♣</a:t>
                      </a:r>
                      <a:endParaRPr lang="fr-FR" sz="1200" dirty="0">
                        <a:latin typeface="Times New Roman" panose="02020603050405020304" pitchFamily="18" charset="0"/>
                        <a:cs typeface="Times New Roman" panose="02020603050405020304" pitchFamily="18" charset="0"/>
                      </a:endParaRPr>
                    </a:p>
                  </a:txBody>
                  <a:tcPr/>
                </a:tc>
                <a:tc>
                  <a:txBody>
                    <a:bodyPr/>
                    <a:lstStyle/>
                    <a:p>
                      <a:pPr marL="0" marR="0" indent="0" algn="r" defTabSz="621060" rtl="0" eaLnBrk="1" fontAlgn="auto" latinLnBrk="0" hangingPunct="1">
                        <a:lnSpc>
                          <a:spcPct val="100000"/>
                        </a:lnSpc>
                        <a:spcBef>
                          <a:spcPts val="0"/>
                        </a:spcBef>
                        <a:spcAft>
                          <a:spcPts val="0"/>
                        </a:spcAft>
                        <a:buClrTx/>
                        <a:buSzTx/>
                        <a:buFontTx/>
                        <a:buNone/>
                        <a:tabLst/>
                        <a:defRPr/>
                      </a:pPr>
                      <a:r>
                        <a:rPr lang="fr-FR" sz="1200" b="1" dirty="0" smtClean="0"/>
                        <a:t>2♠</a:t>
                      </a:r>
                      <a:endParaRPr lang="fr-FR" sz="1200" dirty="0">
                        <a:latin typeface="Times New Roman" panose="02020603050405020304" pitchFamily="18" charset="0"/>
                        <a:cs typeface="Times New Roman" panose="02020603050405020304" pitchFamily="18" charset="0"/>
                      </a:endParaRPr>
                    </a:p>
                  </a:txBody>
                  <a:tcPr/>
                </a:tc>
              </a:tr>
              <a:tr h="273600">
                <a:tc gridSpan="5">
                  <a:txBody>
                    <a:bodyPr/>
                    <a:lstStyle/>
                    <a:p>
                      <a:pPr algn="ctr"/>
                      <a:r>
                        <a:rPr lang="fr-FR" sz="1200" dirty="0" smtClean="0"/>
                        <a:t>Il ne reste à Sud que D V ♦ pour les 2 dernières</a:t>
                      </a:r>
                      <a:r>
                        <a:rPr lang="fr-FR" sz="1200" baseline="0" dirty="0" smtClean="0"/>
                        <a:t> levées. </a:t>
                      </a:r>
                      <a:endParaRPr lang="fr-FR" sz="1200" dirty="0"/>
                    </a:p>
                  </a:txBody>
                  <a:tcPr/>
                </a:tc>
                <a:tc hMerge="1">
                  <a:txBody>
                    <a:bodyPr/>
                    <a:lstStyle/>
                    <a:p>
                      <a:endParaRPr lang="fr-FR" dirty="0"/>
                    </a:p>
                  </a:txBody>
                  <a:tcPr/>
                </a:tc>
                <a:tc hMerge="1">
                  <a:txBody>
                    <a:bodyPr/>
                    <a:lstStyle/>
                    <a:p>
                      <a:pPr algn="r"/>
                      <a:endParaRPr lang="fr-FR" sz="1200" dirty="0">
                        <a:latin typeface="Times New Roman" panose="02020603050405020304" pitchFamily="18" charset="0"/>
                        <a:cs typeface="Times New Roman" panose="02020603050405020304" pitchFamily="18" charset="0"/>
                      </a:endParaRPr>
                    </a:p>
                  </a:txBody>
                  <a:tcPr/>
                </a:tc>
                <a:tc hMerge="1">
                  <a:txBody>
                    <a:bodyPr/>
                    <a:lstStyle/>
                    <a:p>
                      <a:pPr algn="r"/>
                      <a:endParaRPr lang="fr-FR" sz="1200" dirty="0">
                        <a:latin typeface="Times New Roman" panose="02020603050405020304" pitchFamily="18" charset="0"/>
                        <a:cs typeface="Times New Roman" panose="02020603050405020304" pitchFamily="18" charset="0"/>
                      </a:endParaRPr>
                    </a:p>
                  </a:txBody>
                  <a:tcPr/>
                </a:tc>
                <a:tc hMerge="1">
                  <a:txBody>
                    <a:bodyPr/>
                    <a:lstStyle/>
                    <a:p>
                      <a:pPr algn="r"/>
                      <a:endParaRPr lang="fr-FR" sz="1200" dirty="0">
                        <a:latin typeface="Times New Roman" panose="02020603050405020304" pitchFamily="18" charset="0"/>
                        <a:cs typeface="Times New Roman" panose="02020603050405020304" pitchFamily="18" charset="0"/>
                      </a:endParaRPr>
                    </a:p>
                  </a:txBody>
                  <a:tcPr/>
                </a:tc>
              </a:tr>
            </a:tbl>
          </a:graphicData>
        </a:graphic>
      </p:graphicFrame>
      <p:sp>
        <p:nvSpPr>
          <p:cNvPr id="9" name="ZoneTexte 8"/>
          <p:cNvSpPr txBox="1"/>
          <p:nvPr/>
        </p:nvSpPr>
        <p:spPr>
          <a:xfrm>
            <a:off x="3951962" y="1434231"/>
            <a:ext cx="482252" cy="1411925"/>
          </a:xfrm>
          <a:prstGeom prst="rect">
            <a:avLst/>
          </a:prstGeom>
          <a:noFill/>
        </p:spPr>
        <p:txBody>
          <a:bodyPr wrap="square" rtlCol="0">
            <a:spAutoFit/>
          </a:bodyPr>
          <a:lstStyle/>
          <a:p>
            <a:r>
              <a:rPr lang="fr-FR" dirty="0" smtClean="0"/>
              <a:t>→→</a:t>
            </a:r>
          </a:p>
          <a:p>
            <a:r>
              <a:rPr lang="fr-FR" dirty="0" smtClean="0"/>
              <a:t>→→→→→→</a:t>
            </a:r>
          </a:p>
          <a:p>
            <a:r>
              <a:rPr lang="fr-FR" dirty="0" smtClean="0"/>
              <a:t>→→</a:t>
            </a:r>
          </a:p>
          <a:p>
            <a:r>
              <a:rPr lang="fr-FR" dirty="0" smtClean="0"/>
              <a:t>→→</a:t>
            </a:r>
          </a:p>
          <a:p>
            <a:r>
              <a:rPr lang="fr-FR" dirty="0" smtClean="0"/>
              <a:t>→→</a:t>
            </a:r>
            <a:endParaRPr lang="fr-FR" dirty="0"/>
          </a:p>
        </p:txBody>
      </p:sp>
      <p:sp>
        <p:nvSpPr>
          <p:cNvPr id="10" name="ZoneTexte 9"/>
          <p:cNvSpPr txBox="1"/>
          <p:nvPr/>
        </p:nvSpPr>
        <p:spPr>
          <a:xfrm>
            <a:off x="304358" y="4018977"/>
            <a:ext cx="7217521" cy="446276"/>
          </a:xfrm>
          <a:prstGeom prst="rect">
            <a:avLst/>
          </a:prstGeom>
          <a:noFill/>
        </p:spPr>
        <p:txBody>
          <a:bodyPr wrap="square" rtlCol="0">
            <a:spAutoFit/>
          </a:bodyPr>
          <a:lstStyle/>
          <a:p>
            <a:pPr algn="ctr"/>
            <a:r>
              <a:rPr lang="fr-FR" sz="12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Retenir </a:t>
            </a:r>
            <a:r>
              <a:rPr lang="fr-FR" sz="11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que dans les contrats </a:t>
            </a:r>
            <a:r>
              <a:rPr lang="fr-FR" sz="1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à la </a:t>
            </a:r>
            <a:r>
              <a:rPr lang="fr-FR" sz="11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couleur la première chose à faire est de compter les </a:t>
            </a:r>
            <a:r>
              <a:rPr lang="fr-FR" sz="1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perdantes </a:t>
            </a:r>
            <a:r>
              <a:rPr lang="fr-FR" sz="11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 envisager ensuite la manière de s’en débarrasser : impasses, coupes, double coupe, défausses, etc.  </a:t>
            </a:r>
            <a:endParaRPr lang="fr-FR" sz="1100" dirty="0"/>
          </a:p>
        </p:txBody>
      </p:sp>
      <p:pic>
        <p:nvPicPr>
          <p:cNvPr id="11" name="Imag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404055542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51</a:t>
            </a:fld>
            <a:endParaRPr lang="fr-FR" dirty="0">
              <a:solidFill>
                <a:prstClr val="black">
                  <a:tint val="75000"/>
                </a:prstClr>
              </a:solidFill>
            </a:endParaRPr>
          </a:p>
        </p:txBody>
      </p:sp>
      <p:sp>
        <p:nvSpPr>
          <p:cNvPr id="3" name="Rectangle 2"/>
          <p:cNvSpPr/>
          <p:nvPr/>
        </p:nvSpPr>
        <p:spPr>
          <a:xfrm>
            <a:off x="175364" y="101983"/>
            <a:ext cx="2064672" cy="258917"/>
          </a:xfrm>
          <a:prstGeom prst="rect">
            <a:avLst/>
          </a:prstGeom>
        </p:spPr>
        <p:txBody>
          <a:bodyPr wrap="square">
            <a:spAutoFit/>
          </a:bodyPr>
          <a:lstStyle/>
          <a:p>
            <a:pPr>
              <a:lnSpc>
                <a:spcPct val="115000"/>
              </a:lnSpc>
              <a:spcAft>
                <a:spcPts val="0"/>
              </a:spcAft>
            </a:pPr>
            <a:r>
              <a:rPr lang="fr-FR" sz="1000" dirty="0">
                <a:ea typeface="Times New Roman" panose="02020603050405020304" pitchFamily="18" charset="0"/>
                <a:cs typeface="Times New Roman" panose="02020603050405020304" pitchFamily="18" charset="0"/>
              </a:rPr>
              <a:t>Prenons </a:t>
            </a:r>
            <a:r>
              <a:rPr lang="fr-FR" sz="1000" dirty="0" smtClean="0">
                <a:ea typeface="Times New Roman" panose="02020603050405020304" pitchFamily="18" charset="0"/>
                <a:cs typeface="Times New Roman" panose="02020603050405020304" pitchFamily="18" charset="0"/>
              </a:rPr>
              <a:t>un deuxième exemple :</a:t>
            </a:r>
            <a:endParaRPr lang="fr-FR" sz="1000" dirty="0">
              <a:ea typeface="Times New Roman" panose="02020603050405020304" pitchFamily="18" charset="0"/>
              <a:cs typeface="Times New Roman" panose="02020603050405020304" pitchFamily="18" charset="0"/>
            </a:endParaRPr>
          </a:p>
        </p:txBody>
      </p:sp>
      <p:sp>
        <p:nvSpPr>
          <p:cNvPr id="4" name="Rectangle 3"/>
          <p:cNvSpPr/>
          <p:nvPr/>
        </p:nvSpPr>
        <p:spPr>
          <a:xfrm>
            <a:off x="175364" y="3016729"/>
            <a:ext cx="7966554" cy="1508105"/>
          </a:xfrm>
          <a:prstGeom prst="rect">
            <a:avLst/>
          </a:prstGeom>
        </p:spPr>
        <p:txBody>
          <a:bodyPr wrap="square">
            <a:spAutoFit/>
          </a:bodyPr>
          <a:lstStyle/>
          <a:p>
            <a:pPr>
              <a:lnSpc>
                <a:spcPct val="115000"/>
              </a:lnSpc>
              <a:spcAft>
                <a:spcPts val="0"/>
              </a:spcAft>
            </a:pPr>
            <a:r>
              <a:rPr lang="fr-FR" sz="1000" dirty="0" smtClean="0">
                <a:ea typeface="Times New Roman" panose="02020603050405020304" pitchFamily="18" charset="0"/>
                <a:cs typeface="Times New Roman" panose="02020603050405020304" pitchFamily="18" charset="0"/>
              </a:rPr>
              <a:t>On peut aussi </a:t>
            </a:r>
            <a:r>
              <a:rPr lang="fr-FR" sz="1000" dirty="0">
                <a:ea typeface="Times New Roman" panose="02020603050405020304" pitchFamily="18" charset="0"/>
                <a:cs typeface="Times New Roman" panose="02020603050405020304" pitchFamily="18" charset="0"/>
              </a:rPr>
              <a:t>bien jouer un contrat à 3 S.A. qu’un contrat à 4 </a:t>
            </a:r>
            <a:r>
              <a:rPr lang="fr-FR" sz="1000" dirty="0" smtClean="0">
                <a:solidFill>
                  <a:srgbClr val="FF0000"/>
                </a:solidFill>
                <a:ea typeface="Times New Roman" panose="02020603050405020304" pitchFamily="18" charset="0"/>
                <a:cs typeface="Times New Roman" panose="02020603050405020304" pitchFamily="18" charset="0"/>
              </a:rPr>
              <a:t>♥</a:t>
            </a:r>
            <a:r>
              <a:rPr lang="fr-FR" sz="1000" dirty="0" smtClean="0">
                <a:ea typeface="Times New Roman" panose="02020603050405020304" pitchFamily="18" charset="0"/>
                <a:cs typeface="Times New Roman" panose="02020603050405020304" pitchFamily="18" charset="0"/>
              </a:rPr>
              <a:t>. L’entame est la même : </a:t>
            </a:r>
            <a:r>
              <a:rPr lang="fr-FR" sz="1000" dirty="0">
                <a:ea typeface="Times New Roman" panose="02020603050405020304" pitchFamily="18" charset="0"/>
                <a:cs typeface="Times New Roman" panose="02020603050405020304" pitchFamily="18" charset="0"/>
              </a:rPr>
              <a:t>Roi de </a:t>
            </a:r>
            <a:r>
              <a:rPr lang="fr-FR" sz="1000" dirty="0" smtClean="0">
                <a:ea typeface="Times New Roman" panose="02020603050405020304" pitchFamily="18" charset="0"/>
                <a:cs typeface="Times New Roman" panose="02020603050405020304" pitchFamily="18" charset="0"/>
              </a:rPr>
              <a:t>♣. </a:t>
            </a:r>
          </a:p>
          <a:p>
            <a:pPr>
              <a:lnSpc>
                <a:spcPct val="115000"/>
              </a:lnSpc>
              <a:spcAft>
                <a:spcPts val="0"/>
              </a:spcAft>
            </a:pPr>
            <a:r>
              <a:rPr lang="fr-FR" sz="1000" dirty="0" smtClean="0">
                <a:ea typeface="Times New Roman" panose="02020603050405020304" pitchFamily="18" charset="0"/>
                <a:cs typeface="Times New Roman" panose="02020603050405020304" pitchFamily="18" charset="0"/>
              </a:rPr>
              <a:t>Au contrat de 3 </a:t>
            </a:r>
            <a:r>
              <a:rPr lang="fr-FR" sz="1000" dirty="0">
                <a:ea typeface="Times New Roman" panose="02020603050405020304" pitchFamily="18" charset="0"/>
                <a:cs typeface="Times New Roman" panose="02020603050405020304" pitchFamily="18" charset="0"/>
              </a:rPr>
              <a:t>SA, il </a:t>
            </a:r>
            <a:r>
              <a:rPr lang="fr-FR" sz="1000" dirty="0" smtClean="0">
                <a:ea typeface="Times New Roman" panose="02020603050405020304" pitchFamily="18" charset="0"/>
                <a:cs typeface="Times New Roman" panose="02020603050405020304" pitchFamily="18" charset="0"/>
              </a:rPr>
              <a:t>faut laisser passer 2 fois et ne prendre que lorsque l’As est devenu « chauve ». Ensuite, on passe à l’affranchissement des ♥ avec l’espoir de </a:t>
            </a:r>
            <a:r>
              <a:rPr lang="fr-FR" sz="1000" dirty="0">
                <a:ea typeface="Times New Roman" panose="02020603050405020304" pitchFamily="18" charset="0"/>
                <a:cs typeface="Times New Roman" panose="02020603050405020304" pitchFamily="18" charset="0"/>
              </a:rPr>
              <a:t>trouver </a:t>
            </a:r>
            <a:r>
              <a:rPr lang="fr-FR" sz="1000" dirty="0" smtClean="0">
                <a:ea typeface="Times New Roman" panose="02020603050405020304" pitchFamily="18" charset="0"/>
                <a:cs typeface="Times New Roman" panose="02020603050405020304" pitchFamily="18" charset="0"/>
              </a:rPr>
              <a:t>As </a:t>
            </a:r>
            <a:r>
              <a:rPr lang="fr-FR" sz="1000" dirty="0">
                <a:ea typeface="Times New Roman" panose="02020603050405020304" pitchFamily="18" charset="0"/>
                <a:cs typeface="Times New Roman" panose="02020603050405020304" pitchFamily="18" charset="0"/>
              </a:rPr>
              <a:t>et </a:t>
            </a:r>
            <a:r>
              <a:rPr lang="fr-FR" sz="1000" dirty="0" smtClean="0">
                <a:ea typeface="Times New Roman" panose="02020603050405020304" pitchFamily="18" charset="0"/>
                <a:cs typeface="Times New Roman" panose="02020603050405020304" pitchFamily="18" charset="0"/>
              </a:rPr>
              <a:t>Roi </a:t>
            </a:r>
            <a:r>
              <a:rPr lang="fr-FR" sz="1000" dirty="0">
                <a:ea typeface="Times New Roman" panose="02020603050405020304" pitchFamily="18" charset="0"/>
                <a:cs typeface="Times New Roman" panose="02020603050405020304" pitchFamily="18" charset="0"/>
              </a:rPr>
              <a:t>en Est. </a:t>
            </a:r>
            <a:endParaRPr lang="fr-FR" sz="1000" dirty="0" smtClean="0">
              <a:ea typeface="Times New Roman" panose="02020603050405020304" pitchFamily="18" charset="0"/>
              <a:cs typeface="Times New Roman" panose="02020603050405020304" pitchFamily="18" charset="0"/>
            </a:endParaRPr>
          </a:p>
          <a:p>
            <a:pPr>
              <a:lnSpc>
                <a:spcPct val="115000"/>
              </a:lnSpc>
            </a:pPr>
            <a:r>
              <a:rPr lang="fr-FR" sz="1000" dirty="0" smtClean="0"/>
              <a:t>Au contrat </a:t>
            </a:r>
            <a:r>
              <a:rPr lang="fr-FR" sz="1000" dirty="0"/>
              <a:t>de 4 </a:t>
            </a:r>
            <a:r>
              <a:rPr lang="fr-FR" sz="1000" dirty="0" smtClean="0">
                <a:solidFill>
                  <a:srgbClr val="FF0000"/>
                </a:solidFill>
              </a:rPr>
              <a:t>♥</a:t>
            </a:r>
            <a:r>
              <a:rPr lang="fr-FR" sz="1000" dirty="0" smtClean="0"/>
              <a:t> par contre, on ne peut pas commencer  </a:t>
            </a:r>
            <a:r>
              <a:rPr lang="fr-FR" sz="1000" dirty="0"/>
              <a:t>par </a:t>
            </a:r>
            <a:r>
              <a:rPr lang="fr-FR" sz="1000" dirty="0" smtClean="0"/>
              <a:t>la purge des atouts : l’adversaire </a:t>
            </a:r>
            <a:r>
              <a:rPr lang="fr-FR" sz="1000" dirty="0"/>
              <a:t>prend </a:t>
            </a:r>
            <a:r>
              <a:rPr lang="fr-FR" sz="1000" dirty="0" smtClean="0"/>
              <a:t>immédiatement, encaisse </a:t>
            </a:r>
            <a:r>
              <a:rPr lang="fr-FR" sz="1000" dirty="0"/>
              <a:t>ses </a:t>
            </a:r>
            <a:r>
              <a:rPr lang="fr-FR" sz="1000" dirty="0" smtClean="0"/>
              <a:t>gagnantes </a:t>
            </a:r>
            <a:r>
              <a:rPr lang="fr-FR" sz="1000" dirty="0"/>
              <a:t>à </a:t>
            </a:r>
            <a:r>
              <a:rPr lang="fr-FR" sz="1000" dirty="0" smtClean="0"/>
              <a:t>♣  </a:t>
            </a:r>
            <a:r>
              <a:rPr lang="fr-FR" sz="1000" dirty="0"/>
              <a:t>et le contrat chutera d’une levée.  Par conséquent, avant de perdre le contrôle du jeu, le déclarant doit commencer par tirer ARD de </a:t>
            </a:r>
            <a:r>
              <a:rPr lang="fr-FR" sz="1000" dirty="0" smtClean="0">
                <a:solidFill>
                  <a:srgbClr val="FF0000"/>
                </a:solidFill>
              </a:rPr>
              <a:t>♦ </a:t>
            </a:r>
            <a:r>
              <a:rPr lang="fr-FR" sz="1000" dirty="0"/>
              <a:t>et défausser une perdante </a:t>
            </a:r>
            <a:r>
              <a:rPr lang="fr-FR" sz="1000" dirty="0" smtClean="0"/>
              <a:t>♣.  Technique inapplicable à SA, car on affranchirait les cartes de l’adversaire. </a:t>
            </a:r>
          </a:p>
          <a:p>
            <a:pPr>
              <a:lnSpc>
                <a:spcPct val="115000"/>
              </a:lnSpc>
            </a:pPr>
            <a:r>
              <a:rPr lang="fr-FR" sz="1000" dirty="0"/>
              <a:t>Pas la peine d’objecter que si les </a:t>
            </a:r>
            <a:r>
              <a:rPr lang="fr-FR" sz="1000" dirty="0" smtClean="0">
                <a:solidFill>
                  <a:srgbClr val="FF0000"/>
                </a:solidFill>
              </a:rPr>
              <a:t>♦</a:t>
            </a:r>
            <a:r>
              <a:rPr lang="fr-FR" sz="1000" dirty="0" smtClean="0"/>
              <a:t> </a:t>
            </a:r>
            <a:r>
              <a:rPr lang="fr-FR" sz="1000" dirty="0"/>
              <a:t>sont mal répartis, l’adversaire risque de couper le 3</a:t>
            </a:r>
            <a:r>
              <a:rPr lang="fr-FR" sz="1000" baseline="30000" dirty="0"/>
              <a:t>ème</a:t>
            </a:r>
            <a:r>
              <a:rPr lang="fr-FR" sz="1000" dirty="0"/>
              <a:t> </a:t>
            </a:r>
            <a:r>
              <a:rPr lang="fr-FR" sz="1000" dirty="0" smtClean="0">
                <a:solidFill>
                  <a:srgbClr val="FF0000"/>
                </a:solidFill>
              </a:rPr>
              <a:t>♦</a:t>
            </a:r>
            <a:r>
              <a:rPr lang="fr-FR" sz="1000" dirty="0" smtClean="0"/>
              <a:t>. </a:t>
            </a:r>
          </a:p>
          <a:p>
            <a:pPr>
              <a:lnSpc>
                <a:spcPct val="115000"/>
              </a:lnSpc>
            </a:pPr>
            <a:r>
              <a:rPr lang="fr-FR" sz="1000" dirty="0" smtClean="0"/>
              <a:t>Cela </a:t>
            </a:r>
            <a:r>
              <a:rPr lang="fr-FR" sz="1000" dirty="0"/>
              <a:t>ne change rien vu qu’en jouant différemment le contrat est voué à l’échec</a:t>
            </a:r>
            <a:r>
              <a:rPr lang="fr-FR" sz="1000" dirty="0" smtClean="0"/>
              <a:t>.</a:t>
            </a:r>
            <a:endParaRPr lang="fr-FR" sz="10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5" name="Tableau 4"/>
          <p:cNvGraphicFramePr>
            <a:graphicFrameLocks noGrp="1"/>
          </p:cNvGraphicFramePr>
          <p:nvPr>
            <p:extLst>
              <p:ext uri="{D42A27DB-BD31-4B8C-83A1-F6EECF244321}">
                <p14:modId xmlns:p14="http://schemas.microsoft.com/office/powerpoint/2010/main" val="2819570708"/>
              </p:ext>
            </p:extLst>
          </p:nvPr>
        </p:nvGraphicFramePr>
        <p:xfrm>
          <a:off x="246680" y="360900"/>
          <a:ext cx="3232712" cy="2429701"/>
        </p:xfrm>
        <a:graphic>
          <a:graphicData uri="http://schemas.openxmlformats.org/drawingml/2006/table">
            <a:tbl>
              <a:tblPr firstRow="1" firstCol="1" bandRow="1">
                <a:tableStyleId>{5C22544A-7EE6-4342-B048-85BDC9FD1C3A}</a:tableStyleId>
              </a:tblPr>
              <a:tblGrid>
                <a:gridCol w="267335"/>
                <a:gridCol w="791210"/>
                <a:gridCol w="330362"/>
                <a:gridCol w="864000"/>
                <a:gridCol w="228600"/>
                <a:gridCol w="751205"/>
              </a:tblGrid>
              <a:tr h="0">
                <a:tc rowSpan="4" gridSpan="2">
                  <a:txBody>
                    <a:bodyPr/>
                    <a:lstStyle/>
                    <a:p>
                      <a:pPr algn="l">
                        <a:lnSpc>
                          <a:spcPct val="115000"/>
                        </a:lnSpc>
                        <a:spcAft>
                          <a:spcPts val="0"/>
                        </a:spcAft>
                      </a:pPr>
                      <a:r>
                        <a:rPr lang="fr-FR" sz="1000" dirty="0">
                          <a:effectLst/>
                        </a:rPr>
                        <a:t>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rowSpan="4" hMerge="1">
                  <a:txBody>
                    <a:bodyPr/>
                    <a:lstStyle/>
                    <a:p>
                      <a:endParaRPr lang="fr-FR"/>
                    </a:p>
                  </a:txBody>
                  <a:tcPr/>
                </a:tc>
                <a:tc>
                  <a:txBody>
                    <a:bodyPr/>
                    <a:lstStyle/>
                    <a:p>
                      <a:pPr algn="ctr">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R93</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rowSpan="4" gridSpan="2">
                  <a:txBody>
                    <a:bodyPr/>
                    <a:lstStyle/>
                    <a:p>
                      <a:pPr algn="l">
                        <a:lnSpc>
                          <a:spcPct val="115000"/>
                        </a:lnSpc>
                        <a:spcAft>
                          <a:spcPts val="0"/>
                        </a:spcAft>
                      </a:pPr>
                      <a:r>
                        <a:rPr lang="fr-FR" sz="1000" dirty="0">
                          <a:effectLst/>
                        </a:rPr>
                        <a:t>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r>
                        <a:rPr lang="fr-FR" dirty="0" smtClean="0"/>
                        <a:t>875</a:t>
                      </a:r>
                      <a:endParaRPr lang="fr-FR" dirty="0"/>
                    </a:p>
                  </a:txBody>
                  <a:tcPr marL="0" marR="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ARD4</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875</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r>
              <a:tr h="0">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1042</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rowSpan="4" gridSpan="2">
                  <a:txBody>
                    <a:bodyPr/>
                    <a:lstStyle/>
                    <a:p>
                      <a:pPr algn="ctr">
                        <a:lnSpc>
                          <a:spcPct val="115000"/>
                        </a:lnSpc>
                        <a:spcAft>
                          <a:spcPts val="0"/>
                        </a:spcAf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rowSpan="4" hMerge="1">
                  <a:txBody>
                    <a:bodyPr/>
                    <a:lstStyle/>
                    <a:p>
                      <a:endParaRPr lang="fr-FR"/>
                    </a:p>
                  </a:txBody>
                  <a:tcPr/>
                </a:tc>
                <a:tc>
                  <a:txBody>
                    <a:bodyPr/>
                    <a:lstStyle/>
                    <a:p>
                      <a:pPr algn="ctr">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V876</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r>
              <a:tr h="0">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r>
                        <a:rPr lang="fr-FR" sz="1100" dirty="0" smtClean="0">
                          <a:effectLst/>
                          <a:latin typeface="Calibri" panose="020F0502020204030204" pitchFamily="34" charset="0"/>
                          <a:ea typeface="Times New Roman" panose="02020603050405020304" pitchFamily="18" charset="0"/>
                          <a:cs typeface="Times New Roman" panose="02020603050405020304" pitchFamily="18" charset="0"/>
                        </a:rPr>
                        <a:t>64</a:t>
                      </a:r>
                      <a:endParaRPr lang="fr-F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r>
                        <a:rPr lang="fr-FR" sz="1100" dirty="0" smtClean="0">
                          <a:effectLst/>
                          <a:latin typeface="Calibri" panose="020F0502020204030204" pitchFamily="34" charset="0"/>
                          <a:ea typeface="Times New Roman" panose="02020603050405020304" pitchFamily="18" charset="0"/>
                          <a:cs typeface="Times New Roman" panose="02020603050405020304" pitchFamily="18" charset="0"/>
                        </a:rPr>
                        <a:t>AR2</a:t>
                      </a:r>
                      <a:endParaRPr lang="fr-F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r>
              <a:tr h="0">
                <a:tc>
                  <a:txBody>
                    <a:bodyPr/>
                    <a:lstStyle/>
                    <a:p>
                      <a:pPr algn="l">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9632</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r>
                        <a:rPr lang="fr-FR" sz="1100" dirty="0" smtClean="0">
                          <a:effectLst/>
                          <a:latin typeface="Calibri" panose="020F0502020204030204" pitchFamily="34" charset="0"/>
                          <a:ea typeface="Times New Roman" panose="02020603050405020304" pitchFamily="18" charset="0"/>
                          <a:cs typeface="Times New Roman" panose="02020603050405020304" pitchFamily="18" charset="0"/>
                        </a:rPr>
                        <a:t>V108</a:t>
                      </a:r>
                      <a:endParaRPr lang="fr-F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r>
              <a:tr h="0">
                <a:tc>
                  <a:txBody>
                    <a:bodyPr/>
                    <a:lstStyle/>
                    <a:p>
                      <a:pPr algn="l">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RDV10</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964</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r>
              <a:tr h="0">
                <a:tc rowSpan="4" gridSpan="2">
                  <a:txBody>
                    <a:bodyPr/>
                    <a:lstStyle/>
                    <a:p>
                      <a:pPr algn="l">
                        <a:lnSpc>
                          <a:spcPct val="115000"/>
                        </a:lnSpc>
                        <a:spcAft>
                          <a:spcPts val="0"/>
                        </a:spcAft>
                      </a:pPr>
                      <a:r>
                        <a:rPr lang="fr-FR" sz="1000" dirty="0">
                          <a:effectLst/>
                        </a:rPr>
                        <a:t>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rowSpan="4" hMerge="1">
                  <a:txBody>
                    <a:bodyPr/>
                    <a:lstStyle/>
                    <a:p>
                      <a:endParaRPr lang="fr-FR"/>
                    </a:p>
                  </a:txBody>
                  <a:tcPr/>
                </a:tc>
                <a:tc>
                  <a:txBody>
                    <a:bodyPr/>
                    <a:lstStyle/>
                    <a:p>
                      <a:pPr algn="ctr">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AD5</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rowSpan="4" gridSpan="2">
                  <a:txBody>
                    <a:bodyPr/>
                    <a:lstStyle/>
                    <a:p>
                      <a:pPr algn="l">
                        <a:lnSpc>
                          <a:spcPct val="115000"/>
                        </a:lnSpc>
                        <a:spcAft>
                          <a:spcPts val="0"/>
                        </a:spcAft>
                      </a:pPr>
                      <a:r>
                        <a:rPr lang="fr-FR" sz="1000" dirty="0">
                          <a:effectLst/>
                        </a:rPr>
                        <a:t> </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r>
                        <a:rPr lang="fr-FR" sz="1100" dirty="0" smtClean="0">
                          <a:effectLst/>
                          <a:latin typeface="Calibri" panose="020F0502020204030204" pitchFamily="34" charset="0"/>
                          <a:ea typeface="Times New Roman" panose="02020603050405020304" pitchFamily="18" charset="0"/>
                          <a:cs typeface="Times New Roman" panose="02020603050405020304" pitchFamily="18" charset="0"/>
                        </a:rPr>
                        <a:t>DV1093</a:t>
                      </a:r>
                      <a:endParaRPr lang="fr-F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solidFill>
                            <a:srgbClr val="FF0000"/>
                          </a:solidFill>
                          <a:effectLst/>
                        </a:rPr>
                        <a:t>♦</a:t>
                      </a:r>
                      <a:endParaRPr lang="fr-FR" sz="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75</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pPr>
                      <a:r>
                        <a:rPr lang="fr-FR" sz="1000" dirty="0" smtClean="0">
                          <a:effectLst/>
                        </a:rPr>
                        <a:t>♣</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algn="l">
                        <a:lnSpc>
                          <a:spcPct val="115000"/>
                        </a:lnSpc>
                        <a:spcAft>
                          <a:spcPts val="0"/>
                        </a:spcAft>
                      </a:pPr>
                      <a:r>
                        <a:rPr lang="fr-FR" sz="1200" dirty="0" smtClean="0">
                          <a:effectLst/>
                          <a:latin typeface="Times New Roman" panose="02020603050405020304" pitchFamily="18" charset="0"/>
                          <a:ea typeface="Calibri" panose="020F0502020204030204" pitchFamily="34" charset="0"/>
                          <a:cs typeface="Times New Roman" panose="02020603050405020304" pitchFamily="18" charset="0"/>
                        </a:rPr>
                        <a:t>A32</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gridSpan="2" vMerge="1">
                  <a:txBody>
                    <a:bodyPr/>
                    <a:lstStyle/>
                    <a:p>
                      <a:endParaRPr lang="fr-FR"/>
                    </a:p>
                  </a:txBody>
                  <a:tcPr/>
                </a:tc>
                <a:tc hMerge="1" vMerge="1">
                  <a:txBody>
                    <a:bodyPr/>
                    <a:lstStyle/>
                    <a:p>
                      <a:endParaRPr lang="fr-FR"/>
                    </a:p>
                  </a:txBody>
                  <a:tcPr/>
                </a:tc>
              </a:tr>
            </a:tbl>
          </a:graphicData>
        </a:graphic>
      </p:graphicFrame>
      <p:sp>
        <p:nvSpPr>
          <p:cNvPr id="7" name="Bouton d'action : Retour 6">
            <a:hlinkClick r:id="rId2"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291310082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9309" y="973286"/>
            <a:ext cx="7791190" cy="3539430"/>
          </a:xfrm>
          <a:prstGeom prst="rect">
            <a:avLst/>
          </a:prstGeom>
        </p:spPr>
        <p:txBody>
          <a:bodyPr wrap="square">
            <a:spAutoFit/>
          </a:bodyPr>
          <a:lstStyle/>
          <a:p>
            <a:pPr algn="just"/>
            <a:r>
              <a:rPr lang="fr-FR" sz="1400" dirty="0" smtClean="0"/>
              <a:t>Si </a:t>
            </a:r>
            <a:r>
              <a:rPr lang="fr-FR" sz="1400" dirty="0"/>
              <a:t>la supputation d’une main d'après les enchères ou d'après les probabilités permet d’avoir une image APPROXIMATIVE des mains des adversaires, le COMPTE des cartes jouées à chaque tour permet d’en obtenir une EXACTE. On peut donc en déduire que pour faire des progrès dans le jeu de la carte, la condition sine qua non est de savoir compter les mains. Et si on ne le sait, il faut l’apprendre. Quelque soit le contrat, il faut COMPTER, encore COMPTER, toujours  COMPTER le nombre de cartes de chaque couleur au fur et à mesure qu'elles sont jouées et les PH qui tombent avec. Le seul inconvénient est que n’ayant pas le temps de se servir d’une calculette, il faut solliciter son propre ciboulot plus qu’on ne voudrait… essayons d’y arriver ensemble.</a:t>
            </a:r>
          </a:p>
          <a:p>
            <a:pPr algn="just"/>
            <a:r>
              <a:rPr lang="fr-FR" sz="1400" dirty="0"/>
              <a:t>Les premières informations sont fournies par les enchères de l'adversaire. S'il n'est pas nécessaire de connaître sa méthode, il est par contre indispensable d'en avoir une idée. </a:t>
            </a:r>
            <a:r>
              <a:rPr lang="fr-FR" sz="1400" dirty="0" smtClean="0"/>
              <a:t>A </a:t>
            </a:r>
            <a:r>
              <a:rPr lang="fr-FR" sz="1400" dirty="0"/>
              <a:t>défaut, une demande explicative sera toujours satisfaite. Il ne faut pas cependant s'attendre à ce que l'adversaire montre ses cartes. On les interprète  pour en obtenir une image, toute relative d'ailleurs  à cause des erreurs d'appréciation possibles, sur :</a:t>
            </a:r>
          </a:p>
          <a:p>
            <a:pPr marL="653913" lvl="1" indent="-342900" algn="just">
              <a:buFont typeface="+mj-lt"/>
              <a:buAutoNum type="arabicPeriod"/>
            </a:pPr>
            <a:r>
              <a:rPr lang="fr-FR" sz="1400" dirty="0"/>
              <a:t>la FORME des mains,</a:t>
            </a:r>
          </a:p>
          <a:p>
            <a:pPr marL="653913" lvl="1" indent="-342900" algn="just">
              <a:buFont typeface="+mj-lt"/>
              <a:buAutoNum type="arabicPeriod"/>
            </a:pPr>
            <a:r>
              <a:rPr lang="fr-FR" sz="1400" dirty="0"/>
              <a:t>la FORCE des mains en PH, n'était-ce qu'à un  ou deux points près.</a:t>
            </a:r>
          </a:p>
          <a:p>
            <a:pPr algn="just"/>
            <a:r>
              <a:rPr lang="fr-FR" sz="1400" dirty="0"/>
              <a:t>Et cette image sera d'autant plus exacte, que le compte a été précis</a:t>
            </a:r>
            <a:r>
              <a:rPr lang="fr-FR" sz="1400" dirty="0" smtClean="0"/>
              <a:t>.</a:t>
            </a:r>
            <a:endParaRPr lang="fr-FR" sz="2000" dirty="0">
              <a:effectLst/>
              <a:latin typeface="Times New Roman" panose="02020603050405020304" pitchFamily="18" charset="0"/>
              <a:ea typeface="Times New Roman" panose="02020603050405020304" pitchFamily="18" charset="0"/>
            </a:endParaRPr>
          </a:p>
        </p:txBody>
      </p:sp>
      <p:sp>
        <p:nvSpPr>
          <p:cNvPr id="4" name="Espace réservé du numéro de diapositive 3"/>
          <p:cNvSpPr>
            <a:spLocks noGrp="1"/>
          </p:cNvSpPr>
          <p:nvPr>
            <p:ph type="sldNum" sz="quarter" idx="12"/>
          </p:nvPr>
        </p:nvSpPr>
        <p:spPr/>
        <p:txBody>
          <a:bodyPr/>
          <a:lstStyle/>
          <a:p>
            <a:fld id="{216D6DEA-369B-4E75-9939-9030780B741F}" type="slidenum">
              <a:rPr lang="fr-FR" smtClean="0">
                <a:solidFill>
                  <a:prstClr val="black">
                    <a:tint val="75000"/>
                  </a:prstClr>
                </a:solidFill>
              </a:rPr>
              <a:pPr/>
              <a:t>52</a:t>
            </a:fld>
            <a:endParaRPr lang="fr-FR" dirty="0">
              <a:solidFill>
                <a:prstClr val="black">
                  <a:tint val="75000"/>
                </a:prstClr>
              </a:solidFill>
            </a:endParaRPr>
          </a:p>
        </p:txBody>
      </p:sp>
      <p:sp>
        <p:nvSpPr>
          <p:cNvPr id="5" name="ZoneTexte 4"/>
          <p:cNvSpPr txBox="1"/>
          <p:nvPr/>
        </p:nvSpPr>
        <p:spPr>
          <a:xfrm>
            <a:off x="2066794" y="150465"/>
            <a:ext cx="3899074" cy="613470"/>
          </a:xfrm>
          <a:prstGeom prst="frame">
            <a:avLst/>
          </a:prstGeom>
          <a:solidFill>
            <a:srgbClr val="C00000"/>
          </a:solidFill>
        </p:spPr>
        <p:txBody>
          <a:bodyPr wrap="square" rtlCol="0">
            <a:spAutoFit/>
          </a:bodyPr>
          <a:lstStyle/>
          <a:p>
            <a:pPr algn="ctr"/>
            <a:r>
              <a:rPr lang="fr-FR" sz="2400" b="1" dirty="0" smtClean="0">
                <a:latin typeface="Algerian" panose="04020705040A02060702" pitchFamily="82" charset="0"/>
              </a:rPr>
              <a:t>LE COMPTE DES MAINS</a:t>
            </a:r>
            <a:endParaRPr lang="fr-FR" sz="2400" b="1" dirty="0">
              <a:latin typeface="Algerian" panose="04020705040A02060702" pitchFamily="82"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73768609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53</a:t>
            </a:fld>
            <a:endParaRPr lang="fr-FR" dirty="0">
              <a:solidFill>
                <a:prstClr val="black">
                  <a:tint val="75000"/>
                </a:prstClr>
              </a:solidFill>
            </a:endParaRPr>
          </a:p>
        </p:txBody>
      </p:sp>
      <p:sp>
        <p:nvSpPr>
          <p:cNvPr id="3" name="Rectangle 2"/>
          <p:cNvSpPr/>
          <p:nvPr/>
        </p:nvSpPr>
        <p:spPr>
          <a:xfrm>
            <a:off x="155864" y="128311"/>
            <a:ext cx="7897091" cy="4401205"/>
          </a:xfrm>
          <a:prstGeom prst="rect">
            <a:avLst/>
          </a:prstGeom>
        </p:spPr>
        <p:txBody>
          <a:bodyPr wrap="square">
            <a:spAutoFit/>
          </a:bodyPr>
          <a:lstStyle/>
          <a:p>
            <a:pPr algn="just">
              <a:spcAft>
                <a:spcPts val="0"/>
              </a:spcAft>
            </a:pPr>
            <a:r>
              <a:rPr lang="fr-FR" sz="1400" b="1" dirty="0">
                <a:latin typeface="Times New Roman" panose="02020603050405020304" pitchFamily="18" charset="0"/>
                <a:ea typeface="Times New Roman" panose="02020603050405020304" pitchFamily="18" charset="0"/>
              </a:rPr>
              <a:t>Pour connaître la FORME,</a:t>
            </a:r>
            <a:endParaRPr lang="fr-FR" sz="1400" dirty="0">
              <a:latin typeface="Times New Roman" panose="02020603050405020304" pitchFamily="18" charset="0"/>
              <a:ea typeface="Times New Roman" panose="02020603050405020304" pitchFamily="18" charset="0"/>
            </a:endParaRPr>
          </a:p>
          <a:p>
            <a:pPr algn="just">
              <a:spcAft>
                <a:spcPts val="0"/>
              </a:spcAft>
            </a:pPr>
            <a:r>
              <a:rPr lang="fr-FR" sz="1400" dirty="0">
                <a:latin typeface="Times New Roman" panose="02020603050405020304" pitchFamily="18" charset="0"/>
                <a:ea typeface="Times New Roman" panose="02020603050405020304" pitchFamily="18" charset="0"/>
              </a:rPr>
              <a:t>compter les cartes jouées dans chaque couleur par les adversaires, ou par le partenaire au fur et à mesure que le jeu avance, les ajouter à celles visibles au mort et à celles présentes dans sa propre main et le tour est joué. L’attention d’un joueur étant toutefois absorbé par le déroulement du jeu, il lui sera plus difficile de compter, comme ça d’un coup, jusqu’à 52 que de compter 4 fois 13. Alors, tant qu’on n’en a pas acquis l’automatisme, on commence par compter jusqu’à 13. Ensuite, peu à peu, on s’essaye jusqu’à 26 et sans s’en rendre compte, on est déjà à 39 </a:t>
            </a:r>
            <a:r>
              <a:rPr lang="fr-FR" sz="1400" dirty="0" smtClean="0">
                <a:latin typeface="Times New Roman" panose="02020603050405020304" pitchFamily="18" charset="0"/>
                <a:ea typeface="Times New Roman" panose="02020603050405020304" pitchFamily="18" charset="0"/>
              </a:rPr>
              <a:t>!</a:t>
            </a:r>
          </a:p>
          <a:p>
            <a:pPr algn="just">
              <a:spcAft>
                <a:spcPts val="0"/>
              </a:spcAft>
            </a:pPr>
            <a:endParaRPr lang="fr-FR" sz="1400" dirty="0">
              <a:latin typeface="Times New Roman" panose="02020603050405020304" pitchFamily="18" charset="0"/>
              <a:ea typeface="Times New Roman" panose="02020603050405020304" pitchFamily="18" charset="0"/>
            </a:endParaRPr>
          </a:p>
          <a:p>
            <a:r>
              <a:rPr lang="fr-FR" sz="1400" b="1" dirty="0"/>
              <a:t>Pour connaître la FORCE,</a:t>
            </a:r>
            <a:endParaRPr lang="fr-FR" sz="1400" dirty="0"/>
          </a:p>
          <a:p>
            <a:r>
              <a:rPr lang="fr-FR" sz="1400" dirty="0"/>
              <a:t>Si l’adversaire a ouvert les enchères ou est intervenu, la première supputation porte sur le nombre de points qu’il peut détenir en fonction de son système d’enchères. S’il est resté silencieux, </a:t>
            </a:r>
            <a:r>
              <a:rPr lang="fr-FR" sz="1400" b="1" dirty="0"/>
              <a:t>ALORS QU’IL AURAIT PU OUVRIR OU INTERVENIR DANS LES ENCHÈRES</a:t>
            </a:r>
            <a:r>
              <a:rPr lang="fr-FR" sz="1400" dirty="0"/>
              <a:t>,  la situation se complique un peu, car alors il y a non seulement des additions à faire mais aussi des soustractions. </a:t>
            </a:r>
          </a:p>
          <a:p>
            <a:r>
              <a:rPr lang="fr-FR" sz="1400" dirty="0"/>
              <a:t>Prenons un exemple :</a:t>
            </a:r>
          </a:p>
          <a:p>
            <a:r>
              <a:rPr lang="fr-FR" sz="1400" dirty="0"/>
              <a:t>Vous êtes en Sud, vous jouez 3 S.A., vous avez 16 PH en main, vous en voyez 10 au mort, Ouest encaisse As, Roi et Dame de ♥ et continue d’un petit ♥ pour votre Valet.</a:t>
            </a:r>
          </a:p>
          <a:p>
            <a:r>
              <a:rPr lang="fr-FR" sz="1400" dirty="0"/>
              <a:t>La 9</a:t>
            </a:r>
            <a:r>
              <a:rPr lang="fr-FR" sz="1400" baseline="30000" dirty="0"/>
              <a:t>ème</a:t>
            </a:r>
            <a:r>
              <a:rPr lang="fr-FR" sz="1400" dirty="0"/>
              <a:t> levée ne peut provenir que du Roi de ♣ que vous avez en main « en courant d’air » comme on dit. </a:t>
            </a:r>
          </a:p>
          <a:p>
            <a:r>
              <a:rPr lang="fr-FR" sz="1400" dirty="0"/>
              <a:t>Où est l’As ? à vous d’y répondre et pourquoi.</a:t>
            </a:r>
          </a:p>
          <a:p>
            <a:r>
              <a:rPr lang="fr-FR" sz="1400" dirty="0"/>
              <a:t>Après votre réponse que je suppose juste et vos raisons qui le sont tout autant, j’arrête le blablabla pour passer aux illustrations </a:t>
            </a:r>
            <a:r>
              <a:rPr lang="fr-FR" sz="1400" dirty="0" smtClean="0"/>
              <a:t>:</a:t>
            </a:r>
            <a:endParaRPr lang="fr-FR" sz="1400" dirty="0">
              <a:effectLst/>
              <a:latin typeface="Times New Roman" panose="02020603050405020304" pitchFamily="18" charset="0"/>
              <a:ea typeface="Times New Roman" panose="02020603050405020304" pitchFamily="18" charset="0"/>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86601621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54</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2356176380"/>
              </p:ext>
            </p:extLst>
          </p:nvPr>
        </p:nvGraphicFramePr>
        <p:xfrm>
          <a:off x="142472" y="161868"/>
          <a:ext cx="4467107" cy="2103120"/>
        </p:xfrm>
        <a:graphic>
          <a:graphicData uri="http://schemas.openxmlformats.org/drawingml/2006/table">
            <a:tbl>
              <a:tblPr firstRow="1" firstCol="1" bandRow="1">
                <a:tableStyleId>{5C22544A-7EE6-4342-B048-85BDC9FD1C3A}</a:tableStyleId>
              </a:tblPr>
              <a:tblGrid>
                <a:gridCol w="232196"/>
                <a:gridCol w="645795"/>
                <a:gridCol w="247982"/>
                <a:gridCol w="758605"/>
                <a:gridCol w="246300"/>
                <a:gridCol w="709345"/>
                <a:gridCol w="406721"/>
                <a:gridCol w="406721"/>
                <a:gridCol w="406721"/>
                <a:gridCol w="406721"/>
              </a:tblGrid>
              <a:tr h="175260">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R1096</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gn="ctr">
                        <a:lnSpc>
                          <a:spcPct val="115000"/>
                        </a:lnSpc>
                        <a:spcAft>
                          <a:spcPts val="0"/>
                        </a:spcAft>
                        <a:tabLst>
                          <a:tab pos="2286635" algn="l"/>
                        </a:tabLst>
                      </a:pPr>
                      <a:r>
                        <a:rPr lang="fr-FR" sz="1000" dirty="0">
                          <a:effectLst/>
                        </a:rPr>
                        <a:t>sud</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ouest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nord</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rPr>
                        <a:t>est</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17526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A4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rPr>
                        <a:t>1 SA</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2 </a:t>
                      </a:r>
                      <a:r>
                        <a:rPr lang="fr-FR" sz="1000" dirty="0">
                          <a:effectLst/>
                          <a:sym typeface="Symbol" panose="05050102010706020507" pitchFamily="18" charset="2"/>
                        </a:rPr>
                        <a:t></a:t>
                      </a:r>
                      <a:r>
                        <a:rPr lang="de-DE"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17526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R103</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rPr>
                        <a:t>3 </a:t>
                      </a:r>
                      <a:r>
                        <a:rPr lang="fr-FR" sz="1000" dirty="0">
                          <a:effectLst/>
                          <a:sym typeface="Symbol" panose="05050102010706020507" pitchFamily="18" charset="2"/>
                        </a:rPr>
                        <a:t></a:t>
                      </a: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4 SA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17526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RD63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de-DE" sz="1000" dirty="0">
                          <a:effectLst/>
                        </a:rPr>
                        <a:t>5</a:t>
                      </a:r>
                      <a:r>
                        <a:rPr lang="en-GB"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rPr>
                        <a:t>6 </a:t>
                      </a:r>
                      <a:r>
                        <a:rPr lang="fr-FR" sz="1000" dirty="0">
                          <a:effectLst/>
                          <a:sym typeface="Symbol" panose="05050102010706020507" pitchFamily="18" charset="2"/>
                        </a:rPr>
                        <a:t></a:t>
                      </a:r>
                      <a:r>
                        <a:rPr lang="de-DE"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17526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a:txBody>
                    <a:bodyPr/>
                    <a:lstStyle/>
                    <a:p>
                      <a:pPr algn="ctr">
                        <a:lnSpc>
                          <a:spcPct val="115000"/>
                        </a:lnSpc>
                        <a:spcAft>
                          <a:spcPts val="0"/>
                        </a:spcAft>
                        <a:tabLst>
                          <a:tab pos="2286635" algn="l"/>
                        </a:tabLst>
                      </a:pPr>
                      <a:r>
                        <a:rPr lang="fr-FR" sz="1000" dirty="0">
                          <a:effectLst/>
                        </a:rPr>
                        <a:t> </a:t>
                      </a:r>
                      <a:endParaRPr lang="fr-FR" sz="1200" dirty="0">
                        <a:effectLst/>
                      </a:endParaRPr>
                    </a:p>
                    <a:p>
                      <a:pPr algn="ctr">
                        <a:lnSpc>
                          <a:spcPct val="115000"/>
                        </a:lnSpc>
                        <a:spcAft>
                          <a:spcPts val="0"/>
                        </a:spcAft>
                        <a:tabLst>
                          <a:tab pos="2286635" algn="l"/>
                        </a:tabLst>
                      </a:pPr>
                      <a:r>
                        <a:rPr lang="fr-FR" sz="1000" dirty="0">
                          <a:effectLst/>
                        </a:rPr>
                        <a:t> </a:t>
                      </a:r>
                      <a:endParaRPr lang="fr-FR" sz="1200" dirty="0">
                        <a:effectLst/>
                      </a:endParaRPr>
                    </a:p>
                    <a:p>
                      <a:pPr algn="ct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a:txBody>
                    <a:bodyPr/>
                    <a:lstStyle/>
                    <a:p>
                      <a:pPr>
                        <a:lnSpc>
                          <a:spcPct val="115000"/>
                        </a:lnSpc>
                        <a:spcAft>
                          <a:spcPts val="0"/>
                        </a:spcAft>
                        <a:tabLst>
                          <a:tab pos="2286635" algn="l"/>
                        </a:tabLst>
                      </a:pPr>
                      <a:r>
                        <a:rPr lang="de-DE" sz="1000" dirty="0">
                          <a:effectLst/>
                        </a:rPr>
                        <a:t>   </a:t>
                      </a:r>
                      <a:endParaRPr lang="fr-FR" sz="1200" dirty="0">
                        <a:effectLst/>
                      </a:endParaRPr>
                    </a:p>
                    <a:p>
                      <a:pPr>
                        <a:lnSpc>
                          <a:spcPct val="115000"/>
                        </a:lnSpc>
                        <a:spcAft>
                          <a:spcPts val="0"/>
                        </a:spcAft>
                        <a:tabLst>
                          <a:tab pos="2286635" algn="l"/>
                        </a:tabLst>
                      </a:pPr>
                      <a:r>
                        <a:rPr lang="de-DE" sz="1000" dirty="0">
                          <a:effectLst/>
                        </a:rPr>
                        <a:t>   </a:t>
                      </a:r>
                      <a:endParaRPr lang="fr-FR" sz="1200" dirty="0">
                        <a:effectLst/>
                      </a:endParaRPr>
                    </a:p>
                    <a:p>
                      <a:pPr algn="ct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17526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rowSpan="6" gridSpan="4">
                  <a:txBody>
                    <a:bodyPr/>
                    <a:lstStyle/>
                    <a:p>
                      <a:pPr>
                        <a:lnSpc>
                          <a:spcPct val="115000"/>
                        </a:lnSpc>
                        <a:spcAft>
                          <a:spcPts val="0"/>
                        </a:spcAft>
                        <a:tabLst>
                          <a:tab pos="2286635" algn="l"/>
                        </a:tabLst>
                      </a:pPr>
                      <a:endParaRPr lang="fr-FR" sz="1000" dirty="0" smtClean="0">
                        <a:effectLst/>
                      </a:endParaRPr>
                    </a:p>
                    <a:p>
                      <a:pPr>
                        <a:lnSpc>
                          <a:spcPct val="115000"/>
                        </a:lnSpc>
                        <a:spcAft>
                          <a:spcPts val="0"/>
                        </a:spcAft>
                        <a:tabLst>
                          <a:tab pos="2286635" algn="l"/>
                        </a:tabLst>
                      </a:pPr>
                      <a:r>
                        <a:rPr lang="fr-FR" sz="1000" dirty="0" smtClean="0">
                          <a:effectLst/>
                        </a:rPr>
                        <a:t>2 </a:t>
                      </a:r>
                      <a:r>
                        <a:rPr lang="fr-FR" sz="1000" dirty="0">
                          <a:effectLst/>
                          <a:sym typeface="Symbol" panose="05050102010706020507" pitchFamily="18" charset="2"/>
                        </a:rPr>
                        <a:t></a:t>
                      </a:r>
                      <a:r>
                        <a:rPr lang="fr-FR" sz="1000" dirty="0">
                          <a:effectLst/>
                        </a:rPr>
                        <a:t>  = Puppet</a:t>
                      </a:r>
                      <a:endParaRPr lang="fr-FR" sz="1200" dirty="0">
                        <a:effectLst/>
                      </a:endParaRPr>
                    </a:p>
                    <a:p>
                      <a:pPr algn="just">
                        <a:lnSpc>
                          <a:spcPct val="115000"/>
                        </a:lnSpc>
                        <a:spcAft>
                          <a:spcPts val="0"/>
                        </a:spcAft>
                      </a:pPr>
                      <a:r>
                        <a:rPr lang="fr-FR" sz="1000" dirty="0">
                          <a:effectLst/>
                        </a:rPr>
                        <a:t>3 </a:t>
                      </a:r>
                      <a:r>
                        <a:rPr lang="fr-FR" sz="1000" dirty="0">
                          <a:effectLst/>
                          <a:sym typeface="Symbol" panose="05050102010706020507" pitchFamily="18" charset="2"/>
                        </a:rPr>
                        <a:t></a:t>
                      </a:r>
                      <a:r>
                        <a:rPr lang="fr-FR" sz="1000" dirty="0">
                          <a:effectLst/>
                        </a:rPr>
                        <a:t>* = belle couleur 5</a:t>
                      </a:r>
                      <a:r>
                        <a:rPr lang="fr-FR" sz="1000" baseline="30000" dirty="0">
                          <a:effectLst/>
                        </a:rPr>
                        <a:t>ème</a:t>
                      </a:r>
                      <a:endParaRPr lang="fr-FR" sz="1200" dirty="0">
                        <a:effectLst/>
                      </a:endParaRPr>
                    </a:p>
                    <a:p>
                      <a:pPr algn="just">
                        <a:lnSpc>
                          <a:spcPct val="115000"/>
                        </a:lnSpc>
                        <a:spcAft>
                          <a:spcPts val="0"/>
                        </a:spcAft>
                      </a:pPr>
                      <a:r>
                        <a:rPr lang="fr-FR" sz="1000" dirty="0" smtClean="0">
                          <a:effectLst/>
                        </a:rPr>
                        <a:t>Entame </a:t>
                      </a:r>
                      <a:r>
                        <a:rPr lang="fr-FR" sz="1000" dirty="0">
                          <a:effectLst/>
                        </a:rPr>
                        <a:t>: 10 de </a:t>
                      </a:r>
                      <a:r>
                        <a:rPr lang="fr-FR" sz="1000" dirty="0">
                          <a:solidFill>
                            <a:srgbClr val="FF0000"/>
                          </a:solidFill>
                          <a:effectLst/>
                          <a:sym typeface="Symbol" panose="05050102010706020507" pitchFamily="18" charset="2"/>
                        </a:rPr>
                        <a:t></a:t>
                      </a:r>
                      <a:r>
                        <a:rPr lang="fr-FR" sz="1000" dirty="0">
                          <a:effectLst/>
                        </a:rPr>
                        <a:t>.</a:t>
                      </a:r>
                      <a:endParaRPr lang="fr-FR" sz="1200" dirty="0">
                        <a:effectLst/>
                      </a:endParaRPr>
                    </a:p>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6" hMerge="1">
                  <a:txBody>
                    <a:bodyPr/>
                    <a:lstStyle/>
                    <a:p>
                      <a:endParaRPr lang="fr-FR"/>
                    </a:p>
                  </a:txBody>
                  <a:tcPr/>
                </a:tc>
                <a:tc rowSpan="6" hMerge="1">
                  <a:txBody>
                    <a:bodyPr/>
                    <a:lstStyle/>
                    <a:p>
                      <a:endParaRPr lang="fr-FR"/>
                    </a:p>
                  </a:txBody>
                  <a:tcPr/>
                </a:tc>
                <a:tc rowSpan="6" h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ADV87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RD5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V95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A8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bl>
          </a:graphicData>
        </a:graphic>
      </p:graphicFrame>
      <p:sp>
        <p:nvSpPr>
          <p:cNvPr id="4" name="Rectangle 3"/>
          <p:cNvSpPr/>
          <p:nvPr/>
        </p:nvSpPr>
        <p:spPr>
          <a:xfrm>
            <a:off x="4699000" y="251283"/>
            <a:ext cx="3437082" cy="2031325"/>
          </a:xfrm>
          <a:prstGeom prst="rect">
            <a:avLst/>
          </a:prstGeom>
        </p:spPr>
        <p:txBody>
          <a:bodyPr wrap="square">
            <a:spAutoFit/>
          </a:bodyPr>
          <a:lstStyle/>
          <a:p>
            <a:pPr algn="just">
              <a:spcAft>
                <a:spcPts val="0"/>
              </a:spcAft>
            </a:pPr>
            <a:r>
              <a:rPr lang="fr-FR" sz="1400" dirty="0">
                <a:latin typeface="Times New Roman" panose="02020603050405020304" pitchFamily="18" charset="0"/>
                <a:ea typeface="Times New Roman" panose="02020603050405020304" pitchFamily="18" charset="0"/>
              </a:rPr>
              <a:t>Compte des levées immédiates </a:t>
            </a:r>
            <a:r>
              <a:rPr lang="fr-FR" sz="1400" dirty="0" smtClean="0">
                <a:latin typeface="Times New Roman" panose="02020603050405020304" pitchFamily="18" charset="0"/>
                <a:ea typeface="Times New Roman" panose="02020603050405020304" pitchFamily="18" charset="0"/>
              </a:rPr>
              <a:t>:</a:t>
            </a:r>
          </a:p>
          <a:p>
            <a:pPr>
              <a:spcAft>
                <a:spcPts val="0"/>
              </a:spcAft>
            </a:pPr>
            <a:r>
              <a:rPr lang="fr-FR" sz="1400" dirty="0" smtClean="0">
                <a:latin typeface="Times New Roman" panose="02020603050405020304" pitchFamily="18" charset="0"/>
                <a:ea typeface="Times New Roman" panose="02020603050405020304" pitchFamily="18" charset="0"/>
              </a:rPr>
              <a:t> 5</a:t>
            </a:r>
            <a:r>
              <a:rPr lang="fr-FR" sz="1400" dirty="0" smtClean="0">
                <a:latin typeface="Times New Roman" panose="02020603050405020304" pitchFamily="18" charset="0"/>
                <a:ea typeface="Times New Roman" panose="02020603050405020304" pitchFamily="18" charset="0"/>
                <a:sym typeface="Symbol" panose="05050102010706020507" pitchFamily="18" charset="2"/>
              </a:rPr>
              <a:t></a:t>
            </a:r>
            <a:r>
              <a:rPr lang="fr-FR" sz="1400" dirty="0">
                <a:latin typeface="Times New Roman" panose="02020603050405020304" pitchFamily="18" charset="0"/>
                <a:ea typeface="Times New Roman" panose="02020603050405020304" pitchFamily="18" charset="0"/>
              </a:rPr>
              <a:t>,  3 </a:t>
            </a:r>
            <a:r>
              <a:rPr lang="fr-FR" sz="1400" dirty="0">
                <a:solidFill>
                  <a:srgbClr val="FF0000"/>
                </a:solidFill>
                <a:latin typeface="Times New Roman" panose="02020603050405020304" pitchFamily="18" charset="0"/>
                <a:ea typeface="Times New Roman" panose="02020603050405020304" pitchFamily="18" charset="0"/>
                <a:sym typeface="Symbol" panose="05050102010706020507" pitchFamily="18" charset="2"/>
              </a:rPr>
              <a:t></a:t>
            </a:r>
            <a:r>
              <a:rPr lang="fr-FR" sz="1400" dirty="0">
                <a:solidFill>
                  <a:srgbClr val="FF0000"/>
                </a:solidFill>
                <a:latin typeface="Times New Roman" panose="02020603050405020304" pitchFamily="18" charset="0"/>
                <a:ea typeface="Times New Roman" panose="02020603050405020304" pitchFamily="18" charset="0"/>
              </a:rPr>
              <a:t>,  </a:t>
            </a:r>
            <a:r>
              <a:rPr lang="fr-FR" sz="1400" dirty="0">
                <a:solidFill>
                  <a:srgbClr val="000000"/>
                </a:solidFill>
                <a:latin typeface="Times New Roman" panose="02020603050405020304" pitchFamily="18" charset="0"/>
                <a:ea typeface="Times New Roman" panose="02020603050405020304" pitchFamily="18" charset="0"/>
              </a:rPr>
              <a:t>3 </a:t>
            </a:r>
            <a:r>
              <a:rPr lang="fr-FR" sz="1400" dirty="0">
                <a:latin typeface="Times New Roman" panose="02020603050405020304" pitchFamily="18" charset="0"/>
                <a:ea typeface="Times New Roman" panose="02020603050405020304" pitchFamily="18" charset="0"/>
                <a:sym typeface="Symbol" panose="05050102010706020507" pitchFamily="18" charset="2"/>
              </a:rPr>
              <a:t></a:t>
            </a:r>
            <a:r>
              <a:rPr lang="fr-FR" sz="1400" dirty="0">
                <a:latin typeface="Times New Roman" panose="02020603050405020304" pitchFamily="18" charset="0"/>
                <a:ea typeface="Times New Roman" panose="02020603050405020304" pitchFamily="18" charset="0"/>
              </a:rPr>
              <a:t> = </a:t>
            </a:r>
            <a:r>
              <a:rPr lang="fr-FR" sz="1400" b="1" dirty="0">
                <a:latin typeface="Times New Roman" panose="02020603050405020304" pitchFamily="18" charset="0"/>
                <a:ea typeface="Times New Roman" panose="02020603050405020304" pitchFamily="18" charset="0"/>
              </a:rPr>
              <a:t>11. </a:t>
            </a:r>
            <a:endParaRPr lang="fr-FR" sz="1400" b="1" dirty="0" smtClean="0">
              <a:latin typeface="Times New Roman" panose="02020603050405020304" pitchFamily="18" charset="0"/>
              <a:ea typeface="Times New Roman" panose="02020603050405020304" pitchFamily="18" charset="0"/>
            </a:endParaRPr>
          </a:p>
          <a:p>
            <a:pPr>
              <a:spcAft>
                <a:spcPts val="0"/>
              </a:spcAft>
            </a:pPr>
            <a:r>
              <a:rPr lang="fr-FR" sz="1400" dirty="0" smtClean="0">
                <a:latin typeface="Times New Roman" panose="02020603050405020304" pitchFamily="18" charset="0"/>
                <a:ea typeface="Times New Roman" panose="02020603050405020304" pitchFamily="18" charset="0"/>
              </a:rPr>
              <a:t>La </a:t>
            </a:r>
            <a:r>
              <a:rPr lang="fr-FR" sz="1400" dirty="0">
                <a:latin typeface="Times New Roman" panose="02020603050405020304" pitchFamily="18" charset="0"/>
                <a:ea typeface="Times New Roman" panose="02020603050405020304" pitchFamily="18" charset="0"/>
              </a:rPr>
              <a:t>12</a:t>
            </a:r>
            <a:r>
              <a:rPr lang="fr-FR" sz="1400" baseline="30000" dirty="0">
                <a:latin typeface="Times New Roman" panose="02020603050405020304" pitchFamily="18" charset="0"/>
                <a:ea typeface="Times New Roman" panose="02020603050405020304" pitchFamily="18" charset="0"/>
              </a:rPr>
              <a:t>ème</a:t>
            </a:r>
            <a:r>
              <a:rPr lang="fr-FR" sz="1400" dirty="0">
                <a:latin typeface="Times New Roman" panose="02020603050405020304" pitchFamily="18" charset="0"/>
                <a:ea typeface="Times New Roman" panose="02020603050405020304" pitchFamily="18" charset="0"/>
              </a:rPr>
              <a:t> doit être cherchée à</a:t>
            </a:r>
            <a:r>
              <a:rPr lang="fr-FR" sz="1400" dirty="0">
                <a:solidFill>
                  <a:srgbClr val="FF0000"/>
                </a:solidFill>
                <a:latin typeface="Times New Roman" panose="02020603050405020304" pitchFamily="18" charset="0"/>
                <a:ea typeface="Times New Roman" panose="02020603050405020304" pitchFamily="18" charset="0"/>
                <a:sym typeface="Symbol" panose="05050102010706020507" pitchFamily="18" charset="2"/>
              </a:rPr>
              <a:t></a:t>
            </a:r>
            <a:r>
              <a:rPr lang="fr-FR" sz="1400" dirty="0">
                <a:latin typeface="Times New Roman" panose="02020603050405020304" pitchFamily="18" charset="0"/>
                <a:ea typeface="Times New Roman" panose="02020603050405020304" pitchFamily="18" charset="0"/>
              </a:rPr>
              <a:t>. </a:t>
            </a:r>
          </a:p>
          <a:p>
            <a:pPr algn="just">
              <a:spcAft>
                <a:spcPts val="0"/>
              </a:spcAft>
            </a:pPr>
            <a:r>
              <a:rPr lang="fr-FR" sz="1400" dirty="0">
                <a:latin typeface="Times New Roman" panose="02020603050405020304" pitchFamily="18" charset="0"/>
                <a:ea typeface="Times New Roman" panose="02020603050405020304" pitchFamily="18" charset="0"/>
              </a:rPr>
              <a:t>Mais comment manier la couleur ?</a:t>
            </a:r>
          </a:p>
          <a:p>
            <a:pPr algn="just">
              <a:spcAft>
                <a:spcPts val="0"/>
              </a:spcAft>
            </a:pPr>
            <a:r>
              <a:rPr lang="fr-FR" sz="1400" dirty="0">
                <a:latin typeface="Times New Roman" panose="02020603050405020304" pitchFamily="18" charset="0"/>
                <a:ea typeface="Times New Roman" panose="02020603050405020304" pitchFamily="18" charset="0"/>
              </a:rPr>
              <a:t>Faut-il faire l'impasse à la Dame ou passer le Roi ? </a:t>
            </a:r>
          </a:p>
          <a:p>
            <a:pPr lvl="0">
              <a:spcAft>
                <a:spcPts val="0"/>
              </a:spcAft>
              <a:tabLst>
                <a:tab pos="457200" algn="l"/>
              </a:tabLst>
            </a:pPr>
            <a:r>
              <a:rPr lang="fr-FR" sz="1400" b="1" dirty="0">
                <a:solidFill>
                  <a:srgbClr val="C00000"/>
                </a:solidFill>
                <a:latin typeface="Times New Roman" panose="02020603050405020304" pitchFamily="18" charset="0"/>
                <a:ea typeface="Times New Roman" panose="02020603050405020304" pitchFamily="18" charset="0"/>
              </a:rPr>
              <a:t>Si l'As est en Ouest, il faut passer le Roi</a:t>
            </a:r>
            <a:endParaRPr lang="fr-FR" sz="1400" dirty="0">
              <a:latin typeface="Times New Roman" panose="02020603050405020304" pitchFamily="18" charset="0"/>
              <a:ea typeface="Times New Roman" panose="02020603050405020304" pitchFamily="18" charset="0"/>
            </a:endParaRPr>
          </a:p>
          <a:p>
            <a:pPr lvl="0">
              <a:spcAft>
                <a:spcPts val="0"/>
              </a:spcAft>
              <a:tabLst>
                <a:tab pos="457200" algn="l"/>
              </a:tabLst>
            </a:pPr>
            <a:r>
              <a:rPr lang="fr-FR" sz="1400" b="1" dirty="0">
                <a:solidFill>
                  <a:srgbClr val="C00000"/>
                </a:solidFill>
                <a:latin typeface="Times New Roman" panose="02020603050405020304" pitchFamily="18" charset="0"/>
                <a:ea typeface="Times New Roman" panose="02020603050405020304" pitchFamily="18" charset="0"/>
              </a:rPr>
              <a:t>Si l’As est en Est</a:t>
            </a:r>
            <a:r>
              <a:rPr lang="fr-FR" sz="1400" dirty="0">
                <a:latin typeface="Times New Roman" panose="02020603050405020304" pitchFamily="18" charset="0"/>
                <a:ea typeface="Times New Roman" panose="02020603050405020304" pitchFamily="18" charset="0"/>
              </a:rPr>
              <a:t> il faut </a:t>
            </a:r>
            <a:r>
              <a:rPr lang="fr-FR" sz="1400" b="1" dirty="0">
                <a:solidFill>
                  <a:srgbClr val="C00000"/>
                </a:solidFill>
                <a:latin typeface="Times New Roman" panose="02020603050405020304" pitchFamily="18" charset="0"/>
                <a:ea typeface="Times New Roman" panose="02020603050405020304" pitchFamily="18" charset="0"/>
              </a:rPr>
              <a:t>espérer la Dame</a:t>
            </a:r>
            <a:r>
              <a:rPr lang="fr-FR" sz="1400" dirty="0">
                <a:latin typeface="Times New Roman" panose="02020603050405020304" pitchFamily="18" charset="0"/>
                <a:ea typeface="Times New Roman" panose="02020603050405020304" pitchFamily="18" charset="0"/>
              </a:rPr>
              <a:t> en Ouest et faire l'impasse</a:t>
            </a:r>
            <a:r>
              <a:rPr lang="fr-FR" sz="1400" dirty="0" smtClean="0">
                <a:latin typeface="Times New Roman" panose="02020603050405020304" pitchFamily="18" charset="0"/>
                <a:ea typeface="Times New Roman" panose="02020603050405020304" pitchFamily="18" charset="0"/>
              </a:rPr>
              <a:t>. </a:t>
            </a:r>
            <a:endParaRPr lang="fr-FR" sz="14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95826" y="2386517"/>
            <a:ext cx="7925955" cy="307777"/>
          </a:xfrm>
          <a:prstGeom prst="rect">
            <a:avLst/>
          </a:prstGeom>
        </p:spPr>
        <p:txBody>
          <a:bodyPr wrap="square">
            <a:spAutoFit/>
          </a:bodyPr>
          <a:lstStyle/>
          <a:p>
            <a:pPr algn="just">
              <a:spcAft>
                <a:spcPts val="0"/>
              </a:spcAft>
            </a:pPr>
            <a:r>
              <a:rPr lang="fr-FR" sz="1400" dirty="0" smtClean="0">
                <a:latin typeface="Arial" panose="020B0604020202020204" pitchFamily="34" charset="0"/>
                <a:ea typeface="Times New Roman" panose="02020603050405020304" pitchFamily="18" charset="0"/>
              </a:rPr>
              <a:t>Aucune information ne permettant de situer ces deux honneurs, le compte des mains s’impose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6" name="Tableau 5"/>
          <p:cNvGraphicFramePr>
            <a:graphicFrameLocks noGrp="1"/>
          </p:cNvGraphicFramePr>
          <p:nvPr>
            <p:extLst>
              <p:ext uri="{D42A27DB-BD31-4B8C-83A1-F6EECF244321}">
                <p14:modId xmlns:p14="http://schemas.microsoft.com/office/powerpoint/2010/main" val="3680631090"/>
              </p:ext>
            </p:extLst>
          </p:nvPr>
        </p:nvGraphicFramePr>
        <p:xfrm>
          <a:off x="116608" y="2735620"/>
          <a:ext cx="4582391" cy="1735074"/>
        </p:xfrm>
        <a:graphic>
          <a:graphicData uri="http://schemas.openxmlformats.org/drawingml/2006/table">
            <a:tbl>
              <a:tblPr firstRow="1" firstCol="1" bandRow="1">
                <a:tableStyleId>{5C22544A-7EE6-4342-B048-85BDC9FD1C3A}</a:tableStyleId>
              </a:tblPr>
              <a:tblGrid>
                <a:gridCol w="372585"/>
                <a:gridCol w="1243300"/>
                <a:gridCol w="1617235"/>
                <a:gridCol w="1349271"/>
              </a:tblGrid>
              <a:tr h="0">
                <a:tc>
                  <a:txBody>
                    <a:bodyPr/>
                    <a:lstStyle/>
                    <a:p>
                      <a:pPr algn="ctr">
                        <a:lnSpc>
                          <a:spcPct val="115000"/>
                        </a:lnSpc>
                        <a:spcAft>
                          <a:spcPts val="0"/>
                        </a:spcAft>
                      </a:pPr>
                      <a:r>
                        <a:rPr lang="fr-FR" sz="1100" dirty="0">
                          <a:effectLst/>
                        </a:rPr>
                        <a:t>Tour</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En Sud</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En Ouest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En Est</a:t>
                      </a:r>
                      <a:endParaRPr lang="fr-FR" sz="11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a:lnSpc>
                          <a:spcPct val="115000"/>
                        </a:lnSpc>
                        <a:spcAft>
                          <a:spcPts val="0"/>
                        </a:spcAft>
                      </a:pPr>
                      <a:r>
                        <a:rPr lang="fr-FR" sz="1100" dirty="0">
                          <a:effectLst/>
                        </a:rPr>
                        <a:t>1</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As de </a:t>
                      </a:r>
                      <a:r>
                        <a:rPr lang="fr-FR" sz="1100" dirty="0" smtClean="0">
                          <a:solidFill>
                            <a:srgbClr val="FF0000"/>
                          </a:solidFill>
                          <a:effectLst/>
                          <a:sym typeface="Symbol" panose="05050102010706020507" pitchFamily="18" charset="2"/>
                        </a:rPr>
                        <a:t></a:t>
                      </a:r>
                      <a:endParaRPr lang="fr-FR" sz="11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10 de </a:t>
                      </a:r>
                      <a:r>
                        <a:rPr lang="fr-FR" sz="1100" dirty="0">
                          <a:solidFill>
                            <a:srgbClr val="FF0000"/>
                          </a:solidFill>
                          <a:effectLst/>
                          <a:sym typeface="Symbol" panose="05050102010706020507" pitchFamily="18" charset="2"/>
                        </a:rPr>
                        <a:t></a:t>
                      </a:r>
                      <a:r>
                        <a:rPr lang="fr-FR" sz="1100" dirty="0">
                          <a:effectLst/>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Valet de </a:t>
                      </a:r>
                      <a:r>
                        <a:rPr lang="fr-FR" sz="1100" dirty="0">
                          <a:solidFill>
                            <a:srgbClr val="FF0000"/>
                          </a:solidFill>
                          <a:effectLst/>
                          <a:sym typeface="Symbol" panose="05050102010706020507" pitchFamily="18" charset="2"/>
                        </a:rPr>
                        <a:t></a:t>
                      </a:r>
                      <a:r>
                        <a:rPr lang="fr-FR" sz="1100" dirty="0">
                          <a:solidFill>
                            <a:srgbClr val="FF0000"/>
                          </a:solidFill>
                          <a:effectLst/>
                        </a:rPr>
                        <a:t>.</a:t>
                      </a:r>
                      <a:endParaRPr lang="fr-FR" sz="11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a:lnSpc>
                          <a:spcPct val="115000"/>
                        </a:lnSpc>
                        <a:spcAft>
                          <a:spcPts val="0"/>
                        </a:spcAft>
                      </a:pPr>
                      <a:r>
                        <a:rPr lang="fr-FR" sz="1100" dirty="0">
                          <a:effectLst/>
                        </a:rPr>
                        <a:t>2</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Roi de </a:t>
                      </a:r>
                      <a:r>
                        <a:rPr lang="fr-FR" sz="1100" dirty="0" smtClean="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3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2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a:lnSpc>
                          <a:spcPct val="115000"/>
                        </a:lnSpc>
                        <a:spcAft>
                          <a:spcPts val="0"/>
                        </a:spcAft>
                      </a:pPr>
                      <a:r>
                        <a:rPr lang="fr-FR" sz="1100" dirty="0">
                          <a:effectLst/>
                        </a:rPr>
                        <a:t>3</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As de </a:t>
                      </a:r>
                      <a:r>
                        <a:rPr lang="fr-FR" sz="1100" dirty="0" smtClean="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5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4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a:lnSpc>
                          <a:spcPct val="115000"/>
                        </a:lnSpc>
                        <a:spcAft>
                          <a:spcPts val="0"/>
                        </a:spcAft>
                      </a:pPr>
                      <a:r>
                        <a:rPr lang="fr-FR" sz="1100" dirty="0">
                          <a:effectLst/>
                        </a:rPr>
                        <a:t>4</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Roi de </a:t>
                      </a:r>
                      <a:r>
                        <a:rPr lang="fr-FR" sz="1100" dirty="0" smtClean="0">
                          <a:solidFill>
                            <a:srgbClr val="FF0000"/>
                          </a:solidFill>
                          <a:effectLst/>
                          <a:sym typeface="Symbol" panose="05050102010706020507" pitchFamily="18" charset="2"/>
                        </a:rPr>
                        <a:t></a:t>
                      </a:r>
                      <a:r>
                        <a:rPr lang="fr-FR" sz="1100" dirty="0" smtClean="0">
                          <a:solidFill>
                            <a:srgbClr val="FF0000"/>
                          </a:solidFill>
                          <a:effectLst/>
                        </a:rPr>
                        <a:t>.</a:t>
                      </a:r>
                      <a:endParaRPr lang="fr-FR" sz="11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2  de </a:t>
                      </a:r>
                      <a:r>
                        <a:rPr lang="fr-FR" sz="1100" dirty="0">
                          <a:solidFill>
                            <a:srgbClr val="FF0000"/>
                          </a:solidFill>
                          <a:effectLst/>
                          <a:sym typeface="Symbol" panose="05050102010706020507" pitchFamily="18" charset="2"/>
                        </a:rPr>
                        <a:t></a:t>
                      </a:r>
                      <a:endParaRPr lang="fr-FR" sz="11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3  de </a:t>
                      </a:r>
                      <a:r>
                        <a:rPr lang="fr-FR" sz="1100" dirty="0">
                          <a:solidFill>
                            <a:srgbClr val="FF0000"/>
                          </a:solidFill>
                          <a:effectLst/>
                          <a:sym typeface="Symbol" panose="05050102010706020507" pitchFamily="18" charset="2"/>
                        </a:rPr>
                        <a:t></a:t>
                      </a:r>
                      <a:endParaRPr lang="fr-FR" sz="11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a:lnSpc>
                          <a:spcPct val="115000"/>
                        </a:lnSpc>
                        <a:spcAft>
                          <a:spcPts val="0"/>
                        </a:spcAft>
                      </a:pPr>
                      <a:r>
                        <a:rPr lang="fr-FR" sz="1100" dirty="0">
                          <a:effectLst/>
                        </a:rPr>
                        <a:t>5</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Dame de </a:t>
                      </a:r>
                      <a:r>
                        <a:rPr lang="fr-FR" sz="1100" dirty="0" smtClean="0">
                          <a:solidFill>
                            <a:srgbClr val="FF0000"/>
                          </a:solidFill>
                          <a:effectLst/>
                          <a:sym typeface="Symbol" panose="05050102010706020507" pitchFamily="18" charset="2"/>
                        </a:rPr>
                        <a:t></a:t>
                      </a:r>
                      <a:r>
                        <a:rPr lang="fr-FR" sz="1100" dirty="0" smtClean="0">
                          <a:effectLst/>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9 de </a:t>
                      </a:r>
                      <a:r>
                        <a:rPr lang="fr-FR" sz="1100" dirty="0" smtClean="0">
                          <a:solidFill>
                            <a:srgbClr val="FF0000"/>
                          </a:solidFill>
                          <a:effectLst/>
                          <a:sym typeface="Symbol" panose="05050102010706020507" pitchFamily="18" charset="2"/>
                        </a:rPr>
                        <a:t></a:t>
                      </a:r>
                      <a:r>
                        <a:rPr lang="fr-FR" sz="1100" dirty="0" smtClean="0">
                          <a:solidFill>
                            <a:srgbClr val="FF0000"/>
                          </a:solidFill>
                          <a:effectLst/>
                        </a:rPr>
                        <a:t>.</a:t>
                      </a:r>
                      <a:endParaRPr lang="fr-FR" sz="11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Défausse du  8 de </a:t>
                      </a:r>
                      <a:r>
                        <a:rPr lang="fr-FR" sz="1100" dirty="0">
                          <a:solidFill>
                            <a:srgbClr val="FF0000"/>
                          </a:solidFill>
                          <a:effectLst/>
                          <a:sym typeface="Symbol" panose="05050102010706020507" pitchFamily="18" charset="2"/>
                        </a:rPr>
                        <a:t></a:t>
                      </a:r>
                      <a:endParaRPr lang="fr-FR" sz="11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a:lnSpc>
                          <a:spcPct val="115000"/>
                        </a:lnSpc>
                        <a:spcAft>
                          <a:spcPts val="0"/>
                        </a:spcAft>
                      </a:pPr>
                      <a:r>
                        <a:rPr lang="fr-FR" sz="1100" dirty="0">
                          <a:effectLst/>
                        </a:rPr>
                        <a:t>6</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As de </a:t>
                      </a:r>
                      <a:r>
                        <a:rPr lang="fr-FR" sz="1100" dirty="0" smtClean="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2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9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a:lnSpc>
                          <a:spcPct val="115000"/>
                        </a:lnSpc>
                        <a:spcAft>
                          <a:spcPts val="0"/>
                        </a:spcAft>
                      </a:pPr>
                      <a:r>
                        <a:rPr lang="fr-FR" sz="1100" dirty="0">
                          <a:effectLst/>
                        </a:rPr>
                        <a:t>7</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Roi de </a:t>
                      </a:r>
                      <a:r>
                        <a:rPr lang="fr-FR" sz="1100" dirty="0" smtClean="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4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5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a:lnSpc>
                          <a:spcPct val="115000"/>
                        </a:lnSpc>
                        <a:spcAft>
                          <a:spcPts val="0"/>
                        </a:spcAft>
                      </a:pPr>
                      <a:r>
                        <a:rPr lang="fr-FR" sz="1100" dirty="0">
                          <a:effectLst/>
                        </a:rPr>
                        <a:t>8</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smtClean="0">
                          <a:effectLst/>
                        </a:rPr>
                        <a:t>Dame de  </a:t>
                      </a:r>
                      <a:r>
                        <a:rPr lang="fr-FR" sz="1100" dirty="0" smtClean="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7 de </a:t>
                      </a:r>
                      <a:r>
                        <a:rPr lang="fr-FR" sz="1100" dirty="0">
                          <a:effectLst/>
                          <a:sym typeface="Symbol" panose="05050102010706020507" pitchFamily="18" charset="2"/>
                        </a:rPr>
                        <a:t></a:t>
                      </a:r>
                      <a:endParaRPr lang="fr-FR" sz="11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pPr>
                      <a:r>
                        <a:rPr lang="fr-FR" sz="1100" dirty="0">
                          <a:effectLst/>
                        </a:rPr>
                        <a:t>Défausse du 2 de </a:t>
                      </a:r>
                      <a:r>
                        <a:rPr lang="fr-FR" sz="1100" dirty="0">
                          <a:solidFill>
                            <a:srgbClr val="FF0000"/>
                          </a:solidFill>
                          <a:effectLst/>
                          <a:sym typeface="Symbol" panose="05050102010706020507" pitchFamily="18" charset="2"/>
                        </a:rPr>
                        <a:t></a:t>
                      </a:r>
                      <a:endParaRPr lang="fr-FR" sz="11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r>
            </a:tbl>
          </a:graphicData>
        </a:graphic>
      </p:graphicFrame>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4096262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55</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513646844"/>
              </p:ext>
            </p:extLst>
          </p:nvPr>
        </p:nvGraphicFramePr>
        <p:xfrm>
          <a:off x="817880" y="191377"/>
          <a:ext cx="6549275" cy="736092"/>
        </p:xfrm>
        <a:graphic>
          <a:graphicData uri="http://schemas.openxmlformats.org/drawingml/2006/table">
            <a:tbl>
              <a:tblPr firstRow="1" firstCol="1" bandRow="1">
                <a:tableStyleId>{5C22544A-7EE6-4342-B048-85BDC9FD1C3A}</a:tableStyleId>
              </a:tblPr>
              <a:tblGrid>
                <a:gridCol w="6549275"/>
              </a:tblGrid>
              <a:tr h="0">
                <a:tc>
                  <a:txBody>
                    <a:bodyPr/>
                    <a:lstStyle/>
                    <a:p>
                      <a:pPr>
                        <a:lnSpc>
                          <a:spcPct val="115000"/>
                        </a:lnSpc>
                        <a:spcAft>
                          <a:spcPts val="0"/>
                        </a:spcAft>
                      </a:pPr>
                      <a:r>
                        <a:rPr lang="fr-FR" sz="1400" dirty="0">
                          <a:effectLst/>
                          <a:latin typeface="Times New Roman" panose="02020603050405020304" pitchFamily="18" charset="0"/>
                          <a:cs typeface="Times New Roman" panose="02020603050405020304" pitchFamily="18" charset="0"/>
                        </a:rPr>
                        <a:t>- Au 1 er et 2</a:t>
                      </a:r>
                      <a:r>
                        <a:rPr lang="fr-FR" sz="1400" baseline="30000" dirty="0">
                          <a:effectLst/>
                          <a:latin typeface="Times New Roman" panose="02020603050405020304" pitchFamily="18" charset="0"/>
                          <a:cs typeface="Times New Roman" panose="02020603050405020304" pitchFamily="18" charset="0"/>
                        </a:rPr>
                        <a:t>ème</a:t>
                      </a:r>
                      <a:r>
                        <a:rPr lang="fr-FR" sz="1400" dirty="0">
                          <a:effectLst/>
                          <a:latin typeface="Times New Roman" panose="02020603050405020304" pitchFamily="18" charset="0"/>
                          <a:cs typeface="Times New Roman" panose="02020603050405020304" pitchFamily="18" charset="0"/>
                        </a:rPr>
                        <a:t> tour de </a:t>
                      </a:r>
                      <a:r>
                        <a:rPr lang="fr-FR" sz="14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400" dirty="0">
                          <a:effectLst/>
                          <a:latin typeface="Times New Roman" panose="02020603050405020304" pitchFamily="18" charset="0"/>
                          <a:cs typeface="Times New Roman" panose="02020603050405020304" pitchFamily="18" charset="0"/>
                        </a:rPr>
                        <a:t>, Est a fourni le 4 et le 2. Il a montré donc 2 cartes à </a:t>
                      </a:r>
                      <a:r>
                        <a:rPr lang="fr-FR" sz="14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400" dirty="0">
                          <a:effectLst/>
                          <a:latin typeface="Times New Roman" panose="02020603050405020304" pitchFamily="18" charset="0"/>
                          <a:cs typeface="Times New Roman" panose="02020603050405020304" pitchFamily="18" charset="0"/>
                        </a:rPr>
                        <a:t>.</a:t>
                      </a:r>
                    </a:p>
                    <a:p>
                      <a:pPr>
                        <a:lnSpc>
                          <a:spcPct val="115000"/>
                        </a:lnSpc>
                        <a:spcAft>
                          <a:spcPts val="0"/>
                        </a:spcAft>
                      </a:pPr>
                      <a:r>
                        <a:rPr lang="fr-FR" sz="1400" dirty="0">
                          <a:effectLst/>
                          <a:latin typeface="Times New Roman" panose="02020603050405020304" pitchFamily="18" charset="0"/>
                          <a:cs typeface="Times New Roman" panose="02020603050405020304" pitchFamily="18" charset="0"/>
                        </a:rPr>
                        <a:t>- Au 3</a:t>
                      </a:r>
                      <a:r>
                        <a:rPr lang="fr-FR" sz="1400" baseline="30000" dirty="0">
                          <a:effectLst/>
                          <a:latin typeface="Times New Roman" panose="02020603050405020304" pitchFamily="18" charset="0"/>
                          <a:cs typeface="Times New Roman" panose="02020603050405020304" pitchFamily="18" charset="0"/>
                        </a:rPr>
                        <a:t>ème</a:t>
                      </a:r>
                      <a:r>
                        <a:rPr lang="fr-FR" sz="1400" dirty="0">
                          <a:effectLst/>
                          <a:latin typeface="Times New Roman" panose="02020603050405020304" pitchFamily="18" charset="0"/>
                          <a:cs typeface="Times New Roman" panose="02020603050405020304" pitchFamily="18" charset="0"/>
                        </a:rPr>
                        <a:t> tour </a:t>
                      </a:r>
                      <a:r>
                        <a:rPr lang="fr-FR" sz="1400" dirty="0" smtClean="0">
                          <a:effectLst/>
                          <a:latin typeface="Times New Roman" panose="02020603050405020304" pitchFamily="18" charset="0"/>
                          <a:cs typeface="Times New Roman" panose="02020603050405020304" pitchFamily="18" charset="0"/>
                        </a:rPr>
                        <a:t>de </a:t>
                      </a:r>
                      <a:r>
                        <a:rPr lang="fr-FR" sz="1400" dirty="0" smtClean="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r>
                        <a:rPr lang="fr-FR" sz="1400" dirty="0">
                          <a:effectLst/>
                          <a:latin typeface="Times New Roman" panose="02020603050405020304" pitchFamily="18" charset="0"/>
                          <a:cs typeface="Times New Roman" panose="02020603050405020304" pitchFamily="18" charset="0"/>
                        </a:rPr>
                        <a:t>, Est a défausse le 8 de </a:t>
                      </a:r>
                      <a:r>
                        <a:rPr lang="fr-FR" sz="14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r>
                        <a:rPr lang="fr-FR" sz="1400" dirty="0">
                          <a:effectLst/>
                          <a:latin typeface="Times New Roman" panose="02020603050405020304" pitchFamily="18" charset="0"/>
                          <a:cs typeface="Times New Roman" panose="02020603050405020304" pitchFamily="18" charset="0"/>
                        </a:rPr>
                        <a:t>. Il n'a donc que deux cartes à </a:t>
                      </a:r>
                      <a:r>
                        <a:rPr lang="fr-FR" sz="14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r>
                        <a:rPr lang="fr-FR" sz="1400" dirty="0">
                          <a:effectLst/>
                          <a:latin typeface="Times New Roman" panose="02020603050405020304" pitchFamily="18" charset="0"/>
                          <a:cs typeface="Times New Roman" panose="02020603050405020304" pitchFamily="18" charset="0"/>
                        </a:rPr>
                        <a:t>-</a:t>
                      </a:r>
                    </a:p>
                    <a:p>
                      <a:pPr>
                        <a:lnSpc>
                          <a:spcPct val="115000"/>
                        </a:lnSpc>
                        <a:spcAft>
                          <a:spcPts val="0"/>
                        </a:spcAft>
                      </a:pPr>
                      <a:r>
                        <a:rPr lang="fr-FR" sz="1400" dirty="0">
                          <a:effectLst/>
                          <a:latin typeface="Times New Roman" panose="02020603050405020304" pitchFamily="18" charset="0"/>
                          <a:cs typeface="Times New Roman" panose="02020603050405020304" pitchFamily="18" charset="0"/>
                        </a:rPr>
                        <a:t>- Au 3</a:t>
                      </a:r>
                      <a:r>
                        <a:rPr lang="fr-FR" sz="1400" baseline="30000" dirty="0">
                          <a:effectLst/>
                          <a:latin typeface="Times New Roman" panose="02020603050405020304" pitchFamily="18" charset="0"/>
                          <a:cs typeface="Times New Roman" panose="02020603050405020304" pitchFamily="18" charset="0"/>
                        </a:rPr>
                        <a:t>ème</a:t>
                      </a:r>
                      <a:r>
                        <a:rPr lang="fr-FR" sz="1400" dirty="0">
                          <a:effectLst/>
                          <a:latin typeface="Times New Roman" panose="02020603050405020304" pitchFamily="18" charset="0"/>
                          <a:cs typeface="Times New Roman" panose="02020603050405020304" pitchFamily="18" charset="0"/>
                        </a:rPr>
                        <a:t> tour de </a:t>
                      </a:r>
                      <a:r>
                        <a:rPr lang="fr-FR" sz="14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400" dirty="0">
                          <a:effectLst/>
                          <a:latin typeface="Times New Roman" panose="02020603050405020304" pitchFamily="18" charset="0"/>
                          <a:cs typeface="Times New Roman" panose="02020603050405020304" pitchFamily="18" charset="0"/>
                        </a:rPr>
                        <a:t>,  Est défausse le 2 de </a:t>
                      </a:r>
                      <a:r>
                        <a:rPr lang="fr-FR" sz="14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r>
                        <a:rPr lang="fr-FR" sz="1400" dirty="0">
                          <a:effectLst/>
                          <a:latin typeface="Times New Roman" panose="02020603050405020304" pitchFamily="18" charset="0"/>
                          <a:cs typeface="Times New Roman" panose="02020603050405020304" pitchFamily="18" charset="0"/>
                        </a:rPr>
                        <a:t>. Il n'a donc que 2 cartes à </a:t>
                      </a:r>
                      <a:r>
                        <a:rPr lang="fr-FR" sz="14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bl>
          </a:graphicData>
        </a:graphic>
      </p:graphicFrame>
      <p:sp>
        <p:nvSpPr>
          <p:cNvPr id="4" name="Rectangle 3"/>
          <p:cNvSpPr/>
          <p:nvPr/>
        </p:nvSpPr>
        <p:spPr>
          <a:xfrm>
            <a:off x="161697" y="918396"/>
            <a:ext cx="2491388" cy="307777"/>
          </a:xfrm>
          <a:prstGeom prst="rect">
            <a:avLst/>
          </a:prstGeom>
        </p:spPr>
        <p:txBody>
          <a:bodyPr wrap="none">
            <a:spAutoFit/>
          </a:bodyPr>
          <a:lstStyle/>
          <a:p>
            <a:pPr algn="just">
              <a:spcAft>
                <a:spcPts val="0"/>
              </a:spcAft>
            </a:pPr>
            <a:r>
              <a:rPr lang="fr-FR" sz="1400" dirty="0">
                <a:latin typeface="Arial" panose="020B0604020202020204" pitchFamily="34" charset="0"/>
                <a:ea typeface="Times New Roman" panose="02020603050405020304" pitchFamily="18" charset="0"/>
              </a:rPr>
              <a:t>Le diagramme d’origine est :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5" name="Tableau 4"/>
          <p:cNvGraphicFramePr>
            <a:graphicFrameLocks noGrp="1"/>
          </p:cNvGraphicFramePr>
          <p:nvPr>
            <p:extLst>
              <p:ext uri="{D42A27DB-BD31-4B8C-83A1-F6EECF244321}">
                <p14:modId xmlns:p14="http://schemas.microsoft.com/office/powerpoint/2010/main" val="3433644987"/>
              </p:ext>
            </p:extLst>
          </p:nvPr>
        </p:nvGraphicFramePr>
        <p:xfrm>
          <a:off x="304138" y="1226173"/>
          <a:ext cx="2927434" cy="2103120"/>
        </p:xfrm>
        <a:graphic>
          <a:graphicData uri="http://schemas.openxmlformats.org/drawingml/2006/table">
            <a:tbl>
              <a:tblPr firstRow="1" firstCol="1" bandRow="1">
                <a:tableStyleId>{5C22544A-7EE6-4342-B048-85BDC9FD1C3A}</a:tableStyleId>
              </a:tblPr>
              <a:tblGrid>
                <a:gridCol w="222634"/>
                <a:gridCol w="614286"/>
                <a:gridCol w="213650"/>
                <a:gridCol w="559835"/>
                <a:gridCol w="233961"/>
                <a:gridCol w="1083068"/>
              </a:tblGrid>
              <a:tr h="0">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R1096</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A4</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R103</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RD63</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53</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42</a:t>
                      </a:r>
                      <a:r>
                        <a:rPr lang="de-DE"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1098762</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V2</a:t>
                      </a:r>
                      <a:r>
                        <a:rPr lang="de-DE"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AD87642</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chemeClr val="tx1"/>
                          </a:solidFill>
                          <a:effectLst/>
                          <a:sym typeface="Symbol" panose="05050102010706020507" pitchFamily="18" charset="2"/>
                        </a:rPr>
                        <a:t></a:t>
                      </a:r>
                      <a:endParaRPr lang="fr-FR" sz="1200" dirty="0">
                        <a:solidFill>
                          <a:schemeClr val="tx1"/>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solidFill>
                            <a:schemeClr val="tx1"/>
                          </a:solidFill>
                          <a:effectLst/>
                        </a:rPr>
                        <a:t>V10742  </a:t>
                      </a:r>
                      <a:endParaRPr lang="fr-FR" sz="1200" dirty="0">
                        <a:solidFill>
                          <a:schemeClr val="tx1"/>
                        </a:solidFill>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95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rowSpan="4" gridSpan="2">
                  <a:txBody>
                    <a:bodyPr/>
                    <a:lstStyle/>
                    <a:p>
                      <a:pPr>
                        <a:lnSpc>
                          <a:spcPct val="115000"/>
                        </a:lnSpc>
                        <a:spcAft>
                          <a:spcPts val="0"/>
                        </a:spcAft>
                        <a:tabLst>
                          <a:tab pos="2286635" algn="l"/>
                        </a:tabLst>
                      </a:pPr>
                      <a:r>
                        <a:rPr lang="fr-FR" sz="1000" dirty="0">
                          <a:solidFill>
                            <a:srgbClr val="FF0000"/>
                          </a:solidFill>
                          <a:effectLst/>
                        </a:rPr>
                        <a:t> </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ADV87</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RD5</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V95</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A8</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bl>
          </a:graphicData>
        </a:graphic>
      </p:graphicFrame>
      <p:graphicFrame>
        <p:nvGraphicFramePr>
          <p:cNvPr id="6" name="Tableau 5"/>
          <p:cNvGraphicFramePr>
            <a:graphicFrameLocks noGrp="1"/>
          </p:cNvGraphicFramePr>
          <p:nvPr>
            <p:extLst>
              <p:ext uri="{D42A27DB-BD31-4B8C-83A1-F6EECF244321}">
                <p14:modId xmlns:p14="http://schemas.microsoft.com/office/powerpoint/2010/main" val="3096391704"/>
              </p:ext>
            </p:extLst>
          </p:nvPr>
        </p:nvGraphicFramePr>
        <p:xfrm>
          <a:off x="5653217" y="1226173"/>
          <a:ext cx="2252721" cy="2103120"/>
        </p:xfrm>
        <a:graphic>
          <a:graphicData uri="http://schemas.openxmlformats.org/drawingml/2006/table">
            <a:tbl>
              <a:tblPr firstRow="1" firstCol="1" bandRow="1">
                <a:tableStyleId>{5C22544A-7EE6-4342-B048-85BDC9FD1C3A}</a:tableStyleId>
              </a:tblPr>
              <a:tblGrid>
                <a:gridCol w="270510"/>
                <a:gridCol w="442595"/>
                <a:gridCol w="251143"/>
                <a:gridCol w="488373"/>
                <a:gridCol w="259772"/>
                <a:gridCol w="540328"/>
              </a:tblGrid>
              <a:tr h="0">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109</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R10</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6</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r>
                        <a:rPr lang="de-DE"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987</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r>
                        <a:rPr lang="de-DE"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AD764</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V10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DV8</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V9</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r>
            </a:tbl>
          </a:graphicData>
        </a:graphic>
      </p:graphicFrame>
      <p:sp>
        <p:nvSpPr>
          <p:cNvPr id="7" name="ZoneTexte 6"/>
          <p:cNvSpPr txBox="1"/>
          <p:nvPr/>
        </p:nvSpPr>
        <p:spPr>
          <a:xfrm>
            <a:off x="3377045" y="2348346"/>
            <a:ext cx="2369127" cy="846386"/>
          </a:xfrm>
          <a:prstGeom prst="rect">
            <a:avLst/>
          </a:prstGeom>
          <a:noFill/>
        </p:spPr>
        <p:txBody>
          <a:bodyPr wrap="square" rtlCol="0">
            <a:spAutoFit/>
          </a:bodyPr>
          <a:lstStyle/>
          <a:p>
            <a:r>
              <a:rPr lang="fr-FR" dirty="0" smtClean="0"/>
              <a:t>Cette reconstitution permet de savoir comment continuer  à la 9eme levée : </a:t>
            </a:r>
          </a:p>
          <a:p>
            <a:r>
              <a:rPr lang="fr-FR" dirty="0"/>
              <a:t> </a:t>
            </a:r>
            <a:r>
              <a:rPr lang="fr-FR" dirty="0" smtClean="0"/>
              <a:t>                         ↓</a:t>
            </a:r>
            <a:endParaRPr lang="fr-FR" dirty="0"/>
          </a:p>
        </p:txBody>
      </p:sp>
      <p:graphicFrame>
        <p:nvGraphicFramePr>
          <p:cNvPr id="8" name="Tableau 7"/>
          <p:cNvGraphicFramePr>
            <a:graphicFrameLocks noGrp="1"/>
          </p:cNvGraphicFramePr>
          <p:nvPr>
            <p:extLst>
              <p:ext uri="{D42A27DB-BD31-4B8C-83A1-F6EECF244321}">
                <p14:modId xmlns:p14="http://schemas.microsoft.com/office/powerpoint/2010/main" val="2264122226"/>
              </p:ext>
            </p:extLst>
          </p:nvPr>
        </p:nvGraphicFramePr>
        <p:xfrm>
          <a:off x="290946" y="3427534"/>
          <a:ext cx="7595754" cy="1051560"/>
        </p:xfrm>
        <a:graphic>
          <a:graphicData uri="http://schemas.openxmlformats.org/drawingml/2006/table">
            <a:tbl>
              <a:tblPr firstRow="1" firstCol="1" bandRow="1">
                <a:tableStyleId>{5C22544A-7EE6-4342-B048-85BDC9FD1C3A}</a:tableStyleId>
              </a:tblPr>
              <a:tblGrid>
                <a:gridCol w="7595754"/>
              </a:tblGrid>
              <a:tr h="353291">
                <a:tc>
                  <a:txBody>
                    <a:bodyPr/>
                    <a:lstStyle/>
                    <a:p>
                      <a:pPr>
                        <a:lnSpc>
                          <a:spcPct val="115000"/>
                        </a:lnSpc>
                        <a:spcAft>
                          <a:spcPts val="0"/>
                        </a:spcAft>
                        <a:tabLst>
                          <a:tab pos="2286635" algn="l"/>
                        </a:tabLst>
                      </a:pPr>
                      <a:endParaRPr lang="fr-FR"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La main est en Nord. d’où a été jouée la Dame de ♣ à la 8eme levée. Pour remettre Ouest en main, le déclarant  continue du 6 de ♣  et se garde bien de couper.  Par un </a:t>
                      </a:r>
                      <a:r>
                        <a:rPr lang="fr-FR" sz="1200" dirty="0" smtClean="0">
                          <a:solidFill>
                            <a:srgbClr val="FADDCA"/>
                          </a:solidFill>
                          <a:effectLst/>
                          <a:latin typeface="Times New Roman" panose="02020603050405020304" pitchFamily="18" charset="0"/>
                          <a:cs typeface="Times New Roman" panose="02020603050405020304" pitchFamily="18" charset="0"/>
                        </a:rPr>
                        <a:t>Coup perdante sur perdante, </a:t>
                      </a:r>
                      <a:r>
                        <a:rPr lang="fr-FR" sz="1200" dirty="0" smtClean="0">
                          <a:solidFill>
                            <a:srgbClr val="FFFF00"/>
                          </a:solidFill>
                          <a:effectLst/>
                          <a:latin typeface="Times New Roman" panose="02020603050405020304" pitchFamily="18" charset="0"/>
                          <a:cs typeface="Times New Roman" panose="02020603050405020304" pitchFamily="18" charset="0"/>
                        </a:rPr>
                        <a:t>il  défausse le Valet de</a:t>
                      </a:r>
                      <a:r>
                        <a:rPr lang="fr-FR" sz="1200" dirty="0" smtClean="0">
                          <a:solidFill>
                            <a:srgbClr val="FADDCA"/>
                          </a:solidFill>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smtClean="0">
                          <a:solidFill>
                            <a:srgbClr val="FFFF00"/>
                          </a:solidFill>
                          <a:effectLst/>
                          <a:latin typeface="Times New Roman" panose="02020603050405020304" pitchFamily="18" charset="0"/>
                          <a:cs typeface="Times New Roman" panose="02020603050405020304" pitchFamily="18" charset="0"/>
                          <a:sym typeface="Symbol" panose="05050102010706020507" pitchFamily="18" charset="2"/>
                        </a:rPr>
                        <a:t> et </a:t>
                      </a:r>
                      <a:r>
                        <a:rPr lang="fr-FR" sz="1200" dirty="0" smtClean="0">
                          <a:effectLst/>
                          <a:latin typeface="Times New Roman" panose="02020603050405020304" pitchFamily="18" charset="0"/>
                          <a:cs typeface="Times New Roman" panose="02020603050405020304" pitchFamily="18" charset="0"/>
                        </a:rPr>
                        <a:t>Ouest dépose les armes : il ne peut que jouer en coupe et défausse. </a:t>
                      </a:r>
                    </a:p>
                    <a:p>
                      <a:pPr>
                        <a:lnSpc>
                          <a:spcPct val="115000"/>
                        </a:lnSpc>
                        <a:spcAft>
                          <a:spcPts val="0"/>
                        </a:spcAft>
                        <a:tabLst>
                          <a:tab pos="2286635"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bl>
          </a:graphicData>
        </a:graphic>
      </p:graphicFrame>
      <p:pic>
        <p:nvPicPr>
          <p:cNvPr id="9" name="Imag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56204096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56</a:t>
            </a:fld>
            <a:endParaRPr lang="fr-FR" dirty="0">
              <a:solidFill>
                <a:prstClr val="black">
                  <a:tint val="75000"/>
                </a:prstClr>
              </a:solidFill>
            </a:endParaRPr>
          </a:p>
        </p:txBody>
      </p:sp>
      <p:sp>
        <p:nvSpPr>
          <p:cNvPr id="3" name="Rectangle 2"/>
          <p:cNvSpPr/>
          <p:nvPr/>
        </p:nvSpPr>
        <p:spPr>
          <a:xfrm>
            <a:off x="147781" y="130267"/>
            <a:ext cx="7676573" cy="338554"/>
          </a:xfrm>
          <a:prstGeom prst="rect">
            <a:avLst/>
          </a:prstGeom>
        </p:spPr>
        <p:txBody>
          <a:bodyPr wrap="square">
            <a:spAutoFit/>
          </a:bodyPr>
          <a:lstStyle/>
          <a:p>
            <a:pPr algn="just">
              <a:spcAft>
                <a:spcPts val="0"/>
              </a:spcAft>
            </a:pPr>
            <a:r>
              <a:rPr lang="fr-FR" sz="1600" dirty="0">
                <a:latin typeface="Times New Roman" panose="02020603050405020304" pitchFamily="18" charset="0"/>
                <a:ea typeface="Times New Roman" panose="02020603050405020304" pitchFamily="18" charset="0"/>
              </a:rPr>
              <a:t>Exemple 2/-</a:t>
            </a:r>
            <a:r>
              <a:rPr lang="fr-FR" sz="1600" dirty="0">
                <a:latin typeface="Arial" panose="020B0604020202020204" pitchFamily="34" charset="0"/>
                <a:ea typeface="Times New Roman" panose="02020603050405020304" pitchFamily="18" charset="0"/>
              </a:rPr>
              <a:t>  </a:t>
            </a:r>
            <a:r>
              <a:rPr lang="fr-FR" sz="1400" b="1" dirty="0">
                <a:latin typeface="Arial" panose="020B0604020202020204" pitchFamily="34" charset="0"/>
                <a:ea typeface="Times New Roman" panose="02020603050405020304" pitchFamily="18" charset="0"/>
              </a:rPr>
              <a:t>ici le compte porte sur les PH détenus par les mains cachées </a:t>
            </a:r>
            <a:endParaRPr lang="fr-FR" sz="1600" dirty="0">
              <a:effectLst/>
              <a:latin typeface="Times New Roman" panose="02020603050405020304" pitchFamily="18" charset="0"/>
              <a:ea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544749896"/>
              </p:ext>
            </p:extLst>
          </p:nvPr>
        </p:nvGraphicFramePr>
        <p:xfrm>
          <a:off x="256772" y="468821"/>
          <a:ext cx="7370156" cy="2173224"/>
        </p:xfrm>
        <a:graphic>
          <a:graphicData uri="http://schemas.openxmlformats.org/drawingml/2006/table">
            <a:tbl>
              <a:tblPr firstRow="1" firstCol="1" bandRow="1">
                <a:tableStyleId>{5C22544A-7EE6-4342-B048-85BDC9FD1C3A}</a:tableStyleId>
              </a:tblPr>
              <a:tblGrid>
                <a:gridCol w="360973"/>
                <a:gridCol w="991850"/>
                <a:gridCol w="336718"/>
                <a:gridCol w="1032347"/>
                <a:gridCol w="379541"/>
                <a:gridCol w="1001984"/>
                <a:gridCol w="1289665"/>
                <a:gridCol w="659026"/>
                <a:gridCol w="659026"/>
                <a:gridCol w="659026"/>
              </a:tblGrid>
              <a:tr h="0">
                <a:tc rowSpan="4" gridSpan="2">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gn="l">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DV1094</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gn="l">
                        <a:lnSpc>
                          <a:spcPct val="115000"/>
                        </a:lnSpc>
                        <a:spcAft>
                          <a:spcPts val="0"/>
                        </a:spcAft>
                        <a:tabLst>
                          <a:tab pos="2286635" algn="l"/>
                        </a:tabLst>
                      </a:pPr>
                      <a:r>
                        <a:rPr lang="fr-FR" sz="1000" dirty="0">
                          <a:effectLst/>
                        </a:rPr>
                        <a:t>sud</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ouest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nord</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est</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en-GB" sz="1000" dirty="0">
                          <a:effectLst/>
                        </a:rPr>
                        <a:t>R93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de-DE" sz="1000" dirty="0">
                          <a:effectLst/>
                        </a:rPr>
                        <a:t>1 </a:t>
                      </a:r>
                      <a:r>
                        <a:rPr lang="en-GB" sz="1000" b="1" dirty="0">
                          <a:solidFill>
                            <a:srgbClr val="FF0000"/>
                          </a:solidFill>
                          <a:effectLst/>
                          <a:sym typeface="Symbol" panose="05050102010706020507" pitchFamily="18" charset="2"/>
                        </a:rPr>
                        <a:t></a:t>
                      </a:r>
                      <a:endParaRPr lang="fr-FR" sz="1200" b="1"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en-GB" sz="1000" dirty="0">
                          <a:effectLst/>
                        </a:rPr>
                        <a:t>D2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4 </a:t>
                      </a:r>
                      <a:r>
                        <a:rPr lang="en-GB" sz="1200" b="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en-GB" sz="1000" dirty="0">
                          <a:effectLst/>
                        </a:rPr>
                        <a:t>V76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l">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gn="l">
                        <a:lnSpc>
                          <a:spcPct val="115000"/>
                        </a:lnSpc>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gn="l">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8" gridSpan="4">
                  <a:txBody>
                    <a:bodyPr/>
                    <a:lstStyle/>
                    <a:p>
                      <a:pPr algn="l">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4 </a:t>
                      </a:r>
                      <a:r>
                        <a:rPr lang="en-GB" sz="1200" b="1"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  = style direct.</a:t>
                      </a:r>
                    </a:p>
                    <a:p>
                      <a:pPr algn="l">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Que </a:t>
                      </a:r>
                      <a:r>
                        <a:rPr lang="fr-FR" sz="1200" dirty="0">
                          <a:effectLst/>
                          <a:latin typeface="Times New Roman" panose="02020603050405020304" pitchFamily="18" charset="0"/>
                          <a:cs typeface="Times New Roman" panose="02020603050405020304" pitchFamily="18" charset="0"/>
                        </a:rPr>
                        <a:t>le contrat  soit bon ou mauvais, on ne le saura qu’en fin de coup. Il y a de très fortes qu’il soit bon vu le Passe d’Est sur l’ouverture du partenaire..  Nord doit avoir de ce fait quelques PH</a:t>
                      </a:r>
                    </a:p>
                    <a:p>
                      <a:pPr algn="l">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8" hMerge="1">
                  <a:txBody>
                    <a:bodyPr/>
                    <a:lstStyle/>
                    <a:p>
                      <a:endParaRPr lang="fr-FR"/>
                    </a:p>
                  </a:txBody>
                  <a:tcPr/>
                </a:tc>
                <a:tc rowSpan="8" hMerge="1">
                  <a:txBody>
                    <a:bodyPr/>
                    <a:lstStyle/>
                    <a:p>
                      <a:endParaRPr lang="fr-FR"/>
                    </a:p>
                  </a:txBody>
                  <a:tcPr/>
                </a:tc>
                <a:tc rowSpan="8" hMerge="1">
                  <a:txBody>
                    <a:bodyPr/>
                    <a:lstStyle/>
                    <a:p>
                      <a:endParaRPr lang="fr-FR"/>
                    </a:p>
                  </a:txBody>
                  <a:tcPr/>
                </a:tc>
              </a:tr>
              <a:tr h="0">
                <a:tc>
                  <a:txBody>
                    <a:bodyPr/>
                    <a:lstStyle/>
                    <a:p>
                      <a:pPr algn="l">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a:txBody>
                    <a:bodyPr/>
                    <a:lstStyle/>
                    <a:p>
                      <a:pPr algn="l">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a:txBody>
                    <a:bodyPr/>
                    <a:lstStyle/>
                    <a:p>
                      <a:pPr algn="l">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rowSpan="4" gridSpan="2">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gn="l">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A3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gn="l">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ADV1064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43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gn="l">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gn="l">
                        <a:lnSpc>
                          <a:spcPct val="115000"/>
                        </a:lnSpc>
                        <a:spcAft>
                          <a:spcPts val="0"/>
                        </a:spcAft>
                        <a:tabLst>
                          <a:tab pos="2286635" algn="l"/>
                        </a:tabLst>
                      </a:pPr>
                      <a:r>
                        <a:rPr lang="fr-FR" sz="1000" dirty="0">
                          <a:effectLst/>
                        </a:rPr>
                        <a:t>R83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bl>
          </a:graphicData>
        </a:graphic>
      </p:graphicFrame>
      <p:sp>
        <p:nvSpPr>
          <p:cNvPr id="5" name="Rectangle 4"/>
          <p:cNvSpPr/>
          <p:nvPr/>
        </p:nvSpPr>
        <p:spPr>
          <a:xfrm>
            <a:off x="147781" y="2647793"/>
            <a:ext cx="7458364" cy="1938992"/>
          </a:xfrm>
          <a:prstGeom prst="rect">
            <a:avLst/>
          </a:prstGeom>
        </p:spPr>
        <p:txBody>
          <a:bodyPr wrap="square">
            <a:spAutoFit/>
          </a:bodyPr>
          <a:lstStyle/>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Déroulement du coup :</a:t>
            </a:r>
          </a:p>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1/- sur l'entame de l'As de </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Est fournit le Valet   (il montre 1 PH)</a:t>
            </a:r>
          </a:p>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2/- Ouest continue du Roi de</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Est fournit le 5.</a:t>
            </a:r>
          </a:p>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3/- Ouest encaisse l’As de </a:t>
            </a:r>
            <a:r>
              <a:rPr lang="fr-FR" sz="1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a:t>
            </a:r>
          </a:p>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4/- Ouest continue du 5 du </a:t>
            </a:r>
            <a:r>
              <a:rPr lang="fr-FR" sz="1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pour le V du mort et la Dame (2 PH). Jusqu’ici Est a montré 3 PH. </a:t>
            </a:r>
          </a:p>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5/- le problème est de situer le Roi de ♠</a:t>
            </a:r>
          </a:p>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6/- certes il y a de fortes chances qu’il soit en Ouest vu son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ouverture</a:t>
            </a:r>
          </a:p>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7/- mais on peut s’en assurer  de la manière suivante ( qui constitue de plus, un exercice de Compte de mains). </a:t>
            </a:r>
          </a:p>
          <a:p>
            <a:pPr algn="just">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Vu l’ouverture d’Ouest, l’exemple peut être considéré comme stupide, mais il n’est pas dit qu’il le soit, Ouest ayant pu ouvrir avec seulement 11 PH. Il faut vérifier cette hypothèse. </a:t>
            </a: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56152729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57</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4253810007"/>
              </p:ext>
            </p:extLst>
          </p:nvPr>
        </p:nvGraphicFramePr>
        <p:xfrm>
          <a:off x="257637" y="437570"/>
          <a:ext cx="2682990" cy="528786"/>
        </p:xfrm>
        <a:graphic>
          <a:graphicData uri="http://schemas.openxmlformats.org/drawingml/2006/table">
            <a:tbl>
              <a:tblPr firstRow="1" firstCol="1" bandRow="1">
                <a:tableStyleId>{5C22544A-7EE6-4342-B048-85BDC9FD1C3A}</a:tableStyleId>
              </a:tblPr>
              <a:tblGrid>
                <a:gridCol w="495627"/>
                <a:gridCol w="729121"/>
                <a:gridCol w="729121"/>
                <a:gridCol w="729121"/>
              </a:tblGrid>
              <a:tr h="264393">
                <a:tc>
                  <a:txBody>
                    <a:bodyPr/>
                    <a:lstStyle/>
                    <a:p>
                      <a:pPr algn="just">
                        <a:spcAft>
                          <a:spcPts val="0"/>
                        </a:spcAft>
                      </a:pPr>
                      <a:r>
                        <a:rPr lang="fr-FR" sz="1000" dirty="0">
                          <a:effectLst/>
                        </a:rPr>
                        <a:t>Sud</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spcAft>
                          <a:spcPts val="0"/>
                        </a:spcAft>
                      </a:pPr>
                      <a:r>
                        <a:rPr lang="fr-FR" sz="1000" dirty="0">
                          <a:effectLst/>
                        </a:rPr>
                        <a:t>Nord</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spcAft>
                          <a:spcPts val="0"/>
                        </a:spcAft>
                      </a:pPr>
                      <a:r>
                        <a:rPr lang="fr-FR" sz="1000" dirty="0">
                          <a:effectLst/>
                        </a:rPr>
                        <a:t>Est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rowSpan="2">
                  <a:txBody>
                    <a:bodyPr/>
                    <a:lstStyle/>
                    <a:p>
                      <a:pPr algn="just">
                        <a:spcAft>
                          <a:spcPts val="0"/>
                        </a:spcAft>
                      </a:pPr>
                      <a:r>
                        <a:rPr lang="fr-FR" sz="1000" dirty="0">
                          <a:effectLst/>
                        </a:rPr>
                        <a:t>Soit </a:t>
                      </a:r>
                      <a:endParaRPr lang="fr-FR" sz="1200" dirty="0">
                        <a:effectLst/>
                      </a:endParaRPr>
                    </a:p>
                    <a:p>
                      <a:pPr algn="just">
                        <a:spcAft>
                          <a:spcPts val="0"/>
                        </a:spcAft>
                      </a:pPr>
                      <a:r>
                        <a:rPr lang="fr-FR" sz="1000" dirty="0">
                          <a:effectLst/>
                        </a:rPr>
                        <a:t>26 PH</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264393">
                <a:tc>
                  <a:txBody>
                    <a:bodyPr/>
                    <a:lstStyle/>
                    <a:p>
                      <a:pPr algn="just">
                        <a:spcAft>
                          <a:spcPts val="0"/>
                        </a:spcAft>
                      </a:pPr>
                      <a:r>
                        <a:rPr lang="fr-FR" sz="1000" dirty="0">
                          <a:effectLst/>
                        </a:rPr>
                        <a:t>14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spcAft>
                          <a:spcPts val="0"/>
                        </a:spcAft>
                      </a:pPr>
                      <a:r>
                        <a:rPr lang="fr-FR" sz="1000" dirty="0">
                          <a:effectLst/>
                        </a:rPr>
                        <a:t>9</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spcAft>
                          <a:spcPts val="0"/>
                        </a:spcAft>
                      </a:pPr>
                      <a:r>
                        <a:rPr lang="fr-FR" sz="1000" dirty="0">
                          <a:effectLst/>
                        </a:rPr>
                        <a:t>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vMerge="1">
                  <a:txBody>
                    <a:bodyPr/>
                    <a:lstStyle/>
                    <a:p>
                      <a:endParaRPr lang="fr-FR"/>
                    </a:p>
                  </a:txBody>
                  <a:tcPr/>
                </a:tc>
              </a:tr>
            </a:tbl>
          </a:graphicData>
        </a:graphic>
      </p:graphicFrame>
      <p:sp>
        <p:nvSpPr>
          <p:cNvPr id="4" name="Rectangle 3"/>
          <p:cNvSpPr/>
          <p:nvPr/>
        </p:nvSpPr>
        <p:spPr>
          <a:xfrm>
            <a:off x="153796" y="87123"/>
            <a:ext cx="1260281" cy="307777"/>
          </a:xfrm>
          <a:prstGeom prst="rect">
            <a:avLst/>
          </a:prstGeom>
        </p:spPr>
        <p:txBody>
          <a:bodyPr wrap="none">
            <a:spAutoFit/>
          </a:bodyPr>
          <a:lstStyle/>
          <a:p>
            <a:pPr algn="just">
              <a:spcAft>
                <a:spcPts val="0"/>
              </a:spcAft>
            </a:pPr>
            <a:r>
              <a:rPr lang="fr-FR" sz="1400" dirty="0">
                <a:latin typeface="Arial" panose="020B0604020202020204" pitchFamily="34" charset="0"/>
                <a:ea typeface="Times New Roman" panose="02020603050405020304" pitchFamily="18" charset="0"/>
              </a:rPr>
              <a:t> PH  connus :</a:t>
            </a:r>
            <a:endParaRPr lang="fr-FR" sz="20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153796" y="1080746"/>
            <a:ext cx="7811654" cy="1169551"/>
          </a:xfrm>
          <a:prstGeom prst="rect">
            <a:avLst/>
          </a:prstGeom>
        </p:spPr>
        <p:txBody>
          <a:bodyPr wrap="square">
            <a:spAutoFit/>
          </a:bodyPr>
          <a:lstStyle/>
          <a:p>
            <a:pPr algn="just">
              <a:spcAft>
                <a:spcPts val="0"/>
              </a:spcAft>
            </a:pPr>
            <a:r>
              <a:rPr lang="fr-FR" sz="1400" dirty="0" smtClean="0">
                <a:latin typeface="Arial" panose="020B0604020202020204" pitchFamily="34" charset="0"/>
                <a:ea typeface="Times New Roman" panose="02020603050405020304" pitchFamily="18" charset="0"/>
              </a:rPr>
              <a:t>Il </a:t>
            </a:r>
            <a:r>
              <a:rPr lang="fr-FR" sz="1400" dirty="0">
                <a:latin typeface="Arial" panose="020B0604020202020204" pitchFamily="34" charset="0"/>
                <a:ea typeface="Times New Roman" panose="02020603050405020304" pitchFamily="18" charset="0"/>
              </a:rPr>
              <a:t>ne peut pas avoir le Roi de ♠ car avec 6 PH il était tenu de faire une enchère</a:t>
            </a:r>
            <a:r>
              <a:rPr lang="fr-FR" sz="1400" dirty="0" smtClean="0">
                <a:latin typeface="Arial" panose="020B0604020202020204" pitchFamily="34" charset="0"/>
                <a:ea typeface="Times New Roman" panose="02020603050405020304" pitchFamily="18" charset="0"/>
              </a:rPr>
              <a:t>.</a:t>
            </a:r>
          </a:p>
          <a:p>
            <a:pPr algn="just">
              <a:spcAft>
                <a:spcPts val="0"/>
              </a:spcAft>
            </a:pPr>
            <a:r>
              <a:rPr lang="fr-FR" sz="1400" dirty="0" smtClean="0">
                <a:latin typeface="Arial" panose="020B0604020202020204" pitchFamily="34" charset="0"/>
                <a:ea typeface="Times New Roman" panose="02020603050405020304" pitchFamily="18" charset="0"/>
              </a:rPr>
              <a:t>Le </a:t>
            </a:r>
            <a:r>
              <a:rPr lang="fr-FR" sz="1400" dirty="0">
                <a:latin typeface="Arial" panose="020B0604020202020204" pitchFamily="34" charset="0"/>
                <a:ea typeface="Times New Roman" panose="02020603050405020304" pitchFamily="18" charset="0"/>
              </a:rPr>
              <a:t>Roi de </a:t>
            </a:r>
            <a:r>
              <a:rPr lang="fr-FR" sz="1400" dirty="0">
                <a:latin typeface="Arial" panose="020B0604020202020204" pitchFamily="34" charset="0"/>
                <a:ea typeface="Times New Roman" panose="02020603050405020304" pitchFamily="18" charset="0"/>
                <a:cs typeface="Arial" panose="020B0604020202020204" pitchFamily="34" charset="0"/>
                <a:sym typeface="Symbol" panose="05050102010706020507" pitchFamily="18" charset="2"/>
              </a:rPr>
              <a:t></a:t>
            </a:r>
            <a:r>
              <a:rPr lang="fr-FR" sz="1400" dirty="0">
                <a:latin typeface="Arial" panose="020B0604020202020204" pitchFamily="34" charset="0"/>
                <a:ea typeface="Times New Roman" panose="02020603050405020304" pitchFamily="18" charset="0"/>
              </a:rPr>
              <a:t> est sûrement en Ouest et le seul espoir de le capturer est qu'il soit sec. </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sz="1400" dirty="0">
                <a:latin typeface="Arial" panose="020B0604020202020204" pitchFamily="34" charset="0"/>
                <a:ea typeface="Times New Roman" panose="02020603050405020304" pitchFamily="18" charset="0"/>
              </a:rPr>
              <a:t>L'adversaire a déjà encaissé 3 levées. On ne peut pas en perdre d’autres. Il faut donc espérer que le Roi de </a:t>
            </a:r>
            <a:r>
              <a:rPr lang="fr-FR" sz="1400" dirty="0">
                <a:latin typeface="Arial" panose="020B0604020202020204" pitchFamily="34" charset="0"/>
                <a:ea typeface="Times New Roman" panose="02020603050405020304" pitchFamily="18" charset="0"/>
                <a:cs typeface="Arial" panose="020B0604020202020204" pitchFamily="34" charset="0"/>
                <a:sym typeface="Symbol" panose="05050102010706020507" pitchFamily="18" charset="2"/>
              </a:rPr>
              <a:t></a:t>
            </a:r>
            <a:r>
              <a:rPr lang="fr-FR" sz="1400" dirty="0">
                <a:latin typeface="Arial" panose="020B0604020202020204" pitchFamily="34" charset="0"/>
                <a:ea typeface="Times New Roman" panose="02020603050405020304" pitchFamily="18" charset="0"/>
              </a:rPr>
              <a:t> soit sec. Sud tire l’As et Roi s'écrase. Il s’agit d’une donne réelle jouée à Nancy par un de mes partenaires dans les années ’67 :</a:t>
            </a:r>
            <a:endParaRPr lang="fr-FR" sz="2000" dirty="0">
              <a:effectLst/>
              <a:latin typeface="Times New Roman" panose="02020603050405020304" pitchFamily="18" charset="0"/>
              <a:ea typeface="Times New Roman" panose="02020603050405020304" pitchFamily="18" charset="0"/>
            </a:endParaRPr>
          </a:p>
        </p:txBody>
      </p:sp>
      <p:sp>
        <p:nvSpPr>
          <p:cNvPr id="6" name="Rectangle 5"/>
          <p:cNvSpPr/>
          <p:nvPr/>
        </p:nvSpPr>
        <p:spPr>
          <a:xfrm>
            <a:off x="3010766" y="496646"/>
            <a:ext cx="4954684" cy="276999"/>
          </a:xfrm>
          <a:prstGeom prst="rect">
            <a:avLst/>
          </a:prstGeom>
        </p:spPr>
        <p:txBody>
          <a:bodyPr wrap="square">
            <a:spAutoFit/>
          </a:bodyPr>
          <a:lstStyle/>
          <a:p>
            <a:pPr algn="just">
              <a:spcAft>
                <a:spcPts val="0"/>
              </a:spcAft>
            </a:pPr>
            <a:r>
              <a:rPr lang="fr-FR" sz="1200" dirty="0">
                <a:latin typeface="Arial" panose="020B0604020202020204" pitchFamily="34" charset="0"/>
                <a:ea typeface="Times New Roman" panose="02020603050405020304" pitchFamily="18" charset="0"/>
              </a:rPr>
              <a:t>Est, après avoir Passé sur l’ouverture d’Ouest, a montre 3 PH. </a:t>
            </a:r>
          </a:p>
        </p:txBody>
      </p:sp>
      <p:graphicFrame>
        <p:nvGraphicFramePr>
          <p:cNvPr id="7" name="Tableau 6"/>
          <p:cNvGraphicFramePr>
            <a:graphicFrameLocks noGrp="1"/>
          </p:cNvGraphicFramePr>
          <p:nvPr>
            <p:extLst>
              <p:ext uri="{D42A27DB-BD31-4B8C-83A1-F6EECF244321}">
                <p14:modId xmlns:p14="http://schemas.microsoft.com/office/powerpoint/2010/main" val="1271686897"/>
              </p:ext>
            </p:extLst>
          </p:nvPr>
        </p:nvGraphicFramePr>
        <p:xfrm>
          <a:off x="193993" y="2334509"/>
          <a:ext cx="5654040" cy="2103120"/>
        </p:xfrm>
        <a:graphic>
          <a:graphicData uri="http://schemas.openxmlformats.org/drawingml/2006/table">
            <a:tbl>
              <a:tblPr firstRow="1" firstCol="1" bandRow="1">
                <a:tableStyleId>{5C22544A-7EE6-4342-B048-85BDC9FD1C3A}</a:tableStyleId>
              </a:tblPr>
              <a:tblGrid>
                <a:gridCol w="276860"/>
                <a:gridCol w="763905"/>
                <a:gridCol w="240751"/>
                <a:gridCol w="737755"/>
                <a:gridCol w="311727"/>
                <a:gridCol w="654627"/>
                <a:gridCol w="2668415"/>
              </a:tblGrid>
              <a:tr h="0">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DV1094</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rowSpan="12">
                  <a:txBody>
                    <a:bodyPr/>
                    <a:lstStyle/>
                    <a:p>
                      <a:pPr algn="ctr">
                        <a:lnSpc>
                          <a:spcPct val="115000"/>
                        </a:lnSpc>
                        <a:spcAft>
                          <a:spcPts val="0"/>
                        </a:spcAft>
                        <a:tabLst>
                          <a:tab pos="2286635" algn="l"/>
                        </a:tabLst>
                      </a:pPr>
                      <a:r>
                        <a:rPr lang="fr-FR" sz="1000" dirty="0">
                          <a:effectLst/>
                        </a:rPr>
                        <a:t> </a:t>
                      </a:r>
                      <a:endParaRPr lang="fr-FR" sz="1200" dirty="0">
                        <a:effectLst/>
                      </a:endParaRPr>
                    </a:p>
                    <a:p>
                      <a:pPr algn="ctr">
                        <a:lnSpc>
                          <a:spcPct val="115000"/>
                        </a:lnSpc>
                        <a:spcAft>
                          <a:spcPts val="0"/>
                        </a:spcAft>
                        <a:tabLst>
                          <a:tab pos="2286635" algn="l"/>
                        </a:tabLst>
                      </a:pPr>
                      <a:r>
                        <a:rPr lang="fr-FR" sz="1000" dirty="0">
                          <a:effectLst/>
                        </a:rPr>
                        <a:t> </a:t>
                      </a:r>
                      <a:endParaRPr lang="fr-FR" sz="1200" dirty="0">
                        <a:effectLst/>
                      </a:endParaRPr>
                    </a:p>
                    <a:p>
                      <a:pPr algn="ctr">
                        <a:lnSpc>
                          <a:spcPct val="115000"/>
                        </a:lnSpc>
                        <a:spcAft>
                          <a:spcPts val="0"/>
                        </a:spcAft>
                        <a:tabLst>
                          <a:tab pos="2286635" algn="l"/>
                        </a:tabLst>
                      </a:pPr>
                      <a:r>
                        <a:rPr lang="fr-FR" sz="1000" dirty="0">
                          <a:effectLst/>
                        </a:rPr>
                        <a:t> </a:t>
                      </a:r>
                      <a:endParaRPr lang="fr-FR" sz="1200" dirty="0">
                        <a:effectLst/>
                      </a:endParaRPr>
                    </a:p>
                    <a:p>
                      <a:pPr algn="ctr">
                        <a:lnSpc>
                          <a:spcPct val="115000"/>
                        </a:lnSpc>
                        <a:spcAft>
                          <a:spcPts val="0"/>
                        </a:spcAft>
                        <a:tabLst>
                          <a:tab pos="2286635" algn="l"/>
                        </a:tabLst>
                      </a:pPr>
                      <a:r>
                        <a:rPr lang="fr-FR" sz="1000" dirty="0">
                          <a:effectLst/>
                        </a:rPr>
                        <a:t> </a:t>
                      </a:r>
                      <a:endParaRPr lang="fr-FR" sz="1200" dirty="0">
                        <a:effectLst/>
                      </a:endParaRPr>
                    </a:p>
                    <a:p>
                      <a:pPr algn="ctr">
                        <a:lnSpc>
                          <a:spcPct val="115000"/>
                        </a:lnSpc>
                        <a:spcAft>
                          <a:spcPts val="0"/>
                        </a:spcAft>
                        <a:tabLst>
                          <a:tab pos="2286635" algn="l"/>
                        </a:tabLst>
                      </a:pPr>
                      <a:r>
                        <a:rPr lang="fr-FR" sz="1000" dirty="0">
                          <a:effectLst/>
                        </a:rPr>
                        <a:t> </a:t>
                      </a:r>
                      <a:endParaRPr lang="fr-FR" sz="1200" dirty="0">
                        <a:effectLst/>
                      </a:endParaRP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Une reconstitution des plus simples.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R93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D2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V76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rPr>
                        <a:t/>
                      </a:r>
                      <a:br>
                        <a:rPr lang="fr-FR" sz="1000" dirty="0">
                          <a:effectLst/>
                        </a:rPr>
                      </a:br>
                      <a:r>
                        <a:rPr lang="fr-FR" sz="1000" dirty="0">
                          <a:effectLst/>
                        </a:rPr>
                        <a:t>N</a:t>
                      </a:r>
                      <a:br>
                        <a:rPr lang="fr-FR" sz="1000" dirty="0">
                          <a:effectLst/>
                        </a:rPr>
                      </a:br>
                      <a:r>
                        <a:rPr lang="fr-FR" sz="1000" dirty="0">
                          <a:effectLst/>
                        </a:rPr>
                        <a:t>O      E</a:t>
                      </a:r>
                      <a:br>
                        <a:rPr lang="fr-FR" sz="1000" dirty="0">
                          <a:effectLst/>
                        </a:rPr>
                      </a:br>
                      <a:r>
                        <a:rPr lang="fr-FR" sz="1000" dirty="0">
                          <a:effectLst/>
                        </a:rPr>
                        <a:t>S</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87652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87</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52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AR1O9876</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V5</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A54</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D1092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r>
              <a:tr h="0">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ADV1064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43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R83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pic>
        <p:nvPicPr>
          <p:cNvPr id="8" name="Imag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41417511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58</a:t>
            </a:fld>
            <a:endParaRPr lang="fr-FR" dirty="0">
              <a:solidFill>
                <a:prstClr val="black">
                  <a:tint val="75000"/>
                </a:prstClr>
              </a:solidFill>
            </a:endParaRPr>
          </a:p>
        </p:txBody>
      </p:sp>
      <p:sp>
        <p:nvSpPr>
          <p:cNvPr id="3" name="Rectangle 2"/>
          <p:cNvSpPr/>
          <p:nvPr/>
        </p:nvSpPr>
        <p:spPr>
          <a:xfrm>
            <a:off x="168563" y="74501"/>
            <a:ext cx="7542559" cy="276999"/>
          </a:xfrm>
          <a:prstGeom prst="rect">
            <a:avLst/>
          </a:prstGeom>
        </p:spPr>
        <p:txBody>
          <a:bodyPr wrap="square">
            <a:spAutoFit/>
          </a:bodyPr>
          <a:lstStyle/>
          <a:p>
            <a:pPr algn="just">
              <a:spcAft>
                <a:spcPts val="0"/>
              </a:spcAft>
            </a:pPr>
            <a:r>
              <a:rPr lang="fr-FR" sz="1200" dirty="0">
                <a:latin typeface="Times New Roman" panose="02020603050405020304" pitchFamily="18" charset="0"/>
                <a:ea typeface="Times New Roman" panose="02020603050405020304" pitchFamily="18" charset="0"/>
              </a:rPr>
              <a:t>Exemple 3/-  </a:t>
            </a:r>
            <a:r>
              <a:rPr lang="fr-FR" sz="1200" b="1" dirty="0">
                <a:solidFill>
                  <a:srgbClr val="C00000"/>
                </a:solidFill>
                <a:latin typeface="Times New Roman" panose="02020603050405020304" pitchFamily="18" charset="0"/>
                <a:ea typeface="Times New Roman" panose="02020603050405020304" pitchFamily="18" charset="0"/>
              </a:rPr>
              <a:t>Compte des mains basé sur des DÉDUCTIONS :</a:t>
            </a:r>
            <a:endParaRPr lang="fr-FR" sz="1200" dirty="0">
              <a:effectLst/>
              <a:latin typeface="Times New Roman" panose="02020603050405020304" pitchFamily="18" charset="0"/>
              <a:ea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659807012"/>
              </p:ext>
            </p:extLst>
          </p:nvPr>
        </p:nvGraphicFramePr>
        <p:xfrm>
          <a:off x="273512" y="378510"/>
          <a:ext cx="4788996" cy="2103120"/>
        </p:xfrm>
        <a:graphic>
          <a:graphicData uri="http://schemas.openxmlformats.org/drawingml/2006/table">
            <a:tbl>
              <a:tblPr firstRow="1" firstCol="1" bandRow="1">
                <a:tableStyleId>{5C22544A-7EE6-4342-B048-85BDC9FD1C3A}</a:tableStyleId>
              </a:tblPr>
              <a:tblGrid>
                <a:gridCol w="242560"/>
                <a:gridCol w="674619"/>
                <a:gridCol w="196292"/>
                <a:gridCol w="664480"/>
                <a:gridCol w="230352"/>
                <a:gridCol w="620181"/>
                <a:gridCol w="540128"/>
                <a:gridCol w="540128"/>
                <a:gridCol w="540128"/>
                <a:gridCol w="540128"/>
              </a:tblGrid>
              <a:tr h="0">
                <a:tc rowSpan="4" gridSpan="2">
                  <a:txBody>
                    <a:bodyPr/>
                    <a:lstStyle/>
                    <a:p>
                      <a:pPr>
                        <a:lnSpc>
                          <a:spcPct val="115000"/>
                        </a:lnSpc>
                        <a:spcAft>
                          <a:spcPts val="0"/>
                        </a:spcAft>
                        <a:tabLst>
                          <a:tab pos="2286635" algn="l"/>
                        </a:tabLst>
                      </a:pPr>
                      <a:r>
                        <a:rPr lang="fr-FR" sz="1100" dirty="0">
                          <a:effectLst/>
                        </a:rPr>
                        <a:t> </a:t>
                      </a: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2</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sud</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ouest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nord</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est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RV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4 </a:t>
                      </a:r>
                      <a:r>
                        <a:rPr lang="en-GB"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A6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4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6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AV875432</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N</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O      E</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S</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8" gridSpan="4">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Entame Roi de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Est défausse le Valet de</a:t>
                      </a: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solidFill>
                            <a:srgbClr val="FF0000"/>
                          </a:solidFill>
                          <a:effectLst/>
                          <a:latin typeface="Times New Roman" panose="02020603050405020304" pitchFamily="18" charset="0"/>
                          <a:cs typeface="Times New Roman" panose="02020603050405020304" pitchFamily="18" charset="0"/>
                        </a:rPr>
                        <a:t>.</a:t>
                      </a: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8" hMerge="1">
                  <a:txBody>
                    <a:bodyPr/>
                    <a:lstStyle/>
                    <a:p>
                      <a:endParaRPr lang="fr-FR"/>
                    </a:p>
                  </a:txBody>
                  <a:tcPr/>
                </a:tc>
                <a:tc rowSpan="8" hMerge="1">
                  <a:txBody>
                    <a:bodyPr/>
                    <a:lstStyle/>
                    <a:p>
                      <a:endParaRPr lang="fr-FR"/>
                    </a:p>
                  </a:txBody>
                  <a:tcPr/>
                </a:tc>
                <a:tc rowSpan="8" h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rowSpan="4"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ARDV109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A932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D3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6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bl>
          </a:graphicData>
        </a:graphic>
      </p:graphicFrame>
      <p:graphicFrame>
        <p:nvGraphicFramePr>
          <p:cNvPr id="5" name="Tableau 4"/>
          <p:cNvGraphicFramePr>
            <a:graphicFrameLocks noGrp="1"/>
          </p:cNvGraphicFramePr>
          <p:nvPr>
            <p:extLst>
              <p:ext uri="{D42A27DB-BD31-4B8C-83A1-F6EECF244321}">
                <p14:modId xmlns:p14="http://schemas.microsoft.com/office/powerpoint/2010/main" val="2262773497"/>
              </p:ext>
            </p:extLst>
          </p:nvPr>
        </p:nvGraphicFramePr>
        <p:xfrm>
          <a:off x="5132561" y="690055"/>
          <a:ext cx="2899612" cy="623454"/>
        </p:xfrm>
        <a:graphic>
          <a:graphicData uri="http://schemas.openxmlformats.org/drawingml/2006/table">
            <a:tbl>
              <a:tblPr firstRow="1" firstCol="1" bandRow="1">
                <a:tableStyleId>{5C22544A-7EE6-4342-B048-85BDC9FD1C3A}</a:tableStyleId>
              </a:tblPr>
              <a:tblGrid>
                <a:gridCol w="2899612"/>
              </a:tblGrid>
              <a:tr h="623454">
                <a:tc>
                  <a:txBody>
                    <a:bodyPr/>
                    <a:lstStyle/>
                    <a:p>
                      <a:pPr>
                        <a:lnSpc>
                          <a:spcPct val="115000"/>
                        </a:lnSpc>
                        <a:spcAft>
                          <a:spcPts val="0"/>
                        </a:spcAft>
                      </a:pPr>
                      <a:r>
                        <a:rPr lang="fr-FR" sz="1000" dirty="0">
                          <a:effectLst/>
                        </a:rPr>
                        <a:t> </a:t>
                      </a:r>
                      <a:endParaRPr lang="fr-FR" sz="1200" dirty="0">
                        <a:effectLst/>
                      </a:endParaRPr>
                    </a:p>
                    <a:p>
                      <a:pPr>
                        <a:lnSpc>
                          <a:spcPct val="115000"/>
                        </a:lnSpc>
                        <a:spcAft>
                          <a:spcPts val="0"/>
                        </a:spcAft>
                      </a:pPr>
                      <a:r>
                        <a:rPr lang="fr-FR" sz="1200" dirty="0">
                          <a:effectLst/>
                          <a:latin typeface="Times New Roman" panose="02020603050405020304" pitchFamily="18" charset="0"/>
                          <a:cs typeface="Times New Roman" panose="02020603050405020304" pitchFamily="18" charset="0"/>
                        </a:rPr>
                        <a:t>Ouest est chicane </a:t>
                      </a: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solidFill>
                            <a:srgbClr val="FF0000"/>
                          </a:solidFill>
                          <a:effectLst/>
                          <a:latin typeface="Times New Roman" panose="02020603050405020304" pitchFamily="18" charset="0"/>
                          <a:cs typeface="Times New Roman" panose="02020603050405020304" pitchFamily="18" charset="0"/>
                        </a:rPr>
                        <a:t>,</a:t>
                      </a:r>
                      <a:r>
                        <a:rPr lang="fr-FR" sz="1200" dirty="0">
                          <a:effectLst/>
                          <a:latin typeface="Times New Roman" panose="02020603050405020304" pitchFamily="18" charset="0"/>
                          <a:cs typeface="Times New Roman" panose="02020603050405020304" pitchFamily="18" charset="0"/>
                        </a:rPr>
                        <a:t> sinon il aurait entamé dans la couleur du  partenaire</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bl>
          </a:graphicData>
        </a:graphic>
      </p:graphicFrame>
      <p:sp>
        <p:nvSpPr>
          <p:cNvPr id="6" name="ZoneTexte 5"/>
          <p:cNvSpPr txBox="1"/>
          <p:nvPr/>
        </p:nvSpPr>
        <p:spPr>
          <a:xfrm>
            <a:off x="5288972" y="382278"/>
            <a:ext cx="2254828" cy="280846"/>
          </a:xfrm>
          <a:prstGeom prst="rect">
            <a:avLst/>
          </a:prstGeom>
          <a:noFill/>
        </p:spPr>
        <p:txBody>
          <a:bodyPr wrap="square" rtlCol="0">
            <a:spAutoFit/>
          </a:bodyPr>
          <a:lstStyle/>
          <a:p>
            <a:r>
              <a:rPr lang="fr-FR" dirty="0" smtClean="0"/>
              <a:t>Déductions du jeu de la carte </a:t>
            </a:r>
            <a:endParaRPr lang="fr-FR" dirty="0"/>
          </a:p>
        </p:txBody>
      </p:sp>
      <p:graphicFrame>
        <p:nvGraphicFramePr>
          <p:cNvPr id="8" name="Tableau 7"/>
          <p:cNvGraphicFramePr>
            <a:graphicFrameLocks noGrp="1"/>
          </p:cNvGraphicFramePr>
          <p:nvPr>
            <p:extLst>
              <p:ext uri="{D42A27DB-BD31-4B8C-83A1-F6EECF244321}">
                <p14:modId xmlns:p14="http://schemas.microsoft.com/office/powerpoint/2010/main" val="638627185"/>
              </p:ext>
            </p:extLst>
          </p:nvPr>
        </p:nvGraphicFramePr>
        <p:xfrm>
          <a:off x="5111781" y="1488059"/>
          <a:ext cx="2920392" cy="774700"/>
        </p:xfrm>
        <a:graphic>
          <a:graphicData uri="http://schemas.openxmlformats.org/drawingml/2006/table">
            <a:tbl>
              <a:tblPr firstRow="1" firstCol="1" bandRow="1">
                <a:tableStyleId>{5C22544A-7EE6-4342-B048-85BDC9FD1C3A}</a:tableStyleId>
              </a:tblPr>
              <a:tblGrid>
                <a:gridCol w="2920392"/>
              </a:tblGrid>
              <a:tr h="774700">
                <a:tc>
                  <a:txBody>
                    <a:bodyPr/>
                    <a:lstStyle/>
                    <a:p>
                      <a:pPr>
                        <a:lnSpc>
                          <a:spcPct val="115000"/>
                        </a:lnSpc>
                        <a:spcAft>
                          <a:spcPts val="0"/>
                        </a:spcAft>
                      </a:pPr>
                      <a:r>
                        <a:rPr lang="fr-FR" sz="1000" dirty="0">
                          <a:effectLst/>
                        </a:rPr>
                        <a:t> </a:t>
                      </a:r>
                      <a:endParaRPr lang="fr-FR" sz="1200" dirty="0">
                        <a:effectLst/>
                      </a:endParaRPr>
                    </a:p>
                    <a:p>
                      <a:pPr>
                        <a:lnSpc>
                          <a:spcPct val="115000"/>
                        </a:lnSpc>
                        <a:spcAft>
                          <a:spcPts val="0"/>
                        </a:spcAft>
                      </a:pPr>
                      <a:r>
                        <a:rPr lang="fr-FR" sz="1200" dirty="0">
                          <a:effectLst/>
                          <a:latin typeface="Times New Roman" panose="02020603050405020304" pitchFamily="18" charset="0"/>
                          <a:cs typeface="Times New Roman" panose="02020603050405020304" pitchFamily="18" charset="0"/>
                        </a:rPr>
                        <a:t>Est n’a pas d’atout, sinon il aurait coupé l'As de </a:t>
                      </a: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bl>
          </a:graphicData>
        </a:graphic>
      </p:graphicFrame>
      <p:sp>
        <p:nvSpPr>
          <p:cNvPr id="9" name="Rectangle 8"/>
          <p:cNvSpPr/>
          <p:nvPr/>
        </p:nvSpPr>
        <p:spPr>
          <a:xfrm>
            <a:off x="168563" y="2488017"/>
            <a:ext cx="7811655" cy="738664"/>
          </a:xfrm>
          <a:prstGeom prst="rect">
            <a:avLst/>
          </a:prstGeom>
        </p:spPr>
        <p:txBody>
          <a:bodyPr wrap="square">
            <a:spAutoFit/>
          </a:bodyPr>
          <a:lstStyle/>
          <a:p>
            <a:pPr algn="just">
              <a:spcAft>
                <a:spcPts val="0"/>
              </a:spcAft>
            </a:pPr>
            <a:r>
              <a:rPr lang="fr-FR" sz="1400" dirty="0" smtClean="0">
                <a:latin typeface="Times New Roman" panose="02020603050405020304" pitchFamily="18" charset="0"/>
                <a:ea typeface="Times New Roman" panose="02020603050405020304" pitchFamily="18" charset="0"/>
              </a:rPr>
              <a:t>Par une simple réflexion, les </a:t>
            </a:r>
            <a:r>
              <a:rPr lang="fr-FR" sz="1400" dirty="0">
                <a:latin typeface="Times New Roman" panose="02020603050405020304" pitchFamily="18" charset="0"/>
                <a:ea typeface="Times New Roman" panose="02020603050405020304" pitchFamily="18" charset="0"/>
              </a:rPr>
              <a:t>deux premières actions des adversaires, ont permis de déduire que :</a:t>
            </a:r>
          </a:p>
          <a:p>
            <a:pPr>
              <a:spcAft>
                <a:spcPts val="0"/>
              </a:spcAft>
              <a:tabLst>
                <a:tab pos="2286635" algn="l"/>
              </a:tabLst>
            </a:pPr>
            <a:r>
              <a:rPr lang="fr-FR" sz="1400" dirty="0">
                <a:latin typeface="Times New Roman" panose="02020603050405020304" pitchFamily="18" charset="0"/>
                <a:ea typeface="Times New Roman" panose="02020603050405020304" pitchFamily="18" charset="0"/>
              </a:rPr>
              <a:t>- Ouest était chicane </a:t>
            </a:r>
            <a:r>
              <a:rPr lang="fr-FR" sz="1400" dirty="0">
                <a:solidFill>
                  <a:srgbClr val="FF0000"/>
                </a:solidFill>
                <a:latin typeface="Times New Roman" panose="02020603050405020304" pitchFamily="18" charset="0"/>
                <a:ea typeface="Times New Roman" panose="02020603050405020304" pitchFamily="18" charset="0"/>
              </a:rPr>
              <a:t>♦ </a:t>
            </a:r>
            <a:r>
              <a:rPr lang="fr-FR" sz="1400" b="1" i="1" dirty="0" smtClean="0">
                <a:solidFill>
                  <a:srgbClr val="C00000"/>
                </a:solidFill>
                <a:latin typeface="Times New Roman" panose="02020603050405020304" pitchFamily="18" charset="0"/>
                <a:ea typeface="Times New Roman" panose="02020603050405020304" pitchFamily="18" charset="0"/>
              </a:rPr>
              <a:t>autrement </a:t>
            </a:r>
            <a:r>
              <a:rPr lang="fr-FR" sz="1400" b="1" i="1" dirty="0">
                <a:solidFill>
                  <a:srgbClr val="C00000"/>
                </a:solidFill>
                <a:latin typeface="Times New Roman" panose="02020603050405020304" pitchFamily="18" charset="0"/>
                <a:ea typeface="Times New Roman" panose="02020603050405020304" pitchFamily="18" charset="0"/>
              </a:rPr>
              <a:t>il aurait entamé dans la </a:t>
            </a:r>
            <a:r>
              <a:rPr lang="fr-FR" sz="1400" b="1" i="1" dirty="0" smtClean="0">
                <a:solidFill>
                  <a:srgbClr val="C00000"/>
                </a:solidFill>
                <a:latin typeface="Times New Roman" panose="02020603050405020304" pitchFamily="18" charset="0"/>
                <a:ea typeface="Times New Roman" panose="02020603050405020304" pitchFamily="18" charset="0"/>
              </a:rPr>
              <a:t>couleur </a:t>
            </a:r>
            <a:r>
              <a:rPr lang="fr-FR" sz="1400" b="1" i="1" dirty="0">
                <a:solidFill>
                  <a:srgbClr val="C00000"/>
                </a:solidFill>
                <a:latin typeface="Times New Roman" panose="02020603050405020304" pitchFamily="18" charset="0"/>
                <a:ea typeface="Times New Roman" panose="02020603050405020304" pitchFamily="18" charset="0"/>
              </a:rPr>
              <a:t>du </a:t>
            </a:r>
            <a:r>
              <a:rPr lang="fr-FR" sz="1400" b="1" i="1" dirty="0" smtClean="0">
                <a:solidFill>
                  <a:srgbClr val="C00000"/>
                </a:solidFill>
                <a:latin typeface="Times New Roman" panose="02020603050405020304" pitchFamily="18" charset="0"/>
                <a:ea typeface="Times New Roman" panose="02020603050405020304" pitchFamily="18" charset="0"/>
              </a:rPr>
              <a:t>partenaire</a:t>
            </a:r>
            <a:endParaRPr lang="fr-FR" sz="1400" dirty="0">
              <a:latin typeface="Times New Roman" panose="02020603050405020304" pitchFamily="18" charset="0"/>
              <a:ea typeface="Times New Roman" panose="02020603050405020304" pitchFamily="18" charset="0"/>
            </a:endParaRPr>
          </a:p>
          <a:p>
            <a:pPr>
              <a:spcAft>
                <a:spcPts val="0"/>
              </a:spcAft>
              <a:tabLst>
                <a:tab pos="2286635" algn="l"/>
              </a:tabLst>
            </a:pPr>
            <a:r>
              <a:rPr lang="fr-FR" sz="1400" dirty="0">
                <a:latin typeface="Times New Roman" panose="02020603050405020304" pitchFamily="18" charset="0"/>
                <a:ea typeface="Times New Roman" panose="02020603050405020304" pitchFamily="18" charset="0"/>
              </a:rPr>
              <a:t>- Est était chicane ♠ </a:t>
            </a:r>
            <a:r>
              <a:rPr lang="fr-FR" sz="1400" b="1" i="1" dirty="0">
                <a:solidFill>
                  <a:srgbClr val="C00000"/>
                </a:solidFill>
                <a:latin typeface="Times New Roman" panose="02020603050405020304" pitchFamily="18" charset="0"/>
                <a:ea typeface="Times New Roman" panose="02020603050405020304" pitchFamily="18" charset="0"/>
              </a:rPr>
              <a:t>autrement il n’aurait pas manqué de couper </a:t>
            </a:r>
            <a:r>
              <a:rPr lang="fr-FR" sz="1400" dirty="0">
                <a:latin typeface="Times New Roman" panose="02020603050405020304" pitchFamily="18" charset="0"/>
                <a:ea typeface="Times New Roman" panose="02020603050405020304" pitchFamily="18" charset="0"/>
              </a:rPr>
              <a:t>l’As de ♣. </a:t>
            </a:r>
            <a:endParaRPr lang="fr-FR" sz="1400" dirty="0">
              <a:effectLst/>
              <a:latin typeface="Times New Roman" panose="02020603050405020304" pitchFamily="18" charset="0"/>
              <a:ea typeface="Times New Roman" panose="02020603050405020304" pitchFamily="18" charset="0"/>
            </a:endParaRPr>
          </a:p>
        </p:txBody>
      </p:sp>
      <p:graphicFrame>
        <p:nvGraphicFramePr>
          <p:cNvPr id="10" name="Tableau 9"/>
          <p:cNvGraphicFramePr>
            <a:graphicFrameLocks noGrp="1"/>
          </p:cNvGraphicFramePr>
          <p:nvPr>
            <p:extLst>
              <p:ext uri="{D42A27DB-BD31-4B8C-83A1-F6EECF244321}">
                <p14:modId xmlns:p14="http://schemas.microsoft.com/office/powerpoint/2010/main" val="989379149"/>
              </p:ext>
            </p:extLst>
          </p:nvPr>
        </p:nvGraphicFramePr>
        <p:xfrm>
          <a:off x="3097269" y="3288811"/>
          <a:ext cx="4383405" cy="953557"/>
        </p:xfrm>
        <a:graphic>
          <a:graphicData uri="http://schemas.openxmlformats.org/drawingml/2006/table">
            <a:tbl>
              <a:tblPr firstRow="1" firstCol="1" bandRow="1">
                <a:tableStyleId>{5C22544A-7EE6-4342-B048-85BDC9FD1C3A}</a:tableStyleId>
              </a:tblPr>
              <a:tblGrid>
                <a:gridCol w="175895"/>
                <a:gridCol w="1327150"/>
                <a:gridCol w="989965"/>
                <a:gridCol w="270510"/>
                <a:gridCol w="1619885"/>
              </a:tblGrid>
              <a:tr h="227923">
                <a:tc>
                  <a:txBody>
                    <a:bodyPr/>
                    <a:lstStyle/>
                    <a:p>
                      <a:pPr>
                        <a:lnSpc>
                          <a:spcPct val="115000"/>
                        </a:lnSpc>
                        <a:spcAft>
                          <a:spcPts val="0"/>
                        </a:spcAft>
                        <a:tabLst>
                          <a:tab pos="2286635" algn="l"/>
                        </a:tabLst>
                      </a:pPr>
                      <a:r>
                        <a:rPr lang="fr-FR" sz="12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876543</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rowSpan="4">
                  <a:txBody>
                    <a:bodyPr/>
                    <a:lstStyle/>
                    <a:p>
                      <a:pPr algn="ctr">
                        <a:lnSpc>
                          <a:spcPct val="115000"/>
                        </a:lnSpc>
                        <a:spcAft>
                          <a:spcPts val="0"/>
                        </a:spcAft>
                        <a:tabLst>
                          <a:tab pos="2286635" algn="l"/>
                        </a:tabLst>
                      </a:pPr>
                      <a:r>
                        <a:rPr lang="fr-FR" sz="1200" dirty="0">
                          <a:effectLst/>
                        </a:rPr>
                        <a:t/>
                      </a:r>
                      <a:br>
                        <a:rPr lang="fr-FR" sz="1200" dirty="0">
                          <a:effectLst/>
                        </a:rPr>
                      </a:br>
                      <a:r>
                        <a:rPr lang="fr-FR" sz="1200" dirty="0">
                          <a:effectLst/>
                        </a:rPr>
                        <a:t> </a:t>
                      </a:r>
                      <a:br>
                        <a:rPr lang="fr-FR" sz="1200" dirty="0">
                          <a:effectLst/>
                        </a:rPr>
                      </a:br>
                      <a:r>
                        <a:rPr lang="fr-FR" sz="1200" dirty="0">
                          <a:effectLst/>
                        </a:rPr>
                        <a:t>O    E</a:t>
                      </a:r>
                      <a:br>
                        <a:rPr lang="fr-FR" sz="1200" dirty="0">
                          <a:effectLst/>
                        </a:rPr>
                      </a:b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227923">
                <a:tc>
                  <a:txBody>
                    <a:bodyPr/>
                    <a:lstStyle/>
                    <a:p>
                      <a:pPr>
                        <a:lnSpc>
                          <a:spcPct val="115000"/>
                        </a:lnSpc>
                        <a:spcAft>
                          <a:spcPts val="0"/>
                        </a:spcAft>
                        <a:tabLst>
                          <a:tab pos="2286635" algn="l"/>
                        </a:tabLst>
                      </a:pPr>
                      <a:r>
                        <a:rPr lang="fr-FR" sz="12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3 cartes par quoi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2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4 cartes par quoi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227923">
                <a:tc>
                  <a:txBody>
                    <a:bodyPr/>
                    <a:lstStyle/>
                    <a:p>
                      <a:pPr>
                        <a:lnSpc>
                          <a:spcPct val="115000"/>
                        </a:lnSpc>
                        <a:spcAft>
                          <a:spcPts val="0"/>
                        </a:spcAft>
                        <a:tabLst>
                          <a:tab pos="2286635" algn="l"/>
                        </a:tabLst>
                      </a:pPr>
                      <a:r>
                        <a:rPr lang="fr-FR" sz="12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2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RV1098765432</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r h="269788">
                <a:tc>
                  <a:txBody>
                    <a:bodyPr/>
                    <a:lstStyle/>
                    <a:p>
                      <a:pPr>
                        <a:lnSpc>
                          <a:spcPct val="115000"/>
                        </a:lnSpc>
                        <a:spcAft>
                          <a:spcPts val="0"/>
                        </a:spcAft>
                        <a:tabLst>
                          <a:tab pos="2286635" algn="l"/>
                        </a:tabLst>
                      </a:pPr>
                      <a:r>
                        <a:rPr lang="fr-FR" sz="12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RD109</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2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r>
            </a:tbl>
          </a:graphicData>
        </a:graphic>
      </p:graphicFrame>
      <p:sp>
        <p:nvSpPr>
          <p:cNvPr id="11" name="Rectangle 10"/>
          <p:cNvSpPr/>
          <p:nvPr/>
        </p:nvSpPr>
        <p:spPr>
          <a:xfrm>
            <a:off x="168563" y="3598956"/>
            <a:ext cx="3009157" cy="307777"/>
          </a:xfrm>
          <a:prstGeom prst="rect">
            <a:avLst/>
          </a:prstGeom>
        </p:spPr>
        <p:txBody>
          <a:bodyPr wrap="none">
            <a:spAutoFit/>
          </a:bodyPr>
          <a:lstStyle/>
          <a:p>
            <a:pPr>
              <a:spcAft>
                <a:spcPts val="0"/>
              </a:spcAft>
              <a:tabLst>
                <a:tab pos="2286635" algn="l"/>
              </a:tabLst>
            </a:pPr>
            <a:r>
              <a:rPr lang="fr-FR" sz="1400" dirty="0">
                <a:latin typeface="Times New Roman" panose="02020603050405020304" pitchFamily="18" charset="0"/>
                <a:ea typeface="Times New Roman" panose="02020603050405020304" pitchFamily="18" charset="0"/>
              </a:rPr>
              <a:t>La première ébauche est donc </a:t>
            </a:r>
            <a:r>
              <a:rPr lang="fr-FR" sz="1400" dirty="0" smtClean="0">
                <a:latin typeface="Times New Roman" panose="02020603050405020304" pitchFamily="18" charset="0"/>
                <a:ea typeface="Times New Roman" panose="02020603050405020304" pitchFamily="18" charset="0"/>
              </a:rPr>
              <a:t>→→→ :</a:t>
            </a:r>
            <a:endParaRPr lang="fr-FR" sz="14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168563" y="4279008"/>
            <a:ext cx="4140200" cy="307777"/>
          </a:xfrm>
          <a:prstGeom prst="rect">
            <a:avLst/>
          </a:prstGeom>
        </p:spPr>
        <p:txBody>
          <a:bodyPr>
            <a:spAutoFit/>
          </a:bodyPr>
          <a:lstStyle/>
          <a:p>
            <a:pPr algn="just">
              <a:spcAft>
                <a:spcPts val="0"/>
              </a:spcAft>
            </a:pPr>
            <a:r>
              <a:rPr lang="fr-FR" sz="1400" dirty="0">
                <a:latin typeface="Times New Roman" panose="02020603050405020304" pitchFamily="18" charset="0"/>
                <a:ea typeface="Times New Roman" panose="02020603050405020304" pitchFamily="18" charset="0"/>
              </a:rPr>
              <a:t> </a:t>
            </a:r>
            <a:r>
              <a:rPr lang="fr-FR" sz="1400" dirty="0" smtClean="0">
                <a:latin typeface="Times New Roman" panose="02020603050405020304" pitchFamily="18" charset="0"/>
                <a:ea typeface="Times New Roman" panose="02020603050405020304" pitchFamily="18" charset="0"/>
              </a:rPr>
              <a:t>Et </a:t>
            </a:r>
            <a:r>
              <a:rPr lang="fr-FR" sz="1400" dirty="0">
                <a:latin typeface="Times New Roman" panose="02020603050405020304" pitchFamily="18" charset="0"/>
                <a:ea typeface="Times New Roman" panose="02020603050405020304" pitchFamily="18" charset="0"/>
              </a:rPr>
              <a:t>c’est à partir d’ici qu’on va faire le plan de jeu. </a:t>
            </a:r>
            <a:endParaRPr lang="fr-FR" sz="1400" dirty="0">
              <a:effectLst/>
              <a:latin typeface="Times New Roman" panose="02020603050405020304" pitchFamily="18" charset="0"/>
              <a:ea typeface="Times New Roman" panose="02020603050405020304" pitchFamily="18" charset="0"/>
            </a:endParaRPr>
          </a:p>
        </p:txBody>
      </p:sp>
      <p:pic>
        <p:nvPicPr>
          <p:cNvPr id="13" name="Imag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54873105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59</a:t>
            </a:fld>
            <a:endParaRPr lang="fr-FR" dirty="0">
              <a:solidFill>
                <a:prstClr val="black">
                  <a:tint val="75000"/>
                </a:prstClr>
              </a:solidFill>
            </a:endParaRPr>
          </a:p>
        </p:txBody>
      </p:sp>
      <p:sp>
        <p:nvSpPr>
          <p:cNvPr id="4" name="Rectangle 3"/>
          <p:cNvSpPr/>
          <p:nvPr/>
        </p:nvSpPr>
        <p:spPr>
          <a:xfrm>
            <a:off x="121937" y="188286"/>
            <a:ext cx="7827107" cy="1446550"/>
          </a:xfrm>
          <a:prstGeom prst="rect">
            <a:avLst/>
          </a:prstGeom>
        </p:spPr>
        <p:txBody>
          <a:bodyPr wrap="square">
            <a:spAutoFit/>
          </a:bodyPr>
          <a:lstStyle/>
          <a:p>
            <a:pPr algn="just"/>
            <a:r>
              <a:rPr lang="fr-FR" sz="1600" b="1" dirty="0">
                <a:solidFill>
                  <a:srgbClr val="C00000"/>
                </a:solidFill>
                <a:latin typeface="Times New Roman" panose="02020603050405020304" pitchFamily="18" charset="0"/>
                <a:ea typeface="Times New Roman" panose="02020603050405020304" pitchFamily="18" charset="0"/>
              </a:rPr>
              <a:t> </a:t>
            </a:r>
            <a:r>
              <a:rPr lang="fr-FR" sz="1400" b="1" dirty="0">
                <a:solidFill>
                  <a:srgbClr val="C00000"/>
                </a:solidFill>
                <a:latin typeface="Times New Roman" panose="02020603050405020304" pitchFamily="18" charset="0"/>
                <a:ea typeface="Times New Roman" panose="02020603050405020304" pitchFamily="18" charset="0"/>
              </a:rPr>
              <a:t>1ère option :</a:t>
            </a:r>
            <a:endParaRPr lang="fr-FR" sz="12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400" dirty="0" smtClean="0">
                <a:latin typeface="Times New Roman" panose="02020603050405020304" pitchFamily="18" charset="0"/>
                <a:ea typeface="Times New Roman" panose="02020603050405020304" pitchFamily="18" charset="0"/>
              </a:rPr>
              <a:t>on </a:t>
            </a:r>
            <a:r>
              <a:rPr lang="fr-FR" sz="1400" dirty="0">
                <a:latin typeface="Times New Roman" panose="02020603050405020304" pitchFamily="18" charset="0"/>
                <a:ea typeface="Times New Roman" panose="02020603050405020304" pitchFamily="18" charset="0"/>
              </a:rPr>
              <a:t>tire le Roi et As de </a:t>
            </a:r>
            <a:r>
              <a:rPr lang="fr-FR" sz="1400" dirty="0">
                <a:solidFill>
                  <a:srgbClr val="FF0000"/>
                </a:solidFill>
                <a:latin typeface="Times New Roman" panose="02020603050405020304" pitchFamily="18" charset="0"/>
                <a:ea typeface="Times New Roman" panose="02020603050405020304" pitchFamily="18" charset="0"/>
                <a:sym typeface="Symbol" panose="05050102010706020507" pitchFamily="18" charset="2"/>
              </a:rPr>
              <a:t></a:t>
            </a:r>
            <a:r>
              <a:rPr lang="fr-FR" sz="1400" dirty="0">
                <a:solidFill>
                  <a:srgbClr val="FF0000"/>
                </a:solidFill>
                <a:latin typeface="Times New Roman" panose="02020603050405020304" pitchFamily="18" charset="0"/>
                <a:ea typeface="Times New Roman" panose="02020603050405020304" pitchFamily="18" charset="0"/>
              </a:rPr>
              <a:t> </a:t>
            </a:r>
            <a:r>
              <a:rPr lang="fr-FR" sz="1400" dirty="0">
                <a:latin typeface="Times New Roman" panose="02020603050405020304" pitchFamily="18" charset="0"/>
                <a:ea typeface="Times New Roman" panose="02020603050405020304" pitchFamily="18" charset="0"/>
              </a:rPr>
              <a:t>et on coupe un petit </a:t>
            </a:r>
            <a:r>
              <a:rPr lang="fr-FR" sz="1400" dirty="0">
                <a:solidFill>
                  <a:srgbClr val="FF0000"/>
                </a:solidFill>
                <a:latin typeface="Times New Roman" panose="02020603050405020304" pitchFamily="18" charset="0"/>
                <a:ea typeface="Times New Roman" panose="02020603050405020304" pitchFamily="18" charset="0"/>
                <a:sym typeface="Symbol" panose="05050102010706020507" pitchFamily="18" charset="2"/>
              </a:rPr>
              <a:t></a:t>
            </a:r>
            <a:r>
              <a:rPr lang="fr-FR" sz="1400" dirty="0">
                <a:solidFill>
                  <a:srgbClr val="FF0000"/>
                </a:solidFill>
                <a:latin typeface="Times New Roman" panose="02020603050405020304" pitchFamily="18" charset="0"/>
                <a:ea typeface="Times New Roman" panose="02020603050405020304" pitchFamily="18" charset="0"/>
              </a:rPr>
              <a:t> </a:t>
            </a:r>
            <a:r>
              <a:rPr lang="fr-FR" sz="1400" dirty="0">
                <a:latin typeface="Times New Roman" panose="02020603050405020304" pitchFamily="18" charset="0"/>
                <a:ea typeface="Times New Roman" panose="02020603050405020304" pitchFamily="18" charset="0"/>
              </a:rPr>
              <a:t> avec l'atout du mort</a:t>
            </a:r>
          </a:p>
          <a:p>
            <a:pPr marL="342900" lvl="0" indent="-342900" algn="just">
              <a:spcAft>
                <a:spcPts val="0"/>
              </a:spcAft>
              <a:buFont typeface="Times New Roman" panose="02020603050405020304" pitchFamily="18" charset="0"/>
              <a:buChar char="-"/>
              <a:tabLst>
                <a:tab pos="457200" algn="l"/>
              </a:tabLst>
            </a:pPr>
            <a:r>
              <a:rPr lang="fr-FR" sz="1400" dirty="0">
                <a:latin typeface="Times New Roman" panose="02020603050405020304" pitchFamily="18" charset="0"/>
                <a:ea typeface="Times New Roman" panose="02020603050405020304" pitchFamily="18" charset="0"/>
              </a:rPr>
              <a:t>on rentre en main en coupant un </a:t>
            </a:r>
            <a:r>
              <a:rPr lang="fr-FR" sz="1400" dirty="0">
                <a:latin typeface="Times New Roman" panose="02020603050405020304" pitchFamily="18" charset="0"/>
                <a:ea typeface="Times New Roman" panose="02020603050405020304" pitchFamily="18" charset="0"/>
                <a:sym typeface="Symbol" panose="05050102010706020507" pitchFamily="18" charset="2"/>
              </a:rPr>
              <a:t></a:t>
            </a:r>
            <a:r>
              <a:rPr lang="fr-FR" sz="1400" dirty="0">
                <a:latin typeface="Times New Roman" panose="02020603050405020304" pitchFamily="18" charset="0"/>
                <a:ea typeface="Times New Roman" panose="02020603050405020304" pitchFamily="18" charset="0"/>
              </a:rPr>
              <a:t>. </a:t>
            </a:r>
          </a:p>
          <a:p>
            <a:pPr marL="342900" lvl="0" indent="-342900" algn="just">
              <a:spcAft>
                <a:spcPts val="0"/>
              </a:spcAft>
              <a:buFont typeface="Times New Roman" panose="02020603050405020304" pitchFamily="18" charset="0"/>
              <a:buChar char="-"/>
              <a:tabLst>
                <a:tab pos="457200" algn="l"/>
              </a:tabLst>
            </a:pPr>
            <a:r>
              <a:rPr lang="fr-FR" sz="1400" dirty="0">
                <a:latin typeface="Times New Roman" panose="02020603050405020304" pitchFamily="18" charset="0"/>
                <a:ea typeface="Times New Roman" panose="02020603050405020304" pitchFamily="18" charset="0"/>
              </a:rPr>
              <a:t>Oui, mais on se raccourcit. Il ne restera en Sud que cinq atouts alors qu'Ouest en détiendra  toujours six.</a:t>
            </a:r>
          </a:p>
          <a:p>
            <a:pPr algn="just">
              <a:spcAft>
                <a:spcPts val="0"/>
              </a:spcAft>
            </a:pPr>
            <a:r>
              <a:rPr lang="fr-FR" sz="1400" dirty="0">
                <a:latin typeface="Times New Roman" panose="02020603050405020304" pitchFamily="18" charset="0"/>
                <a:ea typeface="Times New Roman" panose="02020603050405020304" pitchFamily="18" charset="0"/>
              </a:rPr>
              <a:t>Cette ligne de jeu n’est par conséquent pas bonne. La chute étant inévitable, il faut envisager autre chose. </a:t>
            </a:r>
            <a:r>
              <a:rPr lang="fr-FR" sz="1600" b="1" dirty="0">
                <a:solidFill>
                  <a:srgbClr val="C00000"/>
                </a:solidFill>
                <a:latin typeface="Times New Roman" panose="02020603050405020304" pitchFamily="18" charset="0"/>
                <a:ea typeface="Times New Roman" panose="02020603050405020304" pitchFamily="18" charset="0"/>
              </a:rPr>
              <a:t> </a:t>
            </a:r>
            <a:endParaRPr lang="fr-FR" sz="1050" dirty="0">
              <a:effectLst/>
              <a:latin typeface="Arial" panose="020B0604020202020204" pitchFamily="34" charset="0"/>
              <a:ea typeface="Times New Roman" panose="02020603050405020304" pitchFamily="18" charset="0"/>
            </a:endParaRPr>
          </a:p>
        </p:txBody>
      </p:sp>
      <p:sp>
        <p:nvSpPr>
          <p:cNvPr id="5" name="Rectangle 4"/>
          <p:cNvSpPr/>
          <p:nvPr/>
        </p:nvSpPr>
        <p:spPr>
          <a:xfrm>
            <a:off x="121937" y="1767842"/>
            <a:ext cx="7710053" cy="2492990"/>
          </a:xfrm>
          <a:prstGeom prst="rect">
            <a:avLst/>
          </a:prstGeom>
        </p:spPr>
        <p:txBody>
          <a:bodyPr wrap="square">
            <a:spAutoFit/>
          </a:bodyPr>
          <a:lstStyle/>
          <a:p>
            <a:pPr algn="just">
              <a:spcAft>
                <a:spcPts val="0"/>
              </a:spcAft>
            </a:pPr>
            <a:r>
              <a:rPr lang="fr-FR" sz="1600" b="1" dirty="0">
                <a:solidFill>
                  <a:srgbClr val="C00000"/>
                </a:solidFill>
                <a:latin typeface="Times New Roman" panose="02020603050405020304" pitchFamily="18" charset="0"/>
                <a:ea typeface="Times New Roman" panose="02020603050405020304" pitchFamily="18" charset="0"/>
              </a:rPr>
              <a:t>2ème option</a:t>
            </a:r>
            <a:r>
              <a:rPr lang="fr-FR" sz="1600" dirty="0">
                <a:latin typeface="Times New Roman" panose="02020603050405020304" pitchFamily="18" charset="0"/>
                <a:ea typeface="Times New Roman" panose="02020603050405020304" pitchFamily="18" charset="0"/>
              </a:rPr>
              <a:t> </a:t>
            </a:r>
            <a:r>
              <a:rPr lang="fr-FR" sz="1400" dirty="0">
                <a:latin typeface="Times New Roman" panose="02020603050405020304" pitchFamily="18" charset="0"/>
                <a:ea typeface="Times New Roman" panose="02020603050405020304" pitchFamily="18" charset="0"/>
              </a:rPr>
              <a:t>: Il faut trouver autre </a:t>
            </a:r>
            <a:r>
              <a:rPr lang="fr-FR" sz="1400" dirty="0" smtClean="0">
                <a:latin typeface="Times New Roman" panose="02020603050405020304" pitchFamily="18" charset="0"/>
                <a:ea typeface="Times New Roman" panose="02020603050405020304" pitchFamily="18" charset="0"/>
              </a:rPr>
              <a:t>chose, l'atout </a:t>
            </a:r>
            <a:r>
              <a:rPr lang="fr-FR" sz="1400" dirty="0">
                <a:latin typeface="Times New Roman" panose="02020603050405020304" pitchFamily="18" charset="0"/>
                <a:ea typeface="Times New Roman" panose="02020603050405020304" pitchFamily="18" charset="0"/>
              </a:rPr>
              <a:t>du mort </a:t>
            </a:r>
            <a:r>
              <a:rPr lang="fr-FR" sz="1400" dirty="0" smtClean="0">
                <a:latin typeface="Times New Roman" panose="02020603050405020304" pitchFamily="18" charset="0"/>
                <a:ea typeface="Times New Roman" panose="02020603050405020304" pitchFamily="18" charset="0"/>
              </a:rPr>
              <a:t>devant servir </a:t>
            </a:r>
            <a:r>
              <a:rPr lang="fr-FR" sz="1400" dirty="0">
                <a:latin typeface="Times New Roman" panose="02020603050405020304" pitchFamily="18" charset="0"/>
                <a:ea typeface="Times New Roman" panose="02020603050405020304" pitchFamily="18" charset="0"/>
              </a:rPr>
              <a:t>de carte de communication</a:t>
            </a:r>
          </a:p>
          <a:p>
            <a:pPr marL="342900" lvl="0" indent="-342900" algn="just">
              <a:spcAft>
                <a:spcPts val="0"/>
              </a:spcAft>
              <a:buFont typeface="Times New Roman" panose="02020603050405020304" pitchFamily="18" charset="0"/>
              <a:buChar char="-"/>
              <a:tabLst>
                <a:tab pos="457200" algn="l"/>
              </a:tabLst>
            </a:pPr>
            <a:r>
              <a:rPr lang="fr-FR" sz="1400" dirty="0">
                <a:latin typeface="Times New Roman" panose="02020603050405020304" pitchFamily="18" charset="0"/>
                <a:ea typeface="Times New Roman" panose="02020603050405020304" pitchFamily="18" charset="0"/>
              </a:rPr>
              <a:t>par nécessité, il faut trouver </a:t>
            </a:r>
            <a:r>
              <a:rPr lang="fr-FR" sz="1400" b="1" u="sng" dirty="0">
                <a:latin typeface="Times New Roman" panose="02020603050405020304" pitchFamily="18" charset="0"/>
                <a:ea typeface="Times New Roman" panose="02020603050405020304" pitchFamily="18" charset="0"/>
              </a:rPr>
              <a:t>D10x de </a:t>
            </a:r>
            <a:r>
              <a:rPr lang="fr-FR" sz="1400" b="1" u="sng" dirty="0">
                <a:solidFill>
                  <a:srgbClr val="FF0000"/>
                </a:solidFill>
                <a:latin typeface="Times New Roman" panose="02020603050405020304" pitchFamily="18" charset="0"/>
                <a:ea typeface="Times New Roman" panose="02020603050405020304" pitchFamily="18" charset="0"/>
                <a:sym typeface="Symbol" panose="05050102010706020507" pitchFamily="18" charset="2"/>
              </a:rPr>
              <a:t></a:t>
            </a:r>
            <a:r>
              <a:rPr lang="fr-FR" sz="1400" dirty="0">
                <a:latin typeface="Times New Roman" panose="02020603050405020304" pitchFamily="18" charset="0"/>
                <a:ea typeface="Times New Roman" panose="02020603050405020304" pitchFamily="18" charset="0"/>
              </a:rPr>
              <a:t> en Ouest. Si ce n’est le cas, on passe à la donne suivante</a:t>
            </a:r>
          </a:p>
          <a:p>
            <a:pPr marL="342900" lvl="0" indent="-342900" algn="just">
              <a:spcAft>
                <a:spcPts val="0"/>
              </a:spcAft>
              <a:buFont typeface="Times New Roman" panose="02020603050405020304" pitchFamily="18" charset="0"/>
              <a:buChar char="-"/>
              <a:tabLst>
                <a:tab pos="457200" algn="l"/>
              </a:tabLst>
            </a:pPr>
            <a:r>
              <a:rPr lang="fr-FR" sz="1400" b="1" dirty="0">
                <a:solidFill>
                  <a:srgbClr val="C00000"/>
                </a:solidFill>
                <a:latin typeface="Times New Roman" panose="02020603050405020304" pitchFamily="18" charset="0"/>
                <a:ea typeface="Times New Roman" panose="02020603050405020304" pitchFamily="18" charset="0"/>
              </a:rPr>
              <a:t>Et ce n'est pas suffisant.</a:t>
            </a:r>
            <a:endParaRPr lang="fr-FR" sz="14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400" dirty="0">
                <a:latin typeface="Times New Roman" panose="02020603050405020304" pitchFamily="18" charset="0"/>
                <a:ea typeface="Times New Roman" panose="02020603050405020304" pitchFamily="18" charset="0"/>
              </a:rPr>
              <a:t>En effet après la purge des atouts on fait l'impasse à la Dame de </a:t>
            </a:r>
            <a:r>
              <a:rPr lang="fr-FR" sz="1400" dirty="0">
                <a:solidFill>
                  <a:srgbClr val="FF0000"/>
                </a:solidFill>
                <a:latin typeface="Times New Roman" panose="02020603050405020304" pitchFamily="18" charset="0"/>
                <a:ea typeface="Times New Roman" panose="02020603050405020304" pitchFamily="18" charset="0"/>
                <a:sym typeface="Symbol" panose="05050102010706020507" pitchFamily="18" charset="2"/>
              </a:rPr>
              <a:t></a:t>
            </a:r>
            <a:endParaRPr lang="fr-FR" sz="14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400" dirty="0">
                <a:latin typeface="Times New Roman" panose="02020603050405020304" pitchFamily="18" charset="0"/>
                <a:ea typeface="Times New Roman" panose="02020603050405020304" pitchFamily="18" charset="0"/>
              </a:rPr>
              <a:t>l'impasse réussit mais</a:t>
            </a:r>
            <a:r>
              <a:rPr lang="fr-FR" sz="1400" dirty="0">
                <a:solidFill>
                  <a:srgbClr val="000000"/>
                </a:solidFill>
                <a:latin typeface="Times New Roman" panose="02020603050405020304" pitchFamily="18" charset="0"/>
                <a:ea typeface="Times New Roman" panose="02020603050405020304" pitchFamily="18" charset="0"/>
              </a:rPr>
              <a:t> la main est bloquée au mort sans possibilité apparente de s'en sortir.</a:t>
            </a:r>
            <a:endParaRPr lang="fr-FR" sz="14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sz="1400" dirty="0">
                <a:solidFill>
                  <a:srgbClr val="000000"/>
                </a:solidFill>
                <a:latin typeface="Times New Roman" panose="02020603050405020304" pitchFamily="18" charset="0"/>
                <a:ea typeface="Times New Roman" panose="02020603050405020304" pitchFamily="18" charset="0"/>
              </a:rPr>
              <a:t>Si on joue petit</a:t>
            </a:r>
            <a:r>
              <a:rPr lang="fr-FR" sz="1400" dirty="0">
                <a:solidFill>
                  <a:srgbClr val="FF0000"/>
                </a:solidFill>
                <a:latin typeface="Times New Roman" panose="02020603050405020304" pitchFamily="18" charset="0"/>
                <a:ea typeface="Times New Roman" panose="02020603050405020304" pitchFamily="18" charset="0"/>
                <a:sym typeface="Symbol" panose="05050102010706020507" pitchFamily="18" charset="2"/>
              </a:rPr>
              <a:t></a:t>
            </a:r>
            <a:r>
              <a:rPr lang="fr-FR" sz="1400" dirty="0">
                <a:solidFill>
                  <a:srgbClr val="000000"/>
                </a:solidFill>
                <a:latin typeface="Times New Roman" panose="02020603050405020304" pitchFamily="18" charset="0"/>
                <a:ea typeface="Times New Roman" panose="02020603050405020304" pitchFamily="18" charset="0"/>
              </a:rPr>
              <a:t>, Est prend du Roi et recolle la main au mort au tour suivant pour faire sauter l’As</a:t>
            </a:r>
            <a:r>
              <a:rPr lang="fr-FR" sz="1400" dirty="0" smtClean="0">
                <a:solidFill>
                  <a:srgbClr val="000000"/>
                </a:solidFill>
                <a:latin typeface="Times New Roman" panose="02020603050405020304" pitchFamily="18" charset="0"/>
                <a:ea typeface="Times New Roman" panose="02020603050405020304" pitchFamily="18" charset="0"/>
              </a:rPr>
              <a:t>.</a:t>
            </a:r>
          </a:p>
          <a:p>
            <a:pPr marL="342900" lvl="0" indent="-342900" algn="just">
              <a:spcAft>
                <a:spcPts val="0"/>
              </a:spcAft>
              <a:buFont typeface="Times New Roman" panose="02020603050405020304" pitchFamily="18" charset="0"/>
              <a:buChar char="-"/>
              <a:tabLst>
                <a:tab pos="457200" algn="l"/>
              </a:tabLst>
            </a:pPr>
            <a:endParaRPr lang="fr-FR" sz="1400" dirty="0" smtClean="0">
              <a:solidFill>
                <a:srgbClr val="000000"/>
              </a:solidFill>
              <a:latin typeface="Times New Roman" panose="02020603050405020304" pitchFamily="18" charset="0"/>
              <a:ea typeface="Times New Roman" panose="02020603050405020304" pitchFamily="18" charset="0"/>
            </a:endParaRPr>
          </a:p>
          <a:p>
            <a:pPr marL="342900" indent="-342900" algn="just">
              <a:buFont typeface="Times New Roman" panose="02020603050405020304" pitchFamily="18" charset="0"/>
              <a:buChar char="-"/>
              <a:tabLst>
                <a:tab pos="457200" algn="l"/>
              </a:tabLst>
            </a:pPr>
            <a:r>
              <a:rPr lang="fr-FR" sz="1400" dirty="0" smtClean="0"/>
              <a:t>Mais cette ligne </a:t>
            </a:r>
            <a:r>
              <a:rPr lang="fr-FR" sz="1400" dirty="0"/>
              <a:t>de jeu </a:t>
            </a:r>
            <a:r>
              <a:rPr lang="fr-FR" sz="1400" dirty="0" smtClean="0"/>
              <a:t>est encore perdante</a:t>
            </a:r>
            <a:r>
              <a:rPr lang="fr-FR" sz="1400" dirty="0"/>
              <a:t>… </a:t>
            </a:r>
            <a:r>
              <a:rPr lang="fr-FR" sz="1400" dirty="0" smtClean="0"/>
              <a:t>bien qu’on en soit tout près.</a:t>
            </a:r>
          </a:p>
          <a:p>
            <a:pPr marL="342900" indent="-342900" algn="just">
              <a:buFont typeface="Times New Roman" panose="02020603050405020304" pitchFamily="18" charset="0"/>
              <a:buChar char="-"/>
              <a:tabLst>
                <a:tab pos="457200" algn="l"/>
              </a:tabLst>
            </a:pPr>
            <a:r>
              <a:rPr lang="fr-FR" sz="1400" dirty="0" smtClean="0"/>
              <a:t>On </a:t>
            </a:r>
            <a:r>
              <a:rPr lang="fr-FR" sz="1400" dirty="0"/>
              <a:t>s'est creusé les méninges pour rien. </a:t>
            </a:r>
            <a:r>
              <a:rPr lang="fr-FR" sz="1400" dirty="0" smtClean="0"/>
              <a:t>Le </a:t>
            </a:r>
            <a:r>
              <a:rPr lang="fr-FR" sz="1400" dirty="0"/>
              <a:t>compte initial des mains a situé tous les </a:t>
            </a:r>
            <a:r>
              <a:rPr lang="fr-FR" sz="1400" dirty="0">
                <a:solidFill>
                  <a:srgbClr val="FF0000"/>
                </a:solidFill>
                <a:sym typeface="Symbol" panose="05050102010706020507" pitchFamily="18" charset="2"/>
              </a:rPr>
              <a:t></a:t>
            </a:r>
            <a:r>
              <a:rPr lang="fr-FR" sz="1400" dirty="0"/>
              <a:t> en Est</a:t>
            </a:r>
            <a:r>
              <a:rPr lang="fr-FR" sz="1400" dirty="0" smtClean="0"/>
              <a:t>.</a:t>
            </a:r>
          </a:p>
          <a:p>
            <a:pPr marL="342900" indent="-342900" algn="just">
              <a:buFont typeface="Times New Roman" panose="02020603050405020304" pitchFamily="18" charset="0"/>
              <a:buChar char="-"/>
              <a:tabLst>
                <a:tab pos="457200" algn="l"/>
              </a:tabLst>
            </a:pPr>
            <a:r>
              <a:rPr lang="fr-FR" sz="1400" dirty="0" smtClean="0"/>
              <a:t>De </a:t>
            </a:r>
            <a:r>
              <a:rPr lang="fr-FR" sz="1400" dirty="0"/>
              <a:t>ce fait, l'As de </a:t>
            </a:r>
            <a:r>
              <a:rPr lang="fr-FR" sz="1400" dirty="0">
                <a:solidFill>
                  <a:srgbClr val="FF0000"/>
                </a:solidFill>
                <a:sym typeface="Symbol" panose="05050102010706020507" pitchFamily="18" charset="2"/>
              </a:rPr>
              <a:t></a:t>
            </a:r>
            <a:r>
              <a:rPr lang="fr-FR" sz="1400" dirty="0"/>
              <a:t> </a:t>
            </a:r>
            <a:r>
              <a:rPr lang="fr-FR" sz="1400" b="1" i="1" dirty="0"/>
              <a:t>constitue plus un gros handicap qu’un avantage</a:t>
            </a:r>
            <a:r>
              <a:rPr lang="fr-FR" sz="1400" b="1" dirty="0"/>
              <a:t>. IL FAUT S’EN DÉBARRASSER AU PLUS VITE en le défaussant SUR LE ROI DE ♠</a:t>
            </a:r>
            <a:r>
              <a:rPr lang="fr-FR" sz="1400" b="1" dirty="0" smtClean="0"/>
              <a:t>.</a:t>
            </a:r>
            <a:endParaRPr lang="fr-FR" sz="1400" dirty="0">
              <a:effectLst/>
              <a:latin typeface="Times New Roman" panose="02020603050405020304" pitchFamily="18" charset="0"/>
              <a:ea typeface="Times New Roman" panose="02020603050405020304" pitchFamily="18"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77488281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60</a:t>
            </a:fld>
            <a:endParaRPr lang="fr-FR" dirty="0">
              <a:solidFill>
                <a:prstClr val="black">
                  <a:tint val="75000"/>
                </a:prstClr>
              </a:solidFill>
            </a:endParaRPr>
          </a:p>
        </p:txBody>
      </p:sp>
      <p:sp>
        <p:nvSpPr>
          <p:cNvPr id="3" name="Rectangle 2"/>
          <p:cNvSpPr/>
          <p:nvPr/>
        </p:nvSpPr>
        <p:spPr>
          <a:xfrm>
            <a:off x="103909" y="23997"/>
            <a:ext cx="7917873" cy="4778231"/>
          </a:xfrm>
          <a:prstGeom prst="rect">
            <a:avLst/>
          </a:prstGeom>
        </p:spPr>
        <p:txBody>
          <a:bodyPr wrap="square">
            <a:spAutoFit/>
          </a:bodyPr>
          <a:lstStyle/>
          <a:p>
            <a:pPr algn="just">
              <a:spcAft>
                <a:spcPts val="0"/>
              </a:spcAft>
            </a:pPr>
            <a:r>
              <a:rPr lang="fr-FR" sz="1200" dirty="0" smtClean="0">
                <a:solidFill>
                  <a:srgbClr val="000000"/>
                </a:solidFill>
                <a:latin typeface="Times New Roman" panose="02020603050405020304" pitchFamily="18" charset="0"/>
                <a:ea typeface="Times New Roman" panose="02020603050405020304" pitchFamily="18" charset="0"/>
              </a:rPr>
              <a:t>Ensuite on purge </a:t>
            </a:r>
            <a:r>
              <a:rPr lang="fr-FR" sz="1200" dirty="0">
                <a:solidFill>
                  <a:srgbClr val="000000"/>
                </a:solidFill>
                <a:latin typeface="Times New Roman" panose="02020603050405020304" pitchFamily="18" charset="0"/>
                <a:ea typeface="Times New Roman" panose="02020603050405020304" pitchFamily="18" charset="0"/>
              </a:rPr>
              <a:t>des </a:t>
            </a:r>
            <a:r>
              <a:rPr lang="fr-FR" sz="1200" dirty="0" smtClean="0">
                <a:solidFill>
                  <a:srgbClr val="000000"/>
                </a:solidFill>
                <a:latin typeface="Times New Roman" panose="02020603050405020304" pitchFamily="18" charset="0"/>
                <a:ea typeface="Times New Roman" panose="02020603050405020304" pitchFamily="18" charset="0"/>
              </a:rPr>
              <a:t>atouts, on fait l’impasse </a:t>
            </a:r>
            <a:r>
              <a:rPr lang="fr-FR" sz="1200" dirty="0">
                <a:solidFill>
                  <a:srgbClr val="000000"/>
                </a:solidFill>
                <a:latin typeface="Times New Roman" panose="02020603050405020304" pitchFamily="18" charset="0"/>
                <a:ea typeface="Times New Roman" panose="02020603050405020304" pitchFamily="18" charset="0"/>
              </a:rPr>
              <a:t>à la </a:t>
            </a:r>
            <a:r>
              <a:rPr lang="fr-FR" sz="1200" dirty="0" smtClean="0">
                <a:solidFill>
                  <a:srgbClr val="000000"/>
                </a:solidFill>
                <a:latin typeface="Times New Roman" panose="02020603050405020304" pitchFamily="18" charset="0"/>
                <a:ea typeface="Times New Roman" panose="02020603050405020304" pitchFamily="18" charset="0"/>
              </a:rPr>
              <a:t>D de  </a:t>
            </a:r>
            <a:r>
              <a:rPr lang="fr-FR" sz="1200" dirty="0" smtClean="0">
                <a:solidFill>
                  <a:srgbClr val="FF0000"/>
                </a:solidFill>
                <a:latin typeface="Times New Roman" panose="02020603050405020304" pitchFamily="18" charset="0"/>
                <a:ea typeface="Times New Roman" panose="02020603050405020304" pitchFamily="18" charset="0"/>
              </a:rPr>
              <a:t>♥</a:t>
            </a:r>
            <a:r>
              <a:rPr lang="fr-FR" sz="1200" dirty="0" smtClean="0">
                <a:latin typeface="Times New Roman" panose="02020603050405020304" pitchFamily="18" charset="0"/>
                <a:ea typeface="Times New Roman" panose="02020603050405020304" pitchFamily="18" charset="0"/>
              </a:rPr>
              <a:t>, on débloque le </a:t>
            </a:r>
            <a:r>
              <a:rPr lang="fr-FR" sz="1200" dirty="0">
                <a:solidFill>
                  <a:srgbClr val="000000"/>
                </a:solidFill>
                <a:latin typeface="Times New Roman" panose="02020603050405020304" pitchFamily="18" charset="0"/>
                <a:ea typeface="Times New Roman" panose="02020603050405020304" pitchFamily="18" charset="0"/>
              </a:rPr>
              <a:t>Roi </a:t>
            </a:r>
            <a:r>
              <a:rPr lang="fr-FR" sz="1200" dirty="0" smtClean="0">
                <a:solidFill>
                  <a:srgbClr val="000000"/>
                </a:solidFill>
                <a:latin typeface="Times New Roman" panose="02020603050405020304" pitchFamily="18" charset="0"/>
                <a:ea typeface="Times New Roman" panose="02020603050405020304" pitchFamily="18" charset="0"/>
              </a:rPr>
              <a:t>pour le final </a:t>
            </a:r>
            <a:r>
              <a:rPr lang="fr-FR" sz="1200" dirty="0">
                <a:solidFill>
                  <a:srgbClr val="000000"/>
                </a:solidFill>
                <a:latin typeface="Times New Roman" panose="02020603050405020304" pitchFamily="18" charset="0"/>
                <a:ea typeface="Times New Roman" panose="02020603050405020304" pitchFamily="18" charset="0"/>
              </a:rPr>
              <a:t>suivant </a:t>
            </a:r>
            <a:r>
              <a:rPr lang="fr-FR" sz="1200" dirty="0" smtClean="0">
                <a:solidFill>
                  <a:srgbClr val="000000"/>
                </a:solidFill>
                <a:latin typeface="Times New Roman" panose="02020603050405020304" pitchFamily="18" charset="0"/>
                <a:ea typeface="Times New Roman" panose="02020603050405020304" pitchFamily="18" charset="0"/>
              </a:rPr>
              <a:t>:</a:t>
            </a:r>
          </a:p>
          <a:p>
            <a:pPr algn="just">
              <a:spcAft>
                <a:spcPts val="0"/>
              </a:spcAft>
            </a:pPr>
            <a:endParaRPr lang="fr-FR" sz="1400" dirty="0">
              <a:solidFill>
                <a:srgbClr val="000000"/>
              </a:solidFill>
              <a:latin typeface="Times New Roman" panose="02020603050405020304" pitchFamily="18" charset="0"/>
              <a:ea typeface="Times New Roman" panose="02020603050405020304" pitchFamily="18" charset="0"/>
            </a:endParaRPr>
          </a:p>
          <a:p>
            <a:pPr algn="just">
              <a:spcAft>
                <a:spcPts val="0"/>
              </a:spcAft>
            </a:pPr>
            <a:endParaRPr lang="fr-FR" sz="1400" dirty="0" smtClean="0">
              <a:solidFill>
                <a:srgbClr val="000000"/>
              </a:solidFill>
              <a:latin typeface="Times New Roman" panose="02020603050405020304" pitchFamily="18" charset="0"/>
              <a:ea typeface="Times New Roman" panose="02020603050405020304" pitchFamily="18" charset="0"/>
            </a:endParaRPr>
          </a:p>
          <a:p>
            <a:pPr algn="just">
              <a:spcAft>
                <a:spcPts val="0"/>
              </a:spcAft>
            </a:pPr>
            <a:endParaRPr lang="fr-FR" sz="1400" dirty="0">
              <a:solidFill>
                <a:srgbClr val="000000"/>
              </a:solidFill>
              <a:latin typeface="Times New Roman" panose="02020603050405020304" pitchFamily="18" charset="0"/>
              <a:ea typeface="Times New Roman" panose="02020603050405020304" pitchFamily="18" charset="0"/>
            </a:endParaRPr>
          </a:p>
          <a:p>
            <a:pPr algn="just">
              <a:spcAft>
                <a:spcPts val="0"/>
              </a:spcAft>
            </a:pPr>
            <a:endParaRPr lang="fr-FR" sz="1400" dirty="0" smtClean="0">
              <a:solidFill>
                <a:srgbClr val="000000"/>
              </a:solidFill>
              <a:latin typeface="Times New Roman" panose="02020603050405020304" pitchFamily="18" charset="0"/>
              <a:ea typeface="Times New Roman" panose="02020603050405020304" pitchFamily="18" charset="0"/>
            </a:endParaRPr>
          </a:p>
          <a:p>
            <a:pPr algn="just">
              <a:spcAft>
                <a:spcPts val="0"/>
              </a:spcAft>
            </a:pPr>
            <a:endParaRPr lang="fr-FR" sz="1400" dirty="0">
              <a:solidFill>
                <a:srgbClr val="000000"/>
              </a:solidFill>
              <a:latin typeface="Times New Roman" panose="02020603050405020304" pitchFamily="18" charset="0"/>
              <a:ea typeface="Times New Roman" panose="02020603050405020304" pitchFamily="18" charset="0"/>
            </a:endParaRPr>
          </a:p>
          <a:p>
            <a:pPr algn="just">
              <a:spcAft>
                <a:spcPts val="0"/>
              </a:spcAft>
            </a:pPr>
            <a:endParaRPr lang="fr-FR" sz="1400" dirty="0" smtClean="0">
              <a:solidFill>
                <a:srgbClr val="000000"/>
              </a:solidFill>
              <a:latin typeface="Times New Roman" panose="02020603050405020304" pitchFamily="18" charset="0"/>
              <a:ea typeface="Times New Roman" panose="02020603050405020304" pitchFamily="18" charset="0"/>
            </a:endParaRPr>
          </a:p>
          <a:p>
            <a:pPr algn="just">
              <a:spcAft>
                <a:spcPts val="0"/>
              </a:spcAft>
            </a:pPr>
            <a:endParaRPr lang="fr-FR" sz="1400" dirty="0">
              <a:solidFill>
                <a:srgbClr val="000000"/>
              </a:solidFill>
              <a:latin typeface="Times New Roman" panose="02020603050405020304" pitchFamily="18" charset="0"/>
              <a:ea typeface="Times New Roman" panose="02020603050405020304" pitchFamily="18" charset="0"/>
            </a:endParaRPr>
          </a:p>
          <a:p>
            <a:pPr algn="just">
              <a:spcAft>
                <a:spcPts val="0"/>
              </a:spcAft>
            </a:pPr>
            <a:endParaRPr lang="fr-FR" sz="1400" dirty="0" smtClean="0">
              <a:solidFill>
                <a:srgbClr val="000000"/>
              </a:solidFill>
              <a:latin typeface="Times New Roman" panose="02020603050405020304" pitchFamily="18" charset="0"/>
              <a:ea typeface="Times New Roman" panose="02020603050405020304" pitchFamily="18" charset="0"/>
            </a:endParaRPr>
          </a:p>
          <a:p>
            <a:pPr algn="just">
              <a:spcAft>
                <a:spcPts val="0"/>
              </a:spcAft>
            </a:pPr>
            <a:endParaRPr lang="fr-FR" sz="1400" dirty="0" smtClean="0">
              <a:latin typeface="Times New Roman" panose="02020603050405020304" pitchFamily="18" charset="0"/>
              <a:ea typeface="Times New Roman" panose="02020603050405020304" pitchFamily="18" charset="0"/>
            </a:endParaRPr>
          </a:p>
          <a:p>
            <a:pPr algn="just">
              <a:spcAft>
                <a:spcPts val="0"/>
              </a:spcAft>
            </a:pPr>
            <a:endParaRPr lang="fr-FR" sz="1400" dirty="0">
              <a:latin typeface="Times New Roman" panose="02020603050405020304" pitchFamily="18" charset="0"/>
              <a:ea typeface="Times New Roman" panose="02020603050405020304" pitchFamily="18" charset="0"/>
            </a:endParaRPr>
          </a:p>
          <a:p>
            <a:pPr algn="just">
              <a:spcAft>
                <a:spcPts val="0"/>
              </a:spcAft>
            </a:pPr>
            <a:endParaRPr lang="fr-FR" sz="1400" dirty="0" smtClean="0">
              <a:latin typeface="Times New Roman" panose="02020603050405020304" pitchFamily="18" charset="0"/>
              <a:ea typeface="Times New Roman" panose="02020603050405020304" pitchFamily="18" charset="0"/>
            </a:endParaRPr>
          </a:p>
          <a:p>
            <a:pPr algn="just">
              <a:spcAft>
                <a:spcPts val="0"/>
              </a:spcAft>
            </a:pPr>
            <a:endParaRPr lang="fr-FR" sz="1400" dirty="0">
              <a:latin typeface="Times New Roman" panose="02020603050405020304" pitchFamily="18" charset="0"/>
              <a:ea typeface="Times New Roman" panose="02020603050405020304" pitchFamily="18" charset="0"/>
            </a:endParaRPr>
          </a:p>
          <a:p>
            <a:pPr algn="just">
              <a:spcAft>
                <a:spcPts val="0"/>
              </a:spcAft>
            </a:pPr>
            <a:endParaRPr lang="fr-FR" sz="1400" dirty="0" smtClean="0">
              <a:latin typeface="Times New Roman" panose="02020603050405020304" pitchFamily="18" charset="0"/>
              <a:ea typeface="Times New Roman" panose="02020603050405020304" pitchFamily="18" charset="0"/>
            </a:endParaRPr>
          </a:p>
          <a:p>
            <a:pPr algn="just">
              <a:spcAft>
                <a:spcPts val="0"/>
              </a:spcAft>
            </a:pPr>
            <a:endParaRPr lang="fr-FR" sz="1400" dirty="0">
              <a:latin typeface="Times New Roman" panose="02020603050405020304" pitchFamily="18" charset="0"/>
              <a:ea typeface="Times New Roman" panose="02020603050405020304" pitchFamily="18" charset="0"/>
            </a:endParaRPr>
          </a:p>
          <a:p>
            <a:pPr algn="just">
              <a:spcAft>
                <a:spcPts val="0"/>
              </a:spcAft>
            </a:pPr>
            <a:r>
              <a:rPr lang="fr-FR" sz="1400" dirty="0" smtClean="0">
                <a:latin typeface="Times New Roman" panose="02020603050405020304" pitchFamily="18" charset="0"/>
                <a:ea typeface="Times New Roman" panose="02020603050405020304" pitchFamily="18" charset="0"/>
              </a:rPr>
              <a:t>La donne d’origine →→→→</a:t>
            </a:r>
          </a:p>
          <a:p>
            <a:pPr algn="just">
              <a:spcAft>
                <a:spcPts val="0"/>
              </a:spcAft>
            </a:pPr>
            <a:endParaRPr lang="fr-FR" sz="1400" dirty="0" smtClean="0">
              <a:latin typeface="Times New Roman" panose="02020603050405020304" pitchFamily="18" charset="0"/>
              <a:ea typeface="Times New Roman" panose="02020603050405020304" pitchFamily="18" charset="0"/>
            </a:endParaRPr>
          </a:p>
          <a:p>
            <a:pPr algn="just">
              <a:spcAft>
                <a:spcPts val="0"/>
              </a:spcAft>
            </a:pPr>
            <a:endParaRPr lang="fr-FR" sz="1400" dirty="0">
              <a:latin typeface="Times New Roman" panose="02020603050405020304" pitchFamily="18" charset="0"/>
              <a:ea typeface="Times New Roman" panose="02020603050405020304" pitchFamily="18" charset="0"/>
            </a:endParaRPr>
          </a:p>
          <a:p>
            <a:pPr algn="just">
              <a:spcAft>
                <a:spcPts val="0"/>
              </a:spcAft>
            </a:pPr>
            <a:endParaRPr lang="fr-FR" sz="1400" dirty="0" smtClean="0">
              <a:latin typeface="Times New Roman" panose="02020603050405020304" pitchFamily="18" charset="0"/>
              <a:ea typeface="Times New Roman" panose="02020603050405020304" pitchFamily="18" charset="0"/>
            </a:endParaRPr>
          </a:p>
          <a:p>
            <a:pPr algn="just">
              <a:spcAft>
                <a:spcPts val="0"/>
              </a:spcAft>
            </a:pPr>
            <a:endParaRPr lang="fr-FR" sz="1400" dirty="0" smtClean="0">
              <a:latin typeface="Times New Roman" panose="02020603050405020304" pitchFamily="18" charset="0"/>
              <a:ea typeface="Times New Roman" panose="02020603050405020304" pitchFamily="18" charset="0"/>
            </a:endParaRPr>
          </a:p>
          <a:p>
            <a:pPr algn="just">
              <a:spcAft>
                <a:spcPts val="0"/>
              </a:spcAft>
            </a:pPr>
            <a:endParaRPr lang="fr-FR" sz="1400" dirty="0">
              <a:latin typeface="Times New Roman" panose="02020603050405020304" pitchFamily="18" charset="0"/>
              <a:ea typeface="Times New Roman" panose="02020603050405020304" pitchFamily="18" charset="0"/>
            </a:endParaRPr>
          </a:p>
          <a:p>
            <a:pPr algn="just">
              <a:spcAft>
                <a:spcPts val="0"/>
              </a:spcAft>
            </a:pPr>
            <a:r>
              <a:rPr lang="fr-FR" sz="1050" dirty="0">
                <a:solidFill>
                  <a:srgbClr val="FF0000"/>
                </a:solidFill>
                <a:latin typeface="Arial" panose="020B0604020202020204" pitchFamily="34" charset="0"/>
                <a:ea typeface="Times New Roman" panose="02020603050405020304" pitchFamily="18" charset="0"/>
              </a:rPr>
              <a:t> </a:t>
            </a:r>
            <a:endParaRPr lang="fr-FR" sz="1400" dirty="0">
              <a:effectLst/>
              <a:latin typeface="Times New Roman" panose="02020603050405020304" pitchFamily="18" charset="0"/>
              <a:ea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2109361398"/>
              </p:ext>
            </p:extLst>
          </p:nvPr>
        </p:nvGraphicFramePr>
        <p:xfrm>
          <a:off x="207272" y="262886"/>
          <a:ext cx="7889098" cy="2103120"/>
        </p:xfrm>
        <a:graphic>
          <a:graphicData uri="http://schemas.openxmlformats.org/drawingml/2006/table">
            <a:tbl>
              <a:tblPr firstRow="1" firstCol="1" bandRow="1">
                <a:tableStyleId>{5C22544A-7EE6-4342-B048-85BDC9FD1C3A}</a:tableStyleId>
              </a:tblPr>
              <a:tblGrid>
                <a:gridCol w="335757"/>
                <a:gridCol w="714965"/>
                <a:gridCol w="273795"/>
                <a:gridCol w="717499"/>
                <a:gridCol w="278433"/>
                <a:gridCol w="631827"/>
                <a:gridCol w="4936822"/>
              </a:tblGrid>
              <a:tr h="0">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rowSpan="1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On avance le 6 de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et on attend.</a:t>
                      </a:r>
                    </a:p>
                    <a:p>
                      <a:pPr marL="342900" lvl="0" indent="-342900">
                        <a:lnSpc>
                          <a:spcPct val="115000"/>
                        </a:lnSpc>
                        <a:spcAft>
                          <a:spcPts val="0"/>
                        </a:spcAft>
                        <a:buFont typeface="Times New Roman" panose="02020603050405020304" pitchFamily="18" charset="0"/>
                        <a:buChar char="-"/>
                        <a:tabLst>
                          <a:tab pos="457200" algn="l"/>
                          <a:tab pos="2286635" algn="l"/>
                        </a:tabLst>
                      </a:pPr>
                      <a:r>
                        <a:rPr lang="fr-FR" sz="1000" dirty="0">
                          <a:effectLst/>
                          <a:latin typeface="Times New Roman" panose="02020603050405020304" pitchFamily="18" charset="0"/>
                          <a:cs typeface="Times New Roman" panose="02020603050405020304" pitchFamily="18" charset="0"/>
                        </a:rPr>
                        <a:t>Si Est prend et rejoue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surtout pas d'impasse : par nécessité la Dame de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doit être 3ème en  Ouest.</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Si Est rejoue</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on prend de la Dame et on tire l'As de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6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V87</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N</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O      E</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S</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D</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75</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RV</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D109</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0">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A9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D3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95068">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graphicFrame>
        <p:nvGraphicFramePr>
          <p:cNvPr id="5" name="Tableau 4"/>
          <p:cNvGraphicFramePr>
            <a:graphicFrameLocks noGrp="1"/>
          </p:cNvGraphicFramePr>
          <p:nvPr>
            <p:extLst>
              <p:ext uri="{D42A27DB-BD31-4B8C-83A1-F6EECF244321}">
                <p14:modId xmlns:p14="http://schemas.microsoft.com/office/powerpoint/2010/main" val="2417072179"/>
              </p:ext>
            </p:extLst>
          </p:nvPr>
        </p:nvGraphicFramePr>
        <p:xfrm>
          <a:off x="2412999" y="2442576"/>
          <a:ext cx="5743864" cy="2202283"/>
        </p:xfrm>
        <a:graphic>
          <a:graphicData uri="http://schemas.openxmlformats.org/drawingml/2006/table">
            <a:tbl>
              <a:tblPr firstRow="1" firstCol="1" bandRow="1">
                <a:tableStyleId>{5C22544A-7EE6-4342-B048-85BDC9FD1C3A}</a:tableStyleId>
              </a:tblPr>
              <a:tblGrid>
                <a:gridCol w="254274"/>
                <a:gridCol w="707199"/>
                <a:gridCol w="253729"/>
                <a:gridCol w="680194"/>
                <a:gridCol w="241648"/>
                <a:gridCol w="805493"/>
                <a:gridCol w="2801327"/>
              </a:tblGrid>
              <a:tr h="274423">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2</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rowSpan="1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Il n'y a pas d'autre solution que celle expliquée ci-dessus.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Elle nécessite un bon TIMING</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et la  défausse de l'As de ♦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169772">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RV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169772">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A6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169772">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AV875432</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169772">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876543</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N</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O      E</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S</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169772">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D106</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8754 </a:t>
                      </a: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169772">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RV10987654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169772">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RD109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169772">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ARDV109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vMerge="1">
                  <a:txBody>
                    <a:bodyPr/>
                    <a:lstStyle/>
                    <a:p>
                      <a:endParaRPr lang="fr-FR"/>
                    </a:p>
                  </a:txBody>
                  <a:tcPr/>
                </a:tc>
              </a:tr>
              <a:tr h="169772">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A932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169772">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D3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159008">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rPr>
                        <a:t>6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92452178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61</a:t>
            </a:fld>
            <a:endParaRPr lang="fr-FR" dirty="0">
              <a:solidFill>
                <a:prstClr val="black">
                  <a:tint val="75000"/>
                </a:prstClr>
              </a:solidFill>
            </a:endParaRPr>
          </a:p>
        </p:txBody>
      </p:sp>
      <p:sp>
        <p:nvSpPr>
          <p:cNvPr id="3" name="Rectangle 2"/>
          <p:cNvSpPr/>
          <p:nvPr/>
        </p:nvSpPr>
        <p:spPr>
          <a:xfrm>
            <a:off x="126716" y="80647"/>
            <a:ext cx="7894782" cy="4493538"/>
          </a:xfrm>
          <a:prstGeom prst="rect">
            <a:avLst/>
          </a:prstGeom>
        </p:spPr>
        <p:txBody>
          <a:bodyPr wrap="square">
            <a:spAutoFit/>
          </a:bodyPr>
          <a:lstStyle/>
          <a:p>
            <a:pPr algn="just">
              <a:spcAft>
                <a:spcPts val="0"/>
              </a:spcAft>
            </a:pPr>
            <a:r>
              <a:rPr lang="fr-FR" sz="1200" b="1" dirty="0">
                <a:latin typeface="Times New Roman" panose="02020603050405020304" pitchFamily="18" charset="0"/>
                <a:ea typeface="Times New Roman" panose="02020603050405020304" pitchFamily="18" charset="0"/>
                <a:cs typeface="Times New Roman" panose="02020603050405020304" pitchFamily="18" charset="0"/>
              </a:rPr>
              <a:t>4/-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Il n’y a pas que le déclarant à pouvoir COMPTER les mains, les défenseurs le peuvent aussi de la même manière. Dans la donne suivante, chère Muriel vous êtes en Est. À la 7eme levée, il vous faudra défausser une carte et coûte que coûte vous ne pouvez vous tromper sous peine de refiler le contrat. À vous, de savoir laquelle et pourquoi. </a:t>
            </a:r>
            <a:endParaRPr lang="fr-FR"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Aidez-vous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du déroulement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ci-dessous et reconstituez la main du déclarant :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1400" dirty="0">
                <a:latin typeface="Times New Roman" panose="02020603050405020304" pitchFamily="18" charset="0"/>
                <a:ea typeface="Times New Roman" panose="02020603050405020304" pitchFamily="18" charset="0"/>
              </a:rPr>
              <a:t>:</a:t>
            </a:r>
            <a:r>
              <a:rPr lang="fr-FR" sz="1400" i="1" dirty="0">
                <a:latin typeface="Times New Roman" panose="02020603050405020304" pitchFamily="18" charset="0"/>
                <a:ea typeface="Times New Roman" panose="02020603050405020304" pitchFamily="18" charset="0"/>
              </a:rPr>
              <a:t> </a:t>
            </a:r>
            <a:endParaRPr lang="fr-FR" sz="1400" i="1" dirty="0">
              <a:effectLst/>
              <a:latin typeface="Times New Roman" panose="02020603050405020304" pitchFamily="18" charset="0"/>
              <a:ea typeface="Times New Roman" panose="02020603050405020304" pitchFamily="18" charset="0"/>
            </a:endParaRPr>
          </a:p>
          <a:p>
            <a:pPr algn="just">
              <a:spcAft>
                <a:spcPts val="0"/>
              </a:spcAft>
            </a:pPr>
            <a:endParaRPr lang="fr-FR" sz="1400" i="1" dirty="0" smtClean="0">
              <a:latin typeface="Times New Roman" panose="02020603050405020304" pitchFamily="18" charset="0"/>
              <a:ea typeface="Times New Roman" panose="02020603050405020304" pitchFamily="18" charset="0"/>
            </a:endParaRPr>
          </a:p>
          <a:p>
            <a:pPr algn="just">
              <a:spcAft>
                <a:spcPts val="0"/>
              </a:spcAft>
            </a:pPr>
            <a:endParaRPr lang="fr-FR" sz="1400" i="1" dirty="0" smtClean="0">
              <a:effectLst/>
              <a:latin typeface="Times New Roman" panose="02020603050405020304" pitchFamily="18" charset="0"/>
              <a:ea typeface="Times New Roman" panose="02020603050405020304" pitchFamily="18" charset="0"/>
            </a:endParaRPr>
          </a:p>
          <a:p>
            <a:pPr algn="just">
              <a:spcAft>
                <a:spcPts val="0"/>
              </a:spcAft>
            </a:pPr>
            <a:endParaRPr lang="fr-FR" sz="1400" i="1" dirty="0" smtClean="0">
              <a:latin typeface="Times New Roman" panose="02020603050405020304" pitchFamily="18" charset="0"/>
              <a:ea typeface="Times New Roman" panose="02020603050405020304" pitchFamily="18" charset="0"/>
            </a:endParaRPr>
          </a:p>
          <a:p>
            <a:pPr algn="just">
              <a:spcAft>
                <a:spcPts val="0"/>
              </a:spcAft>
            </a:pPr>
            <a:endParaRPr lang="fr-FR" sz="1400" i="1" dirty="0">
              <a:effectLst/>
              <a:latin typeface="Times New Roman" panose="02020603050405020304" pitchFamily="18" charset="0"/>
              <a:ea typeface="Times New Roman" panose="02020603050405020304" pitchFamily="18" charset="0"/>
            </a:endParaRPr>
          </a:p>
          <a:p>
            <a:pPr algn="just">
              <a:spcAft>
                <a:spcPts val="0"/>
              </a:spcAft>
            </a:pPr>
            <a:endParaRPr lang="fr-FR" sz="1400" i="1" dirty="0" smtClean="0">
              <a:latin typeface="Times New Roman" panose="02020603050405020304" pitchFamily="18" charset="0"/>
              <a:ea typeface="Times New Roman" panose="02020603050405020304" pitchFamily="18" charset="0"/>
            </a:endParaRPr>
          </a:p>
          <a:p>
            <a:pPr algn="just">
              <a:spcAft>
                <a:spcPts val="0"/>
              </a:spcAft>
            </a:pPr>
            <a:endParaRPr lang="fr-FR" sz="1400" i="1" dirty="0">
              <a:effectLst/>
              <a:latin typeface="Times New Roman" panose="02020603050405020304" pitchFamily="18" charset="0"/>
              <a:ea typeface="Times New Roman" panose="02020603050405020304" pitchFamily="18" charset="0"/>
            </a:endParaRPr>
          </a:p>
          <a:p>
            <a:pPr algn="just">
              <a:spcAft>
                <a:spcPts val="0"/>
              </a:spcAft>
            </a:pPr>
            <a:endParaRPr lang="fr-FR" sz="1400" i="1" dirty="0" smtClean="0">
              <a:latin typeface="Times New Roman" panose="02020603050405020304" pitchFamily="18" charset="0"/>
              <a:ea typeface="Times New Roman" panose="02020603050405020304" pitchFamily="18" charset="0"/>
            </a:endParaRPr>
          </a:p>
          <a:p>
            <a:pPr algn="just">
              <a:spcAft>
                <a:spcPts val="0"/>
              </a:spcAft>
            </a:pPr>
            <a:endParaRPr lang="fr-FR" sz="1400" i="1" dirty="0">
              <a:effectLst/>
              <a:latin typeface="Times New Roman" panose="02020603050405020304" pitchFamily="18" charset="0"/>
              <a:ea typeface="Times New Roman" panose="02020603050405020304" pitchFamily="18" charset="0"/>
            </a:endParaRPr>
          </a:p>
          <a:p>
            <a:pPr algn="just">
              <a:spcAft>
                <a:spcPts val="0"/>
              </a:spcAft>
            </a:pPr>
            <a:endParaRPr lang="fr-FR" sz="1400" i="1" dirty="0" smtClean="0">
              <a:latin typeface="Times New Roman" panose="02020603050405020304" pitchFamily="18" charset="0"/>
              <a:ea typeface="Times New Roman" panose="02020603050405020304" pitchFamily="18" charset="0"/>
            </a:endParaRPr>
          </a:p>
          <a:p>
            <a:pPr algn="just">
              <a:spcAft>
                <a:spcPts val="0"/>
              </a:spcAft>
            </a:pPr>
            <a:endParaRPr lang="fr-FR" sz="1400" i="1" dirty="0" smtClean="0">
              <a:effectLst/>
              <a:latin typeface="Times New Roman" panose="02020603050405020304" pitchFamily="18" charset="0"/>
              <a:ea typeface="Times New Roman" panose="02020603050405020304" pitchFamily="18" charset="0"/>
            </a:endParaRPr>
          </a:p>
          <a:p>
            <a:endParaRPr lang="fr-FR" sz="1200" dirty="0" smtClean="0">
              <a:latin typeface="Times New Roman" panose="02020603050405020304" pitchFamily="18" charset="0"/>
              <a:cs typeface="Times New Roman" panose="02020603050405020304" pitchFamily="18" charset="0"/>
            </a:endParaRPr>
          </a:p>
          <a:p>
            <a:endParaRPr lang="fr-FR" sz="1200" dirty="0">
              <a:latin typeface="Times New Roman" panose="02020603050405020304" pitchFamily="18" charset="0"/>
              <a:cs typeface="Times New Roman" panose="02020603050405020304" pitchFamily="18" charset="0"/>
            </a:endParaRPr>
          </a:p>
          <a:p>
            <a:r>
              <a:rPr lang="fr-FR" sz="1200" dirty="0" smtClean="0">
                <a:latin typeface="Times New Roman" panose="02020603050405020304" pitchFamily="18" charset="0"/>
                <a:cs typeface="Times New Roman" panose="02020603050405020304" pitchFamily="18" charset="0"/>
              </a:rPr>
              <a:t>Pour </a:t>
            </a:r>
            <a:r>
              <a:rPr lang="fr-FR" sz="1200" dirty="0">
                <a:latin typeface="Times New Roman" panose="02020603050405020304" pitchFamily="18" charset="0"/>
                <a:cs typeface="Times New Roman" panose="02020603050405020304" pitchFamily="18" charset="0"/>
              </a:rPr>
              <a:t>le savoir, il faut supputer le nombre de levées que Sud peut réaliser :</a:t>
            </a:r>
          </a:p>
          <a:p>
            <a:r>
              <a:rPr lang="fr-FR" sz="1200" dirty="0" smtClean="0">
                <a:latin typeface="Times New Roman" panose="02020603050405020304" pitchFamily="18" charset="0"/>
                <a:cs typeface="Times New Roman" panose="02020603050405020304" pitchFamily="18" charset="0"/>
              </a:rPr>
              <a:t>6 </a:t>
            </a:r>
            <a:r>
              <a:rPr lang="fr-FR" sz="1200" dirty="0" smtClean="0">
                <a:latin typeface="Times New Roman" panose="02020603050405020304" pitchFamily="18" charset="0"/>
                <a:cs typeface="Times New Roman" panose="02020603050405020304" pitchFamily="18" charset="0"/>
                <a:sym typeface="Symbol" panose="05050102010706020507" pitchFamily="18" charset="2"/>
              </a:rPr>
              <a:t>→</a:t>
            </a:r>
            <a:r>
              <a:rPr lang="fr-FR" sz="1200" dirty="0" smtClean="0">
                <a:latin typeface="Times New Roman" panose="02020603050405020304" pitchFamily="18" charset="0"/>
                <a:cs typeface="Times New Roman" panose="02020603050405020304" pitchFamily="18" charset="0"/>
              </a:rPr>
              <a:t>2 </a:t>
            </a:r>
            <a:r>
              <a:rPr lang="fr-FR" sz="1200" dirty="0" smtClean="0">
                <a:latin typeface="Times New Roman" panose="02020603050405020304" pitchFamily="18" charset="0"/>
                <a:cs typeface="Times New Roman" panose="02020603050405020304" pitchFamily="18" charset="0"/>
                <a:sym typeface="Symbol" panose="05050102010706020507" pitchFamily="18" charset="2"/>
              </a:rPr>
              <a:t>→</a:t>
            </a:r>
            <a:r>
              <a:rPr lang="fr-FR" sz="1200" dirty="0" smtClean="0">
                <a:latin typeface="Times New Roman" panose="02020603050405020304" pitchFamily="18" charset="0"/>
                <a:cs typeface="Times New Roman" panose="02020603050405020304" pitchFamily="18" charset="0"/>
              </a:rPr>
              <a:t>2</a:t>
            </a:r>
            <a:r>
              <a:rPr lang="fr-FR" sz="1200" dirty="0" smtClean="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fr-FR" sz="1200" dirty="0" smtClean="0">
                <a:latin typeface="Times New Roman" panose="02020603050405020304" pitchFamily="18" charset="0"/>
                <a:cs typeface="Times New Roman" panose="02020603050405020304" pitchFamily="18" charset="0"/>
              </a:rPr>
              <a:t> </a:t>
            </a:r>
            <a:r>
              <a:rPr lang="fr-FR" sz="1200" dirty="0">
                <a:latin typeface="Times New Roman" panose="02020603050405020304" pitchFamily="18" charset="0"/>
                <a:cs typeface="Times New Roman" panose="02020603050405020304" pitchFamily="18" charset="0"/>
              </a:rPr>
              <a:t>(en réussissant l’impasse au Roi) = 10.</a:t>
            </a:r>
          </a:p>
          <a:p>
            <a:r>
              <a:rPr lang="fr-FR" sz="1200" dirty="0">
                <a:latin typeface="Times New Roman" panose="02020603050405020304" pitchFamily="18" charset="0"/>
                <a:cs typeface="Times New Roman" panose="02020603050405020304" pitchFamily="18" charset="0"/>
              </a:rPr>
              <a:t>Il paraît donc difficile de battre le contrat…. </a:t>
            </a:r>
            <a:r>
              <a:rPr lang="fr-FR" sz="1200" b="1" dirty="0">
                <a:latin typeface="Times New Roman" panose="02020603050405020304" pitchFamily="18" charset="0"/>
                <a:cs typeface="Times New Roman" panose="02020603050405020304" pitchFamily="18" charset="0"/>
              </a:rPr>
              <a:t>à moins que Sud  </a:t>
            </a:r>
            <a:r>
              <a:rPr lang="fr-FR" sz="1200" dirty="0">
                <a:latin typeface="Times New Roman" panose="02020603050405020304" pitchFamily="18" charset="0"/>
                <a:cs typeface="Times New Roman" panose="02020603050405020304" pitchFamily="18" charset="0"/>
              </a:rPr>
              <a:t>ne soit chicane </a:t>
            </a:r>
            <a:r>
              <a:rPr lang="fr-FR" sz="12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 et que la défausse du 5 de </a:t>
            </a:r>
            <a:r>
              <a:rPr lang="fr-FR" sz="1200" dirty="0">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 du mort  n'ait d'autre but que de vous inviter à vous accrocher aux</a:t>
            </a:r>
            <a:r>
              <a:rPr lang="fr-FR" sz="12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 </a:t>
            </a:r>
            <a:endParaRPr lang="fr-FR" sz="1200" dirty="0" smtClean="0">
              <a:latin typeface="Times New Roman" panose="02020603050405020304" pitchFamily="18" charset="0"/>
              <a:cs typeface="Times New Roman" panose="02020603050405020304" pitchFamily="18" charset="0"/>
            </a:endParaRPr>
          </a:p>
          <a:p>
            <a:r>
              <a:rPr lang="fr-FR" sz="1200" dirty="0">
                <a:latin typeface="Times New Roman" panose="02020603050405020304" pitchFamily="18" charset="0"/>
                <a:cs typeface="Times New Roman" panose="02020603050405020304" pitchFamily="18" charset="0"/>
              </a:rPr>
              <a:t>Pour avoir déduit que Sud ne détenait pas de carte à </a:t>
            </a:r>
            <a:r>
              <a:rPr lang="fr-FR" sz="1200" dirty="0">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 vous avez éventé le piège et gardé la Dame de </a:t>
            </a:r>
            <a:r>
              <a:rPr lang="fr-FR" sz="1200" dirty="0">
                <a:latin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cs typeface="Times New Roman" panose="02020603050405020304" pitchFamily="18" charset="0"/>
              </a:rPr>
              <a:t> pour assurer la </a:t>
            </a:r>
            <a:r>
              <a:rPr lang="fr-FR" sz="1200" dirty="0" smtClean="0">
                <a:latin typeface="Times New Roman" panose="02020603050405020304" pitchFamily="18" charset="0"/>
                <a:cs typeface="Times New Roman" panose="02020603050405020304" pitchFamily="18" charset="0"/>
              </a:rPr>
              <a:t>chute.</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837104550"/>
              </p:ext>
            </p:extLst>
          </p:nvPr>
        </p:nvGraphicFramePr>
        <p:xfrm>
          <a:off x="195891" y="1068709"/>
          <a:ext cx="4556314" cy="2103120"/>
        </p:xfrm>
        <a:graphic>
          <a:graphicData uri="http://schemas.openxmlformats.org/drawingml/2006/table">
            <a:tbl>
              <a:tblPr firstRow="1" firstCol="1" bandRow="1">
                <a:tableStyleId>{5C22544A-7EE6-4342-B048-85BDC9FD1C3A}</a:tableStyleId>
              </a:tblPr>
              <a:tblGrid>
                <a:gridCol w="222994"/>
                <a:gridCol w="620203"/>
                <a:gridCol w="197564"/>
                <a:gridCol w="488705"/>
                <a:gridCol w="211772"/>
                <a:gridCol w="594592"/>
                <a:gridCol w="555121"/>
                <a:gridCol w="555121"/>
                <a:gridCol w="555121"/>
                <a:gridCol w="555121"/>
              </a:tblGrid>
              <a:tr h="0">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86</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sud</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ouest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nord</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est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V865</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1 SA*</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AD73</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4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AR5</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9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N</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O      E</a:t>
                      </a:r>
                      <a:br>
                        <a:rPr lang="fr-FR" sz="1000" dirty="0">
                          <a:effectLst/>
                          <a:latin typeface="Times New Roman" panose="02020603050405020304" pitchFamily="18" charset="0"/>
                          <a:cs typeface="Times New Roman" panose="02020603050405020304" pitchFamily="18" charset="0"/>
                        </a:rPr>
                      </a:br>
                      <a:r>
                        <a:rPr lang="fr-FR" sz="1000" dirty="0">
                          <a:effectLst/>
                          <a:latin typeface="Times New Roman" panose="02020603050405020304" pitchFamily="18" charset="0"/>
                          <a:cs typeface="Times New Roman" panose="02020603050405020304" pitchFamily="18" charset="0"/>
                        </a:rPr>
                        <a:t>S</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2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8" gridSpan="4">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1 SA* = 12/14 PH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4 </a:t>
                      </a: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  conclusion directe avec au moins 6 cartes</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Entame As de </a:t>
                      </a: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8" hMerge="1">
                  <a:txBody>
                    <a:bodyPr/>
                    <a:lstStyle/>
                    <a:p>
                      <a:endParaRPr lang="fr-FR"/>
                    </a:p>
                  </a:txBody>
                  <a:tcPr/>
                </a:tc>
                <a:tc rowSpan="8" hMerge="1">
                  <a:txBody>
                    <a:bodyPr/>
                    <a:lstStyle/>
                    <a:p>
                      <a:endParaRPr lang="fr-FR"/>
                    </a:p>
                  </a:txBody>
                  <a:tcPr/>
                </a:tc>
                <a:tc rowSpan="8" hMerge="1">
                  <a:txBody>
                    <a:bodyPr/>
                    <a:lstStyle/>
                    <a:p>
                      <a:endParaRPr lang="fr-FR"/>
                    </a:p>
                  </a:txBody>
                  <a:tcPr/>
                </a:tc>
              </a:tr>
              <a:tr h="0">
                <a:tc>
                  <a:txBody>
                    <a:bodyPr/>
                    <a:lstStyle/>
                    <a:p>
                      <a:pPr>
                        <a:lnSpc>
                          <a:spcPct val="115000"/>
                        </a:lnSpc>
                        <a:spcAft>
                          <a:spcPts val="0"/>
                        </a:spcAft>
                        <a:tabLst>
                          <a:tab pos="2286635" algn="l"/>
                        </a:tabLst>
                      </a:pPr>
                      <a:r>
                        <a:rPr lang="fr-FR" sz="9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RD109                                </a:t>
                      </a:r>
                      <a:r>
                        <a:rPr lang="de-DE"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9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latin typeface="Times New Roman" panose="02020603050405020304" pitchFamily="18" charset="0"/>
                          <a:cs typeface="Times New Roman" panose="02020603050405020304" pitchFamily="18" charset="0"/>
                        </a:rPr>
                        <a:t>V10852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a:txBody>
                    <a:bodyPr/>
                    <a:lstStyle/>
                    <a:p>
                      <a:pPr>
                        <a:lnSpc>
                          <a:spcPct val="115000"/>
                        </a:lnSpc>
                        <a:spcAft>
                          <a:spcPts val="0"/>
                        </a:spcAft>
                        <a:tabLst>
                          <a:tab pos="2286635" algn="l"/>
                        </a:tabLst>
                      </a:pPr>
                      <a:r>
                        <a:rPr lang="fr-FR" sz="9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D84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r h="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gridSpan="4" vMerge="1">
                  <a:txBody>
                    <a:bodyPr/>
                    <a:lstStyle/>
                    <a:p>
                      <a:endParaRPr lang="fr-FR"/>
                    </a:p>
                  </a:txBody>
                  <a:tcPr/>
                </a:tc>
                <a:tc hMerge="1" vMerge="1">
                  <a:txBody>
                    <a:bodyPr/>
                    <a:lstStyle/>
                    <a:p>
                      <a:endParaRPr lang="fr-FR"/>
                    </a:p>
                  </a:txBody>
                  <a:tcPr/>
                </a:tc>
                <a:tc hMerge="1" vMerge="1">
                  <a:txBody>
                    <a:bodyPr/>
                    <a:lstStyle/>
                    <a:p>
                      <a:endParaRPr lang="fr-FR"/>
                    </a:p>
                  </a:txBody>
                  <a:tcPr/>
                </a:tc>
                <a:tc hMerge="1" vMerge="1">
                  <a:txBody>
                    <a:bodyPr/>
                    <a:lstStyle/>
                    <a:p>
                      <a:endParaRPr lang="fr-FR"/>
                    </a:p>
                  </a:txBody>
                  <a:tcPr/>
                </a:tc>
              </a:tr>
            </a:tbl>
          </a:graphicData>
        </a:graphic>
      </p:graphicFrame>
      <p:sp>
        <p:nvSpPr>
          <p:cNvPr id="5" name="ZoneTexte 4"/>
          <p:cNvSpPr txBox="1"/>
          <p:nvPr/>
        </p:nvSpPr>
        <p:spPr>
          <a:xfrm>
            <a:off x="4821380" y="1150773"/>
            <a:ext cx="3106883" cy="1938992"/>
          </a:xfrm>
          <a:prstGeom prst="rect">
            <a:avLst/>
          </a:prstGeom>
          <a:noFill/>
        </p:spPr>
        <p:txBody>
          <a:bodyPr wrap="square" rtlCol="0">
            <a:spAutoFit/>
          </a:bodyPr>
          <a:lstStyle/>
          <a:p>
            <a:r>
              <a:rPr lang="fr-FR" sz="1200" dirty="0" smtClean="0"/>
              <a:t>Déroulement </a:t>
            </a:r>
            <a:r>
              <a:rPr lang="fr-FR" sz="1200" dirty="0"/>
              <a:t>:</a:t>
            </a:r>
          </a:p>
          <a:p>
            <a:r>
              <a:rPr lang="fr-FR" sz="1200" dirty="0"/>
              <a:t>1 - As </a:t>
            </a:r>
            <a:r>
              <a:rPr lang="fr-FR" sz="1200" dirty="0" smtClean="0">
                <a:solidFill>
                  <a:srgbClr val="FF0000"/>
                </a:solidFill>
                <a:sym typeface="Symbol" panose="05050102010706020507" pitchFamily="18" charset="2"/>
              </a:rPr>
              <a:t></a:t>
            </a:r>
            <a:r>
              <a:rPr lang="fr-FR" sz="1200" dirty="0" smtClean="0">
                <a:sym typeface="Symbol" panose="05050102010706020507" pitchFamily="18" charset="2"/>
              </a:rPr>
              <a:t>→</a:t>
            </a:r>
            <a:r>
              <a:rPr lang="fr-FR" sz="1200" dirty="0" smtClean="0"/>
              <a:t> </a:t>
            </a:r>
            <a:r>
              <a:rPr lang="fr-FR" sz="1200" dirty="0"/>
              <a:t>5 </a:t>
            </a:r>
            <a:r>
              <a:rPr lang="fr-FR" sz="1200" dirty="0" smtClean="0">
                <a:solidFill>
                  <a:srgbClr val="FF0000"/>
                </a:solidFill>
                <a:sym typeface="Symbol" panose="05050102010706020507" pitchFamily="18" charset="2"/>
              </a:rPr>
              <a:t></a:t>
            </a:r>
            <a:r>
              <a:rPr lang="fr-FR" sz="1200" dirty="0" smtClean="0">
                <a:sym typeface="Symbol" panose="05050102010706020507" pitchFamily="18" charset="2"/>
              </a:rPr>
              <a:t>,</a:t>
            </a:r>
            <a:r>
              <a:rPr lang="fr-FR" sz="1200" dirty="0" smtClean="0"/>
              <a:t> </a:t>
            </a:r>
            <a:r>
              <a:rPr lang="fr-FR" sz="1200" dirty="0"/>
              <a:t>10 </a:t>
            </a:r>
            <a:r>
              <a:rPr lang="fr-FR" sz="1200" dirty="0" smtClean="0">
                <a:solidFill>
                  <a:srgbClr val="FF0000"/>
                </a:solidFill>
                <a:sym typeface="Symbol" panose="05050102010706020507" pitchFamily="18" charset="2"/>
              </a:rPr>
              <a:t></a:t>
            </a:r>
            <a:r>
              <a:rPr lang="fr-FR" sz="1200" dirty="0" smtClean="0">
                <a:sym typeface="Symbol" panose="05050102010706020507" pitchFamily="18" charset="2"/>
              </a:rPr>
              <a:t>→</a:t>
            </a:r>
            <a:r>
              <a:rPr lang="fr-FR" sz="1200" dirty="0" smtClean="0"/>
              <a:t>3 </a:t>
            </a:r>
            <a:r>
              <a:rPr lang="fr-FR" sz="1200" dirty="0" smtClean="0">
                <a:solidFill>
                  <a:srgbClr val="FF0000"/>
                </a:solidFill>
              </a:rPr>
              <a:t>♥ </a:t>
            </a:r>
          </a:p>
          <a:p>
            <a:r>
              <a:rPr lang="fr-FR" sz="1200" dirty="0" smtClean="0"/>
              <a:t>2 </a:t>
            </a:r>
            <a:r>
              <a:rPr lang="fr-FR" sz="1200" dirty="0"/>
              <a:t>- 7 </a:t>
            </a:r>
            <a:r>
              <a:rPr lang="en-GB" sz="1200" dirty="0" smtClean="0">
                <a:solidFill>
                  <a:srgbClr val="FF0000"/>
                </a:solidFill>
                <a:sym typeface="Symbol" panose="05050102010706020507" pitchFamily="18" charset="2"/>
              </a:rPr>
              <a:t></a:t>
            </a:r>
            <a:r>
              <a:rPr lang="en-GB" sz="1200" dirty="0" smtClean="0">
                <a:sym typeface="Symbol" panose="05050102010706020507" pitchFamily="18" charset="2"/>
              </a:rPr>
              <a:t>→</a:t>
            </a:r>
            <a:r>
              <a:rPr lang="fr-FR" sz="1200" dirty="0" smtClean="0"/>
              <a:t> 8 </a:t>
            </a:r>
            <a:r>
              <a:rPr lang="fr-FR" sz="1200" dirty="0" smtClean="0">
                <a:solidFill>
                  <a:srgbClr val="FF0000"/>
                </a:solidFill>
              </a:rPr>
              <a:t>♥</a:t>
            </a:r>
            <a:r>
              <a:rPr lang="fr-FR" sz="1200" dirty="0" smtClean="0"/>
              <a:t>→9 </a:t>
            </a:r>
            <a:r>
              <a:rPr lang="fr-FR" sz="1200" dirty="0" smtClean="0">
                <a:solidFill>
                  <a:srgbClr val="FF0000"/>
                </a:solidFill>
              </a:rPr>
              <a:t>♥</a:t>
            </a:r>
            <a:r>
              <a:rPr lang="fr-FR" sz="1200" dirty="0" smtClean="0"/>
              <a:t>→2 </a:t>
            </a:r>
            <a:r>
              <a:rPr lang="fr-FR" sz="1200" dirty="0" smtClean="0">
                <a:solidFill>
                  <a:srgbClr val="FF0000"/>
                </a:solidFill>
              </a:rPr>
              <a:t>♥</a:t>
            </a:r>
            <a:r>
              <a:rPr lang="fr-FR" sz="1200" dirty="0" smtClean="0"/>
              <a:t>  </a:t>
            </a:r>
            <a:endParaRPr lang="fr-FR" sz="1200" dirty="0"/>
          </a:p>
          <a:p>
            <a:r>
              <a:rPr lang="fr-FR" sz="1200" dirty="0"/>
              <a:t>3 - </a:t>
            </a:r>
            <a:r>
              <a:rPr lang="fr-FR" sz="1200" dirty="0" smtClean="0"/>
              <a:t>R </a:t>
            </a:r>
            <a:r>
              <a:rPr lang="fr-FR" sz="1200" dirty="0" smtClean="0">
                <a:solidFill>
                  <a:srgbClr val="FF0000"/>
                </a:solidFill>
              </a:rPr>
              <a:t>♥</a:t>
            </a:r>
            <a:r>
              <a:rPr lang="fr-FR" sz="1200" dirty="0" smtClean="0"/>
              <a:t>→</a:t>
            </a:r>
            <a:r>
              <a:rPr lang="fr-FR" sz="1200" b="1" dirty="0" smtClean="0"/>
              <a:t>coupé </a:t>
            </a:r>
            <a:r>
              <a:rPr lang="fr-FR" sz="1200" dirty="0"/>
              <a:t>en Sud </a:t>
            </a:r>
            <a:endParaRPr lang="fr-FR" sz="1200" dirty="0" smtClean="0"/>
          </a:p>
          <a:p>
            <a:r>
              <a:rPr lang="fr-FR" sz="1200" dirty="0"/>
              <a:t> </a:t>
            </a:r>
            <a:r>
              <a:rPr lang="fr-FR" sz="1200" dirty="0" smtClean="0"/>
              <a:t>     (</a:t>
            </a:r>
            <a:r>
              <a:rPr lang="fr-FR" sz="1200" dirty="0"/>
              <a:t>Sud ne détenait donc que 2</a:t>
            </a:r>
            <a:r>
              <a:rPr lang="fr-FR" sz="1200" dirty="0">
                <a:solidFill>
                  <a:srgbClr val="FF0000"/>
                </a:solidFill>
                <a:sym typeface="Symbol" panose="05050102010706020507" pitchFamily="18" charset="2"/>
              </a:rPr>
              <a:t></a:t>
            </a:r>
            <a:r>
              <a:rPr lang="fr-FR" sz="1200" dirty="0">
                <a:solidFill>
                  <a:srgbClr val="FF0000"/>
                </a:solidFill>
              </a:rPr>
              <a:t>)</a:t>
            </a:r>
            <a:r>
              <a:rPr lang="fr-FR" sz="1200" dirty="0"/>
              <a:t>.</a:t>
            </a:r>
          </a:p>
          <a:p>
            <a:r>
              <a:rPr lang="fr-FR" sz="1200" dirty="0"/>
              <a:t>4 - As de </a:t>
            </a:r>
            <a:r>
              <a:rPr lang="fr-FR" sz="1200" dirty="0" smtClean="0"/>
              <a:t>♠ (en Sud)</a:t>
            </a:r>
            <a:endParaRPr lang="fr-FR" sz="1200" dirty="0"/>
          </a:p>
          <a:p>
            <a:r>
              <a:rPr lang="fr-FR" sz="1200" dirty="0"/>
              <a:t>5 - Roi de ♠   </a:t>
            </a:r>
            <a:endParaRPr lang="fr-FR" sz="1200" dirty="0" smtClean="0"/>
          </a:p>
          <a:p>
            <a:r>
              <a:rPr lang="fr-FR" sz="1200" dirty="0"/>
              <a:t>6 - </a:t>
            </a:r>
            <a:r>
              <a:rPr lang="fr-FR" sz="1200" dirty="0" smtClean="0"/>
              <a:t>V </a:t>
            </a:r>
            <a:r>
              <a:rPr lang="fr-FR" sz="1200" dirty="0"/>
              <a:t>♠ </a:t>
            </a:r>
            <a:r>
              <a:rPr lang="fr-FR" sz="1200" dirty="0" smtClean="0"/>
              <a:t>→D ♠→5 </a:t>
            </a:r>
            <a:r>
              <a:rPr lang="fr-FR" sz="1200" dirty="0" smtClean="0">
                <a:sym typeface="Symbol" panose="05050102010706020507" pitchFamily="18" charset="2"/>
              </a:rPr>
              <a:t>→ et v</a:t>
            </a:r>
            <a:r>
              <a:rPr lang="fr-FR" sz="1200" dirty="0" smtClean="0"/>
              <a:t>ous </a:t>
            </a:r>
            <a:r>
              <a:rPr lang="fr-FR" sz="1200" dirty="0"/>
              <a:t>? La défausse de la </a:t>
            </a:r>
            <a:r>
              <a:rPr lang="fr-FR" sz="1200" dirty="0" smtClean="0"/>
              <a:t>D </a:t>
            </a:r>
            <a:r>
              <a:rPr lang="fr-FR" sz="1200" dirty="0" smtClean="0">
                <a:solidFill>
                  <a:srgbClr val="FF0000"/>
                </a:solidFill>
              </a:rPr>
              <a:t>♥</a:t>
            </a:r>
            <a:r>
              <a:rPr lang="fr-FR" sz="1200" dirty="0" smtClean="0"/>
              <a:t> étant exclue, il faut choisir entre ♣ et </a:t>
            </a:r>
            <a:r>
              <a:rPr lang="fr-FR" sz="1200" dirty="0" smtClean="0">
                <a:solidFill>
                  <a:srgbClr val="FF0000"/>
                </a:solidFill>
              </a:rPr>
              <a:t>♦</a:t>
            </a:r>
            <a:endParaRPr lang="fr-FR" sz="1200" dirty="0">
              <a:solidFill>
                <a:srgbClr val="FF0000"/>
              </a:solidFill>
            </a:endParaRPr>
          </a:p>
          <a:p>
            <a:r>
              <a:rPr lang="fr-FR" sz="1200" dirty="0" smtClean="0"/>
              <a:t>Mais quelle carte ?</a:t>
            </a:r>
            <a:endParaRPr lang="fr-FR" dirty="0"/>
          </a:p>
        </p:txBody>
      </p:sp>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02125398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62</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3528255260"/>
              </p:ext>
            </p:extLst>
          </p:nvPr>
        </p:nvGraphicFramePr>
        <p:xfrm>
          <a:off x="514437" y="806104"/>
          <a:ext cx="7361872" cy="2523744"/>
        </p:xfrm>
        <a:graphic>
          <a:graphicData uri="http://schemas.openxmlformats.org/drawingml/2006/table">
            <a:tbl>
              <a:tblPr firstRow="1" firstCol="1" bandRow="1">
                <a:tableStyleId>{5C22544A-7EE6-4342-B048-85BDC9FD1C3A}</a:tableStyleId>
              </a:tblPr>
              <a:tblGrid>
                <a:gridCol w="335415"/>
                <a:gridCol w="932398"/>
                <a:gridCol w="296233"/>
                <a:gridCol w="914768"/>
                <a:gridCol w="271041"/>
                <a:gridCol w="880887"/>
                <a:gridCol w="3731130"/>
              </a:tblGrid>
              <a:tr h="164465">
                <a:tc rowSpan="4"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86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rowSpan="12">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Rien n'est sorcier au Bridge. Les erreurs, les pataquès, ne sont dues qu'au peu de cas que l'on fait du partenaire. Il n'est là que pour tenir les cartes. Or le Bridge est un jeu d'équipe. L'individualisme ne mène pas trop loin et finit en général par écœurer tout partenaire.</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9398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V865</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9398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AD73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9398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AR5</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15621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D75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N</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O      E</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164465">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A74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RD109                                </a:t>
                      </a: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156210">
                <a:tc>
                  <a:txBody>
                    <a:bodyPr/>
                    <a:lstStyle/>
                    <a:p>
                      <a:pPr>
                        <a:lnSpc>
                          <a:spcPct val="115000"/>
                        </a:lnSpc>
                        <a:spcAft>
                          <a:spcPts val="0"/>
                        </a:spcAft>
                        <a:tabLst>
                          <a:tab pos="2286635" algn="l"/>
                        </a:tabLst>
                      </a:pPr>
                      <a:r>
                        <a:rPr lang="fr-FR" sz="1000" dirty="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R964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V10852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156210">
                <a:tc>
                  <a:txBody>
                    <a:bodyPr/>
                    <a:lstStyle/>
                    <a:p>
                      <a:pP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1073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D84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r h="156210">
                <a:tc rowSpan="4"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ARV10943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hMerge="1">
                  <a:txBody>
                    <a:bodyPr/>
                    <a:lstStyle/>
                    <a:p>
                      <a:endParaRPr lang="fr-FR"/>
                    </a:p>
                  </a:txBody>
                  <a:tcPr/>
                </a:tc>
                <a:tc vMerge="1">
                  <a:txBody>
                    <a:bodyPr/>
                    <a:lstStyle/>
                    <a:p>
                      <a:endParaRPr lang="fr-FR"/>
                    </a:p>
                  </a:txBody>
                  <a:tcPr/>
                </a:tc>
              </a:tr>
              <a:tr h="9398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32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9398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r h="93980">
                <a:tc gridSpan="2" vMerge="1">
                  <a:txBody>
                    <a:bodyPr/>
                    <a:lstStyle/>
                    <a:p>
                      <a:endParaRPr lang="fr-FR"/>
                    </a:p>
                  </a:txBody>
                  <a:tcPr/>
                </a:tc>
                <a:tc hMerge="1" v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V962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vMerge="1">
                  <a:txBody>
                    <a:bodyPr/>
                    <a:lstStyle/>
                    <a:p>
                      <a:endParaRPr lang="fr-FR"/>
                    </a:p>
                  </a:txBody>
                  <a:tcPr/>
                </a:tc>
                <a:tc hMerge="1" vMerge="1">
                  <a:txBody>
                    <a:bodyPr/>
                    <a:lstStyle/>
                    <a:p>
                      <a:endParaRPr lang="fr-FR"/>
                    </a:p>
                  </a:txBody>
                  <a:tcPr/>
                </a:tc>
                <a:tc vMerge="1">
                  <a:txBody>
                    <a:bodyPr/>
                    <a:lstStyle/>
                    <a:p>
                      <a:endParaRPr lang="fr-FR"/>
                    </a:p>
                  </a:txBody>
                  <a:tcPr/>
                </a:tc>
              </a:tr>
            </a:tbl>
          </a:graphicData>
        </a:graphic>
      </p:graphicFrame>
      <p:sp>
        <p:nvSpPr>
          <p:cNvPr id="4" name="ZoneTexte 3"/>
          <p:cNvSpPr txBox="1"/>
          <p:nvPr/>
        </p:nvSpPr>
        <p:spPr>
          <a:xfrm>
            <a:off x="581891" y="259773"/>
            <a:ext cx="1776845" cy="287081"/>
          </a:xfrm>
          <a:prstGeom prst="rect">
            <a:avLst/>
          </a:prstGeom>
          <a:noFill/>
        </p:spPr>
        <p:txBody>
          <a:bodyPr wrap="square" rtlCol="0">
            <a:spAutoFit/>
          </a:bodyPr>
          <a:lstStyle/>
          <a:p>
            <a:r>
              <a:rPr lang="fr-FR" sz="1200" dirty="0" smtClean="0">
                <a:latin typeface="Times New Roman" panose="02020603050405020304" pitchFamily="18" charset="0"/>
                <a:cs typeface="Times New Roman" panose="02020603050405020304" pitchFamily="18" charset="0"/>
              </a:rPr>
              <a:t>La donne complète :</a:t>
            </a:r>
            <a:endParaRPr lang="fr-FR" sz="1200" dirty="0">
              <a:latin typeface="Times New Roman" panose="02020603050405020304" pitchFamily="18" charset="0"/>
              <a:cs typeface="Times New Roman" panose="02020603050405020304" pitchFamily="18" charset="0"/>
            </a:endParaRPr>
          </a:p>
        </p:txBody>
      </p:sp>
      <p:pic>
        <p:nvPicPr>
          <p:cNvPr id="5" name="Image 4"/>
          <p:cNvPicPr/>
          <p:nvPr/>
        </p:nvPicPr>
        <p:blipFill>
          <a:blip r:embed="rId2"/>
          <a:srcRect/>
          <a:stretch>
            <a:fillRect/>
          </a:stretch>
        </p:blipFill>
        <p:spPr bwMode="auto">
          <a:xfrm>
            <a:off x="581891" y="3518304"/>
            <a:ext cx="7252854" cy="594360"/>
          </a:xfrm>
          <a:prstGeom prst="rect">
            <a:avLst/>
          </a:prstGeom>
          <a:noFill/>
          <a:ln w="9525">
            <a:noFill/>
            <a:miter lim="800000"/>
            <a:headEnd/>
            <a:tailEnd/>
          </a:ln>
        </p:spPr>
      </p:pic>
      <p:sp>
        <p:nvSpPr>
          <p:cNvPr id="6" name="Bouton d'action : Retour 5">
            <a:hlinkClick r:id="rId3"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115943729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63</a:t>
            </a:fld>
            <a:endParaRPr lang="fr-FR" dirty="0">
              <a:solidFill>
                <a:prstClr val="black">
                  <a:tint val="75000"/>
                </a:prstClr>
              </a:solidFill>
            </a:endParaRPr>
          </a:p>
        </p:txBody>
      </p:sp>
      <p:sp>
        <p:nvSpPr>
          <p:cNvPr id="4" name="Rectangle 3"/>
          <p:cNvSpPr/>
          <p:nvPr/>
        </p:nvSpPr>
        <p:spPr>
          <a:xfrm>
            <a:off x="1905261" y="125842"/>
            <a:ext cx="4140200" cy="492443"/>
          </a:xfrm>
          <a:prstGeom prst="rect">
            <a:avLst/>
          </a:prstGeom>
          <a:solidFill>
            <a:srgbClr val="C00000"/>
          </a:solidFill>
          <a:ln w="57150">
            <a:solidFill>
              <a:srgbClr val="FF0000"/>
            </a:solidFill>
          </a:ln>
        </p:spPr>
        <p:txBody>
          <a:bodyPr>
            <a:spAutoFit/>
          </a:bodyPr>
          <a:lstStyle/>
          <a:p>
            <a:pPr algn="ctr">
              <a:spcAft>
                <a:spcPts val="0"/>
              </a:spcAft>
            </a:pPr>
            <a:r>
              <a:rPr lang="fr-FR" sz="1800" b="1" dirty="0">
                <a:solidFill>
                  <a:srgbClr val="FFFF00"/>
                </a:solidFill>
                <a:latin typeface="Wide Latin" panose="020A0A07050505020404" pitchFamily="18" charset="0"/>
                <a:ea typeface="Times New Roman" panose="02020603050405020304" pitchFamily="18" charset="0"/>
                <a:cs typeface="Arial" panose="020B0604020202020204" pitchFamily="34" charset="0"/>
              </a:rPr>
              <a:t>IMPASSES</a:t>
            </a:r>
            <a:endParaRPr lang="fr-FR" sz="1800" dirty="0">
              <a:solidFill>
                <a:srgbClr val="FFFF00"/>
              </a:solidFill>
              <a:latin typeface="Times New Roman" panose="02020603050405020304" pitchFamily="18" charset="0"/>
              <a:ea typeface="Times New Roman" panose="02020603050405020304" pitchFamily="18" charset="0"/>
            </a:endParaRPr>
          </a:p>
          <a:p>
            <a:pPr algn="just">
              <a:spcAft>
                <a:spcPts val="0"/>
              </a:spcAft>
            </a:pPr>
            <a:r>
              <a:rPr lang="fr-FR" sz="800" b="1" dirty="0">
                <a:latin typeface="Arial" panose="020B0604020202020204" pitchFamily="34" charset="0"/>
                <a:ea typeface="Times New Roman" panose="02020603050405020304" pitchFamily="18" charset="0"/>
              </a:rPr>
              <a:t> </a:t>
            </a:r>
            <a:endParaRPr lang="fr-FR" sz="9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91698" y="705858"/>
            <a:ext cx="7936347" cy="3631763"/>
          </a:xfrm>
          <a:prstGeom prst="rect">
            <a:avLst/>
          </a:prstGeom>
        </p:spPr>
        <p:txBody>
          <a:bodyPr wrap="square">
            <a:spAutoFit/>
          </a:bodyPr>
          <a:lstStyle/>
          <a:p>
            <a:pPr>
              <a:spcAft>
                <a:spcPts val="0"/>
              </a:spcAft>
            </a:pPr>
            <a:r>
              <a:rPr lang="fr-FR" sz="1400" b="1" dirty="0">
                <a:solidFill>
                  <a:srgbClr val="C00000"/>
                </a:solidFill>
                <a:latin typeface="Wide Latin" panose="020A0A07050505020404" pitchFamily="18" charset="0"/>
                <a:ea typeface="Times New Roman" panose="02020603050405020304" pitchFamily="18" charset="0"/>
                <a:cs typeface="Arial" panose="020B0604020202020204" pitchFamily="34" charset="0"/>
              </a:rPr>
              <a:t>1/- DÉFINITION ET GÉNÉRALITÉS </a:t>
            </a:r>
            <a:r>
              <a:rPr lang="fr-FR" sz="1200" b="1" dirty="0" smtClean="0">
                <a:solidFill>
                  <a:srgbClr val="C00000"/>
                </a:solidFill>
                <a:latin typeface="Wide Latin" panose="020A0A07050505020404" pitchFamily="18" charset="0"/>
                <a:ea typeface="Times New Roman" panose="02020603050405020304" pitchFamily="18" charset="0"/>
                <a:cs typeface="Arial" panose="020B0604020202020204" pitchFamily="34" charset="0"/>
              </a:rPr>
              <a:t>:</a:t>
            </a:r>
          </a:p>
          <a:p>
            <a:r>
              <a:rPr lang="fr-FR" sz="1200" dirty="0" smtClean="0">
                <a:latin typeface="Times New Roman" panose="02020603050405020304" pitchFamily="18" charset="0"/>
                <a:cs typeface="Times New Roman" panose="02020603050405020304" pitchFamily="18" charset="0"/>
              </a:rPr>
              <a:t>Une </a:t>
            </a:r>
            <a:r>
              <a:rPr lang="fr-FR" sz="1200" dirty="0">
                <a:latin typeface="Times New Roman" panose="02020603050405020304" pitchFamily="18" charset="0"/>
                <a:cs typeface="Times New Roman" panose="02020603050405020304" pitchFamily="18" charset="0"/>
              </a:rPr>
              <a:t>impasse peut être définie : </a:t>
            </a:r>
            <a:r>
              <a:rPr lang="fr-FR" sz="1200" b="1" dirty="0">
                <a:latin typeface="Times New Roman" panose="02020603050405020304" pitchFamily="18" charset="0"/>
                <a:cs typeface="Times New Roman" panose="02020603050405020304" pitchFamily="18" charset="0"/>
              </a:rPr>
              <a:t>PRÉLIMINAIRE, ORDINAIRE ou AGRESSIVE  </a:t>
            </a:r>
            <a:r>
              <a:rPr lang="fr-FR" sz="1200" dirty="0">
                <a:latin typeface="Times New Roman" panose="02020603050405020304" pitchFamily="18" charset="0"/>
                <a:cs typeface="Times New Roman" panose="02020603050405020304" pitchFamily="18" charset="0"/>
              </a:rPr>
              <a:t>en fonction du but poursuivi. Mais il y a aussi à connaître les conditions DE PRINCIPE permettant d’envisager  l’application de l’une ou de l’autre. </a:t>
            </a:r>
          </a:p>
          <a:p>
            <a:r>
              <a:rPr lang="fr-FR" sz="1200" dirty="0">
                <a:latin typeface="Times New Roman" panose="02020603050405020304" pitchFamily="18" charset="0"/>
                <a:cs typeface="Times New Roman" panose="02020603050405020304" pitchFamily="18" charset="0"/>
              </a:rPr>
              <a:t>Dans cet exposé je ne tiens compte que des situations où l’adversaire étant resté silencieux tout au long des annonces, il est difficile de situer l’honneur manquant dans la main de celui de gauche ou de droite. Dans ce cas, le camp intéressé par une impasse à l’honneur manquant doit se fier aux statistiques qui conseillent telle ou telle autre manœuvre en fonction du nombre total de cartes détenues dans sa couleur.</a:t>
            </a:r>
          </a:p>
          <a:p>
            <a:r>
              <a:rPr lang="fr-FR" sz="1200" dirty="0">
                <a:latin typeface="Times New Roman" panose="02020603050405020304" pitchFamily="18" charset="0"/>
                <a:cs typeface="Times New Roman" panose="02020603050405020304" pitchFamily="18" charset="0"/>
              </a:rPr>
              <a:t>Dans le cas où l’adversaire aura indiqué de détenir une certaine force, on fera les impasses sur lui.</a:t>
            </a:r>
          </a:p>
          <a:p>
            <a:r>
              <a:rPr lang="fr-FR" sz="1200" dirty="0">
                <a:latin typeface="Times New Roman" panose="02020603050405020304" pitchFamily="18" charset="0"/>
                <a:cs typeface="Times New Roman" panose="02020603050405020304" pitchFamily="18" charset="0"/>
              </a:rPr>
              <a:t>Ainsi : </a:t>
            </a:r>
          </a:p>
          <a:p>
            <a:r>
              <a:rPr lang="fr-FR" sz="1200" dirty="0">
                <a:latin typeface="Times New Roman" panose="02020603050405020304" pitchFamily="18" charset="0"/>
                <a:cs typeface="Times New Roman" panose="02020603050405020304" pitchFamily="18" charset="0"/>
              </a:rPr>
              <a:t>1/- on fera l’impasse au Roi chaque fois que le total des cartes détenues est égal ou inférieur à 10. Avec 11, on tire toujours en tête. </a:t>
            </a:r>
          </a:p>
          <a:p>
            <a:r>
              <a:rPr lang="fr-FR" sz="1200" dirty="0">
                <a:latin typeface="Times New Roman" panose="02020603050405020304" pitchFamily="18" charset="0"/>
                <a:cs typeface="Times New Roman" panose="02020603050405020304" pitchFamily="18" charset="0"/>
              </a:rPr>
              <a:t>2/- on fera l’impasse à la Dame, chaque fois que le nombre de cartes détenues dans sa couleur est égal ou inférieur à 8.</a:t>
            </a:r>
          </a:p>
          <a:p>
            <a:r>
              <a:rPr lang="fr-FR" sz="1200" dirty="0">
                <a:latin typeface="Times New Roman" panose="02020603050405020304" pitchFamily="18" charset="0"/>
                <a:cs typeface="Times New Roman" panose="02020603050405020304" pitchFamily="18" charset="0"/>
              </a:rPr>
              <a:t>3/- on ne fera pas l’impasse à la Dame, chaque fois que le nombre de cartes détenues est égal à 9. Mais, à ce sujet, deux théories tiennent compte de la répartition des 9 cartes : </a:t>
            </a:r>
          </a:p>
          <a:p>
            <a:pPr lvl="0"/>
            <a:r>
              <a:rPr lang="fr-FR" sz="1200" dirty="0">
                <a:latin typeface="Times New Roman" panose="02020603050405020304" pitchFamily="18" charset="0"/>
                <a:cs typeface="Times New Roman" panose="02020603050405020304" pitchFamily="18" charset="0"/>
              </a:rPr>
              <a:t>a/  avec une disposition 5/4, on respecte la règle : pas d’impasse</a:t>
            </a:r>
          </a:p>
          <a:p>
            <a:pPr lvl="0"/>
            <a:r>
              <a:rPr lang="fr-FR" sz="1200" dirty="0">
                <a:latin typeface="Times New Roman" panose="02020603050405020304" pitchFamily="18" charset="0"/>
                <a:cs typeface="Times New Roman" panose="02020603050405020304" pitchFamily="18" charset="0"/>
              </a:rPr>
              <a:t>b/- avec une disposition 6/3, on fait toujours l’impasse. Mais, une fois ce principe adopté, il ne peut être question de le changer en fonction des envies d’un moment.</a:t>
            </a:r>
          </a:p>
          <a:p>
            <a:r>
              <a:rPr lang="fr-FR" sz="1200" dirty="0">
                <a:latin typeface="Times New Roman" panose="02020603050405020304" pitchFamily="18" charset="0"/>
                <a:cs typeface="Times New Roman" panose="02020603050405020304" pitchFamily="18" charset="0"/>
              </a:rPr>
              <a:t>4/- En ce qui concerne les impasses au Valet, au 10 ou à d’autres cartes, il n’y a pas de règles bien définies. Il appartient au joueur d’en examiner l’opportunité.  </a:t>
            </a:r>
            <a:endParaRPr lang="fr-FR" sz="2000" dirty="0">
              <a:effectLst/>
              <a:latin typeface="Times New Roman" panose="02020603050405020304" pitchFamily="18" charset="0"/>
              <a:ea typeface="Times New Roman" panose="02020603050405020304" pitchFamily="18"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9314965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64</a:t>
            </a:fld>
            <a:endParaRPr lang="fr-FR" dirty="0">
              <a:solidFill>
                <a:prstClr val="black">
                  <a:tint val="75000"/>
                </a:prstClr>
              </a:solidFill>
            </a:endParaRPr>
          </a:p>
        </p:txBody>
      </p:sp>
      <p:sp>
        <p:nvSpPr>
          <p:cNvPr id="3" name="Rectangle 2"/>
          <p:cNvSpPr/>
          <p:nvPr/>
        </p:nvSpPr>
        <p:spPr>
          <a:xfrm>
            <a:off x="178953" y="195515"/>
            <a:ext cx="7915565" cy="4524315"/>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En résumé, une répétition ne faisant jamais de mal :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 avec moins de 9 cartes, l'impasse à la Dame s'impose parce qu’elle est supposée GARDÉE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 avec 9 cartes, on ne fait pas l’impasse parce qu’elle  est supposé NE PAS ÊTRE GARDÉE</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 avec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moins de 11 cartes, on fait l’impasse au Roi parce qu’on le suppose GARDÉ. </a:t>
            </a:r>
            <a:endParaRPr lang="fr-FR"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r>
              <a:rPr lang="fr-FR" sz="1200" dirty="0">
                <a:latin typeface="Times New Roman" panose="02020603050405020304" pitchFamily="18" charset="0"/>
                <a:cs typeface="Times New Roman" panose="02020603050405020304" pitchFamily="18" charset="0"/>
              </a:rPr>
              <a:t>Pour déterminer donc si un honneur est GARDÉ OU NON :</a:t>
            </a:r>
          </a:p>
          <a:p>
            <a:pPr lvl="0"/>
            <a:r>
              <a:rPr lang="fr-FR" sz="1200" dirty="0">
                <a:latin typeface="Times New Roman" panose="02020603050405020304" pitchFamily="18" charset="0"/>
                <a:cs typeface="Times New Roman" panose="02020603050405020304" pitchFamily="18" charset="0"/>
              </a:rPr>
              <a:t>on totalise le nombre de cartes détenues par le camp dans la couleur de l'honneur concerné</a:t>
            </a:r>
          </a:p>
          <a:p>
            <a:pPr lvl="0"/>
            <a:r>
              <a:rPr lang="fr-FR" sz="1200" dirty="0">
                <a:latin typeface="Times New Roman" panose="02020603050405020304" pitchFamily="18" charset="0"/>
                <a:cs typeface="Times New Roman" panose="02020603050405020304" pitchFamily="18" charset="0"/>
              </a:rPr>
              <a:t>on soustrait ce total de 13 pour obtenir le "</a:t>
            </a:r>
            <a:r>
              <a:rPr lang="fr-FR" sz="1200" dirty="0" smtClean="0">
                <a:latin typeface="Times New Roman" panose="02020603050405020304" pitchFamily="18" charset="0"/>
                <a:cs typeface="Times New Roman" panose="02020603050405020304" pitchFamily="18" charset="0"/>
              </a:rPr>
              <a:t>résidu« . On </a:t>
            </a:r>
            <a:r>
              <a:rPr lang="fr-FR" sz="1200" dirty="0">
                <a:latin typeface="Times New Roman" panose="02020603050405020304" pitchFamily="18" charset="0"/>
                <a:cs typeface="Times New Roman" panose="02020603050405020304" pitchFamily="18" charset="0"/>
              </a:rPr>
              <a:t>divise ce résidu par 2 (les deux </a:t>
            </a:r>
            <a:r>
              <a:rPr lang="fr-FR" sz="1200" dirty="0" smtClean="0">
                <a:latin typeface="Times New Roman" panose="02020603050405020304" pitchFamily="18" charset="0"/>
                <a:cs typeface="Times New Roman" panose="02020603050405020304" pitchFamily="18" charset="0"/>
              </a:rPr>
              <a:t>adversaires) </a:t>
            </a:r>
            <a:r>
              <a:rPr lang="fr-FR" sz="1200" dirty="0">
                <a:latin typeface="Times New Roman" panose="02020603050405020304" pitchFamily="18" charset="0"/>
                <a:cs typeface="Times New Roman" panose="02020603050405020304" pitchFamily="18" charset="0"/>
              </a:rPr>
              <a:t>et on affecte l’honneur manquant au plus grand nombre</a:t>
            </a:r>
          </a:p>
          <a:p>
            <a:r>
              <a:rPr lang="fr-FR" sz="1200" dirty="0">
                <a:latin typeface="Times New Roman" panose="02020603050405020304" pitchFamily="18" charset="0"/>
                <a:cs typeface="Times New Roman" panose="02020603050405020304" pitchFamily="18" charset="0"/>
              </a:rPr>
              <a:t>RÈGLE : un honneur est dit «GARDÉ» quand il est </a:t>
            </a:r>
            <a:r>
              <a:rPr lang="fr-FR" sz="1200" b="1" dirty="0">
                <a:solidFill>
                  <a:srgbClr val="C00000"/>
                </a:solidFill>
                <a:latin typeface="Times New Roman" panose="02020603050405020304" pitchFamily="18" charset="0"/>
                <a:cs typeface="Times New Roman" panose="02020603050405020304" pitchFamily="18" charset="0"/>
              </a:rPr>
              <a:t>suivi d'autant de petites cartes qu'il a d'honneurs sur lui.</a:t>
            </a:r>
          </a:p>
          <a:p>
            <a:r>
              <a:rPr lang="fr-FR" sz="1200" dirty="0">
                <a:latin typeface="Times New Roman" panose="02020603050405020304" pitchFamily="18" charset="0"/>
                <a:cs typeface="Times New Roman" panose="02020603050405020304" pitchFamily="18" charset="0"/>
              </a:rPr>
              <a:t>Les exemples suivants, aideront à mieux comprendre les règles précitées </a:t>
            </a:r>
            <a:r>
              <a:rPr lang="fr-FR" sz="1200" dirty="0" smtClean="0">
                <a:latin typeface="Times New Roman" panose="02020603050405020304" pitchFamily="18" charset="0"/>
                <a:cs typeface="Times New Roman" panose="02020603050405020304" pitchFamily="18" charset="0"/>
              </a:rPr>
              <a:t>:</a:t>
            </a:r>
          </a:p>
          <a:p>
            <a:endParaRPr lang="fr-FR"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a:t>
            </a:r>
            <a:endParaRPr lang="fr-FR"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B/- </a:t>
            </a:r>
          </a:p>
          <a:p>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 </a:t>
            </a:r>
          </a:p>
          <a:p>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8" name="Tableau 7"/>
          <p:cNvGraphicFramePr>
            <a:graphicFrameLocks noGrp="1"/>
          </p:cNvGraphicFramePr>
          <p:nvPr>
            <p:extLst>
              <p:ext uri="{D42A27DB-BD31-4B8C-83A1-F6EECF244321}">
                <p14:modId xmlns:p14="http://schemas.microsoft.com/office/powerpoint/2010/main" val="3775060830"/>
              </p:ext>
            </p:extLst>
          </p:nvPr>
        </p:nvGraphicFramePr>
        <p:xfrm>
          <a:off x="524930" y="2261984"/>
          <a:ext cx="3025140" cy="1051560"/>
        </p:xfrm>
        <a:graphic>
          <a:graphicData uri="http://schemas.openxmlformats.org/drawingml/2006/table">
            <a:tbl>
              <a:tblPr>
                <a:tableStyleId>{5C22544A-7EE6-4342-B048-85BDC9FD1C3A}</a:tableStyleId>
              </a:tblPr>
              <a:tblGrid>
                <a:gridCol w="170815"/>
                <a:gridCol w="763905"/>
                <a:gridCol w="276860"/>
                <a:gridCol w="784744"/>
                <a:gridCol w="212206"/>
                <a:gridCol w="816610"/>
              </a:tblGrid>
              <a:tr h="0">
                <a:tc gridSpan="2">
                  <a:txBody>
                    <a:bodyPr/>
                    <a:lstStyle/>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marL="0" marR="0" indent="0" algn="just" defTabSz="621060" rtl="0" eaLnBrk="1" fontAlgn="auto" latinLnBrk="0" hangingPunct="1">
                        <a:lnSpc>
                          <a:spcPct val="115000"/>
                        </a:lnSpc>
                        <a:spcBef>
                          <a:spcPts val="0"/>
                        </a:spcBef>
                        <a:spcAft>
                          <a:spcPts val="0"/>
                        </a:spcAft>
                        <a:buClrTx/>
                        <a:buSzTx/>
                        <a:buFontTx/>
                        <a:buNone/>
                        <a:tabLst>
                          <a:tab pos="2286635" algn="l"/>
                        </a:tabLst>
                        <a:defRPr/>
                      </a:pPr>
                      <a:r>
                        <a:rPr lang="fr-FR" sz="1000" dirty="0" smtClean="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AV987</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just">
                        <a:lnSpc>
                          <a:spcPct val="115000"/>
                        </a:lnSpc>
                        <a:spcAft>
                          <a:spcPts val="0"/>
                        </a:spcAft>
                        <a:tabLst>
                          <a:tab pos="2286635" algn="l"/>
                        </a:tabLst>
                      </a:pPr>
                      <a:r>
                        <a:rPr lang="fr-FR" sz="1000" dirty="0" smtClean="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N</a:t>
                      </a:r>
                      <a:br>
                        <a:rPr lang="de-DE" sz="1000" dirty="0">
                          <a:effectLst/>
                          <a:latin typeface="Times New Roman" panose="02020603050405020304" pitchFamily="18" charset="0"/>
                          <a:cs typeface="Times New Roman" panose="02020603050405020304" pitchFamily="18" charset="0"/>
                        </a:rPr>
                      </a:br>
                      <a:r>
                        <a:rPr lang="de-DE" sz="1000" dirty="0">
                          <a:effectLst/>
                          <a:latin typeface="Times New Roman" panose="02020603050405020304" pitchFamily="18" charset="0"/>
                          <a:cs typeface="Times New Roman" panose="02020603050405020304" pitchFamily="18" charset="0"/>
                        </a:rPr>
                        <a:t>O      </a:t>
                      </a:r>
                      <a:r>
                        <a:rPr lang="fr-FR" sz="1000" dirty="0">
                          <a:effectLst/>
                          <a:latin typeface="Times New Roman" panose="02020603050405020304" pitchFamily="18" charset="0"/>
                          <a:cs typeface="Times New Roman" panose="02020603050405020304" pitchFamily="18" charset="0"/>
                        </a:rPr>
                        <a:t>E</a:t>
                      </a:r>
                      <a:br>
                        <a:rPr lang="fr-FR" sz="1000" dirty="0">
                          <a:effectLst/>
                          <a:latin typeface="Times New Roman" panose="02020603050405020304" pitchFamily="18" charset="0"/>
                          <a:cs typeface="Times New Roman" panose="02020603050405020304" pitchFamily="18" charset="0"/>
                        </a:rPr>
                      </a:br>
                      <a:r>
                        <a:rPr lang="de-DE" sz="1000" dirty="0">
                          <a:effectLst/>
                          <a:latin typeface="Times New Roman" panose="02020603050405020304" pitchFamily="18" charset="0"/>
                          <a:cs typeface="Times New Roman" panose="02020603050405020304" pitchFamily="18" charset="0"/>
                        </a:rPr>
                        <a:t>S</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000" dirty="0" smtClean="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marL="0" marR="0" indent="0" algn="l" defTabSz="621060" rtl="0" eaLnBrk="1" fontAlgn="auto" latinLnBrk="0" hangingPunct="1">
                        <a:lnSpc>
                          <a:spcPct val="115000"/>
                        </a:lnSpc>
                        <a:spcBef>
                          <a:spcPts val="0"/>
                        </a:spcBef>
                        <a:spcAft>
                          <a:spcPts val="0"/>
                        </a:spcAft>
                        <a:buClrTx/>
                        <a:buSzTx/>
                        <a:buFontTx/>
                        <a:buNone/>
                        <a:tabLst>
                          <a:tab pos="2286635" algn="l"/>
                        </a:tabLst>
                        <a:defRPr/>
                      </a:pPr>
                      <a:r>
                        <a:rPr lang="fr-FR" sz="1000" dirty="0" smtClean="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fr-FR" sz="1000" dirty="0" smtClean="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R1065</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9" name="ZoneTexte 8"/>
          <p:cNvSpPr txBox="1"/>
          <p:nvPr/>
        </p:nvSpPr>
        <p:spPr>
          <a:xfrm>
            <a:off x="3636345" y="2357916"/>
            <a:ext cx="4423376" cy="646331"/>
          </a:xfrm>
          <a:prstGeom prst="rect">
            <a:avLst/>
          </a:prstGeom>
          <a:noFill/>
        </p:spPr>
        <p:txBody>
          <a:bodyPr wrap="square" rtlCol="0">
            <a:spAutoFit/>
          </a:bodyPr>
          <a:lstStyle/>
          <a:p>
            <a:r>
              <a:rPr lang="fr-FR" sz="1200" dirty="0" smtClean="0">
                <a:latin typeface="Times New Roman" panose="02020603050405020304" pitchFamily="18" charset="0"/>
                <a:cs typeface="Times New Roman" panose="02020603050405020304" pitchFamily="18" charset="0"/>
              </a:rPr>
              <a:t>Cartes </a:t>
            </a:r>
            <a:r>
              <a:rPr lang="fr-FR" sz="1200" dirty="0" smtClean="0">
                <a:solidFill>
                  <a:srgbClr val="FF0000"/>
                </a:solidFill>
                <a:latin typeface="Times New Roman" panose="02020603050405020304" pitchFamily="18" charset="0"/>
                <a:cs typeface="Times New Roman" panose="02020603050405020304" pitchFamily="18" charset="0"/>
                <a:sym typeface="Symbol" panose="05050102010706020507" pitchFamily="18" charset="2"/>
              </a:rPr>
              <a:t>♥ </a:t>
            </a:r>
            <a:r>
              <a:rPr lang="fr-FR" sz="1200" dirty="0" smtClean="0">
                <a:latin typeface="Times New Roman" panose="02020603050405020304" pitchFamily="18" charset="0"/>
                <a:cs typeface="Times New Roman" panose="02020603050405020304" pitchFamily="18" charset="0"/>
              </a:rPr>
              <a:t> </a:t>
            </a:r>
            <a:r>
              <a:rPr lang="fr-FR" sz="1200" dirty="0">
                <a:latin typeface="Times New Roman" panose="02020603050405020304" pitchFamily="18" charset="0"/>
                <a:cs typeface="Times New Roman" panose="02020603050405020304" pitchFamily="18" charset="0"/>
              </a:rPr>
              <a:t>en N/S = 9  → Résidu = 4 →divisé par 2 = 2</a:t>
            </a:r>
          </a:p>
          <a:p>
            <a:r>
              <a:rPr lang="fr-FR" sz="1200" dirty="0">
                <a:latin typeface="Times New Roman" panose="02020603050405020304" pitchFamily="18" charset="0"/>
                <a:cs typeface="Times New Roman" panose="02020603050405020304" pitchFamily="18" charset="0"/>
              </a:rPr>
              <a:t>On considère que la  Dame n'est pas </a:t>
            </a:r>
            <a:r>
              <a:rPr lang="fr-FR" sz="1200" b="1" i="1" dirty="0">
                <a:latin typeface="Times New Roman" panose="02020603050405020304" pitchFamily="18" charset="0"/>
                <a:cs typeface="Times New Roman" panose="02020603050405020304" pitchFamily="18" charset="0"/>
              </a:rPr>
              <a:t>gardée.</a:t>
            </a:r>
            <a:r>
              <a:rPr lang="fr-FR" sz="1200" dirty="0">
                <a:latin typeface="Times New Roman" panose="02020603050405020304" pitchFamily="18" charset="0"/>
                <a:cs typeface="Times New Roman" panose="02020603050405020304" pitchFamily="18" charset="0"/>
              </a:rPr>
              <a:t> </a:t>
            </a:r>
          </a:p>
          <a:p>
            <a:r>
              <a:rPr lang="fr-FR" sz="1200" dirty="0">
                <a:latin typeface="Times New Roman" panose="02020603050405020304" pitchFamily="18" charset="0"/>
                <a:cs typeface="Times New Roman" panose="02020603050405020304" pitchFamily="18" charset="0"/>
              </a:rPr>
              <a:t>Par conséquent on tire l’As et le Roi en tête</a:t>
            </a:r>
            <a:r>
              <a:rPr lang="fr-FR" sz="1200" dirty="0" smtClean="0">
                <a:latin typeface="Times New Roman" panose="02020603050405020304" pitchFamily="18" charset="0"/>
                <a:cs typeface="Times New Roman" panose="02020603050405020304" pitchFamily="18" charset="0"/>
              </a:rPr>
              <a:t>.</a:t>
            </a:r>
            <a:endParaRPr lang="fr-FR" sz="1200" dirty="0">
              <a:latin typeface="Times New Roman" panose="02020603050405020304" pitchFamily="18" charset="0"/>
              <a:cs typeface="Times New Roman" panose="02020603050405020304" pitchFamily="18" charset="0"/>
            </a:endParaRPr>
          </a:p>
        </p:txBody>
      </p:sp>
      <p:graphicFrame>
        <p:nvGraphicFramePr>
          <p:cNvPr id="10" name="Tableau 9"/>
          <p:cNvGraphicFramePr>
            <a:graphicFrameLocks noGrp="1"/>
          </p:cNvGraphicFramePr>
          <p:nvPr>
            <p:extLst>
              <p:ext uri="{D42A27DB-BD31-4B8C-83A1-F6EECF244321}">
                <p14:modId xmlns:p14="http://schemas.microsoft.com/office/powerpoint/2010/main" val="1614668896"/>
              </p:ext>
            </p:extLst>
          </p:nvPr>
        </p:nvGraphicFramePr>
        <p:xfrm>
          <a:off x="503008" y="3367503"/>
          <a:ext cx="3061067" cy="970118"/>
        </p:xfrm>
        <a:graphic>
          <a:graphicData uri="http://schemas.openxmlformats.org/drawingml/2006/table">
            <a:tbl>
              <a:tblPr>
                <a:tableStyleId>{5C22544A-7EE6-4342-B048-85BDC9FD1C3A}</a:tableStyleId>
              </a:tblPr>
              <a:tblGrid>
                <a:gridCol w="117859"/>
                <a:gridCol w="787693"/>
                <a:gridCol w="285481"/>
                <a:gridCol w="809955"/>
                <a:gridCol w="218040"/>
                <a:gridCol w="842039"/>
              </a:tblGrid>
              <a:tr h="222169">
                <a:tc gridSpan="2">
                  <a:txBody>
                    <a:bodyPr/>
                    <a:lstStyle/>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000" dirty="0" smtClean="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AV98</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522018">
                <a:tc>
                  <a:txBody>
                    <a:bodyPr/>
                    <a:lstStyle/>
                    <a:p>
                      <a:pPr algn="just">
                        <a:lnSpc>
                          <a:spcPct val="115000"/>
                        </a:lnSpc>
                        <a:spcAft>
                          <a:spcPts val="0"/>
                        </a:spcAft>
                        <a:tabLst>
                          <a:tab pos="2286635" algn="l"/>
                        </a:tabLst>
                      </a:pPr>
                      <a:r>
                        <a:rPr lang="fr-FR" sz="1000" dirty="0" smtClean="0">
                          <a:solidFill>
                            <a:srgbClr val="FF0000"/>
                          </a:solidFill>
                          <a:effectLst/>
                          <a:sym typeface="Symbol" panose="05050102010706020507" pitchFamily="18" charset="2"/>
                        </a:rPr>
                        <a:t>♥</a:t>
                      </a:r>
                      <a:endParaRPr lang="fr-FR" sz="1200" dirty="0">
                        <a:solidFill>
                          <a:srgbClr val="FF0000"/>
                        </a:solidFill>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000" dirty="0">
                          <a:effectLst/>
                          <a:latin typeface="Times New Roman" panose="02020603050405020304" pitchFamily="18" charset="0"/>
                          <a:cs typeface="Times New Roman" panose="02020603050405020304" pitchFamily="18" charset="0"/>
                        </a:rPr>
                        <a:t>N</a:t>
                      </a:r>
                      <a:br>
                        <a:rPr lang="de-DE" sz="1000" dirty="0">
                          <a:effectLst/>
                          <a:latin typeface="Times New Roman" panose="02020603050405020304" pitchFamily="18" charset="0"/>
                          <a:cs typeface="Times New Roman" panose="02020603050405020304" pitchFamily="18" charset="0"/>
                        </a:rPr>
                      </a:br>
                      <a:r>
                        <a:rPr lang="de-DE" sz="1000" dirty="0">
                          <a:effectLst/>
                          <a:latin typeface="Times New Roman" panose="02020603050405020304" pitchFamily="18" charset="0"/>
                          <a:cs typeface="Times New Roman" panose="02020603050405020304" pitchFamily="18" charset="0"/>
                        </a:rPr>
                        <a:t>O      </a:t>
                      </a:r>
                      <a:r>
                        <a:rPr lang="fr-FR" sz="1000" dirty="0">
                          <a:effectLst/>
                          <a:latin typeface="Times New Roman" panose="02020603050405020304" pitchFamily="18" charset="0"/>
                          <a:cs typeface="Times New Roman" panose="02020603050405020304" pitchFamily="18" charset="0"/>
                        </a:rPr>
                        <a:t>E</a:t>
                      </a:r>
                      <a:br>
                        <a:rPr lang="fr-FR" sz="1000" dirty="0">
                          <a:effectLst/>
                          <a:latin typeface="Times New Roman" panose="02020603050405020304" pitchFamily="18" charset="0"/>
                          <a:cs typeface="Times New Roman" panose="02020603050405020304" pitchFamily="18" charset="0"/>
                        </a:rPr>
                      </a:br>
                      <a:r>
                        <a:rPr lang="de-DE" sz="1000" dirty="0">
                          <a:effectLst/>
                          <a:latin typeface="Times New Roman" panose="02020603050405020304" pitchFamily="18" charset="0"/>
                          <a:cs typeface="Times New Roman" panose="02020603050405020304" pitchFamily="18" charset="0"/>
                        </a:rPr>
                        <a:t>S</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000" dirty="0" smtClean="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p>
                    <a:p>
                      <a:pPr algn="just">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222169">
                <a:tc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000" dirty="0" smtClean="0">
                          <a:solidFill>
                            <a:srgbClr val="FF0000"/>
                          </a:solidFill>
                          <a:effectLst/>
                          <a:latin typeface="Times New Roman" panose="02020603050405020304" pitchFamily="18" charset="0"/>
                          <a:cs typeface="Times New Roman" panose="02020603050405020304" pitchFamily="18" charset="0"/>
                          <a:sym typeface="Symbol" panose="05050102010706020507" pitchFamily="18" charset="2"/>
                        </a:rPr>
                        <a:t>♥</a:t>
                      </a:r>
                      <a:endParaRPr lang="fr-FR" sz="1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R1065</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dirty="0">
                          <a:effectLst/>
                          <a:latin typeface="Times New Roman" panose="02020603050405020304" pitchFamily="18" charset="0"/>
                          <a:cs typeface="Times New Roman" panose="02020603050405020304" pitchFamily="18" charset="0"/>
                        </a:rPr>
                        <a:t> </a:t>
                      </a:r>
                      <a:endParaRPr lang="fr-FR"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11" name="ZoneTexte 10"/>
          <p:cNvSpPr txBox="1"/>
          <p:nvPr/>
        </p:nvSpPr>
        <p:spPr>
          <a:xfrm>
            <a:off x="3584867" y="3261874"/>
            <a:ext cx="4282120" cy="1200329"/>
          </a:xfrm>
          <a:prstGeom prst="rect">
            <a:avLst/>
          </a:prstGeom>
          <a:noFill/>
        </p:spPr>
        <p:txBody>
          <a:bodyPr wrap="square" rtlCol="0">
            <a:spAutoFit/>
          </a:bodyPr>
          <a:lstStyle/>
          <a:p>
            <a:r>
              <a:rPr lang="fr-FR" sz="1200" dirty="0" smtClean="0">
                <a:latin typeface="Times New Roman" panose="02020603050405020304" pitchFamily="18" charset="0"/>
                <a:cs typeface="Times New Roman" panose="02020603050405020304" pitchFamily="18" charset="0"/>
              </a:rPr>
              <a:t>Cartes </a:t>
            </a:r>
            <a:r>
              <a:rPr lang="fr-FR" sz="1200" dirty="0" smtClean="0">
                <a:solidFill>
                  <a:srgbClr val="FF0000"/>
                </a:solidFill>
                <a:latin typeface="Times New Roman" panose="02020603050405020304" pitchFamily="18" charset="0"/>
                <a:cs typeface="Times New Roman" panose="02020603050405020304" pitchFamily="18" charset="0"/>
                <a:sym typeface="Symbol" panose="05050102010706020507" pitchFamily="18" charset="2"/>
              </a:rPr>
              <a:t>♥ </a:t>
            </a:r>
            <a:r>
              <a:rPr lang="fr-FR" sz="1200" dirty="0" smtClean="0">
                <a:latin typeface="Times New Roman" panose="02020603050405020304" pitchFamily="18" charset="0"/>
                <a:cs typeface="Times New Roman" panose="02020603050405020304" pitchFamily="18" charset="0"/>
              </a:rPr>
              <a:t> </a:t>
            </a:r>
            <a:r>
              <a:rPr lang="fr-FR" sz="1200" dirty="0">
                <a:latin typeface="Times New Roman" panose="02020603050405020304" pitchFamily="18" charset="0"/>
                <a:cs typeface="Times New Roman" panose="02020603050405020304" pitchFamily="18" charset="0"/>
              </a:rPr>
              <a:t>en N/S = 8  → Résidu = 5 → divisé par 2 = 3/2</a:t>
            </a:r>
          </a:p>
          <a:p>
            <a:r>
              <a:rPr lang="fr-FR" sz="1200" dirty="0">
                <a:latin typeface="Times New Roman" panose="02020603050405020304" pitchFamily="18" charset="0"/>
                <a:cs typeface="Times New Roman" panose="02020603050405020304" pitchFamily="18" charset="0"/>
              </a:rPr>
              <a:t>On considère que la Dame est gardée, l'impasse s'impose.</a:t>
            </a:r>
          </a:p>
          <a:p>
            <a:r>
              <a:rPr lang="fr-FR" sz="1200" dirty="0" smtClean="0">
                <a:latin typeface="Times New Roman" panose="02020603050405020304" pitchFamily="18" charset="0"/>
                <a:cs typeface="Times New Roman" panose="02020603050405020304" pitchFamily="18" charset="0"/>
              </a:rPr>
              <a:t>Si on peut la faire des deux côtés, il faut deviner </a:t>
            </a:r>
            <a:r>
              <a:rPr lang="fr-FR" sz="1200" dirty="0">
                <a:latin typeface="Times New Roman" panose="02020603050405020304" pitchFamily="18" charset="0"/>
                <a:cs typeface="Times New Roman" panose="02020603050405020304" pitchFamily="18" charset="0"/>
              </a:rPr>
              <a:t>le bon </a:t>
            </a:r>
            <a:r>
              <a:rPr lang="fr-FR" sz="1200" dirty="0" smtClean="0">
                <a:latin typeface="Times New Roman" panose="02020603050405020304" pitchFamily="18" charset="0"/>
                <a:cs typeface="Times New Roman" panose="02020603050405020304" pitchFamily="18" charset="0"/>
              </a:rPr>
              <a:t>: </a:t>
            </a:r>
          </a:p>
          <a:p>
            <a:r>
              <a:rPr lang="fr-FR" sz="1200" dirty="0" smtClean="0">
                <a:latin typeface="Times New Roman" panose="02020603050405020304" pitchFamily="18" charset="0"/>
                <a:cs typeface="Times New Roman" panose="02020603050405020304" pitchFamily="18" charset="0"/>
              </a:rPr>
              <a:t>soit on suit le dicton </a:t>
            </a:r>
            <a:r>
              <a:rPr lang="fr-FR" sz="1200" dirty="0">
                <a:latin typeface="Times New Roman" panose="02020603050405020304" pitchFamily="18" charset="0"/>
                <a:cs typeface="Times New Roman" panose="02020603050405020304" pitchFamily="18" charset="0"/>
              </a:rPr>
              <a:t>que la Dame suit le Valet et on joue vers le 10 </a:t>
            </a:r>
          </a:p>
          <a:p>
            <a:pPr lvl="0"/>
            <a:r>
              <a:rPr lang="fr-FR" sz="1200" dirty="0">
                <a:latin typeface="Times New Roman" panose="02020603050405020304" pitchFamily="18" charset="0"/>
                <a:cs typeface="Times New Roman" panose="02020603050405020304" pitchFamily="18" charset="0"/>
              </a:rPr>
              <a:t>soit l'on pense autrement et on joue vers le </a:t>
            </a:r>
            <a:r>
              <a:rPr lang="fr-FR" sz="1200" dirty="0" smtClean="0">
                <a:latin typeface="Times New Roman" panose="02020603050405020304" pitchFamily="18" charset="0"/>
                <a:cs typeface="Times New Roman" panose="02020603050405020304" pitchFamily="18" charset="0"/>
              </a:rPr>
              <a:t>Valet. </a:t>
            </a:r>
            <a:r>
              <a:rPr lang="fr-FR" sz="1200" dirty="0">
                <a:latin typeface="Times New Roman" panose="02020603050405020304" pitchFamily="18" charset="0"/>
                <a:cs typeface="Times New Roman" panose="02020603050405020304" pitchFamily="18" charset="0"/>
              </a:rPr>
              <a:t> :</a:t>
            </a:r>
          </a:p>
          <a:p>
            <a:r>
              <a:rPr lang="fr-FR" sz="1200" dirty="0">
                <a:latin typeface="Times New Roman" panose="02020603050405020304" pitchFamily="18" charset="0"/>
                <a:cs typeface="Times New Roman" panose="02020603050405020304" pitchFamily="18" charset="0"/>
              </a:rPr>
              <a:t>De toute façon, </a:t>
            </a:r>
            <a:r>
              <a:rPr lang="fr-FR" sz="1200" dirty="0" smtClean="0">
                <a:latin typeface="Times New Roman" panose="02020603050405020304" pitchFamily="18" charset="0"/>
                <a:cs typeface="Times New Roman" panose="02020603050405020304" pitchFamily="18" charset="0"/>
              </a:rPr>
              <a:t>ce n’est que question de chance et pas de science  </a:t>
            </a:r>
            <a:endParaRPr lang="fr-FR" sz="1200" dirty="0">
              <a:latin typeface="Times New Roman" panose="02020603050405020304" pitchFamily="18" charset="0"/>
              <a:cs typeface="Times New Roman" panose="02020603050405020304" pitchFamily="18" charset="0"/>
            </a:endParaRPr>
          </a:p>
        </p:txBody>
      </p:sp>
      <p:pic>
        <p:nvPicPr>
          <p:cNvPr id="12" name="Imag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94074032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65</a:t>
            </a:fld>
            <a:endParaRPr lang="fr-FR" dirty="0">
              <a:solidFill>
                <a:prstClr val="black">
                  <a:tint val="75000"/>
                </a:prstClr>
              </a:solidFill>
            </a:endParaRPr>
          </a:p>
        </p:txBody>
      </p:sp>
      <p:sp>
        <p:nvSpPr>
          <p:cNvPr id="3" name="Rectangle 2"/>
          <p:cNvSpPr/>
          <p:nvPr/>
        </p:nvSpPr>
        <p:spPr>
          <a:xfrm>
            <a:off x="56573" y="110209"/>
            <a:ext cx="7886700" cy="3847207"/>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 C</a:t>
            </a:r>
            <a:r>
              <a:rPr lang="fr-FR" sz="1400" dirty="0" smtClean="0">
                <a:latin typeface="Arial" panose="020B0604020202020204" pitchFamily="34" charset="0"/>
                <a:ea typeface="Times New Roman" panose="02020603050405020304" pitchFamily="18" charset="0"/>
              </a:rPr>
              <a:t>/-</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effectLst/>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effectLst/>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effectLst/>
              <a:latin typeface="Arial" panose="020B0604020202020204" pitchFamily="34" charset="0"/>
              <a:ea typeface="Times New Roman" panose="02020603050405020304" pitchFamily="18" charset="0"/>
            </a:endParaRP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t>D/-</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effectLst/>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effectLst/>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effectLst/>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effectLst/>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000" dirty="0">
              <a:effectLst/>
              <a:latin typeface="Times New Roman" panose="02020603050405020304" pitchFamily="18" charset="0"/>
              <a:ea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3581964139"/>
              </p:ext>
            </p:extLst>
          </p:nvPr>
        </p:nvGraphicFramePr>
        <p:xfrm>
          <a:off x="529128" y="204399"/>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AD987</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N</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V10654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5" name="Rectangle 4"/>
          <p:cNvSpPr/>
          <p:nvPr/>
        </p:nvSpPr>
        <p:spPr>
          <a:xfrm>
            <a:off x="3677717" y="597028"/>
            <a:ext cx="4018974" cy="461665"/>
          </a:xfrm>
          <a:prstGeom prst="rect">
            <a:avLst/>
          </a:prstGeom>
        </p:spPr>
        <p:txBody>
          <a:bodyPr wrap="square">
            <a:spAutoFit/>
          </a:bodyPr>
          <a:lstStyle/>
          <a:p>
            <a:pPr>
              <a:spcAft>
                <a:spcPts val="0"/>
              </a:spcAft>
              <a:tabLst>
                <a:tab pos="2286635"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Cartes ♠ en N/S = 10  → Résidu = 3 →divisé par 2 = 2/1</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On considère que le Roi est </a:t>
            </a:r>
            <a:r>
              <a:rPr lang="fr-FR" sz="12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gardé</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et on fait l’impasse</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6" name="Tableau 5"/>
          <p:cNvGraphicFramePr>
            <a:graphicFrameLocks noGrp="1"/>
          </p:cNvGraphicFramePr>
          <p:nvPr>
            <p:extLst>
              <p:ext uri="{D42A27DB-BD31-4B8C-83A1-F6EECF244321}">
                <p14:modId xmlns:p14="http://schemas.microsoft.com/office/powerpoint/2010/main" val="2439202390"/>
              </p:ext>
            </p:extLst>
          </p:nvPr>
        </p:nvGraphicFramePr>
        <p:xfrm>
          <a:off x="532246" y="1354360"/>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D9876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N</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AV10543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7" name="Rectangle 6"/>
          <p:cNvSpPr/>
          <p:nvPr/>
        </p:nvSpPr>
        <p:spPr>
          <a:xfrm>
            <a:off x="3653530" y="1545512"/>
            <a:ext cx="4389005" cy="461665"/>
          </a:xfrm>
          <a:prstGeom prst="rect">
            <a:avLst/>
          </a:prstGeom>
        </p:spPr>
        <p:txBody>
          <a:bodyPr wrap="square">
            <a:spAutoFit/>
          </a:bodyPr>
          <a:lstStyle/>
          <a:p>
            <a:pPr>
              <a:spcAft>
                <a:spcPts val="0"/>
              </a:spcAft>
              <a:tabLst>
                <a:tab pos="2286635"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Cartes ♠ en N/S = 11  → Résidu = 2 →divisé par 2 = 1/1</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On considère que le Roi </a:t>
            </a:r>
            <a:r>
              <a:rPr lang="fr-FR" sz="12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n’est pas </a:t>
            </a:r>
            <a:r>
              <a:rPr lang="fr-FR" sz="12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gardé. </a:t>
            </a:r>
            <a:r>
              <a:rPr lang="fr-FR"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Donc</a:t>
            </a:r>
            <a:r>
              <a:rPr lang="fr-FR"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pas d’impasse</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p:cNvSpPr/>
          <p:nvPr/>
        </p:nvSpPr>
        <p:spPr>
          <a:xfrm>
            <a:off x="56573" y="2595580"/>
            <a:ext cx="4715163" cy="307777"/>
          </a:xfrm>
          <a:prstGeom prst="rect">
            <a:avLst/>
          </a:prstGeom>
        </p:spPr>
        <p:txBody>
          <a:bodyPr wrap="square">
            <a:spAutoFit/>
          </a:bodyPr>
          <a:lstStyle/>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a:solidFill>
                  <a:srgbClr val="C00000"/>
                </a:solidFill>
                <a:latin typeface="Wide Latin" panose="020A0A07050505020404" pitchFamily="18" charset="0"/>
                <a:ea typeface="Times New Roman" panose="02020603050405020304" pitchFamily="18" charset="0"/>
                <a:cs typeface="Arial" panose="020B0604020202020204" pitchFamily="34" charset="0"/>
              </a:rPr>
              <a:t>2/- IMPASSE </a:t>
            </a:r>
            <a:r>
              <a:rPr lang="fr-FR" sz="1400" b="1" dirty="0" smtClean="0">
                <a:solidFill>
                  <a:srgbClr val="C00000"/>
                </a:solidFill>
                <a:latin typeface="Wide Latin" panose="020A0A07050505020404" pitchFamily="18" charset="0"/>
                <a:ea typeface="Times New Roman" panose="02020603050405020304" pitchFamily="18" charset="0"/>
                <a:cs typeface="Arial" panose="020B0604020202020204" pitchFamily="34" charset="0"/>
              </a:rPr>
              <a:t>ORDINAIRE </a:t>
            </a:r>
            <a:r>
              <a:rPr lang="fr-FR" sz="1200" dirty="0" smtClean="0">
                <a:solidFill>
                  <a:srgbClr val="C00000"/>
                </a:solidFill>
                <a:latin typeface="Wide Latin" panose="020A0A07050505020404" pitchFamily="18" charset="0"/>
                <a:ea typeface="Times New Roman" panose="02020603050405020304" pitchFamily="18" charset="0"/>
                <a:cs typeface="Arial" panose="020B0604020202020204" pitchFamily="34" charset="0"/>
              </a:rPr>
              <a:t> </a:t>
            </a:r>
            <a:r>
              <a:rPr lang="fr-FR" sz="1200" dirty="0">
                <a:solidFill>
                  <a:srgbClr val="C00000"/>
                </a:solidFill>
                <a:latin typeface="Wide Latin" panose="020A0A07050505020404" pitchFamily="18" charset="0"/>
                <a:ea typeface="Times New Roman" panose="02020603050405020304" pitchFamily="18" charset="0"/>
                <a:cs typeface="Arial" panose="020B0604020202020204" pitchFamily="34" charset="0"/>
              </a:rPr>
              <a:t>:</a:t>
            </a:r>
            <a:endParaRPr lang="fr-FR" sz="2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135081" y="2959288"/>
            <a:ext cx="7808191" cy="1600438"/>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Le but d'une impasse ordinaire est de réaliser une levée avec  une carte de rang inférieur à celle détenue par </a:t>
            </a:r>
            <a:r>
              <a:rPr lang="fr-FR" sz="1400" dirty="0" smtClean="0">
                <a:latin typeface="Arial" panose="020B0604020202020204" pitchFamily="34" charset="0"/>
                <a:ea typeface="Times New Roman" panose="02020603050405020304" pitchFamily="18" charset="0"/>
              </a:rPr>
              <a:t>l'adversaire.</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400" dirty="0" smtClean="0">
              <a:latin typeface="Arial" panose="020B0604020202020204" pitchFamily="34"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10" name="Tableau 9"/>
          <p:cNvGraphicFramePr>
            <a:graphicFrameLocks noGrp="1"/>
          </p:cNvGraphicFramePr>
          <p:nvPr>
            <p:extLst>
              <p:ext uri="{D42A27DB-BD31-4B8C-83A1-F6EECF244321}">
                <p14:modId xmlns:p14="http://schemas.microsoft.com/office/powerpoint/2010/main" val="1792058480"/>
              </p:ext>
            </p:extLst>
          </p:nvPr>
        </p:nvGraphicFramePr>
        <p:xfrm>
          <a:off x="553315" y="3512903"/>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R7</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0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N</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DV-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43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11" name="Rectangle 10"/>
          <p:cNvSpPr/>
          <p:nvPr/>
        </p:nvSpPr>
        <p:spPr>
          <a:xfrm>
            <a:off x="3638861" y="3636878"/>
            <a:ext cx="4304411" cy="646331"/>
          </a:xfrm>
          <a:prstGeom prst="rect">
            <a:avLst/>
          </a:prstGeom>
        </p:spPr>
        <p:txBody>
          <a:bodyPr wrap="square">
            <a:spAutoFit/>
          </a:bodyPr>
          <a:lstStyle/>
          <a:p>
            <a:pPr>
              <a:spcAft>
                <a:spcPts val="0"/>
              </a:spcAft>
              <a:tabLst>
                <a:tab pos="2286635"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On ne peut réaliser le Roi que si l'As de </a:t>
            </a:r>
            <a:r>
              <a:rPr lang="fr-FR" sz="1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est en Ouest.</a:t>
            </a:r>
          </a:p>
          <a:p>
            <a:pPr>
              <a:spcAft>
                <a:spcPts val="0"/>
              </a:spcAft>
              <a:tabLst>
                <a:tab pos="2286635"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Autant de chance de le trouver en Ouest qu’en Est : 50 %. </a:t>
            </a:r>
          </a:p>
          <a:p>
            <a:pPr>
              <a:spcAft>
                <a:spcPts val="0"/>
              </a:spcAft>
              <a:tabLst>
                <a:tab pos="2286635"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L’impasse ordinaire revient donc à jouer un petit vers le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Roi isolé</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2" name="Imag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34388450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66</a:t>
            </a:fld>
            <a:endParaRPr lang="fr-FR" dirty="0">
              <a:solidFill>
                <a:prstClr val="black">
                  <a:tint val="75000"/>
                </a:prstClr>
              </a:solidFill>
            </a:endParaRPr>
          </a:p>
        </p:txBody>
      </p:sp>
      <p:sp>
        <p:nvSpPr>
          <p:cNvPr id="4" name="Rectangle 3"/>
          <p:cNvSpPr/>
          <p:nvPr/>
        </p:nvSpPr>
        <p:spPr>
          <a:xfrm>
            <a:off x="220279" y="178677"/>
            <a:ext cx="7799114" cy="5109091"/>
          </a:xfrm>
          <a:prstGeom prst="rect">
            <a:avLst/>
          </a:prstGeom>
        </p:spPr>
        <p:txBody>
          <a:bodyPr wrap="square">
            <a:spAutoFit/>
          </a:bodyPr>
          <a:lstStyle/>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a:solidFill>
                  <a:srgbClr val="C00000"/>
                </a:solidFill>
                <a:latin typeface="Wide Latin" panose="020A0A07050505020404" pitchFamily="18" charset="0"/>
                <a:ea typeface="Times New Roman" panose="02020603050405020304" pitchFamily="18" charset="0"/>
                <a:cs typeface="Arial" panose="020B0604020202020204" pitchFamily="34" charset="0"/>
              </a:rPr>
              <a:t>3/- IMPASSE  AGRESSIVE </a:t>
            </a:r>
            <a:r>
              <a:rPr lang="fr-FR" sz="1200" dirty="0">
                <a:solidFill>
                  <a:srgbClr val="C00000"/>
                </a:solidFill>
                <a:latin typeface="Wide Latin" panose="020A0A07050505020404" pitchFamily="18" charset="0"/>
                <a:ea typeface="Times New Roman" panose="02020603050405020304" pitchFamily="18" charset="0"/>
                <a:cs typeface="Arial" panose="020B0604020202020204" pitchFamily="34" charset="0"/>
              </a:rPr>
              <a:t> </a:t>
            </a:r>
            <a:r>
              <a:rPr lang="fr-FR" sz="1200" dirty="0" smtClean="0">
                <a:solidFill>
                  <a:srgbClr val="C00000"/>
                </a:solidFill>
                <a:latin typeface="Wide Latin" panose="020A0A07050505020404" pitchFamily="18" charset="0"/>
                <a:ea typeface="Times New Roman" panose="02020603050405020304" pitchFamily="18" charset="0"/>
                <a:cs typeface="Arial" panose="020B0604020202020204" pitchFamily="34" charset="0"/>
              </a:rPr>
              <a:t>:</a:t>
            </a: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cs typeface="Times New Roman" panose="02020603050405020304" pitchFamily="18" charset="0"/>
              </a:rPr>
              <a:t>Son but est de capturer un honneur qu’on peut « prendre en fourchette » :</a:t>
            </a:r>
            <a:endParaRPr lang="fr-FR" sz="120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 </a:t>
            </a: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smtClean="0">
              <a:solidFill>
                <a:srgbClr val="C00000"/>
              </a:solidFill>
              <a:latin typeface="Wide Latin" panose="020A0A07050505020404" pitchFamily="18" charset="0"/>
              <a:ea typeface="Times New Roman" panose="02020603050405020304" pitchFamily="18" charset="0"/>
              <a:cs typeface="Arial" panose="020B0604020202020204" pitchFamily="34"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1200" dirty="0">
              <a:solidFill>
                <a:srgbClr val="C00000"/>
              </a:solidFill>
              <a:effectLst/>
              <a:latin typeface="Wide Latin" panose="020A0A07050505020404" pitchFamily="18" charset="0"/>
              <a:ea typeface="Times New Roman" panose="02020603050405020304" pitchFamily="18" charset="0"/>
              <a:cs typeface="Arial" panose="020B0604020202020204" pitchFamily="34"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smtClean="0">
              <a:effectLst/>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smtClean="0">
              <a:effectLst/>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smtClean="0">
              <a:effectLst/>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smtClean="0">
              <a:effectLst/>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smtClean="0">
              <a:effectLst/>
              <a:latin typeface="Times New Roman" panose="02020603050405020304" pitchFamily="18" charset="0"/>
              <a:ea typeface="Times New Roman" panose="02020603050405020304" pitchFamily="18" charset="0"/>
            </a:endParaRPr>
          </a:p>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endParaRPr lang="fr-FR" sz="2400" dirty="0">
              <a:effectLst/>
              <a:latin typeface="Times New Roman" panose="02020603050405020304" pitchFamily="18" charset="0"/>
              <a:ea typeface="Times New Roman" panose="02020603050405020304" pitchFamily="18"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328732985"/>
              </p:ext>
            </p:extLst>
          </p:nvPr>
        </p:nvGraphicFramePr>
        <p:xfrm>
          <a:off x="525561" y="666794"/>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A653</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R842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N</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7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DV109</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8" name="Rectangle 7"/>
          <p:cNvSpPr/>
          <p:nvPr/>
        </p:nvSpPr>
        <p:spPr>
          <a:xfrm>
            <a:off x="3668109" y="848655"/>
            <a:ext cx="4043013" cy="461665"/>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On présente la Dame et on laisse "filer" si Ouest fournit une petite carte</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220279" y="1779115"/>
            <a:ext cx="393056"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b/-</a:t>
            </a:r>
            <a:endParaRPr lang="fr-FR" sz="2000" dirty="0">
              <a:effectLst/>
              <a:latin typeface="Times New Roman" panose="02020603050405020304" pitchFamily="18" charset="0"/>
              <a:ea typeface="Times New Roman" panose="02020603050405020304" pitchFamily="18" charset="0"/>
            </a:endParaRPr>
          </a:p>
        </p:txBody>
      </p:sp>
      <p:graphicFrame>
        <p:nvGraphicFramePr>
          <p:cNvPr id="10" name="Tableau 9"/>
          <p:cNvGraphicFramePr>
            <a:graphicFrameLocks noGrp="1"/>
          </p:cNvGraphicFramePr>
          <p:nvPr>
            <p:extLst>
              <p:ext uri="{D42A27DB-BD31-4B8C-83A1-F6EECF244321}">
                <p14:modId xmlns:p14="http://schemas.microsoft.com/office/powerpoint/2010/main" val="1163227311"/>
              </p:ext>
            </p:extLst>
          </p:nvPr>
        </p:nvGraphicFramePr>
        <p:xfrm>
          <a:off x="508231" y="1779115"/>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A65</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R84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N</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10732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DV9</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11" name="Rectangle 10"/>
          <p:cNvSpPr/>
          <p:nvPr/>
        </p:nvSpPr>
        <p:spPr>
          <a:xfrm>
            <a:off x="3668109" y="1846530"/>
            <a:ext cx="4140200" cy="954107"/>
          </a:xfrm>
          <a:prstGeom prst="rect">
            <a:avLst/>
          </a:prstGeom>
        </p:spPr>
        <p:txBody>
          <a:bodyPr>
            <a:spAutoFit/>
          </a:bodyPr>
          <a:lstStyle/>
          <a:p>
            <a:pPr algn="just">
              <a:spcAft>
                <a:spcPts val="0"/>
              </a:spcAft>
              <a:tabLst>
                <a:tab pos="457200" algn="l"/>
                <a:tab pos="914400" algn="l"/>
                <a:tab pos="1371600" algn="l"/>
                <a:tab pos="1828800" algn="l"/>
                <a:tab pos="2286635"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Le diagramme ressemble au </a:t>
            </a:r>
            <a:r>
              <a:rPr lang="fr-FR" sz="1400" dirty="0" smtClean="0">
                <a:latin typeface="Arial" panose="020B0604020202020204" pitchFamily="34" charset="0"/>
                <a:ea typeface="Times New Roman" panose="02020603050405020304" pitchFamily="18" charset="0"/>
              </a:rPr>
              <a:t>précédent. Il </a:t>
            </a:r>
            <a:r>
              <a:rPr lang="fr-FR" sz="1400" dirty="0">
                <a:latin typeface="Arial" panose="020B0604020202020204" pitchFamily="34" charset="0"/>
                <a:ea typeface="Times New Roman" panose="02020603050405020304" pitchFamily="18" charset="0"/>
              </a:rPr>
              <a:t>ne s'agit que  de ressemblance, le 10 ayant changé  de place. La manœuvre sera  bien différente. On présente la </a:t>
            </a:r>
            <a:r>
              <a:rPr lang="fr-FR" sz="1400" dirty="0" smtClean="0">
                <a:latin typeface="Arial" panose="020B0604020202020204" pitchFamily="34" charset="0"/>
                <a:ea typeface="Times New Roman" panose="02020603050405020304" pitchFamily="18" charset="0"/>
              </a:rPr>
              <a:t>Dame :</a:t>
            </a:r>
            <a:endParaRPr lang="fr-FR" sz="20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83645" y="2892278"/>
            <a:ext cx="7724664" cy="1569660"/>
          </a:xfrm>
          <a:prstGeom prst="rect">
            <a:avLst/>
          </a:prstGeom>
        </p:spPr>
        <p:txBody>
          <a:bodyPr wrap="square">
            <a:spAutoFit/>
          </a:bodyPr>
          <a:lstStyle/>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Ouest commet la faute grossière de couvrir du Roi, le coup est fini. Au tour suivant Sud fait l'impasse au 10 et réalise ainsi  3 levées.</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Ouest  ne couvre pas, le déclarant ne fera que 2 levées</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t>
            </a:r>
          </a:p>
          <a:p>
            <a:r>
              <a:rPr lang="fr-FR" sz="1200" dirty="0">
                <a:latin typeface="Times New Roman" panose="02020603050405020304" pitchFamily="18" charset="0"/>
                <a:cs typeface="Times New Roman" panose="02020603050405020304" pitchFamily="18" charset="0"/>
              </a:rPr>
              <a:t>En défense contre un tel diagramme il  est fort mal joué de couvrir le premier honneur qu'on  a sous le nez. En effet </a:t>
            </a:r>
          </a:p>
          <a:p>
            <a:pPr lvl="0"/>
            <a:r>
              <a:rPr lang="fr-FR" sz="1200" dirty="0">
                <a:latin typeface="Times New Roman" panose="02020603050405020304" pitchFamily="18" charset="0"/>
                <a:cs typeface="Times New Roman" panose="02020603050405020304" pitchFamily="18" charset="0"/>
              </a:rPr>
              <a:t>s'il provient de DV10 que l'on couvre au premier ou au deuxième tour, le résultat sera toujours le même.</a:t>
            </a:r>
          </a:p>
          <a:p>
            <a:pPr lvl="0"/>
            <a:r>
              <a:rPr lang="fr-FR" sz="1200" dirty="0">
                <a:latin typeface="Times New Roman" panose="02020603050405020304" pitchFamily="18" charset="0"/>
                <a:cs typeface="Times New Roman" panose="02020603050405020304" pitchFamily="18" charset="0"/>
              </a:rPr>
              <a:t>s'il provient de DV9, on accorde au déclarant la possibilité de faire l’impasse au 10.  </a:t>
            </a:r>
          </a:p>
          <a:p>
            <a:r>
              <a:rPr lang="fr-FR" sz="1200" dirty="0">
                <a:latin typeface="Times New Roman" panose="02020603050405020304" pitchFamily="18" charset="0"/>
                <a:cs typeface="Times New Roman" panose="02020603050405020304" pitchFamily="18" charset="0"/>
              </a:rPr>
              <a:t>Les inconditionnels </a:t>
            </a:r>
            <a:r>
              <a:rPr lang="fr-FR" sz="1200" b="1" dirty="0">
                <a:latin typeface="Times New Roman" panose="02020603050405020304" pitchFamily="18" charset="0"/>
                <a:cs typeface="Times New Roman" panose="02020603050405020304" pitchFamily="18" charset="0"/>
              </a:rPr>
              <a:t>d'Honneur sur </a:t>
            </a:r>
            <a:r>
              <a:rPr lang="fr-FR" sz="1200" b="1" dirty="0" smtClean="0">
                <a:latin typeface="Times New Roman" panose="02020603050405020304" pitchFamily="18" charset="0"/>
                <a:cs typeface="Times New Roman" panose="02020603050405020304" pitchFamily="18" charset="0"/>
              </a:rPr>
              <a:t>honneur, quelque soit le tour,  </a:t>
            </a:r>
            <a:r>
              <a:rPr lang="fr-FR" sz="1200" dirty="0" smtClean="0">
                <a:latin typeface="Times New Roman" panose="02020603050405020304" pitchFamily="18" charset="0"/>
                <a:cs typeface="Times New Roman" panose="02020603050405020304" pitchFamily="18" charset="0"/>
              </a:rPr>
              <a:t>en feront toujours les frais. Ils apprendront peut-être un jour qu'il </a:t>
            </a:r>
            <a:r>
              <a:rPr lang="fr-FR" sz="1200" dirty="0">
                <a:latin typeface="Times New Roman" panose="02020603050405020304" pitchFamily="18" charset="0"/>
                <a:cs typeface="Times New Roman" panose="02020603050405020304" pitchFamily="18" charset="0"/>
              </a:rPr>
              <a:t>n'y a pas de règles sans </a:t>
            </a:r>
            <a:r>
              <a:rPr lang="fr-FR" sz="1200" dirty="0" smtClean="0">
                <a:latin typeface="Times New Roman" panose="02020603050405020304" pitchFamily="18" charset="0"/>
                <a:cs typeface="Times New Roman" panose="02020603050405020304" pitchFamily="18" charset="0"/>
              </a:rPr>
              <a:t>exception.</a:t>
            </a:r>
            <a:endParaRPr lang="fr-FR" sz="2000" dirty="0">
              <a:effectLst/>
              <a:latin typeface="Times New Roman" panose="02020603050405020304" pitchFamily="18" charset="0"/>
              <a:ea typeface="Times New Roman" panose="02020603050405020304" pitchFamily="18" charset="0"/>
            </a:endParaRPr>
          </a:p>
        </p:txBody>
      </p:sp>
      <p:pic>
        <p:nvPicPr>
          <p:cNvPr id="13" name="Imag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76948722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67</a:t>
            </a:fld>
            <a:endParaRPr lang="fr-FR" dirty="0">
              <a:solidFill>
                <a:prstClr val="black">
                  <a:tint val="75000"/>
                </a:prstClr>
              </a:solidFill>
            </a:endParaRPr>
          </a:p>
        </p:txBody>
      </p:sp>
      <p:sp>
        <p:nvSpPr>
          <p:cNvPr id="3" name="Rectangle 2"/>
          <p:cNvSpPr/>
          <p:nvPr/>
        </p:nvSpPr>
        <p:spPr>
          <a:xfrm>
            <a:off x="115174" y="260075"/>
            <a:ext cx="7872687" cy="492443"/>
          </a:xfrm>
          <a:prstGeom prst="rect">
            <a:avLst/>
          </a:prstGeom>
        </p:spPr>
        <p:txBody>
          <a:bodyPr wrap="square">
            <a:spAutoFit/>
          </a:bodyPr>
          <a:lstStyle/>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a:solidFill>
                  <a:srgbClr val="C00000"/>
                </a:solidFill>
                <a:latin typeface="Wide Latin" panose="020A0A07050505020404" pitchFamily="18" charset="0"/>
                <a:ea typeface="Times New Roman" panose="02020603050405020304" pitchFamily="18" charset="0"/>
                <a:cs typeface="Arial" panose="020B0604020202020204" pitchFamily="34" charset="0"/>
              </a:rPr>
              <a:t>4/- IMPASSE  PRÉLIMINAIRE </a:t>
            </a:r>
            <a:r>
              <a:rPr lang="fr-FR" sz="1200" dirty="0" smtClean="0">
                <a:solidFill>
                  <a:srgbClr val="C00000"/>
                </a:solidFill>
                <a:latin typeface="Wide Latin" panose="020A0A07050505020404" pitchFamily="18" charset="0"/>
                <a:ea typeface="Times New Roman" panose="02020603050405020304" pitchFamily="18" charset="0"/>
                <a:cs typeface="Arial" panose="020B0604020202020204" pitchFamily="34" charset="0"/>
              </a:rPr>
              <a:t>:</a:t>
            </a:r>
          </a:p>
          <a:p>
            <a: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cs typeface="Times New Roman" panose="02020603050405020304" pitchFamily="18" charset="0"/>
              </a:rPr>
              <a:t>             Son </a:t>
            </a:r>
            <a:r>
              <a:rPr lang="fr-FR" sz="1200" dirty="0">
                <a:latin typeface="Times New Roman" panose="02020603050405020304" pitchFamily="18" charset="0"/>
                <a:cs typeface="Times New Roman" panose="02020603050405020304" pitchFamily="18" charset="0"/>
              </a:rPr>
              <a:t>but est de faire une première impasse préparatoire à l'impasse finale</a:t>
            </a:r>
            <a:r>
              <a:rPr lang="fr-FR" sz="1200" dirty="0" smtClean="0">
                <a:latin typeface="Times New Roman" panose="02020603050405020304" pitchFamily="18" charset="0"/>
                <a:cs typeface="Times New Roman" panose="02020603050405020304" pitchFamily="18" charset="0"/>
              </a:rPr>
              <a:t>.</a:t>
            </a:r>
          </a:p>
        </p:txBody>
      </p:sp>
      <p:graphicFrame>
        <p:nvGraphicFramePr>
          <p:cNvPr id="5" name="Tableau 4"/>
          <p:cNvGraphicFramePr>
            <a:graphicFrameLocks noGrp="1"/>
          </p:cNvGraphicFramePr>
          <p:nvPr>
            <p:extLst>
              <p:ext uri="{D42A27DB-BD31-4B8C-83A1-F6EECF244321}">
                <p14:modId xmlns:p14="http://schemas.microsoft.com/office/powerpoint/2010/main" val="3960843427"/>
              </p:ext>
            </p:extLst>
          </p:nvPr>
        </p:nvGraphicFramePr>
        <p:xfrm>
          <a:off x="416369" y="972525"/>
          <a:ext cx="3025140" cy="1261872"/>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AV9</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R1085</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D1054</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endParaRPr lang="de-DE"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D432</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R832</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76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6" name="Rectangle 5"/>
          <p:cNvSpPr/>
          <p:nvPr/>
        </p:nvSpPr>
        <p:spPr>
          <a:xfrm>
            <a:off x="3499944" y="884675"/>
            <a:ext cx="4603531" cy="1200329"/>
          </a:xfrm>
          <a:prstGeom prst="rect">
            <a:avLst/>
          </a:prstGeom>
        </p:spPr>
        <p:txBody>
          <a:bodyPr wrap="square">
            <a:spAutoFit/>
          </a:bodyPr>
          <a:lstStyle/>
          <a:p>
            <a:r>
              <a:rPr lang="fr-FR" sz="1200" dirty="0">
                <a:latin typeface="Times New Roman" panose="02020603050405020304" pitchFamily="18" charset="0"/>
                <a:cs typeface="Times New Roman" panose="02020603050405020304" pitchFamily="18" charset="0"/>
              </a:rPr>
              <a:t>Pour réaliser 2 levées, Sud commence par faire l’impasse au 10. Statistiquement en effet, il y a plus de chances de trouver un </a:t>
            </a:r>
            <a:r>
              <a:rPr lang="fr-FR" sz="1200" b="1" dirty="0">
                <a:latin typeface="Times New Roman" panose="02020603050405020304" pitchFamily="18" charset="0"/>
                <a:cs typeface="Times New Roman" panose="02020603050405020304" pitchFamily="18" charset="0"/>
              </a:rPr>
              <a:t>honneur majeur accompagné  du 10</a:t>
            </a:r>
            <a:r>
              <a:rPr lang="fr-FR" sz="1200" dirty="0">
                <a:latin typeface="Times New Roman" panose="02020603050405020304" pitchFamily="18" charset="0"/>
                <a:cs typeface="Times New Roman" panose="02020603050405020304" pitchFamily="18" charset="0"/>
              </a:rPr>
              <a:t>  que les deux</a:t>
            </a:r>
            <a:r>
              <a:rPr lang="fr-FR" sz="1200" b="1" i="1" dirty="0">
                <a:latin typeface="Times New Roman" panose="02020603050405020304" pitchFamily="18" charset="0"/>
                <a:cs typeface="Times New Roman" panose="02020603050405020304" pitchFamily="18" charset="0"/>
              </a:rPr>
              <a:t> </a:t>
            </a:r>
            <a:r>
              <a:rPr lang="fr-FR" sz="1200" b="1" dirty="0">
                <a:latin typeface="Times New Roman" panose="02020603050405020304" pitchFamily="18" charset="0"/>
                <a:cs typeface="Times New Roman" panose="02020603050405020304" pitchFamily="18" charset="0"/>
              </a:rPr>
              <a:t>honneurs majeurs ensemble</a:t>
            </a:r>
            <a:r>
              <a:rPr lang="fr-FR" sz="1200" dirty="0">
                <a:latin typeface="Times New Roman" panose="02020603050405020304" pitchFamily="18" charset="0"/>
                <a:cs typeface="Times New Roman" panose="02020603050405020304" pitchFamily="18" charset="0"/>
              </a:rPr>
              <a:t>.</a:t>
            </a:r>
          </a:p>
          <a:p>
            <a:r>
              <a:rPr lang="fr-FR" sz="1200" dirty="0">
                <a:latin typeface="Times New Roman" panose="02020603050405020304" pitchFamily="18" charset="0"/>
                <a:cs typeface="Times New Roman" panose="02020603050405020304" pitchFamily="18" charset="0"/>
              </a:rPr>
              <a:t>Il commence donc par l’impasse au 10 en passant le 9 qui sera capturé par l’honneur majeur d’Est. </a:t>
            </a:r>
          </a:p>
        </p:txBody>
      </p:sp>
      <p:sp>
        <p:nvSpPr>
          <p:cNvPr id="7" name="Rectangle 6"/>
          <p:cNvSpPr/>
          <p:nvPr/>
        </p:nvSpPr>
        <p:spPr>
          <a:xfrm>
            <a:off x="115174" y="884675"/>
            <a:ext cx="393056"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1/-</a:t>
            </a:r>
            <a:endParaRPr lang="fr-FR" sz="2000" dirty="0">
              <a:effectLst/>
              <a:latin typeface="Times New Roman" panose="02020603050405020304" pitchFamily="18" charset="0"/>
              <a:ea typeface="Times New Roman" panose="02020603050405020304" pitchFamily="18" charset="0"/>
            </a:endParaRPr>
          </a:p>
        </p:txBody>
      </p:sp>
      <p:graphicFrame>
        <p:nvGraphicFramePr>
          <p:cNvPr id="8" name="Tableau 7"/>
          <p:cNvGraphicFramePr>
            <a:graphicFrameLocks noGrp="1"/>
          </p:cNvGraphicFramePr>
          <p:nvPr>
            <p:extLst>
              <p:ext uri="{D42A27DB-BD31-4B8C-83A1-F6EECF244321}">
                <p14:modId xmlns:p14="http://schemas.microsoft.com/office/powerpoint/2010/main" val="371165969"/>
              </p:ext>
            </p:extLst>
          </p:nvPr>
        </p:nvGraphicFramePr>
        <p:xfrm>
          <a:off x="380211" y="2446457"/>
          <a:ext cx="3025140" cy="1261872"/>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AV</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R85</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D54</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endParaRPr lang="de-DE"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- 432</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- 832</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7</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9" name="Rectangle 8"/>
          <p:cNvSpPr/>
          <p:nvPr/>
        </p:nvSpPr>
        <p:spPr>
          <a:xfrm>
            <a:off x="3499944" y="2780425"/>
            <a:ext cx="4140200" cy="461665"/>
          </a:xfrm>
          <a:prstGeom prst="rect">
            <a:avLst/>
          </a:prstGeom>
        </p:spPr>
        <p:txBody>
          <a:bodyPr>
            <a:spAutoFit/>
          </a:bodyPr>
          <a:lstStyle/>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cs typeface="Times New Roman" panose="02020603050405020304" pitchFamily="18" charset="0"/>
              </a:rPr>
              <a:t>Le diagramme est devenu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Impasse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finale à l’honneur restant en Ouest et fin du coup.</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 name="Imag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97629545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68</a:t>
            </a:fld>
            <a:endParaRPr lang="fr-FR" dirty="0">
              <a:solidFill>
                <a:prstClr val="black">
                  <a:tint val="75000"/>
                </a:prstClr>
              </a:solidFill>
            </a:endParaRPr>
          </a:p>
        </p:txBody>
      </p:sp>
      <p:graphicFrame>
        <p:nvGraphicFramePr>
          <p:cNvPr id="5" name="Tableau 4"/>
          <p:cNvGraphicFramePr>
            <a:graphicFrameLocks noGrp="1"/>
          </p:cNvGraphicFramePr>
          <p:nvPr>
            <p:extLst>
              <p:ext uri="{D42A27DB-BD31-4B8C-83A1-F6EECF244321}">
                <p14:modId xmlns:p14="http://schemas.microsoft.com/office/powerpoint/2010/main" val="1099748465"/>
              </p:ext>
            </p:extLst>
          </p:nvPr>
        </p:nvGraphicFramePr>
        <p:xfrm>
          <a:off x="243576" y="529852"/>
          <a:ext cx="3025140" cy="1261872"/>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AV9</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R1085</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D1054</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endParaRPr lang="de-DE"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D432</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R832</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76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6" name="Rectangle 5"/>
          <p:cNvSpPr/>
          <p:nvPr/>
        </p:nvSpPr>
        <p:spPr>
          <a:xfrm>
            <a:off x="3272194" y="473527"/>
            <a:ext cx="4862812" cy="1384995"/>
          </a:xfrm>
          <a:prstGeom prst="rect">
            <a:avLst/>
          </a:prstGeom>
        </p:spPr>
        <p:txBody>
          <a:bodyPr wrap="square">
            <a:spAutoFit/>
          </a:bodyPr>
          <a:lstStyle/>
          <a:p>
            <a:pPr algn="just"/>
            <a:r>
              <a:rPr lang="fr-FR" sz="1200" dirty="0">
                <a:latin typeface="Times New Roman" panose="02020603050405020304" pitchFamily="18" charset="0"/>
                <a:cs typeface="Times New Roman" panose="02020603050405020304" pitchFamily="18" charset="0"/>
              </a:rPr>
              <a:t>Pour réaliser 2 levées, Sud commence par faire l’impasse au 10. </a:t>
            </a:r>
            <a:endParaRPr lang="fr-FR" sz="1200" dirty="0" smtClean="0">
              <a:latin typeface="Times New Roman" panose="02020603050405020304" pitchFamily="18" charset="0"/>
              <a:cs typeface="Times New Roman" panose="02020603050405020304" pitchFamily="18" charset="0"/>
            </a:endParaRPr>
          </a:p>
          <a:p>
            <a:pPr algn="just"/>
            <a:r>
              <a:rPr lang="fr-FR" sz="1200" dirty="0">
                <a:latin typeface="Times New Roman" panose="02020603050405020304" pitchFamily="18" charset="0"/>
                <a:cs typeface="Times New Roman" panose="02020603050405020304" pitchFamily="18" charset="0"/>
              </a:rPr>
              <a:t>En général, quand un bon joueur voit au mort AV9, il sait que la meilleure </a:t>
            </a:r>
            <a:r>
              <a:rPr lang="fr-FR" sz="1200" b="1" dirty="0">
                <a:latin typeface="Times New Roman" panose="02020603050405020304" pitchFamily="18" charset="0"/>
                <a:cs typeface="Times New Roman" panose="02020603050405020304" pitchFamily="18" charset="0"/>
              </a:rPr>
              <a:t>défense </a:t>
            </a:r>
            <a:r>
              <a:rPr lang="fr-FR" sz="1200" dirty="0">
                <a:latin typeface="Times New Roman" panose="02020603050405020304" pitchFamily="18" charset="0"/>
                <a:cs typeface="Times New Roman" panose="02020603050405020304" pitchFamily="18" charset="0"/>
              </a:rPr>
              <a:t>consiste à intercaler son Honneur majeur qu'il soit accompagné par le 10 ou non. Le déclarant est alors mis dans la quasi impossibilité de tirer les déductions les plus justes sur la manière de continuer. Qu’à cela ne tienne, il prend de l’As, revient en main dans une couleur latérale et fait ce qu’il avait décidé de faire au tour précédent :  l’impasse au 10.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161132" y="212013"/>
            <a:ext cx="364202" cy="276999"/>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2/-</a:t>
            </a:r>
            <a:endParaRPr lang="fr-F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161132" y="2688161"/>
            <a:ext cx="6512938" cy="307777"/>
          </a:xfrm>
          <a:prstGeom prst="rect">
            <a:avLst/>
          </a:prstGeom>
        </p:spPr>
        <p:txBody>
          <a:bodyPr wrap="square">
            <a:spAutoFit/>
          </a:bodyPr>
          <a:lstStyle/>
          <a:p>
            <a:pP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kern="0" dirty="0">
                <a:solidFill>
                  <a:srgbClr val="C00000"/>
                </a:solidFill>
                <a:latin typeface="Wide Latin" panose="020A0A07050505020404" pitchFamily="18" charset="0"/>
              </a:rPr>
              <a:t>5/-VARIATIONS SUR LES IMPASSES</a:t>
            </a:r>
            <a:endParaRPr lang="fr-FR" sz="1800" b="1" kern="0" dirty="0">
              <a:effectLst/>
              <a:latin typeface="Arial" panose="020B0604020202020204" pitchFamily="34" charset="0"/>
            </a:endParaRPr>
          </a:p>
        </p:txBody>
      </p:sp>
      <p:sp>
        <p:nvSpPr>
          <p:cNvPr id="10" name="Rectangle 9"/>
          <p:cNvSpPr/>
          <p:nvPr/>
        </p:nvSpPr>
        <p:spPr>
          <a:xfrm>
            <a:off x="161132" y="3225320"/>
            <a:ext cx="7725104" cy="1015663"/>
          </a:xfrm>
          <a:prstGeom prst="rect">
            <a:avLst/>
          </a:prstGeom>
        </p:spPr>
        <p:txBody>
          <a:bodyPr wrap="square">
            <a:spAutoFit/>
          </a:bodyPr>
          <a:lstStyle/>
          <a:p>
            <a:pPr algn="just"/>
            <a:r>
              <a:rPr lang="fr-FR" sz="1200" dirty="0">
                <a:latin typeface="Times New Roman" panose="02020603050405020304" pitchFamily="18" charset="0"/>
                <a:ea typeface="Times New Roman" panose="02020603050405020304" pitchFamily="18" charset="0"/>
              </a:rPr>
              <a:t>Si un joueur confine ses connaissances, en matière d’impasses, exclusivement à l’apparente facilité  décrite dans les généralités,  il aura d’énormes difficultés à en déterminer le moment le plus juste  et l’exacte manière. Le terrain est miné en quinconce et il arrive de se retrouver les quatre fers en l’air pour avoir posé un pied au mauvais endroit. Pour éviter que l’impéritie de bonne quantité de joueurs ne les expose à ce danger, (de se retrouver les quatre fers en l’air),  je vais compléter les généralités par une courte explication  de cas particuliers qu’on peut pompeusement définir de VARIANTES </a:t>
            </a:r>
            <a:endParaRPr lang="fr-FR" sz="1200" dirty="0"/>
          </a:p>
        </p:txBody>
      </p:sp>
      <p:pic>
        <p:nvPicPr>
          <p:cNvPr id="8" name="Imag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98733981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69</a:t>
            </a:fld>
            <a:endParaRPr lang="fr-FR" dirty="0">
              <a:solidFill>
                <a:prstClr val="black">
                  <a:tint val="75000"/>
                </a:prstClr>
              </a:solidFill>
            </a:endParaRPr>
          </a:p>
        </p:txBody>
      </p:sp>
      <p:graphicFrame>
        <p:nvGraphicFramePr>
          <p:cNvPr id="5" name="Tableau 4"/>
          <p:cNvGraphicFramePr>
            <a:graphicFrameLocks noGrp="1"/>
          </p:cNvGraphicFramePr>
          <p:nvPr>
            <p:extLst>
              <p:ext uri="{D42A27DB-BD31-4B8C-83A1-F6EECF244321}">
                <p14:modId xmlns:p14="http://schemas.microsoft.com/office/powerpoint/2010/main" val="1879959067"/>
              </p:ext>
            </p:extLst>
          </p:nvPr>
        </p:nvGraphicFramePr>
        <p:xfrm>
          <a:off x="237548" y="539699"/>
          <a:ext cx="3025140" cy="1261872"/>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RV9</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endParaRPr lang="de-DE"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A76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7" name="Rectangle 6"/>
          <p:cNvSpPr/>
          <p:nvPr/>
        </p:nvSpPr>
        <p:spPr>
          <a:xfrm>
            <a:off x="123097" y="180482"/>
            <a:ext cx="6624544" cy="276999"/>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1/- Sud joue 7 S.A.</a:t>
            </a:r>
            <a:endParaRPr lang="fr-F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123097" y="1942167"/>
            <a:ext cx="7651531" cy="1969770"/>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Madame Soleil étant en vacances, il doit se débrouiller tout seul pour faire ses treize levées.</a:t>
            </a:r>
          </a:p>
          <a:p>
            <a:pPr>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Pour y arriver, il doit tenir compte de deux éléments ::</a:t>
            </a:r>
          </a:p>
          <a:p>
            <a:pPr marL="914400">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1°/- l'adversaire est resté muet</a:t>
            </a:r>
          </a:p>
          <a:p>
            <a:pPr marL="914400">
              <a:spcAft>
                <a:spcPts val="0"/>
              </a:spcAf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2°/- l'adversaire est intervenu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Supposition : Est intervient par un Deux faible à </a:t>
            </a:r>
            <a:r>
              <a:rPr lang="fr-FR" sz="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On commence par situer la Dame manquante dans sa main</a:t>
            </a:r>
          </a:p>
          <a:p>
            <a:pPr marL="457200"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elle est accompagnée du 10 il n'y a rien à faire. Mais il ne coûte rien de présenter le Valet</a:t>
            </a:r>
          </a:p>
          <a:p>
            <a:pPr marL="457200"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Est commet l'erreur de couvrir, on fera l'impasse au 10 au tour suivant.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Cette impasse de "VA ET VIENT" était désignée par l'un de mes amis, aujourd'hui disparu, comme  </a:t>
            </a:r>
            <a:r>
              <a:rPr lang="fr-FR" sz="12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"l'impasse du curé"</a:t>
            </a:r>
            <a:r>
              <a:rPr lang="fr-FR" sz="12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à cause d'une partie de Bridge où, disait-il, avait été mystifié  par le Curé du village.</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56614389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70</a:t>
            </a:fld>
            <a:endParaRPr lang="fr-FR" dirty="0">
              <a:solidFill>
                <a:prstClr val="black">
                  <a:tint val="75000"/>
                </a:prstClr>
              </a:solidFill>
            </a:endParaRPr>
          </a:p>
        </p:txBody>
      </p:sp>
      <p:graphicFrame>
        <p:nvGraphicFramePr>
          <p:cNvPr id="5" name="Tableau 4"/>
          <p:cNvGraphicFramePr>
            <a:graphicFrameLocks noGrp="1"/>
          </p:cNvGraphicFramePr>
          <p:nvPr>
            <p:extLst>
              <p:ext uri="{D42A27DB-BD31-4B8C-83A1-F6EECF244321}">
                <p14:modId xmlns:p14="http://schemas.microsoft.com/office/powerpoint/2010/main" val="2968642588"/>
              </p:ext>
            </p:extLst>
          </p:nvPr>
        </p:nvGraphicFramePr>
        <p:xfrm>
          <a:off x="363672" y="688709"/>
          <a:ext cx="3025140" cy="1261872"/>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D94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endParaRPr lang="de-DE"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AV105</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7" name="Rectangle 6"/>
          <p:cNvSpPr/>
          <p:nvPr/>
        </p:nvSpPr>
        <p:spPr>
          <a:xfrm>
            <a:off x="252248" y="318981"/>
            <a:ext cx="3723689" cy="276999"/>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2/- Sud joue 7 S.A. et doit faire toutes les levées à ♠.</a:t>
            </a:r>
            <a:endParaRPr lang="fr-F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252248" y="2089039"/>
            <a:ext cx="7746124" cy="2123658"/>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Seule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une bonne analyse permet de le savoir :</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ce serait une erreur grossière de commencer par la Dame. Au tour suivant, on serait bloqué en main avec le 10 et on devra concéder le Roi</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on commence par le 9, qu'Est couvre ou non du Roi, il ne fera aucune levée.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A propos de cette technique, une anecdote datant de 1982, me vient à l'esprit. C'était un jeudi après-midi,  je donnais BÉNÉVOLEMENT des cours au B.C. d'Agde,  dont j’étais l’un des créateurs, et une vingtaine d’élèves écoutaient attentivement mes explications. Un jeune "expert", prototype du  sophiste tourmenté, se trouvait là par hasard. J'avais à peine terminé de dire que la Dame en premier n'était pas le bon choix, qu'il intervenait pour affirmer d'un ton péremptoire qu'il suffisait de débloquer du 10 pour arriver au même résultat. Je lui ai répondu qu'avec de telles connaissances, je le préférais plus comme adversaire que comme partenaire. Que va-t-il se passer en effet après ce savant déblocage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On continue bien entendu du 9, Est couvre du Roi et Sud bloqué encore en main, devra concéder le 8</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ZoneTexte 3"/>
          <p:cNvSpPr txBox="1"/>
          <p:nvPr/>
        </p:nvSpPr>
        <p:spPr>
          <a:xfrm>
            <a:off x="3426374" y="750040"/>
            <a:ext cx="4393323" cy="1046440"/>
          </a:xfrm>
          <a:prstGeom prst="rect">
            <a:avLst/>
          </a:prstGeom>
          <a:noFill/>
        </p:spPr>
        <p:txBody>
          <a:bodyPr wrap="square" rtlCol="0">
            <a:spAutoFit/>
          </a:bodyPr>
          <a:lstStyle/>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22860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Après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les  5 premières levées, la main est en Nord </a:t>
            </a: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sans aucune reprise latérale.</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Il doit par conséquent</a:t>
            </a: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22860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Il doit pourtant se débrouiller pour faire 4 levées à </a:t>
            </a:r>
            <a:r>
              <a:rPr lang="fr-FR" sz="12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avec le cas de figure ci-dessus. Évidemment l’impasse au Roi s’impose mais par quelle carte commencer</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fr-FR" dirty="0"/>
          </a:p>
        </p:txBody>
      </p:sp>
      <p:pic>
        <p:nvPicPr>
          <p:cNvPr id="8" name="Imag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177554841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71</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3737701667"/>
              </p:ext>
            </p:extLst>
          </p:nvPr>
        </p:nvGraphicFramePr>
        <p:xfrm>
          <a:off x="405713" y="993215"/>
          <a:ext cx="3025140" cy="1261872"/>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RD1084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endParaRPr lang="de-DE"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A976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4" name="Rectangle 3"/>
          <p:cNvSpPr/>
          <p:nvPr/>
        </p:nvSpPr>
        <p:spPr>
          <a:xfrm>
            <a:off x="380483" y="514943"/>
            <a:ext cx="1465466"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smtClean="0">
                <a:latin typeface="Times New Roman" panose="02020603050405020304" pitchFamily="18" charset="0"/>
                <a:ea typeface="Times New Roman" panose="02020603050405020304" pitchFamily="18" charset="0"/>
                <a:cs typeface="Times New Roman" panose="02020603050405020304" pitchFamily="18" charset="0"/>
              </a:rPr>
              <a:t>3/- </a:t>
            </a:r>
            <a:r>
              <a:rPr lang="fr-FR" sz="1400" b="1" dirty="0">
                <a:latin typeface="Times New Roman" panose="02020603050405020304" pitchFamily="18" charset="0"/>
                <a:ea typeface="Times New Roman" panose="02020603050405020304" pitchFamily="18" charset="0"/>
                <a:cs typeface="Times New Roman" panose="02020603050405020304" pitchFamily="18" charset="0"/>
              </a:rPr>
              <a:t>Sud joue 7 </a:t>
            </a:r>
            <a:r>
              <a:rPr lang="fr-FR" sz="14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fr-FR" sz="1400" b="1" dirty="0">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5" name="Rectangle 4"/>
          <p:cNvSpPr/>
          <p:nvPr/>
        </p:nvSpPr>
        <p:spPr>
          <a:xfrm>
            <a:off x="296401" y="2325747"/>
            <a:ext cx="7649420" cy="1600438"/>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Si on se fie aux statistiques, les probabilités de tomber sur un Valet 4eme sont minimes. En effet, le résidu de 4 cartes est réparti : 2/2→40 %→3/1→50%→4/0→10%. Confiant donc en sa bonne étoile, ou par manque de jugeote, Sud commença par tirer l’As et le regretter quand Ouest défaussa un petit ♣. </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a:solidFill>
                  <a:srgbClr val="C00000"/>
                </a:solidFill>
                <a:latin typeface="Arial" panose="020B0604020202020204" pitchFamily="34" charset="0"/>
                <a:ea typeface="Times New Roman" panose="02020603050405020304" pitchFamily="18" charset="0"/>
              </a:rPr>
              <a:t>Retenir</a:t>
            </a:r>
            <a:r>
              <a:rPr lang="fr-FR" sz="1400" dirty="0">
                <a:latin typeface="Arial" panose="020B0604020202020204" pitchFamily="34" charset="0"/>
                <a:ea typeface="Times New Roman" panose="02020603050405020304" pitchFamily="18" charset="0"/>
              </a:rPr>
              <a:t> que commencer par un des honneurs groupés permet de capturer le Valet quelque soit son placement. </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96812062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72</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3842431130"/>
              </p:ext>
            </p:extLst>
          </p:nvPr>
        </p:nvGraphicFramePr>
        <p:xfrm>
          <a:off x="500306" y="538940"/>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RD1084</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effectLst/>
                          <a:latin typeface="Times New Roman" panose="02020603050405020304" pitchFamily="18" charset="0"/>
                          <a:cs typeface="Times New Roman" panose="02020603050405020304" pitchFamily="18" charset="0"/>
                        </a:rPr>
                        <a:t>62 </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endParaRPr lang="fr-FR"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V953</a:t>
                      </a:r>
                      <a:r>
                        <a:rPr lang="fr-FR" sz="1200" dirty="0">
                          <a:effectLst/>
                          <a:latin typeface="Times New Roman" panose="02020603050405020304" pitchFamily="18" charset="0"/>
                          <a:cs typeface="Times New Roman" panose="02020603050405020304" pitchFamily="18" charset="0"/>
                        </a:rPr>
                        <a:t> </a:t>
                      </a: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A762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4" name="Rectangle 3"/>
          <p:cNvSpPr/>
          <p:nvPr/>
        </p:nvSpPr>
        <p:spPr>
          <a:xfrm>
            <a:off x="402925" y="231163"/>
            <a:ext cx="1420582"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smtClean="0">
                <a:latin typeface="Times New Roman" panose="02020603050405020304" pitchFamily="18" charset="0"/>
                <a:ea typeface="Times New Roman" panose="02020603050405020304" pitchFamily="18" charset="0"/>
                <a:cs typeface="Times New Roman" panose="02020603050405020304" pitchFamily="18" charset="0"/>
              </a:rPr>
              <a:t>4/- </a:t>
            </a:r>
            <a:r>
              <a:rPr lang="fr-FR" sz="1400" b="1" dirty="0">
                <a:latin typeface="Times New Roman" panose="02020603050405020304" pitchFamily="18" charset="0"/>
                <a:ea typeface="Times New Roman" panose="02020603050405020304" pitchFamily="18" charset="0"/>
                <a:cs typeface="Times New Roman" panose="02020603050405020304" pitchFamily="18" charset="0"/>
              </a:rPr>
              <a:t>Sud joue 7 </a:t>
            </a:r>
            <a:r>
              <a:rPr lang="fr-FR" sz="14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fr-FR" sz="1400" b="1" dirty="0">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5" name="Rectangle 4"/>
          <p:cNvSpPr/>
          <p:nvPr/>
        </p:nvSpPr>
        <p:spPr>
          <a:xfrm>
            <a:off x="450184" y="1800230"/>
            <a:ext cx="7537678" cy="1015663"/>
          </a:xfrm>
          <a:prstGeom prst="rect">
            <a:avLst/>
          </a:prstGeom>
        </p:spPr>
        <p:txBody>
          <a:bodyPr wrap="square">
            <a:spAutoFit/>
          </a:bodyPr>
          <a:lstStyle/>
          <a:p>
            <a:r>
              <a:rPr lang="fr-FR" sz="1200" dirty="0" smtClean="0">
                <a:latin typeface="Times New Roman" panose="02020603050405020304" pitchFamily="18" charset="0"/>
                <a:cs typeface="Times New Roman" panose="02020603050405020304" pitchFamily="18" charset="0"/>
              </a:rPr>
              <a:t>Ce </a:t>
            </a:r>
            <a:r>
              <a:rPr lang="fr-FR" sz="1200" dirty="0">
                <a:latin typeface="Times New Roman" panose="02020603050405020304" pitchFamily="18" charset="0"/>
                <a:cs typeface="Times New Roman" panose="02020603050405020304" pitchFamily="18" charset="0"/>
              </a:rPr>
              <a:t>diagramme n'a rien à voir avec le précédent.</a:t>
            </a:r>
          </a:p>
          <a:p>
            <a:r>
              <a:rPr lang="fr-FR" sz="1200" dirty="0">
                <a:latin typeface="Times New Roman" panose="02020603050405020304" pitchFamily="18" charset="0"/>
                <a:cs typeface="Times New Roman" panose="02020603050405020304" pitchFamily="18" charset="0"/>
              </a:rPr>
              <a:t>L'absence du 9 rend impossible la capture d'un Valet 4ème en Est qui forme la fourchette "V9".</a:t>
            </a:r>
          </a:p>
          <a:p>
            <a:r>
              <a:rPr lang="fr-FR" sz="1200" dirty="0">
                <a:latin typeface="Times New Roman" panose="02020603050405020304" pitchFamily="18" charset="0"/>
                <a:cs typeface="Times New Roman" panose="02020603050405020304" pitchFamily="18" charset="0"/>
              </a:rPr>
              <a:t>Commence par l'As ou le Roi ne change rien à  la situation</a:t>
            </a:r>
          </a:p>
          <a:p>
            <a:pPr lvl="0"/>
            <a:r>
              <a:rPr lang="fr-FR" sz="1200" dirty="0">
                <a:latin typeface="Times New Roman" panose="02020603050405020304" pitchFamily="18" charset="0"/>
                <a:cs typeface="Times New Roman" panose="02020603050405020304" pitchFamily="18" charset="0"/>
              </a:rPr>
              <a:t>Si on présente le 10, Est couvre du Valet et libère le 9</a:t>
            </a:r>
          </a:p>
          <a:p>
            <a:pPr lvl="0"/>
            <a:r>
              <a:rPr lang="fr-FR" sz="1200" dirty="0">
                <a:latin typeface="Times New Roman" panose="02020603050405020304" pitchFamily="18" charset="0"/>
                <a:cs typeface="Times New Roman" panose="02020603050405020304" pitchFamily="18" charset="0"/>
              </a:rPr>
              <a:t>Si on présente le 8, Est couvre du 9 et libère le </a:t>
            </a:r>
            <a:r>
              <a:rPr lang="fr-FR" sz="1200" dirty="0" smtClean="0">
                <a:latin typeface="Times New Roman" panose="02020603050405020304" pitchFamily="18" charset="0"/>
                <a:cs typeface="Times New Roman" panose="02020603050405020304" pitchFamily="18" charset="0"/>
              </a:rPr>
              <a:t>Valet</a:t>
            </a:r>
            <a:endParaRPr lang="fr-FR" sz="1200" dirty="0">
              <a:latin typeface="Times New Roman" panose="02020603050405020304" pitchFamily="18" charset="0"/>
              <a:cs typeface="Times New Roman" panose="02020603050405020304" pitchFamily="18" charset="0"/>
            </a:endParaRPr>
          </a:p>
        </p:txBody>
      </p:sp>
      <p:sp>
        <p:nvSpPr>
          <p:cNvPr id="8" name="Rectangle 7"/>
          <p:cNvSpPr/>
          <p:nvPr/>
        </p:nvSpPr>
        <p:spPr>
          <a:xfrm>
            <a:off x="471854" y="2916179"/>
            <a:ext cx="3385443" cy="276999"/>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 5/- </a:t>
            </a:r>
            <a:r>
              <a:rPr lang="fr-FR" sz="1200" b="1" dirty="0">
                <a:latin typeface="Times New Roman" panose="02020603050405020304" pitchFamily="18" charset="0"/>
                <a:ea typeface="Times New Roman" panose="02020603050405020304" pitchFamily="18" charset="0"/>
                <a:cs typeface="Times New Roman" panose="02020603050405020304" pitchFamily="18" charset="0"/>
              </a:rPr>
              <a:t>Sud joue 7 </a:t>
            </a: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 → avec le V10xx en Est</a:t>
            </a:r>
            <a:endParaRPr lang="fr-FR" sz="12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9" name="Tableau 8"/>
          <p:cNvGraphicFramePr>
            <a:graphicFrameLocks noGrp="1"/>
          </p:cNvGraphicFramePr>
          <p:nvPr>
            <p:extLst>
              <p:ext uri="{D42A27DB-BD31-4B8C-83A1-F6EECF244321}">
                <p14:modId xmlns:p14="http://schemas.microsoft.com/office/powerpoint/2010/main" val="3319146307"/>
              </p:ext>
            </p:extLst>
          </p:nvPr>
        </p:nvGraphicFramePr>
        <p:xfrm>
          <a:off x="607839" y="3193178"/>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AR87</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txBody>
                  <a:tcPr marL="44450" marR="44450" marT="0" marB="0"/>
                </a:tc>
                <a:tc gridSpan="2">
                  <a:txBody>
                    <a:bodyPr/>
                    <a:lstStyle/>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endParaRPr lang="fr-FR"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V1054</a:t>
                      </a:r>
                      <a:r>
                        <a:rPr lang="fr-FR" sz="1200" dirty="0">
                          <a:effectLst/>
                          <a:latin typeface="Times New Roman" panose="02020603050405020304" pitchFamily="18" charset="0"/>
                          <a:cs typeface="Times New Roman" panose="02020603050405020304" pitchFamily="18" charset="0"/>
                        </a:rPr>
                        <a:t> </a:t>
                      </a: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D9632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10" name="Rectangle 9"/>
          <p:cNvSpPr/>
          <p:nvPr/>
        </p:nvSpPr>
        <p:spPr>
          <a:xfrm>
            <a:off x="3726166" y="3297190"/>
            <a:ext cx="4261696" cy="646331"/>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le Valet est 4</a:t>
            </a:r>
            <a:r>
              <a:rPr lang="fr-FR" sz="1200" baseline="30000" dirty="0">
                <a:latin typeface="Times New Roman" panose="02020603050405020304" pitchFamily="18" charset="0"/>
                <a:ea typeface="Times New Roman" panose="02020603050405020304" pitchFamily="18" charset="0"/>
                <a:cs typeface="Times New Roman" panose="02020603050405020304" pitchFamily="18" charset="0"/>
              </a:rPr>
              <a:t>ème</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il est forcement  accompagné du 10.</a:t>
            </a:r>
          </a:p>
          <a:p>
            <a:r>
              <a:rPr lang="fr-FR" sz="1200" dirty="0">
                <a:latin typeface="Times New Roman" panose="02020603050405020304" pitchFamily="18" charset="0"/>
                <a:ea typeface="Times New Roman" panose="02020603050405020304" pitchFamily="18" charset="0"/>
                <a:cs typeface="Times New Roman" panose="02020603050405020304" pitchFamily="18" charset="0"/>
              </a:rPr>
              <a:t>S'il se trouve en Est, que l'on commence par la Dame ou le Roi, on concédera toujours une levée</a:t>
            </a:r>
            <a:endParaRPr lang="fr-FR" sz="1200" dirty="0">
              <a:latin typeface="Times New Roman" panose="02020603050405020304" pitchFamily="18" charset="0"/>
              <a:cs typeface="Times New Roman" panose="02020603050405020304" pitchFamily="18" charset="0"/>
            </a:endParaRPr>
          </a:p>
        </p:txBody>
      </p:sp>
      <p:pic>
        <p:nvPicPr>
          <p:cNvPr id="11" name="Imag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51125798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73</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1182940115"/>
              </p:ext>
            </p:extLst>
          </p:nvPr>
        </p:nvGraphicFramePr>
        <p:xfrm>
          <a:off x="195506" y="509621"/>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AR87</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endParaRPr lang="fr-FR" sz="1200" dirty="0" smtClean="0">
                        <a:effectLst/>
                        <a:latin typeface="Times New Roman" panose="02020603050405020304" pitchFamily="18" charset="0"/>
                        <a:cs typeface="Times New Roman" panose="02020603050405020304" pitchFamily="18" charset="0"/>
                      </a:endParaRPr>
                    </a:p>
                    <a:p>
                      <a:pPr algn="ct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V1054 </a:t>
                      </a:r>
                      <a:endParaRPr lang="fr-FR" sz="1200" dirty="0">
                        <a:effectLst/>
                        <a:latin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endParaRPr lang="fr-FR" sz="1200" dirty="0" smtClean="0">
                        <a:effectLst/>
                        <a:latin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D9632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4" name="Rectangle 3"/>
          <p:cNvSpPr/>
          <p:nvPr/>
        </p:nvSpPr>
        <p:spPr>
          <a:xfrm>
            <a:off x="151928" y="115548"/>
            <a:ext cx="3183820"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dirty="0" smtClean="0">
                <a:latin typeface="Times New Roman" panose="02020603050405020304" pitchFamily="18" charset="0"/>
                <a:ea typeface="Times New Roman" panose="02020603050405020304" pitchFamily="18" charset="0"/>
                <a:cs typeface="Times New Roman" panose="02020603050405020304" pitchFamily="18" charset="0"/>
              </a:rPr>
              <a:t>6- </a:t>
            </a:r>
            <a:r>
              <a:rPr lang="fr-FR" sz="1400" b="1" dirty="0">
                <a:latin typeface="Times New Roman" panose="02020603050405020304" pitchFamily="18" charset="0"/>
                <a:ea typeface="Times New Roman" panose="02020603050405020304" pitchFamily="18" charset="0"/>
                <a:cs typeface="Times New Roman" panose="02020603050405020304" pitchFamily="18" charset="0"/>
              </a:rPr>
              <a:t>Sud joue 7 </a:t>
            </a:r>
            <a:r>
              <a:rPr lang="fr-FR" sz="1400" b="1" dirty="0" smtClean="0">
                <a:latin typeface="Times New Roman" panose="02020603050405020304" pitchFamily="18" charset="0"/>
                <a:ea typeface="Times New Roman" panose="02020603050405020304" pitchFamily="18" charset="0"/>
                <a:cs typeface="Times New Roman" panose="02020603050405020304" pitchFamily="18" charset="0"/>
              </a:rPr>
              <a:t>♠ → avec V10xx en Ouest</a:t>
            </a:r>
            <a:endParaRPr lang="fr-FR" sz="1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p:cNvSpPr/>
          <p:nvPr/>
        </p:nvSpPr>
        <p:spPr>
          <a:xfrm>
            <a:off x="151928" y="1661684"/>
            <a:ext cx="3385443" cy="276999"/>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7/- </a:t>
            </a:r>
            <a:r>
              <a:rPr lang="fr-FR" sz="1200" b="1" dirty="0">
                <a:latin typeface="Times New Roman" panose="02020603050405020304" pitchFamily="18" charset="0"/>
                <a:ea typeface="Times New Roman" panose="02020603050405020304" pitchFamily="18" charset="0"/>
                <a:cs typeface="Times New Roman" panose="02020603050405020304" pitchFamily="18" charset="0"/>
              </a:rPr>
              <a:t>Sud joue </a:t>
            </a: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2 ♠  Contrés </a:t>
            </a:r>
            <a:endParaRPr lang="fr-FR" sz="12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9" name="Tableau 8"/>
          <p:cNvGraphicFramePr>
            <a:graphicFrameLocks noGrp="1"/>
          </p:cNvGraphicFramePr>
          <p:nvPr>
            <p:extLst>
              <p:ext uri="{D42A27DB-BD31-4B8C-83A1-F6EECF244321}">
                <p14:modId xmlns:p14="http://schemas.microsoft.com/office/powerpoint/2010/main" val="2791868329"/>
              </p:ext>
            </p:extLst>
          </p:nvPr>
        </p:nvGraphicFramePr>
        <p:xfrm>
          <a:off x="287783" y="1938683"/>
          <a:ext cx="2968625" cy="1051560"/>
        </p:xfrm>
        <a:graphic>
          <a:graphicData uri="http://schemas.openxmlformats.org/drawingml/2006/table">
            <a:tbl>
              <a:tblPr>
                <a:tableStyleId>{5C22544A-7EE6-4342-B048-85BDC9FD1C3A}</a:tableStyleId>
              </a:tblPr>
              <a:tblGrid>
                <a:gridCol w="114300"/>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A</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endParaRPr lang="fr-FR" sz="1200" dirty="0" smtClean="0">
                        <a:effectLst/>
                        <a:latin typeface="Times New Roman" panose="02020603050405020304" pitchFamily="18" charset="0"/>
                        <a:cs typeface="Times New Roman" panose="02020603050405020304" pitchFamily="18" charset="0"/>
                      </a:endParaRP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effectLst/>
                          <a:latin typeface="Times New Roman" panose="02020603050405020304" pitchFamily="18" charset="0"/>
                          <a:cs typeface="Times New Roman" panose="02020603050405020304" pitchFamily="18" charset="0"/>
                        </a:rPr>
                        <a:t>R (D)</a:t>
                      </a:r>
                      <a:endParaRPr lang="fr-FR" sz="1200" dirty="0">
                        <a:effectLst/>
                        <a:latin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smtClean="0">
                          <a:effectLst/>
                          <a:latin typeface="Times New Roman" panose="02020603050405020304" pitchFamily="18" charset="0"/>
                          <a:cs typeface="Times New Roman" panose="02020603050405020304" pitchFamily="18" charset="0"/>
                        </a:rPr>
                        <a:t>N</a:t>
                      </a:r>
                      <a:r>
                        <a:rPr lang="de-DE" sz="1200" dirty="0">
                          <a:effectLst/>
                          <a:latin typeface="Times New Roman" panose="02020603050405020304" pitchFamily="18" charset="0"/>
                          <a:cs typeface="Times New Roman" panose="02020603050405020304" pitchFamily="18" charset="0"/>
                        </a:rPr>
                        <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endParaRPr lang="fr-FR" sz="1200" dirty="0" smtClean="0">
                        <a:effectLst/>
                        <a:latin typeface="Times New Roman" panose="02020603050405020304" pitchFamily="18" charset="0"/>
                        <a:cs typeface="Times New Roman" panose="02020603050405020304" pitchFamily="18" charset="0"/>
                      </a:endParaRPr>
                    </a:p>
                    <a:p>
                      <a:pPr marL="0" marR="0" indent="0" algn="ctr" defTabSz="621060" rtl="0" eaLnBrk="1" fontAlgn="auto" latinLnBrk="0" hangingPunct="1">
                        <a:lnSpc>
                          <a:spcPct val="115000"/>
                        </a:lnSpc>
                        <a:spcBef>
                          <a:spcPts val="0"/>
                        </a:spcBef>
                        <a:spcAft>
                          <a:spcPts val="0"/>
                        </a:spcAft>
                        <a:buClrTx/>
                        <a:buSzTx/>
                        <a:buFontTx/>
                        <a:buNone/>
                        <a:tabLst>
                          <a:tab pos="2286635" algn="l"/>
                        </a:tabLst>
                        <a:defRPr/>
                      </a:pPr>
                      <a:r>
                        <a:rPr lang="fr-FR" sz="1200" dirty="0" smtClean="0">
                          <a:effectLst/>
                          <a:latin typeface="Times New Roman" panose="02020603050405020304" pitchFamily="18" charset="0"/>
                          <a:cs typeface="Times New Roman" panose="02020603050405020304" pitchFamily="18" charset="0"/>
                        </a:rPr>
                        <a:t>D (R) 9865</a:t>
                      </a:r>
                    </a:p>
                    <a:p>
                      <a:pPr algn="ctr">
                        <a:lnSpc>
                          <a:spcPct val="115000"/>
                        </a:lnSpc>
                        <a:spcAft>
                          <a:spcPts val="0"/>
                        </a:spcAft>
                        <a:tabLst>
                          <a:tab pos="2286635" algn="l"/>
                        </a:tabLst>
                      </a:pPr>
                      <a:endParaRPr lang="fr-FR" sz="1200" dirty="0" smtClean="0">
                        <a:effectLst/>
                        <a:latin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smtClean="0">
                          <a:effectLst/>
                          <a:latin typeface="Times New Roman" panose="02020603050405020304" pitchFamily="18" charset="0"/>
                          <a:cs typeface="Times New Roman" panose="02020603050405020304" pitchFamily="18" charset="0"/>
                        </a:rPr>
                        <a:t>V107432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10" name="Rectangle 9"/>
          <p:cNvSpPr/>
          <p:nvPr/>
        </p:nvSpPr>
        <p:spPr>
          <a:xfrm>
            <a:off x="3335748" y="2189678"/>
            <a:ext cx="4683644" cy="646331"/>
          </a:xfrm>
          <a:prstGeom prst="rect">
            <a:avLst/>
          </a:prstGeom>
        </p:spPr>
        <p:txBody>
          <a:bodyPr wrap="square">
            <a:spAutoFit/>
          </a:bodyPr>
          <a:lstStyle/>
          <a:p>
            <a:r>
              <a:rPr lang="fr-FR" sz="1200" dirty="0">
                <a:latin typeface="Times New Roman" panose="02020603050405020304" pitchFamily="18" charset="0"/>
                <a:cs typeface="Times New Roman" panose="02020603050405020304" pitchFamily="18" charset="0"/>
              </a:rPr>
              <a:t>Avec le résidu  réparti 5/1 ou 6/0 il n'y a rien à faire même si on trouve le Roi ou la Dame secs.</a:t>
            </a:r>
          </a:p>
          <a:p>
            <a:r>
              <a:rPr lang="fr-FR" sz="1200" dirty="0">
                <a:latin typeface="Times New Roman" panose="02020603050405020304" pitchFamily="18" charset="0"/>
                <a:cs typeface="Times New Roman" panose="02020603050405020304" pitchFamily="18" charset="0"/>
              </a:rPr>
              <a:t>Avec </a:t>
            </a:r>
            <a:r>
              <a:rPr lang="fr-FR" sz="1200" dirty="0" smtClean="0">
                <a:latin typeface="Times New Roman" panose="02020603050405020304" pitchFamily="18" charset="0"/>
                <a:cs typeface="Times New Roman" panose="02020603050405020304" pitchFamily="18" charset="0"/>
              </a:rPr>
              <a:t>la répartition ci-dessus</a:t>
            </a:r>
            <a:r>
              <a:rPr lang="fr-FR" sz="1200" dirty="0">
                <a:latin typeface="Times New Roman" panose="02020603050405020304" pitchFamily="18" charset="0"/>
                <a:cs typeface="Times New Roman" panose="02020603050405020304" pitchFamily="18" charset="0"/>
              </a:rPr>
              <a:t>, l'adversaire  fera toujours 3 </a:t>
            </a:r>
            <a:r>
              <a:rPr lang="fr-FR" sz="1200" dirty="0" smtClean="0">
                <a:latin typeface="Times New Roman" panose="02020603050405020304" pitchFamily="18" charset="0"/>
                <a:cs typeface="Times New Roman" panose="02020603050405020304" pitchFamily="18" charset="0"/>
              </a:rPr>
              <a:t>levées</a:t>
            </a:r>
            <a:r>
              <a:rPr lang="fr-FR" sz="1200" dirty="0">
                <a:latin typeface="Times New Roman" panose="02020603050405020304" pitchFamily="18" charset="0"/>
                <a:cs typeface="Times New Roman" panose="02020603050405020304" pitchFamily="18" charset="0"/>
              </a:rPr>
              <a:t> </a:t>
            </a:r>
          </a:p>
        </p:txBody>
      </p:sp>
      <p:sp>
        <p:nvSpPr>
          <p:cNvPr id="6" name="Rectangle 5"/>
          <p:cNvSpPr/>
          <p:nvPr/>
        </p:nvSpPr>
        <p:spPr>
          <a:xfrm>
            <a:off x="3266144" y="628154"/>
            <a:ext cx="4481989" cy="646331"/>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Dans ce diagramme, le Valet est 4ème en Ouest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avec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le 10.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Pour le capturer tous les deux, il faut commencer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par la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Dame,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afin de garder intacte la double fourchette constituée par AR8</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151928" y="3177042"/>
            <a:ext cx="2480441" cy="276999"/>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8/- Sud doit faire 5 levées </a:t>
            </a:r>
            <a:endParaRPr lang="fr-FR" sz="12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11" name="Tableau 10"/>
          <p:cNvGraphicFramePr>
            <a:graphicFrameLocks noGrp="1"/>
          </p:cNvGraphicFramePr>
          <p:nvPr>
            <p:extLst>
              <p:ext uri="{D42A27DB-BD31-4B8C-83A1-F6EECF244321}">
                <p14:modId xmlns:p14="http://schemas.microsoft.com/office/powerpoint/2010/main" val="2998265986"/>
              </p:ext>
            </p:extLst>
          </p:nvPr>
        </p:nvGraphicFramePr>
        <p:xfrm>
          <a:off x="231268" y="3485360"/>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V5</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N</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A97432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12" name="Rectangle 11"/>
          <p:cNvSpPr/>
          <p:nvPr/>
        </p:nvSpPr>
        <p:spPr>
          <a:xfrm>
            <a:off x="3335748" y="3598957"/>
            <a:ext cx="4683644" cy="738664"/>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Les chances de réussite ne sont pas bézef, comme dirait l'un de mes amis qui connaît le sabir. </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Elles ne se montent en effet qu'à 6,8 </a:t>
            </a:r>
            <a:r>
              <a:rPr lang="fr-FR" sz="1400" dirty="0" smtClean="0">
                <a:latin typeface="Arial" panose="020B0604020202020204" pitchFamily="34" charset="0"/>
                <a:ea typeface="Times New Roman" panose="02020603050405020304" pitchFamily="18" charset="0"/>
              </a:rPr>
              <a:t>%.</a:t>
            </a:r>
            <a:r>
              <a:rPr lang="fr-FR" sz="1400" dirty="0">
                <a:latin typeface="Arial" panose="020B060402020202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pic>
        <p:nvPicPr>
          <p:cNvPr id="13" name="Imag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42466916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74</a:t>
            </a:fld>
            <a:endParaRPr lang="fr-FR" dirty="0">
              <a:solidFill>
                <a:prstClr val="black">
                  <a:tint val="75000"/>
                </a:prstClr>
              </a:solidFill>
            </a:endParaRPr>
          </a:p>
        </p:txBody>
      </p:sp>
      <p:sp>
        <p:nvSpPr>
          <p:cNvPr id="7" name="Rectangle 6"/>
          <p:cNvSpPr/>
          <p:nvPr/>
        </p:nvSpPr>
        <p:spPr>
          <a:xfrm>
            <a:off x="151926" y="97511"/>
            <a:ext cx="2480441" cy="276999"/>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b="1" dirty="0" smtClean="0">
                <a:latin typeface="Times New Roman" panose="02020603050405020304" pitchFamily="18" charset="0"/>
                <a:ea typeface="Times New Roman" panose="02020603050405020304" pitchFamily="18" charset="0"/>
                <a:cs typeface="Times New Roman" panose="02020603050405020304" pitchFamily="18" charset="0"/>
              </a:rPr>
              <a:t>8/- suite  </a:t>
            </a:r>
            <a:endParaRPr lang="fr-FR" sz="12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14" name="Tableau 13"/>
          <p:cNvGraphicFramePr>
            <a:graphicFrameLocks noGrp="1"/>
          </p:cNvGraphicFramePr>
          <p:nvPr>
            <p:extLst>
              <p:ext uri="{D42A27DB-BD31-4B8C-83A1-F6EECF244321}">
                <p14:modId xmlns:p14="http://schemas.microsoft.com/office/powerpoint/2010/main" val="1052370265"/>
              </p:ext>
            </p:extLst>
          </p:nvPr>
        </p:nvGraphicFramePr>
        <p:xfrm>
          <a:off x="206316" y="445390"/>
          <a:ext cx="3025140" cy="105156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V5</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just">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gn="ctr">
                        <a:lnSpc>
                          <a:spcPct val="115000"/>
                        </a:lnSpc>
                        <a:spcAft>
                          <a:spcPts val="0"/>
                        </a:spcAft>
                        <a:tabLst>
                          <a:tab pos="2286635" algn="l"/>
                        </a:tabLst>
                      </a:pPr>
                      <a:r>
                        <a:rPr lang="fr-FR" sz="1200" dirty="0">
                          <a:effectLst/>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R (D) 10</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de-DE" sz="1200" dirty="0">
                          <a:effectLst/>
                          <a:latin typeface="Times New Roman" panose="02020603050405020304" pitchFamily="18" charset="0"/>
                          <a:cs typeface="Times New Roman" panose="02020603050405020304" pitchFamily="18" charset="0"/>
                        </a:rPr>
                        <a:t>N</a:t>
                      </a:r>
                      <a:br>
                        <a:rPr lang="de-DE"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O      </a:t>
                      </a:r>
                      <a:r>
                        <a:rPr lang="fr-FR" sz="1200" dirty="0">
                          <a:effectLst/>
                          <a:latin typeface="Times New Roman" panose="02020603050405020304" pitchFamily="18" charset="0"/>
                          <a:cs typeface="Times New Roman" panose="02020603050405020304" pitchFamily="18" charset="0"/>
                        </a:rPr>
                        <a:t>E</a:t>
                      </a:r>
                      <a:br>
                        <a:rPr lang="fr-FR" sz="1200" dirty="0">
                          <a:effectLst/>
                          <a:latin typeface="Times New Roman" panose="02020603050405020304" pitchFamily="18" charset="0"/>
                          <a:cs typeface="Times New Roman" panose="02020603050405020304" pitchFamily="18" charset="0"/>
                        </a:rPr>
                      </a:br>
                      <a:r>
                        <a:rPr lang="de-DE"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D (R) 86</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A97432</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15" name="Rectangle 14"/>
          <p:cNvSpPr/>
          <p:nvPr/>
        </p:nvSpPr>
        <p:spPr>
          <a:xfrm>
            <a:off x="3241967" y="406075"/>
            <a:ext cx="4914060" cy="1015663"/>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Sud avance le 2. Ouest est bien embarrassé.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Ce 2 ne signifie point que la Dame se trouve en Est. </a:t>
            </a: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Elle peut aussi être en Sud qui joue ainsi pour se prémunir contre une mauvaise distribution</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Fournir le 10 c'est risquer de perdre aussi le Roi au cas où Sud aurait tendu un piège</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fr-FR"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6" name="Rectangle 15"/>
          <p:cNvSpPr/>
          <p:nvPr/>
        </p:nvSpPr>
        <p:spPr>
          <a:xfrm>
            <a:off x="151926" y="1524579"/>
            <a:ext cx="7867467" cy="646331"/>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Après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réflexion, Ouest prend du Roi (ou Dame</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 et contre-attaque dans une autre couleur.</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Dès que le déclarant aura repris la main, il jouera le Valet pour faire l’impasse à l’Honneur tout en </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é</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crasant le 10. On qualifie dette manœuvre de BUFFALO</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Rectangle 16"/>
          <p:cNvSpPr/>
          <p:nvPr/>
        </p:nvSpPr>
        <p:spPr>
          <a:xfrm>
            <a:off x="151926" y="2209264"/>
            <a:ext cx="6904454"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9/-La donne de </a:t>
            </a:r>
            <a:r>
              <a:rPr lang="fr-FR" sz="1400" dirty="0" smtClean="0">
                <a:latin typeface="Arial" panose="020B0604020202020204" pitchFamily="34" charset="0"/>
                <a:ea typeface="Times New Roman" panose="02020603050405020304" pitchFamily="18" charset="0"/>
              </a:rPr>
              <a:t>Nancy – Sud joue  7 ♠ avec la couleur d’atout répartie comme suit :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18" name="Tableau 17"/>
          <p:cNvGraphicFramePr>
            <a:graphicFrameLocks noGrp="1"/>
          </p:cNvGraphicFramePr>
          <p:nvPr>
            <p:extLst>
              <p:ext uri="{D42A27DB-BD31-4B8C-83A1-F6EECF244321}">
                <p14:modId xmlns:p14="http://schemas.microsoft.com/office/powerpoint/2010/main" val="2350978946"/>
              </p:ext>
            </p:extLst>
          </p:nvPr>
        </p:nvGraphicFramePr>
        <p:xfrm>
          <a:off x="290400" y="2555395"/>
          <a:ext cx="3025140" cy="630936"/>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D53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kern="0">
                          <a:effectLst/>
                          <a:latin typeface="Times New Roman" panose="02020603050405020304" pitchFamily="18" charset="0"/>
                          <a:cs typeface="Times New Roman" panose="02020603050405020304" pitchFamily="18" charset="0"/>
                        </a:rPr>
                        <a:t> </a:t>
                      </a:r>
                      <a:endParaRPr lang="fr-FR" sz="1200" b="1" kern="0">
                        <a:effectLst/>
                        <a:latin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A108632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19" name="Rectangle 18"/>
          <p:cNvSpPr/>
          <p:nvPr/>
        </p:nvSpPr>
        <p:spPr>
          <a:xfrm>
            <a:off x="151926" y="3242318"/>
            <a:ext cx="7867467" cy="892552"/>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Pour réussir son contrat, il est évident que le déclarant doit faire TOUTES les levées.</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Que le lecteur fasse l’effort de trouver le </a:t>
            </a: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SEUL PLACEMENT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des cartes manquantes, permettant de tenir le pari.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Il ne s’agit pas d’une donne inventée pour illustrer le propos, mais d’une donne réelle jouée à Nancy en 1967, par mon partenaire habituel,  professeur de math et excellent joueur de Bridge.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Voire suite à la </a:t>
            </a:r>
            <a:r>
              <a:rPr lang="fr-FR" sz="16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diapositive suivante </a:t>
            </a:r>
            <a:endParaRPr lang="fr-FR" sz="1600" b="1" i="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 name="Imag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43499691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75</a:t>
            </a:fld>
            <a:endParaRPr lang="fr-FR" dirty="0">
              <a:solidFill>
                <a:prstClr val="black">
                  <a:tint val="75000"/>
                </a:prst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2565671633"/>
              </p:ext>
            </p:extLst>
          </p:nvPr>
        </p:nvGraphicFramePr>
        <p:xfrm>
          <a:off x="199160" y="256081"/>
          <a:ext cx="4782743" cy="3258259"/>
        </p:xfrm>
        <a:graphic>
          <a:graphicData uri="http://schemas.openxmlformats.org/drawingml/2006/table">
            <a:tbl>
              <a:tblPr>
                <a:tableStyleId>{5C22544A-7EE6-4342-B048-85BDC9FD1C3A}</a:tableStyleId>
              </a:tblPr>
              <a:tblGrid>
                <a:gridCol w="347849"/>
                <a:gridCol w="950441"/>
                <a:gridCol w="316565"/>
                <a:gridCol w="1161981"/>
                <a:gridCol w="1055466"/>
                <a:gridCol w="950441"/>
              </a:tblGrid>
              <a:tr h="206454">
                <a:tc gridSpan="6">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effectLst/>
                          <a:latin typeface="Times New Roman" panose="02020603050405020304" pitchFamily="18" charset="0"/>
                          <a:cs typeface="Times New Roman" panose="02020603050405020304" pitchFamily="18" charset="0"/>
                        </a:rPr>
                        <a:t>Est-il possible de faire toutes les levés avec les répartitions suivantes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206454">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En Ouest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D53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2631181">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1</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2</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3</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4</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5</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6</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7</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8</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9</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10</a:t>
                      </a:r>
                    </a:p>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R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R 9 7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V 9 7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R V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- 9 7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R 9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V 7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R 7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V 9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V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N</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O      E</a:t>
                      </a:r>
                      <a:br>
                        <a:rPr lang="fr-FR" sz="1200" dirty="0">
                          <a:effectLst/>
                          <a:latin typeface="Times New Roman" panose="02020603050405020304" pitchFamily="18" charset="0"/>
                          <a:cs typeface="Times New Roman" panose="02020603050405020304" pitchFamily="18" charset="0"/>
                        </a:rPr>
                      </a:br>
                      <a:r>
                        <a:rPr lang="fr-FR"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V 9 7</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V      </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dirty="0">
                          <a:effectLst/>
                          <a:latin typeface="Times New Roman" panose="02020603050405020304" pitchFamily="18" charset="0"/>
                          <a:cs typeface="Times New Roman" panose="02020603050405020304" pitchFamily="18" charset="0"/>
                        </a:rPr>
                        <a:t>R</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dirty="0">
                          <a:effectLst/>
                          <a:latin typeface="Times New Roman" panose="02020603050405020304" pitchFamily="18" charset="0"/>
                          <a:cs typeface="Times New Roman" panose="02020603050405020304" pitchFamily="18" charset="0"/>
                        </a:rPr>
                        <a:t>9 7</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dirty="0">
                          <a:effectLst/>
                          <a:latin typeface="Times New Roman" panose="02020603050405020304" pitchFamily="18" charset="0"/>
                          <a:cs typeface="Times New Roman" panose="02020603050405020304" pitchFamily="18" charset="0"/>
                        </a:rPr>
                        <a:t>R V</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dirty="0">
                          <a:effectLst/>
                          <a:latin typeface="Times New Roman" panose="02020603050405020304" pitchFamily="18" charset="0"/>
                          <a:cs typeface="Times New Roman" panose="02020603050405020304" pitchFamily="18" charset="0"/>
                        </a:rPr>
                        <a:t>V 7</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dirty="0">
                          <a:effectLst/>
                          <a:latin typeface="Times New Roman" panose="02020603050405020304" pitchFamily="18" charset="0"/>
                          <a:cs typeface="Times New Roman" panose="02020603050405020304" pitchFamily="18" charset="0"/>
                        </a:rPr>
                        <a:t>R 9</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dirty="0">
                          <a:effectLst/>
                          <a:latin typeface="Times New Roman" panose="02020603050405020304" pitchFamily="18" charset="0"/>
                          <a:cs typeface="Times New Roman" panose="02020603050405020304" pitchFamily="18" charset="0"/>
                        </a:rPr>
                        <a:t>V 9</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dirty="0">
                          <a:effectLst/>
                          <a:latin typeface="Times New Roman" panose="02020603050405020304" pitchFamily="18" charset="0"/>
                          <a:cs typeface="Times New Roman" panose="02020603050405020304" pitchFamily="18" charset="0"/>
                        </a:rPr>
                        <a:t>R 7</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cs typeface="Times New Roman" panose="02020603050405020304" pitchFamily="18" charset="0"/>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kern="0" dirty="0">
                          <a:effectLst/>
                          <a:latin typeface="Times New Roman" panose="02020603050405020304" pitchFamily="18" charset="0"/>
                          <a:cs typeface="Times New Roman" panose="02020603050405020304" pitchFamily="18" charset="0"/>
                        </a:rPr>
                        <a:t>R 9 7</a:t>
                      </a:r>
                      <a:endParaRPr lang="fr-FR" sz="1200" b="1" kern="0" dirty="0">
                        <a:effectLst/>
                        <a:latin typeface="Times New Roman" panose="02020603050405020304" pitchFamily="18" charset="0"/>
                        <a:cs typeface="Times New Roman" panose="02020603050405020304" pitchFamily="18" charset="0"/>
                      </a:endParaRPr>
                    </a:p>
                  </a:txBody>
                  <a:tcPr marL="44450" marR="44450" marT="0" marB="0"/>
                </a:tc>
                <a:tc row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→non</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cs typeface="Times New Roman" panose="02020603050405020304" pitchFamily="18" charset="0"/>
                      </a:endParaRPr>
                    </a:p>
                    <a:p>
                      <a:pPr>
                        <a:lnSpc>
                          <a:spcPct val="115000"/>
                        </a:lnSpc>
                        <a:spcAft>
                          <a:spcPts val="0"/>
                        </a:spcAft>
                        <a:tabLst>
                          <a:tab pos="2286635" algn="l"/>
                        </a:tabLst>
                      </a:pPr>
                      <a:r>
                        <a:rPr lang="en-GB" sz="1200" dirty="0" smtClean="0">
                          <a:effectLst/>
                          <a:latin typeface="Times New Roman" panose="02020603050405020304" pitchFamily="18" charset="0"/>
                          <a:cs typeface="Times New Roman" panose="02020603050405020304" pitchFamily="18" charset="0"/>
                        </a:rPr>
                        <a:t>→ </a:t>
                      </a:r>
                      <a:r>
                        <a:rPr lang="en-GB" sz="1200" dirty="0" err="1" smtClean="0">
                          <a:effectLst/>
                          <a:latin typeface="Times New Roman" panose="02020603050405020304" pitchFamily="18" charset="0"/>
                          <a:cs typeface="Times New Roman" panose="02020603050405020304" pitchFamily="18" charset="0"/>
                        </a:rPr>
                        <a:t>oui</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206454">
                <a:tc gridSpan="2">
                  <a:txBody>
                    <a:bodyPr/>
                    <a:lstStyle/>
                    <a:p>
                      <a:pPr>
                        <a:lnSpc>
                          <a:spcPct val="115000"/>
                        </a:lnSpc>
                        <a:spcAft>
                          <a:spcPts val="0"/>
                        </a:spcAft>
                        <a:tabLst>
                          <a:tab pos="2286635" algn="l"/>
                        </a:tabLst>
                      </a:pPr>
                      <a:r>
                        <a:rPr lang="en-GB" sz="1000">
                          <a:effectLst/>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000">
                          <a:effectLst/>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000">
                          <a:effectLst/>
                        </a:rPr>
                        <a:t>A108632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bl>
          </a:graphicData>
        </a:graphic>
      </p:graphicFrame>
      <p:sp>
        <p:nvSpPr>
          <p:cNvPr id="4" name="Rectangle 3"/>
          <p:cNvSpPr/>
          <p:nvPr/>
        </p:nvSpPr>
        <p:spPr>
          <a:xfrm>
            <a:off x="115614" y="3631206"/>
            <a:ext cx="7515707" cy="830997"/>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Conclusion : la 10eme répartition est la SEULE gagnante.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Le déclarant présente la Dame : Est n’a aucun intérêt à ne pas couvrir.</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Le Valet sec s’écrase et il reste en Sud la fourchette « 108 » contre « 97 » en Est. </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On a l’habitude de dire qu’en jouant de telle manière on fait un BUFFALO..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5084446" y="1523936"/>
            <a:ext cx="2987499" cy="307777"/>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La </a:t>
            </a:r>
            <a:r>
              <a:rPr lang="fr-FR" sz="1400" dirty="0">
                <a:latin typeface="Arial" panose="020B0604020202020204" pitchFamily="34" charset="0"/>
                <a:ea typeface="Times New Roman" panose="02020603050405020304" pitchFamily="18" charset="0"/>
              </a:rPr>
              <a:t>suite de  la donne de </a:t>
            </a:r>
            <a:r>
              <a:rPr lang="fr-FR" sz="1400" dirty="0" smtClean="0">
                <a:latin typeface="Arial" panose="020B0604020202020204" pitchFamily="34" charset="0"/>
                <a:ea typeface="Times New Roman" panose="02020603050405020304" pitchFamily="18" charset="0"/>
              </a:rPr>
              <a:t>Nancy</a:t>
            </a:r>
            <a:endParaRPr lang="fr-FR" sz="1400" dirty="0">
              <a:effectLst/>
              <a:latin typeface="Arial" panose="020B0604020202020204" pitchFamily="34" charset="0"/>
              <a:ea typeface="Times New Roman" panose="02020603050405020304" pitchFamily="18" charset="0"/>
            </a:endParaRPr>
          </a:p>
        </p:txBody>
      </p:sp>
      <p:sp>
        <p:nvSpPr>
          <p:cNvPr id="9" name="Bouton d'action : Retour 8">
            <a:hlinkClick r:id="rId3" action="ppaction://hlinksldjump" highlightClick="1"/>
          </p:cNvPr>
          <p:cNvSpPr/>
          <p:nvPr/>
        </p:nvSpPr>
        <p:spPr>
          <a:xfrm>
            <a:off x="7778663" y="4281267"/>
            <a:ext cx="444674" cy="361872"/>
          </a:xfrm>
          <a:prstGeom prst="actionButtonReturn">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236989452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76</a:t>
            </a:fld>
            <a:endParaRPr lang="fr-FR" dirty="0">
              <a:solidFill>
                <a:prstClr val="black">
                  <a:tint val="75000"/>
                </a:prstClr>
              </a:solidFill>
            </a:endParaRPr>
          </a:p>
        </p:txBody>
      </p:sp>
      <p:sp>
        <p:nvSpPr>
          <p:cNvPr id="3" name="Rectangle 2"/>
          <p:cNvSpPr/>
          <p:nvPr/>
        </p:nvSpPr>
        <p:spPr>
          <a:xfrm>
            <a:off x="556611" y="218034"/>
            <a:ext cx="7326148" cy="369332"/>
          </a:xfrm>
          <a:prstGeom prst="rect">
            <a:avLst/>
          </a:prstGeom>
        </p:spPr>
        <p:txBody>
          <a:bodyPr wrap="square">
            <a:spAutoFit/>
          </a:bodyPr>
          <a:lstStyle/>
          <a:p>
            <a:pPr algn="ctr">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800" b="1" kern="0" dirty="0" smtClean="0">
                <a:solidFill>
                  <a:srgbClr val="C00000"/>
                </a:solidFill>
                <a:latin typeface="Wide Latin" panose="020A0A07050505020404" pitchFamily="18" charset="0"/>
              </a:rPr>
              <a:t>RUSER </a:t>
            </a:r>
            <a:r>
              <a:rPr lang="fr-FR" sz="1800" b="1" kern="0" dirty="0">
                <a:solidFill>
                  <a:srgbClr val="C00000"/>
                </a:solidFill>
                <a:latin typeface="Wide Latin" panose="020A0A07050505020404" pitchFamily="18" charset="0"/>
              </a:rPr>
              <a:t>SANS TRICHER </a:t>
            </a:r>
            <a:endParaRPr lang="fr-FR" sz="1800" b="1" kern="0" dirty="0">
              <a:effectLst/>
              <a:latin typeface="Arial" panose="020B0604020202020204" pitchFamily="34" charset="0"/>
            </a:endParaRPr>
          </a:p>
        </p:txBody>
      </p:sp>
      <p:sp>
        <p:nvSpPr>
          <p:cNvPr id="4" name="Rectangle 3"/>
          <p:cNvSpPr/>
          <p:nvPr/>
        </p:nvSpPr>
        <p:spPr>
          <a:xfrm>
            <a:off x="182935" y="693618"/>
            <a:ext cx="473206" cy="307777"/>
          </a:xfrm>
          <a:prstGeom prst="rect">
            <a:avLst/>
          </a:prstGeom>
        </p:spPr>
        <p:txBody>
          <a:bodyPr wrap="none">
            <a:spAutoFit/>
          </a:bodyPr>
          <a:lstStyle/>
          <a:p>
            <a:pPr>
              <a:spcAft>
                <a:spcPts val="0"/>
              </a:spcAft>
            </a:pPr>
            <a:r>
              <a:rPr lang="fr-FR" sz="1400" dirty="0">
                <a:latin typeface="Times New Roman" panose="02020603050405020304" pitchFamily="18" charset="0"/>
                <a:ea typeface="Times New Roman" panose="02020603050405020304" pitchFamily="18" charset="0"/>
              </a:rPr>
              <a:t>10/-</a:t>
            </a:r>
            <a:endParaRPr lang="fr-FR" sz="1400" dirty="0">
              <a:effectLst/>
              <a:latin typeface="Times New Roman" panose="02020603050405020304" pitchFamily="18" charset="0"/>
              <a:ea typeface="Times New Roman" panose="02020603050405020304" pitchFamily="18" charset="0"/>
            </a:endParaRPr>
          </a:p>
        </p:txBody>
      </p:sp>
      <p:graphicFrame>
        <p:nvGraphicFramePr>
          <p:cNvPr id="5" name="Tableau 4"/>
          <p:cNvGraphicFramePr>
            <a:graphicFrameLocks noGrp="1"/>
          </p:cNvGraphicFramePr>
          <p:nvPr>
            <p:extLst>
              <p:ext uri="{D42A27DB-BD31-4B8C-83A1-F6EECF244321}">
                <p14:modId xmlns:p14="http://schemas.microsoft.com/office/powerpoint/2010/main" val="1504764873"/>
              </p:ext>
            </p:extLst>
          </p:nvPr>
        </p:nvGraphicFramePr>
        <p:xfrm>
          <a:off x="556611" y="771897"/>
          <a:ext cx="3025140" cy="841248"/>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D1098765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N</a:t>
                      </a:r>
                    </a:p>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S</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kern="0">
                          <a:effectLst/>
                          <a:latin typeface="Times New Roman" panose="02020603050405020304" pitchFamily="18" charset="0"/>
                          <a:cs typeface="Times New Roman" panose="02020603050405020304" pitchFamily="18" charset="0"/>
                        </a:rPr>
                        <a:t> </a:t>
                      </a:r>
                      <a:endParaRPr lang="fr-FR" sz="1200" b="1" kern="0">
                        <a:effectLst/>
                        <a:latin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sym typeface="Symbol" panose="05050102010706020507" pitchFamily="18" charset="2"/>
                        </a:rPr>
                        <a:t></a:t>
                      </a: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A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6" name="Rectangle 5"/>
          <p:cNvSpPr/>
          <p:nvPr/>
        </p:nvSpPr>
        <p:spPr>
          <a:xfrm>
            <a:off x="182935" y="1656234"/>
            <a:ext cx="7899520" cy="2523768"/>
          </a:xfrm>
          <a:prstGeom prst="rect">
            <a:avLst/>
          </a:prstGeom>
        </p:spPr>
        <p:txBody>
          <a:bodyPr wrap="square">
            <a:spAutoFit/>
          </a:bodyPr>
          <a:lstStyle/>
          <a:p>
            <a:pPr>
              <a:spcAft>
                <a:spcPts val="0"/>
              </a:spcAft>
              <a:tabLst>
                <a:tab pos="2286635" algn="l"/>
              </a:tabLst>
            </a:pPr>
            <a:r>
              <a:rPr lang="fr-FR" sz="1400" dirty="0">
                <a:latin typeface="Arial" panose="020B0604020202020204" pitchFamily="34" charset="0"/>
                <a:ea typeface="Times New Roman" panose="02020603050405020304" pitchFamily="18" charset="0"/>
              </a:rPr>
              <a:t>Le mort est visible, mais l’adversaire ne sait pas que l'As de Sud est sec. De plus, les chances de trouver le Roi ou le Valet secs sont presque nulles : 11,2%, il n’est d’aucune utilité de commencer par tirer l’As en tête. En admettant que sur cet As, les deux adversaires fournissent une petite carte, comment va-t-il continuer ?.</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Quel est l'honneur second,  le Roi ou le Valet ?</a:t>
            </a:r>
            <a:endParaRPr lang="fr-FR" sz="20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si on suppose le Roi second,  il  faut  jouer  petite carte </a:t>
            </a:r>
            <a:endParaRPr lang="fr-FR" sz="20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si on suppose le Valet second, il faut jouer la Dame</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On est à la devine. Devine pour devine, il vaut mieux </a:t>
            </a:r>
            <a:r>
              <a:rPr lang="fr-FR" sz="1800" b="1" dirty="0">
                <a:latin typeface="Arial" panose="020B0604020202020204" pitchFamily="34" charset="0"/>
                <a:ea typeface="Times New Roman" panose="02020603050405020304" pitchFamily="18" charset="0"/>
              </a:rPr>
              <a:t>ruse</a:t>
            </a:r>
            <a:r>
              <a:rPr lang="fr-FR" sz="1800" dirty="0">
                <a:latin typeface="Arial" panose="020B0604020202020204" pitchFamily="34" charset="0"/>
                <a:ea typeface="Times New Roman" panose="02020603050405020304" pitchFamily="18" charset="0"/>
              </a:rPr>
              <a:t>r</a:t>
            </a:r>
            <a:r>
              <a:rPr lang="fr-FR" sz="1400" dirty="0">
                <a:latin typeface="Arial" panose="020B0604020202020204" pitchFamily="34" charset="0"/>
                <a:ea typeface="Times New Roman" panose="02020603050405020304" pitchFamily="18" charset="0"/>
              </a:rPr>
              <a:t> en "faisant l'impasse au Roi" et espérer qu’en Est soit assis un inconditionnel de </a:t>
            </a:r>
            <a:r>
              <a:rPr lang="fr-FR" sz="1400" dirty="0">
                <a:latin typeface="Wide Latin" panose="020A0A07050505020404" pitchFamily="18" charset="0"/>
                <a:ea typeface="Times New Roman" panose="02020603050405020304" pitchFamily="18" charset="0"/>
                <a:cs typeface="Arial" panose="020B0604020202020204" pitchFamily="34" charset="0"/>
              </a:rPr>
              <a:t>l’honneur sur honneur. </a:t>
            </a:r>
            <a:r>
              <a:rPr lang="fr-FR" sz="1400" dirty="0">
                <a:latin typeface="Arial" panose="020B0604020202020204" pitchFamily="34" charset="0"/>
                <a:ea typeface="Times New Roman" panose="02020603050405020304" pitchFamily="18" charset="0"/>
              </a:rPr>
              <a:t>On joue par conséquent la Dame, manœuvre tout à fait gratuite qui peut rapporter gros si l'adversaire tombe dans le panneau.</a:t>
            </a:r>
            <a:endParaRPr lang="fr-FR" sz="2000" dirty="0">
              <a:effectLst/>
              <a:latin typeface="Times New Roman" panose="02020603050405020304" pitchFamily="18" charset="0"/>
              <a:ea typeface="Times New Roman" panose="02020603050405020304" pitchFamily="18" charset="0"/>
            </a:endParaRPr>
          </a:p>
        </p:txBody>
      </p:sp>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82240209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77</a:t>
            </a:fld>
            <a:endParaRPr lang="fr-FR" dirty="0">
              <a:solidFill>
                <a:prstClr val="black">
                  <a:tint val="75000"/>
                </a:prstClr>
              </a:solidFill>
            </a:endParaRPr>
          </a:p>
        </p:txBody>
      </p:sp>
      <p:sp>
        <p:nvSpPr>
          <p:cNvPr id="4" name="Rectangle 3"/>
          <p:cNvSpPr/>
          <p:nvPr/>
        </p:nvSpPr>
        <p:spPr>
          <a:xfrm>
            <a:off x="182935" y="273205"/>
            <a:ext cx="466538" cy="307777"/>
          </a:xfrm>
          <a:prstGeom prst="rect">
            <a:avLst/>
          </a:prstGeom>
        </p:spPr>
        <p:txBody>
          <a:bodyPr wrap="none">
            <a:spAutoFit/>
          </a:bodyPr>
          <a:lstStyle/>
          <a:p>
            <a:pPr>
              <a:spcAft>
                <a:spcPts val="0"/>
              </a:spcAft>
            </a:pPr>
            <a:r>
              <a:rPr lang="fr-FR" sz="1400" dirty="0" smtClean="0">
                <a:latin typeface="Times New Roman" panose="02020603050405020304" pitchFamily="18" charset="0"/>
                <a:ea typeface="Times New Roman" panose="02020603050405020304" pitchFamily="18" charset="0"/>
              </a:rPr>
              <a:t>11/-</a:t>
            </a:r>
            <a:endParaRPr lang="fr-FR" sz="1400" dirty="0">
              <a:effectLst/>
              <a:latin typeface="Times New Roman" panose="02020603050405020304" pitchFamily="18" charset="0"/>
              <a:ea typeface="Times New Roman" panose="02020603050405020304" pitchFamily="18" charset="0"/>
            </a:endParaRPr>
          </a:p>
        </p:txBody>
      </p:sp>
      <p:sp>
        <p:nvSpPr>
          <p:cNvPr id="6" name="Rectangle 5"/>
          <p:cNvSpPr/>
          <p:nvPr/>
        </p:nvSpPr>
        <p:spPr>
          <a:xfrm>
            <a:off x="182935" y="1121573"/>
            <a:ext cx="7773396" cy="2246769"/>
          </a:xfrm>
          <a:prstGeom prst="rect">
            <a:avLst/>
          </a:prstGeom>
        </p:spPr>
        <p:txBody>
          <a:bodyPr wrap="square">
            <a:spAutoFit/>
          </a:bodyPr>
          <a:lstStyle/>
          <a:p>
            <a:pPr algn="just"/>
            <a:r>
              <a:rPr lang="fr-FR" sz="1400" dirty="0" smtClean="0">
                <a:latin typeface="Times New Roman" panose="02020603050405020304" pitchFamily="18" charset="0"/>
                <a:cs typeface="Times New Roman" panose="02020603050405020304" pitchFamily="18" charset="0"/>
              </a:rPr>
              <a:t>Sud</a:t>
            </a:r>
            <a:r>
              <a:rPr lang="fr-FR" sz="1400" dirty="0">
                <a:latin typeface="Times New Roman" panose="02020603050405020304" pitchFamily="18" charset="0"/>
                <a:cs typeface="Times New Roman" panose="02020603050405020304" pitchFamily="18" charset="0"/>
              </a:rPr>
              <a:t>,  dit MITRAILLETTE à cause de la rapidité de son jeu, négocie 7 </a:t>
            </a:r>
            <a:r>
              <a:rPr lang="fr-FR" sz="1400" dirty="0">
                <a:latin typeface="Times New Roman" panose="02020603050405020304" pitchFamily="18" charset="0"/>
                <a:cs typeface="Times New Roman" panose="02020603050405020304" pitchFamily="18" charset="0"/>
                <a:sym typeface="Symbol" panose="05050102010706020507" pitchFamily="18" charset="2"/>
              </a:rPr>
              <a:t></a:t>
            </a:r>
            <a:r>
              <a:rPr lang="fr-FR" sz="1400" dirty="0">
                <a:latin typeface="Times New Roman" panose="02020603050405020304" pitchFamily="18" charset="0"/>
                <a:cs typeface="Times New Roman" panose="02020603050405020304" pitchFamily="18" charset="0"/>
              </a:rPr>
              <a:t>. </a:t>
            </a:r>
          </a:p>
          <a:p>
            <a:pPr algn="just"/>
            <a:r>
              <a:rPr lang="fr-FR" sz="1400" dirty="0">
                <a:latin typeface="Times New Roman" panose="02020603050405020304" pitchFamily="18" charset="0"/>
                <a:cs typeface="Times New Roman" panose="02020603050405020304" pitchFamily="18" charset="0"/>
              </a:rPr>
              <a:t>Bien que débile, on peut réussir ce chelem à condition de ne perdre aucune levée à ♠ dont la répartition est celle du diagramme </a:t>
            </a:r>
            <a:r>
              <a:rPr lang="fr-FR" sz="1400" dirty="0" err="1">
                <a:latin typeface="Times New Roman" panose="02020603050405020304" pitchFamily="18" charset="0"/>
                <a:cs typeface="Times New Roman" panose="02020603050405020304" pitchFamily="18" charset="0"/>
              </a:rPr>
              <a:t>ci-dessus.Notre</a:t>
            </a:r>
            <a:r>
              <a:rPr lang="fr-FR" sz="1400" dirty="0">
                <a:latin typeface="Times New Roman" panose="02020603050405020304" pitchFamily="18" charset="0"/>
                <a:cs typeface="Times New Roman" panose="02020603050405020304" pitchFamily="18" charset="0"/>
              </a:rPr>
              <a:t> mitraillette, ne </a:t>
            </a:r>
            <a:r>
              <a:rPr lang="fr-FR" sz="1400" dirty="0" err="1">
                <a:latin typeface="Times New Roman" panose="02020603050405020304" pitchFamily="18" charset="0"/>
                <a:cs typeface="Times New Roman" panose="02020603050405020304" pitchFamily="18" charset="0"/>
              </a:rPr>
              <a:t>reflechit</a:t>
            </a:r>
            <a:r>
              <a:rPr lang="fr-FR" sz="1400" dirty="0">
                <a:latin typeface="Times New Roman" panose="02020603050405020304" pitchFamily="18" charset="0"/>
                <a:cs typeface="Times New Roman" panose="02020603050405020304" pitchFamily="18" charset="0"/>
              </a:rPr>
              <a:t> pas un instant pour faire l’impasse au Roi en présentant la </a:t>
            </a:r>
            <a:r>
              <a:rPr lang="fr-FR" sz="1400" dirty="0" err="1">
                <a:latin typeface="Times New Roman" panose="02020603050405020304" pitchFamily="18" charset="0"/>
                <a:cs typeface="Times New Roman" panose="02020603050405020304" pitchFamily="18" charset="0"/>
              </a:rPr>
              <a:t>Dame.En</a:t>
            </a:r>
            <a:r>
              <a:rPr lang="fr-FR" sz="1400" dirty="0">
                <a:latin typeface="Times New Roman" panose="02020603050405020304" pitchFamily="18" charset="0"/>
                <a:cs typeface="Times New Roman" panose="02020603050405020304" pitchFamily="18" charset="0"/>
              </a:rPr>
              <a:t> effet, Ouest couvre immédiatement, Sud prend de l’As et continue du 5 vers le Valet… patatras, Ouest défausse un petit ♦… adieu veaux, vaches et cochons, le Roi étant sec, il faudra concéder une levée à l’adversaire : le 9 ou le 8. Le mitrailleur d’assaut (dont j’étais le partenaire)  invoqua la malchance. </a:t>
            </a:r>
          </a:p>
          <a:p>
            <a:pPr algn="just"/>
            <a:r>
              <a:rPr lang="fr-FR" sz="1400" b="1" dirty="0" err="1">
                <a:latin typeface="Times New Roman" panose="02020603050405020304" pitchFamily="18" charset="0"/>
                <a:cs typeface="Times New Roman" panose="02020603050405020304" pitchFamily="18" charset="0"/>
              </a:rPr>
              <a:t>Macché</a:t>
            </a:r>
            <a:r>
              <a:rPr lang="fr-FR" sz="1400" b="1" dirty="0">
                <a:latin typeface="Times New Roman" panose="02020603050405020304" pitchFamily="18" charset="0"/>
                <a:cs typeface="Times New Roman" panose="02020603050405020304" pitchFamily="18" charset="0"/>
              </a:rPr>
              <a:t> </a:t>
            </a:r>
            <a:r>
              <a:rPr lang="fr-FR" sz="1400" dirty="0">
                <a:latin typeface="Times New Roman" panose="02020603050405020304" pitchFamily="18" charset="0"/>
                <a:cs typeface="Times New Roman" panose="02020603050405020304" pitchFamily="18" charset="0"/>
              </a:rPr>
              <a:t>(</a:t>
            </a:r>
            <a:r>
              <a:rPr lang="fr-FR" sz="1400" dirty="0" err="1">
                <a:latin typeface="Times New Roman" panose="02020603050405020304" pitchFamily="18" charset="0"/>
                <a:cs typeface="Times New Roman" panose="02020603050405020304" pitchFamily="18" charset="0"/>
              </a:rPr>
              <a:t>makké</a:t>
            </a:r>
            <a:r>
              <a:rPr lang="fr-FR" sz="1400" dirty="0">
                <a:latin typeface="Times New Roman" panose="02020603050405020304" pitchFamily="18" charset="0"/>
                <a:cs typeface="Times New Roman" panose="02020603050405020304" pitchFamily="18" charset="0"/>
              </a:rPr>
              <a:t>)</a:t>
            </a:r>
            <a:r>
              <a:rPr lang="fr-FR" sz="1400" b="1" dirty="0">
                <a:latin typeface="Times New Roman" panose="02020603050405020304" pitchFamily="18" charset="0"/>
                <a:cs typeface="Times New Roman" panose="02020603050405020304" pitchFamily="18" charset="0"/>
              </a:rPr>
              <a:t> malchance</a:t>
            </a:r>
            <a:r>
              <a:rPr lang="fr-FR" sz="1400" dirty="0">
                <a:latin typeface="Times New Roman" panose="02020603050405020304" pitchFamily="18" charset="0"/>
                <a:cs typeface="Times New Roman" panose="02020603050405020304" pitchFamily="18" charset="0"/>
              </a:rPr>
              <a:t>, je lui ai dit, tu aurais pu mieux jouer. Si tu avais commencé par le 10, tu aurais pu déceler que le Roi était sec. Il est en effet, en principe, inconcevable de couvrir le 10 lorsque  l'on  détient un honneur majeur second ou </a:t>
            </a:r>
            <a:r>
              <a:rPr lang="fr-FR" sz="1400" dirty="0" smtClean="0">
                <a:latin typeface="Times New Roman" panose="02020603050405020304" pitchFamily="18" charset="0"/>
                <a:cs typeface="Times New Roman" panose="02020603050405020304" pitchFamily="18" charset="0"/>
              </a:rPr>
              <a:t>troisième.</a:t>
            </a:r>
            <a:endParaRPr lang="fr-FR"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2221477191"/>
              </p:ext>
            </p:extLst>
          </p:nvPr>
        </p:nvGraphicFramePr>
        <p:xfrm>
          <a:off x="649473" y="374051"/>
          <a:ext cx="3025140" cy="70104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a:effectLst/>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a:effectLst/>
                        </a:rPr>
                        <a:t>A765  </a:t>
                      </a:r>
                      <a:endParaRPr lang="fr-FR" sz="1200">
                        <a:effectLst/>
                        <a:latin typeface="Times New Roman" panose="02020603050405020304" pitchFamily="18" charset="0"/>
                        <a:ea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r>
              <a:tr h="0">
                <a:tc>
                  <a:txBody>
                    <a:bodyPr/>
                    <a:lstStyle/>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000" dirty="0">
                          <a:effectLst/>
                        </a:rPr>
                        <a:t>N</a:t>
                      </a:r>
                      <a:endParaRPr lang="fr-FR" sz="1200" dirty="0">
                        <a:effectLst/>
                      </a:endParaRPr>
                    </a:p>
                    <a:p>
                      <a:pPr algn="ctr">
                        <a:lnSpc>
                          <a:spcPct val="115000"/>
                        </a:lnSpc>
                        <a:spcAft>
                          <a:spcPts val="0"/>
                        </a:spcAft>
                        <a:tabLst>
                          <a:tab pos="2286635" algn="l"/>
                        </a:tabLst>
                      </a:pPr>
                      <a:r>
                        <a:rPr lang="fr-FR" sz="1000" dirty="0">
                          <a:effectLst/>
                        </a:rPr>
                        <a:t>S</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100" kern="0">
                          <a:effectLst/>
                        </a:rPr>
                        <a:t> </a:t>
                      </a:r>
                      <a:endParaRPr lang="fr-FR" sz="1100" b="1" kern="0">
                        <a:effectLst/>
                        <a:latin typeface="Calibri" panose="020F0502020204030204" pitchFamily="34" charset="0"/>
                      </a:endParaRPr>
                    </a:p>
                  </a:txBody>
                  <a:tcPr marL="44450" marR="44450" marT="0" marB="0"/>
                </a:tc>
              </a:tr>
              <a:tr h="0">
                <a:tc gridSpan="2">
                  <a:txBody>
                    <a:bodyPr/>
                    <a:lstStyle/>
                    <a:p>
                      <a:pPr>
                        <a:lnSpc>
                          <a:spcPct val="115000"/>
                        </a:lnSpc>
                        <a:spcAft>
                          <a:spcPts val="0"/>
                        </a:spcAft>
                        <a:tabLst>
                          <a:tab pos="2286635" algn="l"/>
                        </a:tabLst>
                      </a:pPr>
                      <a:r>
                        <a:rPr lang="en-GB"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a:effectLst/>
                          <a:sym typeface="Symbol" panose="05050102010706020507" pitchFamily="18" charset="2"/>
                        </a:rPr>
                        <a:t></a:t>
                      </a:r>
                      <a:r>
                        <a:rPr lang="en-GB"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000">
                          <a:effectLst/>
                        </a:rPr>
                        <a:t>DV104  </a:t>
                      </a:r>
                      <a:endParaRPr lang="fr-FR" sz="1200">
                        <a:effectLst/>
                        <a:latin typeface="Times New Roman" panose="02020603050405020304" pitchFamily="18" charset="0"/>
                        <a:ea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r>
            </a:tbl>
          </a:graphicData>
        </a:graphic>
      </p:graphicFrame>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2377" y="3522055"/>
            <a:ext cx="3205656" cy="940148"/>
          </a:xfrm>
          <a:prstGeom prst="rect">
            <a:avLst/>
          </a:prstGeom>
        </p:spPr>
      </p:pic>
      <p:pic>
        <p:nvPicPr>
          <p:cNvPr id="9" name="Imag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53750199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78</a:t>
            </a:fld>
            <a:endParaRPr lang="fr-FR" dirty="0">
              <a:solidFill>
                <a:prstClr val="black">
                  <a:tint val="75000"/>
                </a:prstClr>
              </a:solidFill>
            </a:endParaRPr>
          </a:p>
        </p:txBody>
      </p:sp>
      <p:sp>
        <p:nvSpPr>
          <p:cNvPr id="3" name="Rectangle 2"/>
          <p:cNvSpPr/>
          <p:nvPr/>
        </p:nvSpPr>
        <p:spPr>
          <a:xfrm>
            <a:off x="147145" y="275182"/>
            <a:ext cx="473206" cy="307777"/>
          </a:xfrm>
          <a:prstGeom prst="rect">
            <a:avLst/>
          </a:prstGeom>
        </p:spPr>
        <p:txBody>
          <a:bodyPr wrap="none">
            <a:spAutoFit/>
          </a:bodyPr>
          <a:lstStyle/>
          <a:p>
            <a:pPr>
              <a:spcAft>
                <a:spcPts val="0"/>
              </a:spcAft>
            </a:pPr>
            <a:r>
              <a:rPr lang="fr-FR" sz="1400" dirty="0" smtClean="0">
                <a:latin typeface="Times New Roman" panose="02020603050405020304" pitchFamily="18" charset="0"/>
                <a:ea typeface="Times New Roman" panose="02020603050405020304" pitchFamily="18" charset="0"/>
              </a:rPr>
              <a:t>12/-</a:t>
            </a:r>
            <a:endParaRPr lang="fr-FR" sz="1400" dirty="0">
              <a:effectLst/>
              <a:latin typeface="Times New Roman" panose="02020603050405020304" pitchFamily="18" charset="0"/>
              <a:ea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249991488"/>
              </p:ext>
            </p:extLst>
          </p:nvPr>
        </p:nvGraphicFramePr>
        <p:xfrm>
          <a:off x="614088" y="194391"/>
          <a:ext cx="3025140" cy="701040"/>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nSpc>
                          <a:spcPct val="115000"/>
                        </a:lnSpc>
                        <a:spcAft>
                          <a:spcPts val="0"/>
                        </a:spcAft>
                        <a:tabLst>
                          <a:tab pos="2286635" algn="l"/>
                        </a:tabLst>
                      </a:pPr>
                      <a:r>
                        <a:rPr lang="fr-FR"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a:effectLst/>
                        </a:rPr>
                        <a:t>♥</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a:effectLst/>
                        </a:rPr>
                        <a:t>RD109  </a:t>
                      </a:r>
                      <a:endParaRPr lang="fr-FR" sz="1200">
                        <a:effectLst/>
                        <a:latin typeface="Times New Roman" panose="02020603050405020304" pitchFamily="18" charset="0"/>
                        <a:ea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r>
              <a:tr h="0">
                <a:tc>
                  <a:txBody>
                    <a:bodyPr/>
                    <a:lstStyle/>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000">
                          <a:effectLst/>
                        </a:rPr>
                        <a:t>N</a:t>
                      </a:r>
                      <a:endParaRPr lang="fr-FR" sz="1200">
                        <a:effectLst/>
                      </a:endParaRPr>
                    </a:p>
                    <a:p>
                      <a:pPr algn="ctr">
                        <a:lnSpc>
                          <a:spcPct val="115000"/>
                        </a:lnSpc>
                        <a:spcAft>
                          <a:spcPts val="0"/>
                        </a:spcAft>
                        <a:tabLst>
                          <a:tab pos="2286635" algn="l"/>
                        </a:tabLst>
                      </a:pPr>
                      <a:r>
                        <a:rPr lang="fr-FR" sz="1000">
                          <a:effectLst/>
                        </a:rPr>
                        <a:t>S</a:t>
                      </a:r>
                      <a:endParaRPr lang="fr-FR" sz="120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100" kern="0">
                          <a:effectLst/>
                        </a:rPr>
                        <a:t> </a:t>
                      </a:r>
                      <a:endParaRPr lang="fr-FR" sz="1100" b="1" kern="0">
                        <a:effectLst/>
                        <a:latin typeface="Calibri" panose="020F0502020204030204" pitchFamily="34" charset="0"/>
                      </a:endParaRPr>
                    </a:p>
                  </a:txBody>
                  <a:tcPr marL="44450" marR="44450" marT="0" marB="0"/>
                </a:tc>
              </a:tr>
              <a:tr h="0">
                <a:tc gridSpan="2">
                  <a:txBody>
                    <a:bodyPr/>
                    <a:lstStyle/>
                    <a:p>
                      <a:pPr>
                        <a:lnSpc>
                          <a:spcPct val="115000"/>
                        </a:lnSpc>
                        <a:spcAft>
                          <a:spcPts val="0"/>
                        </a:spcAft>
                        <a:tabLst>
                          <a:tab pos="2286635" algn="l"/>
                        </a:tabLst>
                      </a:pPr>
                      <a:r>
                        <a:rPr lang="en-GB"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000">
                          <a:effectLst/>
                        </a:rPr>
                        <a:t>♥</a:t>
                      </a:r>
                      <a:r>
                        <a:rPr lang="en-GB"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000" dirty="0">
                          <a:effectLst/>
                        </a:rPr>
                        <a:t>V62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000" dirty="0">
                          <a:effectLst/>
                        </a:rPr>
                        <a:t> </a:t>
                      </a:r>
                      <a:endParaRPr lang="fr-FR" sz="1200" dirty="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5" name="Rectangle 4"/>
          <p:cNvSpPr/>
          <p:nvPr/>
        </p:nvSpPr>
        <p:spPr>
          <a:xfrm>
            <a:off x="147145" y="926643"/>
            <a:ext cx="7384273" cy="646331"/>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Sud doit réaliser 3 levées mais manque de communications avec le mort. </a:t>
            </a:r>
          </a:p>
          <a:p>
            <a:pPr marL="342900" lvl="0" indent="-342900" algn="just">
              <a:spcAft>
                <a:spcPts val="0"/>
              </a:spcAft>
              <a:buFont typeface="Symbol" panose="05050102010706020507" pitchFamily="18" charset="2"/>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Avec l'As second, pas de problème.</a:t>
            </a:r>
          </a:p>
          <a:p>
            <a:pPr marL="342900" lvl="0" indent="-342900" algn="just">
              <a:spcAft>
                <a:spcPts val="0"/>
              </a:spcAft>
              <a:buFont typeface="Symbol" panose="05050102010706020507" pitchFamily="18" charset="2"/>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Avec l'As troisième, il faut ruser un peu pour le faire sauter  au 2</a:t>
            </a:r>
            <a:r>
              <a:rPr lang="fr-FR" sz="1200" baseline="30000" dirty="0">
                <a:latin typeface="Times New Roman" panose="02020603050405020304" pitchFamily="18" charset="0"/>
                <a:ea typeface="Times New Roman" panose="02020603050405020304" pitchFamily="18" charset="0"/>
                <a:cs typeface="Times New Roman" panose="02020603050405020304" pitchFamily="18" charset="0"/>
              </a:rPr>
              <a:t>ème</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tour.</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147145" y="1610728"/>
            <a:ext cx="7809186" cy="1785104"/>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Tout dépend de la place que l'on suppose être la sienne :</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on suppose de le trouver en Ouest, on joue le Valet en premier  et le  6 ensuite mais surtout pas le 2.</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Times New Roman" panose="02020603050405020304" pitchFamily="18" charset="0"/>
                <a:ea typeface="Times New Roman" panose="02020603050405020304" pitchFamily="18" charset="0"/>
                <a:cs typeface="Times New Roman" panose="02020603050405020304" pitchFamily="18" charset="0"/>
              </a:rPr>
              <a:t>si l'on pense le trouver en Est, on commence par le 6 et </a:t>
            </a: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"on fait l'impasse au Valet"</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qui </a:t>
            </a:r>
            <a:r>
              <a:rPr lang="fr-FR" sz="1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réussit cela va de soi</a:t>
            </a:r>
            <a:r>
              <a:rPr lang="fr-FR" sz="12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p>
          <a:p>
            <a:pPr lvl="0"/>
            <a:r>
              <a:rPr lang="fr-FR" sz="1200" dirty="0" smtClean="0">
                <a:latin typeface="Times New Roman" panose="02020603050405020304" pitchFamily="18" charset="0"/>
                <a:cs typeface="Times New Roman" panose="02020603050405020304" pitchFamily="18" charset="0"/>
              </a:rPr>
              <a:t>Et </a:t>
            </a:r>
            <a:r>
              <a:rPr lang="fr-FR" sz="1200" dirty="0">
                <a:latin typeface="Times New Roman" panose="02020603050405020304" pitchFamily="18" charset="0"/>
                <a:cs typeface="Times New Roman" panose="02020603050405020304" pitchFamily="18" charset="0"/>
              </a:rPr>
              <a:t>maintenant on présente le Roi.</a:t>
            </a:r>
          </a:p>
          <a:p>
            <a:r>
              <a:rPr lang="fr-FR" sz="1200" dirty="0">
                <a:latin typeface="Times New Roman" panose="02020603050405020304" pitchFamily="18" charset="0"/>
                <a:cs typeface="Times New Roman" panose="02020603050405020304" pitchFamily="18" charset="0"/>
              </a:rPr>
              <a:t>Mettons-nous à la place d'Est et pensons comme lui : </a:t>
            </a:r>
          </a:p>
          <a:p>
            <a:pPr lvl="0"/>
            <a:r>
              <a:rPr lang="fr-FR" sz="1200" dirty="0">
                <a:latin typeface="Times New Roman" panose="02020603050405020304" pitchFamily="18" charset="0"/>
                <a:cs typeface="Times New Roman" panose="02020603050405020304" pitchFamily="18" charset="0"/>
              </a:rPr>
              <a:t>S'il s'agit d'un piège il </a:t>
            </a:r>
            <a:r>
              <a:rPr lang="fr-FR" sz="1200" b="1" dirty="0">
                <a:latin typeface="Times New Roman" panose="02020603050405020304" pitchFamily="18" charset="0"/>
                <a:cs typeface="Times New Roman" panose="02020603050405020304" pitchFamily="18" charset="0"/>
              </a:rPr>
              <a:t>faut résister</a:t>
            </a:r>
            <a:r>
              <a:rPr lang="fr-FR" sz="1200" dirty="0">
                <a:latin typeface="Times New Roman" panose="02020603050405020304" pitchFamily="18" charset="0"/>
                <a:cs typeface="Times New Roman" panose="02020603050405020304" pitchFamily="18" charset="0"/>
              </a:rPr>
              <a:t> encore un fois. </a:t>
            </a:r>
          </a:p>
          <a:p>
            <a:pPr lvl="0"/>
            <a:r>
              <a:rPr lang="fr-FR" sz="1200" dirty="0">
                <a:latin typeface="Times New Roman" panose="02020603050405020304" pitchFamily="18" charset="0"/>
                <a:cs typeface="Times New Roman" panose="02020603050405020304" pitchFamily="18" charset="0"/>
              </a:rPr>
              <a:t>Mais si le Valet est 4ème, comme "</a:t>
            </a:r>
            <a:r>
              <a:rPr lang="fr-FR" sz="1200" b="1" dirty="0">
                <a:latin typeface="Times New Roman" panose="02020603050405020304" pitchFamily="18" charset="0"/>
                <a:cs typeface="Times New Roman" panose="02020603050405020304" pitchFamily="18" charset="0"/>
              </a:rPr>
              <a:t>l'impasse</a:t>
            </a:r>
            <a:r>
              <a:rPr lang="fr-FR" sz="1200" dirty="0">
                <a:latin typeface="Times New Roman" panose="02020603050405020304" pitchFamily="18" charset="0"/>
                <a:cs typeface="Times New Roman" panose="02020603050405020304" pitchFamily="18" charset="0"/>
              </a:rPr>
              <a:t>"  laisse déduire, il faut prendre pour ne pas faire cadeau d'une levée.</a:t>
            </a:r>
          </a:p>
          <a:p>
            <a:r>
              <a:rPr lang="fr-FR" sz="1200" dirty="0">
                <a:latin typeface="Times New Roman" panose="02020603050405020304" pitchFamily="18" charset="0"/>
                <a:cs typeface="Times New Roman" panose="02020603050405020304" pitchFamily="18" charset="0"/>
              </a:rPr>
              <a:t>Dilemme dans un crâne en tempête. Il se trouvera toujours un diseur de bonne aventure pour prétendre que cela ne fonctionne pas contre des </a:t>
            </a:r>
            <a:r>
              <a:rPr lang="fr-FR" sz="1200" i="1" dirty="0">
                <a:latin typeface="Times New Roman" panose="02020603050405020304" pitchFamily="18" charset="0"/>
                <a:cs typeface="Times New Roman" panose="02020603050405020304" pitchFamily="18" charset="0"/>
              </a:rPr>
              <a:t>"</a:t>
            </a:r>
            <a:r>
              <a:rPr lang="fr-FR" sz="1200" b="1" dirty="0">
                <a:latin typeface="Times New Roman" panose="02020603050405020304" pitchFamily="18" charset="0"/>
                <a:cs typeface="Times New Roman" panose="02020603050405020304" pitchFamily="18" charset="0"/>
              </a:rPr>
              <a:t>experts ès signalisation à la turque ou à la caucasienne</a:t>
            </a:r>
            <a:r>
              <a:rPr lang="fr-FR" sz="1200" dirty="0">
                <a:latin typeface="Times New Roman" panose="02020603050405020304" pitchFamily="18" charset="0"/>
                <a:cs typeface="Times New Roman" panose="02020603050405020304" pitchFamily="18" charset="0"/>
              </a:rPr>
              <a:t>". Je demande à voir. </a:t>
            </a:r>
            <a:r>
              <a:rPr lang="fr-FR" sz="1400" dirty="0">
                <a:latin typeface="Arial" panose="020B060402020202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pic>
        <p:nvPicPr>
          <p:cNvPr id="7" name="Image 6"/>
          <p:cNvPicPr>
            <a:picLocks noChangeAspect="1"/>
          </p:cNvPicPr>
          <p:nvPr/>
        </p:nvPicPr>
        <p:blipFill rotWithShape="1">
          <a:blip r:embed="rId2" cstate="screen">
            <a:extLst>
              <a:ext uri="{28A0092B-C50C-407E-A947-70E740481C1C}">
                <a14:useLocalDpi xmlns:a14="http://schemas.microsoft.com/office/drawing/2010/main" val="0"/>
              </a:ext>
            </a:extLst>
          </a:blip>
          <a:srcRect l="4790" t="12048" r="2774" b="5129"/>
          <a:stretch/>
        </p:blipFill>
        <p:spPr>
          <a:xfrm>
            <a:off x="3068877" y="3504640"/>
            <a:ext cx="2348630" cy="832981"/>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394682865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79</a:t>
            </a:fld>
            <a:endParaRPr lang="fr-FR" dirty="0">
              <a:solidFill>
                <a:prstClr val="black">
                  <a:tint val="75000"/>
                </a:prstClr>
              </a:solidFill>
            </a:endParaRPr>
          </a:p>
        </p:txBody>
      </p:sp>
      <p:sp>
        <p:nvSpPr>
          <p:cNvPr id="3" name="Rectangle 2"/>
          <p:cNvSpPr/>
          <p:nvPr/>
        </p:nvSpPr>
        <p:spPr>
          <a:xfrm>
            <a:off x="137960" y="199631"/>
            <a:ext cx="542136"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13/-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1709762436"/>
              </p:ext>
            </p:extLst>
          </p:nvPr>
        </p:nvGraphicFramePr>
        <p:xfrm>
          <a:off x="618359" y="86784"/>
          <a:ext cx="3025140" cy="841248"/>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R876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N</a:t>
                      </a:r>
                    </a:p>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S</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kern="0">
                          <a:effectLst/>
                          <a:latin typeface="Times New Roman" panose="02020603050405020304" pitchFamily="18" charset="0"/>
                          <a:cs typeface="Times New Roman" panose="02020603050405020304" pitchFamily="18" charset="0"/>
                        </a:rPr>
                        <a:t> </a:t>
                      </a:r>
                      <a:endParaRPr lang="fr-FR" sz="1200" b="1" kern="0">
                        <a:effectLst/>
                        <a:latin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en-GB"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a:t>
                      </a:r>
                      <a:r>
                        <a:rPr lang="en-GB"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200">
                          <a:effectLst/>
                          <a:latin typeface="Times New Roman" panose="02020603050405020304" pitchFamily="18" charset="0"/>
                          <a:cs typeface="Times New Roman" panose="02020603050405020304" pitchFamily="18" charset="0"/>
                        </a:rPr>
                        <a:t>D432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graphicFrame>
        <p:nvGraphicFramePr>
          <p:cNvPr id="5" name="Tableau 4"/>
          <p:cNvGraphicFramePr>
            <a:graphicFrameLocks noGrp="1"/>
          </p:cNvGraphicFramePr>
          <p:nvPr>
            <p:extLst>
              <p:ext uri="{D42A27DB-BD31-4B8C-83A1-F6EECF244321}">
                <p14:modId xmlns:p14="http://schemas.microsoft.com/office/powerpoint/2010/main" val="4180981820"/>
              </p:ext>
            </p:extLst>
          </p:nvPr>
        </p:nvGraphicFramePr>
        <p:xfrm>
          <a:off x="680096" y="2138753"/>
          <a:ext cx="3025140" cy="841248"/>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R876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N</a:t>
                      </a:r>
                    </a:p>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S</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kern="0" dirty="0">
                          <a:effectLst/>
                          <a:latin typeface="Times New Roman" panose="02020603050405020304" pitchFamily="18" charset="0"/>
                          <a:cs typeface="Times New Roman" panose="02020603050405020304" pitchFamily="18" charset="0"/>
                        </a:rPr>
                        <a:t> </a:t>
                      </a:r>
                      <a:endParaRPr lang="fr-FR" sz="1200" b="1" kern="0" dirty="0">
                        <a:effectLst/>
                        <a:latin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t>
                      </a: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D432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7" name="Rectangle 6"/>
          <p:cNvSpPr/>
          <p:nvPr/>
        </p:nvSpPr>
        <p:spPr>
          <a:xfrm>
            <a:off x="76223" y="2454063"/>
            <a:ext cx="542136"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14/- </a:t>
            </a:r>
            <a:endParaRPr lang="fr-FR" sz="2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137960" y="949723"/>
            <a:ext cx="7955881" cy="954107"/>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Sud doit réaliser 3 levées et dispose des rentrées nécessaires dans les deux </a:t>
            </a:r>
            <a:r>
              <a:rPr lang="fr-FR" sz="1400" dirty="0" smtClean="0">
                <a:latin typeface="Arial" panose="020B0604020202020204" pitchFamily="34" charset="0"/>
                <a:ea typeface="Times New Roman" panose="02020603050405020304" pitchFamily="18" charset="0"/>
              </a:rPr>
              <a:t>mains; Tout </a:t>
            </a:r>
            <a:r>
              <a:rPr lang="fr-FR" sz="1400" dirty="0">
                <a:latin typeface="Arial" panose="020B0604020202020204" pitchFamily="34" charset="0"/>
                <a:ea typeface="Times New Roman" panose="02020603050405020304" pitchFamily="18" charset="0"/>
              </a:rPr>
              <a:t>dépend de la place de l'As</a:t>
            </a:r>
            <a:endParaRPr lang="fr-FR" sz="20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S’ il est en </a:t>
            </a:r>
            <a:r>
              <a:rPr lang="fr-FR" sz="1400" dirty="0">
                <a:latin typeface="Arial" panose="020B0604020202020204" pitchFamily="34" charset="0"/>
                <a:ea typeface="Times New Roman" panose="02020603050405020304" pitchFamily="18" charset="0"/>
              </a:rPr>
              <a:t>Ouest, on commence par jouer le 2 vers le Roi et ensuite petit des deux mains</a:t>
            </a:r>
            <a:endParaRPr lang="fr-FR" sz="20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S’i est en Est</a:t>
            </a:r>
            <a:r>
              <a:rPr lang="fr-FR" sz="1400" dirty="0">
                <a:latin typeface="Arial" panose="020B0604020202020204" pitchFamily="34" charset="0"/>
                <a:ea typeface="Times New Roman" panose="02020603050405020304" pitchFamily="18" charset="0"/>
              </a:rPr>
              <a:t>, on commence par jouer le 6 vers la Dame et ensuite petit des deux mains</a:t>
            </a:r>
            <a:r>
              <a:rPr lang="fr-FR" sz="1400" dirty="0" smtClean="0">
                <a:latin typeface="Arial" panose="020B0604020202020204" pitchFamily="34" charset="0"/>
                <a:ea typeface="Times New Roman" panose="02020603050405020304" pitchFamily="18" charset="0"/>
              </a:rPr>
              <a:t>.</a:t>
            </a:r>
            <a:r>
              <a:rPr lang="fr-FR" sz="1400" dirty="0">
                <a:latin typeface="Arial" panose="020B060402020202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76223" y="3077208"/>
            <a:ext cx="7820572" cy="1169551"/>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Sud doit réaliser 3 levées et dispose des rentrées nécessaires dans les deux mains. </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Pas de problème avec un partage 3/3 du résidu.</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Avec un résidu réparti 4/2, l'As doit être second  en Est </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On commence par jouer le 7 vers la Dame.  Ensuite retour au mort  pour jouer le 8 vers le valet.</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Il serait parfaitement illogique de jouer le 2 vers le Roi et ensuite petit des 2 mains</a:t>
            </a:r>
            <a:r>
              <a:rPr lang="fr-FR" sz="1400" dirty="0" smtClean="0">
                <a:latin typeface="Arial" panose="020B0604020202020204" pitchFamily="34" charset="0"/>
                <a:ea typeface="Times New Roman" panose="02020603050405020304" pitchFamily="18" charset="0"/>
              </a:rPr>
              <a:t>.</a:t>
            </a:r>
            <a:r>
              <a:rPr lang="fr-FR" sz="1400" dirty="0">
                <a:latin typeface="Arial" panose="020B060402020202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pic>
        <p:nvPicPr>
          <p:cNvPr id="11" name="Imag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47098026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80</a:t>
            </a:fld>
            <a:endParaRPr lang="fr-FR" dirty="0">
              <a:solidFill>
                <a:prstClr val="black">
                  <a:tint val="75000"/>
                </a:prstClr>
              </a:solidFill>
            </a:endParaRPr>
          </a:p>
        </p:txBody>
      </p:sp>
      <p:sp>
        <p:nvSpPr>
          <p:cNvPr id="7" name="Rectangle 6"/>
          <p:cNvSpPr/>
          <p:nvPr/>
        </p:nvSpPr>
        <p:spPr>
          <a:xfrm>
            <a:off x="140205" y="397286"/>
            <a:ext cx="542136"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15/-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12" name="Tableau 11"/>
          <p:cNvGraphicFramePr>
            <a:graphicFrameLocks noGrp="1"/>
          </p:cNvGraphicFramePr>
          <p:nvPr>
            <p:extLst>
              <p:ext uri="{D42A27DB-BD31-4B8C-83A1-F6EECF244321}">
                <p14:modId xmlns:p14="http://schemas.microsoft.com/office/powerpoint/2010/main" val="1686004836"/>
              </p:ext>
            </p:extLst>
          </p:nvPr>
        </p:nvGraphicFramePr>
        <p:xfrm>
          <a:off x="617909" y="201755"/>
          <a:ext cx="3025140" cy="841248"/>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V65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N</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kern="0" dirty="0">
                          <a:effectLst/>
                          <a:latin typeface="Times New Roman" panose="02020603050405020304" pitchFamily="18" charset="0"/>
                          <a:cs typeface="Times New Roman" panose="02020603050405020304" pitchFamily="18" charset="0"/>
                        </a:rPr>
                        <a:t> </a:t>
                      </a:r>
                      <a:endParaRPr lang="fr-FR" sz="1200" b="1" kern="0" dirty="0">
                        <a:effectLst/>
                        <a:latin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a:t>
                      </a:r>
                      <a:r>
                        <a:rPr lang="en-GB"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200">
                          <a:effectLst/>
                          <a:latin typeface="Times New Roman" panose="02020603050405020304" pitchFamily="18" charset="0"/>
                          <a:cs typeface="Times New Roman" panose="02020603050405020304" pitchFamily="18" charset="0"/>
                        </a:rPr>
                        <a:t>AD74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4" name="Rectangle 3"/>
          <p:cNvSpPr/>
          <p:nvPr/>
        </p:nvSpPr>
        <p:spPr>
          <a:xfrm>
            <a:off x="140205" y="1095775"/>
            <a:ext cx="7535917" cy="1569660"/>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smtClean="0">
                <a:latin typeface="Arial" panose="020B0604020202020204" pitchFamily="34" charset="0"/>
                <a:ea typeface="Times New Roman" panose="02020603050405020304" pitchFamily="18" charset="0"/>
              </a:rPr>
              <a:t>1</a:t>
            </a:r>
            <a:r>
              <a:rPr lang="fr-FR" sz="1200" dirty="0">
                <a:latin typeface="Arial" panose="020B0604020202020204" pitchFamily="34" charset="0"/>
                <a:ea typeface="Times New Roman" panose="02020603050405020304" pitchFamily="18" charset="0"/>
              </a:rPr>
              <a:t>/- Répartition - 4/2→ 48%→→ 3/3→ 36%→→ 5/1→ 14%→→ 6/0→ 2%	</a:t>
            </a:r>
            <a:endParaRPr lang="fr-FR" sz="18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Arial" panose="020B0604020202020204" pitchFamily="34" charset="0"/>
                <a:ea typeface="Times New Roman" panose="02020603050405020304" pitchFamily="18" charset="0"/>
              </a:rPr>
              <a:t>2/- Roi sec 2,5% →→Roi doubleton16 %→→ Roi troisième 18 % :</a:t>
            </a:r>
            <a:endParaRPr lang="fr-FR" sz="18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Arial" panose="020B0604020202020204" pitchFamily="34" charset="0"/>
                <a:ea typeface="Times New Roman" panose="02020603050405020304" pitchFamily="18" charset="0"/>
              </a:rPr>
              <a:t>Pour réaliser 3 levées, il faut tomber sur un partage 4/2 ou 3/3 et le Roi placé et jouer de manière telle à ne pas sacrifier le Valet.</a:t>
            </a: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Arial" panose="020B0604020202020204" pitchFamily="34" charset="0"/>
                <a:ea typeface="Times New Roman" panose="02020603050405020304" pitchFamily="18" charset="0"/>
              </a:rPr>
              <a:t>On joue donc  le 5 vers la Dame. Si elle fait la levée, on tire l'As avec  l'espoir d’écraser le Roi.  </a:t>
            </a:r>
            <a:endParaRPr lang="fr-FR" sz="18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Arial" panose="020B0604020202020204" pitchFamily="34" charset="0"/>
                <a:ea typeface="Times New Roman" panose="02020603050405020304" pitchFamily="18" charset="0"/>
              </a:rPr>
              <a:t>Si on l’écrase, le problème est résolu vu la répartition 4/2 </a:t>
            </a:r>
            <a:endParaRPr lang="fr-FR" sz="18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Arial" panose="020B0604020202020204" pitchFamily="34" charset="0"/>
                <a:ea typeface="Times New Roman" panose="02020603050405020304" pitchFamily="18" charset="0"/>
              </a:rPr>
              <a:t>Si le Roi ne tombe pas, alors il faut espérer une répartition 3/3</a:t>
            </a:r>
            <a:endParaRPr lang="fr-FR" sz="18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200" dirty="0">
                <a:latin typeface="Arial" panose="020B0604020202020204" pitchFamily="34" charset="0"/>
                <a:ea typeface="Times New Roman" panose="02020603050405020304" pitchFamily="18" charset="0"/>
              </a:rPr>
              <a:t>Si la Dame est prise du Roi, il reste encore l'espoir d'un partage 3/3.</a:t>
            </a:r>
          </a:p>
        </p:txBody>
      </p:sp>
      <p:sp>
        <p:nvSpPr>
          <p:cNvPr id="13" name="Rectangle 12"/>
          <p:cNvSpPr/>
          <p:nvPr/>
        </p:nvSpPr>
        <p:spPr>
          <a:xfrm>
            <a:off x="91224" y="2903304"/>
            <a:ext cx="542136"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16/-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15" name="Tableau 14"/>
          <p:cNvGraphicFramePr>
            <a:graphicFrameLocks noGrp="1"/>
          </p:cNvGraphicFramePr>
          <p:nvPr>
            <p:extLst>
              <p:ext uri="{D42A27DB-BD31-4B8C-83A1-F6EECF244321}">
                <p14:modId xmlns:p14="http://schemas.microsoft.com/office/powerpoint/2010/main" val="568944600"/>
              </p:ext>
            </p:extLst>
          </p:nvPr>
        </p:nvGraphicFramePr>
        <p:xfrm>
          <a:off x="568039" y="2789412"/>
          <a:ext cx="3025140" cy="841248"/>
        </p:xfrm>
        <a:graphic>
          <a:graphicData uri="http://schemas.openxmlformats.org/drawingml/2006/table">
            <a:tbl>
              <a:tblPr>
                <a:tableStyleId>{5C22544A-7EE6-4342-B048-85BDC9FD1C3A}</a:tableStyleId>
              </a:tblPr>
              <a:tblGrid>
                <a:gridCol w="170815"/>
                <a:gridCol w="763905"/>
                <a:gridCol w="276860"/>
                <a:gridCol w="785495"/>
                <a:gridCol w="211455"/>
                <a:gridCol w="816610"/>
              </a:tblGrid>
              <a:tr h="0">
                <a:tc gridSpan="2">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AR76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r h="0">
                <a:tc>
                  <a:txBody>
                    <a:bodyPr/>
                    <a:lstStyle/>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N</a:t>
                      </a:r>
                    </a:p>
                    <a:p>
                      <a:pPr algn="ct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S</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200" kern="0" dirty="0">
                          <a:effectLst/>
                          <a:latin typeface="Times New Roman" panose="02020603050405020304" pitchFamily="18" charset="0"/>
                          <a:cs typeface="Times New Roman" panose="02020603050405020304" pitchFamily="18" charset="0"/>
                        </a:rPr>
                        <a:t> </a:t>
                      </a:r>
                      <a:endParaRPr lang="fr-FR" sz="1200" b="1" kern="0" dirty="0">
                        <a:effectLst/>
                        <a:latin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t>
                      </a: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V32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nSpc>
                          <a:spcPct val="115000"/>
                        </a:lnSpc>
                        <a:spcAft>
                          <a:spcPts val="0"/>
                        </a:spcAft>
                        <a:tabLst>
                          <a:tab pos="2286635" algn="l"/>
                        </a:tabLst>
                      </a:pPr>
                      <a:r>
                        <a:rPr lang="en-GB" sz="1200" dirty="0">
                          <a:effectLst/>
                          <a:latin typeface="Times New Roman" panose="02020603050405020304" pitchFamily="18" charset="0"/>
                          <a:cs typeface="Times New Roman" panose="02020603050405020304" pitchFamily="18" charset="0"/>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r>
            </a:tbl>
          </a:graphicData>
        </a:graphic>
      </p:graphicFrame>
      <p:sp>
        <p:nvSpPr>
          <p:cNvPr id="6" name="Rectangle 5"/>
          <p:cNvSpPr/>
          <p:nvPr/>
        </p:nvSpPr>
        <p:spPr>
          <a:xfrm>
            <a:off x="140205" y="3723539"/>
            <a:ext cx="7721533" cy="738664"/>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Times New Roman" panose="02020603050405020304" pitchFamily="18" charset="0"/>
                <a:cs typeface="Times New Roman" panose="02020603050405020304" pitchFamily="18" charset="0"/>
              </a:rPr>
              <a:t>Sud doit réaliser 3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levées. Chances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de réussite :</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Times New Roman" panose="02020603050405020304" pitchFamily="18" charset="0"/>
                <a:cs typeface="Times New Roman" panose="02020603050405020304" pitchFamily="18" charset="0"/>
              </a:rPr>
              <a:t>résidu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3/3→36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 5/1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et dame sèche en </a:t>
            </a: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E/O→ 5 % →→ Dame en Est→29,5 % </a:t>
            </a:r>
          </a:p>
          <a:p>
            <a:pPr marL="342900" lvl="0" indent="-342900" algn="just">
              <a:spcAft>
                <a:spcPts val="0"/>
              </a:spcAft>
              <a:buFont typeface="Times New Roman" panose="02020603050405020304" pitchFamily="18" charset="0"/>
              <a:buChar cha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Times New Roman" panose="02020603050405020304" pitchFamily="18" charset="0"/>
                <a:ea typeface="Times New Roman" panose="02020603050405020304" pitchFamily="18" charset="0"/>
                <a:cs typeface="Times New Roman" panose="02020603050405020304" pitchFamily="18" charset="0"/>
              </a:rPr>
              <a:t>Tirer </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donc l'As </a:t>
            </a:r>
            <a:r>
              <a:rPr lang="fr-FR" sz="1400" b="1" i="1" dirty="0">
                <a:latin typeface="Times New Roman" panose="02020603050405020304" pitchFamily="18" charset="0"/>
                <a:ea typeface="Times New Roman" panose="02020603050405020304" pitchFamily="18" charset="0"/>
                <a:cs typeface="Times New Roman" panose="02020603050405020304" pitchFamily="18" charset="0"/>
              </a:rPr>
              <a:t>en coup de sonde</a:t>
            </a:r>
            <a:r>
              <a:rPr lang="fr-FR" sz="1400" dirty="0">
                <a:latin typeface="Times New Roman" panose="02020603050405020304" pitchFamily="18" charset="0"/>
                <a:ea typeface="Times New Roman" panose="02020603050405020304" pitchFamily="18" charset="0"/>
                <a:cs typeface="Times New Roman" panose="02020603050405020304" pitchFamily="18" charset="0"/>
              </a:rPr>
              <a:t> et ensuite petit vers le Valet.</a:t>
            </a:r>
          </a:p>
        </p:txBody>
      </p:sp>
      <p:sp>
        <p:nvSpPr>
          <p:cNvPr id="8" name="ZoneTexte 7"/>
          <p:cNvSpPr txBox="1"/>
          <p:nvPr/>
        </p:nvSpPr>
        <p:spPr>
          <a:xfrm>
            <a:off x="3719689" y="308691"/>
            <a:ext cx="4256688" cy="646331"/>
          </a:xfrm>
          <a:prstGeom prst="rect">
            <a:avLst/>
          </a:prstGeom>
          <a:noFill/>
        </p:spPr>
        <p:txBody>
          <a:bodyPr wrap="square" rtlCol="0">
            <a:spAutoFit/>
          </a:bodyPr>
          <a:lstStyle/>
          <a:p>
            <a:r>
              <a:rPr lang="fr-FR" sz="1200" dirty="0" smtClean="0">
                <a:latin typeface="Times New Roman" panose="02020603050405020304" pitchFamily="18" charset="0"/>
                <a:cs typeface="Times New Roman" panose="02020603050405020304" pitchFamily="18" charset="0"/>
              </a:rPr>
              <a:t>Sud </a:t>
            </a:r>
            <a:r>
              <a:rPr lang="fr-FR" sz="1200" dirty="0" err="1">
                <a:latin typeface="Times New Roman" panose="02020603050405020304" pitchFamily="18" charset="0"/>
                <a:ea typeface="Times New Roman" panose="02020603050405020304" pitchFamily="18" charset="0"/>
                <a:cs typeface="Times New Roman" panose="02020603050405020304" pitchFamily="18" charset="0"/>
              </a:rPr>
              <a:t>Sud</a:t>
            </a:r>
            <a:r>
              <a:rPr lang="fr-FR" sz="1200" dirty="0">
                <a:latin typeface="Times New Roman" panose="02020603050405020304" pitchFamily="18" charset="0"/>
                <a:ea typeface="Times New Roman" panose="02020603050405020304" pitchFamily="18" charset="0"/>
                <a:cs typeface="Times New Roman" panose="02020603050405020304" pitchFamily="18" charset="0"/>
              </a:rPr>
              <a:t> doit réaliser 3 levées et ne manque pas de communications. Le résidu de 6 cartes comporte le Roi manquant et les cartes intermédiaires. Voyons les probabilités </a:t>
            </a:r>
            <a:r>
              <a:rPr lang="fr-FR" sz="12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fr-FR" sz="1200" dirty="0">
              <a:latin typeface="Times New Roman" panose="02020603050405020304" pitchFamily="18" charset="0"/>
              <a:cs typeface="Times New Roman" panose="02020603050405020304" pitchFamily="18" charset="0"/>
            </a:endParaRPr>
          </a:p>
        </p:txBody>
      </p:sp>
      <p:pic>
        <p:nvPicPr>
          <p:cNvPr id="10" name="Imag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8959109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81</a:t>
            </a:fld>
            <a:endParaRPr lang="fr-FR" dirty="0">
              <a:solidFill>
                <a:prstClr val="black">
                  <a:tint val="75000"/>
                </a:prstClr>
              </a:solidFill>
            </a:endParaRPr>
          </a:p>
        </p:txBody>
      </p:sp>
      <p:sp>
        <p:nvSpPr>
          <p:cNvPr id="3" name="Rectangle 2"/>
          <p:cNvSpPr/>
          <p:nvPr/>
        </p:nvSpPr>
        <p:spPr>
          <a:xfrm>
            <a:off x="137960" y="199631"/>
            <a:ext cx="542136" cy="307777"/>
          </a:xfrm>
          <a:prstGeom prst="rect">
            <a:avLst/>
          </a:prstGeom>
        </p:spPr>
        <p:txBody>
          <a:bodyPr wrap="non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smtClean="0">
                <a:latin typeface="Arial" panose="020B0604020202020204" pitchFamily="34" charset="0"/>
                <a:ea typeface="Times New Roman" panose="02020603050405020304" pitchFamily="18" charset="0"/>
              </a:rPr>
              <a:t>17/-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2825593267"/>
              </p:ext>
            </p:extLst>
          </p:nvPr>
        </p:nvGraphicFramePr>
        <p:xfrm>
          <a:off x="680096" y="199631"/>
          <a:ext cx="3009901" cy="1051560"/>
        </p:xfrm>
        <a:graphic>
          <a:graphicData uri="http://schemas.openxmlformats.org/drawingml/2006/table">
            <a:tbl>
              <a:tblPr>
                <a:tableStyleId>{5C22544A-7EE6-4342-B048-85BDC9FD1C3A}</a:tableStyleId>
              </a:tblPr>
              <a:tblGrid>
                <a:gridCol w="173282"/>
                <a:gridCol w="764852"/>
                <a:gridCol w="1041596"/>
                <a:gridCol w="211366"/>
                <a:gridCol w="818805"/>
              </a:tblGrid>
              <a:tr h="0">
                <a:tc gridSpan="5">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Sud joue 6 </a:t>
                      </a: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r>
                        <a:rPr lang="fr-FR" sz="1200">
                          <a:effectLst/>
                          <a:latin typeface="Times New Roman" panose="02020603050405020304" pitchFamily="18" charset="0"/>
                          <a:cs typeface="Times New Roman" panose="02020603050405020304" pitchFamily="18" charset="0"/>
                        </a:rPr>
                        <a:t> -  Ouest  entame la Dame de </a:t>
                      </a: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0">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432</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4">
                  <a:txBody>
                    <a:bodyPr/>
                    <a:lstStyle/>
                    <a:p>
                      <a:pPr algn="ct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
                      </a:r>
                      <a:br>
                        <a:rPr lang="fr-FR" sz="1200">
                          <a:effectLst/>
                          <a:latin typeface="Times New Roman" panose="02020603050405020304" pitchFamily="18" charset="0"/>
                          <a:cs typeface="Times New Roman" panose="02020603050405020304" pitchFamily="18" charset="0"/>
                        </a:rPr>
                      </a:br>
                      <a:r>
                        <a:rPr lang="fr-FR" sz="1200">
                          <a:effectLst/>
                          <a:latin typeface="Times New Roman" panose="02020603050405020304" pitchFamily="18" charset="0"/>
                          <a:cs typeface="Times New Roman" panose="02020603050405020304" pitchFamily="18" charset="0"/>
                        </a:rPr>
                        <a:t> </a:t>
                      </a:r>
                      <a:br>
                        <a:rPr lang="fr-FR" sz="1200">
                          <a:effectLst/>
                          <a:latin typeface="Times New Roman" panose="02020603050405020304" pitchFamily="18" charset="0"/>
                          <a:cs typeface="Times New Roman" panose="02020603050405020304" pitchFamily="18" charset="0"/>
                        </a:rPr>
                      </a:br>
                      <a:r>
                        <a:rPr lang="fr-FR" sz="1200">
                          <a:effectLst/>
                          <a:latin typeface="Times New Roman" panose="02020603050405020304" pitchFamily="18" charset="0"/>
                          <a:cs typeface="Times New Roman" panose="02020603050405020304" pitchFamily="18" charset="0"/>
                        </a:rPr>
                        <a:t>N     S</a:t>
                      </a:r>
                      <a:br>
                        <a:rPr lang="fr-FR" sz="1200">
                          <a:effectLst/>
                          <a:latin typeface="Times New Roman" panose="02020603050405020304" pitchFamily="18" charset="0"/>
                          <a:cs typeface="Times New Roman" panose="02020603050405020304" pitchFamily="18" charset="0"/>
                        </a:rPr>
                      </a:b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a:effectLst/>
                          <a:latin typeface="Times New Roman" panose="02020603050405020304" pitchFamily="18" charset="0"/>
                          <a:cs typeface="Times New Roman" panose="02020603050405020304" pitchFamily="18" charset="0"/>
                        </a:rPr>
                        <a:t>ARD</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5432</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a:effectLst/>
                          <a:latin typeface="Times New Roman" panose="02020603050405020304" pitchFamily="18" charset="0"/>
                          <a:cs typeface="Times New Roman" panose="02020603050405020304" pitchFamily="18" charset="0"/>
                        </a:rPr>
                        <a:t>RV1076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432</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200">
                          <a:effectLst/>
                          <a:latin typeface="Times New Roman" panose="02020603050405020304" pitchFamily="18" charset="0"/>
                          <a:cs typeface="Times New Roman" panose="02020603050405020304" pitchFamily="18" charset="0"/>
                        </a:rPr>
                        <a:t>AR</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rPr>
                        <a:t>765</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c>
                  <a:txBody>
                    <a:bodyPr/>
                    <a:lstStyle/>
                    <a:p>
                      <a:pPr>
                        <a:lnSpc>
                          <a:spcPct val="115000"/>
                        </a:lnSpc>
                        <a:spcAft>
                          <a:spcPts val="0"/>
                        </a:spcAft>
                        <a:tabLst>
                          <a:tab pos="2286635" algn="l"/>
                        </a:tabLst>
                      </a:pPr>
                      <a:r>
                        <a:rPr lang="fr-FR" sz="1200">
                          <a:effectLst/>
                          <a:latin typeface="Times New Roman" panose="02020603050405020304" pitchFamily="18" charset="0"/>
                          <a:cs typeface="Times New Roman" panose="02020603050405020304" pitchFamily="18" charset="0"/>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200" dirty="0">
                          <a:effectLst/>
                          <a:latin typeface="Times New Roman" panose="02020603050405020304" pitchFamily="18" charset="0"/>
                          <a:cs typeface="Times New Roman" panose="02020603050405020304" pitchFamily="18" charset="0"/>
                        </a:rPr>
                        <a:t>ARD</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bl>
          </a:graphicData>
        </a:graphic>
      </p:graphicFrame>
      <p:sp>
        <p:nvSpPr>
          <p:cNvPr id="5" name="Rectangle 4"/>
          <p:cNvSpPr/>
          <p:nvPr/>
        </p:nvSpPr>
        <p:spPr>
          <a:xfrm>
            <a:off x="231226" y="1227065"/>
            <a:ext cx="7767145" cy="738664"/>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Arial" panose="020B0604020202020204" pitchFamily="34" charset="0"/>
                <a:ea typeface="Times New Roman" panose="02020603050405020304" pitchFamily="18" charset="0"/>
              </a:rPr>
              <a:t>Le manque de rentrée au mort rend impossible  l'impasse à la Dame de </a:t>
            </a:r>
            <a:r>
              <a:rPr lang="fr-FR" sz="1400" dirty="0">
                <a:solidFill>
                  <a:srgbClr val="FF0000"/>
                </a:solidFill>
                <a:latin typeface="Times New Roman" panose="02020603050405020304" pitchFamily="18" charset="0"/>
                <a:ea typeface="Times New Roman" panose="02020603050405020304" pitchFamily="18" charset="0"/>
                <a:sym typeface="Symbol" panose="05050102010706020507" pitchFamily="18" charset="2"/>
              </a:rPr>
              <a:t></a:t>
            </a:r>
            <a:r>
              <a:rPr lang="fr-FR" sz="1400" dirty="0">
                <a:solidFill>
                  <a:srgbClr val="FF0000"/>
                </a:solidFill>
                <a:latin typeface="Times New Roman" panose="02020603050405020304" pitchFamily="18" charset="0"/>
                <a:ea typeface="Times New Roman" panose="02020603050405020304" pitchFamily="18" charset="0"/>
              </a:rPr>
              <a:t>.</a:t>
            </a:r>
            <a:endParaRPr lang="fr-FR" sz="2000" dirty="0">
              <a:latin typeface="Times New Roman" panose="02020603050405020304" pitchFamily="18" charset="0"/>
              <a:ea typeface="Times New Roman" panose="02020603050405020304" pitchFamily="18" charset="0"/>
            </a:endParaRPr>
          </a:p>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dirty="0">
                <a:latin typeface="Times New Roman" panose="02020603050405020304" pitchFamily="18" charset="0"/>
                <a:ea typeface="Times New Roman" panose="02020603050405020304" pitchFamily="18" charset="0"/>
              </a:rPr>
              <a:t>Alors, comme dans la donne de Nancy, il faut réfléchir et trouver la répartition  permettant de ne perdre qu’un seule levée à ♥</a:t>
            </a:r>
            <a:r>
              <a:rPr lang="fr-FR" sz="1400" dirty="0" smtClean="0">
                <a:latin typeface="Times New Roman" panose="02020603050405020304" pitchFamily="18" charset="0"/>
                <a:ea typeface="Times New Roman" panose="02020603050405020304" pitchFamily="18" charset="0"/>
              </a:rPr>
              <a:t>.</a:t>
            </a:r>
            <a:r>
              <a:rPr lang="fr-FR" sz="1400" dirty="0">
                <a:latin typeface="Times New Roman" panose="02020603050405020304" pitchFamily="18"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graphicFrame>
        <p:nvGraphicFramePr>
          <p:cNvPr id="6" name="Tableau 5"/>
          <p:cNvGraphicFramePr>
            <a:graphicFrameLocks noGrp="1"/>
          </p:cNvGraphicFramePr>
          <p:nvPr>
            <p:extLst>
              <p:ext uri="{D42A27DB-BD31-4B8C-83A1-F6EECF244321}">
                <p14:modId xmlns:p14="http://schemas.microsoft.com/office/powerpoint/2010/main" val="4247614543"/>
              </p:ext>
            </p:extLst>
          </p:nvPr>
        </p:nvGraphicFramePr>
        <p:xfrm>
          <a:off x="325285" y="2043334"/>
          <a:ext cx="4077335" cy="1962912"/>
        </p:xfrm>
        <a:graphic>
          <a:graphicData uri="http://schemas.openxmlformats.org/drawingml/2006/table">
            <a:tbl>
              <a:tblPr>
                <a:tableStyleId>{5C22544A-7EE6-4342-B048-85BDC9FD1C3A}</a:tableStyleId>
              </a:tblPr>
              <a:tblGrid>
                <a:gridCol w="296545"/>
                <a:gridCol w="810260"/>
                <a:gridCol w="269875"/>
                <a:gridCol w="990600"/>
                <a:gridCol w="899795"/>
                <a:gridCol w="810260"/>
              </a:tblGrid>
              <a:tr h="0">
                <a:tc gridSpan="6">
                  <a:txBody>
                    <a:bodyPr/>
                    <a:lstStyle/>
                    <a:p>
                      <a:pPr algn="ctr">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000" dirty="0">
                          <a:effectLst/>
                        </a:rPr>
                        <a:t>Est-il possible de ne perdre qu’une seule levée  avec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0">
                <a:tc gridSpan="2">
                  <a:txBody>
                    <a:bodyPr/>
                    <a:lstStyle/>
                    <a:p>
                      <a:pPr>
                        <a:lnSpc>
                          <a:spcPct val="115000"/>
                        </a:lnSpc>
                        <a:spcAft>
                          <a:spcPts val="0"/>
                        </a:spcAft>
                        <a:tabLst>
                          <a:tab pos="2286635" algn="l"/>
                        </a:tabLst>
                      </a:pPr>
                      <a:r>
                        <a:rPr lang="fr-FR" sz="1000">
                          <a:effectLst/>
                        </a:rPr>
                        <a:t>En Ouest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000">
                          <a:effectLst/>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fr-FR" sz="1000">
                          <a:effectLst/>
                        </a:rPr>
                        <a:t>5432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fr-FR" sz="1000">
                          <a:effectLst/>
                        </a:rPr>
                        <a:t>En Est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000">
                          <a:effectLst/>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a:txBody>
                    <a:bodyPr/>
                    <a:lstStyle/>
                    <a:p>
                      <a:pPr>
                        <a:lnSpc>
                          <a:spcPct val="115000"/>
                        </a:lnSpc>
                        <a:spcAft>
                          <a:spcPts val="0"/>
                        </a:spcAft>
                        <a:tabLst>
                          <a:tab pos="2286635" algn="l"/>
                        </a:tabLst>
                      </a:pPr>
                      <a:r>
                        <a:rPr lang="fr-FR" sz="1000">
                          <a:effectLst/>
                        </a:rPr>
                        <a:t>1</a:t>
                      </a:r>
                      <a:endParaRPr lang="fr-FR" sz="1200">
                        <a:effectLst/>
                      </a:endParaRPr>
                    </a:p>
                    <a:p>
                      <a:pPr>
                        <a:lnSpc>
                          <a:spcPct val="115000"/>
                        </a:lnSpc>
                        <a:spcAft>
                          <a:spcPts val="0"/>
                        </a:spcAft>
                        <a:tabLst>
                          <a:tab pos="2286635" algn="l"/>
                        </a:tabLst>
                      </a:pPr>
                      <a:r>
                        <a:rPr lang="fr-FR" sz="1000">
                          <a:effectLst/>
                        </a:rPr>
                        <a:t>2</a:t>
                      </a:r>
                      <a:endParaRPr lang="fr-FR" sz="1200">
                        <a:effectLst/>
                      </a:endParaRPr>
                    </a:p>
                    <a:p>
                      <a:pPr>
                        <a:lnSpc>
                          <a:spcPct val="115000"/>
                        </a:lnSpc>
                        <a:spcAft>
                          <a:spcPts val="0"/>
                        </a:spcAft>
                        <a:tabLst>
                          <a:tab pos="2286635" algn="l"/>
                        </a:tabLst>
                      </a:pPr>
                      <a:r>
                        <a:rPr lang="fr-FR" sz="1000">
                          <a:effectLst/>
                        </a:rPr>
                        <a:t>3</a:t>
                      </a:r>
                      <a:endParaRPr lang="fr-FR" sz="1200">
                        <a:effectLst/>
                      </a:endParaRPr>
                    </a:p>
                    <a:p>
                      <a:pPr>
                        <a:lnSpc>
                          <a:spcPct val="115000"/>
                        </a:lnSpc>
                        <a:spcAft>
                          <a:spcPts val="0"/>
                        </a:spcAft>
                        <a:tabLst>
                          <a:tab pos="2286635" algn="l"/>
                        </a:tabLst>
                      </a:pPr>
                      <a:r>
                        <a:rPr lang="fr-FR" sz="1000">
                          <a:effectLst/>
                        </a:rPr>
                        <a:t>4</a:t>
                      </a:r>
                      <a:endParaRPr lang="fr-FR" sz="1200">
                        <a:effectLst/>
                      </a:endParaRPr>
                    </a:p>
                    <a:p>
                      <a:pPr>
                        <a:lnSpc>
                          <a:spcPct val="115000"/>
                        </a:lnSpc>
                        <a:spcAft>
                          <a:spcPts val="0"/>
                        </a:spcAft>
                        <a:tabLst>
                          <a:tab pos="2286635" algn="l"/>
                        </a:tabLst>
                      </a:pPr>
                      <a:r>
                        <a:rPr lang="fr-FR" sz="1000">
                          <a:effectLst/>
                        </a:rPr>
                        <a:t>5</a:t>
                      </a:r>
                      <a:endParaRPr lang="fr-FR" sz="1200">
                        <a:effectLst/>
                      </a:endParaRPr>
                    </a:p>
                    <a:p>
                      <a:pPr>
                        <a:lnSpc>
                          <a:spcPct val="115000"/>
                        </a:lnSpc>
                        <a:spcAft>
                          <a:spcPts val="0"/>
                        </a:spcAft>
                        <a:tabLst>
                          <a:tab pos="2286635" algn="l"/>
                        </a:tabLst>
                      </a:pPr>
                      <a:r>
                        <a:rPr lang="fr-FR" sz="1000">
                          <a:effectLst/>
                        </a:rPr>
                        <a:t>6</a:t>
                      </a:r>
                      <a:endParaRPr lang="fr-FR" sz="1200">
                        <a:effectLst/>
                      </a:endParaRPr>
                    </a:p>
                    <a:p>
                      <a:pPr>
                        <a:lnSpc>
                          <a:spcPct val="115000"/>
                        </a:lnSpc>
                        <a:spcAft>
                          <a:spcPts val="0"/>
                        </a:spcAft>
                        <a:tabLst>
                          <a:tab pos="2286635" algn="l"/>
                        </a:tabLst>
                      </a:pPr>
                      <a:r>
                        <a:rPr lang="fr-FR" sz="1000">
                          <a:effectLst/>
                        </a:rPr>
                        <a:t>7</a:t>
                      </a:r>
                      <a:endParaRPr lang="fr-FR" sz="1200">
                        <a:effectLst/>
                      </a:endParaRPr>
                    </a:p>
                    <a:p>
                      <a:pPr>
                        <a:lnSpc>
                          <a:spcPct val="115000"/>
                        </a:lnSpc>
                        <a:spcAft>
                          <a:spcPts val="0"/>
                        </a:spcAft>
                        <a:tabLst>
                          <a:tab pos="2286635" algn="l"/>
                        </a:tabLst>
                      </a:pPr>
                      <a:r>
                        <a:rPr lang="fr-FR" sz="1000">
                          <a:effectLst/>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US" sz="1000">
                          <a:effectLst/>
                        </a:rPr>
                        <a:t>- A </a:t>
                      </a:r>
                      <a:endParaRPr lang="fr-FR" sz="1200">
                        <a:effectLst/>
                      </a:endParaRPr>
                    </a:p>
                    <a:p>
                      <a:pPr>
                        <a:lnSpc>
                          <a:spcPct val="115000"/>
                        </a:lnSpc>
                        <a:spcAft>
                          <a:spcPts val="0"/>
                        </a:spcAft>
                        <a:tabLst>
                          <a:tab pos="2286635" algn="l"/>
                        </a:tabLst>
                      </a:pPr>
                      <a:r>
                        <a:rPr lang="en-US" sz="1000">
                          <a:effectLst/>
                        </a:rPr>
                        <a:t>- D98    </a:t>
                      </a:r>
                      <a:endParaRPr lang="fr-FR" sz="1200">
                        <a:effectLst/>
                      </a:endParaRPr>
                    </a:p>
                    <a:p>
                      <a:pPr>
                        <a:lnSpc>
                          <a:spcPct val="115000"/>
                        </a:lnSpc>
                        <a:spcAft>
                          <a:spcPts val="0"/>
                        </a:spcAft>
                        <a:tabLst>
                          <a:tab pos="2286635" algn="l"/>
                        </a:tabLst>
                      </a:pPr>
                      <a:r>
                        <a:rPr lang="en-US" sz="1000">
                          <a:effectLst/>
                        </a:rPr>
                        <a:t>- A8   </a:t>
                      </a:r>
                      <a:endParaRPr lang="fr-FR" sz="1200">
                        <a:effectLst/>
                      </a:endParaRPr>
                    </a:p>
                    <a:p>
                      <a:pPr>
                        <a:lnSpc>
                          <a:spcPct val="115000"/>
                        </a:lnSpc>
                        <a:spcAft>
                          <a:spcPts val="0"/>
                        </a:spcAft>
                        <a:tabLst>
                          <a:tab pos="2286635" algn="l"/>
                        </a:tabLst>
                      </a:pPr>
                      <a:r>
                        <a:rPr lang="en-US" sz="1000">
                          <a:effectLst/>
                        </a:rPr>
                        <a:t>- D8  </a:t>
                      </a:r>
                      <a:endParaRPr lang="fr-FR" sz="1200">
                        <a:effectLst/>
                      </a:endParaRPr>
                    </a:p>
                    <a:p>
                      <a:pPr>
                        <a:lnSpc>
                          <a:spcPct val="115000"/>
                        </a:lnSpc>
                        <a:spcAft>
                          <a:spcPts val="0"/>
                        </a:spcAft>
                        <a:tabLst>
                          <a:tab pos="2286635" algn="l"/>
                        </a:tabLst>
                      </a:pPr>
                      <a:r>
                        <a:rPr lang="en-US" sz="1000">
                          <a:effectLst/>
                        </a:rPr>
                        <a:t>- 9 7  </a:t>
                      </a:r>
                      <a:endParaRPr lang="fr-FR" sz="1200">
                        <a:effectLst/>
                      </a:endParaRPr>
                    </a:p>
                    <a:p>
                      <a:pPr>
                        <a:lnSpc>
                          <a:spcPct val="115000"/>
                        </a:lnSpc>
                        <a:spcAft>
                          <a:spcPts val="0"/>
                        </a:spcAft>
                        <a:tabLst>
                          <a:tab pos="2286635" algn="l"/>
                        </a:tabLst>
                      </a:pPr>
                      <a:r>
                        <a:rPr lang="en-US" sz="1000">
                          <a:effectLst/>
                        </a:rPr>
                        <a:t>- A98 </a:t>
                      </a:r>
                      <a:endParaRPr lang="fr-FR" sz="1200">
                        <a:effectLst/>
                      </a:endParaRPr>
                    </a:p>
                    <a:p>
                      <a:pPr>
                        <a:lnSpc>
                          <a:spcPct val="115000"/>
                        </a:lnSpc>
                        <a:spcAft>
                          <a:spcPts val="0"/>
                        </a:spcAft>
                        <a:tabLst>
                          <a:tab pos="2286635" algn="l"/>
                        </a:tabLst>
                      </a:pPr>
                      <a:r>
                        <a:rPr lang="en-US" sz="1000">
                          <a:effectLst/>
                        </a:rPr>
                        <a:t>- D</a:t>
                      </a:r>
                      <a:endParaRPr lang="fr-FR" sz="1200">
                        <a:effectLst/>
                      </a:endParaRPr>
                    </a:p>
                    <a:p>
                      <a:pPr>
                        <a:lnSpc>
                          <a:spcPct val="115000"/>
                        </a:lnSpc>
                        <a:spcAft>
                          <a:spcPts val="0"/>
                        </a:spcAft>
                        <a:tabLst>
                          <a:tab pos="2286635" algn="l"/>
                        </a:tabLst>
                      </a:pPr>
                      <a:r>
                        <a:rPr lang="en-US" sz="1200">
                          <a:effectLst/>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gridSpan="2">
                  <a:txBody>
                    <a:bodyPr/>
                    <a:lstStyle/>
                    <a:p>
                      <a:pPr algn="ctr">
                        <a:lnSpc>
                          <a:spcPct val="115000"/>
                        </a:lnSpc>
                        <a:spcAft>
                          <a:spcPts val="0"/>
                        </a:spcAft>
                        <a:tabLst>
                          <a:tab pos="2286635" algn="l"/>
                        </a:tabLst>
                      </a:pPr>
                      <a:r>
                        <a:rPr lang="en-US" sz="1000">
                          <a:effectLst/>
                        </a:rPr>
                        <a:t> </a:t>
                      </a:r>
                      <a:endParaRPr lang="fr-FR" sz="1200">
                        <a:effectLst/>
                      </a:endParaRPr>
                    </a:p>
                    <a:p>
                      <a:pPr algn="ctr">
                        <a:lnSpc>
                          <a:spcPct val="115000"/>
                        </a:lnSpc>
                        <a:spcAft>
                          <a:spcPts val="0"/>
                        </a:spcAft>
                        <a:tabLst>
                          <a:tab pos="2286635" algn="l"/>
                        </a:tabLst>
                      </a:pPr>
                      <a:r>
                        <a:rPr lang="en-US" sz="1000">
                          <a:effectLst/>
                        </a:rPr>
                        <a:t> </a:t>
                      </a:r>
                      <a:endParaRPr lang="fr-FR" sz="1200">
                        <a:effectLst/>
                      </a:endParaRPr>
                    </a:p>
                    <a:p>
                      <a:pPr algn="ctr">
                        <a:lnSpc>
                          <a:spcPct val="115000"/>
                        </a:lnSpc>
                        <a:spcAft>
                          <a:spcPts val="0"/>
                        </a:spcAft>
                        <a:tabLst>
                          <a:tab pos="2286635" algn="l"/>
                        </a:tabLst>
                      </a:pPr>
                      <a:r>
                        <a:rPr lang="en-US" sz="1000">
                          <a:effectLst/>
                        </a:rPr>
                        <a:t> </a:t>
                      </a:r>
                      <a:endParaRPr lang="fr-FR" sz="1200">
                        <a:effectLst/>
                      </a:endParaRPr>
                    </a:p>
                    <a:p>
                      <a:pPr algn="ctr">
                        <a:lnSpc>
                          <a:spcPct val="115000"/>
                        </a:lnSpc>
                        <a:spcAft>
                          <a:spcPts val="0"/>
                        </a:spcAft>
                        <a:tabLst>
                          <a:tab pos="2286635" algn="l"/>
                        </a:tabLst>
                      </a:pPr>
                      <a:r>
                        <a:rPr lang="fr-FR" sz="1000">
                          <a:effectLst/>
                        </a:rPr>
                        <a:t>N</a:t>
                      </a:r>
                      <a:br>
                        <a:rPr lang="fr-FR" sz="1000">
                          <a:effectLst/>
                        </a:rPr>
                      </a:br>
                      <a:r>
                        <a:rPr lang="fr-FR" sz="1000">
                          <a:effectLst/>
                        </a:rPr>
                        <a:t>O      E</a:t>
                      </a:r>
                      <a:br>
                        <a:rPr lang="fr-FR" sz="1000">
                          <a:effectLst/>
                        </a:rPr>
                      </a:br>
                      <a:r>
                        <a:rPr lang="fr-FR" sz="1000">
                          <a:effectLst/>
                        </a:rPr>
                        <a:t>S</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nSpc>
                          <a:spcPct val="115000"/>
                        </a:lnSpc>
                        <a:spcAft>
                          <a:spcPts val="0"/>
                        </a:spcAft>
                        <a:tabLst>
                          <a:tab pos="2286635" algn="l"/>
                        </a:tabLst>
                      </a:pPr>
                      <a:r>
                        <a:rPr lang="en-GB" sz="1000">
                          <a:effectLst/>
                        </a:rPr>
                        <a:t>D98</a:t>
                      </a:r>
                      <a:endParaRPr lang="fr-FR" sz="1200">
                        <a:effectLst/>
                      </a:endParaRPr>
                    </a:p>
                    <a:p>
                      <a:pPr>
                        <a:lnSpc>
                          <a:spcPct val="115000"/>
                        </a:lnSpc>
                        <a:spcAft>
                          <a:spcPts val="0"/>
                        </a:spcAft>
                        <a:tabLst>
                          <a:tab pos="2286635" algn="l"/>
                        </a:tabLst>
                      </a:pPr>
                      <a:r>
                        <a:rPr lang="en-GB" sz="1000">
                          <a:effectLst/>
                        </a:rPr>
                        <a:t>A     </a:t>
                      </a:r>
                      <a:endParaRPr lang="fr-FR" sz="1200">
                        <a:effectLst/>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000">
                          <a:effectLst/>
                        </a:rPr>
                        <a:t>D9</a:t>
                      </a:r>
                      <a:endParaRPr lang="fr-FR" sz="1200">
                        <a:effectLst/>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000">
                          <a:effectLst/>
                        </a:rPr>
                        <a:t>A9</a:t>
                      </a:r>
                      <a:endParaRPr lang="fr-FR" sz="1200">
                        <a:effectLst/>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000">
                          <a:effectLst/>
                        </a:rPr>
                        <a:t>R V</a:t>
                      </a:r>
                      <a:endParaRPr lang="fr-FR" sz="1200">
                        <a:effectLst/>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000">
                          <a:effectLst/>
                        </a:rPr>
                        <a:t>D</a:t>
                      </a:r>
                      <a:endParaRPr lang="fr-FR" sz="1200">
                        <a:effectLst/>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000">
                          <a:effectLst/>
                        </a:rPr>
                        <a:t>A98</a:t>
                      </a:r>
                      <a:endParaRPr lang="fr-FR" sz="1200">
                        <a:effectLst/>
                      </a:endParaRPr>
                    </a:p>
                    <a:p>
                      <a:pPr algn="just">
                        <a:lnSpc>
                          <a:spcPct val="115000"/>
                        </a:lnSpc>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en-GB" sz="1000">
                          <a:effectLst/>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rowSpan="2">
                  <a:txBody>
                    <a:bodyPr/>
                    <a:lstStyle/>
                    <a:p>
                      <a:pPr>
                        <a:lnSpc>
                          <a:spcPct val="115000"/>
                        </a:lnSpc>
                        <a:spcAft>
                          <a:spcPts val="0"/>
                        </a:spcAft>
                        <a:tabLst>
                          <a:tab pos="2286635" algn="l"/>
                        </a:tabLst>
                      </a:pPr>
                      <a:r>
                        <a:rPr lang="en-GB" sz="1000" dirty="0">
                          <a:effectLst/>
                        </a:rPr>
                        <a:t>→non</a:t>
                      </a:r>
                      <a:endParaRPr lang="fr-FR" sz="1200" dirty="0">
                        <a:effectLst/>
                      </a:endParaRPr>
                    </a:p>
                    <a:p>
                      <a:pPr>
                        <a:lnSpc>
                          <a:spcPct val="115000"/>
                        </a:lnSpc>
                        <a:spcAft>
                          <a:spcPts val="0"/>
                        </a:spcAft>
                        <a:tabLst>
                          <a:tab pos="2286635" algn="l"/>
                        </a:tabLst>
                      </a:pPr>
                      <a:r>
                        <a:rPr lang="en-GB" sz="1000" dirty="0">
                          <a:effectLst/>
                        </a:rPr>
                        <a:t>→non</a:t>
                      </a:r>
                      <a:endParaRPr lang="fr-FR" sz="1200" dirty="0">
                        <a:effectLst/>
                      </a:endParaRPr>
                    </a:p>
                    <a:p>
                      <a:pPr>
                        <a:lnSpc>
                          <a:spcPct val="115000"/>
                        </a:lnSpc>
                        <a:spcAft>
                          <a:spcPts val="0"/>
                        </a:spcAft>
                        <a:tabLst>
                          <a:tab pos="2286635" algn="l"/>
                        </a:tabLst>
                      </a:pPr>
                      <a:r>
                        <a:rPr lang="en-GB" sz="1000" dirty="0">
                          <a:effectLst/>
                        </a:rPr>
                        <a:t>→non</a:t>
                      </a:r>
                      <a:endParaRPr lang="fr-FR" sz="1200" dirty="0">
                        <a:effectLst/>
                      </a:endParaRPr>
                    </a:p>
                    <a:p>
                      <a:pPr>
                        <a:lnSpc>
                          <a:spcPct val="115000"/>
                        </a:lnSpc>
                        <a:spcAft>
                          <a:spcPts val="0"/>
                        </a:spcAft>
                        <a:tabLst>
                          <a:tab pos="2286635" algn="l"/>
                        </a:tabLst>
                      </a:pPr>
                      <a:r>
                        <a:rPr lang="en-GB" sz="1000" dirty="0">
                          <a:effectLst/>
                        </a:rPr>
                        <a:t>→non</a:t>
                      </a:r>
                      <a:endParaRPr lang="fr-FR" sz="1200" dirty="0">
                        <a:effectLst/>
                      </a:endParaRPr>
                    </a:p>
                    <a:p>
                      <a:pPr>
                        <a:lnSpc>
                          <a:spcPct val="115000"/>
                        </a:lnSpc>
                        <a:spcAft>
                          <a:spcPts val="0"/>
                        </a:spcAft>
                        <a:tabLst>
                          <a:tab pos="2286635" algn="l"/>
                        </a:tabLst>
                      </a:pPr>
                      <a:r>
                        <a:rPr lang="en-GB" sz="1000" dirty="0">
                          <a:effectLst/>
                        </a:rPr>
                        <a:t>→non</a:t>
                      </a:r>
                      <a:endParaRPr lang="fr-FR" sz="1200" dirty="0">
                        <a:effectLst/>
                      </a:endParaRPr>
                    </a:p>
                    <a:p>
                      <a:pPr>
                        <a:lnSpc>
                          <a:spcPct val="115000"/>
                        </a:lnSpc>
                        <a:spcAft>
                          <a:spcPts val="0"/>
                        </a:spcAft>
                        <a:tabLst>
                          <a:tab pos="2286635" algn="l"/>
                        </a:tabLst>
                      </a:pPr>
                      <a:r>
                        <a:rPr lang="en-GB" sz="1000" dirty="0">
                          <a:effectLst/>
                        </a:rPr>
                        <a:t>→</a:t>
                      </a:r>
                      <a:r>
                        <a:rPr lang="en-GB" sz="1000" dirty="0" err="1">
                          <a:effectLst/>
                        </a:rPr>
                        <a:t>OUI</a:t>
                      </a:r>
                      <a:endParaRPr lang="fr-FR" sz="1200" dirty="0">
                        <a:effectLst/>
                      </a:endParaRPr>
                    </a:p>
                    <a:p>
                      <a:pPr>
                        <a:lnSpc>
                          <a:spcPct val="115000"/>
                        </a:lnSpc>
                        <a:spcAft>
                          <a:spcPts val="0"/>
                        </a:spcAft>
                        <a:tabLst>
                          <a:tab pos="2286635" algn="l"/>
                        </a:tabLst>
                      </a:pPr>
                      <a:r>
                        <a:rPr lang="en-GB" sz="1000" dirty="0">
                          <a:effectLst/>
                        </a:rPr>
                        <a:t>→</a:t>
                      </a:r>
                      <a:r>
                        <a:rPr lang="en-GB" sz="1000" dirty="0" err="1">
                          <a:effectLst/>
                        </a:rPr>
                        <a:t>OUI</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r>
              <a:tr h="0">
                <a:tc gridSpan="2">
                  <a:txBody>
                    <a:bodyPr/>
                    <a:lstStyle/>
                    <a:p>
                      <a:pPr>
                        <a:lnSpc>
                          <a:spcPct val="115000"/>
                        </a:lnSpc>
                        <a:spcAft>
                          <a:spcPts val="0"/>
                        </a:spcAft>
                        <a:tabLst>
                          <a:tab pos="2286635" algn="l"/>
                        </a:tabLst>
                      </a:pPr>
                      <a:r>
                        <a:rPr lang="en-GB" sz="1000">
                          <a:effectLst/>
                        </a:rPr>
                        <a:t>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hMerge="1">
                  <a:txBody>
                    <a:bodyPr/>
                    <a:lstStyle/>
                    <a:p>
                      <a:endParaRPr lang="fr-FR"/>
                    </a:p>
                  </a:txBody>
                  <a:tcPr/>
                </a:tc>
                <a:tc>
                  <a:txBody>
                    <a:bodyPr/>
                    <a:lstStyle/>
                    <a:p>
                      <a:pPr algn="ctr">
                        <a:lnSpc>
                          <a:spcPct val="115000"/>
                        </a:lnSpc>
                        <a:spcAft>
                          <a:spcPts val="0"/>
                        </a:spcAft>
                        <a:tabLst>
                          <a:tab pos="2286635" algn="l"/>
                        </a:tabLst>
                      </a:pPr>
                      <a:r>
                        <a:rPr lang="fr-FR" sz="1000">
                          <a:effectLst/>
                          <a:sym typeface="Symbol" panose="05050102010706020507" pitchFamily="18" charset="2"/>
                        </a:rPr>
                        <a:t></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gn="ctr">
                        <a:lnSpc>
                          <a:spcPct val="115000"/>
                        </a:lnSpc>
                        <a:spcAft>
                          <a:spcPts val="0"/>
                        </a:spcAft>
                        <a:tabLst>
                          <a:tab pos="2286635" algn="l"/>
                        </a:tabLst>
                      </a:pPr>
                      <a:r>
                        <a:rPr lang="en-GB" sz="1000">
                          <a:effectLst/>
                        </a:rPr>
                        <a:t>RV1076  </a:t>
                      </a:r>
                      <a:endParaRPr lang="fr-F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a:txBody>
                    <a:bodyPr/>
                    <a:lstStyle/>
                    <a:p>
                      <a:pPr>
                        <a:lnSpc>
                          <a:spcPct val="115000"/>
                        </a:lnSpc>
                        <a:spcAft>
                          <a:spcPts val="0"/>
                        </a:spcAft>
                        <a:tabLst>
                          <a:tab pos="2286635" algn="l"/>
                        </a:tabLst>
                      </a:pPr>
                      <a:r>
                        <a:rPr lang="en-GB" sz="1000" dirty="0">
                          <a:effectLst/>
                        </a:rPr>
                        <a:t> </a:t>
                      </a:r>
                      <a:endParaRPr lang="fr-F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tc>
                <a:tc vMerge="1">
                  <a:txBody>
                    <a:bodyPr/>
                    <a:lstStyle/>
                    <a:p>
                      <a:endParaRPr lang="fr-FR"/>
                    </a:p>
                  </a:txBody>
                  <a:tcPr/>
                </a:tc>
              </a:tr>
            </a:tbl>
          </a:graphicData>
        </a:graphic>
      </p:graphicFrame>
      <p:sp>
        <p:nvSpPr>
          <p:cNvPr id="8" name="Rectangle 7"/>
          <p:cNvSpPr/>
          <p:nvPr/>
        </p:nvSpPr>
        <p:spPr>
          <a:xfrm>
            <a:off x="231226" y="3968289"/>
            <a:ext cx="6148554" cy="307777"/>
          </a:xfrm>
          <a:prstGeom prst="rect">
            <a:avLst/>
          </a:prstGeom>
        </p:spPr>
        <p:txBody>
          <a:bodyPr wrap="square">
            <a:spAutoFit/>
          </a:bodyPr>
          <a:lstStyle/>
          <a:p>
            <a:pPr algn="just">
              <a:spcAft>
                <a:spcPts val="0"/>
              </a:spcAf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Lst>
            </a:pPr>
            <a:r>
              <a:rPr lang="fr-FR" sz="1400" b="1" i="1" dirty="0">
                <a:latin typeface="Arial" panose="020B0604020202020204" pitchFamily="34" charset="0"/>
                <a:ea typeface="Times New Roman" panose="02020603050405020304" pitchFamily="18" charset="0"/>
              </a:rPr>
              <a:t>La seule carte à jouer, pour  ne perdre qu'une  seule levée,  est le Roi</a:t>
            </a:r>
            <a:r>
              <a:rPr lang="fr-FR" sz="1400" b="1" i="1" dirty="0" smtClean="0">
                <a:latin typeface="Arial" panose="020B0604020202020204" pitchFamily="34" charset="0"/>
                <a:ea typeface="Times New Roman" panose="02020603050405020304" pitchFamily="18" charset="0"/>
              </a:rPr>
              <a:t>.</a:t>
            </a:r>
            <a:r>
              <a:rPr lang="fr-FR" sz="1400" dirty="0">
                <a:latin typeface="Arial" panose="020B060402020202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pic>
        <p:nvPicPr>
          <p:cNvPr id="9" name="Imag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9286" y="3966050"/>
            <a:ext cx="523994" cy="582216"/>
          </a:xfrm>
          <a:prstGeom prst="rect">
            <a:avLst/>
          </a:prstGeom>
        </p:spPr>
      </p:pic>
    </p:spTree>
    <p:extLst>
      <p:ext uri="{BB962C8B-B14F-4D97-AF65-F5344CB8AC3E}">
        <p14:creationId xmlns:p14="http://schemas.microsoft.com/office/powerpoint/2010/main" val="254388166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8280400" cy="4679951"/>
          </a:xfrm>
          <a:prstGeom prst="rect">
            <a:avLst/>
          </a:prstGeom>
        </p:spPr>
      </p:pic>
      <p:sp>
        <p:nvSpPr>
          <p:cNvPr id="5" name="ZoneTexte 4"/>
          <p:cNvSpPr txBox="1"/>
          <p:nvPr/>
        </p:nvSpPr>
        <p:spPr>
          <a:xfrm>
            <a:off x="1290181" y="4020671"/>
            <a:ext cx="5638042" cy="280846"/>
          </a:xfrm>
          <a:prstGeom prst="rect">
            <a:avLst/>
          </a:prstGeom>
          <a:noFill/>
        </p:spPr>
        <p:txBody>
          <a:bodyPr wrap="square" rtlCol="0">
            <a:spAutoFit/>
          </a:bodyPr>
          <a:lstStyle/>
          <a:p>
            <a:pPr algn="ctr"/>
            <a:r>
              <a:rPr lang="fr-FR" dirty="0" smtClean="0">
                <a:solidFill>
                  <a:srgbClr val="FF0000"/>
                </a:solidFill>
                <a:latin typeface="Wide Latin" panose="020A0A07050505020404" pitchFamily="18" charset="0"/>
              </a:rPr>
              <a:t>UN PEUT DE TOUT POUR MES AMIS </a:t>
            </a:r>
            <a:endParaRPr lang="fr-FR" dirty="0">
              <a:solidFill>
                <a:srgbClr val="FF0000"/>
              </a:solidFill>
              <a:latin typeface="Wide Latin" panose="020A0A07050505020404" pitchFamily="18" charset="0"/>
            </a:endParaRPr>
          </a:p>
        </p:txBody>
      </p:sp>
      <p:pic>
        <p:nvPicPr>
          <p:cNvPr id="7" name="Image 6"/>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84947" y="4215605"/>
            <a:ext cx="248771" cy="248771"/>
          </a:xfrm>
          <a:prstGeom prst="ellipse">
            <a:avLst/>
          </a:prstGeom>
          <a:ln w="63500" cap="rnd">
            <a:solidFill>
              <a:srgbClr val="FF99FF"/>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18"/>
          <p:cNvSpPr>
            <a:spLocks noChangeArrowheads="1"/>
          </p:cNvSpPr>
          <p:nvPr/>
        </p:nvSpPr>
        <p:spPr bwMode="auto">
          <a:xfrm>
            <a:off x="79747" y="73958"/>
            <a:ext cx="8109512" cy="4524935"/>
          </a:xfrm>
          <a:prstGeom prst="rect">
            <a:avLst/>
          </a:prstGeom>
          <a:noFill/>
          <a:ln w="152400" cmpd="tri">
            <a:solidFill>
              <a:schemeClr val="accent2">
                <a:lumMod val="20000"/>
                <a:lumOff val="80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fr-FR" altLang="fr-FR" dirty="0"/>
          </a:p>
        </p:txBody>
      </p:sp>
      <p:sp>
        <p:nvSpPr>
          <p:cNvPr id="9" name="Espace réservé du numéro de diapositive 8"/>
          <p:cNvSpPr>
            <a:spLocks noGrp="1"/>
          </p:cNvSpPr>
          <p:nvPr>
            <p:ph type="sldNum" sz="quarter" idx="12"/>
          </p:nvPr>
        </p:nvSpPr>
        <p:spPr>
          <a:xfrm>
            <a:off x="5705541" y="4250893"/>
            <a:ext cx="1863090" cy="249164"/>
          </a:xfrm>
        </p:spPr>
        <p:txBody>
          <a:bodyPr/>
          <a:lstStyle/>
          <a:p>
            <a:fld id="{216D6DEA-369B-4E75-9939-9030780B741F}" type="slidenum">
              <a:rPr lang="fr-FR" smtClean="0">
                <a:solidFill>
                  <a:prstClr val="black">
                    <a:tint val="75000"/>
                  </a:prstClr>
                </a:solidFill>
              </a:rPr>
              <a:pPr/>
              <a:t>82</a:t>
            </a:fld>
            <a:endParaRPr lang="fr-FR" dirty="0">
              <a:solidFill>
                <a:prstClr val="black">
                  <a:tint val="75000"/>
                </a:prstClr>
              </a:solidFill>
            </a:endParaRPr>
          </a:p>
        </p:txBody>
      </p:sp>
      <p:sp>
        <p:nvSpPr>
          <p:cNvPr id="11" name="Rectangle 10"/>
          <p:cNvSpPr>
            <a:spLocks noChangeArrowheads="1"/>
          </p:cNvSpPr>
          <p:nvPr/>
        </p:nvSpPr>
        <p:spPr bwMode="auto">
          <a:xfrm>
            <a:off x="291027" y="319918"/>
            <a:ext cx="23857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r>
              <a:rPr lang="fr-FR" altLang="fr-FR" sz="1400" b="1" dirty="0">
                <a:solidFill>
                  <a:srgbClr val="FFFF00"/>
                </a:solidFill>
                <a:latin typeface="Script MT Bold" panose="03040602040607080904" pitchFamily="66" charset="0"/>
              </a:rPr>
              <a:t>Il est </a:t>
            </a:r>
            <a:fld id="{2D6D4C3F-1119-47C8-AED1-5A64820EE669}" type="datetime10">
              <a:rPr lang="fr-FR" altLang="fr-FR" sz="1400" b="1">
                <a:solidFill>
                  <a:srgbClr val="FFFF00"/>
                </a:solidFill>
                <a:latin typeface="Script MT Bold" panose="03040602040607080904" pitchFamily="66" charset="0"/>
              </a:rPr>
              <a:pPr eaLnBrk="1" hangingPunct="1">
                <a:spcBef>
                  <a:spcPct val="0"/>
                </a:spcBef>
                <a:buFontTx/>
                <a:buNone/>
              </a:pPr>
              <a:t>08:48</a:t>
            </a:fld>
            <a:r>
              <a:rPr lang="fr-FR" altLang="fr-FR" sz="1400" b="1" dirty="0">
                <a:solidFill>
                  <a:srgbClr val="FFFF00"/>
                </a:solidFill>
                <a:latin typeface="Script MT Bold" panose="03040602040607080904" pitchFamily="66" charset="0"/>
              </a:rPr>
              <a:t> h.  </a:t>
            </a:r>
            <a:fld id="{142EA3C9-B5C7-4FFC-AB98-0478CADEE6E3}" type="datetime4">
              <a:rPr lang="fr-FR" altLang="fr-FR" sz="1400" b="1">
                <a:solidFill>
                  <a:srgbClr val="FFFF00"/>
                </a:solidFill>
                <a:latin typeface="Script MT Bold" panose="03040602040607080904" pitchFamily="66" charset="0"/>
              </a:rPr>
              <a:pPr eaLnBrk="1" hangingPunct="1">
                <a:spcBef>
                  <a:spcPct val="0"/>
                </a:spcBef>
                <a:buFontTx/>
                <a:buNone/>
              </a:pPr>
              <a:t>12 août 2015</a:t>
            </a:fld>
            <a:r>
              <a:rPr lang="fr-FR" altLang="fr-FR" sz="1400" dirty="0">
                <a:solidFill>
                  <a:schemeClr val="bg1"/>
                </a:solidFill>
                <a:latin typeface="Brussels"/>
              </a:rPr>
              <a:t> </a:t>
            </a:r>
          </a:p>
        </p:txBody>
      </p:sp>
      <p:sp>
        <p:nvSpPr>
          <p:cNvPr id="3" name="Bouton d'action : Personnalisé 2">
            <a:hlinkClick r:id="" action="ppaction://hlinkshowjump?jump=endshow" highlightClick="1"/>
          </p:cNvPr>
          <p:cNvSpPr/>
          <p:nvPr/>
        </p:nvSpPr>
        <p:spPr>
          <a:xfrm>
            <a:off x="7611986" y="4029040"/>
            <a:ext cx="475990" cy="443705"/>
          </a:xfrm>
          <a:prstGeom prst="actionButtonBlank">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6981153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2000" fill="hold"/>
                                        <p:tgtEl>
                                          <p:spTgt spid="11"/>
                                        </p:tgtEl>
                                        <p:attrNameLst>
                                          <p:attrName>ppt_x</p:attrName>
                                        </p:attrNameLst>
                                      </p:cBhvr>
                                      <p:tavLst>
                                        <p:tav tm="0">
                                          <p:val>
                                            <p:strVal val="0-#ppt_w/2"/>
                                          </p:val>
                                        </p:tav>
                                        <p:tav tm="100000">
                                          <p:val>
                                            <p:strVal val="#ppt_x"/>
                                          </p:val>
                                        </p:tav>
                                      </p:tavLst>
                                    </p:anim>
                                    <p:anim calcmode="lin" valueType="num">
                                      <p:cBhvr additive="base">
                                        <p:cTn id="8" dur="12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Plaisir des Yeux">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7_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3_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Plaisir des Yeux</Template>
  <TotalTime>6376</TotalTime>
  <Words>12818</Words>
  <Application>Microsoft Office PowerPoint</Application>
  <PresentationFormat>Personnalisé</PresentationFormat>
  <Paragraphs>3478</Paragraphs>
  <Slides>82</Slides>
  <Notes>8</Notes>
  <HiddenSlides>0</HiddenSlides>
  <MMClips>0</MMClips>
  <ScaleCrop>false</ScaleCrop>
  <HeadingPairs>
    <vt:vector size="6" baseType="variant">
      <vt:variant>
        <vt:lpstr>Polices utilisées</vt:lpstr>
      </vt:variant>
      <vt:variant>
        <vt:i4>13</vt:i4>
      </vt:variant>
      <vt:variant>
        <vt:lpstr>Thème</vt:lpstr>
      </vt:variant>
      <vt:variant>
        <vt:i4>3</vt:i4>
      </vt:variant>
      <vt:variant>
        <vt:lpstr>Titres des diapositives</vt:lpstr>
      </vt:variant>
      <vt:variant>
        <vt:i4>82</vt:i4>
      </vt:variant>
    </vt:vector>
  </HeadingPairs>
  <TitlesOfParts>
    <vt:vector size="98" baseType="lpstr">
      <vt:lpstr>Batang</vt:lpstr>
      <vt:lpstr>MS Mincho</vt:lpstr>
      <vt:lpstr>MS PGothic</vt:lpstr>
      <vt:lpstr>Algerian</vt:lpstr>
      <vt:lpstr>Arial</vt:lpstr>
      <vt:lpstr>Brussels</vt:lpstr>
      <vt:lpstr>Calibri</vt:lpstr>
      <vt:lpstr>Calibri Light</vt:lpstr>
      <vt:lpstr>Courier New</vt:lpstr>
      <vt:lpstr>Script MT Bold</vt:lpstr>
      <vt:lpstr>Symbol</vt:lpstr>
      <vt:lpstr>Times New Roman</vt:lpstr>
      <vt:lpstr>Wide Latin</vt:lpstr>
      <vt:lpstr>Plaisir des Yeux</vt:lpstr>
      <vt:lpstr>27_Thème Office</vt:lpstr>
      <vt:lpstr>33_Thème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Carminé</dc:creator>
  <cp:lastModifiedBy>Faucon</cp:lastModifiedBy>
  <cp:revision>673</cp:revision>
  <dcterms:created xsi:type="dcterms:W3CDTF">2014-06-08T04:18:23Z</dcterms:created>
  <dcterms:modified xsi:type="dcterms:W3CDTF">2015-08-12T07:05:46Z</dcterms:modified>
</cp:coreProperties>
</file>