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4104" r:id="rId1"/>
    <p:sldMasterId id="2147484152" r:id="rId2"/>
  </p:sldMasterIdLst>
  <p:notesMasterIdLst>
    <p:notesMasterId r:id="rId23"/>
  </p:notesMasterIdLst>
  <p:sldIdLst>
    <p:sldId id="932" r:id="rId3"/>
    <p:sldId id="891" r:id="rId4"/>
    <p:sldId id="916" r:id="rId5"/>
    <p:sldId id="896" r:id="rId6"/>
    <p:sldId id="897" r:id="rId7"/>
    <p:sldId id="917" r:id="rId8"/>
    <p:sldId id="899" r:id="rId9"/>
    <p:sldId id="900" r:id="rId10"/>
    <p:sldId id="901" r:id="rId11"/>
    <p:sldId id="902" r:id="rId12"/>
    <p:sldId id="904" r:id="rId13"/>
    <p:sldId id="912" r:id="rId14"/>
    <p:sldId id="883" r:id="rId15"/>
    <p:sldId id="915" r:id="rId16"/>
    <p:sldId id="914" r:id="rId17"/>
    <p:sldId id="911" r:id="rId18"/>
    <p:sldId id="865" r:id="rId19"/>
    <p:sldId id="863" r:id="rId20"/>
    <p:sldId id="872" r:id="rId21"/>
    <p:sldId id="910" r:id="rId22"/>
  </p:sldIdLst>
  <p:sldSz cx="8280400" cy="4679950"/>
  <p:notesSz cx="6858000" cy="9144000"/>
  <p:defaultTextStyle>
    <a:defPPr>
      <a:defRPr lang="fr-FR"/>
    </a:defPPr>
    <a:lvl1pPr marL="0" algn="l" defTabSz="622027" rtl="0" eaLnBrk="1" latinLnBrk="0" hangingPunct="1">
      <a:defRPr sz="1225" kern="1200">
        <a:solidFill>
          <a:schemeClr val="tx1"/>
        </a:solidFill>
        <a:latin typeface="+mn-lt"/>
        <a:ea typeface="+mn-ea"/>
        <a:cs typeface="+mn-cs"/>
      </a:defRPr>
    </a:lvl1pPr>
    <a:lvl2pPr marL="311013" algn="l" defTabSz="622027" rtl="0" eaLnBrk="1" latinLnBrk="0" hangingPunct="1">
      <a:defRPr sz="1225" kern="1200">
        <a:solidFill>
          <a:schemeClr val="tx1"/>
        </a:solidFill>
        <a:latin typeface="+mn-lt"/>
        <a:ea typeface="+mn-ea"/>
        <a:cs typeface="+mn-cs"/>
      </a:defRPr>
    </a:lvl2pPr>
    <a:lvl3pPr marL="622027" algn="l" defTabSz="622027" rtl="0" eaLnBrk="1" latinLnBrk="0" hangingPunct="1">
      <a:defRPr sz="1225" kern="1200">
        <a:solidFill>
          <a:schemeClr val="tx1"/>
        </a:solidFill>
        <a:latin typeface="+mn-lt"/>
        <a:ea typeface="+mn-ea"/>
        <a:cs typeface="+mn-cs"/>
      </a:defRPr>
    </a:lvl3pPr>
    <a:lvl4pPr marL="933039" algn="l" defTabSz="622027" rtl="0" eaLnBrk="1" latinLnBrk="0" hangingPunct="1">
      <a:defRPr sz="1225" kern="1200">
        <a:solidFill>
          <a:schemeClr val="tx1"/>
        </a:solidFill>
        <a:latin typeface="+mn-lt"/>
        <a:ea typeface="+mn-ea"/>
        <a:cs typeface="+mn-cs"/>
      </a:defRPr>
    </a:lvl4pPr>
    <a:lvl5pPr marL="1244052" algn="l" defTabSz="622027" rtl="0" eaLnBrk="1" latinLnBrk="0" hangingPunct="1">
      <a:defRPr sz="1225" kern="1200">
        <a:solidFill>
          <a:schemeClr val="tx1"/>
        </a:solidFill>
        <a:latin typeface="+mn-lt"/>
        <a:ea typeface="+mn-ea"/>
        <a:cs typeface="+mn-cs"/>
      </a:defRPr>
    </a:lvl5pPr>
    <a:lvl6pPr marL="1555066" algn="l" defTabSz="622027" rtl="0" eaLnBrk="1" latinLnBrk="0" hangingPunct="1">
      <a:defRPr sz="1225" kern="1200">
        <a:solidFill>
          <a:schemeClr val="tx1"/>
        </a:solidFill>
        <a:latin typeface="+mn-lt"/>
        <a:ea typeface="+mn-ea"/>
        <a:cs typeface="+mn-cs"/>
      </a:defRPr>
    </a:lvl6pPr>
    <a:lvl7pPr marL="1866079" algn="l" defTabSz="622027" rtl="0" eaLnBrk="1" latinLnBrk="0" hangingPunct="1">
      <a:defRPr sz="1225" kern="1200">
        <a:solidFill>
          <a:schemeClr val="tx1"/>
        </a:solidFill>
        <a:latin typeface="+mn-lt"/>
        <a:ea typeface="+mn-ea"/>
        <a:cs typeface="+mn-cs"/>
      </a:defRPr>
    </a:lvl7pPr>
    <a:lvl8pPr marL="2177091" algn="l" defTabSz="622027" rtl="0" eaLnBrk="1" latinLnBrk="0" hangingPunct="1">
      <a:defRPr sz="1225" kern="1200">
        <a:solidFill>
          <a:schemeClr val="tx1"/>
        </a:solidFill>
        <a:latin typeface="+mn-lt"/>
        <a:ea typeface="+mn-ea"/>
        <a:cs typeface="+mn-cs"/>
      </a:defRPr>
    </a:lvl8pPr>
    <a:lvl9pPr marL="2488105" algn="l" defTabSz="622027" rtl="0" eaLnBrk="1" latinLnBrk="0" hangingPunct="1">
      <a:defRPr sz="122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95" userDrawn="1">
          <p15:clr>
            <a:srgbClr val="A4A3A4"/>
          </p15:clr>
        </p15:guide>
        <p15:guide id="2" pos="26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0FE5"/>
    <a:srgbClr val="9A08C8"/>
    <a:srgbClr val="FF99FF"/>
    <a:srgbClr val="6D2997"/>
    <a:srgbClr val="FADDCA"/>
    <a:srgbClr val="9BCFFF"/>
    <a:srgbClr val="D8BEEC"/>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8D230F3-CF80-4859-8CE7-A43EE81993B5}" styleName="Style léger 1 - Accentuation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800" autoAdjust="0"/>
    <p:restoredTop sz="89381" autoAdjust="0"/>
  </p:normalViewPr>
  <p:slideViewPr>
    <p:cSldViewPr snapToGrid="0">
      <p:cViewPr varScale="1">
        <p:scale>
          <a:sx n="115" d="100"/>
          <a:sy n="115" d="100"/>
        </p:scale>
        <p:origin x="379" y="67"/>
      </p:cViewPr>
      <p:guideLst>
        <p:guide orient="horz" pos="1495"/>
        <p:guide pos="2608"/>
      </p:guideLst>
    </p:cSldViewPr>
  </p:slideViewPr>
  <p:notesTextViewPr>
    <p:cViewPr>
      <p:scale>
        <a:sx n="1" d="1"/>
        <a:sy n="1" d="1"/>
      </p:scale>
      <p:origin x="0" y="0"/>
    </p:cViewPr>
  </p:notesTextViewPr>
  <p:sorterViewPr>
    <p:cViewPr>
      <p:scale>
        <a:sx n="100" d="100"/>
        <a:sy n="100" d="100"/>
      </p:scale>
      <p:origin x="0" y="-6163"/>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47B1F3-D54E-4ADB-B05B-C0E03156A6F8}" type="datetimeFigureOut">
              <a:rPr lang="fr-FR" smtClean="0"/>
              <a:pPr/>
              <a:t>09/09/2015</a:t>
            </a:fld>
            <a:endParaRPr lang="fr-FR" dirty="0"/>
          </a:p>
        </p:txBody>
      </p:sp>
      <p:sp>
        <p:nvSpPr>
          <p:cNvPr id="4" name="Espace réservé de l'image des diapositives 3"/>
          <p:cNvSpPr>
            <a:spLocks noGrp="1" noRot="1" noChangeAspect="1"/>
          </p:cNvSpPr>
          <p:nvPr>
            <p:ph type="sldImg" idx="2"/>
          </p:nvPr>
        </p:nvSpPr>
        <p:spPr>
          <a:xfrm>
            <a:off x="698500" y="1143000"/>
            <a:ext cx="54610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FB4C13-C919-4DFA-928E-BD865D04BDB9}" type="slidenum">
              <a:rPr lang="fr-FR" smtClean="0"/>
              <a:pPr/>
              <a:t>‹N°›</a:t>
            </a:fld>
            <a:endParaRPr lang="fr-FR" dirty="0"/>
          </a:p>
        </p:txBody>
      </p:sp>
    </p:spTree>
    <p:extLst>
      <p:ext uri="{BB962C8B-B14F-4D97-AF65-F5344CB8AC3E}">
        <p14:creationId xmlns:p14="http://schemas.microsoft.com/office/powerpoint/2010/main" val="1334666602"/>
      </p:ext>
    </p:extLst>
  </p:cSld>
  <p:clrMap bg1="lt1" tx1="dk1" bg2="lt2" tx2="dk2" accent1="accent1" accent2="accent2" accent3="accent3" accent4="accent4" accent5="accent5" accent6="accent6" hlink="hlink" folHlink="folHlink"/>
  <p:notesStyle>
    <a:lvl1pPr marL="0" algn="l" defTabSz="866211" rtl="0" eaLnBrk="1" latinLnBrk="0" hangingPunct="1">
      <a:defRPr sz="1137" kern="1200">
        <a:solidFill>
          <a:schemeClr val="tx1"/>
        </a:solidFill>
        <a:latin typeface="+mn-lt"/>
        <a:ea typeface="+mn-ea"/>
        <a:cs typeface="+mn-cs"/>
      </a:defRPr>
    </a:lvl1pPr>
    <a:lvl2pPr marL="433106" algn="l" defTabSz="866211" rtl="0" eaLnBrk="1" latinLnBrk="0" hangingPunct="1">
      <a:defRPr sz="1137" kern="1200">
        <a:solidFill>
          <a:schemeClr val="tx1"/>
        </a:solidFill>
        <a:latin typeface="+mn-lt"/>
        <a:ea typeface="+mn-ea"/>
        <a:cs typeface="+mn-cs"/>
      </a:defRPr>
    </a:lvl2pPr>
    <a:lvl3pPr marL="866211" algn="l" defTabSz="866211" rtl="0" eaLnBrk="1" latinLnBrk="0" hangingPunct="1">
      <a:defRPr sz="1137" kern="1200">
        <a:solidFill>
          <a:schemeClr val="tx1"/>
        </a:solidFill>
        <a:latin typeface="+mn-lt"/>
        <a:ea typeface="+mn-ea"/>
        <a:cs typeface="+mn-cs"/>
      </a:defRPr>
    </a:lvl3pPr>
    <a:lvl4pPr marL="1299317" algn="l" defTabSz="866211" rtl="0" eaLnBrk="1" latinLnBrk="0" hangingPunct="1">
      <a:defRPr sz="1137" kern="1200">
        <a:solidFill>
          <a:schemeClr val="tx1"/>
        </a:solidFill>
        <a:latin typeface="+mn-lt"/>
        <a:ea typeface="+mn-ea"/>
        <a:cs typeface="+mn-cs"/>
      </a:defRPr>
    </a:lvl4pPr>
    <a:lvl5pPr marL="1732422" algn="l" defTabSz="866211" rtl="0" eaLnBrk="1" latinLnBrk="0" hangingPunct="1">
      <a:defRPr sz="1137" kern="1200">
        <a:solidFill>
          <a:schemeClr val="tx1"/>
        </a:solidFill>
        <a:latin typeface="+mn-lt"/>
        <a:ea typeface="+mn-ea"/>
        <a:cs typeface="+mn-cs"/>
      </a:defRPr>
    </a:lvl5pPr>
    <a:lvl6pPr marL="2165528" algn="l" defTabSz="866211" rtl="0" eaLnBrk="1" latinLnBrk="0" hangingPunct="1">
      <a:defRPr sz="1137" kern="1200">
        <a:solidFill>
          <a:schemeClr val="tx1"/>
        </a:solidFill>
        <a:latin typeface="+mn-lt"/>
        <a:ea typeface="+mn-ea"/>
        <a:cs typeface="+mn-cs"/>
      </a:defRPr>
    </a:lvl6pPr>
    <a:lvl7pPr marL="2598633" algn="l" defTabSz="866211" rtl="0" eaLnBrk="1" latinLnBrk="0" hangingPunct="1">
      <a:defRPr sz="1137" kern="1200">
        <a:solidFill>
          <a:schemeClr val="tx1"/>
        </a:solidFill>
        <a:latin typeface="+mn-lt"/>
        <a:ea typeface="+mn-ea"/>
        <a:cs typeface="+mn-cs"/>
      </a:defRPr>
    </a:lvl7pPr>
    <a:lvl8pPr marL="3031739" algn="l" defTabSz="866211" rtl="0" eaLnBrk="1" latinLnBrk="0" hangingPunct="1">
      <a:defRPr sz="1137" kern="1200">
        <a:solidFill>
          <a:schemeClr val="tx1"/>
        </a:solidFill>
        <a:latin typeface="+mn-lt"/>
        <a:ea typeface="+mn-ea"/>
        <a:cs typeface="+mn-cs"/>
      </a:defRPr>
    </a:lvl8pPr>
    <a:lvl9pPr marL="3464844" algn="l" defTabSz="866211" rtl="0" eaLnBrk="1" latinLnBrk="0" hangingPunct="1">
      <a:defRPr sz="113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1</a:t>
            </a:fld>
            <a:endParaRPr lang="fr-FR"/>
          </a:p>
        </p:txBody>
      </p:sp>
    </p:spTree>
    <p:extLst>
      <p:ext uri="{BB962C8B-B14F-4D97-AF65-F5344CB8AC3E}">
        <p14:creationId xmlns:p14="http://schemas.microsoft.com/office/powerpoint/2010/main" val="2448235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31FA3DCB-CEE7-4756-A100-61215A16D7DD}" type="slidenum">
              <a:rPr lang="fr-FR" sz="1400">
                <a:solidFill>
                  <a:srgbClr val="000000"/>
                </a:solidFill>
                <a:latin typeface="Times New Roman" pitchFamily="18" charset="0"/>
              </a:rPr>
              <a:pPr eaLnBrk="1"/>
              <a:t>2</a:t>
            </a:fld>
            <a:endParaRPr lang="fr-FR" sz="1400">
              <a:solidFill>
                <a:srgbClr val="000000"/>
              </a:solidFill>
              <a:latin typeface="Times New Roman" pitchFamily="18" charset="0"/>
            </a:endParaRPr>
          </a:p>
        </p:txBody>
      </p:sp>
      <p:sp>
        <p:nvSpPr>
          <p:cNvPr id="16387"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388"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238150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1017FF7E-81FC-46D5-9138-A24DBF9E1441}" type="slidenum">
              <a:rPr lang="fr-FR" sz="1400">
                <a:solidFill>
                  <a:srgbClr val="000000"/>
                </a:solidFill>
                <a:latin typeface="Times New Roman" pitchFamily="18" charset="0"/>
              </a:rPr>
              <a:pPr eaLnBrk="1"/>
              <a:t>3</a:t>
            </a:fld>
            <a:endParaRPr lang="fr-FR" sz="1400">
              <a:solidFill>
                <a:srgbClr val="000000"/>
              </a:solidFill>
              <a:latin typeface="Times New Roman" pitchFamily="18" charset="0"/>
            </a:endParaRPr>
          </a:p>
        </p:txBody>
      </p:sp>
      <p:sp>
        <p:nvSpPr>
          <p:cNvPr id="18435"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436"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dirty="0" smtClean="0">
              <a:latin typeface="Times New Roman" pitchFamily="18" charset="0"/>
            </a:endParaRPr>
          </a:p>
        </p:txBody>
      </p:sp>
    </p:spTree>
    <p:extLst>
      <p:ext uri="{BB962C8B-B14F-4D97-AF65-F5344CB8AC3E}">
        <p14:creationId xmlns:p14="http://schemas.microsoft.com/office/powerpoint/2010/main" val="3265643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1017FF7E-81FC-46D5-9138-A24DBF9E1441}" type="slidenum">
              <a:rPr lang="fr-FR" sz="1400">
                <a:solidFill>
                  <a:srgbClr val="000000"/>
                </a:solidFill>
                <a:latin typeface="Times New Roman" pitchFamily="18" charset="0"/>
              </a:rPr>
              <a:pPr eaLnBrk="1"/>
              <a:t>4</a:t>
            </a:fld>
            <a:endParaRPr lang="fr-FR" sz="1400">
              <a:solidFill>
                <a:srgbClr val="000000"/>
              </a:solidFill>
              <a:latin typeface="Times New Roman" pitchFamily="18" charset="0"/>
            </a:endParaRPr>
          </a:p>
        </p:txBody>
      </p:sp>
      <p:sp>
        <p:nvSpPr>
          <p:cNvPr id="18435"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436"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16839868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34613CF7-38E5-4175-A2EF-126BC887C572}" type="slidenum">
              <a:rPr lang="fr-FR" sz="1400">
                <a:solidFill>
                  <a:srgbClr val="000000"/>
                </a:solidFill>
                <a:latin typeface="Times New Roman" pitchFamily="18" charset="0"/>
              </a:rPr>
              <a:pPr eaLnBrk="1"/>
              <a:t>5</a:t>
            </a:fld>
            <a:endParaRPr lang="fr-FR" sz="1400">
              <a:solidFill>
                <a:srgbClr val="000000"/>
              </a:solidFill>
              <a:latin typeface="Times New Roman" pitchFamily="18" charset="0"/>
            </a:endParaRPr>
          </a:p>
        </p:txBody>
      </p:sp>
      <p:sp>
        <p:nvSpPr>
          <p:cNvPr id="20483"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484"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4210679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6A2C0BFF-705D-4DC1-8E58-BAC5E3E14C1D}" type="slidenum">
              <a:rPr lang="fr-FR" sz="1400">
                <a:solidFill>
                  <a:srgbClr val="000000"/>
                </a:solidFill>
                <a:latin typeface="Times New Roman" pitchFamily="18" charset="0"/>
              </a:rPr>
              <a:pPr eaLnBrk="1"/>
              <a:t>6</a:t>
            </a:fld>
            <a:endParaRPr lang="fr-FR" sz="1400">
              <a:solidFill>
                <a:srgbClr val="000000"/>
              </a:solidFill>
              <a:latin typeface="Times New Roman" pitchFamily="18" charset="0"/>
            </a:endParaRPr>
          </a:p>
        </p:txBody>
      </p:sp>
      <p:sp>
        <p:nvSpPr>
          <p:cNvPr id="24579"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580"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3628942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6A2C0BFF-705D-4DC1-8E58-BAC5E3E14C1D}" type="slidenum">
              <a:rPr lang="fr-FR" sz="1400">
                <a:solidFill>
                  <a:srgbClr val="000000"/>
                </a:solidFill>
                <a:latin typeface="Times New Roman" pitchFamily="18" charset="0"/>
              </a:rPr>
              <a:pPr eaLnBrk="1"/>
              <a:t>7</a:t>
            </a:fld>
            <a:endParaRPr lang="fr-FR" sz="1400">
              <a:solidFill>
                <a:srgbClr val="000000"/>
              </a:solidFill>
              <a:latin typeface="Times New Roman" pitchFamily="18" charset="0"/>
            </a:endParaRPr>
          </a:p>
        </p:txBody>
      </p:sp>
      <p:sp>
        <p:nvSpPr>
          <p:cNvPr id="24579"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580"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6358778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AEFFD02F-7A1F-4E97-9E18-36E039D5FEC5}" type="slidenum">
              <a:rPr lang="fr-FR" sz="1400">
                <a:solidFill>
                  <a:srgbClr val="000000"/>
                </a:solidFill>
                <a:latin typeface="Times New Roman" pitchFamily="18" charset="0"/>
              </a:rPr>
              <a:pPr eaLnBrk="1"/>
              <a:t>8</a:t>
            </a:fld>
            <a:endParaRPr lang="fr-FR" sz="1400">
              <a:solidFill>
                <a:srgbClr val="000000"/>
              </a:solidFill>
              <a:latin typeface="Times New Roman" pitchFamily="18" charset="0"/>
            </a:endParaRPr>
          </a:p>
        </p:txBody>
      </p:sp>
      <p:sp>
        <p:nvSpPr>
          <p:cNvPr id="26627"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6628"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4969213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F8A7432C-570D-4244-BD1E-E4CBEF8464CF}" type="slidenum">
              <a:rPr lang="fr-FR" sz="1400">
                <a:solidFill>
                  <a:srgbClr val="000000"/>
                </a:solidFill>
                <a:latin typeface="Times New Roman" pitchFamily="18" charset="0"/>
              </a:rPr>
              <a:pPr eaLnBrk="1"/>
              <a:t>9</a:t>
            </a:fld>
            <a:endParaRPr lang="fr-FR" sz="1400">
              <a:solidFill>
                <a:srgbClr val="000000"/>
              </a:solidFill>
              <a:latin typeface="Times New Roman" pitchFamily="18" charset="0"/>
            </a:endParaRPr>
          </a:p>
        </p:txBody>
      </p:sp>
      <p:sp>
        <p:nvSpPr>
          <p:cNvPr id="28675"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8676"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39722115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BC1C21AA-C98D-4995-B3ED-03338470CC7F}" type="slidenum">
              <a:rPr lang="fr-FR" sz="1400">
                <a:solidFill>
                  <a:srgbClr val="000000"/>
                </a:solidFill>
                <a:latin typeface="Times New Roman" pitchFamily="18" charset="0"/>
              </a:rPr>
              <a:pPr eaLnBrk="1"/>
              <a:t>10</a:t>
            </a:fld>
            <a:endParaRPr lang="fr-FR" sz="1400">
              <a:solidFill>
                <a:srgbClr val="000000"/>
              </a:solidFill>
              <a:latin typeface="Times New Roman" pitchFamily="18" charset="0"/>
            </a:endParaRPr>
          </a:p>
        </p:txBody>
      </p:sp>
      <p:sp>
        <p:nvSpPr>
          <p:cNvPr id="30723"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724"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7068964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2DD942CB-DEA8-435C-B38B-DD6B45A3DF19}" type="slidenum">
              <a:rPr lang="fr-FR" sz="1400">
                <a:solidFill>
                  <a:srgbClr val="000000"/>
                </a:solidFill>
                <a:latin typeface="Times New Roman" pitchFamily="18" charset="0"/>
              </a:rPr>
              <a:pPr eaLnBrk="1"/>
              <a:t>11</a:t>
            </a:fld>
            <a:endParaRPr lang="fr-FR" sz="1400">
              <a:solidFill>
                <a:srgbClr val="000000"/>
              </a:solidFill>
              <a:latin typeface="Times New Roman" pitchFamily="18" charset="0"/>
            </a:endParaRPr>
          </a:p>
        </p:txBody>
      </p:sp>
      <p:sp>
        <p:nvSpPr>
          <p:cNvPr id="34819"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4820"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15355667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F3FCA9D8-6B60-43A0-AF1F-1BFABC99BF09}" type="slidenum">
              <a:rPr lang="fr-FR" sz="1400">
                <a:solidFill>
                  <a:srgbClr val="000000"/>
                </a:solidFill>
                <a:latin typeface="Times New Roman" pitchFamily="18" charset="0"/>
              </a:rPr>
              <a:pPr eaLnBrk="1"/>
              <a:t>12</a:t>
            </a:fld>
            <a:endParaRPr lang="fr-FR" sz="1400">
              <a:solidFill>
                <a:srgbClr val="000000"/>
              </a:solidFill>
              <a:latin typeface="Times New Roman" pitchFamily="18" charset="0"/>
            </a:endParaRPr>
          </a:p>
        </p:txBody>
      </p:sp>
      <p:sp>
        <p:nvSpPr>
          <p:cNvPr id="36867"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8"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11454083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A9FB4C13-C919-4DFA-928E-BD865D04BDB9}" type="slidenum">
              <a:rPr lang="fr-FR" smtClean="0"/>
              <a:pPr/>
              <a:t>13</a:t>
            </a:fld>
            <a:endParaRPr lang="fr-FR"/>
          </a:p>
        </p:txBody>
      </p:sp>
    </p:spTree>
    <p:extLst>
      <p:ext uri="{BB962C8B-B14F-4D97-AF65-F5344CB8AC3E}">
        <p14:creationId xmlns:p14="http://schemas.microsoft.com/office/powerpoint/2010/main" val="9558428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F3FCA9D8-6B60-43A0-AF1F-1BFABC99BF09}" type="slidenum">
              <a:rPr lang="fr-FR" sz="1400">
                <a:solidFill>
                  <a:srgbClr val="000000"/>
                </a:solidFill>
                <a:latin typeface="Times New Roman" pitchFamily="18" charset="0"/>
              </a:rPr>
              <a:pPr eaLnBrk="1"/>
              <a:t>14</a:t>
            </a:fld>
            <a:endParaRPr lang="fr-FR" sz="1400">
              <a:solidFill>
                <a:srgbClr val="000000"/>
              </a:solidFill>
              <a:latin typeface="Times New Roman" pitchFamily="18" charset="0"/>
            </a:endParaRPr>
          </a:p>
        </p:txBody>
      </p:sp>
      <p:sp>
        <p:nvSpPr>
          <p:cNvPr id="36867"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8"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677889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F3FCA9D8-6B60-43A0-AF1F-1BFABC99BF09}" type="slidenum">
              <a:rPr lang="fr-FR" sz="1400">
                <a:solidFill>
                  <a:srgbClr val="000000"/>
                </a:solidFill>
                <a:latin typeface="Times New Roman" pitchFamily="18" charset="0"/>
              </a:rPr>
              <a:pPr eaLnBrk="1"/>
              <a:t>15</a:t>
            </a:fld>
            <a:endParaRPr lang="fr-FR" sz="1400">
              <a:solidFill>
                <a:srgbClr val="000000"/>
              </a:solidFill>
              <a:latin typeface="Times New Roman" pitchFamily="18" charset="0"/>
            </a:endParaRPr>
          </a:p>
        </p:txBody>
      </p:sp>
      <p:sp>
        <p:nvSpPr>
          <p:cNvPr id="36867"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8"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10478705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F3FCA9D8-6B60-43A0-AF1F-1BFABC99BF09}" type="slidenum">
              <a:rPr lang="fr-FR" sz="1400">
                <a:solidFill>
                  <a:srgbClr val="000000"/>
                </a:solidFill>
                <a:latin typeface="Times New Roman" pitchFamily="18" charset="0"/>
              </a:rPr>
              <a:pPr eaLnBrk="1"/>
              <a:t>16</a:t>
            </a:fld>
            <a:endParaRPr lang="fr-FR" sz="1400">
              <a:solidFill>
                <a:srgbClr val="000000"/>
              </a:solidFill>
              <a:latin typeface="Times New Roman" pitchFamily="18" charset="0"/>
            </a:endParaRPr>
          </a:p>
        </p:txBody>
      </p:sp>
      <p:sp>
        <p:nvSpPr>
          <p:cNvPr id="36867"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8"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34729161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Rectangle 6"/>
          <p:cNvSpPr>
            <a:spLocks noGrp="1" noChangeArrowheads="1"/>
          </p:cNvSpPr>
          <p:nvPr>
            <p:ph type="sldNum" sz="quarter"/>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1pPr>
            <a:lvl2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2pPr>
            <a:lvl3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3pPr>
            <a:lvl4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4pPr>
            <a:lvl5pPr eaLnBrk="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itchFamily="18" charset="0"/>
              <a:tabLst>
                <a:tab pos="449263" algn="l"/>
                <a:tab pos="898525" algn="l"/>
                <a:tab pos="1347788" algn="l"/>
                <a:tab pos="1797050" algn="l"/>
                <a:tab pos="2246313" algn="l"/>
                <a:tab pos="2695575" algn="l"/>
                <a:tab pos="3144838" algn="l"/>
              </a:tabLst>
              <a:defRPr sz="2400">
                <a:solidFill>
                  <a:schemeClr val="tx1"/>
                </a:solidFill>
                <a:latin typeface="Arial" pitchFamily="34" charset="0"/>
                <a:ea typeface="Microsoft YaHei" pitchFamily="34" charset="-122"/>
              </a:defRPr>
            </a:lvl9pPr>
          </a:lstStyle>
          <a:p>
            <a:pPr eaLnBrk="1"/>
            <a:fld id="{BC1C21AA-C98D-4995-B3ED-03338470CC7F}" type="slidenum">
              <a:rPr lang="fr-FR" sz="1400">
                <a:solidFill>
                  <a:srgbClr val="000000"/>
                </a:solidFill>
                <a:latin typeface="Times New Roman" pitchFamily="18" charset="0"/>
              </a:rPr>
              <a:pPr eaLnBrk="1"/>
              <a:t>20</a:t>
            </a:fld>
            <a:endParaRPr lang="fr-FR" sz="1400" dirty="0">
              <a:solidFill>
                <a:srgbClr val="000000"/>
              </a:solidFill>
              <a:latin typeface="Times New Roman" pitchFamily="18" charset="0"/>
            </a:endParaRPr>
          </a:p>
        </p:txBody>
      </p:sp>
      <p:sp>
        <p:nvSpPr>
          <p:cNvPr id="30723" name="Rectangle 1"/>
          <p:cNvSpPr>
            <a:spLocks noGrp="1" noRot="1" noChangeAspect="1" noChangeArrowheads="1" noTextEdit="1"/>
          </p:cNvSpPr>
          <p:nvPr>
            <p:ph type="sldImg"/>
          </p:nvPr>
        </p:nvSpPr>
        <p:spPr>
          <a:xfrm>
            <a:off x="233363" y="812800"/>
            <a:ext cx="7091362"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724" name="Rectangle 2"/>
          <p:cNvSpPr>
            <a:spLocks noGrp="1" noChangeArrowheads="1"/>
          </p:cNvSpPr>
          <p:nvPr>
            <p:ph type="body" idx="1"/>
          </p:nvPr>
        </p:nvSpPr>
        <p:spPr>
          <a:xfrm>
            <a:off x="755650" y="5078413"/>
            <a:ext cx="6048375" cy="4811712"/>
          </a:xfrm>
          <a:noFill/>
          <a:ln/>
          <a:extLst>
            <a:ext uri="{91240B29-F687-4F45-9708-019B960494DF}">
              <a14:hiddenLine xmlns:a14="http://schemas.microsoft.com/office/drawing/2010/main" w="9525">
                <a:solidFill>
                  <a:srgbClr val="3465AF"/>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smtClean="0">
              <a:latin typeface="Times New Roman" pitchFamily="18" charset="0"/>
            </a:endParaRPr>
          </a:p>
        </p:txBody>
      </p:sp>
    </p:spTree>
    <p:extLst>
      <p:ext uri="{BB962C8B-B14F-4D97-AF65-F5344CB8AC3E}">
        <p14:creationId xmlns:p14="http://schemas.microsoft.com/office/powerpoint/2010/main" val="1346074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27462DD1-1750-46BC-8742-DA74E4495C30}"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7685985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53B296-E02D-4CAA-9B99-F286E3FA5913}"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9938029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64906E4-F8EF-444A-A95C-FDFC5B39061D}"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11158796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ED694-A063-4DCA-9FB8-F9112AEFE5B8}" type="datetime1">
              <a:rPr lang="fr-FR" smtClean="0">
                <a:solidFill>
                  <a:prstClr val="black">
                    <a:tint val="75000"/>
                  </a:prstClr>
                </a:solidFill>
              </a:rPr>
              <a:pPr/>
              <a:t>09/09/2015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2306779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A6DD48-1E88-4039-ACBE-465C275AE57F}" type="datetime1">
              <a:rPr lang="fr-FR" smtClean="0">
                <a:solidFill>
                  <a:prstClr val="black">
                    <a:tint val="75000"/>
                  </a:prstClr>
                </a:solidFill>
              </a:rPr>
              <a:pPr/>
              <a:t>09/09/2015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3599959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51C0619-A4DB-41FD-9194-387A3599206C}" type="datetime1">
              <a:rPr lang="fr-FR" smtClean="0">
                <a:solidFill>
                  <a:prstClr val="black">
                    <a:tint val="75000"/>
                  </a:prstClr>
                </a:solidFill>
              </a:rPr>
              <a:pPr/>
              <a:t>09/09/2015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48577519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472112-DA9B-43B3-ADDE-87681B2244FC}" type="datetime1">
              <a:rPr lang="fr-FR" smtClean="0">
                <a:solidFill>
                  <a:prstClr val="black">
                    <a:tint val="75000"/>
                  </a:prstClr>
                </a:solidFill>
              </a:rPr>
              <a:pPr/>
              <a:t>09/09/2015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15339448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76C7A2F-9CE9-4296-A030-C1F8817A9AA4}" type="datetime1">
              <a:rPr lang="fr-FR" smtClean="0">
                <a:solidFill>
                  <a:prstClr val="black">
                    <a:tint val="75000"/>
                  </a:prstClr>
                </a:solidFill>
              </a:rPr>
              <a:pPr/>
              <a:t>09/09/2015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44575712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43FEAE5-ECFA-43D4-B919-9D4A1755EEF5}" type="datetime1">
              <a:rPr lang="fr-FR" smtClean="0">
                <a:solidFill>
                  <a:prstClr val="black">
                    <a:tint val="75000"/>
                  </a:prstClr>
                </a:solidFill>
              </a:rPr>
              <a:pPr/>
              <a:t>09/09/2015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61467252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6A5D062-7240-4E8F-B02C-3A01DF7A533F}"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6812293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6BF93D-FF91-459A-B432-465B102331B2}"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51205798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035050" y="765909"/>
            <a:ext cx="6210300" cy="1629316"/>
          </a:xfrm>
        </p:spPr>
        <p:txBody>
          <a:bodyPr anchor="b"/>
          <a:lstStyle>
            <a:lvl1pPr algn="ctr">
              <a:defRPr sz="4075"/>
            </a:lvl1pPr>
          </a:lstStyle>
          <a:p>
            <a:r>
              <a:rPr lang="fr-FR" smtClean="0"/>
              <a:t>Modifiez le style du titre</a:t>
            </a:r>
            <a:endParaRPr lang="en-US" dirty="0"/>
          </a:p>
        </p:txBody>
      </p:sp>
      <p:sp>
        <p:nvSpPr>
          <p:cNvPr id="3" name="Subtitle 2"/>
          <p:cNvSpPr>
            <a:spLocks noGrp="1"/>
          </p:cNvSpPr>
          <p:nvPr>
            <p:ph type="subTitle" idx="1"/>
          </p:nvPr>
        </p:nvSpPr>
        <p:spPr>
          <a:xfrm>
            <a:off x="1035050" y="2458058"/>
            <a:ext cx="6210300" cy="1129904"/>
          </a:xfrm>
        </p:spPr>
        <p:txBody>
          <a:bodyPr/>
          <a:lstStyle>
            <a:lvl1pPr marL="0" indent="0" algn="ctr">
              <a:buNone/>
              <a:defRPr sz="1630"/>
            </a:lvl1pPr>
            <a:lvl2pPr marL="310530" indent="0" algn="ctr">
              <a:buNone/>
              <a:defRPr sz="1358"/>
            </a:lvl2pPr>
            <a:lvl3pPr marL="621060" indent="0" algn="ctr">
              <a:buNone/>
              <a:defRPr sz="1223"/>
            </a:lvl3pPr>
            <a:lvl4pPr marL="931591" indent="0" algn="ctr">
              <a:buNone/>
              <a:defRPr sz="1087"/>
            </a:lvl4pPr>
            <a:lvl5pPr marL="1242121" indent="0" algn="ctr">
              <a:buNone/>
              <a:defRPr sz="1087"/>
            </a:lvl5pPr>
            <a:lvl6pPr marL="1552651" indent="0" algn="ctr">
              <a:buNone/>
              <a:defRPr sz="1087"/>
            </a:lvl6pPr>
            <a:lvl7pPr marL="1863181" indent="0" algn="ctr">
              <a:buNone/>
              <a:defRPr sz="1087"/>
            </a:lvl7pPr>
            <a:lvl8pPr marL="2173712" indent="0" algn="ctr">
              <a:buNone/>
              <a:defRPr sz="1087"/>
            </a:lvl8pPr>
            <a:lvl9pPr marL="2484242" indent="0" algn="ctr">
              <a:buNone/>
              <a:defRPr sz="1087"/>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C2D3D8D-BF3B-4A1C-AD1E-B7F911AFFE6C}"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0556004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CD94D50-A328-43DA-B0CF-CF1F60E5A636}"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75192894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64965" y="1166738"/>
            <a:ext cx="7141845" cy="1946729"/>
          </a:xfrm>
        </p:spPr>
        <p:txBody>
          <a:bodyPr anchor="b"/>
          <a:lstStyle>
            <a:lvl1pPr>
              <a:defRPr sz="4075"/>
            </a:lvl1pPr>
          </a:lstStyle>
          <a:p>
            <a:r>
              <a:rPr lang="fr-FR" smtClean="0"/>
              <a:t>Modifiez le style du titre</a:t>
            </a:r>
            <a:endParaRPr lang="en-US" dirty="0"/>
          </a:p>
        </p:txBody>
      </p:sp>
      <p:sp>
        <p:nvSpPr>
          <p:cNvPr id="3" name="Text Placeholder 2"/>
          <p:cNvSpPr>
            <a:spLocks noGrp="1"/>
          </p:cNvSpPr>
          <p:nvPr>
            <p:ph type="body" idx="1"/>
          </p:nvPr>
        </p:nvSpPr>
        <p:spPr>
          <a:xfrm>
            <a:off x="564965" y="3131884"/>
            <a:ext cx="7141845" cy="1023739"/>
          </a:xfrm>
        </p:spPr>
        <p:txBody>
          <a:bodyPr/>
          <a:lstStyle>
            <a:lvl1pPr marL="0" indent="0">
              <a:buNone/>
              <a:defRPr sz="1630">
                <a:solidFill>
                  <a:schemeClr val="tx1">
                    <a:tint val="75000"/>
                  </a:schemeClr>
                </a:solidFill>
              </a:defRPr>
            </a:lvl1pPr>
            <a:lvl2pPr marL="310530" indent="0">
              <a:buNone/>
              <a:defRPr sz="1358">
                <a:solidFill>
                  <a:schemeClr val="tx1">
                    <a:tint val="75000"/>
                  </a:schemeClr>
                </a:solidFill>
              </a:defRPr>
            </a:lvl2pPr>
            <a:lvl3pPr marL="621060" indent="0">
              <a:buNone/>
              <a:defRPr sz="1223">
                <a:solidFill>
                  <a:schemeClr val="tx1">
                    <a:tint val="75000"/>
                  </a:schemeClr>
                </a:solidFill>
              </a:defRPr>
            </a:lvl3pPr>
            <a:lvl4pPr marL="931591" indent="0">
              <a:buNone/>
              <a:defRPr sz="1087">
                <a:solidFill>
                  <a:schemeClr val="tx1">
                    <a:tint val="75000"/>
                  </a:schemeClr>
                </a:solidFill>
              </a:defRPr>
            </a:lvl4pPr>
            <a:lvl5pPr marL="1242121" indent="0">
              <a:buNone/>
              <a:defRPr sz="1087">
                <a:solidFill>
                  <a:schemeClr val="tx1">
                    <a:tint val="75000"/>
                  </a:schemeClr>
                </a:solidFill>
              </a:defRPr>
            </a:lvl5pPr>
            <a:lvl6pPr marL="1552651" indent="0">
              <a:buNone/>
              <a:defRPr sz="1087">
                <a:solidFill>
                  <a:schemeClr val="tx1">
                    <a:tint val="75000"/>
                  </a:schemeClr>
                </a:solidFill>
              </a:defRPr>
            </a:lvl6pPr>
            <a:lvl7pPr marL="1863181" indent="0">
              <a:buNone/>
              <a:defRPr sz="1087">
                <a:solidFill>
                  <a:schemeClr val="tx1">
                    <a:tint val="75000"/>
                  </a:schemeClr>
                </a:solidFill>
              </a:defRPr>
            </a:lvl7pPr>
            <a:lvl8pPr marL="2173712" indent="0">
              <a:buNone/>
              <a:defRPr sz="1087">
                <a:solidFill>
                  <a:schemeClr val="tx1">
                    <a:tint val="75000"/>
                  </a:schemeClr>
                </a:solidFill>
              </a:defRPr>
            </a:lvl8pPr>
            <a:lvl9pPr marL="2484242" indent="0">
              <a:buNone/>
              <a:defRPr sz="1087">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2DEC14A-B0EF-4757-8D51-EBFBB81012E6}"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414392075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569278"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191953" y="1245820"/>
            <a:ext cx="3519170" cy="296938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6E650E4-B61A-4EB4-AA65-F55F9EF9E60A}" type="datetime1">
              <a:rPr lang="fr-FR" smtClean="0">
                <a:solidFill>
                  <a:prstClr val="black">
                    <a:tint val="75000"/>
                  </a:prstClr>
                </a:solidFill>
              </a:rPr>
              <a:pPr/>
              <a:t>09/09/2015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19692478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70356" y="249164"/>
            <a:ext cx="7141845" cy="904574"/>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570356" y="1147238"/>
            <a:ext cx="3502997"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4" name="Content Placeholder 3"/>
          <p:cNvSpPr>
            <a:spLocks noGrp="1"/>
          </p:cNvSpPr>
          <p:nvPr>
            <p:ph sz="half" idx="2"/>
          </p:nvPr>
        </p:nvSpPr>
        <p:spPr>
          <a:xfrm>
            <a:off x="570356" y="1709482"/>
            <a:ext cx="3502997"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191952" y="1147238"/>
            <a:ext cx="3520249" cy="562244"/>
          </a:xfrm>
        </p:spPr>
        <p:txBody>
          <a:bodyPr anchor="b"/>
          <a:lstStyle>
            <a:lvl1pPr marL="0" indent="0">
              <a:buNone/>
              <a:defRPr sz="1630" b="1"/>
            </a:lvl1pPr>
            <a:lvl2pPr marL="310530" indent="0">
              <a:buNone/>
              <a:defRPr sz="1358" b="1"/>
            </a:lvl2pPr>
            <a:lvl3pPr marL="621060" indent="0">
              <a:buNone/>
              <a:defRPr sz="1223" b="1"/>
            </a:lvl3pPr>
            <a:lvl4pPr marL="931591" indent="0">
              <a:buNone/>
              <a:defRPr sz="1087" b="1"/>
            </a:lvl4pPr>
            <a:lvl5pPr marL="1242121" indent="0">
              <a:buNone/>
              <a:defRPr sz="1087" b="1"/>
            </a:lvl5pPr>
            <a:lvl6pPr marL="1552651" indent="0">
              <a:buNone/>
              <a:defRPr sz="1087" b="1"/>
            </a:lvl6pPr>
            <a:lvl7pPr marL="1863181" indent="0">
              <a:buNone/>
              <a:defRPr sz="1087" b="1"/>
            </a:lvl7pPr>
            <a:lvl8pPr marL="2173712" indent="0">
              <a:buNone/>
              <a:defRPr sz="1087" b="1"/>
            </a:lvl8pPr>
            <a:lvl9pPr marL="2484242" indent="0">
              <a:buNone/>
              <a:defRPr sz="1087" b="1"/>
            </a:lvl9pPr>
          </a:lstStyle>
          <a:p>
            <a:pPr lvl="0"/>
            <a:r>
              <a:rPr lang="fr-FR" smtClean="0"/>
              <a:t>Modifiez les styles du texte du masque</a:t>
            </a:r>
          </a:p>
        </p:txBody>
      </p:sp>
      <p:sp>
        <p:nvSpPr>
          <p:cNvPr id="6" name="Content Placeholder 5"/>
          <p:cNvSpPr>
            <a:spLocks noGrp="1"/>
          </p:cNvSpPr>
          <p:nvPr>
            <p:ph sz="quarter" idx="4"/>
          </p:nvPr>
        </p:nvSpPr>
        <p:spPr>
          <a:xfrm>
            <a:off x="4191952" y="1709482"/>
            <a:ext cx="3520249" cy="251439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C691276-8629-4214-BB51-2DFBDE2A1FE3}" type="datetime1">
              <a:rPr lang="fr-FR" smtClean="0">
                <a:solidFill>
                  <a:prstClr val="black">
                    <a:tint val="75000"/>
                  </a:prstClr>
                </a:solidFill>
              </a:rPr>
              <a:pPr/>
              <a:t>09/09/2015</a:t>
            </a:fld>
            <a:endParaRPr lang="fr-FR"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fr-FR"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2440727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53449A21-C3A5-4D61-938A-BC1BB9A253F9}" type="datetime1">
              <a:rPr lang="fr-FR" smtClean="0">
                <a:solidFill>
                  <a:prstClr val="black">
                    <a:tint val="75000"/>
                  </a:prstClr>
                </a:solidFill>
              </a:rPr>
              <a:pPr/>
              <a:t>09/09/2015</a:t>
            </a:fld>
            <a:endParaRPr lang="fr-FR"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fr-FR"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63247781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B1DBAD-CC9B-4985-B561-ED03B318055E}" type="datetime1">
              <a:rPr lang="fr-FR" smtClean="0">
                <a:solidFill>
                  <a:prstClr val="black">
                    <a:tint val="75000"/>
                  </a:prstClr>
                </a:solidFill>
              </a:rPr>
              <a:pPr/>
              <a:t>09/09/2015</a:t>
            </a:fld>
            <a:endParaRPr lang="fr-FR"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fr-FR"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83286266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Content Placeholder 2"/>
          <p:cNvSpPr>
            <a:spLocks noGrp="1"/>
          </p:cNvSpPr>
          <p:nvPr>
            <p:ph idx="1"/>
          </p:nvPr>
        </p:nvSpPr>
        <p:spPr>
          <a:xfrm>
            <a:off x="3520248" y="673826"/>
            <a:ext cx="4191953" cy="3325798"/>
          </a:xfrm>
        </p:spPr>
        <p:txBody>
          <a:bodyPr/>
          <a:lstStyle>
            <a:lvl1pPr>
              <a:defRPr sz="2173"/>
            </a:lvl1pPr>
            <a:lvl2pPr>
              <a:defRPr sz="1902"/>
            </a:lvl2pPr>
            <a:lvl3pPr>
              <a:defRPr sz="1630"/>
            </a:lvl3pPr>
            <a:lvl4pPr>
              <a:defRPr sz="1358"/>
            </a:lvl4pPr>
            <a:lvl5pPr>
              <a:defRPr sz="1358"/>
            </a:lvl5pPr>
            <a:lvl6pPr>
              <a:defRPr sz="1358"/>
            </a:lvl6pPr>
            <a:lvl7pPr>
              <a:defRPr sz="1358"/>
            </a:lvl7pPr>
            <a:lvl8pPr>
              <a:defRPr sz="1358"/>
            </a:lvl8pPr>
            <a:lvl9pPr>
              <a:defRPr sz="1358"/>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7387AB1-7AE6-402A-9D41-2339801EAFAC}" type="datetime1">
              <a:rPr lang="fr-FR" smtClean="0">
                <a:solidFill>
                  <a:prstClr val="black">
                    <a:tint val="75000"/>
                  </a:prstClr>
                </a:solidFill>
              </a:rPr>
              <a:pPr/>
              <a:t>09/09/2015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387546159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0357" y="311997"/>
            <a:ext cx="2670644" cy="1091988"/>
          </a:xfrm>
        </p:spPr>
        <p:txBody>
          <a:bodyPr anchor="b"/>
          <a:lstStyle>
            <a:lvl1pPr>
              <a:defRPr sz="2173"/>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520248" y="673826"/>
            <a:ext cx="4191953" cy="3325798"/>
          </a:xfrm>
        </p:spPr>
        <p:txBody>
          <a:bodyPr anchor="t"/>
          <a:lstStyle>
            <a:lvl1pPr marL="0" indent="0">
              <a:buNone/>
              <a:defRPr sz="2173"/>
            </a:lvl1pPr>
            <a:lvl2pPr marL="310530" indent="0">
              <a:buNone/>
              <a:defRPr sz="1902"/>
            </a:lvl2pPr>
            <a:lvl3pPr marL="621060" indent="0">
              <a:buNone/>
              <a:defRPr sz="1630"/>
            </a:lvl3pPr>
            <a:lvl4pPr marL="931591" indent="0">
              <a:buNone/>
              <a:defRPr sz="1358"/>
            </a:lvl4pPr>
            <a:lvl5pPr marL="1242121" indent="0">
              <a:buNone/>
              <a:defRPr sz="1358"/>
            </a:lvl5pPr>
            <a:lvl6pPr marL="1552651" indent="0">
              <a:buNone/>
              <a:defRPr sz="1358"/>
            </a:lvl6pPr>
            <a:lvl7pPr marL="1863181" indent="0">
              <a:buNone/>
              <a:defRPr sz="1358"/>
            </a:lvl7pPr>
            <a:lvl8pPr marL="2173712" indent="0">
              <a:buNone/>
              <a:defRPr sz="1358"/>
            </a:lvl8pPr>
            <a:lvl9pPr marL="2484242" indent="0">
              <a:buNone/>
              <a:defRPr sz="1358"/>
            </a:lvl9pPr>
          </a:lstStyle>
          <a:p>
            <a:r>
              <a:rPr lang="fr-FR" dirty="0" smtClean="0"/>
              <a:t>Cliquez sur l'icône pour ajouter une image</a:t>
            </a:r>
            <a:endParaRPr lang="en-US" dirty="0"/>
          </a:p>
        </p:txBody>
      </p:sp>
      <p:sp>
        <p:nvSpPr>
          <p:cNvPr id="4" name="Text Placeholder 3"/>
          <p:cNvSpPr>
            <a:spLocks noGrp="1"/>
          </p:cNvSpPr>
          <p:nvPr>
            <p:ph type="body" sz="half" idx="2"/>
          </p:nvPr>
        </p:nvSpPr>
        <p:spPr>
          <a:xfrm>
            <a:off x="570357" y="1403985"/>
            <a:ext cx="2670644" cy="2601056"/>
          </a:xfrm>
        </p:spPr>
        <p:txBody>
          <a:bodyPr/>
          <a:lstStyle>
            <a:lvl1pPr marL="0" indent="0">
              <a:buNone/>
              <a:defRPr sz="1087"/>
            </a:lvl1pPr>
            <a:lvl2pPr marL="310530" indent="0">
              <a:buNone/>
              <a:defRPr sz="951"/>
            </a:lvl2pPr>
            <a:lvl3pPr marL="621060" indent="0">
              <a:buNone/>
              <a:defRPr sz="815"/>
            </a:lvl3pPr>
            <a:lvl4pPr marL="931591" indent="0">
              <a:buNone/>
              <a:defRPr sz="679"/>
            </a:lvl4pPr>
            <a:lvl5pPr marL="1242121" indent="0">
              <a:buNone/>
              <a:defRPr sz="679"/>
            </a:lvl5pPr>
            <a:lvl6pPr marL="1552651" indent="0">
              <a:buNone/>
              <a:defRPr sz="679"/>
            </a:lvl6pPr>
            <a:lvl7pPr marL="1863181" indent="0">
              <a:buNone/>
              <a:defRPr sz="679"/>
            </a:lvl7pPr>
            <a:lvl8pPr marL="2173712" indent="0">
              <a:buNone/>
              <a:defRPr sz="679"/>
            </a:lvl8pPr>
            <a:lvl9pPr marL="2484242" indent="0">
              <a:buNone/>
              <a:defRPr sz="679"/>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5E7AEF6-2904-4FF6-AF3C-2E479AA8E611}" type="datetime1">
              <a:rPr lang="fr-FR" smtClean="0">
                <a:solidFill>
                  <a:prstClr val="black">
                    <a:tint val="75000"/>
                  </a:prstClr>
                </a:solidFill>
              </a:rPr>
              <a:pPr/>
              <a:t>09/09/2015</a:t>
            </a:fld>
            <a:endParaRPr lang="fr-FR"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fr-FR"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00043410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4CF373-825B-457D-ACC5-F403C73B84BC}"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254952112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25661" y="249164"/>
            <a:ext cx="1785461" cy="396604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569277" y="249164"/>
            <a:ext cx="5252879" cy="3966041"/>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C74CD04-D403-422D-B3CD-513A23135A99}" type="datetime1">
              <a:rPr lang="fr-FR" smtClean="0">
                <a:solidFill>
                  <a:prstClr val="black">
                    <a:tint val="75000"/>
                  </a:prstClr>
                </a:solidFill>
              </a:rPr>
              <a:pPr/>
              <a:t>09/09/2015</a:t>
            </a:fld>
            <a:endParaRPr lang="fr-FR"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fr-FR"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216D6DEA-369B-4E75-9939-9030780B741F}" type="slidenum">
              <a:rPr lang="fr-FR" smtClean="0">
                <a:solidFill>
                  <a:prstClr val="black">
                    <a:tint val="75000"/>
                  </a:prstClr>
                </a:solidFill>
              </a:rPr>
              <a:pPr/>
              <a:t>‹N°›</a:t>
            </a:fld>
            <a:endParaRPr lang="fr-FR" dirty="0">
              <a:solidFill>
                <a:prstClr val="black">
                  <a:tint val="75000"/>
                </a:prstClr>
              </a:solidFill>
            </a:endParaRPr>
          </a:p>
        </p:txBody>
      </p:sp>
    </p:spTree>
    <p:extLst>
      <p:ext uri="{BB962C8B-B14F-4D97-AF65-F5344CB8AC3E}">
        <p14:creationId xmlns:p14="http://schemas.microsoft.com/office/powerpoint/2010/main" val="1776043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413369" y="186727"/>
            <a:ext cx="7449752" cy="780319"/>
          </a:xfrm>
        </p:spPr>
        <p:txBody>
          <a:bodyPr/>
          <a:lstStyle/>
          <a:p>
            <a:r>
              <a:rPr lang="it-IT" smtClean="0"/>
              <a:t>Fare clic per modificare lo stile del titolo</a:t>
            </a:r>
            <a:endParaRPr lang="it-IT"/>
          </a:p>
        </p:txBody>
      </p:sp>
      <p:sp>
        <p:nvSpPr>
          <p:cNvPr id="3" name="Rectangle 3"/>
          <p:cNvSpPr>
            <a:spLocks noGrp="1" noChangeArrowheads="1"/>
          </p:cNvSpPr>
          <p:nvPr>
            <p:ph type="dt" idx="10"/>
          </p:nvPr>
        </p:nvSpPr>
        <p:spPr>
          <a:ln/>
        </p:spPr>
        <p:txBody>
          <a:bodyPr/>
          <a:lstStyle>
            <a:lvl1pPr>
              <a:defRPr/>
            </a:lvl1pPr>
          </a:lstStyle>
          <a:p>
            <a:pPr>
              <a:defRPr/>
            </a:pPr>
            <a:endParaRPr lang="fr-FR" altLang="it-IT" dirty="0"/>
          </a:p>
        </p:txBody>
      </p:sp>
      <p:sp>
        <p:nvSpPr>
          <p:cNvPr id="4" name="Rectangle 4"/>
          <p:cNvSpPr>
            <a:spLocks noGrp="1" noChangeArrowheads="1"/>
          </p:cNvSpPr>
          <p:nvPr>
            <p:ph type="ftr" idx="11"/>
          </p:nvPr>
        </p:nvSpPr>
        <p:spPr>
          <a:ln/>
        </p:spPr>
        <p:txBody>
          <a:bodyPr/>
          <a:lstStyle>
            <a:lvl1pPr>
              <a:defRPr/>
            </a:lvl1pPr>
          </a:lstStyle>
          <a:p>
            <a:pPr>
              <a:defRPr/>
            </a:pPr>
            <a:endParaRPr lang="fr-FR" altLang="it-IT" dirty="0"/>
          </a:p>
        </p:txBody>
      </p:sp>
      <p:sp>
        <p:nvSpPr>
          <p:cNvPr id="5" name="Rectangle 5"/>
          <p:cNvSpPr>
            <a:spLocks noGrp="1" noChangeArrowheads="1"/>
          </p:cNvSpPr>
          <p:nvPr>
            <p:ph type="sldNum" idx="12"/>
          </p:nvPr>
        </p:nvSpPr>
        <p:spPr>
          <a:ln/>
        </p:spPr>
        <p:txBody>
          <a:bodyPr/>
          <a:lstStyle>
            <a:lvl1pPr>
              <a:defRPr/>
            </a:lvl1pPr>
          </a:lstStyle>
          <a:p>
            <a:fld id="{22E57FE2-A480-4B34-A798-3178236FA9D1}" type="slidenum">
              <a:rPr lang="fr-FR"/>
              <a:pPr/>
              <a:t>‹N°›</a:t>
            </a:fld>
            <a:endParaRPr lang="fr-FR" dirty="0"/>
          </a:p>
        </p:txBody>
      </p:sp>
    </p:spTree>
    <p:extLst>
      <p:ext uri="{BB962C8B-B14F-4D97-AF65-F5344CB8AC3E}">
        <p14:creationId xmlns:p14="http://schemas.microsoft.com/office/powerpoint/2010/main" val="141728719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EA9765BD-003A-4DD5-B570-A9EB3BB9CD59}" type="datetime1">
              <a:rPr lang="fr-FR" smtClean="0">
                <a:solidFill>
                  <a:prstClr val="black">
                    <a:tint val="75000"/>
                  </a:prstClr>
                </a:solidFill>
              </a:rPr>
              <a:pPr defTabSz="641775"/>
              <a:t>09/09/2015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760838766"/>
      </p:ext>
    </p:extLst>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69278" y="249164"/>
            <a:ext cx="7141845" cy="90457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569278" y="1245820"/>
            <a:ext cx="7141845" cy="296938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569278" y="4337621"/>
            <a:ext cx="1863090" cy="249164"/>
          </a:xfrm>
          <a:prstGeom prst="rect">
            <a:avLst/>
          </a:prstGeom>
        </p:spPr>
        <p:txBody>
          <a:bodyPr vert="horz" lIns="91440" tIns="45720" rIns="91440" bIns="45720" rtlCol="0" anchor="ctr"/>
          <a:lstStyle>
            <a:lvl1pPr algn="l">
              <a:defRPr sz="815">
                <a:solidFill>
                  <a:schemeClr val="tx1">
                    <a:tint val="75000"/>
                  </a:schemeClr>
                </a:solidFill>
              </a:defRPr>
            </a:lvl1pPr>
          </a:lstStyle>
          <a:p>
            <a:pPr defTabSz="641775"/>
            <a:fld id="{BA7A983D-18A8-41AA-800F-DB8B997C9700}" type="datetime1">
              <a:rPr lang="fr-FR" smtClean="0">
                <a:solidFill>
                  <a:prstClr val="black">
                    <a:tint val="75000"/>
                  </a:prstClr>
                </a:solidFill>
              </a:rPr>
              <a:pPr defTabSz="641775"/>
              <a:t>09/09/2015</a:t>
            </a:fld>
            <a:endParaRPr lang="fr-FR" dirty="0">
              <a:solidFill>
                <a:prstClr val="black">
                  <a:tint val="75000"/>
                </a:prstClr>
              </a:solidFill>
            </a:endParaRPr>
          </a:p>
        </p:txBody>
      </p:sp>
      <p:sp>
        <p:nvSpPr>
          <p:cNvPr id="5" name="Footer Placeholder 4"/>
          <p:cNvSpPr>
            <a:spLocks noGrp="1"/>
          </p:cNvSpPr>
          <p:nvPr>
            <p:ph type="ftr" sz="quarter" idx="3"/>
          </p:nvPr>
        </p:nvSpPr>
        <p:spPr>
          <a:xfrm>
            <a:off x="2742883" y="4337621"/>
            <a:ext cx="2794635" cy="249164"/>
          </a:xfrm>
          <a:prstGeom prst="rect">
            <a:avLst/>
          </a:prstGeom>
        </p:spPr>
        <p:txBody>
          <a:bodyPr vert="horz" lIns="91440" tIns="45720" rIns="91440" bIns="45720" rtlCol="0" anchor="ctr"/>
          <a:lstStyle>
            <a:lvl1pPr algn="ctr">
              <a:defRPr sz="815">
                <a:solidFill>
                  <a:schemeClr val="tx1">
                    <a:tint val="75000"/>
                  </a:schemeClr>
                </a:solidFill>
              </a:defRPr>
            </a:lvl1pPr>
          </a:lstStyle>
          <a:p>
            <a:pPr defTabSz="641775"/>
            <a:endParaRPr lang="fr-FR" dirty="0">
              <a:solidFill>
                <a:prstClr val="black">
                  <a:tint val="75000"/>
                </a:prstClr>
              </a:solidFill>
            </a:endParaRPr>
          </a:p>
        </p:txBody>
      </p:sp>
      <p:sp>
        <p:nvSpPr>
          <p:cNvPr id="6" name="Slide Number Placeholder 5"/>
          <p:cNvSpPr>
            <a:spLocks noGrp="1"/>
          </p:cNvSpPr>
          <p:nvPr>
            <p:ph type="sldNum" sz="quarter" idx="4"/>
          </p:nvPr>
        </p:nvSpPr>
        <p:spPr>
          <a:xfrm>
            <a:off x="5848033" y="4337621"/>
            <a:ext cx="1863090" cy="249164"/>
          </a:xfrm>
          <a:prstGeom prst="rect">
            <a:avLst/>
          </a:prstGeom>
        </p:spPr>
        <p:txBody>
          <a:bodyPr vert="horz" lIns="91440" tIns="45720" rIns="91440" bIns="45720" rtlCol="0" anchor="ctr"/>
          <a:lstStyle>
            <a:lvl1pPr algn="r">
              <a:defRPr sz="815">
                <a:solidFill>
                  <a:schemeClr val="tx1">
                    <a:tint val="75000"/>
                  </a:schemeClr>
                </a:solidFill>
              </a:defRPr>
            </a:lvl1pPr>
          </a:lstStyle>
          <a:p>
            <a:pPr defTabSz="641775"/>
            <a:fld id="{715311B9-6A58-4050-81AE-81F8E88ABC36}" type="slidenum">
              <a:rPr lang="fr-FR" smtClean="0">
                <a:solidFill>
                  <a:prstClr val="black">
                    <a:tint val="75000"/>
                  </a:prstClr>
                </a:solidFill>
              </a:rPr>
              <a:pPr defTabSz="641775"/>
              <a:t>‹N°›</a:t>
            </a:fld>
            <a:endParaRPr lang="fr-FR" dirty="0">
              <a:solidFill>
                <a:prstClr val="black">
                  <a:tint val="75000"/>
                </a:prstClr>
              </a:solidFill>
            </a:endParaRPr>
          </a:p>
        </p:txBody>
      </p:sp>
    </p:spTree>
    <p:extLst>
      <p:ext uri="{BB962C8B-B14F-4D97-AF65-F5344CB8AC3E}">
        <p14:creationId xmlns:p14="http://schemas.microsoft.com/office/powerpoint/2010/main" val="97070049"/>
      </p:ext>
    </p:extLst>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 id="2147484164" r:id="rId12"/>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hf hdr="0" ftr="0" dt="0"/>
  <p:txStyles>
    <p:titleStyle>
      <a:lvl1pPr algn="l" defTabSz="621060" rtl="0" eaLnBrk="1" latinLnBrk="0" hangingPunct="1">
        <a:lnSpc>
          <a:spcPct val="90000"/>
        </a:lnSpc>
        <a:spcBef>
          <a:spcPct val="0"/>
        </a:spcBef>
        <a:buNone/>
        <a:defRPr sz="2988" kern="1200">
          <a:solidFill>
            <a:schemeClr val="tx1"/>
          </a:solidFill>
          <a:latin typeface="+mj-lt"/>
          <a:ea typeface="+mj-ea"/>
          <a:cs typeface="+mj-cs"/>
        </a:defRPr>
      </a:lvl1pPr>
    </p:titleStyle>
    <p:bodyStyle>
      <a:lvl1pPr marL="155265" indent="-155265" algn="l" defTabSz="621060" rtl="0" eaLnBrk="1" latinLnBrk="0" hangingPunct="1">
        <a:lnSpc>
          <a:spcPct val="90000"/>
        </a:lnSpc>
        <a:spcBef>
          <a:spcPts val="679"/>
        </a:spcBef>
        <a:buFont typeface="Arial" panose="020B0604020202020204" pitchFamily="34" charset="0"/>
        <a:buChar char="•"/>
        <a:defRPr sz="1902" kern="1200">
          <a:solidFill>
            <a:schemeClr val="tx1"/>
          </a:solidFill>
          <a:latin typeface="+mn-lt"/>
          <a:ea typeface="+mn-ea"/>
          <a:cs typeface="+mn-cs"/>
        </a:defRPr>
      </a:lvl1pPr>
      <a:lvl2pPr marL="465795" indent="-155265" algn="l" defTabSz="621060" rtl="0" eaLnBrk="1" latinLnBrk="0" hangingPunct="1">
        <a:lnSpc>
          <a:spcPct val="90000"/>
        </a:lnSpc>
        <a:spcBef>
          <a:spcPts val="340"/>
        </a:spcBef>
        <a:buFont typeface="Arial" panose="020B0604020202020204" pitchFamily="34" charset="0"/>
        <a:buChar char="•"/>
        <a:defRPr sz="1630" kern="1200">
          <a:solidFill>
            <a:schemeClr val="tx1"/>
          </a:solidFill>
          <a:latin typeface="+mn-lt"/>
          <a:ea typeface="+mn-ea"/>
          <a:cs typeface="+mn-cs"/>
        </a:defRPr>
      </a:lvl2pPr>
      <a:lvl3pPr marL="776326" indent="-155265" algn="l" defTabSz="621060" rtl="0" eaLnBrk="1" latinLnBrk="0" hangingPunct="1">
        <a:lnSpc>
          <a:spcPct val="90000"/>
        </a:lnSpc>
        <a:spcBef>
          <a:spcPts val="340"/>
        </a:spcBef>
        <a:buFont typeface="Arial" panose="020B0604020202020204" pitchFamily="34" charset="0"/>
        <a:buChar char="•"/>
        <a:defRPr sz="1358" kern="1200">
          <a:solidFill>
            <a:schemeClr val="tx1"/>
          </a:solidFill>
          <a:latin typeface="+mn-lt"/>
          <a:ea typeface="+mn-ea"/>
          <a:cs typeface="+mn-cs"/>
        </a:defRPr>
      </a:lvl3pPr>
      <a:lvl4pPr marL="108685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4pPr>
      <a:lvl5pPr marL="139738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5pPr>
      <a:lvl6pPr marL="1707916"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6pPr>
      <a:lvl7pPr marL="201844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7pPr>
      <a:lvl8pPr marL="232897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8pPr>
      <a:lvl9pPr marL="2639507" indent="-155265" algn="l" defTabSz="621060" rtl="0" eaLnBrk="1" latinLnBrk="0" hangingPunct="1">
        <a:lnSpc>
          <a:spcPct val="90000"/>
        </a:lnSpc>
        <a:spcBef>
          <a:spcPts val="340"/>
        </a:spcBef>
        <a:buFont typeface="Arial" panose="020B0604020202020204" pitchFamily="34" charset="0"/>
        <a:buChar char="•"/>
        <a:defRPr sz="1223" kern="1200">
          <a:solidFill>
            <a:schemeClr val="tx1"/>
          </a:solidFill>
          <a:latin typeface="+mn-lt"/>
          <a:ea typeface="+mn-ea"/>
          <a:cs typeface="+mn-cs"/>
        </a:defRPr>
      </a:lvl9pPr>
    </p:bodyStyle>
    <p:otherStyle>
      <a:defPPr>
        <a:defRPr lang="en-US"/>
      </a:defPPr>
      <a:lvl1pPr marL="0" algn="l" defTabSz="621060" rtl="0" eaLnBrk="1" latinLnBrk="0" hangingPunct="1">
        <a:defRPr sz="1223" kern="1200">
          <a:solidFill>
            <a:schemeClr val="tx1"/>
          </a:solidFill>
          <a:latin typeface="+mn-lt"/>
          <a:ea typeface="+mn-ea"/>
          <a:cs typeface="+mn-cs"/>
        </a:defRPr>
      </a:lvl1pPr>
      <a:lvl2pPr marL="310530" algn="l" defTabSz="621060" rtl="0" eaLnBrk="1" latinLnBrk="0" hangingPunct="1">
        <a:defRPr sz="1223" kern="1200">
          <a:solidFill>
            <a:schemeClr val="tx1"/>
          </a:solidFill>
          <a:latin typeface="+mn-lt"/>
          <a:ea typeface="+mn-ea"/>
          <a:cs typeface="+mn-cs"/>
        </a:defRPr>
      </a:lvl2pPr>
      <a:lvl3pPr marL="621060" algn="l" defTabSz="621060" rtl="0" eaLnBrk="1" latinLnBrk="0" hangingPunct="1">
        <a:defRPr sz="1223" kern="1200">
          <a:solidFill>
            <a:schemeClr val="tx1"/>
          </a:solidFill>
          <a:latin typeface="+mn-lt"/>
          <a:ea typeface="+mn-ea"/>
          <a:cs typeface="+mn-cs"/>
        </a:defRPr>
      </a:lvl3pPr>
      <a:lvl4pPr marL="931591" algn="l" defTabSz="621060" rtl="0" eaLnBrk="1" latinLnBrk="0" hangingPunct="1">
        <a:defRPr sz="1223" kern="1200">
          <a:solidFill>
            <a:schemeClr val="tx1"/>
          </a:solidFill>
          <a:latin typeface="+mn-lt"/>
          <a:ea typeface="+mn-ea"/>
          <a:cs typeface="+mn-cs"/>
        </a:defRPr>
      </a:lvl4pPr>
      <a:lvl5pPr marL="1242121" algn="l" defTabSz="621060" rtl="0" eaLnBrk="1" latinLnBrk="0" hangingPunct="1">
        <a:defRPr sz="1223" kern="1200">
          <a:solidFill>
            <a:schemeClr val="tx1"/>
          </a:solidFill>
          <a:latin typeface="+mn-lt"/>
          <a:ea typeface="+mn-ea"/>
          <a:cs typeface="+mn-cs"/>
        </a:defRPr>
      </a:lvl5pPr>
      <a:lvl6pPr marL="1552651" algn="l" defTabSz="621060" rtl="0" eaLnBrk="1" latinLnBrk="0" hangingPunct="1">
        <a:defRPr sz="1223" kern="1200">
          <a:solidFill>
            <a:schemeClr val="tx1"/>
          </a:solidFill>
          <a:latin typeface="+mn-lt"/>
          <a:ea typeface="+mn-ea"/>
          <a:cs typeface="+mn-cs"/>
        </a:defRPr>
      </a:lvl6pPr>
      <a:lvl7pPr marL="1863181" algn="l" defTabSz="621060" rtl="0" eaLnBrk="1" latinLnBrk="0" hangingPunct="1">
        <a:defRPr sz="1223" kern="1200">
          <a:solidFill>
            <a:schemeClr val="tx1"/>
          </a:solidFill>
          <a:latin typeface="+mn-lt"/>
          <a:ea typeface="+mn-ea"/>
          <a:cs typeface="+mn-cs"/>
        </a:defRPr>
      </a:lvl7pPr>
      <a:lvl8pPr marL="2173712" algn="l" defTabSz="621060" rtl="0" eaLnBrk="1" latinLnBrk="0" hangingPunct="1">
        <a:defRPr sz="1223" kern="1200">
          <a:solidFill>
            <a:schemeClr val="tx1"/>
          </a:solidFill>
          <a:latin typeface="+mn-lt"/>
          <a:ea typeface="+mn-ea"/>
          <a:cs typeface="+mn-cs"/>
        </a:defRPr>
      </a:lvl8pPr>
      <a:lvl9pPr marL="2484242" algn="l" defTabSz="621060" rtl="0" eaLnBrk="1" latinLnBrk="0" hangingPunct="1">
        <a:defRPr sz="12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4.jpeg"/><Relationship Id="rId12"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slide" Target="slide16.xml"/><Relationship Id="rId5" Type="http://schemas.openxmlformats.org/officeDocument/2006/relationships/image" Target="../media/image2.jpeg"/><Relationship Id="rId10" Type="http://schemas.openxmlformats.org/officeDocument/2006/relationships/slide" Target="slide12.xml"/><Relationship Id="rId4" Type="http://schemas.openxmlformats.org/officeDocument/2006/relationships/image" Target="../media/image1.jpeg"/><Relationship Id="rId9"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image" Target="http://ricette.giallozafferano.it/images/ricette/33/3396/Polpettone_in_cassetta_seq1.jpg" TargetMode="External"/><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2.gif"/></Relationships>
</file>

<file path=ppt/slides/_rels/slide3.xml.rels><?xml version="1.0" encoding="UTF-8" standalone="yes"?>
<Relationships xmlns="http://schemas.openxmlformats.org/package/2006/relationships"><Relationship Id="rId8" Type="http://schemas.openxmlformats.org/officeDocument/2006/relationships/image" Target="http://ricette.giallozafferano.it/images/ricette/33/3396/Polpettone_in_cassetta_seq1.jpg" TargetMode="External"/><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10.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2.gif"/></Relationships>
</file>

<file path=ppt/slides/_rels/slide4.xml.rels><?xml version="1.0" encoding="UTF-8" standalone="yes"?>
<Relationships xmlns="http://schemas.openxmlformats.org/package/2006/relationships"><Relationship Id="rId8" Type="http://schemas.openxmlformats.org/officeDocument/2006/relationships/image" Target="http://ricette.giallozafferano.it/images/ricette/33/3396/Polpettone_in_cassetta_seq1.jpg" TargetMode="External"/><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10.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2.gif"/></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2.gif"/><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image" Target="http://ricette.giallozafferano.it/images/ricette/33/3396/Polpettone_in_cassetta_seq2.jpg" TargetMode="External"/><Relationship Id="rId5" Type="http://schemas.openxmlformats.org/officeDocument/2006/relationships/image" Target="../media/image17.jpe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12.gif"/><Relationship Id="rId5" Type="http://schemas.openxmlformats.org/officeDocument/2006/relationships/image" Target="http://ricette.giallozafferano.it/images/ricette/33/3396/Polpettone_in_cassetta_seq2.jpg" TargetMode="Externa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12.gif"/><Relationship Id="rId5" Type="http://schemas.openxmlformats.org/officeDocument/2006/relationships/image" Target="http://ricette.giallozafferano.it/images/ricette/33/3396/Polpettone_in_cassetta_seq2.jpg" TargetMode="Externa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12.gif"/><Relationship Id="rId5" Type="http://schemas.openxmlformats.org/officeDocument/2006/relationships/image" Target="http://ricette.giallozafferano.it/images/ricette/33/3396/Polpettone_in_cassetta_seq3.jpg" TargetMode="Externa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image" Target="../media/image12.gif"/><Relationship Id="rId5" Type="http://schemas.openxmlformats.org/officeDocument/2006/relationships/image" Target="http://ricette.giallozafferano.it/images/ricette/33/3396/Polpettone_in_cassetta_seq3.jpg" TargetMode="Externa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slide" Target="slide1.xml"/><Relationship Id="rId5" Type="http://schemas.openxmlformats.org/officeDocument/2006/relationships/image" Target="http://ricette.giallozafferano.it/images/ricette/33/3396/Polpettone_in_cassetta_seq3.jpg" TargetMode="Externa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image" Target="../media/image12.gif"/><Relationship Id="rId5" Type="http://schemas.openxmlformats.org/officeDocument/2006/relationships/image" Target="http://ricette.giallozafferano.it/images/ricette/33/3396/Polpettone_in_cassetta_seq4.jpg" TargetMode="Externa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6.jpeg"/><Relationship Id="rId7" Type="http://schemas.openxmlformats.org/officeDocument/2006/relationships/image" Target="../media/image23.jpg"/><Relationship Id="rId12" Type="http://schemas.openxmlformats.org/officeDocument/2006/relationships/image" Target="../media/image12.gif"/><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image" Target="../media/image22.jpg"/><Relationship Id="rId11" Type="http://schemas.openxmlformats.org/officeDocument/2006/relationships/image" Target="http://ricette.giallozafferano.it/images/ricette/33/3396/Polpettone_in_cassetta_seq2.jpg" TargetMode="External"/><Relationship Id="rId5" Type="http://schemas.openxmlformats.org/officeDocument/2006/relationships/image" Target="../media/image21.jpg"/><Relationship Id="rId10" Type="http://schemas.openxmlformats.org/officeDocument/2006/relationships/image" Target="../media/image17.jpeg"/><Relationship Id="rId4" Type="http://schemas.openxmlformats.org/officeDocument/2006/relationships/image" Target="../media/image20.jpg"/><Relationship Id="rId9" Type="http://schemas.openxmlformats.org/officeDocument/2006/relationships/image" Target="http://ricette.giallozafferano.it/images/ricette/33/3396/Polpettone_in_cassetta_seq1.jpg"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4.jpg"/><Relationship Id="rId7" Type="http://schemas.openxmlformats.org/officeDocument/2006/relationships/image" Target="../media/image26.jp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http://ricette.giallozafferano.it/images/ricette/33/3396/Polpettone_in_cassetta_seq2.jpg" TargetMode="External"/><Relationship Id="rId5" Type="http://schemas.openxmlformats.org/officeDocument/2006/relationships/image" Target="../media/image17.jpeg"/><Relationship Id="rId4" Type="http://schemas.openxmlformats.org/officeDocument/2006/relationships/image" Target="../media/image25.jpg"/><Relationship Id="rId9" Type="http://schemas.openxmlformats.org/officeDocument/2006/relationships/image" Target="../media/image12.gif"/></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16.jpeg"/><Relationship Id="rId7" Type="http://schemas.openxmlformats.org/officeDocument/2006/relationships/image" Target="../media/image31.png"/><Relationship Id="rId12" Type="http://schemas.openxmlformats.org/officeDocument/2006/relationships/image" Target="../media/image12.gif"/><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image" Target="../media/image30.png"/><Relationship Id="rId11" Type="http://schemas.openxmlformats.org/officeDocument/2006/relationships/image" Target="http://ricette.giallozafferano.it/images/ricette/33/3396/Polpettone_in_cassetta_seq2.jpg" TargetMode="External"/><Relationship Id="rId5" Type="http://schemas.openxmlformats.org/officeDocument/2006/relationships/image" Target="../media/image29.jpg"/><Relationship Id="rId10" Type="http://schemas.openxmlformats.org/officeDocument/2006/relationships/image" Target="../media/image17.jpeg"/><Relationship Id="rId4" Type="http://schemas.openxmlformats.org/officeDocument/2006/relationships/image" Target="../media/image28.jpg"/><Relationship Id="rId9" Type="http://schemas.openxmlformats.org/officeDocument/2006/relationships/image" Target="http://ricette.giallozafferano.it/images/ricette/33/3396/Polpettone_in_cassetta_seq1.jpg"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6.jpeg"/><Relationship Id="rId7" Type="http://schemas.openxmlformats.org/officeDocument/2006/relationships/image" Target="../media/image35.jpg"/><Relationship Id="rId12" Type="http://schemas.openxmlformats.org/officeDocument/2006/relationships/slide" Target="slide1.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image" Target="../media/image34.jpg"/><Relationship Id="rId11" Type="http://schemas.openxmlformats.org/officeDocument/2006/relationships/image" Target="http://ricette.giallozafferano.it/images/ricette/33/3396/Polpettone_in_cassetta_seq3.jpg" TargetMode="External"/><Relationship Id="rId5" Type="http://schemas.openxmlformats.org/officeDocument/2006/relationships/image" Target="../media/image33.jpg"/><Relationship Id="rId10" Type="http://schemas.openxmlformats.org/officeDocument/2006/relationships/image" Target="../media/image18.jpeg"/><Relationship Id="rId4" Type="http://schemas.openxmlformats.org/officeDocument/2006/relationships/image" Target="../media/image32.jpg"/><Relationship Id="rId9" Type="http://schemas.openxmlformats.org/officeDocument/2006/relationships/image" Target="http://ricette.giallozafferano.it/images/ricette/33/3396/Polpettone_in_cassetta_seq2.jpg"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12.gif"/></Relationships>
</file>

<file path=ppt/slides/_rels/slide1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39.jpg"/><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1.jpg"/><Relationship Id="rId7" Type="http://schemas.openxmlformats.org/officeDocument/2006/relationships/image" Target="../media/image45.jpeg"/><Relationship Id="rId12" Type="http://schemas.openxmlformats.org/officeDocument/2006/relationships/image" Target="../media/image12.gif"/><Relationship Id="rId2" Type="http://schemas.openxmlformats.org/officeDocument/2006/relationships/image" Target="../media/image40.jpg"/><Relationship Id="rId1" Type="http://schemas.openxmlformats.org/officeDocument/2006/relationships/slideLayout" Target="../slideLayouts/slideLayout7.xml"/><Relationship Id="rId6" Type="http://schemas.openxmlformats.org/officeDocument/2006/relationships/image" Target="../media/image44.jpg"/><Relationship Id="rId11" Type="http://schemas.openxmlformats.org/officeDocument/2006/relationships/image" Target="../media/image49.jpg"/><Relationship Id="rId5" Type="http://schemas.openxmlformats.org/officeDocument/2006/relationships/image" Target="../media/image43.jpg"/><Relationship Id="rId10" Type="http://schemas.openxmlformats.org/officeDocument/2006/relationships/image" Target="../media/image48.jpg"/><Relationship Id="rId4" Type="http://schemas.openxmlformats.org/officeDocument/2006/relationships/image" Target="../media/image42.jpg"/><Relationship Id="rId9" Type="http://schemas.openxmlformats.org/officeDocument/2006/relationships/image" Target="../media/image47.jpeg"/></Relationships>
</file>

<file path=ppt/slides/_rels/slide19.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50.jpeg"/><Relationship Id="rId7" Type="http://schemas.openxmlformats.org/officeDocument/2006/relationships/image" Target="../media/image52.jpeg"/><Relationship Id="rId2" Type="http://schemas.openxmlformats.org/officeDocument/2006/relationships/hyperlink" Target="http://p1.storage.canalblog.com/11/88/203448/10339005.jpg" TargetMode="External"/><Relationship Id="rId1" Type="http://schemas.openxmlformats.org/officeDocument/2006/relationships/slideLayout" Target="../slideLayouts/slideLayout18.xml"/><Relationship Id="rId6" Type="http://schemas.openxmlformats.org/officeDocument/2006/relationships/hyperlink" Target="http://p5.storage.canalblog.com/52/18/203448/10361426.jpg" TargetMode="External"/><Relationship Id="rId5" Type="http://schemas.openxmlformats.org/officeDocument/2006/relationships/image" Target="../media/image51.jpeg"/><Relationship Id="rId4" Type="http://schemas.openxmlformats.org/officeDocument/2006/relationships/hyperlink" Target="http://p1.storage.canalblog.com/11/18/203448/10361333.jp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18.xml"/><Relationship Id="rId5" Type="http://schemas.openxmlformats.org/officeDocument/2006/relationships/slide" Target="slide1.xml"/><Relationship Id="rId4" Type="http://schemas.openxmlformats.org/officeDocument/2006/relationships/image" Target="../media/image53.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a:t>
            </a:fld>
            <a:endParaRPr lang="fr-FR" dirty="0">
              <a:solidFill>
                <a:prstClr val="black">
                  <a:tint val="75000"/>
                </a:prstClr>
              </a:solidFill>
            </a:endParaRPr>
          </a:p>
        </p:txBody>
      </p:sp>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350"/>
            <a:ext cx="4133850" cy="2333625"/>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96279" y="6350"/>
            <a:ext cx="4208992" cy="2333625"/>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333625"/>
            <a:ext cx="4133850" cy="2434802"/>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96279" y="2333625"/>
            <a:ext cx="4208992" cy="2434802"/>
          </a:xfrm>
          <a:prstGeom prst="rect">
            <a:avLst/>
          </a:prstGeom>
        </p:spPr>
      </p:pic>
      <p:sp>
        <p:nvSpPr>
          <p:cNvPr id="7" name="Rectangle 6"/>
          <p:cNvSpPr>
            <a:spLocks noChangeArrowheads="1"/>
          </p:cNvSpPr>
          <p:nvPr/>
        </p:nvSpPr>
        <p:spPr bwMode="auto">
          <a:xfrm>
            <a:off x="93150" y="267429"/>
            <a:ext cx="24207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itchFamily="34" charset="0"/>
              </a:defRPr>
            </a:lvl1pPr>
            <a:lvl2pPr marL="742950" indent="-285750" eaLnBrk="0" hangingPunct="0">
              <a:spcBef>
                <a:spcPct val="20000"/>
              </a:spcBef>
              <a:buChar char="–"/>
              <a:defRPr sz="2800">
                <a:solidFill>
                  <a:schemeClr val="tx1"/>
                </a:solidFill>
                <a:latin typeface="Arial" pitchFamily="34" charset="0"/>
              </a:defRPr>
            </a:lvl2pPr>
            <a:lvl3pPr marL="1143000" indent="-228600" eaLnBrk="0" hangingPunct="0">
              <a:spcBef>
                <a:spcPct val="20000"/>
              </a:spcBef>
              <a:buChar char="•"/>
              <a:defRPr sz="2400">
                <a:solidFill>
                  <a:schemeClr val="tx1"/>
                </a:solidFill>
                <a:latin typeface="Arial" pitchFamily="34" charset="0"/>
              </a:defRPr>
            </a:lvl3pPr>
            <a:lvl4pPr marL="1600200" indent="-228600" eaLnBrk="0" hangingPunct="0">
              <a:spcBef>
                <a:spcPct val="20000"/>
              </a:spcBef>
              <a:buChar char="–"/>
              <a:defRPr sz="2000">
                <a:solidFill>
                  <a:schemeClr val="tx1"/>
                </a:solidFill>
                <a:latin typeface="Arial" pitchFamily="34" charset="0"/>
              </a:defRPr>
            </a:lvl4pPr>
            <a:lvl5pPr marL="2057400" indent="-228600" eaLnBrk="0" hangingPunct="0">
              <a:spcBef>
                <a:spcPct val="20000"/>
              </a:spcBef>
              <a:buChar char="»"/>
              <a:defRPr sz="2000">
                <a:solidFill>
                  <a:schemeClr val="tx1"/>
                </a:solidFill>
                <a:latin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defRPr>
            </a:lvl9pPr>
          </a:lstStyle>
          <a:p>
            <a:pPr eaLnBrk="1" hangingPunct="1">
              <a:spcBef>
                <a:spcPct val="0"/>
              </a:spcBef>
              <a:buFontTx/>
              <a:buNone/>
            </a:pPr>
            <a:r>
              <a:rPr lang="fr-FR" altLang="fr-FR" sz="1200" b="1" i="1" dirty="0">
                <a:solidFill>
                  <a:schemeClr val="bg1"/>
                </a:solidFill>
                <a:latin typeface="Times New Roman" panose="02020603050405020304" pitchFamily="18" charset="0"/>
                <a:cs typeface="Times New Roman" panose="02020603050405020304" pitchFamily="18" charset="0"/>
              </a:rPr>
              <a:t>Il est </a:t>
            </a:r>
            <a:fld id="{2164E9B8-D9E5-411A-AC8A-638F2D39E842}" type="datetime10">
              <a:rPr lang="fr-FR" altLang="fr-FR" sz="1200" b="1" i="1" smtClean="0">
                <a:solidFill>
                  <a:schemeClr val="bg1"/>
                </a:solidFill>
                <a:latin typeface="Times New Roman" panose="02020603050405020304" pitchFamily="18" charset="0"/>
                <a:cs typeface="Times New Roman" panose="02020603050405020304" pitchFamily="18" charset="0"/>
              </a:rPr>
              <a:pPr eaLnBrk="1" hangingPunct="1">
                <a:spcBef>
                  <a:spcPct val="0"/>
                </a:spcBef>
                <a:buFontTx/>
                <a:buNone/>
              </a:pPr>
              <a:t>19:48</a:t>
            </a:fld>
            <a:r>
              <a:rPr lang="fr-FR" altLang="fr-FR" sz="1200" b="1" i="1" dirty="0" smtClean="0">
                <a:solidFill>
                  <a:schemeClr val="bg1"/>
                </a:solidFill>
                <a:latin typeface="Times New Roman" panose="02020603050405020304" pitchFamily="18" charset="0"/>
                <a:cs typeface="Times New Roman" panose="02020603050405020304" pitchFamily="18" charset="0"/>
              </a:rPr>
              <a:t> h</a:t>
            </a:r>
            <a:r>
              <a:rPr lang="fr-FR" altLang="fr-FR" sz="1200" b="1" i="1" dirty="0">
                <a:solidFill>
                  <a:schemeClr val="bg1"/>
                </a:solidFill>
                <a:latin typeface="Times New Roman" panose="02020603050405020304" pitchFamily="18" charset="0"/>
                <a:cs typeface="Times New Roman" panose="02020603050405020304" pitchFamily="18" charset="0"/>
              </a:rPr>
              <a:t>.  </a:t>
            </a:r>
            <a:fld id="{DB3B521B-D696-4D2C-958B-BEE43524A3ED}" type="datetime4">
              <a:rPr lang="fr-FR" altLang="fr-FR" sz="1200" b="1" i="1">
                <a:solidFill>
                  <a:schemeClr val="bg1"/>
                </a:solidFill>
                <a:latin typeface="Times New Roman" panose="02020603050405020304" pitchFamily="18" charset="0"/>
                <a:cs typeface="Times New Roman" panose="02020603050405020304" pitchFamily="18" charset="0"/>
              </a:rPr>
              <a:pPr eaLnBrk="1" hangingPunct="1">
                <a:spcBef>
                  <a:spcPct val="0"/>
                </a:spcBef>
                <a:buFontTx/>
                <a:buNone/>
              </a:pPr>
              <a:t>9 septembre 2015</a:t>
            </a:fld>
            <a:r>
              <a:rPr lang="fr-FR" altLang="fr-FR" sz="1200" dirty="0">
                <a:solidFill>
                  <a:schemeClr val="bg1"/>
                </a:solidFill>
                <a:latin typeface="Brussels"/>
              </a:rPr>
              <a:t> </a:t>
            </a:r>
          </a:p>
        </p:txBody>
      </p:sp>
      <p:sp>
        <p:nvSpPr>
          <p:cNvPr id="8" name="ZoneTexte 7"/>
          <p:cNvSpPr txBox="1"/>
          <p:nvPr/>
        </p:nvSpPr>
        <p:spPr>
          <a:xfrm>
            <a:off x="6051717" y="267429"/>
            <a:ext cx="2329841" cy="261610"/>
          </a:xfrm>
          <a:prstGeom prst="rect">
            <a:avLst/>
          </a:prstGeom>
          <a:noFill/>
        </p:spPr>
        <p:txBody>
          <a:bodyPr wrap="square" rtlCol="0">
            <a:spAutoFit/>
          </a:bodyPr>
          <a:lstStyle/>
          <a:p>
            <a:pPr algn="ctr"/>
            <a:r>
              <a:rPr lang="fr-FR" sz="1100" b="1" dirty="0" smtClean="0">
                <a:solidFill>
                  <a:srgbClr val="FFFF00"/>
                </a:solidFill>
                <a:latin typeface="Times New Roman" panose="02020603050405020304" pitchFamily="18" charset="0"/>
                <a:cs typeface="Times New Roman" panose="02020603050405020304" pitchFamily="18" charset="0"/>
              </a:rPr>
              <a:t>Paris le 05 septembre 2015</a:t>
            </a:r>
            <a:endParaRPr lang="fr-FR" sz="1100" b="1" dirty="0">
              <a:solidFill>
                <a:srgbClr val="FFFF00"/>
              </a:solidFill>
              <a:latin typeface="Times New Roman" panose="02020603050405020304" pitchFamily="18" charset="0"/>
              <a:cs typeface="Times New Roman" panose="02020603050405020304" pitchFamily="18" charset="0"/>
            </a:endParaRPr>
          </a:p>
        </p:txBody>
      </p:sp>
      <p:pic>
        <p:nvPicPr>
          <p:cNvPr id="9" name="Imag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324" y="3405427"/>
            <a:ext cx="640437" cy="824810"/>
          </a:xfrm>
          <a:prstGeom prst="rect">
            <a:avLst/>
          </a:prstGeom>
        </p:spPr>
      </p:pic>
      <p:sp>
        <p:nvSpPr>
          <p:cNvPr id="10" name="ZoneTexte 9"/>
          <p:cNvSpPr txBox="1"/>
          <p:nvPr/>
        </p:nvSpPr>
        <p:spPr>
          <a:xfrm>
            <a:off x="1114031" y="3943977"/>
            <a:ext cx="760099" cy="230832"/>
          </a:xfrm>
          <a:prstGeom prst="rect">
            <a:avLst/>
          </a:prstGeom>
          <a:noFill/>
        </p:spPr>
        <p:txBody>
          <a:bodyPr wrap="square" rtlCol="0">
            <a:spAutoFit/>
          </a:bodyPr>
          <a:lstStyle/>
          <a:p>
            <a:r>
              <a:rPr lang="fr-FR" sz="900" b="1" i="1" dirty="0" err="1" smtClean="0">
                <a:solidFill>
                  <a:schemeClr val="bg1"/>
                </a:solidFill>
              </a:rPr>
              <a:t>Batida</a:t>
            </a:r>
            <a:r>
              <a:rPr lang="fr-FR" sz="900" b="1" i="1" dirty="0" smtClean="0">
                <a:solidFill>
                  <a:schemeClr val="bg1"/>
                </a:solidFill>
              </a:rPr>
              <a:t> </a:t>
            </a:r>
            <a:endParaRPr lang="fr-FR" sz="900" b="1" i="1" dirty="0">
              <a:solidFill>
                <a:schemeClr val="bg1"/>
              </a:solidFill>
            </a:endParaRPr>
          </a:p>
        </p:txBody>
      </p:sp>
      <p:sp>
        <p:nvSpPr>
          <p:cNvPr id="11" name="Plaque 4">
            <a:hlinkClick r:id="rId9" action="ppaction://hlinksldjump"/>
          </p:cNvPr>
          <p:cNvSpPr/>
          <p:nvPr/>
        </p:nvSpPr>
        <p:spPr>
          <a:xfrm>
            <a:off x="30550" y="4297612"/>
            <a:ext cx="2705735" cy="359179"/>
          </a:xfrm>
          <a:prstGeom prst="bevel">
            <a:avLst/>
          </a:prstGeom>
          <a:solidFill>
            <a:srgbClr val="00B0F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smtClean="0">
                <a:ln w="0"/>
                <a:solidFill>
                  <a:schemeClr val="bg1">
                    <a:lumMod val="75000"/>
                    <a:lumOff val="25000"/>
                  </a:schemeClr>
                </a:solidFill>
                <a:latin typeface="Times New Roman" panose="02020603050405020304" pitchFamily="18" charset="0"/>
                <a:cs typeface="Times New Roman" panose="02020603050405020304" pitchFamily="18" charset="0"/>
              </a:rPr>
              <a:t>Poison dans les Légumes</a:t>
            </a:r>
          </a:p>
        </p:txBody>
      </p:sp>
      <p:sp>
        <p:nvSpPr>
          <p:cNvPr id="12" name="Plaque 4">
            <a:hlinkClick r:id="rId10" action="ppaction://hlinksldjump"/>
          </p:cNvPr>
          <p:cNvSpPr/>
          <p:nvPr/>
        </p:nvSpPr>
        <p:spPr>
          <a:xfrm>
            <a:off x="2761156" y="4308071"/>
            <a:ext cx="2857333" cy="359179"/>
          </a:xfrm>
          <a:prstGeom prst="bevel">
            <a:avLst/>
          </a:prstGeom>
          <a:solidFill>
            <a:schemeClr val="bg1"/>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smtClean="0">
                <a:ln w="0"/>
                <a:solidFill>
                  <a:schemeClr val="tx1"/>
                </a:solidFill>
                <a:latin typeface="Times New Roman" panose="02020603050405020304" pitchFamily="18" charset="0"/>
                <a:cs typeface="Times New Roman" panose="02020603050405020304" pitchFamily="18" charset="0"/>
              </a:rPr>
              <a:t>Ciseler échalotes et oignons</a:t>
            </a:r>
          </a:p>
        </p:txBody>
      </p:sp>
      <p:sp>
        <p:nvSpPr>
          <p:cNvPr id="13" name="Plaque 4">
            <a:hlinkClick r:id="rId11" action="ppaction://hlinksldjump"/>
          </p:cNvPr>
          <p:cNvSpPr/>
          <p:nvPr/>
        </p:nvSpPr>
        <p:spPr>
          <a:xfrm>
            <a:off x="5658678" y="4308071"/>
            <a:ext cx="2621722" cy="331771"/>
          </a:xfrm>
          <a:prstGeom prst="bevel">
            <a:avLst/>
          </a:prstGeom>
          <a:solidFill>
            <a:srgbClr val="FF000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753" tIns="51753" rIns="51753" bIns="51753" numCol="1" spcCol="1270" anchor="ctr" anchorCtr="0">
            <a:noAutofit/>
          </a:bodyPr>
          <a:lstStyle/>
          <a:p>
            <a:pPr algn="ctr" defTabSz="603809">
              <a:lnSpc>
                <a:spcPct val="90000"/>
              </a:lnSpc>
              <a:spcBef>
                <a:spcPct val="0"/>
              </a:spcBef>
              <a:spcAft>
                <a:spcPct val="35000"/>
              </a:spcAft>
            </a:pPr>
            <a:r>
              <a:rPr lang="fr-FR" sz="1600" b="1" dirty="0" smtClean="0">
                <a:ln w="0"/>
                <a:solidFill>
                  <a:schemeClr val="tx1"/>
                </a:solidFill>
                <a:latin typeface="Times New Roman" panose="02020603050405020304" pitchFamily="18" charset="0"/>
                <a:cs typeface="Times New Roman" panose="02020603050405020304" pitchFamily="18" charset="0"/>
              </a:rPr>
              <a:t>Cuire des pommes de terre</a:t>
            </a:r>
            <a:endParaRPr lang="fr-FR" sz="1600" b="1" dirty="0">
              <a:ln w="0"/>
              <a:solidFill>
                <a:schemeClr val="tx1"/>
              </a:solidFill>
              <a:latin typeface="Times New Roman" panose="02020603050405020304" pitchFamily="18" charset="0"/>
              <a:cs typeface="Times New Roman" panose="02020603050405020304" pitchFamily="18" charset="0"/>
            </a:endParaRPr>
          </a:p>
        </p:txBody>
      </p:sp>
      <p:sp>
        <p:nvSpPr>
          <p:cNvPr id="14" name="ZoneTexte 13"/>
          <p:cNvSpPr txBox="1"/>
          <p:nvPr/>
        </p:nvSpPr>
        <p:spPr>
          <a:xfrm>
            <a:off x="2481799" y="3698062"/>
            <a:ext cx="3569918" cy="584775"/>
          </a:xfrm>
          <a:prstGeom prst="rect">
            <a:avLst/>
          </a:prstGeom>
          <a:noFill/>
        </p:spPr>
        <p:txBody>
          <a:bodyPr wrap="square" rtlCol="0">
            <a:spAutoFit/>
          </a:bodyPr>
          <a:lstStyle/>
          <a:p>
            <a:pPr algn="ctr"/>
            <a:r>
              <a:rPr lang="fr-FR" sz="1600" dirty="0" smtClean="0">
                <a:solidFill>
                  <a:schemeClr val="bg1"/>
                </a:solidFill>
                <a:latin typeface="Script MT Bold" panose="03040602040607080904" pitchFamily="66" charset="0"/>
              </a:rPr>
              <a:t>Cliquer à l’intérieur de la barre choisie</a:t>
            </a:r>
          </a:p>
          <a:p>
            <a:pPr algn="ctr"/>
            <a:r>
              <a:rPr lang="fr-FR" sz="1600" dirty="0" smtClean="0">
                <a:solidFill>
                  <a:schemeClr val="bg1"/>
                </a:solidFill>
                <a:latin typeface="Script MT Bold" panose="03040602040607080904" pitchFamily="66" charset="0"/>
              </a:rPr>
              <a:t>←←↓→→ </a:t>
            </a:r>
            <a:endParaRPr lang="fr-FR" sz="1600" dirty="0">
              <a:solidFill>
                <a:schemeClr val="bg1"/>
              </a:solidFill>
              <a:latin typeface="Script MT Bold" panose="03040602040607080904" pitchFamily="66" charset="0"/>
            </a:endParaRPr>
          </a:p>
        </p:txBody>
      </p:sp>
      <p:pic>
        <p:nvPicPr>
          <p:cNvPr id="15" name="Picture 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42047" y="3874438"/>
            <a:ext cx="408832" cy="3115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Tree>
    <p:extLst>
      <p:ext uri="{BB962C8B-B14F-4D97-AF65-F5344CB8AC3E}">
        <p14:creationId xmlns:p14="http://schemas.microsoft.com/office/powerpoint/2010/main" val="424515042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sndAc>
          <p:stSnd loop="1">
            <p:snd r:embed="rId3" name="BATIDA_Bayon.wav"/>
          </p:stSnd>
        </p:sndAc>
      </p:transition>
    </mc:Choice>
    <mc:Fallback xmlns="">
      <p:transition spd="slow">
        <p:fade/>
        <p:sndAc>
          <p:stSnd loop="1">
            <p:snd r:embed="rId13" name="BATIDA_Bay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6000" fill="hold"/>
                                        <p:tgtEl>
                                          <p:spTgt spid="3"/>
                                        </p:tgtEl>
                                        <p:attrNameLst>
                                          <p:attrName>ppt_x</p:attrName>
                                        </p:attrNameLst>
                                      </p:cBhvr>
                                      <p:tavLst>
                                        <p:tav tm="0">
                                          <p:val>
                                            <p:strVal val="1+#ppt_w/2"/>
                                          </p:val>
                                        </p:tav>
                                        <p:tav tm="100000">
                                          <p:val>
                                            <p:strVal val="#ppt_x"/>
                                          </p:val>
                                        </p:tav>
                                      </p:tavLst>
                                    </p:anim>
                                    <p:anim calcmode="lin" valueType="num">
                                      <p:cBhvr additive="base">
                                        <p:cTn id="8" dur="6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7000" fill="hold"/>
                                        <p:tgtEl>
                                          <p:spTgt spid="6"/>
                                        </p:tgtEl>
                                        <p:attrNameLst>
                                          <p:attrName>ppt_x</p:attrName>
                                        </p:attrNameLst>
                                      </p:cBhvr>
                                      <p:tavLst>
                                        <p:tav tm="0">
                                          <p:val>
                                            <p:strVal val="0-#ppt_w/2"/>
                                          </p:val>
                                        </p:tav>
                                        <p:tav tm="100000">
                                          <p:val>
                                            <p:strVal val="#ppt_x"/>
                                          </p:val>
                                        </p:tav>
                                      </p:tavLst>
                                    </p:anim>
                                    <p:anim calcmode="lin" valueType="num">
                                      <p:cBhvr additive="base">
                                        <p:cTn id="12" dur="7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7000" fill="hold"/>
                                        <p:tgtEl>
                                          <p:spTgt spid="5"/>
                                        </p:tgtEl>
                                        <p:attrNameLst>
                                          <p:attrName>ppt_x</p:attrName>
                                        </p:attrNameLst>
                                      </p:cBhvr>
                                      <p:tavLst>
                                        <p:tav tm="0">
                                          <p:val>
                                            <p:strVal val="1+#ppt_w/2"/>
                                          </p:val>
                                        </p:tav>
                                        <p:tav tm="100000">
                                          <p:val>
                                            <p:strVal val="#ppt_x"/>
                                          </p:val>
                                        </p:tav>
                                      </p:tavLst>
                                    </p:anim>
                                    <p:anim calcmode="lin" valueType="num">
                                      <p:cBhvr additive="base">
                                        <p:cTn id="16" dur="70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7000" fill="hold"/>
                                        <p:tgtEl>
                                          <p:spTgt spid="4"/>
                                        </p:tgtEl>
                                        <p:attrNameLst>
                                          <p:attrName>ppt_x</p:attrName>
                                        </p:attrNameLst>
                                      </p:cBhvr>
                                      <p:tavLst>
                                        <p:tav tm="0">
                                          <p:val>
                                            <p:strVal val="0-#ppt_w/2"/>
                                          </p:val>
                                        </p:tav>
                                        <p:tav tm="100000">
                                          <p:val>
                                            <p:strVal val="#ppt_x"/>
                                          </p:val>
                                        </p:tav>
                                      </p:tavLst>
                                    </p:anim>
                                    <p:anim calcmode="lin" valueType="num">
                                      <p:cBhvr additive="base">
                                        <p:cTn id="20" dur="70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7000" fill="hold"/>
                                        <p:tgtEl>
                                          <p:spTgt spid="7"/>
                                        </p:tgtEl>
                                        <p:attrNameLst>
                                          <p:attrName>ppt_x</p:attrName>
                                        </p:attrNameLst>
                                      </p:cBhvr>
                                      <p:tavLst>
                                        <p:tav tm="0">
                                          <p:val>
                                            <p:strVal val="0-#ppt_w/2"/>
                                          </p:val>
                                        </p:tav>
                                        <p:tav tm="100000">
                                          <p:val>
                                            <p:strVal val="#ppt_x"/>
                                          </p:val>
                                        </p:tav>
                                      </p:tavLst>
                                    </p:anim>
                                    <p:anim calcmode="lin" valueType="num">
                                      <p:cBhvr additive="base">
                                        <p:cTn id="24" dur="7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250" fill="hold"/>
                                        <p:tgtEl>
                                          <p:spTgt spid="8"/>
                                        </p:tgtEl>
                                        <p:attrNameLst>
                                          <p:attrName>ppt_x</p:attrName>
                                        </p:attrNameLst>
                                      </p:cBhvr>
                                      <p:tavLst>
                                        <p:tav tm="0">
                                          <p:val>
                                            <p:strVal val="0-#ppt_w/2"/>
                                          </p:val>
                                        </p:tav>
                                        <p:tav tm="100000">
                                          <p:val>
                                            <p:strVal val="#ppt_x"/>
                                          </p:val>
                                        </p:tav>
                                      </p:tavLst>
                                    </p:anim>
                                    <p:anim calcmode="lin" valueType="num">
                                      <p:cBhvr additive="base">
                                        <p:cTn id="28" dur="5250" fill="hold"/>
                                        <p:tgtEl>
                                          <p:spTgt spid="8"/>
                                        </p:tgtEl>
                                        <p:attrNameLst>
                                          <p:attrName>ppt_y</p:attrName>
                                        </p:attrNameLst>
                                      </p:cBhvr>
                                      <p:tavLst>
                                        <p:tav tm="0">
                                          <p:val>
                                            <p:strVal val="#ppt_y"/>
                                          </p:val>
                                        </p:tav>
                                        <p:tav tm="100000">
                                          <p:val>
                                            <p:strVal val="#ppt_y"/>
                                          </p:val>
                                        </p:tav>
                                      </p:tavLst>
                                    </p:anim>
                                  </p:childTnLst>
                                </p:cTn>
                              </p:par>
                              <p:par>
                                <p:cTn id="29" presetID="8" presetClass="emph" presetSubtype="0" autoRev="1" fill="hold" grpId="0" nodeType="withEffect">
                                  <p:stCondLst>
                                    <p:cond delay="0"/>
                                  </p:stCondLst>
                                  <p:childTnLst>
                                    <p:animRot by="21600000">
                                      <p:cBhvr>
                                        <p:cTn id="30" dur="5000" fill="hold"/>
                                        <p:tgtEl>
                                          <p:spTgt spid="11"/>
                                        </p:tgtEl>
                                        <p:attrNameLst>
                                          <p:attrName>r</p:attrName>
                                        </p:attrNameLst>
                                      </p:cBhvr>
                                    </p:animRot>
                                  </p:childTnLst>
                                </p:cTn>
                              </p:par>
                              <p:par>
                                <p:cTn id="31" presetID="8" presetClass="emph" presetSubtype="0" autoRev="1" fill="hold" grpId="0" nodeType="withEffect">
                                  <p:stCondLst>
                                    <p:cond delay="0"/>
                                  </p:stCondLst>
                                  <p:childTnLst>
                                    <p:animRot by="21600000">
                                      <p:cBhvr>
                                        <p:cTn id="32" dur="5000" fill="hold"/>
                                        <p:tgtEl>
                                          <p:spTgt spid="12"/>
                                        </p:tgtEl>
                                        <p:attrNameLst>
                                          <p:attrName>r</p:attrName>
                                        </p:attrNameLst>
                                      </p:cBhvr>
                                    </p:animRot>
                                  </p:childTnLst>
                                </p:cTn>
                              </p:par>
                              <p:par>
                                <p:cTn id="33" presetID="8" presetClass="emph" presetSubtype="0" autoRev="1" fill="hold" grpId="0" nodeType="withEffect">
                                  <p:stCondLst>
                                    <p:cond delay="0"/>
                                  </p:stCondLst>
                                  <p:childTnLst>
                                    <p:animRot by="-21600000">
                                      <p:cBhvr>
                                        <p:cTn id="34" dur="40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animBg="1"/>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2" descr="C:\Users\Luigina\Desktop\Immagine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0545" y="0"/>
            <a:ext cx="3224468" cy="4501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2" name="Picture 11" descr="C:\Users\Luigina\Desktop\Immagine2.jpg"/>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0" y="0"/>
            <a:ext cx="4140201" cy="4679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4915606" y="2182732"/>
            <a:ext cx="1409292" cy="143484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5365" name="Rettangolo 1"/>
          <p:cNvSpPr>
            <a:spLocks noChangeArrowheads="1"/>
          </p:cNvSpPr>
          <p:nvPr/>
        </p:nvSpPr>
        <p:spPr bwMode="auto">
          <a:xfrm>
            <a:off x="535098" y="622297"/>
            <a:ext cx="3398229" cy="292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5000"/>
              </a:lnSpc>
              <a:spcBef>
                <a:spcPts val="2400"/>
              </a:spcBef>
              <a:spcAft>
                <a:spcPts val="0"/>
              </a:spcAft>
            </a:pPr>
            <a:r>
              <a:rPr lang="fr-FR" sz="1400" b="1" i="1" kern="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Du </a:t>
            </a:r>
            <a:r>
              <a:rPr lang="fr-FR" sz="1400" b="1" i="1" ker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poison dans les légumes?</a:t>
            </a:r>
            <a:endParaRPr lang="fr-FR" sz="1400" b="1" i="1" kern="0">
              <a:solidFill>
                <a:srgbClr val="365F9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Les amanites tue-mouches sont toxiques. Tout le monde le sait! Mais les pommes de terre, les tomates ou le cacao contiennent également des substances toxiques.</a:t>
            </a:r>
            <a:endParaRPr lang="fr-FR" sz="1400" b="1" i="1">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Saviez-vous que les pépins des pommes sont toxiques? 1 kg contient environ 1 mg d’acide cyanhydrique. Mais pas de panique: la dose létale se monte à environ 0,7 mg par kilo de poids corporel. Une personne pesant 60 kilos devrait donc manger 42 kg de pépins de pomme avant de mourir</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it-IT" sz="1400" b="1" i="1" smtClean="0">
                <a:solidFill>
                  <a:srgbClr val="800000"/>
                </a:solidFill>
                <a:latin typeface="Times New Roman" panose="02020603050405020304" pitchFamily="18" charset="0"/>
                <a:cs typeface="Times New Roman" panose="02020603050405020304" pitchFamily="18" charset="0"/>
              </a:rPr>
              <a:t> </a:t>
            </a:r>
            <a:endParaRPr lang="it-IT" sz="1400" b="1" i="1">
              <a:solidFill>
                <a:srgbClr val="800000"/>
              </a:solidFill>
              <a:latin typeface="Times New Roman" panose="02020603050405020304" pitchFamily="18" charset="0"/>
              <a:cs typeface="Times New Roman" panose="02020603050405020304" pitchFamily="18" charset="0"/>
            </a:endParaRPr>
          </a:p>
        </p:txBody>
      </p:sp>
      <p:sp>
        <p:nvSpPr>
          <p:cNvPr id="13" name="Rectangle 5"/>
          <p:cNvSpPr>
            <a:spLocks noChangeArrowheads="1"/>
          </p:cNvSpPr>
          <p:nvPr/>
        </p:nvSpPr>
        <p:spPr bwMode="auto">
          <a:xfrm>
            <a:off x="4080251" y="-25224"/>
            <a:ext cx="4200149" cy="4705173"/>
          </a:xfrm>
          <a:prstGeom prst="rect">
            <a:avLst/>
          </a:prstGeom>
          <a:blipFill dpi="0" rotWithShape="0">
            <a:blip r:embed="rId6"/>
            <a:srcRect/>
            <a:stretch>
              <a:fillRect/>
            </a:stretch>
          </a:blip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5716" tIns="32850" rIns="55716" bIns="27858" anchor="ctr" anchorCtr="1"/>
          <a:lstStyle/>
          <a:p>
            <a:pPr algn="ctr">
              <a:lnSpc>
                <a:spcPct val="96000"/>
              </a:lnSpc>
              <a:tabLst>
                <a:tab pos="278139" algn="l"/>
                <a:tab pos="556277" algn="l"/>
                <a:tab pos="834416" algn="l"/>
                <a:tab pos="1112554" algn="l"/>
                <a:tab pos="1390692" algn="l"/>
                <a:tab pos="1668830" algn="l"/>
                <a:tab pos="1946969" algn="l"/>
                <a:tab pos="2225107" algn="l"/>
                <a:tab pos="2503246" algn="l"/>
                <a:tab pos="2781384" algn="l"/>
                <a:tab pos="3059523" algn="l"/>
              </a:tabLst>
              <a:defRPr/>
            </a:pPr>
            <a:endParaRPr lang="fr-FR" sz="991">
              <a:solidFill>
                <a:srgbClr val="000000"/>
              </a:solidFill>
              <a:latin typeface="AR CENA" charset="0"/>
              <a:ea typeface="Microsoft YaHei" charset="0"/>
              <a:cs typeface="Microsoft YaHei" charset="0"/>
            </a:endParaRPr>
          </a:p>
        </p:txBody>
      </p:sp>
      <p:sp>
        <p:nvSpPr>
          <p:cNvPr id="12" name="Rectangle 11"/>
          <p:cNvSpPr/>
          <p:nvPr/>
        </p:nvSpPr>
        <p:spPr>
          <a:xfrm>
            <a:off x="4413271" y="772762"/>
            <a:ext cx="3337057" cy="2462213"/>
          </a:xfrm>
          <a:prstGeom prst="rect">
            <a:avLst/>
          </a:prstGeom>
        </p:spPr>
        <p:txBody>
          <a:bodyPr wrap="square">
            <a:spAutoFit/>
          </a:bodyPr>
          <a:lstStyle/>
          <a:p>
            <a:pPr algn="just"/>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Décéder à cause de pépins de pommes n’est donc pas très vraisemblable – et la plupart des autres produits toxiques qui se trouvent dans les aliments ne posent en général pas de problème. Certains disparaissent dès qu’ils sont cuits, comme les </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substances </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toxiques contenues dans les aubergines ou la rhubarbe. Et il suffit de préparer correctement d’autres aliments comme les pommes de terre qui présentent des taches vertes.</a:t>
            </a:r>
            <a:endParaRPr lang="fr-FR" sz="1400" b="1" i="1">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0" name="Picture 1" descr="Polpettone in cassetta"/>
          <p:cNvPicPr>
            <a:picLocks noChangeAspect="1" noChangeArrowheads="1"/>
          </p:cNvPicPr>
          <p:nvPr/>
        </p:nvPicPr>
        <p:blipFill rotWithShape="1">
          <a:blip r:embed="rId7" r:link="rId8">
            <a:extLst>
              <a:ext uri="{28A0092B-C50C-407E-A947-70E740481C1C}">
                <a14:useLocalDpi xmlns:a14="http://schemas.microsoft.com/office/drawing/2010/main" val="0"/>
              </a:ext>
            </a:extLst>
          </a:blip>
          <a:srcRect l="26227" t="76551" r="66553"/>
          <a:stretch/>
        </p:blipFill>
        <p:spPr bwMode="auto">
          <a:xfrm>
            <a:off x="4000799" y="3621430"/>
            <a:ext cx="342059" cy="285572"/>
          </a:xfrm>
          <a:prstGeom prst="rect">
            <a:avLst/>
          </a:prstGeom>
          <a:noFill/>
          <a:extLst>
            <a:ext uri="{909E8E84-426E-40DD-AFC4-6F175D3DCCD1}">
              <a14:hiddenFill xmlns:a14="http://schemas.microsoft.com/office/drawing/2010/main">
                <a:solidFill>
                  <a:srgbClr val="FFFFFF"/>
                </a:solidFill>
              </a14:hiddenFill>
            </a:ext>
          </a:extLst>
        </p:spPr>
      </p:pic>
      <p:pic>
        <p:nvPicPr>
          <p:cNvPr id="15" name="Image 14"/>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373435666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4" presetClass="entr" accel="100000" fill="hold" nodeType="afterEffect">
                                  <p:stCondLst>
                                    <p:cond delay="0"/>
                                  </p:stCondLst>
                                  <p:childTnLst>
                                    <p:set>
                                      <p:cBhvr additive="repl">
                                        <p:cTn id="6" dur="4" fill="hold">
                                          <p:stCondLst>
                                            <p:cond delay="0"/>
                                          </p:stCondLst>
                                        </p:cTn>
                                        <p:tgtEl>
                                          <p:spTgt spid="13"/>
                                        </p:tgtEl>
                                        <p:attrNameLst>
                                          <p:attrName>style.visibility</p:attrName>
                                        </p:attrNameLst>
                                      </p:cBhvr>
                                      <p:to>
                                        <p:strVal val="visible"/>
                                      </p:to>
                                    </p:set>
                                    <p:anim calcmode="lin" valueType="num">
                                      <p:cBhvr additive="repl">
                                        <p:cTn id="7" dur="2000" fill="hold"/>
                                        <p:tgtEl>
                                          <p:spTgt spid="13"/>
                                        </p:tgtEl>
                                        <p:attrNameLst>
                                          <p:attrName>ppt_w</p:attrName>
                                        </p:attrNameLst>
                                      </p:cBhvr>
                                      <p:tavLst>
                                        <p:tav tm="100000">
                                          <p:val>
                                            <p:strVal val="#ppt_w*0.05"/>
                                          </p:val>
                                        </p:tav>
                                        <p:tav>
                                          <p:val>
                                            <p:strVal val="#ppt_w"/>
                                          </p:val>
                                        </p:tav>
                                      </p:tavLst>
                                    </p:anim>
                                    <p:anim calcmode="lin" valueType="num">
                                      <p:cBhvr additive="repl">
                                        <p:cTn id="8" dur="2000" fill="hold"/>
                                        <p:tgtEl>
                                          <p:spTgt spid="13"/>
                                        </p:tgtEl>
                                        <p:attrNameLst>
                                          <p:attrName>ppt_h</p:attrName>
                                        </p:attrNameLst>
                                      </p:cBhvr>
                                      <p:tavLst>
                                        <p:tav tm="100000">
                                          <p:val>
                                            <p:strVal val="#ppt_h"/>
                                          </p:val>
                                        </p:tav>
                                        <p:tav>
                                          <p:val>
                                            <p:strVal val="#ppt_h"/>
                                          </p:val>
                                        </p:tav>
                                      </p:tavLst>
                                    </p:anim>
                                    <p:anim calcmode="lin" valueType="num">
                                      <p:cBhvr additive="repl">
                                        <p:cTn id="9" dur="2000" fill="hold"/>
                                        <p:tgtEl>
                                          <p:spTgt spid="13"/>
                                        </p:tgtEl>
                                        <p:attrNameLst>
                                          <p:attrName>ppt_x</p:attrName>
                                        </p:attrNameLst>
                                      </p:cBhvr>
                                      <p:tavLst>
                                        <p:tav tm="100000">
                                          <p:val>
                                            <p:strVal val="#ppt_x-.2"/>
                                          </p:val>
                                        </p:tav>
                                        <p:tav>
                                          <p:val>
                                            <p:strVal val="#ppt_x"/>
                                          </p:val>
                                        </p:tav>
                                      </p:tavLst>
                                    </p:anim>
                                    <p:anim calcmode="lin" valueType="num">
                                      <p:cBhvr additive="repl">
                                        <p:cTn id="10" dur="2000" fill="hold"/>
                                        <p:tgtEl>
                                          <p:spTgt spid="13"/>
                                        </p:tgtEl>
                                        <p:attrNameLst>
                                          <p:attrName>ppt_y</p:attrName>
                                        </p:attrNameLst>
                                      </p:cBhvr>
                                      <p:tavLst>
                                        <p:tav tm="100000">
                                          <p:val>
                                            <p:strVal val="#ppt_y"/>
                                          </p:val>
                                        </p:tav>
                                        <p:tav>
                                          <p:val>
                                            <p:strVal val="#ppt_y"/>
                                          </p:val>
                                        </p:tav>
                                      </p:tavLst>
                                    </p:anim>
                                    <p:animEffect transition="in" filter="fade">
                                      <p:cBhvr additive="repl">
                                        <p:cTn id="11" dur="20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3"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1+#ppt_w/2"/>
                                          </p:val>
                                        </p:tav>
                                        <p:tav tm="100000">
                                          <p:val>
                                            <p:strVal val="#ppt_x"/>
                                          </p:val>
                                        </p:tav>
                                      </p:tavLst>
                                    </p:anim>
                                    <p:anim calcmode="lin" valueType="num">
                                      <p:cBhvr additive="base">
                                        <p:cTn id="17"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0" descr="C:\Users\Luigina\Desktop\Immagine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4476" y="22604"/>
            <a:ext cx="3224468" cy="452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0" name="Picture 11" descr="C:\Users\Luigina\Desktop\Immagine2.jpg"/>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1" y="1"/>
            <a:ext cx="4124476" cy="4679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2"/>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4630602" y="1221584"/>
            <a:ext cx="1872177" cy="19164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077" name="Picture 3"/>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4630602" y="1091858"/>
            <a:ext cx="1872177" cy="19164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4101" name="Rectangle 5"/>
          <p:cNvSpPr>
            <a:spLocks noChangeArrowheads="1"/>
          </p:cNvSpPr>
          <p:nvPr/>
        </p:nvSpPr>
        <p:spPr bwMode="auto">
          <a:xfrm>
            <a:off x="4124476" y="-3604"/>
            <a:ext cx="4155924" cy="4683554"/>
          </a:xfrm>
          <a:prstGeom prst="rect">
            <a:avLst/>
          </a:prstGeom>
          <a:blipFill dpi="0" rotWithShape="0">
            <a:blip r:embed="rId6"/>
            <a:srcRect/>
            <a:stretch>
              <a:fillRect/>
            </a:stretch>
          </a:blip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5716" tIns="32850" rIns="55716" bIns="27858" anchor="ctr" anchorCtr="1"/>
          <a:lstStyle/>
          <a:p>
            <a:pPr algn="ctr">
              <a:lnSpc>
                <a:spcPct val="96000"/>
              </a:lnSpc>
              <a:tabLst>
                <a:tab pos="278139" algn="l"/>
                <a:tab pos="556277" algn="l"/>
                <a:tab pos="834416" algn="l"/>
                <a:tab pos="1112554" algn="l"/>
                <a:tab pos="1390692" algn="l"/>
                <a:tab pos="1668830" algn="l"/>
                <a:tab pos="1946969" algn="l"/>
                <a:tab pos="2225107" algn="l"/>
                <a:tab pos="2503246" algn="l"/>
                <a:tab pos="2781384" algn="l"/>
                <a:tab pos="3059523" algn="l"/>
              </a:tabLst>
              <a:defRPr/>
            </a:pPr>
            <a:endParaRPr lang="fr-FR" sz="991">
              <a:solidFill>
                <a:srgbClr val="000000"/>
              </a:solidFill>
              <a:latin typeface="AR CENA" charset="0"/>
              <a:ea typeface="Microsoft YaHei" charset="0"/>
              <a:cs typeface="Microsoft YaHei" charset="0"/>
            </a:endParaRPr>
          </a:p>
        </p:txBody>
      </p:sp>
      <p:sp>
        <p:nvSpPr>
          <p:cNvPr id="17414" name="CasellaDiTesto 3"/>
          <p:cNvSpPr txBox="1">
            <a:spLocks noChangeArrowheads="1"/>
          </p:cNvSpPr>
          <p:nvPr/>
        </p:nvSpPr>
        <p:spPr bwMode="auto">
          <a:xfrm>
            <a:off x="573101" y="289960"/>
            <a:ext cx="3179526"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Aft>
                <a:spcPts val="0"/>
              </a:spcAft>
            </a:pPr>
            <a:r>
              <a:rPr lang="fr-FR" sz="1400"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Légumineuses</a:t>
            </a:r>
            <a:r>
              <a:rPr lang="fr-FR" sz="1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haricots </a:t>
            </a:r>
            <a:r>
              <a:rPr lang="fr-FR" sz="1400"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verts</a:t>
            </a:r>
            <a:br>
              <a:rPr lang="fr-FR" sz="1400" dirty="0"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br>
            <a:endParaRPr lang="fr-FR" sz="1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400" b="1" i="1" dirty="0">
                <a:latin typeface="Times New Roman" panose="02020603050405020304" pitchFamily="18" charset="0"/>
                <a:ea typeface="Calibri" panose="020F0502020204030204" pitchFamily="34" charset="0"/>
                <a:cs typeface="Times New Roman" panose="02020603050405020304" pitchFamily="18" charset="0"/>
              </a:rPr>
              <a:t>Ne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mangez</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jamais</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des haricots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verts</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crus! </a:t>
            </a:r>
            <a:endParaRPr lang="en-US" sz="1400" b="1" i="1"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Cinq </a:t>
            </a:r>
            <a:r>
              <a:rPr lang="en-US" sz="1400" b="1" i="1" dirty="0">
                <a:latin typeface="Times New Roman" panose="02020603050405020304" pitchFamily="18" charset="0"/>
                <a:ea typeface="Calibri" panose="020F0502020204030204" pitchFamily="34" charset="0"/>
                <a:cs typeface="Times New Roman" panose="02020603050405020304" pitchFamily="18" charset="0"/>
              </a:rPr>
              <a:t>à six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d’entre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eux</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peuvent</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suffire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pour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tuer</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un enfant. Car les haricots et les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légumineuses</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contiennent</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une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toxine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de la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phasine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endParaRPr lang="en-US" sz="1400" b="1" i="1"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La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phasine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est</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une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lectine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Cette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substance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agglutine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les globules </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rouges et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provoque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latin typeface="Times New Roman" panose="02020603050405020304" pitchFamily="18" charset="0"/>
                <a:ea typeface="Calibri" panose="020F0502020204030204" pitchFamily="34" charset="0"/>
                <a:cs typeface="Times New Roman" panose="02020603050405020304" pitchFamily="18" charset="0"/>
              </a:rPr>
              <a:t>des inflammations de la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muqueuse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intestinale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Une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légère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intoxication se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traduit</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par des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nausées</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des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vomissements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et de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diarrhées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et par des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saignements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dans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la zone gastro-</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intestinale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a:t>
            </a:r>
            <a:endParaRPr lang="fr-FR" sz="1400" b="1" i="1" dirty="0" smtClean="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ZoneTexte 1"/>
          <p:cNvSpPr txBox="1"/>
          <p:nvPr/>
        </p:nvSpPr>
        <p:spPr>
          <a:xfrm>
            <a:off x="4471101" y="711230"/>
            <a:ext cx="3279227" cy="2893100"/>
          </a:xfrm>
          <a:prstGeom prst="rect">
            <a:avLst/>
          </a:prstGeom>
          <a:noFill/>
        </p:spPr>
        <p:txBody>
          <a:bodyPr wrap="square" rtlCol="0">
            <a:spAutoFit/>
          </a:bodyPr>
          <a:lstStyle/>
          <a:p>
            <a:r>
              <a:rPr lang="en-US" sz="1400" b="1" i="1">
                <a:latin typeface="Times New Roman" panose="02020603050405020304" pitchFamily="18" charset="0"/>
                <a:ea typeface="Calibri" panose="020F0502020204030204" pitchFamily="34" charset="0"/>
                <a:cs typeface="Times New Roman" panose="02020603050405020304" pitchFamily="18" charset="0"/>
              </a:rPr>
              <a:t>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cuisson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détruit</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lectine</a:t>
            </a:r>
            <a:r>
              <a:rPr lang="en-US" sz="1400" b="1" i="1">
                <a:latin typeface="Times New Roman" panose="02020603050405020304" pitchFamily="18" charset="0"/>
                <a:ea typeface="Calibri" panose="020F0502020204030204" pitchFamily="34" charset="0"/>
                <a:cs typeface="Times New Roman" panose="02020603050405020304" pitchFamily="18" charset="0"/>
              </a:rPr>
              <a:t>, les haricots </a:t>
            </a:r>
            <a:r>
              <a:rPr lang="en-US" sz="1400" b="1" i="1" err="1">
                <a:latin typeface="Times New Roman" panose="02020603050405020304" pitchFamily="18" charset="0"/>
                <a:ea typeface="Calibri" panose="020F0502020204030204" pitchFamily="34" charset="0"/>
                <a:cs typeface="Times New Roman" panose="02020603050405020304" pitchFamily="18" charset="0"/>
              </a:rPr>
              <a:t>verts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cuits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sont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donc</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principe</a:t>
            </a:r>
            <a:r>
              <a:rPr lang="en-US" sz="1400" b="1" i="1">
                <a:latin typeface="Times New Roman" panose="02020603050405020304" pitchFamily="18" charset="0"/>
                <a:ea typeface="Calibri" panose="020F0502020204030204" pitchFamily="34" charset="0"/>
                <a:cs typeface="Times New Roman" panose="02020603050405020304" pitchFamily="18" charset="0"/>
              </a:rPr>
              <a:t> sans </a:t>
            </a:r>
            <a:r>
              <a:rPr lang="en-US" sz="1400" b="1" i="1" err="1">
                <a:latin typeface="Times New Roman" panose="02020603050405020304" pitchFamily="18" charset="0"/>
                <a:ea typeface="Calibri" panose="020F0502020204030204" pitchFamily="34" charset="0"/>
                <a:cs typeface="Times New Roman" panose="02020603050405020304" pitchFamily="18" charset="0"/>
              </a:rPr>
              <a:t>problème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outre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cela</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vaut</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peine</a:t>
            </a:r>
            <a:r>
              <a:rPr lang="en-US" sz="1400" b="1" i="1">
                <a:latin typeface="Times New Roman" panose="02020603050405020304" pitchFamily="18" charset="0"/>
                <a:ea typeface="Calibri" panose="020F0502020204030204" pitchFamily="34" charset="0"/>
                <a:cs typeface="Times New Roman" panose="02020603050405020304" pitchFamily="18" charset="0"/>
              </a:rPr>
              <a:t> de faire </a:t>
            </a:r>
            <a:r>
              <a:rPr lang="en-US" sz="1400" b="1" i="1" err="1">
                <a:latin typeface="Times New Roman" panose="02020603050405020304" pitchFamily="18" charset="0"/>
                <a:ea typeface="Calibri" panose="020F0502020204030204" pitchFamily="34" charset="0"/>
                <a:cs typeface="Times New Roman" panose="02020603050405020304" pitchFamily="18" charset="0"/>
              </a:rPr>
              <a:t>tremper</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légumineuses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avant</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cuisson</a:t>
            </a:r>
            <a:r>
              <a:rPr lang="en-US" sz="1400" b="1" i="1">
                <a:latin typeface="Times New Roman" panose="02020603050405020304" pitchFamily="18" charset="0"/>
                <a:ea typeface="Calibri" panose="020F0502020204030204" pitchFamily="34" charset="0"/>
                <a:cs typeface="Times New Roman" panose="02020603050405020304" pitchFamily="18" charset="0"/>
              </a:rPr>
              <a:t>. Car </a:t>
            </a:r>
            <a:r>
              <a:rPr lang="en-US" sz="1400" b="1" i="1" err="1">
                <a:latin typeface="Times New Roman" panose="02020603050405020304" pitchFamily="18" charset="0"/>
                <a:ea typeface="Calibri" panose="020F0502020204030204" pitchFamily="34" charset="0"/>
                <a:cs typeface="Times New Roman" panose="02020603050405020304" pitchFamily="18" charset="0"/>
              </a:rPr>
              <a:t>ainsi</a:t>
            </a:r>
            <a:r>
              <a:rPr lang="en-US" sz="1400" b="1" i="1">
                <a:latin typeface="Times New Roman" panose="02020603050405020304" pitchFamily="18" charset="0"/>
                <a:ea typeface="Calibri" panose="020F0502020204030204" pitchFamily="34" charset="0"/>
                <a:cs typeface="Times New Roman" panose="02020603050405020304" pitchFamily="18" charset="0"/>
              </a:rPr>
              <a:t>, 90 % des substances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toxiques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sont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détruites</a:t>
            </a:r>
            <a:r>
              <a:rPr lang="en-US" sz="1400" b="1" i="1">
                <a:latin typeface="Times New Roman" panose="02020603050405020304" pitchFamily="18" charset="0"/>
                <a:ea typeface="Calibri" panose="020F0502020204030204" pitchFamily="34" charset="0"/>
                <a:cs typeface="Times New Roman" panose="02020603050405020304" pitchFamily="18" charset="0"/>
              </a:rPr>
              <a:t> et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légumineuses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sont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aussi</a:t>
            </a:r>
            <a:r>
              <a:rPr lang="en-US" sz="1400" b="1" i="1">
                <a:latin typeface="Times New Roman" panose="02020603050405020304" pitchFamily="18" charset="0"/>
                <a:ea typeface="Calibri" panose="020F0502020204030204" pitchFamily="34" charset="0"/>
                <a:cs typeface="Times New Roman" panose="02020603050405020304" pitchFamily="18" charset="0"/>
              </a:rPr>
              <a:t> plus </a:t>
            </a:r>
            <a:r>
              <a:rPr lang="en-US" sz="1400" b="1" i="1" err="1">
                <a:latin typeface="Times New Roman" panose="02020603050405020304" pitchFamily="18" charset="0"/>
                <a:ea typeface="Calibri" panose="020F0502020204030204" pitchFamily="34" charset="0"/>
                <a:cs typeface="Times New Roman" panose="02020603050405020304" pitchFamily="18" charset="0"/>
              </a:rPr>
              <a:t>digestes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Mais</a:t>
            </a:r>
            <a:r>
              <a:rPr lang="en-US" sz="1400" b="1" i="1">
                <a:latin typeface="Times New Roman" panose="02020603050405020304" pitchFamily="18" charset="0"/>
                <a:ea typeface="Calibri" panose="020F0502020204030204" pitchFamily="34" charset="0"/>
                <a:cs typeface="Times New Roman" panose="02020603050405020304" pitchFamily="18" charset="0"/>
              </a:rPr>
              <a:t> ne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cuisez</a:t>
            </a:r>
            <a:r>
              <a:rPr lang="en-US" sz="1400" b="1" i="1">
                <a:latin typeface="Times New Roman" panose="02020603050405020304" pitchFamily="18" charset="0"/>
                <a:ea typeface="Calibri" panose="020F0502020204030204" pitchFamily="34" charset="0"/>
                <a:cs typeface="Times New Roman" panose="02020603050405020304" pitchFamily="18" charset="0"/>
              </a:rPr>
              <a:t> pas </a:t>
            </a:r>
            <a:r>
              <a:rPr lang="en-US" sz="1400" b="1" i="1" err="1">
                <a:latin typeface="Times New Roman" panose="02020603050405020304" pitchFamily="18" charset="0"/>
                <a:ea typeface="Calibri" panose="020F0502020204030204" pitchFamily="34" charset="0"/>
                <a:cs typeface="Times New Roman" panose="02020603050405020304" pitchFamily="18" charset="0"/>
              </a:rPr>
              <a:t>dans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l’eau</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trempage</a:t>
            </a:r>
            <a:r>
              <a:rPr lang="en-US" sz="1400" b="1" i="1">
                <a:latin typeface="Times New Roman" panose="02020603050405020304" pitchFamily="18" charset="0"/>
                <a:ea typeface="Calibri" panose="020F0502020204030204" pitchFamily="34" charset="0"/>
                <a:cs typeface="Times New Roman" panose="02020603050405020304" pitchFamily="18" charset="0"/>
              </a:rPr>
              <a:t>. La germination </a:t>
            </a:r>
            <a:r>
              <a:rPr lang="en-US" sz="1400" b="1" i="1" err="1">
                <a:latin typeface="Times New Roman" panose="02020603050405020304" pitchFamily="18" charset="0"/>
                <a:ea typeface="Calibri" panose="020F0502020204030204" pitchFamily="34" charset="0"/>
                <a:cs typeface="Times New Roman" panose="02020603050405020304" pitchFamily="18" charset="0"/>
              </a:rPr>
              <a:t>détruit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aussi</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toxine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p>
          <a:p>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Toujours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brièvement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blanchir</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graines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germées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avant</a:t>
            </a:r>
            <a:r>
              <a:rPr lang="en-US" sz="1400" b="1" i="1">
                <a:latin typeface="Times New Roman" panose="02020603050405020304" pitchFamily="18" charset="0"/>
                <a:ea typeface="Calibri" panose="020F0502020204030204" pitchFamily="34" charset="0"/>
                <a:cs typeface="Times New Roman" panose="02020603050405020304" pitchFamily="18" charset="0"/>
              </a:rPr>
              <a:t> de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déguster</a:t>
            </a:r>
            <a:r>
              <a:rPr lang="en-US" sz="1400" b="1" i="1">
                <a:latin typeface="Times New Roman" panose="02020603050405020304" pitchFamily="18" charset="0"/>
                <a:ea typeface="Calibri" panose="020F0502020204030204" pitchFamily="34" charset="0"/>
                <a:cs typeface="Times New Roman" panose="02020603050405020304" pitchFamily="18" charset="0"/>
              </a:rPr>
              <a:t> pour </a:t>
            </a:r>
            <a:r>
              <a:rPr lang="en-US" sz="1400" b="1" i="1" err="1">
                <a:latin typeface="Times New Roman" panose="02020603050405020304" pitchFamily="18" charset="0"/>
                <a:ea typeface="Calibri" panose="020F0502020204030204" pitchFamily="34" charset="0"/>
                <a:cs typeface="Times New Roman" panose="02020603050405020304" pitchFamily="18" charset="0"/>
              </a:rPr>
              <a:t>bien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éliminer</a:t>
            </a:r>
            <a:r>
              <a:rPr lang="en-US" sz="1400" b="1" i="1">
                <a:latin typeface="Times New Roman" panose="02020603050405020304" pitchFamily="18" charset="0"/>
                <a:ea typeface="Calibri" panose="020F0502020204030204" pitchFamily="34" charset="0"/>
                <a:cs typeface="Times New Roman" panose="02020603050405020304" pitchFamily="18" charset="0"/>
              </a:rPr>
              <a:t> le poison. </a:t>
            </a:r>
            <a:endParaRPr lang="it-IT" sz="1400" b="1" i="1">
              <a:solidFill>
                <a:srgbClr val="800000"/>
              </a:solidFill>
              <a:latin typeface="Times New Roman" panose="02020603050405020304" pitchFamily="18" charset="0"/>
              <a:cs typeface="Times New Roman" panose="02020603050405020304" pitchFamily="18" charset="0"/>
            </a:endParaRPr>
          </a:p>
        </p:txBody>
      </p:sp>
      <p:pic>
        <p:nvPicPr>
          <p:cNvPr id="9" name="Picture 1" descr="Polpettone in cassetta"/>
          <p:cNvPicPr>
            <a:picLocks noChangeAspect="1" noChangeArrowheads="1"/>
          </p:cNvPicPr>
          <p:nvPr/>
        </p:nvPicPr>
        <p:blipFill rotWithShape="1">
          <a:blip r:embed="rId7" r:link="rId8">
            <a:extLst>
              <a:ext uri="{28A0092B-C50C-407E-A947-70E740481C1C}">
                <a14:useLocalDpi xmlns:a14="http://schemas.microsoft.com/office/drawing/2010/main" val="0"/>
              </a:ext>
            </a:extLst>
          </a:blip>
          <a:srcRect l="59817" t="76957" r="33276" b="-1788"/>
          <a:stretch/>
        </p:blipFill>
        <p:spPr bwMode="auto">
          <a:xfrm>
            <a:off x="3960882" y="3739413"/>
            <a:ext cx="327185" cy="302399"/>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 10"/>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328185099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0" descr="C:\Users\Luigina\Desktop\Immagine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4476" y="22604"/>
            <a:ext cx="3224468" cy="452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0" name="Picture 11" descr="C:\Users\Luigina\Desktop\Immagine2.jpg"/>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0" y="0"/>
            <a:ext cx="4124476"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2"/>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4630602" y="1221584"/>
            <a:ext cx="1872177" cy="19164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077" name="Picture 3"/>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4630602" y="1091858"/>
            <a:ext cx="1872177" cy="19164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4101" name="Rectangle 5"/>
          <p:cNvSpPr>
            <a:spLocks noChangeArrowheads="1"/>
          </p:cNvSpPr>
          <p:nvPr/>
        </p:nvSpPr>
        <p:spPr bwMode="auto">
          <a:xfrm>
            <a:off x="4055682" y="-3604"/>
            <a:ext cx="4224717" cy="4683554"/>
          </a:xfrm>
          <a:prstGeom prst="rect">
            <a:avLst/>
          </a:prstGeom>
          <a:blipFill dpi="0" rotWithShape="0">
            <a:blip r:embed="rId6"/>
            <a:srcRect/>
            <a:stretch>
              <a:fillRect/>
            </a:stretch>
          </a:blip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5716" tIns="32850" rIns="55716" bIns="27858" anchor="ctr" anchorCtr="1"/>
          <a:lstStyle/>
          <a:p>
            <a:pPr algn="ctr">
              <a:lnSpc>
                <a:spcPct val="96000"/>
              </a:lnSpc>
              <a:tabLst>
                <a:tab pos="278139" algn="l"/>
                <a:tab pos="556277" algn="l"/>
                <a:tab pos="834416" algn="l"/>
                <a:tab pos="1112554" algn="l"/>
                <a:tab pos="1390692" algn="l"/>
                <a:tab pos="1668830" algn="l"/>
                <a:tab pos="1946969" algn="l"/>
                <a:tab pos="2225107" algn="l"/>
                <a:tab pos="2503246" algn="l"/>
                <a:tab pos="2781384" algn="l"/>
                <a:tab pos="3059523" algn="l"/>
              </a:tabLst>
              <a:defRPr/>
            </a:pPr>
            <a:endParaRPr lang="fr-FR" sz="991">
              <a:solidFill>
                <a:srgbClr val="000000"/>
              </a:solidFill>
              <a:latin typeface="AR CENA" charset="0"/>
              <a:ea typeface="Microsoft YaHei" charset="0"/>
              <a:cs typeface="Microsoft YaHei" charset="0"/>
            </a:endParaRPr>
          </a:p>
        </p:txBody>
      </p:sp>
      <p:sp>
        <p:nvSpPr>
          <p:cNvPr id="9" name="CasellaDiTesto 5"/>
          <p:cNvSpPr txBox="1">
            <a:spLocks noChangeArrowheads="1"/>
          </p:cNvSpPr>
          <p:nvPr/>
        </p:nvSpPr>
        <p:spPr bwMode="auto">
          <a:xfrm>
            <a:off x="445938" y="567472"/>
            <a:ext cx="3467685" cy="296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0"/>
              </a:spcAft>
            </a:pP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Là</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aussi</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il</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faut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jeter</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l’eau</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blanchissage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Mais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vous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pouvez</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revanche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consommer</a:t>
            </a:r>
            <a:r>
              <a:rPr lang="en-US" sz="1400" b="1" i="1">
                <a:latin typeface="Times New Roman" panose="02020603050405020304" pitchFamily="18" charset="0"/>
                <a:ea typeface="Calibri" panose="020F0502020204030204" pitchFamily="34" charset="0"/>
                <a:cs typeface="Times New Roman" panose="02020603050405020304" pitchFamily="18" charset="0"/>
              </a:rPr>
              <a:t> sans </a:t>
            </a:r>
            <a:r>
              <a:rPr lang="en-US" sz="1400" b="1" i="1" err="1">
                <a:latin typeface="Times New Roman" panose="02020603050405020304" pitchFamily="18" charset="0"/>
                <a:ea typeface="Calibri" panose="020F0502020204030204" pitchFamily="34" charset="0"/>
                <a:cs typeface="Times New Roman" panose="02020603050405020304" pitchFamily="18" charset="0"/>
              </a:rPr>
              <a:t>risque</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liquides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dans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lesquels</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légumineuses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cuisent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longtemps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comme</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soupe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ou</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potée</a:t>
            </a:r>
            <a:r>
              <a:rPr lang="en-US" sz="1400" b="1" i="1">
                <a:latin typeface="Times New Roman" panose="02020603050405020304" pitchFamily="18" charset="0"/>
                <a:ea typeface="Calibri" panose="020F0502020204030204" pitchFamily="34" charset="0"/>
                <a:cs typeface="Times New Roman" panose="02020603050405020304" pitchFamily="18" charset="0"/>
              </a:rPr>
              <a:t>.</a:t>
            </a:r>
            <a:endParaRPr lang="fr-FR" sz="1400" b="1" i="1">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400" b="1" i="1">
                <a:latin typeface="Times New Roman" panose="02020603050405020304" pitchFamily="18" charset="0"/>
                <a:ea typeface="Calibri" panose="020F0502020204030204" pitchFamily="34" charset="0"/>
                <a:cs typeface="Times New Roman" panose="02020603050405020304" pitchFamily="18" charset="0"/>
              </a:rPr>
              <a:t>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pois</a:t>
            </a:r>
            <a:r>
              <a:rPr lang="en-US" sz="1400" b="1" i="1">
                <a:latin typeface="Times New Roman" panose="02020603050405020304" pitchFamily="18" charset="0"/>
                <a:ea typeface="Calibri" panose="020F0502020204030204" pitchFamily="34" charset="0"/>
                <a:cs typeface="Times New Roman" panose="02020603050405020304" pitchFamily="18" charset="0"/>
              </a:rPr>
              <a:t> ne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contiennent</a:t>
            </a:r>
            <a:r>
              <a:rPr lang="en-US" sz="1400" b="1" i="1">
                <a:latin typeface="Times New Roman" panose="02020603050405020304" pitchFamily="18" charset="0"/>
                <a:ea typeface="Calibri" panose="020F0502020204030204" pitchFamily="34" charset="0"/>
                <a:cs typeface="Times New Roman" panose="02020603050405020304" pitchFamily="18" charset="0"/>
              </a:rPr>
              <a:t> par </a:t>
            </a:r>
            <a:r>
              <a:rPr lang="en-US" sz="1400" b="1" i="1" err="1">
                <a:latin typeface="Times New Roman" panose="02020603050405020304" pitchFamily="18" charset="0"/>
                <a:ea typeface="Calibri" panose="020F0502020204030204" pitchFamily="34" charset="0"/>
                <a:cs typeface="Times New Roman" panose="02020603050405020304" pitchFamily="18" charset="0"/>
              </a:rPr>
              <a:t>ailleurs</a:t>
            </a:r>
            <a:r>
              <a:rPr lang="en-US" sz="1400" b="1" i="1">
                <a:latin typeface="Times New Roman" panose="02020603050405020304" pitchFamily="18" charset="0"/>
                <a:ea typeface="Calibri" panose="020F0502020204030204" pitchFamily="34" charset="0"/>
                <a:cs typeface="Times New Roman" panose="02020603050405020304" pitchFamily="18" charset="0"/>
              </a:rPr>
              <a:t> pas de substance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toxique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vous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pouvez</a:t>
            </a:r>
            <a:r>
              <a:rPr lang="en-US" sz="1400" b="1" i="1">
                <a:latin typeface="Times New Roman" panose="02020603050405020304" pitchFamily="18" charset="0"/>
                <a:ea typeface="Calibri" panose="020F0502020204030204" pitchFamily="34" charset="0"/>
                <a:cs typeface="Times New Roman" panose="02020603050405020304" pitchFamily="18" charset="0"/>
              </a:rPr>
              <a:t> sans </a:t>
            </a:r>
            <a:r>
              <a:rPr lang="en-US" sz="1400" b="1" i="1" err="1">
                <a:latin typeface="Times New Roman" panose="02020603050405020304" pitchFamily="18" charset="0"/>
                <a:ea typeface="Calibri" panose="020F0502020204030204" pitchFamily="34" charset="0"/>
                <a:cs typeface="Times New Roman" panose="02020603050405020304" pitchFamily="18" charset="0"/>
              </a:rPr>
              <a:t>problème</a:t>
            </a:r>
            <a:r>
              <a:rPr lang="en-US" sz="1400" b="1" i="1">
                <a:latin typeface="Times New Roman" panose="02020603050405020304" pitchFamily="18" charset="0"/>
                <a:ea typeface="Calibri" panose="020F0502020204030204" pitchFamily="34" charset="0"/>
                <a:cs typeface="Times New Roman" panose="02020603050405020304" pitchFamily="18" charset="0"/>
              </a:rPr>
              <a:t> les manger crus,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comme</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pois</a:t>
            </a:r>
            <a:r>
              <a:rPr lang="en-US" sz="1400" b="1" i="1">
                <a:latin typeface="Times New Roman" panose="02020603050405020304" pitchFamily="18" charset="0"/>
                <a:ea typeface="Calibri" panose="020F0502020204030204" pitchFamily="34" charset="0"/>
                <a:cs typeface="Times New Roman" panose="02020603050405020304" pitchFamily="18" charset="0"/>
              </a:rPr>
              <a:t> gourmands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15000"/>
              </a:lnSpc>
              <a:spcBef>
                <a:spcPts val="1000"/>
              </a:spcBef>
              <a:spcAft>
                <a:spcPts val="0"/>
              </a:spcAft>
            </a:pPr>
            <a:r>
              <a:rPr lang="fr-FR" sz="900" b="1" smtClean="0">
                <a:solidFill>
                  <a:srgbClr val="C00000"/>
                </a:solidFill>
                <a:latin typeface="Algerian" panose="04020705040A02060702" pitchFamily="82" charset="0"/>
                <a:ea typeface="Times New Roman" panose="02020603050405020304" pitchFamily="18" charset="0"/>
              </a:rPr>
              <a:t>Aubergines</a:t>
            </a:r>
            <a:r>
              <a:rPr lang="fr-FR" sz="900" b="1">
                <a:solidFill>
                  <a:srgbClr val="C00000"/>
                </a:solidFill>
                <a:latin typeface="Algerian" panose="04020705040A02060702" pitchFamily="82" charset="0"/>
                <a:ea typeface="Times New Roman" panose="02020603050405020304" pitchFamily="18" charset="0"/>
              </a:rPr>
              <a:t>, pommes de terre, tomates (pas mûres)</a:t>
            </a:r>
          </a:p>
          <a:p>
            <a:pPr algn="just"/>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La solanine est une toxine contenue dans les solanacées, à savoir les pommes de terre, les tomates ou les aubergines. </a:t>
            </a:r>
            <a:endParaRPr lang="it-IT" sz="1400" b="1" i="1">
              <a:solidFill>
                <a:srgbClr val="800000"/>
              </a:solidFill>
              <a:latin typeface="Times New Roman" panose="02020603050405020304" pitchFamily="18" charset="0"/>
              <a:cs typeface="Times New Roman" panose="02020603050405020304" pitchFamily="18" charset="0"/>
            </a:endParaRPr>
          </a:p>
        </p:txBody>
      </p:sp>
      <p:sp>
        <p:nvSpPr>
          <p:cNvPr id="10" name="CasellaDiTesto 1"/>
          <p:cNvSpPr txBox="1">
            <a:spLocks noChangeArrowheads="1"/>
          </p:cNvSpPr>
          <p:nvPr/>
        </p:nvSpPr>
        <p:spPr bwMode="auto">
          <a:xfrm>
            <a:off x="4408594" y="442116"/>
            <a:ext cx="3406078"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Théoriquement, vous pouvez tout à fait manger des pommes de terre crues si elles sont exemptes de taches vertes, c’est sans danger mais sans </a:t>
            </a:r>
            <a:r>
              <a:rPr lang="fr-FR" sz="1400" b="1" i="1"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intérêt.Elle</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peut provoquer des nausées, des vomissements, de la fièvre, une détresse respiratoire, une perte de connaissance et des spasmes. La dose létale se monte à 2 mg/kg de poids corporel</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p>
          <a:p>
            <a:pPr algn="just"/>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 </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risque de mourir d’une intoxication par la solanine en consommant des pommes de terre est cependant réduit: une personne pesant 60 kg devrait manger environ 800 grammes de pommes de terre avec la peau pour </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en absorber </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mg</a:t>
            </a:r>
            <a:r>
              <a:rPr lang="fr-FR" sz="1400" smtClean="0">
                <a:solidFill>
                  <a:srgbClr val="000000"/>
                </a:solidFill>
                <a:latin typeface="Script MT Bold" panose="03040602040607080904" pitchFamily="66" charset="0"/>
                <a:ea typeface="Times New Roman" panose="02020603050405020304" pitchFamily="18" charset="0"/>
              </a:rPr>
              <a:t>. </a:t>
            </a:r>
            <a:endParaRPr lang="fr-FR" sz="1400">
              <a:solidFill>
                <a:srgbClr val="000000"/>
              </a:solidFill>
              <a:latin typeface="Script MT Bold" panose="03040602040607080904" pitchFamily="66" charset="0"/>
              <a:ea typeface="Times New Roman" panose="02020603050405020304" pitchFamily="18" charset="0"/>
            </a:endParaRPr>
          </a:p>
        </p:txBody>
      </p:sp>
      <p:pic>
        <p:nvPicPr>
          <p:cNvPr id="11" name="Picture 1" descr="Polpettone in cassetta"/>
          <p:cNvPicPr>
            <a:picLocks noChangeAspect="1" noChangeArrowheads="1"/>
          </p:cNvPicPr>
          <p:nvPr/>
        </p:nvPicPr>
        <p:blipFill rotWithShape="1">
          <a:blip r:embed="rId7" r:link="rId8">
            <a:extLst>
              <a:ext uri="{28A0092B-C50C-407E-A947-70E740481C1C}">
                <a14:useLocalDpi xmlns:a14="http://schemas.microsoft.com/office/drawing/2010/main" val="0"/>
              </a:ext>
            </a:extLst>
          </a:blip>
          <a:srcRect l="93408" t="77365"/>
          <a:stretch/>
        </p:blipFill>
        <p:spPr bwMode="auto">
          <a:xfrm>
            <a:off x="3933941" y="3628274"/>
            <a:ext cx="312277" cy="275657"/>
          </a:xfrm>
          <a:prstGeom prst="rect">
            <a:avLst/>
          </a:prstGeom>
          <a:noFill/>
          <a:extLst>
            <a:ext uri="{909E8E84-426E-40DD-AFC4-6F175D3DCCD1}">
              <a14:hiddenFill xmlns:a14="http://schemas.microsoft.com/office/drawing/2010/main">
                <a:solidFill>
                  <a:srgbClr val="FFFFFF"/>
                </a:solidFill>
              </a14:hiddenFill>
            </a:ext>
          </a:extLst>
        </p:spPr>
      </p:pic>
      <p:pic>
        <p:nvPicPr>
          <p:cNvPr id="13" name="Image 12"/>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32845842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1" descr="C:\Users\Luigina\Desktop\Immagine2.jpg"/>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37596" y="31449"/>
            <a:ext cx="3019069" cy="4514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793"/>
            <a:ext cx="82296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ZoneTexte 1"/>
          <p:cNvSpPr txBox="1"/>
          <p:nvPr/>
        </p:nvSpPr>
        <p:spPr>
          <a:xfrm>
            <a:off x="540131" y="626877"/>
            <a:ext cx="3256671" cy="3323987"/>
          </a:xfrm>
          <a:prstGeom prst="rect">
            <a:avLst/>
          </a:prstGeom>
          <a:noFill/>
        </p:spPr>
        <p:txBody>
          <a:bodyPr wrap="square" rtlCol="0">
            <a:spAutoFit/>
          </a:bodyPr>
          <a:lstStyle/>
          <a:p>
            <a:pPr algn="just"/>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Pour absorber la dose létale de 120 mg, il faudrait donc manger 96 kilos de pommes de terre</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400" b="1" i="1"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revanche</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les taches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vertes</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sur les pommes de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terre</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posent</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problème</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car la concentration de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solanine</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y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est</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plus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élevée</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1400" b="1" i="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1400" b="1" i="1"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Eliminez</a:t>
            </a:r>
            <a:r>
              <a:rPr lang="en-US" sz="1400" b="1" i="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-les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généreusement</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quand</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vous</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pelez</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vos</a:t>
            </a:r>
            <a:r>
              <a:rPr lang="en-US" sz="1400" b="1" i="1">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patates</a:t>
            </a:r>
            <a:r>
              <a:rPr lang="en-US" sz="1400" b="1" i="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Car l’amidon des pommes de terre est quasiment indigeste consommé cru.</a:t>
            </a:r>
            <a:endParaRPr lang="fr-FR" sz="1400" b="1" i="1">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Concernant les tomates, vous devriez toujours enlever le pédoncule car c’est là que se trouve la solanine.</a:t>
            </a:r>
            <a:r>
              <a:rPr lang="en-US" sz="1400" b="1" i="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endParaRPr lang="en-US" sz="1400">
              <a:solidFill>
                <a:srgbClr val="000000"/>
              </a:solidFill>
              <a:latin typeface="Script MT Bold" panose="03040602040607080904" pitchFamily="66" charset="0"/>
              <a:cs typeface="Times New Roman" panose="02020603050405020304" pitchFamily="18" charset="0"/>
            </a:endParaRPr>
          </a:p>
          <a:p>
            <a:endParaRPr lang="fr-FR" sz="1400">
              <a:latin typeface="Script MT Bold" panose="03040602040607080904" pitchFamily="66" charset="0"/>
            </a:endParaRPr>
          </a:p>
        </p:txBody>
      </p:sp>
      <p:sp>
        <p:nvSpPr>
          <p:cNvPr id="6" name="Rectangle 5"/>
          <p:cNvSpPr/>
          <p:nvPr/>
        </p:nvSpPr>
        <p:spPr>
          <a:xfrm>
            <a:off x="4474881" y="626877"/>
            <a:ext cx="3177473" cy="3108543"/>
          </a:xfrm>
          <a:prstGeom prst="rect">
            <a:avLst/>
          </a:prstGeom>
        </p:spPr>
        <p:txBody>
          <a:bodyPr wrap="square">
            <a:spAutoFit/>
          </a:bodyPr>
          <a:lstStyle/>
          <a:p>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Prudence </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avec les tomates encore vertes car elles contiennent également de la solanine dans le fruit: on peut s’attendre à des troubles dès qu’on en a mangé 80 grammes. Une consommation de 1 à 4 kg peut déjà être fatale</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Sinon</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la cuisson détruit la </a:t>
            </a:r>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solanine.</a:t>
            </a:r>
          </a:p>
          <a:p>
            <a:r>
              <a:rPr lang="fr-FR" sz="1400" b="1" i="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Quant </a:t>
            </a:r>
            <a:r>
              <a:rPr lang="fr-FR" sz="1400" b="1" i="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aux aubergines, il ne faut jamais en consommer crues. De toute façon, elles ne sont pas bonnes.  Il est bon de ne pas en consommer tant qu’elles ne sont pas arrivées à maturité. Cela réduit leur teneur en solanine.</a:t>
            </a:r>
            <a:endParaRPr lang="fr-FR" sz="1400" b="1" i="1">
              <a:latin typeface="Times New Roman" panose="02020603050405020304" pitchFamily="18" charset="0"/>
              <a:ea typeface="Times New Roman" panose="02020603050405020304" pitchFamily="18" charset="0"/>
              <a:cs typeface="Times New Roman" panose="02020603050405020304" pitchFamily="18" charset="0"/>
            </a:endParaRPr>
          </a:p>
          <a:p>
            <a:endParaRPr lang="fr-FR" sz="1400">
              <a:solidFill>
                <a:srgbClr val="000000"/>
              </a:solidFill>
              <a:latin typeface="Script MT Bold" panose="03040602040607080904" pitchFamily="66" charset="0"/>
              <a:ea typeface="Times New Roman" panose="02020603050405020304" pitchFamily="18" charset="0"/>
            </a:endParaRPr>
          </a:p>
        </p:txBody>
      </p:sp>
      <p:pic>
        <p:nvPicPr>
          <p:cNvPr id="7" name="Picture 1" descr="Polpettone in cassetta"/>
          <p:cNvPicPr>
            <a:picLocks noChangeAspect="1" noChangeArrowheads="1"/>
          </p:cNvPicPr>
          <p:nvPr/>
        </p:nvPicPr>
        <p:blipFill rotWithShape="1">
          <a:blip r:embed="rId5" r:link="rId6">
            <a:extLst>
              <a:ext uri="{28A0092B-C50C-407E-A947-70E740481C1C}">
                <a14:useLocalDpi xmlns:a14="http://schemas.microsoft.com/office/drawing/2010/main" val="0"/>
              </a:ext>
            </a:extLst>
          </a:blip>
          <a:srcRect l="26230" t="81197" r="66654"/>
          <a:stretch/>
        </p:blipFill>
        <p:spPr bwMode="auto">
          <a:xfrm>
            <a:off x="3897635" y="3609258"/>
            <a:ext cx="337100" cy="252324"/>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 8"/>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308162468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Rectangle 1"/>
          <p:cNvSpPr/>
          <p:nvPr/>
        </p:nvSpPr>
        <p:spPr>
          <a:xfrm>
            <a:off x="544618" y="531233"/>
            <a:ext cx="3310658" cy="3123932"/>
          </a:xfrm>
          <a:prstGeom prst="rect">
            <a:avLst/>
          </a:prstGeom>
        </p:spPr>
        <p:txBody>
          <a:bodyPr wrap="square">
            <a:spAutoFit/>
          </a:bodyPr>
          <a:lstStyle/>
          <a:p>
            <a:pPr algn="just">
              <a:spcAft>
                <a:spcPts val="0"/>
              </a:spcAft>
            </a:pPr>
            <a:r>
              <a:rPr lang="fr-FR" sz="1600" b="1">
                <a:solidFill>
                  <a:srgbClr val="C00000"/>
                </a:solidFill>
                <a:latin typeface="Algerian" panose="04020705040A02060702" pitchFamily="82" charset="0"/>
                <a:ea typeface="Calibri" panose="020F0502020204030204" pitchFamily="34" charset="0"/>
                <a:cs typeface="Times New Roman" panose="02020603050405020304" pitchFamily="18" charset="0"/>
              </a:rPr>
              <a:t>Rhubarbe, </a:t>
            </a:r>
            <a:r>
              <a:rPr lang="fr-FR" sz="1600" b="1" smtClean="0">
                <a:solidFill>
                  <a:srgbClr val="C00000"/>
                </a:solidFill>
                <a:latin typeface="Algerian" panose="04020705040A02060702" pitchFamily="82" charset="0"/>
                <a:ea typeface="Calibri" panose="020F0502020204030204" pitchFamily="34" charset="0"/>
                <a:cs typeface="Times New Roman" panose="02020603050405020304" pitchFamily="18" charset="0"/>
              </a:rPr>
              <a:t>bettes, </a:t>
            </a:r>
            <a:r>
              <a:rPr lang="fr-FR" sz="1600" b="1">
                <a:solidFill>
                  <a:srgbClr val="C00000"/>
                </a:solidFill>
                <a:latin typeface="Algerian" panose="04020705040A02060702" pitchFamily="82" charset="0"/>
                <a:ea typeface="Calibri" panose="020F0502020204030204" pitchFamily="34" charset="0"/>
                <a:cs typeface="Times New Roman" panose="02020603050405020304" pitchFamily="18" charset="0"/>
              </a:rPr>
              <a:t>épinards, betteraves, </a:t>
            </a:r>
            <a:r>
              <a:rPr lang="fr-FR" sz="1600" b="1" smtClean="0">
                <a:solidFill>
                  <a:srgbClr val="C00000"/>
                </a:solidFill>
                <a:latin typeface="Algerian" panose="04020705040A02060702" pitchFamily="82" charset="0"/>
                <a:ea typeface="Calibri" panose="020F0502020204030204" pitchFamily="34" charset="0"/>
                <a:cs typeface="Times New Roman" panose="02020603050405020304" pitchFamily="18" charset="0"/>
              </a:rPr>
              <a:t>et cacao </a:t>
            </a:r>
          </a:p>
          <a:p>
            <a:pPr algn="just">
              <a:spcAft>
                <a:spcPts val="0"/>
              </a:spcAft>
            </a:pPr>
            <a:endParaRPr lang="fr-FR" sz="1100">
              <a:latin typeface="Algerian" panose="04020705040A02060702" pitchFamily="82" charset="0"/>
              <a:ea typeface="Calibri" panose="020F0502020204030204" pitchFamily="34" charset="0"/>
              <a:cs typeface="Times New Roman" panose="02020603050405020304" pitchFamily="18" charset="0"/>
            </a:endParaRPr>
          </a:p>
          <a:p>
            <a:pPr algn="just">
              <a:spcAft>
                <a:spcPts val="0"/>
              </a:spcAft>
            </a:pP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Deux</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règles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sont</a:t>
            </a:r>
            <a:r>
              <a:rPr lang="en-US" sz="1400" b="1" i="1">
                <a:latin typeface="Times New Roman" panose="02020603050405020304" pitchFamily="18" charset="0"/>
                <a:ea typeface="Calibri" panose="020F0502020204030204" pitchFamily="34" charset="0"/>
                <a:cs typeface="Times New Roman" panose="02020603050405020304" pitchFamily="18" charset="0"/>
              </a:rPr>
              <a:t> à respecter avec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rhubarbe</a:t>
            </a:r>
            <a:r>
              <a:rPr lang="en-US" sz="1400" b="1" i="1">
                <a:latin typeface="Times New Roman" panose="02020603050405020304" pitchFamily="18" charset="0"/>
                <a:ea typeface="Calibri" panose="020F0502020204030204" pitchFamily="34" charset="0"/>
                <a:cs typeface="Times New Roman" panose="02020603050405020304" pitchFamily="18" charset="0"/>
              </a:rPr>
              <a:t>: ne </a:t>
            </a:r>
            <a:r>
              <a:rPr lang="en-US" sz="1400" b="1" i="1" err="1">
                <a:latin typeface="Times New Roman" panose="02020603050405020304" pitchFamily="18" charset="0"/>
                <a:ea typeface="Calibri" panose="020F0502020204030204" pitchFamily="34" charset="0"/>
                <a:cs typeface="Times New Roman" panose="02020603050405020304" pitchFamily="18" charset="0"/>
              </a:rPr>
              <a:t>jamais</a:t>
            </a:r>
            <a:r>
              <a:rPr lang="en-US" sz="1400" b="1" i="1">
                <a:latin typeface="Times New Roman" panose="02020603050405020304" pitchFamily="18" charset="0"/>
                <a:ea typeface="Calibri" panose="020F0502020204030204" pitchFamily="34" charset="0"/>
                <a:cs typeface="Times New Roman" panose="02020603050405020304" pitchFamily="18" charset="0"/>
              </a:rPr>
              <a:t> la manger </a:t>
            </a:r>
            <a:r>
              <a:rPr lang="en-US" sz="1400" b="1" i="1" err="1">
                <a:latin typeface="Times New Roman" panose="02020603050405020304" pitchFamily="18" charset="0"/>
                <a:ea typeface="Calibri" panose="020F0502020204030204" pitchFamily="34" charset="0"/>
                <a:cs typeface="Times New Roman" panose="02020603050405020304" pitchFamily="18" charset="0"/>
              </a:rPr>
              <a:t>crue</a:t>
            </a:r>
            <a:r>
              <a:rPr lang="en-US" sz="1400" b="1" i="1">
                <a:latin typeface="Times New Roman" panose="02020603050405020304" pitchFamily="18" charset="0"/>
                <a:ea typeface="Calibri" panose="020F0502020204030204" pitchFamily="34" charset="0"/>
                <a:cs typeface="Times New Roman" panose="02020603050405020304" pitchFamily="18" charset="0"/>
              </a:rPr>
              <a:t> et ne plus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récolter</a:t>
            </a:r>
            <a:r>
              <a:rPr lang="en-US" sz="1400" b="1" i="1">
                <a:latin typeface="Times New Roman" panose="02020603050405020304" pitchFamily="18" charset="0"/>
                <a:ea typeface="Calibri" panose="020F0502020204030204" pitchFamily="34" charset="0"/>
                <a:cs typeface="Times New Roman" panose="02020603050405020304" pitchFamily="18" charset="0"/>
              </a:rPr>
              <a:t> après le 24 </a:t>
            </a:r>
            <a:r>
              <a:rPr lang="en-US" sz="1400" b="1" i="1" err="1">
                <a:latin typeface="Times New Roman" panose="02020603050405020304" pitchFamily="18" charset="0"/>
                <a:ea typeface="Calibri" panose="020F0502020204030204" pitchFamily="34" charset="0"/>
                <a:cs typeface="Times New Roman" panose="02020603050405020304" pitchFamily="18" charset="0"/>
              </a:rPr>
              <a:t>juin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deux</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règles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sont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liées</a:t>
            </a:r>
            <a:r>
              <a:rPr lang="en-US" sz="1400" b="1" i="1">
                <a:latin typeface="Times New Roman" panose="02020603050405020304" pitchFamily="18" charset="0"/>
                <a:ea typeface="Calibri" panose="020F0502020204030204" pitchFamily="34" charset="0"/>
                <a:cs typeface="Times New Roman" panose="02020603050405020304" pitchFamily="18" charset="0"/>
              </a:rPr>
              <a:t> à </a:t>
            </a:r>
            <a:r>
              <a:rPr lang="en-US" sz="1400" b="1" i="1" err="1">
                <a:latin typeface="Times New Roman" panose="02020603050405020304" pitchFamily="18" charset="0"/>
                <a:ea typeface="Calibri" panose="020F0502020204030204" pitchFamily="34" charset="0"/>
                <a:cs typeface="Times New Roman" panose="02020603050405020304" pitchFamily="18" charset="0"/>
              </a:rPr>
              <a:t>l’acide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oxalique</a:t>
            </a:r>
            <a:r>
              <a:rPr lang="en-US" sz="1400" b="1" i="1">
                <a:latin typeface="Times New Roman" panose="02020603050405020304" pitchFamily="18" charset="0"/>
                <a:ea typeface="Calibri" panose="020F0502020204030204" pitchFamily="34" charset="0"/>
                <a:cs typeface="Times New Roman" panose="02020603050405020304" pitchFamily="18" charset="0"/>
              </a:rPr>
              <a:t> qui </a:t>
            </a:r>
            <a:r>
              <a:rPr lang="en-US" sz="1400" b="1" i="1" err="1">
                <a:latin typeface="Times New Roman" panose="02020603050405020304" pitchFamily="18" charset="0"/>
                <a:ea typeface="Calibri" panose="020F0502020204030204" pitchFamily="34" charset="0"/>
                <a:cs typeface="Times New Roman" panose="02020603050405020304" pitchFamily="18" charset="0"/>
              </a:rPr>
              <a:t>est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toxique</a:t>
            </a:r>
            <a:r>
              <a:rPr lang="en-US" sz="1400" b="1" i="1">
                <a:latin typeface="Times New Roman" panose="02020603050405020304" pitchFamily="18" charset="0"/>
                <a:ea typeface="Calibri" panose="020F0502020204030204" pitchFamily="34" charset="0"/>
                <a:cs typeface="Times New Roman" panose="02020603050405020304" pitchFamily="18" charset="0"/>
              </a:rPr>
              <a:t>. Plus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plante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pousse</a:t>
            </a:r>
            <a:r>
              <a:rPr lang="en-US" sz="1400" b="1" i="1">
                <a:latin typeface="Times New Roman" panose="02020603050405020304" pitchFamily="18" charset="0"/>
                <a:ea typeface="Calibri" panose="020F0502020204030204" pitchFamily="34" charset="0"/>
                <a:cs typeface="Times New Roman" panose="02020603050405020304" pitchFamily="18" charset="0"/>
              </a:rPr>
              <a:t> et plus </a:t>
            </a:r>
            <a:r>
              <a:rPr lang="en-US" sz="1400" b="1" i="1" err="1">
                <a:latin typeface="Times New Roman" panose="02020603050405020304" pitchFamily="18" charset="0"/>
                <a:ea typeface="Calibri" panose="020F0502020204030204" pitchFamily="34" charset="0"/>
                <a:cs typeface="Times New Roman" panose="02020603050405020304" pitchFamily="18" charset="0"/>
              </a:rPr>
              <a:t>elle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contient</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cuisson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détruit</a:t>
            </a:r>
            <a:r>
              <a:rPr lang="en-US" sz="1400" b="1" i="1">
                <a:latin typeface="Times New Roman" panose="02020603050405020304" pitchFamily="18" charset="0"/>
                <a:ea typeface="Calibri" panose="020F0502020204030204" pitchFamily="34" charset="0"/>
                <a:cs typeface="Times New Roman" panose="02020603050405020304" pitchFamily="18" charset="0"/>
              </a:rPr>
              <a:t> la substance.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outre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toujours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peler</a:t>
            </a:r>
            <a:r>
              <a:rPr lang="en-US" sz="1400" b="1" i="1">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rhubarbe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cela</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élimine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une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partie</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l’acide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oxalique</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feuilles</a:t>
            </a:r>
            <a:r>
              <a:rPr lang="en-US" sz="1400" b="1" i="1">
                <a:latin typeface="Times New Roman" panose="02020603050405020304" pitchFamily="18" charset="0"/>
                <a:ea typeface="Calibri" panose="020F0502020204030204" pitchFamily="34" charset="0"/>
                <a:cs typeface="Times New Roman" panose="02020603050405020304" pitchFamily="18" charset="0"/>
              </a:rPr>
              <a:t> de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rhubarbe</a:t>
            </a:r>
            <a:r>
              <a:rPr lang="en-US" sz="1400" b="1" i="1">
                <a:latin typeface="Times New Roman" panose="02020603050405020304" pitchFamily="18" charset="0"/>
                <a:ea typeface="Calibri" panose="020F0502020204030204" pitchFamily="34" charset="0"/>
                <a:cs typeface="Times New Roman" panose="02020603050405020304" pitchFamily="18" charset="0"/>
              </a:rPr>
              <a:t> ne </a:t>
            </a:r>
            <a:r>
              <a:rPr lang="en-US" sz="1400" b="1" i="1" err="1">
                <a:latin typeface="Times New Roman" panose="02020603050405020304" pitchFamily="18" charset="0"/>
                <a:ea typeface="Calibri" panose="020F0502020204030204" pitchFamily="34" charset="0"/>
                <a:cs typeface="Times New Roman" panose="02020603050405020304" pitchFamily="18" charset="0"/>
              </a:rPr>
              <a:t>peuvent</a:t>
            </a:r>
            <a:r>
              <a:rPr lang="en-US" sz="1400" b="1" i="1">
                <a:latin typeface="Times New Roman" panose="02020603050405020304" pitchFamily="18" charset="0"/>
                <a:ea typeface="Calibri" panose="020F0502020204030204" pitchFamily="34" charset="0"/>
                <a:cs typeface="Times New Roman" panose="02020603050405020304" pitchFamily="18" charset="0"/>
              </a:rPr>
              <a:t> pas </a:t>
            </a:r>
            <a:r>
              <a:rPr lang="en-US" sz="1400" b="1" i="1" err="1">
                <a:latin typeface="Times New Roman" panose="02020603050405020304" pitchFamily="18" charset="0"/>
                <a:ea typeface="Calibri" panose="020F0502020204030204" pitchFamily="34" charset="0"/>
                <a:cs typeface="Times New Roman" panose="02020603050405020304" pitchFamily="18" charset="0"/>
              </a:rPr>
              <a:t>être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consommées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donc</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il</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faut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toujours</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enlever</a:t>
            </a:r>
            <a:r>
              <a:rPr lang="en-US" sz="1400">
                <a:latin typeface="Script MT Bold" panose="03040602040607080904" pitchFamily="66" charset="0"/>
                <a:ea typeface="Calibri" panose="020F0502020204030204" pitchFamily="34" charset="0"/>
                <a:cs typeface="Times New Roman" panose="02020603050405020304" pitchFamily="18" charset="0"/>
              </a:rPr>
              <a:t>. </a:t>
            </a:r>
            <a:endParaRPr lang="fr-FR" sz="1400">
              <a:latin typeface="Script MT Bold" panose="03040602040607080904" pitchFamily="66" charset="0"/>
              <a:ea typeface="Calibri" panose="020F0502020204030204" pitchFamily="34" charset="0"/>
              <a:cs typeface="Times New Roman" panose="02020603050405020304" pitchFamily="18" charset="0"/>
            </a:endParaRPr>
          </a:p>
        </p:txBody>
      </p:sp>
      <p:sp>
        <p:nvSpPr>
          <p:cNvPr id="3" name="Rectangle 2"/>
          <p:cNvSpPr/>
          <p:nvPr/>
        </p:nvSpPr>
        <p:spPr>
          <a:xfrm>
            <a:off x="4399894" y="1171509"/>
            <a:ext cx="3131518" cy="2677656"/>
          </a:xfrm>
          <a:prstGeom prst="rect">
            <a:avLst/>
          </a:prstGeom>
        </p:spPr>
        <p:txBody>
          <a:bodyPr wrap="square">
            <a:spAutoFit/>
          </a:bodyPr>
          <a:lstStyle/>
          <a:p>
            <a:pPr algn="just"/>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Mais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vous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pouvez</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utiliser</a:t>
            </a:r>
            <a:r>
              <a:rPr lang="en-US" sz="1400" b="1" i="1">
                <a:latin typeface="Times New Roman" panose="02020603050405020304" pitchFamily="18" charset="0"/>
                <a:ea typeface="Calibri" panose="020F0502020204030204" pitchFamily="34" charset="0"/>
                <a:cs typeface="Times New Roman" panose="02020603050405020304" pitchFamily="18" charset="0"/>
              </a:rPr>
              <a:t> pour </a:t>
            </a:r>
            <a:r>
              <a:rPr lang="en-US" sz="1400" b="1" i="1" err="1">
                <a:latin typeface="Times New Roman" panose="02020603050405020304" pitchFamily="18" charset="0"/>
                <a:ea typeface="Calibri" panose="020F0502020204030204" pitchFamily="34" charset="0"/>
                <a:cs typeface="Times New Roman" panose="02020603050405020304" pitchFamily="18" charset="0"/>
              </a:rPr>
              <a:t>fabriquer</a:t>
            </a:r>
            <a:r>
              <a:rPr lang="en-US" sz="1400" b="1" i="1">
                <a:latin typeface="Times New Roman" panose="02020603050405020304" pitchFamily="18" charset="0"/>
                <a:ea typeface="Calibri" panose="020F0502020204030204" pitchFamily="34" charset="0"/>
                <a:cs typeface="Times New Roman" panose="02020603050405020304" pitchFamily="18" charset="0"/>
              </a:rPr>
              <a:t> un </a:t>
            </a:r>
            <a:r>
              <a:rPr lang="en-US" sz="1400" b="1" i="1" err="1">
                <a:latin typeface="Times New Roman" panose="02020603050405020304" pitchFamily="18" charset="0"/>
                <a:ea typeface="Calibri" panose="020F0502020204030204" pitchFamily="34" charset="0"/>
                <a:cs typeface="Times New Roman" panose="02020603050405020304" pitchFamily="18" charset="0"/>
              </a:rPr>
              <a:t>moyen</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lutte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très</a:t>
            </a:r>
            <a:r>
              <a:rPr lang="en-US" sz="1400" b="1" i="1">
                <a:latin typeface="Times New Roman" panose="02020603050405020304" pitchFamily="18" charset="0"/>
                <a:ea typeface="Calibri" panose="020F0502020204030204" pitchFamily="34" charset="0"/>
                <a:cs typeface="Times New Roman" panose="02020603050405020304" pitchFamily="18" charset="0"/>
              </a:rPr>
              <a:t> simple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contre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pucerons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 </a:t>
            </a:r>
          </a:p>
          <a:p>
            <a:pPr algn="just"/>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hacher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feuilles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verser</a:t>
            </a:r>
            <a:r>
              <a:rPr lang="en-US" sz="1400" b="1" i="1">
                <a:latin typeface="Times New Roman" panose="02020603050405020304" pitchFamily="18" charset="0"/>
                <a:ea typeface="Calibri" panose="020F0502020204030204" pitchFamily="34" charset="0"/>
                <a:cs typeface="Times New Roman" panose="02020603050405020304" pitchFamily="18" charset="0"/>
              </a:rPr>
              <a:t> 1 à 2 </a:t>
            </a:r>
            <a:r>
              <a:rPr lang="en-US" sz="1400" b="1" i="1" err="1">
                <a:latin typeface="Times New Roman" panose="02020603050405020304" pitchFamily="18" charset="0"/>
                <a:ea typeface="Calibri" panose="020F0502020204030204" pitchFamily="34" charset="0"/>
                <a:cs typeface="Times New Roman" panose="02020603050405020304" pitchFamily="18" charset="0"/>
              </a:rPr>
              <a:t>litres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d’eau</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bouillante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dessus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laisser</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tirer</a:t>
            </a:r>
            <a:r>
              <a:rPr lang="en-US" sz="1400" b="1" i="1">
                <a:latin typeface="Times New Roman" panose="02020603050405020304" pitchFamily="18" charset="0"/>
                <a:ea typeface="Calibri" panose="020F0502020204030204" pitchFamily="34" charset="0"/>
                <a:cs typeface="Times New Roman" panose="02020603050405020304" pitchFamily="18" charset="0"/>
              </a:rPr>
              <a:t> environ </a:t>
            </a:r>
            <a:r>
              <a:rPr lang="en-US" sz="1400" b="1" i="1" err="1">
                <a:latin typeface="Times New Roman" panose="02020603050405020304" pitchFamily="18" charset="0"/>
                <a:ea typeface="Calibri" panose="020F0502020204030204" pitchFamily="34" charset="0"/>
                <a:cs typeface="Times New Roman" panose="02020603050405020304" pitchFamily="18" charset="0"/>
              </a:rPr>
              <a:t>une</a:t>
            </a:r>
            <a:r>
              <a:rPr lang="en-US" sz="1400" b="1" i="1">
                <a:latin typeface="Times New Roman" panose="02020603050405020304" pitchFamily="18" charset="0"/>
                <a:ea typeface="Calibri" panose="020F0502020204030204" pitchFamily="34" charset="0"/>
                <a:cs typeface="Times New Roman" panose="02020603050405020304" pitchFamily="18" charset="0"/>
              </a:rPr>
              <a:t> demi-</a:t>
            </a:r>
            <a:r>
              <a:rPr lang="en-US" sz="1400" b="1" i="1" err="1">
                <a:latin typeface="Times New Roman" panose="02020603050405020304" pitchFamily="18" charset="0"/>
                <a:ea typeface="Calibri" panose="020F0502020204030204" pitchFamily="34" charset="0"/>
                <a:cs typeface="Times New Roman" panose="02020603050405020304" pitchFamily="18" charset="0"/>
              </a:rPr>
              <a:t>heure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filtrer</a:t>
            </a:r>
            <a:r>
              <a:rPr lang="en-US" sz="1400" b="1" i="1">
                <a:latin typeface="Times New Roman" panose="02020603050405020304" pitchFamily="18" charset="0"/>
                <a:ea typeface="Calibri" panose="020F0502020204030204" pitchFamily="34" charset="0"/>
                <a:cs typeface="Times New Roman" panose="02020603050405020304" pitchFamily="18" charset="0"/>
              </a:rPr>
              <a:t> et </a:t>
            </a:r>
            <a:r>
              <a:rPr lang="en-US" sz="1400" b="1" i="1" err="1">
                <a:latin typeface="Times New Roman" panose="02020603050405020304" pitchFamily="18" charset="0"/>
                <a:ea typeface="Calibri" panose="020F0502020204030204" pitchFamily="34" charset="0"/>
                <a:cs typeface="Times New Roman" panose="02020603050405020304" pitchFamily="18" charset="0"/>
              </a:rPr>
              <a:t>gicler</a:t>
            </a:r>
            <a:r>
              <a:rPr lang="en-US" sz="1400" b="1" i="1">
                <a:latin typeface="Times New Roman" panose="02020603050405020304" pitchFamily="18" charset="0"/>
                <a:ea typeface="Calibri" panose="020F0502020204030204" pitchFamily="34" charset="0"/>
                <a:cs typeface="Times New Roman" panose="02020603050405020304" pitchFamily="18" charset="0"/>
              </a:rPr>
              <a:t> sur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plante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concernée</a:t>
            </a:r>
            <a:r>
              <a:rPr lang="en-US" sz="1400" b="1" i="1">
                <a:latin typeface="Times New Roman" panose="02020603050405020304" pitchFamily="18" charset="0"/>
                <a:ea typeface="Calibri" panose="020F0502020204030204" pitchFamily="34" charset="0"/>
                <a:cs typeface="Times New Roman" panose="02020603050405020304" pitchFamily="18" charset="0"/>
              </a:rPr>
              <a:t> sans </a:t>
            </a:r>
            <a:r>
              <a:rPr lang="en-US" sz="1400" b="1" i="1" err="1">
                <a:latin typeface="Times New Roman" panose="02020603050405020304" pitchFamily="18" charset="0"/>
                <a:ea typeface="Calibri" panose="020F0502020204030204" pitchFamily="34" charset="0"/>
                <a:cs typeface="Times New Roman" panose="02020603050405020304" pitchFamily="18" charset="0"/>
              </a:rPr>
              <a:t>diluer</a:t>
            </a:r>
            <a:r>
              <a:rPr lang="en-US" sz="1400" b="1" i="1">
                <a:latin typeface="Times New Roman" panose="02020603050405020304" pitchFamily="18" charset="0"/>
                <a:ea typeface="Calibri" panose="020F0502020204030204" pitchFamily="34" charset="0"/>
                <a:cs typeface="Times New Roman" panose="02020603050405020304" pitchFamily="18" charset="0"/>
              </a:rPr>
              <a:t> la solution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L’acide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oxalique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dans</a:t>
            </a:r>
            <a:r>
              <a:rPr lang="en-US" sz="1400" b="1" i="1">
                <a:latin typeface="Times New Roman" panose="02020603050405020304" pitchFamily="18" charset="0"/>
                <a:ea typeface="Calibri" panose="020F0502020204030204" pitchFamily="34" charset="0"/>
                <a:cs typeface="Times New Roman" panose="02020603050405020304" pitchFamily="18" charset="0"/>
              </a:rPr>
              <a:t> les aliments ne pose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principe</a:t>
            </a:r>
            <a:r>
              <a:rPr lang="en-US" sz="1400" b="1" i="1">
                <a:latin typeface="Times New Roman" panose="02020603050405020304" pitchFamily="18" charset="0"/>
                <a:ea typeface="Calibri" panose="020F0502020204030204" pitchFamily="34" charset="0"/>
                <a:cs typeface="Times New Roman" panose="02020603050405020304" pitchFamily="18" charset="0"/>
              </a:rPr>
              <a:t> pas de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problèmes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aux </a:t>
            </a:r>
            <a:r>
              <a:rPr lang="en-US" sz="1400" b="1" i="1" err="1">
                <a:latin typeface="Times New Roman" panose="02020603050405020304" pitchFamily="18" charset="0"/>
                <a:ea typeface="Calibri" panose="020F0502020204030204" pitchFamily="34" charset="0"/>
                <a:cs typeface="Times New Roman" panose="02020603050405020304" pitchFamily="18" charset="0"/>
              </a:rPr>
              <a:t>personnes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bonne santé. Le corps </a:t>
            </a:r>
            <a:r>
              <a:rPr lang="en-US" sz="1400" b="1" i="1" err="1">
                <a:latin typeface="Times New Roman" panose="02020603050405020304" pitchFamily="18" charset="0"/>
                <a:ea typeface="Calibri" panose="020F0502020204030204" pitchFamily="34" charset="0"/>
                <a:cs typeface="Times New Roman" panose="02020603050405020304" pitchFamily="18" charset="0"/>
              </a:rPr>
              <a:t>l’élimine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lui-même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p>
          <a:p>
            <a:pPr algn="just">
              <a:spcAft>
                <a:spcPts val="0"/>
              </a:spcAft>
            </a:pPr>
            <a:r>
              <a:rPr lang="en-US" sz="1400" smtClean="0">
                <a:latin typeface="Script MT Bold" panose="03040602040607080904" pitchFamily="66" charset="0"/>
                <a:ea typeface="Calibri" panose="020F0502020204030204" pitchFamily="34" charset="0"/>
                <a:cs typeface="Times New Roman" panose="02020603050405020304" pitchFamily="18" charset="0"/>
              </a:rPr>
              <a:t>.</a:t>
            </a:r>
            <a:endParaRPr lang="fr-FR" sz="1400">
              <a:latin typeface="Script MT Bold" panose="03040602040607080904" pitchFamily="66" charset="0"/>
              <a:ea typeface="Calibri" panose="020F0502020204030204" pitchFamily="34" charset="0"/>
              <a:cs typeface="Times New Roman" panose="02020603050405020304" pitchFamily="18" charset="0"/>
            </a:endParaRPr>
          </a:p>
        </p:txBody>
      </p:sp>
      <p:pic>
        <p:nvPicPr>
          <p:cNvPr id="5" name="Picture 1" descr="Polpettone in cassetta"/>
          <p:cNvPicPr>
            <a:picLocks noChangeAspect="1" noChangeArrowheads="1"/>
          </p:cNvPicPr>
          <p:nvPr/>
        </p:nvPicPr>
        <p:blipFill rotWithShape="1">
          <a:blip r:embed="rId4" r:link="rId5">
            <a:extLst>
              <a:ext uri="{28A0092B-C50C-407E-A947-70E740481C1C}">
                <a14:useLocalDpi xmlns:a14="http://schemas.microsoft.com/office/drawing/2010/main" val="0"/>
              </a:ext>
            </a:extLst>
          </a:blip>
          <a:srcRect l="60552" t="77941" r="33588" b="484"/>
          <a:stretch/>
        </p:blipFill>
        <p:spPr bwMode="auto">
          <a:xfrm>
            <a:off x="3952158" y="3655165"/>
            <a:ext cx="277612" cy="26274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259618581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3" name="Rectangle 2"/>
          <p:cNvSpPr/>
          <p:nvPr/>
        </p:nvSpPr>
        <p:spPr>
          <a:xfrm>
            <a:off x="561252" y="446296"/>
            <a:ext cx="3236397" cy="3077766"/>
          </a:xfrm>
          <a:prstGeom prst="rect">
            <a:avLst/>
          </a:prstGeom>
        </p:spPr>
        <p:txBody>
          <a:bodyPr wrap="square">
            <a:spAutoFit/>
          </a:bodyPr>
          <a:lstStyle/>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Le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risque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d’avoir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souffrir</a:t>
            </a:r>
            <a:r>
              <a:rPr lang="en-US" sz="1400" b="1" i="1">
                <a:latin typeface="Times New Roman" panose="02020603050405020304" pitchFamily="18" charset="0"/>
                <a:ea typeface="Calibri" panose="020F0502020204030204" pitchFamily="34" charset="0"/>
                <a:cs typeface="Times New Roman" panose="02020603050405020304" pitchFamily="18" charset="0"/>
              </a:rPr>
              <a:t> à nouveau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problème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plus </a:t>
            </a:r>
            <a:r>
              <a:rPr lang="en-US" sz="1400" b="1" i="1" err="1">
                <a:latin typeface="Times New Roman" panose="02020603050405020304" pitchFamily="18" charset="0"/>
                <a:ea typeface="Calibri" panose="020F0502020204030204" pitchFamily="34" charset="0"/>
                <a:cs typeface="Times New Roman" panose="02020603050405020304" pitchFamily="18" charset="0"/>
              </a:rPr>
              <a:t>élevé</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chez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personnes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ayant</a:t>
            </a:r>
            <a:r>
              <a:rPr lang="en-US" sz="1400" b="1" i="1">
                <a:latin typeface="Times New Roman" panose="02020603050405020304" pitchFamily="18" charset="0"/>
                <a:ea typeface="Calibri" panose="020F0502020204030204" pitchFamily="34" charset="0"/>
                <a:cs typeface="Times New Roman" panose="02020603050405020304" pitchFamily="18" charset="0"/>
              </a:rPr>
              <a:t> déjà </a:t>
            </a:r>
            <a:r>
              <a:rPr lang="en-US" sz="1400" b="1" i="1" err="1">
                <a:latin typeface="Times New Roman" panose="02020603050405020304" pitchFamily="18" charset="0"/>
                <a:ea typeface="Calibri" panose="020F0502020204030204" pitchFamily="34" charset="0"/>
                <a:cs typeface="Times New Roman" panose="02020603050405020304" pitchFamily="18" charset="0"/>
              </a:rPr>
              <a:t>eu</a:t>
            </a:r>
            <a:r>
              <a:rPr lang="en-US" sz="1400" b="1" i="1">
                <a:latin typeface="Times New Roman" panose="02020603050405020304" pitchFamily="18" charset="0"/>
                <a:ea typeface="Calibri" panose="020F0502020204030204" pitchFamily="34" charset="0"/>
                <a:cs typeface="Times New Roman" panose="02020603050405020304" pitchFamily="18" charset="0"/>
              </a:rPr>
              <a:t> des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calculs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rénaux</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si</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leur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alimentation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riche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acide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oxalique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Elles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devraient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donc</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limiter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leur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consommation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d’aliments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comme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betteraves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côtes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bette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épinards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ou</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 cacao qui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sont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très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riches. </a:t>
            </a:r>
          </a:p>
          <a:p>
            <a:pPr algn="just">
              <a:spcAft>
                <a:spcPts val="0"/>
              </a:spcAft>
            </a:pPr>
            <a:endParaRPr lang="en-US" sz="1400" b="1" i="1" smtClean="0">
              <a:latin typeface="Times New Roman" panose="02020603050405020304" pitchFamily="18" charset="0"/>
              <a:ea typeface="Calibri" panose="020F0502020204030204" pitchFamily="34" charset="0"/>
              <a:cs typeface="Times New Roman" panose="02020603050405020304" pitchFamily="18" charset="0"/>
            </a:endParaRPr>
          </a:p>
          <a:p>
            <a:pPr>
              <a:spcAft>
                <a:spcPts val="0"/>
              </a:spcAft>
            </a:pPr>
            <a:r>
              <a:rPr lang="fr-FR" sz="1200" smtClean="0">
                <a:solidFill>
                  <a:srgbClr val="C00000"/>
                </a:solidFill>
                <a:latin typeface="Algerian" panose="04020705040A02060702" pitchFamily="82" charset="0"/>
                <a:ea typeface="Calibri" panose="020F0502020204030204" pitchFamily="34" charset="0"/>
                <a:cs typeface="Times New Roman" panose="02020603050405020304" pitchFamily="18" charset="0"/>
              </a:rPr>
              <a:t>Pomme, pêche, abricot, poire, </a:t>
            </a:r>
            <a:r>
              <a:rPr lang="fr-FR" sz="1200">
                <a:solidFill>
                  <a:srgbClr val="C00000"/>
                </a:solidFill>
                <a:latin typeface="Algerian" panose="04020705040A02060702" pitchFamily="82" charset="0"/>
                <a:ea typeface="Calibri" panose="020F0502020204030204" pitchFamily="34" charset="0"/>
                <a:cs typeface="Times New Roman" panose="02020603050405020304" pitchFamily="18" charset="0"/>
              </a:rPr>
              <a:t>cerise</a:t>
            </a:r>
          </a:p>
          <a:p>
            <a:pPr algn="just">
              <a:spcAft>
                <a:spcPts val="0"/>
              </a:spcAft>
            </a:pPr>
            <a:r>
              <a:rPr lang="en-US" sz="1400" b="1" i="1">
                <a:latin typeface="Times New Roman" panose="02020603050405020304" pitchFamily="18" charset="0"/>
                <a:ea typeface="Calibri" panose="020F0502020204030204" pitchFamily="34" charset="0"/>
                <a:cs typeface="Times New Roman" panose="02020603050405020304" pitchFamily="18" charset="0"/>
              </a:rPr>
              <a:t>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pépins</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pomme</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poire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ou</a:t>
            </a:r>
            <a:r>
              <a:rPr lang="en-US" sz="1400" b="1" i="1">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noyaux</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pêche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ou</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d’abricot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contiennent</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l’amygdaline</a:t>
            </a:r>
            <a:r>
              <a:rPr lang="en-US" sz="1400" b="1" i="1">
                <a:latin typeface="Times New Roman" panose="02020603050405020304" pitchFamily="18" charset="0"/>
                <a:ea typeface="Calibri" panose="020F0502020204030204" pitchFamily="34" charset="0"/>
                <a:cs typeface="Times New Roman" panose="02020603050405020304" pitchFamily="18" charset="0"/>
              </a:rPr>
              <a:t>.</a:t>
            </a:r>
            <a:endParaRPr lang="fr-FR" sz="1400" b="1" i="1">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358902" y="646351"/>
            <a:ext cx="3290528" cy="2462213"/>
          </a:xfrm>
          <a:prstGeom prst="rect">
            <a:avLst/>
          </a:prstGeom>
        </p:spPr>
        <p:txBody>
          <a:bodyPr wrap="square">
            <a:spAutoFit/>
          </a:bodyPr>
          <a:lstStyle/>
          <a:p>
            <a:pPr algn="just">
              <a:spcAft>
                <a:spcPts val="0"/>
              </a:spcAft>
            </a:pP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elle-même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cette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substance </a:t>
            </a:r>
            <a:r>
              <a:rPr lang="en-US" sz="1400" b="1" i="1" err="1">
                <a:latin typeface="Times New Roman" panose="02020603050405020304" pitchFamily="18" charset="0"/>
                <a:ea typeface="Calibri" panose="020F0502020204030204" pitchFamily="34" charset="0"/>
                <a:cs typeface="Times New Roman" panose="02020603050405020304" pitchFamily="18" charset="0"/>
              </a:rPr>
              <a:t>n’est</a:t>
            </a:r>
            <a:r>
              <a:rPr lang="en-US" sz="1400" b="1" i="1">
                <a:latin typeface="Times New Roman" panose="02020603050405020304" pitchFamily="18" charset="0"/>
                <a:ea typeface="Calibri" panose="020F0502020204030204" pitchFamily="34" charset="0"/>
                <a:cs typeface="Times New Roman" panose="02020603050405020304" pitchFamily="18" charset="0"/>
              </a:rPr>
              <a:t> pas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toxique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mais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voilà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lors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la digestion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elle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donne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origine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une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bonne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quantité</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d’acide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cyanhydrique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qui,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lui</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très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toxique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p>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Il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compte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effet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parmi</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les poisons </a:t>
            </a:r>
            <a:r>
              <a:rPr lang="en-US" sz="1400" b="1" i="1" err="1">
                <a:latin typeface="Times New Roman" panose="02020603050405020304" pitchFamily="18" charset="0"/>
                <a:ea typeface="Calibri" panose="020F0502020204030204" pitchFamily="34" charset="0"/>
                <a:cs typeface="Times New Roman" panose="02020603050405020304" pitchFamily="18" charset="0"/>
              </a:rPr>
              <a:t>agissant</a:t>
            </a:r>
            <a:r>
              <a:rPr lang="en-US" sz="1400" b="1" i="1">
                <a:latin typeface="Times New Roman" panose="02020603050405020304" pitchFamily="18" charset="0"/>
                <a:ea typeface="Calibri" panose="020F0502020204030204" pitchFamily="34" charset="0"/>
                <a:cs typeface="Times New Roman" panose="02020603050405020304" pitchFamily="18" charset="0"/>
              </a:rPr>
              <a:t> le plus </a:t>
            </a:r>
            <a:r>
              <a:rPr lang="en-US" sz="1400" b="1" i="1" err="1">
                <a:latin typeface="Times New Roman" panose="02020603050405020304" pitchFamily="18" charset="0"/>
                <a:ea typeface="Calibri" panose="020F0502020204030204" pitchFamily="34" charset="0"/>
                <a:cs typeface="Times New Roman" panose="02020603050405020304" pitchFamily="18" charset="0"/>
              </a:rPr>
              <a:t>fortement</a:t>
            </a:r>
            <a:r>
              <a:rPr lang="en-US" sz="1400" b="1" i="1">
                <a:latin typeface="Times New Roman" panose="02020603050405020304" pitchFamily="18" charset="0"/>
                <a:ea typeface="Calibri" panose="020F0502020204030204" pitchFamily="34" charset="0"/>
                <a:cs typeface="Times New Roman" panose="02020603050405020304" pitchFamily="18" charset="0"/>
              </a:rPr>
              <a:t> et le plus </a:t>
            </a:r>
            <a:r>
              <a:rPr lang="en-US" sz="1400" b="1" i="1" err="1">
                <a:latin typeface="Times New Roman" panose="02020603050405020304" pitchFamily="18" charset="0"/>
                <a:ea typeface="Calibri" panose="020F0502020204030204" pitchFamily="34" charset="0"/>
                <a:cs typeface="Times New Roman" panose="02020603050405020304" pitchFamily="18" charset="0"/>
              </a:rPr>
              <a:t>rapidement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a:t>
            </a:r>
          </a:p>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Un </a:t>
            </a:r>
            <a:r>
              <a:rPr lang="en-US" sz="1400" b="1" i="1" err="1">
                <a:latin typeface="Times New Roman" panose="02020603050405020304" pitchFamily="18" charset="0"/>
                <a:ea typeface="Calibri" panose="020F0502020204030204" pitchFamily="34" charset="0"/>
                <a:cs typeface="Times New Roman" panose="02020603050405020304" pitchFamily="18" charset="0"/>
              </a:rPr>
              <a:t>noyau</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d’abricot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contient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jusqu’à</a:t>
            </a:r>
            <a:r>
              <a:rPr lang="en-US" sz="1400" b="1" i="1">
                <a:latin typeface="Times New Roman" panose="02020603050405020304" pitchFamily="18" charset="0"/>
                <a:ea typeface="Calibri" panose="020F0502020204030204" pitchFamily="34" charset="0"/>
                <a:cs typeface="Times New Roman" panose="02020603050405020304" pitchFamily="18" charset="0"/>
              </a:rPr>
              <a:t> 8 % </a:t>
            </a:r>
            <a:r>
              <a:rPr lang="en-US" sz="1400" b="1" i="1" err="1">
                <a:latin typeface="Times New Roman" panose="02020603050405020304" pitchFamily="18" charset="0"/>
                <a:ea typeface="Calibri" panose="020F0502020204030204" pitchFamily="34" charset="0"/>
                <a:cs typeface="Times New Roman" panose="02020603050405020304" pitchFamily="18" charset="0"/>
              </a:rPr>
              <a:t>d’amygdaline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Cela</a:t>
            </a:r>
            <a:r>
              <a:rPr lang="en-US" sz="1400" b="1" i="1">
                <a:latin typeface="Times New Roman" panose="02020603050405020304" pitchFamily="18" charset="0"/>
                <a:ea typeface="Calibri" panose="020F0502020204030204" pitchFamily="34" charset="0"/>
                <a:cs typeface="Times New Roman" panose="02020603050405020304" pitchFamily="18" charset="0"/>
              </a:rPr>
              <a:t> correspond à environ 0,5 mg </a:t>
            </a:r>
            <a:r>
              <a:rPr lang="en-US" sz="1400" b="1" i="1" err="1">
                <a:latin typeface="Times New Roman" panose="02020603050405020304" pitchFamily="18" charset="0"/>
                <a:ea typeface="Calibri" panose="020F0502020204030204" pitchFamily="34" charset="0"/>
                <a:cs typeface="Times New Roman" panose="02020603050405020304" pitchFamily="18" charset="0"/>
              </a:rPr>
              <a:t>d’acide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cyanhydrique</a:t>
            </a:r>
            <a:r>
              <a:rPr lang="en-US" sz="1400" b="1" i="1">
                <a:latin typeface="Times New Roman" panose="02020603050405020304" pitchFamily="18" charset="0"/>
                <a:ea typeface="Calibri" panose="020F0502020204030204" pitchFamily="34" charset="0"/>
                <a:cs typeface="Times New Roman" panose="02020603050405020304" pitchFamily="18" charset="0"/>
              </a:rPr>
              <a:t> par </a:t>
            </a:r>
            <a:r>
              <a:rPr lang="en-US" sz="1400" b="1" i="1" err="1">
                <a:latin typeface="Times New Roman" panose="02020603050405020304" pitchFamily="18" charset="0"/>
                <a:ea typeface="Calibri" panose="020F0502020204030204" pitchFamily="34" charset="0"/>
                <a:cs typeface="Times New Roman" panose="02020603050405020304" pitchFamily="18" charset="0"/>
              </a:rPr>
              <a:t>noyau</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endParaRPr lang="en-US" sz="1400">
              <a:latin typeface="Script MT Bold" panose="03040602040607080904" pitchFamily="66" charset="0"/>
              <a:ea typeface="Calibri" panose="020F0502020204030204" pitchFamily="34" charset="0"/>
              <a:cs typeface="Times New Roman" panose="02020603050405020304" pitchFamily="18" charset="0"/>
            </a:endParaRPr>
          </a:p>
        </p:txBody>
      </p:sp>
      <p:pic>
        <p:nvPicPr>
          <p:cNvPr id="5" name="Picture 1" descr="Polpettone in cassetta"/>
          <p:cNvPicPr>
            <a:picLocks noChangeAspect="1" noChangeArrowheads="1"/>
          </p:cNvPicPr>
          <p:nvPr/>
        </p:nvPicPr>
        <p:blipFill rotWithShape="1">
          <a:blip r:embed="rId4" r:link="rId5">
            <a:extLst>
              <a:ext uri="{28A0092B-C50C-407E-A947-70E740481C1C}">
                <a14:useLocalDpi xmlns:a14="http://schemas.microsoft.com/office/drawing/2010/main" val="0"/>
              </a:ext>
            </a:extLst>
          </a:blip>
          <a:srcRect l="92888" t="78348" r="1"/>
          <a:stretch/>
        </p:blipFill>
        <p:spPr bwMode="auto">
          <a:xfrm>
            <a:off x="3901171" y="3590800"/>
            <a:ext cx="336893" cy="263691"/>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30995100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793"/>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Rectangle 1"/>
          <p:cNvSpPr/>
          <p:nvPr/>
        </p:nvSpPr>
        <p:spPr>
          <a:xfrm>
            <a:off x="554604" y="488660"/>
            <a:ext cx="3248040" cy="3323987"/>
          </a:xfrm>
          <a:prstGeom prst="rect">
            <a:avLst/>
          </a:prstGeom>
        </p:spPr>
        <p:txBody>
          <a:bodyPr wrap="square">
            <a:spAutoFit/>
          </a:bodyPr>
          <a:lstStyle/>
          <a:p>
            <a:pPr algn="just">
              <a:spcAft>
                <a:spcPts val="0"/>
              </a:spcAft>
            </a:pP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petite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quantité</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il</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rare de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voir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apparaître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des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symptômes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d’intoxication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mais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comme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tout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function du volume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corporel</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 risqué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n’est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pas à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écarter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L’Institut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allemand</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évaluant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risques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recommande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de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n’en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consommer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aucun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ou</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alors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au maximum1 </a:t>
            </a:r>
            <a:r>
              <a:rPr lang="en-US" sz="1400" b="1" i="1">
                <a:latin typeface="Times New Roman" panose="02020603050405020304" pitchFamily="18" charset="0"/>
                <a:ea typeface="Calibri" panose="020F0502020204030204" pitchFamily="34" charset="0"/>
                <a:cs typeface="Times New Roman" panose="02020603050405020304" pitchFamily="18" charset="0"/>
              </a:rPr>
              <a:t>à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2 par jour. Il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reste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tout de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même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la question :  </a:t>
            </a:r>
            <a:r>
              <a:rPr lang="en-US" sz="1400" b="1" i="1" err="1">
                <a:latin typeface="Times New Roman" panose="02020603050405020304" pitchFamily="18" charset="0"/>
                <a:ea typeface="Calibri" panose="020F0502020204030204" pitchFamily="34" charset="0"/>
                <a:cs typeface="Times New Roman" panose="02020603050405020304" pitchFamily="18" charset="0"/>
              </a:rPr>
              <a:t>pourquoi</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y a-t-</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il</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certaines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personnes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vouloir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consommer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noyaux</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d’abricot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Parce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qu’elles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sont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persuadées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que </a:t>
            </a:r>
            <a:r>
              <a:rPr lang="en-US" sz="1400" b="1" i="1" err="1">
                <a:latin typeface="Times New Roman" panose="02020603050405020304" pitchFamily="18" charset="0"/>
                <a:ea typeface="Calibri" panose="020F0502020204030204" pitchFamily="34" charset="0"/>
                <a:cs typeface="Times New Roman" panose="02020603050405020304" pitchFamily="18" charset="0"/>
              </a:rPr>
              <a:t>l’amygdaline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peut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détruire</a:t>
            </a:r>
            <a:r>
              <a:rPr lang="en-US" sz="1400" b="1" i="1">
                <a:latin typeface="Times New Roman" panose="02020603050405020304" pitchFamily="18" charset="0"/>
                <a:ea typeface="Calibri" panose="020F0502020204030204" pitchFamily="34" charset="0"/>
                <a:cs typeface="Times New Roman" panose="02020603050405020304" pitchFamily="18" charset="0"/>
              </a:rPr>
              <a:t> les cellules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cancéreuses</a:t>
            </a:r>
            <a:r>
              <a:rPr lang="en-US" sz="1400" b="1" i="1">
                <a:latin typeface="Times New Roman" panose="02020603050405020304" pitchFamily="18" charset="0"/>
                <a:ea typeface="Calibri" panose="020F0502020204030204" pitchFamily="34" charset="0"/>
                <a:cs typeface="Times New Roman" panose="02020603050405020304" pitchFamily="18" charset="0"/>
              </a:rPr>
              <a:t> tout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n’attaquant</a:t>
            </a:r>
            <a:r>
              <a:rPr lang="en-US" sz="1400" b="1" i="1">
                <a:latin typeface="Times New Roman" panose="02020603050405020304" pitchFamily="18" charset="0"/>
                <a:ea typeface="Calibri" panose="020F0502020204030204" pitchFamily="34" charset="0"/>
                <a:cs typeface="Times New Roman" panose="02020603050405020304" pitchFamily="18" charset="0"/>
              </a:rPr>
              <a:t> pas les cellules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saines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alors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qu’aucune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prevue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scientifique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n’a</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été</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donnée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sur le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sujet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endParaRPr lang="fr-FR" sz="1400" b="1" i="1">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CasellaDiTesto 8"/>
          <p:cNvSpPr txBox="1">
            <a:spLocks noChangeArrowheads="1"/>
          </p:cNvSpPr>
          <p:nvPr/>
        </p:nvSpPr>
        <p:spPr bwMode="auto">
          <a:xfrm>
            <a:off x="4483889" y="488660"/>
            <a:ext cx="3115266" cy="307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Aft>
                <a:spcPts val="0"/>
              </a:spcAft>
            </a:pPr>
            <a:r>
              <a:rPr lang="fr-FR" sz="1200" smtClean="0">
                <a:solidFill>
                  <a:srgbClr val="C00000"/>
                </a:solidFill>
                <a:latin typeface="Algerian" panose="04020705040A02060702" pitchFamily="82" charset="0"/>
                <a:ea typeface="Calibri" panose="020F0502020204030204" pitchFamily="34" charset="0"/>
                <a:cs typeface="Times New Roman" panose="02020603050405020304" pitchFamily="18" charset="0"/>
              </a:rPr>
              <a:t>Cannelle</a:t>
            </a:r>
            <a:r>
              <a:rPr lang="fr-FR" sz="1200">
                <a:solidFill>
                  <a:srgbClr val="C00000"/>
                </a:solidFill>
                <a:latin typeface="Algerian" panose="04020705040A02060702" pitchFamily="82" charset="0"/>
                <a:ea typeface="Calibri" panose="020F0502020204030204" pitchFamily="34" charset="0"/>
                <a:cs typeface="Times New Roman" panose="02020603050405020304" pitchFamily="18" charset="0"/>
              </a:rPr>
              <a:t>, noix de muscade, piment</a:t>
            </a:r>
          </a:p>
          <a:p>
            <a:pPr>
              <a:spcAft>
                <a:spcPts val="0"/>
              </a:spcAft>
            </a:pPr>
            <a:endParaRPr lang="en-US" sz="1400" smtClean="0">
              <a:latin typeface="Script MT Bold" panose="03040602040607080904" pitchFamily="66" charset="0"/>
              <a:ea typeface="Calibri" panose="020F0502020204030204" pitchFamily="34" charset="0"/>
              <a:cs typeface="Times New Roman" panose="02020603050405020304" pitchFamily="18" charset="0"/>
            </a:endParaRPr>
          </a:p>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Pas mal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d’épices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sont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porteuses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substances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toxiques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mais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là</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aussi</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il</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ne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faut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pas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oublier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que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la dose qui </a:t>
            </a:r>
            <a:r>
              <a:rPr lang="en-US" sz="1400" b="1" i="1">
                <a:latin typeface="Times New Roman" panose="02020603050405020304" pitchFamily="18" charset="0"/>
                <a:ea typeface="Calibri" panose="020F0502020204030204" pitchFamily="34" charset="0"/>
                <a:cs typeface="Times New Roman" panose="02020603050405020304" pitchFamily="18" charset="0"/>
              </a:rPr>
              <a:t>fait le poison. </a:t>
            </a:r>
            <a:endParaRPr lang="en-US" sz="1400" b="1" i="1"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cannelle</a:t>
            </a:r>
            <a:r>
              <a:rPr lang="en-US" sz="1400" b="1" i="1">
                <a:latin typeface="Times New Roman" panose="02020603050405020304" pitchFamily="18" charset="0"/>
                <a:ea typeface="Calibri" panose="020F0502020204030204" pitchFamily="34" charset="0"/>
                <a:cs typeface="Times New Roman" panose="02020603050405020304" pitchFamily="18" charset="0"/>
              </a:rPr>
              <a:t> par </a:t>
            </a:r>
            <a:r>
              <a:rPr lang="en-US" sz="1400" b="1" i="1" err="1">
                <a:latin typeface="Times New Roman" panose="02020603050405020304" pitchFamily="18" charset="0"/>
                <a:ea typeface="Calibri" panose="020F0502020204030204" pitchFamily="34" charset="0"/>
                <a:cs typeface="Times New Roman" panose="02020603050405020304" pitchFamily="18" charset="0"/>
              </a:rPr>
              <a:t>exemple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contient</a:t>
            </a:r>
            <a:r>
              <a:rPr lang="en-US" sz="1400" b="1" i="1">
                <a:latin typeface="Times New Roman" panose="02020603050405020304" pitchFamily="18" charset="0"/>
                <a:ea typeface="Calibri" panose="020F0502020204030204" pitchFamily="34" charset="0"/>
                <a:cs typeface="Times New Roman" panose="02020603050405020304" pitchFamily="18" charset="0"/>
              </a:rPr>
              <a:t> de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coumarine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Bien que son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goû</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et son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odeur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soient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des plus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agréables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il</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faut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éviter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absorber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grande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quantité</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car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elle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peut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engendrer</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vomissements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vertiges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ou</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inflammations </a:t>
            </a:r>
            <a:r>
              <a:rPr lang="en-US" sz="1400" b="1" i="1">
                <a:latin typeface="Times New Roman" panose="02020603050405020304" pitchFamily="18" charset="0"/>
                <a:ea typeface="Calibri" panose="020F0502020204030204" pitchFamily="34" charset="0"/>
                <a:cs typeface="Times New Roman" panose="02020603050405020304" pitchFamily="18" charset="0"/>
              </a:rPr>
              <a:t>du foie.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cannelle</a:t>
            </a:r>
            <a:r>
              <a:rPr lang="en-US" sz="1400" b="1" i="1">
                <a:latin typeface="Times New Roman" panose="02020603050405020304" pitchFamily="18" charset="0"/>
                <a:ea typeface="Calibri" panose="020F0502020204030204" pitchFamily="34" charset="0"/>
                <a:cs typeface="Times New Roman" panose="02020603050405020304" pitchFamily="18" charset="0"/>
              </a:rPr>
              <a:t> de Chine,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plus riche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coumarine</a:t>
            </a:r>
            <a:r>
              <a:rPr lang="en-US" sz="1400" b="1" i="1">
                <a:latin typeface="Times New Roman" panose="02020603050405020304" pitchFamily="18" charset="0"/>
                <a:ea typeface="Calibri" panose="020F0502020204030204" pitchFamily="34" charset="0"/>
                <a:cs typeface="Times New Roman" panose="02020603050405020304" pitchFamily="18" charset="0"/>
              </a:rPr>
              <a:t> que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celle</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Ceylan</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endParaRPr lang="it-IT" sz="1238" b="1" i="1">
              <a:solidFill>
                <a:srgbClr val="800000"/>
              </a:solidFill>
              <a:latin typeface="Times New Roman" panose="02020603050405020304" pitchFamily="18" charset="0"/>
              <a:cs typeface="Times New Roman" panose="02020603050405020304" pitchFamily="18" charset="0"/>
            </a:endParaRPr>
          </a:p>
        </p:txBody>
      </p:sp>
      <p:pic>
        <p:nvPicPr>
          <p:cNvPr id="6" name="Picture 1" descr="Polpettone in cassetta"/>
          <p:cNvPicPr>
            <a:picLocks noChangeAspect="1" noChangeArrowheads="1"/>
          </p:cNvPicPr>
          <p:nvPr/>
        </p:nvPicPr>
        <p:blipFill rotWithShape="1">
          <a:blip r:embed="rId4" r:link="rId5">
            <a:extLst>
              <a:ext uri="{28A0092B-C50C-407E-A947-70E740481C1C}">
                <a14:useLocalDpi xmlns:a14="http://schemas.microsoft.com/office/drawing/2010/main" val="0"/>
              </a:ext>
            </a:extLst>
          </a:blip>
          <a:srcRect l="26799" t="79091" r="66698" b="402"/>
          <a:stretch/>
        </p:blipFill>
        <p:spPr bwMode="auto">
          <a:xfrm>
            <a:off x="3892419" y="3566426"/>
            <a:ext cx="340992" cy="252826"/>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344458006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Rectangle 1"/>
          <p:cNvSpPr/>
          <p:nvPr/>
        </p:nvSpPr>
        <p:spPr>
          <a:xfrm>
            <a:off x="460353" y="720862"/>
            <a:ext cx="3437368" cy="2677656"/>
          </a:xfrm>
          <a:prstGeom prst="rect">
            <a:avLst/>
          </a:prstGeom>
        </p:spPr>
        <p:txBody>
          <a:bodyPr wrap="square">
            <a:spAutoFit/>
          </a:bodyPr>
          <a:lstStyle/>
          <a:p>
            <a:pPr algn="just">
              <a:spcAft>
                <a:spcPts val="0"/>
              </a:spcAft>
            </a:pP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Suisse, la plus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consommée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la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cannelle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de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Ceylan</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qui ne pose pas de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problème</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endParaRPr lang="en-US" sz="1400" b="1" i="1"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Son Office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Fédéral</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latin typeface="Times New Roman" panose="02020603050405020304" pitchFamily="18" charset="0"/>
                <a:ea typeface="Calibri" panose="020F0502020204030204" pitchFamily="34" charset="0"/>
                <a:cs typeface="Times New Roman" panose="02020603050405020304" pitchFamily="18" charset="0"/>
              </a:rPr>
              <a:t>de </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Santé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récommande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effet</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de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modérer</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la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consommation</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d’aliments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fabriqués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industriellement</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et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contenant</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latin typeface="Times New Roman" panose="02020603050405020304" pitchFamily="18" charset="0"/>
                <a:ea typeface="Calibri" panose="020F0502020204030204" pitchFamily="34" charset="0"/>
                <a:cs typeface="Times New Roman" panose="02020603050405020304" pitchFamily="18" charset="0"/>
              </a:rPr>
              <a:t>de la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cannelle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p>
          <a:p>
            <a:pPr algn="just">
              <a:spcAft>
                <a:spcPts val="0"/>
              </a:spcAft>
            </a:pP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Les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enfants</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surtout ne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devraient</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en</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manger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qu’une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très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petite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quantité</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par jour :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trois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ou</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quatre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biscuits par jour,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deux</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barrettes de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cereales</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ou</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une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assiette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contenant</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 au maximum 75 gr de </a:t>
            </a:r>
            <a:r>
              <a:rPr lang="en-US" sz="1400" b="1" i="1" dirty="0" err="1">
                <a:latin typeface="Times New Roman" panose="02020603050405020304" pitchFamily="18" charset="0"/>
                <a:ea typeface="Calibri" panose="020F0502020204030204" pitchFamily="34" charset="0"/>
                <a:cs typeface="Times New Roman" panose="02020603050405020304" pitchFamily="18" charset="0"/>
              </a:rPr>
              <a:t>müesli</a:t>
            </a:r>
            <a:r>
              <a:rPr lang="en-US" sz="1400" b="1" i="1" dirty="0">
                <a:latin typeface="Times New Roman" panose="02020603050405020304" pitchFamily="18" charset="0"/>
                <a:ea typeface="Calibri" panose="020F0502020204030204" pitchFamily="34" charset="0"/>
                <a:cs typeface="Times New Roman" panose="02020603050405020304" pitchFamily="18" charset="0"/>
              </a:rPr>
              <a:t> à la </a:t>
            </a:r>
            <a:r>
              <a:rPr lang="en-US" sz="1400" b="1" i="1" dirty="0" err="1" smtClean="0">
                <a:latin typeface="Times New Roman" panose="02020603050405020304" pitchFamily="18" charset="0"/>
                <a:ea typeface="Calibri" panose="020F0502020204030204" pitchFamily="34" charset="0"/>
                <a:cs typeface="Times New Roman" panose="02020603050405020304" pitchFamily="18" charset="0"/>
              </a:rPr>
              <a:t>cannelle</a:t>
            </a:r>
            <a:r>
              <a:rPr lang="en-US" sz="1400" b="1" i="1" dirty="0" smtClean="0">
                <a:latin typeface="Times New Roman" panose="02020603050405020304" pitchFamily="18" charset="0"/>
                <a:ea typeface="Calibri" panose="020F0502020204030204" pitchFamily="34" charset="0"/>
                <a:cs typeface="Times New Roman" panose="02020603050405020304" pitchFamily="18" charset="0"/>
              </a:rPr>
              <a:t>.</a:t>
            </a:r>
            <a:endParaRPr lang="fr-FR" sz="1400" b="1" i="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CasellaDiTesto 10"/>
          <p:cNvSpPr txBox="1">
            <a:spLocks noChangeArrowheads="1"/>
          </p:cNvSpPr>
          <p:nvPr/>
        </p:nvSpPr>
        <p:spPr bwMode="auto">
          <a:xfrm>
            <a:off x="4414346" y="720862"/>
            <a:ext cx="319094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Consommées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grosse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quantité</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la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noix</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muscade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peut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provoquer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hallucinations </a:t>
            </a:r>
            <a:r>
              <a:rPr lang="en-US" sz="1400" b="1" i="1">
                <a:latin typeface="Times New Roman" panose="02020603050405020304" pitchFamily="18" charset="0"/>
                <a:ea typeface="Calibri" panose="020F0502020204030204" pitchFamily="34" charset="0"/>
                <a:cs typeface="Times New Roman" panose="02020603050405020304" pitchFamily="18" charset="0"/>
              </a:rPr>
              <a:t>et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troubles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psychiques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a:t>
            </a:r>
          </a:p>
          <a:p>
            <a:pPr algn="just"/>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Une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quantité</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allant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5 </a:t>
            </a:r>
            <a:r>
              <a:rPr lang="en-US" sz="1400" b="1" i="1">
                <a:latin typeface="Times New Roman" panose="02020603050405020304" pitchFamily="18" charset="0"/>
                <a:ea typeface="Calibri" panose="020F0502020204030204" pitchFamily="34" charset="0"/>
                <a:cs typeface="Times New Roman" panose="02020603050405020304" pitchFamily="18" charset="0"/>
              </a:rPr>
              <a:t>à 30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grammes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dire de 1 à 6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noix</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d’autre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part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amplement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suffisante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tuer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un enfant à cause des </a:t>
            </a:r>
            <a:r>
              <a:rPr lang="en-US" sz="1400" b="1" i="1">
                <a:latin typeface="Times New Roman" panose="02020603050405020304" pitchFamily="18" charset="0"/>
                <a:ea typeface="Calibri" panose="020F0502020204030204" pitchFamily="34" charset="0"/>
                <a:cs typeface="Times New Roman" panose="02020603050405020304" pitchFamily="18" charset="0"/>
              </a:rPr>
              <a:t>substances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toxiques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qu’elle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contient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myristicine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et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de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l’élémicine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L’intoxication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vite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diagnostiquée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 bouche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sèche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vertiges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sensation </a:t>
            </a:r>
            <a:r>
              <a:rPr lang="en-US" sz="1400" b="1" i="1">
                <a:latin typeface="Times New Roman" panose="02020603050405020304" pitchFamily="18" charset="0"/>
                <a:ea typeface="Calibri" panose="020F0502020204030204" pitchFamily="34" charset="0"/>
                <a:cs typeface="Times New Roman" panose="02020603050405020304" pitchFamily="18" charset="0"/>
              </a:rPr>
              <a:t>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soif</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vomissements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rougeurs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et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enflement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du </a:t>
            </a:r>
            <a:r>
              <a:rPr lang="en-US" sz="1400" b="1" i="1">
                <a:latin typeface="Times New Roman" panose="02020603050405020304" pitchFamily="18" charset="0"/>
                <a:ea typeface="Calibri" panose="020F0502020204030204" pitchFamily="34" charset="0"/>
                <a:cs typeface="Times New Roman" panose="02020603050405020304" pitchFamily="18" charset="0"/>
              </a:rPr>
              <a:t>visage,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excès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a:t>
            </a:r>
            <a:r>
              <a:rPr lang="en-US" sz="1400" b="1" i="1">
                <a:latin typeface="Times New Roman" panose="02020603050405020304" pitchFamily="18" charset="0"/>
                <a:ea typeface="Calibri" panose="020F0502020204030204" pitchFamily="34" charset="0"/>
                <a:cs typeface="Times New Roman" panose="02020603050405020304" pitchFamily="18" charset="0"/>
              </a:rPr>
              <a:t>transpiration,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etc. </a:t>
            </a:r>
            <a:endParaRPr lang="it-IT" sz="1200">
              <a:latin typeface="Monotype Corsiva" pitchFamily="66" charset="0"/>
            </a:endParaRPr>
          </a:p>
        </p:txBody>
      </p:sp>
      <p:pic>
        <p:nvPicPr>
          <p:cNvPr id="6" name="Picture 1" descr="Polpettone in cassetta"/>
          <p:cNvPicPr>
            <a:picLocks noChangeAspect="1" noChangeArrowheads="1"/>
          </p:cNvPicPr>
          <p:nvPr/>
        </p:nvPicPr>
        <p:blipFill rotWithShape="1">
          <a:blip r:embed="rId4" r:link="rId5">
            <a:extLst>
              <a:ext uri="{28A0092B-C50C-407E-A947-70E740481C1C}">
                <a14:useLocalDpi xmlns:a14="http://schemas.microsoft.com/office/drawing/2010/main" val="0"/>
              </a:ext>
            </a:extLst>
          </a:blip>
          <a:srcRect l="60035" t="76864" r="33159"/>
          <a:stretch/>
        </p:blipFill>
        <p:spPr bwMode="auto">
          <a:xfrm>
            <a:off x="3897721" y="3568715"/>
            <a:ext cx="356930" cy="285218"/>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199104358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349175"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Rectangle 1"/>
          <p:cNvSpPr/>
          <p:nvPr/>
        </p:nvSpPr>
        <p:spPr>
          <a:xfrm>
            <a:off x="517108" y="663589"/>
            <a:ext cx="3417964" cy="2677656"/>
          </a:xfrm>
          <a:prstGeom prst="rect">
            <a:avLst/>
          </a:prstGeom>
        </p:spPr>
        <p:txBody>
          <a:bodyPr wrap="square">
            <a:spAutoFit/>
          </a:bodyPr>
          <a:lstStyle/>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Quant aux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piments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qu’ils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viennent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d’Espelette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d’Espagne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d’Italie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Chine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ou</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d’ailleurs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ils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contiennent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tous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la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capsaïcine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substance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fortement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piquante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excellente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pour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la digestion. </a:t>
            </a:r>
          </a:p>
          <a:p>
            <a:pPr algn="just">
              <a:spcAft>
                <a:spcPts val="0"/>
              </a:spcAft>
            </a:pP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Mais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comme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pour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tous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autres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épices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il</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ne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faut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pas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abuser car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l’excès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outre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irriter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muqueuses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peut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donner des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nausées</a:t>
            </a:r>
            <a:r>
              <a:rPr lang="en-US" sz="1400" b="1" i="1">
                <a:latin typeface="Times New Roman" panose="02020603050405020304" pitchFamily="18" charset="0"/>
                <a:ea typeface="Calibri" panose="020F0502020204030204" pitchFamily="34" charset="0"/>
                <a:cs typeface="Times New Roman" panose="02020603050405020304" pitchFamily="18" charset="0"/>
              </a:rPr>
              <a:t> et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engendrer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une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hypertension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artérielle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une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inflammation de la </a:t>
            </a:r>
            <a:r>
              <a:rPr lang="en-US" sz="1400" b="1" i="1" err="1">
                <a:latin typeface="Times New Roman" panose="02020603050405020304" pitchFamily="18" charset="0"/>
                <a:ea typeface="Calibri" panose="020F0502020204030204" pitchFamily="34" charset="0"/>
                <a:cs typeface="Times New Roman" panose="02020603050405020304" pitchFamily="18" charset="0"/>
              </a:rPr>
              <a:t>muqueuse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gastrique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ainsi</a:t>
            </a:r>
            <a:r>
              <a:rPr lang="en-US" sz="1400" b="1" i="1">
                <a:latin typeface="Times New Roman" panose="02020603050405020304" pitchFamily="18" charset="0"/>
                <a:ea typeface="Calibri" panose="020F0502020204030204" pitchFamily="34" charset="0"/>
                <a:cs typeface="Times New Roman" panose="02020603050405020304" pitchFamily="18" charset="0"/>
              </a:rPr>
              <a:t> que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provoquer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dégâts</a:t>
            </a:r>
            <a:r>
              <a:rPr lang="en-US" sz="1400" b="1" i="1">
                <a:latin typeface="Times New Roman" panose="02020603050405020304" pitchFamily="18" charset="0"/>
                <a:ea typeface="Calibri" panose="020F0502020204030204" pitchFamily="34" charset="0"/>
                <a:cs typeface="Times New Roman" panose="02020603050405020304" pitchFamily="18" charset="0"/>
              </a:rPr>
              <a:t> aux reins et au foie. </a:t>
            </a:r>
          </a:p>
        </p:txBody>
      </p:sp>
      <p:sp>
        <p:nvSpPr>
          <p:cNvPr id="5" name="Rectangle 4"/>
          <p:cNvSpPr/>
          <p:nvPr/>
        </p:nvSpPr>
        <p:spPr>
          <a:xfrm>
            <a:off x="4401732" y="555867"/>
            <a:ext cx="3272468" cy="3108543"/>
          </a:xfrm>
          <a:prstGeom prst="rect">
            <a:avLst/>
          </a:prstGeom>
        </p:spPr>
        <p:txBody>
          <a:bodyPr wrap="square">
            <a:spAutoFit/>
          </a:bodyPr>
          <a:lstStyle/>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Il ne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faut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surtout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paniquer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par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ce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qu’on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vient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de lire.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manière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générale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pour les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adultes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les </a:t>
            </a:r>
            <a:r>
              <a:rPr lang="en-US" sz="1400" b="1" i="1">
                <a:latin typeface="Times New Roman" panose="02020603050405020304" pitchFamily="18" charset="0"/>
                <a:ea typeface="Calibri" panose="020F0502020204030204" pitchFamily="34" charset="0"/>
                <a:cs typeface="Times New Roman" panose="02020603050405020304" pitchFamily="18" charset="0"/>
              </a:rPr>
              <a:t>substances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toxiques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des aliments ne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sont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pas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si</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dangereuses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que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ça</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il</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faudrait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qu’ils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ingérent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une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très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grande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quantité</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pour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subir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quelque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trouble. </a:t>
            </a:r>
          </a:p>
          <a:p>
            <a:pPr algn="just">
              <a:spcAft>
                <a:spcPts val="0"/>
              </a:spcAft>
            </a:pPr>
            <a:r>
              <a:rPr lang="en-US" sz="1400" b="1" i="1" smtClean="0">
                <a:latin typeface="Times New Roman" panose="02020603050405020304" pitchFamily="18" charset="0"/>
                <a:ea typeface="Calibri" panose="020F0502020204030204" pitchFamily="34" charset="0"/>
                <a:cs typeface="Times New Roman" panose="02020603050405020304" pitchFamily="18" charset="0"/>
              </a:rPr>
              <a:t>Il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n’en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est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pas de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même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pour les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enfants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et pour prevue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l’exemple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a:latin typeface="Times New Roman" panose="02020603050405020304" pitchFamily="18" charset="0"/>
                <a:ea typeface="Calibri" panose="020F0502020204030204" pitchFamily="34" charset="0"/>
                <a:cs typeface="Times New Roman" panose="02020603050405020304" pitchFamily="18" charset="0"/>
              </a:rPr>
              <a:t>des haricots </a:t>
            </a:r>
            <a:r>
              <a:rPr lang="en-US" sz="1400" b="1" i="1" err="1">
                <a:latin typeface="Times New Roman" panose="02020603050405020304" pitchFamily="18" charset="0"/>
                <a:ea typeface="Calibri" panose="020F0502020204030204" pitchFamily="34" charset="0"/>
                <a:cs typeface="Times New Roman" panose="02020603050405020304" pitchFamily="18" charset="0"/>
              </a:rPr>
              <a:t>verts</a:t>
            </a:r>
            <a:r>
              <a:rPr lang="en-US" sz="1400" b="1" i="1">
                <a:latin typeface="Times New Roman" panose="02020603050405020304" pitchFamily="18" charset="0"/>
                <a:ea typeface="Calibri" panose="020F0502020204030204" pitchFamily="34" charset="0"/>
                <a:cs typeface="Times New Roman" panose="02020603050405020304" pitchFamily="18" charset="0"/>
              </a:rPr>
              <a:t> crus. Si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l’un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d’eux</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venait</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avaler</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quelque</a:t>
            </a:r>
            <a:r>
              <a:rPr lang="en-US" sz="1400" b="1" i="1">
                <a:latin typeface="Times New Roman" panose="02020603050405020304" pitchFamily="18" charset="0"/>
                <a:ea typeface="Calibri" panose="020F0502020204030204" pitchFamily="34" charset="0"/>
                <a:cs typeface="Times New Roman" panose="02020603050405020304" pitchFamily="18" charset="0"/>
              </a:rPr>
              <a:t> chose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toxique</a:t>
            </a:r>
            <a:r>
              <a:rPr lang="en-US" sz="1400" b="1" i="1">
                <a:latin typeface="Times New Roman" panose="02020603050405020304" pitchFamily="18" charset="0"/>
                <a:ea typeface="Calibri" panose="020F0502020204030204" pitchFamily="34" charset="0"/>
                <a:cs typeface="Times New Roman" panose="02020603050405020304" pitchFamily="18" charset="0"/>
              </a:rPr>
              <a:t> – que </a:t>
            </a:r>
            <a:r>
              <a:rPr lang="en-US" sz="1400" b="1" i="1" err="1">
                <a:latin typeface="Times New Roman" panose="02020603050405020304" pitchFamily="18" charset="0"/>
                <a:ea typeface="Calibri" panose="020F0502020204030204" pitchFamily="34" charset="0"/>
                <a:cs typeface="Times New Roman" panose="02020603050405020304" pitchFamily="18" charset="0"/>
              </a:rPr>
              <a:t>ce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soit</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legumes crus,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plantes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produits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chimiques</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a:latin typeface="Times New Roman" panose="02020603050405020304" pitchFamily="18" charset="0"/>
                <a:ea typeface="Calibri" panose="020F0502020204030204" pitchFamily="34" charset="0"/>
                <a:cs typeface="Times New Roman" panose="02020603050405020304" pitchFamily="18" charset="0"/>
              </a:rPr>
              <a:t>ou</a:t>
            </a:r>
            <a:r>
              <a:rPr lang="en-US" sz="1400" b="1" i="1">
                <a:latin typeface="Times New Roman" panose="02020603050405020304" pitchFamily="18" charset="0"/>
                <a:ea typeface="Calibri" panose="020F0502020204030204" pitchFamily="34" charset="0"/>
                <a:cs typeface="Times New Roman" panose="02020603050405020304" pitchFamily="18" charset="0"/>
              </a:rPr>
              <a:t> des </a:t>
            </a:r>
            <a:r>
              <a:rPr lang="en-US" sz="1400" b="1" i="1" err="1">
                <a:latin typeface="Times New Roman" panose="02020603050405020304" pitchFamily="18" charset="0"/>
                <a:ea typeface="Calibri" panose="020F0502020204030204" pitchFamily="34" charset="0"/>
                <a:cs typeface="Times New Roman" panose="02020603050405020304" pitchFamily="18" charset="0"/>
              </a:rPr>
              <a:t>produits</a:t>
            </a:r>
            <a:r>
              <a:rPr lang="en-US" sz="1400" b="1" i="1">
                <a:latin typeface="Times New Roman" panose="02020603050405020304" pitchFamily="18" charset="0"/>
                <a:ea typeface="Calibri" panose="020F0502020204030204" pitchFamily="34" charset="0"/>
                <a:cs typeface="Times New Roman" panose="02020603050405020304" pitchFamily="18" charset="0"/>
              </a:rPr>
              <a:t> de </a:t>
            </a:r>
            <a:r>
              <a:rPr lang="en-US" sz="1400" b="1" i="1" err="1">
                <a:latin typeface="Times New Roman" panose="02020603050405020304" pitchFamily="18" charset="0"/>
                <a:ea typeface="Calibri" panose="020F0502020204030204" pitchFamily="34" charset="0"/>
                <a:cs typeface="Times New Roman" panose="02020603050405020304" pitchFamily="18" charset="0"/>
              </a:rPr>
              <a:t>nettoyage</a:t>
            </a:r>
            <a:r>
              <a:rPr lang="en-US" sz="1400" b="1" i="1">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ayez</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vite</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recours</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à un </a:t>
            </a:r>
            <a:r>
              <a:rPr lang="en-US" sz="1400" b="1" i="1" err="1" smtClean="0">
                <a:latin typeface="Times New Roman" panose="02020603050405020304" pitchFamily="18" charset="0"/>
                <a:ea typeface="Calibri" panose="020F0502020204030204" pitchFamily="34" charset="0"/>
                <a:cs typeface="Times New Roman" panose="02020603050405020304" pitchFamily="18" charset="0"/>
              </a:rPr>
              <a:t>médecin</a:t>
            </a:r>
            <a:r>
              <a:rPr lang="en-US" sz="1400" b="1" i="1" smtClean="0">
                <a:latin typeface="Times New Roman" panose="02020603050405020304" pitchFamily="18" charset="0"/>
                <a:ea typeface="Calibri" panose="020F0502020204030204" pitchFamily="34" charset="0"/>
                <a:cs typeface="Times New Roman" panose="02020603050405020304" pitchFamily="18" charset="0"/>
              </a:rPr>
              <a:t>. </a:t>
            </a:r>
            <a:endParaRPr lang="fr-FR" sz="1400" b="1" i="1">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1" descr="Polpettone in cassetta"/>
          <p:cNvPicPr>
            <a:picLocks noChangeAspect="1" noChangeArrowheads="1"/>
          </p:cNvPicPr>
          <p:nvPr/>
        </p:nvPicPr>
        <p:blipFill rotWithShape="1">
          <a:blip r:embed="rId4" r:link="rId5">
            <a:extLst>
              <a:ext uri="{28A0092B-C50C-407E-A947-70E740481C1C}">
                <a14:useLocalDpi xmlns:a14="http://schemas.microsoft.com/office/drawing/2010/main" val="0"/>
              </a:ext>
            </a:extLst>
          </a:blip>
          <a:srcRect l="93136" t="80292"/>
          <a:stretch/>
        </p:blipFill>
        <p:spPr bwMode="auto">
          <a:xfrm>
            <a:off x="3893849" y="3603268"/>
            <a:ext cx="360029" cy="289644"/>
          </a:xfrm>
          <a:prstGeom prst="rect">
            <a:avLst/>
          </a:prstGeom>
          <a:noFill/>
          <a:extLst>
            <a:ext uri="{909E8E84-426E-40DD-AFC4-6F175D3DCCD1}">
              <a14:hiddenFill xmlns:a14="http://schemas.microsoft.com/office/drawing/2010/main">
                <a:solidFill>
                  <a:srgbClr val="FFFFFF"/>
                </a:solidFill>
              </a14:hiddenFill>
            </a:ext>
          </a:extLst>
        </p:spPr>
      </p:pic>
      <p:sp>
        <p:nvSpPr>
          <p:cNvPr id="3" name="Bouton d'action : Retour 2">
            <a:hlinkClick r:id="rId6" action="ppaction://hlinksldjump" highlightClick="1"/>
          </p:cNvPr>
          <p:cNvSpPr/>
          <p:nvPr/>
        </p:nvSpPr>
        <p:spPr>
          <a:xfrm>
            <a:off x="7252855" y="3976255"/>
            <a:ext cx="831272" cy="422563"/>
          </a:xfrm>
          <a:prstGeom prst="actionButtonRetur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415622750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Rectangle 1"/>
          <p:cNvSpPr/>
          <p:nvPr/>
        </p:nvSpPr>
        <p:spPr>
          <a:xfrm>
            <a:off x="529721" y="485658"/>
            <a:ext cx="3079328" cy="3262432"/>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a:latin typeface="Algerian" panose="04020705040A02060702" pitchFamily="82" charset="0"/>
              </a:rPr>
              <a:t>Ciseler </a:t>
            </a:r>
            <a:r>
              <a:rPr lang="fr-FR" altLang="fr-FR" sz="1200" b="1" smtClean="0">
                <a:latin typeface="Algerian" panose="04020705040A02060702" pitchFamily="82" charset="0"/>
              </a:rPr>
              <a:t>échalotes et oignons, </a:t>
            </a:r>
          </a:p>
          <a:p>
            <a:pPr lvl="0" algn="just" defTabSz="914400" eaLnBrk="0" fontAlgn="base" hangingPunct="0">
              <a:spcBef>
                <a:spcPct val="0"/>
              </a:spcBef>
              <a:spcAft>
                <a:spcPct val="0"/>
              </a:spcAft>
            </a:pPr>
            <a:endParaRPr lang="fr-FR" altLang="fr-FR" sz="1200" b="1">
              <a:latin typeface="Algerian" panose="04020705040A02060702" pitchFamily="82" charset="0"/>
            </a:endParaRPr>
          </a:p>
          <a:p>
            <a:pPr lvl="0" algn="just" defTabSz="914400" eaLnBrk="0" fontAlgn="base" hangingPunct="0">
              <a:spcBef>
                <a:spcPct val="0"/>
              </a:spcBef>
              <a:spcAft>
                <a:spcPct val="0"/>
              </a:spcAft>
            </a:pPr>
            <a:r>
              <a:rPr lang="fr-FR" altLang="fr-FR" sz="1400" smtClean="0">
                <a:latin typeface="Script MT Bold" panose="03040602040607080904" pitchFamily="66" charset="0"/>
              </a:rPr>
              <a:t>c'est </a:t>
            </a:r>
            <a:r>
              <a:rPr lang="fr-FR" altLang="fr-FR" sz="1400">
                <a:latin typeface="Script MT Bold" panose="03040602040607080904" pitchFamily="66" charset="0"/>
              </a:rPr>
              <a:t>à dire les couper en petit </a:t>
            </a:r>
            <a:r>
              <a:rPr lang="fr-FR" altLang="fr-FR" sz="1400" smtClean="0">
                <a:latin typeface="Script MT Bold" panose="03040602040607080904" pitchFamily="66" charset="0"/>
              </a:rPr>
              <a:t>cubes, </a:t>
            </a:r>
            <a:r>
              <a:rPr lang="fr-FR" altLang="fr-FR" sz="1400" b="1" smtClean="0">
                <a:latin typeface="Script MT Bold" panose="03040602040607080904" pitchFamily="66" charset="0"/>
              </a:rPr>
              <a:t>n'est </a:t>
            </a:r>
            <a:r>
              <a:rPr lang="fr-FR" altLang="fr-FR" sz="1400" b="1">
                <a:latin typeface="Script MT Bold" panose="03040602040607080904" pitchFamily="66" charset="0"/>
              </a:rPr>
              <a:t>pas aussi simple qu'on </a:t>
            </a:r>
            <a:r>
              <a:rPr lang="fr-FR" altLang="fr-FR" sz="1400" b="1" smtClean="0">
                <a:latin typeface="Script MT Bold" panose="03040602040607080904" pitchFamily="66" charset="0"/>
              </a:rPr>
              <a:t>puisse  le croire. Il suffit donc de l’apprendre, car il </a:t>
            </a:r>
            <a:r>
              <a:rPr lang="fr-FR" altLang="fr-FR" sz="1400" smtClean="0">
                <a:latin typeface="Script MT Bold" panose="03040602040607080904" pitchFamily="66" charset="0"/>
              </a:rPr>
              <a:t>est </a:t>
            </a:r>
            <a:r>
              <a:rPr lang="fr-FR" altLang="fr-FR" sz="1400">
                <a:latin typeface="Script MT Bold" panose="03040602040607080904" pitchFamily="66" charset="0"/>
              </a:rPr>
              <a:t>un passage obligatoire de nombreuses recettes de cuisine. Et si cela est censé faire partie des étapes simples de la préparation du plat, on a bien souvent du mal à </a:t>
            </a:r>
            <a:r>
              <a:rPr lang="fr-FR" altLang="fr-FR" sz="1400" smtClean="0">
                <a:latin typeface="Script MT Bold" panose="03040602040607080904" pitchFamily="66" charset="0"/>
              </a:rPr>
              <a:t>le faire correctement.</a:t>
            </a:r>
          </a:p>
          <a:p>
            <a:pPr lvl="0" algn="just" defTabSz="914400" eaLnBrk="0" fontAlgn="base" hangingPunct="0">
              <a:spcBef>
                <a:spcPct val="0"/>
              </a:spcBef>
              <a:spcAft>
                <a:spcPct val="0"/>
              </a:spcAft>
            </a:pPr>
            <a:r>
              <a:rPr lang="fr-FR" altLang="fr-FR" sz="1400" smtClean="0">
                <a:latin typeface="Script MT Bold" panose="03040602040607080904" pitchFamily="66" charset="0"/>
              </a:rPr>
              <a:t>Et </a:t>
            </a:r>
            <a:r>
              <a:rPr lang="fr-FR" altLang="fr-FR" sz="1400">
                <a:latin typeface="Script MT Bold" panose="03040602040607080904" pitchFamily="66" charset="0"/>
              </a:rPr>
              <a:t>pour </a:t>
            </a:r>
            <a:r>
              <a:rPr lang="fr-FR" altLang="fr-FR" sz="1400" smtClean="0">
                <a:latin typeface="Script MT Bold" panose="03040602040607080904" pitchFamily="66" charset="0"/>
              </a:rPr>
              <a:t>cause : une fois pelé, il glisse</a:t>
            </a:r>
            <a:r>
              <a:rPr lang="fr-FR" altLang="fr-FR" sz="1400">
                <a:latin typeface="Script MT Bold" panose="03040602040607080904" pitchFamily="66" charset="0"/>
              </a:rPr>
              <a:t>, les différentes parties se </a:t>
            </a:r>
            <a:r>
              <a:rPr lang="fr-FR" altLang="fr-FR" sz="1400" smtClean="0">
                <a:latin typeface="Script MT Bold" panose="03040602040607080904" pitchFamily="66" charset="0"/>
              </a:rPr>
              <a:t>séparent et on </a:t>
            </a:r>
            <a:r>
              <a:rPr lang="fr-FR" altLang="fr-FR" sz="1400">
                <a:latin typeface="Script MT Bold" panose="03040602040607080904" pitchFamily="66" charset="0"/>
              </a:rPr>
              <a:t>finit </a:t>
            </a:r>
            <a:r>
              <a:rPr lang="fr-FR" altLang="fr-FR" sz="1400" smtClean="0">
                <a:latin typeface="Script MT Bold" panose="03040602040607080904" pitchFamily="66" charset="0"/>
              </a:rPr>
              <a:t>par ne pas savoir comment continuer.  </a:t>
            </a:r>
          </a:p>
          <a:p>
            <a:pPr lvl="0" algn="just" defTabSz="914400" eaLnBrk="0" fontAlgn="base" hangingPunct="0">
              <a:spcBef>
                <a:spcPct val="0"/>
              </a:spcBef>
              <a:spcAft>
                <a:spcPct val="0"/>
              </a:spcAft>
            </a:pPr>
            <a:endParaRPr lang="fr-FR" altLang="fr-FR" sz="1400">
              <a:latin typeface="Script MT Bold" panose="03040602040607080904" pitchFamily="66" charset="0"/>
            </a:endParaRPr>
          </a:p>
          <a:p>
            <a:pPr lvl="0" algn="just" defTabSz="914400" eaLnBrk="0" fontAlgn="base" hangingPunct="0">
              <a:spcBef>
                <a:spcPct val="0"/>
              </a:spcBef>
              <a:spcAft>
                <a:spcPct val="0"/>
              </a:spcAft>
            </a:pPr>
            <a:endParaRPr lang="fr-FR" altLang="fr-FR" sz="1400">
              <a:latin typeface="Script MT Bold" panose="03040602040607080904" pitchFamily="66" charset="0"/>
            </a:endParaRPr>
          </a:p>
        </p:txBody>
      </p:sp>
      <p:sp>
        <p:nvSpPr>
          <p:cNvPr id="3" name="Rectangle 2"/>
          <p:cNvSpPr/>
          <p:nvPr/>
        </p:nvSpPr>
        <p:spPr>
          <a:xfrm>
            <a:off x="4348774" y="808823"/>
            <a:ext cx="3243900" cy="2677656"/>
          </a:xfrm>
          <a:prstGeom prst="rect">
            <a:avLst/>
          </a:prstGeom>
        </p:spPr>
        <p:txBody>
          <a:bodyPr wrap="square">
            <a:spAutoFit/>
          </a:bodyPr>
          <a:lstStyle/>
          <a:p>
            <a:pPr lvl="0" algn="just" defTabSz="914400" eaLnBrk="0" fontAlgn="base" hangingPunct="0">
              <a:spcBef>
                <a:spcPct val="0"/>
              </a:spcBef>
              <a:spcAft>
                <a:spcPct val="0"/>
              </a:spcAft>
            </a:pPr>
            <a:r>
              <a:rPr lang="fr-FR" altLang="fr-FR" sz="1400" smtClean="0">
                <a:latin typeface="Script MT Bold" panose="03040602040607080904" pitchFamily="66" charset="0"/>
              </a:rPr>
              <a:t>Il </a:t>
            </a:r>
            <a:r>
              <a:rPr lang="fr-FR" altLang="fr-FR" sz="1400">
                <a:latin typeface="Script MT Bold" panose="03040602040607080904" pitchFamily="66" charset="0"/>
              </a:rPr>
              <a:t>suffit pour cela de découper les deux extrémités de l'oignon sans trop entamer la chair, puis de le couper en deux en ayant préalablement retiré la première peau. </a:t>
            </a:r>
            <a:endParaRPr lang="fr-FR" altLang="fr-FR" sz="1400" smtClean="0">
              <a:latin typeface="Script MT Bold" panose="03040602040607080904" pitchFamily="66" charset="0"/>
            </a:endParaRPr>
          </a:p>
          <a:p>
            <a:pPr lvl="0" algn="just" defTabSz="914400" eaLnBrk="0" fontAlgn="base" hangingPunct="0">
              <a:spcBef>
                <a:spcPct val="0"/>
              </a:spcBef>
              <a:spcAft>
                <a:spcPct val="0"/>
              </a:spcAft>
            </a:pPr>
            <a:r>
              <a:rPr lang="fr-FR" altLang="fr-FR" sz="1400">
                <a:latin typeface="Script MT Bold" panose="03040602040607080904" pitchFamily="66" charset="0"/>
              </a:rPr>
              <a:t>Il ne </a:t>
            </a:r>
            <a:r>
              <a:rPr lang="fr-FR" altLang="fr-FR" sz="1400" smtClean="0">
                <a:latin typeface="Script MT Bold" panose="03040602040607080904" pitchFamily="66" charset="0"/>
              </a:rPr>
              <a:t>restera plus alors </a:t>
            </a:r>
            <a:r>
              <a:rPr lang="fr-FR" altLang="fr-FR" sz="1400">
                <a:latin typeface="Script MT Bold" panose="03040602040607080904" pitchFamily="66" charset="0"/>
              </a:rPr>
              <a:t>qu'à </a:t>
            </a:r>
            <a:r>
              <a:rPr lang="fr-FR" altLang="fr-FR" sz="1400" smtClean="0">
                <a:latin typeface="Script MT Bold" panose="03040602040607080904" pitchFamily="66" charset="0"/>
              </a:rPr>
              <a:t>l’émincer sans </a:t>
            </a:r>
            <a:r>
              <a:rPr lang="fr-FR" altLang="fr-FR" sz="1400">
                <a:latin typeface="Script MT Bold" panose="03040602040607080904" pitchFamily="66" charset="0"/>
              </a:rPr>
              <a:t>couper le côté </a:t>
            </a:r>
            <a:r>
              <a:rPr lang="fr-FR" altLang="fr-FR" sz="1400" smtClean="0">
                <a:latin typeface="Script MT Bold" panose="03040602040607080904" pitchFamily="66" charset="0"/>
              </a:rPr>
              <a:t>racine, </a:t>
            </a:r>
            <a:r>
              <a:rPr lang="fr-FR" altLang="fr-FR" sz="1400">
                <a:latin typeface="Script MT Bold" panose="03040602040607080904" pitchFamily="66" charset="0"/>
              </a:rPr>
              <a:t>puis de le recouper doucement afin de former des cubes. </a:t>
            </a:r>
          </a:p>
          <a:p>
            <a:pPr lvl="0" algn="just" defTabSz="914400" eaLnBrk="0" fontAlgn="base" hangingPunct="0">
              <a:spcBef>
                <a:spcPct val="0"/>
              </a:spcBef>
              <a:spcAft>
                <a:spcPct val="0"/>
              </a:spcAft>
            </a:pPr>
            <a:endParaRPr lang="fr-FR" altLang="fr-FR" sz="1400" smtClean="0">
              <a:latin typeface="Script MT Bold" panose="03040602040607080904" pitchFamily="66" charset="0"/>
            </a:endParaRPr>
          </a:p>
          <a:p>
            <a:pPr lvl="0" algn="just" defTabSz="914400" eaLnBrk="0" fontAlgn="base" hangingPunct="0">
              <a:spcBef>
                <a:spcPct val="0"/>
              </a:spcBef>
              <a:spcAft>
                <a:spcPct val="0"/>
              </a:spcAft>
            </a:pPr>
            <a:r>
              <a:rPr lang="fr-FR" altLang="fr-FR" sz="1400" smtClean="0">
                <a:latin typeface="Script MT Bold" panose="03040602040607080904" pitchFamily="66" charset="0"/>
              </a:rPr>
              <a:t>De cette manière, la </a:t>
            </a:r>
            <a:r>
              <a:rPr lang="fr-FR" altLang="fr-FR" sz="1400">
                <a:latin typeface="Script MT Bold" panose="03040602040607080904" pitchFamily="66" charset="0"/>
              </a:rPr>
              <a:t>découpe d'un </a:t>
            </a:r>
            <a:r>
              <a:rPr lang="fr-FR" altLang="fr-FR" sz="1400" smtClean="0">
                <a:latin typeface="Script MT Bold" panose="03040602040607080904" pitchFamily="66" charset="0"/>
              </a:rPr>
              <a:t>oignon n’est plus un problème même pour les plus inexpérimentés. </a:t>
            </a:r>
            <a:endParaRPr lang="fr-FR" altLang="fr-FR" sz="1400">
              <a:latin typeface="Script MT Bold" panose="03040602040607080904" pitchFamily="66" charset="0"/>
            </a:endParaRPr>
          </a:p>
          <a:p>
            <a:pPr lvl="0" algn="just" defTabSz="914400" eaLnBrk="0" fontAlgn="base" hangingPunct="0">
              <a:spcBef>
                <a:spcPct val="0"/>
              </a:spcBef>
              <a:spcAft>
                <a:spcPct val="0"/>
              </a:spcAft>
            </a:pPr>
            <a:endParaRPr lang="fr-FR" altLang="fr-FR" sz="1400">
              <a:latin typeface="Script MT Bold" panose="03040602040607080904" pitchFamily="66" charset="0"/>
            </a:endParaRPr>
          </a:p>
        </p:txBody>
      </p:sp>
      <p:pic>
        <p:nvPicPr>
          <p:cNvPr id="6" name="Picture 3" descr="Polpettone in cassetta"/>
          <p:cNvPicPr>
            <a:picLocks noChangeAspect="1" noChangeArrowheads="1"/>
          </p:cNvPicPr>
          <p:nvPr/>
        </p:nvPicPr>
        <p:blipFill rotWithShape="1">
          <a:blip r:embed="rId4" r:link="rId5">
            <a:extLst>
              <a:ext uri="{28A0092B-C50C-407E-A947-70E740481C1C}">
                <a14:useLocalDpi xmlns:a14="http://schemas.microsoft.com/office/drawing/2010/main" val="0"/>
              </a:ext>
            </a:extLst>
          </a:blip>
          <a:srcRect l="26016" t="78966" r="66328"/>
          <a:stretch/>
        </p:blipFill>
        <p:spPr bwMode="auto">
          <a:xfrm>
            <a:off x="3898950" y="3620003"/>
            <a:ext cx="347014" cy="256173"/>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84872389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793"/>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14" name="Imag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9833" y="288999"/>
            <a:ext cx="2442118" cy="1827700"/>
          </a:xfrm>
          <a:prstGeom prst="rect">
            <a:avLst/>
          </a:prstGeom>
        </p:spPr>
      </p:pic>
      <p:pic>
        <p:nvPicPr>
          <p:cNvPr id="15" name="Image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9833" y="2169335"/>
            <a:ext cx="2442119" cy="1695524"/>
          </a:xfrm>
          <a:prstGeom prst="rect">
            <a:avLst/>
          </a:prstGeom>
        </p:spPr>
      </p:pic>
      <p:pic>
        <p:nvPicPr>
          <p:cNvPr id="16" name="Imag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59073" y="2092827"/>
            <a:ext cx="2301457" cy="1722428"/>
          </a:xfrm>
          <a:prstGeom prst="rect">
            <a:avLst/>
          </a:prstGeom>
        </p:spPr>
      </p:pic>
      <p:pic>
        <p:nvPicPr>
          <p:cNvPr id="17" name="Image 1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9073" y="341635"/>
            <a:ext cx="2301457" cy="1722428"/>
          </a:xfrm>
          <a:prstGeom prst="rect">
            <a:avLst/>
          </a:prstGeom>
        </p:spPr>
      </p:pic>
      <p:pic>
        <p:nvPicPr>
          <p:cNvPr id="8"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26227" t="76551" r="66553"/>
          <a:stretch/>
        </p:blipFill>
        <p:spPr bwMode="auto">
          <a:xfrm>
            <a:off x="2759892" y="1814395"/>
            <a:ext cx="342059" cy="2855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93408" t="77365"/>
          <a:stretch/>
        </p:blipFill>
        <p:spPr bwMode="auto">
          <a:xfrm>
            <a:off x="6648253" y="1786428"/>
            <a:ext cx="312277" cy="2756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59817" t="76957" r="33276" b="-1788"/>
          <a:stretch/>
        </p:blipFill>
        <p:spPr bwMode="auto">
          <a:xfrm>
            <a:off x="2748212" y="3562460"/>
            <a:ext cx="327185" cy="30239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 descr="Polpettone in cassetta"/>
          <p:cNvPicPr>
            <a:picLocks noChangeAspect="1" noChangeArrowheads="1"/>
          </p:cNvPicPr>
          <p:nvPr/>
        </p:nvPicPr>
        <p:blipFill rotWithShape="1">
          <a:blip r:embed="rId10" r:link="rId11">
            <a:extLst>
              <a:ext uri="{28A0092B-C50C-407E-A947-70E740481C1C}">
                <a14:useLocalDpi xmlns:a14="http://schemas.microsoft.com/office/drawing/2010/main" val="0"/>
              </a:ext>
            </a:extLst>
          </a:blip>
          <a:srcRect l="26230" t="81197" r="66654"/>
          <a:stretch/>
        </p:blipFill>
        <p:spPr bwMode="auto">
          <a:xfrm>
            <a:off x="6619701" y="3552515"/>
            <a:ext cx="337100" cy="262740"/>
          </a:xfrm>
          <a:prstGeom prst="rect">
            <a:avLst/>
          </a:prstGeom>
          <a:noFill/>
          <a:extLst>
            <a:ext uri="{909E8E84-426E-40DD-AFC4-6F175D3DCCD1}">
              <a14:hiddenFill xmlns:a14="http://schemas.microsoft.com/office/drawing/2010/main">
                <a:solidFill>
                  <a:srgbClr val="FFFFFF"/>
                </a:solidFill>
              </a14:hiddenFill>
            </a:ext>
          </a:extLst>
        </p:spPr>
      </p:pic>
      <p:pic>
        <p:nvPicPr>
          <p:cNvPr id="19" name="Image 18"/>
          <p:cNvPicPr>
            <a:picLocks noChangeAspect="1"/>
          </p:cNvPicPr>
          <p:nvPr/>
        </p:nvPicPr>
        <p:blipFill>
          <a:blip r:embed="rId12"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380118259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1+#ppt_w/2"/>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13</a:t>
            </a:fld>
            <a:endParaRPr lang="fr-FR">
              <a:solidFill>
                <a:prstClr val="black">
                  <a:tint val="75000"/>
                </a:prstClr>
              </a:solidFill>
            </a:endParaRP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38" y="150847"/>
            <a:ext cx="3530990" cy="3457516"/>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1328" y="150847"/>
            <a:ext cx="4619830" cy="3457516"/>
          </a:xfrm>
          <a:prstGeom prst="rect">
            <a:avLst/>
          </a:prstGeom>
        </p:spPr>
      </p:pic>
      <p:pic>
        <p:nvPicPr>
          <p:cNvPr id="5" name="Picture 1" descr="Polpettone in cassetta"/>
          <p:cNvPicPr>
            <a:picLocks noChangeAspect="1" noChangeArrowheads="1"/>
          </p:cNvPicPr>
          <p:nvPr/>
        </p:nvPicPr>
        <p:blipFill rotWithShape="1">
          <a:blip r:embed="rId5" r:link="rId6">
            <a:extLst>
              <a:ext uri="{28A0092B-C50C-407E-A947-70E740481C1C}">
                <a14:useLocalDpi xmlns:a14="http://schemas.microsoft.com/office/drawing/2010/main" val="0"/>
              </a:ext>
            </a:extLst>
          </a:blip>
          <a:srcRect l="60552" t="77941" r="33588" b="484"/>
          <a:stretch/>
        </p:blipFill>
        <p:spPr bwMode="auto">
          <a:xfrm>
            <a:off x="3323716" y="3345623"/>
            <a:ext cx="277612" cy="2627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 descr="Polpettone in cassetta"/>
          <p:cNvPicPr>
            <a:picLocks noChangeAspect="1" noChangeArrowheads="1"/>
          </p:cNvPicPr>
          <p:nvPr/>
        </p:nvPicPr>
        <p:blipFill rotWithShape="1">
          <a:blip r:embed="rId5" r:link="rId6">
            <a:extLst>
              <a:ext uri="{28A0092B-C50C-407E-A947-70E740481C1C}">
                <a14:useLocalDpi xmlns:a14="http://schemas.microsoft.com/office/drawing/2010/main" val="0"/>
              </a:ext>
            </a:extLst>
          </a:blip>
          <a:srcRect l="92888" t="78348" r="1"/>
          <a:stretch/>
        </p:blipFill>
        <p:spPr bwMode="auto">
          <a:xfrm>
            <a:off x="7884265" y="3319448"/>
            <a:ext cx="336893" cy="263691"/>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14119" y="3681156"/>
            <a:ext cx="4301066" cy="886201"/>
          </a:xfrm>
          <a:prstGeom prst="rect">
            <a:avLst/>
          </a:prstGeom>
        </p:spPr>
      </p:pic>
      <p:pic>
        <p:nvPicPr>
          <p:cNvPr id="3" name="Image 2"/>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0338" y="3681156"/>
            <a:ext cx="2010084" cy="886201"/>
          </a:xfrm>
          <a:prstGeom prst="rect">
            <a:avLst/>
          </a:prstGeom>
        </p:spPr>
      </p:pic>
      <p:sp>
        <p:nvSpPr>
          <p:cNvPr id="7" name="ZoneTexte 6"/>
          <p:cNvSpPr txBox="1"/>
          <p:nvPr/>
        </p:nvSpPr>
        <p:spPr>
          <a:xfrm>
            <a:off x="6500190" y="3831865"/>
            <a:ext cx="1720967" cy="469359"/>
          </a:xfrm>
          <a:prstGeom prst="rect">
            <a:avLst/>
          </a:prstGeom>
          <a:noFill/>
        </p:spPr>
        <p:txBody>
          <a:bodyPr wrap="square" rtlCol="0">
            <a:spAutoFit/>
          </a:bodyPr>
          <a:lstStyle/>
          <a:p>
            <a:pPr algn="ctr"/>
            <a:r>
              <a:rPr lang="fr-FR" dirty="0" smtClean="0"/>
              <a:t>Pour avoir des couteaux bien aiguisés ! </a:t>
            </a:r>
            <a:endParaRPr lang="fr-FR" dirty="0"/>
          </a:p>
        </p:txBody>
      </p:sp>
      <p:pic>
        <p:nvPicPr>
          <p:cNvPr id="12" name="Image 11"/>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7602157" y="3997127"/>
            <a:ext cx="670838" cy="644591"/>
          </a:xfrm>
          <a:prstGeom prst="rect">
            <a:avLst/>
          </a:prstGeom>
        </p:spPr>
      </p:pic>
    </p:spTree>
    <p:extLst>
      <p:ext uri="{BB962C8B-B14F-4D97-AF65-F5344CB8AC3E}">
        <p14:creationId xmlns:p14="http://schemas.microsoft.com/office/powerpoint/2010/main" val="238152191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793"/>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278" y="384704"/>
            <a:ext cx="2302405" cy="1726804"/>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277" y="2170862"/>
            <a:ext cx="2304797" cy="1726373"/>
          </a:xfrm>
          <a:prstGeom prst="rect">
            <a:avLst/>
          </a:prstGeom>
        </p:spPr>
      </p:pic>
      <p:pic>
        <p:nvPicPr>
          <p:cNvPr id="12" name="Imag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55439" y="412690"/>
            <a:ext cx="2227776" cy="1670832"/>
          </a:xfrm>
          <a:prstGeom prst="rect">
            <a:avLst/>
          </a:prstGeom>
        </p:spPr>
      </p:pic>
      <p:pic>
        <p:nvPicPr>
          <p:cNvPr id="13" name="Image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5439" y="2170862"/>
            <a:ext cx="2237245" cy="1530881"/>
          </a:xfrm>
          <a:prstGeom prst="rect">
            <a:avLst/>
          </a:prstGeom>
        </p:spPr>
      </p:pic>
      <p:pic>
        <p:nvPicPr>
          <p:cNvPr id="9"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26227" t="76551" r="66553"/>
          <a:stretch/>
        </p:blipFill>
        <p:spPr bwMode="auto">
          <a:xfrm>
            <a:off x="2570624" y="1825936"/>
            <a:ext cx="342059" cy="2855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59817" t="76957" r="33276" b="-1788"/>
          <a:stretch/>
        </p:blipFill>
        <p:spPr bwMode="auto">
          <a:xfrm>
            <a:off x="2578060" y="3618494"/>
            <a:ext cx="327185" cy="30239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93408" t="77365"/>
          <a:stretch/>
        </p:blipFill>
        <p:spPr bwMode="auto">
          <a:xfrm>
            <a:off x="6570938" y="1807865"/>
            <a:ext cx="312277" cy="27565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 descr="Polpettone in cassetta"/>
          <p:cNvPicPr>
            <a:picLocks noChangeAspect="1" noChangeArrowheads="1"/>
          </p:cNvPicPr>
          <p:nvPr/>
        </p:nvPicPr>
        <p:blipFill rotWithShape="1">
          <a:blip r:embed="rId10" r:link="rId11">
            <a:extLst>
              <a:ext uri="{28A0092B-C50C-407E-A947-70E740481C1C}">
                <a14:useLocalDpi xmlns:a14="http://schemas.microsoft.com/office/drawing/2010/main" val="0"/>
              </a:ext>
            </a:extLst>
          </a:blip>
          <a:srcRect l="26230" t="81197" r="66654"/>
          <a:stretch/>
        </p:blipFill>
        <p:spPr bwMode="auto">
          <a:xfrm>
            <a:off x="6546115" y="3425835"/>
            <a:ext cx="337100" cy="252324"/>
          </a:xfrm>
          <a:prstGeom prst="rect">
            <a:avLst/>
          </a:prstGeom>
          <a:noFill/>
          <a:extLst>
            <a:ext uri="{909E8E84-426E-40DD-AFC4-6F175D3DCCD1}">
              <a14:hiddenFill xmlns:a14="http://schemas.microsoft.com/office/drawing/2010/main">
                <a:solidFill>
                  <a:srgbClr val="FFFFFF"/>
                </a:solidFill>
              </a14:hiddenFill>
            </a:ext>
          </a:extLst>
        </p:spPr>
      </p:pic>
      <p:pic>
        <p:nvPicPr>
          <p:cNvPr id="16" name="Image 15"/>
          <p:cNvPicPr>
            <a:picLocks noChangeAspect="1"/>
          </p:cNvPicPr>
          <p:nvPr/>
        </p:nvPicPr>
        <p:blipFill>
          <a:blip r:embed="rId12" cstate="screen">
            <a:extLst>
              <a:ext uri="{28A0092B-C50C-407E-A947-70E740481C1C}">
                <a14:useLocalDpi xmlns:a14="http://schemas.microsoft.com/office/drawing/2010/main" val="0"/>
              </a:ext>
            </a:extLst>
          </a:blip>
          <a:stretch>
            <a:fillRect/>
          </a:stretch>
        </p:blipFill>
        <p:spPr>
          <a:xfrm>
            <a:off x="7609562" y="3986515"/>
            <a:ext cx="670838" cy="644591"/>
          </a:xfrm>
          <a:prstGeom prst="rect">
            <a:avLst/>
          </a:prstGeom>
        </p:spPr>
      </p:pic>
    </p:spTree>
    <p:extLst>
      <p:ext uri="{BB962C8B-B14F-4D97-AF65-F5344CB8AC3E}">
        <p14:creationId xmlns:p14="http://schemas.microsoft.com/office/powerpoint/2010/main" val="264745429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1+#ppt_w/2"/>
                                          </p:val>
                                        </p:tav>
                                        <p:tav tm="100000">
                                          <p:val>
                                            <p:strVal val="#ppt_x"/>
                                          </p:val>
                                        </p:tav>
                                      </p:tavLst>
                                    </p:anim>
                                    <p:anim calcmode="lin" valueType="num">
                                      <p:cBhvr additive="base">
                                        <p:cTn id="14"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793"/>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886" y="416210"/>
            <a:ext cx="2435806" cy="1620918"/>
          </a:xfrm>
          <a:prstGeom prst="rect">
            <a:avLst/>
          </a:prstGeom>
        </p:spPr>
      </p:pic>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69795" y="370899"/>
            <a:ext cx="2399356" cy="1596662"/>
          </a:xfrm>
          <a:prstGeom prst="rect">
            <a:avLst/>
          </a:prstGeom>
        </p:spPr>
      </p:pic>
      <p:pic>
        <p:nvPicPr>
          <p:cNvPr id="11" name="Imag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1886" y="2060080"/>
            <a:ext cx="2424012" cy="1634867"/>
          </a:xfrm>
          <a:prstGeom prst="rect">
            <a:avLst/>
          </a:prstGeom>
        </p:spPr>
      </p:pic>
      <p:pic>
        <p:nvPicPr>
          <p:cNvPr id="12" name="Imag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9795" y="2028860"/>
            <a:ext cx="2401407" cy="1815017"/>
          </a:xfrm>
          <a:prstGeom prst="rect">
            <a:avLst/>
          </a:prstGeom>
        </p:spPr>
      </p:pic>
      <p:pic>
        <p:nvPicPr>
          <p:cNvPr id="8"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60552" t="77941" r="33588" b="484"/>
          <a:stretch/>
        </p:blipFill>
        <p:spPr bwMode="auto">
          <a:xfrm>
            <a:off x="2768286" y="1774388"/>
            <a:ext cx="277612" cy="26274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 descr="Polpettone in cassetta"/>
          <p:cNvPicPr>
            <a:picLocks noChangeAspect="1" noChangeArrowheads="1"/>
          </p:cNvPicPr>
          <p:nvPr/>
        </p:nvPicPr>
        <p:blipFill rotWithShape="1">
          <a:blip r:embed="rId8" r:link="rId9">
            <a:extLst>
              <a:ext uri="{28A0092B-C50C-407E-A947-70E740481C1C}">
                <a14:useLocalDpi xmlns:a14="http://schemas.microsoft.com/office/drawing/2010/main" val="0"/>
              </a:ext>
            </a:extLst>
          </a:blip>
          <a:srcRect l="92888" t="78348" r="1"/>
          <a:stretch/>
        </p:blipFill>
        <p:spPr bwMode="auto">
          <a:xfrm>
            <a:off x="2709005" y="3431256"/>
            <a:ext cx="336893" cy="2636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 descr="Polpettone in cassetta"/>
          <p:cNvPicPr>
            <a:picLocks noChangeAspect="1" noChangeArrowheads="1"/>
          </p:cNvPicPr>
          <p:nvPr/>
        </p:nvPicPr>
        <p:blipFill rotWithShape="1">
          <a:blip r:embed="rId10" r:link="rId11">
            <a:extLst>
              <a:ext uri="{28A0092B-C50C-407E-A947-70E740481C1C}">
                <a14:useLocalDpi xmlns:a14="http://schemas.microsoft.com/office/drawing/2010/main" val="0"/>
              </a:ext>
            </a:extLst>
          </a:blip>
          <a:srcRect l="26799" t="79091" r="66698" b="402"/>
          <a:stretch/>
        </p:blipFill>
        <p:spPr bwMode="auto">
          <a:xfrm>
            <a:off x="6828159" y="1717896"/>
            <a:ext cx="340992" cy="25282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 descr="Polpettone in cassetta"/>
          <p:cNvPicPr>
            <a:picLocks noChangeAspect="1" noChangeArrowheads="1"/>
          </p:cNvPicPr>
          <p:nvPr/>
        </p:nvPicPr>
        <p:blipFill rotWithShape="1">
          <a:blip r:embed="rId10" r:link="rId11">
            <a:extLst>
              <a:ext uri="{28A0092B-C50C-407E-A947-70E740481C1C}">
                <a14:useLocalDpi xmlns:a14="http://schemas.microsoft.com/office/drawing/2010/main" val="0"/>
              </a:ext>
            </a:extLst>
          </a:blip>
          <a:srcRect l="60035" t="76864" r="33159"/>
          <a:stretch/>
        </p:blipFill>
        <p:spPr bwMode="auto">
          <a:xfrm>
            <a:off x="6812221" y="3552338"/>
            <a:ext cx="356930" cy="285218"/>
          </a:xfrm>
          <a:prstGeom prst="rect">
            <a:avLst/>
          </a:prstGeom>
          <a:noFill/>
          <a:extLst>
            <a:ext uri="{909E8E84-426E-40DD-AFC4-6F175D3DCCD1}">
              <a14:hiddenFill xmlns:a14="http://schemas.microsoft.com/office/drawing/2010/main">
                <a:solidFill>
                  <a:srgbClr val="FFFFFF"/>
                </a:solidFill>
              </a14:hiddenFill>
            </a:ext>
          </a:extLst>
        </p:spPr>
      </p:pic>
      <p:sp>
        <p:nvSpPr>
          <p:cNvPr id="17" name="Bouton d'action : Retour 16">
            <a:hlinkClick r:id="rId12" action="ppaction://hlinksldjump" highlightClick="1"/>
          </p:cNvPr>
          <p:cNvSpPr/>
          <p:nvPr/>
        </p:nvSpPr>
        <p:spPr>
          <a:xfrm>
            <a:off x="7252855" y="3976255"/>
            <a:ext cx="831272" cy="422563"/>
          </a:xfrm>
          <a:prstGeom prst="actionButtonRetur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3671645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1+#ppt_w/2"/>
                                          </p:val>
                                        </p:tav>
                                        <p:tav tm="100000">
                                          <p:val>
                                            <p:strVal val="#ppt_x"/>
                                          </p:val>
                                        </p:tav>
                                      </p:tavLst>
                                    </p:anim>
                                    <p:anim calcmode="lin" valueType="num">
                                      <p:cBhvr additive="base">
                                        <p:cTn id="14"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4" name="WordArt 2"/>
          <p:cNvSpPr>
            <a:spLocks noChangeArrowheads="1" noChangeShapeType="1" noTextEdit="1"/>
          </p:cNvSpPr>
          <p:nvPr/>
        </p:nvSpPr>
        <p:spPr bwMode="auto">
          <a:xfrm>
            <a:off x="657804" y="1295339"/>
            <a:ext cx="2949346" cy="1341437"/>
          </a:xfrm>
          <a:custGeom>
            <a:avLst/>
            <a:gdLst>
              <a:gd name="connsiteX0" fmla="*/ 0 w 2949346"/>
              <a:gd name="connsiteY0" fmla="*/ 0 h 1341437"/>
              <a:gd name="connsiteX1" fmla="*/ 2949346 w 2949346"/>
              <a:gd name="connsiteY1" fmla="*/ 0 h 1341437"/>
              <a:gd name="connsiteX2" fmla="*/ 2949346 w 2949346"/>
              <a:gd name="connsiteY2" fmla="*/ 1341437 h 1341437"/>
              <a:gd name="connsiteX3" fmla="*/ 0 w 2949346"/>
              <a:gd name="connsiteY3" fmla="*/ 1341437 h 1341437"/>
              <a:gd name="connsiteX4" fmla="*/ 0 w 2949346"/>
              <a:gd name="connsiteY4" fmla="*/ 0 h 1341437"/>
              <a:gd name="connsiteX0" fmla="*/ 45719 w 2949346"/>
              <a:gd name="connsiteY0" fmla="*/ 255988 h 1341437"/>
              <a:gd name="connsiteX1" fmla="*/ 2949346 w 2949346"/>
              <a:gd name="connsiteY1" fmla="*/ 0 h 1341437"/>
              <a:gd name="connsiteX2" fmla="*/ 2949346 w 2949346"/>
              <a:gd name="connsiteY2" fmla="*/ 1341437 h 1341437"/>
              <a:gd name="connsiteX3" fmla="*/ 0 w 2949346"/>
              <a:gd name="connsiteY3" fmla="*/ 1341437 h 1341437"/>
              <a:gd name="connsiteX4" fmla="*/ 45719 w 2949346"/>
              <a:gd name="connsiteY4" fmla="*/ 255988 h 13414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9346" h="1341437">
                <a:moveTo>
                  <a:pt x="45719" y="255988"/>
                </a:moveTo>
                <a:lnTo>
                  <a:pt x="2949346" y="0"/>
                </a:lnTo>
                <a:lnTo>
                  <a:pt x="2949346" y="1341437"/>
                </a:lnTo>
                <a:lnTo>
                  <a:pt x="0" y="1341437"/>
                </a:lnTo>
                <a:lnTo>
                  <a:pt x="45719" y="255988"/>
                </a:lnTo>
                <a:close/>
              </a:path>
            </a:pathLst>
          </a:custGeom>
          <a:extLst>
            <a:ext uri="{AF507438-7753-43E0-B8FC-AC1667EBCBE1}">
              <a14:hiddenEffects xmlns:a14="http://schemas.microsoft.com/office/drawing/2010/main">
                <a:effectLst/>
              </a14:hiddenEffects>
            </a:ext>
          </a:extLst>
        </p:spPr>
        <p:txBody>
          <a:bodyPr wrap="none" fromWordArt="1">
            <a:prstTxWarp prst="textInflateTop">
              <a:avLst/>
            </a:prstTxWarp>
          </a:bodyPr>
          <a:lstStyle/>
          <a:p>
            <a:pPr algn="ctr" rtl="0">
              <a:buNone/>
            </a:pPr>
            <a:r>
              <a:rPr lang="fr-FR" sz="2000" b="1" kern="1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POMMES </a:t>
            </a:r>
          </a:p>
          <a:p>
            <a:pPr algn="ctr" rtl="0">
              <a:buNone/>
            </a:pPr>
            <a:r>
              <a:rPr lang="fr-FR" sz="2000" b="1" kern="1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rPr>
              <a:t>DE TERRE</a:t>
            </a:r>
            <a:endParaRPr lang="fr-FR" sz="2000" b="1" kern="1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gerian" panose="04020705040A02060702" pitchFamily="82" charset="0"/>
            </a:endParaRPr>
          </a:p>
        </p:txBody>
      </p:sp>
      <p:sp>
        <p:nvSpPr>
          <p:cNvPr id="5" name="Rectangle 4"/>
          <p:cNvSpPr/>
          <p:nvPr/>
        </p:nvSpPr>
        <p:spPr>
          <a:xfrm>
            <a:off x="4471101" y="506042"/>
            <a:ext cx="3260310" cy="2920030"/>
          </a:xfrm>
          <a:prstGeom prst="rect">
            <a:avLst/>
          </a:prstGeom>
        </p:spPr>
        <p:txBody>
          <a:bodyPr wrap="square">
            <a:spAutoFit/>
          </a:bodyPr>
          <a:lstStyle/>
          <a:p>
            <a:r>
              <a:rPr lang="fr-FR" sz="1200" b="1" i="1">
                <a:latin typeface="Times New Roman" panose="02020603050405020304" pitchFamily="18" charset="0"/>
                <a:cs typeface="Times New Roman" panose="02020603050405020304" pitchFamily="18" charset="0"/>
              </a:rPr>
              <a:t>Les </a:t>
            </a:r>
            <a:r>
              <a:rPr lang="fr-FR" sz="1200" b="1" i="1" smtClean="0">
                <a:latin typeface="Times New Roman" panose="02020603050405020304" pitchFamily="18" charset="0"/>
                <a:cs typeface="Times New Roman" panose="02020603050405020304" pitchFamily="18" charset="0"/>
              </a:rPr>
              <a:t>pommes de terre comme les tomates et les aubergines contiennent </a:t>
            </a:r>
            <a:r>
              <a:rPr lang="fr-FR" sz="1200" b="1" i="1">
                <a:latin typeface="Times New Roman" panose="02020603050405020304" pitchFamily="18" charset="0"/>
                <a:cs typeface="Times New Roman" panose="02020603050405020304" pitchFamily="18" charset="0"/>
              </a:rPr>
              <a:t>de petites quantités </a:t>
            </a:r>
            <a:r>
              <a:rPr lang="fr-FR" sz="1200" b="1" i="1" smtClean="0">
                <a:latin typeface="Times New Roman" panose="02020603050405020304" pitchFamily="18" charset="0"/>
                <a:cs typeface="Times New Roman" panose="02020603050405020304" pitchFamily="18" charset="0"/>
              </a:rPr>
              <a:t>de solanine concentrées </a:t>
            </a:r>
            <a:r>
              <a:rPr lang="fr-FR" sz="1200" b="1" i="1">
                <a:latin typeface="Times New Roman" panose="02020603050405020304" pitchFamily="18" charset="0"/>
                <a:cs typeface="Times New Roman" panose="02020603050405020304" pitchFamily="18" charset="0"/>
              </a:rPr>
              <a:t>principalement dans les </a:t>
            </a:r>
            <a:r>
              <a:rPr lang="fr-FR" sz="1200" b="1" i="1" smtClean="0">
                <a:latin typeface="Times New Roman" panose="02020603050405020304" pitchFamily="18" charset="0"/>
                <a:cs typeface="Times New Roman" panose="02020603050405020304" pitchFamily="18" charset="0"/>
              </a:rPr>
              <a:t>leurs fleurs, leurs germes et leur peau. </a:t>
            </a:r>
            <a:r>
              <a:rPr lang="fr-FR" sz="1200" b="1" i="1">
                <a:latin typeface="Times New Roman" panose="02020603050405020304" pitchFamily="18" charset="0"/>
                <a:cs typeface="Times New Roman" panose="02020603050405020304" pitchFamily="18" charset="0"/>
              </a:rPr>
              <a:t>La </a:t>
            </a:r>
            <a:r>
              <a:rPr lang="fr-FR" sz="1200" b="1" i="1" smtClean="0">
                <a:latin typeface="Times New Roman" panose="02020603050405020304" pitchFamily="18" charset="0"/>
                <a:cs typeface="Times New Roman" panose="02020603050405020304" pitchFamily="18" charset="0"/>
              </a:rPr>
              <a:t>solanine, </a:t>
            </a:r>
            <a:r>
              <a:rPr lang="fr-FR" sz="1200" b="1" i="1" err="1" smtClean="0">
                <a:latin typeface="Times New Roman" panose="02020603050405020304" pitchFamily="18" charset="0"/>
                <a:cs typeface="Times New Roman" panose="02020603050405020304" pitchFamily="18" charset="0"/>
              </a:rPr>
              <a:t>glycoalcaloïde</a:t>
            </a:r>
            <a:r>
              <a:rPr lang="fr-FR" sz="1200" b="1" i="1" smtClean="0">
                <a:latin typeface="Times New Roman" panose="02020603050405020304" pitchFamily="18" charset="0"/>
                <a:cs typeface="Times New Roman" panose="02020603050405020304" pitchFamily="18" charset="0"/>
              </a:rPr>
              <a:t> présent</a:t>
            </a:r>
            <a:r>
              <a:rPr lang="fr-FR" sz="1200" b="1" i="1">
                <a:latin typeface="Times New Roman" panose="02020603050405020304" pitchFamily="18" charset="0"/>
                <a:cs typeface="Times New Roman" panose="02020603050405020304" pitchFamily="18" charset="0"/>
              </a:rPr>
              <a:t>, comme la </a:t>
            </a:r>
            <a:r>
              <a:rPr lang="fr-FR" sz="1200" b="1" i="1" err="1" smtClean="0">
                <a:latin typeface="Times New Roman" panose="02020603050405020304" pitchFamily="18" charset="0"/>
                <a:cs typeface="Times New Roman" panose="02020603050405020304" pitchFamily="18" charset="0"/>
              </a:rPr>
              <a:t>chaconine</a:t>
            </a:r>
            <a:r>
              <a:rPr lang="fr-FR" sz="1200" b="1" i="1" smtClean="0">
                <a:latin typeface="Times New Roman" panose="02020603050405020304" pitchFamily="18" charset="0"/>
                <a:cs typeface="Times New Roman" panose="02020603050405020304" pitchFamily="18" charset="0"/>
              </a:rPr>
              <a:t> dans </a:t>
            </a:r>
            <a:r>
              <a:rPr lang="fr-FR" sz="1200" b="1" i="1">
                <a:latin typeface="Times New Roman" panose="02020603050405020304" pitchFamily="18" charset="0"/>
                <a:cs typeface="Times New Roman" panose="02020603050405020304" pitchFamily="18" charset="0"/>
              </a:rPr>
              <a:t>de nombreux </a:t>
            </a:r>
            <a:r>
              <a:rPr lang="fr-FR" sz="1200" b="1" i="1" smtClean="0">
                <a:latin typeface="Times New Roman" panose="02020603050405020304" pitchFamily="18" charset="0"/>
                <a:cs typeface="Times New Roman" panose="02020603050405020304" pitchFamily="18" charset="0"/>
              </a:rPr>
              <a:t>légumes est </a:t>
            </a:r>
            <a:r>
              <a:rPr lang="fr-FR" sz="1200" b="1" i="1">
                <a:latin typeface="Times New Roman" panose="02020603050405020304" pitchFamily="18" charset="0"/>
                <a:cs typeface="Times New Roman" panose="02020603050405020304" pitchFamily="18" charset="0"/>
              </a:rPr>
              <a:t>inoffensive à faible dose pour l'homme mais peut être toxique si l'on en consomme en excès.</a:t>
            </a:r>
          </a:p>
          <a:p>
            <a:r>
              <a:rPr lang="fr-FR" sz="1200" b="1" i="1">
                <a:latin typeface="Times New Roman" panose="02020603050405020304" pitchFamily="18" charset="0"/>
                <a:cs typeface="Times New Roman" panose="02020603050405020304" pitchFamily="18" charset="0"/>
              </a:rPr>
              <a:t>De mauvaises conditions de stockage, ainsi que des délais </a:t>
            </a:r>
            <a:r>
              <a:rPr lang="fr-FR" sz="1200" b="1" i="1" smtClean="0">
                <a:latin typeface="Times New Roman" panose="02020603050405020304" pitchFamily="18" charset="0"/>
                <a:cs typeface="Times New Roman" panose="02020603050405020304" pitchFamily="18" charset="0"/>
              </a:rPr>
              <a:t>TROP LONGS entre </a:t>
            </a:r>
            <a:r>
              <a:rPr lang="fr-FR" sz="1200" b="1" i="1">
                <a:latin typeface="Times New Roman" panose="02020603050405020304" pitchFamily="18" charset="0"/>
                <a:cs typeface="Times New Roman" panose="02020603050405020304" pitchFamily="18" charset="0"/>
              </a:rPr>
              <a:t>les opérations d'épluchage, de tranchage et de cuisson, sont très favorables à la synthèse de la solanine</a:t>
            </a:r>
            <a:r>
              <a:rPr lang="fr-FR" sz="1200" b="1" i="1" smtClean="0">
                <a:latin typeface="Times New Roman" panose="02020603050405020304" pitchFamily="18" charset="0"/>
                <a:cs typeface="Times New Roman" panose="02020603050405020304" pitchFamily="18" charset="0"/>
              </a:rPr>
              <a:t>. Dans les diapositives suivantes, je vous montre des différentes manière de les préparer. </a:t>
            </a:r>
            <a:r>
              <a:rPr lang="fr-FR" sz="1200" b="1" i="1" err="1" smtClean="0">
                <a:latin typeface="Times New Roman" panose="02020603050405020304" pitchFamily="18" charset="0"/>
                <a:cs typeface="Times New Roman" panose="02020603050405020304" pitchFamily="18" charset="0"/>
              </a:rPr>
              <a:t>Evitez</a:t>
            </a:r>
            <a:r>
              <a:rPr lang="fr-FR" sz="1200" b="1" i="1" smtClean="0">
                <a:latin typeface="Times New Roman" panose="02020603050405020304" pitchFamily="18" charset="0"/>
                <a:cs typeface="Times New Roman" panose="02020603050405020304" pitchFamily="18" charset="0"/>
              </a:rPr>
              <a:t> surtout d’en manger la peau. </a:t>
            </a:r>
            <a:endParaRPr lang="fr-FR" sz="1200" b="1" i="1">
              <a:effectLst/>
              <a:latin typeface="Times New Roman" panose="02020603050405020304" pitchFamily="18" charset="0"/>
              <a:cs typeface="Times New Roman" panose="02020603050405020304" pitchFamily="18" charset="0"/>
            </a:endParaRPr>
          </a:p>
        </p:txBody>
      </p:sp>
      <p:pic>
        <p:nvPicPr>
          <p:cNvPr id="6" name="Image 5"/>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7556240" y="4035359"/>
            <a:ext cx="670838" cy="644591"/>
          </a:xfrm>
          <a:prstGeom prst="rect">
            <a:avLst/>
          </a:prstGeom>
        </p:spPr>
      </p:pic>
    </p:spTree>
    <p:extLst>
      <p:ext uri="{BB962C8B-B14F-4D97-AF65-F5344CB8AC3E}">
        <p14:creationId xmlns:p14="http://schemas.microsoft.com/office/powerpoint/2010/main" val="170679810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17</a:t>
            </a:fld>
            <a:endParaRPr lang="fr-FR">
              <a:solidFill>
                <a:prstClr val="black">
                  <a:tint val="75000"/>
                </a:prstClr>
              </a:solidFill>
            </a:endParaRPr>
          </a:p>
        </p:txBody>
      </p:sp>
      <p:sp>
        <p:nvSpPr>
          <p:cNvPr id="3" name="Rectangle 2"/>
          <p:cNvSpPr/>
          <p:nvPr/>
        </p:nvSpPr>
        <p:spPr>
          <a:xfrm>
            <a:off x="87479" y="380958"/>
            <a:ext cx="8012521" cy="2083647"/>
          </a:xfrm>
          <a:prstGeom prst="rect">
            <a:avLst/>
          </a:prstGeom>
        </p:spPr>
        <p:txBody>
          <a:bodyPr wrap="square" lIns="108000" tIns="0" rIns="0" bIns="0" anchor="ctr">
            <a:spAutoFit/>
          </a:bodyPr>
          <a:lstStyle/>
          <a:p>
            <a:pPr>
              <a:spcAft>
                <a:spcPts val="600"/>
              </a:spcAft>
            </a:pPr>
            <a:r>
              <a:rPr lang="fr-FR" sz="1200" smtClean="0">
                <a:latin typeface="Times New Roman" panose="02020603050405020304" pitchFamily="18" charset="0"/>
                <a:cs typeface="Times New Roman" panose="02020603050405020304" pitchFamily="18" charset="0"/>
              </a:rPr>
              <a:t>LA PREMIÈRE MANIÈRE : l’habitude </a:t>
            </a:r>
            <a:r>
              <a:rPr lang="fr-FR" sz="1200">
                <a:latin typeface="Times New Roman" panose="02020603050405020304" pitchFamily="18" charset="0"/>
                <a:cs typeface="Times New Roman" panose="02020603050405020304" pitchFamily="18" charset="0"/>
              </a:rPr>
              <a:t>a été prise de faire </a:t>
            </a:r>
            <a:r>
              <a:rPr lang="fr-FR" sz="1200" smtClean="0">
                <a:latin typeface="Times New Roman" panose="02020603050405020304" pitchFamily="18" charset="0"/>
                <a:cs typeface="Times New Roman" panose="02020603050405020304" pitchFamily="18" charset="0"/>
              </a:rPr>
              <a:t>accompagner </a:t>
            </a:r>
            <a:r>
              <a:rPr lang="fr-FR" sz="1200">
                <a:latin typeface="Times New Roman" panose="02020603050405020304" pitchFamily="18" charset="0"/>
                <a:cs typeface="Times New Roman" panose="02020603050405020304" pitchFamily="18" charset="0"/>
              </a:rPr>
              <a:t>les viandes en sauce par des pommes de terre à l’anglaise, c’est-à-dire, épluchées d’abord et ensuite cuites dans de l’eau salée. C’est qu’il y a de mieux à faire dans la consommation des pommes de terre étant gorgées d’eau</a:t>
            </a:r>
            <a:r>
              <a:rPr lang="fr-FR" sz="1200" smtClean="0">
                <a:latin typeface="Times New Roman" panose="02020603050405020304" pitchFamily="18" charset="0"/>
                <a:cs typeface="Times New Roman" panose="02020603050405020304" pitchFamily="18" charset="0"/>
              </a:rPr>
              <a:t>.</a:t>
            </a:r>
          </a:p>
          <a:p>
            <a:pPr>
              <a:lnSpc>
                <a:spcPct val="120000"/>
              </a:lnSpc>
              <a:spcAft>
                <a:spcPts val="600"/>
              </a:spcAft>
            </a:pPr>
            <a:endParaRPr lang="fr-FR" sz="1200" smtClean="0">
              <a:latin typeface="Times New Roman" panose="02020603050405020304" pitchFamily="18" charset="0"/>
              <a:ea typeface="Calibri" panose="020F0502020204030204" pitchFamily="34" charset="0"/>
              <a:cs typeface="Times New Roman" panose="02020603050405020304" pitchFamily="18" charset="0"/>
            </a:endParaRPr>
          </a:p>
          <a:p>
            <a:pPr>
              <a:lnSpc>
                <a:spcPct val="120000"/>
              </a:lnSpc>
              <a:spcAft>
                <a:spcPts val="600"/>
              </a:spcAft>
            </a:pPr>
            <a:r>
              <a:rPr lang="fr-FR" sz="1200" smtClean="0">
                <a:latin typeface="Times New Roman" panose="02020603050405020304" pitchFamily="18" charset="0"/>
                <a:ea typeface="Calibri" panose="020F0502020204030204" pitchFamily="34" charset="0"/>
                <a:cs typeface="Times New Roman" panose="02020603050405020304" pitchFamily="18" charset="0"/>
              </a:rPr>
              <a:t> </a:t>
            </a:r>
          </a:p>
          <a:p>
            <a:pPr>
              <a:lnSpc>
                <a:spcPct val="120000"/>
              </a:lnSpc>
              <a:spcAft>
                <a:spcPts val="600"/>
              </a:spcAft>
            </a:pPr>
            <a:endParaRPr lang="fr-FR" sz="1200">
              <a:solidFill>
                <a:srgbClr val="616161"/>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20000"/>
              </a:lnSpc>
              <a:spcAft>
                <a:spcPts val="600"/>
              </a:spcAft>
            </a:pPr>
            <a:endParaRPr lang="fr-FR" sz="1200" smtClean="0">
              <a:solidFill>
                <a:srgbClr val="616161"/>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20000"/>
              </a:lnSpc>
              <a:spcAft>
                <a:spcPts val="600"/>
              </a:spcAft>
            </a:pPr>
            <a:r>
              <a:rPr lang="fr-FR" sz="1400" smtClean="0">
                <a:solidFill>
                  <a:srgbClr val="616161"/>
                </a:solidFill>
                <a:latin typeface="Arial" panose="020B0604020202020204" pitchFamily="34" charset="0"/>
                <a:ea typeface="Times New Roman" panose="02020603050405020304" pitchFamily="18" charset="0"/>
                <a:cs typeface="Times New Roman" panose="02020603050405020304" pitchFamily="18" charset="0"/>
              </a:rPr>
              <a:t> </a:t>
            </a:r>
            <a:endParaRPr lang="fr-FR" sz="12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2427477" y="51133"/>
            <a:ext cx="2734979" cy="350865"/>
          </a:xfrm>
          <a:prstGeom prst="rect">
            <a:avLst/>
          </a:prstGeom>
        </p:spPr>
        <p:txBody>
          <a:bodyPr wrap="none">
            <a:spAutoFit/>
          </a:bodyPr>
          <a:lstStyle/>
          <a:p>
            <a:pPr algn="ctr">
              <a:lnSpc>
                <a:spcPct val="120000"/>
              </a:lnSpc>
              <a:spcAft>
                <a:spcPts val="600"/>
              </a:spcAft>
            </a:pPr>
            <a:r>
              <a:rPr lang="fr-FR" sz="1400" b="1">
                <a:solidFill>
                  <a:srgbClr val="CC3300"/>
                </a:solidFill>
                <a:latin typeface="Times New Roman" panose="02020603050405020304" pitchFamily="18" charset="0"/>
                <a:ea typeface="Times New Roman" panose="02020603050405020304" pitchFamily="18" charset="0"/>
                <a:cs typeface="Times New Roman" panose="02020603050405020304" pitchFamily="18" charset="0"/>
              </a:rPr>
              <a:t>Préparation des pommes de terre</a:t>
            </a:r>
          </a:p>
        </p:txBody>
      </p:sp>
      <p:pic>
        <p:nvPicPr>
          <p:cNvPr id="7" name="Image 6"/>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361594" y="988952"/>
            <a:ext cx="1749495" cy="1301950"/>
          </a:xfrm>
          <a:prstGeom prst="rect">
            <a:avLst/>
          </a:prstGeom>
        </p:spPr>
      </p:pic>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8241" y="988952"/>
            <a:ext cx="1564640" cy="1261841"/>
          </a:xfrm>
          <a:prstGeom prst="rect">
            <a:avLst/>
          </a:prstGeom>
        </p:spPr>
      </p:pic>
      <p:pic>
        <p:nvPicPr>
          <p:cNvPr id="10" name="Imag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1748" y="1003544"/>
            <a:ext cx="1847593" cy="1260503"/>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33456" y="1003544"/>
            <a:ext cx="1682836" cy="1245911"/>
          </a:xfrm>
          <a:prstGeom prst="rect">
            <a:avLst/>
          </a:prstGeom>
        </p:spPr>
      </p:pic>
      <p:sp>
        <p:nvSpPr>
          <p:cNvPr id="5" name="Rectangle 4"/>
          <p:cNvSpPr/>
          <p:nvPr/>
        </p:nvSpPr>
        <p:spPr>
          <a:xfrm>
            <a:off x="87479" y="2464605"/>
            <a:ext cx="8072753" cy="1973617"/>
          </a:xfrm>
          <a:prstGeom prst="rect">
            <a:avLst/>
          </a:prstGeom>
        </p:spPr>
        <p:txBody>
          <a:bodyPr wrap="square">
            <a:spAutoFit/>
          </a:bodyPr>
          <a:lstStyle/>
          <a:p>
            <a:r>
              <a:rPr lang="fr-FR" b="1" smtClean="0"/>
              <a:t>En effet, je répète, sa peau contient de la solanine, substance toxique qui se développe </a:t>
            </a:r>
            <a:r>
              <a:rPr lang="fr-FR"/>
              <a:t>très rapidement à la lumière et qui rend la </a:t>
            </a:r>
            <a:r>
              <a:rPr lang="fr-FR" b="1"/>
              <a:t>pomme de terre</a:t>
            </a:r>
            <a:r>
              <a:rPr lang="fr-FR"/>
              <a:t> amère et </a:t>
            </a:r>
            <a:r>
              <a:rPr lang="fr-FR" smtClean="0"/>
              <a:t>indigeste. C’est à elle qu’on doit les reflets </a:t>
            </a:r>
            <a:r>
              <a:rPr lang="fr-FR"/>
              <a:t>verts qui </a:t>
            </a:r>
            <a:r>
              <a:rPr lang="fr-FR" smtClean="0"/>
              <a:t>apparaissent sur tant </a:t>
            </a:r>
            <a:r>
              <a:rPr lang="fr-FR"/>
              <a:t>de </a:t>
            </a:r>
            <a:r>
              <a:rPr lang="fr-FR" b="1"/>
              <a:t>pommes de </a:t>
            </a:r>
            <a:r>
              <a:rPr lang="fr-FR" b="1" smtClean="0"/>
              <a:t>terre. </a:t>
            </a:r>
            <a:r>
              <a:rPr lang="fr-FR" smtClean="0"/>
              <a:t> Absorbée </a:t>
            </a:r>
            <a:r>
              <a:rPr lang="fr-FR"/>
              <a:t>en quantité importante, la solanine peut être vraiment très toxique. </a:t>
            </a:r>
            <a:endParaRPr lang="fr-FR" smtClean="0"/>
          </a:p>
          <a:p>
            <a:r>
              <a:rPr lang="fr-FR" b="1" i="1" smtClean="0">
                <a:latin typeface="Times New Roman" panose="02020603050405020304" pitchFamily="18" charset="0"/>
                <a:cs typeface="Times New Roman" panose="02020603050405020304" pitchFamily="18" charset="0"/>
              </a:rPr>
              <a:t>C'est </a:t>
            </a:r>
            <a:r>
              <a:rPr lang="fr-FR" b="1" i="1">
                <a:latin typeface="Times New Roman" panose="02020603050405020304" pitchFamily="18" charset="0"/>
                <a:cs typeface="Times New Roman" panose="02020603050405020304" pitchFamily="18" charset="0"/>
              </a:rPr>
              <a:t>pourquoi les pommes de terre doivent toujours être mises à l'abri de la </a:t>
            </a:r>
            <a:r>
              <a:rPr lang="fr-FR" b="1" i="1" smtClean="0">
                <a:latin typeface="Times New Roman" panose="02020603050405020304" pitchFamily="18" charset="0"/>
                <a:cs typeface="Times New Roman" panose="02020603050405020304" pitchFamily="18" charset="0"/>
              </a:rPr>
              <a:t>lumiè</a:t>
            </a:r>
            <a:r>
              <a:rPr lang="fr-FR" sz="1200" smtClean="0">
                <a:latin typeface="Times New Roman" panose="02020603050405020304" pitchFamily="18" charset="0"/>
                <a:cs typeface="Times New Roman" panose="02020603050405020304" pitchFamily="18" charset="0"/>
              </a:rPr>
              <a:t>re car, dans le cas contraire la solanine se développe plus vite </a:t>
            </a:r>
            <a:r>
              <a:rPr lang="fr-FR" sz="1200" smtClean="0"/>
              <a:t>tandis que la lumière attaque plus vite la vitamine C. </a:t>
            </a:r>
            <a:r>
              <a:rPr lang="fr-FR" sz="1200" smtClean="0">
                <a:latin typeface="Times New Roman" panose="02020603050405020304" pitchFamily="18" charset="0"/>
                <a:cs typeface="Times New Roman" panose="02020603050405020304" pitchFamily="18" charset="0"/>
              </a:rPr>
              <a:t> Très </a:t>
            </a:r>
            <a:r>
              <a:rPr lang="fr-FR" sz="1200">
                <a:latin typeface="Times New Roman" panose="02020603050405020304" pitchFamily="18" charset="0"/>
                <a:cs typeface="Times New Roman" panose="02020603050405020304" pitchFamily="18" charset="0"/>
              </a:rPr>
              <a:t>souvent, les pommes de terre </a:t>
            </a:r>
            <a:r>
              <a:rPr lang="fr-FR" sz="1200" smtClean="0">
                <a:latin typeface="Times New Roman" panose="02020603050405020304" pitchFamily="18" charset="0"/>
                <a:cs typeface="Times New Roman" panose="02020603050405020304" pitchFamily="18" charset="0"/>
              </a:rPr>
              <a:t>vendues </a:t>
            </a:r>
            <a:r>
              <a:rPr lang="fr-FR" sz="1200">
                <a:latin typeface="Times New Roman" panose="02020603050405020304" pitchFamily="18" charset="0"/>
                <a:cs typeface="Times New Roman" panose="02020603050405020304" pitchFamily="18" charset="0"/>
              </a:rPr>
              <a:t>en vrac ou </a:t>
            </a:r>
            <a:r>
              <a:rPr lang="fr-FR" sz="1200" smtClean="0">
                <a:latin typeface="Times New Roman" panose="02020603050405020304" pitchFamily="18" charset="0"/>
                <a:cs typeface="Times New Roman" panose="02020603050405020304" pitchFamily="18" charset="0"/>
              </a:rPr>
              <a:t>en filets, n’étant pas protégées de </a:t>
            </a:r>
            <a:r>
              <a:rPr lang="fr-FR" sz="1200">
                <a:latin typeface="Times New Roman" panose="02020603050405020304" pitchFamily="18" charset="0"/>
                <a:cs typeface="Times New Roman" panose="02020603050405020304" pitchFamily="18" charset="0"/>
              </a:rPr>
              <a:t>la </a:t>
            </a:r>
            <a:r>
              <a:rPr lang="fr-FR" sz="1200" smtClean="0">
                <a:latin typeface="Times New Roman" panose="02020603050405020304" pitchFamily="18" charset="0"/>
                <a:cs typeface="Times New Roman" panose="02020603050405020304" pitchFamily="18" charset="0"/>
              </a:rPr>
              <a:t>lumière, deviennent souvent </a:t>
            </a:r>
            <a:r>
              <a:rPr lang="fr-FR" smtClean="0"/>
              <a:t>verdâtres</a:t>
            </a:r>
            <a:r>
              <a:rPr lang="fr-FR"/>
              <a:t>. Dans ce cas, </a:t>
            </a:r>
            <a:r>
              <a:rPr lang="fr-FR" smtClean="0"/>
              <a:t>n’en achetez pas. </a:t>
            </a:r>
          </a:p>
          <a:p>
            <a:r>
              <a:rPr lang="fr-FR" smtClean="0"/>
              <a:t>Il vaut mieux en acheter des terreuses non </a:t>
            </a:r>
            <a:r>
              <a:rPr lang="fr-FR"/>
              <a:t>lavées</a:t>
            </a:r>
            <a:r>
              <a:rPr lang="fr-FR" smtClean="0"/>
              <a:t>, quand on en trouve. Elles se </a:t>
            </a:r>
            <a:r>
              <a:rPr lang="fr-FR"/>
              <a:t>conservent beaucoup </a:t>
            </a:r>
            <a:r>
              <a:rPr lang="fr-FR" smtClean="0"/>
              <a:t>mieux si elles sont mises à l’abri de la lumière : soit dans des sac en papier soit dans le bac à légumes du réfrigérateur.  De </a:t>
            </a:r>
            <a:r>
              <a:rPr lang="fr-FR"/>
              <a:t>plus, bien qu’elles soient déjà lavées avant d’être vendues, il est indispensable de les laver à grand’ eau d’une part pour enlever tout résidu terreux, d’autre part pour les éplucher plus facilement. </a:t>
            </a:r>
          </a:p>
        </p:txBody>
      </p:sp>
      <p:pic>
        <p:nvPicPr>
          <p:cNvPr id="11" name="Image 10"/>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600259" y="3956979"/>
            <a:ext cx="670838" cy="644591"/>
          </a:xfrm>
          <a:prstGeom prst="rect">
            <a:avLst/>
          </a:prstGeom>
        </p:spPr>
      </p:pic>
    </p:spTree>
    <p:extLst>
      <p:ext uri="{BB962C8B-B14F-4D97-AF65-F5344CB8AC3E}">
        <p14:creationId xmlns:p14="http://schemas.microsoft.com/office/powerpoint/2010/main" val="27502706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p:txBody>
          <a:bodyPr/>
          <a:lstStyle/>
          <a:p>
            <a:fld id="{216D6DEA-369B-4E75-9939-9030780B741F}" type="slidenum">
              <a:rPr lang="fr-FR" smtClean="0">
                <a:solidFill>
                  <a:prstClr val="black">
                    <a:tint val="75000"/>
                  </a:prstClr>
                </a:solidFill>
              </a:rPr>
              <a:pPr/>
              <a:t>18</a:t>
            </a:fld>
            <a:endParaRPr lang="fr-FR">
              <a:solidFill>
                <a:prstClr val="black">
                  <a:tint val="75000"/>
                </a:prstClr>
              </a:solidFill>
            </a:endParaRPr>
          </a:p>
        </p:txBody>
      </p:sp>
      <p:sp>
        <p:nvSpPr>
          <p:cNvPr id="3" name="Rectangle 2"/>
          <p:cNvSpPr/>
          <p:nvPr/>
        </p:nvSpPr>
        <p:spPr>
          <a:xfrm>
            <a:off x="154688" y="497613"/>
            <a:ext cx="8043732" cy="1545038"/>
          </a:xfrm>
          <a:prstGeom prst="rect">
            <a:avLst/>
          </a:prstGeom>
        </p:spPr>
        <p:txBody>
          <a:bodyPr wrap="square">
            <a:spAutoFit/>
          </a:bodyPr>
          <a:lstStyle/>
          <a:p>
            <a:pPr>
              <a:lnSpc>
                <a:spcPct val="120000"/>
              </a:lnSpc>
              <a:spcAft>
                <a:spcPts val="600"/>
              </a:spcAft>
            </a:pPr>
            <a:endParaRPr lang="fr-FR" sz="1200">
              <a:latin typeface="Times New Roman" panose="02020603050405020304" pitchFamily="18" charset="0"/>
              <a:ea typeface="Calibri" panose="020F0502020204030204" pitchFamily="34" charset="0"/>
              <a:cs typeface="Times New Roman" panose="02020603050405020304" pitchFamily="18" charset="0"/>
            </a:endParaRPr>
          </a:p>
          <a:p>
            <a:pPr>
              <a:lnSpc>
                <a:spcPct val="120000"/>
              </a:lnSpc>
              <a:spcAft>
                <a:spcPts val="600"/>
              </a:spcAft>
            </a:pPr>
            <a:r>
              <a:rPr lang="fr-FR" sz="1200" smtClean="0">
                <a:latin typeface="Times New Roman" panose="02020603050405020304" pitchFamily="18" charset="0"/>
                <a:ea typeface="Calibri" panose="020F0502020204030204" pitchFamily="34" charset="0"/>
                <a:cs typeface="Times New Roman" panose="02020603050405020304" pitchFamily="18" charset="0"/>
              </a:rPr>
              <a:t> </a:t>
            </a:r>
          </a:p>
          <a:p>
            <a:pPr>
              <a:lnSpc>
                <a:spcPct val="120000"/>
              </a:lnSpc>
              <a:spcAft>
                <a:spcPts val="600"/>
              </a:spcAft>
            </a:pPr>
            <a:endParaRPr lang="fr-FR" sz="1200">
              <a:solidFill>
                <a:srgbClr val="616161"/>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20000"/>
              </a:lnSpc>
              <a:spcAft>
                <a:spcPts val="600"/>
              </a:spcAft>
            </a:pPr>
            <a:endParaRPr lang="fr-FR" sz="1200" smtClean="0">
              <a:solidFill>
                <a:srgbClr val="616161"/>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20000"/>
              </a:lnSpc>
              <a:spcAft>
                <a:spcPts val="600"/>
              </a:spcAft>
            </a:pPr>
            <a:r>
              <a:rPr lang="fr-FR" sz="1400" smtClean="0">
                <a:solidFill>
                  <a:srgbClr val="616161"/>
                </a:solidFill>
                <a:latin typeface="Arial" panose="020B0604020202020204" pitchFamily="34" charset="0"/>
                <a:ea typeface="Times New Roman" panose="02020603050405020304" pitchFamily="18" charset="0"/>
                <a:cs typeface="Times New Roman" panose="02020603050405020304" pitchFamily="18" charset="0"/>
              </a:rPr>
              <a:t> </a:t>
            </a:r>
            <a:endParaRPr lang="fr-FR" sz="12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54687" y="102753"/>
            <a:ext cx="2935354" cy="313932"/>
          </a:xfrm>
          <a:prstGeom prst="rect">
            <a:avLst/>
          </a:prstGeom>
        </p:spPr>
        <p:txBody>
          <a:bodyPr wrap="square">
            <a:spAutoFit/>
          </a:bodyPr>
          <a:lstStyle/>
          <a:p>
            <a:pPr>
              <a:lnSpc>
                <a:spcPct val="120000"/>
              </a:lnSpc>
              <a:spcAft>
                <a:spcPts val="600"/>
              </a:spcAft>
            </a:pPr>
            <a:r>
              <a:rPr lang="fr-FR" sz="1200" b="1" i="1">
                <a:latin typeface="Times New Roman" panose="02020603050405020304" pitchFamily="18" charset="0"/>
                <a:ea typeface="Times New Roman" panose="02020603050405020304" pitchFamily="18" charset="0"/>
                <a:cs typeface="Times New Roman" panose="02020603050405020304" pitchFamily="18" charset="0"/>
              </a:rPr>
              <a:t>Préparation des pommes de </a:t>
            </a:r>
            <a:r>
              <a:rPr lang="fr-FR" sz="1200" b="1" i="1" smtClean="0">
                <a:latin typeface="Times New Roman" panose="02020603050405020304" pitchFamily="18" charset="0"/>
                <a:ea typeface="Times New Roman" panose="02020603050405020304" pitchFamily="18" charset="0"/>
                <a:cs typeface="Times New Roman" panose="02020603050405020304" pitchFamily="18" charset="0"/>
              </a:rPr>
              <a:t>terre…. suite</a:t>
            </a:r>
            <a:endParaRPr lang="fr-FR" sz="1200" b="1" i="1">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1" name="Imag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478" y="441737"/>
            <a:ext cx="1301619" cy="974579"/>
          </a:xfrm>
          <a:prstGeom prst="rect">
            <a:avLst/>
          </a:prstGeom>
        </p:spPr>
      </p:pic>
      <p:pic>
        <p:nvPicPr>
          <p:cNvPr id="12" name="Image 11"/>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542896" y="451508"/>
            <a:ext cx="1622820" cy="982940"/>
          </a:xfrm>
          <a:prstGeom prst="rect">
            <a:avLst/>
          </a:prstGeom>
        </p:spPr>
      </p:pic>
      <p:pic>
        <p:nvPicPr>
          <p:cNvPr id="14" name="Imag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22046" y="479751"/>
            <a:ext cx="1406710" cy="946704"/>
          </a:xfrm>
          <a:prstGeom prst="rect">
            <a:avLst/>
          </a:prstGeom>
        </p:spPr>
      </p:pic>
      <p:sp>
        <p:nvSpPr>
          <p:cNvPr id="15" name="ZoneTexte 14"/>
          <p:cNvSpPr txBox="1"/>
          <p:nvPr/>
        </p:nvSpPr>
        <p:spPr>
          <a:xfrm>
            <a:off x="98358" y="1603179"/>
            <a:ext cx="8043382" cy="1600438"/>
          </a:xfrm>
          <a:prstGeom prst="rect">
            <a:avLst/>
          </a:prstGeom>
          <a:noFill/>
        </p:spPr>
        <p:txBody>
          <a:bodyPr wrap="square" rtlCol="0">
            <a:spAutoFit/>
          </a:bodyPr>
          <a:lstStyle/>
          <a:p>
            <a:r>
              <a:rPr lang="fr-FR" smtClean="0"/>
              <a:t>LA DEUXIÈME MANIÈRE de cuire les pommes de terre pour en conserver le meilleur goût et les valeurs nutritionnelles  est de le faire sans le éplucher car cela facilite la digestion et réduit de moitié la quantité de solanine nocive que leur peau contient. Ce n’est </a:t>
            </a:r>
            <a:r>
              <a:rPr lang="fr-FR" err="1" smtClean="0"/>
              <a:t>ps</a:t>
            </a:r>
            <a:r>
              <a:rPr lang="fr-FR" smtClean="0"/>
              <a:t> la peine de se voir en fin de vie parce qu’on aura consommé la peau de quelques pommes de terre bouillies. Il faut surtout prendre l’habitude de ne pas en consommer, c‘est tout. </a:t>
            </a:r>
          </a:p>
          <a:p>
            <a:r>
              <a:rPr lang="fr-FR" smtClean="0"/>
              <a:t>LA </a:t>
            </a:r>
            <a:r>
              <a:rPr lang="fr-FR"/>
              <a:t>TROISIÈME MANIÈRE, enfin, est la meilleure de toutes : on lave les patates, on ne les épluche pas et on les faire cuire par le DIABLE. Ne pensez pas à Lucifer, il n’y est pour rien. Il s’agit d’un ustensile de cuisine, connu sous le nom de  </a:t>
            </a:r>
            <a:r>
              <a:rPr lang="fr-FR" err="1"/>
              <a:t>RÖMERTOPF</a:t>
            </a:r>
            <a:r>
              <a:rPr lang="fr-FR"/>
              <a:t>, permettant la confection de plats </a:t>
            </a:r>
            <a:r>
              <a:rPr lang="fr-FR" smtClean="0"/>
              <a:t>savoureux </a:t>
            </a:r>
            <a:r>
              <a:rPr lang="fr-FR"/>
              <a:t>et sains, préservant les vitamines et sans besoin de matières grasses. Il </a:t>
            </a:r>
            <a:r>
              <a:rPr lang="fr-FR" smtClean="0"/>
              <a:t>est bon d‘apprendre la </a:t>
            </a:r>
            <a:r>
              <a:rPr lang="fr-FR"/>
              <a:t>manière de s’en </a:t>
            </a:r>
            <a:r>
              <a:rPr lang="fr-FR" smtClean="0"/>
              <a:t>servir, il y en a de toute forme et pour tous les goûts :   </a:t>
            </a:r>
            <a:endParaRPr lang="fr-FR"/>
          </a:p>
        </p:txBody>
      </p:sp>
      <p:pic>
        <p:nvPicPr>
          <p:cNvPr id="18" name="Image 17"/>
          <p:cNvPicPr>
            <a:picLocks noChangeAspect="1"/>
          </p:cNvPicPr>
          <p:nvPr/>
        </p:nvPicPr>
        <p:blipFill rotWithShape="1">
          <a:blip r:embed="rId5">
            <a:extLst>
              <a:ext uri="{28A0092B-C50C-407E-A947-70E740481C1C}">
                <a14:useLocalDpi xmlns:a14="http://schemas.microsoft.com/office/drawing/2010/main" val="0"/>
              </a:ext>
            </a:extLst>
          </a:blip>
          <a:srcRect l="2328" t="1584" r="1654" b="28448"/>
          <a:stretch/>
        </p:blipFill>
        <p:spPr>
          <a:xfrm>
            <a:off x="154687" y="3276224"/>
            <a:ext cx="1230980" cy="1239868"/>
          </a:xfrm>
          <a:prstGeom prst="rect">
            <a:avLst/>
          </a:prstGeom>
        </p:spPr>
      </p:pic>
      <p:pic>
        <p:nvPicPr>
          <p:cNvPr id="19" name="Imag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8814" y="3276224"/>
            <a:ext cx="1250328" cy="1239868"/>
          </a:xfrm>
          <a:prstGeom prst="rect">
            <a:avLst/>
          </a:prstGeom>
        </p:spPr>
      </p:pic>
      <p:pic>
        <p:nvPicPr>
          <p:cNvPr id="20" name="Image 19"/>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4685086" y="496262"/>
            <a:ext cx="1368873" cy="936067"/>
          </a:xfrm>
          <a:prstGeom prst="rect">
            <a:avLst/>
          </a:prstGeom>
        </p:spPr>
      </p:pic>
      <p:pic>
        <p:nvPicPr>
          <p:cNvPr id="22" name="Image 21"/>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6110289" y="496263"/>
            <a:ext cx="1331035" cy="938186"/>
          </a:xfrm>
          <a:prstGeom prst="rect">
            <a:avLst/>
          </a:prstGeom>
        </p:spPr>
      </p:pic>
      <p:pic>
        <p:nvPicPr>
          <p:cNvPr id="24" name="Image 23"/>
          <p:cNvPicPr>
            <a:picLocks noChangeAspect="1"/>
          </p:cNvPicPr>
          <p:nvPr/>
        </p:nvPicPr>
        <p:blipFill rotWithShape="1">
          <a:blip r:embed="rId9" cstate="screen">
            <a:extLst>
              <a:ext uri="{28A0092B-C50C-407E-A947-70E740481C1C}">
                <a14:useLocalDpi xmlns:a14="http://schemas.microsoft.com/office/drawing/2010/main" val="0"/>
              </a:ext>
            </a:extLst>
          </a:blip>
          <a:srcRect l="16916" t="4042" r="15844" b="29122"/>
          <a:stretch/>
        </p:blipFill>
        <p:spPr>
          <a:xfrm>
            <a:off x="1459118" y="3277339"/>
            <a:ext cx="1246245" cy="1238753"/>
          </a:xfrm>
          <a:prstGeom prst="rect">
            <a:avLst/>
          </a:prstGeom>
        </p:spPr>
      </p:pic>
      <p:pic>
        <p:nvPicPr>
          <p:cNvPr id="25" name="Image 24"/>
          <p:cNvPicPr>
            <a:picLocks noChangeAspect="1"/>
          </p:cNvPicPr>
          <p:nvPr/>
        </p:nvPicPr>
        <p:blipFill rotWithShape="1">
          <a:blip r:embed="rId10">
            <a:extLst>
              <a:ext uri="{28A0092B-C50C-407E-A947-70E740481C1C}">
                <a14:useLocalDpi xmlns:a14="http://schemas.microsoft.com/office/drawing/2010/main" val="0"/>
              </a:ext>
            </a:extLst>
          </a:blip>
          <a:srcRect r="558" b="33732"/>
          <a:stretch/>
        </p:blipFill>
        <p:spPr>
          <a:xfrm>
            <a:off x="5743008" y="3276224"/>
            <a:ext cx="1836814" cy="1240198"/>
          </a:xfrm>
          <a:prstGeom prst="rect">
            <a:avLst/>
          </a:prstGeom>
        </p:spPr>
      </p:pic>
      <p:pic>
        <p:nvPicPr>
          <p:cNvPr id="26" name="Image 2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098510" y="3276224"/>
            <a:ext cx="1495134" cy="1239868"/>
          </a:xfrm>
          <a:prstGeom prst="rect">
            <a:avLst/>
          </a:prstGeom>
        </p:spPr>
      </p:pic>
      <p:pic>
        <p:nvPicPr>
          <p:cNvPr id="17" name="Image 16"/>
          <p:cNvPicPr>
            <a:picLocks noChangeAspect="1"/>
          </p:cNvPicPr>
          <p:nvPr/>
        </p:nvPicPr>
        <p:blipFill>
          <a:blip r:embed="rId12" cstate="screen">
            <a:extLst>
              <a:ext uri="{28A0092B-C50C-407E-A947-70E740481C1C}">
                <a14:useLocalDpi xmlns:a14="http://schemas.microsoft.com/office/drawing/2010/main" val="0"/>
              </a:ext>
            </a:extLst>
          </a:blip>
          <a:stretch>
            <a:fillRect/>
          </a:stretch>
        </p:blipFill>
        <p:spPr>
          <a:xfrm>
            <a:off x="7609562" y="3942194"/>
            <a:ext cx="670838" cy="644591"/>
          </a:xfrm>
          <a:prstGeom prst="rect">
            <a:avLst/>
          </a:prstGeom>
        </p:spPr>
      </p:pic>
    </p:spTree>
    <p:extLst>
      <p:ext uri="{BB962C8B-B14F-4D97-AF65-F5344CB8AC3E}">
        <p14:creationId xmlns:p14="http://schemas.microsoft.com/office/powerpoint/2010/main" val="379359436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2"/>
          </p:nvPr>
        </p:nvSpPr>
        <p:spPr>
          <a:xfrm>
            <a:off x="7267787" y="4337621"/>
            <a:ext cx="443336" cy="249164"/>
          </a:xfrm>
        </p:spPr>
        <p:txBody>
          <a:bodyPr/>
          <a:lstStyle/>
          <a:p>
            <a:fld id="{216D6DEA-369B-4E75-9939-9030780B741F}" type="slidenum">
              <a:rPr lang="fr-FR" smtClean="0">
                <a:solidFill>
                  <a:prstClr val="black">
                    <a:tint val="75000"/>
                  </a:prstClr>
                </a:solidFill>
              </a:rPr>
              <a:pPr/>
              <a:t>19</a:t>
            </a:fld>
            <a:endParaRPr lang="fr-FR">
              <a:solidFill>
                <a:prstClr val="black">
                  <a:tint val="75000"/>
                </a:prstClr>
              </a:solidFill>
            </a:endParaRPr>
          </a:p>
        </p:txBody>
      </p:sp>
      <p:sp>
        <p:nvSpPr>
          <p:cNvPr id="3" name="Rectangle 2"/>
          <p:cNvSpPr/>
          <p:nvPr/>
        </p:nvSpPr>
        <p:spPr>
          <a:xfrm>
            <a:off x="233328" y="156914"/>
            <a:ext cx="7718797" cy="3727944"/>
          </a:xfrm>
          <a:prstGeom prst="rect">
            <a:avLst/>
          </a:prstGeom>
        </p:spPr>
        <p:txBody>
          <a:bodyPr wrap="square">
            <a:spAutoFit/>
          </a:bodyPr>
          <a:lstStyle/>
          <a:p>
            <a:r>
              <a:rPr lang="fr-FR" sz="1400" b="1" smtClean="0">
                <a:solidFill>
                  <a:srgbClr val="C00000"/>
                </a:solidFill>
                <a:latin typeface="Algerian" panose="04020705040A02060702" pitchFamily="82" charset="0"/>
              </a:rPr>
              <a:t>Mode d’utilisation : </a:t>
            </a:r>
          </a:p>
          <a:p>
            <a:endParaRPr lang="fr-FR" sz="1400" b="1" smtClean="0">
              <a:solidFill>
                <a:srgbClr val="C00000"/>
              </a:solidFill>
              <a:latin typeface="Algerian" panose="04020705040A02060702" pitchFamily="82" charset="0"/>
            </a:endParaRPr>
          </a:p>
          <a:p>
            <a:pPr algn="just"/>
            <a:r>
              <a:rPr lang="fr-FR" sz="1400" b="1" i="1" smtClean="0">
                <a:solidFill>
                  <a:srgbClr val="000000"/>
                </a:solidFill>
                <a:latin typeface="Times New Roman" panose="02020603050405020304" pitchFamily="18" charset="0"/>
                <a:cs typeface="Times New Roman" panose="02020603050405020304" pitchFamily="18" charset="0"/>
              </a:rPr>
              <a:t>Avant </a:t>
            </a:r>
            <a:r>
              <a:rPr lang="fr-FR" sz="1400" b="1" i="1">
                <a:solidFill>
                  <a:srgbClr val="000000"/>
                </a:solidFill>
                <a:latin typeface="Times New Roman" panose="02020603050405020304" pitchFamily="18" charset="0"/>
                <a:cs typeface="Times New Roman" panose="02020603050405020304" pitchFamily="18" charset="0"/>
              </a:rPr>
              <a:t>toute utilisation, il est nécessaire de mettre </a:t>
            </a:r>
            <a:r>
              <a:rPr lang="fr-FR" sz="1400" b="1" i="1" smtClean="0">
                <a:solidFill>
                  <a:srgbClr val="000000"/>
                </a:solidFill>
                <a:latin typeface="Times New Roman" panose="02020603050405020304" pitchFamily="18" charset="0"/>
                <a:cs typeface="Times New Roman" panose="02020603050405020304" pitchFamily="18" charset="0"/>
              </a:rPr>
              <a:t>le </a:t>
            </a:r>
            <a:r>
              <a:rPr lang="fr-FR" sz="1400" b="1" i="1" err="1" smtClean="0">
                <a:solidFill>
                  <a:srgbClr val="000000"/>
                </a:solidFill>
                <a:latin typeface="Times New Roman" panose="02020603050405020304" pitchFamily="18" charset="0"/>
                <a:cs typeface="Times New Roman" panose="02020603050405020304" pitchFamily="18" charset="0"/>
              </a:rPr>
              <a:t>römertopf</a:t>
            </a:r>
            <a:r>
              <a:rPr lang="fr-FR" sz="1400" b="1" i="1" smtClean="0">
                <a:solidFill>
                  <a:srgbClr val="000000"/>
                </a:solidFill>
                <a:latin typeface="Times New Roman" panose="02020603050405020304" pitchFamily="18" charset="0"/>
                <a:cs typeface="Times New Roman" panose="02020603050405020304" pitchFamily="18" charset="0"/>
              </a:rPr>
              <a:t> à </a:t>
            </a:r>
            <a:r>
              <a:rPr lang="fr-FR" sz="1400" b="1" i="1">
                <a:solidFill>
                  <a:srgbClr val="000000"/>
                </a:solidFill>
                <a:latin typeface="Times New Roman" panose="02020603050405020304" pitchFamily="18" charset="0"/>
                <a:cs typeface="Times New Roman" panose="02020603050405020304" pitchFamily="18" charset="0"/>
              </a:rPr>
              <a:t>tremper dans l’eau froide, couvercle compris, pendant 10 à 15 </a:t>
            </a:r>
            <a:r>
              <a:rPr lang="fr-FR" sz="1400" b="1" i="1" smtClean="0">
                <a:solidFill>
                  <a:srgbClr val="000000"/>
                </a:solidFill>
                <a:latin typeface="Times New Roman" panose="02020603050405020304" pitchFamily="18" charset="0"/>
                <a:cs typeface="Times New Roman" panose="02020603050405020304" pitchFamily="18" charset="0"/>
              </a:rPr>
              <a:t>minutes pour que l’eau imprègne </a:t>
            </a:r>
            <a:r>
              <a:rPr lang="fr-FR" sz="1400" b="1" i="1">
                <a:solidFill>
                  <a:srgbClr val="000000"/>
                </a:solidFill>
                <a:latin typeface="Times New Roman" panose="02020603050405020304" pitchFamily="18" charset="0"/>
                <a:cs typeface="Times New Roman" panose="02020603050405020304" pitchFamily="18" charset="0"/>
              </a:rPr>
              <a:t>les pores de l’argile. </a:t>
            </a:r>
            <a:r>
              <a:rPr lang="fr-FR" sz="1400" b="1" i="1" smtClean="0">
                <a:solidFill>
                  <a:srgbClr val="000000"/>
                </a:solidFill>
                <a:latin typeface="Times New Roman" panose="02020603050405020304" pitchFamily="18" charset="0"/>
                <a:cs typeface="Times New Roman" panose="02020603050405020304" pitchFamily="18" charset="0"/>
              </a:rPr>
              <a:t>On sèche ensuite l’intérieur </a:t>
            </a:r>
            <a:r>
              <a:rPr lang="fr-FR" sz="1400" b="1" i="1">
                <a:solidFill>
                  <a:srgbClr val="000000"/>
                </a:solidFill>
                <a:latin typeface="Times New Roman" panose="02020603050405020304" pitchFamily="18" charset="0"/>
                <a:cs typeface="Times New Roman" panose="02020603050405020304" pitchFamily="18" charset="0"/>
              </a:rPr>
              <a:t>de la cocotte, </a:t>
            </a:r>
            <a:r>
              <a:rPr lang="fr-FR" sz="1400" b="1" i="1" smtClean="0">
                <a:solidFill>
                  <a:srgbClr val="000000"/>
                </a:solidFill>
                <a:latin typeface="Times New Roman" panose="02020603050405020304" pitchFamily="18" charset="0"/>
                <a:cs typeface="Times New Roman" panose="02020603050405020304" pitchFamily="18" charset="0"/>
              </a:rPr>
              <a:t>on y dispose les légumes ou la viande, et même le poisson, MAIS PAS DE PRODUITS ENCORE CONGELÉS. et on couvre sans rien ajouter d’autre : ni eau, ni matières grasses. Il ne faut pas oublier que l’argile ne supporte pas le chocs thermiques. Il faut donc enfourner  le tout à FOUR FROID et le mettre en route après en réglant la température maximale à 210°.  En le sortant du four, on évitera de le poser encore chaud sur une surface froide. Il risque d’éclater et alors… bonjours les dégâts. Posez-le de préférence sur une plaque à découper en bambou dont toute cuisine doit, en principe, être équipée. Rien de plus facile par conséquent  d’en faire usage même de façon immodérée : </a:t>
            </a:r>
          </a:p>
          <a:p>
            <a:endParaRPr lang="fr-FR" sz="1400">
              <a:solidFill>
                <a:srgbClr val="000000"/>
              </a:solidFill>
              <a:latin typeface="Arial" panose="020B0604020202020204" pitchFamily="34" charset="0"/>
            </a:endParaRPr>
          </a:p>
          <a:p>
            <a:endParaRPr lang="fr-FR" sz="1400" smtClean="0">
              <a:solidFill>
                <a:srgbClr val="000000"/>
              </a:solidFill>
              <a:latin typeface="Arial" panose="020B0604020202020204" pitchFamily="34" charset="0"/>
            </a:endParaRPr>
          </a:p>
          <a:p>
            <a:endParaRPr lang="fr-FR" sz="1400">
              <a:solidFill>
                <a:srgbClr val="000000"/>
              </a:solidFill>
              <a:latin typeface="Arial" panose="020B0604020202020204" pitchFamily="34" charset="0"/>
            </a:endParaRPr>
          </a:p>
          <a:p>
            <a:endParaRPr lang="fr-FR" sz="1400" smtClean="0">
              <a:solidFill>
                <a:srgbClr val="000000"/>
              </a:solidFill>
              <a:latin typeface="Arial" panose="020B0604020202020204" pitchFamily="34" charset="0"/>
            </a:endParaRPr>
          </a:p>
          <a:p>
            <a:endParaRPr lang="fr-FR"/>
          </a:p>
        </p:txBody>
      </p:sp>
      <p:pic>
        <p:nvPicPr>
          <p:cNvPr id="4" name="Image 8" descr="IMG_2314">
            <a:hlinkClick r:id="rId2"/>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354148" y="2948911"/>
            <a:ext cx="1695756" cy="1270875"/>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9" descr="IMG_2317">
            <a:hlinkClick r:id="rId4"/>
          </p:cNvPr>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2170724" y="2948912"/>
            <a:ext cx="1683303" cy="1261542"/>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10" descr="pomme_de_terre3">
            <a:hlinkClick r:id="rId6"/>
          </p:cNvPr>
          <p:cNvPicPr>
            <a:picLocks noChangeAspect="1" noChangeArrowheads="1"/>
          </p:cNvPicPr>
          <p:nvPr/>
        </p:nvPicPr>
        <p:blipFill>
          <a:blip r:embed="rId7" cstate="screen">
            <a:extLst>
              <a:ext uri="{28A0092B-C50C-407E-A947-70E740481C1C}">
                <a14:useLocalDpi xmlns:a14="http://schemas.microsoft.com/office/drawing/2010/main" val="0"/>
              </a:ext>
            </a:extLst>
          </a:blip>
          <a:srcRect/>
          <a:stretch>
            <a:fillRect/>
          </a:stretch>
        </p:blipFill>
        <p:spPr bwMode="auto">
          <a:xfrm>
            <a:off x="3925745" y="2947956"/>
            <a:ext cx="1717638" cy="126249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657360" y="2952626"/>
            <a:ext cx="2294766" cy="1169551"/>
          </a:xfrm>
          <a:prstGeom prst="rect">
            <a:avLst/>
          </a:prstGeom>
        </p:spPr>
        <p:txBody>
          <a:bodyPr wrap="square">
            <a:spAutoFit/>
          </a:bodyPr>
          <a:lstStyle/>
          <a:p>
            <a:pPr>
              <a:spcAft>
                <a:spcPts val="600"/>
              </a:spcAft>
            </a:pPr>
            <a:r>
              <a:rPr lang="fr-FR" sz="1400" b="1" i="1" smtClean="0">
                <a:solidFill>
                  <a:srgbClr val="616161"/>
                </a:solidFill>
                <a:latin typeface="Times New Roman" panose="02020603050405020304" pitchFamily="18" charset="0"/>
                <a:ea typeface="Times New Roman" panose="02020603050405020304" pitchFamily="18" charset="0"/>
                <a:cs typeface="Times New Roman" panose="02020603050405020304" pitchFamily="18" charset="0"/>
              </a:rPr>
              <a:t>Éplucher les </a:t>
            </a:r>
            <a:r>
              <a:rPr lang="fr-FR" sz="1400" b="1" i="1">
                <a:solidFill>
                  <a:srgbClr val="616161"/>
                </a:solidFill>
                <a:latin typeface="Times New Roman" panose="02020603050405020304" pitchFamily="18" charset="0"/>
                <a:ea typeface="Times New Roman" panose="02020603050405020304" pitchFamily="18" charset="0"/>
                <a:cs typeface="Times New Roman" panose="02020603050405020304" pitchFamily="18" charset="0"/>
              </a:rPr>
              <a:t>pommes de terre</a:t>
            </a:r>
            <a:r>
              <a:rPr lang="fr-FR" sz="1400" b="1" i="1" smtClean="0">
                <a:solidFill>
                  <a:srgbClr val="616161"/>
                </a:solidFill>
                <a:latin typeface="Times New Roman" panose="02020603050405020304" pitchFamily="18" charset="0"/>
                <a:ea typeface="Times New Roman" panose="02020603050405020304" pitchFamily="18" charset="0"/>
                <a:cs typeface="Times New Roman" panose="02020603050405020304" pitchFamily="18" charset="0"/>
              </a:rPr>
              <a:t>, les préparer comme on veut ou les destiner à l’accompagnement de n’importe quel plat. . </a:t>
            </a:r>
            <a:endParaRPr lang="fr-FR" sz="1200" b="1" i="1">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Image 8"/>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549614" y="3907002"/>
            <a:ext cx="670838" cy="644591"/>
          </a:xfrm>
          <a:prstGeom prst="rect">
            <a:avLst/>
          </a:prstGeom>
        </p:spPr>
      </p:pic>
    </p:spTree>
    <p:extLst>
      <p:ext uri="{BB962C8B-B14F-4D97-AF65-F5344CB8AC3E}">
        <p14:creationId xmlns:p14="http://schemas.microsoft.com/office/powerpoint/2010/main" val="15213002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08" y="0"/>
            <a:ext cx="8280400" cy="46917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6" name="Rectangle 5"/>
          <p:cNvSpPr/>
          <p:nvPr/>
        </p:nvSpPr>
        <p:spPr>
          <a:xfrm>
            <a:off x="510803" y="389543"/>
            <a:ext cx="3430576" cy="400110"/>
          </a:xfrm>
          <a:prstGeom prst="rect">
            <a:avLst/>
          </a:prstGeom>
        </p:spPr>
        <p:txBody>
          <a:bodyPr wrap="square">
            <a:spAutoFit/>
          </a:bodyPr>
          <a:lstStyle/>
          <a:p>
            <a:r>
              <a:rPr lang="fr-FR" sz="2000" b="1" dirty="0">
                <a:solidFill>
                  <a:schemeClr val="accent1"/>
                </a:solidFill>
                <a:latin typeface="Algerian" panose="04020705040A02060702" pitchFamily="82" charset="0"/>
                <a:cs typeface="Times New Roman" panose="02020603050405020304" pitchFamily="18" charset="0"/>
              </a:rPr>
              <a:t>L’ail </a:t>
            </a:r>
            <a:r>
              <a:rPr lang="fr-FR" sz="2000" b="1" dirty="0" smtClean="0">
                <a:solidFill>
                  <a:schemeClr val="accent1"/>
                </a:solidFill>
                <a:latin typeface="Algerian" panose="04020705040A02060702" pitchFamily="82" charset="0"/>
                <a:cs typeface="Times New Roman" panose="02020603050405020304" pitchFamily="18" charset="0"/>
              </a:rPr>
              <a:t>:</a:t>
            </a:r>
            <a:endParaRPr lang="fr-FR" sz="1400" b="1" i="1" dirty="0">
              <a:latin typeface="Times New Roman" panose="02020603050405020304" pitchFamily="18" charset="0"/>
              <a:cs typeface="Times New Roman" panose="02020603050405020304" pitchFamily="18" charset="0"/>
            </a:endParaRPr>
          </a:p>
        </p:txBody>
      </p:sp>
      <p:sp>
        <p:nvSpPr>
          <p:cNvPr id="3" name="Rectangle 2"/>
          <p:cNvSpPr/>
          <p:nvPr/>
        </p:nvSpPr>
        <p:spPr>
          <a:xfrm>
            <a:off x="510803" y="740137"/>
            <a:ext cx="3430576" cy="2677656"/>
          </a:xfrm>
          <a:prstGeom prst="rect">
            <a:avLst/>
          </a:prstGeom>
        </p:spPr>
        <p:txBody>
          <a:bodyPr wrap="square">
            <a:spAutoFit/>
          </a:bodyPr>
          <a:lstStyle/>
          <a:p>
            <a:r>
              <a:rPr lang="fr-FR" sz="1400" b="1" i="1" dirty="0" smtClean="0">
                <a:latin typeface="Times New Roman" panose="02020603050405020304" pitchFamily="18" charset="0"/>
                <a:cs typeface="Times New Roman" panose="02020603050405020304" pitchFamily="18" charset="0"/>
              </a:rPr>
              <a:t>Par contre en lui on peut avoir confiance : </a:t>
            </a:r>
          </a:p>
          <a:p>
            <a:r>
              <a:rPr lang="fr-FR" sz="1400" b="1" i="1" dirty="0" smtClean="0">
                <a:latin typeface="Times New Roman" panose="02020603050405020304" pitchFamily="18" charset="0"/>
                <a:cs typeface="Times New Roman" panose="02020603050405020304" pitchFamily="18" charset="0"/>
              </a:rPr>
              <a:t>Connue sous le nom d’Allium </a:t>
            </a:r>
            <a:r>
              <a:rPr lang="fr-FR" sz="1400" b="1" i="1" dirty="0" err="1" smtClean="0">
                <a:latin typeface="Times New Roman" panose="02020603050405020304" pitchFamily="18" charset="0"/>
                <a:cs typeface="Times New Roman" panose="02020603050405020304" pitchFamily="18" charset="0"/>
              </a:rPr>
              <a:t>sativum</a:t>
            </a:r>
            <a:r>
              <a:rPr lang="fr-FR" sz="1400" b="1" i="1" dirty="0" smtClean="0">
                <a:latin typeface="Times New Roman" panose="02020603050405020304" pitchFamily="18" charset="0"/>
                <a:cs typeface="Times New Roman" panose="02020603050405020304" pitchFamily="18" charset="0"/>
              </a:rPr>
              <a:t>, est une plante cultivée depuis </a:t>
            </a:r>
            <a:r>
              <a:rPr lang="fr-FR" sz="1400" b="1" i="1" dirty="0">
                <a:latin typeface="Times New Roman" panose="02020603050405020304" pitchFamily="18" charset="0"/>
                <a:cs typeface="Times New Roman" panose="02020603050405020304" pitchFamily="18" charset="0"/>
              </a:rPr>
              <a:t>l'antiquité. </a:t>
            </a:r>
            <a:endParaRPr lang="fr-FR" sz="1400" b="1" i="1" dirty="0" smtClean="0">
              <a:latin typeface="Times New Roman" panose="02020603050405020304" pitchFamily="18" charset="0"/>
              <a:cs typeface="Times New Roman" panose="02020603050405020304" pitchFamily="18" charset="0"/>
            </a:endParaRPr>
          </a:p>
          <a:p>
            <a:r>
              <a:rPr lang="fr-FR" sz="1400" b="1" i="1" dirty="0" smtClean="0">
                <a:latin typeface="Times New Roman" panose="02020603050405020304" pitchFamily="18" charset="0"/>
                <a:cs typeface="Times New Roman" panose="02020603050405020304" pitchFamily="18" charset="0"/>
              </a:rPr>
              <a:t>Son </a:t>
            </a:r>
            <a:r>
              <a:rPr lang="fr-FR" sz="1400" b="1" i="1" dirty="0">
                <a:latin typeface="Times New Roman" panose="02020603050405020304" pitchFamily="18" charset="0"/>
                <a:cs typeface="Times New Roman" panose="02020603050405020304" pitchFamily="18" charset="0"/>
              </a:rPr>
              <a:t>principe actif, </a:t>
            </a:r>
            <a:r>
              <a:rPr lang="fr-FR" sz="1400" b="1" i="1" dirty="0" smtClean="0">
                <a:latin typeface="Times New Roman" panose="02020603050405020304" pitchFamily="18" charset="0"/>
                <a:cs typeface="Times New Roman" panose="02020603050405020304" pitchFamily="18" charset="0"/>
              </a:rPr>
              <a:t>l'</a:t>
            </a:r>
            <a:r>
              <a:rPr lang="fr-FR" sz="1400" b="1" i="1" dirty="0" err="1" smtClean="0">
                <a:latin typeface="Times New Roman" panose="02020603050405020304" pitchFamily="18" charset="0"/>
                <a:cs typeface="Times New Roman" panose="02020603050405020304" pitchFamily="18" charset="0"/>
              </a:rPr>
              <a:t>allicine</a:t>
            </a:r>
            <a:r>
              <a:rPr lang="fr-FR" sz="1400" b="1" i="1" dirty="0" smtClean="0">
                <a:latin typeface="Times New Roman" panose="02020603050405020304" pitchFamily="18" charset="0"/>
                <a:cs typeface="Times New Roman" panose="02020603050405020304" pitchFamily="18" charset="0"/>
              </a:rPr>
              <a:t>, </a:t>
            </a:r>
            <a:r>
              <a:rPr lang="fr-FR" sz="1400" b="1" i="1" dirty="0">
                <a:latin typeface="Times New Roman" panose="02020603050405020304" pitchFamily="18" charset="0"/>
                <a:cs typeface="Times New Roman" panose="02020603050405020304" pitchFamily="18" charset="0"/>
              </a:rPr>
              <a:t>se décompose dans l’ail pour former des </a:t>
            </a:r>
            <a:r>
              <a:rPr lang="fr-FR" sz="1400" b="1" i="1" dirty="0" smtClean="0">
                <a:latin typeface="Times New Roman" panose="02020603050405020304" pitchFamily="18" charset="0"/>
                <a:cs typeface="Times New Roman" panose="02020603050405020304" pitchFamily="18" charset="0"/>
              </a:rPr>
              <a:t>antioxydants </a:t>
            </a:r>
            <a:r>
              <a:rPr lang="fr-FR" sz="1400" b="1" i="1" dirty="0">
                <a:latin typeface="Times New Roman" panose="02020603050405020304" pitchFamily="18" charset="0"/>
                <a:cs typeface="Times New Roman" panose="02020603050405020304" pitchFamily="18" charset="0"/>
              </a:rPr>
              <a:t>qui protègent l'organisme des radicaux </a:t>
            </a:r>
            <a:r>
              <a:rPr lang="fr-FR" sz="1400" b="1" i="1" dirty="0" smtClean="0">
                <a:latin typeface="Times New Roman" panose="02020603050405020304" pitchFamily="18" charset="0"/>
                <a:cs typeface="Times New Roman" panose="02020603050405020304" pitchFamily="18" charset="0"/>
              </a:rPr>
              <a:t>libres et agissent tous azimuts sur </a:t>
            </a:r>
            <a:r>
              <a:rPr lang="fr-FR" sz="1400" b="1" i="1" dirty="0" smtClean="0">
                <a:latin typeface="Times New Roman" panose="02020603050405020304" pitchFamily="18" charset="0"/>
                <a:cs typeface="Times New Roman" panose="02020603050405020304" pitchFamily="18" charset="0"/>
              </a:rPr>
              <a:t>le système cardio - vasculaire </a:t>
            </a:r>
            <a:r>
              <a:rPr lang="fr-FR" sz="1400" b="1" i="1" dirty="0" smtClean="0">
                <a:latin typeface="Times New Roman" panose="02020603050405020304" pitchFamily="18" charset="0"/>
                <a:cs typeface="Times New Roman" panose="02020603050405020304" pitchFamily="18" charset="0"/>
              </a:rPr>
              <a:t>dont ils dilatent les coronaires. </a:t>
            </a:r>
          </a:p>
          <a:p>
            <a:r>
              <a:rPr lang="fr-FR" sz="1400" b="1" i="1" dirty="0" smtClean="0">
                <a:latin typeface="Times New Roman" panose="02020603050405020304" pitchFamily="18" charset="0"/>
                <a:cs typeface="Times New Roman" panose="02020603050405020304" pitchFamily="18" charset="0"/>
              </a:rPr>
              <a:t>On </a:t>
            </a:r>
            <a:r>
              <a:rPr lang="fr-FR" sz="1400" b="1" i="1" dirty="0">
                <a:latin typeface="Times New Roman" panose="02020603050405020304" pitchFamily="18" charset="0"/>
                <a:cs typeface="Times New Roman" panose="02020603050405020304" pitchFamily="18" charset="0"/>
              </a:rPr>
              <a:t>peut </a:t>
            </a:r>
            <a:r>
              <a:rPr lang="fr-FR" sz="1400" b="1" i="1" dirty="0" smtClean="0">
                <a:latin typeface="Times New Roman" panose="02020603050405020304" pitchFamily="18" charset="0"/>
                <a:cs typeface="Times New Roman" panose="02020603050405020304" pitchFamily="18" charset="0"/>
              </a:rPr>
              <a:t>en consommer le bulbe et les feuilles en tant que légume </a:t>
            </a:r>
            <a:r>
              <a:rPr lang="fr-FR" sz="1400" b="1" i="1" dirty="0">
                <a:latin typeface="Times New Roman" panose="02020603050405020304" pitchFamily="18" charset="0"/>
                <a:cs typeface="Times New Roman" panose="02020603050405020304" pitchFamily="18" charset="0"/>
              </a:rPr>
              <a:t>ou </a:t>
            </a:r>
            <a:r>
              <a:rPr lang="fr-FR" sz="1400" b="1" i="1" dirty="0" smtClean="0">
                <a:latin typeface="Times New Roman" panose="02020603050405020304" pitchFamily="18" charset="0"/>
                <a:cs typeface="Times New Roman" panose="02020603050405020304" pitchFamily="18" charset="0"/>
              </a:rPr>
              <a:t>condiment, dans toute salade, sauces, pâtes, riz et autres préparations, tisanes comprises. </a:t>
            </a:r>
            <a:endParaRPr lang="fr-FR" sz="1400" b="1" i="1" dirty="0">
              <a:latin typeface="Times New Roman" panose="02020603050405020304" pitchFamily="18" charset="0"/>
              <a:cs typeface="Times New Roman" panose="02020603050405020304" pitchFamily="18" charset="0"/>
            </a:endParaRPr>
          </a:p>
        </p:txBody>
      </p:sp>
      <p:pic>
        <p:nvPicPr>
          <p:cNvPr id="2" name="Image 1"/>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4560856" y="649705"/>
            <a:ext cx="3107635" cy="2321931"/>
          </a:xfrm>
          <a:prstGeom prst="rect">
            <a:avLst/>
          </a:prstGeom>
        </p:spPr>
      </p:pic>
      <p:sp>
        <p:nvSpPr>
          <p:cNvPr id="7" name="ZoneTexte 6"/>
          <p:cNvSpPr txBox="1"/>
          <p:nvPr/>
        </p:nvSpPr>
        <p:spPr>
          <a:xfrm>
            <a:off x="5205906" y="2971636"/>
            <a:ext cx="2046949" cy="656783"/>
          </a:xfrm>
          <a:prstGeom prst="rect">
            <a:avLst/>
          </a:prstGeom>
          <a:noFill/>
        </p:spPr>
        <p:txBody>
          <a:bodyPr wrap="square" rtlCol="0">
            <a:spAutoFit/>
          </a:bodyPr>
          <a:lstStyle/>
          <a:p>
            <a:r>
              <a:rPr lang="fr-FR" sz="3668" dirty="0">
                <a:solidFill>
                  <a:srgbClr val="FF0000"/>
                </a:solidFill>
                <a:latin typeface="Wide Latin" panose="020A0A07050505020404" pitchFamily="18" charset="0"/>
              </a:rPr>
              <a:t>FIN</a:t>
            </a:r>
          </a:p>
        </p:txBody>
      </p:sp>
      <p:sp>
        <p:nvSpPr>
          <p:cNvPr id="8" name="Bouton d'action : Retour 7">
            <a:hlinkClick r:id="rId5" action="ppaction://hlinksldjump" highlightClick="1"/>
          </p:cNvPr>
          <p:cNvSpPr/>
          <p:nvPr/>
        </p:nvSpPr>
        <p:spPr>
          <a:xfrm>
            <a:off x="7252855" y="3976255"/>
            <a:ext cx="831272" cy="422563"/>
          </a:xfrm>
          <a:prstGeom prst="actionButtonRetur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98628265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additive="base">
                                        <p:cTn id="13" dur="7000" fill="hold"/>
                                        <p:tgtEl>
                                          <p:spTgt spid="7"/>
                                        </p:tgtEl>
                                        <p:attrNameLst>
                                          <p:attrName>ppt_x</p:attrName>
                                        </p:attrNameLst>
                                      </p:cBhvr>
                                      <p:tavLst>
                                        <p:tav tm="0">
                                          <p:val>
                                            <p:strVal val="0-#ppt_w/2"/>
                                          </p:val>
                                        </p:tav>
                                        <p:tav tm="100000">
                                          <p:val>
                                            <p:strVal val="#ppt_x"/>
                                          </p:val>
                                        </p:tav>
                                      </p:tavLst>
                                    </p:anim>
                                    <p:anim calcmode="lin" valueType="num">
                                      <p:cBhvr additive="base">
                                        <p:cTn id="14" dur="7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Plaisir des Yeux">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7_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Plaisir des Yeux</Template>
  <TotalTime>15135</TotalTime>
  <Words>2572</Words>
  <Application>Microsoft Office PowerPoint</Application>
  <PresentationFormat>Personnalisé</PresentationFormat>
  <Paragraphs>122</Paragraphs>
  <Slides>20</Slides>
  <Notes>17</Notes>
  <HiddenSlides>0</HiddenSlides>
  <MMClips>0</MMClips>
  <ScaleCrop>false</ScaleCrop>
  <HeadingPairs>
    <vt:vector size="6" baseType="variant">
      <vt:variant>
        <vt:lpstr>Polices utilisées</vt:lpstr>
      </vt:variant>
      <vt:variant>
        <vt:i4>11</vt:i4>
      </vt:variant>
      <vt:variant>
        <vt:lpstr>Thème</vt:lpstr>
      </vt:variant>
      <vt:variant>
        <vt:i4>2</vt:i4>
      </vt:variant>
      <vt:variant>
        <vt:lpstr>Titres des diapositives</vt:lpstr>
      </vt:variant>
      <vt:variant>
        <vt:i4>20</vt:i4>
      </vt:variant>
    </vt:vector>
  </HeadingPairs>
  <TitlesOfParts>
    <vt:vector size="33" baseType="lpstr">
      <vt:lpstr>Microsoft YaHei</vt:lpstr>
      <vt:lpstr>Algerian</vt:lpstr>
      <vt:lpstr>AR CENA</vt:lpstr>
      <vt:lpstr>Arial</vt:lpstr>
      <vt:lpstr>Brussels</vt:lpstr>
      <vt:lpstr>Calibri</vt:lpstr>
      <vt:lpstr>Calibri Light</vt:lpstr>
      <vt:lpstr>Monotype Corsiva</vt:lpstr>
      <vt:lpstr>Script MT Bold</vt:lpstr>
      <vt:lpstr>Times New Roman</vt:lpstr>
      <vt:lpstr>Wide Latin</vt:lpstr>
      <vt:lpstr>Plaisir des Yeux</vt:lpstr>
      <vt:lpstr>27_Thème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Carminé</dc:creator>
  <cp:lastModifiedBy>Faucon</cp:lastModifiedBy>
  <cp:revision>1436</cp:revision>
  <dcterms:created xsi:type="dcterms:W3CDTF">2014-06-08T04:18:23Z</dcterms:created>
  <dcterms:modified xsi:type="dcterms:W3CDTF">2015-09-09T18:26:10Z</dcterms:modified>
</cp:coreProperties>
</file>