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9" r:id="rId4"/>
    <p:sldId id="261" r:id="rId5"/>
    <p:sldId id="258"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8" r:id="rId30"/>
    <p:sldId id="286" r:id="rId31"/>
    <p:sldId id="287" r:id="rId32"/>
    <p:sldId id="289" r:id="rId33"/>
    <p:sldId id="290" r:id="rId34"/>
    <p:sldId id="291" r:id="rId35"/>
    <p:sldId id="292" r:id="rId36"/>
    <p:sldId id="293" r:id="rId37"/>
    <p:sldId id="295" r:id="rId38"/>
    <p:sldId id="294"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K" initials="F" lastIdx="2" clrIdx="0">
    <p:extLst>
      <p:ext uri="{19B8F6BF-5375-455C-9EA6-DF929625EA0E}">
        <p15:presenceInfo xmlns:p15="http://schemas.microsoft.com/office/powerpoint/2012/main" userId="FRANCK" providerId="None"/>
      </p:ext>
    </p:extLst>
  </p:cmAuthor>
  <p:cmAuthor id="2" name="Jérémy Beaussart" initials="JB" lastIdx="4" clrIdx="1">
    <p:extLst>
      <p:ext uri="{19B8F6BF-5375-455C-9EA6-DF929625EA0E}">
        <p15:presenceInfo xmlns:p15="http://schemas.microsoft.com/office/powerpoint/2012/main" userId="Jérémy Beaussa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5" autoAdjust="0"/>
    <p:restoredTop sz="94660"/>
  </p:normalViewPr>
  <p:slideViewPr>
    <p:cSldViewPr snapToGrid="0">
      <p:cViewPr varScale="1">
        <p:scale>
          <a:sx n="87" d="100"/>
          <a:sy n="87" d="100"/>
        </p:scale>
        <p:origin x="636"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08-18T16:30:25.643" idx="3">
    <p:pos x="3895" y="965"/>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B588C-0471-48E4-AF0C-47F862D67C2F}" type="datetimeFigureOut">
              <a:rPr lang="fr-FR" smtClean="0"/>
              <a:t>20/08/2015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141BF-322D-4F2A-B0EA-289B7F59E703}" type="slidenum">
              <a:rPr lang="fr-FR" smtClean="0"/>
              <a:t>‹N°›</a:t>
            </a:fld>
            <a:endParaRPr lang="fr-FR"/>
          </a:p>
        </p:txBody>
      </p:sp>
    </p:spTree>
    <p:extLst>
      <p:ext uri="{BB962C8B-B14F-4D97-AF65-F5344CB8AC3E}">
        <p14:creationId xmlns:p14="http://schemas.microsoft.com/office/powerpoint/2010/main" val="3861197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1141BF-322D-4F2A-B0EA-289B7F59E703}" type="slidenum">
              <a:rPr lang="fr-FR" smtClean="0"/>
              <a:t>3</a:t>
            </a:fld>
            <a:endParaRPr lang="fr-FR"/>
          </a:p>
        </p:txBody>
      </p:sp>
    </p:spTree>
    <p:extLst>
      <p:ext uri="{BB962C8B-B14F-4D97-AF65-F5344CB8AC3E}">
        <p14:creationId xmlns:p14="http://schemas.microsoft.com/office/powerpoint/2010/main" val="874502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1141BF-322D-4F2A-B0EA-289B7F59E703}" type="slidenum">
              <a:rPr lang="fr-FR" smtClean="0"/>
              <a:t>18</a:t>
            </a:fld>
            <a:endParaRPr lang="fr-FR"/>
          </a:p>
        </p:txBody>
      </p:sp>
    </p:spTree>
    <p:extLst>
      <p:ext uri="{BB962C8B-B14F-4D97-AF65-F5344CB8AC3E}">
        <p14:creationId xmlns:p14="http://schemas.microsoft.com/office/powerpoint/2010/main" val="339019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1141BF-322D-4F2A-B0EA-289B7F59E703}" type="slidenum">
              <a:rPr lang="fr-FR" smtClean="0"/>
              <a:t>20</a:t>
            </a:fld>
            <a:endParaRPr lang="fr-FR"/>
          </a:p>
        </p:txBody>
      </p:sp>
    </p:spTree>
    <p:extLst>
      <p:ext uri="{BB962C8B-B14F-4D97-AF65-F5344CB8AC3E}">
        <p14:creationId xmlns:p14="http://schemas.microsoft.com/office/powerpoint/2010/main" val="162687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D1141BF-322D-4F2A-B0EA-289B7F59E703}" type="slidenum">
              <a:rPr lang="fr-FR" smtClean="0"/>
              <a:t>24</a:t>
            </a:fld>
            <a:endParaRPr lang="fr-FR"/>
          </a:p>
        </p:txBody>
      </p:sp>
    </p:spTree>
    <p:extLst>
      <p:ext uri="{BB962C8B-B14F-4D97-AF65-F5344CB8AC3E}">
        <p14:creationId xmlns:p14="http://schemas.microsoft.com/office/powerpoint/2010/main" val="1351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DB62CAE-9315-4889-BC8D-CC2FFA61E372}" type="datetimeFigureOut">
              <a:rPr lang="fr-FR" smtClean="0"/>
              <a:t>20/08/2015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2020614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B62CAE-9315-4889-BC8D-CC2FFA61E372}" type="datetimeFigureOut">
              <a:rPr lang="fr-FR" smtClean="0"/>
              <a:t>20/08/2015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58878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B62CAE-9315-4889-BC8D-CC2FFA61E372}" type="datetimeFigureOut">
              <a:rPr lang="fr-FR" smtClean="0"/>
              <a:t>20/08/2015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384134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B62CAE-9315-4889-BC8D-CC2FFA61E372}" type="datetimeFigureOut">
              <a:rPr lang="fr-FR" smtClean="0"/>
              <a:t>20/08/2015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49314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DB62CAE-9315-4889-BC8D-CC2FFA61E372}" type="datetimeFigureOut">
              <a:rPr lang="fr-FR" smtClean="0"/>
              <a:t>20/08/2015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390673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DB62CAE-9315-4889-BC8D-CC2FFA61E372}" type="datetimeFigureOut">
              <a:rPr lang="fr-FR" smtClean="0"/>
              <a:t>20/08/2015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76173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DB62CAE-9315-4889-BC8D-CC2FFA61E372}" type="datetimeFigureOut">
              <a:rPr lang="fr-FR" smtClean="0"/>
              <a:t>20/08/2015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55726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DB62CAE-9315-4889-BC8D-CC2FFA61E372}" type="datetimeFigureOut">
              <a:rPr lang="fr-FR" smtClean="0"/>
              <a:t>20/08/2015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761304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B62CAE-9315-4889-BC8D-CC2FFA61E372}" type="datetimeFigureOut">
              <a:rPr lang="fr-FR" smtClean="0"/>
              <a:t>20/08/2015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236405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DB62CAE-9315-4889-BC8D-CC2FFA61E372}" type="datetimeFigureOut">
              <a:rPr lang="fr-FR" smtClean="0"/>
              <a:t>20/08/2015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148272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DB62CAE-9315-4889-BC8D-CC2FFA61E372}" type="datetimeFigureOut">
              <a:rPr lang="fr-FR" smtClean="0"/>
              <a:t>20/08/2015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52CBE2-2DD6-43B8-9025-0F6D365EDBE1}" type="slidenum">
              <a:rPr lang="fr-FR" smtClean="0"/>
              <a:t>‹N°›</a:t>
            </a:fld>
            <a:endParaRPr lang="fr-FR"/>
          </a:p>
        </p:txBody>
      </p:sp>
    </p:spTree>
    <p:extLst>
      <p:ext uri="{BB962C8B-B14F-4D97-AF65-F5344CB8AC3E}">
        <p14:creationId xmlns:p14="http://schemas.microsoft.com/office/powerpoint/2010/main" val="97094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62CAE-9315-4889-BC8D-CC2FFA61E372}" type="datetimeFigureOut">
              <a:rPr lang="fr-FR" smtClean="0"/>
              <a:t>20/08/2015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CBE2-2DD6-43B8-9025-0F6D365EDBE1}" type="slidenum">
              <a:rPr lang="fr-FR" smtClean="0"/>
              <a:t>‹N°›</a:t>
            </a:fld>
            <a:endParaRPr lang="fr-FR"/>
          </a:p>
        </p:txBody>
      </p:sp>
    </p:spTree>
    <p:extLst>
      <p:ext uri="{BB962C8B-B14F-4D97-AF65-F5344CB8AC3E}">
        <p14:creationId xmlns:p14="http://schemas.microsoft.com/office/powerpoint/2010/main" val="202780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1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36.xm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slide" Target="slide3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slide" Target="slide34.xml"/><Relationship Id="rId5" Type="http://schemas.openxmlformats.org/officeDocument/2006/relationships/image" Target="../media/image7.jpeg"/><Relationship Id="rId10" Type="http://schemas.openxmlformats.org/officeDocument/2006/relationships/slide" Target="slide33.xml"/><Relationship Id="rId4" Type="http://schemas.openxmlformats.org/officeDocument/2006/relationships/image" Target="../media/image6.jpeg"/><Relationship Id="rId9" Type="http://schemas.openxmlformats.org/officeDocument/2006/relationships/slide" Target="slide32.xml"/><Relationship Id="rId14" Type="http://schemas.openxmlformats.org/officeDocument/2006/relationships/slide" Target="slide38.xml"/></Relationships>
</file>

<file path=ppt/slides/_rels/slide2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24.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6.jpeg"/><Relationship Id="rId7" Type="http://schemas.openxmlformats.org/officeDocument/2006/relationships/image" Target="../media/image12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2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2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slide" Target="slide28.xml"/><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slide" Target="slide27.xml"/><Relationship Id="rId2" Type="http://schemas.openxmlformats.org/officeDocument/2006/relationships/notesSlide" Target="../notesSlides/notesSlide1.xml"/><Relationship Id="rId16" Type="http://schemas.openxmlformats.org/officeDocument/2006/relationships/comments" Target="../comments/comment1.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slide" Target="slide26.xml"/><Relationship Id="rId5" Type="http://schemas.openxmlformats.org/officeDocument/2006/relationships/image" Target="../media/image13.jpeg"/><Relationship Id="rId15" Type="http://schemas.openxmlformats.org/officeDocument/2006/relationships/slide" Target="slide31.xml"/><Relationship Id="rId10" Type="http://schemas.openxmlformats.org/officeDocument/2006/relationships/slide" Target="slide25.xml"/><Relationship Id="rId4" Type="http://schemas.openxmlformats.org/officeDocument/2006/relationships/image" Target="../media/image12.jpeg"/><Relationship Id="rId9" Type="http://schemas.openxmlformats.org/officeDocument/2006/relationships/image" Target="../media/image4.png"/><Relationship Id="rId14" Type="http://schemas.openxmlformats.org/officeDocument/2006/relationships/slide" Target="slide30.xml"/></Relationships>
</file>

<file path=ppt/slides/_rels/slide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3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62.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slide" Target="slide8.xml"/><Relationship Id="rId7" Type="http://schemas.openxmlformats.org/officeDocument/2006/relationships/slide" Target="slide11.xml"/><Relationship Id="rId12" Type="http://schemas.openxmlformats.org/officeDocument/2006/relationships/image" Target="../media/image21.jpe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image" Target="../media/image20.PNG"/><Relationship Id="rId5" Type="http://schemas.openxmlformats.org/officeDocument/2006/relationships/slide" Target="slide18.xml"/><Relationship Id="rId10" Type="http://schemas.openxmlformats.org/officeDocument/2006/relationships/image" Target="../media/image19.png"/><Relationship Id="rId4" Type="http://schemas.openxmlformats.org/officeDocument/2006/relationships/slide" Target="slide16.xml"/><Relationship Id="rId9" Type="http://schemas.openxmlformats.org/officeDocument/2006/relationships/image" Target="../media/image18.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79" y="262192"/>
            <a:ext cx="6773243" cy="1798476"/>
          </a:xfrm>
          <a:prstGeom prst="rect">
            <a:avLst/>
          </a:prstGeom>
        </p:spPr>
      </p:pic>
      <p:sp>
        <p:nvSpPr>
          <p:cNvPr id="5" name="Rectangle 4">
            <a:hlinkClick r:id="rId3" action="ppaction://hlinksldjump" highlightClick="1"/>
          </p:cNvPr>
          <p:cNvSpPr/>
          <p:nvPr/>
        </p:nvSpPr>
        <p:spPr>
          <a:xfrm>
            <a:off x="8447332" y="5598180"/>
            <a:ext cx="3552335" cy="923330"/>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fr-FR" sz="5400" dirty="0" smtClean="0">
                <a:ln w="0"/>
                <a:solidFill>
                  <a:schemeClr val="tx1"/>
                </a:solidFill>
                <a:effectLst>
                  <a:outerShdw blurRad="38100" dist="19050" dir="2700000" algn="tl" rotWithShape="0">
                    <a:schemeClr val="dk1">
                      <a:alpha val="40000"/>
                    </a:schemeClr>
                  </a:outerShdw>
                </a:effectLst>
              </a:rPr>
              <a:t>Matériel</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hlinkClick r:id="rId4" action="ppaction://hlinksldjump" highlightClick="1"/>
          </p:cNvPr>
          <p:cNvSpPr/>
          <p:nvPr/>
        </p:nvSpPr>
        <p:spPr>
          <a:xfrm>
            <a:off x="8447331" y="4280018"/>
            <a:ext cx="3552335" cy="707886"/>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Consommable</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hlinkClick r:id="rId5" action="ppaction://hlinksldjump" highlightClick="1"/>
          </p:cNvPr>
          <p:cNvSpPr/>
          <p:nvPr/>
        </p:nvSpPr>
        <p:spPr>
          <a:xfrm>
            <a:off x="8481038" y="2746412"/>
            <a:ext cx="3552334" cy="923330"/>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Industrie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a:hlinkClick r:id="" action="ppaction://hlinkshowjump?jump=nextslide" highlightClick="1"/>
          </p:cNvPr>
          <p:cNvSpPr/>
          <p:nvPr/>
        </p:nvSpPr>
        <p:spPr>
          <a:xfrm>
            <a:off x="8514741" y="1212806"/>
            <a:ext cx="3484928" cy="923330"/>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Automobile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210848" y="3012857"/>
            <a:ext cx="7584498" cy="2585323"/>
          </a:xfrm>
          <a:prstGeom prst="rect">
            <a:avLst/>
          </a:prstGeom>
          <a:noFill/>
        </p:spPr>
        <p:txBody>
          <a:bodyPr wrap="squar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Distribution de fournitures et de peintures</a:t>
            </a:r>
            <a:endParaRPr lang="fr-FR" sz="5400" b="0" cap="none" spc="0" dirty="0">
              <a:ln w="0"/>
              <a:solidFill>
                <a:schemeClr val="tx1"/>
              </a:solidFill>
              <a:effectLst>
                <a:outerShdw blurRad="38100" dist="19050" dir="2700000" algn="tl" rotWithShape="0">
                  <a:schemeClr val="dk1">
                    <a:alpha val="40000"/>
                  </a:schemeClr>
                </a:outerShdw>
              </a:effectLst>
            </a:endParaRPr>
          </a:p>
        </p:txBody>
      </p:sp>
      <p:pic>
        <p:nvPicPr>
          <p:cNvPr id="13" name="Image 12">
            <a:hlinkClick r:id="" action="ppaction://hlinkshowjump?jump=endshow" highlightClick="1"/>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5065" y="0"/>
            <a:ext cx="444601" cy="444601"/>
          </a:xfrm>
          <a:prstGeom prst="rect">
            <a:avLst/>
          </a:prstGeom>
        </p:spPr>
      </p:pic>
    </p:spTree>
    <p:extLst>
      <p:ext uri="{BB962C8B-B14F-4D97-AF65-F5344CB8AC3E}">
        <p14:creationId xmlns:p14="http://schemas.microsoft.com/office/powerpoint/2010/main" val="4052874962"/>
      </p:ext>
    </p:extLst>
  </p:cSld>
  <p:clrMapOvr>
    <a:masterClrMapping/>
  </p:clrMapOvr>
  <mc:AlternateContent xmlns:mc="http://schemas.openxmlformats.org/markup-compatibility/2006" xmlns:p14="http://schemas.microsoft.com/office/powerpoint/2010/main">
    <mc:Choice Requires="p14">
      <p:transition p14:dur="400">
        <p:wipe/>
      </p:transition>
    </mc:Choice>
    <mc:Fallback xmlns="">
      <p:transition>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6514" y="1972804"/>
            <a:ext cx="3545714"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Housse de masquage intérieur voiture </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6" name="Rectangle 5"/>
          <p:cNvSpPr/>
          <p:nvPr/>
        </p:nvSpPr>
        <p:spPr>
          <a:xfrm>
            <a:off x="333772" y="224135"/>
            <a:ext cx="8465394"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Produit de masquage et de préparation </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7" name="Flèche courbée vers le bas 6">
            <a:hlinkClick r:id="" action="ppaction://hlinkshowjump?jump=firstslide" highlightClick="1"/>
          </p:cNvPr>
          <p:cNvSpPr/>
          <p:nvPr/>
        </p:nvSpPr>
        <p:spPr>
          <a:xfrm rot="5400000">
            <a:off x="11133936" y="5877596"/>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Rectangle 7"/>
          <p:cNvSpPr/>
          <p:nvPr/>
        </p:nvSpPr>
        <p:spPr>
          <a:xfrm>
            <a:off x="10766916" y="6348098"/>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1" name="Chevron 10">
            <a:hlinkClick r:id="" action="ppaction://hlinkshowjump?jump=previousslide" highlightClick="1"/>
          </p:cNvPr>
          <p:cNvSpPr/>
          <p:nvPr/>
        </p:nvSpPr>
        <p:spPr>
          <a:xfrm flipH="1">
            <a:off x="9819928" y="5765801"/>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9301961" y="6396336"/>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9301961" y="1883590"/>
            <a:ext cx="1822743"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Film portière/vitre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4" name="Rectangle 13"/>
          <p:cNvSpPr/>
          <p:nvPr/>
        </p:nvSpPr>
        <p:spPr>
          <a:xfrm>
            <a:off x="2046514" y="4223660"/>
            <a:ext cx="2626040"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Film de protection de cabine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2050" name="Picture 2" descr="apareil photo 0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998" y="1361025"/>
            <a:ext cx="1522413" cy="141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322" y="1422273"/>
            <a:ext cx="1507639" cy="1291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72" y="3752251"/>
            <a:ext cx="1521597" cy="134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2" name="Rectangle 21"/>
          <p:cNvSpPr/>
          <p:nvPr/>
        </p:nvSpPr>
        <p:spPr>
          <a:xfrm>
            <a:off x="7794323" y="2764343"/>
            <a:ext cx="4397678" cy="2361352"/>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Film </a:t>
            </a:r>
            <a:r>
              <a:rPr lang="fr-FR" sz="1500" kern="1400" dirty="0" smtClean="0">
                <a:solidFill>
                  <a:srgbClr val="000000"/>
                </a:solidFill>
                <a:latin typeface="Calibri" panose="020F0502020204030204" pitchFamily="34" charset="0"/>
              </a:rPr>
              <a:t>4 crash plastique </a:t>
            </a:r>
            <a:r>
              <a:rPr lang="fr-FR" sz="1500" kern="1400" dirty="0">
                <a:solidFill>
                  <a:srgbClr val="000000"/>
                </a:solidFill>
                <a:latin typeface="Calibri" panose="020F0502020204030204" pitchFamily="34" charset="0"/>
              </a:rPr>
              <a:t>qui permet de protéger les vitres cassées et autres ouvertures contre les intempéries. Se retire sans laisser de colle. </a:t>
            </a:r>
            <a:r>
              <a:rPr lang="fr-FR" sz="1500" kern="1400" dirty="0" smtClean="0">
                <a:solidFill>
                  <a:srgbClr val="000000"/>
                </a:solidFill>
                <a:latin typeface="Calibri" panose="020F0502020204030204" pitchFamily="34" charset="0"/>
              </a:rPr>
              <a:t>Disponible en 75cmx80m</a:t>
            </a:r>
          </a:p>
          <a:p>
            <a:pPr>
              <a:lnSpc>
                <a:spcPct val="119000"/>
              </a:lnSpc>
              <a:spcAft>
                <a:spcPts val="600"/>
              </a:spcAft>
            </a:pPr>
            <a:r>
              <a:rPr lang="fr-FR" sz="1500" kern="1400" dirty="0" smtClean="0">
                <a:solidFill>
                  <a:srgbClr val="000000"/>
                </a:solidFill>
                <a:latin typeface="Calibri" panose="020F0502020204030204" pitchFamily="34" charset="0"/>
              </a:rPr>
              <a:t>Film portière, rouleau de mousse pour la finition et l’isolation des portières comme d’origine.  Disponible en 60cmx10m</a:t>
            </a:r>
            <a:endParaRPr lang="fr-FR" sz="1500" kern="1400" dirty="0">
              <a:solidFill>
                <a:srgbClr val="000000"/>
              </a:solidFill>
              <a:latin typeface="Calibri" panose="020F0502020204030204" pitchFamily="34" charset="0"/>
            </a:endParaRP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23" name="Text Box 5"/>
          <p:cNvSpPr txBox="1">
            <a:spLocks noChangeArrowheads="1"/>
          </p:cNvSpPr>
          <p:nvPr/>
        </p:nvSpPr>
        <p:spPr bwMode="auto">
          <a:xfrm>
            <a:off x="1855369" y="4604679"/>
            <a:ext cx="5938953" cy="1839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-Bâche pour paroi de cabine :Film opaque permettant la protection des parois de la cabine contre les brouillards de peinture.</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-Bandes magnétiques permettant la pose facile de la bâche de paroi de cabine. Disponible en 10x100cmx1cm</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-Stick and go: Film adhésif de protection à appliquer sur les surfaces exposées aux éclaboussures de peinture. Résistant aux produits chimiques, antidérapant.  Disponible en 60cmx10m; 100cmx25m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500" b="0" i="0" u="none" strike="noStrike" cap="none" normalizeH="0" baseline="0" dirty="0" smtClean="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24" name="ZoneTexte 23"/>
          <p:cNvSpPr txBox="1"/>
          <p:nvPr/>
        </p:nvSpPr>
        <p:spPr>
          <a:xfrm>
            <a:off x="1841411" y="2214317"/>
            <a:ext cx="4542972" cy="1246495"/>
          </a:xfrm>
          <a:prstGeom prst="rect">
            <a:avLst/>
          </a:prstGeom>
          <a:noFill/>
        </p:spPr>
        <p:txBody>
          <a:bodyPr wrap="square" rtlCol="0">
            <a:spAutoFit/>
          </a:bodyPr>
          <a:lstStyle/>
          <a:p>
            <a:r>
              <a:rPr lang="fr-FR" sz="1500" dirty="0" smtClean="0"/>
              <a:t>-Clean Set 5-1</a:t>
            </a:r>
          </a:p>
          <a:p>
            <a:r>
              <a:rPr lang="fr-FR" sz="1500" dirty="0" smtClean="0"/>
              <a:t>-Tapis sol en plastique 380mmx490mm</a:t>
            </a:r>
          </a:p>
          <a:p>
            <a:r>
              <a:rPr lang="fr-FR" sz="1500" dirty="0" smtClean="0"/>
              <a:t>-housse de siège 12 mu</a:t>
            </a:r>
          </a:p>
          <a:p>
            <a:r>
              <a:rPr lang="fr-FR" sz="1500" dirty="0" smtClean="0"/>
              <a:t>-protection de volant 125mmx150m</a:t>
            </a:r>
          </a:p>
          <a:p>
            <a:r>
              <a:rPr lang="fr-FR" sz="1500" dirty="0" smtClean="0"/>
              <a:t>-support protection volant </a:t>
            </a:r>
            <a:endParaRPr lang="fr-FR" sz="1500" dirty="0"/>
          </a:p>
        </p:txBody>
      </p:sp>
    </p:spTree>
    <p:extLst>
      <p:ext uri="{BB962C8B-B14F-4D97-AF65-F5344CB8AC3E}">
        <p14:creationId xmlns:p14="http://schemas.microsoft.com/office/powerpoint/2010/main" val="6556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2" grpId="0"/>
      <p:bldP spid="22" grpId="1"/>
      <p:bldP spid="23" grpId="0"/>
      <p:bldP spid="23"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45" y="166078"/>
            <a:ext cx="6328464"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Colles, Mastics et revêtement</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012689" y="1374157"/>
            <a:ext cx="1083051" cy="369332"/>
          </a:xfrm>
          <a:prstGeom prst="rect">
            <a:avLst/>
          </a:prstGeom>
        </p:spPr>
        <p:txBody>
          <a:bodyPr wrap="squar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Mastics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29" y="974252"/>
            <a:ext cx="1678860" cy="1259145"/>
          </a:xfrm>
          <a:prstGeom prst="rect">
            <a:avLst/>
          </a:prstGeom>
        </p:spPr>
      </p:pic>
      <p:sp>
        <p:nvSpPr>
          <p:cNvPr id="8" name="ZoneTexte 7"/>
          <p:cNvSpPr txBox="1"/>
          <p:nvPr/>
        </p:nvSpPr>
        <p:spPr>
          <a:xfrm>
            <a:off x="333829" y="2188524"/>
            <a:ext cx="8662488" cy="3323987"/>
          </a:xfrm>
          <a:prstGeom prst="rect">
            <a:avLst/>
          </a:prstGeom>
          <a:noFill/>
        </p:spPr>
        <p:txBody>
          <a:bodyPr wrap="square" rtlCol="0">
            <a:spAutoFit/>
          </a:bodyPr>
          <a:lstStyle/>
          <a:p>
            <a:r>
              <a:rPr lang="fr-FR" sz="1500" dirty="0" smtClean="0">
                <a:effectLst>
                  <a:outerShdw blurRad="38100" dist="38100" dir="2700000" algn="tl">
                    <a:srgbClr val="000000">
                      <a:alpha val="43137"/>
                    </a:srgbClr>
                  </a:outerShdw>
                </a:effectLst>
              </a:rPr>
              <a:t>-Mastic </a:t>
            </a:r>
            <a:r>
              <a:rPr lang="fr-FR" sz="1500" dirty="0" err="1">
                <a:effectLst>
                  <a:outerShdw blurRad="38100" dist="38100" dir="2700000" algn="tl">
                    <a:srgbClr val="000000">
                      <a:alpha val="43137"/>
                    </a:srgbClr>
                  </a:outerShdw>
                </a:effectLst>
              </a:rPr>
              <a:t>C</a:t>
            </a:r>
            <a:r>
              <a:rPr lang="fr-FR" sz="1500" dirty="0" err="1" smtClean="0">
                <a:effectLst>
                  <a:outerShdw blurRad="38100" dist="38100" dir="2700000" algn="tl">
                    <a:srgbClr val="000000">
                      <a:alpha val="43137"/>
                    </a:srgbClr>
                  </a:outerShdw>
                </a:effectLst>
              </a:rPr>
              <a:t>onex</a:t>
            </a:r>
            <a:r>
              <a:rPr lang="fr-FR" sz="1500" dirty="0" smtClean="0">
                <a:effectLst>
                  <a:outerShdw blurRad="38100" dist="38100" dir="2700000" algn="tl">
                    <a:srgbClr val="000000">
                      <a:alpha val="43137"/>
                    </a:srgbClr>
                  </a:outerShdw>
                </a:effectLst>
              </a:rPr>
              <a:t> universel en 2Kg</a:t>
            </a:r>
          </a:p>
          <a:p>
            <a:r>
              <a:rPr lang="fr-FR" sz="1500" dirty="0"/>
              <a:t>	</a:t>
            </a:r>
            <a:r>
              <a:rPr lang="fr-FR" sz="1500" dirty="0" smtClean="0"/>
              <a:t>Mastic universel, à utiliser sur la plupart des surfaces comme acier, bois, plastique</a:t>
            </a:r>
          </a:p>
          <a:p>
            <a:r>
              <a:rPr lang="fr-FR" sz="1500" dirty="0" smtClean="0"/>
              <a:t>-</a:t>
            </a:r>
            <a:r>
              <a:rPr lang="fr-FR" sz="1500" dirty="0" smtClean="0">
                <a:effectLst>
                  <a:outerShdw blurRad="38100" dist="38100" dir="2700000" algn="tl">
                    <a:srgbClr val="000000">
                      <a:alpha val="43137"/>
                    </a:srgbClr>
                  </a:outerShdw>
                </a:effectLst>
              </a:rPr>
              <a:t>Mastic </a:t>
            </a:r>
            <a:r>
              <a:rPr lang="fr-FR" sz="1500" dirty="0" err="1" smtClean="0">
                <a:effectLst>
                  <a:outerShdw blurRad="38100" dist="38100" dir="2700000" algn="tl">
                    <a:srgbClr val="000000">
                      <a:alpha val="43137"/>
                    </a:srgbClr>
                  </a:outerShdw>
                </a:effectLst>
              </a:rPr>
              <a:t>Mipa</a:t>
            </a:r>
            <a:r>
              <a:rPr lang="fr-FR" sz="1500" dirty="0" smtClean="0">
                <a:effectLst>
                  <a:outerShdw blurRad="38100" dist="38100" dir="2700000" algn="tl">
                    <a:srgbClr val="000000">
                      <a:alpha val="43137"/>
                    </a:srgbClr>
                  </a:outerShdw>
                </a:effectLst>
              </a:rPr>
              <a:t> Fin P85 en pot de 2kg </a:t>
            </a:r>
          </a:p>
          <a:p>
            <a:r>
              <a:rPr lang="fr-FR" sz="1500" dirty="0"/>
              <a:t>	</a:t>
            </a:r>
            <a:r>
              <a:rPr lang="fr-FR" sz="1500" dirty="0" smtClean="0"/>
              <a:t>Mastic de finition fin, à utiliser après le mastic universel afin de réduire directement es petites inégalités. Ponçage facile et fin.</a:t>
            </a:r>
          </a:p>
          <a:p>
            <a:r>
              <a:rPr lang="fr-FR" sz="1500" dirty="0" smtClean="0"/>
              <a:t>-</a:t>
            </a:r>
            <a:r>
              <a:rPr lang="fr-FR" sz="1500" dirty="0" smtClean="0">
                <a:effectLst>
                  <a:outerShdw blurRad="38100" dist="38100" dir="2700000" algn="tl">
                    <a:srgbClr val="000000">
                      <a:alpha val="43137"/>
                    </a:srgbClr>
                  </a:outerShdw>
                </a:effectLst>
              </a:rPr>
              <a:t>Mastic </a:t>
            </a:r>
            <a:r>
              <a:rPr lang="fr-FR" sz="1500" dirty="0" err="1" smtClean="0">
                <a:effectLst>
                  <a:outerShdw blurRad="38100" dist="38100" dir="2700000" algn="tl">
                    <a:srgbClr val="000000">
                      <a:alpha val="43137"/>
                    </a:srgbClr>
                  </a:outerShdw>
                </a:effectLst>
              </a:rPr>
              <a:t>Conex</a:t>
            </a:r>
            <a:r>
              <a:rPr lang="fr-FR" sz="1500" dirty="0" smtClean="0">
                <a:effectLst>
                  <a:outerShdw blurRad="38100" dist="38100" dir="2700000" algn="tl">
                    <a:srgbClr val="000000">
                      <a:alpha val="43137"/>
                    </a:srgbClr>
                  </a:outerShdw>
                </a:effectLst>
              </a:rPr>
              <a:t> plastique en pot de 1 kg</a:t>
            </a:r>
          </a:p>
          <a:p>
            <a:r>
              <a:rPr lang="fr-FR" sz="1500" dirty="0"/>
              <a:t>	</a:t>
            </a:r>
            <a:r>
              <a:rPr lang="fr-FR" sz="1500" dirty="0" smtClean="0"/>
              <a:t>Mastic plastique, convient pour les réparations de support plastiques</a:t>
            </a:r>
          </a:p>
          <a:p>
            <a:r>
              <a:rPr lang="fr-FR" sz="1500" dirty="0" smtClean="0"/>
              <a:t>-</a:t>
            </a:r>
            <a:r>
              <a:rPr lang="fr-FR" sz="1500" dirty="0" smtClean="0">
                <a:effectLst>
                  <a:outerShdw blurRad="38100" dist="38100" dir="2700000" algn="tl">
                    <a:srgbClr val="000000">
                      <a:alpha val="43137"/>
                    </a:srgbClr>
                  </a:outerShdw>
                </a:effectLst>
              </a:rPr>
              <a:t>Mastic fibre de verre </a:t>
            </a:r>
            <a:r>
              <a:rPr lang="fr-FR" sz="1500" dirty="0" err="1" smtClean="0">
                <a:effectLst>
                  <a:outerShdw blurRad="38100" dist="38100" dir="2700000" algn="tl">
                    <a:srgbClr val="000000">
                      <a:alpha val="43137"/>
                    </a:srgbClr>
                  </a:outerShdw>
                </a:effectLst>
              </a:rPr>
              <a:t>Mipa</a:t>
            </a:r>
            <a:r>
              <a:rPr lang="fr-FR" sz="1500" dirty="0" smtClean="0">
                <a:effectLst>
                  <a:outerShdw blurRad="38100" dist="38100" dir="2700000" algn="tl">
                    <a:srgbClr val="000000">
                      <a:alpha val="43137"/>
                    </a:srgbClr>
                  </a:outerShdw>
                </a:effectLst>
              </a:rPr>
              <a:t> P51 en pot de 1,8kg </a:t>
            </a:r>
          </a:p>
          <a:p>
            <a:r>
              <a:rPr lang="fr-FR" sz="1500" dirty="0"/>
              <a:t>	</a:t>
            </a:r>
            <a:r>
              <a:rPr lang="fr-FR" sz="1500" dirty="0" smtClean="0"/>
              <a:t>Mastic fibre, comprenant des fibres de verre, idéal pour des applications et réparations de polyester</a:t>
            </a:r>
          </a:p>
          <a:p>
            <a:r>
              <a:rPr lang="fr-FR" sz="1500" dirty="0" smtClean="0"/>
              <a:t>-</a:t>
            </a:r>
            <a:r>
              <a:rPr lang="fr-FR" sz="1500" dirty="0" smtClean="0">
                <a:effectLst>
                  <a:outerShdw blurRad="38100" dist="38100" dir="2700000" algn="tl">
                    <a:srgbClr val="000000">
                      <a:alpha val="43137"/>
                    </a:srgbClr>
                  </a:outerShdw>
                </a:effectLst>
              </a:rPr>
              <a:t>Mastic </a:t>
            </a:r>
            <a:r>
              <a:rPr lang="fr-FR" sz="1500" dirty="0" err="1" smtClean="0">
                <a:effectLst>
                  <a:outerShdw blurRad="38100" dist="38100" dir="2700000" algn="tl">
                    <a:srgbClr val="000000">
                      <a:alpha val="43137"/>
                    </a:srgbClr>
                  </a:outerShdw>
                </a:effectLst>
              </a:rPr>
              <a:t>Conex</a:t>
            </a:r>
            <a:r>
              <a:rPr lang="fr-FR" sz="1500" dirty="0" smtClean="0">
                <a:effectLst>
                  <a:outerShdw blurRad="38100" dist="38100" dir="2700000" algn="tl">
                    <a:srgbClr val="000000">
                      <a:alpha val="43137"/>
                    </a:srgbClr>
                  </a:outerShdw>
                </a:effectLst>
              </a:rPr>
              <a:t> Alu en pot de 2kg</a:t>
            </a:r>
          </a:p>
          <a:p>
            <a:r>
              <a:rPr lang="fr-FR" sz="1500" dirty="0"/>
              <a:t>	</a:t>
            </a:r>
            <a:r>
              <a:rPr lang="fr-FR" sz="1500" dirty="0" smtClean="0"/>
              <a:t>Mastic aluminium, idéal pour appliquer sur des métaux légers et surface galvanisées </a:t>
            </a:r>
          </a:p>
          <a:p>
            <a:r>
              <a:rPr lang="fr-FR" sz="1500" dirty="0" smtClean="0"/>
              <a:t>-</a:t>
            </a:r>
            <a:r>
              <a:rPr lang="fr-FR" sz="1500" dirty="0" err="1" smtClean="0">
                <a:effectLst>
                  <a:outerShdw blurRad="38100" dist="38100" dir="2700000" algn="tl">
                    <a:srgbClr val="000000">
                      <a:alpha val="43137"/>
                    </a:srgbClr>
                  </a:outerShdw>
                </a:effectLst>
              </a:rPr>
              <a:t>Debrasel</a:t>
            </a:r>
            <a:r>
              <a:rPr lang="fr-FR" sz="1500" dirty="0" smtClean="0">
                <a:effectLst>
                  <a:outerShdw blurRad="38100" dist="38100" dir="2700000" algn="tl">
                    <a:srgbClr val="000000">
                      <a:alpha val="43137"/>
                    </a:srgbClr>
                  </a:outerShdw>
                </a:effectLst>
              </a:rPr>
              <a:t> Alsi12 en pot de 1kg</a:t>
            </a:r>
          </a:p>
          <a:p>
            <a:r>
              <a:rPr lang="fr-FR" sz="1500" dirty="0"/>
              <a:t>	</a:t>
            </a:r>
            <a:r>
              <a:rPr lang="fr-FR" sz="1500" dirty="0" err="1" smtClean="0"/>
              <a:t>Alsi</a:t>
            </a:r>
            <a:r>
              <a:rPr lang="fr-FR" sz="1500" dirty="0" smtClean="0"/>
              <a:t> 12 est un mastic métal à utiliser comme produit de remplacement pour l’étain. </a:t>
            </a:r>
          </a:p>
        </p:txBody>
      </p:sp>
      <p:sp>
        <p:nvSpPr>
          <p:cNvPr id="11" name="Rectangle 10"/>
          <p:cNvSpPr/>
          <p:nvPr/>
        </p:nvSpPr>
        <p:spPr>
          <a:xfrm>
            <a:off x="9089118" y="1860324"/>
            <a:ext cx="2302921" cy="369332"/>
          </a:xfrm>
          <a:prstGeom prst="rect">
            <a:avLst/>
          </a:prstGeom>
        </p:spPr>
        <p:txBody>
          <a:bodyPr wrap="squar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Mastic pistollable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4718" y="1578083"/>
            <a:ext cx="91440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Text Box 4"/>
          <p:cNvSpPr txBox="1">
            <a:spLocks noChangeArrowheads="1"/>
          </p:cNvSpPr>
          <p:nvPr/>
        </p:nvSpPr>
        <p:spPr bwMode="auto">
          <a:xfrm>
            <a:off x="9089118" y="2585551"/>
            <a:ext cx="300287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Mastic pistollable , est un apprêt qui à un très grand pouvoir garnissant. Il s’utilise sur les gros défauts de tôlerie ou en finition de mastic. Facile à poncer et étanche, il faut l’isoler avec un apprêt avant d’appliquer la couche de finition.</a:t>
            </a:r>
          </a:p>
          <a:p>
            <a:pPr marL="0" marR="0" lvl="0" indent="0" algn="l" defTabSz="914400" rtl="0" eaLnBrk="0" fontAlgn="base" latinLnBrk="0" hangingPunct="0">
              <a:lnSpc>
                <a:spcPct val="100000"/>
              </a:lnSpc>
              <a:spcBef>
                <a:spcPct val="0"/>
              </a:spcBef>
              <a:spcAft>
                <a:spcPts val="1400"/>
              </a:spcAft>
              <a:buClrTx/>
              <a:buSzTx/>
              <a:buFontTx/>
              <a:buNone/>
              <a:tabLst/>
            </a:pPr>
            <a:r>
              <a:rPr lang="fr-FR" sz="1500" dirty="0" smtClean="0">
                <a:solidFill>
                  <a:srgbClr val="000000"/>
                </a:solidFill>
                <a:latin typeface="Calibri" panose="020F0502020204030204" pitchFamily="34" charset="0"/>
              </a:rPr>
              <a:t>Disponible: Mastic pistollable P60S 1L </a:t>
            </a:r>
            <a:r>
              <a:rPr lang="fr-FR" sz="1500" dirty="0" err="1" smtClean="0">
                <a:solidFill>
                  <a:srgbClr val="000000"/>
                </a:solidFill>
                <a:latin typeface="Calibri" panose="020F0502020204030204" pitchFamily="34" charset="0"/>
              </a:rPr>
              <a:t>Mipa</a:t>
            </a:r>
            <a:r>
              <a:rPr lang="fr-FR" sz="1500" dirty="0" smtClean="0">
                <a:solidFill>
                  <a:srgbClr val="000000"/>
                </a:solidFill>
                <a:latin typeface="Calibri" panose="020F0502020204030204" pitchFamily="34" charset="0"/>
              </a:rPr>
              <a:t> et catalyser pistollable PS 50ml</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3173" y="5629538"/>
            <a:ext cx="1033463"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7" name="Flèche courbée vers le bas 16">
            <a:hlinkClick r:id="" action="ppaction://hlinkshowjump?jump=firstslide" highlightClick="1"/>
          </p:cNvPr>
          <p:cNvSpPr/>
          <p:nvPr/>
        </p:nvSpPr>
        <p:spPr>
          <a:xfrm rot="5400000">
            <a:off x="367020" y="5974071"/>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Rectangle 17"/>
          <p:cNvSpPr/>
          <p:nvPr/>
        </p:nvSpPr>
        <p:spPr>
          <a:xfrm>
            <a:off x="0" y="6444573"/>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9" name="Chevron 18">
            <a:hlinkClick r:id="" action="ppaction://hlinkshowjump?jump=nextslide" highlightClick="1"/>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1" name="Chevron 20">
            <a:hlinkClick r:id="" action="ppaction://hlinkshowjump?jump=previousslide" highlightClick="1"/>
          </p:cNvPr>
          <p:cNvSpPr/>
          <p:nvPr/>
        </p:nvSpPr>
        <p:spPr>
          <a:xfrm flipH="1">
            <a:off x="9991898" y="5814038"/>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Rectangle 21"/>
          <p:cNvSpPr/>
          <p:nvPr/>
        </p:nvSpPr>
        <p:spPr>
          <a:xfrm>
            <a:off x="9473931"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3" name="Rectangle 22"/>
          <p:cNvSpPr/>
          <p:nvPr/>
        </p:nvSpPr>
        <p:spPr>
          <a:xfrm>
            <a:off x="2273284" y="5868259"/>
            <a:ext cx="2302921" cy="369332"/>
          </a:xfrm>
          <a:prstGeom prst="rect">
            <a:avLst/>
          </a:prstGeom>
        </p:spPr>
        <p:txBody>
          <a:bodyPr wrap="squar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Kit résine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4" name="Rectangle 13"/>
          <p:cNvSpPr/>
          <p:nvPr/>
        </p:nvSpPr>
        <p:spPr>
          <a:xfrm>
            <a:off x="2749533" y="6144188"/>
            <a:ext cx="6911223" cy="1095941"/>
          </a:xfrm>
          <a:prstGeom prst="rect">
            <a:avLst/>
          </a:prstGeom>
        </p:spPr>
        <p:txBody>
          <a:bodyPr wrap="square">
            <a:spAutoFit/>
          </a:bodyPr>
          <a:lstStyle/>
          <a:p>
            <a:pPr>
              <a:lnSpc>
                <a:spcPct val="119000"/>
              </a:lnSpc>
              <a:spcAft>
                <a:spcPts val="1400"/>
              </a:spcAft>
            </a:pPr>
            <a:r>
              <a:rPr lang="fr-FR" sz="1500" kern="1400" dirty="0">
                <a:solidFill>
                  <a:srgbClr val="000000"/>
                </a:solidFill>
                <a:latin typeface="Calibri" panose="020F0502020204030204" pitchFamily="34" charset="0"/>
              </a:rPr>
              <a:t>Pour les travaux de réparations ,de laminage , de  moulage sur le métal, le polyester et les plastiques renforcés de fibre de verre. Durcissement rapide et laisser un film sec.</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998397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p:bldP spid="8" grpId="1"/>
      <p:bldP spid="12" grpId="0"/>
      <p:bldP spid="12" grpId="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3045" y="166078"/>
            <a:ext cx="6328464"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Colles, Mastics et revêtement</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2428770" y="1600973"/>
            <a:ext cx="3705940" cy="461665"/>
          </a:xfrm>
          <a:prstGeom prst="rect">
            <a:avLst/>
          </a:prstGeom>
        </p:spPr>
        <p:txBody>
          <a:bodyPr wrap="squar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Accessoires pour mastic</a:t>
            </a:r>
            <a:endParaRPr lang="fr-FR" sz="2400"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74" y="2523192"/>
            <a:ext cx="1771897" cy="714475"/>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52" y="3438573"/>
            <a:ext cx="1217174" cy="747048"/>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073" y="4386527"/>
            <a:ext cx="1586331" cy="1052158"/>
          </a:xfrm>
          <a:prstGeom prst="rect">
            <a:avLst/>
          </a:prstGeom>
        </p:spPr>
      </p:pic>
      <p:sp>
        <p:nvSpPr>
          <p:cNvPr id="11" name="ZoneTexte 10"/>
          <p:cNvSpPr txBox="1"/>
          <p:nvPr/>
        </p:nvSpPr>
        <p:spPr>
          <a:xfrm>
            <a:off x="2051971" y="2322286"/>
            <a:ext cx="4459538" cy="1015663"/>
          </a:xfrm>
          <a:prstGeom prst="rect">
            <a:avLst/>
          </a:prstGeom>
          <a:noFill/>
        </p:spPr>
        <p:txBody>
          <a:bodyPr wrap="square" rtlCol="0">
            <a:spAutoFit/>
          </a:bodyPr>
          <a:lstStyle/>
          <a:p>
            <a:r>
              <a:rPr lang="fr-FR" sz="1500" dirty="0" smtClean="0"/>
              <a:t>Cales métalliques pour appliquer le mastic, fabriquées en acier haute qualité, flexibles et bordées d’une poignée plastique.</a:t>
            </a:r>
          </a:p>
          <a:p>
            <a:r>
              <a:rPr lang="fr-FR" sz="1500" dirty="0" smtClean="0"/>
              <a:t>Palettes japonaise disponible en 50+ 80+ 100+ 120mm</a:t>
            </a:r>
            <a:endParaRPr lang="fr-FR" sz="1500" dirty="0"/>
          </a:p>
        </p:txBody>
      </p:sp>
      <p:sp>
        <p:nvSpPr>
          <p:cNvPr id="12" name="Rectangle 11"/>
          <p:cNvSpPr/>
          <p:nvPr/>
        </p:nvSpPr>
        <p:spPr>
          <a:xfrm>
            <a:off x="2051971" y="3430541"/>
            <a:ext cx="4459538" cy="126259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Cales en caoutchouc très flexibles pour une application précise du mastic</a:t>
            </a:r>
            <a:r>
              <a:rPr lang="fr-FR" sz="1500" kern="1400" dirty="0" smtClean="0">
                <a:solidFill>
                  <a:srgbClr val="000000"/>
                </a:solidFill>
                <a:latin typeface="Calibri" panose="020F0502020204030204" pitchFamily="34" charset="0"/>
              </a:rPr>
              <a:t>.</a:t>
            </a:r>
          </a:p>
          <a:p>
            <a:pPr>
              <a:lnSpc>
                <a:spcPct val="119000"/>
              </a:lnSpc>
              <a:spcAft>
                <a:spcPts val="600"/>
              </a:spcAft>
            </a:pPr>
            <a:r>
              <a:rPr lang="fr-FR" sz="1500" kern="1400" dirty="0" smtClean="0">
                <a:solidFill>
                  <a:srgbClr val="000000"/>
                </a:solidFill>
                <a:latin typeface="Calibri" panose="020F0502020204030204" pitchFamily="34" charset="0"/>
              </a:rPr>
              <a:t>Disponible en 8x5,9x6,12x9</a:t>
            </a:r>
            <a:endParaRPr lang="fr-FR" sz="1500" kern="1400" dirty="0">
              <a:solidFill>
                <a:srgbClr val="000000"/>
              </a:solidFill>
              <a:latin typeface="Calibri" panose="020F0502020204030204" pitchFamily="34" charset="0"/>
            </a:endParaRP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13" name="ZoneTexte 12"/>
          <p:cNvSpPr txBox="1"/>
          <p:nvPr/>
        </p:nvSpPr>
        <p:spPr>
          <a:xfrm>
            <a:off x="2051971" y="4635607"/>
            <a:ext cx="5225142" cy="553998"/>
          </a:xfrm>
          <a:prstGeom prst="rect">
            <a:avLst/>
          </a:prstGeom>
          <a:noFill/>
        </p:spPr>
        <p:txBody>
          <a:bodyPr wrap="square" rtlCol="0">
            <a:spAutoFit/>
          </a:bodyPr>
          <a:lstStyle/>
          <a:p>
            <a:r>
              <a:rPr lang="fr-FR" sz="1500" dirty="0" smtClean="0"/>
              <a:t>Grandes cales plastiques permettant l’application de grande surface de mastic. Disponible en 6 pièces</a:t>
            </a:r>
            <a:endParaRPr lang="fr-FR" sz="1500" dirty="0"/>
          </a:p>
        </p:txBody>
      </p:sp>
      <p:sp>
        <p:nvSpPr>
          <p:cNvPr id="14" name="Rectangle 13"/>
          <p:cNvSpPr/>
          <p:nvPr/>
        </p:nvSpPr>
        <p:spPr>
          <a:xfrm>
            <a:off x="9875170" y="579899"/>
            <a:ext cx="1614545"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Gamme Aérosol</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8319" y="166078"/>
            <a:ext cx="2736851" cy="119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graphicFrame>
        <p:nvGraphicFramePr>
          <p:cNvPr id="17" name="Tableau 16"/>
          <p:cNvGraphicFramePr>
            <a:graphicFrameLocks noGrp="1"/>
          </p:cNvGraphicFramePr>
          <p:nvPr>
            <p:extLst>
              <p:ext uri="{D42A27DB-BD31-4B8C-83A1-F6EECF244321}">
                <p14:modId xmlns:p14="http://schemas.microsoft.com/office/powerpoint/2010/main" val="2680220278"/>
              </p:ext>
            </p:extLst>
          </p:nvPr>
        </p:nvGraphicFramePr>
        <p:xfrm>
          <a:off x="7138319" y="1406311"/>
          <a:ext cx="4493973" cy="4297680"/>
        </p:xfrm>
        <a:graphic>
          <a:graphicData uri="http://schemas.openxmlformats.org/drawingml/2006/table">
            <a:tbl>
              <a:tblPr firstRow="1" bandRow="1">
                <a:tableStyleId>{5C22544A-7EE6-4342-B048-85BDC9FD1C3A}</a:tableStyleId>
              </a:tblPr>
              <a:tblGrid>
                <a:gridCol w="761892"/>
                <a:gridCol w="1670980"/>
                <a:gridCol w="1216436"/>
                <a:gridCol w="844665"/>
              </a:tblGrid>
              <a:tr h="173184">
                <a:tc>
                  <a:txBody>
                    <a:bodyPr/>
                    <a:lstStyle/>
                    <a:p>
                      <a:r>
                        <a:rPr lang="fr-FR" sz="1500" b="0" dirty="0" err="1" smtClean="0">
                          <a:solidFill>
                            <a:schemeClr val="tx1"/>
                          </a:solidFill>
                        </a:rPr>
                        <a:t>Mipa</a:t>
                      </a:r>
                      <a:endParaRPr lang="fr-FR" sz="15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b="0" dirty="0" smtClean="0">
                          <a:solidFill>
                            <a:schemeClr val="tx1"/>
                          </a:solidFill>
                        </a:rPr>
                        <a:t>Zinc</a:t>
                      </a:r>
                      <a:endParaRPr lang="fr-FR" sz="15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b="0" dirty="0" smtClean="0">
                          <a:solidFill>
                            <a:schemeClr val="tx1"/>
                          </a:solidFill>
                        </a:rPr>
                        <a:t>Argent</a:t>
                      </a:r>
                      <a:endParaRPr lang="fr-FR" sz="15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b="0" dirty="0" smtClean="0">
                          <a:solidFill>
                            <a:schemeClr val="tx1"/>
                          </a:solidFill>
                        </a:rPr>
                        <a:t>400ml</a:t>
                      </a:r>
                      <a:endParaRPr lang="fr-FR" sz="15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Sls</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err="1" smtClean="0">
                          <a:solidFill>
                            <a:schemeClr val="tx1"/>
                          </a:solidFill>
                        </a:rPr>
                        <a:t>Phosphatan</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Beige</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400ml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Sika</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Corps creux</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Beige</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500ml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Sika</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err="1" smtClean="0">
                          <a:solidFill>
                            <a:schemeClr val="tx1"/>
                          </a:solidFill>
                        </a:rPr>
                        <a:t>Antigravillon</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Couleur gris</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400ml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Sika</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err="1" smtClean="0">
                          <a:solidFill>
                            <a:schemeClr val="tx1"/>
                          </a:solidFill>
                        </a:rPr>
                        <a:t>Antigravillon</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Couler</a:t>
                      </a:r>
                      <a:r>
                        <a:rPr lang="fr-FR" sz="1500" baseline="0" dirty="0" smtClean="0">
                          <a:solidFill>
                            <a:schemeClr val="tx1"/>
                          </a:solidFill>
                        </a:rPr>
                        <a:t> noir</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400ml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Mipa</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Apprêt en bombe</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Gris clair</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500ml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Mipa</a:t>
                      </a:r>
                      <a:r>
                        <a:rPr lang="fr-FR" sz="1500" dirty="0" smtClean="0">
                          <a:solidFill>
                            <a:schemeClr val="tx1"/>
                          </a:solidFill>
                        </a:rPr>
                        <a:t> </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Apprêt en bombe</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Gris foncé</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500ml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Lechler</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Apprêt coloré</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Rouge/jaune/vert/bleu</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400ml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Sls</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Noir mat</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Noir</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400ml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Mipa</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err="1" smtClean="0">
                          <a:solidFill>
                            <a:schemeClr val="tx1"/>
                          </a:solidFill>
                        </a:rPr>
                        <a:t>Pimaire</a:t>
                      </a:r>
                      <a:r>
                        <a:rPr lang="fr-FR" sz="1500" dirty="0" smtClean="0">
                          <a:solidFill>
                            <a:schemeClr val="tx1"/>
                          </a:solidFill>
                        </a:rPr>
                        <a:t> plastique</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Transparent métal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400ml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Sls</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Vernis</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Transparent</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500ml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184">
                <a:tc>
                  <a:txBody>
                    <a:bodyPr/>
                    <a:lstStyle/>
                    <a:p>
                      <a:r>
                        <a:rPr lang="fr-FR" sz="1500" dirty="0" err="1" smtClean="0">
                          <a:solidFill>
                            <a:schemeClr val="tx1"/>
                          </a:solidFill>
                        </a:rPr>
                        <a:t>Mipa</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Diluant</a:t>
                      </a:r>
                      <a:r>
                        <a:rPr lang="fr-FR" sz="1500" baseline="0" dirty="0" smtClean="0">
                          <a:solidFill>
                            <a:schemeClr val="tx1"/>
                          </a:solidFill>
                        </a:rPr>
                        <a:t> raccord</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Transparent</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500" dirty="0" smtClean="0">
                          <a:solidFill>
                            <a:schemeClr val="tx1"/>
                          </a:solidFill>
                        </a:rPr>
                        <a:t>400ml</a:t>
                      </a:r>
                      <a:endParaRPr lang="fr-F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4943" y="5881805"/>
            <a:ext cx="4017977" cy="864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8" name="ZoneTexte 17"/>
          <p:cNvSpPr txBox="1"/>
          <p:nvPr/>
        </p:nvSpPr>
        <p:spPr>
          <a:xfrm>
            <a:off x="5699610" y="6036955"/>
            <a:ext cx="3155006" cy="553998"/>
          </a:xfrm>
          <a:prstGeom prst="rect">
            <a:avLst/>
          </a:prstGeom>
          <a:noFill/>
        </p:spPr>
        <p:txBody>
          <a:bodyPr wrap="square" rtlCol="0">
            <a:spAutoFit/>
          </a:bodyPr>
          <a:lstStyle/>
          <a:p>
            <a:r>
              <a:rPr lang="fr-FR" sz="1500" dirty="0" smtClean="0"/>
              <a:t>Bombe de peinture </a:t>
            </a:r>
            <a:r>
              <a:rPr lang="fr-FR" sz="1500" dirty="0" err="1" smtClean="0"/>
              <a:t>sls</a:t>
            </a:r>
            <a:r>
              <a:rPr lang="fr-FR" sz="1500" dirty="0" smtClean="0"/>
              <a:t> disponible à la demande en 400ml</a:t>
            </a:r>
            <a:endParaRPr lang="fr-FR" sz="1500" dirty="0"/>
          </a:p>
        </p:txBody>
      </p:sp>
      <p:sp>
        <p:nvSpPr>
          <p:cNvPr id="24" name="Chevron 23">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Flèche courbée vers le bas 2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Rectangle 25"/>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7" name="Rectangle 26"/>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8" name="Chevron 27">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Rectangle 28"/>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95406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p:bldP spid="11" grpId="1"/>
      <p:bldP spid="12" grpId="0"/>
      <p:bldP spid="12" grpId="1"/>
      <p:bldP spid="13" grpId="0"/>
      <p:bldP spid="13"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45" y="166078"/>
            <a:ext cx="6328464"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Colles, Mastics et revêtement</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536782" y="1404851"/>
            <a:ext cx="2572510" cy="369332"/>
          </a:xfrm>
          <a:prstGeom prst="rect">
            <a:avLst/>
          </a:prstGeom>
        </p:spPr>
        <p:txBody>
          <a:bodyPr wrap="squar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Anti-Gravillon</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6" name="Rectangle 5"/>
          <p:cNvSpPr/>
          <p:nvPr/>
        </p:nvSpPr>
        <p:spPr>
          <a:xfrm>
            <a:off x="1816894" y="2974525"/>
            <a:ext cx="1412682" cy="369332"/>
          </a:xfrm>
          <a:prstGeom prst="rect">
            <a:avLst/>
          </a:prstGeom>
        </p:spPr>
        <p:txBody>
          <a:bodyPr wrap="squar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Corps creux</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7" name="Rectangle 6"/>
          <p:cNvSpPr/>
          <p:nvPr/>
        </p:nvSpPr>
        <p:spPr>
          <a:xfrm>
            <a:off x="1536782" y="4706680"/>
            <a:ext cx="1412682" cy="369332"/>
          </a:xfrm>
          <a:prstGeom prst="rect">
            <a:avLst/>
          </a:prstGeom>
        </p:spPr>
        <p:txBody>
          <a:bodyPr wrap="squar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Joints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8" name="Rectangle 7"/>
          <p:cNvSpPr/>
          <p:nvPr/>
        </p:nvSpPr>
        <p:spPr>
          <a:xfrm>
            <a:off x="7872682" y="4213169"/>
            <a:ext cx="1579789" cy="369332"/>
          </a:xfrm>
          <a:prstGeom prst="rect">
            <a:avLst/>
          </a:prstGeom>
        </p:spPr>
        <p:txBody>
          <a:bodyPr wrap="squar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Insonorisant</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0" name="Rectangle 9"/>
          <p:cNvSpPr/>
          <p:nvPr/>
        </p:nvSpPr>
        <p:spPr>
          <a:xfrm>
            <a:off x="7795158" y="1629751"/>
            <a:ext cx="2340360" cy="369332"/>
          </a:xfrm>
          <a:prstGeom prst="rect">
            <a:avLst/>
          </a:prstGeom>
        </p:spPr>
        <p:txBody>
          <a:bodyPr wrap="squar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Colle à pare brise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596" y="3900710"/>
            <a:ext cx="1664562" cy="840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181" y="4305740"/>
            <a:ext cx="1255713" cy="143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2840934"/>
            <a:ext cx="996950" cy="108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3" y="1484080"/>
            <a:ext cx="97790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7" name="Picture 7" descr="FullSizeRen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7300" y="1545534"/>
            <a:ext cx="1100138"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1" name="ZoneTexte 10"/>
          <p:cNvSpPr txBox="1"/>
          <p:nvPr/>
        </p:nvSpPr>
        <p:spPr>
          <a:xfrm>
            <a:off x="1813493" y="1681973"/>
            <a:ext cx="3016363" cy="1015663"/>
          </a:xfrm>
          <a:prstGeom prst="rect">
            <a:avLst/>
          </a:prstGeom>
          <a:noFill/>
        </p:spPr>
        <p:txBody>
          <a:bodyPr wrap="square" rtlCol="0">
            <a:spAutoFit/>
          </a:bodyPr>
          <a:lstStyle/>
          <a:p>
            <a:r>
              <a:rPr lang="fr-FR" sz="1500" dirty="0" smtClean="0"/>
              <a:t>Protection à base de caoutchouc et résine contre les impacts, la rouille et le sel. Disponible en Noir, blanc, gris</a:t>
            </a:r>
            <a:endParaRPr lang="fr-FR" sz="1500" dirty="0"/>
          </a:p>
        </p:txBody>
      </p:sp>
      <p:sp>
        <p:nvSpPr>
          <p:cNvPr id="12" name="ZoneTexte 11"/>
          <p:cNvSpPr txBox="1"/>
          <p:nvPr/>
        </p:nvSpPr>
        <p:spPr>
          <a:xfrm>
            <a:off x="1816894" y="3243875"/>
            <a:ext cx="3117963" cy="1246495"/>
          </a:xfrm>
          <a:prstGeom prst="rect">
            <a:avLst/>
          </a:prstGeom>
          <a:noFill/>
        </p:spPr>
        <p:txBody>
          <a:bodyPr wrap="square" rtlCol="0">
            <a:spAutoFit/>
          </a:bodyPr>
          <a:lstStyle/>
          <a:p>
            <a:r>
              <a:rPr lang="fr-FR" sz="1500" dirty="0" smtClean="0"/>
              <a:t>Protection antirouille de haute qualité à base de cire/résine, pour le traitement des corps creux de carrosserie. </a:t>
            </a:r>
          </a:p>
          <a:p>
            <a:r>
              <a:rPr lang="fr-FR" sz="1500" dirty="0" smtClean="0"/>
              <a:t>Disponible en blanc 1L </a:t>
            </a:r>
            <a:endParaRPr lang="fr-FR" sz="1500" dirty="0"/>
          </a:p>
        </p:txBody>
      </p:sp>
      <p:sp>
        <p:nvSpPr>
          <p:cNvPr id="14" name="Text Box 10"/>
          <p:cNvSpPr txBox="1">
            <a:spLocks noChangeArrowheads="1"/>
          </p:cNvSpPr>
          <p:nvPr/>
        </p:nvSpPr>
        <p:spPr bwMode="auto">
          <a:xfrm>
            <a:off x="1813493" y="5076012"/>
            <a:ext cx="3295536" cy="1631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Les joints ont une excellente adhérence , et une bonne résistance aux variations climatiques. Ils résistent à l’eau, à l’huile et aux carburants. Peuvent être peint.</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Disponible en blanc, gris et noir en boite de 310ml</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16" name="Text Box 11"/>
          <p:cNvSpPr txBox="1">
            <a:spLocks noChangeArrowheads="1"/>
          </p:cNvSpPr>
          <p:nvPr/>
        </p:nvSpPr>
        <p:spPr bwMode="auto">
          <a:xfrm>
            <a:off x="7951430" y="1966729"/>
            <a:ext cx="3265488" cy="217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Mastic néoprène de couleur gris  pour étanchéifier toutes les soudures de carrosseries. Résiste aux huiles et hydrocarbures et reste souple.</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-Colle à pare brise en boudin de 400ml et en cartouche de 300ml</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-kit colle à pare brise en cartouche de 300ml+primaire</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-mastic à la brosse couleur gris en 1kg.</a:t>
            </a:r>
          </a:p>
        </p:txBody>
      </p:sp>
      <p:sp>
        <p:nvSpPr>
          <p:cNvPr id="17" name="Text Box 12"/>
          <p:cNvSpPr txBox="1">
            <a:spLocks noChangeArrowheads="1"/>
          </p:cNvSpPr>
          <p:nvPr/>
        </p:nvSpPr>
        <p:spPr bwMode="auto">
          <a:xfrm>
            <a:off x="7872683" y="4582501"/>
            <a:ext cx="3265488" cy="113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Plaques </a:t>
            </a:r>
            <a:r>
              <a:rPr kumimoji="0" lang="fr-FR" sz="1500" b="0" i="0" u="none" strike="noStrike" cap="none" normalizeH="0" baseline="0" dirty="0" err="1" smtClean="0">
                <a:ln>
                  <a:noFill/>
                </a:ln>
                <a:solidFill>
                  <a:srgbClr val="000000"/>
                </a:solidFill>
                <a:effectLst/>
                <a:latin typeface="Calibri" panose="020F0502020204030204" pitchFamily="34" charset="0"/>
              </a:rPr>
              <a:t>insonorisantes</a:t>
            </a:r>
            <a:r>
              <a:rPr kumimoji="0" lang="fr-FR" sz="1500" b="0" i="0" u="none" strike="noStrike" cap="none" normalizeH="0" baseline="0" dirty="0" smtClean="0">
                <a:ln>
                  <a:noFill/>
                </a:ln>
                <a:solidFill>
                  <a:srgbClr val="000000"/>
                </a:solidFill>
                <a:effectLst/>
                <a:latin typeface="Calibri" panose="020F0502020204030204" pitchFamily="34" charset="0"/>
              </a:rPr>
              <a:t> autocollantes : pour être appliquées à l’intérieur des portes, fond de coffre… Evite la transmission des vibrations.</a:t>
            </a:r>
            <a:r>
              <a:rPr kumimoji="0" lang="fr-FR" sz="1500" b="0" i="0" u="none" strike="noStrike" cap="none" normalizeH="0" dirty="0" smtClean="0">
                <a:ln>
                  <a:noFill/>
                </a:ln>
                <a:solidFill>
                  <a:srgbClr val="000000"/>
                </a:solidFill>
                <a:effectLst/>
                <a:latin typeface="Calibri" panose="020F0502020204030204" pitchFamily="34" charset="0"/>
              </a:rPr>
              <a:t> Disponible en noir de 1L </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31" name="Chevron 30">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 name="Flèche courbée vers le bas 31">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3" name="Rectangle 32"/>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34" name="Rectangle 33"/>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35" name="Chevron 34">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Rectangle 35"/>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71755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1" grpId="0"/>
      <p:bldP spid="11" grpId="1"/>
      <p:bldP spid="12" grpId="0"/>
      <p:bldP spid="12" grpId="1"/>
      <p:bldP spid="14" grpId="0"/>
      <p:bldP spid="14" grpId="1"/>
      <p:bldP spid="16" grpId="0"/>
      <p:bldP spid="16" grpId="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courbée vers le bas 3">
            <a:hlinkClick r:id="" action="ppaction://hlinkshowjump?jump=firstslide" highlightClick="1"/>
          </p:cNvPr>
          <p:cNvSpPr/>
          <p:nvPr/>
        </p:nvSpPr>
        <p:spPr>
          <a:xfrm rot="5400000">
            <a:off x="11133936" y="5877596"/>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Rectangle 4"/>
          <p:cNvSpPr/>
          <p:nvPr/>
        </p:nvSpPr>
        <p:spPr>
          <a:xfrm>
            <a:off x="10766916" y="6348098"/>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6" name="Chevron 5">
            <a:hlinkClick r:id="" action="ppaction://hlinkshowjump?jump=previousslide" highlightClick="1"/>
          </p:cNvPr>
          <p:cNvSpPr/>
          <p:nvPr/>
        </p:nvSpPr>
        <p:spPr>
          <a:xfrm flipH="1">
            <a:off x="9819928" y="5765801"/>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p:cNvSpPr/>
          <p:nvPr/>
        </p:nvSpPr>
        <p:spPr>
          <a:xfrm>
            <a:off x="9301961" y="6396336"/>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183045" y="166078"/>
            <a:ext cx="6328464"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Colles, Mastics et revêtement</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2360258" y="1384163"/>
            <a:ext cx="2753402" cy="461665"/>
          </a:xfrm>
          <a:prstGeom prst="rect">
            <a:avLst/>
          </a:prstGeom>
        </p:spPr>
        <p:txBody>
          <a:bodyPr wrap="squar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Colle de réparation </a:t>
            </a:r>
            <a:endParaRPr lang="fr-FR" sz="2400"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6146" name="Picture 2" descr="apareil photo 09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208" y="2194812"/>
            <a:ext cx="1564368" cy="1174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0" name="Text Box 3"/>
          <p:cNvSpPr txBox="1">
            <a:spLocks noChangeArrowheads="1"/>
          </p:cNvSpPr>
          <p:nvPr/>
        </p:nvSpPr>
        <p:spPr bwMode="auto">
          <a:xfrm>
            <a:off x="2104215" y="2277283"/>
            <a:ext cx="3265488" cy="1639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Colle </a:t>
            </a:r>
            <a:r>
              <a:rPr kumimoji="0" lang="fr-FR" sz="1500" b="0" i="0" u="none" strike="noStrike" cap="none" normalizeH="0" baseline="0" dirty="0" err="1" smtClean="0">
                <a:ln>
                  <a:noFill/>
                </a:ln>
                <a:solidFill>
                  <a:srgbClr val="000000"/>
                </a:solidFill>
                <a:effectLst/>
                <a:latin typeface="Calibri" panose="020F0502020204030204" pitchFamily="34" charset="0"/>
              </a:rPr>
              <a:t>Kemtex</a:t>
            </a:r>
            <a:r>
              <a:rPr kumimoji="0" lang="fr-FR" sz="1500" b="0" i="0" u="none" strike="noStrike" cap="none" normalizeH="0" baseline="0" dirty="0" smtClean="0">
                <a:ln>
                  <a:noFill/>
                </a:ln>
                <a:solidFill>
                  <a:srgbClr val="000000"/>
                </a:solidFill>
                <a:effectLst/>
                <a:latin typeface="Calibri" panose="020F0502020204030204" pitchFamily="34" charset="0"/>
              </a:rPr>
              <a:t> permettant la réparation de matières plastique et polyester </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-colle réparation plastique en 500ml</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-buse à mélanger 12 pièces</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-tapis renforcer 10 pièces</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-pistolet pour colle plastique 1 pièce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663" y="3916999"/>
            <a:ext cx="1564368" cy="1174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1" name="Text Box 5"/>
          <p:cNvSpPr txBox="1">
            <a:spLocks noChangeArrowheads="1"/>
          </p:cNvSpPr>
          <p:nvPr/>
        </p:nvSpPr>
        <p:spPr bwMode="auto">
          <a:xfrm>
            <a:off x="2115335" y="3916999"/>
            <a:ext cx="3243248" cy="2677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rPr>
              <a:t>Colle a base d’époxy pour coller des panneaux en métal de mêmes ou différentes sortes , l’alternative pour la soudure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rPr>
              <a:t>Remplacement pavillon , panneau porte , aile arrière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rPr>
              <a:t>Idéal pour coller tout acier et aluminium.</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rPr>
              <a:t>Disponible: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chemeClr val="tx1"/>
                </a:solidFill>
                <a:effectLst/>
              </a:rPr>
              <a:t>-Colle</a:t>
            </a:r>
            <a:r>
              <a:rPr kumimoji="0" lang="fr-FR" sz="1500" b="0" i="0" u="none" strike="noStrike" cap="none" normalizeH="0" dirty="0" smtClean="0">
                <a:ln>
                  <a:noFill/>
                </a:ln>
                <a:solidFill>
                  <a:schemeClr val="tx1"/>
                </a:solidFill>
                <a:effectLst/>
              </a:rPr>
              <a:t> </a:t>
            </a:r>
            <a:r>
              <a:rPr kumimoji="0" lang="fr-FR" sz="1500" b="0" i="0" u="none" strike="noStrike" cap="none" normalizeH="0" dirty="0" err="1" smtClean="0">
                <a:ln>
                  <a:noFill/>
                </a:ln>
                <a:solidFill>
                  <a:schemeClr val="tx1"/>
                </a:solidFill>
                <a:effectLst/>
              </a:rPr>
              <a:t>reparation</a:t>
            </a:r>
            <a:r>
              <a:rPr kumimoji="0" lang="fr-FR" sz="1500" b="0" i="0" u="none" strike="noStrike" cap="none" normalizeH="0" dirty="0" smtClean="0">
                <a:ln>
                  <a:noFill/>
                </a:ln>
                <a:solidFill>
                  <a:schemeClr val="tx1"/>
                </a:solidFill>
                <a:effectLst/>
              </a:rPr>
              <a:t> </a:t>
            </a:r>
            <a:r>
              <a:rPr kumimoji="0" lang="fr-FR" sz="1500" b="0" i="0" u="none" strike="noStrike" cap="none" normalizeH="0" dirty="0" err="1" smtClean="0">
                <a:ln>
                  <a:noFill/>
                </a:ln>
                <a:solidFill>
                  <a:schemeClr val="tx1"/>
                </a:solidFill>
                <a:effectLst/>
              </a:rPr>
              <a:t>metal</a:t>
            </a:r>
            <a:r>
              <a:rPr kumimoji="0" lang="fr-FR" sz="1500" b="0" i="0" u="none" strike="noStrike" cap="none" normalizeH="0" dirty="0" smtClean="0">
                <a:ln>
                  <a:noFill/>
                </a:ln>
                <a:solidFill>
                  <a:schemeClr val="tx1"/>
                </a:solidFill>
                <a:effectLst/>
              </a:rPr>
              <a:t> 220ml</a:t>
            </a:r>
          </a:p>
          <a:p>
            <a:pPr marL="0" marR="0" lvl="0" indent="0" algn="l" defTabSz="914400" rtl="0" eaLnBrk="0" fontAlgn="base" latinLnBrk="0" hangingPunct="0">
              <a:lnSpc>
                <a:spcPct val="100000"/>
              </a:lnSpc>
              <a:spcBef>
                <a:spcPct val="0"/>
              </a:spcBef>
              <a:spcAft>
                <a:spcPct val="0"/>
              </a:spcAft>
              <a:buClrTx/>
              <a:buSzTx/>
              <a:buFontTx/>
              <a:buNone/>
              <a:tabLst/>
            </a:pPr>
            <a:r>
              <a:rPr lang="fr-FR" sz="1500" baseline="0" dirty="0" smtClean="0"/>
              <a:t>-buse</a:t>
            </a:r>
            <a:r>
              <a:rPr lang="fr-FR" sz="1500" dirty="0" smtClean="0"/>
              <a:t> à mélanger 10 pièces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chemeClr val="tx1"/>
                </a:solidFill>
                <a:effectLst/>
              </a:rPr>
              <a:t>-pistolet</a:t>
            </a:r>
            <a:r>
              <a:rPr kumimoji="0" lang="fr-FR" sz="1500" b="0" i="0" u="none" strike="noStrike" cap="none" normalizeH="0" dirty="0" smtClean="0">
                <a:ln>
                  <a:noFill/>
                </a:ln>
                <a:solidFill>
                  <a:schemeClr val="tx1"/>
                </a:solidFill>
                <a:effectLst/>
              </a:rPr>
              <a:t> pour colle métal</a:t>
            </a:r>
            <a:endParaRPr kumimoji="0" lang="fr-FR" sz="1500" b="0" i="0" u="none" strike="noStrike" cap="none" normalizeH="0" baseline="0" dirty="0" smtClean="0">
              <a:ln>
                <a:noFill/>
              </a:ln>
              <a:solidFill>
                <a:schemeClr val="tx1"/>
              </a:solidFill>
              <a:effectLst/>
            </a:endParaRPr>
          </a:p>
        </p:txBody>
      </p:sp>
      <p:sp>
        <p:nvSpPr>
          <p:cNvPr id="14" name="Rectangle 13"/>
          <p:cNvSpPr/>
          <p:nvPr/>
        </p:nvSpPr>
        <p:spPr>
          <a:xfrm>
            <a:off x="8013512" y="1247889"/>
            <a:ext cx="2753402" cy="461665"/>
          </a:xfrm>
          <a:prstGeom prst="rect">
            <a:avLst/>
          </a:prstGeom>
        </p:spPr>
        <p:txBody>
          <a:bodyPr wrap="squar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Pistolet anti-gravillon</a:t>
            </a:r>
            <a:endParaRPr lang="fr-FR" sz="2400"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509" y="1840623"/>
            <a:ext cx="1766383" cy="1882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3" name="Text Box 7"/>
          <p:cNvSpPr txBox="1">
            <a:spLocks noChangeArrowheads="1"/>
          </p:cNvSpPr>
          <p:nvPr/>
        </p:nvSpPr>
        <p:spPr bwMode="auto">
          <a:xfrm>
            <a:off x="8277892" y="2077484"/>
            <a:ext cx="3371850" cy="123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Pistolet d’application pour anti-gravillons, livré avec 2 buses, 2 tubes plongeurs        jetables et un flexible pour corps creux. Vendu par set</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Disponible en buses jetables et </a:t>
            </a:r>
            <a:r>
              <a:rPr lang="fr-FR" sz="1500" dirty="0" err="1" smtClean="0">
                <a:solidFill>
                  <a:srgbClr val="000000"/>
                </a:solidFill>
                <a:latin typeface="Calibri" panose="020F0502020204030204" pitchFamily="34" charset="0"/>
              </a:rPr>
              <a:t>reglable</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72614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p:bldP spid="10" grpId="1"/>
      <p:bldP spid="11" grpId="0"/>
      <p:bldP spid="11"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645471" y="3024356"/>
            <a:ext cx="3603515" cy="154273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Crème de soins très douce et sans silicone. La crème est à appliquer après le lavage des mains pour lutter contre les gerçures et l’assèchement de la peau. </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2" name="Rectangle 21"/>
          <p:cNvSpPr/>
          <p:nvPr/>
        </p:nvSpPr>
        <p:spPr>
          <a:xfrm>
            <a:off x="6573125" y="1870795"/>
            <a:ext cx="5348812" cy="1370632"/>
          </a:xfrm>
          <a:prstGeom prst="rect">
            <a:avLst/>
          </a:prstGeom>
        </p:spPr>
        <p:txBody>
          <a:bodyPr wrap="square">
            <a:spAutoFit/>
          </a:bodyPr>
          <a:lstStyle/>
          <a:p>
            <a:pPr>
              <a:lnSpc>
                <a:spcPct val="119000"/>
              </a:lnSpc>
              <a:spcAft>
                <a:spcPts val="1400"/>
              </a:spcAft>
            </a:pPr>
            <a:r>
              <a:rPr lang="fr-FR" sz="1500" kern="1400" dirty="0">
                <a:solidFill>
                  <a:srgbClr val="000000"/>
                </a:solidFill>
                <a:latin typeface="Calibri" panose="020F0502020204030204" pitchFamily="34" charset="0"/>
              </a:rPr>
              <a:t>Sans abrasifs minéraux .Biodégradable supérieur a 90% .Laisse la peau douce </a:t>
            </a:r>
            <a:r>
              <a:rPr lang="fr-FR" sz="1500" kern="1400" dirty="0" smtClean="0">
                <a:solidFill>
                  <a:srgbClr val="000000"/>
                </a:solidFill>
                <a:latin typeface="Calibri" panose="020F0502020204030204" pitchFamily="34" charset="0"/>
              </a:rPr>
              <a:t>. </a:t>
            </a:r>
            <a:r>
              <a:rPr lang="fr-FR" sz="1500" kern="1400" dirty="0">
                <a:solidFill>
                  <a:srgbClr val="000000"/>
                </a:solidFill>
                <a:latin typeface="Calibri" panose="020F0502020204030204" pitchFamily="34" charset="0"/>
              </a:rPr>
              <a:t>Ne bouche pas les </a:t>
            </a:r>
            <a:r>
              <a:rPr lang="fr-FR" sz="1500" kern="1400" dirty="0" smtClean="0">
                <a:solidFill>
                  <a:srgbClr val="000000"/>
                </a:solidFill>
                <a:latin typeface="Calibri" panose="020F0502020204030204" pitchFamily="34" charset="0"/>
              </a:rPr>
              <a:t>égouts. Disponible savon de 4kg (pate ou crème) et savon peinture en crème de 250kg.</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7" name="Rectangle 16"/>
          <p:cNvSpPr/>
          <p:nvPr/>
        </p:nvSpPr>
        <p:spPr>
          <a:xfrm>
            <a:off x="2029351" y="2605225"/>
            <a:ext cx="4031199" cy="1920013"/>
          </a:xfrm>
          <a:prstGeom prst="rect">
            <a:avLst/>
          </a:prstGeom>
        </p:spPr>
        <p:txBody>
          <a:bodyPr wrap="square">
            <a:spAutoFit/>
          </a:bodyPr>
          <a:lstStyle/>
          <a:p>
            <a:pPr>
              <a:lnSpc>
                <a:spcPct val="119000"/>
              </a:lnSpc>
              <a:spcAft>
                <a:spcPts val="1400"/>
              </a:spcAft>
            </a:pPr>
            <a:r>
              <a:rPr lang="fr-FR" sz="1500" kern="1400" dirty="0" smtClean="0">
                <a:solidFill>
                  <a:srgbClr val="000000"/>
                </a:solidFill>
                <a:latin typeface="Calibri" panose="020F0502020204030204" pitchFamily="34" charset="0"/>
              </a:rPr>
              <a:t>-Les </a:t>
            </a:r>
            <a:r>
              <a:rPr lang="fr-FR" sz="1500" kern="1400" dirty="0">
                <a:solidFill>
                  <a:srgbClr val="000000"/>
                </a:solidFill>
                <a:latin typeface="Calibri" panose="020F0502020204030204" pitchFamily="34" charset="0"/>
              </a:rPr>
              <a:t>gants en nitrile de qualité supérieure résistants aux hydrocarbures, plus épais, plus résistants que les </a:t>
            </a:r>
            <a:r>
              <a:rPr lang="fr-FR" sz="1500" kern="1400" dirty="0" smtClean="0">
                <a:solidFill>
                  <a:srgbClr val="000000"/>
                </a:solidFill>
                <a:latin typeface="Calibri" panose="020F0502020204030204" pitchFamily="34" charset="0"/>
              </a:rPr>
              <a:t>gants nitriles </a:t>
            </a:r>
            <a:r>
              <a:rPr lang="fr-FR" sz="1500" kern="1400" dirty="0">
                <a:solidFill>
                  <a:srgbClr val="000000"/>
                </a:solidFill>
                <a:latin typeface="Calibri" panose="020F0502020204030204" pitchFamily="34" charset="0"/>
              </a:rPr>
              <a:t>classiques</a:t>
            </a:r>
            <a:r>
              <a:rPr lang="fr-FR" sz="1500" kern="1400" dirty="0" smtClean="0">
                <a:solidFill>
                  <a:srgbClr val="000000"/>
                </a:solidFill>
                <a:latin typeface="Calibri" panose="020F0502020204030204" pitchFamily="34" charset="0"/>
              </a:rPr>
              <a:t>. Disponible en noir, en taille M L et XL en boite de 60.</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4" name="Rectangle 3"/>
          <p:cNvSpPr/>
          <p:nvPr/>
        </p:nvSpPr>
        <p:spPr>
          <a:xfrm>
            <a:off x="255305" y="-3416"/>
            <a:ext cx="4180568"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Hygiène et sécurité</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070812" y="958586"/>
            <a:ext cx="1426994"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Gants jetables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7" name="Flèche courbée vers le bas 6">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2070812" y="3999284"/>
            <a:ext cx="1664238"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Gants industriels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2" name="Rectangle 11"/>
          <p:cNvSpPr/>
          <p:nvPr/>
        </p:nvSpPr>
        <p:spPr>
          <a:xfrm>
            <a:off x="2517662" y="5413193"/>
            <a:ext cx="195277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Combinaison jetable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3" name="Rectangle 12"/>
          <p:cNvSpPr/>
          <p:nvPr/>
        </p:nvSpPr>
        <p:spPr>
          <a:xfrm>
            <a:off x="6584789" y="1623664"/>
            <a:ext cx="790153"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Savons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4" name="Rectangle 13"/>
          <p:cNvSpPr/>
          <p:nvPr/>
        </p:nvSpPr>
        <p:spPr>
          <a:xfrm>
            <a:off x="6645471" y="4078508"/>
            <a:ext cx="1816524"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Masque à peinture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5" name="Rectangle 14"/>
          <p:cNvSpPr/>
          <p:nvPr/>
        </p:nvSpPr>
        <p:spPr>
          <a:xfrm>
            <a:off x="6645471" y="2834999"/>
            <a:ext cx="1491114"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Crème de soins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138" y="958586"/>
            <a:ext cx="1596176" cy="8948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71" name="Picture 3" descr="photo iphone gaetan 1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362" y="2484017"/>
            <a:ext cx="1596176" cy="96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72" name="Picture 4" descr="photo iphone gaetan 1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010" y="3952199"/>
            <a:ext cx="1015380" cy="1357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7700" y="5453558"/>
            <a:ext cx="1231188" cy="91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74" name="Picture 6" descr="apareil photo 08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2132" y="4444189"/>
            <a:ext cx="1099315" cy="824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1635" y="1669693"/>
            <a:ext cx="539306" cy="116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76" name="Picture 8" descr="photo iphone gaetan 19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502" t="12607" r="19994" b="9582"/>
          <a:stretch/>
        </p:blipFill>
        <p:spPr bwMode="auto">
          <a:xfrm>
            <a:off x="5936686" y="2907570"/>
            <a:ext cx="539306" cy="1047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6" name="Rectangle 15"/>
          <p:cNvSpPr/>
          <p:nvPr/>
        </p:nvSpPr>
        <p:spPr>
          <a:xfrm>
            <a:off x="2029352" y="1252035"/>
            <a:ext cx="3497943" cy="1920013"/>
          </a:xfrm>
          <a:prstGeom prst="rect">
            <a:avLst/>
          </a:prstGeom>
        </p:spPr>
        <p:txBody>
          <a:bodyPr wrap="square">
            <a:spAutoFit/>
          </a:bodyPr>
          <a:lstStyle/>
          <a:p>
            <a:pPr>
              <a:lnSpc>
                <a:spcPct val="119000"/>
              </a:lnSpc>
              <a:spcAft>
                <a:spcPts val="1400"/>
              </a:spcAft>
            </a:pPr>
            <a:r>
              <a:rPr lang="fr-FR" sz="1500" kern="1400" dirty="0" smtClean="0">
                <a:solidFill>
                  <a:srgbClr val="000000"/>
                </a:solidFill>
                <a:latin typeface="Calibri" panose="020F0502020204030204" pitchFamily="34" charset="0"/>
              </a:rPr>
              <a:t>-Les </a:t>
            </a:r>
            <a:r>
              <a:rPr lang="fr-FR" sz="1500" kern="1400" dirty="0">
                <a:solidFill>
                  <a:srgbClr val="000000"/>
                </a:solidFill>
                <a:latin typeface="Calibri" panose="020F0502020204030204" pitchFamily="34" charset="0"/>
              </a:rPr>
              <a:t>gants en nitrile de haute qualité non poudrés et sans silicone pour une excellente protection en usage court</a:t>
            </a:r>
            <a:r>
              <a:rPr lang="fr-FR" sz="1500" kern="1400" dirty="0" smtClean="0">
                <a:solidFill>
                  <a:srgbClr val="000000"/>
                </a:solidFill>
                <a:latin typeface="Calibri" panose="020F0502020204030204" pitchFamily="34" charset="0"/>
              </a:rPr>
              <a:t>. Disponible en bleu, en taille M L et XL en boite de 100. </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8" name="Rectangle 17"/>
          <p:cNvSpPr/>
          <p:nvPr/>
        </p:nvSpPr>
        <p:spPr>
          <a:xfrm>
            <a:off x="1987314" y="4368616"/>
            <a:ext cx="3410857"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Gants résistants à de nombreux produits chimiques pour un usage fréquent</a:t>
            </a:r>
            <a:r>
              <a:rPr lang="fr-FR" sz="1500" kern="1400" dirty="0" smtClean="0">
                <a:solidFill>
                  <a:srgbClr val="000000"/>
                </a:solidFill>
                <a:latin typeface="Calibri" panose="020F0502020204030204" pitchFamily="34" charset="0"/>
              </a:rPr>
              <a:t>. Disponible en taille 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6" name="Rectangle 25"/>
          <p:cNvSpPr/>
          <p:nvPr/>
        </p:nvSpPr>
        <p:spPr>
          <a:xfrm>
            <a:off x="6060549" y="-66730"/>
            <a:ext cx="2133918"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Combinaison en Nylon</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20" name="Text Box 9"/>
          <p:cNvSpPr txBox="1">
            <a:spLocks noChangeArrowheads="1"/>
          </p:cNvSpPr>
          <p:nvPr/>
        </p:nvSpPr>
        <p:spPr bwMode="auto">
          <a:xfrm>
            <a:off x="6122140" y="258740"/>
            <a:ext cx="5282460" cy="143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Combinaison a utiliser durant l’application de peinture pour protéger le peintre contre le brouillard de peinture , mais aussi pour empêcher les fibres , peluches et poussières de vêtement de se déposer sur la surface peinte. Combinaison blanche avec fils de carbone pour éliminer l’électricité statique , lavable , très résistant a la déchirure.</a:t>
            </a:r>
            <a:r>
              <a:rPr kumimoji="0" lang="fr-FR" sz="1500" b="0" i="0" u="none" strike="noStrike" cap="none" normalizeH="0" dirty="0" smtClean="0">
                <a:ln>
                  <a:noFill/>
                </a:ln>
                <a:solidFill>
                  <a:srgbClr val="000000"/>
                </a:solidFill>
                <a:effectLst/>
                <a:latin typeface="Calibri" panose="020F0502020204030204" pitchFamily="34" charset="0"/>
              </a:rPr>
              <a:t> Disponible en 48, 52, 56, 60, 64. </a:t>
            </a:r>
            <a:endParaRPr kumimoji="0" lang="fr-FR" sz="1500" b="0" i="0" u="none" strike="noStrike" cap="none" normalizeH="0" baseline="0" dirty="0" smtClean="0">
              <a:ln>
                <a:noFill/>
              </a:ln>
              <a:solidFill>
                <a:schemeClr val="tx1"/>
              </a:solidFill>
              <a:effectLst/>
              <a:latin typeface="Arial" panose="020B0604020202020204" pitchFamily="34" charset="0"/>
            </a:endParaRPr>
          </a:p>
        </p:txBody>
      </p:sp>
      <p:sp>
        <p:nvSpPr>
          <p:cNvPr id="21" name="Rectangle 20"/>
          <p:cNvSpPr/>
          <p:nvPr/>
        </p:nvSpPr>
        <p:spPr>
          <a:xfrm>
            <a:off x="2415418" y="5710473"/>
            <a:ext cx="3645131" cy="1645322"/>
          </a:xfrm>
          <a:prstGeom prst="rect">
            <a:avLst/>
          </a:prstGeom>
        </p:spPr>
        <p:txBody>
          <a:bodyPr wrap="square">
            <a:spAutoFit/>
          </a:bodyPr>
          <a:lstStyle/>
          <a:p>
            <a:pPr>
              <a:lnSpc>
                <a:spcPct val="119000"/>
              </a:lnSpc>
              <a:spcAft>
                <a:spcPts val="1400"/>
              </a:spcAft>
            </a:pPr>
            <a:r>
              <a:rPr lang="fr-FR" sz="1500" kern="1400" dirty="0">
                <a:solidFill>
                  <a:srgbClr val="000000"/>
                </a:solidFill>
                <a:latin typeface="Calibri" panose="020F0502020204030204" pitchFamily="34" charset="0"/>
              </a:rPr>
              <a:t>Combinaison anti statique a usage court durant l’application de peinture , résistante a l’abrasion micro perforé , double épaisseur  sans peluche . </a:t>
            </a:r>
            <a:r>
              <a:rPr lang="fr-FR" sz="1500" kern="1400" dirty="0" smtClean="0">
                <a:solidFill>
                  <a:srgbClr val="000000"/>
                </a:solidFill>
                <a:latin typeface="Calibri" panose="020F0502020204030204" pitchFamily="34" charset="0"/>
              </a:rPr>
              <a:t>Disponible en M, L, XL, XXL.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4" name="Rectangle 23"/>
          <p:cNvSpPr/>
          <p:nvPr/>
        </p:nvSpPr>
        <p:spPr>
          <a:xfrm>
            <a:off x="6894284" y="4404448"/>
            <a:ext cx="5174976" cy="3360407"/>
          </a:xfrm>
          <a:prstGeom prst="rect">
            <a:avLst/>
          </a:prstGeom>
        </p:spPr>
        <p:txBody>
          <a:bodyPr wrap="square">
            <a:spAutoFit/>
          </a:bodyPr>
          <a:lstStyle/>
          <a:p>
            <a:r>
              <a:rPr lang="fr-FR" sz="1500" kern="1400" dirty="0" smtClean="0">
                <a:solidFill>
                  <a:srgbClr val="000000"/>
                </a:solidFill>
              </a:rPr>
              <a:t>-Masque </a:t>
            </a:r>
            <a:r>
              <a:rPr lang="fr-FR" sz="1500" kern="1400" dirty="0">
                <a:solidFill>
                  <a:srgbClr val="000000"/>
                </a:solidFill>
              </a:rPr>
              <a:t>à peinture jetable pour la protection contre les vapeurs toxiques de peinture et de </a:t>
            </a:r>
            <a:r>
              <a:rPr lang="fr-FR" sz="1500" kern="1400" dirty="0" smtClean="0">
                <a:solidFill>
                  <a:srgbClr val="000000"/>
                </a:solidFill>
              </a:rPr>
              <a:t>diluant. Disponible à l’unité</a:t>
            </a:r>
          </a:p>
          <a:p>
            <a:r>
              <a:rPr lang="fr-FR" sz="1500" kern="1400" dirty="0" smtClean="0">
                <a:solidFill>
                  <a:srgbClr val="000000"/>
                </a:solidFill>
              </a:rPr>
              <a:t> -</a:t>
            </a:r>
            <a:r>
              <a:rPr lang="fr-FR" sz="1500" dirty="0" smtClean="0"/>
              <a:t>Masque d’hygiène contre les particules de poussières non toxiques, conçu pour un travail occasionnel , léger et confortable</a:t>
            </a:r>
          </a:p>
          <a:p>
            <a:r>
              <a:rPr lang="fr-FR" sz="1500" dirty="0" smtClean="0"/>
              <a:t>Disponible en 20 pièces</a:t>
            </a:r>
          </a:p>
          <a:p>
            <a:r>
              <a:rPr lang="fr-FR" sz="1500" dirty="0" smtClean="0"/>
              <a:t>-</a:t>
            </a:r>
            <a:r>
              <a:rPr lang="fr-FR" sz="1500" dirty="0"/>
              <a:t> Masque de protection contre les particules de poussières (P2), membrane flexible pour adapter a la forme du nez et soupape pour évacuer la chaleur et l’humidité de la respiration. </a:t>
            </a:r>
            <a:endParaRPr lang="fr-FR" sz="1500" dirty="0" smtClean="0"/>
          </a:p>
          <a:p>
            <a:r>
              <a:rPr lang="fr-FR" sz="1500" dirty="0" smtClean="0"/>
              <a:t>Disponible en 10 pièces</a:t>
            </a:r>
            <a:endParaRPr lang="fr-FR" sz="1500" dirty="0"/>
          </a:p>
          <a:p>
            <a:r>
              <a:rPr lang="fr-FR" sz="1500" dirty="0"/>
              <a:t> </a:t>
            </a:r>
          </a:p>
          <a:p>
            <a:endParaRPr lang="fr-FR" sz="1500" dirty="0"/>
          </a:p>
          <a:p>
            <a:pPr>
              <a:lnSpc>
                <a:spcPct val="119000"/>
              </a:lnSpc>
              <a:spcAft>
                <a:spcPts val="1400"/>
              </a:spcAft>
            </a:pPr>
            <a:endParaRPr lang="fr-FR" sz="1500" kern="1400" dirty="0">
              <a:solidFill>
                <a:srgbClr val="000000"/>
              </a:solidFill>
            </a:endParaRPr>
          </a:p>
          <a:p>
            <a:pPr>
              <a:lnSpc>
                <a:spcPct val="119000"/>
              </a:lnSpc>
              <a:spcAft>
                <a:spcPts val="600"/>
              </a:spcAft>
            </a:pPr>
            <a:r>
              <a:rPr lang="fr-FR" sz="1500" kern="1400" dirty="0">
                <a:solidFill>
                  <a:srgbClr val="000000"/>
                </a:solidFill>
              </a:rPr>
              <a:t> </a:t>
            </a:r>
            <a:endParaRPr lang="fr-FR" sz="1500" kern="1400" dirty="0">
              <a:ln>
                <a:noFill/>
              </a:ln>
              <a:solidFill>
                <a:srgbClr val="000000"/>
              </a:solidFill>
              <a:effectLst/>
            </a:endParaRPr>
          </a:p>
        </p:txBody>
      </p:sp>
      <p:pic>
        <p:nvPicPr>
          <p:cNvPr id="7179" name="Picture 11" descr="photo iphone gaetan 19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7239" y="5373991"/>
            <a:ext cx="785724" cy="10520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7181" name="Picture 13" descr="http://www.centrale-du-carrossier.fr/Images/HS00P.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8172" y="53076"/>
            <a:ext cx="533464" cy="132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60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3" grpId="0"/>
      <p:bldP spid="23" grpId="1"/>
      <p:bldP spid="22" grpId="0"/>
      <p:bldP spid="22" grpId="1"/>
      <p:bldP spid="17" grpId="0"/>
      <p:bldP spid="17" grpId="1"/>
      <p:bldP spid="16" grpId="0"/>
      <p:bldP spid="16" grpId="1"/>
      <p:bldP spid="18" grpId="0"/>
      <p:bldP spid="18" grpId="1"/>
      <p:bldP spid="20" grpId="0"/>
      <p:bldP spid="20" grpId="1"/>
      <p:bldP spid="21" grpId="0"/>
      <p:bldP spid="21" grpId="1"/>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86632" y="2440951"/>
            <a:ext cx="4396356"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Filtres coniques en papier pour les bases </a:t>
            </a:r>
            <a:r>
              <a:rPr lang="fr-FR" sz="1500" kern="1400" dirty="0" smtClean="0">
                <a:solidFill>
                  <a:srgbClr val="000000"/>
                </a:solidFill>
                <a:latin typeface="Calibri" panose="020F0502020204030204" pitchFamily="34" charset="0"/>
              </a:rPr>
              <a:t>sol vantées </a:t>
            </a:r>
            <a:r>
              <a:rPr lang="fr-FR" sz="1500" kern="1400" dirty="0">
                <a:solidFill>
                  <a:srgbClr val="000000"/>
                </a:solidFill>
                <a:latin typeface="Calibri" panose="020F0502020204030204" pitchFamily="34" charset="0"/>
              </a:rPr>
              <a:t>ou hydrodiluables. </a:t>
            </a:r>
            <a:r>
              <a:rPr lang="fr-FR" sz="1500" kern="1400" dirty="0" smtClean="0">
                <a:solidFill>
                  <a:srgbClr val="000000"/>
                </a:solidFill>
                <a:latin typeface="Calibri" panose="020F0502020204030204" pitchFamily="34" charset="0"/>
              </a:rPr>
              <a:t>Disponible en </a:t>
            </a:r>
            <a:r>
              <a:rPr lang="fr-FR" sz="1500" kern="1400" dirty="0" err="1" smtClean="0">
                <a:solidFill>
                  <a:srgbClr val="000000"/>
                </a:solidFill>
                <a:latin typeface="Calibri" panose="020F0502020204030204" pitchFamily="34" charset="0"/>
              </a:rPr>
              <a:t>cones</a:t>
            </a:r>
            <a:r>
              <a:rPr lang="fr-FR" sz="1500" kern="1400" dirty="0" smtClean="0">
                <a:solidFill>
                  <a:srgbClr val="000000"/>
                </a:solidFill>
                <a:latin typeface="Calibri" panose="020F0502020204030204" pitchFamily="34" charset="0"/>
              </a:rPr>
              <a:t> de 125 et 190 microns, 125 unités.</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1" name="Rectangle 10"/>
          <p:cNvSpPr/>
          <p:nvPr/>
        </p:nvSpPr>
        <p:spPr>
          <a:xfrm>
            <a:off x="7556467" y="669780"/>
            <a:ext cx="4760600" cy="1524841"/>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Réglettes en plastique recyclé, flexibles pour racler les bords des godets. </a:t>
            </a:r>
            <a:r>
              <a:rPr lang="fr-FR" sz="1500" kern="1400" dirty="0" smtClean="0">
                <a:solidFill>
                  <a:srgbClr val="000000"/>
                </a:solidFill>
                <a:latin typeface="Calibri" panose="020F0502020204030204" pitchFamily="34" charset="0"/>
              </a:rPr>
              <a:t> Disponible turbomix petit et grand modèle en boite de 200 et 500 pièces. Réglette de mélange 250 pièces</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4" name="Rectangle 3"/>
          <p:cNvSpPr/>
          <p:nvPr/>
        </p:nvSpPr>
        <p:spPr>
          <a:xfrm>
            <a:off x="307284" y="0"/>
            <a:ext cx="4483022"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Matériel de peinture</a:t>
            </a:r>
            <a:endParaRPr lang="fr-FR" sz="4000" b="0" cap="none" spc="0" dirty="0">
              <a:ln w="0"/>
              <a:solidFill>
                <a:schemeClr val="tx1"/>
              </a:solidFill>
              <a:effectLst>
                <a:outerShdw blurRad="38100" dist="19050" dir="2700000" algn="tl" rotWithShape="0">
                  <a:schemeClr val="dk1">
                    <a:alpha val="40000"/>
                  </a:schemeClr>
                </a:outerShdw>
              </a:effectLst>
            </a:endParaRPr>
          </a:p>
        </p:txBody>
      </p:sp>
      <p:pic>
        <p:nvPicPr>
          <p:cNvPr id="8194" name="Picture 2" descr="photo iphone gaetan 2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900" y="634606"/>
            <a:ext cx="1386330" cy="1035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195" name="Picture 3" descr="photo iphone gaetan 2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900" y="2191031"/>
            <a:ext cx="1386330" cy="1035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973" y="3572862"/>
            <a:ext cx="1306183" cy="952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197" name="Picture 5" descr="photo iphone gaetan 2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6631" y="429705"/>
            <a:ext cx="1129836" cy="151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198" name="Picture 6" descr="photo iphone gaetan 2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706" y="2166916"/>
            <a:ext cx="1575912" cy="1176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19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5706" y="3623659"/>
            <a:ext cx="1575912" cy="1182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8200" name="Picture 8" descr="IMG_06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5706" y="5104795"/>
            <a:ext cx="1575912" cy="1182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Chevron 11">
            <a:hlinkClick r:id="" action="ppaction://hlinkshowjump?jump=nextslide"/>
          </p:cNvPr>
          <p:cNvSpPr/>
          <p:nvPr/>
        </p:nvSpPr>
        <p:spPr>
          <a:xfrm>
            <a:off x="11627756" y="5750977"/>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Flèche courbée vers le bas 12">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Rectangle 13"/>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7881618" y="5287609"/>
            <a:ext cx="3325600" cy="1817421"/>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Tampon d’essuyage permettant l’essuyage des dernières poussières restant le support après dégraissage et avant </a:t>
            </a:r>
            <a:r>
              <a:rPr lang="fr-FR" sz="1500" kern="1400" dirty="0" smtClean="0">
                <a:solidFill>
                  <a:srgbClr val="000000"/>
                </a:solidFill>
                <a:latin typeface="Calibri" panose="020F0502020204030204" pitchFamily="34" charset="0"/>
              </a:rPr>
              <a:t>peinture. Disponible en 15 et 10 pièces. </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7" name="Rectangle 16"/>
          <p:cNvSpPr/>
          <p:nvPr/>
        </p:nvSpPr>
        <p:spPr>
          <a:xfrm>
            <a:off x="1890812" y="645282"/>
            <a:ext cx="1100622"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Poche NPS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8" name="Rectangle 17"/>
          <p:cNvSpPr/>
          <p:nvPr/>
        </p:nvSpPr>
        <p:spPr>
          <a:xfrm>
            <a:off x="1871931" y="2187255"/>
            <a:ext cx="1519968"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Filtres de cônes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9" name="Rectangle 18"/>
          <p:cNvSpPr/>
          <p:nvPr/>
        </p:nvSpPr>
        <p:spPr>
          <a:xfrm>
            <a:off x="1857230" y="3386045"/>
            <a:ext cx="3024867"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Godets/Couvercles/Distributeurs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20" name="Rectangle 19"/>
          <p:cNvSpPr/>
          <p:nvPr/>
        </p:nvSpPr>
        <p:spPr>
          <a:xfrm>
            <a:off x="7836243" y="3619088"/>
            <a:ext cx="226933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Chiffons de dégraissage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21" name="Rectangle 20"/>
          <p:cNvSpPr/>
          <p:nvPr/>
        </p:nvSpPr>
        <p:spPr>
          <a:xfrm>
            <a:off x="7836243" y="2106543"/>
            <a:ext cx="1101584"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Plaquettes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22" name="Rectangle 21"/>
          <p:cNvSpPr/>
          <p:nvPr/>
        </p:nvSpPr>
        <p:spPr>
          <a:xfrm>
            <a:off x="7556467" y="393299"/>
            <a:ext cx="989374"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Réglettes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23" name="Rectangle 22"/>
          <p:cNvSpPr/>
          <p:nvPr/>
        </p:nvSpPr>
        <p:spPr>
          <a:xfrm>
            <a:off x="7893216" y="5011536"/>
            <a:ext cx="197861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Tampons d’essuyage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7" name="Rectangle 6"/>
          <p:cNvSpPr/>
          <p:nvPr/>
        </p:nvSpPr>
        <p:spPr>
          <a:xfrm>
            <a:off x="1890813" y="854518"/>
            <a:ext cx="4535817" cy="1191095"/>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La solution la plus rentable qui offre le maximum de confort pour les opérations de préparation , mélange et pulvérisation des </a:t>
            </a:r>
            <a:r>
              <a:rPr lang="fr-FR" sz="1500" kern="1400" dirty="0" smtClean="0">
                <a:solidFill>
                  <a:srgbClr val="000000"/>
                </a:solidFill>
                <a:latin typeface="Calibri" panose="020F0502020204030204" pitchFamily="34" charset="0"/>
              </a:rPr>
              <a:t>peinture. </a:t>
            </a:r>
            <a:r>
              <a:rPr lang="fr-FR" sz="1500" kern="1400" dirty="0">
                <a:solidFill>
                  <a:srgbClr val="000000"/>
                </a:solidFill>
                <a:latin typeface="Calibri" panose="020F0502020204030204" pitchFamily="34" charset="0"/>
              </a:rPr>
              <a:t> </a:t>
            </a:r>
            <a:r>
              <a:rPr lang="fr-FR" sz="1500" kern="1400" dirty="0" smtClean="0">
                <a:ln>
                  <a:noFill/>
                </a:ln>
                <a:solidFill>
                  <a:srgbClr val="000000"/>
                </a:solidFill>
                <a:effectLst/>
                <a:latin typeface="Calibri" panose="020F0502020204030204" pitchFamily="34" charset="0"/>
              </a:rPr>
              <a:t>Disponible en poche (48pièces) et en codets(2pièce) en taille 250 et 750 ml)</a:t>
            </a:r>
            <a:endParaRPr lang="fr-FR" sz="1500" kern="1400" dirty="0">
              <a:ln>
                <a:noFill/>
              </a:ln>
              <a:solidFill>
                <a:srgbClr val="000000"/>
              </a:solidFill>
              <a:effectLst/>
              <a:latin typeface="Calibri" panose="020F0502020204030204" pitchFamily="34" charset="0"/>
            </a:endParaRPr>
          </a:p>
        </p:txBody>
      </p:sp>
      <p:sp>
        <p:nvSpPr>
          <p:cNvPr id="10" name="Rectangle 9"/>
          <p:cNvSpPr/>
          <p:nvPr/>
        </p:nvSpPr>
        <p:spPr>
          <a:xfrm>
            <a:off x="1857805" y="3679312"/>
            <a:ext cx="4535549" cy="2718436"/>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Godets jetables en plastique pour la préparation des teintes. Transparents, graduations imprimées avec différents ratios. A jeter après utilisation pour économiser le temps de nettoyage et se consacrer aux opérations rentables pour </a:t>
            </a:r>
            <a:r>
              <a:rPr lang="fr-FR" sz="1500" kern="1400" dirty="0" smtClean="0">
                <a:solidFill>
                  <a:srgbClr val="000000"/>
                </a:solidFill>
                <a:latin typeface="Calibri" panose="020F0502020204030204" pitchFamily="34" charset="0"/>
              </a:rPr>
              <a:t>l’atelier. </a:t>
            </a:r>
          </a:p>
          <a:p>
            <a:pPr>
              <a:lnSpc>
                <a:spcPct val="119000"/>
              </a:lnSpc>
              <a:spcAft>
                <a:spcPts val="600"/>
              </a:spcAft>
            </a:pPr>
            <a:r>
              <a:rPr lang="fr-FR" sz="1500" kern="1400" dirty="0" smtClean="0">
                <a:solidFill>
                  <a:srgbClr val="000000"/>
                </a:solidFill>
                <a:latin typeface="Calibri" panose="020F0502020204030204" pitchFamily="34" charset="0"/>
              </a:rPr>
              <a:t>Godets et couvercles disponible en 400,650,1300,2240,6000 ml. Distributeur muraux pour ranger proprement les godets 400,650,1300 et 2240 ml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pic>
        <p:nvPicPr>
          <p:cNvPr id="820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045" y="4624927"/>
            <a:ext cx="1342037" cy="112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6" name="Rectangle 15"/>
          <p:cNvSpPr/>
          <p:nvPr/>
        </p:nvSpPr>
        <p:spPr>
          <a:xfrm>
            <a:off x="7881618" y="2378252"/>
            <a:ext cx="4279902"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Plaquettes en métal couleur blanche avec bande témoin noire sur toute la </a:t>
            </a:r>
            <a:r>
              <a:rPr lang="fr-FR" sz="1500" kern="1400" dirty="0" smtClean="0">
                <a:solidFill>
                  <a:srgbClr val="000000"/>
                </a:solidFill>
                <a:latin typeface="Calibri" panose="020F0502020204030204" pitchFamily="34" charset="0"/>
              </a:rPr>
              <a:t>longueur. Disponible en blanc, 100 pièces.</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5" name="Rectangle 24"/>
          <p:cNvSpPr/>
          <p:nvPr/>
        </p:nvSpPr>
        <p:spPr>
          <a:xfrm>
            <a:off x="7904336" y="3964033"/>
            <a:ext cx="4411057"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Chiffons de dégraissage de haute qualité avec une grande capacité </a:t>
            </a:r>
            <a:r>
              <a:rPr lang="fr-FR" sz="1500" kern="1400" dirty="0" smtClean="0">
                <a:solidFill>
                  <a:srgbClr val="000000"/>
                </a:solidFill>
                <a:latin typeface="Calibri" panose="020F0502020204030204" pitchFamily="34" charset="0"/>
              </a:rPr>
              <a:t>d’absorption. Disponible en 42cmx33cm boite de 200 pièces.</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701743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23"/>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8" grpId="0"/>
      <p:bldP spid="8" grpId="1"/>
      <p:bldP spid="11" grpId="0"/>
      <p:bldP spid="11" grpId="1"/>
      <p:bldP spid="5" grpId="0"/>
      <p:bldP spid="5" grpId="1"/>
      <p:bldP spid="7" grpId="0"/>
      <p:bldP spid="7" grpId="1"/>
      <p:bldP spid="10" grpId="0"/>
      <p:bldP spid="10" grpId="1"/>
      <p:bldP spid="16" grpId="0"/>
      <p:bldP spid="16" grpId="1"/>
      <p:bldP spid="25" grpId="0"/>
      <p:bldP spid="2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284" y="0"/>
            <a:ext cx="4483022"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Matériel de peinture</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7996852" y="707886"/>
            <a:ext cx="3087705" cy="461665"/>
          </a:xfrm>
          <a:prstGeom prst="rect">
            <a:avLst/>
          </a:prstGeom>
        </p:spPr>
        <p:txBody>
          <a:bodyPr wrap="non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Accessoires de peintures </a:t>
            </a:r>
            <a:endParaRPr lang="fr-FR" sz="2400"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6" name="Rectangle 5"/>
          <p:cNvSpPr/>
          <p:nvPr/>
        </p:nvSpPr>
        <p:spPr>
          <a:xfrm>
            <a:off x="2658431" y="714364"/>
            <a:ext cx="2924198" cy="461665"/>
          </a:xfrm>
          <a:prstGeom prst="rect">
            <a:avLst/>
          </a:prstGeom>
        </p:spPr>
        <p:txBody>
          <a:bodyPr wrap="non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Pistolets et accessoires </a:t>
            </a:r>
            <a:endParaRPr lang="fr-FR" sz="2400"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7" name="Rectangle 6"/>
          <p:cNvSpPr/>
          <p:nvPr/>
        </p:nvSpPr>
        <p:spPr>
          <a:xfrm>
            <a:off x="4362166" y="5007154"/>
            <a:ext cx="2440926" cy="461665"/>
          </a:xfrm>
          <a:prstGeom prst="rect">
            <a:avLst/>
          </a:prstGeom>
        </p:spPr>
        <p:txBody>
          <a:bodyPr wrap="non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Nettoyage pistolets</a:t>
            </a:r>
            <a:endParaRPr lang="fr-FR" sz="2400"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9218" name="Picture 2" descr="reste photo catalogue 0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7479" y="1976442"/>
            <a:ext cx="1959373" cy="129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9" name="ZoneTexte 8"/>
          <p:cNvSpPr txBox="1"/>
          <p:nvPr/>
        </p:nvSpPr>
        <p:spPr>
          <a:xfrm>
            <a:off x="7996852" y="1849421"/>
            <a:ext cx="3352800" cy="3139321"/>
          </a:xfrm>
          <a:prstGeom prst="rect">
            <a:avLst/>
          </a:prstGeom>
          <a:noFill/>
        </p:spPr>
        <p:txBody>
          <a:bodyPr wrap="square" rtlCol="0">
            <a:spAutoFit/>
          </a:bodyPr>
          <a:lstStyle/>
          <a:p>
            <a:r>
              <a:rPr lang="fr-FR" dirty="0" smtClean="0"/>
              <a:t>Disponible:</a:t>
            </a:r>
          </a:p>
          <a:p>
            <a:r>
              <a:rPr lang="fr-FR" dirty="0" smtClean="0"/>
              <a:t>-Kit aiguille anti-poussière 1 pièce</a:t>
            </a:r>
          </a:p>
          <a:p>
            <a:r>
              <a:rPr lang="fr-FR" dirty="0" smtClean="0"/>
              <a:t>-kit aiguille de remplacement 10 pièces</a:t>
            </a:r>
          </a:p>
          <a:p>
            <a:r>
              <a:rPr lang="fr-FR" dirty="0" smtClean="0"/>
              <a:t>-</a:t>
            </a:r>
            <a:r>
              <a:rPr lang="fr-FR" dirty="0" err="1" smtClean="0"/>
              <a:t>Shim-Mask</a:t>
            </a:r>
            <a:r>
              <a:rPr lang="fr-FR" dirty="0" smtClean="0"/>
              <a:t> 1 kit</a:t>
            </a:r>
          </a:p>
          <a:p>
            <a:r>
              <a:rPr lang="fr-FR" dirty="0" smtClean="0"/>
              <a:t>-Gomme antibrouillard 200g</a:t>
            </a:r>
          </a:p>
          <a:p>
            <a:r>
              <a:rPr lang="fr-FR" dirty="0" smtClean="0"/>
              <a:t>-soufflette</a:t>
            </a:r>
          </a:p>
          <a:p>
            <a:r>
              <a:rPr lang="fr-FR" dirty="0" smtClean="0"/>
              <a:t>-Win Jet</a:t>
            </a:r>
          </a:p>
          <a:p>
            <a:r>
              <a:rPr lang="fr-FR" dirty="0" smtClean="0"/>
              <a:t>-Venturi</a:t>
            </a:r>
          </a:p>
          <a:p>
            <a:r>
              <a:rPr lang="fr-FR" dirty="0" smtClean="0"/>
              <a:t>-</a:t>
            </a:r>
            <a:r>
              <a:rPr lang="fr-FR" dirty="0" err="1" smtClean="0"/>
              <a:t>Trepied</a:t>
            </a:r>
            <a:r>
              <a:rPr lang="fr-FR" dirty="0" smtClean="0"/>
              <a:t> Venturi</a:t>
            </a:r>
          </a:p>
          <a:p>
            <a:r>
              <a:rPr lang="fr-FR" dirty="0" smtClean="0"/>
              <a:t>-Pulvérisateur</a:t>
            </a:r>
            <a:endParaRPr lang="fr-FR" dirty="0"/>
          </a:p>
        </p:txBody>
      </p:sp>
      <p:pic>
        <p:nvPicPr>
          <p:cNvPr id="9219" name="Picture 3" descr="reste photo catalogue 0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77" y="866719"/>
            <a:ext cx="1777340" cy="132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405" y="3992902"/>
            <a:ext cx="2004484" cy="1102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977" y="2396188"/>
            <a:ext cx="1777340" cy="132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graphicFrame>
        <p:nvGraphicFramePr>
          <p:cNvPr id="11" name="Tableau 10"/>
          <p:cNvGraphicFramePr>
            <a:graphicFrameLocks noGrp="1"/>
          </p:cNvGraphicFramePr>
          <p:nvPr>
            <p:extLst>
              <p:ext uri="{D42A27DB-BD31-4B8C-83A1-F6EECF244321}">
                <p14:modId xmlns:p14="http://schemas.microsoft.com/office/powerpoint/2010/main" val="1621739275"/>
              </p:ext>
            </p:extLst>
          </p:nvPr>
        </p:nvGraphicFramePr>
        <p:xfrm>
          <a:off x="2399974" y="1272085"/>
          <a:ext cx="3208114" cy="3086100"/>
        </p:xfrm>
        <a:graphic>
          <a:graphicData uri="http://schemas.openxmlformats.org/drawingml/2006/table">
            <a:tbl>
              <a:tblPr/>
              <a:tblGrid>
                <a:gridCol w="534971"/>
                <a:gridCol w="888101"/>
                <a:gridCol w="1141839"/>
                <a:gridCol w="643203"/>
              </a:tblGrid>
              <a:tr h="431991">
                <a:tc>
                  <a:txBody>
                    <a:bodyPr/>
                    <a:lstStyle/>
                    <a:p>
                      <a:pPr marR="0" indent="0" algn="ctr" rtl="0">
                        <a:lnSpc>
                          <a:spcPct val="119000"/>
                        </a:lnSpc>
                        <a:spcBef>
                          <a:spcPts val="0"/>
                        </a:spcBef>
                        <a:spcAft>
                          <a:spcPts val="600"/>
                        </a:spcAft>
                      </a:pPr>
                      <a:r>
                        <a:rPr lang="fr-FR" sz="1500" kern="1400" dirty="0">
                          <a:ln>
                            <a:noFill/>
                          </a:ln>
                          <a:solidFill>
                            <a:srgbClr val="000000"/>
                          </a:solidFill>
                          <a:effectLst/>
                          <a:latin typeface="Calibri" panose="020F0502020204030204" pitchFamily="34" charset="0"/>
                        </a:rPr>
                        <a:t>SGI</a:t>
                      </a:r>
                      <a:endParaRPr lang="fr-FR" sz="10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dirty="0">
                          <a:ln>
                            <a:noFill/>
                          </a:ln>
                          <a:solidFill>
                            <a:srgbClr val="000000"/>
                          </a:solidFill>
                          <a:effectLst/>
                          <a:latin typeface="Calibri" panose="020F0502020204030204" pitchFamily="34" charset="0"/>
                        </a:rPr>
                        <a:t>RP 4000 </a:t>
                      </a:r>
                      <a:endParaRPr lang="fr-FR" sz="10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DU 1.1 AU 1.4</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UNITE</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0982">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SGI</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dirty="0">
                          <a:ln>
                            <a:noFill/>
                          </a:ln>
                          <a:solidFill>
                            <a:srgbClr val="000000"/>
                          </a:solidFill>
                          <a:effectLst/>
                          <a:latin typeface="Calibri" panose="020F0502020204030204" pitchFamily="34" charset="0"/>
                        </a:rPr>
                        <a:t>HVLP 4000</a:t>
                      </a:r>
                      <a:endParaRPr lang="fr-FR" sz="10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dirty="0">
                          <a:ln>
                            <a:noFill/>
                          </a:ln>
                          <a:solidFill>
                            <a:srgbClr val="000000"/>
                          </a:solidFill>
                          <a:effectLst/>
                          <a:latin typeface="Calibri" panose="020F0502020204030204" pitchFamily="34" charset="0"/>
                        </a:rPr>
                        <a:t>DU 1.3 AU 1.5 ET WSB</a:t>
                      </a:r>
                      <a:endParaRPr lang="fr-FR" sz="10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dirty="0">
                          <a:ln>
                            <a:noFill/>
                          </a:ln>
                          <a:solidFill>
                            <a:srgbClr val="000000"/>
                          </a:solidFill>
                          <a:effectLst/>
                          <a:latin typeface="Calibri" panose="020F0502020204030204" pitchFamily="34" charset="0"/>
                        </a:rPr>
                        <a:t>UNITE</a:t>
                      </a:r>
                      <a:endParaRPr lang="fr-FR" sz="10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587">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SGI</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MINI JET HVLP</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DU 0.8 AU 1.4</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UNITE</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099">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IWATA</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WS400/LS400</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DU 1.2 AU 1.5</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UNITE</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975">
                <a:tc>
                  <a:txBody>
                    <a:bodyPr/>
                    <a:lstStyle/>
                    <a:p>
                      <a:pPr marR="0" indent="0" algn="ctr" rtl="0">
                        <a:lnSpc>
                          <a:spcPct val="119000"/>
                        </a:lnSpc>
                        <a:spcBef>
                          <a:spcPts val="0"/>
                        </a:spcBef>
                        <a:spcAft>
                          <a:spcPts val="600"/>
                        </a:spcAft>
                      </a:pPr>
                      <a:r>
                        <a:rPr lang="fr-FR" sz="1500" kern="1400">
                          <a:ln>
                            <a:noFill/>
                          </a:ln>
                          <a:solidFill>
                            <a:srgbClr val="000000"/>
                          </a:solidFill>
                          <a:effectLst/>
                          <a:latin typeface="Calibri" panose="020F0502020204030204" pitchFamily="34" charset="0"/>
                        </a:rPr>
                        <a:t>IWATA</a:t>
                      </a:r>
                      <a:endParaRPr lang="fr-FR" sz="10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dirty="0">
                          <a:ln>
                            <a:noFill/>
                          </a:ln>
                          <a:solidFill>
                            <a:srgbClr val="000000"/>
                          </a:solidFill>
                          <a:effectLst/>
                          <a:latin typeface="Calibri" panose="020F0502020204030204" pitchFamily="34" charset="0"/>
                        </a:rPr>
                        <a:t>AIRGUNSA</a:t>
                      </a:r>
                      <a:endParaRPr lang="fr-FR" sz="10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dirty="0">
                          <a:ln>
                            <a:noFill/>
                          </a:ln>
                          <a:solidFill>
                            <a:srgbClr val="000000"/>
                          </a:solidFill>
                          <a:effectLst/>
                          <a:latin typeface="Calibri" panose="020F0502020204030204" pitchFamily="34" charset="0"/>
                        </a:rPr>
                        <a:t>DU 1.4 AU 1.8</a:t>
                      </a:r>
                      <a:endParaRPr lang="fr-FR" sz="10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fr-FR" sz="1500" kern="1400" dirty="0">
                          <a:ln>
                            <a:noFill/>
                          </a:ln>
                          <a:solidFill>
                            <a:srgbClr val="000000"/>
                          </a:solidFill>
                          <a:effectLst/>
                          <a:latin typeface="Calibri" panose="020F0502020204030204" pitchFamily="34" charset="0"/>
                        </a:rPr>
                        <a:t>UNITE</a:t>
                      </a:r>
                      <a:endParaRPr lang="fr-FR" sz="10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Control 6"/>
          <p:cNvSpPr>
            <a:spLocks noChangeArrowheads="1" noChangeShapeType="1"/>
          </p:cNvSpPr>
          <p:nvPr/>
        </p:nvSpPr>
        <p:spPr bwMode="auto">
          <a:xfrm>
            <a:off x="12090401" y="2334605"/>
            <a:ext cx="3903176" cy="217805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14" name="Control 7"/>
          <p:cNvSpPr>
            <a:spLocks noChangeArrowheads="1" noChangeShapeType="1"/>
          </p:cNvSpPr>
          <p:nvPr/>
        </p:nvSpPr>
        <p:spPr bwMode="auto">
          <a:xfrm>
            <a:off x="8623831" y="11716091"/>
            <a:ext cx="6645275" cy="236220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15" name="ZoneTexte 14"/>
          <p:cNvSpPr txBox="1"/>
          <p:nvPr/>
        </p:nvSpPr>
        <p:spPr>
          <a:xfrm>
            <a:off x="2333889" y="4434744"/>
            <a:ext cx="4740266" cy="553998"/>
          </a:xfrm>
          <a:prstGeom prst="rect">
            <a:avLst/>
          </a:prstGeom>
          <a:noFill/>
        </p:spPr>
        <p:txBody>
          <a:bodyPr wrap="square" rtlCol="0">
            <a:spAutoFit/>
          </a:bodyPr>
          <a:lstStyle/>
          <a:p>
            <a:r>
              <a:rPr lang="fr-FR" sz="1500" dirty="0" smtClean="0"/>
              <a:t>Accessoires disponible: Godet, kit buse HVLP/RP, System Adam, pochette accessoire de réparation, filtre pistolet.</a:t>
            </a:r>
            <a:endParaRPr lang="fr-FR" sz="1500" dirty="0"/>
          </a:p>
        </p:txBody>
      </p:sp>
      <p:pic>
        <p:nvPicPr>
          <p:cNvPr id="9224" name="Picture 8" descr="photo iphone gaetan 2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9895" y="5439426"/>
            <a:ext cx="1411379" cy="1053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9225" name="Picture 9" descr="photo iphone gaetan 28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4108" y="5468819"/>
            <a:ext cx="1405822" cy="1049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6" name="ZoneTexte 15"/>
          <p:cNvSpPr txBox="1"/>
          <p:nvPr/>
        </p:nvSpPr>
        <p:spPr>
          <a:xfrm>
            <a:off x="1479895" y="6504665"/>
            <a:ext cx="2264228" cy="323165"/>
          </a:xfrm>
          <a:prstGeom prst="rect">
            <a:avLst/>
          </a:prstGeom>
          <a:noFill/>
        </p:spPr>
        <p:txBody>
          <a:bodyPr wrap="square" rtlCol="0">
            <a:spAutoFit/>
          </a:bodyPr>
          <a:lstStyle/>
          <a:p>
            <a:r>
              <a:rPr lang="fr-FR" sz="1500" dirty="0" smtClean="0"/>
              <a:t>Kit de nettoyage pistolet </a:t>
            </a:r>
            <a:endParaRPr lang="fr-FR" sz="1500" dirty="0"/>
          </a:p>
        </p:txBody>
      </p:sp>
      <p:sp>
        <p:nvSpPr>
          <p:cNvPr id="17" name="Rectangle 16"/>
          <p:cNvSpPr/>
          <p:nvPr/>
        </p:nvSpPr>
        <p:spPr>
          <a:xfrm>
            <a:off x="4539930" y="5363508"/>
            <a:ext cx="5981732" cy="154273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Solution idéale pour le nettoyage des peintures hydrodiluables, </a:t>
            </a:r>
            <a:r>
              <a:rPr lang="fr-FR" sz="1500" kern="1400" dirty="0" err="1">
                <a:solidFill>
                  <a:srgbClr val="000000"/>
                </a:solidFill>
                <a:latin typeface="Calibri" panose="020F0502020204030204" pitchFamily="34" charset="0"/>
              </a:rPr>
              <a:t>solvantées</a:t>
            </a:r>
            <a:r>
              <a:rPr lang="fr-FR" sz="1500" kern="1400" dirty="0">
                <a:solidFill>
                  <a:srgbClr val="000000"/>
                </a:solidFill>
                <a:latin typeface="Calibri" panose="020F0502020204030204" pitchFamily="34" charset="0"/>
              </a:rPr>
              <a:t> (apprêts, vernis, mastics). Des produits sans pictogramme, non classés, non irritants et non inflammables Bidon de 25 litres consigné. </a:t>
            </a:r>
          </a:p>
          <a:p>
            <a:pPr>
              <a:lnSpc>
                <a:spcPct val="119000"/>
              </a:lnSpc>
              <a:spcAft>
                <a:spcPts val="600"/>
              </a:spcAft>
            </a:pPr>
            <a:r>
              <a:rPr lang="fr-FR" sz="1500" kern="1400" dirty="0">
                <a:solidFill>
                  <a:srgbClr val="000000"/>
                </a:solidFill>
                <a:latin typeface="Calibri" panose="020F0502020204030204" pitchFamily="34" charset="0"/>
              </a:rPr>
              <a:t> </a:t>
            </a:r>
            <a:r>
              <a:rPr lang="fr-FR" sz="1500" kern="1400" dirty="0" smtClean="0">
                <a:solidFill>
                  <a:srgbClr val="000000"/>
                </a:solidFill>
                <a:latin typeface="Calibri" panose="020F0502020204030204" pitchFamily="34" charset="0"/>
              </a:rPr>
              <a:t>Disponible: pistolet de nettoyages(25 litres), et diluant de nettoyage (30 litres et 200litres)</a:t>
            </a:r>
            <a:endParaRPr lang="fr-FR" sz="1500" kern="1400" dirty="0">
              <a:ln>
                <a:noFill/>
              </a:ln>
              <a:solidFill>
                <a:srgbClr val="000000"/>
              </a:solidFill>
              <a:effectLst/>
              <a:latin typeface="Calibri" panose="020F0502020204030204" pitchFamily="34" charset="0"/>
            </a:endParaRPr>
          </a:p>
        </p:txBody>
      </p:sp>
      <p:sp>
        <p:nvSpPr>
          <p:cNvPr id="25" name="Flèche courbée vers le bas 2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Rectangle 26"/>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8" name="Chevron 27">
            <a:hlinkClick r:id="" action="ppaction://hlinkshowjump?jump=previousslide" highlightClick="1"/>
          </p:cNvPr>
          <p:cNvSpPr/>
          <p:nvPr/>
        </p:nvSpPr>
        <p:spPr>
          <a:xfrm flipH="1">
            <a:off x="11317469" y="5814039"/>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Rectangle 28"/>
          <p:cNvSpPr/>
          <p:nvPr/>
        </p:nvSpPr>
        <p:spPr>
          <a:xfrm>
            <a:off x="10810959" y="6448629"/>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08460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9" grpId="0"/>
      <p:bldP spid="9" grpId="1"/>
      <p:bldP spid="15" grpId="0"/>
      <p:bldP spid="15" grpId="1"/>
      <p:bldP spid="16" grpId="0"/>
      <p:bldP spid="16" grpId="1"/>
      <p:bldP spid="17" grpId="0"/>
      <p:bldP spid="1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30416" y="955441"/>
            <a:ext cx="4455886" cy="224599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P 3 : dépolit avant peinture et élimine les gros défauts d’aspects, brouillards, oxydations, </a:t>
            </a:r>
            <a:r>
              <a:rPr lang="fr-FR" sz="1500" kern="1400" dirty="0" smtClean="0">
                <a:solidFill>
                  <a:srgbClr val="000000"/>
                </a:solidFill>
                <a:latin typeface="Calibri" panose="020F0502020204030204" pitchFamily="34" charset="0"/>
              </a:rPr>
              <a:t>rayures</a:t>
            </a:r>
            <a:r>
              <a:rPr lang="fr-FR" sz="1500" kern="1400" dirty="0">
                <a:solidFill>
                  <a:srgbClr val="000000"/>
                </a:solidFill>
                <a:latin typeface="Calibri" panose="020F0502020204030204" pitchFamily="34" charset="0"/>
              </a:rPr>
              <a:t> </a:t>
            </a:r>
            <a:r>
              <a:rPr lang="fr-FR" sz="1500" kern="1400" dirty="0" smtClean="0">
                <a:solidFill>
                  <a:srgbClr val="000000"/>
                </a:solidFill>
                <a:latin typeface="Calibri" panose="020F0502020204030204" pitchFamily="34" charset="0"/>
              </a:rPr>
              <a:t>(1 kg.)</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P 5 : élimine défauts d’aspects localisés, désoxyde et redonne un excellent </a:t>
            </a:r>
            <a:r>
              <a:rPr lang="fr-FR" sz="1500" kern="1400" dirty="0" smtClean="0">
                <a:solidFill>
                  <a:srgbClr val="000000"/>
                </a:solidFill>
                <a:latin typeface="Calibri" panose="020F0502020204030204" pitchFamily="34" charset="0"/>
              </a:rPr>
              <a:t>brillant(1kg.)</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P 9 : pour une finition parfaite après opération de dépolissage à la pate P </a:t>
            </a:r>
            <a:r>
              <a:rPr lang="fr-FR" sz="1500" kern="1400" dirty="0" smtClean="0">
                <a:solidFill>
                  <a:srgbClr val="000000"/>
                </a:solidFill>
                <a:latin typeface="Calibri" panose="020F0502020204030204" pitchFamily="34" charset="0"/>
              </a:rPr>
              <a:t>5(300g.)</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4" name="Rectangle 3"/>
          <p:cNvSpPr/>
          <p:nvPr/>
        </p:nvSpPr>
        <p:spPr>
          <a:xfrm>
            <a:off x="844463" y="12354"/>
            <a:ext cx="3962688"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Produit de finition</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737123" y="588674"/>
            <a:ext cx="707245" cy="461665"/>
          </a:xfrm>
          <a:prstGeom prst="rect">
            <a:avLst/>
          </a:prstGeom>
        </p:spPr>
        <p:txBody>
          <a:bodyPr wrap="non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Pâte</a:t>
            </a:r>
            <a:endParaRPr lang="fr-FR" sz="2400"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6" name="Rectangle 5"/>
          <p:cNvSpPr/>
          <p:nvPr/>
        </p:nvSpPr>
        <p:spPr>
          <a:xfrm>
            <a:off x="2444368" y="3104713"/>
            <a:ext cx="2022541" cy="461665"/>
          </a:xfrm>
          <a:prstGeom prst="rect">
            <a:avLst/>
          </a:prstGeom>
        </p:spPr>
        <p:txBody>
          <a:bodyPr wrap="non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Nettoyage à sec</a:t>
            </a:r>
          </a:p>
        </p:txBody>
      </p:sp>
      <p:sp>
        <p:nvSpPr>
          <p:cNvPr id="7" name="Rectangle 6"/>
          <p:cNvSpPr/>
          <p:nvPr/>
        </p:nvSpPr>
        <p:spPr>
          <a:xfrm>
            <a:off x="9689047" y="7463979"/>
            <a:ext cx="574196"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Pâte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9" name="Rectangle 8"/>
          <p:cNvSpPr/>
          <p:nvPr/>
        </p:nvSpPr>
        <p:spPr>
          <a:xfrm>
            <a:off x="9993847" y="7768779"/>
            <a:ext cx="574196"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Pâte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0" name="Rectangle 9"/>
          <p:cNvSpPr/>
          <p:nvPr/>
        </p:nvSpPr>
        <p:spPr>
          <a:xfrm>
            <a:off x="10146247" y="7921179"/>
            <a:ext cx="574196"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Pâte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1" name="Rectangle 10"/>
          <p:cNvSpPr/>
          <p:nvPr/>
        </p:nvSpPr>
        <p:spPr>
          <a:xfrm>
            <a:off x="8041671" y="-41638"/>
            <a:ext cx="2431307" cy="461665"/>
          </a:xfrm>
          <a:prstGeom prst="rect">
            <a:avLst/>
          </a:prstGeom>
        </p:spPr>
        <p:txBody>
          <a:bodyPr wrap="non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Polissage/Lustrage</a:t>
            </a:r>
            <a:endParaRPr lang="fr-FR" sz="2400"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10242" name="Picture 2" descr="photo iphone gaetan 2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249" y="720240"/>
            <a:ext cx="1326428" cy="1024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43" name="Picture 3" descr="photo iphone gaetan 2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8621" y="381742"/>
            <a:ext cx="1141158" cy="11514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3" name="Rectangle 12"/>
          <p:cNvSpPr/>
          <p:nvPr/>
        </p:nvSpPr>
        <p:spPr>
          <a:xfrm>
            <a:off x="7024697" y="338494"/>
            <a:ext cx="4476727" cy="1185646"/>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Eliminer la couche superficielle de peinture ternie à l’aide de Spécial V.O ; puis appliquer </a:t>
            </a:r>
            <a:r>
              <a:rPr lang="fr-FR" sz="1500" kern="1400" dirty="0" err="1">
                <a:solidFill>
                  <a:srgbClr val="000000"/>
                </a:solidFill>
                <a:latin typeface="Calibri" panose="020F0502020204030204" pitchFamily="34" charset="0"/>
              </a:rPr>
              <a:t>Abelissime</a:t>
            </a:r>
            <a:r>
              <a:rPr lang="fr-FR" sz="1500" kern="1400" dirty="0">
                <a:solidFill>
                  <a:srgbClr val="000000"/>
                </a:solidFill>
                <a:latin typeface="Calibri" panose="020F0502020204030204" pitchFamily="34" charset="0"/>
              </a:rPr>
              <a:t> pour créer un film protecteur.</a:t>
            </a: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pic>
        <p:nvPicPr>
          <p:cNvPr id="10244" name="Picture 4" descr="photo iphone gaetan 2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8622" y="1610822"/>
            <a:ext cx="1151493" cy="1151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4" name="Rectangle 13"/>
          <p:cNvSpPr/>
          <p:nvPr/>
        </p:nvSpPr>
        <p:spPr>
          <a:xfrm>
            <a:off x="7077772" y="1533235"/>
            <a:ext cx="4454830" cy="1592231"/>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Idéal pour les vernis très durs  de nouvelle génération type UV ou céramique. Elimine les rayures de ponçage après P1500-2000.</a:t>
            </a:r>
          </a:p>
          <a:p>
            <a:pPr>
              <a:lnSpc>
                <a:spcPct val="119000"/>
              </a:lnSpc>
              <a:spcAft>
                <a:spcPts val="600"/>
              </a:spcAft>
            </a:pPr>
            <a:r>
              <a:rPr lang="fr-FR" kern="1400" dirty="0">
                <a:solidFill>
                  <a:srgbClr val="000000"/>
                </a:solidFill>
                <a:latin typeface="Calibri" panose="020F0502020204030204" pitchFamily="34" charset="0"/>
              </a:rPr>
              <a:t> </a:t>
            </a:r>
            <a:endParaRPr lang="fr-FR" sz="1050" kern="1400" dirty="0">
              <a:solidFill>
                <a:srgbClr val="000000"/>
              </a:solidFill>
              <a:latin typeface="Calibri" panose="020F0502020204030204" pitchFamily="34" charset="0"/>
            </a:endParaRP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pic>
        <p:nvPicPr>
          <p:cNvPr id="10245" name="Picture 5" descr="photo iphone gaetan 2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8621" y="2835901"/>
            <a:ext cx="1151493" cy="1146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5" name="Rectangle 14"/>
          <p:cNvSpPr/>
          <p:nvPr/>
        </p:nvSpPr>
        <p:spPr>
          <a:xfrm>
            <a:off x="7035017" y="2701527"/>
            <a:ext cx="4476728"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Idéal pour les vernis standards durs et tendres de nouvelle génération. Elimine les rayures de ponçage après P3000.</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pic>
        <p:nvPicPr>
          <p:cNvPr id="10246" name="Picture 6" descr="photo iphone gaetan 2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8621" y="4056287"/>
            <a:ext cx="1141158" cy="1117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6" name="Rectangle 15"/>
          <p:cNvSpPr/>
          <p:nvPr/>
        </p:nvSpPr>
        <p:spPr>
          <a:xfrm>
            <a:off x="7056073" y="4018496"/>
            <a:ext cx="4455672" cy="1185646"/>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Idéal pour les vernis très durs, standards durs ou tendres de nouvelle génération. Finition parfaite après opérations de polissage.</a:t>
            </a: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pic>
        <p:nvPicPr>
          <p:cNvPr id="10247" name="Picture 7" descr="photo iphone gaetan 2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8621" y="5252134"/>
            <a:ext cx="1141158" cy="11156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7" name="Rectangle 16"/>
          <p:cNvSpPr/>
          <p:nvPr/>
        </p:nvSpPr>
        <p:spPr>
          <a:xfrm>
            <a:off x="7050114" y="5137858"/>
            <a:ext cx="2749535" cy="1811971"/>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Pour une brillance et une protection de très haut niveau sur tout type de peinture</a:t>
            </a:r>
            <a:r>
              <a:rPr lang="fr-FR" sz="1500" kern="1400" dirty="0" smtClean="0">
                <a:solidFill>
                  <a:srgbClr val="000000"/>
                </a:solidFill>
                <a:latin typeface="Calibri" panose="020F0502020204030204" pitchFamily="34" charset="0"/>
              </a:rPr>
              <a:t>.</a:t>
            </a:r>
          </a:p>
          <a:p>
            <a:pPr>
              <a:lnSpc>
                <a:spcPct val="119000"/>
              </a:lnSpc>
              <a:spcAft>
                <a:spcPts val="600"/>
              </a:spcAft>
            </a:pPr>
            <a:r>
              <a:rPr lang="fr-FR" sz="1500" kern="1400" dirty="0" smtClean="0">
                <a:solidFill>
                  <a:srgbClr val="000000"/>
                </a:solidFill>
                <a:latin typeface="Calibri" panose="020F0502020204030204" pitchFamily="34" charset="0"/>
              </a:rPr>
              <a:t>(</a:t>
            </a:r>
            <a:r>
              <a:rPr lang="fr-FR" sz="1500" kern="1400" dirty="0">
                <a:solidFill>
                  <a:srgbClr val="000000"/>
                </a:solidFill>
                <a:latin typeface="Calibri" panose="020F0502020204030204" pitchFamily="34" charset="0"/>
              </a:rPr>
              <a:t>black lustra wax spécialement conçu pour les teintes foncées)</a:t>
            </a: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18" name="Rectangle 17"/>
          <p:cNvSpPr/>
          <p:nvPr/>
        </p:nvSpPr>
        <p:spPr>
          <a:xfrm>
            <a:off x="2222707" y="3530678"/>
            <a:ext cx="3071303" cy="1477328"/>
          </a:xfrm>
          <a:prstGeom prst="rect">
            <a:avLst/>
          </a:prstGeom>
        </p:spPr>
        <p:txBody>
          <a:bodyPr wrap="square">
            <a:spAutoFit/>
          </a:bodyPr>
          <a:lstStyle/>
          <a:p>
            <a:r>
              <a:rPr lang="fr-FR" sz="1500" dirty="0"/>
              <a:t>Il nettoie et fait briller les peintures des véhicules neufs ou d’occasions placés en hall d’exposition. Elimine les marques de gras, d’eau, traces de doigts et de poussière.. </a:t>
            </a:r>
          </a:p>
          <a:p>
            <a:r>
              <a:rPr lang="fr-FR" sz="1500" dirty="0"/>
              <a:t> </a:t>
            </a:r>
          </a:p>
        </p:txBody>
      </p:sp>
      <p:pic>
        <p:nvPicPr>
          <p:cNvPr id="10248" name="Picture 8" descr="photo iphone gaetan 32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940" y="3257689"/>
            <a:ext cx="1250951" cy="1277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49" name="Picture 9" descr="photo iphone gaetan 2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78667" y="5030238"/>
            <a:ext cx="1250951" cy="1282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9" name="Rectangle 18"/>
          <p:cNvSpPr/>
          <p:nvPr/>
        </p:nvSpPr>
        <p:spPr>
          <a:xfrm>
            <a:off x="2647628" y="4973828"/>
            <a:ext cx="2888343" cy="2092111"/>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Il rehausse le brillant du vernis en  déposant une pellicule de protection sur la carrosserie. Il peut s’utiliser sur carrosserie mouillée, ne laisse pas de traces sur plastiques et caoutchoucs.</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5" name="Chevron 24">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Flèche courbée vers le bas 25">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Rectangle 26"/>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9" name="Chevron 28">
            <a:hlinkClick r:id="" action="ppaction://hlinkshowjump?jump=previousslide" highlightClick="1"/>
          </p:cNvPr>
          <p:cNvSpPr/>
          <p:nvPr/>
        </p:nvSpPr>
        <p:spPr>
          <a:xfrm flipH="1">
            <a:off x="10222043" y="5814037"/>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Rectangle 29"/>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4033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962688"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Produit de finition</a:t>
            </a:r>
            <a:endParaRPr lang="fr-FR" sz="4000" b="0" cap="none" spc="0" dirty="0">
              <a:ln w="0"/>
              <a:solidFill>
                <a:schemeClr val="tx1"/>
              </a:solidFill>
              <a:effectLst>
                <a:outerShdw blurRad="38100" dist="19050" dir="2700000" algn="tl" rotWithShape="0">
                  <a:schemeClr val="dk1">
                    <a:alpha val="40000"/>
                  </a:schemeClr>
                </a:outerShdw>
              </a:effectLst>
            </a:endParaRPr>
          </a:p>
        </p:txBody>
      </p:sp>
      <p:pic>
        <p:nvPicPr>
          <p:cNvPr id="11266" name="Picture 2" descr="photo iphone gaetan 2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58" y="965994"/>
            <a:ext cx="1661772" cy="1241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1267" name="Picture 3" descr="photo iphone gaetan 2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57" y="3117889"/>
            <a:ext cx="1661773" cy="1279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1268" name="Picture 4" descr="photo iphone gaetan 2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2714" y="965993"/>
            <a:ext cx="1538288" cy="1241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8" name="Rectangle 7"/>
          <p:cNvSpPr/>
          <p:nvPr/>
        </p:nvSpPr>
        <p:spPr>
          <a:xfrm>
            <a:off x="4709530" y="477053"/>
            <a:ext cx="2794356" cy="461665"/>
          </a:xfrm>
          <a:prstGeom prst="rect">
            <a:avLst/>
          </a:prstGeom>
        </p:spPr>
        <p:txBody>
          <a:bodyPr wrap="non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Accessoire de Lustrage</a:t>
            </a:r>
          </a:p>
        </p:txBody>
      </p:sp>
      <p:pic>
        <p:nvPicPr>
          <p:cNvPr id="11269" name="Picture 5" descr="photo iphone gaetan 2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7573" y="4878242"/>
            <a:ext cx="1057246" cy="1414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5" name="Rectangle 4"/>
          <p:cNvSpPr/>
          <p:nvPr/>
        </p:nvSpPr>
        <p:spPr>
          <a:xfrm>
            <a:off x="1756230" y="1278712"/>
            <a:ext cx="4979295" cy="1828962"/>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Spécialement adaptés aux </a:t>
            </a:r>
            <a:r>
              <a:rPr lang="fr-FR" sz="1500" kern="1400" dirty="0" err="1">
                <a:solidFill>
                  <a:srgbClr val="000000"/>
                </a:solidFill>
                <a:latin typeface="Calibri" panose="020F0502020204030204" pitchFamily="34" charset="0"/>
              </a:rPr>
              <a:t>polishs</a:t>
            </a:r>
            <a:r>
              <a:rPr lang="fr-FR" sz="1500" kern="1400" dirty="0">
                <a:solidFill>
                  <a:srgbClr val="000000"/>
                </a:solidFill>
                <a:latin typeface="Calibri" panose="020F0502020204030204" pitchFamily="34" charset="0"/>
              </a:rPr>
              <a:t> et lustreurs Abel Auto. Ils ont un diamètre de 150 </a:t>
            </a:r>
            <a:r>
              <a:rPr lang="fr-FR" sz="1500" kern="1400" dirty="0" err="1">
                <a:solidFill>
                  <a:srgbClr val="000000"/>
                </a:solidFill>
                <a:latin typeface="Calibri" panose="020F0502020204030204" pitchFamily="34" charset="0"/>
              </a:rPr>
              <a:t>mm.</a:t>
            </a:r>
            <a:r>
              <a:rPr lang="fr-FR" sz="1500" kern="1400" dirty="0">
                <a:solidFill>
                  <a:srgbClr val="000000"/>
                </a:solidFill>
                <a:latin typeface="Calibri" panose="020F0502020204030204" pitchFamily="34" charset="0"/>
              </a:rPr>
              <a:t> </a:t>
            </a:r>
          </a:p>
          <a:p>
            <a:pPr>
              <a:spcAft>
                <a:spcPts val="600"/>
              </a:spcAft>
            </a:pPr>
            <a:r>
              <a:rPr lang="fr-FR" sz="1500" kern="1400" dirty="0" smtClean="0">
                <a:solidFill>
                  <a:srgbClr val="000000"/>
                </a:solidFill>
                <a:latin typeface="Calibri" panose="020F0502020204030204" pitchFamily="34" charset="0"/>
              </a:rPr>
              <a:t>Jaune </a:t>
            </a:r>
            <a:r>
              <a:rPr lang="fr-FR" sz="1500" kern="1400" dirty="0">
                <a:solidFill>
                  <a:srgbClr val="000000"/>
                </a:solidFill>
                <a:latin typeface="Calibri" panose="020F0502020204030204" pitchFamily="34" charset="0"/>
              </a:rPr>
              <a:t>: </a:t>
            </a:r>
            <a:r>
              <a:rPr lang="fr-FR" sz="1500" kern="1400" dirty="0" err="1">
                <a:solidFill>
                  <a:srgbClr val="000000"/>
                </a:solidFill>
                <a:latin typeface="Calibri" panose="020F0502020204030204" pitchFamily="34" charset="0"/>
              </a:rPr>
              <a:t>Strong</a:t>
            </a:r>
            <a:r>
              <a:rPr lang="fr-FR" sz="1500" kern="1400" dirty="0">
                <a:solidFill>
                  <a:srgbClr val="000000"/>
                </a:solidFill>
                <a:latin typeface="Calibri" panose="020F0502020204030204" pitchFamily="34" charset="0"/>
              </a:rPr>
              <a:t> / Médium </a:t>
            </a:r>
            <a:r>
              <a:rPr lang="fr-FR" sz="1500" kern="1400" dirty="0" err="1">
                <a:solidFill>
                  <a:srgbClr val="000000"/>
                </a:solidFill>
                <a:latin typeface="Calibri" panose="020F0502020204030204" pitchFamily="34" charset="0"/>
              </a:rPr>
              <a:t>Polish</a:t>
            </a:r>
            <a:r>
              <a:rPr lang="fr-FR" sz="1500" kern="1400" dirty="0">
                <a:solidFill>
                  <a:srgbClr val="000000"/>
                </a:solidFill>
                <a:latin typeface="Calibri" panose="020F0502020204030204" pitchFamily="34" charset="0"/>
              </a:rPr>
              <a:t> Pad.</a:t>
            </a:r>
          </a:p>
          <a:p>
            <a:pPr>
              <a:spcAft>
                <a:spcPts val="600"/>
              </a:spcAft>
            </a:pPr>
            <a:r>
              <a:rPr lang="fr-FR" sz="1500" kern="1400" dirty="0">
                <a:solidFill>
                  <a:srgbClr val="000000"/>
                </a:solidFill>
                <a:latin typeface="Calibri" panose="020F0502020204030204" pitchFamily="34" charset="0"/>
              </a:rPr>
              <a:t>Vert : Fine </a:t>
            </a:r>
            <a:r>
              <a:rPr lang="fr-FR" sz="1500" kern="1400" dirty="0" err="1">
                <a:solidFill>
                  <a:srgbClr val="000000"/>
                </a:solidFill>
                <a:latin typeface="Calibri" panose="020F0502020204030204" pitchFamily="34" charset="0"/>
              </a:rPr>
              <a:t>Polish</a:t>
            </a:r>
            <a:r>
              <a:rPr lang="fr-FR" sz="1500" kern="1400" dirty="0">
                <a:solidFill>
                  <a:srgbClr val="000000"/>
                </a:solidFill>
                <a:latin typeface="Calibri" panose="020F0502020204030204" pitchFamily="34" charset="0"/>
              </a:rPr>
              <a:t> </a:t>
            </a:r>
            <a:r>
              <a:rPr lang="fr-FR" sz="1500" kern="1400" dirty="0" smtClean="0">
                <a:solidFill>
                  <a:srgbClr val="000000"/>
                </a:solidFill>
                <a:latin typeface="Calibri" panose="020F0502020204030204" pitchFamily="34" charset="0"/>
              </a:rPr>
              <a:t>Pad</a:t>
            </a:r>
          </a:p>
          <a:p>
            <a:pPr>
              <a:spcAft>
                <a:spcPts val="600"/>
              </a:spcAft>
            </a:pPr>
            <a:r>
              <a:rPr lang="fr-FR" sz="1500" kern="1400" dirty="0" smtClean="0">
                <a:solidFill>
                  <a:srgbClr val="000000"/>
                </a:solidFill>
                <a:latin typeface="Calibri" panose="020F0502020204030204" pitchFamily="34" charset="0"/>
              </a:rPr>
              <a:t>Blanc </a:t>
            </a:r>
            <a:r>
              <a:rPr lang="fr-FR" sz="1500" kern="1400" dirty="0">
                <a:solidFill>
                  <a:srgbClr val="000000"/>
                </a:solidFill>
                <a:latin typeface="Calibri" panose="020F0502020204030204" pitchFamily="34" charset="0"/>
              </a:rPr>
              <a:t>: </a:t>
            </a:r>
            <a:r>
              <a:rPr lang="fr-FR" sz="1500" kern="1400" dirty="0" err="1">
                <a:solidFill>
                  <a:srgbClr val="000000"/>
                </a:solidFill>
                <a:latin typeface="Calibri" panose="020F0502020204030204" pitchFamily="34" charset="0"/>
              </a:rPr>
              <a:t>Lustrawax</a:t>
            </a:r>
            <a:r>
              <a:rPr lang="fr-FR" sz="1500" kern="1400" dirty="0">
                <a:solidFill>
                  <a:srgbClr val="000000"/>
                </a:solidFill>
                <a:latin typeface="Calibri" panose="020F0502020204030204" pitchFamily="34" charset="0"/>
              </a:rPr>
              <a:t> Pad  </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6" name="Rectangle 5"/>
          <p:cNvSpPr/>
          <p:nvPr/>
        </p:nvSpPr>
        <p:spPr>
          <a:xfrm>
            <a:off x="1756230" y="3244218"/>
            <a:ext cx="5747656" cy="252069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Jaune : Disque de polissage abrasif. Spécialement calibré pour optimiser les performances des pâtes et des </a:t>
            </a:r>
            <a:r>
              <a:rPr lang="fr-FR" sz="1500" kern="1400" dirty="0" err="1">
                <a:solidFill>
                  <a:srgbClr val="000000"/>
                </a:solidFill>
                <a:latin typeface="Calibri" panose="020F0502020204030204" pitchFamily="34" charset="0"/>
              </a:rPr>
              <a:t>polishs</a:t>
            </a:r>
            <a:r>
              <a:rPr lang="fr-FR" sz="1500" kern="1400" dirty="0">
                <a:solidFill>
                  <a:srgbClr val="000000"/>
                </a:solidFill>
                <a:latin typeface="Calibri" panose="020F0502020204030204" pitchFamily="34" charset="0"/>
              </a:rPr>
              <a:t>. S’utilise avec la pâte P3.</a:t>
            </a:r>
          </a:p>
          <a:p>
            <a:pPr>
              <a:lnSpc>
                <a:spcPct val="119000"/>
              </a:lnSpc>
              <a:spcAft>
                <a:spcPts val="600"/>
              </a:spcAft>
            </a:pPr>
            <a:r>
              <a:rPr lang="fr-FR" sz="1500" kern="1400" dirty="0">
                <a:solidFill>
                  <a:srgbClr val="000000"/>
                </a:solidFill>
                <a:latin typeface="Calibri" panose="020F0502020204030204" pitchFamily="34" charset="0"/>
              </a:rPr>
              <a:t>Rose : Disque de polissage moyennement abrasif. Calibré pour optimiser les performances des pâtes et des </a:t>
            </a:r>
            <a:r>
              <a:rPr lang="fr-FR" sz="1500" kern="1400" dirty="0" err="1">
                <a:solidFill>
                  <a:srgbClr val="000000"/>
                </a:solidFill>
                <a:latin typeface="Calibri" panose="020F0502020204030204" pitchFamily="34" charset="0"/>
              </a:rPr>
              <a:t>polishs</a:t>
            </a:r>
            <a:r>
              <a:rPr lang="fr-FR" sz="1500" kern="1400" dirty="0">
                <a:solidFill>
                  <a:srgbClr val="000000"/>
                </a:solidFill>
                <a:latin typeface="Calibri" panose="020F0502020204030204" pitchFamily="34" charset="0"/>
              </a:rPr>
              <a:t>. S’utilise avec la pâte P5.</a:t>
            </a:r>
          </a:p>
          <a:p>
            <a:pPr>
              <a:lnSpc>
                <a:spcPct val="119000"/>
              </a:lnSpc>
              <a:spcAft>
                <a:spcPts val="600"/>
              </a:spcAft>
            </a:pPr>
            <a:r>
              <a:rPr lang="fr-FR" sz="1500" kern="1400" dirty="0">
                <a:solidFill>
                  <a:srgbClr val="000000"/>
                </a:solidFill>
                <a:latin typeface="Calibri" panose="020F0502020204030204" pitchFamily="34" charset="0"/>
              </a:rPr>
              <a:t>Rouge : Disque de lustrage, calibré pour optimiser la performance des lustreurs. S’utilise avec la pâte P9.</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3" name="Rectangle 12"/>
          <p:cNvSpPr/>
          <p:nvPr/>
        </p:nvSpPr>
        <p:spPr>
          <a:xfrm>
            <a:off x="2357945" y="965994"/>
            <a:ext cx="1162691" cy="369332"/>
          </a:xfrm>
          <a:prstGeom prst="rect">
            <a:avLst/>
          </a:prstGeom>
        </p:spPr>
        <p:txBody>
          <a:bodyPr wrap="none">
            <a:spAutoFit/>
          </a:bodyPr>
          <a:lstStyle/>
          <a:p>
            <a:pPr algn="ctr"/>
            <a:r>
              <a:rPr lang="fr-FR" dirty="0" err="1" smtClean="0">
                <a:ln w="0"/>
                <a:effectLst>
                  <a:outerShdw blurRad="38100" dist="19050" dir="2700000" algn="tl" rotWithShape="0">
                    <a:schemeClr val="dk1">
                      <a:alpha val="40000"/>
                    </a:schemeClr>
                  </a:outerShdw>
                </a:effectLst>
                <a:latin typeface="AR JULIAN" panose="02000000000000000000" pitchFamily="2" charset="0"/>
              </a:rPr>
              <a:t>Polish</a:t>
            </a:r>
            <a:r>
              <a:rPr lang="fr-FR" dirty="0" smtClean="0">
                <a:ln w="0"/>
                <a:effectLst>
                  <a:outerShdw blurRad="38100" dist="19050" dir="2700000" algn="tl" rotWithShape="0">
                    <a:schemeClr val="dk1">
                      <a:alpha val="40000"/>
                    </a:schemeClr>
                  </a:outerShdw>
                </a:effectLst>
                <a:latin typeface="AR JULIAN" panose="02000000000000000000" pitchFamily="2" charset="0"/>
              </a:rPr>
              <a:t> Pad </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4" name="Rectangle 13"/>
          <p:cNvSpPr/>
          <p:nvPr/>
        </p:nvSpPr>
        <p:spPr>
          <a:xfrm>
            <a:off x="1938859" y="2966579"/>
            <a:ext cx="200086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Disque Mousse D150</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5" name="Rectangle 14"/>
          <p:cNvSpPr/>
          <p:nvPr/>
        </p:nvSpPr>
        <p:spPr>
          <a:xfrm>
            <a:off x="8652905" y="965994"/>
            <a:ext cx="214513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Disque Mousse 75 mm</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9" name="Rectangle 8"/>
          <p:cNvSpPr/>
          <p:nvPr/>
        </p:nvSpPr>
        <p:spPr>
          <a:xfrm>
            <a:off x="8531002" y="1278712"/>
            <a:ext cx="3018225" cy="1339534"/>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Adaptés au polissage et au lustrage. </a:t>
            </a:r>
          </a:p>
          <a:p>
            <a:pPr>
              <a:lnSpc>
                <a:spcPct val="119000"/>
              </a:lnSpc>
              <a:spcAft>
                <a:spcPts val="600"/>
              </a:spcAft>
            </a:pPr>
            <a:r>
              <a:rPr lang="fr-FR" sz="1500" kern="1400" dirty="0">
                <a:solidFill>
                  <a:srgbClr val="000000"/>
                </a:solidFill>
                <a:latin typeface="Calibri" panose="020F0502020204030204" pitchFamily="34" charset="0"/>
              </a:rPr>
              <a:t>Bleu : densité moyenne</a:t>
            </a:r>
          </a:p>
          <a:p>
            <a:pPr>
              <a:lnSpc>
                <a:spcPct val="119000"/>
              </a:lnSpc>
              <a:spcAft>
                <a:spcPts val="600"/>
              </a:spcAft>
            </a:pPr>
            <a:r>
              <a:rPr lang="fr-FR" sz="1500" kern="1400" dirty="0">
                <a:solidFill>
                  <a:srgbClr val="000000"/>
                </a:solidFill>
                <a:latin typeface="Calibri" panose="020F0502020204030204" pitchFamily="34" charset="0"/>
              </a:rPr>
              <a:t>Noir : mousse douce</a:t>
            </a: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17" name="Rectangle 16"/>
          <p:cNvSpPr/>
          <p:nvPr/>
        </p:nvSpPr>
        <p:spPr>
          <a:xfrm>
            <a:off x="8546555" y="2345476"/>
            <a:ext cx="1563248"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Plateau Mousse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0" name="Rectangle 9"/>
          <p:cNvSpPr/>
          <p:nvPr/>
        </p:nvSpPr>
        <p:spPr>
          <a:xfrm>
            <a:off x="8546555" y="2610999"/>
            <a:ext cx="3645445" cy="99334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Permet de recevoir tous les supports de </a:t>
            </a:r>
            <a:r>
              <a:rPr lang="fr-FR" sz="1500" kern="1400" dirty="0" smtClean="0">
                <a:solidFill>
                  <a:srgbClr val="000000"/>
                </a:solidFill>
                <a:latin typeface="Calibri" panose="020F0502020204030204" pitchFamily="34" charset="0"/>
              </a:rPr>
              <a:t>polissage, </a:t>
            </a:r>
            <a:r>
              <a:rPr lang="fr-FR" sz="1500" kern="1400" dirty="0">
                <a:solidFill>
                  <a:srgbClr val="000000"/>
                </a:solidFill>
                <a:latin typeface="Calibri" panose="020F0502020204030204" pitchFamily="34" charset="0"/>
              </a:rPr>
              <a:t>lustrage. </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9" name="Rectangle 18"/>
          <p:cNvSpPr/>
          <p:nvPr/>
        </p:nvSpPr>
        <p:spPr>
          <a:xfrm>
            <a:off x="8546555" y="3333957"/>
            <a:ext cx="1749838"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Non tissé </a:t>
            </a:r>
            <a:r>
              <a:rPr lang="fr-FR" dirty="0" err="1" smtClean="0">
                <a:ln w="0"/>
                <a:effectLst>
                  <a:outerShdw blurRad="38100" dist="19050" dir="2700000" algn="tl" rotWithShape="0">
                    <a:schemeClr val="dk1">
                      <a:alpha val="40000"/>
                    </a:schemeClr>
                  </a:outerShdw>
                </a:effectLst>
                <a:latin typeface="AR JULIAN" panose="02000000000000000000" pitchFamily="2" charset="0"/>
              </a:rPr>
              <a:t>Kemsoft</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1" name="Rectangle 10"/>
          <p:cNvSpPr/>
          <p:nvPr/>
        </p:nvSpPr>
        <p:spPr>
          <a:xfrm>
            <a:off x="8546555" y="3612514"/>
            <a:ext cx="3621202"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Adapté au polissage et au lustrage. Il est doux, souple, résistant, ne peluche pas, et est très absorbant. </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2" name="Rectangle 11"/>
          <p:cNvSpPr/>
          <p:nvPr/>
        </p:nvSpPr>
        <p:spPr>
          <a:xfrm>
            <a:off x="8546555" y="5188602"/>
            <a:ext cx="3344305" cy="154273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Très absorbante et douce, elle       permet d’obtenir un polissage et    lustrage homogène. Ne raye et ne  peluche pas.</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2" name="Chevron 21">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Flèche courbée vers le bas 22">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23"/>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6" name="Rectangle 25"/>
          <p:cNvSpPr/>
          <p:nvPr/>
        </p:nvSpPr>
        <p:spPr>
          <a:xfrm>
            <a:off x="8552203" y="4878242"/>
            <a:ext cx="1729961"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Ouate de lustrage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Tree>
    <p:extLst>
      <p:ext uri="{BB962C8B-B14F-4D97-AF65-F5344CB8AC3E}">
        <p14:creationId xmlns:p14="http://schemas.microsoft.com/office/powerpoint/2010/main" val="2567989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5" grpId="0"/>
      <p:bldP spid="5" grpId="1"/>
      <p:bldP spid="6" grpId="0"/>
      <p:bldP spid="6" grpId="1"/>
      <p:bldP spid="9" grpId="0"/>
      <p:bldP spid="9" grpId="1"/>
      <p:bldP spid="10" grpId="0"/>
      <p:bldP spid="10" grpId="1"/>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66239" y="300335"/>
            <a:ext cx="3484928"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Automobile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10" name="Flèche courbée vers le bas 9">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Rectangle 10"/>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17" y="131009"/>
            <a:ext cx="3572566" cy="1261981"/>
          </a:xfrm>
          <a:prstGeom prst="rect">
            <a:avLst/>
          </a:prstGeom>
        </p:spPr>
      </p:pic>
      <p:pic>
        <p:nvPicPr>
          <p:cNvPr id="2061" name="Picture 13" descr="DSCN3858"/>
          <p:cNvPicPr>
            <a:picLocks noChangeAspect="1" noChangeArrowheads="1"/>
          </p:cNvPicPr>
          <p:nvPr/>
        </p:nvPicPr>
        <p:blipFill>
          <a:blip r:embed="rId3" cstate="print">
            <a:extLst>
              <a:ext uri="{28A0092B-C50C-407E-A947-70E740481C1C}">
                <a14:useLocalDpi xmlns:a14="http://schemas.microsoft.com/office/drawing/2010/main" val="0"/>
              </a:ext>
            </a:extLst>
          </a:blip>
          <a:srcRect l="28877" t="5481" r="18159" b="5450"/>
          <a:stretch>
            <a:fillRect/>
          </a:stretch>
        </p:blipFill>
        <p:spPr bwMode="auto">
          <a:xfrm>
            <a:off x="1738148" y="3337999"/>
            <a:ext cx="1017964" cy="140615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2" name="Picture 14" descr="peinture à l'eau"/>
          <p:cNvPicPr>
            <a:picLocks noChangeAspect="1" noChangeArrowheads="1"/>
          </p:cNvPicPr>
          <p:nvPr/>
        </p:nvPicPr>
        <p:blipFill>
          <a:blip r:embed="rId4">
            <a:extLst>
              <a:ext uri="{28A0092B-C50C-407E-A947-70E740481C1C}">
                <a14:useLocalDpi xmlns:a14="http://schemas.microsoft.com/office/drawing/2010/main" val="0"/>
              </a:ext>
            </a:extLst>
          </a:blip>
          <a:srcRect l="8614" r="7016"/>
          <a:stretch>
            <a:fillRect/>
          </a:stretch>
        </p:blipFill>
        <p:spPr bwMode="auto">
          <a:xfrm>
            <a:off x="1755288" y="1681201"/>
            <a:ext cx="1017964" cy="140615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3" name="Picture 15" descr="DSCN389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6472" y="3337999"/>
            <a:ext cx="1717942" cy="140615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8" name="Control 16"/>
          <p:cNvSpPr>
            <a:spLocks noChangeArrowheads="1" noChangeShapeType="1"/>
          </p:cNvSpPr>
          <p:nvPr/>
        </p:nvSpPr>
        <p:spPr bwMode="auto">
          <a:xfrm>
            <a:off x="2773252" y="1681201"/>
            <a:ext cx="4249428" cy="5038705"/>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pic>
        <p:nvPicPr>
          <p:cNvPr id="2065" name="Picture 17" descr="DSCN3890"/>
          <p:cNvPicPr>
            <a:picLocks noChangeAspect="1" noChangeArrowheads="1"/>
          </p:cNvPicPr>
          <p:nvPr/>
        </p:nvPicPr>
        <p:blipFill>
          <a:blip r:embed="rId6" cstate="print">
            <a:extLst>
              <a:ext uri="{28A0092B-C50C-407E-A947-70E740481C1C}">
                <a14:useLocalDpi xmlns:a14="http://schemas.microsoft.com/office/drawing/2010/main" val="0"/>
              </a:ext>
            </a:extLst>
          </a:blip>
          <a:srcRect l="10049" t="11945" r="15228" b="8168"/>
          <a:stretch>
            <a:fillRect/>
          </a:stretch>
        </p:blipFill>
        <p:spPr bwMode="auto">
          <a:xfrm>
            <a:off x="6329280" y="4994797"/>
            <a:ext cx="1717942" cy="1449776"/>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6" name="Picture 18" descr="DSCN3901"/>
          <p:cNvPicPr>
            <a:picLocks noChangeAspect="1" noChangeArrowheads="1"/>
          </p:cNvPicPr>
          <p:nvPr/>
        </p:nvPicPr>
        <p:blipFill>
          <a:blip r:embed="rId7" cstate="print">
            <a:extLst>
              <a:ext uri="{28A0092B-C50C-407E-A947-70E740481C1C}">
                <a14:useLocalDpi xmlns:a14="http://schemas.microsoft.com/office/drawing/2010/main" val="0"/>
              </a:ext>
            </a:extLst>
          </a:blip>
          <a:srcRect l="19521" t="1889" r="12642" b="13509"/>
          <a:stretch>
            <a:fillRect/>
          </a:stretch>
        </p:blipFill>
        <p:spPr bwMode="auto">
          <a:xfrm>
            <a:off x="6346471" y="1681201"/>
            <a:ext cx="1717943" cy="140615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7" name="Picture 19" descr="DSCN3905"/>
          <p:cNvPicPr>
            <a:picLocks noChangeAspect="1" noChangeArrowheads="1"/>
          </p:cNvPicPr>
          <p:nvPr/>
        </p:nvPicPr>
        <p:blipFill>
          <a:blip r:embed="rId8" cstate="print">
            <a:extLst>
              <a:ext uri="{28A0092B-C50C-407E-A947-70E740481C1C}">
                <a14:useLocalDpi xmlns:a14="http://schemas.microsoft.com/office/drawing/2010/main" val="0"/>
              </a:ext>
            </a:extLst>
          </a:blip>
          <a:srcRect t="5771" b="7501"/>
          <a:stretch>
            <a:fillRect/>
          </a:stretch>
        </p:blipFill>
        <p:spPr bwMode="auto">
          <a:xfrm rot="5400000">
            <a:off x="1515037" y="5203502"/>
            <a:ext cx="1449777" cy="1032372"/>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0" name="Rectangle 19">
            <a:hlinkClick r:id="rId9" action="ppaction://hlinksldjump" highlightClick="1"/>
          </p:cNvPr>
          <p:cNvSpPr/>
          <p:nvPr/>
        </p:nvSpPr>
        <p:spPr>
          <a:xfrm>
            <a:off x="2790392" y="1768724"/>
            <a:ext cx="2701260" cy="1231106"/>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Peinture Base Hydrodiluable</a:t>
            </a:r>
          </a:p>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(Véhicule de tourisme)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36" name="Rectangle 35">
            <a:hlinkClick r:id="rId10" action="ppaction://hlinksldjump" highlightClick="1"/>
          </p:cNvPr>
          <p:cNvSpPr/>
          <p:nvPr/>
        </p:nvSpPr>
        <p:spPr>
          <a:xfrm>
            <a:off x="2790392" y="3585000"/>
            <a:ext cx="2957265" cy="1231106"/>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Peinture Base Solvanté</a:t>
            </a:r>
          </a:p>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(Moto et teinte spéciale)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37" name="Rectangle 36">
            <a:hlinkClick r:id="rId11" action="ppaction://hlinksldjump" highlightClick="1"/>
          </p:cNvPr>
          <p:cNvSpPr/>
          <p:nvPr/>
        </p:nvSpPr>
        <p:spPr>
          <a:xfrm>
            <a:off x="2790391" y="5104132"/>
            <a:ext cx="2957265" cy="1231106"/>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Peinture Laque Brillant Direct</a:t>
            </a:r>
          </a:p>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(VU, PL et TP)</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38" name="Rectangle 37">
            <a:hlinkClick r:id="rId12" action="ppaction://hlinksldjump" highlightClick="1"/>
          </p:cNvPr>
          <p:cNvSpPr/>
          <p:nvPr/>
        </p:nvSpPr>
        <p:spPr>
          <a:xfrm>
            <a:off x="8047222" y="1768724"/>
            <a:ext cx="2701260" cy="954107"/>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Diluant  Dégraissant</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39" name="Rectangle 38">
            <a:hlinkClick r:id="rId13" action="ppaction://hlinksldjump" highlightClick="1"/>
          </p:cNvPr>
          <p:cNvSpPr/>
          <p:nvPr/>
        </p:nvSpPr>
        <p:spPr>
          <a:xfrm>
            <a:off x="8064414" y="3585000"/>
            <a:ext cx="2701260" cy="954107"/>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Vernis</a:t>
            </a:r>
          </a:p>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Durcisseur</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43" name="Rectangle 42">
            <a:hlinkClick r:id="rId14" action="ppaction://hlinksldjump" highlightClick="1"/>
          </p:cNvPr>
          <p:cNvSpPr/>
          <p:nvPr/>
        </p:nvSpPr>
        <p:spPr>
          <a:xfrm>
            <a:off x="8064414" y="5458075"/>
            <a:ext cx="2701260" cy="523220"/>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Apprêt</a:t>
            </a:r>
            <a:endParaRPr lang="fr-FR" sz="2800"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Tree>
    <p:extLst>
      <p:ext uri="{BB962C8B-B14F-4D97-AF65-F5344CB8AC3E}">
        <p14:creationId xmlns:p14="http://schemas.microsoft.com/office/powerpoint/2010/main" val="1658721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962688"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Produit de finition</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5" name="Chevron 4">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Flèche courbée vers le bas 5">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9" name="Chevron 8">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9"/>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5257384" y="477053"/>
            <a:ext cx="2511457" cy="461665"/>
          </a:xfrm>
          <a:prstGeom prst="rect">
            <a:avLst/>
          </a:prstGeom>
        </p:spPr>
        <p:txBody>
          <a:bodyPr wrap="none">
            <a:spAutoFit/>
          </a:bodyPr>
          <a:lstStyle/>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Nettoyage extérieur</a:t>
            </a:r>
          </a:p>
        </p:txBody>
      </p:sp>
      <p:pic>
        <p:nvPicPr>
          <p:cNvPr id="12290" name="Picture 2" descr="photo iphone gaetan 2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138" y="961117"/>
            <a:ext cx="1341438"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1" name="Picture 3" descr="photo iphone gaetan 2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240" y="4254200"/>
            <a:ext cx="97790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2" name="Picture 4" descr="photo iphone gaetan 2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3702" y="961117"/>
            <a:ext cx="1465262"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3" name="Picture 5" descr="photo iphone gaetan 2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3702" y="3519931"/>
            <a:ext cx="1465262"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4" name="Picture 6" descr="photo iphone gaetan 2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588" y="2547711"/>
            <a:ext cx="998537" cy="133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7004" y="2182969"/>
            <a:ext cx="1466350" cy="103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6" name="Picture 8" descr="photo iphone gaetan 26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1373" y="5165349"/>
            <a:ext cx="80645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7" name="Picture 9" descr="photo iphone gaetan 25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69586" y="955647"/>
            <a:ext cx="944563"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2298" name="Picture 10" descr="photo iphone gaetan 27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69585" y="3521985"/>
            <a:ext cx="944563" cy="114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2" name="Rectangle 11"/>
          <p:cNvSpPr/>
          <p:nvPr/>
        </p:nvSpPr>
        <p:spPr>
          <a:xfrm>
            <a:off x="1699523" y="1220589"/>
            <a:ext cx="3280229" cy="1619674"/>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Elimine rapidement le film routier, décrasse en profondeur et révèle le brillant du </a:t>
            </a:r>
            <a:r>
              <a:rPr lang="fr-FR" sz="1500" kern="1400" dirty="0" smtClean="0">
                <a:solidFill>
                  <a:srgbClr val="000000"/>
                </a:solidFill>
                <a:latin typeface="Calibri" panose="020F0502020204030204" pitchFamily="34" charset="0"/>
              </a:rPr>
              <a:t>vernis.</a:t>
            </a:r>
          </a:p>
          <a:p>
            <a:pPr>
              <a:lnSpc>
                <a:spcPct val="119000"/>
              </a:lnSpc>
              <a:spcAft>
                <a:spcPts val="600"/>
              </a:spcAft>
            </a:pPr>
            <a:r>
              <a:rPr lang="fr-FR" sz="1500" kern="1400" dirty="0" smtClean="0">
                <a:solidFill>
                  <a:srgbClr val="000000"/>
                </a:solidFill>
                <a:latin typeface="Calibri" panose="020F0502020204030204" pitchFamily="34" charset="0"/>
              </a:rPr>
              <a:t>Disponible en 1L, 5L et 210L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2" name="Rectangle 21"/>
          <p:cNvSpPr/>
          <p:nvPr/>
        </p:nvSpPr>
        <p:spPr>
          <a:xfrm>
            <a:off x="1843266" y="919488"/>
            <a:ext cx="2053767"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Shampoing Concentré</a:t>
            </a:r>
          </a:p>
        </p:txBody>
      </p:sp>
      <p:sp>
        <p:nvSpPr>
          <p:cNvPr id="13" name="Rectangle 12"/>
          <p:cNvSpPr/>
          <p:nvPr/>
        </p:nvSpPr>
        <p:spPr>
          <a:xfrm>
            <a:off x="1715033" y="3031363"/>
            <a:ext cx="3077029" cy="1817421"/>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Spécialement conçu pour éviter l’essuyage manuel après lavage. Permet un séchage homogène sans traces</a:t>
            </a:r>
            <a:r>
              <a:rPr lang="fr-FR" sz="1500" kern="1400" dirty="0" smtClean="0">
                <a:solidFill>
                  <a:srgbClr val="000000"/>
                </a:solidFill>
                <a:latin typeface="Calibri" panose="020F0502020204030204" pitchFamily="34" charset="0"/>
              </a:rPr>
              <a:t>. Disponible en bidon de 10L et 20L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4" name="Rectangle 23"/>
          <p:cNvSpPr/>
          <p:nvPr/>
        </p:nvSpPr>
        <p:spPr>
          <a:xfrm>
            <a:off x="1678168" y="2662031"/>
            <a:ext cx="2127506"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Auto séchant reluiseur</a:t>
            </a:r>
          </a:p>
        </p:txBody>
      </p:sp>
      <p:sp>
        <p:nvSpPr>
          <p:cNvPr id="14" name="Rectangle 13"/>
          <p:cNvSpPr/>
          <p:nvPr/>
        </p:nvSpPr>
        <p:spPr>
          <a:xfrm>
            <a:off x="1715033" y="4756471"/>
            <a:ext cx="3761300" cy="2366802"/>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Elimine rapidement les graisses des pièces mécaniques, nettoie les sols d’atelier et les pistes de station d’essence, les taches incrustées sur toutes les surfaces. Nettoie en profondeur carrosserie et jantes. Action </a:t>
            </a:r>
            <a:r>
              <a:rPr lang="fr-FR" sz="1500" kern="1400" dirty="0" smtClean="0">
                <a:solidFill>
                  <a:srgbClr val="000000"/>
                </a:solidFill>
                <a:latin typeface="Calibri" panose="020F0502020204030204" pitchFamily="34" charset="0"/>
              </a:rPr>
              <a:t>dégoudronnant. Disponible en pulvérisateur 750ml et en bidon de 5L, 20l et 210L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6" name="Rectangle 25"/>
          <p:cNvSpPr/>
          <p:nvPr/>
        </p:nvSpPr>
        <p:spPr>
          <a:xfrm>
            <a:off x="1715033" y="4420167"/>
            <a:ext cx="2895344"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Dégraissant Atelier/mécanique</a:t>
            </a:r>
          </a:p>
        </p:txBody>
      </p:sp>
      <p:sp>
        <p:nvSpPr>
          <p:cNvPr id="15" name="Rectangle 14"/>
          <p:cNvSpPr/>
          <p:nvPr/>
        </p:nvSpPr>
        <p:spPr>
          <a:xfrm>
            <a:off x="6208964" y="1193052"/>
            <a:ext cx="4038912" cy="154273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Décrasse en profondeur et désincruste les poussières de freins, résidus de gommes, et les salissures naturelles, le goudron</a:t>
            </a:r>
            <a:r>
              <a:rPr lang="fr-FR" sz="1500" kern="1400" dirty="0" smtClean="0">
                <a:solidFill>
                  <a:srgbClr val="000000"/>
                </a:solidFill>
                <a:latin typeface="Calibri" panose="020F0502020204030204" pitchFamily="34" charset="0"/>
              </a:rPr>
              <a:t>. Disponible en vaporisateur 750ml, et en bidon de 5L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8" name="Rectangle 27"/>
          <p:cNvSpPr/>
          <p:nvPr/>
        </p:nvSpPr>
        <p:spPr>
          <a:xfrm>
            <a:off x="6450641" y="884127"/>
            <a:ext cx="164884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Nettoyant Jantes</a:t>
            </a:r>
          </a:p>
        </p:txBody>
      </p:sp>
      <p:sp>
        <p:nvSpPr>
          <p:cNvPr id="16" name="Rectangle 15"/>
          <p:cNvSpPr/>
          <p:nvPr/>
        </p:nvSpPr>
        <p:spPr>
          <a:xfrm>
            <a:off x="6213823" y="2553930"/>
            <a:ext cx="3233009" cy="1542730"/>
          </a:xfrm>
          <a:prstGeom prst="rect">
            <a:avLst/>
          </a:prstGeom>
        </p:spPr>
        <p:txBody>
          <a:bodyPr wrap="square">
            <a:spAutoFit/>
          </a:bodyPr>
          <a:lstStyle/>
          <a:p>
            <a:pPr>
              <a:lnSpc>
                <a:spcPct val="119000"/>
              </a:lnSpc>
              <a:spcAft>
                <a:spcPts val="600"/>
              </a:spcAft>
            </a:pPr>
            <a:r>
              <a:rPr lang="fr-FR" sz="1500" kern="1400" dirty="0" smtClean="0">
                <a:solidFill>
                  <a:srgbClr val="000000"/>
                </a:solidFill>
                <a:latin typeface="Calibri" panose="020F0502020204030204" pitchFamily="34" charset="0"/>
              </a:rPr>
              <a:t>Apporte aux flancs des pneus un brillant profond. Séchage rapide, pas besoin d’essuyage. Disponible en bidon de 5L </a:t>
            </a:r>
          </a:p>
          <a:p>
            <a:pPr>
              <a:lnSpc>
                <a:spcPct val="119000"/>
              </a:lnSpc>
              <a:spcAft>
                <a:spcPts val="600"/>
              </a:spcAft>
            </a:pPr>
            <a:r>
              <a:rPr lang="fr-FR" sz="1500" kern="1400" dirty="0" smtClean="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30" name="Rectangle 29"/>
          <p:cNvSpPr/>
          <p:nvPr/>
        </p:nvSpPr>
        <p:spPr>
          <a:xfrm>
            <a:off x="6407006" y="2278487"/>
            <a:ext cx="1736117"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Rénovateur pneus</a:t>
            </a:r>
          </a:p>
        </p:txBody>
      </p:sp>
      <p:sp>
        <p:nvSpPr>
          <p:cNvPr id="31" name="Rectangle 30"/>
          <p:cNvSpPr/>
          <p:nvPr/>
        </p:nvSpPr>
        <p:spPr>
          <a:xfrm>
            <a:off x="6417781" y="3618062"/>
            <a:ext cx="1714573"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Nettoyant moteur</a:t>
            </a:r>
          </a:p>
        </p:txBody>
      </p:sp>
      <p:sp>
        <p:nvSpPr>
          <p:cNvPr id="17" name="Rectangle 16"/>
          <p:cNvSpPr/>
          <p:nvPr/>
        </p:nvSpPr>
        <p:spPr>
          <a:xfrm>
            <a:off x="6180560" y="3839082"/>
            <a:ext cx="3403913" cy="154273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Dégraisse toutes les pièces mécaniques tout en respectant les organes                  électroniques</a:t>
            </a:r>
            <a:r>
              <a:rPr lang="fr-FR" sz="1500" kern="1400" dirty="0" smtClean="0">
                <a:solidFill>
                  <a:srgbClr val="000000"/>
                </a:solidFill>
                <a:latin typeface="Calibri" panose="020F0502020204030204" pitchFamily="34" charset="0"/>
              </a:rPr>
              <a:t>. Disponible en vaporisateur 750ml et en bidon de 5L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33" name="Rectangle 32"/>
          <p:cNvSpPr/>
          <p:nvPr/>
        </p:nvSpPr>
        <p:spPr>
          <a:xfrm>
            <a:off x="6423383" y="5027470"/>
            <a:ext cx="1524136"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Dégoudronnant</a:t>
            </a:r>
          </a:p>
        </p:txBody>
      </p:sp>
      <p:sp>
        <p:nvSpPr>
          <p:cNvPr id="18" name="Rectangle 17"/>
          <p:cNvSpPr/>
          <p:nvPr/>
        </p:nvSpPr>
        <p:spPr>
          <a:xfrm>
            <a:off x="6167823" y="5248490"/>
            <a:ext cx="3138236" cy="1619674"/>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Elimine les tâches de goudron et de cambouis sur toutes les </a:t>
            </a:r>
            <a:r>
              <a:rPr lang="fr-FR" sz="1500" kern="1400" dirty="0" smtClean="0">
                <a:solidFill>
                  <a:srgbClr val="000000"/>
                </a:solidFill>
                <a:latin typeface="Calibri" panose="020F0502020204030204" pitchFamily="34" charset="0"/>
              </a:rPr>
              <a:t>carrosseries.</a:t>
            </a:r>
          </a:p>
          <a:p>
            <a:pPr>
              <a:lnSpc>
                <a:spcPct val="119000"/>
              </a:lnSpc>
              <a:spcAft>
                <a:spcPts val="600"/>
              </a:spcAft>
            </a:pPr>
            <a:r>
              <a:rPr lang="fr-FR" sz="1500" kern="1400" dirty="0" smtClean="0">
                <a:solidFill>
                  <a:srgbClr val="000000"/>
                </a:solidFill>
                <a:latin typeface="Calibri" panose="020F0502020204030204" pitchFamily="34" charset="0"/>
              </a:rPr>
              <a:t>Disponible en bombe de 600ml, et en bidon de 5L </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9" name="Rectangle 18"/>
          <p:cNvSpPr/>
          <p:nvPr/>
        </p:nvSpPr>
        <p:spPr>
          <a:xfrm>
            <a:off x="9552985" y="2271278"/>
            <a:ext cx="2993499" cy="154273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Elimine rapidement les éléments organiques incrustés dans la carrosserie tels que les    moucherons, moustiques, ...</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36" name="Rectangle 35"/>
          <p:cNvSpPr/>
          <p:nvPr/>
        </p:nvSpPr>
        <p:spPr>
          <a:xfrm>
            <a:off x="10373531" y="1963710"/>
            <a:ext cx="1492717"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Démoustiqueur</a:t>
            </a:r>
          </a:p>
        </p:txBody>
      </p:sp>
      <p:sp>
        <p:nvSpPr>
          <p:cNvPr id="37" name="Rectangle 36"/>
          <p:cNvSpPr/>
          <p:nvPr/>
        </p:nvSpPr>
        <p:spPr>
          <a:xfrm>
            <a:off x="9741366" y="4671335"/>
            <a:ext cx="2293321"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Rénovateur tous métaux</a:t>
            </a:r>
          </a:p>
        </p:txBody>
      </p:sp>
      <p:sp>
        <p:nvSpPr>
          <p:cNvPr id="20" name="Rectangle 19"/>
          <p:cNvSpPr/>
          <p:nvPr/>
        </p:nvSpPr>
        <p:spPr>
          <a:xfrm>
            <a:off x="9552985" y="4928281"/>
            <a:ext cx="2495872"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Désoxyde, rénove, nettoie et protège les métaux et alliages.</a:t>
            </a: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71527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1"/>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8" restart="whenNotActive" fill="hold" evtFilter="cancelBubble" nodeType="interactiveSeq">
                <p:stCondLst>
                  <p:cond evt="onClick" delay="0">
                    <p:tgtEl>
                      <p:spTgt spid="36"/>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9" restart="whenNotActive" fill="hold" evtFilter="cancelBubble" nodeType="interactiveSeq">
                <p:stCondLst>
                  <p:cond evt="onClick" delay="0">
                    <p:tgtEl>
                      <p:spTgt spid="37"/>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0" restart="whenNotActive" fill="hold" evtFilter="cancelBubble" nodeType="interactiveSeq">
                <p:stCondLst>
                  <p:cond evt="onClick" delay="0">
                    <p:tgtEl>
                      <p:spTgt spid="33"/>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962688"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Produit de finition</a:t>
            </a:r>
            <a:endParaRPr lang="fr-FR" sz="4000" b="0" cap="none" spc="0" dirty="0">
              <a:ln w="0"/>
              <a:solidFill>
                <a:schemeClr val="tx1"/>
              </a:solidFill>
              <a:effectLst>
                <a:outerShdw blurRad="38100" dist="19050" dir="2700000" algn="tl" rotWithShape="0">
                  <a:schemeClr val="dk1">
                    <a:alpha val="40000"/>
                  </a:schemeClr>
                </a:outerShdw>
              </a:effectLst>
            </a:endParaRPr>
          </a:p>
        </p:txBody>
      </p:sp>
      <p:pic>
        <p:nvPicPr>
          <p:cNvPr id="13314" name="Picture 2" descr="photo iphone gaetan 2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114" y="817721"/>
            <a:ext cx="1392238" cy="104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3315" name="Picture 3" descr="photo iphone gaetan 2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052" y="2639721"/>
            <a:ext cx="868362"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3316" name="Picture 4" descr="photo iphone gaetan 2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212" y="4582371"/>
            <a:ext cx="1330326" cy="99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3317" name="Picture 5" descr="photo iphone gaetan 28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012" y="1311275"/>
            <a:ext cx="1441451"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3318" name="Picture 6" descr="photo iphone gaetan 27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9019" y="4147997"/>
            <a:ext cx="1043436" cy="1397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0" name="Chevron 9">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Flèche courbée vers le bas 10">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4" name="Chevron 13">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849439" y="1366597"/>
            <a:ext cx="3238500" cy="1894365"/>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Nettoie toutes surfaces intérieures de l’automobile, plastiques, caoutchoucs, textiles, moquettes, </a:t>
            </a:r>
            <a:r>
              <a:rPr lang="fr-FR" sz="1500" kern="1400" dirty="0" smtClean="0">
                <a:solidFill>
                  <a:srgbClr val="000000"/>
                </a:solidFill>
                <a:latin typeface="Calibri" panose="020F0502020204030204" pitchFamily="34" charset="0"/>
              </a:rPr>
              <a:t>...</a:t>
            </a:r>
          </a:p>
          <a:p>
            <a:pPr>
              <a:lnSpc>
                <a:spcPct val="119000"/>
              </a:lnSpc>
              <a:spcAft>
                <a:spcPts val="600"/>
              </a:spcAft>
            </a:pPr>
            <a:r>
              <a:rPr lang="fr-FR" sz="1500" kern="1400" dirty="0" smtClean="0">
                <a:solidFill>
                  <a:srgbClr val="000000"/>
                </a:solidFill>
                <a:latin typeface="Calibri" panose="020F0502020204030204" pitchFamily="34" charset="0"/>
              </a:rPr>
              <a:t>Disponible en vaporisateur de 750ml et en bidon de 5L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6" name="Rectangle 5"/>
          <p:cNvSpPr/>
          <p:nvPr/>
        </p:nvSpPr>
        <p:spPr>
          <a:xfrm>
            <a:off x="1911351" y="3513977"/>
            <a:ext cx="5078321"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Nettoie, ravive et désodorise en un seul geste. Elimine toutes sortes de salissures sur tous les revêtements textiles de la    voiture , sièges et garnitures de portières.</a:t>
            </a:r>
          </a:p>
          <a:p>
            <a:pPr>
              <a:lnSpc>
                <a:spcPct val="119000"/>
              </a:lnSpc>
              <a:spcAft>
                <a:spcPts val="600"/>
              </a:spcAft>
            </a:pPr>
            <a:r>
              <a:rPr lang="fr-FR" sz="1500" kern="1400" dirty="0">
                <a:solidFill>
                  <a:srgbClr val="000000"/>
                </a:solidFill>
                <a:latin typeface="Calibri" panose="020F0502020204030204" pitchFamily="34" charset="0"/>
              </a:rPr>
              <a:t> </a:t>
            </a:r>
            <a:r>
              <a:rPr lang="fr-FR" sz="1500" kern="1400" dirty="0" smtClean="0">
                <a:solidFill>
                  <a:srgbClr val="000000"/>
                </a:solidFill>
                <a:latin typeface="Calibri" panose="020F0502020204030204" pitchFamily="34" charset="0"/>
              </a:rPr>
              <a:t>Disponible en bombe de 600ml</a:t>
            </a:r>
            <a:endParaRPr lang="fr-FR" sz="1500" kern="1400" dirty="0">
              <a:ln>
                <a:noFill/>
              </a:ln>
              <a:solidFill>
                <a:srgbClr val="000000"/>
              </a:solidFill>
              <a:effectLst/>
              <a:latin typeface="Calibri" panose="020F0502020204030204" pitchFamily="34" charset="0"/>
            </a:endParaRPr>
          </a:p>
        </p:txBody>
      </p:sp>
      <p:sp>
        <p:nvSpPr>
          <p:cNvPr id="7" name="Rectangle 6"/>
          <p:cNvSpPr/>
          <p:nvPr/>
        </p:nvSpPr>
        <p:spPr>
          <a:xfrm>
            <a:off x="1808352" y="5195616"/>
            <a:ext cx="4259261" cy="1894365"/>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Formule super dégraissante développée pour une utilisation voiture intérieure et extérieure. Pas de traces, pas de reflets</a:t>
            </a:r>
            <a:r>
              <a:rPr lang="fr-FR" sz="1500" kern="1400" dirty="0" smtClean="0">
                <a:solidFill>
                  <a:srgbClr val="000000"/>
                </a:solidFill>
                <a:latin typeface="Calibri" panose="020F0502020204030204" pitchFamily="34" charset="0"/>
              </a:rPr>
              <a:t>.</a:t>
            </a:r>
          </a:p>
          <a:p>
            <a:pPr>
              <a:lnSpc>
                <a:spcPct val="119000"/>
              </a:lnSpc>
              <a:spcAft>
                <a:spcPts val="600"/>
              </a:spcAft>
            </a:pPr>
            <a:r>
              <a:rPr lang="fr-FR" sz="1500" kern="1400" dirty="0" smtClean="0">
                <a:solidFill>
                  <a:srgbClr val="000000"/>
                </a:solidFill>
                <a:latin typeface="Calibri" panose="020F0502020204030204" pitchFamily="34" charset="0"/>
              </a:rPr>
              <a:t>Disponible en vaporisateur de 600ml et 750ml et en bidon de 5L</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8" name="Rectangle 7"/>
          <p:cNvSpPr/>
          <p:nvPr/>
        </p:nvSpPr>
        <p:spPr>
          <a:xfrm>
            <a:off x="7891463" y="1465388"/>
            <a:ext cx="4343556" cy="322395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Nettoient et redonnent l’aspect du neuf aux revêtements et garnitures plastiques</a:t>
            </a:r>
            <a:r>
              <a:rPr lang="fr-FR" sz="1500" kern="1400" dirty="0" smtClean="0">
                <a:solidFill>
                  <a:srgbClr val="000000"/>
                </a:solidFill>
                <a:latin typeface="Calibri" panose="020F0502020204030204" pitchFamily="34" charset="0"/>
              </a:rPr>
              <a:t>.</a:t>
            </a:r>
          </a:p>
          <a:p>
            <a:pPr>
              <a:lnSpc>
                <a:spcPct val="119000"/>
              </a:lnSpc>
              <a:spcAft>
                <a:spcPts val="600"/>
              </a:spcAft>
            </a:pPr>
            <a:r>
              <a:rPr lang="fr-FR" sz="1500" kern="1400" dirty="0" smtClean="0">
                <a:solidFill>
                  <a:srgbClr val="000000"/>
                </a:solidFill>
                <a:latin typeface="Calibri" panose="020F0502020204030204" pitchFamily="34" charset="0"/>
              </a:rPr>
              <a:t>-Rénovateur plastiques intérieurs et extérieurs en bidon de 5L</a:t>
            </a:r>
          </a:p>
          <a:p>
            <a:pPr>
              <a:lnSpc>
                <a:spcPct val="119000"/>
              </a:lnSpc>
              <a:spcAft>
                <a:spcPts val="600"/>
              </a:spcAft>
            </a:pPr>
            <a:r>
              <a:rPr lang="fr-FR" sz="1500" kern="1400" dirty="0" smtClean="0">
                <a:solidFill>
                  <a:srgbClr val="000000"/>
                </a:solidFill>
                <a:latin typeface="Calibri" panose="020F0502020204030204" pitchFamily="34" charset="0"/>
              </a:rPr>
              <a:t>-Rénovateur plastiques sans silicone en bombe de 600ml</a:t>
            </a:r>
          </a:p>
          <a:p>
            <a:pPr>
              <a:lnSpc>
                <a:spcPct val="119000"/>
              </a:lnSpc>
              <a:spcAft>
                <a:spcPts val="600"/>
              </a:spcAft>
            </a:pPr>
            <a:r>
              <a:rPr lang="fr-FR" sz="1500" kern="1400" dirty="0" smtClean="0">
                <a:solidFill>
                  <a:srgbClr val="000000"/>
                </a:solidFill>
                <a:latin typeface="Calibri" panose="020F0502020204030204" pitchFamily="34" charset="0"/>
              </a:rPr>
              <a:t>-rénovateur plastiques finition brillante en bombe de 600ml</a:t>
            </a:r>
          </a:p>
          <a:p>
            <a:pPr>
              <a:lnSpc>
                <a:spcPct val="119000"/>
              </a:lnSpc>
              <a:spcAft>
                <a:spcPts val="600"/>
              </a:spcAft>
            </a:pP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9" name="Rectangle 8"/>
          <p:cNvSpPr/>
          <p:nvPr/>
        </p:nvSpPr>
        <p:spPr>
          <a:xfrm>
            <a:off x="7891464" y="4304370"/>
            <a:ext cx="4300536" cy="126259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Nettoie, détache et protège le cuir. Ravive la teinte d’origine des cuirs anciens</a:t>
            </a:r>
            <a:r>
              <a:rPr lang="fr-FR" sz="1500" kern="1400" dirty="0" smtClean="0">
                <a:solidFill>
                  <a:srgbClr val="000000"/>
                </a:solidFill>
                <a:latin typeface="Calibri" panose="020F0502020204030204" pitchFamily="34" charset="0"/>
              </a:rPr>
              <a:t>.</a:t>
            </a:r>
          </a:p>
          <a:p>
            <a:pPr>
              <a:lnSpc>
                <a:spcPct val="119000"/>
              </a:lnSpc>
              <a:spcAft>
                <a:spcPts val="600"/>
              </a:spcAft>
            </a:pPr>
            <a:r>
              <a:rPr lang="fr-FR" sz="1500" kern="1400" dirty="0" smtClean="0">
                <a:solidFill>
                  <a:srgbClr val="000000"/>
                </a:solidFill>
                <a:latin typeface="Calibri" panose="020F0502020204030204" pitchFamily="34" charset="0"/>
              </a:rPr>
              <a:t>Disponible en bidon de 500ml</a:t>
            </a:r>
            <a:endParaRPr lang="fr-FR" sz="1500" kern="1400" dirty="0">
              <a:solidFill>
                <a:srgbClr val="000000"/>
              </a:solidFill>
              <a:latin typeface="Calibri" panose="020F0502020204030204" pitchFamily="34" charset="0"/>
            </a:endParaRP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21" name="Rectangle 20"/>
          <p:cNvSpPr/>
          <p:nvPr/>
        </p:nvSpPr>
        <p:spPr>
          <a:xfrm>
            <a:off x="1849438" y="1157117"/>
            <a:ext cx="1575111"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Nettoyant DG12</a:t>
            </a:r>
          </a:p>
        </p:txBody>
      </p:sp>
      <p:sp>
        <p:nvSpPr>
          <p:cNvPr id="22" name="Rectangle 21"/>
          <p:cNvSpPr/>
          <p:nvPr/>
        </p:nvSpPr>
        <p:spPr>
          <a:xfrm>
            <a:off x="1734954" y="3018138"/>
            <a:ext cx="2983984" cy="369332"/>
          </a:xfrm>
          <a:prstGeom prst="rect">
            <a:avLst/>
          </a:prstGeom>
        </p:spPr>
        <p:txBody>
          <a:bodyPr wrap="squar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Nettoyant tissus moquettes</a:t>
            </a:r>
          </a:p>
        </p:txBody>
      </p:sp>
      <p:sp>
        <p:nvSpPr>
          <p:cNvPr id="23" name="Rectangle 22"/>
          <p:cNvSpPr/>
          <p:nvPr/>
        </p:nvSpPr>
        <p:spPr>
          <a:xfrm>
            <a:off x="1911351" y="4750999"/>
            <a:ext cx="158472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Nettoyant vitres</a:t>
            </a:r>
          </a:p>
        </p:txBody>
      </p:sp>
      <p:sp>
        <p:nvSpPr>
          <p:cNvPr id="24" name="Rectangle 23"/>
          <p:cNvSpPr/>
          <p:nvPr/>
        </p:nvSpPr>
        <p:spPr>
          <a:xfrm>
            <a:off x="7891462" y="4060377"/>
            <a:ext cx="1755610"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Embellisseur cuirs</a:t>
            </a:r>
          </a:p>
        </p:txBody>
      </p:sp>
      <p:sp>
        <p:nvSpPr>
          <p:cNvPr id="25" name="Rectangle 24"/>
          <p:cNvSpPr/>
          <p:nvPr/>
        </p:nvSpPr>
        <p:spPr>
          <a:xfrm>
            <a:off x="7945609" y="1215421"/>
            <a:ext cx="2117632"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Rénovateur plastiques</a:t>
            </a:r>
          </a:p>
        </p:txBody>
      </p:sp>
    </p:spTree>
    <p:extLst>
      <p:ext uri="{BB962C8B-B14F-4D97-AF65-F5344CB8AC3E}">
        <p14:creationId xmlns:p14="http://schemas.microsoft.com/office/powerpoint/2010/main" val="3537956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5" grpId="0"/>
      <p:bldP spid="5" grpId="1"/>
      <p:bldP spid="6" grpId="0"/>
      <p:bldP spid="6" grpId="1"/>
      <p:bldP spid="7" grpId="0"/>
      <p:bldP spid="7" grpId="1"/>
      <p:bldP spid="8" grpId="0"/>
      <p:bldP spid="8" grpId="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46918" y="3121734"/>
            <a:ext cx="3275682" cy="1268039"/>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Raccord de haute qualité : pour tuyaux, pistolets, machines pneumatiques</a:t>
            </a:r>
            <a:r>
              <a:rPr lang="fr-FR" sz="1500" kern="1400" dirty="0" smtClean="0">
                <a:solidFill>
                  <a:srgbClr val="000000"/>
                </a:solidFill>
                <a:latin typeface="Calibri" panose="020F0502020204030204" pitchFamily="34" charset="0"/>
              </a:rPr>
              <a:t>... Disponible à la demande</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7" name="Rectangle 6"/>
          <p:cNvSpPr/>
          <p:nvPr/>
        </p:nvSpPr>
        <p:spPr>
          <a:xfrm>
            <a:off x="1788210" y="1352154"/>
            <a:ext cx="3403856" cy="1735027"/>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Tuyaux avec renfort polyester, antistatiques, sans silicone, très flexibles et légers,   conçus pour la cabine de peinture</a:t>
            </a:r>
            <a:r>
              <a:rPr lang="fr-FR" sz="1500" kern="1400" dirty="0" smtClean="0">
                <a:solidFill>
                  <a:srgbClr val="000000"/>
                </a:solidFill>
                <a:latin typeface="Calibri" panose="020F0502020204030204" pitchFamily="34" charset="0"/>
              </a:rPr>
              <a:t>. Disponible en dimension 8x12mm (100m) et 10x15mm(60m)</a:t>
            </a:r>
            <a:endParaRPr lang="fr-FR" sz="1500" kern="1400" dirty="0">
              <a:solidFill>
                <a:srgbClr val="000000"/>
              </a:solidFill>
              <a:latin typeface="Calibri" panose="020F0502020204030204" pitchFamily="34" charset="0"/>
            </a:endParaRPr>
          </a:p>
          <a:p>
            <a:pPr>
              <a:lnSpc>
                <a:spcPct val="119000"/>
              </a:lnSpc>
              <a:spcAft>
                <a:spcPts val="600"/>
              </a:spcAft>
            </a:pPr>
            <a:r>
              <a:rPr lang="fr-FR" sz="1050" kern="1400" dirty="0">
                <a:solidFill>
                  <a:srgbClr val="000000"/>
                </a:solidFill>
                <a:latin typeface="Calibri" panose="020F0502020204030204" pitchFamily="34" charset="0"/>
              </a:rPr>
              <a:t> </a:t>
            </a:r>
            <a:endParaRPr lang="fr-FR" sz="1050" kern="1400" dirty="0">
              <a:ln>
                <a:noFill/>
              </a:ln>
              <a:solidFill>
                <a:srgbClr val="000000"/>
              </a:solidFill>
              <a:effectLst/>
              <a:latin typeface="Calibri" panose="020F0502020204030204" pitchFamily="34" charset="0"/>
            </a:endParaRPr>
          </a:p>
        </p:txBody>
      </p:sp>
      <p:sp>
        <p:nvSpPr>
          <p:cNvPr id="4" name="Rectangle 3"/>
          <p:cNvSpPr/>
          <p:nvPr/>
        </p:nvSpPr>
        <p:spPr>
          <a:xfrm>
            <a:off x="204055" y="11017"/>
            <a:ext cx="2575320"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Matériel</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788210" y="1128662"/>
            <a:ext cx="899605"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Tuyaux</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6" name="Rectangle 5"/>
          <p:cNvSpPr/>
          <p:nvPr/>
        </p:nvSpPr>
        <p:spPr>
          <a:xfrm>
            <a:off x="1849924" y="2840016"/>
            <a:ext cx="1005403" cy="369332"/>
          </a:xfrm>
          <a:prstGeom prst="rect">
            <a:avLst/>
          </a:prstGeom>
        </p:spPr>
        <p:txBody>
          <a:bodyPr wrap="none">
            <a:spAutoFit/>
          </a:bodyPr>
          <a:lstStyle/>
          <a:p>
            <a:pPr algn="ctr"/>
            <a:r>
              <a:rPr lang="fr-FR" dirty="0">
                <a:ln w="0"/>
                <a:effectLst>
                  <a:outerShdw blurRad="38100" dist="19050" dir="2700000" algn="tl" rotWithShape="0">
                    <a:schemeClr val="dk1">
                      <a:alpha val="40000"/>
                    </a:schemeClr>
                  </a:outerShdw>
                </a:effectLst>
                <a:latin typeface="AR JULIAN" panose="02000000000000000000" pitchFamily="2" charset="0"/>
              </a:rPr>
              <a:t>Raccord</a:t>
            </a:r>
          </a:p>
        </p:txBody>
      </p:sp>
      <p:pic>
        <p:nvPicPr>
          <p:cNvPr id="1026" name="Picture 2" descr="photo iphone gaetan 3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55" y="1128662"/>
            <a:ext cx="1368255" cy="1022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03" y="2698618"/>
            <a:ext cx="1368255"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9" name="Rectangle 8"/>
          <p:cNvSpPr/>
          <p:nvPr/>
        </p:nvSpPr>
        <p:spPr>
          <a:xfrm>
            <a:off x="1849924" y="4037484"/>
            <a:ext cx="2712602"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Filtre de cabine peinture </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1028" name="Picture 4" descr="fdv234-p17ok[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949" y="4037757"/>
            <a:ext cx="1371261" cy="1029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1" name="Rectangle 10"/>
          <p:cNvSpPr/>
          <p:nvPr/>
        </p:nvSpPr>
        <p:spPr>
          <a:xfrm>
            <a:off x="6268677" y="1128662"/>
            <a:ext cx="2085827"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Supports éléments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1029" name="Picture 5" descr="tretau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2066" y="1128662"/>
            <a:ext cx="1076611" cy="1022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5970" y="2698618"/>
            <a:ext cx="1072707" cy="16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4" name="Rectangle 13"/>
          <p:cNvSpPr/>
          <p:nvPr/>
        </p:nvSpPr>
        <p:spPr>
          <a:xfrm>
            <a:off x="6242663" y="2837680"/>
            <a:ext cx="2056973"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Centrale Aspirante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7" name="Chevron 16">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Flèche courbée vers le bas 17">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Rectangle 18"/>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1861580" y="4389773"/>
            <a:ext cx="3342142" cy="1246495"/>
          </a:xfrm>
          <a:prstGeom prst="rect">
            <a:avLst/>
          </a:prstGeom>
        </p:spPr>
        <p:txBody>
          <a:bodyPr wrap="square">
            <a:spAutoFit/>
          </a:bodyPr>
          <a:lstStyle/>
          <a:p>
            <a:r>
              <a:rPr lang="fr-FR" sz="1500" dirty="0"/>
              <a:t>Filtres de cabines de peinture de haute qualité : pré filtres, filtres plafond et filtres sol livrables sur rouleau ou sur mesure</a:t>
            </a:r>
            <a:r>
              <a:rPr lang="fr-FR" sz="1500" dirty="0" smtClean="0"/>
              <a:t>.</a:t>
            </a:r>
          </a:p>
          <a:p>
            <a:r>
              <a:rPr lang="fr-FR" sz="1500" dirty="0" smtClean="0"/>
              <a:t>Disponible à la demande</a:t>
            </a:r>
            <a:endParaRPr lang="fr-FR" sz="1500" dirty="0"/>
          </a:p>
        </p:txBody>
      </p:sp>
      <p:sp>
        <p:nvSpPr>
          <p:cNvPr id="12" name="Rectangle 11"/>
          <p:cNvSpPr/>
          <p:nvPr/>
        </p:nvSpPr>
        <p:spPr>
          <a:xfrm>
            <a:off x="6268677" y="1334124"/>
            <a:ext cx="5886165" cy="154273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La bonne organisation de l’atelier est une source de profit. SLS diffusion propose des équipements pour améliorer la productivité dans chaque opération: tréteaux, supports éléments, marchepieds, barre télescopique</a:t>
            </a:r>
            <a:r>
              <a:rPr lang="fr-FR" sz="1500" kern="1400" dirty="0" smtClean="0">
                <a:solidFill>
                  <a:srgbClr val="000000"/>
                </a:solidFill>
                <a:latin typeface="Calibri" panose="020F0502020204030204" pitchFamily="34" charset="0"/>
              </a:rPr>
              <a:t>...Disponible à la demande</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13" name="Rectangle 12"/>
          <p:cNvSpPr/>
          <p:nvPr/>
        </p:nvSpPr>
        <p:spPr>
          <a:xfrm>
            <a:off x="6254319" y="3121734"/>
            <a:ext cx="5900523" cy="1542730"/>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L’aspiration de poussières est une composante essentielle pour améliorer la qualité de productivité. SLS diffusion propose ainsi une large gamme de système correspondant à vos attentes: centrale aspirante, bras articulé, table d’aspiration</a:t>
            </a:r>
            <a:r>
              <a:rPr lang="fr-FR" sz="1500" kern="1400" dirty="0" smtClean="0">
                <a:solidFill>
                  <a:srgbClr val="000000"/>
                </a:solidFill>
                <a:latin typeface="Calibri" panose="020F0502020204030204" pitchFamily="34" charset="0"/>
              </a:rPr>
              <a:t>...Disponible à la demande</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2066" y="4895593"/>
            <a:ext cx="1076611" cy="1311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5" name="Rectangle 14"/>
          <p:cNvSpPr/>
          <p:nvPr/>
        </p:nvSpPr>
        <p:spPr>
          <a:xfrm>
            <a:off x="6268677" y="5067406"/>
            <a:ext cx="116249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Servantes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6" name="Rectangle 15"/>
          <p:cNvSpPr/>
          <p:nvPr/>
        </p:nvSpPr>
        <p:spPr>
          <a:xfrm>
            <a:off x="6268677" y="5323726"/>
            <a:ext cx="5135923" cy="1554272"/>
          </a:xfrm>
          <a:prstGeom prst="rect">
            <a:avLst/>
          </a:prstGeom>
        </p:spPr>
        <p:txBody>
          <a:bodyPr wrap="square">
            <a:spAutoFit/>
          </a:bodyPr>
          <a:lstStyle/>
          <a:p>
            <a:pPr>
              <a:spcAft>
                <a:spcPts val="600"/>
              </a:spcAft>
            </a:pPr>
            <a:r>
              <a:rPr lang="fr-FR" sz="1500" kern="1400" dirty="0">
                <a:solidFill>
                  <a:srgbClr val="000000"/>
                </a:solidFill>
                <a:latin typeface="Calibri" panose="020F0502020204030204" pitchFamily="34" charset="0"/>
              </a:rPr>
              <a:t>SLS diffusion propose plusieurs servantes d’atelier pour répondre à vos besoins notamment des servantes d’outils à main de haute qualité destinés aux besoins professionnels pour les opérations de montage et démontage. </a:t>
            </a:r>
            <a:r>
              <a:rPr lang="fr-FR" sz="1500" kern="1400" dirty="0" smtClean="0">
                <a:solidFill>
                  <a:srgbClr val="000000"/>
                </a:solidFill>
                <a:latin typeface="Calibri" panose="020F0502020204030204" pitchFamily="34" charset="0"/>
              </a:rPr>
              <a:t>Disponible à la demande.</a:t>
            </a:r>
            <a:endParaRPr lang="fr-FR" sz="1500" kern="1400" dirty="0">
              <a:solidFill>
                <a:srgbClr val="000000"/>
              </a:solidFill>
              <a:latin typeface="Calibri" panose="020F0502020204030204" pitchFamily="34" charset="0"/>
            </a:endParaRPr>
          </a:p>
          <a:p>
            <a:pPr>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891289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p:bldP spid="8" grpId="1"/>
      <p:bldP spid="7" grpId="0"/>
      <p:bldP spid="7" grpId="1"/>
      <p:bldP spid="10" grpId="0"/>
      <p:bldP spid="10" grpId="1"/>
      <p:bldP spid="12" grpId="0"/>
      <p:bldP spid="12" grpId="1"/>
      <p:bldP spid="13" grpId="0"/>
      <p:bldP spid="13" grpId="1"/>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225661" y="1357052"/>
            <a:ext cx="6096000" cy="1444242"/>
          </a:xfrm>
          <a:prstGeom prst="rect">
            <a:avLst/>
          </a:prstGeom>
        </p:spPr>
        <p:txBody>
          <a:bodyPr>
            <a:spAutoFit/>
          </a:bodyPr>
          <a:lstStyle/>
          <a:p>
            <a:pPr>
              <a:spcAft>
                <a:spcPts val="600"/>
              </a:spcAft>
            </a:pPr>
            <a:r>
              <a:rPr lang="fr-FR" sz="1500" kern="1400" dirty="0">
                <a:solidFill>
                  <a:srgbClr val="000000"/>
                </a:solidFill>
                <a:latin typeface="Calibri" panose="020F0502020204030204" pitchFamily="34" charset="0"/>
              </a:rPr>
              <a:t>Le domaine de la construction automobile ne cessant d’évoluer, la réparation des véhicules devient de plus en plus complexe et fait appel à l’utilisation de matériel spécifique pour le redressage et le soudage</a:t>
            </a:r>
            <a:r>
              <a:rPr lang="fr-FR" sz="1500" kern="1400" dirty="0" smtClean="0">
                <a:solidFill>
                  <a:srgbClr val="000000"/>
                </a:solidFill>
                <a:latin typeface="Calibri" panose="020F0502020204030204" pitchFamily="34" charset="0"/>
              </a:rPr>
              <a:t>.</a:t>
            </a:r>
          </a:p>
          <a:p>
            <a:pPr>
              <a:spcAft>
                <a:spcPts val="600"/>
              </a:spcAft>
            </a:pPr>
            <a:r>
              <a:rPr lang="fr-FR" sz="1500" kern="1400" dirty="0" smtClean="0">
                <a:solidFill>
                  <a:srgbClr val="000000"/>
                </a:solidFill>
                <a:latin typeface="Calibri" panose="020F0502020204030204" pitchFamily="34" charset="0"/>
              </a:rPr>
              <a:t>Disponible à la demande</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2" name="Rectangle 21"/>
          <p:cNvSpPr/>
          <p:nvPr/>
        </p:nvSpPr>
        <p:spPr>
          <a:xfrm>
            <a:off x="1466186" y="4197707"/>
            <a:ext cx="3407884" cy="2092111"/>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Pour réduire le volume des déchets: papier, boites en métal… Et ainsi réduire le cout de traitement des déchets de votre carrosserie il existe une gamme de presse adaptée à vos besoins  de chaque </a:t>
            </a:r>
            <a:r>
              <a:rPr lang="fr-FR" sz="1500" kern="1400" dirty="0" smtClean="0">
                <a:solidFill>
                  <a:srgbClr val="000000"/>
                </a:solidFill>
                <a:latin typeface="Calibri" panose="020F0502020204030204" pitchFamily="34" charset="0"/>
              </a:rPr>
              <a:t>atelier. Disponible à la demande</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4" name="Rectangle 3"/>
          <p:cNvSpPr/>
          <p:nvPr/>
        </p:nvSpPr>
        <p:spPr>
          <a:xfrm>
            <a:off x="6225661" y="2508953"/>
            <a:ext cx="1620957"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Compresseurs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5" name="Rectangle 4"/>
          <p:cNvSpPr/>
          <p:nvPr/>
        </p:nvSpPr>
        <p:spPr>
          <a:xfrm>
            <a:off x="204055" y="11017"/>
            <a:ext cx="2575320"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Matériel</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6" name="Chevron 5">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Flèche courbée vers le bas 6">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Rectangle 7"/>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0" name="Chevron 9">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Rectangle 10"/>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p:cNvSpPr/>
          <p:nvPr/>
        </p:nvSpPr>
        <p:spPr>
          <a:xfrm>
            <a:off x="1413488" y="3973238"/>
            <a:ext cx="2472152"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Fontaine de nettoyage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9" name="Rectangle 18"/>
          <p:cNvSpPr/>
          <p:nvPr/>
        </p:nvSpPr>
        <p:spPr>
          <a:xfrm>
            <a:off x="6225661" y="3959647"/>
            <a:ext cx="92845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Presses</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20" name="Rectangle 19"/>
          <p:cNvSpPr/>
          <p:nvPr/>
        </p:nvSpPr>
        <p:spPr>
          <a:xfrm>
            <a:off x="6199772" y="984991"/>
            <a:ext cx="346921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Matériel de redressage/soudage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21" name="Rectangle 20"/>
          <p:cNvSpPr/>
          <p:nvPr/>
        </p:nvSpPr>
        <p:spPr>
          <a:xfrm>
            <a:off x="1498180" y="987720"/>
            <a:ext cx="1245854"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Infrarouge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652" y="984991"/>
            <a:ext cx="884678" cy="13998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8" y="3973238"/>
            <a:ext cx="889918" cy="13998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2" name="Picture 4" descr="2012-11-20 21"/>
          <p:cNvPicPr>
            <a:picLocks noChangeAspect="1" noChangeArrowheads="1"/>
          </p:cNvPicPr>
          <p:nvPr/>
        </p:nvPicPr>
        <p:blipFill>
          <a:blip r:embed="rId4" cstate="print">
            <a:extLst>
              <a:ext uri="{28A0092B-C50C-407E-A947-70E740481C1C}">
                <a14:useLocalDpi xmlns:a14="http://schemas.microsoft.com/office/drawing/2010/main" val="0"/>
              </a:ext>
            </a:extLst>
          </a:blip>
          <a:srcRect l="19899" t="16884" r="12663" b="28256"/>
          <a:stretch>
            <a:fillRect/>
          </a:stretch>
        </p:blipFill>
        <p:spPr bwMode="auto">
          <a:xfrm rot="5400000">
            <a:off x="4976228" y="4143899"/>
            <a:ext cx="1399807" cy="10584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6890" y="988443"/>
            <a:ext cx="1058485" cy="1396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V="1">
            <a:off x="4874071" y="2538781"/>
            <a:ext cx="1351590" cy="1280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3" name="Rectangle 22"/>
          <p:cNvSpPr/>
          <p:nvPr/>
        </p:nvSpPr>
        <p:spPr>
          <a:xfrm>
            <a:off x="6157234" y="4264746"/>
            <a:ext cx="3385851" cy="2641492"/>
          </a:xfrm>
          <a:prstGeom prst="rect">
            <a:avLst/>
          </a:prstGeom>
        </p:spPr>
        <p:txBody>
          <a:bodyPr wrap="square">
            <a:spAutoFit/>
          </a:bodyPr>
          <a:lstStyle/>
          <a:p>
            <a:pPr>
              <a:lnSpc>
                <a:spcPct val="119000"/>
              </a:lnSpc>
              <a:spcAft>
                <a:spcPts val="600"/>
              </a:spcAft>
            </a:pPr>
            <a:r>
              <a:rPr lang="fr-FR" sz="1500" kern="1400" dirty="0">
                <a:solidFill>
                  <a:srgbClr val="000000"/>
                </a:solidFill>
                <a:latin typeface="Calibri" panose="020F0502020204030204" pitchFamily="34" charset="0"/>
              </a:rPr>
              <a:t>Pour réduire le volume des déchets: papier, boites en métal… Et ainsi réduire le cout de traitement des déchets de votre carrosserie il existe une gamme de presse adaptée à vos besoins  de chaque atelier</a:t>
            </a:r>
            <a:r>
              <a:rPr lang="fr-FR" sz="1500" kern="1400" dirty="0" smtClean="0">
                <a:solidFill>
                  <a:srgbClr val="000000"/>
                </a:solidFill>
                <a:latin typeface="Calibri" panose="020F0502020204030204" pitchFamily="34" charset="0"/>
              </a:rPr>
              <a:t>. Disponible presse pour papier et film (70x75x152cm) et presse buggy (185x55x55cm.)</a:t>
            </a:r>
            <a:endParaRPr lang="fr-FR" sz="1500" kern="1400" dirty="0">
              <a:solidFill>
                <a:srgbClr val="000000"/>
              </a:solidFill>
              <a:latin typeface="Calibri" panose="020F0502020204030204" pitchFamily="34" charset="0"/>
            </a:endParaRPr>
          </a:p>
          <a:p>
            <a:pPr>
              <a:lnSpc>
                <a:spcPct val="119000"/>
              </a:lnSpc>
              <a:spcAft>
                <a:spcPts val="600"/>
              </a:spcAft>
            </a:pP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5" name="Rectangle 24"/>
          <p:cNvSpPr/>
          <p:nvPr/>
        </p:nvSpPr>
        <p:spPr>
          <a:xfrm>
            <a:off x="6225661" y="2800954"/>
            <a:ext cx="5929181" cy="784830"/>
          </a:xfrm>
          <a:prstGeom prst="rect">
            <a:avLst/>
          </a:prstGeom>
        </p:spPr>
        <p:txBody>
          <a:bodyPr wrap="square">
            <a:spAutoFit/>
          </a:bodyPr>
          <a:lstStyle/>
          <a:p>
            <a:r>
              <a:rPr lang="fr-FR" sz="1500" kern="1400" dirty="0">
                <a:solidFill>
                  <a:srgbClr val="000000"/>
                </a:solidFill>
                <a:latin typeface="Calibri" panose="020F0502020204030204" pitchFamily="34" charset="0"/>
              </a:rPr>
              <a:t>Compresseurs spécialement adaptés pour des utilisations intensives et pour tout type d’industrie. Equipés de têtes de compression avec cylindre en fonte</a:t>
            </a:r>
            <a:r>
              <a:rPr lang="fr-FR" sz="1500" kern="1400" dirty="0" smtClean="0">
                <a:solidFill>
                  <a:srgbClr val="000000"/>
                </a:solidFill>
                <a:latin typeface="Calibri" panose="020F0502020204030204" pitchFamily="34" charset="0"/>
              </a:rPr>
              <a:t>. Disponible en 8/10 bars et en 12/14 bars. </a:t>
            </a:r>
            <a:r>
              <a:rPr lang="fr-FR" sz="1500" kern="1400" dirty="0">
                <a:solidFill>
                  <a:srgbClr val="000000"/>
                </a:solidFill>
                <a:latin typeface="Calibri" panose="020F0502020204030204" pitchFamily="34" charset="0"/>
              </a:rPr>
              <a:t> </a:t>
            </a:r>
            <a:endParaRPr lang="fr-FR" sz="1500" kern="1400" dirty="0">
              <a:ln>
                <a:noFill/>
              </a:ln>
              <a:solidFill>
                <a:srgbClr val="000000"/>
              </a:solidFill>
              <a:effectLst/>
              <a:latin typeface="Calibri" panose="020F0502020204030204" pitchFamily="34" charset="0"/>
            </a:endParaRPr>
          </a:p>
        </p:txBody>
      </p:sp>
      <p:sp>
        <p:nvSpPr>
          <p:cNvPr id="26" name="Rectangle 25"/>
          <p:cNvSpPr/>
          <p:nvPr/>
        </p:nvSpPr>
        <p:spPr>
          <a:xfrm>
            <a:off x="1465824" y="1245025"/>
            <a:ext cx="3382357" cy="2906180"/>
          </a:xfrm>
          <a:prstGeom prst="rect">
            <a:avLst/>
          </a:prstGeom>
        </p:spPr>
        <p:txBody>
          <a:bodyPr wrap="square">
            <a:spAutoFit/>
          </a:bodyPr>
          <a:lstStyle/>
          <a:p>
            <a:r>
              <a:rPr lang="fr-FR" sz="1500" dirty="0"/>
              <a:t>L’essentiel de l’activité d’une carrosserie consiste à réparer puis à remettre en peinture des véhicules dans un délai de temps de plus en plus court. C’est pour cela que SLS diffusion vous propose une large gamme de matériel infrarouge, permettant de diminuer le temps de séchage tout en conservant une très bonne qualité de productivité</a:t>
            </a:r>
            <a:r>
              <a:rPr lang="fr-FR" sz="1500" dirty="0" smtClean="0"/>
              <a:t>. Disponible à la demande.</a:t>
            </a:r>
            <a:endParaRPr lang="fr-FR" sz="1500" dirty="0"/>
          </a:p>
          <a:p>
            <a:r>
              <a:rPr lang="fr-FR" sz="1500" dirty="0"/>
              <a:t> </a:t>
            </a:r>
          </a:p>
          <a:p>
            <a:pPr>
              <a:lnSpc>
                <a:spcPct val="119000"/>
              </a:lnSpc>
              <a:spcAft>
                <a:spcPts val="600"/>
              </a:spcAft>
            </a:pPr>
            <a:r>
              <a:rPr lang="fr-FR" sz="1500" kern="140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485752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4" grpId="0"/>
      <p:bldP spid="24" grpId="1"/>
      <p:bldP spid="22" grpId="0"/>
      <p:bldP spid="22" grpId="1"/>
      <p:bldP spid="23" grpId="0"/>
      <p:bldP spid="23" grpId="1"/>
      <p:bldP spid="25" grpId="0"/>
      <p:bldP spid="25" grpId="1"/>
      <p:bldP spid="26" grpId="0"/>
      <p:bldP spid="2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333" y="0"/>
            <a:ext cx="2575320"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Matériel</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473724" y="1176589"/>
            <a:ext cx="3653565"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Partenaires peinture SLS diffusion </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3075" name="Picture 3" descr="mipa-produkt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5" y="1617254"/>
            <a:ext cx="1841287" cy="275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3076" name="Picture 4" descr="MIPA-Color-Box_25206200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079" y="1527434"/>
            <a:ext cx="1841287" cy="146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9958" y="2996348"/>
            <a:ext cx="1142340" cy="1379094"/>
          </a:xfrm>
          <a:prstGeom prst="rect">
            <a:avLst/>
          </a:prstGeom>
        </p:spPr>
      </p:pic>
      <p:sp>
        <p:nvSpPr>
          <p:cNvPr id="10" name="Rectangle 9"/>
          <p:cNvSpPr/>
          <p:nvPr/>
        </p:nvSpPr>
        <p:spPr>
          <a:xfrm>
            <a:off x="7161524" y="1158101"/>
            <a:ext cx="2157963"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Aire de préparation</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3077" name="Picture 5" descr="zp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2744" y="1527433"/>
            <a:ext cx="2313424" cy="1371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3078" name="Picture 6" descr="zp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6168" y="1527432"/>
            <a:ext cx="2313424" cy="1371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8" name="ZoneTexte 7"/>
          <p:cNvSpPr txBox="1"/>
          <p:nvPr/>
        </p:nvSpPr>
        <p:spPr>
          <a:xfrm>
            <a:off x="5612744" y="2898683"/>
            <a:ext cx="4626848" cy="323165"/>
          </a:xfrm>
          <a:prstGeom prst="rect">
            <a:avLst/>
          </a:prstGeom>
          <a:noFill/>
        </p:spPr>
        <p:txBody>
          <a:bodyPr wrap="square" rtlCol="0">
            <a:spAutoFit/>
          </a:bodyPr>
          <a:lstStyle/>
          <a:p>
            <a:r>
              <a:rPr lang="fr-FR" sz="1500" dirty="0" smtClean="0"/>
              <a:t>FAM avec génie civil 16cm, disponible à la demande </a:t>
            </a:r>
            <a:endParaRPr lang="fr-FR" sz="1500" dirty="0"/>
          </a:p>
        </p:txBody>
      </p:sp>
      <p:sp>
        <p:nvSpPr>
          <p:cNvPr id="15" name="Rectangle 14"/>
          <p:cNvSpPr/>
          <p:nvPr/>
        </p:nvSpPr>
        <p:spPr>
          <a:xfrm>
            <a:off x="4587447" y="4692940"/>
            <a:ext cx="2182009"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Cabine de  peinture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3079" name="Picture 7" descr="zp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5741" y="5062272"/>
            <a:ext cx="2718686" cy="147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3080" name="Picture 8" descr="cab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6581" y="5067149"/>
            <a:ext cx="2182009" cy="1468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9" name="ZoneTexte 8"/>
          <p:cNvSpPr txBox="1"/>
          <p:nvPr/>
        </p:nvSpPr>
        <p:spPr>
          <a:xfrm>
            <a:off x="7957289" y="5639627"/>
            <a:ext cx="2282303" cy="784830"/>
          </a:xfrm>
          <a:prstGeom prst="rect">
            <a:avLst/>
          </a:prstGeom>
          <a:noFill/>
        </p:spPr>
        <p:txBody>
          <a:bodyPr wrap="square" rtlCol="0">
            <a:spAutoFit/>
          </a:bodyPr>
          <a:lstStyle/>
          <a:p>
            <a:r>
              <a:rPr lang="fr-FR" sz="1500" dirty="0" smtClean="0"/>
              <a:t>FAM avec Génie civil 16cm. Disponible à la demande.</a:t>
            </a:r>
            <a:endParaRPr lang="fr-FR" sz="1500" dirty="0"/>
          </a:p>
        </p:txBody>
      </p:sp>
      <p:sp>
        <p:nvSpPr>
          <p:cNvPr id="19" name="Flèche courbée vers le bas 18">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1" name="Chevron 20">
            <a:hlinkClick r:id="" action="ppaction://hlinkshowjump?jump=previousslide" highlightClick="1"/>
          </p:cNvPr>
          <p:cNvSpPr/>
          <p:nvPr/>
        </p:nvSpPr>
        <p:spPr>
          <a:xfrm flipH="1">
            <a:off x="11317469" y="5814039"/>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Rectangle 21"/>
          <p:cNvSpPr/>
          <p:nvPr/>
        </p:nvSpPr>
        <p:spPr>
          <a:xfrm>
            <a:off x="10810959" y="6448629"/>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27623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p:bldP spid="8" grpId="1"/>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136" y="110093"/>
            <a:ext cx="4629708" cy="800219"/>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alimentaire</a:t>
            </a:r>
          </a:p>
          <a:p>
            <a:pPr algn="ctr"/>
            <a:r>
              <a:rPr lang="fr-FR" dirty="0" smtClean="0">
                <a:ln w="0"/>
                <a:effectLst>
                  <a:outerShdw blurRad="38100" dist="19050" dir="2700000" algn="tl" rotWithShape="0">
                    <a:schemeClr val="dk1">
                      <a:alpha val="40000"/>
                    </a:schemeClr>
                  </a:outerShdw>
                </a:effectLst>
              </a:rPr>
              <a:t>(Certification IANESCO et conformité CARSO)</a:t>
            </a:r>
            <a:endParaRPr lang="fr-FR"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2201565" y="1535142"/>
            <a:ext cx="1834156" cy="369332"/>
          </a:xfrm>
          <a:prstGeom prst="rect">
            <a:avLst/>
          </a:prstGeom>
        </p:spPr>
        <p:txBody>
          <a:bodyPr wrap="none">
            <a:spAutoFit/>
          </a:bodyPr>
          <a:lstStyle/>
          <a:p>
            <a:r>
              <a:rPr lang="fr-FR" b="1" dirty="0" smtClean="0">
                <a:latin typeface="AR JULIAN" panose="02000000000000000000"/>
              </a:rPr>
              <a:t>PROTECSOB EP</a:t>
            </a:r>
            <a:endParaRPr lang="fr-FR" b="1" dirty="0">
              <a:latin typeface="AR JULIAN" panose="02000000000000000000"/>
            </a:endParaRPr>
          </a:p>
        </p:txBody>
      </p:sp>
      <p:sp>
        <p:nvSpPr>
          <p:cNvPr id="7" name="Rectangle 6"/>
          <p:cNvSpPr/>
          <p:nvPr/>
        </p:nvSpPr>
        <p:spPr>
          <a:xfrm>
            <a:off x="8079341" y="1535142"/>
            <a:ext cx="2704395" cy="369332"/>
          </a:xfrm>
          <a:prstGeom prst="rect">
            <a:avLst/>
          </a:prstGeom>
        </p:spPr>
        <p:txBody>
          <a:bodyPr wrap="none">
            <a:spAutoFit/>
          </a:bodyPr>
          <a:lstStyle/>
          <a:p>
            <a:r>
              <a:rPr lang="fr-FR" b="1" dirty="0" smtClean="0"/>
              <a:t>PRIMAIRE EPOX METAL,EP</a:t>
            </a:r>
            <a:endParaRPr lang="fr-FR" b="1" dirty="0"/>
          </a:p>
        </p:txBody>
      </p:sp>
      <p:sp>
        <p:nvSpPr>
          <p:cNvPr id="8" name="Rectangle 7"/>
          <p:cNvSpPr/>
          <p:nvPr/>
        </p:nvSpPr>
        <p:spPr>
          <a:xfrm>
            <a:off x="2193088" y="3717103"/>
            <a:ext cx="2079415" cy="369332"/>
          </a:xfrm>
          <a:prstGeom prst="rect">
            <a:avLst/>
          </a:prstGeom>
        </p:spPr>
        <p:txBody>
          <a:bodyPr wrap="none">
            <a:spAutoFit/>
          </a:bodyPr>
          <a:lstStyle/>
          <a:p>
            <a:r>
              <a:rPr lang="fr-FR" b="1" dirty="0">
                <a:latin typeface="AR JULIAN" panose="02000000000000000000"/>
              </a:rPr>
              <a:t>PROTECSOB RHN</a:t>
            </a:r>
          </a:p>
        </p:txBody>
      </p:sp>
      <p:sp>
        <p:nvSpPr>
          <p:cNvPr id="10" name="Rectangle 9"/>
          <p:cNvSpPr/>
          <p:nvPr/>
        </p:nvSpPr>
        <p:spPr>
          <a:xfrm>
            <a:off x="2193088" y="3999717"/>
            <a:ext cx="6096000" cy="553998"/>
          </a:xfrm>
          <a:prstGeom prst="rect">
            <a:avLst/>
          </a:prstGeom>
        </p:spPr>
        <p:txBody>
          <a:bodyPr>
            <a:spAutoFit/>
          </a:bodyPr>
          <a:lstStyle/>
          <a:p>
            <a:r>
              <a:rPr lang="fr-FR" sz="1500" dirty="0" smtClean="0"/>
              <a:t>Revêtement </a:t>
            </a:r>
            <a:r>
              <a:rPr lang="fr-FR" sz="1500" dirty="0"/>
              <a:t>époxy bi-composant applicable à température ambiante. Qualité alimentaire. Disponible en Blanc Crème et Rouge</a:t>
            </a:r>
          </a:p>
        </p:txBody>
      </p:sp>
      <p:sp>
        <p:nvSpPr>
          <p:cNvPr id="11" name="Rectangle 10"/>
          <p:cNvSpPr/>
          <p:nvPr/>
        </p:nvSpPr>
        <p:spPr>
          <a:xfrm>
            <a:off x="8079341" y="1829649"/>
            <a:ext cx="3683000" cy="553998"/>
          </a:xfrm>
          <a:prstGeom prst="rect">
            <a:avLst/>
          </a:prstGeom>
        </p:spPr>
        <p:txBody>
          <a:bodyPr wrap="square">
            <a:spAutoFit/>
          </a:bodyPr>
          <a:lstStyle/>
          <a:p>
            <a:r>
              <a:rPr lang="fr-FR" sz="1500" dirty="0" smtClean="0"/>
              <a:t>Apprêt </a:t>
            </a:r>
            <a:r>
              <a:rPr lang="fr-FR" sz="1500" dirty="0"/>
              <a:t>époxy bi-composant en phase solvant. Pour la protection des métaux.</a:t>
            </a:r>
          </a:p>
        </p:txBody>
      </p:sp>
      <p:sp>
        <p:nvSpPr>
          <p:cNvPr id="12" name="Rectangle 11"/>
          <p:cNvSpPr/>
          <p:nvPr/>
        </p:nvSpPr>
        <p:spPr>
          <a:xfrm>
            <a:off x="2193088" y="1829649"/>
            <a:ext cx="3111500" cy="784830"/>
          </a:xfrm>
          <a:prstGeom prst="rect">
            <a:avLst/>
          </a:prstGeom>
        </p:spPr>
        <p:txBody>
          <a:bodyPr wrap="square">
            <a:spAutoFit/>
          </a:bodyPr>
          <a:lstStyle/>
          <a:p>
            <a:r>
              <a:rPr lang="fr-FR" sz="1500" dirty="0"/>
              <a:t>Revêtement époxy sans solvant pour capacités d'eau potable. Bi-composant Qualité alimentaire</a:t>
            </a:r>
          </a:p>
        </p:txBody>
      </p:sp>
      <p:sp>
        <p:nvSpPr>
          <p:cNvPr id="13" name="Flèche courbée vers le bas 12">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Rectangle 13"/>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4098" name="Picture 2" descr="http://www.groupe-sterenn.com/media/catalog/product/cache/7/image/9df78eab33525d08d6e5fb8d27136e95/z/_/z_001-167234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410" y="3594427"/>
            <a:ext cx="1576155" cy="11623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peintures-sob.com/uploads/emballage/b-sur-bla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29" y="1462599"/>
            <a:ext cx="1124564" cy="150129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peintures-sob.fr/uploads/emballage/B-sobox-S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617" y="1462599"/>
            <a:ext cx="2001724" cy="1501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47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0" grpId="0"/>
      <p:bldP spid="10" grpId="1"/>
      <p:bldP spid="11" grpId="0"/>
      <p:bldP spid="11" grpId="1"/>
      <p:bldP spid="12" grpId="0"/>
      <p:bldP spid="1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943" y="199857"/>
            <a:ext cx="2731410" cy="954107"/>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Epoxy </a:t>
            </a:r>
          </a:p>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Spécial sol</a:t>
            </a:r>
            <a:endParaRPr lang="fr-FR" b="0" cap="none" spc="0" dirty="0">
              <a:ln w="0"/>
              <a:solidFill>
                <a:schemeClr val="tx1"/>
              </a:solidFill>
              <a:effectLst>
                <a:outerShdw blurRad="38100" dist="19050" dir="2700000" algn="tl" rotWithShape="0">
                  <a:schemeClr val="dk1">
                    <a:alpha val="40000"/>
                  </a:schemeClr>
                </a:outerShdw>
              </a:effectLst>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941" y="1312138"/>
            <a:ext cx="3882823" cy="218884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940" y="3654373"/>
            <a:ext cx="3882823" cy="2188847"/>
          </a:xfrm>
          <a:prstGeom prst="rect">
            <a:avLst/>
          </a:prstGeom>
        </p:spPr>
      </p:pic>
      <p:sp>
        <p:nvSpPr>
          <p:cNvPr id="7" name="Rectangle 6"/>
          <p:cNvSpPr/>
          <p:nvPr/>
        </p:nvSpPr>
        <p:spPr>
          <a:xfrm>
            <a:off x="4783763" y="1831405"/>
            <a:ext cx="7004285" cy="1015663"/>
          </a:xfrm>
          <a:prstGeom prst="rect">
            <a:avLst/>
          </a:prstGeom>
        </p:spPr>
        <p:txBody>
          <a:bodyPr wrap="square">
            <a:spAutoFit/>
          </a:bodyPr>
          <a:lstStyle/>
          <a:p>
            <a:r>
              <a:rPr lang="fr-FR" sz="1500" dirty="0" smtClean="0">
                <a:ln w="0"/>
              </a:rPr>
              <a:t>Peinture époxyde bi composante en phase solvant principalement pour sol béton. Aspect satiné-brillant. Protège les sols contre l’usure et les attaques de produits chimique. Résiste au huile minérales, essence, fuel. Application rapide, et séchage rapide. Possibilité de teindre dans tous les RAL.  </a:t>
            </a:r>
            <a:endParaRPr lang="fr-FR" sz="1500" dirty="0">
              <a:ln w="0"/>
            </a:endParaRPr>
          </a:p>
        </p:txBody>
      </p:sp>
      <p:sp>
        <p:nvSpPr>
          <p:cNvPr id="8" name="Rectangle 7"/>
          <p:cNvSpPr/>
          <p:nvPr/>
        </p:nvSpPr>
        <p:spPr>
          <a:xfrm>
            <a:off x="4783763" y="1312138"/>
            <a:ext cx="2731410" cy="369332"/>
          </a:xfrm>
          <a:prstGeom prst="rect">
            <a:avLst/>
          </a:prstGeom>
          <a:noFill/>
        </p:spPr>
        <p:txBody>
          <a:bodyPr wrap="square" lIns="91440" tIns="45720" rIns="91440" bIns="45720">
            <a:spAutoFit/>
          </a:bodyPr>
          <a:lstStyle/>
          <a:p>
            <a:pPr algn="ctr"/>
            <a:r>
              <a:rPr lang="fr-FR" b="1" cap="none" spc="0" dirty="0" smtClean="0">
                <a:ln w="0"/>
                <a:solidFill>
                  <a:schemeClr val="tx1"/>
                </a:solidFill>
                <a:latin typeface="AR JULIAN" panose="02000000000000000000" pitchFamily="2" charset="0"/>
              </a:rPr>
              <a:t>Eposob 1000</a:t>
            </a:r>
            <a:endParaRPr lang="fr-FR" b="1" cap="none" spc="0" dirty="0">
              <a:ln w="0"/>
              <a:solidFill>
                <a:schemeClr val="tx1"/>
              </a:solidFill>
            </a:endParaRPr>
          </a:p>
        </p:txBody>
      </p:sp>
      <p:sp>
        <p:nvSpPr>
          <p:cNvPr id="9" name="ZoneTexte 8"/>
          <p:cNvSpPr txBox="1"/>
          <p:nvPr/>
        </p:nvSpPr>
        <p:spPr>
          <a:xfrm>
            <a:off x="4783763" y="4158909"/>
            <a:ext cx="6610955" cy="784830"/>
          </a:xfrm>
          <a:prstGeom prst="rect">
            <a:avLst/>
          </a:prstGeom>
          <a:noFill/>
        </p:spPr>
        <p:txBody>
          <a:bodyPr wrap="square" rtlCol="0">
            <a:spAutoFit/>
          </a:bodyPr>
          <a:lstStyle/>
          <a:p>
            <a:r>
              <a:rPr lang="fr-FR" sz="1500" dirty="0" smtClean="0"/>
              <a:t>Peinture pour traçage de bande de signalisation et marquage sur revêtement bitumeux hydrocarboné, bêton et supports minéraux. Existe en noir, blanc, jaune, vert signalisation, bleu handicapés et rouge.</a:t>
            </a:r>
            <a:endParaRPr lang="fr-FR" sz="1500" dirty="0"/>
          </a:p>
        </p:txBody>
      </p:sp>
      <p:sp>
        <p:nvSpPr>
          <p:cNvPr id="10" name="Rectangle 9"/>
          <p:cNvSpPr/>
          <p:nvPr/>
        </p:nvSpPr>
        <p:spPr>
          <a:xfrm>
            <a:off x="4783763" y="3639642"/>
            <a:ext cx="2731410" cy="369332"/>
          </a:xfrm>
          <a:prstGeom prst="rect">
            <a:avLst/>
          </a:prstGeom>
          <a:noFill/>
        </p:spPr>
        <p:txBody>
          <a:bodyPr wrap="square" lIns="91440" tIns="45720" rIns="91440" bIns="45720">
            <a:spAutoFit/>
          </a:bodyPr>
          <a:lstStyle/>
          <a:p>
            <a:pPr algn="ctr"/>
            <a:r>
              <a:rPr lang="fr-FR" b="1" dirty="0" smtClean="0">
                <a:ln w="0"/>
                <a:latin typeface="AR JULIAN" panose="02000000000000000000" pitchFamily="2" charset="0"/>
              </a:rPr>
              <a:t>Sobaxrout</a:t>
            </a:r>
            <a:endParaRPr lang="fr-FR" b="1" cap="none" spc="0" dirty="0">
              <a:ln w="0"/>
              <a:solidFill>
                <a:schemeClr val="tx1"/>
              </a:solidFill>
            </a:endParaRPr>
          </a:p>
        </p:txBody>
      </p:sp>
      <p:sp>
        <p:nvSpPr>
          <p:cNvPr id="11" name="Flèche courbée vers le bas 10">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2739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p:bldP spid="7" grpId="1"/>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8484"/>
            <a:ext cx="2976403" cy="523220"/>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Apprêt Epoxy</a:t>
            </a:r>
            <a:endParaRPr lang="fr-FR" b="0" cap="none" spc="0" dirty="0">
              <a:ln w="0"/>
              <a:solidFill>
                <a:schemeClr val="tx1"/>
              </a:solidFill>
              <a:effectLst>
                <a:outerShdw blurRad="38100" dist="19050" dir="2700000" algn="tl" rotWithShape="0">
                  <a:schemeClr val="dk1">
                    <a:alpha val="40000"/>
                  </a:schemeClr>
                </a:outerShdw>
              </a:effectLst>
            </a:endParaRPr>
          </a:p>
        </p:txBody>
      </p:sp>
      <p:sp>
        <p:nvSpPr>
          <p:cNvPr id="5" name="Flèche courbée vers le bas 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137" y="1376753"/>
            <a:ext cx="5153149" cy="2904961"/>
          </a:xfrm>
          <a:prstGeom prst="rect">
            <a:avLst/>
          </a:prstGeom>
        </p:spPr>
      </p:pic>
      <p:sp>
        <p:nvSpPr>
          <p:cNvPr id="9" name="Rectangle 8"/>
          <p:cNvSpPr/>
          <p:nvPr/>
        </p:nvSpPr>
        <p:spPr>
          <a:xfrm>
            <a:off x="7168200" y="1628904"/>
            <a:ext cx="1628972" cy="461665"/>
          </a:xfrm>
          <a:prstGeom prst="rect">
            <a:avLst/>
          </a:prstGeom>
        </p:spPr>
        <p:txBody>
          <a:bodyPr wrap="none">
            <a:spAutoFit/>
          </a:bodyPr>
          <a:lstStyle/>
          <a:p>
            <a:pPr algn="ctr"/>
            <a:r>
              <a:rPr lang="fr-FR" sz="2400" b="1" dirty="0" smtClean="0">
                <a:ln w="0"/>
                <a:latin typeface="AR JULIAN" panose="02000000000000000000" pitchFamily="2" charset="0"/>
              </a:rPr>
              <a:t>EP 100-20</a:t>
            </a:r>
            <a:endParaRPr lang="fr-FR" sz="2400" b="1" dirty="0">
              <a:ln w="0"/>
              <a:latin typeface="AR JULIAN" panose="02000000000000000000" pitchFamily="2" charset="0"/>
            </a:endParaRPr>
          </a:p>
        </p:txBody>
      </p:sp>
      <p:sp>
        <p:nvSpPr>
          <p:cNvPr id="11" name="ZoneTexte 10"/>
          <p:cNvSpPr txBox="1"/>
          <p:nvPr/>
        </p:nvSpPr>
        <p:spPr>
          <a:xfrm>
            <a:off x="5544286" y="2090569"/>
            <a:ext cx="4876800" cy="1477328"/>
          </a:xfrm>
          <a:prstGeom prst="rect">
            <a:avLst/>
          </a:prstGeom>
          <a:noFill/>
        </p:spPr>
        <p:txBody>
          <a:bodyPr wrap="square" rtlCol="0">
            <a:spAutoFit/>
          </a:bodyPr>
          <a:lstStyle/>
          <a:p>
            <a:r>
              <a:rPr lang="fr-FR" sz="1500" dirty="0" smtClean="0"/>
              <a:t>Couche de fond à phosphate de zinc. Produit de grande qualité pour l’acier, acier zingué, aluminium, structures synthétiques renforcée de fibre de verre et pour les supports d’origine minérale. Protection contre la corrosion remarquable et une excellente résistance chimique et mécanique. </a:t>
            </a:r>
            <a:endParaRPr lang="fr-FR" sz="1500" dirty="0"/>
          </a:p>
        </p:txBody>
      </p:sp>
    </p:spTree>
    <p:extLst>
      <p:ext uri="{BB962C8B-B14F-4D97-AF65-F5344CB8AC3E}">
        <p14:creationId xmlns:p14="http://schemas.microsoft.com/office/powerpoint/2010/main" val="3245565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304" y="0"/>
            <a:ext cx="4654618" cy="1200329"/>
          </a:xfrm>
          <a:prstGeom prst="rect">
            <a:avLst/>
          </a:prstGeom>
          <a:noFill/>
        </p:spPr>
        <p:txBody>
          <a:bodyPr wrap="squar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au Rouleau/Brosse</a:t>
            </a:r>
          </a:p>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Apprêt et Laque Mono Composante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5" name="Flèche courbée vers le bas 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252" y="1451175"/>
            <a:ext cx="2239448" cy="1262434"/>
          </a:xfrm>
          <a:prstGeom prst="rect">
            <a:avLst/>
          </a:prstGeom>
        </p:spPr>
      </p:pic>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992" y="4077937"/>
            <a:ext cx="2297708" cy="1295276"/>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9803" y="1451175"/>
            <a:ext cx="2248172" cy="1257869"/>
          </a:xfrm>
          <a:prstGeom prst="rect">
            <a:avLst/>
          </a:prstGeom>
        </p:spPr>
      </p:pic>
      <p:sp>
        <p:nvSpPr>
          <p:cNvPr id="25" name="Rectangle 24"/>
          <p:cNvSpPr/>
          <p:nvPr/>
        </p:nvSpPr>
        <p:spPr>
          <a:xfrm>
            <a:off x="2552700" y="1451175"/>
            <a:ext cx="3347391" cy="369332"/>
          </a:xfrm>
          <a:prstGeom prst="rect">
            <a:avLst/>
          </a:prstGeom>
        </p:spPr>
        <p:txBody>
          <a:bodyPr wrap="none">
            <a:spAutoFit/>
          </a:bodyPr>
          <a:lstStyle/>
          <a:p>
            <a:pPr algn="ctr"/>
            <a:r>
              <a:rPr lang="fr-FR" b="1" dirty="0" smtClean="0">
                <a:ln w="0"/>
                <a:latin typeface="AR JULIAN" panose="02000000000000000000" pitchFamily="2" charset="0"/>
              </a:rPr>
              <a:t>Apprêt ARHS RAL 7001/7037</a:t>
            </a:r>
            <a:endParaRPr lang="fr-FR" b="1" dirty="0">
              <a:ln w="0"/>
              <a:latin typeface="AR JULIAN" panose="02000000000000000000" pitchFamily="2" charset="0"/>
            </a:endParaRPr>
          </a:p>
        </p:txBody>
      </p:sp>
      <p:sp>
        <p:nvSpPr>
          <p:cNvPr id="27" name="Rectangle 26"/>
          <p:cNvSpPr/>
          <p:nvPr/>
        </p:nvSpPr>
        <p:spPr>
          <a:xfrm>
            <a:off x="9230435" y="1451175"/>
            <a:ext cx="1694695" cy="369332"/>
          </a:xfrm>
          <a:prstGeom prst="rect">
            <a:avLst/>
          </a:prstGeom>
        </p:spPr>
        <p:txBody>
          <a:bodyPr wrap="none">
            <a:spAutoFit/>
          </a:bodyPr>
          <a:lstStyle/>
          <a:p>
            <a:pPr algn="ctr"/>
            <a:r>
              <a:rPr lang="fr-FR" b="1" dirty="0" smtClean="0">
                <a:ln w="0"/>
                <a:latin typeface="AR JULIAN" panose="02000000000000000000" pitchFamily="2" charset="0"/>
              </a:rPr>
              <a:t>AR Brillant SR</a:t>
            </a:r>
            <a:endParaRPr lang="fr-FR" b="1" dirty="0">
              <a:ln w="0"/>
              <a:latin typeface="AR JULIAN" panose="02000000000000000000" pitchFamily="2" charset="0"/>
            </a:endParaRPr>
          </a:p>
        </p:txBody>
      </p:sp>
      <p:sp>
        <p:nvSpPr>
          <p:cNvPr id="29" name="Rectangle 28"/>
          <p:cNvSpPr/>
          <p:nvPr/>
        </p:nvSpPr>
        <p:spPr>
          <a:xfrm>
            <a:off x="2552700" y="4077937"/>
            <a:ext cx="1919115" cy="369332"/>
          </a:xfrm>
          <a:prstGeom prst="rect">
            <a:avLst/>
          </a:prstGeom>
        </p:spPr>
        <p:txBody>
          <a:bodyPr wrap="none">
            <a:spAutoFit/>
          </a:bodyPr>
          <a:lstStyle/>
          <a:p>
            <a:pPr algn="ctr"/>
            <a:r>
              <a:rPr lang="fr-FR" b="1" dirty="0" smtClean="0">
                <a:ln w="0"/>
                <a:latin typeface="AR JULIAN" panose="02000000000000000000" pitchFamily="2" charset="0"/>
              </a:rPr>
              <a:t>AR 82 Sobcolor </a:t>
            </a:r>
            <a:endParaRPr lang="fr-FR" b="1" dirty="0">
              <a:ln w="0"/>
              <a:latin typeface="AR JULIAN" panose="02000000000000000000" pitchFamily="2" charset="0"/>
            </a:endParaRPr>
          </a:p>
        </p:txBody>
      </p:sp>
      <p:sp>
        <p:nvSpPr>
          <p:cNvPr id="30" name="Chevron 29">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Rectangle 30"/>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34" name="ZoneTexte 33"/>
          <p:cNvSpPr txBox="1"/>
          <p:nvPr/>
        </p:nvSpPr>
        <p:spPr>
          <a:xfrm>
            <a:off x="2552700" y="1793668"/>
            <a:ext cx="4655037" cy="1708160"/>
          </a:xfrm>
          <a:prstGeom prst="rect">
            <a:avLst/>
          </a:prstGeom>
          <a:noFill/>
        </p:spPr>
        <p:txBody>
          <a:bodyPr wrap="square" rtlCol="0">
            <a:spAutoFit/>
          </a:bodyPr>
          <a:lstStyle/>
          <a:p>
            <a:r>
              <a:rPr lang="fr-FR" sz="1500" dirty="0" smtClean="0"/>
              <a:t>Apprêt et couche de présentation à séchage rapide, résistant à la détrempe. Il assure une protection pour la présentation des fers et assure l’adhérence pour les couches de finition. Apprêt antirouille pour matériel industriel, travaux de serrurerie, matériel agricole. Application uniquement au pistolet.  Possibilité tous coloris</a:t>
            </a:r>
            <a:endParaRPr lang="fr-FR" sz="1500" dirty="0"/>
          </a:p>
        </p:txBody>
      </p:sp>
      <p:sp>
        <p:nvSpPr>
          <p:cNvPr id="35" name="ZoneTexte 34"/>
          <p:cNvSpPr txBox="1"/>
          <p:nvPr/>
        </p:nvSpPr>
        <p:spPr>
          <a:xfrm>
            <a:off x="2552700" y="4423213"/>
            <a:ext cx="4717564" cy="784830"/>
          </a:xfrm>
          <a:prstGeom prst="rect">
            <a:avLst/>
          </a:prstGeom>
          <a:noFill/>
        </p:spPr>
        <p:txBody>
          <a:bodyPr wrap="square" rtlCol="0">
            <a:spAutoFit/>
          </a:bodyPr>
          <a:lstStyle/>
          <a:p>
            <a:r>
              <a:rPr lang="fr-FR" sz="1500" dirty="0" smtClean="0"/>
              <a:t>Couche de présentation antirouille à basse de résine glycérophtalique, elle assure une protection anticorrosive et de présentation des fers. Brillant atténué </a:t>
            </a:r>
            <a:endParaRPr lang="fr-FR" sz="1500" dirty="0"/>
          </a:p>
        </p:txBody>
      </p:sp>
      <p:sp>
        <p:nvSpPr>
          <p:cNvPr id="36" name="ZoneTexte 35"/>
          <p:cNvSpPr txBox="1"/>
          <p:nvPr/>
        </p:nvSpPr>
        <p:spPr>
          <a:xfrm>
            <a:off x="9187975" y="1820507"/>
            <a:ext cx="3016016" cy="1015663"/>
          </a:xfrm>
          <a:prstGeom prst="rect">
            <a:avLst/>
          </a:prstGeom>
          <a:noFill/>
        </p:spPr>
        <p:txBody>
          <a:bodyPr wrap="square" rtlCol="0">
            <a:spAutoFit/>
          </a:bodyPr>
          <a:lstStyle/>
          <a:p>
            <a:r>
              <a:rPr lang="fr-FR" sz="1500" dirty="0" smtClean="0"/>
              <a:t>Antirouille glycérophtalique à séchage rapide. Antirouille pour matériel industriel et charpente. Brillant élevé.</a:t>
            </a:r>
            <a:endParaRPr lang="fr-FR" sz="1500" dirty="0"/>
          </a:p>
        </p:txBody>
      </p:sp>
    </p:spTree>
    <p:extLst>
      <p:ext uri="{BB962C8B-B14F-4D97-AF65-F5344CB8AC3E}">
        <p14:creationId xmlns:p14="http://schemas.microsoft.com/office/powerpoint/2010/main" val="2837378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4" grpId="0"/>
      <p:bldP spid="34" grpId="1"/>
      <p:bldP spid="35" grpId="0"/>
      <p:bldP spid="35" grpId="1"/>
      <p:bldP spid="36" grpId="0"/>
      <p:bldP spid="3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88" y="1403818"/>
            <a:ext cx="2162100" cy="121883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88" y="3702210"/>
            <a:ext cx="2162100" cy="1218831"/>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9170" y="1403818"/>
            <a:ext cx="1108508" cy="1966397"/>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170" y="3799298"/>
            <a:ext cx="1108508" cy="1966397"/>
          </a:xfrm>
          <a:prstGeom prst="rect">
            <a:avLst/>
          </a:prstGeom>
        </p:spPr>
      </p:pic>
      <p:sp>
        <p:nvSpPr>
          <p:cNvPr id="8" name="Rectangle 7"/>
          <p:cNvSpPr/>
          <p:nvPr/>
        </p:nvSpPr>
        <p:spPr>
          <a:xfrm>
            <a:off x="102304" y="0"/>
            <a:ext cx="4654618" cy="1200329"/>
          </a:xfrm>
          <a:prstGeom prst="rect">
            <a:avLst/>
          </a:prstGeom>
          <a:noFill/>
        </p:spPr>
        <p:txBody>
          <a:bodyPr wrap="squar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au Rouleau/Brosse</a:t>
            </a:r>
          </a:p>
          <a:p>
            <a:pPr algn="ctr"/>
            <a:r>
              <a:rPr lang="fr-FR" sz="2400" dirty="0" smtClean="0">
                <a:ln w="0"/>
                <a:effectLst>
                  <a:outerShdw blurRad="38100" dist="19050" dir="2700000" algn="tl" rotWithShape="0">
                    <a:schemeClr val="dk1">
                      <a:alpha val="40000"/>
                    </a:schemeClr>
                  </a:outerShdw>
                </a:effectLst>
                <a:latin typeface="AR JULIAN" panose="02000000000000000000" pitchFamily="2" charset="0"/>
              </a:rPr>
              <a:t>Apprêt et Laque Mono Composante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9" name="ZoneTexte 8"/>
          <p:cNvSpPr txBox="1"/>
          <p:nvPr/>
        </p:nvSpPr>
        <p:spPr>
          <a:xfrm>
            <a:off x="2826288" y="1340729"/>
            <a:ext cx="3594100" cy="369332"/>
          </a:xfrm>
          <a:prstGeom prst="rect">
            <a:avLst/>
          </a:prstGeom>
          <a:noFill/>
        </p:spPr>
        <p:txBody>
          <a:bodyPr wrap="square" rtlCol="0">
            <a:spAutoFit/>
          </a:bodyPr>
          <a:lstStyle/>
          <a:p>
            <a:r>
              <a:rPr lang="fr-FR" b="1" dirty="0" smtClean="0">
                <a:latin typeface="AR JULIAN" panose="02000000000000000000"/>
              </a:rPr>
              <a:t>Laque GPB AR</a:t>
            </a:r>
            <a:endParaRPr lang="fr-FR" b="1" dirty="0">
              <a:latin typeface="AR JULIAN" panose="02000000000000000000"/>
            </a:endParaRPr>
          </a:p>
        </p:txBody>
      </p:sp>
      <p:sp>
        <p:nvSpPr>
          <p:cNvPr id="10" name="ZoneTexte 9"/>
          <p:cNvSpPr txBox="1"/>
          <p:nvPr/>
        </p:nvSpPr>
        <p:spPr>
          <a:xfrm>
            <a:off x="2826288" y="3780712"/>
            <a:ext cx="1288512" cy="369332"/>
          </a:xfrm>
          <a:prstGeom prst="rect">
            <a:avLst/>
          </a:prstGeom>
          <a:noFill/>
        </p:spPr>
        <p:txBody>
          <a:bodyPr wrap="square" rtlCol="0">
            <a:spAutoFit/>
          </a:bodyPr>
          <a:lstStyle/>
          <a:p>
            <a:r>
              <a:rPr lang="fr-FR" b="1" dirty="0" smtClean="0">
                <a:latin typeface="AR JULIAN" panose="02000000000000000000"/>
              </a:rPr>
              <a:t>Soblasure</a:t>
            </a:r>
          </a:p>
        </p:txBody>
      </p:sp>
      <p:sp>
        <p:nvSpPr>
          <p:cNvPr id="12" name="ZoneTexte 11"/>
          <p:cNvSpPr txBox="1"/>
          <p:nvPr/>
        </p:nvSpPr>
        <p:spPr>
          <a:xfrm>
            <a:off x="8817678" y="1399763"/>
            <a:ext cx="3594100" cy="369332"/>
          </a:xfrm>
          <a:prstGeom prst="rect">
            <a:avLst/>
          </a:prstGeom>
          <a:noFill/>
        </p:spPr>
        <p:txBody>
          <a:bodyPr wrap="square" rtlCol="0">
            <a:spAutoFit/>
          </a:bodyPr>
          <a:lstStyle/>
          <a:p>
            <a:r>
              <a:rPr lang="fr-FR" b="1" dirty="0" smtClean="0">
                <a:latin typeface="AR JULIAN" panose="02000000000000000000"/>
              </a:rPr>
              <a:t>Noir bitumineux</a:t>
            </a:r>
            <a:endParaRPr lang="fr-FR" b="1" dirty="0">
              <a:latin typeface="AR JULIAN" panose="02000000000000000000"/>
            </a:endParaRPr>
          </a:p>
        </p:txBody>
      </p:sp>
      <p:sp>
        <p:nvSpPr>
          <p:cNvPr id="13" name="ZoneTexte 12"/>
          <p:cNvSpPr txBox="1"/>
          <p:nvPr/>
        </p:nvSpPr>
        <p:spPr>
          <a:xfrm>
            <a:off x="8817678" y="3796999"/>
            <a:ext cx="3594100" cy="369332"/>
          </a:xfrm>
          <a:prstGeom prst="rect">
            <a:avLst/>
          </a:prstGeom>
          <a:noFill/>
        </p:spPr>
        <p:txBody>
          <a:bodyPr wrap="square" rtlCol="0">
            <a:spAutoFit/>
          </a:bodyPr>
          <a:lstStyle/>
          <a:p>
            <a:r>
              <a:rPr lang="fr-FR" b="1" dirty="0" smtClean="0">
                <a:latin typeface="AR JULIAN" panose="02000000000000000000"/>
              </a:rPr>
              <a:t>Hydrosob </a:t>
            </a:r>
            <a:endParaRPr lang="fr-FR" b="1" dirty="0">
              <a:latin typeface="AR JULIAN" panose="02000000000000000000"/>
            </a:endParaRPr>
          </a:p>
        </p:txBody>
      </p:sp>
      <p:sp>
        <p:nvSpPr>
          <p:cNvPr id="14" name="Flèche courbée vers le bas 13">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8" name="Chevron 17">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Rectangle 18"/>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0" name="ZoneTexte 19"/>
          <p:cNvSpPr txBox="1"/>
          <p:nvPr/>
        </p:nvSpPr>
        <p:spPr>
          <a:xfrm>
            <a:off x="2826288" y="1643901"/>
            <a:ext cx="4009941" cy="784830"/>
          </a:xfrm>
          <a:prstGeom prst="rect">
            <a:avLst/>
          </a:prstGeom>
          <a:noFill/>
        </p:spPr>
        <p:txBody>
          <a:bodyPr wrap="square" rtlCol="0">
            <a:spAutoFit/>
          </a:bodyPr>
          <a:lstStyle/>
          <a:p>
            <a:r>
              <a:rPr lang="fr-FR" sz="1500" dirty="0" smtClean="0"/>
              <a:t>Laque antirouille de finition pour application direct pour acier et métaux ferreux. Application multicouche pour pistolet et brosse.</a:t>
            </a:r>
            <a:endParaRPr lang="fr-FR" sz="1500" dirty="0"/>
          </a:p>
        </p:txBody>
      </p:sp>
      <p:sp>
        <p:nvSpPr>
          <p:cNvPr id="21" name="ZoneTexte 20"/>
          <p:cNvSpPr txBox="1"/>
          <p:nvPr/>
        </p:nvSpPr>
        <p:spPr>
          <a:xfrm>
            <a:off x="8817678" y="1710061"/>
            <a:ext cx="3247322" cy="1015663"/>
          </a:xfrm>
          <a:prstGeom prst="rect">
            <a:avLst/>
          </a:prstGeom>
          <a:noFill/>
        </p:spPr>
        <p:txBody>
          <a:bodyPr wrap="square" rtlCol="0">
            <a:spAutoFit/>
          </a:bodyPr>
          <a:lstStyle/>
          <a:p>
            <a:r>
              <a:rPr lang="fr-FR" sz="1500" dirty="0" smtClean="0"/>
              <a:t>Peinture bitumineuse mono composante d’aspect brillant. Peinture ayant une bonne résistance à l’eau douce. </a:t>
            </a:r>
            <a:endParaRPr lang="fr-FR" sz="1500" dirty="0"/>
          </a:p>
        </p:txBody>
      </p:sp>
      <p:sp>
        <p:nvSpPr>
          <p:cNvPr id="22" name="ZoneTexte 21"/>
          <p:cNvSpPr txBox="1"/>
          <p:nvPr/>
        </p:nvSpPr>
        <p:spPr>
          <a:xfrm>
            <a:off x="8817678" y="4150044"/>
            <a:ext cx="3158422" cy="553998"/>
          </a:xfrm>
          <a:prstGeom prst="rect">
            <a:avLst/>
          </a:prstGeom>
          <a:noFill/>
        </p:spPr>
        <p:txBody>
          <a:bodyPr wrap="square" rtlCol="0">
            <a:spAutoFit/>
          </a:bodyPr>
          <a:lstStyle/>
          <a:p>
            <a:r>
              <a:rPr lang="fr-FR" sz="1500" dirty="0" smtClean="0"/>
              <a:t>Primaire anticorrosion pour différents métaux en phase aqueuse. </a:t>
            </a:r>
            <a:endParaRPr lang="fr-FR" sz="1500" dirty="0"/>
          </a:p>
        </p:txBody>
      </p:sp>
      <p:sp>
        <p:nvSpPr>
          <p:cNvPr id="2" name="ZoneTexte 1"/>
          <p:cNvSpPr txBox="1"/>
          <p:nvPr/>
        </p:nvSpPr>
        <p:spPr>
          <a:xfrm>
            <a:off x="2826288" y="4150044"/>
            <a:ext cx="4882882" cy="784830"/>
          </a:xfrm>
          <a:prstGeom prst="rect">
            <a:avLst/>
          </a:prstGeom>
          <a:noFill/>
        </p:spPr>
        <p:txBody>
          <a:bodyPr wrap="square" rtlCol="0">
            <a:spAutoFit/>
          </a:bodyPr>
          <a:lstStyle/>
          <a:p>
            <a:r>
              <a:rPr lang="fr-FR" sz="1500" dirty="0" smtClean="0"/>
              <a:t>Lasure d’aspect satiné mat pour la protection et la réparation du bois. Propriété hydrofuge, s’applique sur les essence de bois national. Plusieurs teinte à disposition. </a:t>
            </a:r>
            <a:endParaRPr lang="fr-FR" sz="1500" dirty="0"/>
          </a:p>
        </p:txBody>
      </p:sp>
    </p:spTree>
    <p:extLst>
      <p:ext uri="{BB962C8B-B14F-4D97-AF65-F5344CB8AC3E}">
        <p14:creationId xmlns:p14="http://schemas.microsoft.com/office/powerpoint/2010/main" val="328147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0" grpId="0"/>
      <p:bldP spid="20" grpId="1"/>
      <p:bldP spid="21" grpId="0"/>
      <p:bldP spid="21" grpId="1"/>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2537" y="217568"/>
            <a:ext cx="4675836" cy="923330"/>
          </a:xfrm>
          <a:prstGeom prst="rect">
            <a:avLst/>
          </a:prstGeom>
        </p:spPr>
        <p:txBody>
          <a:bodyPr wrap="square">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Industrie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6" name="Flèche courbée vers le bas 5">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3074" name="Picture 2" descr="Peintures pour sol"/>
          <p:cNvPicPr>
            <a:picLocks noChangeAspect="1" noChangeArrowheads="1"/>
          </p:cNvPicPr>
          <p:nvPr/>
        </p:nvPicPr>
        <p:blipFill>
          <a:blip r:embed="rId3" cstate="print">
            <a:extLst>
              <a:ext uri="{28A0092B-C50C-407E-A947-70E740481C1C}">
                <a14:useLocalDpi xmlns:a14="http://schemas.microsoft.com/office/drawing/2010/main" val="0"/>
              </a:ext>
            </a:extLst>
          </a:blip>
          <a:srcRect l="26437" r="18565"/>
          <a:stretch>
            <a:fillRect/>
          </a:stretch>
        </p:blipFill>
        <p:spPr bwMode="auto">
          <a:xfrm>
            <a:off x="2220687" y="3271827"/>
            <a:ext cx="986104" cy="1408719"/>
          </a:xfrm>
          <a:prstGeom prst="rect">
            <a:avLst/>
          </a:prstGeom>
          <a:noFill/>
          <a:ln w="3175" algn="in">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cabine-peinture-hydraulique-lerouge-006"/>
          <p:cNvPicPr>
            <a:picLocks noChangeAspect="1" noChangeArrowheads="1"/>
          </p:cNvPicPr>
          <p:nvPr/>
        </p:nvPicPr>
        <p:blipFill>
          <a:blip r:embed="rId4" cstate="print">
            <a:extLst>
              <a:ext uri="{28A0092B-C50C-407E-A947-70E740481C1C}">
                <a14:useLocalDpi xmlns:a14="http://schemas.microsoft.com/office/drawing/2010/main" val="0"/>
              </a:ext>
            </a:extLst>
          </a:blip>
          <a:srcRect l="3694" r="23616"/>
          <a:stretch>
            <a:fillRect/>
          </a:stretch>
        </p:blipFill>
        <p:spPr bwMode="auto">
          <a:xfrm>
            <a:off x="6288288" y="4968635"/>
            <a:ext cx="985996" cy="1475938"/>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descr="cabine-peinture-hydraulique-lerouge-003"/>
          <p:cNvPicPr>
            <a:picLocks noChangeAspect="1" noChangeArrowheads="1"/>
          </p:cNvPicPr>
          <p:nvPr/>
        </p:nvPicPr>
        <p:blipFill>
          <a:blip r:embed="rId5" cstate="print">
            <a:extLst>
              <a:ext uri="{28A0092B-C50C-407E-A947-70E740481C1C}">
                <a14:useLocalDpi xmlns:a14="http://schemas.microsoft.com/office/drawing/2010/main" val="0"/>
              </a:ext>
            </a:extLst>
          </a:blip>
          <a:srcRect l="18877" r="18066"/>
          <a:stretch>
            <a:fillRect/>
          </a:stretch>
        </p:blipFill>
        <p:spPr bwMode="auto">
          <a:xfrm>
            <a:off x="2220687" y="4968635"/>
            <a:ext cx="985996" cy="1475938"/>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7" name="Picture 5" descr="f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288" y="3271826"/>
            <a:ext cx="985996" cy="1408720"/>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8" name="Picture 6" descr="ImageProxy"/>
          <p:cNvPicPr>
            <a:picLocks noChangeAspect="1" noChangeArrowheads="1"/>
          </p:cNvPicPr>
          <p:nvPr/>
        </p:nvPicPr>
        <p:blipFill>
          <a:blip r:embed="rId7">
            <a:extLst>
              <a:ext uri="{28A0092B-C50C-407E-A947-70E740481C1C}">
                <a14:useLocalDpi xmlns:a14="http://schemas.microsoft.com/office/drawing/2010/main" val="0"/>
              </a:ext>
            </a:extLst>
          </a:blip>
          <a:srcRect l="22667" r="12389"/>
          <a:stretch>
            <a:fillRect/>
          </a:stretch>
        </p:blipFill>
        <p:spPr bwMode="auto">
          <a:xfrm>
            <a:off x="6288288" y="1586909"/>
            <a:ext cx="985996" cy="1396827"/>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9" name="Picture 7" descr="ImageProxy"/>
          <p:cNvPicPr>
            <a:picLocks noChangeAspect="1" noChangeArrowheads="1"/>
          </p:cNvPicPr>
          <p:nvPr/>
        </p:nvPicPr>
        <p:blipFill>
          <a:blip r:embed="rId8" cstate="print">
            <a:extLst>
              <a:ext uri="{28A0092B-C50C-407E-A947-70E740481C1C}">
                <a14:useLocalDpi xmlns:a14="http://schemas.microsoft.com/office/drawing/2010/main" val="0"/>
              </a:ext>
            </a:extLst>
          </a:blip>
          <a:srcRect l="18277" r="20210"/>
          <a:stretch>
            <a:fillRect/>
          </a:stretch>
        </p:blipFill>
        <p:spPr bwMode="auto">
          <a:xfrm>
            <a:off x="2220687" y="1586909"/>
            <a:ext cx="985996" cy="1396829"/>
          </a:xfrm>
          <a:prstGeom prst="rect">
            <a:avLst/>
          </a:prstGeom>
          <a:noFill/>
          <a:ln w="3175"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17" y="217568"/>
            <a:ext cx="3572566" cy="1261981"/>
          </a:xfrm>
          <a:prstGeom prst="rect">
            <a:avLst/>
          </a:prstGeom>
        </p:spPr>
      </p:pic>
      <p:sp>
        <p:nvSpPr>
          <p:cNvPr id="9" name="Rectangle 8">
            <a:hlinkClick r:id="rId10" action="ppaction://hlinksldjump" highlightClick="1"/>
          </p:cNvPr>
          <p:cNvSpPr/>
          <p:nvPr/>
        </p:nvSpPr>
        <p:spPr>
          <a:xfrm>
            <a:off x="3206683" y="1531269"/>
            <a:ext cx="2976403" cy="1508105"/>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alimentaire</a:t>
            </a:r>
          </a:p>
          <a:p>
            <a:pPr algn="ctr"/>
            <a:r>
              <a:rPr lang="fr-FR" dirty="0" smtClean="0">
                <a:ln w="0"/>
                <a:effectLst>
                  <a:outerShdw blurRad="38100" dist="19050" dir="2700000" algn="tl" rotWithShape="0">
                    <a:schemeClr val="dk1">
                      <a:alpha val="40000"/>
                    </a:schemeClr>
                  </a:outerShdw>
                </a:effectLst>
              </a:rPr>
              <a:t>(Certification IANESCO et conformité CARSO)</a:t>
            </a:r>
            <a:endParaRPr lang="fr-FR"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hlinkClick r:id="rId11" action="ppaction://hlinksldjump" highlightClick="1"/>
          </p:cNvPr>
          <p:cNvSpPr/>
          <p:nvPr/>
        </p:nvSpPr>
        <p:spPr>
          <a:xfrm>
            <a:off x="3206682" y="3526951"/>
            <a:ext cx="2976403" cy="954107"/>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Epoxy Spécial sol</a:t>
            </a:r>
            <a:endParaRPr lang="fr-FR"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a:hlinkClick r:id="rId12" action="ppaction://hlinksldjump" highlightClick="1"/>
          </p:cNvPr>
          <p:cNvSpPr/>
          <p:nvPr/>
        </p:nvSpPr>
        <p:spPr>
          <a:xfrm>
            <a:off x="3194516" y="5444994"/>
            <a:ext cx="2976403" cy="523220"/>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Apprêt Epoxy</a:t>
            </a:r>
            <a:endParaRPr lang="fr-FR"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hlinkClick r:id="rId13" action="ppaction://hlinksldjump" highlightClick="1"/>
          </p:cNvPr>
          <p:cNvSpPr/>
          <p:nvPr/>
        </p:nvSpPr>
        <p:spPr>
          <a:xfrm>
            <a:off x="7274284" y="1584686"/>
            <a:ext cx="4654618" cy="1384995"/>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au Rouleau/Brosse</a:t>
            </a:r>
          </a:p>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Apprêt et Laque Mono Composante</a:t>
            </a:r>
            <a:endParaRPr lang="fr-FR" sz="28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hlinkClick r:id="rId14" action="ppaction://hlinksldjump" highlightClick="1"/>
          </p:cNvPr>
          <p:cNvSpPr/>
          <p:nvPr/>
        </p:nvSpPr>
        <p:spPr>
          <a:xfrm>
            <a:off x="7274284" y="3526950"/>
            <a:ext cx="4654618" cy="954107"/>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Haute Température Jusqu’à 700°C</a:t>
            </a:r>
            <a:endParaRPr lang="fr-FR" sz="28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a:hlinkClick r:id="rId15" action="ppaction://hlinksldjump" highlightClick="1"/>
          </p:cNvPr>
          <p:cNvSpPr/>
          <p:nvPr/>
        </p:nvSpPr>
        <p:spPr>
          <a:xfrm>
            <a:off x="7274284" y="5444994"/>
            <a:ext cx="4654618" cy="523220"/>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Laque Polyuréthane</a:t>
            </a:r>
            <a:endParaRPr lang="fr-FR"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40409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691" y="371580"/>
            <a:ext cx="4654618" cy="830997"/>
          </a:xfrm>
          <a:prstGeom prst="rect">
            <a:avLst/>
          </a:prstGeom>
          <a:noFill/>
        </p:spPr>
        <p:txBody>
          <a:bodyPr wrap="squar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Peinture Haute Température Jusqu’à 700°C</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5" name="Flèche courbée vers le bas 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7" name="ZoneTexte 6"/>
          <p:cNvSpPr txBox="1"/>
          <p:nvPr/>
        </p:nvSpPr>
        <p:spPr>
          <a:xfrm>
            <a:off x="2026309" y="2100351"/>
            <a:ext cx="3594100" cy="369332"/>
          </a:xfrm>
          <a:prstGeom prst="rect">
            <a:avLst/>
          </a:prstGeom>
          <a:noFill/>
        </p:spPr>
        <p:txBody>
          <a:bodyPr wrap="square" rtlCol="0">
            <a:spAutoFit/>
          </a:bodyPr>
          <a:lstStyle/>
          <a:p>
            <a:r>
              <a:rPr lang="fr-FR" b="1" dirty="0" smtClean="0">
                <a:latin typeface="AR JULIAN" panose="02000000000000000000"/>
              </a:rPr>
              <a:t>Silicone 700° ALU</a:t>
            </a:r>
            <a:endParaRPr lang="fr-FR" b="1" dirty="0">
              <a:latin typeface="AR JULIAN" panose="02000000000000000000"/>
            </a:endParaRPr>
          </a:p>
        </p:txBody>
      </p:sp>
      <p:sp>
        <p:nvSpPr>
          <p:cNvPr id="8" name="ZoneTexte 7"/>
          <p:cNvSpPr txBox="1"/>
          <p:nvPr/>
        </p:nvSpPr>
        <p:spPr>
          <a:xfrm>
            <a:off x="2026309" y="3766897"/>
            <a:ext cx="3594100" cy="369332"/>
          </a:xfrm>
          <a:prstGeom prst="rect">
            <a:avLst/>
          </a:prstGeom>
          <a:noFill/>
        </p:spPr>
        <p:txBody>
          <a:bodyPr wrap="square" rtlCol="0">
            <a:spAutoFit/>
          </a:bodyPr>
          <a:lstStyle/>
          <a:p>
            <a:r>
              <a:rPr lang="fr-FR" b="1" dirty="0" smtClean="0">
                <a:latin typeface="AR JULIAN" panose="02000000000000000000"/>
              </a:rPr>
              <a:t>Silicone Noir MAT 500/700</a:t>
            </a:r>
            <a:endParaRPr lang="fr-FR" b="1" dirty="0">
              <a:latin typeface="AR JULIAN" panose="02000000000000000000"/>
            </a:endParaRPr>
          </a:p>
        </p:txBody>
      </p:sp>
      <p:sp>
        <p:nvSpPr>
          <p:cNvPr id="9" name="ZoneTexte 8"/>
          <p:cNvSpPr txBox="1"/>
          <p:nvPr/>
        </p:nvSpPr>
        <p:spPr>
          <a:xfrm>
            <a:off x="6725188" y="2100351"/>
            <a:ext cx="3594100" cy="369332"/>
          </a:xfrm>
          <a:prstGeom prst="rect">
            <a:avLst/>
          </a:prstGeom>
          <a:noFill/>
        </p:spPr>
        <p:txBody>
          <a:bodyPr wrap="square" rtlCol="0">
            <a:spAutoFit/>
          </a:bodyPr>
          <a:lstStyle/>
          <a:p>
            <a:r>
              <a:rPr lang="fr-FR" b="1" dirty="0" smtClean="0">
                <a:latin typeface="AR JULIAN" panose="02000000000000000000"/>
              </a:rPr>
              <a:t>Silicone Anticorrosive Alu 400°</a:t>
            </a:r>
            <a:endParaRPr lang="fr-FR" b="1" dirty="0">
              <a:latin typeface="AR JULIAN" panose="02000000000000000000"/>
            </a:endParaRPr>
          </a:p>
        </p:txBody>
      </p:sp>
      <p:sp>
        <p:nvSpPr>
          <p:cNvPr id="10" name="ZoneTexte 9"/>
          <p:cNvSpPr txBox="1"/>
          <p:nvPr/>
        </p:nvSpPr>
        <p:spPr>
          <a:xfrm>
            <a:off x="6725188" y="3766897"/>
            <a:ext cx="3594100" cy="369332"/>
          </a:xfrm>
          <a:prstGeom prst="rect">
            <a:avLst/>
          </a:prstGeom>
          <a:noFill/>
        </p:spPr>
        <p:txBody>
          <a:bodyPr wrap="square" rtlCol="0">
            <a:spAutoFit/>
          </a:bodyPr>
          <a:lstStyle/>
          <a:p>
            <a:r>
              <a:rPr lang="fr-FR" b="1" dirty="0" smtClean="0">
                <a:latin typeface="AR JULIAN" panose="02000000000000000000"/>
              </a:rPr>
              <a:t>Anticorrosive Silicone noir 400°</a:t>
            </a:r>
            <a:endParaRPr lang="fr-FR" b="1" dirty="0">
              <a:latin typeface="AR JULIAN" panose="02000000000000000000"/>
            </a:endParaRP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44" y="3453460"/>
            <a:ext cx="880688" cy="1570302"/>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44" y="1488052"/>
            <a:ext cx="880688" cy="1601251"/>
          </a:xfrm>
          <a:prstGeom prst="rect">
            <a:avLst/>
          </a:prstGeom>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409" y="1488052"/>
            <a:ext cx="871594" cy="1565737"/>
          </a:xfrm>
          <a:prstGeom prst="rect">
            <a:avLst/>
          </a:prstGeom>
        </p:spPr>
      </p:pic>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409" y="3453460"/>
            <a:ext cx="871593" cy="1565737"/>
          </a:xfrm>
          <a:prstGeom prst="rect">
            <a:avLst/>
          </a:prstGeom>
        </p:spPr>
      </p:pic>
      <p:sp>
        <p:nvSpPr>
          <p:cNvPr id="16" name="Rectangle 15"/>
          <p:cNvSpPr/>
          <p:nvPr/>
        </p:nvSpPr>
        <p:spPr>
          <a:xfrm>
            <a:off x="2026309" y="2474636"/>
            <a:ext cx="2960914" cy="784830"/>
          </a:xfrm>
          <a:prstGeom prst="rect">
            <a:avLst/>
          </a:prstGeom>
        </p:spPr>
        <p:txBody>
          <a:bodyPr wrap="square">
            <a:spAutoFit/>
          </a:bodyPr>
          <a:lstStyle/>
          <a:p>
            <a:r>
              <a:rPr lang="fr-FR" sz="1500" dirty="0"/>
              <a:t>Peinture silicone. Résiste en continu à une température de 700°C</a:t>
            </a:r>
          </a:p>
        </p:txBody>
      </p:sp>
      <p:sp>
        <p:nvSpPr>
          <p:cNvPr id="17" name="Rectangle 16"/>
          <p:cNvSpPr/>
          <p:nvPr/>
        </p:nvSpPr>
        <p:spPr>
          <a:xfrm>
            <a:off x="6725188" y="2468523"/>
            <a:ext cx="3889829" cy="553998"/>
          </a:xfrm>
          <a:prstGeom prst="rect">
            <a:avLst/>
          </a:prstGeom>
        </p:spPr>
        <p:txBody>
          <a:bodyPr wrap="square">
            <a:spAutoFit/>
          </a:bodyPr>
          <a:lstStyle/>
          <a:p>
            <a:r>
              <a:rPr lang="fr-FR" sz="1500" dirty="0"/>
              <a:t>Peinture à base de résine alkyde modifiée silicone. résiste à 400 °C en continu</a:t>
            </a:r>
          </a:p>
        </p:txBody>
      </p:sp>
      <p:sp>
        <p:nvSpPr>
          <p:cNvPr id="18" name="Rectangle 17"/>
          <p:cNvSpPr/>
          <p:nvPr/>
        </p:nvSpPr>
        <p:spPr>
          <a:xfrm>
            <a:off x="6725188" y="4136229"/>
            <a:ext cx="3677188" cy="553998"/>
          </a:xfrm>
          <a:prstGeom prst="rect">
            <a:avLst/>
          </a:prstGeom>
        </p:spPr>
        <p:txBody>
          <a:bodyPr wrap="square">
            <a:spAutoFit/>
          </a:bodyPr>
          <a:lstStyle/>
          <a:p>
            <a:r>
              <a:rPr lang="fr-FR" sz="1500" dirty="0"/>
              <a:t>Peinture alkyde modifiée silicone. Résiste à une température de 350°C en continu</a:t>
            </a:r>
          </a:p>
        </p:txBody>
      </p:sp>
      <p:sp>
        <p:nvSpPr>
          <p:cNvPr id="19" name="Rectangle 18"/>
          <p:cNvSpPr/>
          <p:nvPr/>
        </p:nvSpPr>
        <p:spPr>
          <a:xfrm>
            <a:off x="2026309" y="4136229"/>
            <a:ext cx="3548600" cy="323165"/>
          </a:xfrm>
          <a:prstGeom prst="rect">
            <a:avLst/>
          </a:prstGeom>
        </p:spPr>
        <p:txBody>
          <a:bodyPr wrap="none">
            <a:spAutoFit/>
          </a:bodyPr>
          <a:lstStyle/>
          <a:p>
            <a:r>
              <a:rPr lang="fr-FR" sz="1500" dirty="0"/>
              <a:t>Peinture silicone résiste à 500°C en continu</a:t>
            </a:r>
          </a:p>
        </p:txBody>
      </p:sp>
    </p:spTree>
    <p:extLst>
      <p:ext uri="{BB962C8B-B14F-4D97-AF65-F5344CB8AC3E}">
        <p14:creationId xmlns:p14="http://schemas.microsoft.com/office/powerpoint/2010/main" val="1549702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6" grpId="0"/>
      <p:bldP spid="16" grpId="1"/>
      <p:bldP spid="17" grpId="0"/>
      <p:bldP spid="17" grpId="1"/>
      <p:bldP spid="18" grpId="0"/>
      <p:bldP spid="18" grpId="1"/>
      <p:bldP spid="19" grpId="0"/>
      <p:bldP spid="1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5715" y="81770"/>
            <a:ext cx="4654618" cy="461665"/>
          </a:xfrm>
          <a:prstGeom prst="rect">
            <a:avLst/>
          </a:prstGeom>
          <a:noFill/>
        </p:spPr>
        <p:txBody>
          <a:bodyPr wrap="squar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Laque Polyuréthane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5" name="Flèche courbée vers le bas 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552" y="862373"/>
            <a:ext cx="2879014" cy="1628283"/>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998" y="2697006"/>
            <a:ext cx="2878702" cy="1622798"/>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3872" y="864919"/>
            <a:ext cx="2878702" cy="1623190"/>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871" y="2707042"/>
            <a:ext cx="2854577" cy="1612762"/>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133" y="4524973"/>
            <a:ext cx="2919692" cy="1558671"/>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5726" y="4514937"/>
            <a:ext cx="2821135" cy="1615450"/>
          </a:xfrm>
          <a:prstGeom prst="rect">
            <a:avLst/>
          </a:prstGeom>
        </p:spPr>
      </p:pic>
      <p:sp>
        <p:nvSpPr>
          <p:cNvPr id="13" name="Rectangle 12"/>
          <p:cNvSpPr/>
          <p:nvPr/>
        </p:nvSpPr>
        <p:spPr>
          <a:xfrm>
            <a:off x="3892566" y="2704354"/>
            <a:ext cx="1314784" cy="369332"/>
          </a:xfrm>
          <a:prstGeom prst="rect">
            <a:avLst/>
          </a:prstGeom>
        </p:spPr>
        <p:txBody>
          <a:bodyPr wrap="none">
            <a:spAutoFit/>
          </a:bodyPr>
          <a:lstStyle/>
          <a:p>
            <a:pPr algn="ctr"/>
            <a:r>
              <a:rPr lang="fr-FR" b="1" dirty="0" smtClean="0">
                <a:ln w="0"/>
                <a:latin typeface="AR JULIAN" panose="02000000000000000000" pitchFamily="2" charset="0"/>
              </a:rPr>
              <a:t>PU 240-90</a:t>
            </a:r>
            <a:endParaRPr lang="fr-FR" b="1" dirty="0">
              <a:ln w="0"/>
              <a:latin typeface="AR JULIAN" panose="02000000000000000000" pitchFamily="2" charset="0"/>
            </a:endParaRPr>
          </a:p>
        </p:txBody>
      </p:sp>
      <p:sp>
        <p:nvSpPr>
          <p:cNvPr id="14" name="ZoneTexte 13"/>
          <p:cNvSpPr txBox="1"/>
          <p:nvPr/>
        </p:nvSpPr>
        <p:spPr>
          <a:xfrm>
            <a:off x="3815941" y="1142982"/>
            <a:ext cx="2334511" cy="1477328"/>
          </a:xfrm>
          <a:prstGeom prst="rect">
            <a:avLst/>
          </a:prstGeom>
          <a:noFill/>
        </p:spPr>
        <p:txBody>
          <a:bodyPr wrap="square" rtlCol="0">
            <a:spAutoFit/>
          </a:bodyPr>
          <a:lstStyle/>
          <a:p>
            <a:r>
              <a:rPr lang="fr-FR" sz="1500" dirty="0" smtClean="0"/>
              <a:t>Laque polyuréthane pour mis en peinture de façade, machine et construction métallique. Elle peut être utilisée au rouleau, au pistolet. Peinture brillante  </a:t>
            </a:r>
            <a:endParaRPr lang="fr-FR" sz="1500" dirty="0"/>
          </a:p>
        </p:txBody>
      </p:sp>
      <p:sp>
        <p:nvSpPr>
          <p:cNvPr id="15" name="Rectangle 14"/>
          <p:cNvSpPr/>
          <p:nvPr/>
        </p:nvSpPr>
        <p:spPr>
          <a:xfrm>
            <a:off x="3872941" y="867063"/>
            <a:ext cx="1314784" cy="369332"/>
          </a:xfrm>
          <a:prstGeom prst="rect">
            <a:avLst/>
          </a:prstGeom>
        </p:spPr>
        <p:txBody>
          <a:bodyPr wrap="none">
            <a:spAutoFit/>
          </a:bodyPr>
          <a:lstStyle/>
          <a:p>
            <a:pPr algn="ctr"/>
            <a:r>
              <a:rPr lang="fr-FR" b="1" dirty="0" smtClean="0">
                <a:ln w="0"/>
                <a:latin typeface="AR JULIAN" panose="02000000000000000000" pitchFamily="2" charset="0"/>
              </a:rPr>
              <a:t>PU 250-90</a:t>
            </a:r>
            <a:endParaRPr lang="fr-FR" b="1" dirty="0">
              <a:ln w="0"/>
              <a:latin typeface="AR JULIAN" panose="02000000000000000000" pitchFamily="2" charset="0"/>
            </a:endParaRPr>
          </a:p>
        </p:txBody>
      </p:sp>
      <p:sp>
        <p:nvSpPr>
          <p:cNvPr id="16" name="ZoneTexte 15"/>
          <p:cNvSpPr txBox="1"/>
          <p:nvPr/>
        </p:nvSpPr>
        <p:spPr>
          <a:xfrm>
            <a:off x="3819427" y="2902175"/>
            <a:ext cx="2660150" cy="1477328"/>
          </a:xfrm>
          <a:prstGeom prst="rect">
            <a:avLst/>
          </a:prstGeom>
          <a:noFill/>
        </p:spPr>
        <p:txBody>
          <a:bodyPr wrap="square" rtlCol="0">
            <a:spAutoFit/>
          </a:bodyPr>
          <a:lstStyle/>
          <a:p>
            <a:r>
              <a:rPr lang="fr-FR" sz="1500" dirty="0" smtClean="0"/>
              <a:t>Laque polyuréthane pour mis en peinture de véhicule utilitaire, façade, machine et construction métallique. Pistolet uniquement. Peinture brillante. </a:t>
            </a:r>
            <a:endParaRPr lang="fr-FR" sz="1500" dirty="0"/>
          </a:p>
        </p:txBody>
      </p:sp>
      <p:sp>
        <p:nvSpPr>
          <p:cNvPr id="17" name="Rectangle 16"/>
          <p:cNvSpPr/>
          <p:nvPr/>
        </p:nvSpPr>
        <p:spPr>
          <a:xfrm>
            <a:off x="9237439" y="4520205"/>
            <a:ext cx="1271503" cy="369332"/>
          </a:xfrm>
          <a:prstGeom prst="rect">
            <a:avLst/>
          </a:prstGeom>
        </p:spPr>
        <p:txBody>
          <a:bodyPr wrap="none">
            <a:spAutoFit/>
          </a:bodyPr>
          <a:lstStyle/>
          <a:p>
            <a:pPr algn="ctr"/>
            <a:r>
              <a:rPr lang="fr-FR" b="1" dirty="0" smtClean="0">
                <a:ln w="0"/>
                <a:latin typeface="AR JULIAN" panose="02000000000000000000" pitchFamily="2" charset="0"/>
              </a:rPr>
              <a:t>EP 200-90</a:t>
            </a:r>
            <a:endParaRPr lang="fr-FR" b="1" dirty="0">
              <a:ln w="0"/>
              <a:latin typeface="AR JULIAN" panose="02000000000000000000" pitchFamily="2" charset="0"/>
            </a:endParaRPr>
          </a:p>
        </p:txBody>
      </p:sp>
      <p:sp>
        <p:nvSpPr>
          <p:cNvPr id="18" name="ZoneTexte 17"/>
          <p:cNvSpPr txBox="1"/>
          <p:nvPr/>
        </p:nvSpPr>
        <p:spPr>
          <a:xfrm>
            <a:off x="9194158" y="4772793"/>
            <a:ext cx="2911225" cy="1477328"/>
          </a:xfrm>
          <a:prstGeom prst="rect">
            <a:avLst/>
          </a:prstGeom>
          <a:noFill/>
        </p:spPr>
        <p:txBody>
          <a:bodyPr wrap="square" rtlCol="0">
            <a:spAutoFit/>
          </a:bodyPr>
          <a:lstStyle/>
          <a:p>
            <a:r>
              <a:rPr lang="fr-FR" sz="1500" dirty="0" smtClean="0"/>
              <a:t>Couche de finition époxyde, pour la mise en peinture de l’acier, aluminium, tôles zingués, structures synthétiques. Elle peut être utilisée aussi pour la finition du sol en atelier ou dépôt.  </a:t>
            </a:r>
            <a:endParaRPr lang="fr-FR" sz="1500" dirty="0"/>
          </a:p>
        </p:txBody>
      </p:sp>
      <p:sp>
        <p:nvSpPr>
          <p:cNvPr id="19" name="Rectangle 18"/>
          <p:cNvSpPr/>
          <p:nvPr/>
        </p:nvSpPr>
        <p:spPr>
          <a:xfrm>
            <a:off x="9238449" y="867063"/>
            <a:ext cx="1314784" cy="369332"/>
          </a:xfrm>
          <a:prstGeom prst="rect">
            <a:avLst/>
          </a:prstGeom>
        </p:spPr>
        <p:txBody>
          <a:bodyPr wrap="none">
            <a:spAutoFit/>
          </a:bodyPr>
          <a:lstStyle/>
          <a:p>
            <a:pPr algn="ctr"/>
            <a:r>
              <a:rPr lang="fr-FR" b="1" dirty="0" smtClean="0">
                <a:ln w="0"/>
                <a:latin typeface="AR JULIAN" panose="02000000000000000000" pitchFamily="2" charset="0"/>
              </a:rPr>
              <a:t>PU 250-70</a:t>
            </a:r>
            <a:endParaRPr lang="fr-FR" b="1" dirty="0">
              <a:ln w="0"/>
              <a:latin typeface="AR JULIAN" panose="02000000000000000000" pitchFamily="2" charset="0"/>
            </a:endParaRPr>
          </a:p>
        </p:txBody>
      </p:sp>
      <p:sp>
        <p:nvSpPr>
          <p:cNvPr id="21" name="Rectangle 20"/>
          <p:cNvSpPr/>
          <p:nvPr/>
        </p:nvSpPr>
        <p:spPr>
          <a:xfrm>
            <a:off x="9220200" y="1118776"/>
            <a:ext cx="3043366" cy="1246495"/>
          </a:xfrm>
          <a:prstGeom prst="rect">
            <a:avLst/>
          </a:prstGeom>
        </p:spPr>
        <p:txBody>
          <a:bodyPr wrap="square">
            <a:spAutoFit/>
          </a:bodyPr>
          <a:lstStyle/>
          <a:p>
            <a:r>
              <a:rPr lang="fr-FR" sz="1500" dirty="0"/>
              <a:t>Laque polyuréthane pour mis en peinture de façade, machine et construction métallique. Elle peut être utilisée au rouleau, au pistolet. Peinture </a:t>
            </a:r>
            <a:r>
              <a:rPr lang="fr-FR" sz="1500" dirty="0" smtClean="0"/>
              <a:t>satinée</a:t>
            </a:r>
            <a:endParaRPr lang="fr-FR" sz="1500" dirty="0"/>
          </a:p>
        </p:txBody>
      </p:sp>
      <p:sp>
        <p:nvSpPr>
          <p:cNvPr id="22" name="Rectangle 21"/>
          <p:cNvSpPr/>
          <p:nvPr/>
        </p:nvSpPr>
        <p:spPr>
          <a:xfrm>
            <a:off x="9215798" y="2704354"/>
            <a:ext cx="1314784" cy="369332"/>
          </a:xfrm>
          <a:prstGeom prst="rect">
            <a:avLst/>
          </a:prstGeom>
        </p:spPr>
        <p:txBody>
          <a:bodyPr wrap="none">
            <a:spAutoFit/>
          </a:bodyPr>
          <a:lstStyle/>
          <a:p>
            <a:pPr algn="ctr"/>
            <a:r>
              <a:rPr lang="fr-FR" b="1" dirty="0" smtClean="0">
                <a:ln w="0"/>
                <a:latin typeface="AR JULIAN" panose="02000000000000000000" pitchFamily="2" charset="0"/>
              </a:rPr>
              <a:t>PU 250-30</a:t>
            </a:r>
            <a:endParaRPr lang="fr-FR" b="1" dirty="0">
              <a:ln w="0"/>
              <a:latin typeface="AR JULIAN" panose="02000000000000000000" pitchFamily="2" charset="0"/>
            </a:endParaRPr>
          </a:p>
        </p:txBody>
      </p:sp>
      <p:sp>
        <p:nvSpPr>
          <p:cNvPr id="23" name="Rectangle 22"/>
          <p:cNvSpPr/>
          <p:nvPr/>
        </p:nvSpPr>
        <p:spPr>
          <a:xfrm>
            <a:off x="9237439" y="2905791"/>
            <a:ext cx="3079086" cy="1246495"/>
          </a:xfrm>
          <a:prstGeom prst="rect">
            <a:avLst/>
          </a:prstGeom>
        </p:spPr>
        <p:txBody>
          <a:bodyPr wrap="square">
            <a:spAutoFit/>
          </a:bodyPr>
          <a:lstStyle/>
          <a:p>
            <a:r>
              <a:rPr lang="fr-FR" sz="1500" dirty="0"/>
              <a:t>Laque polyuréthane pour mis en peinture de façade, machine et construction métallique. Elle peut être utilisée au rouleau, au pistolet. </a:t>
            </a:r>
            <a:r>
              <a:rPr lang="fr-FR" sz="1500" dirty="0" smtClean="0"/>
              <a:t>Peinture Mat</a:t>
            </a:r>
            <a:endParaRPr lang="fr-FR" sz="1500" dirty="0"/>
          </a:p>
        </p:txBody>
      </p:sp>
      <p:sp>
        <p:nvSpPr>
          <p:cNvPr id="24" name="Rectangle 23"/>
          <p:cNvSpPr/>
          <p:nvPr/>
        </p:nvSpPr>
        <p:spPr>
          <a:xfrm>
            <a:off x="3923825" y="4497648"/>
            <a:ext cx="1314784" cy="369332"/>
          </a:xfrm>
          <a:prstGeom prst="rect">
            <a:avLst/>
          </a:prstGeom>
        </p:spPr>
        <p:txBody>
          <a:bodyPr wrap="none">
            <a:spAutoFit/>
          </a:bodyPr>
          <a:lstStyle/>
          <a:p>
            <a:pPr algn="ctr"/>
            <a:r>
              <a:rPr lang="fr-FR" b="1" dirty="0" smtClean="0">
                <a:ln w="0"/>
                <a:latin typeface="AR JULIAN" panose="02000000000000000000" pitchFamily="2" charset="0"/>
              </a:rPr>
              <a:t>PU 250-50</a:t>
            </a:r>
            <a:endParaRPr lang="fr-FR" b="1" dirty="0">
              <a:ln w="0"/>
              <a:latin typeface="AR JULIAN" panose="02000000000000000000" pitchFamily="2" charset="0"/>
            </a:endParaRPr>
          </a:p>
        </p:txBody>
      </p:sp>
      <p:sp>
        <p:nvSpPr>
          <p:cNvPr id="25" name="Rectangle 24"/>
          <p:cNvSpPr/>
          <p:nvPr/>
        </p:nvSpPr>
        <p:spPr>
          <a:xfrm>
            <a:off x="3923825" y="4864474"/>
            <a:ext cx="2555751" cy="1477328"/>
          </a:xfrm>
          <a:prstGeom prst="rect">
            <a:avLst/>
          </a:prstGeom>
        </p:spPr>
        <p:txBody>
          <a:bodyPr wrap="square">
            <a:spAutoFit/>
          </a:bodyPr>
          <a:lstStyle/>
          <a:p>
            <a:r>
              <a:rPr lang="fr-FR" sz="1500" dirty="0"/>
              <a:t>Laque polyuréthane pour mis en peinture de façade, machine et construction métallique. Elle peut être utilisée au rouleau, au pistolet. Peinture </a:t>
            </a:r>
            <a:r>
              <a:rPr lang="fr-FR" sz="1500" dirty="0" smtClean="0"/>
              <a:t>Mat-satinée</a:t>
            </a:r>
            <a:endParaRPr lang="fr-FR" sz="1500" dirty="0"/>
          </a:p>
        </p:txBody>
      </p:sp>
    </p:spTree>
    <p:extLst>
      <p:ext uri="{BB962C8B-B14F-4D97-AF65-F5344CB8AC3E}">
        <p14:creationId xmlns:p14="http://schemas.microsoft.com/office/powerpoint/2010/main" val="2324576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p:bldP spid="14" grpId="1"/>
      <p:bldP spid="16" grpId="0"/>
      <p:bldP spid="16" grpId="1"/>
      <p:bldP spid="18" grpId="0"/>
      <p:bldP spid="18" grpId="1"/>
      <p:bldP spid="21" grpId="0"/>
      <p:bldP spid="21" grpId="1"/>
      <p:bldP spid="23" grpId="0"/>
      <p:bldP spid="23" grpId="1"/>
      <p:bldP spid="25" grpId="0"/>
      <p:bldP spid="2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2492" y="257424"/>
            <a:ext cx="2701260" cy="1231106"/>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Peinture Base Hydrodiluable</a:t>
            </a:r>
          </a:p>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(Véhicule de tourisme)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5" name="Flèche courbée vers le bas 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61189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492" y="244900"/>
            <a:ext cx="2957265" cy="1231106"/>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Peinture Base Solvanté</a:t>
            </a:r>
          </a:p>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(Moto et teinte spéciale)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5" name="Flèche courbée vers le bas 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900939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957265" cy="1231106"/>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Peinture Laque Brillant Direct</a:t>
            </a:r>
          </a:p>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(VU, PL et TP)</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6" name="Flèche courbée vers le bas 5">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87827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8224"/>
            <a:ext cx="2701260" cy="954107"/>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Diluant  Dégraissant</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353" y="1262331"/>
            <a:ext cx="3614633" cy="2037661"/>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48341" y="4603466"/>
            <a:ext cx="2100795" cy="1184272"/>
          </a:xfrm>
          <a:prstGeom prst="rect">
            <a:avLst/>
          </a:prstGeom>
        </p:spPr>
      </p:pic>
      <p:sp>
        <p:nvSpPr>
          <p:cNvPr id="7" name="Flèche courbée vers le bas 6">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Rectangle 7"/>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4153979" y="1262331"/>
            <a:ext cx="3601060" cy="369332"/>
          </a:xfrm>
          <a:prstGeom prst="rect">
            <a:avLst/>
          </a:prstGeom>
        </p:spPr>
        <p:txBody>
          <a:bodyPr wrap="square">
            <a:spAutoFit/>
          </a:bodyPr>
          <a:lstStyle/>
          <a:p>
            <a:pPr algn="ctr"/>
            <a:r>
              <a:rPr lang="fr-FR" b="1" dirty="0" smtClean="0">
                <a:ln w="0"/>
                <a:latin typeface="AR JULIAN" panose="02000000000000000000" pitchFamily="2" charset="0"/>
              </a:rPr>
              <a:t>Dégraissant </a:t>
            </a:r>
            <a:r>
              <a:rPr lang="fr-FR" b="1" dirty="0" err="1" smtClean="0">
                <a:ln w="0"/>
                <a:latin typeface="AR JULIAN" panose="02000000000000000000" pitchFamily="2" charset="0"/>
              </a:rPr>
              <a:t>Conex</a:t>
            </a:r>
            <a:r>
              <a:rPr lang="fr-FR" b="1" dirty="0" smtClean="0">
                <a:ln w="0"/>
                <a:latin typeface="AR JULIAN" panose="02000000000000000000" pitchFamily="2" charset="0"/>
              </a:rPr>
              <a:t> 5L</a:t>
            </a:r>
            <a:endParaRPr lang="fr-FR" b="1" dirty="0">
              <a:ln w="0"/>
              <a:latin typeface="AR JULIAN" panose="02000000000000000000" pitchFamily="2" charset="0"/>
            </a:endParaRPr>
          </a:p>
        </p:txBody>
      </p:sp>
      <p:sp>
        <p:nvSpPr>
          <p:cNvPr id="10" name="Rectangle 9"/>
          <p:cNvSpPr/>
          <p:nvPr/>
        </p:nvSpPr>
        <p:spPr>
          <a:xfrm>
            <a:off x="4153979" y="4395864"/>
            <a:ext cx="3601060" cy="369332"/>
          </a:xfrm>
          <a:prstGeom prst="rect">
            <a:avLst/>
          </a:prstGeom>
        </p:spPr>
        <p:txBody>
          <a:bodyPr wrap="square">
            <a:spAutoFit/>
          </a:bodyPr>
          <a:lstStyle/>
          <a:p>
            <a:pPr algn="ctr"/>
            <a:r>
              <a:rPr lang="fr-FR" b="1" dirty="0" smtClean="0">
                <a:ln w="0"/>
                <a:latin typeface="AR JULIAN" panose="02000000000000000000" pitchFamily="2" charset="0"/>
              </a:rPr>
              <a:t>Diluant 30L </a:t>
            </a:r>
            <a:endParaRPr lang="fr-FR" b="1" dirty="0">
              <a:ln w="0"/>
              <a:latin typeface="AR JULIAN" panose="02000000000000000000" pitchFamily="2" charset="0"/>
            </a:endParaRPr>
          </a:p>
        </p:txBody>
      </p:sp>
      <p:sp>
        <p:nvSpPr>
          <p:cNvPr id="2" name="ZoneTexte 1"/>
          <p:cNvSpPr txBox="1"/>
          <p:nvPr/>
        </p:nvSpPr>
        <p:spPr>
          <a:xfrm>
            <a:off x="4465281" y="1631663"/>
            <a:ext cx="6403347" cy="784830"/>
          </a:xfrm>
          <a:prstGeom prst="rect">
            <a:avLst/>
          </a:prstGeom>
          <a:noFill/>
        </p:spPr>
        <p:txBody>
          <a:bodyPr wrap="square" rtlCol="0">
            <a:spAutoFit/>
          </a:bodyPr>
          <a:lstStyle/>
          <a:p>
            <a:r>
              <a:rPr lang="fr-FR" sz="1500" dirty="0" smtClean="0"/>
              <a:t>Nettoyant dégraissant de Silicone pour acier, vieilles couches de peinture, couches de peintures récentes et sèches. Vendu pour deux achetés avec un pulvérisateur </a:t>
            </a:r>
            <a:r>
              <a:rPr lang="fr-FR" sz="1500" dirty="0" err="1" smtClean="0"/>
              <a:t>Kemtex</a:t>
            </a:r>
            <a:r>
              <a:rPr lang="fr-FR" sz="1500" dirty="0" smtClean="0"/>
              <a:t>.  </a:t>
            </a:r>
            <a:endParaRPr lang="fr-FR" sz="1500" dirty="0"/>
          </a:p>
        </p:txBody>
      </p:sp>
      <p:sp>
        <p:nvSpPr>
          <p:cNvPr id="11" name="ZoneTexte 10"/>
          <p:cNvSpPr txBox="1"/>
          <p:nvPr/>
        </p:nvSpPr>
        <p:spPr>
          <a:xfrm>
            <a:off x="4553365" y="4765196"/>
            <a:ext cx="6403347" cy="323165"/>
          </a:xfrm>
          <a:prstGeom prst="rect">
            <a:avLst/>
          </a:prstGeom>
          <a:noFill/>
        </p:spPr>
        <p:txBody>
          <a:bodyPr wrap="square" rtlCol="0">
            <a:spAutoFit/>
          </a:bodyPr>
          <a:lstStyle/>
          <a:p>
            <a:r>
              <a:rPr lang="fr-FR" sz="1500" dirty="0" smtClean="0"/>
              <a:t>Enlève le silicone. Très inflammable.</a:t>
            </a:r>
            <a:endParaRPr lang="fr-FR" sz="1500" dirty="0"/>
          </a:p>
        </p:txBody>
      </p:sp>
    </p:spTree>
    <p:extLst>
      <p:ext uri="{BB962C8B-B14F-4D97-AF65-F5344CB8AC3E}">
        <p14:creationId xmlns:p14="http://schemas.microsoft.com/office/powerpoint/2010/main" val="872864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340"/>
            <a:ext cx="2701260" cy="954107"/>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Vernis</a:t>
            </a:r>
          </a:p>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Durcisseur</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9512" y="198227"/>
            <a:ext cx="2854716" cy="160927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512" y="4835298"/>
            <a:ext cx="2854716" cy="1609276"/>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9512" y="2516762"/>
            <a:ext cx="2854716" cy="1609276"/>
          </a:xfrm>
          <a:prstGeom prst="rect">
            <a:avLst/>
          </a:prstGeom>
        </p:spPr>
      </p:pic>
      <p:sp>
        <p:nvSpPr>
          <p:cNvPr id="11" name="Flèche courbée vers le bas 10">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5714228" y="198225"/>
            <a:ext cx="3601060" cy="646331"/>
          </a:xfrm>
          <a:prstGeom prst="rect">
            <a:avLst/>
          </a:prstGeom>
        </p:spPr>
        <p:txBody>
          <a:bodyPr wrap="square">
            <a:spAutoFit/>
          </a:bodyPr>
          <a:lstStyle/>
          <a:p>
            <a:pPr algn="ctr"/>
            <a:r>
              <a:rPr lang="fr-FR" b="1" dirty="0" smtClean="0">
                <a:ln w="0"/>
                <a:latin typeface="AR JULIAN" panose="02000000000000000000" pitchFamily="2" charset="0"/>
              </a:rPr>
              <a:t>Vernis </a:t>
            </a:r>
            <a:r>
              <a:rPr lang="fr-FR" b="1" dirty="0" err="1" smtClean="0">
                <a:ln w="0"/>
                <a:latin typeface="AR JULIAN" panose="02000000000000000000" pitchFamily="2" charset="0"/>
              </a:rPr>
              <a:t>Conex</a:t>
            </a:r>
            <a:endParaRPr lang="fr-FR" b="1" dirty="0" smtClean="0">
              <a:ln w="0"/>
              <a:latin typeface="AR JULIAN" panose="02000000000000000000" pitchFamily="2" charset="0"/>
            </a:endParaRPr>
          </a:p>
          <a:p>
            <a:pPr algn="ctr"/>
            <a:r>
              <a:rPr lang="fr-FR" b="1" dirty="0" smtClean="0">
                <a:ln w="0"/>
                <a:latin typeface="AR JULIAN" panose="02000000000000000000" pitchFamily="2" charset="0"/>
              </a:rPr>
              <a:t> durcisseur LENT</a:t>
            </a:r>
            <a:endParaRPr lang="fr-FR" b="1" dirty="0">
              <a:ln w="0"/>
              <a:latin typeface="AR JULIAN" panose="02000000000000000000" pitchFamily="2" charset="0"/>
            </a:endParaRPr>
          </a:p>
        </p:txBody>
      </p:sp>
      <p:sp>
        <p:nvSpPr>
          <p:cNvPr id="14" name="Rectangle 13"/>
          <p:cNvSpPr/>
          <p:nvPr/>
        </p:nvSpPr>
        <p:spPr>
          <a:xfrm>
            <a:off x="5102538" y="4835297"/>
            <a:ext cx="3601060" cy="646331"/>
          </a:xfrm>
          <a:prstGeom prst="rect">
            <a:avLst/>
          </a:prstGeom>
        </p:spPr>
        <p:txBody>
          <a:bodyPr wrap="square">
            <a:spAutoFit/>
          </a:bodyPr>
          <a:lstStyle/>
          <a:p>
            <a:pPr algn="ctr"/>
            <a:r>
              <a:rPr lang="fr-FR" b="1" dirty="0" smtClean="0">
                <a:ln w="0"/>
                <a:latin typeface="AR JULIAN" panose="02000000000000000000" pitchFamily="2" charset="0"/>
              </a:rPr>
              <a:t>Vernis </a:t>
            </a:r>
            <a:r>
              <a:rPr lang="fr-FR" b="1" dirty="0" err="1" smtClean="0">
                <a:ln w="0"/>
                <a:latin typeface="AR JULIAN" panose="02000000000000000000" pitchFamily="2" charset="0"/>
              </a:rPr>
              <a:t>Conex</a:t>
            </a:r>
            <a:endParaRPr lang="fr-FR" b="1" dirty="0" smtClean="0">
              <a:ln w="0"/>
              <a:latin typeface="AR JULIAN" panose="02000000000000000000" pitchFamily="2" charset="0"/>
            </a:endParaRPr>
          </a:p>
          <a:p>
            <a:pPr algn="ctr"/>
            <a:r>
              <a:rPr lang="fr-FR" b="1" dirty="0" smtClean="0">
                <a:ln w="0"/>
                <a:latin typeface="AR JULIAN" panose="02000000000000000000" pitchFamily="2" charset="0"/>
              </a:rPr>
              <a:t> durcisseur Rapide</a:t>
            </a:r>
            <a:endParaRPr lang="fr-FR" b="1" dirty="0">
              <a:ln w="0"/>
              <a:latin typeface="AR JULIAN" panose="02000000000000000000" pitchFamily="2" charset="0"/>
            </a:endParaRPr>
          </a:p>
        </p:txBody>
      </p:sp>
      <p:sp>
        <p:nvSpPr>
          <p:cNvPr id="15" name="Rectangle 14"/>
          <p:cNvSpPr/>
          <p:nvPr/>
        </p:nvSpPr>
        <p:spPr>
          <a:xfrm>
            <a:off x="5102538" y="2516761"/>
            <a:ext cx="3601060" cy="646331"/>
          </a:xfrm>
          <a:prstGeom prst="rect">
            <a:avLst/>
          </a:prstGeom>
        </p:spPr>
        <p:txBody>
          <a:bodyPr wrap="square">
            <a:spAutoFit/>
          </a:bodyPr>
          <a:lstStyle/>
          <a:p>
            <a:pPr algn="ctr"/>
            <a:r>
              <a:rPr lang="fr-FR" b="1" dirty="0" smtClean="0">
                <a:ln w="0"/>
                <a:latin typeface="AR JULIAN" panose="02000000000000000000" pitchFamily="2" charset="0"/>
              </a:rPr>
              <a:t>Vernis </a:t>
            </a:r>
            <a:r>
              <a:rPr lang="fr-FR" b="1" dirty="0" err="1" smtClean="0">
                <a:ln w="0"/>
                <a:latin typeface="AR JULIAN" panose="02000000000000000000" pitchFamily="2" charset="0"/>
              </a:rPr>
              <a:t>Conex</a:t>
            </a:r>
            <a:endParaRPr lang="fr-FR" b="1" dirty="0" smtClean="0">
              <a:ln w="0"/>
              <a:latin typeface="AR JULIAN" panose="02000000000000000000" pitchFamily="2" charset="0"/>
            </a:endParaRPr>
          </a:p>
          <a:p>
            <a:pPr algn="ctr"/>
            <a:r>
              <a:rPr lang="fr-FR" b="1" dirty="0" smtClean="0">
                <a:ln w="0"/>
                <a:latin typeface="AR JULIAN" panose="02000000000000000000" pitchFamily="2" charset="0"/>
              </a:rPr>
              <a:t> durcisseur NORMAL</a:t>
            </a:r>
            <a:endParaRPr lang="fr-FR" b="1" dirty="0">
              <a:ln w="0"/>
              <a:latin typeface="AR JULIAN" panose="02000000000000000000" pitchFamily="2" charset="0"/>
            </a:endParaRPr>
          </a:p>
        </p:txBody>
      </p:sp>
      <p:sp>
        <p:nvSpPr>
          <p:cNvPr id="18" name="Chevron 17">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Rectangle 18"/>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880626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851" y="3554715"/>
            <a:ext cx="2854717" cy="1609277"/>
          </a:xfrm>
          <a:prstGeom prst="rect">
            <a:avLst/>
          </a:prstGeom>
        </p:spPr>
      </p:pic>
      <p:sp>
        <p:nvSpPr>
          <p:cNvPr id="6" name="Rectangle 5"/>
          <p:cNvSpPr/>
          <p:nvPr/>
        </p:nvSpPr>
        <p:spPr>
          <a:xfrm>
            <a:off x="4178877" y="1303410"/>
            <a:ext cx="5201104" cy="646331"/>
          </a:xfrm>
          <a:prstGeom prst="rect">
            <a:avLst/>
          </a:prstGeom>
        </p:spPr>
        <p:txBody>
          <a:bodyPr wrap="square">
            <a:spAutoFit/>
          </a:bodyPr>
          <a:lstStyle/>
          <a:p>
            <a:pPr algn="ctr"/>
            <a:r>
              <a:rPr lang="fr-FR" b="1" dirty="0" smtClean="0">
                <a:ln w="0"/>
                <a:latin typeface="AR JULIAN" panose="02000000000000000000" pitchFamily="2" charset="0"/>
              </a:rPr>
              <a:t>MIPA 2K-HS-Express-Klarclack CX 3</a:t>
            </a:r>
          </a:p>
          <a:p>
            <a:pPr algn="ctr"/>
            <a:r>
              <a:rPr lang="fr-FR" b="1" dirty="0" smtClean="0">
                <a:ln w="0"/>
                <a:latin typeface="AR JULIAN" panose="02000000000000000000" pitchFamily="2" charset="0"/>
              </a:rPr>
              <a:t>Durcisseur MIPA 2K-HX-Härter HX 25</a:t>
            </a:r>
          </a:p>
        </p:txBody>
      </p:sp>
      <p:sp>
        <p:nvSpPr>
          <p:cNvPr id="7" name="Rectangle 6"/>
          <p:cNvSpPr/>
          <p:nvPr/>
        </p:nvSpPr>
        <p:spPr>
          <a:xfrm>
            <a:off x="3212836" y="3488220"/>
            <a:ext cx="7133186" cy="923330"/>
          </a:xfrm>
          <a:prstGeom prst="rect">
            <a:avLst/>
          </a:prstGeom>
        </p:spPr>
        <p:txBody>
          <a:bodyPr wrap="square">
            <a:spAutoFit/>
          </a:bodyPr>
          <a:lstStyle/>
          <a:p>
            <a:pPr algn="ctr"/>
            <a:r>
              <a:rPr lang="fr-FR" b="1" dirty="0" smtClean="0">
                <a:ln w="0"/>
                <a:latin typeface="AR JULIAN" panose="02000000000000000000" pitchFamily="2" charset="0"/>
              </a:rPr>
              <a:t>Vernis MIPA 2K-HS-Klarlack CS44</a:t>
            </a:r>
          </a:p>
          <a:p>
            <a:pPr algn="ctr"/>
            <a:r>
              <a:rPr lang="fr-FR" b="1" dirty="0" smtClean="0">
                <a:ln w="0"/>
                <a:latin typeface="AR JULIAN" panose="02000000000000000000" pitchFamily="2" charset="0"/>
              </a:rPr>
              <a:t>Durcisseurs MIPA 2K-HS-Härter</a:t>
            </a:r>
          </a:p>
          <a:p>
            <a:pPr algn="ctr"/>
            <a:r>
              <a:rPr lang="fr-FR" b="1" dirty="0" smtClean="0">
                <a:ln w="0"/>
                <a:latin typeface="AR JULIAN" panose="02000000000000000000" pitchFamily="2" charset="0"/>
              </a:rPr>
              <a:t>Diluant: MIPA 2K-Verdünnung</a:t>
            </a:r>
          </a:p>
        </p:txBody>
      </p:sp>
      <p:sp>
        <p:nvSpPr>
          <p:cNvPr id="8" name="Rectangle 7"/>
          <p:cNvSpPr/>
          <p:nvPr/>
        </p:nvSpPr>
        <p:spPr>
          <a:xfrm>
            <a:off x="3677569" y="1921231"/>
            <a:ext cx="8203999" cy="1015663"/>
          </a:xfrm>
          <a:prstGeom prst="rect">
            <a:avLst/>
          </a:prstGeom>
        </p:spPr>
        <p:txBody>
          <a:bodyPr wrap="square">
            <a:spAutoFit/>
          </a:bodyPr>
          <a:lstStyle/>
          <a:p>
            <a:r>
              <a:rPr lang="fr-FR" sz="1500" dirty="0"/>
              <a:t>Vernis 2K-HS de plus haute qualité, </a:t>
            </a:r>
            <a:r>
              <a:rPr lang="fr-FR" sz="1500" dirty="0" smtClean="0"/>
              <a:t>séchant </a:t>
            </a:r>
            <a:r>
              <a:rPr lang="fr-FR" sz="1500" dirty="0"/>
              <a:t>de façon </a:t>
            </a:r>
            <a:r>
              <a:rPr lang="fr-FR" sz="1500" dirty="0" smtClean="0"/>
              <a:t>extrêmement rapide </a:t>
            </a:r>
            <a:r>
              <a:rPr lang="fr-FR" sz="1500" dirty="0"/>
              <a:t>pour la réparation partielle </a:t>
            </a:r>
          </a:p>
          <a:p>
            <a:r>
              <a:rPr lang="fr-FR" sz="1500" dirty="0"/>
              <a:t>ou spot. Polissable juste après 60 </a:t>
            </a:r>
            <a:r>
              <a:rPr lang="fr-FR" sz="1500" dirty="0" smtClean="0"/>
              <a:t>minutes </a:t>
            </a:r>
            <a:r>
              <a:rPr lang="fr-FR" sz="1500" dirty="0"/>
              <a:t>de séchage à température </a:t>
            </a:r>
            <a:r>
              <a:rPr lang="fr-FR" sz="1500" dirty="0" smtClean="0"/>
              <a:t>ambiante</a:t>
            </a:r>
            <a:r>
              <a:rPr lang="fr-FR" sz="1500" dirty="0"/>
              <a:t>. Rétention de brillant et </a:t>
            </a:r>
          </a:p>
          <a:p>
            <a:r>
              <a:rPr lang="fr-FR" sz="1500" dirty="0"/>
              <a:t>résistance permanentes, application </a:t>
            </a:r>
            <a:r>
              <a:rPr lang="fr-FR" sz="1500" dirty="0" smtClean="0"/>
              <a:t>facile</a:t>
            </a:r>
            <a:r>
              <a:rPr lang="fr-FR" sz="1500" dirty="0"/>
              <a:t>, prêt à </a:t>
            </a:r>
            <a:r>
              <a:rPr lang="fr-FR" sz="1500" dirty="0" err="1" smtClean="0"/>
              <a:t>pistoler</a:t>
            </a:r>
            <a:endParaRPr lang="fr-FR" sz="1500" dirty="0" smtClean="0"/>
          </a:p>
          <a:p>
            <a:r>
              <a:rPr lang="fr-FR" sz="1500" dirty="0" smtClean="0"/>
              <a:t>Durcisseur: </a:t>
            </a:r>
            <a:r>
              <a:rPr lang="fr-FR" sz="1500" dirty="0" err="1" smtClean="0"/>
              <a:t>Mipa</a:t>
            </a:r>
            <a:r>
              <a:rPr lang="fr-FR" sz="1500" dirty="0" smtClean="0"/>
              <a:t> 2K-HS-Härter HX 25 </a:t>
            </a:r>
            <a:endParaRPr lang="fr-FR" sz="1500" dirty="0"/>
          </a:p>
        </p:txBody>
      </p:sp>
      <p:sp>
        <p:nvSpPr>
          <p:cNvPr id="9" name="Rectangle 8"/>
          <p:cNvSpPr/>
          <p:nvPr/>
        </p:nvSpPr>
        <p:spPr>
          <a:xfrm>
            <a:off x="0" y="44340"/>
            <a:ext cx="2701260" cy="954107"/>
          </a:xfrm>
          <a:prstGeom prst="rect">
            <a:avLst/>
          </a:prstGeom>
          <a:noFill/>
        </p:spPr>
        <p:txBody>
          <a:bodyPr wrap="square" lIns="91440" tIns="45720" rIns="91440" bIns="45720">
            <a:spAutoFit/>
          </a:bodyPr>
          <a:lstStyle/>
          <a:p>
            <a:pPr algn="ctr"/>
            <a:r>
              <a:rPr lang="fr-FR" sz="2800" dirty="0" smtClean="0">
                <a:ln w="0"/>
                <a:effectLst>
                  <a:outerShdw blurRad="38100" dist="19050" dir="2700000" algn="tl" rotWithShape="0">
                    <a:schemeClr val="dk1">
                      <a:alpha val="40000"/>
                    </a:schemeClr>
                  </a:outerShdw>
                </a:effectLst>
                <a:latin typeface="AR JULIAN" panose="02000000000000000000" pitchFamily="2" charset="0"/>
              </a:rPr>
              <a:t>Vernis</a:t>
            </a:r>
          </a:p>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Durcisseur</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2" name="ZoneTexte 11"/>
          <p:cNvSpPr txBox="1"/>
          <p:nvPr/>
        </p:nvSpPr>
        <p:spPr>
          <a:xfrm>
            <a:off x="3710956" y="4332655"/>
            <a:ext cx="6030410" cy="1477328"/>
          </a:xfrm>
          <a:prstGeom prst="rect">
            <a:avLst/>
          </a:prstGeom>
          <a:noFill/>
        </p:spPr>
        <p:txBody>
          <a:bodyPr wrap="square" rtlCol="0">
            <a:spAutoFit/>
          </a:bodyPr>
          <a:lstStyle/>
          <a:p>
            <a:r>
              <a:rPr lang="fr-FR" sz="1500" dirty="0" smtClean="0"/>
              <a:t>Nouveau Vernis acrylique riche en corps solide, basé sur la technologie nano. Extrêmement résistant aux sollicitations mécaniques. A utiliser avec les durcisseurs standards et sans des instructions spéciales de séchage. Excellent écoulement , surface brillante. Rapport de mélange: 2:1 </a:t>
            </a:r>
          </a:p>
          <a:p>
            <a:r>
              <a:rPr lang="fr-FR" sz="1500" dirty="0" smtClean="0"/>
              <a:t>Durcisseurs: </a:t>
            </a:r>
            <a:r>
              <a:rPr lang="fr-FR" sz="1500" dirty="0" err="1" smtClean="0"/>
              <a:t>Mipa</a:t>
            </a:r>
            <a:r>
              <a:rPr lang="fr-FR" sz="1500" dirty="0" smtClean="0"/>
              <a:t> 2K-HS-Härter HS 25 Normal</a:t>
            </a:r>
          </a:p>
          <a:p>
            <a:r>
              <a:rPr lang="fr-FR" sz="1500" dirty="0" smtClean="0"/>
              <a:t>Diluant: </a:t>
            </a:r>
            <a:r>
              <a:rPr lang="fr-FR" sz="1500" dirty="0" err="1" smtClean="0"/>
              <a:t>Mipa</a:t>
            </a:r>
            <a:r>
              <a:rPr lang="fr-FR" sz="1500" dirty="0" smtClean="0"/>
              <a:t> 2k-Verdünnung</a:t>
            </a: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852" y="1303410"/>
            <a:ext cx="2854717" cy="1655442"/>
          </a:xfrm>
          <a:prstGeom prst="rect">
            <a:avLst/>
          </a:prstGeom>
        </p:spPr>
      </p:pic>
      <p:sp>
        <p:nvSpPr>
          <p:cNvPr id="14" name="Chevron 13">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6" name="Flèche courbée vers le bas 15">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Rectangle 16"/>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171528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831" y="147505"/>
            <a:ext cx="2701260" cy="523220"/>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Apprêt</a:t>
            </a:r>
            <a:endParaRPr lang="fr-FR" sz="2800"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212" y="1177287"/>
            <a:ext cx="2526499" cy="1424252"/>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212" y="3678413"/>
            <a:ext cx="2526499" cy="1424252"/>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4030" y="1177287"/>
            <a:ext cx="2522411" cy="1429892"/>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4030" y="3680718"/>
            <a:ext cx="2522411" cy="1421947"/>
          </a:xfrm>
          <a:prstGeom prst="rect">
            <a:avLst/>
          </a:prstGeom>
        </p:spPr>
      </p:pic>
      <p:sp>
        <p:nvSpPr>
          <p:cNvPr id="9" name="Flèche courbée vers le bas 8">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9"/>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2730711" y="1177287"/>
            <a:ext cx="3601060" cy="923330"/>
          </a:xfrm>
          <a:prstGeom prst="rect">
            <a:avLst/>
          </a:prstGeom>
        </p:spPr>
        <p:txBody>
          <a:bodyPr wrap="square">
            <a:spAutoFit/>
          </a:bodyPr>
          <a:lstStyle/>
          <a:p>
            <a:pPr algn="ctr"/>
            <a:r>
              <a:rPr lang="fr-FR" b="1" dirty="0" smtClean="0">
                <a:ln w="0"/>
                <a:latin typeface="AR JULIAN" panose="02000000000000000000" pitchFamily="2" charset="0"/>
              </a:rPr>
              <a:t>Apprêt HS+ de charge blanc</a:t>
            </a:r>
          </a:p>
          <a:p>
            <a:pPr algn="ctr"/>
            <a:r>
              <a:rPr lang="fr-FR" b="1" dirty="0" smtClean="0">
                <a:ln w="0"/>
                <a:latin typeface="AR JULIAN" panose="02000000000000000000" pitchFamily="2" charset="0"/>
              </a:rPr>
              <a:t>Avec son durcisseur Apprêt rapide et extra rapide. </a:t>
            </a:r>
          </a:p>
        </p:txBody>
      </p:sp>
      <p:sp>
        <p:nvSpPr>
          <p:cNvPr id="12" name="Rectangle 11"/>
          <p:cNvSpPr/>
          <p:nvPr/>
        </p:nvSpPr>
        <p:spPr>
          <a:xfrm>
            <a:off x="2730711" y="3927721"/>
            <a:ext cx="3601060" cy="923330"/>
          </a:xfrm>
          <a:prstGeom prst="rect">
            <a:avLst/>
          </a:prstGeom>
        </p:spPr>
        <p:txBody>
          <a:bodyPr wrap="square">
            <a:spAutoFit/>
          </a:bodyPr>
          <a:lstStyle/>
          <a:p>
            <a:pPr algn="ctr"/>
            <a:r>
              <a:rPr lang="fr-FR" b="1" dirty="0" smtClean="0">
                <a:ln w="0"/>
                <a:latin typeface="AR JULIAN" panose="02000000000000000000" pitchFamily="2" charset="0"/>
              </a:rPr>
              <a:t>Apprêt HS+ de charge gris</a:t>
            </a:r>
          </a:p>
          <a:p>
            <a:pPr algn="ctr"/>
            <a:r>
              <a:rPr lang="fr-FR" b="1" dirty="0" smtClean="0">
                <a:ln w="0"/>
                <a:latin typeface="AR JULIAN" panose="02000000000000000000" pitchFamily="2" charset="0"/>
              </a:rPr>
              <a:t>Avec son durcisseur Apprêt rapide et extra rapide.</a:t>
            </a:r>
          </a:p>
        </p:txBody>
      </p:sp>
      <p:sp>
        <p:nvSpPr>
          <p:cNvPr id="13" name="Rectangle 12"/>
          <p:cNvSpPr/>
          <p:nvPr/>
        </p:nvSpPr>
        <p:spPr>
          <a:xfrm>
            <a:off x="8726441" y="1177287"/>
            <a:ext cx="3601060" cy="923330"/>
          </a:xfrm>
          <a:prstGeom prst="rect">
            <a:avLst/>
          </a:prstGeom>
        </p:spPr>
        <p:txBody>
          <a:bodyPr wrap="square">
            <a:spAutoFit/>
          </a:bodyPr>
          <a:lstStyle/>
          <a:p>
            <a:pPr algn="ctr"/>
            <a:r>
              <a:rPr lang="fr-FR" b="1" dirty="0" smtClean="0">
                <a:ln w="0"/>
                <a:latin typeface="AR JULIAN" panose="02000000000000000000" pitchFamily="2" charset="0"/>
              </a:rPr>
              <a:t>Apprêt HS+ de charge Noir</a:t>
            </a:r>
          </a:p>
          <a:p>
            <a:pPr algn="ctr"/>
            <a:r>
              <a:rPr lang="fr-FR" b="1" dirty="0" smtClean="0">
                <a:ln w="0"/>
                <a:latin typeface="AR JULIAN" panose="02000000000000000000" pitchFamily="2" charset="0"/>
              </a:rPr>
              <a:t>Avec son durcisseur Apprêt rapide et extra rapide. </a:t>
            </a:r>
          </a:p>
        </p:txBody>
      </p:sp>
      <p:sp>
        <p:nvSpPr>
          <p:cNvPr id="14" name="Rectangle 13"/>
          <p:cNvSpPr/>
          <p:nvPr/>
        </p:nvSpPr>
        <p:spPr>
          <a:xfrm>
            <a:off x="8726441" y="3927721"/>
            <a:ext cx="3601060" cy="646331"/>
          </a:xfrm>
          <a:prstGeom prst="rect">
            <a:avLst/>
          </a:prstGeom>
        </p:spPr>
        <p:txBody>
          <a:bodyPr wrap="square">
            <a:spAutoFit/>
          </a:bodyPr>
          <a:lstStyle/>
          <a:p>
            <a:pPr algn="ctr"/>
            <a:r>
              <a:rPr lang="fr-FR" b="1" dirty="0" smtClean="0">
                <a:ln w="0"/>
                <a:latin typeface="AR JULIAN" panose="02000000000000000000" pitchFamily="2" charset="0"/>
              </a:rPr>
              <a:t>Bombe d’apprêt Gris foncé et Gris clair. </a:t>
            </a:r>
          </a:p>
        </p:txBody>
      </p:sp>
    </p:spTree>
    <p:extLst>
      <p:ext uri="{BB962C8B-B14F-4D97-AF65-F5344CB8AC3E}">
        <p14:creationId xmlns:p14="http://schemas.microsoft.com/office/powerpoint/2010/main" val="2037741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2617" y="-41543"/>
            <a:ext cx="4224233"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Consommable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5" name="Flèche courbée vers le bas 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a:hlinkClick r:id="rId2" action="ppaction://hlinksldjump" highlightClick="1"/>
          </p:cNvPr>
          <p:cNvSpPr/>
          <p:nvPr/>
        </p:nvSpPr>
        <p:spPr>
          <a:xfrm>
            <a:off x="2509226" y="1633416"/>
            <a:ext cx="1362874" cy="523220"/>
          </a:xfrm>
          <a:prstGeom prst="rect">
            <a:avLst/>
          </a:prstGeom>
          <a:noFill/>
        </p:spPr>
        <p:txBody>
          <a:bodyPr wrap="non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Abrasif</a:t>
            </a:r>
            <a:endParaRPr lang="fr-FR" sz="2800"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7" name="Rectangle 6">
            <a:hlinkClick r:id="rId3" action="ppaction://hlinksldjump" highlightClick="1"/>
          </p:cNvPr>
          <p:cNvSpPr/>
          <p:nvPr/>
        </p:nvSpPr>
        <p:spPr>
          <a:xfrm>
            <a:off x="2091395" y="2694695"/>
            <a:ext cx="4105196" cy="1384995"/>
          </a:xfrm>
          <a:prstGeom prst="rect">
            <a:avLst/>
          </a:prstGeom>
          <a:noFill/>
        </p:spPr>
        <p:txBody>
          <a:bodyPr wrap="squar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Produits de masquage et </a:t>
            </a:r>
          </a:p>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de préparation</a:t>
            </a:r>
            <a:endParaRPr lang="fr-FR" sz="2800"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8" name="Rectangle 7">
            <a:hlinkClick r:id="rId4" action="ppaction://hlinksldjump" highlightClick="1"/>
          </p:cNvPr>
          <p:cNvSpPr/>
          <p:nvPr/>
        </p:nvSpPr>
        <p:spPr>
          <a:xfrm>
            <a:off x="8230658" y="3125581"/>
            <a:ext cx="3961342" cy="523220"/>
          </a:xfrm>
          <a:prstGeom prst="rect">
            <a:avLst/>
          </a:prstGeom>
          <a:noFill/>
        </p:spPr>
        <p:txBody>
          <a:bodyPr wrap="non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Matériels de peinture </a:t>
            </a:r>
            <a:endParaRPr lang="fr-FR" sz="2800"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9" name="Rectangle 8">
            <a:hlinkClick r:id="rId5" action="ppaction://hlinksldjump" highlightClick="1"/>
          </p:cNvPr>
          <p:cNvSpPr/>
          <p:nvPr/>
        </p:nvSpPr>
        <p:spPr>
          <a:xfrm>
            <a:off x="8395768" y="4859931"/>
            <a:ext cx="3631122" cy="523220"/>
          </a:xfrm>
          <a:prstGeom prst="rect">
            <a:avLst/>
          </a:prstGeom>
          <a:noFill/>
        </p:spPr>
        <p:txBody>
          <a:bodyPr wrap="non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Produits de finition </a:t>
            </a:r>
            <a:endParaRPr lang="fr-FR" sz="2800"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0" name="Rectangle 9">
            <a:hlinkClick r:id="rId6" action="ppaction://hlinksldjump" highlightClick="1"/>
          </p:cNvPr>
          <p:cNvSpPr/>
          <p:nvPr/>
        </p:nvSpPr>
        <p:spPr>
          <a:xfrm>
            <a:off x="8138148" y="881787"/>
            <a:ext cx="3406702" cy="523220"/>
          </a:xfrm>
          <a:prstGeom prst="rect">
            <a:avLst/>
          </a:prstGeom>
          <a:noFill/>
        </p:spPr>
        <p:txBody>
          <a:bodyPr wrap="none" lIns="91440" tIns="45720" rIns="91440" bIns="45720">
            <a:spAutoFit/>
          </a:bodyPr>
          <a:lstStyle/>
          <a:p>
            <a:pPr algn="ctr"/>
            <a:r>
              <a:rPr lang="fr-FR" sz="2800"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Hygiène et Sécurité</a:t>
            </a:r>
            <a:endParaRPr lang="fr-FR" sz="2800"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1" name="Rectangle 10">
            <a:hlinkClick r:id="rId7" action="ppaction://hlinksldjump" highlightClick="1"/>
          </p:cNvPr>
          <p:cNvSpPr/>
          <p:nvPr/>
        </p:nvSpPr>
        <p:spPr>
          <a:xfrm>
            <a:off x="2448016" y="4429044"/>
            <a:ext cx="2661935" cy="1384995"/>
          </a:xfrm>
          <a:prstGeom prst="rect">
            <a:avLst/>
          </a:prstGeom>
          <a:noFill/>
        </p:spPr>
        <p:txBody>
          <a:bodyPr wrap="square" lIns="91440" tIns="45720" rIns="91440" bIns="45720">
            <a:spAutoFit/>
          </a:bodyPr>
          <a:lstStyle/>
          <a:p>
            <a:pPr algn="ctr"/>
            <a:r>
              <a:rPr lang="fr-FR" sz="2800" dirty="0">
                <a:ln w="0"/>
                <a:effectLst>
                  <a:outerShdw blurRad="38100" dist="19050" dir="2700000" algn="tl" rotWithShape="0">
                    <a:schemeClr val="dk1">
                      <a:alpha val="40000"/>
                    </a:schemeClr>
                  </a:outerShdw>
                </a:effectLst>
                <a:latin typeface="AR JULIAN" panose="02000000000000000000" pitchFamily="2" charset="0"/>
              </a:rPr>
              <a:t>Colles, M</a:t>
            </a:r>
            <a:r>
              <a:rPr lang="fr-FR" sz="2800" dirty="0" smtClean="0">
                <a:ln w="0"/>
                <a:effectLst>
                  <a:outerShdw blurRad="38100" dist="19050" dir="2700000" algn="tl" rotWithShape="0">
                    <a:schemeClr val="dk1">
                      <a:alpha val="40000"/>
                    </a:schemeClr>
                  </a:outerShdw>
                </a:effectLst>
                <a:latin typeface="AR JULIAN" panose="02000000000000000000" pitchFamily="2" charset="0"/>
              </a:rPr>
              <a:t>astics </a:t>
            </a:r>
            <a:r>
              <a:rPr lang="fr-FR" sz="2800" dirty="0">
                <a:ln w="0"/>
                <a:effectLst>
                  <a:outerShdw blurRad="38100" dist="19050" dir="2700000" algn="tl" rotWithShape="0">
                    <a:schemeClr val="dk1">
                      <a:alpha val="40000"/>
                    </a:schemeClr>
                  </a:outerShdw>
                </a:effectLst>
                <a:latin typeface="AR JULIAN" panose="02000000000000000000" pitchFamily="2" charset="0"/>
              </a:rPr>
              <a:t>et </a:t>
            </a:r>
          </a:p>
          <a:p>
            <a:pPr algn="ctr"/>
            <a:r>
              <a:rPr lang="fr-FR" sz="2800" dirty="0">
                <a:ln w="0"/>
                <a:effectLst>
                  <a:outerShdw blurRad="38100" dist="19050" dir="2700000" algn="tl" rotWithShape="0">
                    <a:schemeClr val="dk1">
                      <a:alpha val="40000"/>
                    </a:schemeClr>
                  </a:outerShdw>
                </a:effectLst>
                <a:latin typeface="AR JULIAN" panose="02000000000000000000" pitchFamily="2" charset="0"/>
              </a:rPr>
              <a:t>Revêtements </a:t>
            </a:r>
          </a:p>
          <a:p>
            <a:pPr algn="ctr"/>
            <a:endParaRPr lang="fr-FR" sz="2800"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239" y="1426932"/>
            <a:ext cx="1498248" cy="941698"/>
          </a:xfrm>
          <a:prstGeom prst="rect">
            <a:avLst/>
          </a:prstGeom>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100" y="2569500"/>
            <a:ext cx="1635387" cy="1635387"/>
          </a:xfrm>
          <a:prstGeom prst="rect">
            <a:avLst/>
          </a:prstGeom>
        </p:spPr>
      </p:pic>
      <p:pic>
        <p:nvPicPr>
          <p:cNvPr id="15" name="Imag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5688" y="371495"/>
            <a:ext cx="824332" cy="1772213"/>
          </a:xfrm>
          <a:prstGeom prst="rect">
            <a:avLst/>
          </a:prstGeom>
        </p:spPr>
      </p:pic>
      <p:pic>
        <p:nvPicPr>
          <p:cNvPr id="19" name="Imag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7561" y="2281111"/>
            <a:ext cx="1080587" cy="1869121"/>
          </a:xfrm>
          <a:prstGeom prst="rect">
            <a:avLst/>
          </a:prstGeom>
        </p:spPr>
      </p:pic>
      <p:pic>
        <p:nvPicPr>
          <p:cNvPr id="102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72727" y="4595179"/>
            <a:ext cx="1477632" cy="1103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3" name="Imag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7043" y="4441331"/>
            <a:ext cx="1321499" cy="991124"/>
          </a:xfrm>
          <a:prstGeom prst="rect">
            <a:avLst/>
          </a:prstGeom>
        </p:spPr>
      </p:pic>
      <p:pic>
        <p:nvPicPr>
          <p:cNvPr id="17" name="Imag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213" y="64516"/>
            <a:ext cx="3572566" cy="1261981"/>
          </a:xfrm>
          <a:prstGeom prst="rect">
            <a:avLst/>
          </a:prstGeom>
        </p:spPr>
      </p:pic>
    </p:spTree>
    <p:extLst>
      <p:ext uri="{BB962C8B-B14F-4D97-AF65-F5344CB8AC3E}">
        <p14:creationId xmlns:p14="http://schemas.microsoft.com/office/powerpoint/2010/main" val="2958661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courbée vers le bas 3">
            <a:hlinkClick r:id="" action="ppaction://hlinkshowjump?jump=firstslide" highlightClick="1"/>
          </p:cNvPr>
          <p:cNvSpPr/>
          <p:nvPr/>
        </p:nvSpPr>
        <p:spPr>
          <a:xfrm rot="5400000">
            <a:off x="367020" y="5974071"/>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Rectangle 4"/>
          <p:cNvSpPr/>
          <p:nvPr/>
        </p:nvSpPr>
        <p:spPr>
          <a:xfrm>
            <a:off x="0" y="6495375"/>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423498" y="109835"/>
            <a:ext cx="2150204"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Abrasif</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2007325" y="1498163"/>
            <a:ext cx="4477508"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Disque abrasif </a:t>
            </a:r>
            <a:r>
              <a:rPr lang="fr-FR" b="0" cap="none" spc="0" dirty="0" err="1"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Conex</a:t>
            </a: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t>
            </a:r>
            <a:r>
              <a:rPr lang="fr-FR" b="0" cap="none" spc="0" dirty="0" err="1"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Sumnight</a:t>
            </a: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 Diam 150</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6" name="Rectangle 5"/>
          <p:cNvSpPr/>
          <p:nvPr/>
        </p:nvSpPr>
        <p:spPr>
          <a:xfrm>
            <a:off x="2002927" y="2865896"/>
            <a:ext cx="3321743"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Disque Abrasif A275 Diam 76</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7" name="Rectangle 6"/>
          <p:cNvSpPr/>
          <p:nvPr/>
        </p:nvSpPr>
        <p:spPr>
          <a:xfrm>
            <a:off x="1948227" y="4048963"/>
            <a:ext cx="4131260"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Disque abrasif Norton Dry </a:t>
            </a:r>
            <a:r>
              <a:rPr lang="fr-FR" b="0" cap="none" spc="0" dirty="0" err="1"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Ice</a:t>
            </a: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 Q260</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8" name="Rectangle 7"/>
          <p:cNvSpPr/>
          <p:nvPr/>
        </p:nvSpPr>
        <p:spPr>
          <a:xfrm>
            <a:off x="2007325" y="5031655"/>
            <a:ext cx="2929007"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Disque mousse Norton </a:t>
            </a:r>
            <a:r>
              <a:rPr lang="fr-FR" b="0" cap="none" spc="0" dirty="0" err="1"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Ice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23" name="Rectangle 22"/>
          <p:cNvSpPr/>
          <p:nvPr/>
        </p:nvSpPr>
        <p:spPr>
          <a:xfrm>
            <a:off x="1972859" y="5381697"/>
            <a:ext cx="2997937" cy="369332"/>
          </a:xfrm>
          <a:prstGeom prst="rect">
            <a:avLst/>
          </a:prstGeom>
        </p:spPr>
        <p:txBody>
          <a:bodyPr wrap="none">
            <a:spAutoFit/>
          </a:bodyPr>
          <a:lstStyle/>
          <a:p>
            <a:pPr algn="ctr"/>
            <a:r>
              <a:rPr lang="fr-FR" dirty="0">
                <a:ln w="0"/>
                <a:effectLst>
                  <a:outerShdw blurRad="38100" dist="19050" dir="2700000" algn="tl" rotWithShape="0">
                    <a:schemeClr val="dk1">
                      <a:alpha val="40000"/>
                    </a:schemeClr>
                  </a:outerShdw>
                </a:effectLst>
                <a:latin typeface="AR JULIAN" panose="02000000000000000000" pitchFamily="2" charset="0"/>
              </a:rPr>
              <a:t>Dimension </a:t>
            </a:r>
            <a:r>
              <a:rPr lang="fr-FR" dirty="0" smtClean="0">
                <a:ln w="0"/>
                <a:effectLst>
                  <a:outerShdw blurRad="38100" dist="19050" dir="2700000" algn="tl" rotWithShape="0">
                    <a:schemeClr val="dk1">
                      <a:alpha val="40000"/>
                    </a:schemeClr>
                  </a:outerShdw>
                </a:effectLst>
                <a:latin typeface="AR JULIAN" panose="02000000000000000000" pitchFamily="2" charset="0"/>
              </a:rPr>
              <a:t>76mm et 150 mm</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pic>
        <p:nvPicPr>
          <p:cNvPr id="2050" name="Picture 2" descr="photo iphone gaetan 1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953" y="2607748"/>
            <a:ext cx="930274" cy="784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1" name="Picture 3" descr="FullSizeRe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953" y="1293918"/>
            <a:ext cx="934672" cy="777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2" name="Picture 4" descr="photo iphone gaetan 1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953" y="3819179"/>
            <a:ext cx="934672" cy="785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2053" name="Picture 5" descr="photo iphone gaetan 1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203" y="4845597"/>
            <a:ext cx="924422" cy="779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7" name="Text Box 8"/>
          <p:cNvSpPr txBox="1">
            <a:spLocks noChangeArrowheads="1"/>
          </p:cNvSpPr>
          <p:nvPr/>
        </p:nvSpPr>
        <p:spPr bwMode="auto">
          <a:xfrm>
            <a:off x="6539533" y="896840"/>
            <a:ext cx="5551369" cy="1571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smtClean="0">
                <a:ln>
                  <a:noFill/>
                </a:ln>
                <a:solidFill>
                  <a:srgbClr val="000000"/>
                </a:solidFill>
                <a:effectLst/>
                <a:latin typeface="Calibri" panose="020F0502020204030204" pitchFamily="34" charset="0"/>
              </a:rPr>
              <a:t>Les propriétés exclusives du papier abrasif CONEX en partenariat avec SUMNIGHT , lui permet un pouvoir de coupe et une durée de vie supérieurs. Son revêtement  spécial empêche l’accumulation de poussière et évite l’encrassement prématuré du disque. Il peut-être utilise pour les opérations de ponçage a sec avant application de peinture</a:t>
            </a:r>
            <a:r>
              <a:rPr lang="fr-FR" altLang="fr-FR" sz="1500" dirty="0" smtClean="0">
                <a:solidFill>
                  <a:srgbClr val="000000"/>
                </a:solidFill>
                <a:latin typeface="Calibri" panose="020F0502020204030204" pitchFamily="34" charset="0"/>
              </a:rPr>
              <a:t>. Disponible en grain P40, P60, P80, P120, P150, P220, P240, P320, P400, P500, P600, P800</a:t>
            </a:r>
            <a:r>
              <a:rPr kumimoji="0" lang="fr-FR" altLang="fr-FR" sz="1500" b="0" i="0" u="none" strike="noStrike" cap="none" normalizeH="0" baseline="0" dirty="0" smtClean="0">
                <a:ln>
                  <a:noFill/>
                </a:ln>
                <a:solidFill>
                  <a:srgbClr val="000000"/>
                </a:solidFill>
                <a:effectLst/>
                <a:latin typeface="Calibri" panose="020F0502020204030204" pitchFamily="34" charset="0"/>
              </a:rPr>
              <a:t> </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29" name="Text Box 10"/>
          <p:cNvSpPr txBox="1">
            <a:spLocks noChangeArrowheads="1"/>
          </p:cNvSpPr>
          <p:nvPr/>
        </p:nvSpPr>
        <p:spPr bwMode="auto">
          <a:xfrm>
            <a:off x="6484833" y="3701046"/>
            <a:ext cx="3989388" cy="856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smtClean="0">
                <a:ln>
                  <a:noFill/>
                </a:ln>
                <a:solidFill>
                  <a:srgbClr val="000000"/>
                </a:solidFill>
                <a:effectLst/>
                <a:latin typeface="Calibri" panose="020F0502020204030204" pitchFamily="34" charset="0"/>
              </a:rPr>
              <a:t>Réduit considérablement le temps de polissage et apporte une finition parfaitement homogène. Disponible en taille 76 et 150mm et en grain 1000</a:t>
            </a:r>
            <a:r>
              <a:rPr kumimoji="0" lang="fr-FR" altLang="fr-FR" sz="1500" b="0" i="0" u="none" strike="noStrike" cap="none" normalizeH="0" dirty="0" smtClean="0">
                <a:ln>
                  <a:noFill/>
                </a:ln>
                <a:solidFill>
                  <a:srgbClr val="000000"/>
                </a:solidFill>
                <a:effectLst/>
                <a:latin typeface="Calibri" panose="020F0502020204030204" pitchFamily="34" charset="0"/>
              </a:rPr>
              <a:t> et 1500</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30" name="Text Box 11"/>
          <p:cNvSpPr txBox="1">
            <a:spLocks noChangeArrowheads="1"/>
          </p:cNvSpPr>
          <p:nvPr/>
        </p:nvSpPr>
        <p:spPr bwMode="auto">
          <a:xfrm>
            <a:off x="6484833" y="4849551"/>
            <a:ext cx="4489451"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smtClean="0">
                <a:ln>
                  <a:noFill/>
                </a:ln>
                <a:solidFill>
                  <a:srgbClr val="000000"/>
                </a:solidFill>
                <a:effectLst/>
                <a:latin typeface="Calibri" panose="020F0502020204030204" pitchFamily="34" charset="0"/>
              </a:rPr>
              <a:t>La présence d’un support mousse est idéal pour l’homogénéisation de la pression et pour l’absorption d’eau . Le ponçage et facile , rapide et la finition reste uniforme . Ceux sont des disques imperméables et lavables </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42" name="Chevron 41">
            <a:hlinkClick r:id="" action="ppaction://hlinkshowjump?jump=nextslide" highlightClick="1"/>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3" name="Rectangle 42"/>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31" name="ZoneTexte 30"/>
          <p:cNvSpPr txBox="1"/>
          <p:nvPr/>
        </p:nvSpPr>
        <p:spPr>
          <a:xfrm>
            <a:off x="6484833" y="2888979"/>
            <a:ext cx="5685115" cy="323165"/>
          </a:xfrm>
          <a:prstGeom prst="rect">
            <a:avLst/>
          </a:prstGeom>
          <a:noFill/>
        </p:spPr>
        <p:txBody>
          <a:bodyPr wrap="square" rtlCol="0">
            <a:spAutoFit/>
          </a:bodyPr>
          <a:lstStyle/>
          <a:p>
            <a:r>
              <a:rPr lang="fr-FR" sz="1500" dirty="0" smtClean="0"/>
              <a:t>Disponible en grain P80, P150, P240, P320, P320, P400, P100</a:t>
            </a:r>
            <a:endParaRPr lang="fr-FR" sz="1500" dirty="0"/>
          </a:p>
        </p:txBody>
      </p:sp>
    </p:spTree>
    <p:extLst>
      <p:ext uri="{BB962C8B-B14F-4D97-AF65-F5344CB8AC3E}">
        <p14:creationId xmlns:p14="http://schemas.microsoft.com/office/powerpoint/2010/main" val="1841465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7" grpId="0"/>
      <p:bldP spid="27" grpId="1"/>
      <p:bldP spid="29" grpId="0"/>
      <p:bldP spid="29" grpId="1"/>
      <p:bldP spid="30" grpId="0"/>
      <p:bldP spid="30"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498" y="109835"/>
            <a:ext cx="2150204"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Abrasif</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225625" y="2510211"/>
            <a:ext cx="1854995"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Feuilles à l’eau</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6" name="Rectangle 5"/>
          <p:cNvSpPr/>
          <p:nvPr/>
        </p:nvSpPr>
        <p:spPr>
          <a:xfrm>
            <a:off x="2309782" y="5152479"/>
            <a:ext cx="2491388"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Rouleaux Prédécoupes</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7" name="Rectangle 6"/>
          <p:cNvSpPr/>
          <p:nvPr/>
        </p:nvSpPr>
        <p:spPr>
          <a:xfrm>
            <a:off x="2225625" y="3830549"/>
            <a:ext cx="1560043"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Feuille à sec</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8" name="Rectangle 17"/>
          <p:cNvSpPr/>
          <p:nvPr/>
        </p:nvSpPr>
        <p:spPr>
          <a:xfrm>
            <a:off x="2225625" y="1326526"/>
            <a:ext cx="1534394" cy="369332"/>
          </a:xfrm>
          <a:prstGeom prst="rect">
            <a:avLst/>
          </a:prstGeom>
          <a:noFill/>
        </p:spPr>
        <p:txBody>
          <a:bodyPr wrap="none" lIns="91440" tIns="45720" rIns="91440" bIns="45720">
            <a:spAutoFit/>
          </a:bodyPr>
          <a:lstStyle/>
          <a:p>
            <a:pPr algn="ctr"/>
            <a:r>
              <a:rPr lang="fr-FR" b="0" cap="none" spc="0" dirty="0" err="1"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Conex</a:t>
            </a:r>
            <a:r>
              <a:rPr lang="fr-FR" dirty="0">
                <a:ln w="0"/>
                <a:effectLst>
                  <a:outerShdw blurRad="38100" dist="19050" dir="2700000" algn="tl" rotWithShape="0">
                    <a:schemeClr val="dk1">
                      <a:alpha val="40000"/>
                    </a:schemeClr>
                  </a:outerShdw>
                </a:effectLst>
                <a:latin typeface="AR JULIAN" panose="02000000000000000000" pitchFamily="2" charset="0"/>
              </a:rPr>
              <a:t> </a:t>
            </a:r>
            <a:r>
              <a:rPr lang="fr-FR" dirty="0" smtClean="0">
                <a:ln w="0"/>
                <a:effectLst>
                  <a:outerShdw blurRad="38100" dist="19050" dir="2700000" algn="tl" rotWithShape="0">
                    <a:schemeClr val="dk1">
                      <a:alpha val="40000"/>
                    </a:schemeClr>
                  </a:outerShdw>
                </a:effectLst>
                <a:latin typeface="AR JULIAN" panose="02000000000000000000" pitchFamily="2" charset="0"/>
              </a:rPr>
              <a:t>Basic </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9" name="Flèche courbée vers le bas 18">
            <a:hlinkClick r:id="" action="ppaction://hlinkshowjump?jump=firstslide" highlightClick="1"/>
          </p:cNvPr>
          <p:cNvSpPr/>
          <p:nvPr/>
        </p:nvSpPr>
        <p:spPr>
          <a:xfrm rot="5400000">
            <a:off x="367020" y="5974071"/>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p:cNvSpPr/>
          <p:nvPr/>
        </p:nvSpPr>
        <p:spPr>
          <a:xfrm>
            <a:off x="0" y="6444573"/>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1" name="Chevron 20">
            <a:hlinkClick r:id="" action="ppaction://hlinkshowjump?jump=nextslide" highlightClick="1"/>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Rectangle 21"/>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3" name="Chevron 22">
            <a:hlinkClick r:id="" action="ppaction://hlinkshowjump?jump=previousslide" highlightClick="1"/>
          </p:cNvPr>
          <p:cNvSpPr/>
          <p:nvPr/>
        </p:nvSpPr>
        <p:spPr>
          <a:xfrm flipH="1">
            <a:off x="9991898" y="5814038"/>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23"/>
          <p:cNvSpPr/>
          <p:nvPr/>
        </p:nvSpPr>
        <p:spPr>
          <a:xfrm>
            <a:off x="9473931"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3074" name="Picture 2" descr="photo iphone gaetan 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233" y="3492359"/>
            <a:ext cx="1900392" cy="1036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3075" name="Picture 3" descr="photo iphone gaetan 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044" y="4797395"/>
            <a:ext cx="1433766" cy="1016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3076" name="Picture 4" descr="photo iphone gaetan 1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233" y="2039148"/>
            <a:ext cx="1900392" cy="1062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26" name="ZoneTexte 25"/>
          <p:cNvSpPr txBox="1"/>
          <p:nvPr/>
        </p:nvSpPr>
        <p:spPr>
          <a:xfrm>
            <a:off x="4591591" y="1234193"/>
            <a:ext cx="6018414" cy="553998"/>
          </a:xfrm>
          <a:prstGeom prst="rect">
            <a:avLst/>
          </a:prstGeom>
          <a:noFill/>
        </p:spPr>
        <p:txBody>
          <a:bodyPr wrap="square" rtlCol="0">
            <a:spAutoFit/>
          </a:bodyPr>
          <a:lstStyle/>
          <a:p>
            <a:r>
              <a:rPr lang="fr-FR" sz="1500" dirty="0" smtClean="0"/>
              <a:t>Disponible en grain P40,P60,P80,P120,P150,P220,P240,P320,P400,P500,P600 et P800</a:t>
            </a:r>
            <a:endParaRPr lang="fr-FR" sz="1500" dirty="0"/>
          </a:p>
        </p:txBody>
      </p:sp>
      <p:sp>
        <p:nvSpPr>
          <p:cNvPr id="27" name="ZoneTexte 26"/>
          <p:cNvSpPr txBox="1"/>
          <p:nvPr/>
        </p:nvSpPr>
        <p:spPr>
          <a:xfrm>
            <a:off x="4591591" y="2533294"/>
            <a:ext cx="5829327" cy="323165"/>
          </a:xfrm>
          <a:prstGeom prst="rect">
            <a:avLst/>
          </a:prstGeom>
          <a:noFill/>
        </p:spPr>
        <p:txBody>
          <a:bodyPr wrap="square" rtlCol="0">
            <a:spAutoFit/>
          </a:bodyPr>
          <a:lstStyle/>
          <a:p>
            <a:r>
              <a:rPr lang="fr-FR" sz="1500" dirty="0" smtClean="0"/>
              <a:t>Disponible en grain P800,P1200 et P2000</a:t>
            </a:r>
            <a:endParaRPr lang="fr-FR" sz="1500" dirty="0"/>
          </a:p>
        </p:txBody>
      </p:sp>
      <p:sp>
        <p:nvSpPr>
          <p:cNvPr id="28" name="ZoneTexte 27"/>
          <p:cNvSpPr txBox="1"/>
          <p:nvPr/>
        </p:nvSpPr>
        <p:spPr>
          <a:xfrm>
            <a:off x="4591591" y="3739012"/>
            <a:ext cx="5400307" cy="553998"/>
          </a:xfrm>
          <a:prstGeom prst="rect">
            <a:avLst/>
          </a:prstGeom>
          <a:noFill/>
        </p:spPr>
        <p:txBody>
          <a:bodyPr wrap="square" rtlCol="0">
            <a:spAutoFit/>
          </a:bodyPr>
          <a:lstStyle/>
          <a:p>
            <a:r>
              <a:rPr lang="fr-FR" sz="1500" dirty="0" smtClean="0"/>
              <a:t>Disponible en grain P80,P150,P180,P220,P240,P280,P320,P400,P600</a:t>
            </a:r>
            <a:endParaRPr lang="fr-FR" sz="1500" dirty="0"/>
          </a:p>
        </p:txBody>
      </p:sp>
      <p:sp>
        <p:nvSpPr>
          <p:cNvPr id="29" name="ZoneTexte 28"/>
          <p:cNvSpPr txBox="1"/>
          <p:nvPr/>
        </p:nvSpPr>
        <p:spPr>
          <a:xfrm>
            <a:off x="4885327" y="5129395"/>
            <a:ext cx="4857189" cy="553998"/>
          </a:xfrm>
          <a:prstGeom prst="rect">
            <a:avLst/>
          </a:prstGeom>
          <a:noFill/>
        </p:spPr>
        <p:txBody>
          <a:bodyPr wrap="square" rtlCol="0">
            <a:spAutoFit/>
          </a:bodyPr>
          <a:lstStyle/>
          <a:p>
            <a:r>
              <a:rPr lang="fr-FR" sz="1500" dirty="0" smtClean="0"/>
              <a:t>Matériaux abrasifs non tissés pour le dépolissage a sec ou à l’eau. Disponible en rouge, gris et or. </a:t>
            </a:r>
            <a:endParaRPr lang="fr-FR" sz="1500" dirty="0"/>
          </a:p>
        </p:txBody>
      </p:sp>
      <p:pic>
        <p:nvPicPr>
          <p:cNvPr id="3078" name="Picture 6" descr="http://pireshelly.trophee-roses-des-andes.org/wp-content/uploads/sites/56/2014/04/Conex-ROSES-DES-ANDES.jpg"/>
          <p:cNvPicPr>
            <a:picLocks noChangeAspect="1" noChangeArrowheads="1"/>
          </p:cNvPicPr>
          <p:nvPr/>
        </p:nvPicPr>
        <p:blipFill>
          <a:blip r:embed="rId5" cstate="print">
            <a:extLst>
              <a:ext uri="{28A0092B-C50C-407E-A947-70E740481C1C}">
                <a14:useLocalDpi xmlns:a14="http://schemas.microsoft.com/office/drawing/2010/main" val="0"/>
              </a:ext>
            </a:extLst>
          </a:blip>
          <a:srcRect l="12099" t="2719" r="11615" b="18127"/>
          <a:stretch>
            <a:fillRect/>
          </a:stretch>
        </p:blipFill>
        <p:spPr bwMode="auto">
          <a:xfrm>
            <a:off x="952005" y="1063375"/>
            <a:ext cx="646847" cy="89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731142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6" grpId="0"/>
      <p:bldP spid="26" grpId="1"/>
      <p:bldP spid="27" grpId="0"/>
      <p:bldP spid="27" grpId="1"/>
      <p:bldP spid="28" grpId="0"/>
      <p:bldP spid="28" grpId="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86030" y="1369217"/>
            <a:ext cx="2238113"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Disques Marguerite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5" name="Rectangle 4"/>
          <p:cNvSpPr/>
          <p:nvPr/>
        </p:nvSpPr>
        <p:spPr>
          <a:xfrm>
            <a:off x="1553717" y="1369564"/>
            <a:ext cx="1941558"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Crème à Dépolir</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6" name="Rectangle 5"/>
          <p:cNvSpPr/>
          <p:nvPr/>
        </p:nvSpPr>
        <p:spPr>
          <a:xfrm>
            <a:off x="8477256" y="2798666"/>
            <a:ext cx="2015295"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Guide de ponçage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7" name="Rectangle 6"/>
          <p:cNvSpPr/>
          <p:nvPr/>
        </p:nvSpPr>
        <p:spPr>
          <a:xfrm>
            <a:off x="1618190" y="4128800"/>
            <a:ext cx="5022530"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Accessoires/ Matériel de Ponçage/ Kit phare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8" name="Rectangle 7"/>
          <p:cNvSpPr/>
          <p:nvPr/>
        </p:nvSpPr>
        <p:spPr>
          <a:xfrm>
            <a:off x="1581727" y="5099596"/>
            <a:ext cx="2884124"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Gamme Meulage/</a:t>
            </a:r>
            <a:r>
              <a:rPr lang="fr-FR" b="0" cap="none" spc="0" dirty="0" err="1"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Ebardage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9" name="Rectangle 8"/>
          <p:cNvSpPr/>
          <p:nvPr/>
        </p:nvSpPr>
        <p:spPr>
          <a:xfrm>
            <a:off x="1581727" y="2628030"/>
            <a:ext cx="2266967" cy="369332"/>
          </a:xfrm>
          <a:prstGeom prst="rect">
            <a:avLst/>
          </a:prstGeom>
        </p:spPr>
        <p:txBody>
          <a:bodyPr wrap="none">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Gamme tronçonnage</a:t>
            </a:r>
            <a:endParaRPr lang="fr-FR" dirty="0">
              <a:ln w="0"/>
              <a:effectLst>
                <a:outerShdw blurRad="38100" dist="19050" dir="2700000" algn="tl" rotWithShape="0">
                  <a:schemeClr val="dk1">
                    <a:alpha val="40000"/>
                  </a:schemeClr>
                </a:outerShdw>
              </a:effectLst>
              <a:latin typeface="AR JULIAN" panose="02000000000000000000" pitchFamily="2" charset="0"/>
            </a:endParaRPr>
          </a:p>
        </p:txBody>
      </p:sp>
      <p:sp>
        <p:nvSpPr>
          <p:cNvPr id="10" name="Rectangle 9"/>
          <p:cNvSpPr/>
          <p:nvPr/>
        </p:nvSpPr>
        <p:spPr>
          <a:xfrm>
            <a:off x="506625" y="58887"/>
            <a:ext cx="2150204"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Abrasif</a:t>
            </a:r>
            <a:endParaRPr lang="fr-FR" sz="5400" b="0" cap="none" spc="0" dirty="0">
              <a:ln w="0"/>
              <a:solidFill>
                <a:schemeClr val="tx1"/>
              </a:solidFill>
              <a:effectLst>
                <a:outerShdw blurRad="38100" dist="19050" dir="2700000" algn="tl" rotWithShape="0">
                  <a:schemeClr val="dk1">
                    <a:alpha val="40000"/>
                  </a:schemeClr>
                </a:outerShdw>
              </a:effectLst>
            </a:endParaRPr>
          </a:p>
        </p:txBody>
      </p:sp>
      <p:pic>
        <p:nvPicPr>
          <p:cNvPr id="4098" name="Picture 2" descr="photo iphone gaetan 1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302" y="1148795"/>
            <a:ext cx="1351425" cy="1008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4099" name="Picture 3" descr="IMG_05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302" y="2478928"/>
            <a:ext cx="1337108" cy="1008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4100" name="Picture 4" descr="IMG_058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19" y="3809061"/>
            <a:ext cx="1337108" cy="1008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4101" name="Picture 5" descr="IMG_06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619" y="5137610"/>
            <a:ext cx="1337108" cy="1008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4102" name="Picture 6" descr="photo iphone gaetan 13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148" y="2459044"/>
            <a:ext cx="1337108" cy="1048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1" name="ZoneTexte 10"/>
          <p:cNvSpPr txBox="1"/>
          <p:nvPr/>
        </p:nvSpPr>
        <p:spPr>
          <a:xfrm>
            <a:off x="1553717" y="1645568"/>
            <a:ext cx="4357180" cy="1015663"/>
          </a:xfrm>
          <a:prstGeom prst="rect">
            <a:avLst/>
          </a:prstGeom>
          <a:noFill/>
        </p:spPr>
        <p:txBody>
          <a:bodyPr wrap="square" rtlCol="0">
            <a:spAutoFit/>
          </a:bodyPr>
          <a:lstStyle/>
          <a:p>
            <a:r>
              <a:rPr lang="fr-FR" sz="1500" dirty="0" smtClean="0"/>
              <a:t>Cette crème a une fonction de dégraissage, de nettoyage, et de déplissage de la surface avant d’appliquer une couche de peinture. Disponible en flacon de 600 ml</a:t>
            </a:r>
            <a:endParaRPr lang="fr-FR" sz="1500" dirty="0"/>
          </a:p>
        </p:txBody>
      </p:sp>
      <p:sp>
        <p:nvSpPr>
          <p:cNvPr id="12" name="ZoneTexte 11"/>
          <p:cNvSpPr txBox="1"/>
          <p:nvPr/>
        </p:nvSpPr>
        <p:spPr>
          <a:xfrm>
            <a:off x="1553717" y="2945867"/>
            <a:ext cx="4818916" cy="1015663"/>
          </a:xfrm>
          <a:prstGeom prst="rect">
            <a:avLst/>
          </a:prstGeom>
          <a:noFill/>
        </p:spPr>
        <p:txBody>
          <a:bodyPr wrap="square" rtlCol="0">
            <a:spAutoFit/>
          </a:bodyPr>
          <a:lstStyle/>
          <a:p>
            <a:r>
              <a:rPr lang="fr-FR" sz="1500" dirty="0" smtClean="0"/>
              <a:t>Disque de tronçonnage disponible en </a:t>
            </a:r>
          </a:p>
          <a:p>
            <a:r>
              <a:rPr lang="fr-FR" sz="1500" dirty="0" smtClean="0"/>
              <a:t>76x1,0x10,0 (5 pièces, 50 pièces); 76x1,6x10,0 (50 pièces)</a:t>
            </a:r>
          </a:p>
          <a:p>
            <a:r>
              <a:rPr lang="fr-FR" sz="1500" dirty="0" smtClean="0"/>
              <a:t>125x1,6x22,2 (25 pièces); 125x1,6x22,3 (25 pièces)</a:t>
            </a:r>
          </a:p>
          <a:p>
            <a:r>
              <a:rPr lang="fr-FR" sz="1500" dirty="0" smtClean="0"/>
              <a:t>76x1,0x10,0 (25 pièces); 125x1,6x22,3 (25 pièces)</a:t>
            </a:r>
            <a:endParaRPr lang="fr-FR" sz="1500" dirty="0"/>
          </a:p>
        </p:txBody>
      </p:sp>
      <p:sp>
        <p:nvSpPr>
          <p:cNvPr id="13" name="ZoneTexte 12"/>
          <p:cNvSpPr txBox="1"/>
          <p:nvPr/>
        </p:nvSpPr>
        <p:spPr>
          <a:xfrm>
            <a:off x="1581727" y="4398946"/>
            <a:ext cx="5047878" cy="553998"/>
          </a:xfrm>
          <a:prstGeom prst="rect">
            <a:avLst/>
          </a:prstGeom>
          <a:noFill/>
        </p:spPr>
        <p:txBody>
          <a:bodyPr wrap="square" rtlCol="0">
            <a:spAutoFit/>
          </a:bodyPr>
          <a:lstStyle/>
          <a:p>
            <a:r>
              <a:rPr lang="fr-FR" sz="1500" dirty="0" smtClean="0"/>
              <a:t>Interface, plateau medium, plateau dur, cale à poncer, ponceuse, kit phare</a:t>
            </a:r>
            <a:endParaRPr lang="fr-FR" sz="1500" dirty="0"/>
          </a:p>
        </p:txBody>
      </p:sp>
      <p:sp>
        <p:nvSpPr>
          <p:cNvPr id="15" name="ZoneTexte 14"/>
          <p:cNvSpPr txBox="1"/>
          <p:nvPr/>
        </p:nvSpPr>
        <p:spPr>
          <a:xfrm>
            <a:off x="1581727" y="5390360"/>
            <a:ext cx="7437121" cy="1708160"/>
          </a:xfrm>
          <a:prstGeom prst="rect">
            <a:avLst/>
          </a:prstGeom>
          <a:noFill/>
        </p:spPr>
        <p:txBody>
          <a:bodyPr wrap="square" rtlCol="0">
            <a:spAutoFit/>
          </a:bodyPr>
          <a:lstStyle/>
          <a:p>
            <a:r>
              <a:rPr lang="fr-FR" sz="1500" dirty="0" err="1" smtClean="0"/>
              <a:t>Roloc</a:t>
            </a:r>
            <a:r>
              <a:rPr lang="fr-FR" sz="1500" dirty="0" smtClean="0"/>
              <a:t> : Disponible en diamêtre,50 (grain P36, P50 80 mm (grain P36, P60,P120),127 mm (grain P36,P60,P120)</a:t>
            </a:r>
          </a:p>
          <a:p>
            <a:r>
              <a:rPr lang="fr-FR" sz="1500" dirty="0" smtClean="0"/>
              <a:t>roue de décapage 100mm</a:t>
            </a:r>
          </a:p>
          <a:p>
            <a:r>
              <a:rPr lang="fr-FR" sz="1500" dirty="0" smtClean="0"/>
              <a:t>Disque à Lamelle: 75mm grain 60, 125 mm grain 60, 125mm grain 80, 125mm grain 120</a:t>
            </a:r>
          </a:p>
          <a:p>
            <a:r>
              <a:rPr lang="fr-FR" sz="1500" dirty="0" smtClean="0"/>
              <a:t>Disque de meulage 75 mm 76x6,0x8,0</a:t>
            </a:r>
          </a:p>
          <a:p>
            <a:r>
              <a:rPr lang="fr-FR" sz="1500" dirty="0" smtClean="0"/>
              <a:t>Disque </a:t>
            </a:r>
            <a:r>
              <a:rPr lang="fr-FR" sz="1500" dirty="0" err="1" smtClean="0"/>
              <a:t>Octopus</a:t>
            </a:r>
            <a:r>
              <a:rPr lang="fr-FR" sz="1500" dirty="0" smtClean="0"/>
              <a:t> 125mm grain P36 et grain p60</a:t>
            </a:r>
          </a:p>
          <a:p>
            <a:endParaRPr lang="fr-FR" sz="1500" dirty="0"/>
          </a:p>
        </p:txBody>
      </p:sp>
      <p:sp>
        <p:nvSpPr>
          <p:cNvPr id="16" name="ZoneTexte 15"/>
          <p:cNvSpPr txBox="1"/>
          <p:nvPr/>
        </p:nvSpPr>
        <p:spPr>
          <a:xfrm>
            <a:off x="8486030" y="3167998"/>
            <a:ext cx="2671569" cy="1015663"/>
          </a:xfrm>
          <a:prstGeom prst="rect">
            <a:avLst/>
          </a:prstGeom>
          <a:noFill/>
        </p:spPr>
        <p:txBody>
          <a:bodyPr wrap="square" rtlCol="0">
            <a:spAutoFit/>
          </a:bodyPr>
          <a:lstStyle/>
          <a:p>
            <a:r>
              <a:rPr lang="fr-FR" sz="1500" dirty="0" smtClean="0"/>
              <a:t>A appliquer sur mastic et apprêt avant ponçage</a:t>
            </a:r>
          </a:p>
          <a:p>
            <a:r>
              <a:rPr lang="fr-FR" sz="1500" dirty="0" smtClean="0"/>
              <a:t>Disponible en cartouche de 100g</a:t>
            </a:r>
            <a:endParaRPr lang="fr-FR" sz="1500" dirty="0"/>
          </a:p>
        </p:txBody>
      </p:sp>
      <p:sp>
        <p:nvSpPr>
          <p:cNvPr id="17" name="ZoneTexte 16"/>
          <p:cNvSpPr txBox="1"/>
          <p:nvPr/>
        </p:nvSpPr>
        <p:spPr>
          <a:xfrm>
            <a:off x="8592696" y="1738549"/>
            <a:ext cx="3000827" cy="553998"/>
          </a:xfrm>
          <a:prstGeom prst="rect">
            <a:avLst/>
          </a:prstGeom>
          <a:noFill/>
        </p:spPr>
        <p:txBody>
          <a:bodyPr wrap="square" rtlCol="0">
            <a:spAutoFit/>
          </a:bodyPr>
          <a:lstStyle/>
          <a:p>
            <a:r>
              <a:rPr lang="fr-FR" sz="1500" dirty="0" smtClean="0"/>
              <a:t>Disponible en grain P1500</a:t>
            </a:r>
          </a:p>
          <a:p>
            <a:r>
              <a:rPr lang="fr-FR" sz="1500" dirty="0" smtClean="0"/>
              <a:t> et P2000</a:t>
            </a:r>
            <a:endParaRPr lang="fr-FR" sz="1500" dirty="0"/>
          </a:p>
        </p:txBody>
      </p:sp>
      <p:sp>
        <p:nvSpPr>
          <p:cNvPr id="23" name="Flèche courbée vers le bas 22">
            <a:hlinkClick r:id="" action="ppaction://hlinkshowjump?jump=firstslide" highlightClick="1"/>
          </p:cNvPr>
          <p:cNvSpPr/>
          <p:nvPr/>
        </p:nvSpPr>
        <p:spPr>
          <a:xfrm rot="5400000">
            <a:off x="10424669" y="5921846"/>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23"/>
          <p:cNvSpPr/>
          <p:nvPr/>
        </p:nvSpPr>
        <p:spPr>
          <a:xfrm>
            <a:off x="10057649" y="6443150"/>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25" name="Chevron 24">
            <a:hlinkClick r:id="" action="ppaction://hlinkshowjump?jump=previousslide" highlightClick="1"/>
          </p:cNvPr>
          <p:cNvSpPr/>
          <p:nvPr/>
        </p:nvSpPr>
        <p:spPr>
          <a:xfrm flipH="1">
            <a:off x="9004531" y="5814038"/>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Rectangle 25"/>
          <p:cNvSpPr/>
          <p:nvPr/>
        </p:nvSpPr>
        <p:spPr>
          <a:xfrm>
            <a:off x="8592696" y="6443150"/>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09921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1" grpId="0"/>
      <p:bldP spid="11" grpId="1"/>
      <p:bldP spid="12" grpId="0"/>
      <p:bldP spid="12" grpId="1"/>
      <p:bldP spid="13" grpId="0"/>
      <p:bldP spid="13" grpId="1"/>
      <p:bldP spid="15" grpId="0"/>
      <p:bldP spid="15" grpId="1"/>
      <p:bldP spid="16" grpId="0"/>
      <p:bldP spid="16" grpId="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772" y="224135"/>
            <a:ext cx="8465394"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Produit de masquage et de préparation </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413488" y="1440895"/>
            <a:ext cx="2270173"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Ruban de Masquage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6" name="Rectangle 5"/>
          <p:cNvSpPr/>
          <p:nvPr/>
        </p:nvSpPr>
        <p:spPr>
          <a:xfrm>
            <a:off x="8980122" y="4144532"/>
            <a:ext cx="2238113"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Adhésif de Ponçage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7" name="Rectangle 6"/>
          <p:cNvSpPr/>
          <p:nvPr/>
        </p:nvSpPr>
        <p:spPr>
          <a:xfrm>
            <a:off x="2779455" y="5430222"/>
            <a:ext cx="2292615"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Adhésif double face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8" name="Rectangle 7"/>
          <p:cNvSpPr/>
          <p:nvPr/>
        </p:nvSpPr>
        <p:spPr>
          <a:xfrm>
            <a:off x="1413488" y="2819031"/>
            <a:ext cx="3211135"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Ruban adhésif Aqua dynamic</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9" name="Rectangle 8"/>
          <p:cNvSpPr/>
          <p:nvPr/>
        </p:nvSpPr>
        <p:spPr>
          <a:xfrm>
            <a:off x="1413488" y="4155148"/>
            <a:ext cx="2539478"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Ruban Masquage Gold</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0" name="Rectangle 9"/>
          <p:cNvSpPr/>
          <p:nvPr/>
        </p:nvSpPr>
        <p:spPr>
          <a:xfrm>
            <a:off x="8980122" y="1435375"/>
            <a:ext cx="3355406" cy="369332"/>
          </a:xfrm>
          <a:prstGeom prst="rect">
            <a:avLst/>
          </a:prstGeom>
          <a:noFill/>
        </p:spPr>
        <p:txBody>
          <a:bodyPr wrap="none" lIns="91440" tIns="45720" rIns="91440" bIns="45720">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Ruban adhésif de décoration</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1" name="Chevron 10">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Flèche courbée vers le bas 11">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ectangle 12"/>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photo iphone gaetan 1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16" y="1196344"/>
            <a:ext cx="1148744" cy="858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3" name="Picture 3" descr="photo iphone gaetan 1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16" y="2574477"/>
            <a:ext cx="1148744" cy="858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5124" name="Picture 4" descr="apareil photo 1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16" y="3908695"/>
            <a:ext cx="1148744" cy="86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5" name="ZoneTexte 14"/>
          <p:cNvSpPr txBox="1"/>
          <p:nvPr/>
        </p:nvSpPr>
        <p:spPr>
          <a:xfrm>
            <a:off x="1413488" y="1704092"/>
            <a:ext cx="5741548" cy="1015663"/>
          </a:xfrm>
          <a:prstGeom prst="rect">
            <a:avLst/>
          </a:prstGeom>
          <a:noFill/>
        </p:spPr>
        <p:txBody>
          <a:bodyPr wrap="square" rtlCol="0">
            <a:spAutoFit/>
          </a:bodyPr>
          <a:lstStyle/>
          <a:p>
            <a:r>
              <a:rPr lang="fr-FR" sz="1500" dirty="0" smtClean="0"/>
              <a:t>Bonne adhérence sur toutes les surfaces, résiste à la chaleur jusqu’à 100°. Excellente résistance à la peinture et au diluant, facile à enlever, sans résidu. Disponible en rouleau de 19mmx50m,25mmx50m, 38mmx50,50mmx50m.</a:t>
            </a:r>
            <a:endParaRPr lang="fr-FR" sz="1500" dirty="0"/>
          </a:p>
        </p:txBody>
      </p:sp>
      <p:sp>
        <p:nvSpPr>
          <p:cNvPr id="16" name="ZoneTexte 15"/>
          <p:cNvSpPr txBox="1"/>
          <p:nvPr/>
        </p:nvSpPr>
        <p:spPr>
          <a:xfrm>
            <a:off x="1450727" y="3054401"/>
            <a:ext cx="5415696" cy="1015663"/>
          </a:xfrm>
          <a:prstGeom prst="rect">
            <a:avLst/>
          </a:prstGeom>
          <a:noFill/>
        </p:spPr>
        <p:txBody>
          <a:bodyPr wrap="square" rtlCol="0">
            <a:spAutoFit/>
          </a:bodyPr>
          <a:lstStyle/>
          <a:p>
            <a:r>
              <a:rPr lang="fr-FR" sz="1500" dirty="0" smtClean="0"/>
              <a:t>Ruban de masquage vert offrant une très bonne adhérence sur supports difficiles. Résiste à une température de 130° pendant une heure et se retire sans laisser de trace. Disponible en 19mmx50m, 25mmx50m, 38mmx50m, 50mmx50m.</a:t>
            </a:r>
            <a:endParaRPr lang="fr-FR" sz="1500" dirty="0"/>
          </a:p>
        </p:txBody>
      </p:sp>
      <p:sp>
        <p:nvSpPr>
          <p:cNvPr id="17" name="ZoneTexte 16"/>
          <p:cNvSpPr txBox="1"/>
          <p:nvPr/>
        </p:nvSpPr>
        <p:spPr>
          <a:xfrm>
            <a:off x="1450727" y="4524480"/>
            <a:ext cx="4950073" cy="784830"/>
          </a:xfrm>
          <a:prstGeom prst="rect">
            <a:avLst/>
          </a:prstGeom>
          <a:noFill/>
        </p:spPr>
        <p:txBody>
          <a:bodyPr wrap="square" rtlCol="0">
            <a:spAutoFit/>
          </a:bodyPr>
          <a:lstStyle/>
          <a:p>
            <a:r>
              <a:rPr lang="fr-FR" sz="1500" dirty="0" smtClean="0"/>
              <a:t>Plus flexible que le ruban traditionnel. Facilite le masquage des surfaces courbes, tient sur la plupart des surfaces plastiques et caoutchoucs. Disponible en 19mmx50m.</a:t>
            </a:r>
            <a:endParaRPr lang="fr-FR" sz="1500" dirty="0"/>
          </a:p>
        </p:txBody>
      </p:sp>
      <p:pic>
        <p:nvPicPr>
          <p:cNvPr id="5125" name="Picture 5" descr="photo iphone gaetan 15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1378" y="1196344"/>
            <a:ext cx="1148744" cy="858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8" name="ZoneTexte 17"/>
          <p:cNvSpPr txBox="1"/>
          <p:nvPr/>
        </p:nvSpPr>
        <p:spPr>
          <a:xfrm>
            <a:off x="7699110" y="1981091"/>
            <a:ext cx="4323464" cy="1938992"/>
          </a:xfrm>
          <a:prstGeom prst="rect">
            <a:avLst/>
          </a:prstGeom>
          <a:noFill/>
        </p:spPr>
        <p:txBody>
          <a:bodyPr wrap="square" rtlCol="0">
            <a:spAutoFit/>
          </a:bodyPr>
          <a:lstStyle/>
          <a:p>
            <a:r>
              <a:rPr lang="fr-FR" sz="1500" dirty="0" smtClean="0"/>
              <a:t>Conçu pour la délimitation des peintures les plus fines. Ce ruban adhère et épouse facilement les courbes et les surfaces irrégulières sans plisser ni déchirer. Son épaisseur unique permet d’éviter l’accumulation de peinture sur les bords et ne laisse aucun résidu à l’enlèvement. Disponible en bleu de dimension 3mmx55m, 6mmx55m, 9mmx55m, 12mmx55m</a:t>
            </a:r>
            <a:endParaRPr lang="fr-FR" sz="1500" dirty="0"/>
          </a:p>
        </p:txBody>
      </p:sp>
      <p:pic>
        <p:nvPicPr>
          <p:cNvPr id="5126" name="Picture 6" descr="IMG_06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1379" y="3941255"/>
            <a:ext cx="1148743" cy="858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19" name="ZoneTexte 18"/>
          <p:cNvSpPr txBox="1"/>
          <p:nvPr/>
        </p:nvSpPr>
        <p:spPr>
          <a:xfrm>
            <a:off x="7699110" y="4820860"/>
            <a:ext cx="3424382" cy="1708160"/>
          </a:xfrm>
          <a:prstGeom prst="rect">
            <a:avLst/>
          </a:prstGeom>
          <a:noFill/>
        </p:spPr>
        <p:txBody>
          <a:bodyPr wrap="square" rtlCol="0">
            <a:spAutoFit/>
          </a:bodyPr>
          <a:lstStyle/>
          <a:p>
            <a:r>
              <a:rPr lang="fr-FR" sz="1500" dirty="0" smtClean="0"/>
              <a:t>Protection à la limite des zones travaillées durant les opérations de ponçage, meulage, ou sablage léger. Peut servir également au renforcement ou au maintien provisoire de pièces de carrosserie ou pare brise collé. Disponible en dimension 50mmx50m</a:t>
            </a:r>
            <a:endParaRPr lang="fr-FR" sz="1500" dirty="0"/>
          </a:p>
        </p:txBody>
      </p:sp>
      <p:sp>
        <p:nvSpPr>
          <p:cNvPr id="20" name="ZoneTexte 19"/>
          <p:cNvSpPr txBox="1"/>
          <p:nvPr/>
        </p:nvSpPr>
        <p:spPr>
          <a:xfrm>
            <a:off x="2772786" y="5659744"/>
            <a:ext cx="4854633" cy="1246495"/>
          </a:xfrm>
          <a:prstGeom prst="rect">
            <a:avLst/>
          </a:prstGeom>
          <a:noFill/>
        </p:spPr>
        <p:txBody>
          <a:bodyPr wrap="square" rtlCol="0">
            <a:spAutoFit/>
          </a:bodyPr>
          <a:lstStyle/>
          <a:p>
            <a:r>
              <a:rPr lang="fr-FR" sz="1500" dirty="0" smtClean="0"/>
              <a:t>-Transfert de colle pour recoller des emblèmes sur la carrosserie. Disponible en taille 50mmx300mm</a:t>
            </a:r>
          </a:p>
          <a:p>
            <a:r>
              <a:rPr lang="fr-FR" sz="1500" dirty="0" smtClean="0"/>
              <a:t>-Adhésif double face pour coller sans épaissir des logos emblèmes ou baguettes sur métal ou vitres.  Disponible en dimensions 6mmx10m; 12mmx10m, 19mmx10m</a:t>
            </a:r>
            <a:endParaRPr lang="fr-FR" sz="1500" dirty="0"/>
          </a:p>
        </p:txBody>
      </p:sp>
      <p:pic>
        <p:nvPicPr>
          <p:cNvPr id="5128"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t="16447" r="68798"/>
          <a:stretch/>
        </p:blipFill>
        <p:spPr bwMode="auto">
          <a:xfrm>
            <a:off x="1563054" y="5537746"/>
            <a:ext cx="1148744" cy="906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Tree>
    <p:extLst>
      <p:ext uri="{BB962C8B-B14F-4D97-AF65-F5344CB8AC3E}">
        <p14:creationId xmlns:p14="http://schemas.microsoft.com/office/powerpoint/2010/main" val="3331110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5" grpId="0"/>
      <p:bldP spid="15" grpId="1"/>
      <p:bldP spid="16" grpId="0"/>
      <p:bldP spid="16" grpId="1"/>
      <p:bldP spid="17" grpId="0"/>
      <p:bldP spid="17" grpId="1"/>
      <p:bldP spid="18" grpId="0"/>
      <p:bldP spid="18" grpId="1"/>
      <p:bldP spid="19" grpId="0"/>
      <p:bldP spid="19" grpId="1"/>
      <p:bldP spid="20" grpId="0"/>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9"/>
          <p:cNvSpPr txBox="1">
            <a:spLocks noChangeArrowheads="1"/>
          </p:cNvSpPr>
          <p:nvPr/>
        </p:nvSpPr>
        <p:spPr bwMode="auto">
          <a:xfrm>
            <a:off x="7399212" y="1642176"/>
            <a:ext cx="4808523" cy="2101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Film à peinture translucide pour un masquage   rapide et efficace. Il retient définitivement l’apprêt ou la peinture. Il tient parfaitement sur le véhicule grâce a ses propriétés statiques. Disponible à</a:t>
            </a:r>
            <a:r>
              <a:rPr kumimoji="0" lang="fr-FR" sz="1500" b="0" i="0" u="none" strike="noStrike" cap="none" normalizeH="0" dirty="0" smtClean="0">
                <a:ln>
                  <a:noFill/>
                </a:ln>
                <a:solidFill>
                  <a:srgbClr val="000000"/>
                </a:solidFill>
                <a:effectLst/>
                <a:latin typeface="Calibri" panose="020F0502020204030204" pitchFamily="34" charset="0"/>
              </a:rPr>
              <a:t> l’unité en 4mx150m; 4mx300m; 5mx300; 6mx100m</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Disponible coupe</a:t>
            </a:r>
            <a:r>
              <a:rPr lang="fr-FR" sz="1500" dirty="0" smtClean="0">
                <a:solidFill>
                  <a:srgbClr val="000000"/>
                </a:solidFill>
                <a:latin typeface="Calibri" panose="020F0502020204030204" pitchFamily="34" charset="0"/>
              </a:rPr>
              <a:t> bâche à l’unité permettant de découper facilement le film à peinture translucide. </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4" name="Chevron 3">
            <a:hlinkClick r:id="" action="ppaction://hlinkshowjump?jump=nextslide"/>
          </p:cNvPr>
          <p:cNvSpPr/>
          <p:nvPr/>
        </p:nvSpPr>
        <p:spPr>
          <a:xfrm>
            <a:off x="11404600" y="5814038"/>
            <a:ext cx="41910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Flèche courbée vers le bas 4">
            <a:hlinkClick r:id="" action="ppaction://hlinkshowjump?jump=firstslide" highlightClick="1"/>
          </p:cNvPr>
          <p:cNvSpPr/>
          <p:nvPr/>
        </p:nvSpPr>
        <p:spPr>
          <a:xfrm rot="5400000">
            <a:off x="281908" y="5923270"/>
            <a:ext cx="764561" cy="5461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11073457" y="6444574"/>
            <a:ext cx="1081385"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suivant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85112" y="6444574"/>
            <a:ext cx="1498600" cy="461665"/>
          </a:xfrm>
          <a:prstGeom prst="rect">
            <a:avLst/>
          </a:prstGeom>
          <a:noFill/>
        </p:spPr>
        <p:txBody>
          <a:bodyPr wrap="square" lIns="91440" tIns="45720" rIns="91440" bIns="45720">
            <a:spAutoFit/>
          </a:bodyPr>
          <a:lstStyle/>
          <a:p>
            <a:pPr algn="ctr"/>
            <a:r>
              <a:rPr lang="fr-FR" sz="2400" dirty="0" smtClean="0">
                <a:ln w="0"/>
                <a:effectLst>
                  <a:outerShdw blurRad="38100" dist="19050" dir="2700000" algn="tl" rotWithShape="0">
                    <a:schemeClr val="dk1">
                      <a:alpha val="40000"/>
                    </a:schemeClr>
                  </a:outerShdw>
                </a:effectLst>
              </a:rPr>
              <a:t>sommaire</a:t>
            </a:r>
            <a:endParaRPr lang="fr-FR" sz="2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333772" y="224135"/>
            <a:ext cx="8465394" cy="707886"/>
          </a:xfrm>
          <a:prstGeom prst="rect">
            <a:avLst/>
          </a:prstGeom>
          <a:noFill/>
        </p:spPr>
        <p:txBody>
          <a:bodyPr wrap="none" lIns="91440" tIns="45720" rIns="91440" bIns="45720">
            <a:spAutoFit/>
          </a:bodyPr>
          <a:lstStyle/>
          <a:p>
            <a:pPr algn="ctr"/>
            <a:r>
              <a:rPr lang="fr-FR" sz="4000" b="0" cap="none" spc="0" dirty="0" smtClean="0">
                <a:ln w="0"/>
                <a:solidFill>
                  <a:schemeClr val="tx1"/>
                </a:solidFill>
                <a:effectLst>
                  <a:outerShdw blurRad="38100" dist="19050" dir="2700000" algn="tl" rotWithShape="0">
                    <a:schemeClr val="dk1">
                      <a:alpha val="40000"/>
                    </a:schemeClr>
                  </a:outerShdw>
                </a:effectLst>
              </a:rPr>
              <a:t>Produit de masquage et de préparation </a:t>
            </a:r>
            <a:endParaRPr lang="fr-FR" sz="40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1984290" y="1337963"/>
            <a:ext cx="2108269" cy="369332"/>
          </a:xfrm>
          <a:prstGeom prst="rect">
            <a:avLst/>
          </a:prstGeom>
          <a:noFill/>
        </p:spPr>
        <p:txBody>
          <a:bodyPr wrap="none" lIns="91440" tIns="45720" rIns="91440" bIns="45720">
            <a:spAutoFit/>
          </a:bodyPr>
          <a:lstStyle/>
          <a:p>
            <a:pPr algn="ctr"/>
            <a:r>
              <a:rPr lang="fr-FR" b="0" cap="none" spc="0" dirty="0" smtClean="0">
                <a:ln w="0"/>
                <a:solidFill>
                  <a:schemeClr val="tx1"/>
                </a:solidFill>
                <a:effectLst>
                  <a:outerShdw blurRad="38100" dist="19050" dir="2700000" algn="tl" rotWithShape="0">
                    <a:schemeClr val="dk1">
                      <a:alpha val="40000"/>
                    </a:schemeClr>
                  </a:outerShdw>
                </a:effectLst>
                <a:latin typeface="AR JULIAN" panose="02000000000000000000" pitchFamily="2" charset="0"/>
              </a:rPr>
              <a:t>Ruban Lève Joint </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0" name="Rectangle 9"/>
          <p:cNvSpPr/>
          <p:nvPr/>
        </p:nvSpPr>
        <p:spPr>
          <a:xfrm>
            <a:off x="1852030" y="3232508"/>
            <a:ext cx="3106941" cy="369332"/>
          </a:xfrm>
          <a:prstGeom prst="rect">
            <a:avLst/>
          </a:prstGeom>
          <a:noFill/>
        </p:spPr>
        <p:txBody>
          <a:bodyPr wrap="none" lIns="91440" tIns="45720" rIns="91440" bIns="45720">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Ruban Mousse de Masquage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1" name="Rectangle 10"/>
          <p:cNvSpPr/>
          <p:nvPr/>
        </p:nvSpPr>
        <p:spPr>
          <a:xfrm>
            <a:off x="1852030" y="4967741"/>
            <a:ext cx="1535998" cy="369332"/>
          </a:xfrm>
          <a:prstGeom prst="rect">
            <a:avLst/>
          </a:prstGeom>
          <a:noFill/>
        </p:spPr>
        <p:txBody>
          <a:bodyPr wrap="none" lIns="91440" tIns="45720" rIns="91440" bIns="45720">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Papier kraft</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2" name="Rectangle 11"/>
          <p:cNvSpPr/>
          <p:nvPr/>
        </p:nvSpPr>
        <p:spPr>
          <a:xfrm>
            <a:off x="7295039" y="1386560"/>
            <a:ext cx="3130985" cy="369332"/>
          </a:xfrm>
          <a:prstGeom prst="rect">
            <a:avLst/>
          </a:prstGeom>
          <a:noFill/>
        </p:spPr>
        <p:txBody>
          <a:bodyPr wrap="none" lIns="91440" tIns="45720" rIns="91440" bIns="45720">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Film à peinture translucide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sp>
        <p:nvSpPr>
          <p:cNvPr id="13" name="Rectangle 12"/>
          <p:cNvSpPr/>
          <p:nvPr/>
        </p:nvSpPr>
        <p:spPr>
          <a:xfrm>
            <a:off x="7257334" y="3232507"/>
            <a:ext cx="1859805" cy="369332"/>
          </a:xfrm>
          <a:prstGeom prst="rect">
            <a:avLst/>
          </a:prstGeom>
          <a:noFill/>
        </p:spPr>
        <p:txBody>
          <a:bodyPr wrap="none" lIns="91440" tIns="45720" rIns="91440" bIns="45720">
            <a:spAutoFit/>
          </a:bodyPr>
          <a:lstStyle/>
          <a:p>
            <a:pPr algn="ctr"/>
            <a:r>
              <a:rPr lang="fr-FR" dirty="0" smtClean="0">
                <a:ln w="0"/>
                <a:effectLst>
                  <a:outerShdw blurRad="38100" dist="19050" dir="2700000" algn="tl" rotWithShape="0">
                    <a:schemeClr val="dk1">
                      <a:alpha val="40000"/>
                    </a:schemeClr>
                  </a:outerShdw>
                </a:effectLst>
                <a:latin typeface="AR JULIAN" panose="02000000000000000000" pitchFamily="2" charset="0"/>
              </a:rPr>
              <a:t>Housse de Roue</a:t>
            </a:r>
            <a:endParaRPr lang="fr-FR" b="0" cap="none" spc="0" dirty="0">
              <a:ln w="0"/>
              <a:solidFill>
                <a:schemeClr val="tx1"/>
              </a:solidFill>
              <a:effectLst>
                <a:outerShdw blurRad="38100" dist="19050" dir="2700000" algn="tl" rotWithShape="0">
                  <a:schemeClr val="dk1">
                    <a:alpha val="40000"/>
                  </a:schemeClr>
                </a:outerShdw>
              </a:effectLst>
              <a:latin typeface="AR JULIAN" panose="02000000000000000000" pitchFamily="2"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88" y="1221131"/>
            <a:ext cx="1079716" cy="1020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780" y="2907087"/>
            <a:ext cx="1083072" cy="1020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4" y="4556084"/>
            <a:ext cx="756216" cy="1259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8" name="Picture 4" descr="FullSizeRend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1191" y="1221131"/>
            <a:ext cx="1362286" cy="1020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1634" y="2909117"/>
            <a:ext cx="1041400" cy="1018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pic>
      <p:sp>
        <p:nvSpPr>
          <p:cNvPr id="3" name="Text Box 6"/>
          <p:cNvSpPr txBox="1">
            <a:spLocks noChangeArrowheads="1"/>
          </p:cNvSpPr>
          <p:nvPr/>
        </p:nvSpPr>
        <p:spPr bwMode="auto">
          <a:xfrm>
            <a:off x="2038800" y="1592810"/>
            <a:ext cx="3862388" cy="129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Ruban cache pourvu de bande synthétique pour le masquage des vitres . Insérer simplement la bande synthétique sous le joint puis écarter ce bord de la tôle en collant le ruban sur la vitre .</a:t>
            </a:r>
          </a:p>
          <a:p>
            <a:pPr marL="0" marR="0" lvl="0" indent="0" algn="l" defTabSz="914400" rtl="0" eaLnBrk="0" fontAlgn="base" latinLnBrk="0" hangingPunct="0">
              <a:lnSpc>
                <a:spcPct val="100000"/>
              </a:lnSpc>
              <a:spcBef>
                <a:spcPct val="0"/>
              </a:spcBef>
              <a:spcAft>
                <a:spcPct val="0"/>
              </a:spcAft>
              <a:buClrTx/>
              <a:buSzTx/>
              <a:buFontTx/>
              <a:buNone/>
              <a:tabLst/>
            </a:pPr>
            <a:r>
              <a:rPr lang="fr-FR" sz="1500" dirty="0" smtClean="0">
                <a:solidFill>
                  <a:srgbClr val="000000"/>
                </a:solidFill>
                <a:latin typeface="Calibri" panose="020F0502020204030204" pitchFamily="34" charset="0"/>
              </a:rPr>
              <a:t>Disponible à l’unité en 10mmx10m</a:t>
            </a:r>
            <a:r>
              <a:rPr kumimoji="0" lang="fr-FR" sz="1500" b="0" i="0" u="none" strike="noStrike" cap="none" normalizeH="0" baseline="0" dirty="0" smtClean="0">
                <a:ln>
                  <a:noFill/>
                </a:ln>
                <a:solidFill>
                  <a:srgbClr val="000000"/>
                </a:solidFill>
                <a:effectLst/>
                <a:latin typeface="Calibri" panose="020F0502020204030204" pitchFamily="34" charset="0"/>
              </a:rPr>
              <a:t>  </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4" name="Tableau 13"/>
          <p:cNvGraphicFramePr>
            <a:graphicFrameLocks noGrp="1"/>
          </p:cNvGraphicFramePr>
          <p:nvPr>
            <p:extLst>
              <p:ext uri="{D42A27DB-BD31-4B8C-83A1-F6EECF244321}">
                <p14:modId xmlns:p14="http://schemas.microsoft.com/office/powerpoint/2010/main" val="772125360"/>
              </p:ext>
            </p:extLst>
          </p:nvPr>
        </p:nvGraphicFramePr>
        <p:xfrm>
          <a:off x="2092812" y="3570130"/>
          <a:ext cx="3209926" cy="1369695"/>
        </p:xfrm>
        <a:graphic>
          <a:graphicData uri="http://schemas.openxmlformats.org/drawingml/2006/table">
            <a:tbl>
              <a:tblPr/>
              <a:tblGrid>
                <a:gridCol w="3209926"/>
              </a:tblGrid>
              <a:tr h="1007999">
                <a:tc>
                  <a:txBody>
                    <a:bodyPr/>
                    <a:lstStyle/>
                    <a:p>
                      <a:pPr marR="0" indent="0" algn="l" rtl="0">
                        <a:lnSpc>
                          <a:spcPct val="119000"/>
                        </a:lnSpc>
                        <a:spcBef>
                          <a:spcPts val="0"/>
                        </a:spcBef>
                        <a:spcAft>
                          <a:spcPts val="1400"/>
                        </a:spcAft>
                      </a:pPr>
                      <a:r>
                        <a:rPr lang="fr-FR" sz="1500" kern="1400" dirty="0">
                          <a:ln>
                            <a:noFill/>
                          </a:ln>
                          <a:solidFill>
                            <a:srgbClr val="000000"/>
                          </a:solidFill>
                          <a:effectLst/>
                          <a:latin typeface="Calibri" panose="020F0502020204030204" pitchFamily="34" charset="0"/>
                        </a:rPr>
                        <a:t>Ruban mousse pour masquer les entrées de porte ou de capot . Il empêche le brouillard de peinture de pénétrer et de former une </a:t>
                      </a:r>
                      <a:r>
                        <a:rPr lang="fr-FR" sz="1500" kern="1400" dirty="0" smtClean="0">
                          <a:ln>
                            <a:noFill/>
                          </a:ln>
                          <a:solidFill>
                            <a:srgbClr val="000000"/>
                          </a:solidFill>
                          <a:effectLst/>
                          <a:latin typeface="Calibri" panose="020F0502020204030204" pitchFamily="34" charset="0"/>
                        </a:rPr>
                        <a:t>arrête.</a:t>
                      </a:r>
                      <a:r>
                        <a:rPr lang="fr-FR" sz="1500" kern="1400" baseline="0" dirty="0" smtClean="0">
                          <a:ln>
                            <a:noFill/>
                          </a:ln>
                          <a:solidFill>
                            <a:srgbClr val="000000"/>
                          </a:solidFill>
                          <a:effectLst/>
                          <a:latin typeface="Calibri" panose="020F0502020204030204" pitchFamily="34" charset="0"/>
                        </a:rPr>
                        <a:t> Disponible en 13mmx50m</a:t>
                      </a:r>
                      <a:endParaRPr lang="fr-FR" sz="1000" kern="1400" dirty="0">
                        <a:ln>
                          <a:noFill/>
                        </a:ln>
                        <a:solidFill>
                          <a:srgbClr val="000000"/>
                        </a:solidFill>
                        <a:effectLst/>
                        <a:latin typeface="Calibri" panose="020F0502020204030204" pitchFamily="34" charset="0"/>
                      </a:endParaRPr>
                    </a:p>
                  </a:txBody>
                  <a:tcPr marL="9525" marR="9525" marT="9525" marB="0">
                    <a:lnL>
                      <a:noFill/>
                    </a:lnL>
                    <a:lnR>
                      <a:noFill/>
                    </a:lnR>
                    <a:lnT>
                      <a:noFill/>
                    </a:lnT>
                    <a:lnB>
                      <a:noFill/>
                    </a:lnB>
                  </a:tcPr>
                </a:tc>
              </a:tr>
            </a:tbl>
          </a:graphicData>
        </a:graphic>
      </p:graphicFrame>
      <p:sp>
        <p:nvSpPr>
          <p:cNvPr id="15" name="Control 7"/>
          <p:cNvSpPr>
            <a:spLocks noChangeArrowheads="1" noChangeShapeType="1"/>
          </p:cNvSpPr>
          <p:nvPr/>
        </p:nvSpPr>
        <p:spPr bwMode="auto">
          <a:xfrm>
            <a:off x="6329850" y="11706417"/>
            <a:ext cx="3209925" cy="1008063"/>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17" name="Control 8"/>
          <p:cNvSpPr>
            <a:spLocks noChangeArrowheads="1" noChangeShapeType="1"/>
          </p:cNvSpPr>
          <p:nvPr/>
        </p:nvSpPr>
        <p:spPr bwMode="auto">
          <a:xfrm>
            <a:off x="-1247325" y="8113840"/>
            <a:ext cx="3286125" cy="128905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19" name="Text Box 11"/>
          <p:cNvSpPr txBox="1">
            <a:spLocks noChangeArrowheads="1"/>
          </p:cNvSpPr>
          <p:nvPr/>
        </p:nvSpPr>
        <p:spPr bwMode="auto">
          <a:xfrm>
            <a:off x="7298992" y="3581479"/>
            <a:ext cx="4908743" cy="2501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-Housses de roues en plastique d’épaisseur de 10 microns pour un masquage simple et rapide des pneus et jantes. Vendues par rouleau de 250 pièces prédécoupées dans une boîte en carton. Disponible en 80x40+30cm</a:t>
            </a:r>
          </a:p>
          <a:p>
            <a:pPr marL="0" marR="0" lvl="0" indent="0" algn="l" defTabSz="914400" rtl="0" eaLnBrk="0" fontAlgn="base" latinLnBrk="0" hangingPunct="0">
              <a:lnSpc>
                <a:spcPct val="100000"/>
              </a:lnSpc>
              <a:spcBef>
                <a:spcPct val="0"/>
              </a:spcBef>
              <a:spcAft>
                <a:spcPts val="1400"/>
              </a:spcAft>
              <a:buClrTx/>
              <a:buSzTx/>
              <a:buFontTx/>
              <a:buNone/>
              <a:tabLst/>
            </a:pPr>
            <a:endParaRPr kumimoji="0" lang="fr-FR" sz="1500" b="0" i="0" u="none" strike="noStrike" cap="none" normalizeH="0" baseline="0" dirty="0" smtClean="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40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20" name="Text Box 12"/>
          <p:cNvSpPr txBox="1">
            <a:spLocks noChangeArrowheads="1"/>
          </p:cNvSpPr>
          <p:nvPr/>
        </p:nvSpPr>
        <p:spPr bwMode="auto">
          <a:xfrm>
            <a:off x="7295039" y="4477653"/>
            <a:ext cx="4931808" cy="891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2D2D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sz="1500" b="0" i="0" u="none" strike="noStrike" cap="none" normalizeH="0" baseline="0" dirty="0" smtClean="0">
                <a:ln>
                  <a:noFill/>
                </a:ln>
                <a:solidFill>
                  <a:srgbClr val="000000"/>
                </a:solidFill>
                <a:effectLst/>
                <a:latin typeface="Calibri" panose="020F0502020204030204" pitchFamily="34" charset="0"/>
              </a:rPr>
              <a:t>-Housses de roues en tissus-piège imprégnées d’aluminium pour retenir la peinture. Très facile à poser grâce à un  arceau métallique.  Jeu de 4 housses dans un carton. </a:t>
            </a:r>
            <a:r>
              <a:rPr lang="fr-FR" sz="1500" dirty="0" smtClean="0">
                <a:solidFill>
                  <a:srgbClr val="000000"/>
                </a:solidFill>
                <a:latin typeface="Calibri" panose="020F0502020204030204" pitchFamily="34" charset="0"/>
              </a:rPr>
              <a:t>Disponible en taille 58/15,70/20 et 120/35</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22" name="Rectangle 21"/>
          <p:cNvSpPr/>
          <p:nvPr/>
        </p:nvSpPr>
        <p:spPr>
          <a:xfrm>
            <a:off x="1980344" y="5167037"/>
            <a:ext cx="4417655" cy="1740476"/>
          </a:xfrm>
          <a:prstGeom prst="rect">
            <a:avLst/>
          </a:prstGeom>
        </p:spPr>
        <p:txBody>
          <a:bodyPr wrap="square">
            <a:spAutoFit/>
          </a:bodyPr>
          <a:lstStyle/>
          <a:p>
            <a:pPr>
              <a:lnSpc>
                <a:spcPct val="119000"/>
              </a:lnSpc>
              <a:spcAft>
                <a:spcPts val="1400"/>
              </a:spcAft>
            </a:pPr>
            <a:r>
              <a:rPr lang="fr-FR" sz="1500" kern="1400" dirty="0">
                <a:solidFill>
                  <a:srgbClr val="000000"/>
                </a:solidFill>
                <a:latin typeface="Calibri" panose="020F0502020204030204" pitchFamily="34" charset="0"/>
              </a:rPr>
              <a:t>Le papier kraft se découpe facilement de façon rectiligne et offre une excellente barrière de protection ainsi qu’une bonne capacité d’absorption , pour retenir la peinture sans laisser passer au travers </a:t>
            </a:r>
            <a:r>
              <a:rPr lang="fr-FR" sz="1500" kern="1400" dirty="0" smtClean="0">
                <a:solidFill>
                  <a:srgbClr val="000000"/>
                </a:solidFill>
                <a:latin typeface="Calibri" panose="020F0502020204030204" pitchFamily="34" charset="0"/>
              </a:rPr>
              <a:t>. Disponible en 450mmx400m, 700mmx400m,900mmx400m,1200mmx400m</a:t>
            </a:r>
            <a:endParaRPr lang="fr-FR" sz="1500" kern="1400" dirty="0">
              <a:solidFill>
                <a:srgbClr val="000000"/>
              </a:solidFill>
              <a:latin typeface="Calibri" panose="020F0502020204030204" pitchFamily="34" charset="0"/>
            </a:endParaRPr>
          </a:p>
        </p:txBody>
      </p:sp>
      <p:sp>
        <p:nvSpPr>
          <p:cNvPr id="30" name="Chevron 29">
            <a:hlinkClick r:id="" action="ppaction://hlinkshowjump?jump=previousslide" highlightClick="1"/>
          </p:cNvPr>
          <p:cNvSpPr/>
          <p:nvPr/>
        </p:nvSpPr>
        <p:spPr>
          <a:xfrm flipH="1">
            <a:off x="10247876" y="5809983"/>
            <a:ext cx="429020" cy="630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Rectangle 30"/>
          <p:cNvSpPr/>
          <p:nvPr/>
        </p:nvSpPr>
        <p:spPr>
          <a:xfrm>
            <a:off x="9741366" y="6444573"/>
            <a:ext cx="1464953" cy="461665"/>
          </a:xfrm>
          <a:prstGeom prst="rect">
            <a:avLst/>
          </a:prstGeom>
          <a:noFill/>
        </p:spPr>
        <p:txBody>
          <a:bodyPr wrap="none" lIns="91440" tIns="45720" rIns="91440" bIns="45720">
            <a:spAutoFit/>
          </a:bodyPr>
          <a:lstStyle/>
          <a:p>
            <a:pPr algn="ctr"/>
            <a:r>
              <a:rPr lang="fr-FR" sz="2400" b="0" cap="none" spc="0" dirty="0" smtClean="0">
                <a:ln w="0"/>
                <a:solidFill>
                  <a:schemeClr val="tx1"/>
                </a:solidFill>
                <a:effectLst>
                  <a:outerShdw blurRad="38100" dist="19050" dir="2700000" algn="tl" rotWithShape="0">
                    <a:schemeClr val="dk1">
                      <a:alpha val="40000"/>
                    </a:schemeClr>
                  </a:outerShdw>
                </a:effectLst>
              </a:rPr>
              <a:t>précédent</a:t>
            </a:r>
            <a:endParaRPr lang="fr-F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80378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8" grpId="0"/>
      <p:bldP spid="18" grpId="1"/>
      <p:bldP spid="3" grpId="0"/>
      <p:bldP spid="3" grpId="1"/>
      <p:bldP spid="19" grpId="0"/>
      <p:bldP spid="19" grpId="1"/>
      <p:bldP spid="20" grpId="0"/>
      <p:bldP spid="20" grpId="1"/>
      <p:bldP spid="22" grpId="0"/>
      <p:bldP spid="22" grpId="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2210</TotalTime>
  <Words>4782</Words>
  <Application>Microsoft Office PowerPoint</Application>
  <PresentationFormat>Grand écran</PresentationFormat>
  <Paragraphs>640</Paragraphs>
  <Slides>38</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38</vt:i4>
      </vt:variant>
    </vt:vector>
  </HeadingPairs>
  <TitlesOfParts>
    <vt:vector size="44" baseType="lpstr">
      <vt:lpstr>AR JULIAN</vt:lpstr>
      <vt:lpstr>Arial</vt:lpstr>
      <vt:lpstr>Calibri</vt:lpstr>
      <vt:lpstr>Calibri Light</vt:lpstr>
      <vt:lpstr>Symbol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FRANCK</dc:creator>
  <cp:lastModifiedBy>Jérémy Beaussart</cp:lastModifiedBy>
  <cp:revision>136</cp:revision>
  <dcterms:created xsi:type="dcterms:W3CDTF">2015-08-13T13:09:01Z</dcterms:created>
  <dcterms:modified xsi:type="dcterms:W3CDTF">2015-08-20T06:54:28Z</dcterms:modified>
</cp:coreProperties>
</file>