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76" r:id="rId3"/>
    <p:sldId id="257" r:id="rId4"/>
    <p:sldId id="258" r:id="rId5"/>
    <p:sldId id="260"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82" r:id="rId19"/>
    <p:sldId id="274" r:id="rId20"/>
    <p:sldId id="275" r:id="rId21"/>
    <p:sldId id="277" r:id="rId22"/>
    <p:sldId id="281" r:id="rId23"/>
    <p:sldId id="278" r:id="rId24"/>
    <p:sldId id="279" r:id="rId25"/>
    <p:sldId id="280" r:id="rId26"/>
    <p:sldId id="283" r:id="rId27"/>
    <p:sldId id="273"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94" autoAdjust="0"/>
    <p:restoredTop sz="94638" autoAdjust="0"/>
  </p:normalViewPr>
  <p:slideViewPr>
    <p:cSldViewPr>
      <p:cViewPr>
        <p:scale>
          <a:sx n="90" d="100"/>
          <a:sy n="90" d="100"/>
        </p:scale>
        <p:origin x="-792" y="-78"/>
      </p:cViewPr>
      <p:guideLst>
        <p:guide orient="horz" pos="2160"/>
        <p:guide pos="2880"/>
      </p:guideLst>
    </p:cSldViewPr>
  </p:slideViewPr>
  <p:outlineViewPr>
    <p:cViewPr>
      <p:scale>
        <a:sx n="33" d="100"/>
        <a:sy n="33" d="100"/>
      </p:scale>
      <p:origin x="228" y="2087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Arrondir un rectangle avec un coin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r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0" name="Espace réservé de la date 9"/>
          <p:cNvSpPr>
            <a:spLocks noGrp="1"/>
          </p:cNvSpPr>
          <p:nvPr>
            <p:ph type="dt" sz="half" idx="10"/>
          </p:nvPr>
        </p:nvSpPr>
        <p:spPr>
          <a:xfrm>
            <a:off x="5562600" y="6509004"/>
            <a:ext cx="3002280" cy="274320"/>
          </a:xfrm>
        </p:spPr>
        <p:txBody>
          <a:bodyPr vert="horz" rtlCol="0"/>
          <a:lstStyle>
            <a:extLst/>
          </a:lstStyle>
          <a:p>
            <a:fld id="{98D170A1-86C8-4187-AF5C-0D0D98245D48}" type="datetimeFigureOut">
              <a:rPr lang="fr-FR" smtClean="0"/>
              <a:pPr/>
              <a:t>08/08/2015</a:t>
            </a:fld>
            <a:endParaRPr lang="fr-FR"/>
          </a:p>
        </p:txBody>
      </p:sp>
      <p:sp>
        <p:nvSpPr>
          <p:cNvPr id="11" name="Espace réservé du numéro de diapositiv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2" name="Espace réservé du pied de page 11"/>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08/08/2015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lvl1pPr algn="l">
              <a:defRPr/>
            </a:lvl1pPr>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08/08/2015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08/08/2015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a:xfrm>
            <a:off x="5562600" y="6513670"/>
            <a:ext cx="3002280" cy="274320"/>
          </a:xfrm>
        </p:spPr>
        <p:txBody>
          <a:bodyPr vert="horz" rtlCol="0"/>
          <a:lstStyle>
            <a:extLst/>
          </a:lstStyle>
          <a:p>
            <a:fld id="{98D170A1-86C8-4187-AF5C-0D0D98245D48}" type="datetimeFigureOut">
              <a:rPr lang="fr-FR" smtClean="0"/>
              <a:pPr/>
              <a:t>08/08/2015</a:t>
            </a:fld>
            <a:endParaRPr lang="fr-FR"/>
          </a:p>
        </p:txBody>
      </p:sp>
      <p:sp>
        <p:nvSpPr>
          <p:cNvPr id="9" name="Espace réservé du numéro de diapositiv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0" name="Espace réservé du pied de page 9"/>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98D170A1-86C8-4187-AF5C-0D0D98245D48}" type="datetimeFigureOut">
              <a:rPr lang="fr-FR" smtClean="0"/>
              <a:pPr/>
              <a:t>08/08/2015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a:xfrm>
            <a:off x="8641080" y="6514568"/>
            <a:ext cx="464288" cy="274320"/>
          </a:xfrm>
        </p:spPr>
        <p:txBody>
          <a:bodyPr/>
          <a:lstStyle>
            <a:extLst/>
          </a:lstStyle>
          <a:p>
            <a:fld id="{57E30B7C-E11F-4830-8F07-C845F4529D98}" type="slidenum">
              <a:rPr lang="fr-FR" smtClean="0"/>
              <a:pPr/>
              <a:t>‹N°›</a:t>
            </a:fld>
            <a:endParaRPr lang="fr-F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re 1"/>
          <p:cNvSpPr>
            <a:spLocks noGrp="1"/>
          </p:cNvSpPr>
          <p:nvPr>
            <p:ph type="title"/>
          </p:nvPr>
        </p:nvSpPr>
        <p:spPr>
          <a:xfrm>
            <a:off x="457200" y="251948"/>
            <a:ext cx="8229600"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98D170A1-86C8-4187-AF5C-0D0D98245D48}" type="datetimeFigureOut">
              <a:rPr lang="fr-FR" smtClean="0"/>
              <a:pPr/>
              <a:t>08/08/2015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a:xfrm>
            <a:off x="8641080" y="6514568"/>
            <a:ext cx="464288" cy="274320"/>
          </a:xfrm>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53218"/>
            <a:ext cx="8229600"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98D170A1-86C8-4187-AF5C-0D0D98245D48}" type="datetimeFigureOut">
              <a:rPr lang="fr-FR" smtClean="0"/>
              <a:pPr/>
              <a:t>08/08/2015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57E30B7C-E11F-4830-8F07-C845F4529D98}" type="slidenum">
              <a:rPr lang="fr-FR" smtClean="0"/>
              <a:pPr/>
              <a:t>‹N°›</a:t>
            </a:fld>
            <a:endParaRPr lang="fr-F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98D170A1-86C8-4187-AF5C-0D0D98245D48}" type="datetimeFigureOut">
              <a:rPr lang="fr-FR" smtClean="0"/>
              <a:pPr/>
              <a:t>08/08/2015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963136" y="304800"/>
            <a:ext cx="3931920" cy="762000"/>
          </a:xfrm>
        </p:spPr>
        <p:txBody>
          <a:bodyPr anchor="b"/>
          <a:lstStyle>
            <a:lvl1pPr marL="0" algn="r">
              <a:buNone/>
              <a:defRPr sz="2000" b="1"/>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9" name="Espace réservé de la date 8"/>
          <p:cNvSpPr>
            <a:spLocks noGrp="1"/>
          </p:cNvSpPr>
          <p:nvPr>
            <p:ph type="dt" sz="half" idx="10"/>
          </p:nvPr>
        </p:nvSpPr>
        <p:spPr>
          <a:xfrm>
            <a:off x="5562600" y="6513670"/>
            <a:ext cx="3002280" cy="274320"/>
          </a:xfrm>
        </p:spPr>
        <p:txBody>
          <a:bodyPr vert="horz" rtlCol="0"/>
          <a:lstStyle>
            <a:extLst/>
          </a:lstStyle>
          <a:p>
            <a:fld id="{98D170A1-86C8-4187-AF5C-0D0D98245D48}" type="datetimeFigureOut">
              <a:rPr lang="fr-FR" smtClean="0"/>
              <a:pPr/>
              <a:t>08/08/2015</a:t>
            </a:fld>
            <a:endParaRPr lang="fr-FR"/>
          </a:p>
        </p:txBody>
      </p:sp>
      <p:sp>
        <p:nvSpPr>
          <p:cNvPr id="10" name="Espace réservé du numéro de diapositiv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1" name="Espace réservé du pied de page 10"/>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040443" y="4724400"/>
            <a:ext cx="5486400" cy="664536"/>
          </a:xfrm>
        </p:spPr>
        <p:txBody>
          <a:bodyPr anchor="b"/>
          <a:lstStyle>
            <a:lvl1pPr marL="0" algn="r">
              <a:buNone/>
              <a:defRPr sz="2000" b="1"/>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13" name="Espace réservé pour une imag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8" name="Espace réservé de la date 7"/>
          <p:cNvSpPr>
            <a:spLocks noGrp="1"/>
          </p:cNvSpPr>
          <p:nvPr>
            <p:ph type="dt" sz="half" idx="10"/>
          </p:nvPr>
        </p:nvSpPr>
        <p:spPr>
          <a:xfrm>
            <a:off x="5562600" y="6509004"/>
            <a:ext cx="3002280" cy="274320"/>
          </a:xfrm>
        </p:spPr>
        <p:txBody>
          <a:bodyPr vert="horz" rtlCol="0"/>
          <a:lstStyle>
            <a:extLst/>
          </a:lstStyle>
          <a:p>
            <a:fld id="{98D170A1-86C8-4187-AF5C-0D0D98245D48}" type="datetimeFigureOut">
              <a:rPr lang="fr-FR" smtClean="0"/>
              <a:pPr/>
              <a:t>08/08/2015</a:t>
            </a:fld>
            <a:endParaRPr lang="fr-FR"/>
          </a:p>
        </p:txBody>
      </p:sp>
      <p:sp>
        <p:nvSpPr>
          <p:cNvPr id="9" name="Espace réservé du numéro de diapositiv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0" name="Espace réservé du pied de page 9"/>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ondir un rectangle avec un coin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pied de page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fr-FR"/>
          </a:p>
        </p:txBody>
      </p:sp>
      <p:sp>
        <p:nvSpPr>
          <p:cNvPr id="14" name="Espace réservé de la date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98D170A1-86C8-4187-AF5C-0D0D98245D48}" type="datetimeFigureOut">
              <a:rPr lang="fr-FR" smtClean="0"/>
              <a:pPr/>
              <a:t>08/08/2015</a:t>
            </a:fld>
            <a:endParaRPr lang="fr-FR"/>
          </a:p>
        </p:txBody>
      </p:sp>
      <p:sp>
        <p:nvSpPr>
          <p:cNvPr id="23" name="Espace réservé du numéro de diapositiv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7E30B7C-E11F-4830-8F07-C845F4529D98}" type="slidenum">
              <a:rPr lang="fr-FR" smtClean="0"/>
              <a:pPr/>
              <a:t>‹N°›</a:t>
            </a:fld>
            <a:endParaRPr lang="fr-FR"/>
          </a:p>
        </p:txBody>
      </p:sp>
      <p:sp>
        <p:nvSpPr>
          <p:cNvPr id="22" name="Espace réservé du titre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0528" y="-171400"/>
            <a:ext cx="9793088" cy="1470025"/>
          </a:xfrm>
        </p:spPr>
        <p:txBody>
          <a:bodyPr/>
          <a:lstStyle/>
          <a:p>
            <a:pPr algn="ctr"/>
            <a:r>
              <a:rPr lang="fr-FR" sz="5400" b="1" i="1" u="sng" dirty="0" smtClean="0"/>
              <a:t>Tutoriel</a:t>
            </a:r>
            <a:endParaRPr lang="fr-FR" sz="5400" b="1" i="1" u="sng" dirty="0"/>
          </a:p>
        </p:txBody>
      </p:sp>
      <p:sp>
        <p:nvSpPr>
          <p:cNvPr id="3" name="Sous-titre 2"/>
          <p:cNvSpPr>
            <a:spLocks noGrp="1"/>
          </p:cNvSpPr>
          <p:nvPr>
            <p:ph type="subTitle" idx="1"/>
          </p:nvPr>
        </p:nvSpPr>
        <p:spPr>
          <a:xfrm>
            <a:off x="1115616" y="1340768"/>
            <a:ext cx="7016824" cy="1752600"/>
          </a:xfrm>
        </p:spPr>
        <p:txBody>
          <a:bodyPr>
            <a:normAutofit/>
          </a:bodyPr>
          <a:lstStyle/>
          <a:p>
            <a:r>
              <a:rPr lang="fr-FR" sz="4000" u="sng" dirty="0" smtClean="0">
                <a:solidFill>
                  <a:srgbClr val="FF0000"/>
                </a:solidFill>
              </a:rPr>
              <a:t>Le </a:t>
            </a:r>
            <a:r>
              <a:rPr lang="fr-FR" sz="4000" u="sng" dirty="0" err="1" smtClean="0">
                <a:solidFill>
                  <a:srgbClr val="FF0000"/>
                </a:solidFill>
              </a:rPr>
              <a:t>Raven</a:t>
            </a:r>
            <a:r>
              <a:rPr lang="fr-FR" sz="4000" u="sng" dirty="0" smtClean="0">
                <a:solidFill>
                  <a:srgbClr val="FF0000"/>
                </a:solidFill>
              </a:rPr>
              <a:t> </a:t>
            </a:r>
            <a:r>
              <a:rPr lang="fr-FR" sz="4000" u="sng" dirty="0" err="1" smtClean="0">
                <a:solidFill>
                  <a:srgbClr val="FF0000"/>
                </a:solidFill>
              </a:rPr>
              <a:t>Reckless</a:t>
            </a:r>
            <a:r>
              <a:rPr lang="fr-FR" sz="4000" u="sng" dirty="0" smtClean="0">
                <a:solidFill>
                  <a:srgbClr val="FF0000"/>
                </a:solidFill>
              </a:rPr>
              <a:t> </a:t>
            </a:r>
            <a:r>
              <a:rPr lang="fr-FR" sz="4000" u="sng" dirty="0" err="1" smtClean="0">
                <a:solidFill>
                  <a:srgbClr val="FF0000"/>
                </a:solidFill>
              </a:rPr>
              <a:t>Fist</a:t>
            </a:r>
            <a:r>
              <a:rPr lang="fr-FR" sz="4000" u="sng" dirty="0" smtClean="0">
                <a:solidFill>
                  <a:srgbClr val="FF0000"/>
                </a:solidFill>
              </a:rPr>
              <a:t> (RF)</a:t>
            </a:r>
            <a:endParaRPr lang="fr-FR" sz="4000" u="sng" dirty="0">
              <a:solidFill>
                <a:srgbClr val="FF0000"/>
              </a:solidFill>
            </a:endParaRPr>
          </a:p>
        </p:txBody>
      </p:sp>
      <p:pic>
        <p:nvPicPr>
          <p:cNvPr id="5" name="Image 4" descr="Reckless.Fist.(Raven).full.1473418.jpg"/>
          <p:cNvPicPr>
            <a:picLocks noChangeAspect="1"/>
          </p:cNvPicPr>
          <p:nvPr/>
        </p:nvPicPr>
        <p:blipFill>
          <a:blip r:embed="rId2" cstate="print"/>
          <a:stretch>
            <a:fillRect/>
          </a:stretch>
        </p:blipFill>
        <p:spPr>
          <a:xfrm>
            <a:off x="1835696" y="2780928"/>
            <a:ext cx="5616624" cy="383442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1) Le ‘ZZ </a:t>
            </a:r>
            <a:r>
              <a:rPr lang="fr-FR" dirty="0" err="1" smtClean="0">
                <a:solidFill>
                  <a:srgbClr val="FF0000"/>
                </a:solidFill>
              </a:rPr>
              <a:t>Loop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57200" y="1600200"/>
            <a:ext cx="8229600" cy="4637112"/>
          </a:xfrm>
          <a:ln>
            <a:solidFill>
              <a:schemeClr val="tx1"/>
            </a:solidFill>
          </a:ln>
        </p:spPr>
        <p:txBody>
          <a:bodyPr>
            <a:normAutofit/>
          </a:bodyPr>
          <a:lstStyle/>
          <a:p>
            <a:pPr>
              <a:buNone/>
            </a:pPr>
            <a:r>
              <a:rPr lang="fr-FR" dirty="0" smtClean="0"/>
              <a:t>     </a:t>
            </a:r>
            <a:r>
              <a:rPr lang="fr-FR" sz="2200" dirty="0" smtClean="0"/>
              <a:t> Le ‘ZZ </a:t>
            </a:r>
            <a:r>
              <a:rPr lang="fr-FR" sz="2200" dirty="0" err="1" smtClean="0"/>
              <a:t>Loop</a:t>
            </a:r>
            <a:r>
              <a:rPr lang="fr-FR" sz="2200" dirty="0" smtClean="0"/>
              <a:t>’ est l’un des combos les plus facile et peut être fait plus rapidement ou plus lentement selon votre difficulté à le faire. Sa particularité est que la limite de KD est plutôt lente à dépasser par rapport à certains combos et rend assez facilement et rapidement des PMs.</a:t>
            </a:r>
          </a:p>
          <a:p>
            <a:pPr>
              <a:buNone/>
            </a:pPr>
            <a:r>
              <a:rPr lang="fr-FR" sz="2400" dirty="0" smtClean="0"/>
              <a:t>      </a:t>
            </a:r>
            <a:r>
              <a:rPr lang="fr-FR" sz="2000" u="sng" dirty="0" smtClean="0"/>
              <a:t>Les touches :</a:t>
            </a:r>
            <a:r>
              <a:rPr lang="fr-FR" sz="2000" dirty="0" smtClean="0"/>
              <a:t>WW(W)</a:t>
            </a:r>
            <a:r>
              <a:rPr lang="fr-FR" sz="2000" dirty="0" err="1" smtClean="0"/>
              <a:t>hold</a:t>
            </a:r>
            <a:r>
              <a:rPr lang="fr-FR" sz="2000" dirty="0" smtClean="0"/>
              <a:t>&gt;&gt;(sprint)&lt; WW(W)</a:t>
            </a:r>
            <a:r>
              <a:rPr lang="fr-FR" sz="2000" dirty="0" err="1" smtClean="0"/>
              <a:t>hold</a:t>
            </a:r>
            <a:r>
              <a:rPr lang="fr-FR" sz="2000" dirty="0" smtClean="0"/>
              <a:t>&gt;&gt;(sprint)&lt; …</a:t>
            </a:r>
          </a:p>
          <a:p>
            <a:pPr algn="ctr">
              <a:buNone/>
            </a:pPr>
            <a:r>
              <a:rPr lang="fr-FR" sz="2000" dirty="0" smtClean="0"/>
              <a:t>                       ou WW(X)</a:t>
            </a:r>
            <a:r>
              <a:rPr lang="fr-FR" sz="2000" dirty="0" err="1" smtClean="0"/>
              <a:t>hold</a:t>
            </a:r>
            <a:r>
              <a:rPr lang="fr-FR" sz="2000" dirty="0" smtClean="0"/>
              <a:t>&gt;&gt;(sprint)&lt; WW(X)</a:t>
            </a:r>
            <a:r>
              <a:rPr lang="fr-FR" sz="2000" dirty="0" err="1" smtClean="0"/>
              <a:t>hold</a:t>
            </a:r>
            <a:r>
              <a:rPr lang="fr-FR" sz="2000" dirty="0" smtClean="0"/>
              <a:t>&gt;&gt;(sprint)&lt; …       (</a:t>
            </a:r>
            <a:r>
              <a:rPr lang="fr-FR" sz="2000" dirty="0" err="1" smtClean="0">
                <a:sym typeface="Wingdings" pitchFamily="2" charset="2"/>
              </a:rPr>
              <a:t>hold</a:t>
            </a:r>
            <a:r>
              <a:rPr lang="fr-FR" sz="2000" dirty="0" smtClean="0">
                <a:sym typeface="Wingdings" pitchFamily="2" charset="2"/>
              </a:rPr>
              <a:t> = rester appuyé)</a:t>
            </a:r>
            <a:endParaRPr lang="fr-FR" sz="2000" dirty="0" smtClean="0"/>
          </a:p>
          <a:p>
            <a:pPr>
              <a:buNone/>
            </a:pPr>
            <a:r>
              <a:rPr lang="fr-FR" sz="2000" dirty="0" smtClean="0"/>
              <a:t>       </a:t>
            </a:r>
            <a:r>
              <a:rPr lang="fr-FR" sz="1500" dirty="0" smtClean="0"/>
              <a:t>Ce combo est assez technique quand on veut l’apprendre. Mais finalement, la seule chose technique dans ça, c’est le </a:t>
            </a:r>
            <a:r>
              <a:rPr lang="fr-FR" sz="1500" dirty="0" err="1" smtClean="0"/>
              <a:t>hold</a:t>
            </a:r>
            <a:r>
              <a:rPr lang="fr-FR" sz="1500" dirty="0" smtClean="0"/>
              <a:t>&gt;&gt;(sprint)&lt;. Il faut absolument faire ça et c’est même la clé de ce combo, le cancel.  Il faut faire ça d’un premier temps parce que le sprint va arrêter la petite animation. Ensuite, le fait d’appuyer rapidement sur la touche de l’autre côté va annuler le sprint et ainsi vous permettre de continuer votre ‘ZZ </a:t>
            </a:r>
            <a:r>
              <a:rPr lang="fr-FR" sz="1500" dirty="0" err="1" smtClean="0"/>
              <a:t>Loop</a:t>
            </a:r>
            <a:r>
              <a:rPr lang="fr-FR" sz="1500" dirty="0" smtClean="0"/>
              <a:t>’.</a:t>
            </a:r>
          </a:p>
          <a:p>
            <a:pPr>
              <a:buNone/>
            </a:pPr>
            <a:r>
              <a:rPr lang="fr-FR" sz="2000" dirty="0" smtClean="0"/>
              <a:t>      </a:t>
            </a:r>
            <a:r>
              <a:rPr lang="fr-FR" sz="1800" u="sng" dirty="0" smtClean="0">
                <a:solidFill>
                  <a:srgbClr val="92D050"/>
                </a:solidFill>
              </a:rPr>
              <a:t>Difficulté : Facile</a:t>
            </a:r>
            <a:endParaRPr lang="fr-FR" sz="1800" u="sng" dirty="0">
              <a:solidFill>
                <a:srgbClr val="92D05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solidFill>
                  <a:srgbClr val="FF0000"/>
                </a:solidFill>
              </a:rPr>
              <a:t>2) Le ‘</a:t>
            </a:r>
            <a:r>
              <a:rPr lang="fr-FR" dirty="0" err="1" smtClean="0">
                <a:solidFill>
                  <a:srgbClr val="FF0000"/>
                </a:solidFill>
              </a:rPr>
              <a:t>Rapid</a:t>
            </a:r>
            <a:r>
              <a:rPr lang="fr-FR" dirty="0" smtClean="0">
                <a:solidFill>
                  <a:srgbClr val="FF0000"/>
                </a:solidFill>
              </a:rPr>
              <a:t> </a:t>
            </a:r>
            <a:r>
              <a:rPr lang="fr-FR" dirty="0" err="1" smtClean="0">
                <a:solidFill>
                  <a:srgbClr val="FF0000"/>
                </a:solidFill>
              </a:rPr>
              <a:t>attack</a:t>
            </a:r>
            <a:r>
              <a:rPr lang="fr-FR" dirty="0" smtClean="0">
                <a:solidFill>
                  <a:srgbClr val="FF0000"/>
                </a:solidFill>
              </a:rPr>
              <a:t>’ </a:t>
            </a:r>
            <a:br>
              <a:rPr lang="fr-FR" dirty="0" smtClean="0">
                <a:solidFill>
                  <a:srgbClr val="FF0000"/>
                </a:solidFill>
              </a:rPr>
            </a:br>
            <a:r>
              <a:rPr lang="fr-FR" dirty="0" smtClean="0">
                <a:solidFill>
                  <a:srgbClr val="FF0000"/>
                </a:solidFill>
              </a:rPr>
              <a:t>( avec </a:t>
            </a:r>
            <a:r>
              <a:rPr lang="fr-FR" dirty="0" err="1" smtClean="0">
                <a:solidFill>
                  <a:srgbClr val="FF0000"/>
                </a:solidFill>
              </a:rPr>
              <a:t>E</a:t>
            </a:r>
            <a:r>
              <a:rPr lang="fr-FR" sz="1100" dirty="0" err="1" smtClean="0">
                <a:solidFill>
                  <a:srgbClr val="FF0000"/>
                </a:solidFill>
              </a:rPr>
              <a:t>xploding</a:t>
            </a:r>
            <a:r>
              <a:rPr lang="fr-FR" dirty="0" err="1" smtClean="0">
                <a:solidFill>
                  <a:srgbClr val="FF0000"/>
                </a:solidFill>
              </a:rPr>
              <a:t>N</a:t>
            </a:r>
            <a:r>
              <a:rPr lang="fr-FR" sz="1100" dirty="0" err="1" smtClean="0">
                <a:solidFill>
                  <a:srgbClr val="FF0000"/>
                </a:solidFill>
              </a:rPr>
              <a:t>asod</a:t>
            </a:r>
            <a:r>
              <a:rPr lang="fr-FR" dirty="0" err="1" smtClean="0">
                <a:solidFill>
                  <a:srgbClr val="FF0000"/>
                </a:solidFill>
              </a:rPr>
              <a:t>H</a:t>
            </a:r>
            <a:r>
              <a:rPr lang="fr-FR" sz="1100" dirty="0" err="1" smtClean="0">
                <a:solidFill>
                  <a:srgbClr val="FF0000"/>
                </a:solidFill>
              </a:rPr>
              <a:t>and</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57200" y="1600201"/>
            <a:ext cx="8229600" cy="3917031"/>
          </a:xfrm>
          <a:ln>
            <a:solidFill>
              <a:schemeClr val="tx1"/>
            </a:solidFill>
          </a:ln>
        </p:spPr>
        <p:txBody>
          <a:bodyPr>
            <a:normAutofit lnSpcReduction="10000"/>
          </a:bodyPr>
          <a:lstStyle/>
          <a:p>
            <a:pPr>
              <a:buNone/>
            </a:pPr>
            <a:r>
              <a:rPr lang="fr-FR" dirty="0" smtClean="0"/>
              <a:t>     </a:t>
            </a:r>
            <a:r>
              <a:rPr lang="fr-FR" sz="2200" dirty="0" smtClean="0"/>
              <a:t>C’est un nom que j’ai inventé parce que j’en trouvais pas pour cette attaque. Certes, cela pourrait être considéré comme un </a:t>
            </a:r>
            <a:r>
              <a:rPr lang="fr-FR" sz="2200" dirty="0" err="1" smtClean="0"/>
              <a:t>step</a:t>
            </a:r>
            <a:r>
              <a:rPr lang="fr-FR" sz="2200" dirty="0" smtClean="0"/>
              <a:t> mais c’est une attaque spécialement pratique pour le RF de par le passif au </a:t>
            </a:r>
            <a:r>
              <a:rPr lang="fr-FR" sz="2200" dirty="0" err="1" smtClean="0"/>
              <a:t>lvl</a:t>
            </a:r>
            <a:r>
              <a:rPr lang="fr-FR" sz="2200" dirty="0" smtClean="0"/>
              <a:t> 45 du nom de ‘ENH’.</a:t>
            </a:r>
          </a:p>
          <a:p>
            <a:pPr>
              <a:buNone/>
            </a:pPr>
            <a:r>
              <a:rPr lang="fr-FR" sz="2400" dirty="0" smtClean="0"/>
              <a:t>      </a:t>
            </a:r>
            <a:r>
              <a:rPr lang="fr-FR" sz="2000" u="sng" dirty="0" smtClean="0"/>
              <a:t>Les touches :</a:t>
            </a:r>
            <a:r>
              <a:rPr lang="fr-FR" sz="2000" dirty="0" smtClean="0"/>
              <a:t> &gt;&gt;^W ou &gt;&gt;</a:t>
            </a:r>
            <a:r>
              <a:rPr lang="fr-FR" sz="2000" dirty="0" err="1" smtClean="0"/>
              <a:t>vW</a:t>
            </a:r>
            <a:r>
              <a:rPr lang="fr-FR" sz="2000" dirty="0" smtClean="0"/>
              <a:t> si vous êtes sur une plateforme</a:t>
            </a:r>
          </a:p>
          <a:p>
            <a:pPr>
              <a:buNone/>
            </a:pPr>
            <a:r>
              <a:rPr lang="fr-FR" sz="2000" dirty="0" smtClean="0"/>
              <a:t>       </a:t>
            </a:r>
            <a:r>
              <a:rPr lang="fr-FR" sz="1500" dirty="0" smtClean="0"/>
              <a:t>Je l’ai donc mis ici car pour le RF, c’est surtout pour faire des </a:t>
            </a:r>
            <a:r>
              <a:rPr lang="fr-FR" sz="1500" dirty="0" err="1" smtClean="0"/>
              <a:t>dégats</a:t>
            </a:r>
            <a:r>
              <a:rPr lang="fr-FR" sz="1500" dirty="0" smtClean="0"/>
              <a:t> car le passif permet qu’à partir du moment </a:t>
            </a:r>
            <a:r>
              <a:rPr lang="fr-FR" sz="1500" dirty="0" smtClean="0"/>
              <a:t>ou</a:t>
            </a:r>
            <a:r>
              <a:rPr lang="fr-FR" sz="1500" dirty="0" smtClean="0"/>
              <a:t> </a:t>
            </a:r>
            <a:r>
              <a:rPr lang="fr-FR" sz="1500" dirty="0" smtClean="0"/>
              <a:t>vous faites une attaque au bras </a:t>
            </a:r>
            <a:r>
              <a:rPr lang="fr-FR" sz="1500" dirty="0" err="1" smtClean="0"/>
              <a:t>nasod</a:t>
            </a:r>
            <a:r>
              <a:rPr lang="fr-FR" sz="1500" dirty="0" smtClean="0"/>
              <a:t>, il y aura une probabilité d’avoir une explosion. Après l’explosion, il y aura, par exemple, avec sa 8</a:t>
            </a:r>
            <a:r>
              <a:rPr lang="fr-FR" sz="1500" baseline="30000" dirty="0" smtClean="0"/>
              <a:t>ème</a:t>
            </a:r>
            <a:r>
              <a:rPr lang="fr-FR" sz="1500" dirty="0" smtClean="0"/>
              <a:t> amélioration au </a:t>
            </a:r>
            <a:r>
              <a:rPr lang="fr-FR" sz="1500" dirty="0" smtClean="0"/>
              <a:t>niveau</a:t>
            </a:r>
            <a:r>
              <a:rPr lang="fr-FR" sz="1500" dirty="0" smtClean="0"/>
              <a:t> </a:t>
            </a:r>
            <a:r>
              <a:rPr lang="fr-FR" sz="1500" dirty="0" smtClean="0"/>
              <a:t>68, obligatoirement 10 coups critiques. Avec la ‘</a:t>
            </a:r>
            <a:r>
              <a:rPr lang="fr-FR" sz="1500" dirty="0" err="1" smtClean="0"/>
              <a:t>Rapid</a:t>
            </a:r>
            <a:r>
              <a:rPr lang="fr-FR" sz="1500" dirty="0" smtClean="0"/>
              <a:t> </a:t>
            </a:r>
            <a:r>
              <a:rPr lang="fr-FR" sz="1500" dirty="0" err="1" smtClean="0"/>
              <a:t>attack</a:t>
            </a:r>
            <a:r>
              <a:rPr lang="fr-FR" sz="1500" dirty="0" smtClean="0"/>
              <a:t>’ comme je l’ai surnommé, vous aurez beaucoup plus de chances d’avoir une explosion et donc de faire plein de dégâts après. Conseil, juste après l’explosion, faites </a:t>
            </a:r>
            <a:r>
              <a:rPr lang="fr-FR" sz="1500" dirty="0" smtClean="0"/>
              <a:t>directement </a:t>
            </a:r>
            <a:r>
              <a:rPr lang="fr-FR" sz="1500" dirty="0" smtClean="0"/>
              <a:t>une spéciale active comme ‘</a:t>
            </a:r>
            <a:r>
              <a:rPr lang="fr-FR" sz="1500" dirty="0" err="1" smtClean="0"/>
              <a:t>Arch</a:t>
            </a:r>
            <a:r>
              <a:rPr lang="fr-FR" sz="1500" dirty="0" smtClean="0"/>
              <a:t> </a:t>
            </a:r>
            <a:r>
              <a:rPr lang="fr-FR" sz="1500" dirty="0" err="1" smtClean="0"/>
              <a:t>E</a:t>
            </a:r>
            <a:r>
              <a:rPr lang="fr-FR" sz="1500" dirty="0" err="1" smtClean="0"/>
              <a:t>nemy</a:t>
            </a:r>
            <a:r>
              <a:rPr lang="fr-FR" sz="1500" dirty="0" smtClean="0"/>
              <a:t>’ pour un </a:t>
            </a:r>
            <a:r>
              <a:rPr lang="fr-FR" sz="1500" dirty="0" smtClean="0"/>
              <a:t>maximum </a:t>
            </a:r>
            <a:r>
              <a:rPr lang="fr-FR" sz="1500" dirty="0" smtClean="0"/>
              <a:t>de </a:t>
            </a:r>
            <a:r>
              <a:rPr lang="fr-FR" sz="1500" dirty="0" smtClean="0"/>
              <a:t>dégâts</a:t>
            </a:r>
            <a:r>
              <a:rPr lang="fr-FR" sz="1500" dirty="0" smtClean="0"/>
              <a:t>.</a:t>
            </a:r>
          </a:p>
          <a:p>
            <a:pPr>
              <a:buNone/>
            </a:pPr>
            <a:r>
              <a:rPr lang="fr-FR" sz="1500" dirty="0" smtClean="0"/>
              <a:t>        </a:t>
            </a:r>
            <a:r>
              <a:rPr lang="fr-FR" sz="1800" u="sng" dirty="0" smtClean="0">
                <a:solidFill>
                  <a:schemeClr val="accent6">
                    <a:lumMod val="75000"/>
                  </a:schemeClr>
                </a:solidFill>
              </a:rPr>
              <a:t>Difficulté : </a:t>
            </a:r>
            <a:r>
              <a:rPr lang="fr-FR" sz="1800" u="sng" dirty="0" smtClean="0">
                <a:solidFill>
                  <a:schemeClr val="accent6">
                    <a:lumMod val="75000"/>
                  </a:schemeClr>
                </a:solidFill>
              </a:rPr>
              <a:t>Moyen</a:t>
            </a:r>
            <a:endParaRPr lang="fr-FR" sz="1800" u="sng" dirty="0" smtClean="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Le ‘X aérien’</a:t>
            </a:r>
            <a:endParaRPr lang="fr-FR" dirty="0">
              <a:solidFill>
                <a:srgbClr val="FF0000"/>
              </a:solidFill>
            </a:endParaRPr>
          </a:p>
        </p:txBody>
      </p:sp>
      <p:sp>
        <p:nvSpPr>
          <p:cNvPr id="3" name="Espace réservé du contenu 2"/>
          <p:cNvSpPr>
            <a:spLocks noGrp="1"/>
          </p:cNvSpPr>
          <p:nvPr>
            <p:ph idx="1"/>
          </p:nvPr>
        </p:nvSpPr>
        <p:spPr>
          <a:xfrm>
            <a:off x="467544" y="1484784"/>
            <a:ext cx="8229600" cy="4853136"/>
          </a:xfrm>
          <a:ln>
            <a:solidFill>
              <a:schemeClr val="tx1"/>
            </a:solidFill>
          </a:ln>
        </p:spPr>
        <p:txBody>
          <a:bodyPr>
            <a:normAutofit fontScale="92500" lnSpcReduction="10000"/>
          </a:bodyPr>
          <a:lstStyle/>
          <a:p>
            <a:pPr>
              <a:buNone/>
            </a:pPr>
            <a:r>
              <a:rPr lang="fr-FR" sz="2400" dirty="0" smtClean="0"/>
              <a:t>     Le combo le plus intéressant de tous les personnages ET le plus utilisé ET le plus connu. La particularité est que ce combo n’utilise que 0 de KD ! Placé en combo en le maîtrisant, ça fait exactement des dégâts gratuits. Par contre, à ne pas en abuser, à force, ça reviendra à faire un combo normal et donc ça reviendra à augmenter trop vite le compteur de KD. Il faut le placer donc régulièrement mais pas trop quand même.</a:t>
            </a:r>
          </a:p>
          <a:p>
            <a:pPr>
              <a:buNone/>
            </a:pPr>
            <a:r>
              <a:rPr lang="fr-FR" sz="2400" dirty="0" smtClean="0"/>
              <a:t>     </a:t>
            </a:r>
            <a:r>
              <a:rPr lang="fr-FR" sz="2000" dirty="0" smtClean="0"/>
              <a:t> </a:t>
            </a:r>
            <a:r>
              <a:rPr lang="fr-FR" sz="2200" u="sng" dirty="0" smtClean="0"/>
              <a:t>Les touches :</a:t>
            </a:r>
            <a:r>
              <a:rPr lang="fr-FR" sz="2200" dirty="0" smtClean="0"/>
              <a:t> WWXX ou </a:t>
            </a:r>
            <a:r>
              <a:rPr lang="fr-FR" sz="2200" dirty="0" err="1" smtClean="0"/>
              <a:t>XXvX</a:t>
            </a:r>
            <a:r>
              <a:rPr lang="fr-FR" sz="2200" dirty="0" smtClean="0"/>
              <a:t> ^</a:t>
            </a:r>
            <a:r>
              <a:rPr lang="fr-FR" sz="2200" dirty="0" err="1" smtClean="0"/>
              <a:t>vX</a:t>
            </a:r>
            <a:r>
              <a:rPr lang="fr-FR" sz="2200" dirty="0" smtClean="0"/>
              <a:t> WW…</a:t>
            </a:r>
          </a:p>
          <a:p>
            <a:pPr>
              <a:buNone/>
            </a:pPr>
            <a:r>
              <a:rPr lang="fr-FR" sz="2000" dirty="0" smtClean="0"/>
              <a:t>     </a:t>
            </a:r>
            <a:r>
              <a:rPr lang="fr-FR" sz="1600" dirty="0" smtClean="0"/>
              <a:t>  Je privilégierais </a:t>
            </a:r>
            <a:r>
              <a:rPr lang="fr-FR" sz="1600" dirty="0" err="1" smtClean="0"/>
              <a:t>XXvX</a:t>
            </a:r>
            <a:r>
              <a:rPr lang="fr-FR" sz="1600" dirty="0" smtClean="0"/>
              <a:t> qui offre plus de liberté de combo après et plus de facilité. WWXX a une animation qui ne peut même pas être cancel ce qui complique énormément la tache. Aussi, le ‘X aérien’ du </a:t>
            </a:r>
            <a:r>
              <a:rPr lang="fr-FR" sz="1600" dirty="0" err="1" smtClean="0"/>
              <a:t>Raven</a:t>
            </a:r>
            <a:r>
              <a:rPr lang="fr-FR" sz="1600" dirty="0" smtClean="0"/>
              <a:t> est un peu plus dur que celui du </a:t>
            </a:r>
            <a:r>
              <a:rPr lang="fr-FR" sz="1600" dirty="0" err="1" smtClean="0"/>
              <a:t>Elsword</a:t>
            </a:r>
            <a:r>
              <a:rPr lang="fr-FR" sz="1600" dirty="0" smtClean="0"/>
              <a:t> car un ^</a:t>
            </a:r>
            <a:r>
              <a:rPr lang="fr-FR" sz="1600" dirty="0" err="1" smtClean="0"/>
              <a:t>vX</a:t>
            </a:r>
            <a:r>
              <a:rPr lang="fr-FR" sz="1600" dirty="0" smtClean="0"/>
              <a:t> d’</a:t>
            </a:r>
            <a:r>
              <a:rPr lang="fr-FR" sz="1600" dirty="0" err="1" smtClean="0"/>
              <a:t>Elsword</a:t>
            </a:r>
            <a:r>
              <a:rPr lang="fr-FR" sz="1600" dirty="0" smtClean="0"/>
              <a:t> à une </a:t>
            </a:r>
            <a:r>
              <a:rPr lang="fr-FR" sz="1600" dirty="0" err="1" smtClean="0"/>
              <a:t>hitbox</a:t>
            </a:r>
            <a:r>
              <a:rPr lang="fr-FR" sz="1600" dirty="0" smtClean="0"/>
              <a:t> beaucoup plus grande que le </a:t>
            </a:r>
            <a:r>
              <a:rPr lang="fr-FR" sz="1600" dirty="0" err="1" smtClean="0"/>
              <a:t>Raven</a:t>
            </a:r>
            <a:r>
              <a:rPr lang="fr-FR" sz="1600" dirty="0" smtClean="0"/>
              <a:t>. Attention ! Si ‘ENH’ s’active au même moment, le X aérien sera foiré mais votre adversaire ne tombera pas ! Si vous avez certains réflexes et que votre X est placé assez bas, vous pourrez rattraper votre adversaire sans trop de problèmes avec un combo W ou même avec un combo X avec un peu plus de rapidité.</a:t>
            </a:r>
          </a:p>
          <a:p>
            <a:pPr>
              <a:buNone/>
            </a:pPr>
            <a:r>
              <a:rPr lang="fr-FR" sz="1600" dirty="0" smtClean="0">
                <a:solidFill>
                  <a:srgbClr val="92D050"/>
                </a:solidFill>
              </a:rPr>
              <a:t>        </a:t>
            </a:r>
            <a:r>
              <a:rPr lang="fr-FR" sz="1900" u="sng" dirty="0" smtClean="0">
                <a:solidFill>
                  <a:srgbClr val="92D050"/>
                </a:solidFill>
              </a:rPr>
              <a:t>Difficulté : Facile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88640"/>
            <a:ext cx="8229600" cy="1143000"/>
          </a:xfrm>
        </p:spPr>
        <p:txBody>
          <a:bodyPr/>
          <a:lstStyle/>
          <a:p>
            <a:pPr algn="ctr"/>
            <a:r>
              <a:rPr lang="fr-FR" u="sng" dirty="0" smtClean="0">
                <a:solidFill>
                  <a:srgbClr val="FF0000"/>
                </a:solidFill>
              </a:rPr>
              <a:t>Partie III : Spécificités du RF</a:t>
            </a:r>
            <a:endParaRPr lang="fr-FR" u="sng" dirty="0">
              <a:solidFill>
                <a:srgbClr val="FF0000"/>
              </a:solidFill>
            </a:endParaRPr>
          </a:p>
        </p:txBody>
      </p:sp>
      <p:sp>
        <p:nvSpPr>
          <p:cNvPr id="3" name="Espace réservé du contenu 2"/>
          <p:cNvSpPr>
            <a:spLocks noGrp="1"/>
          </p:cNvSpPr>
          <p:nvPr>
            <p:ph idx="1"/>
          </p:nvPr>
        </p:nvSpPr>
        <p:spPr/>
        <p:txBody>
          <a:bodyPr>
            <a:normAutofit/>
          </a:bodyPr>
          <a:lstStyle/>
          <a:p>
            <a:pPr>
              <a:buNone/>
            </a:pPr>
            <a:r>
              <a:rPr lang="fr-FR" dirty="0" smtClean="0"/>
              <a:t>       </a:t>
            </a:r>
            <a:r>
              <a:rPr lang="fr-FR" u="sng" dirty="0" smtClean="0"/>
              <a:t>Introduction :</a:t>
            </a:r>
          </a:p>
          <a:p>
            <a:pPr>
              <a:buNone/>
            </a:pPr>
            <a:r>
              <a:rPr lang="fr-FR" sz="2800" dirty="0" smtClean="0"/>
              <a:t>     Cette partie sera vraiment une exploitation de ce que le RF peut faire à lui seul et donc comprendra ses combos et ses techniques que lui seul a (oui enfin !). Je ne citerais pas forcément tout car je ne m’estime pas forcément professionnel du jeu. Je pourrais vous montrer donc le </a:t>
            </a:r>
            <a:r>
              <a:rPr lang="fr-FR" sz="2800" dirty="0" err="1" smtClean="0"/>
              <a:t>Raven</a:t>
            </a:r>
            <a:r>
              <a:rPr lang="fr-FR" sz="2800" dirty="0" smtClean="0"/>
              <a:t> sur certains angles que vous n’avez peut-être jamais vu, vous qui ne l’aviez jamais joué et qui s’informe</a:t>
            </a:r>
            <a:endParaRPr lang="fr-F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solidFill>
                  <a:srgbClr val="FF0000"/>
                </a:solidFill>
              </a:rPr>
              <a:t>1) Contourner un adversaire</a:t>
            </a:r>
            <a:endParaRPr lang="fr-FR" dirty="0">
              <a:solidFill>
                <a:srgbClr val="FF0000"/>
              </a:solidFill>
            </a:endParaRPr>
          </a:p>
        </p:txBody>
      </p:sp>
      <p:sp>
        <p:nvSpPr>
          <p:cNvPr id="3" name="Espace réservé du contenu 2"/>
          <p:cNvSpPr>
            <a:spLocks noGrp="1"/>
          </p:cNvSpPr>
          <p:nvPr>
            <p:ph idx="1"/>
          </p:nvPr>
        </p:nvSpPr>
        <p:spPr>
          <a:xfrm>
            <a:off x="395536" y="2132856"/>
            <a:ext cx="8229600" cy="3312368"/>
          </a:xfrm>
          <a:ln>
            <a:solidFill>
              <a:schemeClr val="tx1"/>
            </a:solidFill>
          </a:ln>
        </p:spPr>
        <p:txBody>
          <a:bodyPr/>
          <a:lstStyle/>
          <a:p>
            <a:pPr>
              <a:buNone/>
            </a:pPr>
            <a:r>
              <a:rPr lang="fr-FR" dirty="0" smtClean="0"/>
              <a:t>    </a:t>
            </a:r>
            <a:r>
              <a:rPr lang="fr-FR" sz="2200" dirty="0" smtClean="0"/>
              <a:t>Mis à part le ‘V </a:t>
            </a:r>
            <a:r>
              <a:rPr lang="fr-FR" sz="2200" dirty="0" err="1" smtClean="0"/>
              <a:t>step</a:t>
            </a:r>
            <a:r>
              <a:rPr lang="fr-FR" sz="2200" dirty="0" smtClean="0"/>
              <a:t>’, le </a:t>
            </a:r>
            <a:r>
              <a:rPr lang="fr-FR" sz="2200" dirty="0" err="1" smtClean="0"/>
              <a:t>Raven</a:t>
            </a:r>
            <a:r>
              <a:rPr lang="fr-FR" sz="2200" dirty="0" smtClean="0"/>
              <a:t> RF a un combo qui lui permet de traverser littéralement l’adversaire afin de se retrouver derrière lui. Le côté pratique est que juste après l’avoir traversé, en plus d’avoir une chance d’explosion, on peut enchaîner directement un combo après sans problème.</a:t>
            </a:r>
          </a:p>
          <a:p>
            <a:pPr>
              <a:buNone/>
            </a:pPr>
            <a:r>
              <a:rPr lang="fr-FR" sz="2000" dirty="0" smtClean="0"/>
              <a:t>     Les touches : </a:t>
            </a:r>
            <a:r>
              <a:rPr lang="fr-FR" sz="2000" dirty="0" smtClean="0"/>
              <a:t>WWX&gt;XX</a:t>
            </a:r>
            <a:endParaRPr lang="fr-FR" sz="2000" dirty="0" smtClean="0"/>
          </a:p>
          <a:p>
            <a:pPr>
              <a:buNone/>
            </a:pPr>
            <a:r>
              <a:rPr lang="fr-FR" sz="2000" dirty="0" smtClean="0"/>
              <a:t>     </a:t>
            </a:r>
            <a:r>
              <a:rPr lang="fr-FR" sz="1500" dirty="0" smtClean="0"/>
              <a:t>On peut rajouter aussi qu’après ce coup soit disant inutile, s’il n’y a pas d’explosion pour l’empêcher de tomber, vous pouvez faire juste avant qu’il se retrouve par terre, un ‘X Crash’ ou un ‘</a:t>
            </a:r>
            <a:r>
              <a:rPr lang="fr-FR" sz="1500" dirty="0" err="1" smtClean="0"/>
              <a:t>Charged</a:t>
            </a:r>
            <a:r>
              <a:rPr lang="fr-FR" sz="1500" dirty="0" smtClean="0"/>
              <a:t> </a:t>
            </a:r>
            <a:r>
              <a:rPr lang="fr-FR" sz="1500" dirty="0" err="1" smtClean="0"/>
              <a:t>Bolt</a:t>
            </a:r>
            <a:r>
              <a:rPr lang="fr-FR" sz="1500" dirty="0" smtClean="0"/>
              <a:t> – Bloody </a:t>
            </a:r>
            <a:r>
              <a:rPr lang="fr-FR" sz="1500" dirty="0" err="1" smtClean="0"/>
              <a:t>Thorns</a:t>
            </a:r>
            <a:r>
              <a:rPr lang="fr-FR" sz="1500" dirty="0" smtClean="0"/>
              <a:t>’ pour ensuite </a:t>
            </a:r>
            <a:r>
              <a:rPr lang="fr-FR" sz="1500" dirty="0" smtClean="0"/>
              <a:t>recommencer un </a:t>
            </a:r>
            <a:r>
              <a:rPr lang="fr-FR" sz="1500" dirty="0" smtClean="0"/>
              <a:t>combo en le rattrapant avec un ‘</a:t>
            </a:r>
            <a:r>
              <a:rPr lang="fr-FR" sz="1500" dirty="0" err="1" smtClean="0"/>
              <a:t>Shadow</a:t>
            </a:r>
            <a:r>
              <a:rPr lang="fr-FR" sz="1500" dirty="0" smtClean="0"/>
              <a:t> Piercing’ ou un &gt;&gt;</a:t>
            </a:r>
            <a:r>
              <a:rPr lang="fr-FR" sz="1500" dirty="0" smtClean="0"/>
              <a:t>X si votre mana ne vous le permet pas.</a:t>
            </a:r>
            <a:endParaRPr lang="fr-FR" sz="15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2) Catch ‘Bouboule’</a:t>
            </a:r>
            <a:endParaRPr lang="fr-FR" dirty="0">
              <a:solidFill>
                <a:srgbClr val="FF0000"/>
              </a:solidFill>
            </a:endParaRPr>
          </a:p>
        </p:txBody>
      </p:sp>
      <p:sp>
        <p:nvSpPr>
          <p:cNvPr id="3" name="Espace réservé du contenu 2"/>
          <p:cNvSpPr>
            <a:spLocks noGrp="1"/>
          </p:cNvSpPr>
          <p:nvPr>
            <p:ph idx="1"/>
          </p:nvPr>
        </p:nvSpPr>
        <p:spPr>
          <a:xfrm>
            <a:off x="467544" y="2132857"/>
            <a:ext cx="8229600" cy="3528392"/>
          </a:xfrm>
          <a:ln>
            <a:solidFill>
              <a:schemeClr val="tx1"/>
            </a:solidFill>
          </a:ln>
        </p:spPr>
        <p:txBody>
          <a:bodyPr>
            <a:normAutofit/>
          </a:bodyPr>
          <a:lstStyle/>
          <a:p>
            <a:pPr>
              <a:buNone/>
            </a:pPr>
            <a:r>
              <a:rPr lang="fr-FR" sz="2200" dirty="0" smtClean="0"/>
              <a:t>     C’est LE catch que vous allez le plus utiliser avec lui, déjà parce que c’est une bouboule, puis parce que c’est très facilement </a:t>
            </a:r>
            <a:r>
              <a:rPr lang="fr-FR" sz="2200" dirty="0" err="1" smtClean="0"/>
              <a:t>enchaînable</a:t>
            </a:r>
            <a:r>
              <a:rPr lang="fr-FR" sz="2200" dirty="0" smtClean="0"/>
              <a:t> avec une ‘</a:t>
            </a:r>
            <a:r>
              <a:rPr lang="fr-FR" sz="2200" dirty="0" err="1" smtClean="0"/>
              <a:t>Rapid</a:t>
            </a:r>
            <a:r>
              <a:rPr lang="fr-FR" sz="2200" dirty="0" smtClean="0"/>
              <a:t> </a:t>
            </a:r>
            <a:r>
              <a:rPr lang="fr-FR" sz="2200" dirty="0" err="1" smtClean="0"/>
              <a:t>attack</a:t>
            </a:r>
            <a:r>
              <a:rPr lang="fr-FR" sz="2200" dirty="0" smtClean="0"/>
              <a:t>’. Si vous faites la 2</a:t>
            </a:r>
            <a:r>
              <a:rPr lang="fr-FR" sz="2200" baseline="30000" dirty="0" smtClean="0"/>
              <a:t>ème</a:t>
            </a:r>
            <a:r>
              <a:rPr lang="fr-FR" sz="2200" dirty="0" smtClean="0"/>
              <a:t> attaque qui fait une onde de choc par terre, </a:t>
            </a:r>
            <a:r>
              <a:rPr lang="fr-FR" sz="2200" dirty="0" err="1" smtClean="0"/>
              <a:t>reprennez</a:t>
            </a:r>
            <a:r>
              <a:rPr lang="fr-FR" sz="2200" dirty="0" smtClean="0"/>
              <a:t> l’adversaire qui s’était pris la bouboule avec un W ou avec une ‘</a:t>
            </a:r>
            <a:r>
              <a:rPr lang="fr-FR" sz="2200" dirty="0" err="1" smtClean="0"/>
              <a:t>Rapid</a:t>
            </a:r>
            <a:r>
              <a:rPr lang="fr-FR" sz="2200" dirty="0" smtClean="0"/>
              <a:t> </a:t>
            </a:r>
            <a:r>
              <a:rPr lang="fr-FR" sz="2200" dirty="0" err="1" smtClean="0"/>
              <a:t>Attack</a:t>
            </a:r>
            <a:r>
              <a:rPr lang="fr-FR" sz="2200" dirty="0" smtClean="0"/>
              <a:t>’</a:t>
            </a:r>
          </a:p>
          <a:p>
            <a:pPr>
              <a:buNone/>
            </a:pPr>
            <a:r>
              <a:rPr lang="fr-FR" sz="2200" dirty="0" smtClean="0"/>
              <a:t>     </a:t>
            </a:r>
            <a:r>
              <a:rPr lang="fr-FR" sz="2000" u="sng" dirty="0" smtClean="0"/>
              <a:t>Les touches :</a:t>
            </a:r>
            <a:r>
              <a:rPr lang="fr-FR" sz="2000" dirty="0" smtClean="0"/>
              <a:t> &gt;&gt;^XX</a:t>
            </a:r>
          </a:p>
          <a:p>
            <a:pPr>
              <a:buNone/>
            </a:pPr>
            <a:r>
              <a:rPr lang="fr-FR" sz="2000" dirty="0" smtClean="0"/>
              <a:t>     </a:t>
            </a:r>
            <a:r>
              <a:rPr lang="fr-FR" sz="1500" dirty="0" smtClean="0"/>
              <a:t>Effectivement, le seul problème est que ce n’est pas un catch stabilisateur et donc l’adversaire à une chance de fuir. Mais avec le ‘</a:t>
            </a:r>
            <a:r>
              <a:rPr lang="fr-FR" sz="1500" dirty="0" err="1" smtClean="0"/>
              <a:t>Rapid</a:t>
            </a:r>
            <a:r>
              <a:rPr lang="fr-FR" sz="1500" dirty="0" smtClean="0"/>
              <a:t> </a:t>
            </a:r>
            <a:r>
              <a:rPr lang="fr-FR" sz="1500" dirty="0" err="1" smtClean="0"/>
              <a:t>attack</a:t>
            </a:r>
            <a:r>
              <a:rPr lang="fr-FR" sz="1500" dirty="0" smtClean="0"/>
              <a:t>’, vos chances de rattraper l’adversaire sont quasiment à 90% de chances. Le seul problème serait le </a:t>
            </a:r>
            <a:r>
              <a:rPr lang="fr-FR" sz="1500" dirty="0" err="1" smtClean="0"/>
              <a:t>lag</a:t>
            </a:r>
            <a:r>
              <a:rPr lang="fr-FR" sz="1500" dirty="0" smtClean="0"/>
              <a:t> ou sinon le manque de réflexes pour exécuter la ‘</a:t>
            </a:r>
            <a:r>
              <a:rPr lang="fr-FR" sz="1500" dirty="0" err="1" smtClean="0"/>
              <a:t>Rapid</a:t>
            </a:r>
            <a:r>
              <a:rPr lang="fr-FR" sz="1500" dirty="0" smtClean="0"/>
              <a:t> </a:t>
            </a:r>
            <a:r>
              <a:rPr lang="fr-FR" sz="1500" dirty="0" err="1" smtClean="0"/>
              <a:t>attack</a:t>
            </a:r>
            <a:r>
              <a:rPr lang="fr-FR" sz="1500" dirty="0" smtClean="0"/>
              <a:t>’.</a:t>
            </a:r>
            <a:endParaRPr lang="fr-F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Catch ‘</a:t>
            </a:r>
            <a:r>
              <a:rPr lang="fr-FR" dirty="0" err="1" smtClean="0">
                <a:solidFill>
                  <a:srgbClr val="FF0000"/>
                </a:solidFill>
              </a:rPr>
              <a:t>Meteor</a:t>
            </a:r>
            <a:r>
              <a:rPr lang="fr-FR" dirty="0" smtClean="0">
                <a:solidFill>
                  <a:srgbClr val="FF0000"/>
                </a:solidFill>
              </a:rPr>
              <a:t> Punch’</a:t>
            </a:r>
            <a:endParaRPr lang="fr-FR" dirty="0">
              <a:solidFill>
                <a:srgbClr val="FF0000"/>
              </a:solidFill>
            </a:endParaRPr>
          </a:p>
        </p:txBody>
      </p:sp>
      <p:sp>
        <p:nvSpPr>
          <p:cNvPr id="3" name="Espace réservé du contenu 2"/>
          <p:cNvSpPr>
            <a:spLocks noGrp="1"/>
          </p:cNvSpPr>
          <p:nvPr>
            <p:ph idx="1"/>
          </p:nvPr>
        </p:nvSpPr>
        <p:spPr>
          <a:xfrm>
            <a:off x="467544" y="2276872"/>
            <a:ext cx="8229600" cy="2592288"/>
          </a:xfrm>
          <a:ln>
            <a:solidFill>
              <a:schemeClr val="tx1"/>
            </a:solidFill>
          </a:ln>
        </p:spPr>
        <p:txBody>
          <a:bodyPr>
            <a:normAutofit/>
          </a:bodyPr>
          <a:lstStyle/>
          <a:p>
            <a:pPr>
              <a:buNone/>
            </a:pPr>
            <a:r>
              <a:rPr lang="fr-FR" sz="2200" dirty="0" smtClean="0"/>
              <a:t>     </a:t>
            </a:r>
            <a:r>
              <a:rPr lang="fr-FR" sz="2200" dirty="0" smtClean="0"/>
              <a:t>Ce </a:t>
            </a:r>
            <a:r>
              <a:rPr lang="fr-FR" sz="2200" dirty="0" smtClean="0"/>
              <a:t>catch est un gros stabilisateur avec l’onde de </a:t>
            </a:r>
            <a:r>
              <a:rPr lang="fr-FR" sz="2200" dirty="0" smtClean="0"/>
              <a:t>choc quand </a:t>
            </a:r>
            <a:r>
              <a:rPr lang="fr-FR" sz="2200" dirty="0" smtClean="0"/>
              <a:t>vous </a:t>
            </a:r>
            <a:r>
              <a:rPr lang="fr-FR" sz="2200" dirty="0" smtClean="0"/>
              <a:t>atterrissez, </a:t>
            </a:r>
            <a:r>
              <a:rPr lang="fr-FR" sz="2200" dirty="0" smtClean="0"/>
              <a:t>ce qui permet d’enchaîner un combo facilement après.</a:t>
            </a:r>
          </a:p>
          <a:p>
            <a:pPr>
              <a:buNone/>
            </a:pPr>
            <a:r>
              <a:rPr lang="fr-FR" sz="2200" dirty="0" smtClean="0"/>
              <a:t>     Les touches : &gt;&gt;^WXX</a:t>
            </a:r>
          </a:p>
          <a:p>
            <a:pPr>
              <a:buNone/>
            </a:pPr>
            <a:r>
              <a:rPr lang="fr-FR" sz="1500" dirty="0" smtClean="0"/>
              <a:t>       Si vous faites les piques après, vous pouvez </a:t>
            </a:r>
            <a:r>
              <a:rPr lang="fr-FR" sz="1500" dirty="0" err="1" smtClean="0"/>
              <a:t>réenchaîner</a:t>
            </a:r>
            <a:r>
              <a:rPr lang="fr-FR" sz="1500" dirty="0" smtClean="0"/>
              <a:t> avec ce même catch ou rattraper avec &gt;&gt;X </a:t>
            </a:r>
            <a:r>
              <a:rPr lang="fr-FR" sz="1500" dirty="0" err="1" smtClean="0"/>
              <a:t>etc</a:t>
            </a:r>
            <a:r>
              <a:rPr lang="fr-FR" sz="1500" dirty="0" smtClean="0"/>
              <a:t>… Par contre, c’est un catch qui comprend un danger : il est trop prévisible et peut être contré facilement avec un </a:t>
            </a:r>
            <a:r>
              <a:rPr lang="fr-FR" sz="1500" dirty="0" err="1" smtClean="0"/>
              <a:t>L</a:t>
            </a:r>
            <a:r>
              <a:rPr lang="fr-FR" sz="1100" dirty="0" err="1" smtClean="0"/>
              <a:t>ord</a:t>
            </a:r>
            <a:r>
              <a:rPr lang="fr-FR" sz="1500" dirty="0" err="1" smtClean="0"/>
              <a:t>K</a:t>
            </a:r>
            <a:r>
              <a:rPr lang="fr-FR" sz="1100" dirty="0" err="1" smtClean="0"/>
              <a:t>night</a:t>
            </a:r>
            <a:r>
              <a:rPr lang="fr-FR" sz="1500" dirty="0" smtClean="0"/>
              <a:t> (‘</a:t>
            </a:r>
            <a:r>
              <a:rPr lang="fr-FR" sz="1500" dirty="0" err="1" smtClean="0"/>
              <a:t>Counter</a:t>
            </a:r>
            <a:r>
              <a:rPr lang="fr-FR" sz="1500" dirty="0" smtClean="0"/>
              <a:t> </a:t>
            </a:r>
            <a:r>
              <a:rPr lang="fr-FR" sz="1500" dirty="0" err="1" smtClean="0"/>
              <a:t>Attack</a:t>
            </a:r>
            <a:r>
              <a:rPr lang="fr-FR" sz="1500" dirty="0" smtClean="0"/>
              <a:t>’) ou par une Ara (‘</a:t>
            </a:r>
            <a:r>
              <a:rPr lang="fr-FR" sz="1500" dirty="0" err="1" smtClean="0"/>
              <a:t>Breaking</a:t>
            </a:r>
            <a:r>
              <a:rPr lang="fr-FR" sz="1500" dirty="0" smtClean="0"/>
              <a:t>’). A éviter de le faire sans réfléchir et à l’utiliser plus au début du combat.</a:t>
            </a:r>
            <a:endParaRPr lang="fr-FR" sz="15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4) Combo ‘Multi Punch’</a:t>
            </a:r>
            <a:endParaRPr lang="fr-FR" dirty="0">
              <a:solidFill>
                <a:srgbClr val="FF0000"/>
              </a:solidFill>
            </a:endParaRPr>
          </a:p>
        </p:txBody>
      </p:sp>
      <p:sp>
        <p:nvSpPr>
          <p:cNvPr id="3" name="Espace réservé du contenu 2"/>
          <p:cNvSpPr>
            <a:spLocks noGrp="1"/>
          </p:cNvSpPr>
          <p:nvPr>
            <p:ph idx="1"/>
          </p:nvPr>
        </p:nvSpPr>
        <p:spPr>
          <a:xfrm>
            <a:off x="467544" y="2132857"/>
            <a:ext cx="8229600" cy="3384376"/>
          </a:xfrm>
          <a:ln>
            <a:solidFill>
              <a:schemeClr val="tx1"/>
            </a:solidFill>
          </a:ln>
        </p:spPr>
        <p:txBody>
          <a:bodyPr>
            <a:normAutofit/>
          </a:bodyPr>
          <a:lstStyle/>
          <a:p>
            <a:pPr>
              <a:buNone/>
            </a:pPr>
            <a:r>
              <a:rPr lang="fr-FR" sz="2200" dirty="0" smtClean="0"/>
              <a:t>     Ce combo, contrairement à ce qu’on pourrait croire, n’use pas tellement de KD et n’est vraiment pas compliqué. Comme c’est un combo en X, forcément, les dégâts sont à peu de chose près, multipliés par 1,5 et ça fait bobo ! Plus le ‘ENH’, vous pourrez constater les dégâts suite à une petite spéciale active placée par la.</a:t>
            </a:r>
          </a:p>
          <a:p>
            <a:pPr>
              <a:buNone/>
            </a:pPr>
            <a:r>
              <a:rPr lang="fr-FR" sz="2200" dirty="0" smtClean="0"/>
              <a:t>     </a:t>
            </a:r>
            <a:r>
              <a:rPr lang="fr-FR" sz="2000" u="sng" dirty="0" smtClean="0"/>
              <a:t>Les touches :</a:t>
            </a:r>
            <a:r>
              <a:rPr lang="fr-FR" sz="2000" dirty="0" smtClean="0"/>
              <a:t> XX&gt;X~X</a:t>
            </a:r>
          </a:p>
          <a:p>
            <a:pPr>
              <a:buNone/>
            </a:pPr>
            <a:r>
              <a:rPr lang="fr-FR" sz="1500" dirty="0" smtClean="0"/>
              <a:t>       Un truc sympa que peu de personnes connaissent, ce n’est même pas écrit sur </a:t>
            </a:r>
            <a:r>
              <a:rPr lang="fr-FR" sz="1500" dirty="0" err="1" smtClean="0"/>
              <a:t>Elwiki</a:t>
            </a:r>
            <a:r>
              <a:rPr lang="fr-FR" sz="1500" dirty="0" smtClean="0"/>
              <a:t>, c’est un ensemble de ce combo avec XXvX. Ca donne XX&gt;</a:t>
            </a:r>
            <a:r>
              <a:rPr lang="fr-FR" sz="1500" dirty="0" err="1" smtClean="0"/>
              <a:t>XXvX</a:t>
            </a:r>
            <a:r>
              <a:rPr lang="fr-FR" sz="1500" dirty="0" smtClean="0"/>
              <a:t> ou XX&gt;XXXXvX.</a:t>
            </a:r>
          </a:p>
          <a:p>
            <a:pPr>
              <a:buNone/>
            </a:pPr>
            <a:r>
              <a:rPr lang="fr-FR" sz="1500" dirty="0" smtClean="0"/>
              <a:t>       Vous pourrez faire le X aérien juste après cette sortie de combo et continuer normalement ! C’est donc plutôt pratique pour compenser le KD.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5) Le </a:t>
            </a:r>
            <a:r>
              <a:rPr lang="fr-FR" dirty="0" err="1" smtClean="0">
                <a:solidFill>
                  <a:srgbClr val="FF0000"/>
                </a:solidFill>
              </a:rPr>
              <a:t>Nasod</a:t>
            </a:r>
            <a:r>
              <a:rPr lang="fr-FR" dirty="0" smtClean="0">
                <a:solidFill>
                  <a:srgbClr val="FF0000"/>
                </a:solidFill>
              </a:rPr>
              <a:t> </a:t>
            </a:r>
            <a:r>
              <a:rPr lang="fr-FR" dirty="0" err="1" smtClean="0">
                <a:solidFill>
                  <a:srgbClr val="FF0000"/>
                </a:solidFill>
              </a:rPr>
              <a:t>Core</a:t>
            </a:r>
            <a:endParaRPr lang="fr-FR" dirty="0">
              <a:solidFill>
                <a:srgbClr val="FF0000"/>
              </a:solidFill>
            </a:endParaRPr>
          </a:p>
        </p:txBody>
      </p:sp>
      <p:sp>
        <p:nvSpPr>
          <p:cNvPr id="3" name="Espace réservé du contenu 2"/>
          <p:cNvSpPr>
            <a:spLocks noGrp="1"/>
          </p:cNvSpPr>
          <p:nvPr>
            <p:ph idx="1"/>
          </p:nvPr>
        </p:nvSpPr>
        <p:spPr>
          <a:xfrm>
            <a:off x="251520" y="1434042"/>
            <a:ext cx="8352928" cy="5184576"/>
          </a:xfrm>
          <a:ln>
            <a:solidFill>
              <a:schemeClr val="tx1"/>
            </a:solidFill>
          </a:ln>
        </p:spPr>
        <p:txBody>
          <a:bodyPr>
            <a:noAutofit/>
          </a:bodyPr>
          <a:lstStyle/>
          <a:p>
            <a:pPr>
              <a:buNone/>
            </a:pPr>
            <a:r>
              <a:rPr lang="fr-FR" sz="2200" dirty="0" smtClean="0"/>
              <a:t>     C’est ce pourquoi le </a:t>
            </a:r>
            <a:r>
              <a:rPr lang="fr-FR" sz="2200" dirty="0" err="1" smtClean="0"/>
              <a:t>Raven</a:t>
            </a:r>
            <a:r>
              <a:rPr lang="fr-FR" sz="2200" dirty="0" smtClean="0"/>
              <a:t> de base est réputé pour faire beaucoup de dégâts. Couplé avec les nombreux coups critiques que vous ferez avec ENH, le RF devient une </a:t>
            </a:r>
            <a:r>
              <a:rPr lang="fr-FR" sz="2200" dirty="0" err="1" smtClean="0"/>
              <a:t>brûte</a:t>
            </a:r>
            <a:r>
              <a:rPr lang="fr-FR" sz="2200" dirty="0" smtClean="0"/>
              <a:t> ne laissant passer aucune occasion d’endommager l’adversaire et ne lui laissant aucune possibilité de fuite. Comme si ce n’était pas assez, il peut même s’activer sur les spécial active (heureusement, pas sur la HA) Avant tout, le </a:t>
            </a:r>
            <a:r>
              <a:rPr lang="fr-FR" sz="2200" dirty="0" err="1" smtClean="0"/>
              <a:t>Nasod</a:t>
            </a:r>
            <a:r>
              <a:rPr lang="fr-FR" sz="2200" dirty="0" smtClean="0"/>
              <a:t> </a:t>
            </a:r>
            <a:r>
              <a:rPr lang="fr-FR" sz="2200" dirty="0" err="1" smtClean="0"/>
              <a:t>Core</a:t>
            </a:r>
            <a:r>
              <a:rPr lang="fr-FR" sz="2200" dirty="0" smtClean="0"/>
              <a:t> est réputé pour les nombreux dégâts qu’il fait selon le stade qu’il atteint. Aussi, après qu’il ait attaqué, si votre ennemi est au bord d’une plateforme, vous pouvez contourner facilement l’adversaire grâce au gros </a:t>
            </a:r>
            <a:r>
              <a:rPr lang="fr-FR" sz="2200" dirty="0" err="1" smtClean="0"/>
              <a:t>stun</a:t>
            </a:r>
            <a:r>
              <a:rPr lang="fr-FR" sz="2200" dirty="0" smtClean="0"/>
              <a:t> que fait le </a:t>
            </a:r>
            <a:r>
              <a:rPr lang="fr-FR" sz="2200" dirty="0" err="1" smtClean="0"/>
              <a:t>Nasod</a:t>
            </a:r>
            <a:r>
              <a:rPr lang="fr-FR" sz="2200" dirty="0" smtClean="0"/>
              <a:t> </a:t>
            </a:r>
            <a:r>
              <a:rPr lang="fr-FR" sz="2200" dirty="0" err="1" smtClean="0"/>
              <a:t>Core</a:t>
            </a:r>
            <a:r>
              <a:rPr lang="fr-FR" sz="2200" dirty="0" smtClean="0"/>
              <a:t>. Par ailleurs, comme le </a:t>
            </a:r>
            <a:r>
              <a:rPr lang="fr-FR" sz="2200" dirty="0" err="1" smtClean="0"/>
              <a:t>Nasod</a:t>
            </a:r>
            <a:r>
              <a:rPr lang="fr-FR" sz="2200" dirty="0" smtClean="0"/>
              <a:t> </a:t>
            </a:r>
            <a:r>
              <a:rPr lang="fr-FR" sz="2200" dirty="0" err="1" smtClean="0"/>
              <a:t>Core</a:t>
            </a:r>
            <a:r>
              <a:rPr lang="fr-FR" sz="2200" dirty="0" smtClean="0"/>
              <a:t> </a:t>
            </a:r>
            <a:r>
              <a:rPr lang="fr-FR" sz="2200" dirty="0" smtClean="0"/>
              <a:t>fait plus de dégâts quand il est plus gros, faites un combo sans pour qu’il soit le plus gros possible (il grandit 5 fois) pour ensuite l’utiliser et ainsi faire le maximum de dégâts possible.</a:t>
            </a:r>
            <a:endParaRPr lang="fr-FR"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29600" cy="775848"/>
          </a:xfrm>
        </p:spPr>
        <p:txBody>
          <a:bodyPr>
            <a:normAutofit fontScale="90000"/>
          </a:bodyPr>
          <a:lstStyle/>
          <a:p>
            <a:pPr algn="ctr"/>
            <a:r>
              <a:rPr lang="fr-FR" u="sng" dirty="0" smtClean="0">
                <a:solidFill>
                  <a:srgbClr val="FF0000"/>
                </a:solidFill>
              </a:rPr>
              <a:t>Partie IV : Les compétences</a:t>
            </a:r>
            <a:endParaRPr lang="fr-FR" u="sng" dirty="0">
              <a:solidFill>
                <a:srgbClr val="FF0000"/>
              </a:solidFill>
            </a:endParaRPr>
          </a:p>
        </p:txBody>
      </p:sp>
      <p:sp>
        <p:nvSpPr>
          <p:cNvPr id="3" name="Espace réservé du contenu 2"/>
          <p:cNvSpPr>
            <a:spLocks noGrp="1"/>
          </p:cNvSpPr>
          <p:nvPr>
            <p:ph idx="1"/>
          </p:nvPr>
        </p:nvSpPr>
        <p:spPr>
          <a:xfrm>
            <a:off x="539552" y="1700808"/>
            <a:ext cx="8229600" cy="4464496"/>
          </a:xfrm>
        </p:spPr>
        <p:txBody>
          <a:bodyPr>
            <a:normAutofit fontScale="85000" lnSpcReduction="10000"/>
          </a:bodyPr>
          <a:lstStyle/>
          <a:p>
            <a:pPr>
              <a:buNone/>
            </a:pPr>
            <a:r>
              <a:rPr lang="fr-FR" sz="2800" dirty="0" smtClean="0"/>
              <a:t>     Je vais lister quasiment toutes les compétences qui sont utile pour cette branche spécialisé du </a:t>
            </a:r>
            <a:r>
              <a:rPr lang="fr-FR" sz="2800" dirty="0" err="1" smtClean="0"/>
              <a:t>Raven</a:t>
            </a:r>
            <a:r>
              <a:rPr lang="fr-FR" sz="2800" dirty="0" smtClean="0"/>
              <a:t>, allant du </a:t>
            </a:r>
            <a:r>
              <a:rPr lang="fr-FR" sz="2800" dirty="0" err="1" smtClean="0"/>
              <a:t>Raven</a:t>
            </a:r>
            <a:r>
              <a:rPr lang="fr-FR" sz="2800" dirty="0" smtClean="0"/>
              <a:t> basique jusqu’à la HA, et dans l’ordre des niveaux, bien sur.4</a:t>
            </a:r>
          </a:p>
          <a:p>
            <a:pPr>
              <a:buNone/>
            </a:pPr>
            <a:r>
              <a:rPr lang="fr-FR" sz="2800" dirty="0" smtClean="0"/>
              <a:t> </a:t>
            </a:r>
            <a:r>
              <a:rPr lang="fr-FR" sz="2800" dirty="0" smtClean="0"/>
              <a:t>    Il y aura la particularité de la compétence en question, puis mon avis sur son efficacité (une note sur 10).</a:t>
            </a:r>
            <a:br>
              <a:rPr lang="fr-FR" sz="2800" dirty="0" smtClean="0"/>
            </a:br>
            <a:r>
              <a:rPr lang="fr-FR" sz="2800" dirty="0" smtClean="0"/>
              <a:t>Si je n’ai pas affiché une des compétences, c’est qu’elle n’était, à mon avis, pas très utile </a:t>
            </a:r>
            <a:r>
              <a:rPr lang="fr-FR" sz="2800" dirty="0" err="1" smtClean="0"/>
              <a:t>PvE</a:t>
            </a:r>
            <a:r>
              <a:rPr lang="fr-FR" sz="2800" dirty="0" smtClean="0"/>
              <a:t>/</a:t>
            </a:r>
            <a:r>
              <a:rPr lang="fr-FR" sz="2800" dirty="0" err="1" smtClean="0"/>
              <a:t>PvP</a:t>
            </a:r>
            <a:r>
              <a:rPr lang="fr-FR" sz="2800" dirty="0" smtClean="0"/>
              <a:t> ou qu’elles étaient utile de toute façon (ex : Passif remontant le KD)</a:t>
            </a:r>
            <a:br>
              <a:rPr lang="fr-FR" sz="2800" dirty="0" smtClean="0"/>
            </a:br>
            <a:r>
              <a:rPr lang="fr-FR" sz="2800" u="sng" dirty="0" smtClean="0"/>
              <a:t>A noter :</a:t>
            </a:r>
            <a:r>
              <a:rPr lang="fr-FR" sz="2800" dirty="0" smtClean="0"/>
              <a:t> Au début, vous n’avez pratiquement que des compétences qui servent à catch. C’est pour ça que l’Over </a:t>
            </a:r>
            <a:r>
              <a:rPr lang="fr-FR" sz="2800" dirty="0" err="1" smtClean="0"/>
              <a:t>Taker</a:t>
            </a:r>
            <a:r>
              <a:rPr lang="fr-FR" sz="2800" dirty="0" smtClean="0"/>
              <a:t> (1</a:t>
            </a:r>
            <a:r>
              <a:rPr lang="fr-FR" sz="2800" baseline="30000" dirty="0" smtClean="0"/>
              <a:t>ère</a:t>
            </a:r>
            <a:r>
              <a:rPr lang="fr-FR" sz="2800" dirty="0" smtClean="0"/>
              <a:t> spé) est utile en </a:t>
            </a:r>
            <a:r>
              <a:rPr lang="fr-FR" sz="2800" dirty="0" err="1" smtClean="0"/>
              <a:t>PvP</a:t>
            </a:r>
            <a:r>
              <a:rPr lang="fr-FR" sz="2800" dirty="0" smtClean="0"/>
              <a:t> si vous connaissez déjà les bases en </a:t>
            </a:r>
            <a:r>
              <a:rPr lang="fr-FR" sz="2800" dirty="0" err="1" smtClean="0"/>
              <a:t>step</a:t>
            </a:r>
            <a:r>
              <a:rPr lang="fr-FR" sz="2800" dirty="0" smtClean="0"/>
              <a:t> et combos.</a:t>
            </a:r>
          </a:p>
          <a:p>
            <a:pPr>
              <a:buNone/>
            </a:pPr>
            <a:endParaRPr lang="fr-FR" dirty="0" smtClean="0"/>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Introduction</a:t>
            </a:r>
            <a:endParaRPr lang="fr-FR"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     Créer ce </a:t>
            </a:r>
            <a:r>
              <a:rPr lang="fr-FR" dirty="0" err="1" smtClean="0"/>
              <a:t>tuto</a:t>
            </a:r>
            <a:r>
              <a:rPr lang="fr-FR" dirty="0" smtClean="0"/>
              <a:t> est surtout une aide pour des personnes qui veulent être informées pour avoir de bonnes bases et aussi commencer à prendre les bonnes compétences selon les goûts de chacun.</a:t>
            </a:r>
            <a:br>
              <a:rPr lang="fr-FR" dirty="0" smtClean="0"/>
            </a:br>
            <a:r>
              <a:rPr lang="fr-FR" dirty="0" smtClean="0"/>
              <a:t>Le </a:t>
            </a:r>
            <a:r>
              <a:rPr lang="fr-FR" dirty="0" err="1" smtClean="0"/>
              <a:t>tuto</a:t>
            </a:r>
            <a:r>
              <a:rPr lang="fr-FR" dirty="0" smtClean="0"/>
              <a:t> se décomposera en IV parties. Au fur et à mesure, l’approche de la fin du </a:t>
            </a:r>
            <a:r>
              <a:rPr lang="fr-FR" dirty="0" err="1" smtClean="0"/>
              <a:t>tuto</a:t>
            </a:r>
            <a:r>
              <a:rPr lang="fr-FR" dirty="0" smtClean="0"/>
              <a:t> se fera ressentir par l’approche du RF en lui-même.</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lstStyle/>
          <a:p>
            <a:pPr algn="ctr"/>
            <a:r>
              <a:rPr lang="fr-FR" dirty="0" smtClean="0">
                <a:solidFill>
                  <a:srgbClr val="FF0000"/>
                </a:solidFill>
              </a:rPr>
              <a:t>1) </a:t>
            </a:r>
            <a:r>
              <a:rPr lang="fr-FR" dirty="0" err="1" smtClean="0">
                <a:solidFill>
                  <a:srgbClr val="FF0000"/>
                </a:solidFill>
              </a:rPr>
              <a:t>Raven</a:t>
            </a:r>
            <a:r>
              <a:rPr lang="fr-FR" dirty="0" smtClean="0">
                <a:solidFill>
                  <a:srgbClr val="FF0000"/>
                </a:solidFill>
              </a:rPr>
              <a:t> basique</a:t>
            </a:r>
            <a:endParaRPr lang="fr-FR" dirty="0">
              <a:solidFill>
                <a:srgbClr val="FF0000"/>
              </a:solidFill>
            </a:endParaRPr>
          </a:p>
        </p:txBody>
      </p:sp>
      <p:sp>
        <p:nvSpPr>
          <p:cNvPr id="6" name="ZoneTexte 5"/>
          <p:cNvSpPr txBox="1"/>
          <p:nvPr/>
        </p:nvSpPr>
        <p:spPr>
          <a:xfrm>
            <a:off x="1403648" y="1700808"/>
            <a:ext cx="7632848" cy="2031325"/>
          </a:xfrm>
          <a:prstGeom prst="rect">
            <a:avLst/>
          </a:prstGeom>
          <a:noFill/>
        </p:spPr>
        <p:txBody>
          <a:bodyPr wrap="square" rtlCol="0">
            <a:spAutoFit/>
          </a:bodyPr>
          <a:lstStyle/>
          <a:p>
            <a:r>
              <a:rPr lang="fr-FR" dirty="0" smtClean="0"/>
              <a:t>‘</a:t>
            </a:r>
            <a:r>
              <a:rPr lang="fr-FR" dirty="0" err="1" smtClean="0"/>
              <a:t>Shadow</a:t>
            </a:r>
            <a:r>
              <a:rPr lang="fr-FR" dirty="0" smtClean="0"/>
              <a:t> </a:t>
            </a:r>
            <a:r>
              <a:rPr lang="fr-FR" dirty="0" err="1" smtClean="0"/>
              <a:t>Step</a:t>
            </a:r>
            <a:r>
              <a:rPr lang="fr-FR" dirty="0" smtClean="0"/>
              <a:t>’ est une compétence qui n’est pas très facile au début, à part vous laisser une autre opportunité d’esquiver quelconques attaques. A partir du niveau 40, vous avez le passif ‘</a:t>
            </a:r>
            <a:r>
              <a:rPr lang="fr-FR" dirty="0" err="1" smtClean="0"/>
              <a:t>Shadow</a:t>
            </a:r>
            <a:r>
              <a:rPr lang="fr-FR" dirty="0" smtClean="0"/>
              <a:t> Piercing qui vous permet de faire une attaque juste après votre </a:t>
            </a:r>
            <a:r>
              <a:rPr lang="fr-FR" dirty="0" err="1" smtClean="0"/>
              <a:t>Shadow</a:t>
            </a:r>
            <a:r>
              <a:rPr lang="fr-FR" dirty="0" smtClean="0"/>
              <a:t> </a:t>
            </a:r>
            <a:r>
              <a:rPr lang="fr-FR" dirty="0" err="1" smtClean="0"/>
              <a:t>Step</a:t>
            </a:r>
            <a:r>
              <a:rPr lang="fr-FR" dirty="0" smtClean="0"/>
              <a:t>. Peu intéressant pour le moment. La ou ça devient intéressant, c’est quand vous avez</a:t>
            </a:r>
          </a:p>
          <a:p>
            <a:r>
              <a:rPr lang="fr-FR" dirty="0" smtClean="0"/>
              <a:t> </a:t>
            </a:r>
            <a:r>
              <a:rPr lang="fr-FR" dirty="0" smtClean="0"/>
              <a:t>                       </a:t>
            </a:r>
            <a:r>
              <a:rPr lang="fr-FR" dirty="0" smtClean="0">
                <a:solidFill>
                  <a:srgbClr val="00B0F0"/>
                </a:solidFill>
              </a:rPr>
              <a:t>|Un catch pratique surprenant|                            </a:t>
            </a:r>
            <a:r>
              <a:rPr lang="fr-FR" u="sng" dirty="0" smtClean="0">
                <a:solidFill>
                  <a:srgbClr val="92D050"/>
                </a:solidFill>
              </a:rPr>
              <a:t>Note : 8/10</a:t>
            </a:r>
            <a:endParaRPr lang="fr-FR" u="sng" dirty="0">
              <a:solidFill>
                <a:srgbClr val="92D050"/>
              </a:solidFill>
            </a:endParaRPr>
          </a:p>
        </p:txBody>
      </p:sp>
      <p:pic>
        <p:nvPicPr>
          <p:cNvPr id="1026" name="Picture 2" descr="C:\Users\emilie\Pictures\STPassive4.png"/>
          <p:cNvPicPr>
            <a:picLocks noChangeAspect="1" noChangeArrowheads="1"/>
          </p:cNvPicPr>
          <p:nvPr/>
        </p:nvPicPr>
        <p:blipFill>
          <a:blip r:embed="rId2" cstate="print"/>
          <a:srcRect/>
          <a:stretch>
            <a:fillRect/>
          </a:stretch>
        </p:blipFill>
        <p:spPr bwMode="auto">
          <a:xfrm>
            <a:off x="611560" y="2564904"/>
            <a:ext cx="685956" cy="685956"/>
          </a:xfrm>
          <a:prstGeom prst="rect">
            <a:avLst/>
          </a:prstGeom>
          <a:noFill/>
        </p:spPr>
      </p:pic>
      <p:pic>
        <p:nvPicPr>
          <p:cNvPr id="10" name="Image 9" descr="RActive1.png"/>
          <p:cNvPicPr>
            <a:picLocks noChangeAspect="1"/>
          </p:cNvPicPr>
          <p:nvPr/>
        </p:nvPicPr>
        <p:blipFill>
          <a:blip r:embed="rId3" cstate="print"/>
          <a:stretch>
            <a:fillRect/>
          </a:stretch>
        </p:blipFill>
        <p:spPr>
          <a:xfrm>
            <a:off x="611560" y="4725144"/>
            <a:ext cx="685956" cy="685956"/>
          </a:xfrm>
          <a:prstGeom prst="rect">
            <a:avLst/>
          </a:prstGeom>
        </p:spPr>
      </p:pic>
      <p:sp>
        <p:nvSpPr>
          <p:cNvPr id="11" name="ZoneTexte 10"/>
          <p:cNvSpPr txBox="1"/>
          <p:nvPr/>
        </p:nvSpPr>
        <p:spPr>
          <a:xfrm>
            <a:off x="1403648" y="4149080"/>
            <a:ext cx="7632848" cy="2031325"/>
          </a:xfrm>
          <a:prstGeom prst="rect">
            <a:avLst/>
          </a:prstGeom>
          <a:noFill/>
        </p:spPr>
        <p:txBody>
          <a:bodyPr wrap="square" rtlCol="0">
            <a:spAutoFit/>
          </a:bodyPr>
          <a:lstStyle/>
          <a:p>
            <a:r>
              <a:rPr lang="fr-FR" dirty="0" smtClean="0"/>
              <a:t>‘</a:t>
            </a:r>
            <a:r>
              <a:rPr lang="fr-FR" dirty="0" err="1" smtClean="0"/>
              <a:t>Burning</a:t>
            </a:r>
            <a:r>
              <a:rPr lang="fr-FR" dirty="0" smtClean="0"/>
              <a:t> Rush’ sert à catch votre adversaire en fonçant vers l’adversaire et le rattraper soit avec &gt;&gt;X ou &gt;&gt;^W. Il faut bien savoir le maîtriser : si vous échouez, l’adversaire est par terre et vous avez utilisé 20 PM pour lui faire quelques dégâts. Dans ces cas la, vous avez toujours la notice qui enlève 10 PM au lieu de 20 et retire 4 secondes de </a:t>
            </a:r>
            <a:r>
              <a:rPr lang="fr-FR" dirty="0" err="1" smtClean="0"/>
              <a:t>cooldown</a:t>
            </a:r>
            <a:r>
              <a:rPr lang="fr-FR" dirty="0" smtClean="0"/>
              <a:t> à la technique.        </a:t>
            </a:r>
          </a:p>
          <a:p>
            <a:r>
              <a:rPr lang="fr-FR" dirty="0" smtClean="0">
                <a:solidFill>
                  <a:srgbClr val="00B0F0"/>
                </a:solidFill>
              </a:rPr>
              <a:t> </a:t>
            </a:r>
            <a:r>
              <a:rPr lang="fr-FR" dirty="0" smtClean="0">
                <a:solidFill>
                  <a:srgbClr val="00B0F0"/>
                </a:solidFill>
              </a:rPr>
              <a:t>                |Catch surprenant mais dur à maîtriser|                  </a:t>
            </a:r>
            <a:r>
              <a:rPr lang="fr-FR" u="sng" dirty="0" smtClean="0">
                <a:solidFill>
                  <a:srgbClr val="FFC000"/>
                </a:solidFill>
              </a:rPr>
              <a:t>Note : 6/10</a:t>
            </a:r>
            <a:endParaRPr lang="fr-FR" u="sng" dirty="0">
              <a:solidFill>
                <a:srgbClr val="FFC000"/>
              </a:solidFill>
            </a:endParaRPr>
          </a:p>
        </p:txBody>
      </p:sp>
      <p:pic>
        <p:nvPicPr>
          <p:cNvPr id="4" name="Espace réservé du contenu 3" descr="STactive1.png"/>
          <p:cNvPicPr>
            <a:picLocks noGrp="1" noChangeAspect="1"/>
          </p:cNvPicPr>
          <p:nvPr>
            <p:ph idx="1"/>
          </p:nvPr>
        </p:nvPicPr>
        <p:blipFill>
          <a:blip r:embed="rId4" cstate="print"/>
          <a:stretch>
            <a:fillRect/>
          </a:stretch>
        </p:blipFill>
        <p:spPr>
          <a:xfrm>
            <a:off x="611560" y="2060848"/>
            <a:ext cx="685956" cy="685956"/>
          </a:xfrm>
        </p:spPr>
      </p:pic>
      <p:cxnSp>
        <p:nvCxnSpPr>
          <p:cNvPr id="14" name="Connecteur droit 13"/>
          <p:cNvCxnSpPr/>
          <p:nvPr/>
        </p:nvCxnSpPr>
        <p:spPr>
          <a:xfrm>
            <a:off x="1403648" y="1556792"/>
            <a:ext cx="0" cy="51125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467544" y="4077072"/>
            <a:ext cx="936104"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RFactive1.png"/>
          <p:cNvPicPr>
            <a:picLocks noGrp="1" noChangeAspect="1"/>
          </p:cNvPicPr>
          <p:nvPr>
            <p:ph idx="1"/>
          </p:nvPr>
        </p:nvPicPr>
        <p:blipFill>
          <a:blip r:embed="rId2" cstate="print"/>
          <a:stretch>
            <a:fillRect/>
          </a:stretch>
        </p:blipFill>
        <p:spPr>
          <a:xfrm>
            <a:off x="611560" y="1844824"/>
            <a:ext cx="685956" cy="685956"/>
          </a:xfrm>
        </p:spPr>
      </p:pic>
      <p:sp>
        <p:nvSpPr>
          <p:cNvPr id="5" name="ZoneTexte 4"/>
          <p:cNvSpPr txBox="1"/>
          <p:nvPr/>
        </p:nvSpPr>
        <p:spPr>
          <a:xfrm>
            <a:off x="1547664" y="1484784"/>
            <a:ext cx="7596336" cy="1477328"/>
          </a:xfrm>
          <a:prstGeom prst="rect">
            <a:avLst/>
          </a:prstGeom>
          <a:noFill/>
        </p:spPr>
        <p:txBody>
          <a:bodyPr wrap="square" rtlCol="0">
            <a:spAutoFit/>
          </a:bodyPr>
          <a:lstStyle/>
          <a:p>
            <a:r>
              <a:rPr lang="fr-FR" dirty="0" smtClean="0"/>
              <a:t>‘</a:t>
            </a:r>
            <a:r>
              <a:rPr lang="fr-FR" dirty="0" err="1" smtClean="0"/>
              <a:t>Ground</a:t>
            </a:r>
            <a:r>
              <a:rPr lang="fr-FR" dirty="0" smtClean="0"/>
              <a:t> Impact’ fait une onde de choc qui </a:t>
            </a:r>
            <a:r>
              <a:rPr lang="fr-FR" dirty="0" err="1" smtClean="0"/>
              <a:t>imobilise</a:t>
            </a:r>
            <a:r>
              <a:rPr lang="fr-FR" dirty="0" smtClean="0"/>
              <a:t> pendant plutôt longtemps la cible, et malgré l’animation,  la compétence à une grande </a:t>
            </a:r>
            <a:r>
              <a:rPr lang="fr-FR" dirty="0" err="1" smtClean="0"/>
              <a:t>hitbox</a:t>
            </a:r>
            <a:r>
              <a:rPr lang="fr-FR" dirty="0" smtClean="0"/>
              <a:t>, autant en longueur qu’en largeur. Attention cependant à ne pas en abuser car votre ennemi va tomber plus vite que vous ne l’aviez prévu.      </a:t>
            </a:r>
            <a:r>
              <a:rPr lang="fr-FR" dirty="0" smtClean="0">
                <a:solidFill>
                  <a:srgbClr val="00B0F0"/>
                </a:solidFill>
              </a:rPr>
              <a:t>|Peut toujours être utile pour catch |         </a:t>
            </a:r>
            <a:r>
              <a:rPr lang="fr-FR" u="sng" dirty="0" smtClean="0">
                <a:solidFill>
                  <a:srgbClr val="FFFF00"/>
                </a:solidFill>
              </a:rPr>
              <a:t>Note : 7/10</a:t>
            </a:r>
          </a:p>
        </p:txBody>
      </p:sp>
      <p:pic>
        <p:nvPicPr>
          <p:cNvPr id="6" name="Image 5" descr="RSActive1.png"/>
          <p:cNvPicPr>
            <a:picLocks noChangeAspect="1"/>
          </p:cNvPicPr>
          <p:nvPr/>
        </p:nvPicPr>
        <p:blipFill>
          <a:blip r:embed="rId3" cstate="print"/>
          <a:stretch>
            <a:fillRect/>
          </a:stretch>
        </p:blipFill>
        <p:spPr>
          <a:xfrm>
            <a:off x="611560" y="3356992"/>
            <a:ext cx="685956" cy="685956"/>
          </a:xfrm>
          <a:prstGeom prst="rect">
            <a:avLst/>
          </a:prstGeom>
        </p:spPr>
      </p:pic>
      <p:cxnSp>
        <p:nvCxnSpPr>
          <p:cNvPr id="8" name="Connecteur droit 7"/>
          <p:cNvCxnSpPr/>
          <p:nvPr/>
        </p:nvCxnSpPr>
        <p:spPr>
          <a:xfrm>
            <a:off x="1475656" y="1473633"/>
            <a:ext cx="0" cy="52119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467544" y="2924944"/>
            <a:ext cx="1008112"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1547664" y="2924944"/>
            <a:ext cx="7488832" cy="1477328"/>
          </a:xfrm>
          <a:prstGeom prst="rect">
            <a:avLst/>
          </a:prstGeom>
          <a:noFill/>
        </p:spPr>
        <p:txBody>
          <a:bodyPr wrap="square" rtlCol="0">
            <a:spAutoFit/>
          </a:bodyPr>
          <a:lstStyle/>
          <a:p>
            <a:r>
              <a:rPr lang="fr-FR" dirty="0" smtClean="0"/>
              <a:t>‘Maximum </a:t>
            </a:r>
            <a:r>
              <a:rPr lang="fr-FR" dirty="0" err="1" smtClean="0"/>
              <a:t>Cannon</a:t>
            </a:r>
            <a:r>
              <a:rPr lang="fr-FR" dirty="0" smtClean="0"/>
              <a:t>’ est pratique pour catch et ne demande que 70 MP alors que c’est une spéciale active. Néanmoins, il va bien augmenter votre KD en début de combo.  Evitez donc de l’utiliser trop fréquemment et augmentez vos MP pendant votre combo si vous l’aviez utilisé précédemment.     </a:t>
            </a:r>
            <a:r>
              <a:rPr lang="fr-FR" dirty="0" smtClean="0">
                <a:solidFill>
                  <a:srgbClr val="00B0F0"/>
                </a:solidFill>
              </a:rPr>
              <a:t>|Négliger l’utilisation|      </a:t>
            </a:r>
            <a:r>
              <a:rPr lang="fr-FR" u="sng" dirty="0" smtClean="0">
                <a:solidFill>
                  <a:srgbClr val="FFFF00"/>
                </a:solidFill>
              </a:rPr>
              <a:t>Note : 7/10</a:t>
            </a:r>
            <a:endParaRPr lang="fr-FR" u="sng" dirty="0">
              <a:solidFill>
                <a:srgbClr val="FFFF00"/>
              </a:solidFill>
            </a:endParaRPr>
          </a:p>
        </p:txBody>
      </p:sp>
      <p:cxnSp>
        <p:nvCxnSpPr>
          <p:cNvPr id="14" name="Connecteur droit 13"/>
          <p:cNvCxnSpPr/>
          <p:nvPr/>
        </p:nvCxnSpPr>
        <p:spPr>
          <a:xfrm flipH="1">
            <a:off x="456393" y="4437112"/>
            <a:ext cx="1008112" cy="0"/>
          </a:xfrm>
          <a:prstGeom prst="line">
            <a:avLst/>
          </a:prstGeom>
        </p:spPr>
        <p:style>
          <a:lnRef idx="1">
            <a:schemeClr val="accent1"/>
          </a:lnRef>
          <a:fillRef idx="0">
            <a:schemeClr val="accent1"/>
          </a:fillRef>
          <a:effectRef idx="0">
            <a:schemeClr val="accent1"/>
          </a:effectRef>
          <a:fontRef idx="minor">
            <a:schemeClr val="tx1"/>
          </a:fontRef>
        </p:style>
      </p:cxnSp>
      <p:pic>
        <p:nvPicPr>
          <p:cNvPr id="19" name="Image 18" descr="RPassive5.png"/>
          <p:cNvPicPr>
            <a:picLocks noChangeAspect="1"/>
          </p:cNvPicPr>
          <p:nvPr/>
        </p:nvPicPr>
        <p:blipFill>
          <a:blip r:embed="rId4" cstate="print"/>
          <a:stretch>
            <a:fillRect/>
          </a:stretch>
        </p:blipFill>
        <p:spPr>
          <a:xfrm>
            <a:off x="611560" y="5157192"/>
            <a:ext cx="685956" cy="685956"/>
          </a:xfrm>
          <a:prstGeom prst="rect">
            <a:avLst/>
          </a:prstGeom>
        </p:spPr>
      </p:pic>
      <p:sp>
        <p:nvSpPr>
          <p:cNvPr id="22" name="ZoneTexte 21"/>
          <p:cNvSpPr txBox="1"/>
          <p:nvPr/>
        </p:nvSpPr>
        <p:spPr>
          <a:xfrm>
            <a:off x="1547664" y="4365104"/>
            <a:ext cx="7344816" cy="2308324"/>
          </a:xfrm>
          <a:prstGeom prst="rect">
            <a:avLst/>
          </a:prstGeom>
          <a:noFill/>
        </p:spPr>
        <p:txBody>
          <a:bodyPr wrap="square" rtlCol="0">
            <a:spAutoFit/>
          </a:bodyPr>
          <a:lstStyle/>
          <a:p>
            <a:r>
              <a:rPr lang="fr-FR" dirty="0" smtClean="0"/>
              <a:t>‘</a:t>
            </a:r>
            <a:r>
              <a:rPr lang="fr-FR" dirty="0" err="1" smtClean="0"/>
              <a:t>Counter</a:t>
            </a:r>
            <a:r>
              <a:rPr lang="fr-FR" dirty="0" smtClean="0"/>
              <a:t> Chance’ est très utile, presque tout le monde le prend car dés que vous êtes par terre, vous pouvez rattraper avec X au lieu de faire tomber. Ce passif est excellent pour avoir plus de chances de commencer votre combo.  De plus, le </a:t>
            </a:r>
            <a:r>
              <a:rPr lang="fr-FR" dirty="0" err="1" smtClean="0"/>
              <a:t>Raven</a:t>
            </a:r>
            <a:r>
              <a:rPr lang="fr-FR" dirty="0" smtClean="0"/>
              <a:t> est rapide à exécuter cette attaque. De ce fait, l’ennemi, en train de combattre dans le vide, le tant qu’il cancel son attaque, quelque fois, il prend trop de temps. Et c’est la que vous pouvez le rattraper et commencer un combo.              </a:t>
            </a:r>
            <a:r>
              <a:rPr lang="fr-FR" dirty="0" smtClean="0">
                <a:solidFill>
                  <a:srgbClr val="00B0F0"/>
                </a:solidFill>
              </a:rPr>
              <a:t>|Très utile pour catch l’ennemi|</a:t>
            </a:r>
            <a:r>
              <a:rPr lang="fr-FR" dirty="0" smtClean="0"/>
              <a:t>               </a:t>
            </a:r>
            <a:r>
              <a:rPr lang="fr-FR" u="sng" dirty="0" smtClean="0">
                <a:solidFill>
                  <a:srgbClr val="00B050"/>
                </a:solidFill>
              </a:rPr>
              <a:t>Note : 9/10</a:t>
            </a:r>
            <a:endParaRPr lang="fr-FR" u="sng" dirty="0">
              <a:solidFill>
                <a:srgbClr val="00B05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2) Le </a:t>
            </a:r>
            <a:r>
              <a:rPr lang="fr-FR" dirty="0" err="1" smtClean="0">
                <a:solidFill>
                  <a:srgbClr val="FF0000"/>
                </a:solidFill>
              </a:rPr>
              <a:t>Raven</a:t>
            </a:r>
            <a:r>
              <a:rPr lang="fr-FR" dirty="0" smtClean="0">
                <a:solidFill>
                  <a:srgbClr val="FF0000"/>
                </a:solidFill>
              </a:rPr>
              <a:t> Over </a:t>
            </a:r>
            <a:r>
              <a:rPr lang="fr-FR" dirty="0" err="1" smtClean="0">
                <a:solidFill>
                  <a:srgbClr val="FF0000"/>
                </a:solidFill>
              </a:rPr>
              <a:t>Taker</a:t>
            </a:r>
            <a:endParaRPr lang="fr-FR" dirty="0">
              <a:solidFill>
                <a:srgbClr val="FF0000"/>
              </a:solidFill>
            </a:endParaRPr>
          </a:p>
        </p:txBody>
      </p:sp>
      <p:pic>
        <p:nvPicPr>
          <p:cNvPr id="4" name="Espace réservé du contenu 3" descr="HellDive.png"/>
          <p:cNvPicPr>
            <a:picLocks noGrp="1" noChangeAspect="1"/>
          </p:cNvPicPr>
          <p:nvPr>
            <p:ph idx="1"/>
          </p:nvPr>
        </p:nvPicPr>
        <p:blipFill>
          <a:blip r:embed="rId2" cstate="print"/>
          <a:stretch>
            <a:fillRect/>
          </a:stretch>
        </p:blipFill>
        <p:spPr>
          <a:xfrm>
            <a:off x="467544" y="2132856"/>
            <a:ext cx="685714" cy="685714"/>
          </a:xfrm>
        </p:spPr>
      </p:pic>
      <p:sp>
        <p:nvSpPr>
          <p:cNvPr id="5" name="ZoneTexte 4"/>
          <p:cNvSpPr txBox="1"/>
          <p:nvPr/>
        </p:nvSpPr>
        <p:spPr>
          <a:xfrm>
            <a:off x="1259632" y="1628800"/>
            <a:ext cx="7740352" cy="1754326"/>
          </a:xfrm>
          <a:prstGeom prst="rect">
            <a:avLst/>
          </a:prstGeom>
          <a:noFill/>
        </p:spPr>
        <p:txBody>
          <a:bodyPr wrap="square" rtlCol="0">
            <a:spAutoFit/>
          </a:bodyPr>
          <a:lstStyle/>
          <a:p>
            <a:r>
              <a:rPr lang="fr-FR" dirty="0" smtClean="0"/>
              <a:t>‘</a:t>
            </a:r>
            <a:r>
              <a:rPr lang="fr-FR" dirty="0" err="1" smtClean="0"/>
              <a:t>Hell</a:t>
            </a:r>
            <a:r>
              <a:rPr lang="fr-FR" dirty="0" smtClean="0"/>
              <a:t> Dive’ est hautement recommandé pour tout ceux qui ont des problèmes avec les catch du </a:t>
            </a:r>
            <a:r>
              <a:rPr lang="fr-FR" dirty="0" err="1" smtClean="0"/>
              <a:t>Raven</a:t>
            </a:r>
            <a:r>
              <a:rPr lang="fr-FR" dirty="0" smtClean="0"/>
              <a:t>. Pour ceux qui ont du mal, cette compétence pourra venir remplacer le </a:t>
            </a:r>
            <a:r>
              <a:rPr lang="fr-FR" dirty="0" err="1" smtClean="0"/>
              <a:t>Ground</a:t>
            </a:r>
            <a:r>
              <a:rPr lang="fr-FR" dirty="0" smtClean="0"/>
              <a:t> Impact car la </a:t>
            </a:r>
            <a:r>
              <a:rPr lang="fr-FR" dirty="0" err="1" smtClean="0"/>
              <a:t>hitbox</a:t>
            </a:r>
            <a:r>
              <a:rPr lang="fr-FR" dirty="0" smtClean="0"/>
              <a:t> de son 2</a:t>
            </a:r>
            <a:r>
              <a:rPr lang="fr-FR" baseline="30000" dirty="0" smtClean="0"/>
              <a:t>ème</a:t>
            </a:r>
            <a:r>
              <a:rPr lang="fr-FR" dirty="0" smtClean="0"/>
              <a:t> coup est très grande malgré les apparences. Sinon, pas trop de dégâts et l’ennemi peut contourner assez facilement l’attaque en la voyant venir.                </a:t>
            </a:r>
            <a:r>
              <a:rPr lang="fr-FR" dirty="0" smtClean="0">
                <a:solidFill>
                  <a:srgbClr val="00B0F0"/>
                </a:solidFill>
              </a:rPr>
              <a:t>|Très bon mais prévisible|                       </a:t>
            </a:r>
            <a:r>
              <a:rPr lang="fr-FR" u="sng" dirty="0" smtClean="0">
                <a:solidFill>
                  <a:srgbClr val="FFC000"/>
                </a:solidFill>
              </a:rPr>
              <a:t>Note : 6/10</a:t>
            </a:r>
            <a:endParaRPr lang="fr-FR" u="sng" dirty="0">
              <a:solidFill>
                <a:srgbClr val="FFC000"/>
              </a:solidFill>
            </a:endParaRPr>
          </a:p>
        </p:txBody>
      </p:sp>
      <p:pic>
        <p:nvPicPr>
          <p:cNvPr id="6" name="Image 5" descr="Valkyrie_Javelin.png"/>
          <p:cNvPicPr>
            <a:picLocks noChangeAspect="1"/>
          </p:cNvPicPr>
          <p:nvPr/>
        </p:nvPicPr>
        <p:blipFill>
          <a:blip r:embed="rId3" cstate="print"/>
          <a:stretch>
            <a:fillRect/>
          </a:stretch>
        </p:blipFill>
        <p:spPr>
          <a:xfrm rot="5400000">
            <a:off x="467544" y="3789040"/>
            <a:ext cx="685956" cy="685956"/>
          </a:xfrm>
          <a:prstGeom prst="rect">
            <a:avLst/>
          </a:prstGeom>
        </p:spPr>
      </p:pic>
      <p:sp>
        <p:nvSpPr>
          <p:cNvPr id="8" name="ZoneTexte 7"/>
          <p:cNvSpPr txBox="1"/>
          <p:nvPr/>
        </p:nvSpPr>
        <p:spPr>
          <a:xfrm>
            <a:off x="1259632" y="3501008"/>
            <a:ext cx="7776864" cy="1754326"/>
          </a:xfrm>
          <a:prstGeom prst="rect">
            <a:avLst/>
          </a:prstGeom>
          <a:noFill/>
        </p:spPr>
        <p:txBody>
          <a:bodyPr wrap="square" rtlCol="0">
            <a:spAutoFit/>
          </a:bodyPr>
          <a:lstStyle/>
          <a:p>
            <a:r>
              <a:rPr lang="fr-FR" dirty="0" smtClean="0"/>
              <a:t>‘</a:t>
            </a:r>
            <a:r>
              <a:rPr lang="fr-FR" dirty="0" err="1" smtClean="0"/>
              <a:t>Valkyrie’s</a:t>
            </a:r>
            <a:r>
              <a:rPr lang="fr-FR" dirty="0" smtClean="0"/>
              <a:t> </a:t>
            </a:r>
            <a:r>
              <a:rPr lang="fr-FR" dirty="0" err="1" smtClean="0"/>
              <a:t>Javelin</a:t>
            </a:r>
            <a:r>
              <a:rPr lang="fr-FR" dirty="0" smtClean="0"/>
              <a:t>’ est une compétence préférable d’utilisation en </a:t>
            </a:r>
            <a:r>
              <a:rPr lang="fr-FR" dirty="0" err="1" smtClean="0"/>
              <a:t>PvE</a:t>
            </a:r>
            <a:r>
              <a:rPr lang="fr-FR" dirty="0" smtClean="0"/>
              <a:t> car les dégâts sont important mais le point faible est le KD qui s’élève trop vite, pire que Maximum </a:t>
            </a:r>
            <a:r>
              <a:rPr lang="fr-FR" dirty="0" err="1" smtClean="0"/>
              <a:t>Cannon</a:t>
            </a:r>
            <a:r>
              <a:rPr lang="fr-FR" dirty="0" smtClean="0"/>
              <a:t>. En </a:t>
            </a:r>
            <a:r>
              <a:rPr lang="fr-FR" dirty="0" err="1" smtClean="0"/>
              <a:t>PvE</a:t>
            </a:r>
            <a:r>
              <a:rPr lang="fr-FR" dirty="0" smtClean="0"/>
              <a:t>, ça permet de toucher plusieurs cibles. De plus, le </a:t>
            </a:r>
            <a:r>
              <a:rPr lang="fr-FR" dirty="0" err="1" smtClean="0"/>
              <a:t>Nasod</a:t>
            </a:r>
            <a:r>
              <a:rPr lang="fr-FR" dirty="0" smtClean="0"/>
              <a:t> </a:t>
            </a:r>
            <a:r>
              <a:rPr lang="fr-FR" dirty="0" err="1" smtClean="0"/>
              <a:t>Core</a:t>
            </a:r>
            <a:r>
              <a:rPr lang="fr-FR" dirty="0" smtClean="0"/>
              <a:t> ajoute encore plus de dégâts.</a:t>
            </a:r>
          </a:p>
          <a:p>
            <a:r>
              <a:rPr lang="fr-FR" dirty="0" smtClean="0"/>
              <a:t> </a:t>
            </a:r>
            <a:r>
              <a:rPr lang="fr-FR" dirty="0" smtClean="0"/>
              <a:t>                </a:t>
            </a:r>
            <a:r>
              <a:rPr lang="fr-FR" dirty="0" smtClean="0">
                <a:solidFill>
                  <a:srgbClr val="00B0F0"/>
                </a:solidFill>
              </a:rPr>
              <a:t>|A n’utiliser qu’en </a:t>
            </a:r>
            <a:r>
              <a:rPr lang="fr-FR" dirty="0" err="1" smtClean="0">
                <a:solidFill>
                  <a:srgbClr val="00B0F0"/>
                </a:solidFill>
              </a:rPr>
              <a:t>PvE</a:t>
            </a:r>
            <a:r>
              <a:rPr lang="fr-FR" dirty="0" smtClean="0">
                <a:solidFill>
                  <a:srgbClr val="00B0F0"/>
                </a:solidFill>
              </a:rPr>
              <a:t> pour ses dégâts|                      </a:t>
            </a:r>
            <a:r>
              <a:rPr lang="fr-FR" u="sng" dirty="0" smtClean="0">
                <a:solidFill>
                  <a:srgbClr val="FFFF00"/>
                </a:solidFill>
              </a:rPr>
              <a:t>Note : 7/10</a:t>
            </a:r>
          </a:p>
          <a:p>
            <a:r>
              <a:rPr lang="fr-FR" dirty="0" smtClean="0"/>
              <a:t> </a:t>
            </a:r>
            <a:endParaRPr lang="fr-FR" dirty="0"/>
          </a:p>
        </p:txBody>
      </p:sp>
      <p:cxnSp>
        <p:nvCxnSpPr>
          <p:cNvPr id="10" name="Connecteur droit 9"/>
          <p:cNvCxnSpPr/>
          <p:nvPr/>
        </p:nvCxnSpPr>
        <p:spPr>
          <a:xfrm flipH="1">
            <a:off x="1259632" y="1628800"/>
            <a:ext cx="22302" cy="50405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417838" y="3429000"/>
            <a:ext cx="8640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395536" y="5013176"/>
            <a:ext cx="880349" cy="0"/>
          </a:xfrm>
          <a:prstGeom prst="line">
            <a:avLst/>
          </a:prstGeom>
        </p:spPr>
        <p:style>
          <a:lnRef idx="1">
            <a:schemeClr val="accent1"/>
          </a:lnRef>
          <a:fillRef idx="0">
            <a:schemeClr val="accent1"/>
          </a:fillRef>
          <a:effectRef idx="0">
            <a:schemeClr val="accent1"/>
          </a:effectRef>
          <a:fontRef idx="minor">
            <a:schemeClr val="tx1"/>
          </a:fontRef>
        </p:style>
      </p:cxnSp>
      <p:pic>
        <p:nvPicPr>
          <p:cNvPr id="18" name="Image 17" descr="RArmorBreak.png"/>
          <p:cNvPicPr>
            <a:picLocks noChangeAspect="1"/>
          </p:cNvPicPr>
          <p:nvPr/>
        </p:nvPicPr>
        <p:blipFill>
          <a:blip r:embed="rId4" cstate="print"/>
          <a:stretch>
            <a:fillRect/>
          </a:stretch>
        </p:blipFill>
        <p:spPr>
          <a:xfrm>
            <a:off x="467544" y="5445224"/>
            <a:ext cx="707281" cy="730582"/>
          </a:xfrm>
          <a:prstGeom prst="rect">
            <a:avLst/>
          </a:prstGeom>
        </p:spPr>
      </p:pic>
      <p:sp>
        <p:nvSpPr>
          <p:cNvPr id="19" name="ZoneTexte 18"/>
          <p:cNvSpPr txBox="1"/>
          <p:nvPr/>
        </p:nvSpPr>
        <p:spPr>
          <a:xfrm>
            <a:off x="1259632" y="4987042"/>
            <a:ext cx="7776864" cy="1754326"/>
          </a:xfrm>
          <a:prstGeom prst="rect">
            <a:avLst/>
          </a:prstGeom>
          <a:noFill/>
        </p:spPr>
        <p:txBody>
          <a:bodyPr wrap="square" rtlCol="0">
            <a:spAutoFit/>
          </a:bodyPr>
          <a:lstStyle/>
          <a:p>
            <a:r>
              <a:rPr lang="fr-FR" dirty="0" smtClean="0"/>
              <a:t>‘Armor Crash’ est quasiment indispensable pour le PvP. Ses effets montrent pourquoi je dis ça : De -35 à -55% de P-DEF selon le niveau de la compétence, avec bien sur 100% de chance de réussir. En gros, vous faites à peu de choses près 1,5x plus de dégâts après l’avoir fait sur un ennemi. (Au lieu de 1000, vous tapez 1500, pour ceux qui ne sont pas fort en maths)    </a:t>
            </a:r>
            <a:r>
              <a:rPr lang="fr-FR" dirty="0" smtClean="0">
                <a:solidFill>
                  <a:srgbClr val="00B0F0"/>
                </a:solidFill>
              </a:rPr>
              <a:t>|Des dégâts, des dégâts et des dégâts|    </a:t>
            </a:r>
            <a:r>
              <a:rPr lang="fr-FR" u="sng" dirty="0" smtClean="0">
                <a:solidFill>
                  <a:srgbClr val="00B050"/>
                </a:solidFill>
              </a:rPr>
              <a:t>Note : 9/10</a:t>
            </a:r>
            <a:endParaRPr lang="fr-FR" u="sng" dirty="0">
              <a:solidFill>
                <a:srgbClr val="00B05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hragebolt.png"/>
          <p:cNvPicPr>
            <a:picLocks noGrp="1" noChangeAspect="1"/>
          </p:cNvPicPr>
          <p:nvPr>
            <p:ph idx="1"/>
          </p:nvPr>
        </p:nvPicPr>
        <p:blipFill>
          <a:blip r:embed="rId2" cstate="print"/>
          <a:stretch>
            <a:fillRect/>
          </a:stretch>
        </p:blipFill>
        <p:spPr>
          <a:xfrm>
            <a:off x="251520" y="2276872"/>
            <a:ext cx="792088" cy="792088"/>
          </a:xfrm>
        </p:spPr>
      </p:pic>
      <p:pic>
        <p:nvPicPr>
          <p:cNvPr id="5" name="Image 4" descr="ChargeBoltBlood.png"/>
          <p:cNvPicPr>
            <a:picLocks noChangeAspect="1"/>
          </p:cNvPicPr>
          <p:nvPr/>
        </p:nvPicPr>
        <p:blipFill>
          <a:blip r:embed="rId3" cstate="print"/>
          <a:stretch>
            <a:fillRect/>
          </a:stretch>
        </p:blipFill>
        <p:spPr>
          <a:xfrm>
            <a:off x="1043608" y="2276872"/>
            <a:ext cx="792088" cy="777686"/>
          </a:xfrm>
          <a:prstGeom prst="rect">
            <a:avLst/>
          </a:prstGeom>
        </p:spPr>
      </p:pic>
      <p:cxnSp>
        <p:nvCxnSpPr>
          <p:cNvPr id="7" name="Connecteur droit 6"/>
          <p:cNvCxnSpPr/>
          <p:nvPr/>
        </p:nvCxnSpPr>
        <p:spPr>
          <a:xfrm>
            <a:off x="1907704" y="1556792"/>
            <a:ext cx="0" cy="5040560"/>
          </a:xfrm>
          <a:prstGeom prst="line">
            <a:avLst/>
          </a:prstGeom>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051720" y="1700808"/>
            <a:ext cx="6984776" cy="2308324"/>
          </a:xfrm>
          <a:prstGeom prst="rect">
            <a:avLst/>
          </a:prstGeom>
          <a:noFill/>
        </p:spPr>
        <p:txBody>
          <a:bodyPr wrap="square" rtlCol="0">
            <a:spAutoFit/>
          </a:bodyPr>
          <a:lstStyle/>
          <a:p>
            <a:r>
              <a:rPr lang="fr-FR" dirty="0" smtClean="0"/>
              <a:t>  </a:t>
            </a:r>
            <a:r>
              <a:rPr lang="fr-FR" dirty="0" err="1" smtClean="0"/>
              <a:t>Charged</a:t>
            </a:r>
            <a:r>
              <a:rPr lang="fr-FR" dirty="0" smtClean="0"/>
              <a:t> </a:t>
            </a:r>
            <a:r>
              <a:rPr lang="fr-FR" dirty="0" err="1" smtClean="0"/>
              <a:t>Bolt</a:t>
            </a:r>
            <a:r>
              <a:rPr lang="fr-FR" dirty="0" smtClean="0"/>
              <a:t> est séparé en 2 choix bien distinct. Celui à gauche pour le </a:t>
            </a:r>
            <a:r>
              <a:rPr lang="fr-FR" dirty="0" err="1" smtClean="0"/>
              <a:t>PvP</a:t>
            </a:r>
            <a:r>
              <a:rPr lang="fr-FR" dirty="0" smtClean="0"/>
              <a:t>, celui à droite pour le </a:t>
            </a:r>
            <a:r>
              <a:rPr lang="fr-FR" dirty="0" err="1" smtClean="0"/>
              <a:t>PvP</a:t>
            </a:r>
            <a:r>
              <a:rPr lang="fr-FR" dirty="0" smtClean="0"/>
              <a:t>/</a:t>
            </a:r>
            <a:r>
              <a:rPr lang="fr-FR" dirty="0" err="1" smtClean="0"/>
              <a:t>PvE</a:t>
            </a:r>
            <a:r>
              <a:rPr lang="fr-FR" dirty="0" smtClean="0"/>
              <a:t>. </a:t>
            </a:r>
            <a:r>
              <a:rPr lang="fr-FR" dirty="0" err="1" smtClean="0"/>
              <a:t>Hedgehog</a:t>
            </a:r>
            <a:r>
              <a:rPr lang="fr-FR" dirty="0" smtClean="0"/>
              <a:t> </a:t>
            </a:r>
            <a:r>
              <a:rPr lang="fr-FR" dirty="0" smtClean="0"/>
              <a:t>est pour faire un X aérien mais Bloody </a:t>
            </a:r>
            <a:r>
              <a:rPr lang="fr-FR" dirty="0" err="1" smtClean="0"/>
              <a:t>Thorns</a:t>
            </a:r>
            <a:r>
              <a:rPr lang="fr-FR" dirty="0" smtClean="0"/>
              <a:t> est privilégié pour le gros </a:t>
            </a:r>
            <a:r>
              <a:rPr lang="fr-FR" dirty="0" err="1" smtClean="0"/>
              <a:t>stun</a:t>
            </a:r>
            <a:r>
              <a:rPr lang="fr-FR" dirty="0" smtClean="0"/>
              <a:t>. Je vous conseille donc de prendre celui de droite parce que sa portée est beaucoup plus grande et le </a:t>
            </a:r>
            <a:r>
              <a:rPr lang="fr-FR" dirty="0" err="1" smtClean="0"/>
              <a:t>stun</a:t>
            </a:r>
            <a:r>
              <a:rPr lang="fr-FR" dirty="0" smtClean="0"/>
              <a:t> permet de rattraper plus facilement l’adversaire.</a:t>
            </a:r>
          </a:p>
          <a:p>
            <a:r>
              <a:rPr lang="fr-FR" dirty="0" smtClean="0">
                <a:solidFill>
                  <a:srgbClr val="00B0F0"/>
                </a:solidFill>
              </a:rPr>
              <a:t>       |Une question de portée et donc de catch|            </a:t>
            </a:r>
            <a:r>
              <a:rPr lang="fr-FR" u="sng" dirty="0" smtClean="0">
                <a:solidFill>
                  <a:srgbClr val="FFFF00"/>
                </a:solidFill>
              </a:rPr>
              <a:t>Note : 7/10</a:t>
            </a:r>
          </a:p>
          <a:p>
            <a:endParaRPr lang="fr-FR" dirty="0"/>
          </a:p>
        </p:txBody>
      </p:sp>
      <p:cxnSp>
        <p:nvCxnSpPr>
          <p:cNvPr id="10" name="Connecteur droit 9"/>
          <p:cNvCxnSpPr/>
          <p:nvPr/>
        </p:nvCxnSpPr>
        <p:spPr>
          <a:xfrm>
            <a:off x="251520" y="3789040"/>
            <a:ext cx="1584176" cy="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Image 11" descr="Guardianstrike.png"/>
          <p:cNvPicPr>
            <a:picLocks noChangeAspect="1"/>
          </p:cNvPicPr>
          <p:nvPr/>
        </p:nvPicPr>
        <p:blipFill>
          <a:blip r:embed="rId4" cstate="print"/>
          <a:stretch>
            <a:fillRect/>
          </a:stretch>
        </p:blipFill>
        <p:spPr>
          <a:xfrm>
            <a:off x="251520" y="4725144"/>
            <a:ext cx="792088" cy="792088"/>
          </a:xfrm>
          <a:prstGeom prst="rect">
            <a:avLst/>
          </a:prstGeom>
        </p:spPr>
      </p:pic>
      <p:pic>
        <p:nvPicPr>
          <p:cNvPr id="13" name="Image 12" descr="Nuclear.png"/>
          <p:cNvPicPr>
            <a:picLocks noChangeAspect="1"/>
          </p:cNvPicPr>
          <p:nvPr/>
        </p:nvPicPr>
        <p:blipFill>
          <a:blip r:embed="rId5" cstate="print"/>
          <a:stretch>
            <a:fillRect/>
          </a:stretch>
        </p:blipFill>
        <p:spPr>
          <a:xfrm>
            <a:off x="1043608" y="4725144"/>
            <a:ext cx="792088" cy="792088"/>
          </a:xfrm>
          <a:prstGeom prst="rect">
            <a:avLst/>
          </a:prstGeom>
        </p:spPr>
      </p:pic>
      <p:sp>
        <p:nvSpPr>
          <p:cNvPr id="15" name="ZoneTexte 14"/>
          <p:cNvSpPr txBox="1"/>
          <p:nvPr/>
        </p:nvSpPr>
        <p:spPr>
          <a:xfrm>
            <a:off x="2051720" y="3718679"/>
            <a:ext cx="6912768" cy="3139321"/>
          </a:xfrm>
          <a:prstGeom prst="rect">
            <a:avLst/>
          </a:prstGeom>
          <a:noFill/>
        </p:spPr>
        <p:txBody>
          <a:bodyPr wrap="square" rtlCol="0">
            <a:spAutoFit/>
          </a:bodyPr>
          <a:lstStyle/>
          <a:p>
            <a:r>
              <a:rPr lang="fr-FR" dirty="0" smtClean="0"/>
              <a:t>  ‘Guardian Strike’ et ‘</a:t>
            </a:r>
            <a:r>
              <a:rPr lang="fr-FR" dirty="0" err="1" smtClean="0"/>
              <a:t>Nuclear</a:t>
            </a:r>
            <a:r>
              <a:rPr lang="fr-FR" dirty="0" smtClean="0"/>
              <a:t>’ n’ont pas grand-chose de différent mis à part la portée. </a:t>
            </a:r>
            <a:r>
              <a:rPr lang="fr-FR" dirty="0" err="1" smtClean="0"/>
              <a:t>Nuclear</a:t>
            </a:r>
            <a:r>
              <a:rPr lang="fr-FR" dirty="0" smtClean="0"/>
              <a:t> Strike est plus quand on ne veut pas trop avoir de doutes si vous avez eu l’adversaire ou non. C’est très honnêtement une question de goût.</a:t>
            </a:r>
          </a:p>
          <a:p>
            <a:r>
              <a:rPr lang="fr-FR" dirty="0" smtClean="0"/>
              <a:t>A noter : Guardian Strike fait plus de dégâts en </a:t>
            </a:r>
            <a:r>
              <a:rPr lang="fr-FR" dirty="0" err="1" smtClean="0"/>
              <a:t>PvP</a:t>
            </a:r>
            <a:r>
              <a:rPr lang="fr-FR" dirty="0" smtClean="0"/>
              <a:t> sans trop donner de coups et donc sans trop donner de PM à l’adversaire.</a:t>
            </a:r>
            <a:br>
              <a:rPr lang="fr-FR" dirty="0" smtClean="0"/>
            </a:br>
            <a:r>
              <a:rPr lang="fr-FR" dirty="0" err="1" smtClean="0"/>
              <a:t>Nuclear</a:t>
            </a:r>
            <a:r>
              <a:rPr lang="fr-FR" dirty="0" smtClean="0"/>
              <a:t> ne fait pas tant de dégâts en </a:t>
            </a:r>
            <a:r>
              <a:rPr lang="fr-FR" dirty="0" err="1" smtClean="0"/>
              <a:t>PvP</a:t>
            </a:r>
            <a:r>
              <a:rPr lang="fr-FR" dirty="0" smtClean="0"/>
              <a:t> mais donne beaucoup de MP à l’adversaire. Je privilégierais donc ‘Guardian Strike’ pour l’efficacité et ‘</a:t>
            </a:r>
            <a:r>
              <a:rPr lang="fr-FR" dirty="0" err="1" smtClean="0"/>
              <a:t>Nuclear</a:t>
            </a:r>
            <a:r>
              <a:rPr lang="fr-FR" dirty="0" smtClean="0"/>
              <a:t>’ pour la beauté de l’attaque !</a:t>
            </a:r>
          </a:p>
          <a:p>
            <a:r>
              <a:rPr lang="fr-FR" dirty="0" smtClean="0"/>
              <a:t> </a:t>
            </a:r>
            <a:r>
              <a:rPr lang="fr-FR" dirty="0" smtClean="0"/>
              <a:t>                       </a:t>
            </a:r>
            <a:r>
              <a:rPr lang="fr-FR" dirty="0" smtClean="0">
                <a:solidFill>
                  <a:srgbClr val="00B0F0"/>
                </a:solidFill>
              </a:rPr>
              <a:t>|Une question de goût|                           </a:t>
            </a:r>
            <a:r>
              <a:rPr lang="fr-FR" u="sng" dirty="0" smtClean="0">
                <a:solidFill>
                  <a:srgbClr val="92D050"/>
                </a:solidFill>
              </a:rPr>
              <a:t>Note : 8/10</a:t>
            </a:r>
          </a:p>
          <a:p>
            <a:r>
              <a:rPr lang="fr-FR" dirty="0" smtClean="0"/>
              <a:t> </a:t>
            </a:r>
            <a:r>
              <a:rPr lang="fr-FR" dirty="0" smtClean="0"/>
              <a:t>                        </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Le </a:t>
            </a:r>
            <a:r>
              <a:rPr lang="fr-FR" dirty="0" err="1" smtClean="0">
                <a:solidFill>
                  <a:srgbClr val="FF0000"/>
                </a:solidFill>
              </a:rPr>
              <a:t>Raven</a:t>
            </a:r>
            <a:r>
              <a:rPr lang="fr-FR" dirty="0" smtClean="0">
                <a:solidFill>
                  <a:srgbClr val="FF0000"/>
                </a:solidFill>
              </a:rPr>
              <a:t> </a:t>
            </a:r>
            <a:r>
              <a:rPr lang="fr-FR" dirty="0" err="1" smtClean="0">
                <a:solidFill>
                  <a:srgbClr val="FF0000"/>
                </a:solidFill>
              </a:rPr>
              <a:t>Reckless</a:t>
            </a:r>
            <a:r>
              <a:rPr lang="fr-FR" dirty="0" smtClean="0">
                <a:solidFill>
                  <a:srgbClr val="FF0000"/>
                </a:solidFill>
              </a:rPr>
              <a:t> </a:t>
            </a:r>
            <a:r>
              <a:rPr lang="fr-FR" dirty="0" err="1" smtClean="0">
                <a:solidFill>
                  <a:srgbClr val="FF0000"/>
                </a:solidFill>
              </a:rPr>
              <a:t>Fist</a:t>
            </a:r>
            <a:endParaRPr lang="fr-FR" dirty="0">
              <a:solidFill>
                <a:srgbClr val="FF0000"/>
              </a:solidFill>
            </a:endParaRPr>
          </a:p>
        </p:txBody>
      </p:sp>
      <p:sp>
        <p:nvSpPr>
          <p:cNvPr id="3" name="Espace réservé du contenu 2"/>
          <p:cNvSpPr>
            <a:spLocks noGrp="1"/>
          </p:cNvSpPr>
          <p:nvPr>
            <p:ph idx="1"/>
          </p:nvPr>
        </p:nvSpPr>
        <p:spPr>
          <a:xfrm>
            <a:off x="1547664" y="1412776"/>
            <a:ext cx="7488832" cy="2592288"/>
          </a:xfrm>
        </p:spPr>
        <p:txBody>
          <a:bodyPr>
            <a:normAutofit/>
          </a:bodyPr>
          <a:lstStyle/>
          <a:p>
            <a:pPr>
              <a:buNone/>
            </a:pPr>
            <a:r>
              <a:rPr lang="fr-FR" sz="1800" dirty="0" smtClean="0"/>
              <a:t>       C’est </a:t>
            </a:r>
            <a:r>
              <a:rPr lang="fr-FR" sz="1800" dirty="0" smtClean="0"/>
              <a:t>LA technique la plus souvent utilisée pour attraper l’adversaire et </a:t>
            </a:r>
            <a:r>
              <a:rPr lang="fr-FR" sz="1800" dirty="0" smtClean="0"/>
              <a:t>en plus le </a:t>
            </a:r>
            <a:r>
              <a:rPr lang="fr-FR" sz="1800" dirty="0" err="1" smtClean="0"/>
              <a:t>stun</a:t>
            </a:r>
            <a:r>
              <a:rPr lang="fr-FR" sz="1800" dirty="0" smtClean="0"/>
              <a:t> </a:t>
            </a:r>
            <a:r>
              <a:rPr lang="fr-FR" sz="1800" dirty="0" smtClean="0"/>
              <a:t>: ‘</a:t>
            </a:r>
            <a:r>
              <a:rPr lang="fr-FR" sz="1800" dirty="0" err="1" smtClean="0"/>
              <a:t>Limit</a:t>
            </a:r>
            <a:r>
              <a:rPr lang="fr-FR" sz="1800" dirty="0" smtClean="0"/>
              <a:t> </a:t>
            </a:r>
            <a:r>
              <a:rPr lang="fr-FR" sz="1800" dirty="0" err="1" smtClean="0"/>
              <a:t>Crusher</a:t>
            </a:r>
            <a:r>
              <a:rPr lang="fr-FR" sz="1800" dirty="0" smtClean="0"/>
              <a:t>’ a une chance de </a:t>
            </a:r>
            <a:r>
              <a:rPr lang="fr-FR" sz="1800" dirty="0" err="1" smtClean="0"/>
              <a:t>stun</a:t>
            </a:r>
            <a:r>
              <a:rPr lang="fr-FR" sz="1800" dirty="0" smtClean="0"/>
              <a:t> assez importante, 50% de chances de </a:t>
            </a:r>
            <a:r>
              <a:rPr lang="fr-FR" sz="1800" dirty="0" err="1" smtClean="0"/>
              <a:t>stun</a:t>
            </a:r>
            <a:r>
              <a:rPr lang="fr-FR" sz="1800" dirty="0" smtClean="0"/>
              <a:t> pendant 1,5 secondes, ce qui vous laisse le temps de vous placer comme vous voulez pour débuter un combo. Il a aussi 50% de chances de critiques auxquels il ne faut pas négliger. Tout ça pour un coût de PM qui est seulement de 40 avec un </a:t>
            </a:r>
            <a:r>
              <a:rPr lang="fr-FR" sz="1800" dirty="0" err="1" smtClean="0"/>
              <a:t>cooldown</a:t>
            </a:r>
            <a:r>
              <a:rPr lang="fr-FR" sz="1800" dirty="0" smtClean="0"/>
              <a:t> qui est de seulement 6 secondes</a:t>
            </a:r>
            <a:r>
              <a:rPr lang="fr-FR" sz="1800" dirty="0" smtClean="0"/>
              <a:t>.</a:t>
            </a:r>
          </a:p>
          <a:p>
            <a:pPr>
              <a:buNone/>
            </a:pPr>
            <a:r>
              <a:rPr lang="fr-FR" sz="1800" dirty="0" smtClean="0"/>
              <a:t> </a:t>
            </a:r>
            <a:r>
              <a:rPr lang="fr-FR" sz="1800" dirty="0" smtClean="0"/>
              <a:t>                        </a:t>
            </a:r>
            <a:r>
              <a:rPr lang="fr-FR" sz="1800" dirty="0" smtClean="0">
                <a:solidFill>
                  <a:srgbClr val="00B0F0"/>
                </a:solidFill>
              </a:rPr>
              <a:t>|Rapidité, efficacité, fais péter|                      </a:t>
            </a:r>
            <a:r>
              <a:rPr lang="fr-FR" sz="1800" u="sng" dirty="0" smtClean="0">
                <a:solidFill>
                  <a:srgbClr val="7030A0"/>
                </a:solidFill>
              </a:rPr>
              <a:t>Note : 10/10</a:t>
            </a:r>
            <a:endParaRPr lang="fr-FR" sz="1800" u="sng" dirty="0">
              <a:solidFill>
                <a:srgbClr val="7030A0"/>
              </a:solidFill>
            </a:endParaRPr>
          </a:p>
        </p:txBody>
      </p:sp>
      <p:pic>
        <p:nvPicPr>
          <p:cNvPr id="4" name="Image 3" descr="LimitCrusher.png"/>
          <p:cNvPicPr>
            <a:picLocks noChangeAspect="1"/>
          </p:cNvPicPr>
          <p:nvPr/>
        </p:nvPicPr>
        <p:blipFill>
          <a:blip r:embed="rId2" cstate="print"/>
          <a:stretch>
            <a:fillRect/>
          </a:stretch>
        </p:blipFill>
        <p:spPr>
          <a:xfrm>
            <a:off x="755576" y="2276872"/>
            <a:ext cx="720080" cy="720080"/>
          </a:xfrm>
          <a:prstGeom prst="rect">
            <a:avLst/>
          </a:prstGeom>
        </p:spPr>
      </p:pic>
      <p:cxnSp>
        <p:nvCxnSpPr>
          <p:cNvPr id="6" name="Connecteur droit 5"/>
          <p:cNvCxnSpPr/>
          <p:nvPr/>
        </p:nvCxnSpPr>
        <p:spPr>
          <a:xfrm>
            <a:off x="1763688" y="1484784"/>
            <a:ext cx="0" cy="5184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323528" y="4005064"/>
            <a:ext cx="1440160"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age 8" descr="ExplosiveNasodArm.png"/>
          <p:cNvPicPr>
            <a:picLocks noChangeAspect="1"/>
          </p:cNvPicPr>
          <p:nvPr/>
        </p:nvPicPr>
        <p:blipFill>
          <a:blip r:embed="rId3" cstate="print"/>
          <a:stretch>
            <a:fillRect/>
          </a:stretch>
        </p:blipFill>
        <p:spPr>
          <a:xfrm>
            <a:off x="683568" y="4725144"/>
            <a:ext cx="720080" cy="720080"/>
          </a:xfrm>
          <a:prstGeom prst="rect">
            <a:avLst/>
          </a:prstGeom>
        </p:spPr>
      </p:pic>
      <p:sp>
        <p:nvSpPr>
          <p:cNvPr id="11" name="ZoneTexte 10"/>
          <p:cNvSpPr txBox="1"/>
          <p:nvPr/>
        </p:nvSpPr>
        <p:spPr>
          <a:xfrm>
            <a:off x="1763688" y="4005064"/>
            <a:ext cx="7200800" cy="2585323"/>
          </a:xfrm>
          <a:prstGeom prst="rect">
            <a:avLst/>
          </a:prstGeom>
          <a:noFill/>
        </p:spPr>
        <p:txBody>
          <a:bodyPr wrap="square" rtlCol="0">
            <a:spAutoFit/>
          </a:bodyPr>
          <a:lstStyle/>
          <a:p>
            <a:r>
              <a:rPr lang="fr-FR" dirty="0" smtClean="0"/>
              <a:t>  Ce passif est très utile pour infliger des dégâts. L’explosion n’en fait pas beaucoup, de dégâts, mais c’est l’effet qui en découle. Une fois cette explosion créé sur l’ennemi, vous avez 100% de chance de faire un certain nombre de coups critiques selon l’amélioration de la compétence. (</a:t>
            </a:r>
            <a:r>
              <a:rPr lang="fr-FR" dirty="0" err="1" smtClean="0"/>
              <a:t>cf.La</a:t>
            </a:r>
            <a:r>
              <a:rPr lang="fr-FR" dirty="0" smtClean="0"/>
              <a:t> ‘</a:t>
            </a:r>
            <a:r>
              <a:rPr lang="fr-FR" dirty="0" err="1" smtClean="0"/>
              <a:t>Rapid</a:t>
            </a:r>
            <a:r>
              <a:rPr lang="fr-FR" dirty="0" smtClean="0"/>
              <a:t> </a:t>
            </a:r>
            <a:r>
              <a:rPr lang="fr-FR" dirty="0" err="1" smtClean="0"/>
              <a:t>attack</a:t>
            </a:r>
            <a:r>
              <a:rPr lang="fr-FR" dirty="0" smtClean="0"/>
              <a:t>’). Cependant, si vous n’avez pas de chance, le ENH peut s’activer lors du X aérien et peut donc vous le faire rater, c’est pour ça que l’autre choix de compétence n’est peut-être pas si idiot que cela pourrait paraître.</a:t>
            </a:r>
          </a:p>
          <a:p>
            <a:r>
              <a:rPr lang="fr-FR" dirty="0" smtClean="0"/>
              <a:t> </a:t>
            </a:r>
            <a:r>
              <a:rPr lang="fr-FR" dirty="0" smtClean="0"/>
              <a:t>                    </a:t>
            </a:r>
            <a:r>
              <a:rPr lang="fr-FR" dirty="0" smtClean="0">
                <a:solidFill>
                  <a:srgbClr val="00B0F0"/>
                </a:solidFill>
              </a:rPr>
              <a:t>|Aide pour devenir bourrin|                            </a:t>
            </a:r>
            <a:r>
              <a:rPr lang="fr-FR" u="sng" dirty="0" smtClean="0">
                <a:solidFill>
                  <a:srgbClr val="FFFF00"/>
                </a:solidFill>
              </a:rPr>
              <a:t>Note :  7/10</a:t>
            </a:r>
            <a:endParaRPr lang="fr-FR" u="sng" dirty="0">
              <a:solidFill>
                <a:srgbClr val="FFFF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Wild_Charge.png"/>
          <p:cNvPicPr>
            <a:picLocks noGrp="1" noChangeAspect="1"/>
          </p:cNvPicPr>
          <p:nvPr>
            <p:ph idx="1"/>
          </p:nvPr>
        </p:nvPicPr>
        <p:blipFill>
          <a:blip r:embed="rId2" cstate="print"/>
          <a:stretch>
            <a:fillRect/>
          </a:stretch>
        </p:blipFill>
        <p:spPr>
          <a:xfrm>
            <a:off x="899592" y="1866090"/>
            <a:ext cx="775026" cy="775026"/>
          </a:xfrm>
        </p:spPr>
      </p:pic>
      <p:pic>
        <p:nvPicPr>
          <p:cNvPr id="5" name="Image 4" descr="RFSactive1.png"/>
          <p:cNvPicPr>
            <a:picLocks noChangeAspect="1"/>
          </p:cNvPicPr>
          <p:nvPr/>
        </p:nvPicPr>
        <p:blipFill>
          <a:blip r:embed="rId3" cstate="print"/>
          <a:stretch>
            <a:fillRect/>
          </a:stretch>
        </p:blipFill>
        <p:spPr>
          <a:xfrm>
            <a:off x="366060" y="3645024"/>
            <a:ext cx="792088" cy="792088"/>
          </a:xfrm>
          <a:prstGeom prst="rect">
            <a:avLst/>
          </a:prstGeom>
        </p:spPr>
      </p:pic>
      <p:pic>
        <p:nvPicPr>
          <p:cNvPr id="6" name="Image 5" descr="Arcenemy.png"/>
          <p:cNvPicPr>
            <a:picLocks noChangeAspect="1"/>
          </p:cNvPicPr>
          <p:nvPr/>
        </p:nvPicPr>
        <p:blipFill>
          <a:blip r:embed="rId4" cstate="print"/>
          <a:stretch>
            <a:fillRect/>
          </a:stretch>
        </p:blipFill>
        <p:spPr>
          <a:xfrm>
            <a:off x="1158148" y="3645024"/>
            <a:ext cx="792088" cy="792088"/>
          </a:xfrm>
          <a:prstGeom prst="rect">
            <a:avLst/>
          </a:prstGeom>
        </p:spPr>
      </p:pic>
      <p:pic>
        <p:nvPicPr>
          <p:cNvPr id="7" name="Image 6" descr="Spritualised_Fury.PNG"/>
          <p:cNvPicPr>
            <a:picLocks noChangeAspect="1"/>
          </p:cNvPicPr>
          <p:nvPr/>
        </p:nvPicPr>
        <p:blipFill>
          <a:blip r:embed="rId5" cstate="print"/>
          <a:stretch>
            <a:fillRect/>
          </a:stretch>
        </p:blipFill>
        <p:spPr>
          <a:xfrm>
            <a:off x="734310" y="5442801"/>
            <a:ext cx="792088" cy="792088"/>
          </a:xfrm>
          <a:prstGeom prst="rect">
            <a:avLst/>
          </a:prstGeom>
        </p:spPr>
      </p:pic>
      <p:cxnSp>
        <p:nvCxnSpPr>
          <p:cNvPr id="9" name="Connecteur droit 8"/>
          <p:cNvCxnSpPr/>
          <p:nvPr/>
        </p:nvCxnSpPr>
        <p:spPr>
          <a:xfrm>
            <a:off x="2051720" y="1484784"/>
            <a:ext cx="0" cy="5184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323528" y="3098436"/>
            <a:ext cx="17281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684584" y="4869160"/>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323528" y="5042652"/>
            <a:ext cx="1728192"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2051720" y="1354743"/>
            <a:ext cx="6912768" cy="1754326"/>
          </a:xfrm>
          <a:prstGeom prst="rect">
            <a:avLst/>
          </a:prstGeom>
          <a:noFill/>
        </p:spPr>
        <p:txBody>
          <a:bodyPr wrap="square" rtlCol="0">
            <a:spAutoFit/>
          </a:bodyPr>
          <a:lstStyle/>
          <a:p>
            <a:r>
              <a:rPr lang="fr-FR" dirty="0" smtClean="0"/>
              <a:t>Cette technique est super pour le </a:t>
            </a:r>
            <a:r>
              <a:rPr lang="fr-FR" dirty="0" err="1" smtClean="0"/>
              <a:t>PvE</a:t>
            </a:r>
            <a:r>
              <a:rPr lang="fr-FR" dirty="0" smtClean="0"/>
              <a:t>. Les dégâts sont de plus en plus grand en fonction de combien de temps vous le chargez. En </a:t>
            </a:r>
            <a:r>
              <a:rPr lang="fr-FR" dirty="0" err="1" smtClean="0"/>
              <a:t>PvP</a:t>
            </a:r>
            <a:r>
              <a:rPr lang="fr-FR" dirty="0" smtClean="0"/>
              <a:t>, ^vos adversaires n’attendent pas. Par contre, en </a:t>
            </a:r>
            <a:r>
              <a:rPr lang="fr-FR" dirty="0" err="1" smtClean="0"/>
              <a:t>PvE</a:t>
            </a:r>
            <a:r>
              <a:rPr lang="fr-FR" dirty="0" smtClean="0"/>
              <a:t>, les monstres sont, de base, lent à attaquer. De plus, le chargement est moins long si on vous attaque !            </a:t>
            </a:r>
          </a:p>
          <a:p>
            <a:r>
              <a:rPr lang="fr-FR" dirty="0" smtClean="0"/>
              <a:t>                           </a:t>
            </a:r>
            <a:r>
              <a:rPr lang="fr-FR" dirty="0" smtClean="0">
                <a:solidFill>
                  <a:srgbClr val="00B0F0"/>
                </a:solidFill>
              </a:rPr>
              <a:t>|FALCON PUNCH !|</a:t>
            </a:r>
            <a:r>
              <a:rPr lang="fr-FR" dirty="0" smtClean="0"/>
              <a:t>                                 </a:t>
            </a:r>
            <a:r>
              <a:rPr lang="fr-FR" dirty="0" smtClean="0">
                <a:solidFill>
                  <a:srgbClr val="FFFF00"/>
                </a:solidFill>
              </a:rPr>
              <a:t>Note : 7/10</a:t>
            </a:r>
          </a:p>
        </p:txBody>
      </p:sp>
      <p:sp>
        <p:nvSpPr>
          <p:cNvPr id="20" name="ZoneTexte 19"/>
          <p:cNvSpPr txBox="1"/>
          <p:nvPr/>
        </p:nvSpPr>
        <p:spPr>
          <a:xfrm>
            <a:off x="2051720" y="3032593"/>
            <a:ext cx="6984776" cy="2031325"/>
          </a:xfrm>
          <a:prstGeom prst="rect">
            <a:avLst/>
          </a:prstGeom>
          <a:noFill/>
        </p:spPr>
        <p:txBody>
          <a:bodyPr wrap="square" rtlCol="0">
            <a:spAutoFit/>
          </a:bodyPr>
          <a:lstStyle/>
          <a:p>
            <a:r>
              <a:rPr lang="fr-FR" dirty="0" smtClean="0"/>
              <a:t>Ici, ‘X </a:t>
            </a:r>
            <a:r>
              <a:rPr lang="fr-FR" dirty="0" err="1" smtClean="0"/>
              <a:t>Crush</a:t>
            </a:r>
            <a:r>
              <a:rPr lang="fr-FR" dirty="0" smtClean="0"/>
              <a:t>’, à gauche, est </a:t>
            </a:r>
            <a:r>
              <a:rPr lang="fr-FR" dirty="0" err="1" smtClean="0"/>
              <a:t>PvP</a:t>
            </a:r>
            <a:r>
              <a:rPr lang="fr-FR" dirty="0" smtClean="0"/>
              <a:t>/</a:t>
            </a:r>
            <a:r>
              <a:rPr lang="fr-FR" dirty="0" err="1" smtClean="0"/>
              <a:t>PvE</a:t>
            </a:r>
            <a:r>
              <a:rPr lang="fr-FR" dirty="0" smtClean="0"/>
              <a:t> car il ne fait pas tellement de dégâts mais peut attaquer plusieurs adversaires en même temps, ce qui la rend dévastatrice.‘</a:t>
            </a:r>
            <a:r>
              <a:rPr lang="fr-FR" dirty="0" err="1" smtClean="0"/>
              <a:t>Arch</a:t>
            </a:r>
            <a:r>
              <a:rPr lang="fr-FR" dirty="0" smtClean="0"/>
              <a:t> </a:t>
            </a:r>
            <a:r>
              <a:rPr lang="fr-FR" dirty="0" err="1" smtClean="0"/>
              <a:t>Enemy</a:t>
            </a:r>
            <a:r>
              <a:rPr lang="fr-FR" dirty="0" smtClean="0"/>
              <a:t>’, en tant que spécial actif durable, va faire énormément de dégâts mais seulement sur le monstre que vous tapez. Vous pouvez en attaquer plusieurs mais il faut quasiment qu’ils se confondent.</a:t>
            </a:r>
          </a:p>
          <a:p>
            <a:r>
              <a:rPr lang="fr-FR" dirty="0" smtClean="0"/>
              <a:t> </a:t>
            </a:r>
            <a:r>
              <a:rPr lang="fr-FR" dirty="0" smtClean="0"/>
              <a:t>     </a:t>
            </a:r>
            <a:r>
              <a:rPr lang="fr-FR" dirty="0" smtClean="0">
                <a:solidFill>
                  <a:srgbClr val="00B0F0"/>
                </a:solidFill>
              </a:rPr>
              <a:t>|Pas beaucoup pour beaucoup, ou l’inverse ?|</a:t>
            </a:r>
            <a:r>
              <a:rPr lang="fr-FR" dirty="0" smtClean="0"/>
              <a:t>      </a:t>
            </a:r>
            <a:r>
              <a:rPr lang="fr-FR" dirty="0" smtClean="0">
                <a:solidFill>
                  <a:srgbClr val="92D050"/>
                </a:solidFill>
              </a:rPr>
              <a:t>Note : 8/10</a:t>
            </a:r>
          </a:p>
        </p:txBody>
      </p:sp>
      <p:sp>
        <p:nvSpPr>
          <p:cNvPr id="21" name="ZoneTexte 20"/>
          <p:cNvSpPr txBox="1"/>
          <p:nvPr/>
        </p:nvSpPr>
        <p:spPr>
          <a:xfrm>
            <a:off x="2051720" y="4997344"/>
            <a:ext cx="6912768" cy="2031325"/>
          </a:xfrm>
          <a:prstGeom prst="rect">
            <a:avLst/>
          </a:prstGeom>
          <a:noFill/>
        </p:spPr>
        <p:txBody>
          <a:bodyPr wrap="square" rtlCol="0">
            <a:spAutoFit/>
          </a:bodyPr>
          <a:lstStyle/>
          <a:p>
            <a:r>
              <a:rPr lang="fr-FR" dirty="0" smtClean="0"/>
              <a:t>Ce passif très utile vous permet d’utiliser vos perles de booster même si vous êtes déjà en mode booster. En général, le booster sert soit à catch l’adversaire facilement grâce au stop time, soit de contre-attaquer. De ce fait, le RF à beaucoup de moment ou il peut user de son </a:t>
            </a:r>
            <a:r>
              <a:rPr lang="fr-FR" dirty="0" err="1" smtClean="0"/>
              <a:t>boost</a:t>
            </a:r>
            <a:r>
              <a:rPr lang="fr-FR" dirty="0" smtClean="0"/>
              <a:t> pour éviter de nombreux dégâts.</a:t>
            </a:r>
          </a:p>
          <a:p>
            <a:r>
              <a:rPr lang="fr-FR" dirty="0" smtClean="0"/>
              <a:t>            </a:t>
            </a:r>
            <a:r>
              <a:rPr lang="fr-FR" dirty="0" smtClean="0">
                <a:solidFill>
                  <a:srgbClr val="00B0F0"/>
                </a:solidFill>
              </a:rPr>
              <a:t>|Boostez vos modes Super </a:t>
            </a:r>
            <a:r>
              <a:rPr lang="fr-FR" dirty="0" err="1" smtClean="0">
                <a:solidFill>
                  <a:srgbClr val="00B0F0"/>
                </a:solidFill>
              </a:rPr>
              <a:t>Saiyan</a:t>
            </a:r>
            <a:r>
              <a:rPr lang="fr-FR" dirty="0" smtClean="0">
                <a:solidFill>
                  <a:srgbClr val="00B0F0"/>
                </a:solidFill>
              </a:rPr>
              <a:t> !|            </a:t>
            </a:r>
            <a:r>
              <a:rPr lang="fr-FR" dirty="0" smtClean="0">
                <a:solidFill>
                  <a:srgbClr val="00B050"/>
                </a:solidFill>
              </a:rPr>
              <a:t> Note : 9/10</a:t>
            </a:r>
          </a:p>
          <a:p>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4) La Hyperactive</a:t>
            </a:r>
            <a:endParaRPr lang="fr-FR" dirty="0">
              <a:solidFill>
                <a:srgbClr val="FF0000"/>
              </a:solidFill>
            </a:endParaRPr>
          </a:p>
        </p:txBody>
      </p:sp>
      <p:pic>
        <p:nvPicPr>
          <p:cNvPr id="4" name="Espace réservé du contenu 3" descr="IA.png"/>
          <p:cNvPicPr>
            <a:picLocks noGrp="1" noChangeAspect="1"/>
          </p:cNvPicPr>
          <p:nvPr>
            <p:ph idx="1"/>
          </p:nvPr>
        </p:nvPicPr>
        <p:blipFill>
          <a:blip r:embed="rId2" cstate="print"/>
          <a:stretch>
            <a:fillRect/>
          </a:stretch>
        </p:blipFill>
        <p:spPr>
          <a:xfrm>
            <a:off x="755576" y="2852936"/>
            <a:ext cx="2016224" cy="2016224"/>
          </a:xfrm>
        </p:spPr>
      </p:pic>
      <p:sp>
        <p:nvSpPr>
          <p:cNvPr id="5" name="ZoneTexte 4"/>
          <p:cNvSpPr txBox="1"/>
          <p:nvPr/>
        </p:nvSpPr>
        <p:spPr>
          <a:xfrm>
            <a:off x="2987824" y="2564904"/>
            <a:ext cx="5832648" cy="2585323"/>
          </a:xfrm>
          <a:prstGeom prst="rect">
            <a:avLst/>
          </a:prstGeom>
          <a:noFill/>
        </p:spPr>
        <p:txBody>
          <a:bodyPr wrap="square" rtlCol="0">
            <a:spAutoFit/>
          </a:bodyPr>
          <a:lstStyle/>
          <a:p>
            <a:r>
              <a:rPr lang="fr-FR" dirty="0" smtClean="0"/>
              <a:t>La HA est très spectaculaire, avec pas tellement de coups d’affilé, plus de gros coups forts avec l’explosion de la fin qui attaque plusieurs fois sans projeter l’adversaire. Du coup, après la HA, vous pouvez enchaîner un combo. Vous pouvez perdre la moitié de la vie à l’adversaire puis l’attaquez directement après, avec un </a:t>
            </a:r>
            <a:r>
              <a:rPr lang="fr-FR" dirty="0" err="1" smtClean="0"/>
              <a:t>boost</a:t>
            </a:r>
            <a:r>
              <a:rPr lang="fr-FR" dirty="0" smtClean="0"/>
              <a:t> (du à ce que vous avez gagné avec les coups de la HA, vous aurez normalement au moins 1 perle).</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043608" y="2132856"/>
            <a:ext cx="5486400" cy="664536"/>
          </a:xfrm>
        </p:spPr>
        <p:txBody>
          <a:bodyPr>
            <a:noAutofit/>
          </a:bodyPr>
          <a:lstStyle/>
          <a:p>
            <a:r>
              <a:rPr lang="fr-FR" sz="7200" i="1" u="sng" dirty="0" smtClean="0"/>
              <a:t>The End</a:t>
            </a:r>
            <a:endParaRPr lang="fr-FR" sz="7200" i="1" u="sng" dirty="0"/>
          </a:p>
        </p:txBody>
      </p:sp>
      <p:sp>
        <p:nvSpPr>
          <p:cNvPr id="6" name="Espace réservé du texte 5"/>
          <p:cNvSpPr>
            <a:spLocks noGrp="1"/>
          </p:cNvSpPr>
          <p:nvPr>
            <p:ph type="body" sz="half" idx="2"/>
          </p:nvPr>
        </p:nvSpPr>
        <p:spPr>
          <a:xfrm>
            <a:off x="0" y="5013176"/>
            <a:ext cx="8892480" cy="1844824"/>
          </a:xfrm>
        </p:spPr>
        <p:txBody>
          <a:bodyPr>
            <a:noAutofit/>
          </a:bodyPr>
          <a:lstStyle/>
          <a:p>
            <a:pPr algn="ctr"/>
            <a:r>
              <a:rPr lang="fr-FR" sz="7200" b="1" i="1" u="sng" dirty="0" smtClean="0">
                <a:latin typeface="Bradley Hand ITC" pitchFamily="66" charset="0"/>
              </a:rPr>
              <a:t>THE END</a:t>
            </a:r>
          </a:p>
          <a:p>
            <a:pPr algn="ctr"/>
            <a:r>
              <a:rPr lang="fr-FR" sz="2000" dirty="0" smtClean="0">
                <a:latin typeface="Bradley Hand ITC" pitchFamily="66" charset="0"/>
              </a:rPr>
              <a:t>Merci </a:t>
            </a:r>
            <a:r>
              <a:rPr lang="fr-FR" sz="2000" dirty="0" smtClean="0">
                <a:latin typeface="Bradley Hand ITC" pitchFamily="66" charset="0"/>
              </a:rPr>
              <a:t>d’avoir regardé </a:t>
            </a:r>
            <a:r>
              <a:rPr lang="fr-FR" sz="2000" dirty="0" smtClean="0">
                <a:latin typeface="Bradley Hand ITC" pitchFamily="66" charset="0"/>
              </a:rPr>
              <a:t>;)</a:t>
            </a:r>
          </a:p>
          <a:p>
            <a:pPr algn="ctr"/>
            <a:r>
              <a:rPr lang="fr-FR" sz="2000" i="1" dirty="0" smtClean="0">
                <a:latin typeface="Bradley Hand ITC" pitchFamily="66" charset="0"/>
              </a:rPr>
              <a:t> </a:t>
            </a:r>
            <a:r>
              <a:rPr lang="fr-FR" sz="2000" i="1" dirty="0" smtClean="0">
                <a:latin typeface="Bradley Hand ITC" pitchFamily="66" charset="0"/>
              </a:rPr>
              <a:t>                                                                                                                 By </a:t>
            </a:r>
            <a:r>
              <a:rPr lang="fr-FR" sz="2000" i="1" dirty="0" err="1" smtClean="0">
                <a:latin typeface="Bradley Hand ITC" pitchFamily="66" charset="0"/>
              </a:rPr>
              <a:t>Fliktick</a:t>
            </a:r>
            <a:endParaRPr lang="fr-FR" sz="2000" i="1" dirty="0">
              <a:latin typeface="Bradley Hand ITC" pitchFamily="66" charset="0"/>
            </a:endParaRPr>
          </a:p>
        </p:txBody>
      </p:sp>
      <p:pic>
        <p:nvPicPr>
          <p:cNvPr id="1031" name="Picture 7" descr="File:Wreckless.png"/>
          <p:cNvPicPr>
            <a:picLocks noGrp="1" noChangeAspect="1" noChangeArrowheads="1"/>
          </p:cNvPicPr>
          <p:nvPr>
            <p:ph type="pic" idx="1"/>
          </p:nvPr>
        </p:nvPicPr>
        <p:blipFill>
          <a:blip r:embed="rId2" cstate="print"/>
          <a:srcRect t="24554" b="24554"/>
          <a:stretch>
            <a:fillRect/>
          </a:stretch>
        </p:blipFill>
        <p:spPr bwMode="auto">
          <a:xfrm>
            <a:off x="44604" y="188640"/>
            <a:ext cx="9055321" cy="46085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2000"/>
                                        <p:tgtEl>
                                          <p:spTgt spid="6">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solidFill>
                  <a:srgbClr val="FF0000"/>
                </a:solidFill>
              </a:rPr>
              <a:t>Partie I : Les </a:t>
            </a:r>
            <a:r>
              <a:rPr lang="fr-FR" u="sng" dirty="0" err="1" smtClean="0">
                <a:solidFill>
                  <a:srgbClr val="FF0000"/>
                </a:solidFill>
              </a:rPr>
              <a:t>steps</a:t>
            </a:r>
            <a:r>
              <a:rPr lang="fr-FR" u="sng" dirty="0" smtClean="0">
                <a:solidFill>
                  <a:srgbClr val="FF0000"/>
                </a:solidFill>
              </a:rPr>
              <a:t> (rappel)</a:t>
            </a:r>
            <a:endParaRPr lang="fr-FR" u="sng" dirty="0">
              <a:solidFill>
                <a:srgbClr val="FF0000"/>
              </a:solidFill>
            </a:endParaRPr>
          </a:p>
        </p:txBody>
      </p:sp>
      <p:sp>
        <p:nvSpPr>
          <p:cNvPr id="3" name="Espace réservé du contenu 2"/>
          <p:cNvSpPr>
            <a:spLocks noGrp="1"/>
          </p:cNvSpPr>
          <p:nvPr>
            <p:ph idx="1"/>
          </p:nvPr>
        </p:nvSpPr>
        <p:spPr>
          <a:xfrm>
            <a:off x="323528" y="1484784"/>
            <a:ext cx="8208912" cy="4824536"/>
          </a:xfrm>
          <a:ln>
            <a:noFill/>
          </a:ln>
        </p:spPr>
        <p:txBody>
          <a:bodyPr>
            <a:normAutofit/>
          </a:bodyPr>
          <a:lstStyle/>
          <a:p>
            <a:pPr>
              <a:buNone/>
            </a:pPr>
            <a:r>
              <a:rPr lang="fr-FR" sz="2800" dirty="0" smtClean="0"/>
              <a:t>      </a:t>
            </a:r>
            <a:r>
              <a:rPr lang="fr-FR" sz="2800" dirty="0" smtClean="0"/>
              <a:t>Tout d’abord, comme tout bon personnage, le RF se doit de connaître un minimum ses </a:t>
            </a:r>
            <a:r>
              <a:rPr lang="fr-FR" sz="2800" dirty="0" err="1" smtClean="0"/>
              <a:t>steps</a:t>
            </a:r>
            <a:r>
              <a:rPr lang="fr-FR" sz="2800" dirty="0" smtClean="0"/>
              <a:t> tel que le </a:t>
            </a:r>
            <a:r>
              <a:rPr lang="fr-FR" sz="2800" dirty="0" err="1" smtClean="0"/>
              <a:t>spring</a:t>
            </a:r>
            <a:r>
              <a:rPr lang="fr-FR" sz="2800" dirty="0" smtClean="0"/>
              <a:t> </a:t>
            </a:r>
            <a:r>
              <a:rPr lang="fr-FR" sz="2800" dirty="0" err="1" smtClean="0"/>
              <a:t>step</a:t>
            </a:r>
            <a:r>
              <a:rPr lang="fr-FR" sz="2800" dirty="0" smtClean="0"/>
              <a:t>, le </a:t>
            </a:r>
            <a:r>
              <a:rPr lang="fr-FR" sz="2800" dirty="0" err="1" smtClean="0"/>
              <a:t>circle</a:t>
            </a:r>
            <a:r>
              <a:rPr lang="fr-FR" sz="2800" dirty="0" smtClean="0"/>
              <a:t> </a:t>
            </a:r>
            <a:r>
              <a:rPr lang="fr-FR" sz="2800" dirty="0" err="1" smtClean="0"/>
              <a:t>step</a:t>
            </a:r>
            <a:r>
              <a:rPr lang="fr-FR" sz="2800" dirty="0"/>
              <a:t> </a:t>
            </a:r>
            <a:r>
              <a:rPr lang="fr-FR" sz="2800" dirty="0" smtClean="0"/>
              <a:t>ou encore le V </a:t>
            </a:r>
            <a:r>
              <a:rPr lang="fr-FR" sz="2800" dirty="0" err="1" smtClean="0"/>
              <a:t>step</a:t>
            </a:r>
            <a:r>
              <a:rPr lang="fr-FR" sz="2800" dirty="0" smtClean="0"/>
              <a:t> (comme pour </a:t>
            </a:r>
            <a:r>
              <a:rPr lang="fr-FR" sz="2800" dirty="0" err="1" smtClean="0"/>
              <a:t>Elsword</a:t>
            </a:r>
            <a:r>
              <a:rPr lang="fr-FR" sz="2800" dirty="0" smtClean="0"/>
              <a:t>, </a:t>
            </a:r>
            <a:r>
              <a:rPr lang="fr-FR" sz="2800" dirty="0" smtClean="0"/>
              <a:t>Chung, </a:t>
            </a:r>
            <a:r>
              <a:rPr lang="fr-FR" sz="2800" dirty="0" err="1" smtClean="0"/>
              <a:t>Elesis</a:t>
            </a:r>
            <a:r>
              <a:rPr lang="fr-FR" sz="2800" dirty="0" smtClean="0"/>
              <a:t> ou Lu/Ciel). </a:t>
            </a:r>
            <a:r>
              <a:rPr lang="fr-FR" sz="2800" dirty="0" smtClean="0"/>
              <a:t>Ce ne sont que les bases, </a:t>
            </a:r>
            <a:r>
              <a:rPr lang="fr-FR" sz="2800" dirty="0"/>
              <a:t>m</a:t>
            </a:r>
            <a:r>
              <a:rPr lang="fr-FR" sz="2800" dirty="0" smtClean="0"/>
              <a:t>ais comme ce tutoriel est seulement consacré au RF et pas à </a:t>
            </a:r>
            <a:r>
              <a:rPr lang="fr-FR" sz="2800" dirty="0" err="1" smtClean="0"/>
              <a:t>Elsword</a:t>
            </a:r>
            <a:r>
              <a:rPr lang="fr-FR" sz="2800" dirty="0" smtClean="0"/>
              <a:t> en général, cette partie sera donc considérée comme un rappel ou nous allons voir que ces 3 </a:t>
            </a:r>
            <a:r>
              <a:rPr lang="fr-FR" sz="2800" dirty="0" err="1" smtClean="0"/>
              <a:t>steps</a:t>
            </a:r>
            <a:r>
              <a:rPr lang="fr-FR" sz="2800" dirty="0" smtClean="0"/>
              <a:t> la.</a:t>
            </a:r>
          </a:p>
          <a:p>
            <a:pPr>
              <a:buNone/>
            </a:pPr>
            <a:r>
              <a:rPr lang="fr-FR" sz="2800" dirty="0"/>
              <a:t> </a:t>
            </a:r>
            <a:r>
              <a:rPr lang="fr-FR" sz="2800" dirty="0" smtClean="0"/>
              <a:t>     </a:t>
            </a:r>
            <a:r>
              <a:rPr lang="fr-FR" sz="2400" u="sng" dirty="0" smtClean="0"/>
              <a:t>Utilité :</a:t>
            </a:r>
            <a:r>
              <a:rPr lang="fr-FR" sz="2400" dirty="0" smtClean="0"/>
              <a:t> Savoir feinter l’adversaire et ainsi le catch </a:t>
            </a:r>
            <a:endParaRPr lang="fr-FR" sz="2400" dirty="0" smtClean="0"/>
          </a:p>
          <a:p>
            <a:pPr>
              <a:buNone/>
            </a:pPr>
            <a:r>
              <a:rPr lang="fr-FR" sz="2400" dirty="0" smtClean="0"/>
              <a:t>                                     plus facilement</a:t>
            </a:r>
            <a:endParaRPr lang="fr-F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1) Le ‘</a:t>
            </a:r>
            <a:r>
              <a:rPr lang="fr-FR" dirty="0" err="1" smtClean="0">
                <a:solidFill>
                  <a:srgbClr val="FF0000"/>
                </a:solidFill>
              </a:rPr>
              <a:t>Spring</a:t>
            </a:r>
            <a:r>
              <a:rPr lang="fr-FR" dirty="0" smtClean="0">
                <a:solidFill>
                  <a:srgbClr val="FF0000"/>
                </a:solidFill>
              </a:rPr>
              <a:t> </a:t>
            </a:r>
            <a:r>
              <a:rPr lang="fr-FR" dirty="0" err="1" smtClean="0">
                <a:solidFill>
                  <a:srgbClr val="FF0000"/>
                </a:solidFill>
              </a:rPr>
              <a:t>step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67544" y="2204864"/>
            <a:ext cx="7992888" cy="3240360"/>
          </a:xfrm>
          <a:ln>
            <a:solidFill>
              <a:schemeClr val="tx1"/>
            </a:solidFill>
          </a:ln>
        </p:spPr>
        <p:txBody>
          <a:bodyPr>
            <a:normAutofit fontScale="25000" lnSpcReduction="20000"/>
          </a:bodyPr>
          <a:lstStyle/>
          <a:p>
            <a:pPr>
              <a:buNone/>
            </a:pPr>
            <a:r>
              <a:rPr lang="fr-FR" sz="4500" dirty="0" smtClean="0"/>
              <a:t>           </a:t>
            </a:r>
            <a:r>
              <a:rPr lang="fr-FR" sz="8600" dirty="0" smtClean="0"/>
              <a:t>Ce </a:t>
            </a:r>
            <a:r>
              <a:rPr lang="fr-FR" sz="8600" dirty="0" err="1" smtClean="0"/>
              <a:t>step</a:t>
            </a:r>
            <a:r>
              <a:rPr lang="fr-FR" sz="8600" dirty="0" smtClean="0"/>
              <a:t> consiste principalement à aller plus vite pour traverser une salle et ainsi à arriver plus rapidement à votre objectif, ce qui sera très utile pour prendre les objets et bonus avant votre adversaire puis ainsi prendre un avantage certain.</a:t>
            </a:r>
          </a:p>
          <a:p>
            <a:pPr>
              <a:buNone/>
            </a:pPr>
            <a:r>
              <a:rPr lang="fr-FR" sz="5100" dirty="0"/>
              <a:t> </a:t>
            </a:r>
            <a:r>
              <a:rPr lang="fr-FR" sz="5100" dirty="0" smtClean="0"/>
              <a:t>          </a:t>
            </a:r>
            <a:r>
              <a:rPr lang="fr-FR" sz="8000" u="sng" dirty="0" smtClean="0"/>
              <a:t>Les touches :</a:t>
            </a:r>
            <a:r>
              <a:rPr lang="fr-FR" sz="8000" dirty="0" smtClean="0"/>
              <a:t>                               &gt;&gt;^v ^v ^v ^v …</a:t>
            </a:r>
          </a:p>
          <a:p>
            <a:pPr>
              <a:buNone/>
            </a:pPr>
            <a:r>
              <a:rPr lang="fr-FR" sz="2800" dirty="0" smtClean="0"/>
              <a:t>               </a:t>
            </a:r>
            <a:r>
              <a:rPr lang="fr-FR" sz="6000" dirty="0"/>
              <a:t> </a:t>
            </a:r>
            <a:r>
              <a:rPr lang="fr-FR" sz="6000" dirty="0" smtClean="0"/>
              <a:t>Pour le réussir, il faut un rythme très régulier. Ce rythme est de faire le ‘^’ et le ’v’ avec un écart des plus minime possible entre les 2 touches. Il faut ensuite le faire avec </a:t>
            </a:r>
            <a:r>
              <a:rPr lang="fr-FR" sz="6000" dirty="0" smtClean="0"/>
              <a:t>un</a:t>
            </a:r>
            <a:r>
              <a:rPr lang="fr-FR" sz="6000" dirty="0" smtClean="0"/>
              <a:t> </a:t>
            </a:r>
            <a:r>
              <a:rPr lang="fr-FR" sz="6000" dirty="0" smtClean="0"/>
              <a:t>rythme de plus en plus rapide au fur et à mesure que vous le maîtriserez. Quand vous commencerez à le faire, entrainez-vous tout d’abord avec un rythme d’au moins </a:t>
            </a:r>
            <a:r>
              <a:rPr lang="fr-FR" sz="6000" dirty="0" smtClean="0"/>
              <a:t>1/2</a:t>
            </a:r>
            <a:r>
              <a:rPr lang="fr-FR" sz="6000" dirty="0" smtClean="0"/>
              <a:t> </a:t>
            </a:r>
            <a:r>
              <a:rPr lang="fr-FR" sz="6000" dirty="0" smtClean="0"/>
              <a:t>seconde aux espaces entre les ‘^v’ puis réduisez cet écart au fur et à mesure de votre entraînement comme dit précédemment. Plus l’écart est petit, plus vous arriverez à le maîtriser.</a:t>
            </a:r>
          </a:p>
          <a:p>
            <a:pPr>
              <a:buNone/>
            </a:pPr>
            <a:r>
              <a:rPr lang="fr-FR" sz="6000" dirty="0" smtClean="0"/>
              <a:t>        </a:t>
            </a:r>
            <a:r>
              <a:rPr lang="fr-FR" sz="8000" dirty="0" smtClean="0"/>
              <a:t> </a:t>
            </a:r>
            <a:r>
              <a:rPr lang="fr-FR" sz="7200" u="sng" dirty="0" smtClean="0">
                <a:solidFill>
                  <a:srgbClr val="92D050"/>
                </a:solidFill>
              </a:rPr>
              <a:t>Difficulté : Facile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2) </a:t>
            </a:r>
            <a:r>
              <a:rPr lang="fr-FR" dirty="0" smtClean="0">
                <a:solidFill>
                  <a:srgbClr val="00B050"/>
                </a:solidFill>
              </a:rPr>
              <a:t>a) Le ‘</a:t>
            </a:r>
            <a:r>
              <a:rPr lang="fr-FR" dirty="0" err="1" smtClean="0">
                <a:solidFill>
                  <a:srgbClr val="00B050"/>
                </a:solidFill>
              </a:rPr>
              <a:t>high</a:t>
            </a:r>
            <a:r>
              <a:rPr lang="fr-FR" dirty="0" smtClean="0">
                <a:solidFill>
                  <a:srgbClr val="00B050"/>
                </a:solidFill>
              </a:rPr>
              <a:t> </a:t>
            </a:r>
            <a:r>
              <a:rPr lang="fr-FR" dirty="0" err="1" smtClean="0">
                <a:solidFill>
                  <a:srgbClr val="00B050"/>
                </a:solidFill>
              </a:rPr>
              <a:t>jump</a:t>
            </a:r>
            <a:r>
              <a:rPr lang="fr-FR" dirty="0" smtClean="0">
                <a:solidFill>
                  <a:srgbClr val="00B050"/>
                </a:solidFill>
              </a:rPr>
              <a:t>’</a:t>
            </a:r>
            <a:endParaRPr lang="fr-FR" dirty="0">
              <a:solidFill>
                <a:srgbClr val="00B050"/>
              </a:solidFill>
            </a:endParaRPr>
          </a:p>
        </p:txBody>
      </p:sp>
      <p:sp>
        <p:nvSpPr>
          <p:cNvPr id="3" name="Espace réservé du contenu 2"/>
          <p:cNvSpPr>
            <a:spLocks noGrp="1"/>
          </p:cNvSpPr>
          <p:nvPr>
            <p:ph idx="1"/>
          </p:nvPr>
        </p:nvSpPr>
        <p:spPr>
          <a:xfrm>
            <a:off x="395536" y="1988840"/>
            <a:ext cx="8229600" cy="3384376"/>
          </a:xfrm>
          <a:ln>
            <a:solidFill>
              <a:schemeClr val="tx1"/>
            </a:solidFill>
          </a:ln>
        </p:spPr>
        <p:txBody>
          <a:bodyPr>
            <a:normAutofit fontScale="92500"/>
          </a:bodyPr>
          <a:lstStyle/>
          <a:p>
            <a:pPr>
              <a:buNone/>
            </a:pPr>
            <a:r>
              <a:rPr lang="fr-FR" dirty="0"/>
              <a:t> </a:t>
            </a:r>
            <a:r>
              <a:rPr lang="fr-FR" dirty="0" smtClean="0"/>
              <a:t>   </a:t>
            </a:r>
            <a:r>
              <a:rPr lang="fr-FR" sz="2200" dirty="0" smtClean="0"/>
              <a:t>Ce </a:t>
            </a:r>
            <a:r>
              <a:rPr lang="fr-FR" sz="2200" dirty="0" err="1" smtClean="0"/>
              <a:t>step</a:t>
            </a:r>
            <a:r>
              <a:rPr lang="fr-FR" sz="2200" dirty="0" smtClean="0"/>
              <a:t> et vraiment très simple et secondaire mais ne le négligez pas pour autant, il va servir principalement à esquiver des attaques envoyées par votre adversaire, qui prennent de la place sur le terrain (et ainsi, arriver jusqu’à celui-ci pour le catch)</a:t>
            </a:r>
          </a:p>
          <a:p>
            <a:pPr>
              <a:buNone/>
            </a:pPr>
            <a:r>
              <a:rPr lang="fr-FR" sz="2200" dirty="0"/>
              <a:t> </a:t>
            </a:r>
            <a:r>
              <a:rPr lang="fr-FR" sz="2200" dirty="0" smtClean="0"/>
              <a:t>     </a:t>
            </a:r>
            <a:r>
              <a:rPr lang="fr-FR" sz="2000" u="sng" dirty="0" smtClean="0"/>
              <a:t>Les touches :</a:t>
            </a:r>
            <a:r>
              <a:rPr lang="fr-FR" sz="2000" dirty="0" smtClean="0"/>
              <a:t>                                      &gt;&gt;^&lt;</a:t>
            </a:r>
          </a:p>
          <a:p>
            <a:pPr>
              <a:buNone/>
            </a:pPr>
            <a:r>
              <a:rPr lang="fr-FR" sz="1500" dirty="0" smtClean="0"/>
              <a:t>         C’est le copié-collé du début du ‘</a:t>
            </a:r>
            <a:r>
              <a:rPr lang="fr-FR" sz="1500" dirty="0" err="1" smtClean="0"/>
              <a:t>Circle</a:t>
            </a:r>
            <a:r>
              <a:rPr lang="fr-FR" sz="1500" dirty="0" smtClean="0"/>
              <a:t> </a:t>
            </a:r>
            <a:r>
              <a:rPr lang="fr-FR" sz="1500" dirty="0" err="1" smtClean="0"/>
              <a:t>step</a:t>
            </a:r>
            <a:r>
              <a:rPr lang="fr-FR" sz="1500" dirty="0" smtClean="0"/>
              <a:t>’ (cf. page suivante) ! Et c’est pour cela qu’il est en a), pour que vous ayez déjà une base pour la suite</a:t>
            </a:r>
            <a:r>
              <a:rPr lang="fr-FR" sz="1500" dirty="0" smtClean="0"/>
              <a:t>. </a:t>
            </a:r>
            <a:r>
              <a:rPr lang="fr-FR" sz="1500" dirty="0" smtClean="0"/>
              <a:t>I</a:t>
            </a:r>
            <a:r>
              <a:rPr lang="fr-FR" sz="1500" dirty="0" smtClean="0"/>
              <a:t>l </a:t>
            </a:r>
            <a:r>
              <a:rPr lang="fr-FR" sz="1500" dirty="0" smtClean="0"/>
              <a:t>faut l’exécuter sans aucun timing particulier. Le &lt; vous fera aller un tout petit peu plus haut que d’habitude et, si vous avez un peu de capacité de saut, vous pouvez </a:t>
            </a:r>
            <a:r>
              <a:rPr lang="fr-FR" sz="1500" dirty="0" err="1" smtClean="0"/>
              <a:t>grace</a:t>
            </a:r>
            <a:r>
              <a:rPr lang="fr-FR" sz="1500" dirty="0" smtClean="0"/>
              <a:t> à ce </a:t>
            </a:r>
            <a:r>
              <a:rPr lang="fr-FR" sz="1500" dirty="0" err="1" smtClean="0"/>
              <a:t>step</a:t>
            </a:r>
            <a:r>
              <a:rPr lang="fr-FR" sz="1500" dirty="0" smtClean="0"/>
              <a:t>, sauter sur 2 plateformes au lieu de rebondir sur chacune pour aller encore plus haut sans se prendre la tête. Touches à faire d’affilé sans s’arrêter.</a:t>
            </a:r>
          </a:p>
          <a:p>
            <a:pPr>
              <a:buNone/>
            </a:pPr>
            <a:r>
              <a:rPr lang="fr-FR" sz="1500" dirty="0" smtClean="0"/>
              <a:t>         </a:t>
            </a:r>
            <a:r>
              <a:rPr lang="fr-FR" sz="1800" u="sng" dirty="0" smtClean="0">
                <a:solidFill>
                  <a:srgbClr val="92D050"/>
                </a:solidFill>
              </a:rPr>
              <a:t>Difficulté : Facile</a:t>
            </a:r>
            <a:endParaRPr lang="fr-FR" sz="1800" u="sng" dirty="0">
              <a:solidFill>
                <a:srgbClr val="92D05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00B050"/>
                </a:solidFill>
              </a:rPr>
              <a:t>b) Le ‘</a:t>
            </a:r>
            <a:r>
              <a:rPr lang="fr-FR" dirty="0" err="1" smtClean="0">
                <a:solidFill>
                  <a:srgbClr val="00B050"/>
                </a:solidFill>
              </a:rPr>
              <a:t>Circle</a:t>
            </a:r>
            <a:r>
              <a:rPr lang="fr-FR" dirty="0" smtClean="0">
                <a:solidFill>
                  <a:srgbClr val="00B050"/>
                </a:solidFill>
              </a:rPr>
              <a:t> </a:t>
            </a:r>
            <a:r>
              <a:rPr lang="fr-FR" dirty="0" err="1" smtClean="0">
                <a:solidFill>
                  <a:srgbClr val="00B050"/>
                </a:solidFill>
              </a:rPr>
              <a:t>step</a:t>
            </a:r>
            <a:r>
              <a:rPr lang="fr-FR" dirty="0" smtClean="0">
                <a:solidFill>
                  <a:srgbClr val="00B050"/>
                </a:solidFill>
              </a:rPr>
              <a:t>’</a:t>
            </a:r>
            <a:endParaRPr lang="fr-FR" dirty="0">
              <a:solidFill>
                <a:srgbClr val="00B050"/>
              </a:solidFill>
            </a:endParaRPr>
          </a:p>
        </p:txBody>
      </p:sp>
      <p:sp>
        <p:nvSpPr>
          <p:cNvPr id="3" name="Espace réservé du contenu 2"/>
          <p:cNvSpPr>
            <a:spLocks noGrp="1"/>
          </p:cNvSpPr>
          <p:nvPr>
            <p:ph idx="1"/>
          </p:nvPr>
        </p:nvSpPr>
        <p:spPr>
          <a:xfrm>
            <a:off x="539552" y="2060848"/>
            <a:ext cx="8229600" cy="3384376"/>
          </a:xfrm>
          <a:ln>
            <a:solidFill>
              <a:schemeClr val="tx1"/>
            </a:solidFill>
          </a:ln>
        </p:spPr>
        <p:txBody>
          <a:bodyPr>
            <a:normAutofit lnSpcReduction="10000"/>
          </a:bodyPr>
          <a:lstStyle/>
          <a:p>
            <a:pPr>
              <a:buNone/>
            </a:pPr>
            <a:r>
              <a:rPr lang="fr-FR" dirty="0" smtClean="0"/>
              <a:t>    </a:t>
            </a:r>
            <a:r>
              <a:rPr lang="fr-FR" sz="2200" dirty="0" smtClean="0"/>
              <a:t>Pour le coup, vous ne pourrez que le maîtriser avec l’habitude de contrôler votre personnage et l’habitude de le faire. Ce </a:t>
            </a:r>
            <a:r>
              <a:rPr lang="fr-FR" sz="2200" dirty="0" err="1" smtClean="0"/>
              <a:t>step</a:t>
            </a:r>
            <a:r>
              <a:rPr lang="fr-FR" sz="2200" dirty="0" smtClean="0"/>
              <a:t> servira pour feinter l’ennemi et peut très bien se lier avec le ‘</a:t>
            </a:r>
            <a:r>
              <a:rPr lang="fr-FR" sz="2200" dirty="0" err="1" smtClean="0"/>
              <a:t>Spring</a:t>
            </a:r>
            <a:r>
              <a:rPr lang="fr-FR" sz="2200" dirty="0" smtClean="0"/>
              <a:t> </a:t>
            </a:r>
            <a:r>
              <a:rPr lang="fr-FR" sz="2200" dirty="0" err="1" smtClean="0"/>
              <a:t>step</a:t>
            </a:r>
            <a:r>
              <a:rPr lang="fr-FR" sz="2200" dirty="0" smtClean="0"/>
              <a:t>’ pour avoir des mouvements imprévisibles.</a:t>
            </a:r>
          </a:p>
          <a:p>
            <a:pPr>
              <a:buNone/>
            </a:pPr>
            <a:r>
              <a:rPr lang="fr-FR" sz="2000" dirty="0"/>
              <a:t> </a:t>
            </a:r>
            <a:r>
              <a:rPr lang="fr-FR" sz="2000" dirty="0" smtClean="0"/>
              <a:t>      </a:t>
            </a:r>
            <a:r>
              <a:rPr lang="fr-FR" sz="2000" u="sng" dirty="0" smtClean="0"/>
              <a:t>Les touches :</a:t>
            </a:r>
            <a:r>
              <a:rPr lang="fr-FR" sz="2000" dirty="0" smtClean="0"/>
              <a:t>                      &gt;&gt;^&lt; &lt;v&gt; &gt;^&lt; &lt;v&gt; &gt;^&lt; &lt;v&gt; …</a:t>
            </a:r>
          </a:p>
          <a:p>
            <a:pPr>
              <a:buNone/>
            </a:pPr>
            <a:r>
              <a:rPr lang="fr-FR" sz="2000" dirty="0"/>
              <a:t> </a:t>
            </a:r>
            <a:r>
              <a:rPr lang="fr-FR" sz="2000" dirty="0" smtClean="0"/>
              <a:t>      </a:t>
            </a:r>
            <a:r>
              <a:rPr lang="fr-FR" sz="1500" dirty="0" smtClean="0"/>
              <a:t>Pour le réussir, déjà, il faudra une maîtrise parfaite du ‘</a:t>
            </a:r>
            <a:r>
              <a:rPr lang="fr-FR" sz="1500" dirty="0" err="1" smtClean="0"/>
              <a:t>high</a:t>
            </a:r>
            <a:r>
              <a:rPr lang="fr-FR" sz="1500" dirty="0" smtClean="0"/>
              <a:t> </a:t>
            </a:r>
            <a:r>
              <a:rPr lang="fr-FR" sz="1500" dirty="0" err="1" smtClean="0"/>
              <a:t>jump</a:t>
            </a:r>
            <a:r>
              <a:rPr lang="fr-FR" sz="1500" dirty="0" smtClean="0"/>
              <a:t>’ qui n’est vraiment pas compliqué à comprendre et à savoir maîtriser. L’écart (ou l’espace) qu’il y a entre le groupement de </a:t>
            </a:r>
            <a:r>
              <a:rPr lang="fr-FR" sz="1500" dirty="0" smtClean="0"/>
              <a:t>flèches </a:t>
            </a:r>
            <a:r>
              <a:rPr lang="fr-FR" sz="1500" dirty="0" smtClean="0"/>
              <a:t>doit être le plus petit possible. Au plus il est petit et au plus votre ‘</a:t>
            </a:r>
            <a:r>
              <a:rPr lang="fr-FR" sz="1500" dirty="0" err="1" smtClean="0"/>
              <a:t>Circle</a:t>
            </a:r>
            <a:r>
              <a:rPr lang="fr-FR" sz="1500" dirty="0" smtClean="0"/>
              <a:t> </a:t>
            </a:r>
            <a:r>
              <a:rPr lang="fr-FR" sz="1500" dirty="0" err="1" smtClean="0"/>
              <a:t>step</a:t>
            </a:r>
            <a:r>
              <a:rPr lang="fr-FR" sz="1500" dirty="0" smtClean="0"/>
              <a:t>’ </a:t>
            </a:r>
            <a:r>
              <a:rPr lang="fr-FR" sz="1500" dirty="0" smtClean="0"/>
              <a:t>sera </a:t>
            </a:r>
            <a:r>
              <a:rPr lang="fr-FR" sz="1500" dirty="0" smtClean="0"/>
              <a:t>considéré comme </a:t>
            </a:r>
            <a:r>
              <a:rPr lang="fr-FR" sz="1500" dirty="0" smtClean="0"/>
              <a:t>maîtrisé </a:t>
            </a:r>
            <a:r>
              <a:rPr lang="fr-FR" sz="1500" dirty="0" smtClean="0"/>
              <a:t>pour ainsi pouvoir avoir une capacité à vous déplacer plus </a:t>
            </a:r>
            <a:r>
              <a:rPr lang="fr-FR" sz="1500" dirty="0" smtClean="0"/>
              <a:t>aisément (</a:t>
            </a:r>
            <a:r>
              <a:rPr lang="fr-FR" sz="1500" dirty="0" smtClean="0"/>
              <a:t>et bruyante sur votre clavier).</a:t>
            </a:r>
          </a:p>
          <a:p>
            <a:pPr>
              <a:buNone/>
            </a:pPr>
            <a:r>
              <a:rPr lang="fr-FR" sz="1500" dirty="0" smtClean="0"/>
              <a:t>        </a:t>
            </a:r>
            <a:r>
              <a:rPr lang="fr-FR" sz="1500" u="sng" dirty="0" smtClean="0">
                <a:solidFill>
                  <a:schemeClr val="accent6">
                    <a:lumMod val="75000"/>
                  </a:schemeClr>
                </a:solidFill>
              </a:rPr>
              <a:t>Difficulté : Moyen</a:t>
            </a:r>
            <a:endParaRPr lang="fr-FR" sz="2000" u="sng"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Le ‘V </a:t>
            </a:r>
            <a:r>
              <a:rPr lang="fr-FR" dirty="0" err="1" smtClean="0">
                <a:solidFill>
                  <a:srgbClr val="FF0000"/>
                </a:solidFill>
              </a:rPr>
              <a:t>step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67544" y="1700808"/>
            <a:ext cx="8229600" cy="4349080"/>
          </a:xfrm>
          <a:ln>
            <a:solidFill>
              <a:schemeClr val="tx1"/>
            </a:solidFill>
          </a:ln>
        </p:spPr>
        <p:txBody>
          <a:bodyPr>
            <a:normAutofit fontScale="92500"/>
          </a:bodyPr>
          <a:lstStyle/>
          <a:p>
            <a:pPr>
              <a:buNone/>
            </a:pPr>
            <a:r>
              <a:rPr lang="fr-FR" sz="2200" dirty="0" smtClean="0"/>
              <a:t>      On passe à un niveau supérieur. Le ‘V </a:t>
            </a:r>
            <a:r>
              <a:rPr lang="fr-FR" sz="2200" dirty="0" err="1" smtClean="0"/>
              <a:t>step</a:t>
            </a:r>
            <a:r>
              <a:rPr lang="fr-FR" sz="2200" dirty="0" smtClean="0"/>
              <a:t>’ est bien sur appelé comme ça parce que vous devrez faire une forme de V avec votre personnage. Peut servir à la fois en </a:t>
            </a:r>
            <a:r>
              <a:rPr lang="fr-FR" sz="2200" dirty="0" err="1" smtClean="0"/>
              <a:t>PvP</a:t>
            </a:r>
            <a:r>
              <a:rPr lang="fr-FR" sz="2200" dirty="0" smtClean="0"/>
              <a:t> pour catch comme en donjon pour attaquer par derrière les ennemis avec boucliers. Finalement, il est très important de le connaître pour maîtriser son personnage et aller plus vite en donjon (très utile pour les BM).</a:t>
            </a:r>
          </a:p>
          <a:p>
            <a:pPr>
              <a:buNone/>
            </a:pPr>
            <a:r>
              <a:rPr lang="fr-FR" sz="2200" dirty="0"/>
              <a:t> </a:t>
            </a:r>
            <a:r>
              <a:rPr lang="fr-FR" sz="2200" dirty="0" smtClean="0"/>
              <a:t>     </a:t>
            </a:r>
            <a:r>
              <a:rPr lang="fr-FR" sz="2000" u="sng" dirty="0" smtClean="0"/>
              <a:t>Les touches :</a:t>
            </a:r>
            <a:r>
              <a:rPr lang="fr-FR" sz="2000" dirty="0" smtClean="0"/>
              <a:t>                  &gt;&gt;^ &lt;&lt;v^ &gt;&gt;v^ &lt;&lt;v^ &gt;&gt;v^ &lt;&lt;v^ …</a:t>
            </a:r>
          </a:p>
          <a:p>
            <a:pPr>
              <a:buNone/>
            </a:pPr>
            <a:r>
              <a:rPr lang="fr-FR" sz="2000" dirty="0"/>
              <a:t> </a:t>
            </a:r>
            <a:r>
              <a:rPr lang="fr-FR" sz="2000" dirty="0" smtClean="0"/>
              <a:t>     </a:t>
            </a:r>
            <a:r>
              <a:rPr lang="fr-FR" sz="1500" dirty="0" smtClean="0"/>
              <a:t>Le plus difficile dans ce </a:t>
            </a:r>
            <a:r>
              <a:rPr lang="fr-FR" sz="1500" dirty="0" err="1" smtClean="0"/>
              <a:t>step</a:t>
            </a:r>
            <a:r>
              <a:rPr lang="fr-FR" sz="1500" dirty="0" smtClean="0"/>
              <a:t> est d’alterner les doigts. Ce </a:t>
            </a:r>
            <a:r>
              <a:rPr lang="fr-FR" sz="1500" dirty="0" err="1" smtClean="0"/>
              <a:t>step</a:t>
            </a:r>
            <a:r>
              <a:rPr lang="fr-FR" sz="1500" dirty="0" smtClean="0"/>
              <a:t> est plus difficile car les doigts vont être relativement serrés sur les touches directionnelles (à la limite, utilisez votre pavé numérique pour </a:t>
            </a:r>
            <a:r>
              <a:rPr lang="fr-FR" sz="1500" dirty="0" smtClean="0"/>
              <a:t>plus </a:t>
            </a:r>
            <a:r>
              <a:rPr lang="fr-FR" sz="1500" dirty="0" smtClean="0"/>
              <a:t>d’espace si vos touches de flèches directionnelles sont trop petites). Pour l’explication, je vais numéroter les doigts de 1 à 5 : </a:t>
            </a:r>
            <a:endParaRPr lang="fr-FR" sz="1500" dirty="0" smtClean="0"/>
          </a:p>
          <a:p>
            <a:pPr>
              <a:buNone/>
            </a:pPr>
            <a:r>
              <a:rPr lang="fr-FR" sz="1500" dirty="0" smtClean="0"/>
              <a:t> </a:t>
            </a:r>
            <a:r>
              <a:rPr lang="fr-FR" sz="1500" dirty="0" smtClean="0"/>
              <a:t>     </a:t>
            </a:r>
            <a:r>
              <a:rPr lang="fr-FR" sz="1500" dirty="0" smtClean="0"/>
              <a:t>1=Pouce </a:t>
            </a:r>
            <a:r>
              <a:rPr lang="fr-FR" sz="1500" dirty="0" smtClean="0"/>
              <a:t>; 2=Index ; 3= Majeur ; 4=Annulaire ; 5=</a:t>
            </a:r>
            <a:r>
              <a:rPr lang="fr-FR" sz="1500" dirty="0" err="1" smtClean="0"/>
              <a:t>Oriculaire</a:t>
            </a:r>
            <a:r>
              <a:rPr lang="fr-FR" sz="1500" dirty="0" smtClean="0"/>
              <a:t>.</a:t>
            </a:r>
          </a:p>
          <a:p>
            <a:pPr>
              <a:buNone/>
            </a:pPr>
            <a:r>
              <a:rPr lang="fr-FR" sz="1500" dirty="0" smtClean="0"/>
              <a:t> </a:t>
            </a:r>
            <a:r>
              <a:rPr lang="fr-FR" sz="1500" dirty="0" smtClean="0"/>
              <a:t>     </a:t>
            </a:r>
            <a:r>
              <a:rPr lang="fr-FR" sz="1500" dirty="0" smtClean="0"/>
              <a:t>&gt;&gt;^ </a:t>
            </a:r>
            <a:r>
              <a:rPr lang="fr-FR" sz="1500" dirty="0" smtClean="0"/>
              <a:t>&lt;&lt;v^ &gt;&gt;v^ &lt;&lt;v^ &gt;&gt;v^ &lt;&lt;v^ … = 443 2234 4423 2234 4423 2234 …</a:t>
            </a:r>
          </a:p>
          <a:p>
            <a:pPr>
              <a:buNone/>
            </a:pPr>
            <a:r>
              <a:rPr lang="fr-FR" sz="1500" dirty="0"/>
              <a:t> </a:t>
            </a:r>
            <a:r>
              <a:rPr lang="fr-FR" sz="1500" dirty="0" smtClean="0"/>
              <a:t>       Entraînez-vous beaucoup sur ça et dites-vous aussi que comme vous avez appris le ‘</a:t>
            </a:r>
            <a:r>
              <a:rPr lang="fr-FR" sz="1500" dirty="0" err="1" smtClean="0"/>
              <a:t>Circle</a:t>
            </a:r>
            <a:r>
              <a:rPr lang="fr-FR" sz="1500" dirty="0" smtClean="0"/>
              <a:t> </a:t>
            </a:r>
            <a:r>
              <a:rPr lang="fr-FR" sz="1500" dirty="0" err="1"/>
              <a:t>s</a:t>
            </a:r>
            <a:r>
              <a:rPr lang="fr-FR" sz="1500" dirty="0" err="1" smtClean="0"/>
              <a:t>tep</a:t>
            </a:r>
            <a:r>
              <a:rPr lang="fr-FR" sz="1500" dirty="0" smtClean="0"/>
              <a:t>’, il est maintenant beaucoup plus facile de maîtriser ce </a:t>
            </a:r>
            <a:r>
              <a:rPr lang="fr-FR" sz="1500" dirty="0" err="1" smtClean="0"/>
              <a:t>step</a:t>
            </a:r>
            <a:r>
              <a:rPr lang="fr-FR" sz="1500" dirty="0" smtClean="0"/>
              <a:t> la !</a:t>
            </a:r>
          </a:p>
          <a:p>
            <a:pPr>
              <a:buNone/>
            </a:pPr>
            <a:r>
              <a:rPr lang="fr-FR" sz="1500" dirty="0" smtClean="0"/>
              <a:t>        </a:t>
            </a:r>
            <a:r>
              <a:rPr lang="fr-FR" sz="1800" u="sng" dirty="0" smtClean="0">
                <a:solidFill>
                  <a:schemeClr val="accent6">
                    <a:lumMod val="75000"/>
                  </a:schemeClr>
                </a:solidFill>
              </a:rPr>
              <a:t>Difficulté : Moyen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u="sng" dirty="0" smtClean="0">
                <a:solidFill>
                  <a:srgbClr val="FF0000"/>
                </a:solidFill>
              </a:rPr>
              <a:t>Partie II : Combos et enchaînements</a:t>
            </a:r>
            <a:endParaRPr lang="fr-FR" u="sng"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       </a:t>
            </a:r>
            <a:r>
              <a:rPr lang="fr-FR" u="sng" dirty="0" smtClean="0"/>
              <a:t>Introduction :</a:t>
            </a:r>
            <a:endParaRPr lang="fr-FR" dirty="0" smtClean="0"/>
          </a:p>
          <a:p>
            <a:pPr>
              <a:buNone/>
            </a:pPr>
            <a:r>
              <a:rPr lang="fr-FR" sz="2800" dirty="0" smtClean="0"/>
              <a:t>     Après avoir catch, il faut bien sûr commencer un combo sur l’adversaire. Dans cette partie, vous allez surtout voir des choses techniques pour pouvoir plus ou moins faire des dommages à l’adversaire. On va parler aussi de quelque chose de très important dans le domaine des combos sur </a:t>
            </a:r>
            <a:r>
              <a:rPr lang="fr-FR" sz="2800" dirty="0" err="1" smtClean="0"/>
              <a:t>Elsword</a:t>
            </a:r>
            <a:r>
              <a:rPr lang="fr-FR" sz="2800" dirty="0" smtClean="0"/>
              <a:t> …</a:t>
            </a:r>
            <a:endParaRPr lang="fr-F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Autofit/>
          </a:bodyPr>
          <a:lstStyle/>
          <a:p>
            <a:r>
              <a:rPr lang="fr-FR" sz="3700" u="sng" dirty="0" smtClean="0">
                <a:solidFill>
                  <a:srgbClr val="FF0000"/>
                </a:solidFill>
              </a:rPr>
              <a:t>Avant de commencer, parlons du KD</a:t>
            </a:r>
            <a:endParaRPr lang="fr-FR" sz="3700" u="sng"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buNone/>
            </a:pPr>
            <a:r>
              <a:rPr lang="fr-FR" dirty="0" smtClean="0"/>
              <a:t>      </a:t>
            </a:r>
            <a:r>
              <a:rPr lang="fr-FR" sz="2400" dirty="0" smtClean="0"/>
              <a:t>Le KD est cette sorte de compteur par coups qui s’accumule au fur et à mesure que vous tapez. Quand vous commencez à taper un adversaire avec le compteur étant à 0, une fois arrivé à 16 (en </a:t>
            </a:r>
            <a:r>
              <a:rPr lang="fr-FR" sz="2400" dirty="0" err="1" smtClean="0"/>
              <a:t>PvP</a:t>
            </a:r>
            <a:r>
              <a:rPr lang="fr-FR" sz="2400" dirty="0" smtClean="0"/>
              <a:t>), l’adversaire tombera automatiquement et vous empêchera de continuer votre combo. « Mais </a:t>
            </a:r>
            <a:r>
              <a:rPr lang="fr-FR" sz="2400" dirty="0"/>
              <a:t>p</a:t>
            </a:r>
            <a:r>
              <a:rPr lang="fr-FR" sz="2400" dirty="0" smtClean="0"/>
              <a:t>ourquoi parler de ça » me direz-vous ? Parce que certains combos vont vous permettre d’éviter d’ajouter trop de KD comme le ‘X aérien’ qui coûte 0 de KD ou encore un niveau au-dessus, le ‘cross-over’. Mais je ne vais pas parler de ça, vous êtes libre de regarder des vidéos sur </a:t>
            </a:r>
            <a:r>
              <a:rPr lang="fr-FR" sz="2400" dirty="0" err="1" smtClean="0"/>
              <a:t>Youtube</a:t>
            </a:r>
            <a:r>
              <a:rPr lang="fr-FR" sz="2400" dirty="0" smtClean="0"/>
              <a:t> pour voir comment ça se passe et </a:t>
            </a:r>
            <a:r>
              <a:rPr lang="fr-FR" sz="2400" dirty="0" smtClean="0"/>
              <a:t>leur fonction</a:t>
            </a:r>
            <a:r>
              <a:rPr lang="fr-FR" sz="2400" dirty="0" smtClean="0"/>
              <a:t>, </a:t>
            </a:r>
            <a:r>
              <a:rPr lang="fr-FR" sz="2400" dirty="0" smtClean="0"/>
              <a:t>comme par exemple celle-ci : https://www.youtube.com/watch?v=155lz5n3ukk</a:t>
            </a:r>
            <a:endParaRPr lang="fr-FR"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nderie">
  <a:themeElements>
    <a:clrScheme name="Fonderi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nderie">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nderie">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1006</TotalTime>
  <Words>3869</Words>
  <Application>Microsoft Office PowerPoint</Application>
  <PresentationFormat>Affichage à l'écran (4:3)</PresentationFormat>
  <Paragraphs>115</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Fonderie</vt:lpstr>
      <vt:lpstr>Tutoriel</vt:lpstr>
      <vt:lpstr>Introduction</vt:lpstr>
      <vt:lpstr>Partie I : Les steps (rappel)</vt:lpstr>
      <vt:lpstr>1) Le ‘Spring step’</vt:lpstr>
      <vt:lpstr>2) a) Le ‘high jump’</vt:lpstr>
      <vt:lpstr>b) Le ‘Circle step’</vt:lpstr>
      <vt:lpstr>3) Le ‘V step’</vt:lpstr>
      <vt:lpstr>Partie II : Combos et enchaînements</vt:lpstr>
      <vt:lpstr>Avant de commencer, parlons du KD</vt:lpstr>
      <vt:lpstr>1) Le ‘ZZ Loop’</vt:lpstr>
      <vt:lpstr>2) Le ‘Rapid attack’  ( avec ExplodingNasodHand)</vt:lpstr>
      <vt:lpstr>3) Le ‘X aérien’</vt:lpstr>
      <vt:lpstr>Partie III : Spécificités du RF</vt:lpstr>
      <vt:lpstr>1) Contourner un adversaire</vt:lpstr>
      <vt:lpstr>2) Catch ‘Bouboule’</vt:lpstr>
      <vt:lpstr>3) Catch ‘Meteor Punch’</vt:lpstr>
      <vt:lpstr>4) Combo ‘Multi Punch’</vt:lpstr>
      <vt:lpstr>5) Le Nasod Core</vt:lpstr>
      <vt:lpstr>Partie IV : Les compétences</vt:lpstr>
      <vt:lpstr>1) Raven basique</vt:lpstr>
      <vt:lpstr>Diapositive 21</vt:lpstr>
      <vt:lpstr>2) Le Raven Over Taker</vt:lpstr>
      <vt:lpstr>Diapositive 23</vt:lpstr>
      <vt:lpstr>3) Le Raven Reckless Fist</vt:lpstr>
      <vt:lpstr>Diapositive 25</vt:lpstr>
      <vt:lpstr>4) La Hyperactive</vt:lpstr>
      <vt:lpstr>The End</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 KenoKiller                      Tutoriel</dc:title>
  <dc:creator>emilie</dc:creator>
  <cp:lastModifiedBy>emilie</cp:lastModifiedBy>
  <cp:revision>106</cp:revision>
  <dcterms:created xsi:type="dcterms:W3CDTF">2015-03-06T12:04:30Z</dcterms:created>
  <dcterms:modified xsi:type="dcterms:W3CDTF">2015-08-08T18:28:20Z</dcterms:modified>
</cp:coreProperties>
</file>