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0"/>
  </p:notesMasterIdLst>
  <p:sldIdLst>
    <p:sldId id="258" r:id="rId2"/>
    <p:sldId id="283" r:id="rId3"/>
    <p:sldId id="282" r:id="rId4"/>
    <p:sldId id="292" r:id="rId5"/>
    <p:sldId id="357" r:id="rId6"/>
    <p:sldId id="322" r:id="rId7"/>
    <p:sldId id="327" r:id="rId8"/>
    <p:sldId id="284" r:id="rId9"/>
    <p:sldId id="277" r:id="rId10"/>
    <p:sldId id="281" r:id="rId11"/>
    <p:sldId id="269" r:id="rId12"/>
    <p:sldId id="278" r:id="rId13"/>
    <p:sldId id="290" r:id="rId14"/>
    <p:sldId id="363" r:id="rId15"/>
    <p:sldId id="359" r:id="rId16"/>
    <p:sldId id="285" r:id="rId17"/>
    <p:sldId id="286" r:id="rId18"/>
    <p:sldId id="287" r:id="rId19"/>
    <p:sldId id="288" r:id="rId20"/>
    <p:sldId id="313" r:id="rId21"/>
    <p:sldId id="319" r:id="rId22"/>
    <p:sldId id="318" r:id="rId23"/>
    <p:sldId id="314" r:id="rId24"/>
    <p:sldId id="315" r:id="rId25"/>
    <p:sldId id="316" r:id="rId26"/>
    <p:sldId id="317" r:id="rId27"/>
    <p:sldId id="320" r:id="rId28"/>
    <p:sldId id="371" r:id="rId29"/>
    <p:sldId id="360" r:id="rId30"/>
    <p:sldId id="368" r:id="rId31"/>
    <p:sldId id="361" r:id="rId32"/>
    <p:sldId id="370" r:id="rId33"/>
    <p:sldId id="321" r:id="rId34"/>
    <p:sldId id="279" r:id="rId35"/>
    <p:sldId id="280" r:id="rId36"/>
    <p:sldId id="273" r:id="rId37"/>
    <p:sldId id="274" r:id="rId38"/>
    <p:sldId id="337" r:id="rId39"/>
    <p:sldId id="275" r:id="rId40"/>
    <p:sldId id="276" r:id="rId41"/>
    <p:sldId id="293" r:id="rId42"/>
    <p:sldId id="303" r:id="rId43"/>
    <p:sldId id="302" r:id="rId44"/>
    <p:sldId id="328" r:id="rId45"/>
    <p:sldId id="300" r:id="rId46"/>
    <p:sldId id="301" r:id="rId47"/>
    <p:sldId id="341" r:id="rId48"/>
    <p:sldId id="299" r:id="rId49"/>
    <p:sldId id="365" r:id="rId50"/>
    <p:sldId id="298" r:id="rId51"/>
    <p:sldId id="342" r:id="rId52"/>
    <p:sldId id="343" r:id="rId53"/>
    <p:sldId id="362" r:id="rId54"/>
    <p:sldId id="297" r:id="rId55"/>
    <p:sldId id="334" r:id="rId56"/>
    <p:sldId id="350" r:id="rId57"/>
    <p:sldId id="349" r:id="rId58"/>
    <p:sldId id="351" r:id="rId59"/>
    <p:sldId id="296" r:id="rId60"/>
    <p:sldId id="295" r:id="rId61"/>
    <p:sldId id="294" r:id="rId62"/>
    <p:sldId id="367" r:id="rId63"/>
    <p:sldId id="311" r:id="rId64"/>
    <p:sldId id="344" r:id="rId65"/>
    <p:sldId id="310" r:id="rId66"/>
    <p:sldId id="352" r:id="rId67"/>
    <p:sldId id="346" r:id="rId68"/>
    <p:sldId id="309" r:id="rId69"/>
    <p:sldId id="339" r:id="rId70"/>
    <p:sldId id="325" r:id="rId71"/>
    <p:sldId id="326" r:id="rId72"/>
    <p:sldId id="340" r:id="rId73"/>
    <p:sldId id="338" r:id="rId74"/>
    <p:sldId id="330" r:id="rId75"/>
    <p:sldId id="331" r:id="rId76"/>
    <p:sldId id="347" r:id="rId77"/>
    <p:sldId id="332" r:id="rId78"/>
    <p:sldId id="348" r:id="rId79"/>
    <p:sldId id="345" r:id="rId80"/>
    <p:sldId id="366" r:id="rId81"/>
    <p:sldId id="354" r:id="rId82"/>
    <p:sldId id="335" r:id="rId83"/>
    <p:sldId id="307" r:id="rId84"/>
    <p:sldId id="324" r:id="rId85"/>
    <p:sldId id="353" r:id="rId86"/>
    <p:sldId id="323" r:id="rId87"/>
    <p:sldId id="336" r:id="rId88"/>
    <p:sldId id="306" r:id="rId89"/>
    <p:sldId id="305" r:id="rId90"/>
    <p:sldId id="369" r:id="rId91"/>
    <p:sldId id="308" r:id="rId92"/>
    <p:sldId id="304" r:id="rId93"/>
    <p:sldId id="312" r:id="rId94"/>
    <p:sldId id="272" r:id="rId95"/>
    <p:sldId id="271" r:id="rId96"/>
    <p:sldId id="270" r:id="rId97"/>
    <p:sldId id="358" r:id="rId98"/>
    <p:sldId id="329" r:id="rId9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66FF"/>
    <a:srgbClr val="FFFF00"/>
    <a:srgbClr val="FFFF99"/>
    <a:srgbClr val="99FF33"/>
    <a:srgbClr val="6699FF"/>
    <a:srgbClr val="33CC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4720" autoAdjust="0"/>
  </p:normalViewPr>
  <p:slideViewPr>
    <p:cSldViewPr>
      <p:cViewPr varScale="1">
        <p:scale>
          <a:sx n="94" d="100"/>
          <a:sy n="94" d="100"/>
        </p:scale>
        <p:origin x="-3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>
                <a:cs typeface="+mn-cs"/>
              </a:defRPr>
            </a:lvl1pPr>
          </a:lstStyle>
          <a:p>
            <a:pPr>
              <a:defRPr/>
            </a:pPr>
            <a:fld id="{5777E46E-E1D5-4550-92AE-CF201032A26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6312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BB6A32-487D-43A2-B342-FB5EFC793F0A}" type="slidenum">
              <a:rPr lang="fr-FR" smtClean="0">
                <a:cs typeface="Arial" charset="0"/>
              </a:rPr>
              <a:pPr/>
              <a:t>1</a:t>
            </a:fld>
            <a:endParaRPr lang="fr-FR" smtClean="0">
              <a:cs typeface="Arial" charset="0"/>
            </a:endParaRPr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8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34819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D36A11-FC3E-444C-892C-3643B225B918}" type="slidenum">
              <a:rPr lang="fr-FR" smtClean="0">
                <a:cs typeface="Arial" charset="0"/>
              </a:rPr>
              <a:pPr/>
              <a:t>19</a:t>
            </a:fld>
            <a:endParaRPr lang="fr-FR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0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63491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B0BC3A-5B3A-4732-BE00-6EEDFA77FAA2}" type="slidenum">
              <a:rPr lang="fr-FR" smtClean="0">
                <a:cs typeface="Arial" charset="0"/>
              </a:rPr>
              <a:pPr/>
              <a:t>47</a:t>
            </a:fld>
            <a:endParaRPr lang="fr-FR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0547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  <p:sp>
        <p:nvSpPr>
          <p:cNvPr id="105475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5F998E-36DA-4CB7-9BB2-DF65C07B1841}" type="slidenum">
              <a:rPr lang="fr-FR" smtClean="0">
                <a:cs typeface="Arial" charset="0"/>
              </a:rPr>
              <a:pPr/>
              <a:t>87</a:t>
            </a:fld>
            <a:endParaRPr lang="fr-FR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A7DACA-3DCB-48CF-B293-A15D30928DA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6778B-B80A-4A3D-8036-C2EF2AF8FF5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9B736-FD23-4B7E-9728-E334B9D4506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C1F74-111B-4BDC-A8D7-5148FFC087F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17B9F-CE47-4C8F-8D17-FDD13767120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C18C45-80BC-4615-811F-721669791F0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EBD91-B031-47B3-906B-CA54768AF85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11A3C-AAF7-4E68-B521-10060DE3D43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E8307-1B17-41D8-A7DC-DFE6A36A014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46353C-2CA6-45C5-A04F-723B38A84C4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961C5-A013-490A-AEF7-CF3F3B413F0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u="none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u="none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u="none">
                <a:cs typeface="+mn-cs"/>
              </a:defRPr>
            </a:lvl1pPr>
          </a:lstStyle>
          <a:p>
            <a:pPr>
              <a:defRPr/>
            </a:pPr>
            <a:fld id="{76B12D4A-EDD7-4EB6-B6D7-52107B70825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breizhjournal.wordpress.com/2013/02/25/acipran-largument-bateau-de-lassociation-citoyenne/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://www.fondation-nicolas-hulot.org/blog/barrage-de-sivens-lorsque-legitimite-et-legalite-s-affronten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7" Type="http://schemas.openxmlformats.org/officeDocument/2006/relationships/image" Target="../media/image84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jpeg"/><Relationship Id="rId3" Type="http://schemas.openxmlformats.org/officeDocument/2006/relationships/image" Target="../media/image106.jpeg"/><Relationship Id="rId7" Type="http://schemas.openxmlformats.org/officeDocument/2006/relationships/image" Target="../media/image110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jpeg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7" Type="http://schemas.openxmlformats.org/officeDocument/2006/relationships/image" Target="../media/image119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jpeg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7" Type="http://schemas.openxmlformats.org/officeDocument/2006/relationships/image" Target="../media/image125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jpeg"/><Relationship Id="rId3" Type="http://schemas.openxmlformats.org/officeDocument/2006/relationships/image" Target="../media/image128.jpeg"/><Relationship Id="rId7" Type="http://schemas.openxmlformats.org/officeDocument/2006/relationships/image" Target="../media/image132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1.jpeg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jpeg"/><Relationship Id="rId5" Type="http://schemas.openxmlformats.org/officeDocument/2006/relationships/image" Target="../media/image137.jpeg"/><Relationship Id="rId4" Type="http://schemas.openxmlformats.org/officeDocument/2006/relationships/image" Target="../media/image13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jpeg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7.jpeg"/><Relationship Id="rId4" Type="http://schemas.openxmlformats.org/officeDocument/2006/relationships/image" Target="../media/image14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1.jpeg"/><Relationship Id="rId5" Type="http://schemas.openxmlformats.org/officeDocument/2006/relationships/image" Target="../media/image96.jpeg"/><Relationship Id="rId4" Type="http://schemas.openxmlformats.org/officeDocument/2006/relationships/image" Target="../media/image15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6.jpeg"/><Relationship Id="rId5" Type="http://schemas.openxmlformats.org/officeDocument/2006/relationships/image" Target="../media/image155.jpeg"/><Relationship Id="rId4" Type="http://schemas.openxmlformats.org/officeDocument/2006/relationships/image" Target="../media/image15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0.jpeg"/><Relationship Id="rId4" Type="http://schemas.openxmlformats.org/officeDocument/2006/relationships/image" Target="../media/image15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5.jpeg"/><Relationship Id="rId5" Type="http://schemas.openxmlformats.org/officeDocument/2006/relationships/image" Target="../media/image164.jpeg"/><Relationship Id="rId4" Type="http://schemas.openxmlformats.org/officeDocument/2006/relationships/image" Target="../media/image16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9.jpeg"/><Relationship Id="rId4" Type="http://schemas.openxmlformats.org/officeDocument/2006/relationships/image" Target="../media/image16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jpeg"/><Relationship Id="rId2" Type="http://schemas.openxmlformats.org/officeDocument/2006/relationships/image" Target="../media/image1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6.jpeg"/><Relationship Id="rId4" Type="http://schemas.openxmlformats.org/officeDocument/2006/relationships/image" Target="../media/image17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eg"/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0.jpeg"/><Relationship Id="rId4" Type="http://schemas.openxmlformats.org/officeDocument/2006/relationships/image" Target="../media/image17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jpeg"/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9.jpeg"/><Relationship Id="rId3" Type="http://schemas.openxmlformats.org/officeDocument/2006/relationships/image" Target="../media/image184.jpeg"/><Relationship Id="rId7" Type="http://schemas.openxmlformats.org/officeDocument/2006/relationships/image" Target="../media/image188.jpeg"/><Relationship Id="rId2" Type="http://schemas.openxmlformats.org/officeDocument/2006/relationships/image" Target="../media/image1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7.jpeg"/><Relationship Id="rId5" Type="http://schemas.openxmlformats.org/officeDocument/2006/relationships/image" Target="../media/image186.jpeg"/><Relationship Id="rId4" Type="http://schemas.openxmlformats.org/officeDocument/2006/relationships/image" Target="../media/image185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jpeg"/><Relationship Id="rId2" Type="http://schemas.openxmlformats.org/officeDocument/2006/relationships/image" Target="../media/image19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3.jpeg"/><Relationship Id="rId4" Type="http://schemas.openxmlformats.org/officeDocument/2006/relationships/image" Target="../media/image192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jpeg"/><Relationship Id="rId2" Type="http://schemas.openxmlformats.org/officeDocument/2006/relationships/image" Target="../media/image19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0.jpeg"/><Relationship Id="rId5" Type="http://schemas.openxmlformats.org/officeDocument/2006/relationships/image" Target="../media/image199.jpeg"/><Relationship Id="rId4" Type="http://schemas.openxmlformats.org/officeDocument/2006/relationships/image" Target="../media/image198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2.jpeg"/><Relationship Id="rId2" Type="http://schemas.openxmlformats.org/officeDocument/2006/relationships/image" Target="../media/image20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4.jpeg"/><Relationship Id="rId4" Type="http://schemas.openxmlformats.org/officeDocument/2006/relationships/image" Target="../media/image203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6.jpeg"/><Relationship Id="rId7" Type="http://schemas.openxmlformats.org/officeDocument/2006/relationships/image" Target="../media/image210.jpeg"/><Relationship Id="rId2" Type="http://schemas.openxmlformats.org/officeDocument/2006/relationships/image" Target="../media/image20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9.jpeg"/><Relationship Id="rId5" Type="http://schemas.openxmlformats.org/officeDocument/2006/relationships/image" Target="../media/image208.jpeg"/><Relationship Id="rId4" Type="http://schemas.openxmlformats.org/officeDocument/2006/relationships/image" Target="../media/image207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6.jpeg"/><Relationship Id="rId3" Type="http://schemas.openxmlformats.org/officeDocument/2006/relationships/image" Target="../media/image14.png"/><Relationship Id="rId7" Type="http://schemas.openxmlformats.org/officeDocument/2006/relationships/image" Target="../media/image215.jpeg"/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4.jpeg"/><Relationship Id="rId5" Type="http://schemas.openxmlformats.org/officeDocument/2006/relationships/image" Target="../media/image213.jpeg"/><Relationship Id="rId4" Type="http://schemas.openxmlformats.org/officeDocument/2006/relationships/image" Target="../media/image212.jpeg"/><Relationship Id="rId9" Type="http://schemas.openxmlformats.org/officeDocument/2006/relationships/image" Target="../media/image217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4.jpeg"/><Relationship Id="rId3" Type="http://schemas.openxmlformats.org/officeDocument/2006/relationships/image" Target="../media/image219.jpeg"/><Relationship Id="rId7" Type="http://schemas.openxmlformats.org/officeDocument/2006/relationships/image" Target="../media/image223.jpeg"/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2.jpeg"/><Relationship Id="rId5" Type="http://schemas.openxmlformats.org/officeDocument/2006/relationships/image" Target="../media/image221.jpeg"/><Relationship Id="rId4" Type="http://schemas.openxmlformats.org/officeDocument/2006/relationships/image" Target="../media/image22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6.jpeg"/><Relationship Id="rId2" Type="http://schemas.openxmlformats.org/officeDocument/2006/relationships/image" Target="../media/image2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7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3.jpeg"/><Relationship Id="rId3" Type="http://schemas.openxmlformats.org/officeDocument/2006/relationships/image" Target="../media/image229.jpeg"/><Relationship Id="rId7" Type="http://schemas.openxmlformats.org/officeDocument/2006/relationships/image" Target="../media/image14.png"/><Relationship Id="rId2" Type="http://schemas.openxmlformats.org/officeDocument/2006/relationships/image" Target="../media/image2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2.jpeg"/><Relationship Id="rId5" Type="http://schemas.openxmlformats.org/officeDocument/2006/relationships/image" Target="../media/image231.jpeg"/><Relationship Id="rId10" Type="http://schemas.openxmlformats.org/officeDocument/2006/relationships/image" Target="../media/image235.jpeg"/><Relationship Id="rId4" Type="http://schemas.openxmlformats.org/officeDocument/2006/relationships/image" Target="../media/image230.jpeg"/><Relationship Id="rId9" Type="http://schemas.openxmlformats.org/officeDocument/2006/relationships/image" Target="../media/image234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7.jpeg"/><Relationship Id="rId2" Type="http://schemas.openxmlformats.org/officeDocument/2006/relationships/image" Target="../media/image2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9.jpeg"/><Relationship Id="rId4" Type="http://schemas.openxmlformats.org/officeDocument/2006/relationships/image" Target="../media/image238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2.jpeg"/><Relationship Id="rId2" Type="http://schemas.openxmlformats.org/officeDocument/2006/relationships/image" Target="../media/image2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5.jpeg"/><Relationship Id="rId5" Type="http://schemas.openxmlformats.org/officeDocument/2006/relationships/image" Target="../media/image244.jpeg"/><Relationship Id="rId4" Type="http://schemas.openxmlformats.org/officeDocument/2006/relationships/image" Target="../media/image243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8.jpeg"/><Relationship Id="rId2" Type="http://schemas.openxmlformats.org/officeDocument/2006/relationships/image" Target="../media/image2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1.jpeg"/><Relationship Id="rId5" Type="http://schemas.openxmlformats.org/officeDocument/2006/relationships/image" Target="../media/image250.jpeg"/><Relationship Id="rId4" Type="http://schemas.openxmlformats.org/officeDocument/2006/relationships/image" Target="../media/image249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3.jpeg"/><Relationship Id="rId2" Type="http://schemas.openxmlformats.org/officeDocument/2006/relationships/image" Target="../media/image2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5.jpeg"/><Relationship Id="rId5" Type="http://schemas.openxmlformats.org/officeDocument/2006/relationships/image" Target="../media/image254.jpeg"/><Relationship Id="rId4" Type="http://schemas.openxmlformats.org/officeDocument/2006/relationships/image" Target="../media/image35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7.jpeg"/><Relationship Id="rId2" Type="http://schemas.openxmlformats.org/officeDocument/2006/relationships/image" Target="../media/image2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9.jpeg"/><Relationship Id="rId4" Type="http://schemas.openxmlformats.org/officeDocument/2006/relationships/image" Target="../media/image258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0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2.jpeg"/><Relationship Id="rId7" Type="http://schemas.openxmlformats.org/officeDocument/2006/relationships/image" Target="../media/image266.jpeg"/><Relationship Id="rId2" Type="http://schemas.openxmlformats.org/officeDocument/2006/relationships/image" Target="../media/image2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5.jpeg"/><Relationship Id="rId5" Type="http://schemas.openxmlformats.org/officeDocument/2006/relationships/image" Target="../media/image264.jpeg"/><Relationship Id="rId4" Type="http://schemas.openxmlformats.org/officeDocument/2006/relationships/image" Target="../media/image263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9.jpeg"/><Relationship Id="rId2" Type="http://schemas.openxmlformats.org/officeDocument/2006/relationships/image" Target="../media/image2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2.jpeg"/><Relationship Id="rId5" Type="http://schemas.openxmlformats.org/officeDocument/2006/relationships/image" Target="../media/image271.jpeg"/><Relationship Id="rId4" Type="http://schemas.openxmlformats.org/officeDocument/2006/relationships/image" Target="../media/image270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4.jpeg"/><Relationship Id="rId7" Type="http://schemas.openxmlformats.org/officeDocument/2006/relationships/image" Target="../media/image278.jpeg"/><Relationship Id="rId2" Type="http://schemas.openxmlformats.org/officeDocument/2006/relationships/image" Target="../media/image2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7.jpeg"/><Relationship Id="rId5" Type="http://schemas.openxmlformats.org/officeDocument/2006/relationships/image" Target="../media/image276.jpeg"/><Relationship Id="rId4" Type="http://schemas.openxmlformats.org/officeDocument/2006/relationships/image" Target="../media/image275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jpeg"/><Relationship Id="rId2" Type="http://schemas.openxmlformats.org/officeDocument/2006/relationships/image" Target="../media/image2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2.jpeg"/><Relationship Id="rId4" Type="http://schemas.openxmlformats.org/officeDocument/2006/relationships/image" Target="../media/image281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4.jpeg"/><Relationship Id="rId2" Type="http://schemas.openxmlformats.org/officeDocument/2006/relationships/image" Target="../media/image2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6.jpeg"/><Relationship Id="rId4" Type="http://schemas.openxmlformats.org/officeDocument/2006/relationships/image" Target="../media/image285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8.jpeg"/><Relationship Id="rId2" Type="http://schemas.openxmlformats.org/officeDocument/2006/relationships/image" Target="../media/image2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9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1.jpeg"/><Relationship Id="rId2" Type="http://schemas.openxmlformats.org/officeDocument/2006/relationships/image" Target="../media/image2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4.jpeg"/><Relationship Id="rId5" Type="http://schemas.openxmlformats.org/officeDocument/2006/relationships/image" Target="../media/image293.jpeg"/><Relationship Id="rId4" Type="http://schemas.openxmlformats.org/officeDocument/2006/relationships/image" Target="../media/image292.jpeg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1.jpeg"/><Relationship Id="rId13" Type="http://schemas.openxmlformats.org/officeDocument/2006/relationships/image" Target="../media/image305.jpeg"/><Relationship Id="rId3" Type="http://schemas.openxmlformats.org/officeDocument/2006/relationships/image" Target="../media/image296.jpeg"/><Relationship Id="rId7" Type="http://schemas.openxmlformats.org/officeDocument/2006/relationships/image" Target="../media/image300.jpeg"/><Relationship Id="rId12" Type="http://schemas.openxmlformats.org/officeDocument/2006/relationships/image" Target="../media/image304.jpeg"/><Relationship Id="rId2" Type="http://schemas.openxmlformats.org/officeDocument/2006/relationships/image" Target="../media/image29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9.jpeg"/><Relationship Id="rId11" Type="http://schemas.openxmlformats.org/officeDocument/2006/relationships/image" Target="../media/image303.jpeg"/><Relationship Id="rId5" Type="http://schemas.openxmlformats.org/officeDocument/2006/relationships/image" Target="../media/image298.jpeg"/><Relationship Id="rId15" Type="http://schemas.openxmlformats.org/officeDocument/2006/relationships/image" Target="../media/image307.jpeg"/><Relationship Id="rId10" Type="http://schemas.openxmlformats.org/officeDocument/2006/relationships/image" Target="../media/image14.png"/><Relationship Id="rId4" Type="http://schemas.openxmlformats.org/officeDocument/2006/relationships/image" Target="../media/image297.jpeg"/><Relationship Id="rId9" Type="http://schemas.openxmlformats.org/officeDocument/2006/relationships/image" Target="../media/image302.jpeg"/><Relationship Id="rId14" Type="http://schemas.openxmlformats.org/officeDocument/2006/relationships/image" Target="../media/image306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0.jpeg"/><Relationship Id="rId4" Type="http://schemas.openxmlformats.org/officeDocument/2006/relationships/image" Target="../media/image309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2.png"/><Relationship Id="rId7" Type="http://schemas.openxmlformats.org/officeDocument/2006/relationships/image" Target="../media/image316.jpeg"/><Relationship Id="rId2" Type="http://schemas.openxmlformats.org/officeDocument/2006/relationships/image" Target="../media/image3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5.jpeg"/><Relationship Id="rId5" Type="http://schemas.openxmlformats.org/officeDocument/2006/relationships/image" Target="../media/image314.jpeg"/><Relationship Id="rId4" Type="http://schemas.openxmlformats.org/officeDocument/2006/relationships/image" Target="../media/image313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8.jpeg"/><Relationship Id="rId2" Type="http://schemas.openxmlformats.org/officeDocument/2006/relationships/image" Target="../media/image3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1.jpeg"/><Relationship Id="rId5" Type="http://schemas.openxmlformats.org/officeDocument/2006/relationships/image" Target="../media/image320.jpeg"/><Relationship Id="rId4" Type="http://schemas.openxmlformats.org/officeDocument/2006/relationships/image" Target="../media/image319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3.jpeg"/><Relationship Id="rId7" Type="http://schemas.openxmlformats.org/officeDocument/2006/relationships/image" Target="../media/image14.png"/><Relationship Id="rId2" Type="http://schemas.openxmlformats.org/officeDocument/2006/relationships/image" Target="../media/image3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6.jpeg"/><Relationship Id="rId5" Type="http://schemas.openxmlformats.org/officeDocument/2006/relationships/image" Target="../media/image325.jpeg"/><Relationship Id="rId4" Type="http://schemas.openxmlformats.org/officeDocument/2006/relationships/image" Target="../media/image324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8.jpeg"/><Relationship Id="rId2" Type="http://schemas.openxmlformats.org/officeDocument/2006/relationships/image" Target="../media/image3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1.jpeg"/><Relationship Id="rId5" Type="http://schemas.openxmlformats.org/officeDocument/2006/relationships/image" Target="../media/image330.jpeg"/><Relationship Id="rId4" Type="http://schemas.openxmlformats.org/officeDocument/2006/relationships/image" Target="../media/image329.jpe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8.jpeg"/><Relationship Id="rId3" Type="http://schemas.openxmlformats.org/officeDocument/2006/relationships/image" Target="../media/image333.jpeg"/><Relationship Id="rId7" Type="http://schemas.openxmlformats.org/officeDocument/2006/relationships/image" Target="../media/image337.jpeg"/><Relationship Id="rId2" Type="http://schemas.openxmlformats.org/officeDocument/2006/relationships/image" Target="../media/image3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6.jpeg"/><Relationship Id="rId5" Type="http://schemas.openxmlformats.org/officeDocument/2006/relationships/image" Target="../media/image335.jpeg"/><Relationship Id="rId4" Type="http://schemas.openxmlformats.org/officeDocument/2006/relationships/image" Target="../media/image334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0.jpeg"/><Relationship Id="rId2" Type="http://schemas.openxmlformats.org/officeDocument/2006/relationships/image" Target="../media/image3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2.png"/><Relationship Id="rId4" Type="http://schemas.openxmlformats.org/officeDocument/2006/relationships/image" Target="../media/image341.jpeg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9.jpeg"/><Relationship Id="rId3" Type="http://schemas.openxmlformats.org/officeDocument/2006/relationships/image" Target="../media/image344.jpeg"/><Relationship Id="rId7" Type="http://schemas.openxmlformats.org/officeDocument/2006/relationships/image" Target="../media/image348.jpeg"/><Relationship Id="rId2" Type="http://schemas.openxmlformats.org/officeDocument/2006/relationships/image" Target="../media/image3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7.jpeg"/><Relationship Id="rId5" Type="http://schemas.openxmlformats.org/officeDocument/2006/relationships/image" Target="../media/image346.jpeg"/><Relationship Id="rId4" Type="http://schemas.openxmlformats.org/officeDocument/2006/relationships/image" Target="../media/image345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1.jpeg"/><Relationship Id="rId2" Type="http://schemas.openxmlformats.org/officeDocument/2006/relationships/image" Target="../media/image350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3.jpeg"/><Relationship Id="rId2" Type="http://schemas.openxmlformats.org/officeDocument/2006/relationships/image" Target="../media/image3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5.jpeg"/><Relationship Id="rId4" Type="http://schemas.openxmlformats.org/officeDocument/2006/relationships/image" Target="../media/image354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7.jpeg"/><Relationship Id="rId2" Type="http://schemas.openxmlformats.org/officeDocument/2006/relationships/image" Target="../media/image3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9.jpeg"/><Relationship Id="rId4" Type="http://schemas.openxmlformats.org/officeDocument/2006/relationships/image" Target="../media/image358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60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2.jpeg"/><Relationship Id="rId2" Type="http://schemas.openxmlformats.org/officeDocument/2006/relationships/image" Target="../media/image3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5.jpeg"/><Relationship Id="rId5" Type="http://schemas.openxmlformats.org/officeDocument/2006/relationships/image" Target="../media/image364.jpeg"/><Relationship Id="rId4" Type="http://schemas.openxmlformats.org/officeDocument/2006/relationships/image" Target="../media/image363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7.jpeg"/><Relationship Id="rId2" Type="http://schemas.openxmlformats.org/officeDocument/2006/relationships/image" Target="../media/image3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8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0.jpeg"/><Relationship Id="rId2" Type="http://schemas.openxmlformats.org/officeDocument/2006/relationships/image" Target="../media/image3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2.jpeg"/><Relationship Id="rId4" Type="http://schemas.openxmlformats.org/officeDocument/2006/relationships/image" Target="../media/image371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3.jpeg"/><Relationship Id="rId7" Type="http://schemas.openxmlformats.org/officeDocument/2006/relationships/image" Target="../media/image37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6.jpeg"/><Relationship Id="rId5" Type="http://schemas.openxmlformats.org/officeDocument/2006/relationships/image" Target="../media/image375.jpeg"/><Relationship Id="rId4" Type="http://schemas.openxmlformats.org/officeDocument/2006/relationships/image" Target="../media/image374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9.jpeg"/><Relationship Id="rId2" Type="http://schemas.openxmlformats.org/officeDocument/2006/relationships/image" Target="../media/image3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2.jpeg"/><Relationship Id="rId5" Type="http://schemas.openxmlformats.org/officeDocument/2006/relationships/image" Target="../media/image381.jpeg"/><Relationship Id="rId4" Type="http://schemas.openxmlformats.org/officeDocument/2006/relationships/image" Target="../media/image380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4.jpeg"/><Relationship Id="rId2" Type="http://schemas.openxmlformats.org/officeDocument/2006/relationships/image" Target="../media/image3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6.jpeg"/><Relationship Id="rId4" Type="http://schemas.openxmlformats.org/officeDocument/2006/relationships/image" Target="../media/image385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8.jpeg"/><Relationship Id="rId2" Type="http://schemas.openxmlformats.org/officeDocument/2006/relationships/image" Target="../media/image38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0.jpeg"/><Relationship Id="rId4" Type="http://schemas.openxmlformats.org/officeDocument/2006/relationships/image" Target="../media/image389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1.jpeg"/><Relationship Id="rId2" Type="http://schemas.openxmlformats.org/officeDocument/2006/relationships/image" Target="../media/image39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3.jpeg"/><Relationship Id="rId4" Type="http://schemas.openxmlformats.org/officeDocument/2006/relationships/image" Target="../media/image392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5.jpeg"/><Relationship Id="rId2" Type="http://schemas.openxmlformats.org/officeDocument/2006/relationships/image" Target="../media/image3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8.jpeg"/><Relationship Id="rId5" Type="http://schemas.openxmlformats.org/officeDocument/2006/relationships/image" Target="../media/image397.jpeg"/><Relationship Id="rId4" Type="http://schemas.openxmlformats.org/officeDocument/2006/relationships/image" Target="../media/image396.jpe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9.jpeg"/><Relationship Id="rId2" Type="http://schemas.openxmlformats.org/officeDocument/2006/relationships/hyperlink" Target="http://www.lemonde.fr/idees/article/2014/11/04/la-planete-n-est-pas-qu-un-vulgaire-gisement-de-ressources_4517831_3232.html" TargetMode="Externa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0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1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40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4.jpeg"/><Relationship Id="rId4" Type="http://schemas.openxmlformats.org/officeDocument/2006/relationships/image" Target="../media/image403.jpeg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5.jpeg"/><Relationship Id="rId2" Type="http://schemas.openxmlformats.org/officeDocument/2006/relationships/hyperlink" Target="http://acipa.free.fr/Diaporama/Diaporama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emonde.fr/europe/article/2014/12/16/des-dizaines-de-millions-d-euros-de-fonds-europeens-investis-inutilement-dans-des-aeroports_4541553_3214.html" TargetMode="Externa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7.jpeg"/><Relationship Id="rId2" Type="http://schemas.openxmlformats.org/officeDocument/2006/relationships/image" Target="../media/image40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9.jpeg"/><Relationship Id="rId4" Type="http://schemas.openxmlformats.org/officeDocument/2006/relationships/image" Target="../media/image40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0063" y="0"/>
            <a:ext cx="7543800" cy="995363"/>
          </a:xfrm>
        </p:spPr>
        <p:txBody>
          <a:bodyPr lIns="92075" tIns="46038" rIns="92075" bIns="46038" anchor="b"/>
          <a:lstStyle/>
          <a:p>
            <a:pPr eaLnBrk="1" hangingPunct="1"/>
            <a:r>
              <a:rPr lang="fr-FR" sz="6000" smtClean="0">
                <a:solidFill>
                  <a:srgbClr val="FF0000"/>
                </a:solidFill>
                <a:latin typeface="Comic Sans MS" pitchFamily="66" charset="0"/>
              </a:rPr>
              <a:t>- Aéroport -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0438" y="1643063"/>
            <a:ext cx="5500687" cy="3071812"/>
          </a:xfrm>
        </p:spPr>
        <p:txBody>
          <a:bodyPr lIns="92075" tIns="46038" rIns="92075" bIns="46038"/>
          <a:lstStyle/>
          <a:p>
            <a:pPr eaLnBrk="1" hangingPunct="1">
              <a:lnSpc>
                <a:spcPct val="90000"/>
              </a:lnSpc>
            </a:pPr>
            <a:r>
              <a:rPr lang="fr-FR" sz="3600" smtClean="0">
                <a:solidFill>
                  <a:srgbClr val="00B0F0"/>
                </a:solidFill>
                <a:latin typeface="Comic Sans MS" pitchFamily="66" charset="0"/>
              </a:rPr>
              <a:t>Un autre monde</a:t>
            </a:r>
            <a:br>
              <a:rPr lang="fr-FR" sz="3600" smtClean="0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3600" smtClean="0">
                <a:solidFill>
                  <a:srgbClr val="00B0F0"/>
                </a:solidFill>
                <a:latin typeface="Comic Sans MS" pitchFamily="66" charset="0"/>
              </a:rPr>
              <a:t>est possible</a:t>
            </a:r>
          </a:p>
          <a:p>
            <a:pPr eaLnBrk="1" hangingPunct="1">
              <a:lnSpc>
                <a:spcPct val="90000"/>
              </a:lnSpc>
            </a:pPr>
            <a:r>
              <a:rPr lang="fr-FR" sz="1400" smtClean="0">
                <a:latin typeface="Comic Sans MS" pitchFamily="66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fr-FR" sz="2000" i="1" smtClean="0">
                <a:solidFill>
                  <a:srgbClr val="00B050"/>
                </a:solidFill>
                <a:latin typeface="Comic Sans MS" pitchFamily="66" charset="0"/>
              </a:rPr>
              <a:t>petit voyage</a:t>
            </a:r>
            <a:br>
              <a:rPr lang="fr-FR" sz="2000" i="1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sz="2000" i="1" smtClean="0">
                <a:solidFill>
                  <a:srgbClr val="00B050"/>
                </a:solidFill>
                <a:latin typeface="Comic Sans MS" pitchFamily="66" charset="0"/>
              </a:rPr>
              <a:t>au pays de</a:t>
            </a:r>
            <a:br>
              <a:rPr lang="fr-FR" sz="2000" i="1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sz="2000" b="1" i="1" u="sng" smtClean="0">
                <a:solidFill>
                  <a:srgbClr val="00B050"/>
                </a:solidFill>
                <a:latin typeface="Comic Sans MS" pitchFamily="66" charset="0"/>
              </a:rPr>
              <a:t>Notre-Dame-des-Landes</a:t>
            </a:r>
            <a:endParaRPr lang="fr-FR" sz="2000" b="1" u="sng" smtClean="0">
              <a:solidFill>
                <a:srgbClr val="FF0000"/>
              </a:solidFill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1200" smtClean="0">
                <a:latin typeface="Comic Sans MS" pitchFamily="66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fr-FR" sz="2000" i="1" smtClean="0">
                <a:solidFill>
                  <a:srgbClr val="FF0000"/>
                </a:solidFill>
                <a:latin typeface="Comic Sans MS" pitchFamily="66" charset="0"/>
              </a:rPr>
              <a:t>  → un billet </a:t>
            </a:r>
            <a:r>
              <a:rPr lang="fr-FR" sz="2000" i="1" u="sng" smtClean="0">
                <a:solidFill>
                  <a:srgbClr val="FF0000"/>
                </a:solidFill>
                <a:latin typeface="Comic Sans MS" pitchFamily="66" charset="0"/>
              </a:rPr>
              <a:t>personnel</a:t>
            </a:r>
            <a:r>
              <a:rPr lang="fr-FR" sz="2000" i="1" smtClean="0">
                <a:solidFill>
                  <a:srgbClr val="FF0000"/>
                </a:solidFill>
                <a:latin typeface="Comic Sans MS" pitchFamily="66" charset="0"/>
              </a:rPr>
              <a:t> pêle-mêle d’humeur :</a:t>
            </a:r>
            <a:br>
              <a:rPr lang="fr-FR" sz="2000" i="1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400" i="1" smtClean="0">
                <a:latin typeface="Comic Sans MS" pitchFamily="66" charset="0"/>
              </a:rPr>
              <a:t>.</a:t>
            </a:r>
            <a:r>
              <a:rPr lang="fr-FR" sz="2000" i="1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2000" i="1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200" i="1" smtClean="0">
                <a:solidFill>
                  <a:srgbClr val="FFFF99"/>
                </a:solidFill>
                <a:latin typeface="Comic Sans MS" pitchFamily="66" charset="0"/>
              </a:rPr>
              <a:t>( illustration en images ; parfois plus parlantes que bien des discours … )</a:t>
            </a:r>
            <a:r>
              <a:rPr lang="fr-FR" sz="2000" i="1" smtClean="0">
                <a:solidFill>
                  <a:srgbClr val="FF0000"/>
                </a:solidFill>
              </a:rPr>
              <a:t/>
            </a:r>
            <a:br>
              <a:rPr lang="fr-FR" sz="2000" i="1" smtClean="0">
                <a:solidFill>
                  <a:srgbClr val="FF0000"/>
                </a:solidFill>
              </a:rPr>
            </a:br>
            <a:r>
              <a:rPr lang="fr-FR" sz="2000" i="1" smtClean="0">
                <a:solidFill>
                  <a:srgbClr val="FF0000"/>
                </a:solidFill>
              </a:rPr>
              <a:t/>
            </a:r>
            <a:br>
              <a:rPr lang="fr-FR" sz="2000" i="1" smtClean="0">
                <a:solidFill>
                  <a:srgbClr val="FF0000"/>
                </a:solidFill>
              </a:rPr>
            </a:br>
            <a:endParaRPr lang="fr-FR" sz="2000" i="1" smtClean="0">
              <a:solidFill>
                <a:srgbClr val="00B050"/>
              </a:solidFill>
            </a:endParaRPr>
          </a:p>
        </p:txBody>
      </p:sp>
      <p:pic>
        <p:nvPicPr>
          <p:cNvPr id="14339" name="Picture 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214313"/>
            <a:ext cx="1368425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8" descr="https://encrypted-tbn2.gstatic.com/images?q=tbn:ANd9GcTxB5YXabrqe2XZgn55Dok0Fs3aDKPKdR3i-dZPAYkqofROC2rx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1000125"/>
            <a:ext cx="3278188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9" descr="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3" y="4857750"/>
            <a:ext cx="3024187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8" descr="https://encrypted-tbn1.gstatic.com/images?q=tbn:ANd9GcTEaIz-8rFlH51GqbpHzLyIHWus5xm3kx_IuhQa4R8qeygn0MOJUw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50" y="4286250"/>
            <a:ext cx="32861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5" y="428625"/>
            <a:ext cx="1579563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rganigramme : Processus 9"/>
          <p:cNvSpPr/>
          <p:nvPr/>
        </p:nvSpPr>
        <p:spPr>
          <a:xfrm>
            <a:off x="928688" y="1285875"/>
            <a:ext cx="142875" cy="285750"/>
          </a:xfrm>
          <a:prstGeom prst="flowChartProces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13" name="Ellipse 12"/>
          <p:cNvSpPr/>
          <p:nvPr/>
        </p:nvSpPr>
        <p:spPr>
          <a:xfrm rot="19710034">
            <a:off x="3103563" y="2879725"/>
            <a:ext cx="720725" cy="3222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3600" smtClean="0">
                <a:solidFill>
                  <a:srgbClr val="FFFF99"/>
                </a:solidFill>
              </a:rPr>
              <a:t>P</a:t>
            </a:r>
            <a:endParaRPr lang="fr-FR" sz="2000" smtClean="0">
              <a:solidFill>
                <a:srgbClr val="FFFF99"/>
              </a:solidFill>
            </a:endParaRPr>
          </a:p>
        </p:txBody>
      </p:sp>
      <p:pic>
        <p:nvPicPr>
          <p:cNvPr id="16386" name="Picture 4" descr="https://encrypted-tbn2.gstatic.com/images?q=tbn:ANd9GcTqr8sdMrDqjQQWuA0L66QkGMpqjRICp61nsw2LWAwW5ct7W5p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42875"/>
            <a:ext cx="45926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https://encrypted-tbn2.gstatic.com/images?q=tbn:ANd9GcSMis0TiX0jyRDrf-D5PanRNCGl4Ov1ZHgsfiG7eVpQIvbq2g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3300" y="4143375"/>
            <a:ext cx="17907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7" descr="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188913"/>
            <a:ext cx="4140200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9" descr="6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" y="3071813"/>
            <a:ext cx="3214688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11" descr="3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79838" y="4429125"/>
            <a:ext cx="3384550" cy="225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Text Box 9"/>
          <p:cNvSpPr txBox="1">
            <a:spLocks noChangeArrowheads="1"/>
          </p:cNvSpPr>
          <p:nvPr/>
        </p:nvSpPr>
        <p:spPr bwMode="auto">
          <a:xfrm>
            <a:off x="4248150" y="3068638"/>
            <a:ext cx="48958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→ 400 ha sont exploités</a:t>
            </a: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chemeClr val="bg1"/>
                </a:solidFill>
                <a:latin typeface="Comic Sans MS" pitchFamily="66" charset="0"/>
              </a:rPr>
              <a:t>→ 220 ha sont occupés,</a:t>
            </a: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2D050"/>
                </a:solidFill>
                <a:latin typeface="Comic Sans MS" pitchFamily="66" charset="0"/>
              </a:rPr>
              <a:t>→ et 600 ha sont au bon vouloir de VINCI</a:t>
            </a: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     </a:t>
            </a:r>
            <a:r>
              <a:rPr lang="fr-FR" sz="1200" i="1" u="none">
                <a:solidFill>
                  <a:srgbClr val="FF5050"/>
                </a:solidFill>
                <a:latin typeface="Comic Sans MS" pitchFamily="66" charset="0"/>
              </a:rPr>
              <a:t>( Presse-Océan 17/11/2014 )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2000" smtClean="0">
                <a:solidFill>
                  <a:srgbClr val="FFFF99"/>
                </a:solidFill>
                <a:latin typeface="Comic Sans MS" pitchFamily="66" charset="0"/>
              </a:rPr>
              <a:t>Alain MUSTIERE, président de l’association </a:t>
            </a:r>
            <a:r>
              <a:rPr lang="fr-FR" sz="2000" b="1" u="sng" smtClean="0">
                <a:solidFill>
                  <a:srgbClr val="FFFF99"/>
                </a:solidFill>
                <a:latin typeface="Comic Sans MS" pitchFamily="66" charset="0"/>
              </a:rPr>
              <a:t>«  des ailes pour l’ouest »</a:t>
            </a:r>
            <a:r>
              <a:rPr lang="fr-FR" sz="2000" smtClean="0">
                <a:solidFill>
                  <a:srgbClr val="FFFF99"/>
                </a:solidFill>
                <a:latin typeface="Comic Sans MS" pitchFamily="66" charset="0"/>
              </a:rPr>
              <a:t/>
            </a:r>
            <a:br>
              <a:rPr lang="fr-FR" sz="2000" smtClean="0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sz="2000" smtClean="0">
                <a:solidFill>
                  <a:srgbClr val="FFFF99"/>
                </a:solidFill>
                <a:latin typeface="Comic Sans MS" pitchFamily="66" charset="0"/>
              </a:rPr>
              <a:t>( </a:t>
            </a:r>
            <a:r>
              <a:rPr lang="fr-FR" sz="2000" i="1" smtClean="0">
                <a:solidFill>
                  <a:srgbClr val="990000"/>
                </a:solidFill>
                <a:latin typeface="Comic Sans MS" pitchFamily="66" charset="0"/>
              </a:rPr>
              <a:t>et non </a:t>
            </a:r>
            <a:r>
              <a:rPr lang="fr-FR" sz="2000" b="1" i="1" u="sng" smtClean="0">
                <a:solidFill>
                  <a:schemeClr val="accent1"/>
                </a:solidFill>
                <a:latin typeface="Comic Sans MS" pitchFamily="66" charset="0"/>
              </a:rPr>
              <a:t>« désuet pour l’ouest »</a:t>
            </a:r>
            <a:r>
              <a:rPr lang="fr-FR" sz="2000" b="1" u="sng" smtClean="0">
                <a:solidFill>
                  <a:srgbClr val="FFFF99"/>
                </a:solidFill>
                <a:latin typeface="Comic Sans MS" pitchFamily="66" charset="0"/>
              </a:rPr>
              <a:t> </a:t>
            </a:r>
            <a:r>
              <a:rPr lang="fr-FR" sz="2000" smtClean="0">
                <a:solidFill>
                  <a:srgbClr val="FFFF99"/>
                </a:solidFill>
                <a:latin typeface="Comic Sans MS" pitchFamily="66" charset="0"/>
              </a:rPr>
              <a:t>: </a:t>
            </a:r>
            <a:r>
              <a:rPr lang="fr-FR" sz="1200" i="1" smtClean="0">
                <a:solidFill>
                  <a:srgbClr val="0070C0"/>
                </a:solidFill>
                <a:latin typeface="Comic Sans MS" pitchFamily="66" charset="0"/>
              </a:rPr>
              <a:t>pour ce projet d’une autre époque</a:t>
            </a:r>
            <a:r>
              <a:rPr lang="fr-FR" sz="1200" smtClean="0">
                <a:solidFill>
                  <a:srgbClr val="FFFF99"/>
                </a:solidFill>
                <a:latin typeface="Comic Sans MS" pitchFamily="66" charset="0"/>
              </a:rPr>
              <a:t>  </a:t>
            </a:r>
            <a:r>
              <a:rPr lang="fr-FR" sz="2000" smtClean="0">
                <a:solidFill>
                  <a:srgbClr val="FFFF99"/>
                </a:solidFill>
                <a:latin typeface="Comic Sans MS" pitchFamily="66" charset="0"/>
              </a:rPr>
              <a:t>)</a:t>
            </a:r>
            <a:endParaRPr lang="fr-FR" sz="2000" i="1" smtClean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17410" name="Picture 12" descr="http://www.entreprises.ouest-france.fr/sites/default/files/imagecache/detail-article/2014/06/napl_3936777_2.jpg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196975"/>
            <a:ext cx="4954588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6" descr="https://encrypted-tbn1.gstatic.com/images?q=tbn:ANd9GcSy2K7xKsicOupZoaclEJKHOn3re_3h29aE0qYfm3Enl8Bs2vJ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5000625"/>
            <a:ext cx="36353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ZoneTexte 8"/>
          <p:cNvSpPr txBox="1">
            <a:spLocks noChangeArrowheads="1"/>
          </p:cNvSpPr>
          <p:nvPr/>
        </p:nvSpPr>
        <p:spPr bwMode="auto">
          <a:xfrm>
            <a:off x="357188" y="1214438"/>
            <a:ext cx="24288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u="none">
                <a:latin typeface="Comic Sans MS" pitchFamily="66" charset="0"/>
              </a:rPr>
              <a:t>Alain Mustière et Pascal Perri, économiste, auteur de plusieurs ouvrages sur le low-cost</a:t>
            </a:r>
            <a:br>
              <a:rPr lang="fr-FR" sz="1200" u="none">
                <a:latin typeface="Comic Sans MS" pitchFamily="66" charset="0"/>
              </a:rPr>
            </a:br>
            <a:r>
              <a:rPr lang="fr-FR" sz="1200" u="none">
                <a:latin typeface="Comic Sans MS" pitchFamily="66" charset="0"/>
              </a:rPr>
              <a:t>et fervant défenseur du projet</a:t>
            </a:r>
            <a:br>
              <a:rPr lang="fr-FR" sz="1200" u="none">
                <a:latin typeface="Comic Sans MS" pitchFamily="66" charset="0"/>
              </a:rPr>
            </a:br>
            <a:r>
              <a:rPr lang="fr-FR" sz="1200" u="none">
                <a:latin typeface="Comic Sans MS" pitchFamily="66" charset="0"/>
              </a:rPr>
              <a:t>de transfert de l’aéroport</a:t>
            </a:r>
          </a:p>
        </p:txBody>
      </p:sp>
      <p:pic>
        <p:nvPicPr>
          <p:cNvPr id="17413" name="Picture 8" descr="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3429000"/>
            <a:ext cx="209232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8" descr="https://encrypted-tbn1.gstatic.com/images?q=tbn:ANd9GcSyDW3ckFaEJNaAdGYqtQLcBhQ64--75JdLZKkzA5vcx-KHI3zv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2275" y="5013325"/>
            <a:ext cx="2728913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ZoneTexte 9"/>
          <p:cNvSpPr txBox="1">
            <a:spLocks noChangeArrowheads="1"/>
          </p:cNvSpPr>
          <p:nvPr/>
        </p:nvSpPr>
        <p:spPr bwMode="auto">
          <a:xfrm>
            <a:off x="7019925" y="3789363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u="none">
                <a:solidFill>
                  <a:srgbClr val="FF0000"/>
                </a:solidFill>
                <a:latin typeface="Comic Sans MS" pitchFamily="66" charset="0"/>
              </a:rPr>
              <a:t>COPIEUR !</a:t>
            </a:r>
            <a:br>
              <a:rPr lang="fr-FR" sz="12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200" u="none">
                <a:solidFill>
                  <a:srgbClr val="FF0000"/>
                </a:solidFill>
                <a:latin typeface="Comic Sans MS" pitchFamily="66" charset="0"/>
              </a:rPr>
              <a:t>TROMPEUR !</a:t>
            </a:r>
          </a:p>
        </p:txBody>
      </p:sp>
      <p:pic>
        <p:nvPicPr>
          <p:cNvPr id="17416" name="Picture 2" descr="https://encrypted-tbn2.gstatic.com/images?q=tbn:ANd9GcREmJiRD0RkO_YBKh-l_JZDgUQsizfcLzbEb_ANUDJhu04xVuylPw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64163" y="908050"/>
            <a:ext cx="377983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Line 10"/>
          <p:cNvSpPr>
            <a:spLocks noChangeShapeType="1"/>
          </p:cNvSpPr>
          <p:nvPr/>
        </p:nvSpPr>
        <p:spPr bwMode="auto">
          <a:xfrm flipV="1">
            <a:off x="971550" y="4076700"/>
            <a:ext cx="5256213" cy="431800"/>
          </a:xfrm>
          <a:prstGeom prst="line">
            <a:avLst/>
          </a:prstGeom>
          <a:noFill/>
          <a:ln w="9525">
            <a:solidFill>
              <a:srgbClr val="3366FF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fr-FR"/>
          </a:p>
        </p:txBody>
      </p:sp>
      <p:sp>
        <p:nvSpPr>
          <p:cNvPr id="17418" name="ZoneTexte 9"/>
          <p:cNvSpPr txBox="1">
            <a:spLocks noChangeArrowheads="1"/>
          </p:cNvSpPr>
          <p:nvPr/>
        </p:nvSpPr>
        <p:spPr bwMode="auto">
          <a:xfrm>
            <a:off x="107950" y="5889625"/>
            <a:ext cx="532765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fr-FR" sz="1200" u="none">
                <a:solidFill>
                  <a:schemeClr val="bg1"/>
                </a:solidFill>
                <a:latin typeface="Comic Sans MS" pitchFamily="66" charset="0"/>
              </a:rPr>
              <a:t>VINCI veut commencer les travaux ; avec impatience</a:t>
            </a:r>
            <a:br>
              <a:rPr lang="fr-FR" sz="1200" u="none">
                <a:solidFill>
                  <a:schemeClr val="bg1"/>
                </a:solidFill>
                <a:latin typeface="Comic Sans MS" pitchFamily="66" charset="0"/>
              </a:rPr>
            </a:br>
            <a:r>
              <a:rPr lang="fr-FR" sz="1200" u="none">
                <a:solidFill>
                  <a:schemeClr val="bg1"/>
                </a:solidFill>
                <a:latin typeface="Comic Sans MS" pitchFamily="66" charset="0"/>
              </a:rPr>
              <a:t>les actionnaires sont pressés de </a:t>
            </a:r>
            <a:r>
              <a:rPr lang="fr-FR" sz="1200">
                <a:solidFill>
                  <a:schemeClr val="bg1"/>
                </a:solidFill>
                <a:latin typeface="Comic Sans MS" pitchFamily="66" charset="0"/>
              </a:rPr>
              <a:t>prêter une centaine de millions d’€uros</a:t>
            </a:r>
            <a:r>
              <a:rPr lang="fr-FR" sz="1200" u="none">
                <a:solidFill>
                  <a:schemeClr val="bg1"/>
                </a:solidFill>
                <a:latin typeface="Comic Sans MS" pitchFamily="66" charset="0"/>
              </a:rPr>
              <a:t> rémunérés </a:t>
            </a:r>
            <a:r>
              <a:rPr lang="fr-FR" sz="1200">
                <a:solidFill>
                  <a:schemeClr val="bg1"/>
                </a:solidFill>
                <a:latin typeface="Comic Sans MS" pitchFamily="66" charset="0"/>
              </a:rPr>
              <a:t>à 12 % garantis</a:t>
            </a:r>
            <a:r>
              <a:rPr lang="fr-FR" sz="1200" u="none">
                <a:solidFill>
                  <a:schemeClr val="bg1"/>
                </a:solidFill>
                <a:latin typeface="Comic Sans MS" pitchFamily="66" charset="0"/>
              </a:rPr>
              <a:t> dans le contrat avec l’état.</a:t>
            </a:r>
            <a:br>
              <a:rPr lang="fr-FR" sz="1200" u="none">
                <a:solidFill>
                  <a:schemeClr val="bg1"/>
                </a:solidFill>
                <a:latin typeface="Comic Sans MS" pitchFamily="66" charset="0"/>
              </a:rPr>
            </a:br>
            <a:r>
              <a:rPr lang="fr-FR" sz="1000" i="1" u="none">
                <a:solidFill>
                  <a:schemeClr val="accent1"/>
                </a:solidFill>
                <a:latin typeface="Comic Sans MS" pitchFamily="66" charset="0"/>
              </a:rPr>
              <a:t>( selon le Front de gauche, Presse-Océan 26/12/2014 )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3200" smtClean="0">
                <a:solidFill>
                  <a:srgbClr val="FF0000"/>
                </a:solidFill>
                <a:latin typeface="Comic Sans MS" pitchFamily="66" charset="0"/>
              </a:rPr>
              <a:t>Le low-cost tant décrié sur bien des points … </a:t>
            </a:r>
          </a:p>
        </p:txBody>
      </p:sp>
      <p:pic>
        <p:nvPicPr>
          <p:cNvPr id="18434" name="Picture 4" descr="https://encrypted-tbn0.gstatic.com/images?q=tbn:ANd9GcTrk1Nvde-GpmGOxyAw7AGUrEl64vikyN41nsT343mCcVaQVo3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785813"/>
            <a:ext cx="5214937" cy="331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4" descr="https://encrypted-tbn2.gstatic.com/images?q=tbn:ANd9GcSp8gb5VvTvx_H_n995eppJCjDVL_pQdLG0p2uwAqGViCcu0WCBz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75" y="1000125"/>
            <a:ext cx="2571750" cy="343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6" descr="https://encrypted-tbn0.gstatic.com/images?q=tbn:ANd9GcSjCOr_H_YbdVy-VvR6LUZXfgUWwTQ87yxsS1nFALLjXJ-U-4h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4500563"/>
            <a:ext cx="5643563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8" descr="https://encrypted-tbn1.gstatic.com/images?q=tbn:ANd9GcR9uiVrR2W5FPDnmhr-UUS8MGyN_sY_wnGq3pFj43ZA6JaXNXCDw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88" y="4786313"/>
            <a:ext cx="2928937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 descr="su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214313"/>
            <a:ext cx="8786813" cy="58324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9458" name="ZoneTexte 3"/>
          <p:cNvSpPr txBox="1">
            <a:spLocks noChangeArrowheads="1"/>
          </p:cNvSpPr>
          <p:nvPr/>
        </p:nvSpPr>
        <p:spPr bwMode="auto">
          <a:xfrm>
            <a:off x="500063" y="0"/>
            <a:ext cx="1857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FF0000"/>
                </a:solidFill>
              </a:rPr>
              <a:t> «          »</a:t>
            </a:r>
          </a:p>
        </p:txBody>
      </p:sp>
      <p:sp>
        <p:nvSpPr>
          <p:cNvPr id="5" name="Ellipse 4"/>
          <p:cNvSpPr/>
          <p:nvPr/>
        </p:nvSpPr>
        <p:spPr>
          <a:xfrm>
            <a:off x="7072313" y="2928938"/>
            <a:ext cx="1500187" cy="6429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19460" name="ZoneTexte 5"/>
          <p:cNvSpPr txBox="1">
            <a:spLocks noChangeArrowheads="1"/>
          </p:cNvSpPr>
          <p:nvPr/>
        </p:nvSpPr>
        <p:spPr bwMode="auto">
          <a:xfrm>
            <a:off x="2627313" y="6165850"/>
            <a:ext cx="60721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Donc les « subventions indirectes » remplacent les aides …  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99FF33"/>
                </a:solidFill>
                <a:latin typeface="Comic Sans MS" pitchFamily="66" charset="0"/>
              </a:rPr>
              <a:t>qui peut comprendre ? </a:t>
            </a:r>
            <a:r>
              <a:rPr lang="fr-FR" sz="1600" i="1" u="none">
                <a:solidFill>
                  <a:srgbClr val="FFFF99"/>
                </a:solidFill>
                <a:latin typeface="Comic Sans MS" pitchFamily="66" charset="0"/>
              </a:rPr>
              <a:t>Blancs bonnets ou bonnets blancs ?</a:t>
            </a:r>
          </a:p>
        </p:txBody>
      </p:sp>
      <p:pic>
        <p:nvPicPr>
          <p:cNvPr id="19461" name="Picture 4" descr="https://encrypted-tbn3.gstatic.com/images?q=tbn:ANd9GcRc0zghpsgDJDebezLstEMAWk-JDBt6Yf56dL6U0D-sxtYpnVw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72188"/>
            <a:ext cx="1566863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4" descr="https://encrypted-tbn1.gstatic.com/images?q=tbn:ANd9GcTyDQvNZ743mcmQACCVyRBKFfM86SsvYajGB7T0HQZn8SDWDLJ6b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8" y="1143000"/>
            <a:ext cx="2957512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AutoShape 6" descr="data:image/jpeg;base64,/9j/4AAQSkZJRgABAQAAAQABAAD/2wCEAAkGBxQSEhUUEhQVFhQXGRoZFxcXGCAgHBocIB8cHh4cIh4dHCggGyAnHR4aIzEhJSstLi8uHh8zODMsNygtLisBCgoKDg0OGxAQGy8kICYsLCwsLCw0LCwsLywsLCwsLCwsLCwsLCwsLCwsLCwsLCwsLCwsLCwsLCwsLCwsLCwsLP/AABEIALYBFQMBEQACEQEDEQH/xAAcAAABBQEBAQAAAAAAAAAAAAAAAwQFBgcCAQj/xABNEAACAQMCAwQECAoIBQMFAAABAgMABBESIQUGMRMiQVEHMmFxFBdSgZGhsdEWIzNCU3JzkpPBFTQ1VGKisuEkQ4KzwjbS4iUmg/Dx/8QAGwEAAgMBAQEAAAAAAAAAAAAAAAIBAwQFBgf/xAA5EQACAQIEBAMGBQQCAgMAAAAAAQIDEQQSITETFEFRBSJhMnGBkaGxIzNSwdEGFeHwNEJigiRy8f/aAAwDAQACEQMRAD8A3GgAoAKACgAoAKACgAoAKACgCk+kzmKezSEwMoLswORnYAefvqucmrWO14LgKWLnJVOiRz6M+Y57wTduynQV04XHXOenuohJvcnxrAUsJKHD63LxVhxDmSQKMsQAOpJwKAGllxeCYkRTRSEdQjqSPoNM4SW6FUk+o8zSjHtABQAUAFABQAUAFABQAUAFAHjNighuw3e4PgjH6B9pp1FdWI5voriD8SK+vFIB5gah/lJNMqV9pL7FMsS4e1Fpd9/sO7e4V1DIQwPiKrlFxdmXwnGavF3QrUDhQAUAFABQBVeYecVsryKGdcQSJntd+62ojB8MYAz5Zq+FFzg3HddBJTs7M85y51jskAjxLPIB2cYOc56MceHl5+FFGg5vXRETmojPmLnCe3WyPYqjXDASJJklMkDbScZ3qadGM82uwObSR1zfz0bC5SIw9ojJqJU94bkdMYP1UUcPxIOV7BKeVjxOdYJrSae2dWeOMv2b7MCB4r1x7RSuhKMlGROdNaDBedZRwoXzRoXJxoBIX1tPtNPwFxuHcjP5bjC25j43KiyR2MGhgCpLdQeh/LD6xTOlQWjkxc030J7lfi9/LIyXtmIFC5Dq2QTkbYDN4b9fCqqsKaV4SuPGUnujjkbmiW9a5EiIvYvpXRncb9ck+VTWpKCVuqCEr3GXP3Oc1hLGkaRsGTUdec5zjwIrJOdnY7/hXhVPGQlKUmrPoMuWbT+mAbm+AYIxjiiTIRdgWJ3ySdvHwqI+fVluNm/DJcHDO11dt7vsiR4/cQcGty1tCA8rBQCTgkA7nfOAM7VLtBaGbCwreKV1GrPRL6DfkDnqS9laGdED6SysmQCBjIIJO+/nRCd3Zl3ivhEcJBVKbbWzuMfSLwBJ5+/fGIuAVimz2Owxs2ygkjODk5NdHD1cq9m/r1PL1qak/at9jNOI8Ie1mKO6hlxho2z1GQQRjwp6mOT8sIOX2NmF8JzwVSrVUV9fka/6M792s3eaYy6WOCSSyqFBwcge0+PWsDlKctUl7i7E0adGypttW3atf3eh7wrmXiF1EJ7ezg7Js6O0nIYgHG4CECtEqVODyybuYY1JSV0tCQ5j5jlgMEUMKy3M2T2ZfAUKMsS2OngPOkp01K7bskTOo42VtRtdc644Z8OSMMwKq0RbGli4RlJwehPlvtTKh+Lkb+JDq+TMhBebbqKW3S5t4Ak7hFMU+tlJGRlSo2qeDFxbi3p6EcSSaTW51acy31w84trWBkhmeEl5iCShxnAQ4yMVDp04pZm9VcI1JyvZbDOX0jHsIHWFFklkkjYSy6I4zH1y+k7bjG3jTrC+Zq+it9SHX0TsObPndzHPJItqywxGTFvciRjjwI0jSPbSyoapK+vdEqro32EU5vvzJDGLKHVOhkjHwg7qBk5PZ7HBqeDTs3menoHEndK25Y+UuOG8gMjR9m6u8bKG1AFTg4OBkVTVp5JWLKc8yuPLjiGH7NFLyABmAIAUHIBJPTODgddjVY5F/hdEqzmRWR4GCumxJJGRpI2OQD7sb02Ui4lbc6QsJHKukSKjB2GNZbOAq9c7fz6b0ZQuKy80BYTO0ZEIZVLagTgnGcLnIGR0J+qoy62C51YcR7Ri0ULByNTKSF7hJ0M2ejMBkDGQOtM27WYippSzIRPOUKpM0isrwvoZBgktgnukbEYBPsxvUZWPcdcF5h+FO4jicIpUa2wMhgTnB38vpFQ1YLk5UEhQAUAR3HeCxXkRinXUp6HxU+YPgaaE3B3RDinuVvlD0fRWbmWRu2lBxGzDZF8MD5WPH6Kuq4hzVlohI00tR5zlys969syyKnYvrOQTq3BwMHbpUUauRP1JnHNYOL8rNNxC3u9ahIhgoVyW6+OceNRCrlpuHcHG8kxlzR6OobkmS3PweY5yVHdYHrlQR9Ip6WJlHSWqIlTT2OvwIY8LFiZV1A57QKcetq6Z/nRx/wAXiWDJ5bEfb8qcWiUJHxFQijCjsxsB0G4J+umdai9chGSfcneWOB3kMjPdXpnBXATTgA5G/wDKqqs4SXljYaKkt2c8lcrPYtcF5Fftn1jAIx12OTv1qa1VVEtNkEI2uL8y8nQXzq8xkBVdI0kAYznyNZZQUjp4PxOthIuNO2vciry7g4FAiIkkiyOxHeGQcDO+B7Ki6gaqdKv4tWcm0mkiJac8fOgAwQQ4ZicMzMcgAeAGM1HtmtR/s3mfmnLRdkix8ockRWDNIHaSRhp1EYwPIAe4U0YKJzvEPFauMSi0kt9CS43w+eQ5ilQDGDFLGHjb2+DA+HXHsq6EordHIkm9jI+O8v3DXciRWqKRp7sAJToOhIUDPXeqq04ylZuUvTZHe8P/AA6Ck3CG+r1l8uhpPIXBZbe1aK5VAWYnC4yVIA7xXYnr82KimrdLGHxCrGrUWWTlpa7/AG7IQsuTJ4EEVvxCaOEZ0p2cbaQTnGplzWuVdSd5RVzmKk0rJji85IinnM9xJLI2hUTSxTSAN90IJyck++ojXlGOWKB0U5ZmN35Aj+D3FsksiwzOjhT3ihUqTgk5Oor41PMSzKVtUHBWVx6Cx5Ctklhmtx2DxNqJQZDjxUgnA94qOYm009bhwIppoTj5OnjeZre/lhWaV5WURxt3mOTgsCfZU8dNLNG9tAVFq9nucN6PoxFCkc0iPC7uJMKxZn9YlWBU+FHMO7bW5HAVkriw5OcxTRS3byLNGY/yMa6c+PcUZ9xqONZqSWxPCdmmyRj5cUTWsus5to2jAwMMGAGT5dKTiPK13GVPVPsLcucEFpG6KxbVI8mSMYLHOKipNzd2TCOVC97wtJDr7wfGNSOyEjwBKkZHv6ZNIMyHhs7JO5JGI2OoES572oYY6iSJCRtnJOM9KsySautSviRvZ6Du54JaS77DvK2UkI3VdK9DgYXbal8yHumdT8HtZNCuvaaAQql2YDPU41YJ39Y7+2o1QaC54FCQO64IULkSOG0joCwbLAe0mouMcpy3bAYEK4wwIOSDqILE5O5OBknepuyLD21skjLlBgu2ptzucBc48NgBt5VBI4oAKACgDmNwwDDoQCPcaGrAdUAZP6Rua7yC+MNvN2aBEOAinJOckllJrpYWhTlC8kc/FV5wlaI34HzReucS3R/dT+SVplhqNtInN5uvms5WL9ynxCSUyh5O006cHAB3z5AeVc/FU4wtlVjp4KtOeZSd7FirIbxvf3qQxtJIdKL1OCcb48N+ppoQc5ZY7iTnGEc0tiGbnWyB0mUhvIo+fo01o5Kta9vqjPz1C9r/AEf8HK88WJ6Tf5G/9tTyNf8AT9iOfw/6vuennay3/HdDg9x9jvt6vXY/Qajkq36fsTz1D9X0f8FX52vrHiCxr8LEfZknPZsc5A9g8qWXh9eX/X7HR8N/qChgpSlvf3/weck3ljw8Sj4YJO0K/wDLYYxn2Hzoh4fXj/1+xPif9Q0MbKL2t7/4LSed7LAPbbHodD7/AOWn5Kv+n7HM5+h+r6MdcN5ltriTs4pNT4JxpYbD3gVXUw1SEc0loWU8VSqSyxevxJfFUGg9oAKACgAoAKACgAoAKACgAoAKAOXjDDBAI8iKNgsNRwuH9FH+6Pups8u4uSPYcxxBdlAA9gqLtk2O6gkKACgAoAKACgDxRgYHSgD2gDLufrDh7XrNc3M0cuhMqkeRjfBzpNX08ZwllsXw8Er4xcSC023X7kKtrwsD+uXO3j2X/wAKs/ujXRCy/pHEy6fVF19G62o7f4LPJN6mvtF049bGNhnO/wBFU1cXzFvQSXg9Tw7Sp/29U9vcXaqhSA58P/AT+5f9a1pwf50f96GXG/kS/wB6lAgScTRLLGjB9A1ELsT38ZA8Mge4YrqNwyNxb0v/AAcqPEzxUkne3b3iRsLntgY40kwW7MrpCkN+cFO6+rTZ6WTzO3cXh1c/lSfb49R1bWcx0xFIVfsu0wUBYn1ACfM5zn2mq5TgvNd2vbf4lkac35Wle19vgImK5YqgtYk/MLEKcHIBbJ9/1GnvTWudvqJao9MiXToVi+crK4YKzKxUnfqNvP2Vsgk4pow1JNTaepwL+QDCsVGc4UkDPnUOjBu7VwVecVaLsWXkqK6Y3FxAydqiBFacnTlmUnJ/VBx7SKx4104xjTa0vfQ3+HqpKUql+ltSJ5juuMwSCS4knTfCsj4jJ64AU6Tt5is6qYSMLuyXqdKnh8bXqZaabfoXH0a82Xl1MYrgK6KpJkC4IPhnG2+/h4VzalahN/gp+/odefh2Iw1PNiJRT/Tfze8tXEOa4opmgWOeWRAC4hiLBc9MmnjQbjmul7zBKqk7Wb9xzcc1qkayNbXeDqJHYnKhepYZ2z1FSqDbtdfMHVSV7P5CVlzrBJG0vZ3CQrGZO1eIhCox0Odyc7D31MsPJO11faxCrJq9mL8O5pWZ0Vbe7UP0doSEwRkEnOwpZUXFXuvmTGrd7Mn6pLSN4/xuKziM0xIQEDujJyemwp6dOVSWWO4k5qCuys/Grw/5Uv8ADNaOSrdinm6YfGrw/wCVL/DNHJVuwc3TD41eH/Kl/hmjkqvYObph8avD/lS/wzRyVXsHN0w+NXh/ypf4Zo5Kr2Dm6YfGrw/5Uv8ADNHJVewc3TO4fShYMyqGlyxAH4s9ScCoeDqpXaJWKpt2LqKymgKACgAoAKACgCpX3OfZy3CCJSIA2cyYZtKB9l0EY3A3bzrQqF0nfcodazatsNl5/wArtCGfWEGiQtGe5rPfEecgbEaepFNy3qLzHoNL28truSPtrBmnkRWjDZBMeCWJONtByMHxK/KquWGW7exsoeJ4ikstNtX1sRYNn2Wv+jkB1BWUu+YgQTmQdnqTpjoRnxqeUje1/wDPu1Lf75jLXzv/AHuTnBuJxQnsrK0j1SMOkuFb8Usmdek5GGwNqhYeMVfb/bGevjq2Iac3mfqxaDn0SNGI4HYOIi25ypk6bBSCB4kkbedPy1r3ff6Gfj32Qjx7i8s9leB4Vi7JhGSJNWXDRn5I2ww3q3DwjGtBp3v/AJKcVNyoz0tb/BTrjiV0SrYjGhwy48wMefTAp6eOwb0u9V2fV/5Rzpcxo9NGLpzDeFu0AjJYA9Pafb7TRPEYKLdOTas2v9sSquJdpJLVXG8nHLrV22Ez2Zj2HhnOcZ65FWxrYRz4Kbve/wA1/kR1MQvxNNrC0nHbssTiPq/gcbkA7Zx18fbVSxWCSWr2T+l/sO54ht6LqVm9cmR2YAMxLEDpvv8AzrsUZRlBOL0/jQ5lW+d5tyR5f5cnvGAjUhM96Qjuj5/E+wUlfEworzPXsXYfC1Kz8q079DYbTgKwWht4QjbH8qMq7HqWA6g/dXAqV3UqZ5fQ9JSoRpU8kTN+f+HtDAim3eEdoBiOfVAe6/qqSCjeOAvTPWlxFRZb5l/7K7On4RSk60oqEn5doyyrdbu6su9hT0TcJlS5Mr27KmggSEFQCcbDIGvPn4YrLGeeV7yfq9F8EdHHxjToZEqcW2vLHzS/9pf4LFxzkyWS7luI+wdZAndlMgKlRjbs2Gc+2ujTxCUFF307WPNTotycie4TwmSOzaBhErEOB2ZYqNWceuS3jVM5pzzFkYNRsMzy1J/RPwHUvadj2erfTnz6ZxTcZcbidLi8N8PKOeEcpQwdmwMpkQDrNIVzjB7pbGPZionXlK6/ZEwoxjZ/uywVQWlH9MX9mt+0j+2tWB/NXxM2L/KZg1ds5AE4qqtVVODm+how1B16saa6nR0kZGfdXPwWNnVqZJL5HofGPB8JhsNGtRm76Jp9X6HNdU8sFABQA64V+Xi/aJ/qFJU9h+5j0/aR9TCvOndPaAE52IViBkgEgeZoAguAcymeTsZYXhmxqAbowHXScDNAFhoAKAGrcPiKyKUXTKSZBj1yQFOfPYAfNU5nprsLlWohPwO3fOqJckhiRscgaQcjcHTtnyplUl3IcI9hWHhkSnKoAdHZ58dHyfdvUObZOVDX8G7XBHZDc5O5ydsdc5xjbHSm4su5HDj2HFvwiCNgyRKrL0IHTuhP9IA+alc5NaslQS2EU5ftlKFYlBQKFxkYCnKjY74PTNTxJdyOHFdCsWHFor6e6sewKIxZnkRvXZSoz6uxOkfRUUsRKM010OljvB4wwiqSl7drrrrqPPi7tflz/wAT/wCNaucl+mPyOD/bqf6pfM5f0fWiqSXuAFGfyngP+mjm5Sfsx+RH9vprrL5jLhvKPD7iNGimmKyAlAZMFgCQTpK5658KeWJqQldxjddbfuLHA0ZLST19SQHo8tc51zn/APJ/tVfNu1ssfkP/AG+nfeXzHtlyVZxNqEWpvOQlvqJxUSxlVq17L00LIYGjF3td+upH8Y9IFpZv2RWTY4IWMqB7tWM/NUQw9Sos1/qWSrQg8pOcH5gguojLC+UBwxYFdJ8jnFUSg4uzL7NJNpr36DztopADlHGcjcHceXtApXHuiYza2Z6t9GQSJEIHUhht799qmz7C3R6t2hUsHUqOrAjA+fpRZ7BdbnjXsY6yID+sPvos+wXQoJ1wDqGCcA56ny+2oJucR3kbZ0uhx1ww29++1TZkXR3DOr50srY64IP2UNNbk3KX6Yv7Nb9pH9tacD+aviZsX+UzBq7ZyAqHFSVmNGcou8XZgKqpUIUr5VuacTja2ISVSV7bBVxkCgAoAdcK/LxftE/1Ckqew/cx6ftI+phXnTuntACN5js31erpbPuxvQBnPIdsfhUbSdoiFHe2RmypU7HBz4A+Q86ANMoAKAIfmOyndUe1lKSxksEP5OTzR/f4Hwp6bitJLQWSfQg7zhl+9tLIzt8JlaPTDGwCRIHBKg5GW06stnfpVqlTUkktBbSsdtY8RFxcyxSDRqXsoZMFJF0LqwR3ozqz9xqM1PKk172FpXIyXhd+YLQSRzuV7bt447hVfvOxj72rBAGOh6U6lTu7fC4WdkdycOuvgtykMVzFKyp2QlukckgnOkhu5t1yd9qjNDOrtP3ILO2hJc88HurrsfgkyoF19p3yuc6ceqDno301klFvY7HhmKw1DNx45r2tpfuMOMcQWaM2PDmxdLhX0qUCqvrd8geO22TSt30juaMPQdKaxOLX4b1XW99tCzcp2k8NrHHcvrlGcnOdsnAz44GBmnimlqc7HVaVSvKdFWiSF+MxSAddDfYaeO6Mb2Mk4FxaK1PC5p20RrBcKWwThi52woJzXSqU5VOJGO90Yac1DI5dmaxwviUVzEssLa429VsEezoQCK5s4ODyy3NsZKSuh1SjFJ5/4BPPDL2K6yxTCht9ivg+VHQnKlfbnxfPaNv9/Y04FxhiFKTstft7n9hPlrlGVOHvbThAzOHA1EgYIYeqVIOR4H7qWnLLLN/A/iNWFed4O/rr+7uO/wADnaPRJPn8qAVX1RIgTAPU465PnV3GV7pdjncN21Yq3LEjjTI8AT8V3Y4tIOhw+TkknIGMdN6OKk7pBkdrCl7yprMoRxFHLJHIyqg/MUDGD3TlgpORuBiojWta6u0Dp3Cx5TCGDWUk7BpCC0YyyspVVPh3c7ewCiVa97K1yVTtb0OE5YkGlO1TsI5nmRQnfy2s4J1YwC56DyqXVW9tbJEZHtcjYuSMJo7Rz/w5gyY1GM6TkacEju/najv1puPre3W4vB0tfoWHlnhbW4kDEHJGMBv/ACY1VUkpFkU1uQHpikH9HsuRnXGceOM9avwX5q+JTi3+GyvcB5egWwt5k4f8NklBMh1gFT5YLAezA8quqVZurJOWWxVTpRVNPLciuB2VpHbXt5cWmvs5giwsSNAZgNPvGfHyq2pKpKUYRlutyuEYKMpyWz2JCXluznuOGvHD2UV0jM8QY47oBAznbrvjFIq1SEZpu7Q7pQlKLS3GnH7aF7a4a34VoRC6i4DjC6GKlsZz4GppSkprNP4C1IxcXaPxJmLlqGG3tzHwz4WXiDySGQDDEZx3mH1bVU60pSd52LFSjGKtG5A+jzhNrKtxc3USmHtUijVs4DOwHgd8Blq/FVJrLGL1tcqw8IO8pLQr3FuGfBuJtCBgJOukf4Sysv8AlIq+E89HN6MplDLVt6n0gK4R2CNDTowBAdSVGRsQCW1E+4afrqzyNdjPerF232/e/wCwgvH42UAgq7iTQjjGrRkEZ6D56aVCau1qlbX3iwxdOTSejd7J+hTOSmb4ZGs3aKEWTsIyMqNQJYavIDNUmo02gAoAKACgAoAKAGl5w6OUguMlehyRjfPgfZUptENXOeHcLjgz2YIyADkk9OnU+2hyb3BKw1seXLeGd540xK+dTaic5OTsTgb0uVXua6uNrVaSpSflWxLVJlOJ5NKs3XSCfoGalK+hDM1uuM3N3FZJB2MMlz20hJjDBVToMMCMnxOK3qnCm5OV3ayMjnKailpe7LbyFxA3FjDKyqrMDqCDAJBIJwOmetZsRDJUaL6Ms0EydmlVQSzBQOpJwPpNUpN6IsbtuVXiPpFsYn0GQuc7mNdQHvPQ/Nk1qhga01exnli6UXa5OcJ45b3IzBKj+wHf5x1FU1KM6eklYthUjL2WSOaqHCpAKAPagkjeNcdgtF1TyBAeg3JPuA3NPCnKbtFCTqRgryZXPjPsdWMy4+V2e326vqrRyVX0KOcp+p5x/n+NbbtbMdsx2JwcR+RcHDD2VFPCyc8s9CZ4lKN4amYXN5LPbXk0zF2ZoQWPTOonA8sDwroKMY1IxXqYbylGTfoSfKPGeH2qQu814JUOp40J7Mt5Yzgg1XXpVZtpJW+pbSqU4pau484TxqC6jvluIbgQXFx2geIA6SO+FO+xwmfEdaSpCVNwytXSJhOM1K6dmyQn4h2dzYi3tblobRGzqADFWAXYatyPI4OarUbxk5SV2WOTUo2WiEOOcXtbW0uBELsm9DaFl9RS2WJAz3fXztudqanTnUmr28otScYRdr6juS8ilit0uRxCCWONIykWQrZOkHunfJBG+9KouMm42a9RsyaSldDSx4r8DskhtrUzHW8z9soACk5RuvradA+amlDiVG5yt00IjPJC0URHPVws1/azhHRpBFrDDG4Ybjc5GCBn2CrcOmqUo9rlVd3qRkbmK5J0z2gCu8C/4i27SUdq4aUKWAB6soAI6bbZqVJpNJiOnFtNrVbFR5JJjvNLl4BhiIGDEEYPiemPOknOMIuUnZIsSu7I05HBGRuKiE4zWaLugaa3Oqcgxb43br9DD/m++unyUO5n4zD43br9DD/m++jkodw4zD43br9DD/m++jkodw4zD43br9DD/m++jkodw4zD43br9DD/AJvvo5KHcOMw+N26/Qw/5vvo5KHcOMw+N26/Qw/5vvo5KHcOMyb5M9Is95eRwSRxKrh8lc52Vm8T5iqq2FjCDkmNGo27Gj3iFo3A6lWA+cGsa3LXsZVyRMXntV0OPgdvOsxZSArFjge+ujiFaMn+pqxiou7S7J3Ln6M4GTh0KupVu9lWGCO8eoPSsuKadVtF+HTVNJifO3L9pOA11K0RJ0q3aELnw7p7lNhq9Sm/IrkVqUJ+0ZtzN6PpbWPtkljlhyO90O5wNtwevUGt/wDdacY3qJoooeEVcRVVOk1r3K/DbiMg6yG8NJwfq3rFU8Sr101RhZd3/tj0FLwHB4R3xVW8v0x/has3zk92NnCWftGK7tknO58TufKsMb2825lxagq0lTVl0T3JmmM4UARvMfFltLeSdt9I2Hmx2UfOSKanBzkooWpNQjmZmPLXLj8Td7y+kYRZPjjVjqASe4i9NvbXQq1lRXDprUw0qTqvPN6DPmfjFjG3ZWdpCyqcNK4J1Y6hTnP/AFZpqNOrJXnJi1J04u0Ir3kS8BjUXMAMePykLHVhDjBPi8TdCGH0g5qxSu8ktez/AN6lVreaPy/3oOeLLmznkXaGQQGNR6sZ1kMg8Mhgfacg0tPSok91f4jy9htbaFIrcZCd4FzPJaxSRIisrlidWepXSD7x1B99UVaCnK7exfTrOCykkvPkgYlYY11ZLbk7s2pmGehz0x0qvlF3H5n0I3iHM8kiIiqseBhiN9fcRPzs47qDpTxw6i7vUSVZvYkW55Yvq7CPrrA1Ns+tpNXX5THbpScrpv8A7sNzHoJ/hqx3MKE9n2ZBY6WAGASvQ4o5Vdw5j0ImC8MtxbEgDR2MYx4hNKg+81a4ZYS+LK1PNNfA+nBXAO2eOdqAIDlHvWfUAlpQSpzg6mzv5g+HgfE0AVTlazdbyNJZHkXEmhg+uN9iPH1TjVn20s4RnFxkrpkptO6NCNnj1CV7ukezfNYuRjHWk8umVemtx+K37WvU9YuPAHf6qacsRHZJ7/LoCyHy3XrDmnSKSQB1JAHz0EluHo04h+iT+IKzc3T7j8OQfFpxD9En8QUc3S7hw5DK95Gv4hlrZ2A8Uw31Kc/VTxxFN9SHTkuhXnQgkEEEdQRgj5quQpzQQW30Vf2nB7pP+29Z8V+U/h9yyn7Rvk0mlSx6AE/RXJWppMv47zZf3FpJc26pbWwAAOoNK2WC+GyV0KdClGooS1f0Mc61SUHOOi+ponAuGi2gSLW8hGSXc5ZidySffWKpPPK+xqhHKrHvFzJo/FxJLv3kdsZXxxkEE+w1ELX1dgne2iuZ1zjFbJbOFintZCy5iwyxv3hkjTmNj45Xer6jquPltL1dv3L/AA/g8dZ24rXa/b0/YoSj5K49p/8A3NYKrT/OqX9F/Ox6uhGUf+LRUf8Aylo/lu/i0bryX/UoO7p7vTfzPnv7aanbLoebx+bmJZnd90TdWGMKAKb6U7ftLRQZFjQSAuzHwAPQdWOegFaMJLLUva5nxKvDczHifMMksUdnBqFugCqv58hznLY82JOkbe+ujCilJ1J7v5GGdVtZI7EeQsHXDy+XVI/PPy28PIb9afWfovuLpEluBcKneK4u2yIhHIGd/wDmFh0Geu+N6qq1IJqC3uh6cJNOb2sLIG/oGbPQ3S6foTP11DtzK9w0b8B+8pEMYPWqcdjpUZZY9jv+AeA0sfTdSq2leyS6ncsQA2rPg8fUnWUZvRnU8a/p3DYfBSqYdPNGzet9Oo3ruHgAoAKACgB1ww4miJ2AkT/UKz1a1NJxclezNlHBYiVpxg2u9mfUcMysAVYMPMHI+quEdVprRo7NBBXuWZRLYkoEUHtAukYUDJAONRx9PzCgCo8j2fZ3wVk1Mq7SRt3AChwSMbhh47b0AahQAUAfKVd8wi1n+UT9ZftFRLYlbn1KnQe6uCbSD49zfa2cgjuHKsw1DCk7Zx4CradGc1eKFc0tx9wfjUF0mu3kWRRscdQfIg7j56ScJQdpIlNPYr/pD5Sju4HkVQLiNSyMOrY30nzz4e2rsPWcJW6CTgmjAga65lLb6Kv7Tg90n/bes+K/Kfw+5ZT9o341yTSUjj3o3tpg5t2a2Zx3gh/Fv4jUnv8AIitdPGTjbNr9zPUw8ZbaFp4KsywqLlkaUZDMgwDvsceG1ZpuOby7F0b28w+1UgxG8wcJW6hMLsVUlSSuM7EHx28KWccysacLiXhqiqxV2r7jbhPK9rbjMcYLfLbvH6T0+aljSjHZFlfxDEV/alp2WiJsGrDEANSAZqAMa9KCyS8QZMnQkaHc4VARuT4Df5z03rq4TLGlfrdnNxN3Ut7ipyXCxgpCc52aQ9W9i/JX6z4+VaVFy1l8ii6WkSX5TtLH8rfTYCnuwqGJb9YgdPYKqrSq7U18R6SpbzfwJjj3HpuKutpZRFYQR4Yz5FsbKo8v/wCVTTpRoLPN6ltSo6zyQWhPc+8F+D8GW3iBbS8fQZJOcscD25qnD1M1fM/UurU8tHKjH/gcy7iKT9xvurP4nBOopR1uem/pzHcLDOEtHF6X7M4+D3BP5KT+G33Vkw1O9WPvOh4h4pN4eeq2tZep7/R036KT9xvur1HEh3R844cuwf0dN+ik/cb7qOJDug4cux7/AEdN+ik/cb7qOJDug4cuw3uEeMgOjLnpqBH21x/EK81PLGWluh6nwKhR4bnOF5J9RW3AYZrjvc95hIRqQzfQ0j0MXmi5lh8Hj1D3qR/Jj9FW0HrY5H9SYdcGFRdHb5//AIbFWk8cQHLUnbWbDK7tKmVGPzmGTsN/P20AVjlO3ZLyJBC6PGjLOx9VgFCrj2HANAGjUAFAHylXfMItZ/lE/WX7RUS2JW59Sp0Hurgm0xb01/1yL9l/5GungvYZnrbjn0HwyfCJ3APZdmFJ8C+oED3gavp9tLjWsqXUKO9zYJDgHPTBrnGg+V5SCxx0yce7O1d5bGItXoq/tOD3Sf8AbeqMV+U/h9x6ftGn+laQrw6QqSp1x7g4PrDyrLgEnXV/UMW2qTsUDlk5huHJlDi2cqTcBgx2zhB3l239lb8RpOK0tm7fuY6LvFv07jG94tnhlugmPaieQsA51acbZ3zjcVbGl/8AIk2tLCOp+DFX1uK8yyt8LuyWlwiqQEkI0kqgBI8Rk7gUtCK4cNtX/JNSTzyFru9uOysLe4uGWCUa2kDfmlyAC3U6Vx7s+yojCGapOMdV0JlKVoRk9GOrW1/4+WxtbiSWCSNt9edLBdQII2yHA3HniklL8FVakUmmOl+I6cJaWGUPGJ7m3tuHKziYTsHbJzp3xv7MsT+qKd0oU5yrdLCKpKaVLrcn+D34tOJX5ZmMUEJ0qWJ6BABv4k/bWepT4lCFlq2XQnkqSvsipcH5hmiuYrqRpDmUmQHOgq2M48OhbbwwK21cPCVNwVttO5lhVkpKbfUnfSKktxxDsoQX1JGVVR1yOp+nqelYcLlhSzS9TRiLzqZV6HF1wgcLCG4tfhJcd9m/JID1VcfndO82PZUKo678srdu4OmqXtK44tLjgLd6SKaNvFCZmGfZoY7fRUOOKWif2GTw73VvmSrekGxtV02VuT7l0D2de8fnFVrCVajvNj8zThpBE5yBxa7ujPJdKUTuCJdOlQO9nGdz4bmqcRTpwsoO/cuoTnO7ki41mNAUAFABQAUAZx6ZeXJrqOB7eJpHjZgwXrpYeXjuBVdSLexvwFaNOTUna5lXD+BXWsxfB5g56AofuxWeUXfY9X4fjaMISzTSXvNN5C5EubedLiZlj05/FjvMQRjBI2H11ZTpNO7Ob4v4zQr0nRpq/rt8jTia0HlyF5PnR7bVHnSXkxkg/nnxXb+fnvQBN4oAKACgD5SrvmEWs/yifrL9oqJbErc+pU6D3VwTaR/EeA21wwaeCKRgMAugJA8t6eNScdIuwrinuPLa2SJdMaqiDoFAAHzCkbb3GKD6R+eooont7dw8zgqzKdowdjv8ojoB0+itmHw7k80tiqdSysjFq6ZmNF9D3AGknF2HAWEspTG51IRnOdutY8ZUSjk7l1KN3c1zivC4rmMxTprQkEqSRuDkdCD1rnwqShLNF2ZdKCkrMjuHcn2cD64oFVsFScscg9RgkjerJ4mrNWlIrjQpxd0hCHkWwV9Ytk1A5AJJUH9UnH1VLxdZqzkQsPTTvYdz8rWjvK7QgtMNMhy3eG3t26Dp5UqxFRJJPbYZ0YNt23PH5UtGgWAwqYlJKqSTpJOTg5yNyfGhYiqpZ76g6MHHLbQU4Ny1bWmTbwqhIwW3LEeWSSceyoqV6lT23cmFKEPZRza8sWsc5uEhUTEsS+T1bqcZwM+6iVepKORvQhUYKWZLUSu+ULOV5HeEFpPXOphqxjrhseApo4mrFJJ7bEOhBttrcXueW7aSBbd4lMKY0pk7Y6bg5+ulVeopZ09RnSg45WtCuvfG2vWht7ePCpEGkbWW042XUAQAAPziBVuXPTzSfcqzZJ2S7HEXNkswaJ4Iu0do0RHLae/q3YlcFcKd1zk7VHBS1T0I4zejRX+J8LtyWxaW4eKN5ZtE7BMK2khNO2fYQMdKvhUn+p26aFU4R/SvXUkeF28NtPORaW6xwRCbtCztJoYMUA1ggNtvuB76SblOK8zu3YaKjGT8q0Vy48p8a+FwCQhQ4JV1U5CsMHAPiMEH56zVaeSVjTSnnjc75p49HY2z3EuSFwFVersThVHtJ/nSwi5OyLGZRdcwcZuLV5lWaN5pdEaKugRRKMkjVglmOBqPgDjGa3Rp0I1Em7pb+8rbdizcI49eQwx3F1rI0aZUZfzlONYIHdLLg46Zz0qJUac24w+H8FcqkotGgWV0ssayRnUjqGU+YO4rC007MvTuL1BIUAFABQAUAcogHQAeO1AEXxXjK28g7VkSLs3cuxxkrjujwzjJoAZcB4jct2T3BjC3AJjjVSHjGCwDEsQ/d6nAwSBv1oAb39zIsrhJDF3ie9qIb2gd4Doemn3eJAPn2u+YRaz/ACifrL9oqJbErc+pU6D3VwTaZN6XON3EF1GsM8samLJCMQCcnfauhhKcZRd0UVZNPQz2743cyjEtxO48mlYj6M4rYqcFskU5n3I+nICgDY/Qf/V7j9qP9Irm472l7jRR2ZX+ZfSVfQXc8UZi0RyOq5TJwDgb5q+lhKcoKTM1TEzjJpEb8bHEPOH+H/vT8lT9ROamHxscQ84f4f8AvQ8FSXclYmo9kHxscQ84f4f+9TyVP1I5uZ58bHEPOH+H/vUclS9Q5qZ78bHEPOH+H/vRyVP1Dmph8a/EPOH+H/vRyVL1Dm5klyz6Sr6e7gikMWiSRVbCYOD89V1cJTjBtXHp4mcpJM2quYbyPueCW8knaPDG0m3eKgnbpv7KZTkla+grhFu9jheX7UKyiCLS+NQ0jBwcj3YO48qniS7kcOPYH5ftSEU28RCeqNA2+rz3o4ku4cOPYcTcMhcsWjQlwockesF3UHzAPhSqTROVdju2so4yxjRULkFtIxkjbJx7KHJvclRS2Kl6VxObRfgrpHNrGlmwG6HIRzsjkZGdj1ANNTlGMk57DKEp6RVzGOauH3gtLITJcGQfCO0LBmOTIMEnfOV6HNdOhKGaVrdCqSaHfCLfiHwCP4MLhJBcyHILIAnZpuS2Bpz57HemnUoqo3O1rfuRGEnotWbryUH+BQdoYy+nvGL1CcnOMbdfLbyrkzlGUm47Fzi4u0lZk5SkBQAUAFABQAUAR/F7LtQAexKqdR7aLWMjoR3hjHnQBE8vXslzK0xWFoEUpFOIyrybjVoyxxFkDfPeIyBgAkAYcZZGlYkwkZ2Z4RJnYHAJO2AVPQet44oAweu+YRaz/KJ+sv2iolsyVufUaSDA3HTzrhG0xj01HN5Fj9F/5GulgvYZnrbme1sKQoAKANj9B/8AV7j9qP8ASK5uO9pe40UdmZdzv/aF3+2k+010MP8AlROdW9tkJVxUJmVlYYG1cjxLiNpJOx6f+n50qTctM3r2FXbNbcHGapLO9TmeMVKNTFSdFJL07nlajlhQAUATnI39oWn7ZPtqnEfly9xbR/MR9NCuEdcKACgAoAKACgCP49wiO7geCUZRx84I3BHtBwaWUVJWZZRqypTU47ozOfkq/gt2ggkY9nJriaOQprVhhlIyMEEA+XWssqM1GyZ3aXiOGnWU6kd1Z6X17odLyHc3PYR3UjdlEuZGZyzO7HJAydgBhdR9u1TwJSspPRELxSjRzzox80tuyX8s021gWNFRAAqgBQPADYCtSVlocCUnJtvditSQFABQAUAFABQBBc18Elu0WNJ1ijzmVGiLiUDcKcSLhc9R49OmcgCHB75xcdg13bzEKcxQwFSmMYywlcL+qRk/NQB3Pw5y7nMunUSvZOoGMDYggEH2b/XQB8513zCFAHuaCQoIPKACgAoA2P0H/wBXuP2o/wBIrm472l7jRR2ZRrngRvuNXFuG0hppSzdcKCSdvOtaq8OgpGN089VotNx6OuExMUlv3Rx1VpolI+YpkVQsXWeqj9y14ektHIqt5y9YrxKO3W6zasuWm7RNjhjjUBpG4HUeNXqrUdJycdSl04KpZPQuMHox4Y8bSpdytGudTrLEVGNzlgmBgVmeMqp2a1+JfytNq6ZU+Ocp2gvLW3s7ntVmOl21o+jcfIAA2z1rRCvUySlNWsUSowzqMWTnOHouhtrSSeCWVnjGoq5Ugr+d6qgg43qqjjZSmoyRbUwqjG6GPo99Hcd9bmeeSRAWKoI9IzjqSWU+NPicVKnLLESjh1ON2NE4ALHjdvArF1EkbKW64PgcbZpuK6lByZCp5KyRvgrkHSIvme5kitZXhaNJAvdaUgIDkDckge7O2cU9OKlJJ/Qh7FIs+bJnESG6EeqZ45ZpUiwmmPWEVkYxNqOO9nzHWtDoxV3a+my94qkPOW+cHeeNLmaIRNFPpkOFEpjnEaOpJxhkycDbxFRVoJRbiu31WoKWoz4FzPfXM4XVGiu8yEERfitOdJC9r2jsMbhl8c7VNSjThG/86/QE22cSc1XiWoZp4zNLPLDH+IJCCJ3VnKqSWyFA6bFhU8Gm52Sdkk3r3C7sOE5tublTJbSRRrHZLcsrR6iZNUquh740gGPG2+c1DoRhpLvb7fyTdkhwzmC4uJZj2sMSQ9n+KKZeTVEshOouMDLYGB4eNJKlGMVu7/yCZFfh/ciCCQwbtaSzsWXCyMioRow5IXLHORnGKs5aOZq/VL5kZie5M4zdTvItwqlAkbpIE0ZLZ1Lp7R8gYBDbVTVhCKWXf5kple4Pz9cake57IQPHPIcRlcCIZGlu1bVkeBAq6WHjZqO+n1IUjvhnPtxLCyn4OLkzQopw3Zok3RmBYFipDKcEAkColh4qV9ba/QFImLvmae2lEUqic9hJIWt4mxqD4XI1tpXB336+VVxpRmrrTVbk3GltzhduLdBDE0t3DDLAQG0LlVM3aDVnCZyMEZyB13LSoRWZ30Taf7Amy+iswx7QBD8xcHa5VQsrqoPejBISUfJYrhx/0ke0EbUANOVrb4MhtRB2JDSMrIuYiGdmHeHiAwGGwdjjPWgCF4vPIkrapo42J72kAFiMDcF0OMbjOTv6xxsATv4E8P8A7pD+4Ku5ir+picOPYPwJ4f8A3SH9wUcxV/Uw4cex5+BfD/7pB+6KOYq/qYcOPYPwL4f/AHSD90UcxV/Uw4cewfgXw/8AukH7oo5ir+phw4dj0clcP/ukH7oo5ir+phw49g/Anh/90h/cFHMVf1MOHHsSXCuEQWwK28SRhjkhBjJ86rlOU/adxlFLYyrlL/1Fc/rXH210Kv8AxV8DHT/PYjLwuyuOMXyXsmga0EXf0lmIAx038NqlTqQoxcCMsJVXmIP0m8sQ2E8SQa9LoWIc5wQcdcVdhK0qsW5FWIpKDVi0cjj/AO3773XH/aWs2I/5MfgXUfyWUTkH+0bT9qtbMR+VIzUPzEbtLcia6urNuhgRgPY2tT9grkJZYqfqdJu7cfQjeHIbC34baHaSSRVf5lZ3+vA+enl+JKUxF5FGJUea/wD1FbfrQ/zrTR/40iip+ejYq5xuOZEDAhgCD1BGRU7ANpIoAuhliC9dJC4+ijM73uSoN7I7a0iYAFEIHq5UED3bbUXZFgWyjD6xGgc/naRq+nGaMztYDtLdAQQqgjOCANs7n6fGi7A5WyjGcIgyCDhRuCSSD57kn5zRdgJvwyEsGMUZZdgxUZAHTBxtU5ntcLCgs4xp7i4UFV7o2U9QPIeyozMBGG0gtwzIkcQ/OKqF6eZHvqXKUtyNjmPg9uMlYIhq2OEXcfRQ5y7hoLz2ET51xo2QFOpQcgHIG/gDvUKTXUk8g4fEmyRoowRsoGxOSPcTvQ5N7hY7jtEUgqigqugEAbL8keQ2G1DbYC1QA04hchQqfnSHSoHX2n3KMn5vMigCIu+GRRRwxSPcmNBp7UTOCCcY7QowJz8ojA8cUAI8Ea3+ElbZriXQGEkjSyPEh27uXYqz/q5xg5xQB1xDiTiRtMayAEqCUORj/EAQdyRjqMZPWgCzUAeGgCJmvZUYqtuzgYOsMMMDge/UDnbGMDr4U6SfURtroRtzzO6bG20tlQQzjbIY57oZvBR06sPfTqkn1EdRroF/xx2iygWLr2kupT2K4BD4I7wJyOnhVNVOP8m/AxhUn5ld9I/q9LkpwC7eVNToU3IBOPxijGJMD1dXXFRFtrUXE04U52i7/s+3wJWpKAoAwSLji2XHLiZ1ZkEsysFGSAT1A9nWus6fEw6ivQ52fJWbLfd8R4E8/wAJkz2xKvqKTDfAKnGMeArNGOIUci2+Be5UW8zKL6S+Y0v7lXhVuyjTQrFcaiTknHgPfWvC0nTi09zNiJ53oSvKvMEEPB7u1kcieQTaE0Mc6kCruFwMnaq61KUqymth6U4xpuL3KpydOIr63kfIRJAWOknAGc7AZrTXV6bSKaWk02XHj3PKR8VF5a/jo+wEbDDLnckjcZ2Ok1lp4Zulklo7l86yVTMtdBGTn34VxCzmmQwwwFieresDvsM+XSm5bJTlFatkOvmmm9Ee8S4vFdcetpYG1JriGcEbjOdmANRCEoYdqQSkpVk0bhXLOgUT0mc2taKsMBxM4yW+QvTPvJzj3GqqtTLoju+C+GLFSdSp7K+rMosLK4vpgiapJWycsx28ySegrMk5PQ9bXqYfB0c0kkvQ0jgfBuJcMxIZFuLcflYVZiyjxZNQ3I8hjPlWiEZR6njsbi8Jir5YuL79/eaRG4YAg5BGQfMGrjjHVABQAUANuIX0cEbSSsFRRkk00YuTshZSUVdmT/Gg73oYjFme4UIGdJPrn2+zyzXUfh6VH/y3Odzl6noWyLj4sbsWk7fiJAGtpSdlBOOzY+QPQ+RFY+DxKfEjutzVxOHPI9nsXQGsppPaACgDieVUUsxCqoySTgADqTQBCcvK07G8kBHaDECMMGOLqMg9HY7n2BR4UAOuOcJFyFWSRlhGTJGpx2nkGbqF65Axnx2oAjODXNvHcC2tHzGFYtEiZjjIxsHHdTOfU365AFADXiUhWeXSI8lt2kd18NgNIxtvtnxB2zQBcaAOJzhWPsNCBnz3Bz9xR2KxzSOR4JErHHuCV1nh6K3RzFWqt6MsfDLviU0HbS3bRuZFTszahm0khS57owACT7hVMuFF2Ub/ABLVxGruX0GHHeM8Vt5njjleZBjEiWw0sMZ3Gg4xvtk08IUZxu18LkOVWD0fxJ70Sc03V5cSpcS61WMFRpUYOQPzQPCqcVShCKcUWYepOcnmdzVaxGsKAPnPjnFGtuKXkiqrEyTLhumGNdqnT4lGKOXOeWo2InnGbUrBEXT6oGcDAAXbPgABRy0bWuRxnvYWXnmbIPZxZB6Y2xgDGPLAHuqOVj3J5h9iOh5klXWdiWWNcknI7M5BB61Y6Efv9ROKxaz5qkjDDQrankck5z3wQR9dLLDqXUZVmugpe84SSo6tHGA6FCQMHc5z76hYZR1uDrtq1iwWxm6h4QdOrDBj6oj7wydhjAGNgGaqJZfUtVxjZ2pj4xahijEyREmMnSfzc79OnSrHK9BipWqo+ga5B0io8x8hw3s5mkklDFQuFIwAPeKrlSUnc62C8YrYSnw4JWu9zrlvliDh0uEdi0wwC+PzdyowBuRvj2eymhTUdUU4/wAUq4xRU0lbsWiaVVUsxAUDJJ6AedNvoc56bmLy+lm4RmWKOLsgSI8g50AnTnf5OK6kcBFq7Zz5YyV3ZGmcjcYlu7RJ5lVWctgKDjSDgHfzxmsFeChNxRsozc43ZYKqLTw0AZpzry9xLiEmMRx26nuIZOv+JsA7+zwro4avQoq7u2YMRSq1XboV4eia88ZLcf8AU3/srS/E6S6Mp5Gp3J/nrlt5rWzDSwiWJSjMzHDbDodO/QVzafiVDDSc5u0ZbGivQc4ruiU9HF5cqDbzlZUQdyVWJIHyWyAT7DVE8ZhcRNug/foWYfiJWkXqoNIUAVTm2Xt7i3sAMpLqluPLsU/MP67lR7g3nQBaqAIjmTgQu0VS7KFOdOT2b/4ZFBGtfZmgBHluFrZRbNAEUGRlaIDssM7PpHQqRqxgjw2NACN9xV0Y4iWZGOUfWmnG3Qnc79fm3NAFkoATufUb3H7KEDPlzliScXcYtmKyu+gEe3Y5HiAN8eyuzVSyNyOXTvm0NW9KiLY2dt2RcP20YZtbamVVYtk53yQM1hw/nk79jZV8kVYd+lGwkhs+3tGZMDTKFZt43xk9diCBv5FqXDtOdpBWTUboqvoG/rc/7If6hV+N9lFWF3ZuFc82hQB8yc7f2hd/t5PtNdqE8lBS9DnRpcXEKHdkasIrjT8TrPayPeUP6XwUUnK8hGZcGutga7q0rvfqeR8cwEcHinCCtF6o4rYcYKACgDzFBJN8kMBxC1JwB2yfbWavVg4SV1c2UcLWTUnF272PptTXFN57QBHcf4Ol3C0TkrnBV1OGRh0ZT4EGmhNwldCyjmVjJOZ+V+Mkdk0kl1COmlgMjw1KSCfnzXSo1sOtbWZhq06z06CHLfotupnBuR2EQ6jILkeQAOB7zTVcdBLyasSnhJN+Y22ztViRY0AVFAVQPACuU227s6SSSshaoJCgDiUkA6Rk42B2yffSzvbQDOeI3tzcS9k+VJOnsxsB7/P315SvWxOIq8KWmtrFDcm7EvxmwM8sVtF6sKjW3gM/zwOntrdisPKvUjQhtFajyV3ZFn4bYJAgRBgDqfEnzNdihQhRgoRHSsO6vJCgCgct3Ha8b4lIW2gjhhGfbqZsfOtLKSjFyeyJtct69pIM5CKegxkkfyri0pY/FLixkqcXsrXbXqXvhw0auyMk4i9tPGkpzFM2gZO6OQSuD4o2MYO4PsO3Xwc51oyhUVpw3ts13Rjq/hyVn5X9GWOrSwjp+BwOSTGASSTpJGSepOCMn20ASNAHhGaAMsu/RIy3BmtLow7llyuWTOcgEEbbkVsWK8tpK5meH810xPiPosu7gAT8QMgU5AdScH96iOKhHaJEqEpbsXm9HF+yGNuJsUI0lSGwR5Y1VCxEL3ykujNq2YsPIHIycNDtrMksmAzYwAo6AD37k+6q61d1B6VLIXCqC4KAPmTncf8A1C7/AG0n2muvkz4bL6GTD1uDjIze1yCa7ZdgK85k7n0KWPlDyxsEcjNufsrteFwyxkzyH9Q4mVacFLon9TvSfKupdHnLMNJ8qLoLMNNF0FmN3nwSCK4OLr1XNwvZHsfDMPhoU41FC7a3Y8hhBAJ8a5kmeuoUYzipPqbl6FT/AMDIM9J2A9g0R7VpoeyeX8fhGOJikv8Aqvux7xXmy4ja7aOCNobQjtC0hDsNIYlRpxsD4mt0aMWo3erPOOrK7stEOJua2EN/KIx/wnqjV6/4tZN9u762PGlVHzRV9x8+/oIS85siXOqIdtEYxFGGP43tQOzOcbZYkHrjBqeBqtdHf6bicWyd0E3N7iObESmZLkW0aa9nbCnJONgAST7BUqgm1rpa4Oto9Otie5b4uLu2jnA06x3l+Sw2ZfmIIqqpDJJxLYSzRuSTNgZNIMNv6QTzP7rfdU5WRdB8PTzP7rfdRlYZkNppIi2tcdpjAYo2w+iqpUE5Z0vN3Iuj2zlijXAJ3OSSpyx8ztRSoKmrIm6HH9IJ5n91vuq3KwzI9S9QnAJyf8J+6izC45qCTK+EXIhvuMlwQFnt5W/ZlWBYeYHWonQ5iEqX6k0LOfDtPtqafbSAqCMEY8On+9V0bqCTVmtGh3rqik+kK6Ek1raxnMzSo5A8FBO58vH6DW/CUrOdZ7ZbGHFVLuNNb3uXusptCgAoAKACgAoAKACgAoAKAEWtIyclEJPiVH3VN2RZHPwGP9Gn7o+6oGu+4fAo/wBGn7o+6hNoh67nvwKP9Gn7o+6puyLIPgUf6NP3R91F2FkHwKP9Gn7o+6i7CyMB9N/Dli4gGUACSJSQB4gkfZiqJ7nZwErwt2Klw9sp7qzT3PV+HyzUvcbn6Ff6jJ+3b/RHWmh7J5n+oHfEx/8Aqvuyy3HLcLrdKdeLv8rhv8IXu7bbCtSqyTT7bHn+GtfUa33JkErOS8yrIFEsavhJdICjUMeQAOCM00a8kugroxY5u+V4JLiO4YN2kYAADYU6c6dQ8cZOKVVZKLj0ZLpxclIby8l2zuXkVnBkeUo5yhdwqk4x4BRjyyfOpVaaVl2sRwo3uyR4HwSK0V0hBCM5fSTspOMhfIbZx7TSzm5u8h4wUdhzxKRlikZMagjFc9MgHFRFJtXCTsjMYLpGisGL3BNwR8JbtWy/dLYAD4Uah+bg4rfltKSSWmxhusqevqecuvLdTEdoxhhWSRUeSTOgynSCVYFmVVI7xI38amrlittXbt2Jp5pS30QzjuJpBETNIBpt9TB21BriVu8oBAOnGMNkYp7RV9O/0Ql20nfovqc3nGZOxWVJJRcuLppWLnRpUMoVVzgYJUg4B260KnHNlaVtLBKckrp66kjxC5MqTFXlAj+B26d9hhmILucNuSGI39lVRSi0ml1Y7lmV/ciV5YtS17MdTGOKVkRWeQkaFA69ppOWye8D1pK0vw13fuHpL8RmgViNhRHgWHj3TIvLU6h4ZjYbn3jagHqju55KniytjeSQxH/lsSwX9U5zitqxUJa1YXffYwyws4/lzsh/ypyZHaMZXczXDZzI3hnrgfzO9V18VKosq0XYsoYWNN5m7vuWmsxqCg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0483" name="AutoShape 8" descr="data:image/jpeg;base64,/9j/4AAQSkZJRgABAQAAAQABAAD/2wCEAAkGBxQSEhUUEhQVFhQXGRoZFxcXGCAgHBocIB8cHh4cIh4dHCggGyAnHR4aIzEhJSstLi8uHh8zODMsNygtLisBCgoKDg0OGxAQGy8kICYsLCwsLCw0LCwsLywsLCwsLCwsLCwsLCwsLCwsLCwsLCwsLCwsLCwsLCwsLCwsLCwsLP/AABEIALYBFQMBEQACEQEDEQH/xAAcAAABBQEBAQAAAAAAAAAAAAAAAwQFBgcCAQj/xABNEAACAQMCAwQECAoIBQMFAAABAgMABBESIQUGMRMiQVEHMmFxFBdSgZGhsdEWIzNCU3JzkpPBFTQ1VGKisuEkQ4KzwjbS4iUmg/Dx/8QAGwEAAgMBAQEAAAAAAAAAAAAAAAIBAwQFBgf/xAA5EQACAQIEBAMGBQQCAgMAAAAAAQIDEQQSITETFEFRBSJhMnGBkaGxIzNSwdEGFeHwNEJigiRy8f/aAAwDAQACEQMRAD8A3GgAoAKACgAoAKACgAoAKACgCk+kzmKezSEwMoLswORnYAefvqucmrWO14LgKWLnJVOiRz6M+Y57wTduynQV04XHXOenuohJvcnxrAUsJKHD63LxVhxDmSQKMsQAOpJwKAGllxeCYkRTRSEdQjqSPoNM4SW6FUk+o8zSjHtABQAUAFABQAUAFABQAUAFAHjNighuw3e4PgjH6B9pp1FdWI5voriD8SK+vFIB5gah/lJNMqV9pL7FMsS4e1Fpd9/sO7e4V1DIQwPiKrlFxdmXwnGavF3QrUDhQAUAFABQBVeYecVsryKGdcQSJntd+62ojB8MYAz5Zq+FFzg3HddBJTs7M85y51jskAjxLPIB2cYOc56MceHl5+FFGg5vXRETmojPmLnCe3WyPYqjXDASJJklMkDbScZ3qadGM82uwObSR1zfz0bC5SIw9ojJqJU94bkdMYP1UUcPxIOV7BKeVjxOdYJrSae2dWeOMv2b7MCB4r1x7RSuhKMlGROdNaDBedZRwoXzRoXJxoBIX1tPtNPwFxuHcjP5bjC25j43KiyR2MGhgCpLdQeh/LD6xTOlQWjkxc030J7lfi9/LIyXtmIFC5Dq2QTkbYDN4b9fCqqsKaV4SuPGUnujjkbmiW9a5EiIvYvpXRncb9ck+VTWpKCVuqCEr3GXP3Oc1hLGkaRsGTUdec5zjwIrJOdnY7/hXhVPGQlKUmrPoMuWbT+mAbm+AYIxjiiTIRdgWJ3ySdvHwqI+fVluNm/DJcHDO11dt7vsiR4/cQcGty1tCA8rBQCTgkA7nfOAM7VLtBaGbCwreKV1GrPRL6DfkDnqS9laGdED6SysmQCBjIIJO+/nRCd3Zl3ivhEcJBVKbbWzuMfSLwBJ5+/fGIuAVimz2Owxs2ygkjODk5NdHD1cq9m/r1PL1qak/at9jNOI8Ie1mKO6hlxho2z1GQQRjwp6mOT8sIOX2NmF8JzwVSrVUV9fka/6M792s3eaYy6WOCSSyqFBwcge0+PWsDlKctUl7i7E0adGypttW3atf3eh7wrmXiF1EJ7ezg7Js6O0nIYgHG4CECtEqVODyybuYY1JSV0tCQ5j5jlgMEUMKy3M2T2ZfAUKMsS2OngPOkp01K7bskTOo42VtRtdc644Z8OSMMwKq0RbGli4RlJwehPlvtTKh+Lkb+JDq+TMhBebbqKW3S5t4Ak7hFMU+tlJGRlSo2qeDFxbi3p6EcSSaTW51acy31w84trWBkhmeEl5iCShxnAQ4yMVDp04pZm9VcI1JyvZbDOX0jHsIHWFFklkkjYSy6I4zH1y+k7bjG3jTrC+Zq+it9SHX0TsObPndzHPJItqywxGTFvciRjjwI0jSPbSyoapK+vdEqro32EU5vvzJDGLKHVOhkjHwg7qBk5PZ7HBqeDTs3menoHEndK25Y+UuOG8gMjR9m6u8bKG1AFTg4OBkVTVp5JWLKc8yuPLjiGH7NFLyABmAIAUHIBJPTODgddjVY5F/hdEqzmRWR4GCumxJJGRpI2OQD7sb02Ui4lbc6QsJHKukSKjB2GNZbOAq9c7fz6b0ZQuKy80BYTO0ZEIZVLagTgnGcLnIGR0J+qoy62C51YcR7Ri0ULByNTKSF7hJ0M2ejMBkDGQOtM27WYippSzIRPOUKpM0isrwvoZBgktgnukbEYBPsxvUZWPcdcF5h+FO4jicIpUa2wMhgTnB38vpFQ1YLk5UEhQAUAR3HeCxXkRinXUp6HxU+YPgaaE3B3RDinuVvlD0fRWbmWRu2lBxGzDZF8MD5WPH6Kuq4hzVlohI00tR5zlys969syyKnYvrOQTq3BwMHbpUUauRP1JnHNYOL8rNNxC3u9ahIhgoVyW6+OceNRCrlpuHcHG8kxlzR6OobkmS3PweY5yVHdYHrlQR9Ip6WJlHSWqIlTT2OvwIY8LFiZV1A57QKcetq6Z/nRx/wAXiWDJ5bEfb8qcWiUJHxFQijCjsxsB0G4J+umdai9chGSfcneWOB3kMjPdXpnBXATTgA5G/wDKqqs4SXljYaKkt2c8lcrPYtcF5Fftn1jAIx12OTv1qa1VVEtNkEI2uL8y8nQXzq8xkBVdI0kAYznyNZZQUjp4PxOthIuNO2vciry7g4FAiIkkiyOxHeGQcDO+B7Ki6gaqdKv4tWcm0mkiJac8fOgAwQQ4ZicMzMcgAeAGM1HtmtR/s3mfmnLRdkix8ockRWDNIHaSRhp1EYwPIAe4U0YKJzvEPFauMSi0kt9CS43w+eQ5ilQDGDFLGHjb2+DA+HXHsq6EordHIkm9jI+O8v3DXciRWqKRp7sAJToOhIUDPXeqq04ylZuUvTZHe8P/AA6Ck3CG+r1l8uhpPIXBZbe1aK5VAWYnC4yVIA7xXYnr82KimrdLGHxCrGrUWWTlpa7/AG7IQsuTJ4EEVvxCaOEZ0p2cbaQTnGplzWuVdSd5RVzmKk0rJji85IinnM9xJLI2hUTSxTSAN90IJyck++ojXlGOWKB0U5ZmN35Aj+D3FsksiwzOjhT3ihUqTgk5Oor41PMSzKVtUHBWVx6Cx5Ctklhmtx2DxNqJQZDjxUgnA94qOYm009bhwIppoTj5OnjeZre/lhWaV5WURxt3mOTgsCfZU8dNLNG9tAVFq9nucN6PoxFCkc0iPC7uJMKxZn9YlWBU+FHMO7bW5HAVkriw5OcxTRS3byLNGY/yMa6c+PcUZ9xqONZqSWxPCdmmyRj5cUTWsus5to2jAwMMGAGT5dKTiPK13GVPVPsLcucEFpG6KxbVI8mSMYLHOKipNzd2TCOVC97wtJDr7wfGNSOyEjwBKkZHv6ZNIMyHhs7JO5JGI2OoES572oYY6iSJCRtnJOM9KsySautSviRvZ6Du54JaS77DvK2UkI3VdK9DgYXbal8yHumdT8HtZNCuvaaAQql2YDPU41YJ39Y7+2o1QaC54FCQO64IULkSOG0joCwbLAe0mouMcpy3bAYEK4wwIOSDqILE5O5OBknepuyLD21skjLlBgu2ptzucBc48NgBt5VBI4oAKACgDmNwwDDoQCPcaGrAdUAZP6Rua7yC+MNvN2aBEOAinJOckllJrpYWhTlC8kc/FV5wlaI34HzReucS3R/dT+SVplhqNtInN5uvms5WL9ynxCSUyh5O006cHAB3z5AeVc/FU4wtlVjp4KtOeZSd7FirIbxvf3qQxtJIdKL1OCcb48N+ppoQc5ZY7iTnGEc0tiGbnWyB0mUhvIo+fo01o5Kta9vqjPz1C9r/AEf8HK88WJ6Tf5G/9tTyNf8AT9iOfw/6vuennay3/HdDg9x9jvt6vXY/Qajkq36fsTz1D9X0f8FX52vrHiCxr8LEfZknPZsc5A9g8qWXh9eX/X7HR8N/qChgpSlvf3/weck3ljw8Sj4YJO0K/wDLYYxn2Hzoh4fXj/1+xPif9Q0MbKL2t7/4LSed7LAPbbHodD7/AOWn5Kv+n7HM5+h+r6MdcN5ltriTs4pNT4JxpYbD3gVXUw1SEc0loWU8VSqSyxevxJfFUGg9oAKACgAoAKACgAoAKACgAoAKAOXjDDBAI8iKNgsNRwuH9FH+6Pups8u4uSPYcxxBdlAA9gqLtk2O6gkKACgAoAKACgDxRgYHSgD2gDLufrDh7XrNc3M0cuhMqkeRjfBzpNX08ZwllsXw8Er4xcSC023X7kKtrwsD+uXO3j2X/wAKs/ujXRCy/pHEy6fVF19G62o7f4LPJN6mvtF049bGNhnO/wBFU1cXzFvQSXg9Tw7Sp/29U9vcXaqhSA58P/AT+5f9a1pwf50f96GXG/kS/wB6lAgScTRLLGjB9A1ELsT38ZA8Mge4YrqNwyNxb0v/AAcqPEzxUkne3b3iRsLntgY40kwW7MrpCkN+cFO6+rTZ6WTzO3cXh1c/lSfb49R1bWcx0xFIVfsu0wUBYn1ACfM5zn2mq5TgvNd2vbf4lkac35Wle19vgImK5YqgtYk/MLEKcHIBbJ9/1GnvTWudvqJao9MiXToVi+crK4YKzKxUnfqNvP2Vsgk4pow1JNTaepwL+QDCsVGc4UkDPnUOjBu7VwVecVaLsWXkqK6Y3FxAydqiBFacnTlmUnJ/VBx7SKx4104xjTa0vfQ3+HqpKUql+ltSJ5juuMwSCS4knTfCsj4jJ64AU6Tt5is6qYSMLuyXqdKnh8bXqZaabfoXH0a82Xl1MYrgK6KpJkC4IPhnG2+/h4VzalahN/gp+/odefh2Iw1PNiJRT/Tfze8tXEOa4opmgWOeWRAC4hiLBc9MmnjQbjmul7zBKqk7Wb9xzcc1qkayNbXeDqJHYnKhepYZ2z1FSqDbtdfMHVSV7P5CVlzrBJG0vZ3CQrGZO1eIhCox0Odyc7D31MsPJO11faxCrJq9mL8O5pWZ0Vbe7UP0doSEwRkEnOwpZUXFXuvmTGrd7Mn6pLSN4/xuKziM0xIQEDujJyemwp6dOVSWWO4k5qCuys/Grw/5Uv8ADNaOSrdinm6YfGrw/wCVL/DNHJVuwc3TD41eH/Kl/hmjkqvYObph8avD/lS/wzRyVXsHN0w+NXh/ypf4Zo5Kr2Dm6YfGrw/5Uv8ADNHJVewc3TO4fShYMyqGlyxAH4s9ScCoeDqpXaJWKpt2LqKymgKACgAoAKACgCpX3OfZy3CCJSIA2cyYZtKB9l0EY3A3bzrQqF0nfcodazatsNl5/wArtCGfWEGiQtGe5rPfEecgbEaepFNy3qLzHoNL28truSPtrBmnkRWjDZBMeCWJONtByMHxK/KquWGW7exsoeJ4ikstNtX1sRYNn2Wv+jkB1BWUu+YgQTmQdnqTpjoRnxqeUje1/wDPu1Lf75jLXzv/AHuTnBuJxQnsrK0j1SMOkuFb8Usmdek5GGwNqhYeMVfb/bGevjq2Iac3mfqxaDn0SNGI4HYOIi25ypk6bBSCB4kkbedPy1r3ff6Gfj32Qjx7i8s9leB4Vi7JhGSJNWXDRn5I2ww3q3DwjGtBp3v/AJKcVNyoz0tb/BTrjiV0SrYjGhwy48wMefTAp6eOwb0u9V2fV/5Rzpcxo9NGLpzDeFu0AjJYA9Pafb7TRPEYKLdOTas2v9sSquJdpJLVXG8nHLrV22Ez2Zj2HhnOcZ65FWxrYRz4Kbve/wA1/kR1MQvxNNrC0nHbssTiPq/gcbkA7Zx18fbVSxWCSWr2T+l/sO54ht6LqVm9cmR2YAMxLEDpvv8AzrsUZRlBOL0/jQ5lW+d5tyR5f5cnvGAjUhM96Qjuj5/E+wUlfEworzPXsXYfC1Kz8q079DYbTgKwWht4QjbH8qMq7HqWA6g/dXAqV3UqZ5fQ9JSoRpU8kTN+f+HtDAim3eEdoBiOfVAe6/qqSCjeOAvTPWlxFRZb5l/7K7On4RSk60oqEn5doyyrdbu6su9hT0TcJlS5Mr27KmggSEFQCcbDIGvPn4YrLGeeV7yfq9F8EdHHxjToZEqcW2vLHzS/9pf4LFxzkyWS7luI+wdZAndlMgKlRjbs2Gc+2ujTxCUFF307WPNTotycie4TwmSOzaBhErEOB2ZYqNWceuS3jVM5pzzFkYNRsMzy1J/RPwHUvadj2erfTnz6ZxTcZcbidLi8N8PKOeEcpQwdmwMpkQDrNIVzjB7pbGPZionXlK6/ZEwoxjZ/uywVQWlH9MX9mt+0j+2tWB/NXxM2L/KZg1ds5AE4qqtVVODm+how1B16saa6nR0kZGfdXPwWNnVqZJL5HofGPB8JhsNGtRm76Jp9X6HNdU8sFABQA64V+Xi/aJ/qFJU9h+5j0/aR9TCvOndPaAE52IViBkgEgeZoAguAcymeTsZYXhmxqAbowHXScDNAFhoAKAGrcPiKyKUXTKSZBj1yQFOfPYAfNU5nprsLlWohPwO3fOqJckhiRscgaQcjcHTtnyplUl3IcI9hWHhkSnKoAdHZ58dHyfdvUObZOVDX8G7XBHZDc5O5ydsdc5xjbHSm4su5HDj2HFvwiCNgyRKrL0IHTuhP9IA+alc5NaslQS2EU5ftlKFYlBQKFxkYCnKjY74PTNTxJdyOHFdCsWHFor6e6sewKIxZnkRvXZSoz6uxOkfRUUsRKM010OljvB4wwiqSl7drrrrqPPi7tflz/wAT/wCNaucl+mPyOD/bqf6pfM5f0fWiqSXuAFGfyngP+mjm5Sfsx+RH9vprrL5jLhvKPD7iNGimmKyAlAZMFgCQTpK5658KeWJqQldxjddbfuLHA0ZLST19SQHo8tc51zn/APJ/tVfNu1ssfkP/AG+nfeXzHtlyVZxNqEWpvOQlvqJxUSxlVq17L00LIYGjF3td+upH8Y9IFpZv2RWTY4IWMqB7tWM/NUQw9Sos1/qWSrQg8pOcH5gguojLC+UBwxYFdJ8jnFUSg4uzL7NJNpr36DztopADlHGcjcHceXtApXHuiYza2Z6t9GQSJEIHUhht799qmz7C3R6t2hUsHUqOrAjA+fpRZ7BdbnjXsY6yID+sPvos+wXQoJ1wDqGCcA56ny+2oJucR3kbZ0uhx1ww29++1TZkXR3DOr50srY64IP2UNNbk3KX6Yv7Nb9pH9tacD+aviZsX+UzBq7ZyAqHFSVmNGcou8XZgKqpUIUr5VuacTja2ISVSV7bBVxkCgAoAdcK/LxftE/1Ckqew/cx6ftI+phXnTuntACN5js31erpbPuxvQBnPIdsfhUbSdoiFHe2RmypU7HBz4A+Q86ANMoAKAIfmOyndUe1lKSxksEP5OTzR/f4Hwp6bitJLQWSfQg7zhl+9tLIzt8JlaPTDGwCRIHBKg5GW06stnfpVqlTUkktBbSsdtY8RFxcyxSDRqXsoZMFJF0LqwR3ozqz9xqM1PKk172FpXIyXhd+YLQSRzuV7bt447hVfvOxj72rBAGOh6U6lTu7fC4WdkdycOuvgtykMVzFKyp2QlukckgnOkhu5t1yd9qjNDOrtP3ILO2hJc88HurrsfgkyoF19p3yuc6ceqDno301klFvY7HhmKw1DNx45r2tpfuMOMcQWaM2PDmxdLhX0qUCqvrd8geO22TSt30juaMPQdKaxOLX4b1XW99tCzcp2k8NrHHcvrlGcnOdsnAz44GBmnimlqc7HVaVSvKdFWiSF+MxSAddDfYaeO6Mb2Mk4FxaK1PC5p20RrBcKWwThi52woJzXSqU5VOJGO90Yac1DI5dmaxwviUVzEssLa429VsEezoQCK5s4ODyy3NsZKSuh1SjFJ5/4BPPDL2K6yxTCht9ivg+VHQnKlfbnxfPaNv9/Y04FxhiFKTstft7n9hPlrlGVOHvbThAzOHA1EgYIYeqVIOR4H7qWnLLLN/A/iNWFed4O/rr+7uO/wADnaPRJPn8qAVX1RIgTAPU465PnV3GV7pdjncN21Yq3LEjjTI8AT8V3Y4tIOhw+TkknIGMdN6OKk7pBkdrCl7yprMoRxFHLJHIyqg/MUDGD3TlgpORuBiojWta6u0Dp3Cx5TCGDWUk7BpCC0YyyspVVPh3c7ewCiVa97K1yVTtb0OE5YkGlO1TsI5nmRQnfy2s4J1YwC56DyqXVW9tbJEZHtcjYuSMJo7Rz/w5gyY1GM6TkacEju/najv1puPre3W4vB0tfoWHlnhbW4kDEHJGMBv/ACY1VUkpFkU1uQHpikH9HsuRnXGceOM9avwX5q+JTi3+GyvcB5egWwt5k4f8NklBMh1gFT5YLAezA8quqVZurJOWWxVTpRVNPLciuB2VpHbXt5cWmvs5giwsSNAZgNPvGfHyq2pKpKUYRlutyuEYKMpyWz2JCXluznuOGvHD2UV0jM8QY47oBAznbrvjFIq1SEZpu7Q7pQlKLS3GnH7aF7a4a34VoRC6i4DjC6GKlsZz4GppSkprNP4C1IxcXaPxJmLlqGG3tzHwz4WXiDySGQDDEZx3mH1bVU60pSd52LFSjGKtG5A+jzhNrKtxc3USmHtUijVs4DOwHgd8Blq/FVJrLGL1tcqw8IO8pLQr3FuGfBuJtCBgJOukf4Sysv8AlIq+E89HN6MplDLVt6n0gK4R2CNDTowBAdSVGRsQCW1E+4afrqzyNdjPerF232/e/wCwgvH42UAgq7iTQjjGrRkEZ6D56aVCau1qlbX3iwxdOTSejd7J+hTOSmb4ZGs3aKEWTsIyMqNQJYavIDNUmo02gAoAKACgAoAKAGl5w6OUguMlehyRjfPgfZUptENXOeHcLjgz2YIyADkk9OnU+2hyb3BKw1seXLeGd540xK+dTaic5OTsTgb0uVXua6uNrVaSpSflWxLVJlOJ5NKs3XSCfoGalK+hDM1uuM3N3FZJB2MMlz20hJjDBVToMMCMnxOK3qnCm5OV3ayMjnKailpe7LbyFxA3FjDKyqrMDqCDAJBIJwOmetZsRDJUaL6Ms0EydmlVQSzBQOpJwPpNUpN6IsbtuVXiPpFsYn0GQuc7mNdQHvPQ/Nk1qhga01exnli6UXa5OcJ45b3IzBKj+wHf5x1FU1KM6eklYthUjL2WSOaqHCpAKAPagkjeNcdgtF1TyBAeg3JPuA3NPCnKbtFCTqRgryZXPjPsdWMy4+V2e326vqrRyVX0KOcp+p5x/n+NbbtbMdsx2JwcR+RcHDD2VFPCyc8s9CZ4lKN4amYXN5LPbXk0zF2ZoQWPTOonA8sDwroKMY1IxXqYbylGTfoSfKPGeH2qQu814JUOp40J7Mt5Yzgg1XXpVZtpJW+pbSqU4pau484TxqC6jvluIbgQXFx2geIA6SO+FO+xwmfEdaSpCVNwytXSJhOM1K6dmyQn4h2dzYi3tblobRGzqADFWAXYatyPI4OarUbxk5SV2WOTUo2WiEOOcXtbW0uBELsm9DaFl9RS2WJAz3fXztudqanTnUmr28otScYRdr6juS8ilit0uRxCCWONIykWQrZOkHunfJBG+9KouMm42a9RsyaSldDSx4r8DskhtrUzHW8z9soACk5RuvradA+amlDiVG5yt00IjPJC0URHPVws1/azhHRpBFrDDG4Ybjc5GCBn2CrcOmqUo9rlVd3qRkbmK5J0z2gCu8C/4i27SUdq4aUKWAB6soAI6bbZqVJpNJiOnFtNrVbFR5JJjvNLl4BhiIGDEEYPiemPOknOMIuUnZIsSu7I05HBGRuKiE4zWaLugaa3Oqcgxb43br9DD/m++unyUO5n4zD43br9DD/m++jkodw4zD43br9DD/m++jkodw4zD43br9DD/m++jkodw4zD43br9DD/AJvvo5KHcOMw+N26/Qw/5vvo5KHcOMw+N26/Qw/5vvo5KHcOMyb5M9Is95eRwSRxKrh8lc52Vm8T5iqq2FjCDkmNGo27Gj3iFo3A6lWA+cGsa3LXsZVyRMXntV0OPgdvOsxZSArFjge+ujiFaMn+pqxiou7S7J3Ln6M4GTh0KupVu9lWGCO8eoPSsuKadVtF+HTVNJifO3L9pOA11K0RJ0q3aELnw7p7lNhq9Sm/IrkVqUJ+0ZtzN6PpbWPtkljlhyO90O5wNtwevUGt/wDdacY3qJoooeEVcRVVOk1r3K/DbiMg6yG8NJwfq3rFU8Sr101RhZd3/tj0FLwHB4R3xVW8v0x/has3zk92NnCWftGK7tknO58TufKsMb2825lxagq0lTVl0T3JmmM4UARvMfFltLeSdt9I2Hmx2UfOSKanBzkooWpNQjmZmPLXLj8Td7y+kYRZPjjVjqASe4i9NvbXQq1lRXDprUw0qTqvPN6DPmfjFjG3ZWdpCyqcNK4J1Y6hTnP/AFZpqNOrJXnJi1J04u0Ir3kS8BjUXMAMePykLHVhDjBPi8TdCGH0g5qxSu8ktez/AN6lVreaPy/3oOeLLmznkXaGQQGNR6sZ1kMg8Mhgfacg0tPSok91f4jy9htbaFIrcZCd4FzPJaxSRIisrlidWepXSD7x1B99UVaCnK7exfTrOCykkvPkgYlYY11ZLbk7s2pmGehz0x0qvlF3H5n0I3iHM8kiIiqseBhiN9fcRPzs47qDpTxw6i7vUSVZvYkW55Yvq7CPrrA1Ns+tpNXX5THbpScrpv8A7sNzHoJ/hqx3MKE9n2ZBY6WAGASvQ4o5Vdw5j0ImC8MtxbEgDR2MYx4hNKg+81a4ZYS+LK1PNNfA+nBXAO2eOdqAIDlHvWfUAlpQSpzg6mzv5g+HgfE0AVTlazdbyNJZHkXEmhg+uN9iPH1TjVn20s4RnFxkrpkptO6NCNnj1CV7ukezfNYuRjHWk8umVemtx+K37WvU9YuPAHf6qacsRHZJ7/LoCyHy3XrDmnSKSQB1JAHz0EluHo04h+iT+IKzc3T7j8OQfFpxD9En8QUc3S7hw5DK95Gv4hlrZ2A8Uw31Kc/VTxxFN9SHTkuhXnQgkEEEdQRgj5quQpzQQW30Vf2nB7pP+29Z8V+U/h9yyn7Rvk0mlSx6AE/RXJWppMv47zZf3FpJc26pbWwAAOoNK2WC+GyV0KdClGooS1f0Mc61SUHOOi+ponAuGi2gSLW8hGSXc5ZidySffWKpPPK+xqhHKrHvFzJo/FxJLv3kdsZXxxkEE+w1ELX1dgne2iuZ1zjFbJbOFintZCy5iwyxv3hkjTmNj45Xer6jquPltL1dv3L/AA/g8dZ24rXa/b0/YoSj5K49p/8A3NYKrT/OqX9F/Ox6uhGUf+LRUf8Aylo/lu/i0bryX/UoO7p7vTfzPnv7aanbLoebx+bmJZnd90TdWGMKAKb6U7ftLRQZFjQSAuzHwAPQdWOegFaMJLLUva5nxKvDczHifMMksUdnBqFugCqv58hznLY82JOkbe+ujCilJ1J7v5GGdVtZI7EeQsHXDy+XVI/PPy28PIb9afWfovuLpEluBcKneK4u2yIhHIGd/wDmFh0Geu+N6qq1IJqC3uh6cJNOb2sLIG/oGbPQ3S6foTP11DtzK9w0b8B+8pEMYPWqcdjpUZZY9jv+AeA0sfTdSq2leyS6ncsQA2rPg8fUnWUZvRnU8a/p3DYfBSqYdPNGzet9Oo3ruHgAoAKACgB1ww4miJ2AkT/UKz1a1NJxclezNlHBYiVpxg2u9mfUcMysAVYMPMHI+quEdVprRo7NBBXuWZRLYkoEUHtAukYUDJAONRx9PzCgCo8j2fZ3wVk1Mq7SRt3AChwSMbhh47b0AahQAUAfKVd8wi1n+UT9ZftFRLYlbn1KnQe6uCbSD49zfa2cgjuHKsw1DCk7Zx4CradGc1eKFc0tx9wfjUF0mu3kWRRscdQfIg7j56ScJQdpIlNPYr/pD5Sju4HkVQLiNSyMOrY30nzz4e2rsPWcJW6CTgmjAga65lLb6Kv7Tg90n/bes+K/Kfw+5ZT9o341yTSUjj3o3tpg5t2a2Zx3gh/Fv4jUnv8AIitdPGTjbNr9zPUw8ZbaFp4KsywqLlkaUZDMgwDvsceG1ZpuOby7F0b28w+1UgxG8wcJW6hMLsVUlSSuM7EHx28KWccysacLiXhqiqxV2r7jbhPK9rbjMcYLfLbvH6T0+aljSjHZFlfxDEV/alp2WiJsGrDEANSAZqAMa9KCyS8QZMnQkaHc4VARuT4Df5z03rq4TLGlfrdnNxN3Ut7ipyXCxgpCc52aQ9W9i/JX6z4+VaVFy1l8ii6WkSX5TtLH8rfTYCnuwqGJb9YgdPYKqrSq7U18R6SpbzfwJjj3HpuKutpZRFYQR4Yz5FsbKo8v/wCVTTpRoLPN6ltSo6zyQWhPc+8F+D8GW3iBbS8fQZJOcscD25qnD1M1fM/UurU8tHKjH/gcy7iKT9xvurP4nBOopR1uem/pzHcLDOEtHF6X7M4+D3BP5KT+G33Vkw1O9WPvOh4h4pN4eeq2tZep7/R036KT9xvur1HEh3R844cuwf0dN+ik/cb7qOJDug4cux7/AEdN+ik/cb7qOJDug4cuw3uEeMgOjLnpqBH21x/EK81PLGWluh6nwKhR4bnOF5J9RW3AYZrjvc95hIRqQzfQ0j0MXmi5lh8Hj1D3qR/Jj9FW0HrY5H9SYdcGFRdHb5//AIbFWk8cQHLUnbWbDK7tKmVGPzmGTsN/P20AVjlO3ZLyJBC6PGjLOx9VgFCrj2HANAGjUAFAHylXfMItZ/lE/WX7RUS2JW59Sp0Hurgm0xb01/1yL9l/5GungvYZnrbjn0HwyfCJ3APZdmFJ8C+oED3gavp9tLjWsqXUKO9zYJDgHPTBrnGg+V5SCxx0yce7O1d5bGItXoq/tOD3Sf8AbeqMV+U/h9x6ftGn+laQrw6QqSp1x7g4PrDyrLgEnXV/UMW2qTsUDlk5huHJlDi2cqTcBgx2zhB3l239lb8RpOK0tm7fuY6LvFv07jG94tnhlugmPaieQsA51acbZ3zjcVbGl/8AIk2tLCOp+DFX1uK8yyt8LuyWlwiqQEkI0kqgBI8Rk7gUtCK4cNtX/JNSTzyFru9uOysLe4uGWCUa2kDfmlyAC3U6Vx7s+yojCGapOMdV0JlKVoRk9GOrW1/4+WxtbiSWCSNt9edLBdQII2yHA3HniklL8FVakUmmOl+I6cJaWGUPGJ7m3tuHKziYTsHbJzp3xv7MsT+qKd0oU5yrdLCKpKaVLrcn+D34tOJX5ZmMUEJ0qWJ6BABv4k/bWepT4lCFlq2XQnkqSvsipcH5hmiuYrqRpDmUmQHOgq2M48OhbbwwK21cPCVNwVttO5lhVkpKbfUnfSKktxxDsoQX1JGVVR1yOp+nqelYcLlhSzS9TRiLzqZV6HF1wgcLCG4tfhJcd9m/JID1VcfndO82PZUKo678srdu4OmqXtK44tLjgLd6SKaNvFCZmGfZoY7fRUOOKWif2GTw73VvmSrekGxtV02VuT7l0D2de8fnFVrCVajvNj8zThpBE5yBxa7ujPJdKUTuCJdOlQO9nGdz4bmqcRTpwsoO/cuoTnO7ki41mNAUAFABQAUAZx6ZeXJrqOB7eJpHjZgwXrpYeXjuBVdSLexvwFaNOTUna5lXD+BXWsxfB5g56AofuxWeUXfY9X4fjaMISzTSXvNN5C5EubedLiZlj05/FjvMQRjBI2H11ZTpNO7Ob4v4zQr0nRpq/rt8jTia0HlyF5PnR7bVHnSXkxkg/nnxXb+fnvQBN4oAKACgD5SrvmEWs/yifrL9oqJbErc+pU6D3VwTaR/EeA21wwaeCKRgMAugJA8t6eNScdIuwrinuPLa2SJdMaqiDoFAAHzCkbb3GKD6R+eooont7dw8zgqzKdowdjv8ojoB0+itmHw7k80tiqdSysjFq6ZmNF9D3AGknF2HAWEspTG51IRnOdutY8ZUSjk7l1KN3c1zivC4rmMxTprQkEqSRuDkdCD1rnwqShLNF2ZdKCkrMjuHcn2cD64oFVsFScscg9RgkjerJ4mrNWlIrjQpxd0hCHkWwV9Ytk1A5AJJUH9UnH1VLxdZqzkQsPTTvYdz8rWjvK7QgtMNMhy3eG3t26Dp5UqxFRJJPbYZ0YNt23PH5UtGgWAwqYlJKqSTpJOTg5yNyfGhYiqpZ76g6MHHLbQU4Ny1bWmTbwqhIwW3LEeWSSceyoqV6lT23cmFKEPZRza8sWsc5uEhUTEsS+T1bqcZwM+6iVepKORvQhUYKWZLUSu+ULOV5HeEFpPXOphqxjrhseApo4mrFJJ7bEOhBttrcXueW7aSBbd4lMKY0pk7Y6bg5+ulVeopZ09RnSg45WtCuvfG2vWht7ePCpEGkbWW042XUAQAAPziBVuXPTzSfcqzZJ2S7HEXNkswaJ4Iu0do0RHLae/q3YlcFcKd1zk7VHBS1T0I4zejRX+J8LtyWxaW4eKN5ZtE7BMK2khNO2fYQMdKvhUn+p26aFU4R/SvXUkeF28NtPORaW6xwRCbtCztJoYMUA1ggNtvuB76SblOK8zu3YaKjGT8q0Vy48p8a+FwCQhQ4JV1U5CsMHAPiMEH56zVaeSVjTSnnjc75p49HY2z3EuSFwFVersThVHtJ/nSwi5OyLGZRdcwcZuLV5lWaN5pdEaKugRRKMkjVglmOBqPgDjGa3Rp0I1Em7pb+8rbdizcI49eQwx3F1rI0aZUZfzlONYIHdLLg46Zz0qJUac24w+H8FcqkotGgWV0ssayRnUjqGU+YO4rC007MvTuL1BIUAFABQAUAcogHQAeO1AEXxXjK28g7VkSLs3cuxxkrjujwzjJoAZcB4jct2T3BjC3AJjjVSHjGCwDEsQ/d6nAwSBv1oAb39zIsrhJDF3ie9qIb2gd4Doemn3eJAPn2u+YRaz/ACifrL9oqJbErc+pU6D3VwTaZN6XON3EF1GsM8samLJCMQCcnfauhhKcZRd0UVZNPQz2743cyjEtxO48mlYj6M4rYqcFskU5n3I+nICgDY/Qf/V7j9qP9Irm472l7jRR2ZX+ZfSVfQXc8UZi0RyOq5TJwDgb5q+lhKcoKTM1TEzjJpEb8bHEPOH+H/vT8lT9ROamHxscQ84f4f8AvQ8FSXclYmo9kHxscQ84f4f+9TyVP1I5uZ58bHEPOH+H/vUclS9Q5qZ78bHEPOH+H/vRyVP1Dmph8a/EPOH+H/vRyVL1Dm5klyz6Sr6e7gikMWiSRVbCYOD89V1cJTjBtXHp4mcpJM2quYbyPueCW8knaPDG0m3eKgnbpv7KZTkla+grhFu9jheX7UKyiCLS+NQ0jBwcj3YO48qniS7kcOPYH5ftSEU28RCeqNA2+rz3o4ku4cOPYcTcMhcsWjQlwockesF3UHzAPhSqTROVdju2so4yxjRULkFtIxkjbJx7KHJvclRS2Kl6VxObRfgrpHNrGlmwG6HIRzsjkZGdj1ANNTlGMk57DKEp6RVzGOauH3gtLITJcGQfCO0LBmOTIMEnfOV6HNdOhKGaVrdCqSaHfCLfiHwCP4MLhJBcyHILIAnZpuS2Bpz57HemnUoqo3O1rfuRGEnotWbryUH+BQdoYy+nvGL1CcnOMbdfLbyrkzlGUm47Fzi4u0lZk5SkBQAUAFABQAUAR/F7LtQAexKqdR7aLWMjoR3hjHnQBE8vXslzK0xWFoEUpFOIyrybjVoyxxFkDfPeIyBgAkAYcZZGlYkwkZ2Z4RJnYHAJO2AVPQet44oAweu+YRaz/KJ+sv2iolsyVufUaSDA3HTzrhG0xj01HN5Fj9F/5GulgvYZnrbme1sKQoAKANj9B/8AV7j9qP8ASK5uO9pe40UdmZdzv/aF3+2k+010MP8AlROdW9tkJVxUJmVlYYG1cjxLiNpJOx6f+n50qTctM3r2FXbNbcHGapLO9TmeMVKNTFSdFJL07nlajlhQAUATnI39oWn7ZPtqnEfly9xbR/MR9NCuEdcKACgAoAKACgCP49wiO7geCUZRx84I3BHtBwaWUVJWZZRqypTU47ozOfkq/gt2ggkY9nJriaOQprVhhlIyMEEA+XWssqM1GyZ3aXiOGnWU6kd1Z6X17odLyHc3PYR3UjdlEuZGZyzO7HJAydgBhdR9u1TwJSspPRELxSjRzzox80tuyX8s021gWNFRAAqgBQPADYCtSVlocCUnJtvditSQFABQAUAFABQBBc18Elu0WNJ1ijzmVGiLiUDcKcSLhc9R49OmcgCHB75xcdg13bzEKcxQwFSmMYywlcL+qRk/NQB3Pw5y7nMunUSvZOoGMDYggEH2b/XQB8513zCFAHuaCQoIPKACgAoA2P0H/wBXuP2o/wBIrm472l7jRR2ZRrngRvuNXFuG0hppSzdcKCSdvOtaq8OgpGN089VotNx6OuExMUlv3Rx1VpolI+YpkVQsXWeqj9y14ektHIqt5y9YrxKO3W6zasuWm7RNjhjjUBpG4HUeNXqrUdJycdSl04KpZPQuMHox4Y8bSpdytGudTrLEVGNzlgmBgVmeMqp2a1+JfytNq6ZU+Ocp2gvLW3s7ntVmOl21o+jcfIAA2z1rRCvUySlNWsUSowzqMWTnOHouhtrSSeCWVnjGoq5Ugr+d6qgg43qqjjZSmoyRbUwqjG6GPo99Hcd9bmeeSRAWKoI9IzjqSWU+NPicVKnLLESjh1ON2NE4ALHjdvArF1EkbKW64PgcbZpuK6lByZCp5KyRvgrkHSIvme5kitZXhaNJAvdaUgIDkDckge7O2cU9OKlJJ/Qh7FIs+bJnESG6EeqZ45ZpUiwmmPWEVkYxNqOO9nzHWtDoxV3a+my94qkPOW+cHeeNLmaIRNFPpkOFEpjnEaOpJxhkycDbxFRVoJRbiu31WoKWoz4FzPfXM4XVGiu8yEERfitOdJC9r2jsMbhl8c7VNSjThG/86/QE22cSc1XiWoZp4zNLPLDH+IJCCJ3VnKqSWyFA6bFhU8Gm52Sdkk3r3C7sOE5tublTJbSRRrHZLcsrR6iZNUquh740gGPG2+c1DoRhpLvb7fyTdkhwzmC4uJZj2sMSQ9n+KKZeTVEshOouMDLYGB4eNJKlGMVu7/yCZFfh/ciCCQwbtaSzsWXCyMioRow5IXLHORnGKs5aOZq/VL5kZie5M4zdTvItwqlAkbpIE0ZLZ1Lp7R8gYBDbVTVhCKWXf5kple4Pz9cake57IQPHPIcRlcCIZGlu1bVkeBAq6WHjZqO+n1IUjvhnPtxLCyn4OLkzQopw3Zok3RmBYFipDKcEAkColh4qV9ba/QFImLvmae2lEUqic9hJIWt4mxqD4XI1tpXB336+VVxpRmrrTVbk3GltzhduLdBDE0t3DDLAQG0LlVM3aDVnCZyMEZyB13LSoRWZ30Taf7Amy+iswx7QBD8xcHa5VQsrqoPejBISUfJYrhx/0ke0EbUANOVrb4MhtRB2JDSMrIuYiGdmHeHiAwGGwdjjPWgCF4vPIkrapo42J72kAFiMDcF0OMbjOTv6xxsATv4E8P8A7pD+4Ku5ir+picOPYPwJ4f8A3SH9wUcxV/Uw4cex5+BfD/7pB+6KOYq/qYcOPYPwL4f/AHSD90UcxV/Uw4cewfgXw/8AukH7oo5ir+phw4dj0clcP/ukH7oo5ir+phw49g/Anh/90h/cFHMVf1MOHHsSXCuEQWwK28SRhjkhBjJ86rlOU/adxlFLYyrlL/1Fc/rXH210Kv8AxV8DHT/PYjLwuyuOMXyXsmga0EXf0lmIAx038NqlTqQoxcCMsJVXmIP0m8sQ2E8SQa9LoWIc5wQcdcVdhK0qsW5FWIpKDVi0cjj/AO3773XH/aWs2I/5MfgXUfyWUTkH+0bT9qtbMR+VIzUPzEbtLcia6urNuhgRgPY2tT9grkJZYqfqdJu7cfQjeHIbC34baHaSSRVf5lZ3+vA+enl+JKUxF5FGJUea/wD1FbfrQ/zrTR/40iip+ejYq5xuOZEDAhgCD1BGRU7ANpIoAuhliC9dJC4+ijM73uSoN7I7a0iYAFEIHq5UED3bbUXZFgWyjD6xGgc/naRq+nGaMztYDtLdAQQqgjOCANs7n6fGi7A5WyjGcIgyCDhRuCSSD57kn5zRdgJvwyEsGMUZZdgxUZAHTBxtU5ntcLCgs4xp7i4UFV7o2U9QPIeyozMBGG0gtwzIkcQ/OKqF6eZHvqXKUtyNjmPg9uMlYIhq2OEXcfRQ5y7hoLz2ET51xo2QFOpQcgHIG/gDvUKTXUk8g4fEmyRoowRsoGxOSPcTvQ5N7hY7jtEUgqigqugEAbL8keQ2G1DbYC1QA04hchQqfnSHSoHX2n3KMn5vMigCIu+GRRRwxSPcmNBp7UTOCCcY7QowJz8ojA8cUAI8Ea3+ElbZriXQGEkjSyPEh27uXYqz/q5xg5xQB1xDiTiRtMayAEqCUORj/EAQdyRjqMZPWgCzUAeGgCJmvZUYqtuzgYOsMMMDge/UDnbGMDr4U6SfURtroRtzzO6bG20tlQQzjbIY57oZvBR06sPfTqkn1EdRroF/xx2iygWLr2kupT2K4BD4I7wJyOnhVNVOP8m/AxhUn5ld9I/q9LkpwC7eVNToU3IBOPxijGJMD1dXXFRFtrUXE04U52i7/s+3wJWpKAoAwSLji2XHLiZ1ZkEsysFGSAT1A9nWus6fEw6ivQ52fJWbLfd8R4E8/wAJkz2xKvqKTDfAKnGMeArNGOIUci2+Be5UW8zKL6S+Y0v7lXhVuyjTQrFcaiTknHgPfWvC0nTi09zNiJ53oSvKvMEEPB7u1kcieQTaE0Mc6kCruFwMnaq61KUqymth6U4xpuL3KpydOIr63kfIRJAWOknAGc7AZrTXV6bSKaWk02XHj3PKR8VF5a/jo+wEbDDLnckjcZ2Ok1lp4Zulklo7l86yVTMtdBGTn34VxCzmmQwwwFieresDvsM+XSm5bJTlFatkOvmmm9Ee8S4vFdcetpYG1JriGcEbjOdmANRCEoYdqQSkpVk0bhXLOgUT0mc2taKsMBxM4yW+QvTPvJzj3GqqtTLoju+C+GLFSdSp7K+rMosLK4vpgiapJWycsx28ySegrMk5PQ9bXqYfB0c0kkvQ0jgfBuJcMxIZFuLcflYVZiyjxZNQ3I8hjPlWiEZR6njsbi8Jir5YuL79/eaRG4YAg5BGQfMGrjjHVABQAUANuIX0cEbSSsFRRkk00YuTshZSUVdmT/Gg73oYjFme4UIGdJPrn2+zyzXUfh6VH/y3Odzl6noWyLj4sbsWk7fiJAGtpSdlBOOzY+QPQ+RFY+DxKfEjutzVxOHPI9nsXQGsppPaACgDieVUUsxCqoySTgADqTQBCcvK07G8kBHaDECMMGOLqMg9HY7n2BR4UAOuOcJFyFWSRlhGTJGpx2nkGbqF65Axnx2oAjODXNvHcC2tHzGFYtEiZjjIxsHHdTOfU365AFADXiUhWeXSI8lt2kd18NgNIxtvtnxB2zQBcaAOJzhWPsNCBnz3Bz9xR2KxzSOR4JErHHuCV1nh6K3RzFWqt6MsfDLviU0HbS3bRuZFTszahm0khS57owACT7hVMuFF2Ub/ABLVxGruX0GHHeM8Vt5njjleZBjEiWw0sMZ3Gg4xvtk08IUZxu18LkOVWD0fxJ70Sc03V5cSpcS61WMFRpUYOQPzQPCqcVShCKcUWYepOcnmdzVaxGsKAPnPjnFGtuKXkiqrEyTLhumGNdqnT4lGKOXOeWo2InnGbUrBEXT6oGcDAAXbPgABRy0bWuRxnvYWXnmbIPZxZB6Y2xgDGPLAHuqOVj3J5h9iOh5klXWdiWWNcknI7M5BB61Y6Efv9ROKxaz5qkjDDQrankck5z3wQR9dLLDqXUZVmugpe84SSo6tHGA6FCQMHc5z76hYZR1uDrtq1iwWxm6h4QdOrDBj6oj7wydhjAGNgGaqJZfUtVxjZ2pj4xahijEyREmMnSfzc79OnSrHK9BipWqo+ga5B0io8x8hw3s5mkklDFQuFIwAPeKrlSUnc62C8YrYSnw4JWu9zrlvliDh0uEdi0wwC+PzdyowBuRvj2eymhTUdUU4/wAUq4xRU0lbsWiaVVUsxAUDJJ6AedNvoc56bmLy+lm4RmWKOLsgSI8g50AnTnf5OK6kcBFq7Zz5YyV3ZGmcjcYlu7RJ5lVWctgKDjSDgHfzxmsFeChNxRsozc43ZYKqLTw0AZpzry9xLiEmMRx26nuIZOv+JsA7+zwro4avQoq7u2YMRSq1XboV4eia88ZLcf8AU3/srS/E6S6Mp5Gp3J/nrlt5rWzDSwiWJSjMzHDbDodO/QVzafiVDDSc5u0ZbGivQc4ruiU9HF5cqDbzlZUQdyVWJIHyWyAT7DVE8ZhcRNug/foWYfiJWkXqoNIUAVTm2Xt7i3sAMpLqluPLsU/MP67lR7g3nQBaqAIjmTgQu0VS7KFOdOT2b/4ZFBGtfZmgBHluFrZRbNAEUGRlaIDssM7PpHQqRqxgjw2NACN9xV0Y4iWZGOUfWmnG3Qnc79fm3NAFkoATufUb3H7KEDPlzliScXcYtmKyu+gEe3Y5HiAN8eyuzVSyNyOXTvm0NW9KiLY2dt2RcP20YZtbamVVYtk53yQM1hw/nk79jZV8kVYd+lGwkhs+3tGZMDTKFZt43xk9diCBv5FqXDtOdpBWTUboqvoG/rc/7If6hV+N9lFWF3ZuFc82hQB8yc7f2hd/t5PtNdqE8lBS9DnRpcXEKHdkasIrjT8TrPayPeUP6XwUUnK8hGZcGutga7q0rvfqeR8cwEcHinCCtF6o4rYcYKACgDzFBJN8kMBxC1JwB2yfbWavVg4SV1c2UcLWTUnF272PptTXFN57QBHcf4Ol3C0TkrnBV1OGRh0ZT4EGmhNwldCyjmVjJOZ+V+Mkdk0kl1COmlgMjw1KSCfnzXSo1sOtbWZhq06z06CHLfotupnBuR2EQ6jILkeQAOB7zTVcdBLyasSnhJN+Y22ztViRY0AVFAVQPACuU227s6SSSshaoJCgDiUkA6Rk42B2yffSzvbQDOeI3tzcS9k+VJOnsxsB7/P315SvWxOIq8KWmtrFDcm7EvxmwM8sVtF6sKjW3gM/zwOntrdisPKvUjQhtFajyV3ZFn4bYJAgRBgDqfEnzNdihQhRgoRHSsO6vJCgCgct3Ha8b4lIW2gjhhGfbqZsfOtLKSjFyeyJtct69pIM5CKegxkkfyri0pY/FLixkqcXsrXbXqXvhw0auyMk4i9tPGkpzFM2gZO6OQSuD4o2MYO4PsO3Xwc51oyhUVpw3ts13Rjq/hyVn5X9GWOrSwjp+BwOSTGASSTpJGSepOCMn20ASNAHhGaAMsu/RIy3BmtLow7llyuWTOcgEEbbkVsWK8tpK5meH810xPiPosu7gAT8QMgU5AdScH96iOKhHaJEqEpbsXm9HF+yGNuJsUI0lSGwR5Y1VCxEL3ykujNq2YsPIHIycNDtrMksmAzYwAo6AD37k+6q61d1B6VLIXCqC4KAPmTncf8A1C7/AG0n2muvkz4bL6GTD1uDjIze1yCa7ZdgK85k7n0KWPlDyxsEcjNufsrteFwyxkzyH9Q4mVacFLon9TvSfKupdHnLMNJ8qLoLMNNF0FmN3nwSCK4OLr1XNwvZHsfDMPhoU41FC7a3Y8hhBAJ8a5kmeuoUYzipPqbl6FT/AMDIM9J2A9g0R7VpoeyeX8fhGOJikv8Aqvux7xXmy4ja7aOCNobQjtC0hDsNIYlRpxsD4mt0aMWo3erPOOrK7stEOJua2EN/KIx/wnqjV6/4tZN9u762PGlVHzRV9x8+/oIS85siXOqIdtEYxFGGP43tQOzOcbZYkHrjBqeBqtdHf6bicWyd0E3N7iObESmZLkW0aa9nbCnJONgAST7BUqgm1rpa4Oto9Otie5b4uLu2jnA06x3l+Sw2ZfmIIqqpDJJxLYSzRuSTNgZNIMNv6QTzP7rfdU5WRdB8PTzP7rfdRlYZkNppIi2tcdpjAYo2w+iqpUE5Z0vN3Iuj2zlijXAJ3OSSpyx8ztRSoKmrIm6HH9IJ5n91vuq3KwzI9S9QnAJyf8J+6izC45qCTK+EXIhvuMlwQFnt5W/ZlWBYeYHWonQ5iEqX6k0LOfDtPtqafbSAqCMEY8On+9V0bqCTVmtGh3rqik+kK6Ek1raxnMzSo5A8FBO58vH6DW/CUrOdZ7ZbGHFVLuNNb3uXusptCgAoAKACgAoAKACgAoAKAEWtIyclEJPiVH3VN2RZHPwGP9Gn7o+6oGu+4fAo/wBGn7o+6hNoh67nvwKP9Gn7o+6puyLIPgUf6NP3R91F2FkHwKP9Gn7o+6i7CyMB9N/Dli4gGUACSJSQB4gkfZiqJ7nZwErwt2Klw9sp7qzT3PV+HyzUvcbn6Ff6jJ+3b/RHWmh7J5n+oHfEx/8Aqvuyy3HLcLrdKdeLv8rhv8IXu7bbCtSqyTT7bHn+GtfUa33JkErOS8yrIFEsavhJdICjUMeQAOCM00a8kugroxY5u+V4JLiO4YN2kYAADYU6c6dQ8cZOKVVZKLj0ZLpxclIby8l2zuXkVnBkeUo5yhdwqk4x4BRjyyfOpVaaVl2sRwo3uyR4HwSK0V0hBCM5fSTspOMhfIbZx7TSzm5u8h4wUdhzxKRlikZMagjFc9MgHFRFJtXCTsjMYLpGisGL3BNwR8JbtWy/dLYAD4Uah+bg4rfltKSSWmxhusqevqecuvLdTEdoxhhWSRUeSTOgynSCVYFmVVI7xI38amrlittXbt2Jp5pS30QzjuJpBETNIBpt9TB21BriVu8oBAOnGMNkYp7RV9O/0Ql20nfovqc3nGZOxWVJJRcuLppWLnRpUMoVVzgYJUg4B260KnHNlaVtLBKckrp66kjxC5MqTFXlAj+B26d9hhmILucNuSGI39lVRSi0ml1Y7lmV/ciV5YtS17MdTGOKVkRWeQkaFA69ppOWye8D1pK0vw13fuHpL8RmgViNhRHgWHj3TIvLU6h4ZjYbn3jagHqju55KniytjeSQxH/lsSwX9U5zitqxUJa1YXffYwyws4/lzsh/ypyZHaMZXczXDZzI3hnrgfzO9V18VKosq0XYsoYWNN5m7vuWmsxqCg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0484" name="AutoShape 10" descr="data:image/jpeg;base64,/9j/4AAQSkZJRgABAQAAAQABAAD/2wCEAAkGBxQSEhUUEhQVFhQXGRoZFxcXGCAgHBocIB8cHh4cIh4dHCggGyAnHR4aIzEhJSstLi8uHh8zODMsNygtLisBCgoKDg0OGxAQGy8kICYsLCwsLCw0LCwsLywsLCwsLCwsLCwsLCwsLCwsLCwsLCwsLCwsLCwsLCwsLCwsLCwsLP/AABEIALYBFQMBEQACEQEDEQH/xAAcAAABBQEBAQAAAAAAAAAAAAAAAwQFBgcCAQj/xABNEAACAQMCAwQECAoIBQMFAAABAgMABBESIQUGMRMiQVEHMmFxFBdSgZGhsdEWIzNCU3JzkpPBFTQ1VGKisuEkQ4KzwjbS4iUmg/Dx/8QAGwEAAgMBAQEAAAAAAAAAAAAAAAIBAwQFBgf/xAA5EQACAQIEBAMGBQQCAgMAAAAAAQIDEQQSITETFEFRBSJhMnGBkaGxIzNSwdEGFeHwNEJigiRy8f/aAAwDAQACEQMRAD8A3GgAoAKACgAoAKACgAoAKACgCk+kzmKezSEwMoLswORnYAefvqucmrWO14LgKWLnJVOiRz6M+Y57wTduynQV04XHXOenuohJvcnxrAUsJKHD63LxVhxDmSQKMsQAOpJwKAGllxeCYkRTRSEdQjqSPoNM4SW6FUk+o8zSjHtABQAUAFABQAUAFABQAUAFAHjNighuw3e4PgjH6B9pp1FdWI5voriD8SK+vFIB5gah/lJNMqV9pL7FMsS4e1Fpd9/sO7e4V1DIQwPiKrlFxdmXwnGavF3QrUDhQAUAFABQBVeYecVsryKGdcQSJntd+62ojB8MYAz5Zq+FFzg3HddBJTs7M85y51jskAjxLPIB2cYOc56MceHl5+FFGg5vXRETmojPmLnCe3WyPYqjXDASJJklMkDbScZ3qadGM82uwObSR1zfz0bC5SIw9ojJqJU94bkdMYP1UUcPxIOV7BKeVjxOdYJrSae2dWeOMv2b7MCB4r1x7RSuhKMlGROdNaDBedZRwoXzRoXJxoBIX1tPtNPwFxuHcjP5bjC25j43KiyR2MGhgCpLdQeh/LD6xTOlQWjkxc030J7lfi9/LIyXtmIFC5Dq2QTkbYDN4b9fCqqsKaV4SuPGUnujjkbmiW9a5EiIvYvpXRncb9ck+VTWpKCVuqCEr3GXP3Oc1hLGkaRsGTUdec5zjwIrJOdnY7/hXhVPGQlKUmrPoMuWbT+mAbm+AYIxjiiTIRdgWJ3ySdvHwqI+fVluNm/DJcHDO11dt7vsiR4/cQcGty1tCA8rBQCTgkA7nfOAM7VLtBaGbCwreKV1GrPRL6DfkDnqS9laGdED6SysmQCBjIIJO+/nRCd3Zl3ivhEcJBVKbbWzuMfSLwBJ5+/fGIuAVimz2Owxs2ygkjODk5NdHD1cq9m/r1PL1qak/at9jNOI8Ie1mKO6hlxho2z1GQQRjwp6mOT8sIOX2NmF8JzwVSrVUV9fka/6M792s3eaYy6WOCSSyqFBwcge0+PWsDlKctUl7i7E0adGypttW3atf3eh7wrmXiF1EJ7ezg7Js6O0nIYgHG4CECtEqVODyybuYY1JSV0tCQ5j5jlgMEUMKy3M2T2ZfAUKMsS2OngPOkp01K7bskTOo42VtRtdc644Z8OSMMwKq0RbGli4RlJwehPlvtTKh+Lkb+JDq+TMhBebbqKW3S5t4Ak7hFMU+tlJGRlSo2qeDFxbi3p6EcSSaTW51acy31w84trWBkhmeEl5iCShxnAQ4yMVDp04pZm9VcI1JyvZbDOX0jHsIHWFFklkkjYSy6I4zH1y+k7bjG3jTrC+Zq+it9SHX0TsObPndzHPJItqywxGTFvciRjjwI0jSPbSyoapK+vdEqro32EU5vvzJDGLKHVOhkjHwg7qBk5PZ7HBqeDTs3menoHEndK25Y+UuOG8gMjR9m6u8bKG1AFTg4OBkVTVp5JWLKc8yuPLjiGH7NFLyABmAIAUHIBJPTODgddjVY5F/hdEqzmRWR4GCumxJJGRpI2OQD7sb02Ui4lbc6QsJHKukSKjB2GNZbOAq9c7fz6b0ZQuKy80BYTO0ZEIZVLagTgnGcLnIGR0J+qoy62C51YcR7Ri0ULByNTKSF7hJ0M2ejMBkDGQOtM27WYippSzIRPOUKpM0isrwvoZBgktgnukbEYBPsxvUZWPcdcF5h+FO4jicIpUa2wMhgTnB38vpFQ1YLk5UEhQAUAR3HeCxXkRinXUp6HxU+YPgaaE3B3RDinuVvlD0fRWbmWRu2lBxGzDZF8MD5WPH6Kuq4hzVlohI00tR5zlys969syyKnYvrOQTq3BwMHbpUUauRP1JnHNYOL8rNNxC3u9ahIhgoVyW6+OceNRCrlpuHcHG8kxlzR6OobkmS3PweY5yVHdYHrlQR9Ip6WJlHSWqIlTT2OvwIY8LFiZV1A57QKcetq6Z/nRx/wAXiWDJ5bEfb8qcWiUJHxFQijCjsxsB0G4J+umdai9chGSfcneWOB3kMjPdXpnBXATTgA5G/wDKqqs4SXljYaKkt2c8lcrPYtcF5Fftn1jAIx12OTv1qa1VVEtNkEI2uL8y8nQXzq8xkBVdI0kAYznyNZZQUjp4PxOthIuNO2vciry7g4FAiIkkiyOxHeGQcDO+B7Ki6gaqdKv4tWcm0mkiJac8fOgAwQQ4ZicMzMcgAeAGM1HtmtR/s3mfmnLRdkix8ockRWDNIHaSRhp1EYwPIAe4U0YKJzvEPFauMSi0kt9CS43w+eQ5ilQDGDFLGHjb2+DA+HXHsq6EordHIkm9jI+O8v3DXciRWqKRp7sAJToOhIUDPXeqq04ylZuUvTZHe8P/AA6Ck3CG+r1l8uhpPIXBZbe1aK5VAWYnC4yVIA7xXYnr82KimrdLGHxCrGrUWWTlpa7/AG7IQsuTJ4EEVvxCaOEZ0p2cbaQTnGplzWuVdSd5RVzmKk0rJji85IinnM9xJLI2hUTSxTSAN90IJyck++ojXlGOWKB0U5ZmN35Aj+D3FsksiwzOjhT3ihUqTgk5Oor41PMSzKVtUHBWVx6Cx5Ctklhmtx2DxNqJQZDjxUgnA94qOYm009bhwIppoTj5OnjeZre/lhWaV5WURxt3mOTgsCfZU8dNLNG9tAVFq9nucN6PoxFCkc0iPC7uJMKxZn9YlWBU+FHMO7bW5HAVkriw5OcxTRS3byLNGY/yMa6c+PcUZ9xqONZqSWxPCdmmyRj5cUTWsus5to2jAwMMGAGT5dKTiPK13GVPVPsLcucEFpG6KxbVI8mSMYLHOKipNzd2TCOVC97wtJDr7wfGNSOyEjwBKkZHv6ZNIMyHhs7JO5JGI2OoES572oYY6iSJCRtnJOM9KsySautSviRvZ6Du54JaS77DvK2UkI3VdK9DgYXbal8yHumdT8HtZNCuvaaAQql2YDPU41YJ39Y7+2o1QaC54FCQO64IULkSOG0joCwbLAe0mouMcpy3bAYEK4wwIOSDqILE5O5OBknepuyLD21skjLlBgu2ptzucBc48NgBt5VBI4oAKACgDmNwwDDoQCPcaGrAdUAZP6Rua7yC+MNvN2aBEOAinJOckllJrpYWhTlC8kc/FV5wlaI34HzReucS3R/dT+SVplhqNtInN5uvms5WL9ynxCSUyh5O006cHAB3z5AeVc/FU4wtlVjp4KtOeZSd7FirIbxvf3qQxtJIdKL1OCcb48N+ppoQc5ZY7iTnGEc0tiGbnWyB0mUhvIo+fo01o5Kta9vqjPz1C9r/AEf8HK88WJ6Tf5G/9tTyNf8AT9iOfw/6vuennay3/HdDg9x9jvt6vXY/Qajkq36fsTz1D9X0f8FX52vrHiCxr8LEfZknPZsc5A9g8qWXh9eX/X7HR8N/qChgpSlvf3/weck3ljw8Sj4YJO0K/wDLYYxn2Hzoh4fXj/1+xPif9Q0MbKL2t7/4LSed7LAPbbHodD7/AOWn5Kv+n7HM5+h+r6MdcN5ltriTs4pNT4JxpYbD3gVXUw1SEc0loWU8VSqSyxevxJfFUGg9oAKACgAoAKACgAoAKACgAoAKAOXjDDBAI8iKNgsNRwuH9FH+6Pups8u4uSPYcxxBdlAA9gqLtk2O6gkKACgAoAKACgDxRgYHSgD2gDLufrDh7XrNc3M0cuhMqkeRjfBzpNX08ZwllsXw8Er4xcSC023X7kKtrwsD+uXO3j2X/wAKs/ujXRCy/pHEy6fVF19G62o7f4LPJN6mvtF049bGNhnO/wBFU1cXzFvQSXg9Tw7Sp/29U9vcXaqhSA58P/AT+5f9a1pwf50f96GXG/kS/wB6lAgScTRLLGjB9A1ELsT38ZA8Mge4YrqNwyNxb0v/AAcqPEzxUkne3b3iRsLntgY40kwW7MrpCkN+cFO6+rTZ6WTzO3cXh1c/lSfb49R1bWcx0xFIVfsu0wUBYn1ACfM5zn2mq5TgvNd2vbf4lkac35Wle19vgImK5YqgtYk/MLEKcHIBbJ9/1GnvTWudvqJao9MiXToVi+crK4YKzKxUnfqNvP2Vsgk4pow1JNTaepwL+QDCsVGc4UkDPnUOjBu7VwVecVaLsWXkqK6Y3FxAydqiBFacnTlmUnJ/VBx7SKx4104xjTa0vfQ3+HqpKUql+ltSJ5juuMwSCS4knTfCsj4jJ64AU6Tt5is6qYSMLuyXqdKnh8bXqZaabfoXH0a82Xl1MYrgK6KpJkC4IPhnG2+/h4VzalahN/gp+/odefh2Iw1PNiJRT/Tfze8tXEOa4opmgWOeWRAC4hiLBc9MmnjQbjmul7zBKqk7Wb9xzcc1qkayNbXeDqJHYnKhepYZ2z1FSqDbtdfMHVSV7P5CVlzrBJG0vZ3CQrGZO1eIhCox0Odyc7D31MsPJO11faxCrJq9mL8O5pWZ0Vbe7UP0doSEwRkEnOwpZUXFXuvmTGrd7Mn6pLSN4/xuKziM0xIQEDujJyemwp6dOVSWWO4k5qCuys/Grw/5Uv8ADNaOSrdinm6YfGrw/wCVL/DNHJVuwc3TD41eH/Kl/hmjkqvYObph8avD/lS/wzRyVXsHN0w+NXh/ypf4Zo5Kr2Dm6YfGrw/5Uv8ADNHJVewc3TO4fShYMyqGlyxAH4s9ScCoeDqpXaJWKpt2LqKymgKACgAoAKACgCpX3OfZy3CCJSIA2cyYZtKB9l0EY3A3bzrQqF0nfcodazatsNl5/wArtCGfWEGiQtGe5rPfEecgbEaepFNy3qLzHoNL28truSPtrBmnkRWjDZBMeCWJONtByMHxK/KquWGW7exsoeJ4ikstNtX1sRYNn2Wv+jkB1BWUu+YgQTmQdnqTpjoRnxqeUje1/wDPu1Lf75jLXzv/AHuTnBuJxQnsrK0j1SMOkuFb8Usmdek5GGwNqhYeMVfb/bGevjq2Iac3mfqxaDn0SNGI4HYOIi25ypk6bBSCB4kkbedPy1r3ff6Gfj32Qjx7i8s9leB4Vi7JhGSJNWXDRn5I2ww3q3DwjGtBp3v/AJKcVNyoz0tb/BTrjiV0SrYjGhwy48wMefTAp6eOwb0u9V2fV/5Rzpcxo9NGLpzDeFu0AjJYA9Pafb7TRPEYKLdOTas2v9sSquJdpJLVXG8nHLrV22Ez2Zj2HhnOcZ65FWxrYRz4Kbve/wA1/kR1MQvxNNrC0nHbssTiPq/gcbkA7Zx18fbVSxWCSWr2T+l/sO54ht6LqVm9cmR2YAMxLEDpvv8AzrsUZRlBOL0/jQ5lW+d5tyR5f5cnvGAjUhM96Qjuj5/E+wUlfEworzPXsXYfC1Kz8q079DYbTgKwWht4QjbH8qMq7HqWA6g/dXAqV3UqZ5fQ9JSoRpU8kTN+f+HtDAim3eEdoBiOfVAe6/qqSCjeOAvTPWlxFRZb5l/7K7On4RSk60oqEn5doyyrdbu6su9hT0TcJlS5Mr27KmggSEFQCcbDIGvPn4YrLGeeV7yfq9F8EdHHxjToZEqcW2vLHzS/9pf4LFxzkyWS7luI+wdZAndlMgKlRjbs2Gc+2ujTxCUFF307WPNTotycie4TwmSOzaBhErEOB2ZYqNWceuS3jVM5pzzFkYNRsMzy1J/RPwHUvadj2erfTnz6ZxTcZcbidLi8N8PKOeEcpQwdmwMpkQDrNIVzjB7pbGPZionXlK6/ZEwoxjZ/uywVQWlH9MX9mt+0j+2tWB/NXxM2L/KZg1ds5AE4qqtVVODm+how1B16saa6nR0kZGfdXPwWNnVqZJL5HofGPB8JhsNGtRm76Jp9X6HNdU8sFABQA64V+Xi/aJ/qFJU9h+5j0/aR9TCvOndPaAE52IViBkgEgeZoAguAcymeTsZYXhmxqAbowHXScDNAFhoAKAGrcPiKyKUXTKSZBj1yQFOfPYAfNU5nprsLlWohPwO3fOqJckhiRscgaQcjcHTtnyplUl3IcI9hWHhkSnKoAdHZ58dHyfdvUObZOVDX8G7XBHZDc5O5ydsdc5xjbHSm4su5HDj2HFvwiCNgyRKrL0IHTuhP9IA+alc5NaslQS2EU5ftlKFYlBQKFxkYCnKjY74PTNTxJdyOHFdCsWHFor6e6sewKIxZnkRvXZSoz6uxOkfRUUsRKM010OljvB4wwiqSl7drrrrqPPi7tflz/wAT/wCNaucl+mPyOD/bqf6pfM5f0fWiqSXuAFGfyngP+mjm5Sfsx+RH9vprrL5jLhvKPD7iNGimmKyAlAZMFgCQTpK5658KeWJqQldxjddbfuLHA0ZLST19SQHo8tc51zn/APJ/tVfNu1ssfkP/AG+nfeXzHtlyVZxNqEWpvOQlvqJxUSxlVq17L00LIYGjF3td+upH8Y9IFpZv2RWTY4IWMqB7tWM/NUQw9Sos1/qWSrQg8pOcH5gguojLC+UBwxYFdJ8jnFUSg4uzL7NJNpr36DztopADlHGcjcHceXtApXHuiYza2Z6t9GQSJEIHUhht799qmz7C3R6t2hUsHUqOrAjA+fpRZ7BdbnjXsY6yID+sPvos+wXQoJ1wDqGCcA56ny+2oJucR3kbZ0uhx1ww29++1TZkXR3DOr50srY64IP2UNNbk3KX6Yv7Nb9pH9tacD+aviZsX+UzBq7ZyAqHFSVmNGcou8XZgKqpUIUr5VuacTja2ISVSV7bBVxkCgAoAdcK/LxftE/1Ckqew/cx6ftI+phXnTuntACN5js31erpbPuxvQBnPIdsfhUbSdoiFHe2RmypU7HBz4A+Q86ANMoAKAIfmOyndUe1lKSxksEP5OTzR/f4Hwp6bitJLQWSfQg7zhl+9tLIzt8JlaPTDGwCRIHBKg5GW06stnfpVqlTUkktBbSsdtY8RFxcyxSDRqXsoZMFJF0LqwR3ozqz9xqM1PKk172FpXIyXhd+YLQSRzuV7bt447hVfvOxj72rBAGOh6U6lTu7fC4WdkdycOuvgtykMVzFKyp2QlukckgnOkhu5t1yd9qjNDOrtP3ILO2hJc88HurrsfgkyoF19p3yuc6ceqDno301klFvY7HhmKw1DNx45r2tpfuMOMcQWaM2PDmxdLhX0qUCqvrd8geO22TSt30juaMPQdKaxOLX4b1XW99tCzcp2k8NrHHcvrlGcnOdsnAz44GBmnimlqc7HVaVSvKdFWiSF+MxSAddDfYaeO6Mb2Mk4FxaK1PC5p20RrBcKWwThi52woJzXSqU5VOJGO90Yac1DI5dmaxwviUVzEssLa429VsEezoQCK5s4ODyy3NsZKSuh1SjFJ5/4BPPDL2K6yxTCht9ivg+VHQnKlfbnxfPaNv9/Y04FxhiFKTstft7n9hPlrlGVOHvbThAzOHA1EgYIYeqVIOR4H7qWnLLLN/A/iNWFed4O/rr+7uO/wADnaPRJPn8qAVX1RIgTAPU465PnV3GV7pdjncN21Yq3LEjjTI8AT8V3Y4tIOhw+TkknIGMdN6OKk7pBkdrCl7yprMoRxFHLJHIyqg/MUDGD3TlgpORuBiojWta6u0Dp3Cx5TCGDWUk7BpCC0YyyspVVPh3c7ewCiVa97K1yVTtb0OE5YkGlO1TsI5nmRQnfy2s4J1YwC56DyqXVW9tbJEZHtcjYuSMJo7Rz/w5gyY1GM6TkacEju/najv1puPre3W4vB0tfoWHlnhbW4kDEHJGMBv/ACY1VUkpFkU1uQHpikH9HsuRnXGceOM9avwX5q+JTi3+GyvcB5egWwt5k4f8NklBMh1gFT5YLAezA8quqVZurJOWWxVTpRVNPLciuB2VpHbXt5cWmvs5giwsSNAZgNPvGfHyq2pKpKUYRlutyuEYKMpyWz2JCXluznuOGvHD2UV0jM8QY47oBAznbrvjFIq1SEZpu7Q7pQlKLS3GnH7aF7a4a34VoRC6i4DjC6GKlsZz4GppSkprNP4C1IxcXaPxJmLlqGG3tzHwz4WXiDySGQDDEZx3mH1bVU60pSd52LFSjGKtG5A+jzhNrKtxc3USmHtUijVs4DOwHgd8Blq/FVJrLGL1tcqw8IO8pLQr3FuGfBuJtCBgJOukf4Sysv8AlIq+E89HN6MplDLVt6n0gK4R2CNDTowBAdSVGRsQCW1E+4afrqzyNdjPerF232/e/wCwgvH42UAgq7iTQjjGrRkEZ6D56aVCau1qlbX3iwxdOTSejd7J+hTOSmb4ZGs3aKEWTsIyMqNQJYavIDNUmo02gAoAKACgAoAKAGl5w6OUguMlehyRjfPgfZUptENXOeHcLjgz2YIyADkk9OnU+2hyb3BKw1seXLeGd540xK+dTaic5OTsTgb0uVXua6uNrVaSpSflWxLVJlOJ5NKs3XSCfoGalK+hDM1uuM3N3FZJB2MMlz20hJjDBVToMMCMnxOK3qnCm5OV3ayMjnKailpe7LbyFxA3FjDKyqrMDqCDAJBIJwOmetZsRDJUaL6Ms0EydmlVQSzBQOpJwPpNUpN6IsbtuVXiPpFsYn0GQuc7mNdQHvPQ/Nk1qhga01exnli6UXa5OcJ45b3IzBKj+wHf5x1FU1KM6eklYthUjL2WSOaqHCpAKAPagkjeNcdgtF1TyBAeg3JPuA3NPCnKbtFCTqRgryZXPjPsdWMy4+V2e326vqrRyVX0KOcp+p5x/n+NbbtbMdsx2JwcR+RcHDD2VFPCyc8s9CZ4lKN4amYXN5LPbXk0zF2ZoQWPTOonA8sDwroKMY1IxXqYbylGTfoSfKPGeH2qQu814JUOp40J7Mt5Yzgg1XXpVZtpJW+pbSqU4pau484TxqC6jvluIbgQXFx2geIA6SO+FO+xwmfEdaSpCVNwytXSJhOM1K6dmyQn4h2dzYi3tblobRGzqADFWAXYatyPI4OarUbxk5SV2WOTUo2WiEOOcXtbW0uBELsm9DaFl9RS2WJAz3fXztudqanTnUmr28otScYRdr6juS8ilit0uRxCCWONIykWQrZOkHunfJBG+9KouMm42a9RsyaSldDSx4r8DskhtrUzHW8z9soACk5RuvradA+amlDiVG5yt00IjPJC0URHPVws1/azhHRpBFrDDG4Ybjc5GCBn2CrcOmqUo9rlVd3qRkbmK5J0z2gCu8C/4i27SUdq4aUKWAB6soAI6bbZqVJpNJiOnFtNrVbFR5JJjvNLl4BhiIGDEEYPiemPOknOMIuUnZIsSu7I05HBGRuKiE4zWaLugaa3Oqcgxb43br9DD/m++unyUO5n4zD43br9DD/m++jkodw4zD43br9DD/m++jkodw4zD43br9DD/m++jkodw4zD43br9DD/AJvvo5KHcOMw+N26/Qw/5vvo5KHcOMw+N26/Qw/5vvo5KHcOMyb5M9Is95eRwSRxKrh8lc52Vm8T5iqq2FjCDkmNGo27Gj3iFo3A6lWA+cGsa3LXsZVyRMXntV0OPgdvOsxZSArFjge+ujiFaMn+pqxiou7S7J3Ln6M4GTh0KupVu9lWGCO8eoPSsuKadVtF+HTVNJifO3L9pOA11K0RJ0q3aELnw7p7lNhq9Sm/IrkVqUJ+0ZtzN6PpbWPtkljlhyO90O5wNtwevUGt/wDdacY3qJoooeEVcRVVOk1r3K/DbiMg6yG8NJwfq3rFU8Sr101RhZd3/tj0FLwHB4R3xVW8v0x/has3zk92NnCWftGK7tknO58TufKsMb2825lxagq0lTVl0T3JmmM4UARvMfFltLeSdt9I2Hmx2UfOSKanBzkooWpNQjmZmPLXLj8Td7y+kYRZPjjVjqASe4i9NvbXQq1lRXDprUw0qTqvPN6DPmfjFjG3ZWdpCyqcNK4J1Y6hTnP/AFZpqNOrJXnJi1J04u0Ir3kS8BjUXMAMePykLHVhDjBPi8TdCGH0g5qxSu8ktez/AN6lVreaPy/3oOeLLmznkXaGQQGNR6sZ1kMg8Mhgfacg0tPSok91f4jy9htbaFIrcZCd4FzPJaxSRIisrlidWepXSD7x1B99UVaCnK7exfTrOCykkvPkgYlYY11ZLbk7s2pmGehz0x0qvlF3H5n0I3iHM8kiIiqseBhiN9fcRPzs47qDpTxw6i7vUSVZvYkW55Yvq7CPrrA1Ns+tpNXX5THbpScrpv8A7sNzHoJ/hqx3MKE9n2ZBY6WAGASvQ4o5Vdw5j0ImC8MtxbEgDR2MYx4hNKg+81a4ZYS+LK1PNNfA+nBXAO2eOdqAIDlHvWfUAlpQSpzg6mzv5g+HgfE0AVTlazdbyNJZHkXEmhg+uN9iPH1TjVn20s4RnFxkrpkptO6NCNnj1CV7ukezfNYuRjHWk8umVemtx+K37WvU9YuPAHf6qacsRHZJ7/LoCyHy3XrDmnSKSQB1JAHz0EluHo04h+iT+IKzc3T7j8OQfFpxD9En8QUc3S7hw5DK95Gv4hlrZ2A8Uw31Kc/VTxxFN9SHTkuhXnQgkEEEdQRgj5quQpzQQW30Vf2nB7pP+29Z8V+U/h9yyn7Rvk0mlSx6AE/RXJWppMv47zZf3FpJc26pbWwAAOoNK2WC+GyV0KdClGooS1f0Mc61SUHOOi+ponAuGi2gSLW8hGSXc5ZidySffWKpPPK+xqhHKrHvFzJo/FxJLv3kdsZXxxkEE+w1ELX1dgne2iuZ1zjFbJbOFintZCy5iwyxv3hkjTmNj45Xer6jquPltL1dv3L/AA/g8dZ24rXa/b0/YoSj5K49p/8A3NYKrT/OqX9F/Ox6uhGUf+LRUf8Aylo/lu/i0bryX/UoO7p7vTfzPnv7aanbLoebx+bmJZnd90TdWGMKAKb6U7ftLRQZFjQSAuzHwAPQdWOegFaMJLLUva5nxKvDczHifMMksUdnBqFugCqv58hznLY82JOkbe+ujCilJ1J7v5GGdVtZI7EeQsHXDy+XVI/PPy28PIb9afWfovuLpEluBcKneK4u2yIhHIGd/wDmFh0Geu+N6qq1IJqC3uh6cJNOb2sLIG/oGbPQ3S6foTP11DtzK9w0b8B+8pEMYPWqcdjpUZZY9jv+AeA0sfTdSq2leyS6ncsQA2rPg8fUnWUZvRnU8a/p3DYfBSqYdPNGzet9Oo3ruHgAoAKACgB1ww4miJ2AkT/UKz1a1NJxclezNlHBYiVpxg2u9mfUcMysAVYMPMHI+quEdVprRo7NBBXuWZRLYkoEUHtAukYUDJAONRx9PzCgCo8j2fZ3wVk1Mq7SRt3AChwSMbhh47b0AahQAUAfKVd8wi1n+UT9ZftFRLYlbn1KnQe6uCbSD49zfa2cgjuHKsw1DCk7Zx4CradGc1eKFc0tx9wfjUF0mu3kWRRscdQfIg7j56ScJQdpIlNPYr/pD5Sju4HkVQLiNSyMOrY30nzz4e2rsPWcJW6CTgmjAga65lLb6Kv7Tg90n/bes+K/Kfw+5ZT9o341yTSUjj3o3tpg5t2a2Zx3gh/Fv4jUnv8AIitdPGTjbNr9zPUw8ZbaFp4KsywqLlkaUZDMgwDvsceG1ZpuOby7F0b28w+1UgxG8wcJW6hMLsVUlSSuM7EHx28KWccysacLiXhqiqxV2r7jbhPK9rbjMcYLfLbvH6T0+aljSjHZFlfxDEV/alp2WiJsGrDEANSAZqAMa9KCyS8QZMnQkaHc4VARuT4Df5z03rq4TLGlfrdnNxN3Ut7ipyXCxgpCc52aQ9W9i/JX6z4+VaVFy1l8ii6WkSX5TtLH8rfTYCnuwqGJb9YgdPYKqrSq7U18R6SpbzfwJjj3HpuKutpZRFYQR4Yz5FsbKo8v/wCVTTpRoLPN6ltSo6zyQWhPc+8F+D8GW3iBbS8fQZJOcscD25qnD1M1fM/UurU8tHKjH/gcy7iKT9xvurP4nBOopR1uem/pzHcLDOEtHF6X7M4+D3BP5KT+G33Vkw1O9WPvOh4h4pN4eeq2tZep7/R036KT9xvur1HEh3R844cuwf0dN+ik/cb7qOJDug4cux7/AEdN+ik/cb7qOJDug4cuw3uEeMgOjLnpqBH21x/EK81PLGWluh6nwKhR4bnOF5J9RW3AYZrjvc95hIRqQzfQ0j0MXmi5lh8Hj1D3qR/Jj9FW0HrY5H9SYdcGFRdHb5//AIbFWk8cQHLUnbWbDK7tKmVGPzmGTsN/P20AVjlO3ZLyJBC6PGjLOx9VgFCrj2HANAGjUAFAHylXfMItZ/lE/WX7RUS2JW59Sp0Hurgm0xb01/1yL9l/5GungvYZnrbjn0HwyfCJ3APZdmFJ8C+oED3gavp9tLjWsqXUKO9zYJDgHPTBrnGg+V5SCxx0yce7O1d5bGItXoq/tOD3Sf8AbeqMV+U/h9x6ftGn+laQrw6QqSp1x7g4PrDyrLgEnXV/UMW2qTsUDlk5huHJlDi2cqTcBgx2zhB3l239lb8RpOK0tm7fuY6LvFv07jG94tnhlugmPaieQsA51acbZ3zjcVbGl/8AIk2tLCOp+DFX1uK8yyt8LuyWlwiqQEkI0kqgBI8Rk7gUtCK4cNtX/JNSTzyFru9uOysLe4uGWCUa2kDfmlyAC3U6Vx7s+yojCGapOMdV0JlKVoRk9GOrW1/4+WxtbiSWCSNt9edLBdQII2yHA3HniklL8FVakUmmOl+I6cJaWGUPGJ7m3tuHKziYTsHbJzp3xv7MsT+qKd0oU5yrdLCKpKaVLrcn+D34tOJX5ZmMUEJ0qWJ6BABv4k/bWepT4lCFlq2XQnkqSvsipcH5hmiuYrqRpDmUmQHOgq2M48OhbbwwK21cPCVNwVttO5lhVkpKbfUnfSKktxxDsoQX1JGVVR1yOp+nqelYcLlhSzS9TRiLzqZV6HF1wgcLCG4tfhJcd9m/JID1VcfndO82PZUKo678srdu4OmqXtK44tLjgLd6SKaNvFCZmGfZoY7fRUOOKWif2GTw73VvmSrekGxtV02VuT7l0D2de8fnFVrCVajvNj8zThpBE5yBxa7ujPJdKUTuCJdOlQO9nGdz4bmqcRTpwsoO/cuoTnO7ki41mNAUAFABQAUAZx6ZeXJrqOB7eJpHjZgwXrpYeXjuBVdSLexvwFaNOTUna5lXD+BXWsxfB5g56AofuxWeUXfY9X4fjaMISzTSXvNN5C5EubedLiZlj05/FjvMQRjBI2H11ZTpNO7Ob4v4zQr0nRpq/rt8jTia0HlyF5PnR7bVHnSXkxkg/nnxXb+fnvQBN4oAKACgD5SrvmEWs/yifrL9oqJbErc+pU6D3VwTaR/EeA21wwaeCKRgMAugJA8t6eNScdIuwrinuPLa2SJdMaqiDoFAAHzCkbb3GKD6R+eooont7dw8zgqzKdowdjv8ojoB0+itmHw7k80tiqdSysjFq6ZmNF9D3AGknF2HAWEspTG51IRnOdutY8ZUSjk7l1KN3c1zivC4rmMxTprQkEqSRuDkdCD1rnwqShLNF2ZdKCkrMjuHcn2cD64oFVsFScscg9RgkjerJ4mrNWlIrjQpxd0hCHkWwV9Ytk1A5AJJUH9UnH1VLxdZqzkQsPTTvYdz8rWjvK7QgtMNMhy3eG3t26Dp5UqxFRJJPbYZ0YNt23PH5UtGgWAwqYlJKqSTpJOTg5yNyfGhYiqpZ76g6MHHLbQU4Ny1bWmTbwqhIwW3LEeWSSceyoqV6lT23cmFKEPZRza8sWsc5uEhUTEsS+T1bqcZwM+6iVepKORvQhUYKWZLUSu+ULOV5HeEFpPXOphqxjrhseApo4mrFJJ7bEOhBttrcXueW7aSBbd4lMKY0pk7Y6bg5+ulVeopZ09RnSg45WtCuvfG2vWht7ePCpEGkbWW042XUAQAAPziBVuXPTzSfcqzZJ2S7HEXNkswaJ4Iu0do0RHLae/q3YlcFcKd1zk7VHBS1T0I4zejRX+J8LtyWxaW4eKN5ZtE7BMK2khNO2fYQMdKvhUn+p26aFU4R/SvXUkeF28NtPORaW6xwRCbtCztJoYMUA1ggNtvuB76SblOK8zu3YaKjGT8q0Vy48p8a+FwCQhQ4JV1U5CsMHAPiMEH56zVaeSVjTSnnjc75p49HY2z3EuSFwFVersThVHtJ/nSwi5OyLGZRdcwcZuLV5lWaN5pdEaKugRRKMkjVglmOBqPgDjGa3Rp0I1Em7pb+8rbdizcI49eQwx3F1rI0aZUZfzlONYIHdLLg46Zz0qJUac24w+H8FcqkotGgWV0ssayRnUjqGU+YO4rC007MvTuL1BIUAFABQAUAcogHQAeO1AEXxXjK28g7VkSLs3cuxxkrjujwzjJoAZcB4jct2T3BjC3AJjjVSHjGCwDEsQ/d6nAwSBv1oAb39zIsrhJDF3ie9qIb2gd4Doemn3eJAPn2u+YRaz/ACifrL9oqJbErc+pU6D3VwTaZN6XON3EF1GsM8samLJCMQCcnfauhhKcZRd0UVZNPQz2743cyjEtxO48mlYj6M4rYqcFskU5n3I+nICgDY/Qf/V7j9qP9Irm472l7jRR2ZX+ZfSVfQXc8UZi0RyOq5TJwDgb5q+lhKcoKTM1TEzjJpEb8bHEPOH+H/vT8lT9ROamHxscQ84f4f8AvQ8FSXclYmo9kHxscQ84f4f+9TyVP1I5uZ58bHEPOH+H/vUclS9Q5qZ78bHEPOH+H/vRyVP1Dmph8a/EPOH+H/vRyVL1Dm5klyz6Sr6e7gikMWiSRVbCYOD89V1cJTjBtXHp4mcpJM2quYbyPueCW8knaPDG0m3eKgnbpv7KZTkla+grhFu9jheX7UKyiCLS+NQ0jBwcj3YO48qniS7kcOPYH5ftSEU28RCeqNA2+rz3o4ku4cOPYcTcMhcsWjQlwockesF3UHzAPhSqTROVdju2so4yxjRULkFtIxkjbJx7KHJvclRS2Kl6VxObRfgrpHNrGlmwG6HIRzsjkZGdj1ANNTlGMk57DKEp6RVzGOauH3gtLITJcGQfCO0LBmOTIMEnfOV6HNdOhKGaVrdCqSaHfCLfiHwCP4MLhJBcyHILIAnZpuS2Bpz57HemnUoqo3O1rfuRGEnotWbryUH+BQdoYy+nvGL1CcnOMbdfLbyrkzlGUm47Fzi4u0lZk5SkBQAUAFABQAUAR/F7LtQAexKqdR7aLWMjoR3hjHnQBE8vXslzK0xWFoEUpFOIyrybjVoyxxFkDfPeIyBgAkAYcZZGlYkwkZ2Z4RJnYHAJO2AVPQet44oAweu+YRaz/KJ+sv2iolsyVufUaSDA3HTzrhG0xj01HN5Fj9F/5GulgvYZnrbme1sKQoAKANj9B/8AV7j9qP8ASK5uO9pe40UdmZdzv/aF3+2k+010MP8AlROdW9tkJVxUJmVlYYG1cjxLiNpJOx6f+n50qTctM3r2FXbNbcHGapLO9TmeMVKNTFSdFJL07nlajlhQAUATnI39oWn7ZPtqnEfly9xbR/MR9NCuEdcKACgAoAKACgCP49wiO7geCUZRx84I3BHtBwaWUVJWZZRqypTU47ozOfkq/gt2ggkY9nJriaOQprVhhlIyMEEA+XWssqM1GyZ3aXiOGnWU6kd1Z6X17odLyHc3PYR3UjdlEuZGZyzO7HJAydgBhdR9u1TwJSspPRELxSjRzzox80tuyX8s021gWNFRAAqgBQPADYCtSVlocCUnJtvditSQFABQAUAFABQBBc18Elu0WNJ1ijzmVGiLiUDcKcSLhc9R49OmcgCHB75xcdg13bzEKcxQwFSmMYywlcL+qRk/NQB3Pw5y7nMunUSvZOoGMDYggEH2b/XQB8513zCFAHuaCQoIPKACgAoA2P0H/wBXuP2o/wBIrm472l7jRR2ZRrngRvuNXFuG0hppSzdcKCSdvOtaq8OgpGN089VotNx6OuExMUlv3Rx1VpolI+YpkVQsXWeqj9y14ektHIqt5y9YrxKO3W6zasuWm7RNjhjjUBpG4HUeNXqrUdJycdSl04KpZPQuMHox4Y8bSpdytGudTrLEVGNzlgmBgVmeMqp2a1+JfytNq6ZU+Ocp2gvLW3s7ntVmOl21o+jcfIAA2z1rRCvUySlNWsUSowzqMWTnOHouhtrSSeCWVnjGoq5Ugr+d6qgg43qqjjZSmoyRbUwqjG6GPo99Hcd9bmeeSRAWKoI9IzjqSWU+NPicVKnLLESjh1ON2NE4ALHjdvArF1EkbKW64PgcbZpuK6lByZCp5KyRvgrkHSIvme5kitZXhaNJAvdaUgIDkDckge7O2cU9OKlJJ/Qh7FIs+bJnESG6EeqZ45ZpUiwmmPWEVkYxNqOO9nzHWtDoxV3a+my94qkPOW+cHeeNLmaIRNFPpkOFEpjnEaOpJxhkycDbxFRVoJRbiu31WoKWoz4FzPfXM4XVGiu8yEERfitOdJC9r2jsMbhl8c7VNSjThG/86/QE22cSc1XiWoZp4zNLPLDH+IJCCJ3VnKqSWyFA6bFhU8Gm52Sdkk3r3C7sOE5tublTJbSRRrHZLcsrR6iZNUquh740gGPG2+c1DoRhpLvb7fyTdkhwzmC4uJZj2sMSQ9n+KKZeTVEshOouMDLYGB4eNJKlGMVu7/yCZFfh/ciCCQwbtaSzsWXCyMioRow5IXLHORnGKs5aOZq/VL5kZie5M4zdTvItwqlAkbpIE0ZLZ1Lp7R8gYBDbVTVhCKWXf5kple4Pz9cake57IQPHPIcRlcCIZGlu1bVkeBAq6WHjZqO+n1IUjvhnPtxLCyn4OLkzQopw3Zok3RmBYFipDKcEAkColh4qV9ba/QFImLvmae2lEUqic9hJIWt4mxqD4XI1tpXB336+VVxpRmrrTVbk3GltzhduLdBDE0t3DDLAQG0LlVM3aDVnCZyMEZyB13LSoRWZ30Taf7Amy+iswx7QBD8xcHa5VQsrqoPejBISUfJYrhx/0ke0EbUANOVrb4MhtRB2JDSMrIuYiGdmHeHiAwGGwdjjPWgCF4vPIkrapo42J72kAFiMDcF0OMbjOTv6xxsATv4E8P8A7pD+4Ku5ir+picOPYPwJ4f8A3SH9wUcxV/Uw4cex5+BfD/7pB+6KOYq/qYcOPYPwL4f/AHSD90UcxV/Uw4cewfgXw/8AukH7oo5ir+phw4dj0clcP/ukH7oo5ir+phw49g/Anh/90h/cFHMVf1MOHHsSXCuEQWwK28SRhjkhBjJ86rlOU/adxlFLYyrlL/1Fc/rXH210Kv8AxV8DHT/PYjLwuyuOMXyXsmga0EXf0lmIAx038NqlTqQoxcCMsJVXmIP0m8sQ2E8SQa9LoWIc5wQcdcVdhK0qsW5FWIpKDVi0cjj/AO3773XH/aWs2I/5MfgXUfyWUTkH+0bT9qtbMR+VIzUPzEbtLcia6urNuhgRgPY2tT9grkJZYqfqdJu7cfQjeHIbC34baHaSSRVf5lZ3+vA+enl+JKUxF5FGJUea/wD1FbfrQ/zrTR/40iip+ejYq5xuOZEDAhgCD1BGRU7ANpIoAuhliC9dJC4+ijM73uSoN7I7a0iYAFEIHq5UED3bbUXZFgWyjD6xGgc/naRq+nGaMztYDtLdAQQqgjOCANs7n6fGi7A5WyjGcIgyCDhRuCSSD57kn5zRdgJvwyEsGMUZZdgxUZAHTBxtU5ntcLCgs4xp7i4UFV7o2U9QPIeyozMBGG0gtwzIkcQ/OKqF6eZHvqXKUtyNjmPg9uMlYIhq2OEXcfRQ5y7hoLz2ET51xo2QFOpQcgHIG/gDvUKTXUk8g4fEmyRoowRsoGxOSPcTvQ5N7hY7jtEUgqigqugEAbL8keQ2G1DbYC1QA04hchQqfnSHSoHX2n3KMn5vMigCIu+GRRRwxSPcmNBp7UTOCCcY7QowJz8ojA8cUAI8Ea3+ElbZriXQGEkjSyPEh27uXYqz/q5xg5xQB1xDiTiRtMayAEqCUORj/EAQdyRjqMZPWgCzUAeGgCJmvZUYqtuzgYOsMMMDge/UDnbGMDr4U6SfURtroRtzzO6bG20tlQQzjbIY57oZvBR06sPfTqkn1EdRroF/xx2iygWLr2kupT2K4BD4I7wJyOnhVNVOP8m/AxhUn5ld9I/q9LkpwC7eVNToU3IBOPxijGJMD1dXXFRFtrUXE04U52i7/s+3wJWpKAoAwSLji2XHLiZ1ZkEsysFGSAT1A9nWus6fEw6ivQ52fJWbLfd8R4E8/wAJkz2xKvqKTDfAKnGMeArNGOIUci2+Be5UW8zKL6S+Y0v7lXhVuyjTQrFcaiTknHgPfWvC0nTi09zNiJ53oSvKvMEEPB7u1kcieQTaE0Mc6kCruFwMnaq61KUqymth6U4xpuL3KpydOIr63kfIRJAWOknAGc7AZrTXV6bSKaWk02XHj3PKR8VF5a/jo+wEbDDLnckjcZ2Ok1lp4Zulklo7l86yVTMtdBGTn34VxCzmmQwwwFieresDvsM+XSm5bJTlFatkOvmmm9Ee8S4vFdcetpYG1JriGcEbjOdmANRCEoYdqQSkpVk0bhXLOgUT0mc2taKsMBxM4yW+QvTPvJzj3GqqtTLoju+C+GLFSdSp7K+rMosLK4vpgiapJWycsx28ySegrMk5PQ9bXqYfB0c0kkvQ0jgfBuJcMxIZFuLcflYVZiyjxZNQ3I8hjPlWiEZR6njsbi8Jir5YuL79/eaRG4YAg5BGQfMGrjjHVABQAUANuIX0cEbSSsFRRkk00YuTshZSUVdmT/Gg73oYjFme4UIGdJPrn2+zyzXUfh6VH/y3Odzl6noWyLj4sbsWk7fiJAGtpSdlBOOzY+QPQ+RFY+DxKfEjutzVxOHPI9nsXQGsppPaACgDieVUUsxCqoySTgADqTQBCcvK07G8kBHaDECMMGOLqMg9HY7n2BR4UAOuOcJFyFWSRlhGTJGpx2nkGbqF65Axnx2oAjODXNvHcC2tHzGFYtEiZjjIxsHHdTOfU365AFADXiUhWeXSI8lt2kd18NgNIxtvtnxB2zQBcaAOJzhWPsNCBnz3Bz9xR2KxzSOR4JErHHuCV1nh6K3RzFWqt6MsfDLviU0HbS3bRuZFTszahm0khS57owACT7hVMuFF2Ub/ABLVxGruX0GHHeM8Vt5njjleZBjEiWw0sMZ3Gg4xvtk08IUZxu18LkOVWD0fxJ70Sc03V5cSpcS61WMFRpUYOQPzQPCqcVShCKcUWYepOcnmdzVaxGsKAPnPjnFGtuKXkiqrEyTLhumGNdqnT4lGKOXOeWo2InnGbUrBEXT6oGcDAAXbPgABRy0bWuRxnvYWXnmbIPZxZB6Y2xgDGPLAHuqOVj3J5h9iOh5klXWdiWWNcknI7M5BB61Y6Efv9ROKxaz5qkjDDQrankck5z3wQR9dLLDqXUZVmugpe84SSo6tHGA6FCQMHc5z76hYZR1uDrtq1iwWxm6h4QdOrDBj6oj7wydhjAGNgGaqJZfUtVxjZ2pj4xahijEyREmMnSfzc79OnSrHK9BipWqo+ga5B0io8x8hw3s5mkklDFQuFIwAPeKrlSUnc62C8YrYSnw4JWu9zrlvliDh0uEdi0wwC+PzdyowBuRvj2eymhTUdUU4/wAUq4xRU0lbsWiaVVUsxAUDJJ6AedNvoc56bmLy+lm4RmWKOLsgSI8g50AnTnf5OK6kcBFq7Zz5YyV3ZGmcjcYlu7RJ5lVWctgKDjSDgHfzxmsFeChNxRsozc43ZYKqLTw0AZpzry9xLiEmMRx26nuIZOv+JsA7+zwro4avQoq7u2YMRSq1XboV4eia88ZLcf8AU3/srS/E6S6Mp5Gp3J/nrlt5rWzDSwiWJSjMzHDbDodO/QVzafiVDDSc5u0ZbGivQc4ruiU9HF5cqDbzlZUQdyVWJIHyWyAT7DVE8ZhcRNug/foWYfiJWkXqoNIUAVTm2Xt7i3sAMpLqluPLsU/MP67lR7g3nQBaqAIjmTgQu0VS7KFOdOT2b/4ZFBGtfZmgBHluFrZRbNAEUGRlaIDssM7PpHQqRqxgjw2NACN9xV0Y4iWZGOUfWmnG3Qnc79fm3NAFkoATufUb3H7KEDPlzliScXcYtmKyu+gEe3Y5HiAN8eyuzVSyNyOXTvm0NW9KiLY2dt2RcP20YZtbamVVYtk53yQM1hw/nk79jZV8kVYd+lGwkhs+3tGZMDTKFZt43xk9diCBv5FqXDtOdpBWTUboqvoG/rc/7If6hV+N9lFWF3ZuFc82hQB8yc7f2hd/t5PtNdqE8lBS9DnRpcXEKHdkasIrjT8TrPayPeUP6XwUUnK8hGZcGutga7q0rvfqeR8cwEcHinCCtF6o4rYcYKACgDzFBJN8kMBxC1JwB2yfbWavVg4SV1c2UcLWTUnF272PptTXFN57QBHcf4Ol3C0TkrnBV1OGRh0ZT4EGmhNwldCyjmVjJOZ+V+Mkdk0kl1COmlgMjw1KSCfnzXSo1sOtbWZhq06z06CHLfotupnBuR2EQ6jILkeQAOB7zTVcdBLyasSnhJN+Y22ztViRY0AVFAVQPACuU227s6SSSshaoJCgDiUkA6Rk42B2yffSzvbQDOeI3tzcS9k+VJOnsxsB7/P315SvWxOIq8KWmtrFDcm7EvxmwM8sVtF6sKjW3gM/zwOntrdisPKvUjQhtFajyV3ZFn4bYJAgRBgDqfEnzNdihQhRgoRHSsO6vJCgCgct3Ha8b4lIW2gjhhGfbqZsfOtLKSjFyeyJtct69pIM5CKegxkkfyri0pY/FLixkqcXsrXbXqXvhw0auyMk4i9tPGkpzFM2gZO6OQSuD4o2MYO4PsO3Xwc51oyhUVpw3ts13Rjq/hyVn5X9GWOrSwjp+BwOSTGASSTpJGSepOCMn20ASNAHhGaAMsu/RIy3BmtLow7llyuWTOcgEEbbkVsWK8tpK5meH810xPiPosu7gAT8QMgU5AdScH96iOKhHaJEqEpbsXm9HF+yGNuJsUI0lSGwR5Y1VCxEL3ykujNq2YsPIHIycNDtrMksmAzYwAo6AD37k+6q61d1B6VLIXCqC4KAPmTncf8A1C7/AG0n2muvkz4bL6GTD1uDjIze1yCa7ZdgK85k7n0KWPlDyxsEcjNufsrteFwyxkzyH9Q4mVacFLon9TvSfKupdHnLMNJ8qLoLMNNF0FmN3nwSCK4OLr1XNwvZHsfDMPhoU41FC7a3Y8hhBAJ8a5kmeuoUYzipPqbl6FT/AMDIM9J2A9g0R7VpoeyeX8fhGOJikv8Aqvux7xXmy4ja7aOCNobQjtC0hDsNIYlRpxsD4mt0aMWo3erPOOrK7stEOJua2EN/KIx/wnqjV6/4tZN9u762PGlVHzRV9x8+/oIS85siXOqIdtEYxFGGP43tQOzOcbZYkHrjBqeBqtdHf6bicWyd0E3N7iObESmZLkW0aa9nbCnJONgAST7BUqgm1rpa4Oto9Otie5b4uLu2jnA06x3l+Sw2ZfmIIqqpDJJxLYSzRuSTNgZNIMNv6QTzP7rfdU5WRdB8PTzP7rfdRlYZkNppIi2tcdpjAYo2w+iqpUE5Z0vN3Iuj2zlijXAJ3OSSpyx8ztRSoKmrIm6HH9IJ5n91vuq3KwzI9S9QnAJyf8J+6izC45qCTK+EXIhvuMlwQFnt5W/ZlWBYeYHWonQ5iEqX6k0LOfDtPtqafbSAqCMEY8On+9V0bqCTVmtGh3rqik+kK6Ek1raxnMzSo5A8FBO58vH6DW/CUrOdZ7ZbGHFVLuNNb3uXusptCgAoAKACgAoAKACgAoAKAEWtIyclEJPiVH3VN2RZHPwGP9Gn7o+6oGu+4fAo/wBGn7o+6hNoh67nvwKP9Gn7o+6puyLIPgUf6NP3R91F2FkHwKP9Gn7o+6i7CyMB9N/Dli4gGUACSJSQB4gkfZiqJ7nZwErwt2Klw9sp7qzT3PV+HyzUvcbn6Ff6jJ+3b/RHWmh7J5n+oHfEx/8Aqvuyy3HLcLrdKdeLv8rhv8IXu7bbCtSqyTT7bHn+GtfUa33JkErOS8yrIFEsavhJdICjUMeQAOCM00a8kugroxY5u+V4JLiO4YN2kYAADYU6c6dQ8cZOKVVZKLj0ZLpxclIby8l2zuXkVnBkeUo5yhdwqk4x4BRjyyfOpVaaVl2sRwo3uyR4HwSK0V0hBCM5fSTspOMhfIbZx7TSzm5u8h4wUdhzxKRlikZMagjFc9MgHFRFJtXCTsjMYLpGisGL3BNwR8JbtWy/dLYAD4Uah+bg4rfltKSSWmxhusqevqecuvLdTEdoxhhWSRUeSTOgynSCVYFmVVI7xI38amrlittXbt2Jp5pS30QzjuJpBETNIBpt9TB21BriVu8oBAOnGMNkYp7RV9O/0Ql20nfovqc3nGZOxWVJJRcuLppWLnRpUMoVVzgYJUg4B260KnHNlaVtLBKckrp66kjxC5MqTFXlAj+B26d9hhmILucNuSGI39lVRSi0ml1Y7lmV/ciV5YtS17MdTGOKVkRWeQkaFA69ppOWye8D1pK0vw13fuHpL8RmgViNhRHgWHj3TIvLU6h4ZjYbn3jagHqju55KniytjeSQxH/lsSwX9U5zitqxUJa1YXffYwyws4/lzsh/ypyZHaMZXczXDZzI3hnrgfzO9V18VKosq0XYsoYWNN5m7vuWmsxqCg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20485" name="Picture 11" descr="C:\Users\Péchet\Desktop\Suite image aéroport\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984500"/>
            <a:ext cx="4176712" cy="323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AutoShape 13" descr="data:image/jpeg;base64,/9j/4AAQSkZJRgABAQAAAQABAAD/2wCEAAkGBxITEhUUEhQVExMVFhgbFBcWGBkaGBweFBsZFhgYGBgaISggGholGxUYLTEhJSkrLy4wFx8zODMsNyotLi0BCgoKDg0OGxAQGjckICQrLTUuLC0sKzQsLSwsNCwsLCwsLCwsLCwsLCw1LCwrLC0sLCwsLCwsLCwsLCwvLCwvLP/AABEIAK8BIAMBIgACEQEDEQH/xAAcAAEAAwEBAQEBAAAAAAAAAAAAAwQFAgYBBwj/xABHEAABAwIDBAQKBwYFBAMAAAABAAIRAyEEEjEFE0FRIlJhkQYUFTJTYnGS0dIjM0KBoaKxFnJzk8HTBySz8PEXNLLCY4Lh/8QAGgEBAQEBAQEBAAAAAAAAAAAAAAECAwQFBv/EADARAAICAAQDBgUEAwAAAAAAAAABAhEDEiExQVFhBBNSsdHwFIGRoaIFInHBFUKC/9oADAMBAAIRAxEAPwD9xREQBERAEREBm7PwdN9Jj3sa972tc5zmgklwk3PC9hwEAKSrhMM2MzKLZIaJawSXWDROpJ4LvZH1FL+Gz8GhdbRwFOvTdSrND2OFwe8EEXBBuCLghbvUnArYinhGSHigwgNJzBggPdkaTPAusOZsvu6wkPdloZac7wwyG5fOzH7MRedFmnwQo7h9IvqOfUfTdUrvIdVfuXtewOcRGUZAAAAAJ4klQYrwFoPGIOeoyriH1HOqMIa7LVADqRGj6etnAxmJEG62sniZi5ci/isbs2mQKlTCMJAIDnUmkg3BAOoI4qzRZg3loYMO4vbnYGhhLmggFzY1bJFxa4WU7wSLXl9HEvpF1OlTd9HReCKAytPTaY1Oi0MHsMMrU6xqOe+nQdSu1jQ4Pc15cQwAAywWAAujy1oypy4ox/CTFDKGbOp4bEYgP+kYGsdlaA4OLrgNOYNEE87WMbOAZhn9Atw+/a1pq02hhc0kCZaJIErF2phPJwfXwWHqYiriKg3rek6B035gGgkCTH3hXPBvwZp0ajsU4vOIrtJqAwGtNUio8MbEgZo84kiNdV5VKeb3R9bFw8DuLW3+rpZpPS09dEuBsnZtH0TB2hoBHaCLg9oXWzKhdRpOcZc6mwk8yWgkqyqex/8At6P8Jn/iF2vQ+YXERFkBERAEREAREQBERAEREAREQBERAEREAREQBERAEUWIJ6IBiTEiJ0J4+xfNy70j+5nyoCZFDuXekf3M+VNy70j+5nyoCN2z6ZJIzNkkkMe9ok3JhpAknU8V88ns51f51X5lLuXekf3M+VNy70j+5nyq5mCLyeznV/nVfmTyeznV/nVfmUu5d6R/cz5U3LvSP7mfKmZ8wUamDbvmNzVYNOoSN9V1a6mB9r1j3qo9hDi3MJ6WUb+pmkEZRl3lxlNzINxZalTBEuDt48FocBAZo4tJ1b6gVevsVj5zuc4OMuDm0yDYDTJyAUzSOjUWlr5830KlFokZ6gAvmivUtrAvU5Ncf/qeS4bObpOAaXCD4xU8yXAn6zWw7nLQOyWwQXvIOsinfUXOSZuV8Oxm26b7aWp2uSI6Frn7kzMzlXNff0M9lGqWkPax0tOteo5hOWQHNc4y0kiQeB4r0DJgTrF1l+Qacl0ukiJy05jl5lhrbtPNXfFnemqd1P5Ecmy5VzX39CyireLO9NU7qfyJ4s701Tup/IpfQZV4vP0LKKrhi4Pe0uLgA0gkNnpTPmgDgrSJklGnQRVMdhXPLS1+SJ4E6wQ6ARcRxkdIyCqh2dXmRiDBOmWwEHS9zOXXleZM0yayLKp7Nr5mk4lxDXNJAYBMTI42M3/pARmzawLycQXZmwGlvRDrdPWeGkgXNkBqosmtsysc2TEOZIGWxdENa2ZLr+aT7XSZhdu2dVLmnfugXjLxggnWCJMwQdAgNNFS2dhKlOd5WNWQIzAAiJnTnI7ldQBERAEREAREQBERAYlXwooAkQ8wYkAR90lcftVQ6tTub8y822nUY54NN0mRobX9mlvvVg4t/oT3GRfNYxaNBytyX5ZfqnaXeaVdMrPuvsGDwV/9GzU8KKJLejUsZ0byI63au/2rodWp3N+ZYRxL4jdO81wvP2jMno/8ro4x8zuTw4G/C9r6zwuAtf5PH8f4MnwOF4fyRt/tVQ6tTub8y2cLiG1GB7btcLLwmKqPe2N0W3BsDFhFhHH4L2GwKZbh6YcCDBsdbkle39O7bjY2NKE3aq7qtTy9s7Nh4WGpR0d87NBERfaPmhERAEREAREQBU9sbTpYajUr1jlp025nGJPsA4kmB96uLy/+J2DqVdl4plJpe8sBDWiScrmuMAamAbLeHFSmk9rDPMH/ABy2b6LF+5S/uJ/1y2b6LF+5S/ur8k2LWxNCnk8UxDuk8y0Pb9YxrJHQP0jMssf9kudYytOp4Q4wkFuAey5nIx4zNc+nUyuhtx0HCeVQjQBfZl2LCTpR/JHLMz9CZ/jbs4Pc7dYqHBo8ynPRn/5O1Tf9ctm+ixfuUv7q/NDtzEky7Z9TMSHF7BUFUO3W4LmPLTlGUAiQTmEyV9w+3sW1oa/APqANDRnY8wGvziOjYghsfujUWWfgsLw/kjTm3ufp2G/xt2Y57WlmJpgmC97GZR2nK8mPYCv0tfyjtehisXXpubg67DAblDXukl7nw2WjK0Zw1rdAGgTxX9XLydtwMPCy5ON3rZYtsIiLwGgiIgCIiAIiIAiIgCIiAIiIAiIgCIiAIiIAiIgCIiAIq7GFxd0nWdAg9gXW49Z3egJkUO49Z3em49Z3egJkUO49Z3em49Z3egJkUO49Z3em49Z3egI6P1tT91n/ALK0qFGj9LU6TvNZx/eVnces7vURue/yXkiZFDuPWd3puPWd3qmCZFDuPWd3puPWd3oCZFDuPWd3rivTIaSHOkdqAj2jtDdFvRLs06a2LRDQAczulMcmlV6W3WOywypLogDLqQDxIPHWO3S61UQGQPCCnfoVJGohs3AdfpWMEW43Is1xHP7R079Crx+z1QCdfb+h4hbAC+oCgNqN3hp5Xy2ZOXoiAHak9o/4uqg8ImWOSplMQQJ1twtFxBmDeJhbSICDBYkVGB7QQDNjrYkf0U6IgCIiAIiIAiIgCIiAIi+OcACSYA1J0sgPqxfCqvimUZwrqTHzc1WVHiOf0c5f3iCBxVrD7bwz4yVWuzFobHEuBLQDxkNPcqu1dq4OC2rWa2M0w5wI3ZAcczYLcpOsiJW4pqWxltVufnPg74b7RbjGYavVoV2vrNY5wykDOR5j6cDQ2kG9l+wL8/p7A2e3HGu/FudVFRha3PYOytLWufcucRFpBIcBeb+y8r4fofSs+ka11O/nCo5rGEdhc9oHOUm3J3VfI7YiwoxioO9Nd9/mXkVXC7QpVHPZTqNe+kYqNBktJkX+9p+9p5K0sVRzCir4hrAC4xJgcSTrAAuTANhyKlWJt6tXZVpPoU21S1lQvpmz3MzUswpmYD9CA6xiLTKsVbojdGl48z1/5dT5U8eZ6/8ALqfKsM7Sx8McaDWioaxyAOc5jWUi6kKjg6N454uBbpZRJEmGltnaP0bX4QNc6lUe5zZdTJFMuYy5Dqb88AtcCOTjw33fuyZjapYtu8eYfBayDu6nDNP2e1TnHs9f+XU+VeY2dtfHuBLxLt09278SrUwHhhc1u9dWIcM0Cwv2K3tXE48twopU25arR424wHUg7JmLQ5wggGpqHeaFmcci5nXDXfTStL+dtEa2E23h6ozU6rXtmMwnJNrZtAbi08QtBeBwhFItobLpU62CcXHFVM5eAXNDXAPLokMa0wAdRpK91hjLGk9UfoucZWjp2jB7qWmz2vf5rgyREWbturiWNa/DMbVymalI2c9saU3k5WvBv0hB0karaVujgaS4qszAjSV5jGYnajGEhlJz/F8Q/KwdFtUOp7ikXOcC7ompLuiDH2VDjNp7TG8ApUpbROR7HNLKlTeMAyte5rmnIXyxxiY6RW1h9V9TLlR7BQ4vFMpML6jmsY3znOIAEmLk9pXlaW0sdlfAeXB1HLvadBljVYKpGSs6YpZzcDSxOik8I21HVHDElg2WGg1TMOLhEAlvSy58ukacpXPEWVHfs8Fizpul930XN8keooVmvaHscHNcAWuBkEHQg8QpF5XwWrYg1SGMY3ZgpNGFP2iBlANyXRGbzgPsr1SzF2i4+F3c8t++T6riuDCIi0cQiIgCIiAIiIAiIgCIiALitSDmlp0cCD7CIK7RAeawvgbSpsysrVgWljqbgKAcw0pDSIpAOs4g5w7XnddVPA2g4EPqV3Ocyq1zxUyOdv3ZnuO7DQTIECMvYvRot95LmZyIwB4LMzTvq273tOqaX0Ypl9LIWuMMzi9NpyhwEjSLKmfB5lMuDKVd43tFzSH0ui2jUNZlOmDEU2vc6zr9KASIj1aJ3khkR5HYexjh3GpTo4jOKbmxUrtcKmd4eS4HotdnL3S2B03c4XoNjYt9WkHPbB4GC0PEA5wwkuYCSei64i6vIsyk5O2bjSjloKvicKHkEOcxzZhzYmHRI6QIIMDhwCsIoQzsRh6oAy1qrr3tRsL8MnOB2TPBVQMT0OlVBM5gdyct4FwyDI7p7IVjEbEpPdnObNJIIMEFwAOUi4kAKSnsmmHF3SJIAkm9iDYiCDLRfsCtgxm+D4LHEioHACGyzq3+zeMzhwns1X0YKvSDxSZUMgR06UOtMGWGIc54njA7FpDZlJz6jele56Rj6R2cwNBdgUjdjsAIa57ZIJgwbZrSBI87vE6q52xlplTZHg1SoUt1TdUbTdd7BlgkgNMnLmFgBYjRbgVbB4JtPQuMgDpGdCTPtv8AgFZWehZScnmk7fUIiIQ4q0w4EG4KpjY2HE/RNuINtR281fRW2KKI2RQgjdi9zrqND7Rz7ByXR2VQNI0d0zdO85kDKdDp7QO5XEUbvcLR2iPD0G02tYxoaxoAa0WAA0AUiIgbvVhFRx1WsCN0wOEcbSZuC6ejbsM9iq0to4lxth4EGXOcBcfZANzJtOnFAbCLJp43FZgDhwG2k5xN3RYdjbqWnisQTUmiAG5snTBL4nKdOjMD3h2oDRRZDcZi8omgCftQ4DUxYTrbiY6QvrHbcZieOHGo+2JMm5Hs/qgNRERAERcvdAQHSKHf9ib/ALFaB8zPJdBaA0xdpPAHmOa+5anWZ7h+ZcMqQSY1M69gH9F3v+xKAy1Osz3D8yZanWZ7h+ZN/wBn4rqnUlSgc5anWZ7h+ZMtTrM9w/MplxUqQgOMtTrM9w/MuAamYtzMsAfNPEuHW9VR4jaTGedaZI+7XuUPlSnLnAk9G4/cPaBeag7xorQLuWp1me4fmTLU6zPcPzKods0gQC4Bx0aTf7o1+5fBtujMZhPK88tI5/oUoFzLU6zPcPzJlqdZnuH5l8biQdIPDXlqFKx0hQFTxernc4VKYzBog03HzZ9cc11u6/pKX8p39xW1iY3bL2l5DW5GEiSXEmImwFr24ykYZtiyx8q18l6Ghu6/pKX8p39xN3X9JS/lO/uLA/ay0k07EAjpm7ogWnn+V3Irp/hSQHO+jIZGYjMYzEj/ANT9y13L9sz8UvcV6G3hn1SXguZLHRIYby1rtM/rfgp8tTrM9w/MvMt8Iwxz+nSOY5j59gGht4Gn0Z/RSt8J5IAdROYgDz7yYta9yqsKRmePht6eR6HLU6zPcPzJlqdZnuH5liYbb1R5eGCmSxxa4S4XHbBt2xwK28FiN5TY+Izta6OWYTH4qSg47iOJGWwy1Osz3D8yZanWZ7h+ZTKHf9iybGWp1me4fmXNQ1GiczTHDKR+OZdb/sXFWpmBEaq0Cyih3/Ym/wCz8UoEyKJtaTopVAEREAREQBQ4uMhzRljpTpHGeyFMuKrZCA80008sivUuGPnpCQ8tbJAji5s8hyErljqH1gquH0YcXAODsrG5deIkSWxqI7Fu+It6rbiDYacvYgwTeo2+thxsVohh1sPAE16scTLiZyhwAvA53nTsJXX0UNa6o+p0mPbIcbublbBPMvb95HaVtuwYOrWmNLDlH6AL47AtOrGn2gco/RAYoFMGDiakuILQXOmCAQAJkyCO2/MrY2Q0ZBDzUBuHO1M/7/4XQwLZnK2SZmBMgAC/sAU2GoZdAAOQsoCdQYjgp1Vx+GLwADEEHSdL/wCyoikGJZLTDQ50HKCARJGl+BWfFXOP8vTyuADnS203IPFwFu7ttPU2GSPrHg5nGWmPPLTF5tLAf/yy7Zsg2mo52WoHgEmLAiLmYvOuoH36shTca3RIwzJEcWW1PRM24fj7V8pUXtyNGGYGk9IktOUZrzJknjx17L3zso5muzebljn0ZmTxmeOl41lR0di5XA5iYM8OYP8AT8z+tYC6rFDRZNPY9QC9eoTAvmOoIJIE8e2deNo16LSBfVRg7XmnNBdVBEg1Hgg3Bk6FelXltobLqmpUhj3BxMFppxDrx0ntIMkg84C6YTSZx7RFuOhl16NQOeBhaT2CzJyNtEwRfi1vAaD7u6jasOHitNzTwlkOLS6CQeBsRynmTFk7IrQBu6wgm7TRBvl1+ki2ULunsysDO6rHowZdS6xeYmpxkg9kcl3tc/I82SXLzKO6qZP+2ptfncIOWpLXB1RzpMXLydSJJ7ZUbW4iWzh6QAdT+yywN6hHS1DoI/TitGpgajzAp15Y8kguokS5s5XAvu2HCw5rluyawmKdaSAJzUpsQTcVAZIbc83E8VLXPyGSa4fZljA0wGhxY1j3hpqAADpESZ53J1W5sT/t6P8ACZ/4heeobOxDXA5MQ6Js59EgzwI3kff/AEsvS7MoFlGmx0ZmsaDGkgAGOxc8VppHbs8Wm7LKoVKgaJPEgaTdxDRp2kK+qxoHs/4XFHpZgmrRdUJFV7SM8gSAIzZuHBzHOvrmHAhd7unDCXuLnfVuMyDVADXXJuN0Tc8fYtgYITOVs84E8tfYgwYgDK2BECBaNIVB58UqbnNaa1VzpDROa5IkSe0OabRYjjKsYWtSpuviHPsRlcSYmHAxwsOQs4cCFrjBNmcjZ5wPb+pPevg2e2IyMjTQIDunqPararsokEKwowgiIoUIiIAiIgCIiAIiIAiIgCIiAIiIAuK1QNBJ4LtV8f8AVu+79Qqtwyv5UHVPenlQdU96xsZRL2FrXFhlpDhqMrg78Yj71mVMKWVA3xl4fVdLAQTIpgEt1gWAudZPErplRzzM9Z5UHVPenlQdU968RhsQ2HRjSXc3NPFrRZpNyAJtoTJUrXiQPHPO6MwYcdZaS6AYHC1z2QyoWz2XlQdU96mwuMDzEEWleZwOGe12Y1jUaW2BAi5zBwIPK3w0Wxs1xDjALrGwjmOZCOKoqbsu4Q9Kt/EH+lTUflQdUrnDVTmr9B31g4s9FT9ZY2Ne8MJpgOfLQAdLuAJNxoCTrwWMNJo6Yzpr+F5I2vKg6p708qDqnvXmXbRrCf8ALPMZtHCOiJ4gG/CxldnG1fojuXAPfDxqWt0zHSLnuB4wFvKjlbPR+VB1T3p5UHVPevLHadUFwNBziC/LlkS1paBrMk5x2GHRYSfp2lX6X+WcS31oB9lv9weyWVC2eso7QDnAQRKuLDwf1jfatxYkqZqLsIiLJoIiIAiIgCIiAKpj6NR2XduDYN5JHsMDzov0TEzqFbRAZQoYuD9Kyb5bSOyeiJ4zpoNLhfcPQxQjM9jgAZixJywL5T9rj7bcBqIgMhmExIB+kBMCBmMHoOaROXMBmLTNz0bmddOg0hrQ4y4AAnmQLngpEQBERAEREAREQBQ4umXMIGpUy4q1A0EnQIgZHiNTq/iPioquyS4tc6m1zmGWk5SQeYPBaXlNnJ34fFPKbOTvw+K63LkYpGP+z7fQM7m8V8q+DrHNLTRZlIIIGUWcMpFjxBI+9bPlNnJ34fFPKbOTvw+Kly5CkUvEanV/EfFWdn4ZzXEuECOY7PgpPKbOTvw+Klw+Ma8wJmOKNyoJI4wo6Vf+IP8ASpqh4jU6v4j4q5RqhhxDnGGtfJPYKVMlVvLLvQke1zZ++JE/eVnDutDpi1evJeSOPEanV/EfFPEanV/EfFd+WHeiPvhPLDvRH3wt3I5ftOPEanV/EfFPEanV/EfFd+WHeiPvhPLDvRH3wlyH7TrC4N4eCRAHaFqrKp7Z6TQ+mWhzg2QQYLiGtkawSQLc1bxOLyuytaXOiTcAATAknnfuKxO+J0gr2LSKj45U9H+cfBPHKno/zj4LFm8j6fVepeRUfHKno/zj4J45U9H+cfBLGR9PqvUvIqPjlT0f5x8FPhMTnBsWlphwMawHWI1EOCWRwe/9onREVMhERAEREAREQBERAEREAREQBV8f9W77v1CsKHGMJY4DWFVuR7GEqW0MY+mW5abqkgzGbgWiLAiYcTcjzStHcu5fom5dy/RdjmZZ2g/OG7l8Gm50gGMwJhkxAJA4niFFS2u4loNCrc3IY7KOllk5gDpfTTktncu5fom5dy/RARq3s1xDjALrGwjmOZCg3LuX6K5sykQ4ki0f1HwUk9CrcrbSqPFLFTSfDmvIMsiN01vW5tKhK2dp0S+jUY3znU3tHtc0gfqvKnbmH4vg8srv6BTCWhvFlbRLtLFPpszMpmqZMtbMwGuM2Bm4AjttJgGvV2s4TloVjAm7CJtMC14Nv0ldeXcP6T8r/gnl3D+k/K/4LplZytHHlZ1z4vWtP2Y0bm7ptab6StKm6QDBEgGDqJ4HtVDy7h/Sflf8E8u4f0n5X/BMrFouYkwGmJ+lo2Gp+lZzWjUxI3r3PBphtNkl5b1n8iVi4faFKs9jKTszt5TdEEWpva9xkgCzWlbG2KlNj5rGGPY0DXVji77Nx5wv2Lji6NWejAWZOKVtkeL6bgGVmtJaQAHXmZmAdRB/EcZFSrjSZLMR5xDmjJbK50CDlJMz0etYDULqntDBtMhwBEQctThYcNItHKygFbAWvoAB9bYNMtA5ZT5vVgRELGePM38NjeB/RkjMQ4g/5kQwZicloaA4ySL2F78br7RrPMnxiwALuhoLWEt86CLa9Npi4Bha/Z4EAw2Igb4CIyxAtBGo48VKzGYIAgO84QZ3pnS9/tdFvS16Lb2CZ48x8NjeB/Rk9La1Km12+rtME3c0tgZN5lNgJDWuMawtTZvnVv4g/wBKkvP1X7PcCHQ4EgkOFU3aMoN+MDXUre2PUDxUe27Xvlp5gMYwmNR0mnXko5J7MvdThFuUWtOK6o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0487" name="ZoneTexte 11"/>
          <p:cNvSpPr txBox="1">
            <a:spLocks noChangeArrowheads="1"/>
          </p:cNvSpPr>
          <p:nvPr/>
        </p:nvSpPr>
        <p:spPr bwMode="auto">
          <a:xfrm>
            <a:off x="4071938" y="0"/>
            <a:ext cx="371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100" u="none">
                <a:solidFill>
                  <a:srgbClr val="CC00CC"/>
                </a:solidFill>
                <a:latin typeface="Comic Sans MS" pitchFamily="66" charset="0"/>
              </a:rPr>
              <a:t>Équipe municipale de Nantes qui succéda</a:t>
            </a:r>
            <a:br>
              <a:rPr lang="fr-FR" sz="1100" u="none">
                <a:solidFill>
                  <a:srgbClr val="CC00CC"/>
                </a:solidFill>
                <a:latin typeface="Comic Sans MS" pitchFamily="66" charset="0"/>
              </a:rPr>
            </a:br>
            <a:r>
              <a:rPr lang="fr-FR" sz="1100" u="none">
                <a:solidFill>
                  <a:srgbClr val="CC00CC"/>
                </a:solidFill>
                <a:latin typeface="Comic Sans MS" pitchFamily="66" charset="0"/>
              </a:rPr>
              <a:t>à Jean-Marc AYRAULT nommé 1</a:t>
            </a:r>
            <a:r>
              <a:rPr lang="fr-FR" sz="1100" u="none" baseline="30000">
                <a:solidFill>
                  <a:srgbClr val="CC00CC"/>
                </a:solidFill>
                <a:latin typeface="Comic Sans MS" pitchFamily="66" charset="0"/>
              </a:rPr>
              <a:t>er</a:t>
            </a:r>
            <a:r>
              <a:rPr lang="fr-FR" sz="1100" u="none">
                <a:solidFill>
                  <a:srgbClr val="CC00CC"/>
                </a:solidFill>
                <a:latin typeface="Comic Sans MS" pitchFamily="66" charset="0"/>
              </a:rPr>
              <a:t> ministre</a:t>
            </a:r>
            <a:br>
              <a:rPr lang="fr-FR" sz="1100" u="none">
                <a:solidFill>
                  <a:srgbClr val="CC00CC"/>
                </a:solidFill>
                <a:latin typeface="Comic Sans MS" pitchFamily="66" charset="0"/>
              </a:rPr>
            </a:br>
            <a:r>
              <a:rPr lang="fr-FR" sz="1100" u="none">
                <a:solidFill>
                  <a:srgbClr val="CC00CC"/>
                </a:solidFill>
                <a:latin typeface="Comic Sans MS" pitchFamily="66" charset="0"/>
              </a:rPr>
              <a:t>( Patrick RIMBERT Maire )</a:t>
            </a:r>
            <a:r>
              <a:rPr lang="fr-FR" sz="1400" u="none">
                <a:solidFill>
                  <a:srgbClr val="CC00CC"/>
                </a:solidFill>
                <a:latin typeface="Comic Sans MS" pitchFamily="66" charset="0"/>
              </a:rPr>
              <a:t/>
            </a:r>
            <a:br>
              <a:rPr lang="fr-FR" sz="1400" u="none">
                <a:solidFill>
                  <a:srgbClr val="CC00CC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70C0"/>
                </a:solidFill>
                <a:latin typeface="Comic Sans MS" pitchFamily="66" charset="0"/>
              </a:rPr>
              <a:t>( devant le fait accompli,</a:t>
            </a:r>
            <a:br>
              <a:rPr lang="fr-FR" sz="1400" i="1" u="none">
                <a:solidFill>
                  <a:srgbClr val="0070C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70C0"/>
                </a:solidFill>
                <a:latin typeface="Comic Sans MS" pitchFamily="66" charset="0"/>
              </a:rPr>
              <a:t>que pensent-ils </a:t>
            </a:r>
            <a:r>
              <a:rPr lang="fr-FR" sz="1400" b="1" i="1">
                <a:solidFill>
                  <a:srgbClr val="0070C0"/>
                </a:solidFill>
                <a:latin typeface="Comic Sans MS" pitchFamily="66" charset="0"/>
              </a:rPr>
              <a:t>vraiment</a:t>
            </a:r>
            <a:r>
              <a:rPr lang="fr-FR" sz="1400" i="1" u="none">
                <a:solidFill>
                  <a:srgbClr val="0070C0"/>
                </a:solidFill>
                <a:latin typeface="Comic Sans MS" pitchFamily="66" charset="0"/>
              </a:rPr>
              <a:t> de ce projet ? )</a:t>
            </a:r>
          </a:p>
        </p:txBody>
      </p:sp>
      <p:pic>
        <p:nvPicPr>
          <p:cNvPr id="20488" name="Picture 16" descr="https://encrypted-tbn0.gstatic.com/images?q=tbn:ANd9GcQ7d1C2gO5tL0f77wvkxhM9B9XNjUAmgyD84JX8aDsFZtjfGqM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07313" y="428625"/>
            <a:ext cx="1436687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18" descr="https://encrypted-tbn2.gstatic.com/images?q=tbn:ANd9GcRZ8SNaFusuLViXYQTTSfxnj0990SkK_YfTcWYtU_Tp73YaevJV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8" y="4000500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0" name="ZoneTexte 14"/>
          <p:cNvSpPr txBox="1">
            <a:spLocks noChangeArrowheads="1"/>
          </p:cNvSpPr>
          <p:nvPr/>
        </p:nvSpPr>
        <p:spPr bwMode="auto">
          <a:xfrm>
            <a:off x="4500563" y="3571875"/>
            <a:ext cx="2786062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100" i="1" u="none">
                <a:solidFill>
                  <a:srgbClr val="FF0000"/>
                </a:solidFill>
                <a:latin typeface="Comic Sans MS" pitchFamily="66" charset="0"/>
              </a:rPr>
              <a:t>Johanna ROLLAND  nouveau Maire </a:t>
            </a:r>
            <a:br>
              <a:rPr lang="fr-FR" sz="1100" i="1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100" i="1" u="none">
                <a:solidFill>
                  <a:srgbClr val="FF0000"/>
                </a:solidFill>
                <a:latin typeface="Comic Sans MS" pitchFamily="66" charset="0"/>
              </a:rPr>
              <a:t>           de Nantes  en 2014</a:t>
            </a:r>
            <a:endParaRPr lang="fr-FR" sz="1400" i="1" u="none">
              <a:solidFill>
                <a:srgbClr val="0070C0"/>
              </a:solidFill>
              <a:latin typeface="Comic Sans MS" pitchFamily="66" charset="0"/>
            </a:endParaRPr>
          </a:p>
        </p:txBody>
      </p:sp>
      <p:cxnSp>
        <p:nvCxnSpPr>
          <p:cNvPr id="17" name="Connecteur droit avec flèche 16"/>
          <p:cNvCxnSpPr/>
          <p:nvPr/>
        </p:nvCxnSpPr>
        <p:spPr>
          <a:xfrm rot="5400000" flipH="1" flipV="1">
            <a:off x="4607719" y="3393281"/>
            <a:ext cx="285750" cy="714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 rot="5400000">
            <a:off x="4394200" y="4322763"/>
            <a:ext cx="928687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93" name="Picture 20" descr="https://encrypted-tbn1.gstatic.com/images?q=tbn:ANd9GcShgKFioQrTGrR4s0kuqKpWkkg24HrqKFIdFrCB39JZXtATwvF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75" y="4929188"/>
            <a:ext cx="2500313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Connecteur droit avec flèche 22"/>
          <p:cNvCxnSpPr/>
          <p:nvPr/>
        </p:nvCxnSpPr>
        <p:spPr>
          <a:xfrm rot="10800000">
            <a:off x="6143625" y="5643563"/>
            <a:ext cx="928688" cy="2143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95" name="Picture 19" descr="C:\Users\Péchet\Desktop\Suite image aéroport\1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15188" y="3143250"/>
            <a:ext cx="1819275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6" name="ZoneTexte 18"/>
          <p:cNvSpPr txBox="1">
            <a:spLocks noChangeArrowheads="1"/>
          </p:cNvSpPr>
          <p:nvPr/>
        </p:nvSpPr>
        <p:spPr bwMode="auto">
          <a:xfrm>
            <a:off x="7270750" y="4508500"/>
            <a:ext cx="1873250" cy="6461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u="none">
                <a:solidFill>
                  <a:srgbClr val="FF0000"/>
                </a:solidFill>
                <a:latin typeface="Comic Sans MS" pitchFamily="66" charset="0"/>
              </a:rPr>
              <a:t>F.Hollande </a:t>
            </a:r>
            <a:br>
              <a:rPr lang="fr-FR" sz="12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200" u="none">
                <a:solidFill>
                  <a:srgbClr val="FF0000"/>
                </a:solidFill>
                <a:latin typeface="Comic Sans MS" pitchFamily="66" charset="0"/>
              </a:rPr>
              <a:t>copains comme cochons</a:t>
            </a:r>
            <a:br>
              <a:rPr lang="fr-FR" sz="12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200" u="none">
                <a:solidFill>
                  <a:srgbClr val="FF0000"/>
                </a:solidFill>
                <a:latin typeface="Comic Sans MS" pitchFamily="66" charset="0"/>
              </a:rPr>
              <a:t>de JM Ayrault</a:t>
            </a:r>
          </a:p>
        </p:txBody>
      </p:sp>
      <p:sp>
        <p:nvSpPr>
          <p:cNvPr id="20" name="Ellipse 19"/>
          <p:cNvSpPr/>
          <p:nvPr/>
        </p:nvSpPr>
        <p:spPr>
          <a:xfrm>
            <a:off x="0" y="5500688"/>
            <a:ext cx="1571625" cy="1143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20498" name="ZoneTexte 20"/>
          <p:cNvSpPr txBox="1">
            <a:spLocks noChangeArrowheads="1"/>
          </p:cNvSpPr>
          <p:nvPr/>
        </p:nvSpPr>
        <p:spPr bwMode="auto">
          <a:xfrm>
            <a:off x="0" y="6143625"/>
            <a:ext cx="1857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  Autoroutes</a:t>
            </a:r>
            <a:r>
              <a:rPr lang="fr-FR" u="none">
                <a:latin typeface="Comic Sans MS" pitchFamily="66" charset="0"/>
              </a:rPr>
              <a:t> </a:t>
            </a:r>
          </a:p>
        </p:txBody>
      </p:sp>
      <p:sp>
        <p:nvSpPr>
          <p:cNvPr id="20499" name="Rectangle 20"/>
          <p:cNvSpPr>
            <a:spLocks noChangeArrowheads="1"/>
          </p:cNvSpPr>
          <p:nvPr/>
        </p:nvSpPr>
        <p:spPr bwMode="auto">
          <a:xfrm>
            <a:off x="1785938" y="6211888"/>
            <a:ext cx="4572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u="none">
                <a:solidFill>
                  <a:srgbClr val="00B050"/>
                </a:solidFill>
                <a:latin typeface="Comic Sans MS" pitchFamily="66" charset="0"/>
              </a:rPr>
              <a:t>il n’y a pas marqué « Abbé Pierre »</a:t>
            </a:r>
            <a:br>
              <a:rPr lang="fr-FR" sz="1600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00B050"/>
                </a:solidFill>
                <a:latin typeface="Comic Sans MS" pitchFamily="66" charset="0"/>
              </a:rPr>
              <a:t>sur le </a:t>
            </a: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>front de VINCI !</a:t>
            </a:r>
          </a:p>
        </p:txBody>
      </p:sp>
      <p:pic>
        <p:nvPicPr>
          <p:cNvPr id="20500" name="Picture 4" descr="https://encrypted-tbn3.gstatic.com/images?q=tbn:ANd9GcSZQ9oeo3Ms6Xt1QdD0MSPJWIoq04UXt9Ud5pI57uzLKiZmoxtRaQ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37782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Ellipse 25"/>
          <p:cNvSpPr/>
          <p:nvPr/>
        </p:nvSpPr>
        <p:spPr>
          <a:xfrm>
            <a:off x="0" y="0"/>
            <a:ext cx="1428750" cy="2143125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pic>
        <p:nvPicPr>
          <p:cNvPr id="20502" name="Picture 23" descr="index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16238" y="1557338"/>
            <a:ext cx="15113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3" name="Rectangle 20"/>
          <p:cNvSpPr>
            <a:spLocks noChangeArrowheads="1"/>
          </p:cNvSpPr>
          <p:nvPr/>
        </p:nvSpPr>
        <p:spPr bwMode="auto">
          <a:xfrm>
            <a:off x="2124075" y="908050"/>
            <a:ext cx="180022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u="none">
                <a:latin typeface="Comic Sans MS" pitchFamily="66" charset="0"/>
              </a:rPr>
              <a:t>Nicolas </a:t>
            </a:r>
            <a:r>
              <a:rPr lang="fr-FR" sz="1000" u="none">
                <a:latin typeface="Comic Sans MS" pitchFamily="66" charset="0"/>
              </a:rPr>
              <a:t>NOTEBAERT</a:t>
            </a:r>
            <a:r>
              <a:rPr lang="fr-FR" sz="1200" u="none">
                <a:latin typeface="Comic Sans MS" pitchFamily="66" charset="0"/>
              </a:rPr>
              <a:t/>
            </a:r>
            <a:br>
              <a:rPr lang="fr-FR" sz="1200" u="none">
                <a:latin typeface="Comic Sans MS" pitchFamily="66" charset="0"/>
              </a:rPr>
            </a:br>
            <a:r>
              <a:rPr lang="fr-FR" sz="1200" u="none">
                <a:latin typeface="Comic Sans MS" pitchFamily="66" charset="0"/>
              </a:rPr>
              <a:t>président de </a:t>
            </a:r>
            <a:r>
              <a:rPr lang="fr-FR" sz="1000" u="none">
                <a:latin typeface="Comic Sans MS" pitchFamily="66" charset="0"/>
              </a:rPr>
              <a:t>VINCI</a:t>
            </a:r>
            <a:r>
              <a:rPr lang="fr-FR" sz="1200" u="none">
                <a:latin typeface="Comic Sans MS" pitchFamily="66" charset="0"/>
              </a:rPr>
              <a:t>    </a:t>
            </a:r>
          </a:p>
          <a:p>
            <a:r>
              <a:rPr lang="fr-FR" sz="1200" u="none">
                <a:latin typeface="Comic Sans MS" pitchFamily="66" charset="0"/>
              </a:rPr>
              <a:t>            aéroport ↓</a:t>
            </a:r>
          </a:p>
        </p:txBody>
      </p:sp>
      <p:sp>
        <p:nvSpPr>
          <p:cNvPr id="20504" name="ZoneTexte 14"/>
          <p:cNvSpPr txBox="1">
            <a:spLocks noChangeArrowheads="1"/>
          </p:cNvSpPr>
          <p:nvPr/>
        </p:nvSpPr>
        <p:spPr bwMode="auto">
          <a:xfrm>
            <a:off x="0" y="2428875"/>
            <a:ext cx="3429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i="1" u="none">
                <a:solidFill>
                  <a:srgbClr val="FFC000"/>
                </a:solidFill>
                <a:latin typeface="Comic Sans MS" pitchFamily="66" charset="0"/>
              </a:rPr>
              <a:t>↑ Le juteux « partage » du profit</a:t>
            </a:r>
            <a:br>
              <a:rPr lang="fr-FR" sz="1400" i="1" u="none">
                <a:solidFill>
                  <a:srgbClr val="FFC00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FFC000"/>
                </a:solidFill>
                <a:latin typeface="Comic Sans MS" pitchFamily="66" charset="0"/>
              </a:rPr>
              <a:t>entre les actionnaires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ChangeArrowheads="1"/>
          </p:cNvSpPr>
          <p:nvPr/>
        </p:nvSpPr>
        <p:spPr bwMode="auto">
          <a:xfrm>
            <a:off x="179388" y="3727450"/>
            <a:ext cx="3529012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fr-FR" sz="1400" b="1" dirty="0">
                <a:solidFill>
                  <a:srgbClr val="0066FF"/>
                </a:solidFill>
                <a:latin typeface="Comic Sans MS" pitchFamily="66" charset="0"/>
                <a:cs typeface="+mn-cs"/>
              </a:rPr>
              <a:t>Alain MUSTIERE,</a:t>
            </a:r>
            <a:br>
              <a:rPr lang="fr-FR" sz="1400" b="1" dirty="0">
                <a:solidFill>
                  <a:srgbClr val="0066FF"/>
                </a:solidFill>
                <a:latin typeface="Comic Sans MS" pitchFamily="66" charset="0"/>
                <a:cs typeface="+mn-cs"/>
              </a:rPr>
            </a:br>
            <a:r>
              <a:rPr lang="fr-FR" sz="1400" u="none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  <a:cs typeface="+mn-cs"/>
              </a:rPr>
              <a:t>le président de cette association « </a:t>
            </a:r>
            <a:r>
              <a:rPr lang="fr-FR" sz="1400" i="1" u="none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  <a:cs typeface="+mn-cs"/>
              </a:rPr>
              <a:t>citoyenne</a:t>
            </a:r>
            <a:r>
              <a:rPr lang="fr-FR" sz="1400" u="none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  <a:cs typeface="+mn-cs"/>
              </a:rPr>
              <a:t> » n’est pas un obscur paysan, ouvrier ou enseignant  ;</a:t>
            </a:r>
            <a:r>
              <a:rPr lang="fr-FR" sz="1400" u="none" dirty="0">
                <a:solidFill>
                  <a:srgbClr val="0066FF"/>
                </a:solidFill>
                <a:latin typeface="Comic Sans MS" pitchFamily="66" charset="0"/>
                <a:cs typeface="+mn-cs"/>
              </a:rPr>
              <a:t/>
            </a:r>
            <a:br>
              <a:rPr lang="fr-FR" sz="1400" u="none" dirty="0">
                <a:solidFill>
                  <a:srgbClr val="0066FF"/>
                </a:solidFill>
                <a:latin typeface="Comic Sans MS" pitchFamily="66" charset="0"/>
                <a:cs typeface="+mn-cs"/>
              </a:rPr>
            </a:br>
            <a:r>
              <a:rPr lang="fr-FR" sz="1400" u="none" dirty="0">
                <a:solidFill>
                  <a:srgbClr val="006600"/>
                </a:solidFill>
                <a:latin typeface="Comic Sans MS" pitchFamily="66" charset="0"/>
                <a:cs typeface="+mn-cs"/>
              </a:rPr>
              <a:t>ex-gros concessionnaire automobile </a:t>
            </a:r>
            <a:br>
              <a:rPr lang="fr-FR" sz="1400" u="none" dirty="0">
                <a:solidFill>
                  <a:srgbClr val="006600"/>
                </a:solidFill>
                <a:latin typeface="Comic Sans MS" pitchFamily="66" charset="0"/>
                <a:cs typeface="+mn-cs"/>
              </a:rPr>
            </a:br>
            <a:r>
              <a:rPr lang="fr-FR" sz="1400" u="none" dirty="0">
                <a:solidFill>
                  <a:srgbClr val="006600"/>
                </a:solidFill>
                <a:latin typeface="Comic Sans MS" pitchFamily="66" charset="0"/>
                <a:cs typeface="+mn-cs"/>
              </a:rPr>
              <a:t>( héritage de son père et grand-père ) président du Conseil économique et social de la région des Pays de la Loire</a:t>
            </a:r>
            <a:br>
              <a:rPr lang="fr-FR" sz="1400" u="none" dirty="0">
                <a:solidFill>
                  <a:srgbClr val="006600"/>
                </a:solidFill>
                <a:latin typeface="Comic Sans MS" pitchFamily="66" charset="0"/>
                <a:cs typeface="+mn-cs"/>
              </a:rPr>
            </a:br>
            <a:r>
              <a:rPr lang="fr-FR" sz="1400" u="none" dirty="0">
                <a:solidFill>
                  <a:srgbClr val="006600"/>
                </a:solidFill>
                <a:latin typeface="Comic Sans MS" pitchFamily="66" charset="0"/>
                <a:cs typeface="+mn-cs"/>
              </a:rPr>
              <a:t>et ancien président de la Chambre</a:t>
            </a:r>
            <a:br>
              <a:rPr lang="fr-FR" sz="1400" u="none" dirty="0">
                <a:solidFill>
                  <a:srgbClr val="006600"/>
                </a:solidFill>
                <a:latin typeface="Comic Sans MS" pitchFamily="66" charset="0"/>
                <a:cs typeface="+mn-cs"/>
              </a:rPr>
            </a:br>
            <a:r>
              <a:rPr lang="fr-FR" sz="1400" u="none" dirty="0">
                <a:solidFill>
                  <a:srgbClr val="006600"/>
                </a:solidFill>
                <a:latin typeface="Comic Sans MS" pitchFamily="66" charset="0"/>
                <a:cs typeface="+mn-cs"/>
              </a:rPr>
              <a:t>de commerce et d'industrie de Nantes</a:t>
            </a:r>
          </a:p>
        </p:txBody>
      </p:sp>
      <p:pic>
        <p:nvPicPr>
          <p:cNvPr id="21506" name="Picture 2" descr="Le navire de M. Mustiè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857250"/>
            <a:ext cx="3744912" cy="196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928688" y="2143125"/>
            <a:ext cx="2857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latin typeface="Comic Sans MS" pitchFamily="66" charset="0"/>
              </a:rPr>
              <a:t>Son yacht à 850 000 €</a:t>
            </a:r>
          </a:p>
        </p:txBody>
      </p:sp>
      <p:sp>
        <p:nvSpPr>
          <p:cNvPr id="21508" name="Rectangle 6"/>
          <p:cNvSpPr>
            <a:spLocks noChangeArrowheads="1"/>
          </p:cNvSpPr>
          <p:nvPr/>
        </p:nvSpPr>
        <p:spPr bwMode="auto">
          <a:xfrm>
            <a:off x="4357688" y="1143000"/>
            <a:ext cx="4572000" cy="512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252000" rIns="144000" bIns="144000">
            <a:spAutoFit/>
          </a:bodyPr>
          <a:lstStyle/>
          <a:p>
            <a:pPr>
              <a:lnSpc>
                <a:spcPct val="135000"/>
              </a:lnSpc>
            </a:pPr>
            <a:r>
              <a:rPr lang="fr-FR" sz="1400" u="none">
                <a:solidFill>
                  <a:srgbClr val="FFFF00"/>
                </a:solidFill>
                <a:latin typeface="Comic Sans MS" pitchFamily="66" charset="0"/>
              </a:rPr>
              <a:t>Il a préféré signer une « </a:t>
            </a:r>
            <a:r>
              <a:rPr lang="fr-FR" sz="1400" i="1" u="none">
                <a:solidFill>
                  <a:srgbClr val="FFFF00"/>
                </a:solidFill>
                <a:latin typeface="Comic Sans MS" pitchFamily="66" charset="0"/>
              </a:rPr>
              <a:t>paix des braves</a:t>
            </a:r>
            <a:r>
              <a:rPr lang="fr-FR" sz="1400" u="none">
                <a:solidFill>
                  <a:srgbClr val="FFFF00"/>
                </a:solidFill>
                <a:latin typeface="Comic Sans MS" pitchFamily="66" charset="0"/>
              </a:rPr>
              <a:t>  » avec Jean-Marc Ayrault plutôt que de porter les couleurs de la droite contre lui à la mairie de Nantes. </a:t>
            </a:r>
            <a:r>
              <a:rPr lang="fr-FR" sz="1400" u="none">
                <a:solidFill>
                  <a:srgbClr val="CC00CC"/>
                </a:solidFill>
                <a:latin typeface="Comic Sans MS" pitchFamily="66" charset="0"/>
              </a:rPr>
              <a:t>L’accord a tenu, et ce n’est pas un hasard si l’on retrouve Alain Mustière à la tête d’une association destinée à allumer un contre-feu à la mobilisation des opposants à l’aéroport. </a:t>
            </a:r>
          </a:p>
          <a:p>
            <a:pPr>
              <a:lnSpc>
                <a:spcPct val="135000"/>
              </a:lnSpc>
            </a:pPr>
            <a:r>
              <a:rPr lang="fr-FR" sz="500" u="none">
                <a:latin typeface="Comic Sans MS" pitchFamily="66" charset="0"/>
              </a:rPr>
              <a:t>.</a:t>
            </a:r>
          </a:p>
          <a:p>
            <a:pPr>
              <a:lnSpc>
                <a:spcPct val="135000"/>
              </a:lnSpc>
            </a:pPr>
            <a:r>
              <a:rPr lang="fr-FR" sz="1400" u="none">
                <a:solidFill>
                  <a:srgbClr val="FF0000"/>
                </a:solidFill>
                <a:latin typeface="Comic Sans MS" pitchFamily="66" charset="0"/>
              </a:rPr>
              <a:t>Alain Mustière a un ancrage sur le prestigieux golfe du Morbihan. Non pas une île à lui mais, une villa</a:t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FF0000"/>
                </a:solidFill>
                <a:latin typeface="Comic Sans MS" pitchFamily="66" charset="0"/>
              </a:rPr>
              <a:t>et un anneau à Arzon, au port du Crouesty, au débouché du Golfe. On a la Riviera que l’on peut. </a:t>
            </a:r>
            <a:r>
              <a:rPr lang="fr-FR" sz="1400" u="none">
                <a:solidFill>
                  <a:srgbClr val="FF5050"/>
                </a:solidFill>
                <a:latin typeface="Comic Sans MS" pitchFamily="66" charset="0"/>
              </a:rPr>
              <a:t>Obtenir un anneau au Crouesty n’est pas simple : il y a 3256 inscrits pour 1432 anneaux ; la plus longue liste de France, et le prix de location s’en ressent, de </a:t>
            </a:r>
            <a:r>
              <a:rPr lang="fr-FR" sz="1400" b="1" u="none">
                <a:solidFill>
                  <a:srgbClr val="FF5050"/>
                </a:solidFill>
                <a:latin typeface="Comic Sans MS" pitchFamily="66" charset="0"/>
              </a:rPr>
              <a:t>2083 à 2792 € annuels</a:t>
            </a:r>
            <a:r>
              <a:rPr lang="fr-FR" sz="1400" u="none">
                <a:solidFill>
                  <a:srgbClr val="FF5050"/>
                </a:solidFill>
                <a:latin typeface="Comic Sans MS" pitchFamily="66" charset="0"/>
              </a:rPr>
              <a:t> pour un délai d’attente moyen de 12 ans. </a:t>
            </a:r>
          </a:p>
        </p:txBody>
      </p:sp>
      <p:sp>
        <p:nvSpPr>
          <p:cNvPr id="21509" name="Rectangle 7"/>
          <p:cNvSpPr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 u="none">
                <a:latin typeface="Comic Sans MS" pitchFamily="66" charset="0"/>
                <a:hlinkClick r:id="rId3" tooltip="ACIPRAN, l’argument-bateau de l’association citoyenne"/>
              </a:rPr>
              <a:t>ACIPRAN, l’argument-bateau de l’association citoyenne</a:t>
            </a:r>
            <a:endParaRPr lang="fr-FR" b="1" u="none">
              <a:latin typeface="Comic Sans MS" pitchFamily="66" charset="0"/>
            </a:endParaRPr>
          </a:p>
          <a:p>
            <a:endParaRPr lang="fr-FR" b="1" u="none">
              <a:latin typeface="Comic Sans MS" pitchFamily="66" charset="0"/>
            </a:endParaRPr>
          </a:p>
          <a:p>
            <a:r>
              <a:rPr lang="fr-FR" b="1" u="none">
                <a:latin typeface="Comic Sans MS" pitchFamily="66" charset="0"/>
              </a:rPr>
              <a:t/>
            </a:r>
            <a:br>
              <a:rPr lang="fr-FR" b="1" u="none">
                <a:latin typeface="Comic Sans MS" pitchFamily="66" charset="0"/>
              </a:rPr>
            </a:br>
            <a:endParaRPr lang="fr-FR" b="1" u="none">
              <a:latin typeface="Comic Sans MS" pitchFamily="66" charset="0"/>
            </a:endParaRPr>
          </a:p>
        </p:txBody>
      </p:sp>
      <p:sp>
        <p:nvSpPr>
          <p:cNvPr id="21510" name="Rectangle 9"/>
          <p:cNvSpPr>
            <a:spLocks noChangeArrowheads="1"/>
          </p:cNvSpPr>
          <p:nvPr/>
        </p:nvSpPr>
        <p:spPr bwMode="auto">
          <a:xfrm>
            <a:off x="4143375" y="6127750"/>
            <a:ext cx="500062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u="none">
                <a:solidFill>
                  <a:srgbClr val="92D050"/>
                </a:solidFill>
                <a:latin typeface="Comic Sans MS" pitchFamily="66" charset="0"/>
              </a:rPr>
              <a:t>Distinctions : officier de la Légion d'honneur ;</a:t>
            </a:r>
            <a:br>
              <a:rPr lang="fr-FR" sz="1400" u="none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92D050"/>
                </a:solidFill>
                <a:latin typeface="Comic Sans MS" pitchFamily="66" charset="0"/>
              </a:rPr>
              <a:t>chevalier de l'Ordre national du Mérite</a:t>
            </a:r>
            <a:br>
              <a:rPr lang="fr-FR" sz="1400" u="none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92D050"/>
                </a:solidFill>
                <a:latin typeface="Comic Sans MS" pitchFamily="66" charset="0"/>
              </a:rPr>
              <a:t>et des Palmes académiques</a:t>
            </a:r>
          </a:p>
        </p:txBody>
      </p:sp>
      <p:sp>
        <p:nvSpPr>
          <p:cNvPr id="21511" name="AutoShape 4" descr="data:image/jpeg;base64,/9j/4AAQSkZJRgABAQAAAQABAAD/2wCEAAkGBxQTEhUUExQUFRQXFxcYFxUXFBcUFxcaFRcXFxgYFxgYHCggGBwlHBQUITEhJSkrLi4uFx8zODMsNygtLisBCgoKDg0OGxAQGywkICQsLCwsLCwsLCwsLCwsLCwsLCwsLCwsLCwsLCwsLCwsLCwsLCwsLCwsLCwsLCwsLCwsLP/AABEIAKgBLAMBIgACEQEDEQH/xAAcAAAABwEBAAAAAAAAAAAAAAABAgMEBQYHAAj/xABBEAABAwEFBAcFBgUEAgMAAAABAAIDEQQFEiExBkFRgQcTImFxkaEyQrHB0RQjUmJykjOCsuHwJGOiwhXxFlNz/8QAGgEAAgMBAQAAAAAAAAAAAAAAAgQAAQMFBv/EAC4RAAICAQQBAwMDAwUAAAAAAAABAgMRBBIhMUEFIlETMmFxgZEjM7EUQsHR8P/aAAwDAQACEQMRAD8Ar1/5Wqcf7jvimkbktfUuO0zOG+V/9RCXtt0SwCMytw9YMTQTnTvG7UL0FbSjFN84OdLttB4EEr0kyRJyPW0ujKPYuHK5XFs8wMEkoxOIBDToK6ZbyqPG9aPa79hiYO0HGgo1pqT9OaS1DlhKI1Wl2yn7UxNbO4NAAoMhkK0UEXUNU+t9pMj3POrjVMHrRRwkmU3ybhdU+Jkb/wATWnzCcbaVdFE0e88ejT9VE7KPxWOA/kA8svkpLaqcNjjz7WF1B40FfQrz6WJSX5HnykysS24sHVx5N3nQuPEn5JBk+/1TaR/9z8kR76nwVNmsYZHjLQTpklWyd6YsXEod5qqyThlr71O9SVkt72amo46qtNcdyeWa2Ef3VKZJVF4sF5Mk36D4LLNpy60TvkIOpoNezo0AbtAeZVnhnwnE2o8PkuvuymZhcyh/ExziBTeWkHJPaO2MZ5YnfW8GfyR0dSo8BnTmjBGtcTWOIFcjvFBTmUgXr0ceUcqXZ0r1ovRO0dTO6mfWAV8G1+azKV61DolH+lkPGY+jGJH1F4pf7G+nXvK10mXd1Nq6wDszDF/M2gf/ANTzVPMq2LpIuvrrE5wFXxHrG+AyeP2knksUjBcQAKkkAAbycgAq0V2+pZ8cBXQxP9SxbI3E62ThmYjbnI7gOA7z9eC22CBrGhjAGtaAABkABoFC7L3SywWUNeWtce1K8kAYiNKncNOSQn23s1S2ES2lw3QROeP3ZD1XN1Vsr5+3pDNUVWueyv8ASxfRa1llYe0/tPprhrRreZz/AJe9GuCy2a6ohLanD7TIK4aYntB91oGneeOW5U7aFtsdan2p0E8ZxhzC6N3YDKYAcqZABQVvtj5XukkcXPcalx1/sO5OV6bdWoJ8eceWYys9zl/BtVxbbWa1P6thcx59kPAGKn4SCRXuVkXmyCdzHB7TRzSHNPAtNQvRtin6yNkn42Nd+4A/NJazTKlpx6ZtVY5dkXtXcDbZCWEASCpjfvDuFfwnQ+e5Ydm0lrhQgkEHUEGhB5gr0UsV6RrH1VvkpkJA2QeLhR3/ACa480z6Xc9zrf6mWqhxuIiNyXqmULk5a5d9HNYoSiEoaojirKCvckXPQSvTZ0iBs0jEuvRzs91rvtUwq0OJjafedXN57gdO/wAEh0lW/HawwaRsA5u7R+IWh2SzCJjWMFGtAAHcMli1/WoyWmZ3GR3oaD0C8/pLHdqHN9JcHRvioVqPyOrlsTrRMyJmrjruAGrj4BWPb+7o7O2zxxgDJxJ953s5k71K9F90YY3Whwzf2WfpBzPMj0Rr7sItd5siOccUYdJzNcPPLlVHZqs6jGfbFPIMKsV58sp8Vwy/Z3Wh1GsAqAdXDiOAUdGVq+3gDbDJTL2Gjm4LKYQmdHc74uT+TO+KreBTAm0gTt76Jm51SmmjGLbNi2OH+ih/T8yoa/bcZHk17m9wCl7v+7u6IaExt83Cv1VZtBqaLzE37pP8s69azgbNcapVmaBkRS8cSwHEkCAjUQ4Eq0ACpU7C6ES0ozGEJV0o4jzRYLRiJFMuO5VtZW9DmPRSF3SkGmlUxAoE4szq8swjgzKxZQy2juRr2ue1gDxUuoK17wAR81n73rXrVqCNQPTeFQts7EMpm0FcnDiRlUea7ug1b/ty/Y5Wop/3Iq0r1rvRQ3/Q14yvPlhHyWOgFxo0Ek6ACpPgBqtv6OrBJDYWMlYWPxPcWnIgOdlXhktPUpL6WPyBpl7iyPYCCCKgggjuORWSXdsFa2Wtzo8EbI5CY5ZKOBHulrBm4gEa0zC12i4Bciq+VSaj5G5QUuysQbGxucH2qSS1yf7jvux+mMZDnVWCGBrGhrGta0aBoDR5BLopCCc5S7YSikAFTukS4bO6ySzFjWSsbia8ANJNR2XU9qtaZqz3jeUUDcU0jI2/mNK+A1PJZN0gbbC1gQwAiEGrnEUMhGmW5o1zW+krslYnHr5M7ZRS5KO4r0hdcGCCJh92Njf2tA+SwbZK7ftFshjpUYw536Wdp3oKc16DKa9TlzGJnp12wqybpgH+qi//AB/7uWtLHOlyetta38ELR5ucfosPTv76C1H2FTicnTXKz7C7E/aWGe0Ymw0OADJz/wA1dzR6+CqDZOGi9BXfCcnFeDnTraSb8jsuSb3pHrU5vCwSxNjdIwsEgLmV1IG+mo1Gq1c0uAFEZyuWvbBXFCLFE58THukq8lzQT2jkM+4BY44rRNmukWGCzRQyRSl0Yw1bhoQCaauB0XO9QjZOCVee/A1p9ql7i9ELFbo2fktNsfFQhrZHdY7gMRy8TuW1SGgURZJB1poAKnPv8VwNLfKpS2+UdG2tTxkl4o2xxhoAaxjaAbgGj6BU/ZK3Y3Wi0b5ZTT9DMmj4px0iX11Nn6pp+8lFO8M9489OZUNsU6tlA4PcPn81rTQ/oub8vAEpr6iivBN7dTdZYn03Oa4+AP8AdZ9cl2yWiQMjHi4+y0cSfktEIqCCKg5EHQpWyNbGMLGtaODQAEzp7nTW4xRnZUrJZZXds7ohstkY1oBkLxWQjtGgJPgO5UaFuJwaNSQB4nJT+3V79dMGA1bGCPFx18sh5ptsRZOttkQpUNOM+DM/jRO1OUKd03z2YzScsRNMvrstZENGtb6CirMgzKmtrrayKSr3BoLRqdTmKAak+Cp1otz3ZMZSp1eaH9o+ZBXC7R0IvBJR2kVpXPinrJRxBVdmgw5yzhppoyNteVQSgs8NamOaYDSrgynwU2o03NMsz8xUbs00tkmFtXkNZxPHh3lV2C02wTmFr2kChLi1oJB4GhFddydWKCQOeJ8T5mlpqTX7twp2BoBUZ0A71HDb2Fv3dCry9/8ADa6nFxwA+hPoFK2K7ZC11ZQDTLCylNNSScWVRoNVGSwNdiBBzFATmndx2cxxyjEQ44QyhJGuZIOW5FDD+AJRaeBaWOdtWsnHd1kQz4VAIp5pLZG95JnyskwY43ADCC0PBrUAOOoofNOm2dxHboHd3snvBTWG7cWPAQwh50rmaAlxz1z9EKa5yW0/BbbRL2Q7gP7JlZ7kbbMcL3FoaQ6oArQinZ3DVMDaJWRfeUcBQOeK1aOJG9Tmy1ujEhJe1tWgCrgK55UWibhiSMWs5ROXJs1ZrIPuYwHb3ntPPi4/AUClU1vC9YIBWaWNg/M4AnwGpTpjgQCNCKjmqk5S90gUkuEcUhbLZHE3FK9jG8XODR6pwQqRdVhjt9ttFpmY2SGEiCBrhVtWZyPocj2j6q4RTy30ipPHQ9l22jecNkimtbv9thEY8ZHZKsbbbQXnCxjniKztkJAbGeskFBXtPIoOXBadHEGgBoDQNABQeQVc2/uA2yyljKdYwh7K5VIBBbXdUE86LamdasWVx+QJxltfJhVptL5HYnuc9x95zi4+ZSKcWmwyxvwPje19aYS0g+VM1ddidgJJnNltTCyEZiN2TpOAI1a34ruTurrjub4ElGUngn+ibZ8xxG0yCjpRSMHdHrX+Y+gHFaAQuY0AAAAAZADQAaUQleettdk3JnQhHasBQFj0N1/+Tvadxr1DH9s8Wx0Y1oP5i08qrS9rb2Flsk01e0GkM/W7st9TXwBUb0c3N9msUdR95L948nXtDsg+DaeZWtEvpQlNdvhf8gTW6SiP9qrSILDO5tG4Yi1oGQBcMDaeBcFgGJbV0qyUu6TvfEP+YPyWIAro+mL+m38sW1P3JF06NriFptGN4rFDRxB0c4+y3w1J8O9SXTLL99Z28I3HzcB/1V22HuT7JZGMIpI7tyfqdu5Cg5KqX/YBbb7ZCc44YmOk8Gkvw8zIwc1itRv1Lm+opmn08V7fkQ2K2BZLF19rDqOFWRglpodHuIz8B58FncrQHEDSpp4VyXpGY0Yabmn4LzSHrfRXztc5SfwBdBQSSN5vK0ZUCqt53/HZsycT9zAcz48As/8A/MWimHrpKfqPx1TPCSanMnUnNY0+m7fuYc9Rnof3hbn2iR0shq53kBuA4AKc2MvNsb3RPNGvoWk6YhlTmKeSr0LUEgXSspjKvYKQm1PJrVN+5VnaPaZsbSyEhzzkXDMN57yqa+dxFC51OGI08k2eUpDSKLy3kZlc30Ee5aN0UXfRss539hvgM3HzoP5VnNnhdI9rGirnENA7yVulzWEWeCOJvutArxO88zVL+o27a9i8h6eOZZ+Co7fbPyOtUFsBBiBbE4E0wntEOzyAOIDxpxUK2cE5Z0K1naTqWWN0M5/itIAAqcdMQI4UOHPwWNwWhgqHNe12+jXOFe4tByXKa9qQ7W+WOLNd7348WeI1qToN1FN2eyCJnHuNTU6DXVMLNeTQOyyVxpl925vq4AJV7ppASAIxxccbuTRkPMqKTRrtT5D2G2Okmkc/OhaxumTWNGWXeXKYt9nDmtkYO2yuX42n2mfMd4CjbvsgaA0eZ3k5kk8akqd6qjRSleCBtuWTVRW3BAfb4AaiZg/K9wY4dxDswlBekJ0cHfoBk/pBT21Mw0JAIOXcjMAIVPBaixtLaJD2ImAD/wCx/wAWsGZ50T+74MDKEkneTqSdSujAS40Q5bKccART4a1GW9RVriFX4MstRl/mifyJhC3tEbyNO7MCitt4wSMVuyVy97N1rrO733yCJx41LcNeRPkt4a2mXBZHdNmxz2dpGlpjP7GvJ/pWvJuVjlVBPxn/ACJ2wUbpY/BA7b3x9lscsgNHkYGfrfkPLM8kl0eMYLus2DQsq7veXHGT/NVULpjvjHPHZ2nsxDE/9bxkOTf61NdDd7B0Elmce1G7GwcWP18nV/cE1LTtabf+c/sLKxO3BopRSjIqQNwKLkK5QgWi4oVVdvtqhYocLCDaHghjfwje89w3cTzRQg5yUYgykorLKh0hXp9st0FhYasbKxslN73EB37Wk8yeC1XDQUGgWDdHTMV5WcuNTie4k5kkRvNSeNVvRCa1sFW41rwjKl7syKr0m2J0t3yhgJLCx9BmSGuGLLuBJ5KldGex7pJG2qdpEbDWNrhTG4aOofdGveVrxXLKGplCt1ryHKtOW5hHuABJNABUnuGZVA6M5xaJ7da98kgA7mipA8izyTvpUv8AEFmMLD97OMOWrY/fPP2eZ4KG6FbRlaY99Y3jmHNPwHmtIVNaeU/nH8ZBcl9RRNLkbUEcRTzXmu8rK6GWSJ2To3Fp5HLzFDzXpYpha7ns8rsUkMT3aYnRtcctMyEOl1P0W8rsuyveefQxGDEYBGXo8HOyA0riUFUR7lGRAPcm0j0Mj0+2cuZ1rmEYqGjN7vwt+p3LCyaim30axWei1dGVx4nG0vGTatjrvOjnctOZWqXXBjfX3W589yjbFZBG1sUbaAANaArTYrOI2hvmeJXm7LHdY5vo6KWyO0pPSeKOs7tw6wf0f5yWe2d/bPetS6TLLismMaxvB5O7J+IWTwuo5Zz7GKvtRYYW1CUtuTKDxTWxPS1odicB/mSAZ28DOzyyA+yaevkpaQCVhGI5jcSKHvp8EnGwVSVnyeeFUREsisNleGYXOxDj4IbO/CaFSUYrwUdeUBDg4afRU0Fu8ElA0FKOFAmlgmrml5XIcgsSJUTbZSJ42jhnzOXwUm7VI2iEZPDQXVpi4UrWvcp2TyH2TGK8Y2fhE0x8urb/AFlaReFrbDE+V+TWNLj4AVWX9G9viNutMz5GMaIwxhe4NqMQrSp/JXmnvSbtTHJELNA8PxEGRzTVoDcw2o1JNDlw711I6STsjXjws/5ZybNQnunn9DM7ytTppZJX+09xceZ05ZDknFwXo+yzsmj1acxuc06tPiEi2FC6FejdUXHa+jl72nk9AXBfkVriEkTq/iafaYeDh896kQvOdhtksD8cL3RvG9ppyO4jxVusPSfaWCkkcUvfmw86VHouHd6XYn/T5Q9DVRa9xryBZZJ0ry07NmYD3yOPpQKv3vtzbLQC0yCNp92IYK+Lva9VlD02+T5WA3qoLo0fa7biGyAsYRLPuYD2WHjIRp4a/FYveVsknkdLK4ve41JPoBwA3BA2NKCJdnTaKFK45fyJW3ub5Oua2us88czczG4OpxGhHMEjmvQl13jHaI2yxODmOFe8HeCNxHBeezEnV13rPZnVgkcwnUDMHxacistbofrJNdoOm/Zwz0JRQe1G00Nijq84pCOxED2nHv8Awt7z6rMJ9vbe5tOtDe9sbQfOircznPcXPc5zjq5xJJ8SUlT6VLObHx+DaeqWPaBfN4SWmZ00pq53kBuaOACk9hr6FjtbZHfw3Ask7muIOKncQD5qMEKK6FdaVEXDZjgUVjTyejGPDgHNILSKgg1BB3gocKwO7b+tVnbhhmexv4cnN5BwIHJdaNpLY81Npmr3PLR5NoFxn6VZnhrA6tVHHRHBcSiYkm567TYig7npCR6K96Xuq7JbTII4m1O87mjiSspzSWWaxi30Eu+wyTyNjjFXHyA3k8AFs2zdyMskQY3Nxze7e4/TgEjszs9HZGUbm8+286n6DuVosVl0e4Ze63j3nuXntXqnfLZHo6FVSrWX2PLosdO27U6DgFJEpIONe4BNH27PgEu2oIkpfJCdIkhbZXDcXNB8NT8FkZqHCv8A7pv+C1PbeTHC0fid8As0tMeRHvN9R/nwQP5GKHkk7vKUtAIJduFa+CaXbLopK3kFoHFZrsd7K3aL3mLuy0hn4t/lTwTgTvIzkdX8rCfAZ6qUaaGhACWjJGlFrksa2BtpOZcANwcKu50Um+R7R94Gkdx+RRoZSUd7cbS070MidhLvZkT35J3iqmdjBbVrtR6p1FosyjqZqsXnfzepmiBOMuc3TdizNfCvmrSwZrOJ7ORM8OBBD3VBFDrvXW9K00Lpty8Ywc71C+VUUo+QsENAlmxJdrEqxi9Vg89kRZEjGFOGtRi1QhHuhSJhUm5iSLFWCZI/qUZsKe4EOBTBHIbMjSgjS4ahIVlZG5jSZhTuiKQqLyNBCjiFOMKGimC8iHVIHRpxRFcFRMjR0aTdGnTkiShYaIcypN0in7q2NtM2Zb1beL9eTdVeri2Kggo5w6x/4nDIeDdAuRfrq6/OWPV0SkUjZ3Y+a0kOeDHFxI7Th+UH4laldF0RWZgZG0AeZJ4k7ypCzwFxo0VUtZbG1mZo53oFxrtRZqH8IdhXGv8AURu+7q0c/Ibm8fFS7SO5N5nAZlR5mqddNyBJR6I22Sz5RWgzKRdACe1kENhlru5oLzvCKFtZXsYPzEDyGp5K2vkHGSrbaNoYgNO0fgFTbdZ6ODuKk9rtsIJHt6rE8NBFfZBJPmqxNfrnHIAcABU+qB4xhGta2hgzC6g36fJSIdiA7lFSyONHOdnpTWmeR7vAKSZ2m4m5HeFkOwlwLlnFEbCCKlJRy1q05FL4+yAVfJqmh3ZGCmQTyKLKqj47SBvCdMnqMlGU5B3zAmiM1NHNNapy05IGDkWj1VTjd9pfLA4UtUBdgJ1miacgTvc3LkrRG7NZ9tDKbPeInaTk5jz4EYXegKa0l8qp7omGpqjZBqQ6w0NDkRuSrQrDfNgY6YgnCSA5jqVq1wqARvoaivcoi03dJHmRVv4m5jnw5r1Wn19V3GcP4/8AdnnLdNOv8r5EAEJRA5DiTmBc4ohC4uRcShDkKKHIcSsoMgQYkIKoh1EIauCOCoQJhXURi5Ec9CWgpSTyhfIm8j1TYaQEj03Mi41JoKkk0AGZPAAK93P0aOkiD55DG854A0HCMqYu/uSl+ohV9zGK6nLousNnLvZaSpCG6wM3n+UfVREHSFZHCn3jfFop6FO4b8hk/hzxA8HEj4heUjGPk68pSXglXuDW9kBrf81TV0vZDm6E0+Sj7zvBkLAZ5oy050a7E4j8rQqbtH0l1GCzRhgGjnUJ5DQeq0ykZJN8mnTENjxPLWgDMkgDzKpt+7bWSIENcJHcGac3fSqyW8r8nnNZZHu4VJoPAbkxwEoMmyiXS8eke0PqIj1Tfy5H9xz8qKqWq8ZJXFz3OJOpJJJ8SUj1SWihVdl4wBE0qTsbaVJSdnhS7dSqLQtG8UJKe2G0UodxUXLkKcVMbO3f1sMhHtNfpx7LfVTa5dBxmovkdSxh2aCJwBzCSidhNDolphkg5Nx6ySqUeaJhZJk+x1CpkBDkoEVmicxtVYCyc1tAs82oBfaHUzpRvw+qvtvtIYwkqrXLYjPa2b+1id4A1+NAigvcDPiOWWnbGzFkFnlGsYax/g4Ch/cP+SYQW4loIKuF+WYSwSRne008RmPUBZndsxaSw7q+iYvjh5EapZ4JmVzAaujaa6mmnekJYoXGlCw8W5g8iue6oUX1mZaeR4d3grhqrocxk/5JKiuXcUO33Yfcex3PCfXL1U5sjd1nBl+2MOQGAEOIOuKmDU6eaq7yR3JWK1uboSOabfqt0obZfyuGYf6GtPMf+xvK2hNK0rv15p5ct2m0TMiaQ0uOp0AAJOW80GiWjvN2jqOH5gHfFKdbGSDgwnUFhLCO8U3p2PrMHHDTT+exd+nyTynkR2guk2ad0JcH0ocQFMnAHMbjmmAClprCyQl3WPDjmS/t18TkUg+6JBm0tePynPyKco19M4pOfP54F7dLOLb28DMIHOoukjc3I5HvFPim0jinci+0Uc9IukSL3lJBziQAKk6AZk+AQSlgNQFHvQ2GxyTvEcTC953Dd3k7h3lWnZ/YCeajp/uI+BzkPg33efktMue5obKzBCwN4u1c7vc7euZqfUIQ4jyxyrTt9kDshsWyy0kkpJPx91nc3v8AzK1ko0bC45cynTIABpXxXEnOVkt0mOqKisI85UXPtRYK793zKcYEztsVXAbgEukOSfA1tVre/MkpuIyU/FnrWm6iO2FEYoZtgS7YU4DEYDJVkIQbGl2sRmNS5bl6claKCxNzCMW0RRWuX+VSc8vDVQsFz/NW7YVtInH8T3H4D5Kkx56q+bKikLKb6nzJWtXZnZ0R+0rBDMK/w5a0PB41bz1HfVJQO3ahTu19mjnsz4yfvBRzaAuo5uYrQdmuYz4qn3HaSOw/kT/fepqIbXn5GdLmcX+CUwEGoSsgcNE4bEEvIMqrE2aELM4lOzNQVTUSKPvS1GlNyomBpe9vx/pCsmwVk7LpT72Q8B/dUx7HPeyNvtyODR+Ue87kKlapdVmEcYa0UDQAPABM6eGXkV1U8RwOpCsxvyDq7R3OFfLI/ALS5CqJtrFm1w3OIPg7+4W1scxYpW8MatkqMkwfHm7wS9j0QuGqRQ0NIXYuyfa93v7vogSFoFM94ORT4Oxsx+9Wju/Kte45KNEyJsCM1y7RAclRA7ZSEcWtwSOSKVCDp97vpSuXA5/FMorQ2YhtGtcTQOyaNdHbgO9J2htAfBRcQy5n4req6db3RZlOuM+GjTLt6NHGhtEoA/DHmf3HL0VyufZ2z2b+FGA78Z7Tz/MdOSgOjLaI2iLqHmssQFCT7TNBzGQ8KK7Sx0BJOm4LWzU22/czONUIdITLk3faADmCfBFilOI8KaJwGhY7Qs5F7vlDgaCmadJCyNoOaXVoh57iGfhmmlpHaTlr6JnaBmshiXYaLI04g+n+FCF2XZPf8cvmgeowQSQgARMQRo3KixQBGIJScT80rXM0/wAqiKEi6mXLySDvkjOPrVFc1CWBCdVfNnm/cR0y7Az8aaeZVChOq0K4m0hi/Q3+kfUpjT/cZW9EkIwBQAU/zzVN2mulzKyR+zr3tP0VyaiyNBqCKg7k5OCmsMzpulVLMSs3JaTJC2SmVcLt9CN3duPNO3y1yTa+LutEZdJZJMNR2oSA5klBwOQd8eIUFdG0IkeGPbhkJoMNSCeFDmElbVt6HqLd6LLQKLtMDnVdTsAElxyAAFSaqfslg3v5N+qUtYDz1Q3AOcN2vZB5gmn5ab0VenbWWBPUpPCIDZayOa82h8ZJIoxtQC1u80O88Ff7FaWvb2TpkQciDwIUJ1TuIHgPqhhic12JpOLTM5EcCm4VqKwhGyxzllk5IqttRHiil7hX9pr8lZo5cQ4cRvCibwIdiad4I04qms5RUSg2G0UCdPNdCo2JpaSDqCQeRTtr1zX2OLoJaozTMI7H4WMHGrjzy5ZN9UfGNCk5C0nfuG46AfRWRhgaoaIImAgkHQVzHh9UAKFogICMGoKo7QqLG9rb2VFwt7PMqanb2T4KLszMuZ+KJdAvscXLeD7NM2WMkOb6g5EEbxRXr/5/Po4McD+WlRyVDEXFPIhVtN40+aptroKKTfJe7Ft20HtR+RUzZttbO7UELJyUGJB9ZhuiPg3axXvA4dl480+E7T7w815/jtbm6OITtt/SjLEVorogOh+CPJyPgm8LsQodR8Fy5QkuwZBVuW7PyRXvquXKFAUoEo0ZLlyiLExx/sl5GU/zuXLlChqw5o7m5LlyhYnEz2vBafYY6RM/Q30aAuXJnTeTC4PGUEhXLk0ZAa5HOqhJbs+yyYobOJDI4434qPbiNcqj2deHNcuUxkieGThad3xQQwUqaCpzPflT4AIVyNrAGWHLUUA1QrlCC7ag1Fa7+8JO0uXLkLLRQL7hw2iQDeQ4fzDP1qm0Tly5c6xe5jcOhQpOnapu4oFyHAecJi9mPtgfhd6NP0RYswuXKMHyEe+holmvXLlRYZ5qFH2I+1+o/FAuUXRGOaVKXkf1bAfeJy7qb1y5UQB8e/iAfNIli5cgaRumELEUtXLkDQSZ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21512" name="Picture 5" descr="C:\Users\Péchet\Desktop\Suite image aéroport\in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79600" y="2571750"/>
            <a:ext cx="2424113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3" name="Line 11"/>
          <p:cNvSpPr>
            <a:spLocks noChangeShapeType="1"/>
          </p:cNvSpPr>
          <p:nvPr/>
        </p:nvSpPr>
        <p:spPr bwMode="auto">
          <a:xfrm flipH="1">
            <a:off x="2214563" y="333375"/>
            <a:ext cx="628650" cy="102393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r-FR"/>
          </a:p>
        </p:txBody>
      </p:sp>
      <p:pic>
        <p:nvPicPr>
          <p:cNvPr id="21514" name="Picture 13" descr="https://encrypted-tbn1.gstatic.com/images?q=tbn:ANd9GcS2fypnjC2AqQ3-7c0WOJ1NL8NfmgBuNrRLSlS6Vtjw-P-HD2sZc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84938" y="0"/>
            <a:ext cx="2659062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5" name="Rectangle 13"/>
          <p:cNvSpPr>
            <a:spLocks noChangeArrowheads="1"/>
          </p:cNvSpPr>
          <p:nvPr/>
        </p:nvSpPr>
        <p:spPr bwMode="auto">
          <a:xfrm>
            <a:off x="571500" y="428625"/>
            <a:ext cx="457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i="1" u="none">
                <a:solidFill>
                  <a:srgbClr val="FFFF99"/>
                </a:solidFill>
              </a:rPr>
              <a:t>( d’après  https://breizhjournal.wordpress.com/  25/02/2013 )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4" descr="https://encrypted-tbn2.gstatic.com/images?q=tbn:ANd9GcThvd8-dMg7MZqxjqyVCv1j8Hmo8fp5hD47zKGwV95OIC87i1arG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24175"/>
            <a:ext cx="4383088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6" descr="https://encrypted-tbn1.gstatic.com/images?q=tbn:ANd9GcTP6qElV_gFRhAscMzbeJ7O0q2gX5MUNbF27RNQX2cu5d7QpFQjc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6138" y="4071938"/>
            <a:ext cx="4487862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7" descr="C:\Users\Péchet\Desktop\aéroport\4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449763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9" descr="https://encrypted-tbn0.gstatic.com/images?q=tbn:ANd9GcR4Mq1-sTCT_MvdfIqBQpUojmSQJtCI62RnkqLss8R6AXfSoFlO4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765175"/>
            <a:ext cx="2665412" cy="154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4427538" y="0"/>
            <a:ext cx="4716462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</a:pPr>
            <a:r>
              <a:rPr lang="fr-FR" sz="1600" u="none">
                <a:solidFill>
                  <a:srgbClr val="00B050"/>
                </a:solidFill>
                <a:latin typeface="Comic Sans MS" pitchFamily="66" charset="0"/>
              </a:rPr>
              <a:t>Un « lucratif » marché : 450 millions d’€uros confié par l’état à VINCI …</a:t>
            </a:r>
          </a:p>
        </p:txBody>
      </p:sp>
      <p:pic>
        <p:nvPicPr>
          <p:cNvPr id="22534" name="Picture 8" descr="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24750" y="549275"/>
            <a:ext cx="14398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Rectangle 6"/>
          <p:cNvSpPr>
            <a:spLocks noChangeArrowheads="1"/>
          </p:cNvSpPr>
          <p:nvPr/>
        </p:nvSpPr>
        <p:spPr bwMode="auto">
          <a:xfrm>
            <a:off x="4643438" y="2349500"/>
            <a:ext cx="4716462" cy="165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</a:pPr>
            <a:r>
              <a:rPr lang="fr-FR" sz="1600" u="none">
                <a:solidFill>
                  <a:srgbClr val="FFFF99"/>
                </a:solidFill>
                <a:latin typeface="Comic Sans MS" pitchFamily="66" charset="0"/>
              </a:rPr>
              <a:t>« le Canard Enchainé » révèle que l’abandon du projet d’aéroport de NDDL pourrait coûter près de </a:t>
            </a:r>
            <a:r>
              <a:rPr lang="fr-FR" sz="1600" b="1">
                <a:solidFill>
                  <a:srgbClr val="FFFF99"/>
                </a:solidFill>
                <a:latin typeface="Comic Sans MS" pitchFamily="66" charset="0"/>
              </a:rPr>
              <a:t>3 milliards d’€ à l’état</a:t>
            </a:r>
            <a:r>
              <a:rPr lang="fr-FR" sz="1600" u="none">
                <a:solidFill>
                  <a:srgbClr val="FFFF99"/>
                </a:solidFill>
                <a:latin typeface="Comic Sans MS" pitchFamily="66" charset="0"/>
              </a:rPr>
              <a:t>.</a:t>
            </a:r>
            <a:r>
              <a:rPr lang="fr-FR" sz="1600" u="none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Soit </a:t>
            </a:r>
            <a:r>
              <a:rPr lang="fr-FR" sz="1600" b="1">
                <a:solidFill>
                  <a:srgbClr val="FF0000"/>
                </a:solidFill>
                <a:latin typeface="Comic Sans MS" pitchFamily="66" charset="0"/>
              </a:rPr>
              <a:t>2,36 milliards</a:t>
            </a: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 de dédommagement pour Vinci</a:t>
            </a:r>
            <a:r>
              <a:rPr lang="fr-FR" sz="1600" u="none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fr-FR" sz="1600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sz="1200" i="1" u="none">
                <a:solidFill>
                  <a:srgbClr val="33CCFF"/>
                </a:solidFill>
                <a:latin typeface="Comic Sans MS" pitchFamily="66" charset="0"/>
              </a:rPr>
              <a:t>( Presse-Océan 06/01/2015 )</a:t>
            </a:r>
          </a:p>
        </p:txBody>
      </p:sp>
      <p:sp>
        <p:nvSpPr>
          <p:cNvPr id="22536" name="Rectangle 6"/>
          <p:cNvSpPr>
            <a:spLocks noChangeArrowheads="1"/>
          </p:cNvSpPr>
          <p:nvPr/>
        </p:nvSpPr>
        <p:spPr bwMode="auto">
          <a:xfrm>
            <a:off x="0" y="6105525"/>
            <a:ext cx="4716463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</a:pPr>
            <a:r>
              <a:rPr lang="fr-FR" sz="1600" u="none">
                <a:solidFill>
                  <a:srgbClr val="0066FF"/>
                </a:solidFill>
                <a:latin typeface="Comic Sans MS" pitchFamily="66" charset="0"/>
              </a:rPr>
              <a:t>→ </a:t>
            </a:r>
            <a:r>
              <a:rPr lang="fr-FR" sz="1600" b="1">
                <a:solidFill>
                  <a:srgbClr val="0066FF"/>
                </a:solidFill>
                <a:latin typeface="Comic Sans MS" pitchFamily="66" charset="0"/>
              </a:rPr>
              <a:t>Comment</a:t>
            </a:r>
            <a:r>
              <a:rPr lang="fr-FR" sz="1600" u="none">
                <a:solidFill>
                  <a:srgbClr val="0066FF"/>
                </a:solidFill>
                <a:latin typeface="Comic Sans MS" pitchFamily="66" charset="0"/>
              </a:rPr>
              <a:t> nos élus, représentant l’intérêt du citoyen peuvent ils signer un tel contrat ? ? 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4" descr="https://encrypted-tbn3.gstatic.com/images?q=tbn:ANd9GcSdC_2dMsR3Cfn5EhFv9P93k4Jakw5jJP2l8Q9e-zuJXhVaUZg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6463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8" descr="https://encrypted-tbn3.gstatic.com/images?q=tbn:ANd9GcReQGF5lqlM6dGcMmZ2ZQQlUjmlnwDba16Xs8AP2zy4wskrfNF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188913"/>
            <a:ext cx="39846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AutoShape 7" descr="data:image/jpeg;base64,/9j/4AAQSkZJRgABAQAAAQABAAD/2wCEAAkGBxQTEhMTExMWFhUWGBoZGBUVGRgWFxgVGBgYFhQbGBkcHCghGCAnGxQaITElJSotLi4uFx8zODMsNygtLisBCgoKDg0OGxAQGywlICYwLCwwMC00MiwsLC8sNDQsLCwvLi0sLzQsLDQsLCwsLCwsLDcsLDQsLCwsNCwsNCwsLP/AABEIAJsBRAMBEQACEQEDEQH/xAAcAAEAAgMBAQEAAAAAAAAAAAAABAYCAwUBBwj/xABEEAABAwIDBAcEBQoFBQAAAAABAAIDBBEFEiEGEzFBByIyUWFxgRSRobE0QnKywSMzNVJic5LR4fBDU4KDwhWio7Px/8QAGgEBAAMBAQEAAAAAAAAAAAAAAAIDBAEFBv/EADoRAAICAQEEBggFBAEFAAAAAAABAgMRBAUSITETQVFhcaEiMoGRscHR8AYUMzThI0Jy8YI1UmKSsv/aAAwDAQACEQMRAD8A+4oAgCAIAgCA1T1DWdo28OfuXG8DBzJsVcT1QAPHUqLkS3TT7e++rj6ALm8zuESGYnZttSe82/Diu7xzBmzFO8X8hY+7UfFd3huk6GdrhcFdyRwbV0BAEAQBAEAQBAEAQBAEAQBAEAQBAEAQBAEAQBAEAQBAEAQBAEAQBAEAQEPEKzILDtH4DvUW8HUjiOcSbk3PeoEzxcAQBAetNtQugzbOb8b34/z8/FMg69BV5uqTryPePHxU0yDRNUjhgyVpJAcCRxAIJHn3Lri1xaIqUW8Jma4SCAIAgCAIAgCAIAgCAIAgCAIAgCAIAgCAIAgCAIAgCAIAgCAIDXPKGtLjy/sI2CuyyFxJPEqosMVwBAEAQBdBrfO0cXNHmQFXK2EPWkl7SyNVkvVi37DCLEog4HeNFjxv/d1Utbp8+uveWvRajHqMstDXslF2Pa488pvY81prurs9Rp+Bnsosr9eLXiczG4GyPDRTsdJyfI8R/wAJb+UPuA8V6NEnCOXJpdiWfjwPI1dasluqtOXa3j3Y9L75kCj2XqAQX1kgHNsbn+4Oc75hXT1tXKNa9uPp8zLVsvUZTndJdyb8m38iw0FCIgevI+/OR5efS+g48lhst3+pLwWD1aaFUn6Un4tv/RLVZeEAQBAEAQBAEAQBAEAQBAEAQBAEAQBAEAQBAEAQBAEAQBAcvGpOy31PyH4qEiUTkSSBuriB5kBVTnGCzJpeJZCEpvEU34EOTGIh9a/kD81intPTReN7PgjbDZmplx3ceLIc2P69Vlx3uNvgFis20k/Qj7zbXsZ49OXu+/kQ5MWmebN08GC5/ErHLaWqteIcO5L/AGbI7N01SzLj3t/6N8UFS8auc0ftHL8Bqr66toXLjJpd/D+Siy7QUvhFN9yz/B7JgwGskwHn/MlXw2HOx8Zt+Cz8zPbt2upeql4tIhymmZ9d8h7miw95HyXp0fhRt+m3jvx8uJ42p/GdUF6GG+7PxeEeU2JC9oqYF3K5LyPgvXr/AA9pNP6TaXj9W2eJL8V63U+jXBt9z+SSOlR1FRJJunyvaSL7iC28IOlyeEQ07TyOFhcq2VulqW7Ut595OnR7R1P9S+XRw7uHu58fey7YZQMiYA1gaTq6xLiXc7uOrvM/BZLLZ2PMmb6qKqVitcPN+JMVZaEAQBAEAQBAEAQBAEAQBAEAQBAEAQBAEAQBAEAQBAEAQBAa5ZcvInyBPy4KMpYJRjvEOaoncDuog098zhb0ay5PqQs8rL5L+nHH+T+Sz8jRGuiL/qTz/ivm8fMrWK0dS59nzi4H1QWi3HkB3rz7tLrLPWtx4cDfVqtFX6tT9vH4kSPARxe9xPhp873VcdjwfGybb++3JOe2JLhXFJd/8YMJqGmjPXf6F2vuAutVGwIT4xjKXw+Ri1H4idXCcoxfn7sv4Hgq6NmosSPBzvmLL0atg7r4VL2/yzzLfxNW007s+CfyRHn2laAd3HqebrD4Dj7161Wx8PM2vZ9Tw9R+JMxxXF5/8vp/JyZMRmkNs7yTybcfAL0o6aitZ3V7fqzw567V3yxvyb7Fw8kbocFneQXNLRzc88PTiqp6/T1rg89y+8GirZGsvknJY75fTmK2poqQflJN9IP8Nljr4gGzeP1j6Lyr9qWz4R4Lz959Zs38JKTTkm++XCPsXX5+w00FdXVthA1tJT/5gF3EcLNvx8wBwOq86U5TeWz6V6XQ6CO6/Skv7VwS93z9xeNl8Njp3BkYPWJLnOOZz3EEkuceJ0XYLDPL1F87nvT9nYvAtStMwQBAEAQBAEAQBAEAQBAEAQBAEAQBAEAQBAEAQBAEAQBAEAQBAaqipZGLve1g73ENHxUowlJ4iskLLYVrM2ku/gU/aDaGFryWESE27J6vd2v5XWqrZttjzL0V3/Q83U7a09KxD0n3cvf9CtVePyvOhyDubx9/FenVs6mC4rL7/oeDqNt6m1+i91d31OfHE+Q6BzieNrnU962SnCtcWkvcedCq2+XopyfvOrTbNyHtFrP+4/DT4rz7Nq1R9VN+X37j16dgaifGxqPm/Lh5k+XDKWnZnmcLD6z3WBPcAOPlqvOt2ndLk8I93Sfh6htRUXN/fUurxK7im38UYy0kQP7bhlb6NFifWywTtnN5k2/E+u0X4eUF6eIrsjj7+JwWNrsUfqSWA2J7MLPTmfedVXzPVf5TZ8e/3yf37i5YPsFTwlr3l0zhyfYMv35OfqSpbp42o2xfanGPoru5+/6FsC6eSTMJjvJfuBP4fipR5nHyO4rCAQBAEAQBAEAQBAEAQBAEAQBAEAQBAEAQBAEAQBAEAQBAEBzMZx2GmHXdd3KNurj6ch4laKNNZc/RXDt6jFq9fTpl6b49i5lRrtvJHC0UbWces45z4EaAD1uvTr2XBeu8+R4N237ZLFcUu98fp8znRYTV1kmZ7XcgZJBlaAO7TX0HNXu/T6eOI+5cfv2mSOj1mts3pp+L4L78DtSbCtaG3lcb3BsA0Xtcd/dZYZ7Vn/bFHrQ/D1X9037OH1MYsCgFupe3Mkm/mL2WOW0dRL+7HuPQhsbRwx6Gcdrf+vI21+Iw07C6R7GActAT4Bo1J05LFKTfFs9jT6Wdj3ao+7kUDFekeV2ZsEbWDgHv6z/MDsg+d1DLPoqNhwjh2yz3Lgvr8Ctx09VWvLg2SZ3AuPAeGY9VvlouHpOem0kcZUV9+1l2wbo5jaA6peXu5sYcrB4E8XellLHaeJqNtzbxSsLtfMulJSsiY2ONoaxvBo4BdPFsslZJym8tm5CAQHUwVnad5D8T+CnEjI6imRCAIAgCAIAgCAIAgCAIAgCAIAgCAIAgCAIAgCAIAgCAICHXUTpdN7IxvdFZpPm4gn3WVtdihx3U/Eouplbw32l3cPPj5YIcGy9K033WZ3El5c+57yCbH3K2WtuaxvY8OBmhsvSxedzL78v4nThpmM7DGt+yAPks8pylzeTbGuEPVSXgbVEmcjaTHKeliLqiQNB7LRq9x5ZW8Trz4DmoyaS4mjTaa2+W7Ws/A+U4p0hvkzR0sJBdcNc7rP17mN0B9SqXI9+nYsYenfLgurq97K9Q7H1kxvui2+uaXq+++t/RcS7D0LNp6WpY3s+HH+C0YD0dhrg+pe19v8Nl8pPLM42JHgB698sdp5eq205LdpWO98/cXuCFrGhrGhrRwa0AADwAXTwpScnmTyzNCIQBAetaSQBxK6CxU0ORoaOXz5qxLBWzaugIAgCAIAgCAIAgCAIAgCAIAgCAIAgCAIAgCAIAgCAIAgCAIDF5IBIFzbQd57kOrmVTE6DE6klu/ho4SP8ABzSzE9xcQwN77tII8VW1N9x6NVujpWd1zl38F8/MgxdFdJmzyyVEzj2s7x1j3khod8U6JFz21fu7sFGK7l9ryLFTbM08LMtPEyI/rNGp8HO7TvUqW4uo863U22vNkm/vsIUsZabOFioEDFcAQBAEB61pJsBc9wXQdnD6LJ1ndr5KaWCDZOUjgQBAEAQBAEAQBAEAQBAEAQBAEAQBAEAQBAEAQBAEAQBAEAQBAEAQBAEBhLEHCzhdMA582Ej6rreB1+Khukt4jnC3+B9f6Lm6zuUetwt/7I9f6JusbyJEWEj6zifAaKW6c3idDC1ujQApYImxAEAQBAEAQBAEAQBAEAQBAEAQBAEAQBAEAQBAEAQBAEAQBAEAQBAEAQBAEAQBAEB411wCOBQHkkgaC5xAABJJNgANSSeQQEGgxymncWQ1MMrgMxbHIx7soIBNmkm1yNfEKUoSjxaZxST5M6CidORtTtFFQU7qibMWghoayxc5zuAaCQOFzx4Aqyut2S3URlJRWWNlsc9tp21Ahkia8nKJcoLm8njK49U8r2va/AglZDclu5ydTysnXVZ0IAgCAIAgCAIAgCA0R1sbnmNsjDI0XLA4FwF7XLb3Auu4eMnMm9cOhAEAQBAEAQBAEAQBAEAQBAEAQBAEAQBAEAQBACgNdN2G/ZHyRBlN6YMX9nw2VoPWnIhHk+5k/wDG149QtGlhvWLu4ldst2J8j2Mmfh+JUT3mzZmRk8rw1IytJ8A6zv8AQt9qVlckur5GavMJrPWfoyrqWRMfJI4NYxpc5x0AaBck+i8lJt4RtPjm0+3MFe5pbhc9XBTuLsxfJGwH9aRjGOFrD654E6C5W+uiVf8Aek39/eCh2J8lk+ibEbZQYjG4xAsfHYPida7QeyRbQtNjY+HALLdTKt8SyE1JcCnTdM2d+SloJZjrYF+V5A55GMf81etHhZlLH37Cvp03hIsdd0gR09DBVVUTo5ZwSymacz+Pe4NsA0tJJAtmtqbXqjp3KbjF8F1lkpqKyyu03TJZzDUUEsMUmrJQ4vzN06zQ6NoeNQTlJ9Va9H/2yyyvpuWVguu0W1sNLRiss6WJ2TJu7dbP2TckWH92WeFTlPc5MtlJRWSjx9MEzmulbhchgabOlEji1tuN3CHKDrwLuYWn8nHlv8fvvKldlZwXjY/a6nxGNz4SQ5lg+J9g9hN7XsSCDY2I7jzBAzW0yreGWwmpLKK/tV0oRU05paeB9VO05XNYcrQ/mwENc5zhzAbpwvcEC2vSuUd6TwiErUnhcTZsh0mRVc3s00L6ac3AY85mlw4tzENIdpwLR79Fy3TOC3k8oQtUnjrMtuOkqPD5txuHyyZA/tNYyziQOtqb9U/VSnTOxZyLLVA41V0jTy0dW6XDpIgGtjF3vJO+bIMwDom6NDLk+IU/y8VNJSz9+Jx2ei+BQ+iraD2KpdaB0u9DI+ppku8dY6HRatTXvx58iimbyfo9eSbQgCAIAgCAIAgCAIAgCAIAgCAIAgCAIAgCAIAgBQGum7Dfsj5Igz4n03YkJ66no84YyMDO4nRr5nC5d9lga7ycV6Okjuwc/vgZbnmSiQ+mKpo5vZH0k0UmRhhc2NwJDG2MXDkLvHqFLSqccqS7zl7XBosu22PuqdnopgdZTEyUj9drrS+meP3FU1V7uox2ZLLJZryc7o82ukp6GOCnwypqH5nl0jGlsTnOebflA13BuVuo+qp30qU8ykl8TlU8RWEb+izZatp8QfUS0xgheyRti+M2DnNexuUOvplAvbkuam2Eq91PLFUJRk3grnQr+lB+6l/4q3V/plWn9Y3dNEhkxVsbicojiaO4BznFxH8XwC5pOFTaJX+ukXvpupWf9MBsBu5Y8luXFlh/pcVm0jfSFt69AovtDnbM5XXtHVZW3/VLs/zeVpxjU+wqzmku/QewOwx7XAEGaQEHUEFrAQVm1f6hbR6hQuiWYw4nKyO5bup2243DCHNJ79WD3nvWrVelUm+4qpeJtG7oLG8xJ739Zwp5H5jxzukiDnednu95TWcK8LtFHrs1dMztxiwlj0eI4Zbj/MY5wafdG33JpPSqw+9C7hNNGPTl+kv9iP70i7o/0/ac1HrI+57RfRKn9zJ9xy8yHrI1vkfHugD6VU/uW/fC3631UZtPzZ9yXnGoIAgCAIAgCAIAgCAIAgCAIAgCAIAgCAIAgCAIAUBqpz1G/ZHyRBnxXZrZSauxWaorqWVsDt5JaVrmB17MhZfQ3DSDp/lr0bLYwqUYPiZYwcp5kiz7cdG9L7FMaOmDZ2gOZkL3OdlcC9oBJuS24HjZU06mW+t58CydUd3gjjbBbN1E+HVuHVUMsIc5skMkjHAB5sdL2uA+NpI5h5Vl1kY2Rsi8ka4twcZHO2frsXwcPpzQvnjLi4ZWSSNDjYEskjBsDa+Vwv4A3U5xpu9LewzkN+HDGT6BsHj2IVT5jWUfs8WVpiJa5hvc5w4PdmJNwQcoGhWW6uuCW68sthKT5ooHRJs9VQYiJJqaaNm7kGZ7HNbc2sLkLTqrISrwmU0QkpcUWHpg2Glqyyqpm55GNySRggOcwEua5lzYkFzrjiQRbhY1aW9Q9GXIndXvcUVjHa7F8VjhpHUMjMjg573RyRB7wC0Oc54DWjrE2F7nhwsroRpqblvEJb80lg723mAChwCOmBzFsjC9360jnFzyPC5sPABVU2dJfvE7I7teCtbE7U11PQvgpKCWXO95bUMbI9rHODQRlawi4sDq4ceCuuqhKe9KWO4rqlJQwkW/og2ElpC+qqm5ZXtyMjuCWsJBcX2JFzlbpyAN+NhRqr1P0Y8i2mvd4srlRs5XYNXuqaSndUQHMGhjXP8AyTzcxva27mlpA61rHKD3gXKyF0N2TwyvclCWYmzCNma3FcRFZWwOghDmuLXtLCWx2yRsY7rEG2riANXEcguSshVXuQeWdUJSnvSMemLZ6qnxDPDTTSM3LBmYxzhcF9xcDjqPemlshGGG+s5dBuSwfaK6m3sUkZNg9jmE92Zpb+K89PDyaXyPhexlDiWFVpb7DJJvLROc1j3xZS8flGyNFgBa+ttDrZeldKu2Gd4zVxlCXLgffF5hqCAIAgCAIAgCAIAgCAIAgCAIAgCAIAgCAIAgCAFAaoDZjT+yPkiDeCPhmKxVAcYn5spsdCCL8NCAf/ittosqeJrBn0+rp1CbqecffWbq6sZEwySHKxtrmxPEgDQC/EhRrrlZLdjzJ3XQpg5zeEjZFIHNDhqCAQfA6hRaaeGWRkpJNdZmuHQgCAICNQ10cwLo3hwBykjhewPHnoRwVllU63iSwVU313Jut5SeCr9K+EzVVAYqeMySbxhygtBsCbm7iAp6aajPMjtsXKOEa+iTB56WhMVRGY3757spLT1SGAG7SRyK7qZxnPMRVFxjhl1WcsCAICNX10cLC+R2VoIF7E6nhoBdWV1ysluxXEqvvrphv2PCNtPM17WvabtcAQe8EXCjKLi3F80ThOM4qUeT4mupro43Ma9wDnmzRzJ4ae9djXKSbS4LmQsvrrkoyeG+Xecza3FH08IkjtmLw3rC4sQ49/gtGipjdZuy7DHtPVT01KnDGc44+07TTosh6KPUAQBAeOcACToBqT4Ilk42kss00VYyVueN2ZtyLi9rjQqc65QeJLDIVXQtjvQeURsMxIyulaYns3bsoLxYO46j3fEKdtKrUXvJ57Oop0+pdspxcWt1449fh99h0FSaggCAIAgCAIAgCAIAgCAIAgCAFAR2/mh9j/iux5o5PkyhYETTRwVYvu3l0cw7hnOV3991ua9zUYulKl81xXu5Hymizpa69SvVeYy9/B/fh1lo2zcDRSkag5LH/cYvO0PDUR9vwZ7O13nRTa7viiXG+QU0W5a1z8jBZ5ygDKLk6a+Sqag7Zb7wsvkaE7FRHo0m8LnwOdXV1bA3eyNgextszY84cBe1wXLRXVp7XuRck+rODJdfrdPHpLFFxXPGc+ZLxnG91TCoY3MHZcoJto4XBP8AJVUabft6OTxjPkX6rXKrTK+CznGPaRzNX5N4BTO0zZAJLkWvYEnip7ul3t30vHgVOWv3N/0H144/eSRh+KvqabewBgkvbLITlBBGYEt14ajzChZRGm3dszjuLaNVLU6fpKUt7sfLv5d3I4XR9vt2cu73O8Oa+beXyN7NtLdnj4rZtLo97jnexw7OZ5ewum6N7uNzeeeeeS5dXYdeTFZpZXxUrWWjNnyy3y5ubWhupI/vlfKqK64KdrfHkl8T0Jaq622VenSxHnJ8s9ix9+RnQYtIJ/ZqlrA8tzMfHfI8DiLHUHQ+4+F+WUQdfS1N460+aJU6uxXdBekpNZTXJ+/rNMuLTyzyQ0zYwIrZ5JbkZjyAHkfcVNUVQrU7W+PJIrlq77b5VadL0ebfb2LB18OdKWflwwPB/wAMktI5HXUc9FltVef6ecd5vodrj/WSz3cvMlKsuK3tAwT1VPTHVovLJ5AFrPjcf6gt+mfRUzt6+S+Z5GuitRqa9O+SzJ/BGWxU53L4XduB7mHyubfG49FzXxW+rFyksktkWPonTLnBtffn7jm7U772yl/Nds7rtd7L7z17lo0nR9BPny4+fL+THtLp/wA3Vjd5+jz7uf8ABt233nsTN7kz7wX3d8vB9rX14WUNBufmHuZxjr59RPbHSfk10mN7e6uXX2ljr3zBjdy1jnEgdckNaLHU21PLQd6w1qty9NvHcevc7VFdEk338l3nHrsTq6YCSZsL4rgO3WcObc2v1tD/AHwWqumi57sG0+rOMeR592p1emXSWqLj17uU17yVtHjhp4WSsaH53AC5IFi0uB8eHxVel03S2OEnjBdtDXflqVZFZy/5NNTPXxsMhFO8NF3MbvAbDU5STxspQjpZy3VvLPXwIWT19cHNqDxxaWfI2yYg+ek3sAYC5pzCS+gAIeBbibjRRVUar9yzPDs8ix6ieo0vSU44rr8+Rztg99uWfm9zd3628vf+G11ftDo+kfPe4eBj2L0/Qx9Xc49u99Dp4Biz55Klrg0CJ+VuW+ou4a3P7IWfUURrjBrrWTZotXO+dkZJei8LHtNLcWmnke2lbHkjOV0smYgu5hgbx8/6Xm6K6op2t5fUvmQWruvslHTpYjwcnnn2JI9w7FZvanU0wjJDM4fHmGmmhBv3rltFfQq2GeeMMUaq78y9PalyzlZ+ZtwvFnyVNRCQ0NitlIvc379VG2iMKoTXNlmn1U7NRZU0sRxgYpiz46mnhaGlst8xN7i3dqlNEZ1Tm+aOajVzr1FdSSxLOTLFsWcyRkELA+Z4v1iQxjR9Z1teXD+l1NEZRdljxFe99yO6rVzhYqalmb48eSXayJPitRTuYalsTonuDd5FmGQnhmDuI/kfI2RoquT6JvK44fX7imer1GmlF6hRcW8Zjnh456ixLCeqEAQBAEAQBAEAQAoCO380Psf8V2PNHJ8mcHZGmbLQCN4u12cH+I8PFb9bNw1O8uaweRsuqNuhUJcnn4nHq6lzKOpo5T14cmU/rRbxmUjyuPQgclqhBSvhdDlLOe54Z591koaS3S2etDGO+OVgsFXi24p6cNbnkkaxjG3sC4tGpPdqPeFhhR0ts8vCWWz1rtX+Xor3VmUsJIjY5SVHs0zpaj6hJjjY1rPK5BcR6hWaeyrpYqEevm3x+hTrKdR+WnKyzq5JJL3vLIGN/oqHyj+Suo/ey9pl1n/S4f8AEuFN+bb9kfJeXL1me/D1F4Fb6Ovoz/3rvuMW/af6y8Pmzxtgftpf5P4IdHP0Z/70/cYu7U/VXh82Ngft5f5P4IibGy1G5kEbIyd64udI9w61m3GUNPzVmujVvreb5Lkv5Kdkz1HRS3IrO88tvHHh1JHXOETyTQzTSRgxE2bGx2t+IJc5ZfzFcK5Qgnx7X/Bv/KXWXQttkvR6kn1+LNVZhM8U0lRSuac+r4X8HEfqnv8AO3E68lOF9dlaru6uTRC3SX03Sv0zXHnF9fgdDAMYFTGXZS1zTlew8j/L+qo1OndMsZynyZq0WsWphvYw1wa7GdNZzYUvB8ScaipqBBLKHuyMdGAQGN8yONmlerfSlVCpySxxee1/bPn9JqJSvsvUJSTeE12LxfgZYfWFmIkmN8TahvZkAHXaNDoT3H1cllalpeDTcezs+/gKLnDaDbi4qa5PtX35knaf6ZQfbP3mKvSfoW+H1Lto/u9P4v5HvSJ9Fb+8b916bM/Wfh9Bt39sv8l8zoY1ixh3UcbQ6WU2YDo0cLl1uWvzVFFCs3pSeIrma9Xq3TuwgszlwXZ4s5W1NJMKSV0tRm7H5NrGtZq9o46uNvPktOjsrd0VCOOfFvjy9xh2nVctLOVlmeXBJJc17fMi7Xfo+k/2/wD1OVmi/cz9vxKNq/sKv+P/AMlvxH81J9h33SvLq9deKPfu/Tl4Mr+yf6OPlL+K26z917jy9l/sP/Y37B/Q2/ad81HaP679hZsX9pHxfxIGzTiHYkRxD3Eed5LK7VJNU57F8jNs9tS1LXa/mTtgmgUjbc3Ov53t8gFTtFvp37DRsVJaRY7Wao/0q79z/JSf7Jf5EY/9Tf8AgebP/Tq3zb+Kan9tX7Tmi/e3+w82h+nUXmfmF3TftrBrv3tHtNLZZRidRu2Nc7dtAzuLQG2jJ4NN9VJxg9JDeeFl8uPaVKVq2jZuJN4XN44cO59ZOxLC6mpjMcr4WNJB6jXvdpqNSR8lVVfTTLegm334Rp1Gl1Opg67JRS7k2/Nr4HfibYAXvYAX71iby8nqRWFgyXDoQBAEAQBAEAQAoDRGLxgd7fwSPUckspnP2VoXw0zI5BZwLrgEHi4kahadZbGy1yjyMWzaJ0adQnz4/EhbYYC6oa18X5xvVOtszDyJ8Dr6lXaLVKpuM+XzM21dBLURUq/WXDxRni2CySRUxYWiaDKQHdkkBtwSPFo9y5TqIwnNS9WWSWq0U7a63DG/DDWeXVw8jHEpaqaF8XsmUvGUuMsZaPHTUpVGiuanv5x3M5qJaq6p19FhvhneWEY4tg0rqGOnaA6RuQGxsOrxsTZdp1EFqXY+Tyc1Oitloo0R4yWPIsEDCGNB4hoHrZYpPMmz1IpqKXccbY3DJKeBzJQA4yF1gQdC1o5eRWrXXQtsUodh52ydLZp6XCznnPkjRs7h89K90ORr4XPLhKHAFotYXbxJ6o+Oqnqrar4qecSxjBXoNPfpJOrdTg23nPL2e4Pw6emmkkpmtkjlOZ0TnZSHcy0nTn+FtAitqugo2vDXJ8zr02o01srNOlKMuLi3jj3ffyOhh9VVPeN5AyKPW95A91+VsunvVNkKIx9GTb8MI1UW6qc/TrUY+OX5GmqrK1rnNZTMeLnI8SAAN+rmabEm3GylCvTtJubXasFdl2ti2o1p9jz7spmWzOEOp2PMjg6SR2Z5HC/cPefeuau9WyW6uC4I7s/SS08HvvMpPLJuLtkMMgiF3lpDdQNTpe57r39FVS4qxOfI06lWOmSr9Zrga8AoNxTxxniBd32jq74m3opam3pbXIhoqOgojX1rn49ZA2swuSUQvhAMsT8wuQNOJ4+LWq7R3Qrcoz5NGbaelsuUJ1etF5+/akNo8MllME0QG8hdmyONgb5SRfhxbb1KaW6EFKE+T6zmv0ttrrtq9aLzh9f3g1bR0U9TSsbug2XOCWZwQAA4drgeI96lpbKqbm85WOeCGvov1WmUd3Es5xnx6yRj2FyPdBNDl3kJ7LtA4G1xflw+Khp7oRUoT5S8i7W6WycoW1Y3o9T6yLjPtVTC6H2Xd58t3OlYQLODuWp4KyjoabFPfzjuZRq/zWppdXRbuccXJYXHPUNo8GlkpYIWAOfGWZtQB1WFpIJtzKaXUQhdKcuTz8Tmv0VtulhVDi1jyWCwVjC6N7RxLXAeZBAWGDxJNnrWxcoNLsZy9msNfFSiGUWPXuAQdHE8x4FadVdGd2/DuMWz9NOrTKqznx8yPszR1FP+QexrogXEShw58Bl48fcp6uyq3+pF8ez+SnZ9Oo039GUU48fSz8jZs5hkkUlU6RoAkkzN1BuLvPp2go6q6M4wUepfQnoNNZTZbKa4SeV5kejoaijc9sMYmhc7M1ucMcwniLu0I0+CsnZVqEnN7sl3ZTKqqNRo5SjVHfg3lLOGveR8Oke7EyZGBjtz2Q7PYdW1zYaqdqitJiLys+BVRKyW0W7Fh7vLOSTU4fUQVT6iBjZWygZ4y4MIItqCdOXxOnNVxtqspVdjw1yfMts0+oo1Mr6UpKXNZwzWaOpnqYJpIWwtiPAvDyb92UKXSU1VShGW833YI9DqdRqIWzgoqPflv3EzGsKkMrKmnLRK0ZXNd2Xt7vPX5cLKqi+G46rOT8jRq9LY7Y6ihreXBp8mhHXVriB7Kxmou50ocLX1sG68EdWmSzvt+C+ojfrZNLoku9yT+B3VjPSCAIAgCAIAgCAIAUBrpuw37I+SIM2IAgCAIAgCAIAgCAIAgCAIAgCAIAgCAIAgCAIAgCAIDjNwt/txqLtyGPJa5zX05WtbTvWp3x/L9H15yYFpZ/nHfwxu47zsrKbwgCAIAgCAIAgCAIAgCAIAUBrpuw37I+SIM2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3556" name="AutoShape 9" descr="data:image/jpeg;base64,/9j/4AAQSkZJRgABAQAAAQABAAD/2wCEAAkGBxQTEhMTExMWFhUWGBoZGBUVGRgWFxgVGBgYFhQbGBkcHCghGCAnGxQaITElJSotLi4uFx8zODMsNygtLisBCgoKDg0OGxAQGywlICYwLCwwMC00MiwsLC8sNDQsLCwvLi0sLzQsLDQsLCwsLCwsLDcsLDQsLCwsNCwsNCwsLP/AABEIAJsBRAMBEQACEQEDEQH/xAAcAAEAAgMBAQEAAAAAAAAAAAAABAYCAwUBBwj/xABEEAABAwIDBAcEBQoFBQAAAAABAAIDBBEFEiEGEzFBByIyUWFxgRSRobE0QnKywSMzNVJic5LR4fBDU4KDwhWio7Px/8QAGgEBAAMBAQEAAAAAAAAAAAAAAAIDBAEFBv/EADoRAAICAQEEBggFBAEFAAAAAAABAgMRBAUSITETQVFhcaEiMoGRscHR8AYUMzThI0Jy8YI1UmKSsv/aAAwDAQACEQMRAD8A+4oAgCAIAgCA1T1DWdo28OfuXG8DBzJsVcT1QAPHUqLkS3TT7e++rj6ALm8zuESGYnZttSe82/Diu7xzBmzFO8X8hY+7UfFd3huk6GdrhcFdyRwbV0BAEAQBAEAQBAEAQBAEAQBAEAQBAEAQBAEAQBAEAQBAEAQBAEAQBAEAQEPEKzILDtH4DvUW8HUjiOcSbk3PeoEzxcAQBAetNtQugzbOb8b34/z8/FMg69BV5uqTryPePHxU0yDRNUjhgyVpJAcCRxAIJHn3Lri1xaIqUW8Jma4SCAIAgCAIAgCAIAgCAIAgCAIAgCAIAgCAIAgCAIAgCAIAgCAIDXPKGtLjy/sI2CuyyFxJPEqosMVwBAEAQBdBrfO0cXNHmQFXK2EPWkl7SyNVkvVi37DCLEog4HeNFjxv/d1Utbp8+uveWvRajHqMstDXslF2Pa488pvY81prurs9Rp+Bnsosr9eLXiczG4GyPDRTsdJyfI8R/wAJb+UPuA8V6NEnCOXJpdiWfjwPI1dasluqtOXa3j3Y9L75kCj2XqAQX1kgHNsbn+4Oc75hXT1tXKNa9uPp8zLVsvUZTndJdyb8m38iw0FCIgevI+/OR5efS+g48lhst3+pLwWD1aaFUn6Un4tv/RLVZeEAQBAEAQBAEAQBAEAQBAEAQBAEAQBAEAQBAEAQBAEAQBAcvGpOy31PyH4qEiUTkSSBuriB5kBVTnGCzJpeJZCEpvEU34EOTGIh9a/kD81intPTReN7PgjbDZmplx3ceLIc2P69Vlx3uNvgFis20k/Qj7zbXsZ49OXu+/kQ5MWmebN08GC5/ErHLaWqteIcO5L/AGbI7N01SzLj3t/6N8UFS8auc0ftHL8Bqr66toXLjJpd/D+Siy7QUvhFN9yz/B7JgwGskwHn/MlXw2HOx8Zt+Cz8zPbt2upeql4tIhymmZ9d8h7miw95HyXp0fhRt+m3jvx8uJ42p/GdUF6GG+7PxeEeU2JC9oqYF3K5LyPgvXr/AA9pNP6TaXj9W2eJL8V63U+jXBt9z+SSOlR1FRJJunyvaSL7iC28IOlyeEQ07TyOFhcq2VulqW7Ut595OnR7R1P9S+XRw7uHu58fey7YZQMiYA1gaTq6xLiXc7uOrvM/BZLLZ2PMmb6qKqVitcPN+JMVZaEAQBAEAQBAEAQBAEAQBAEAQBAEAQBAEAQBAEAQBAEAQBAa5ZcvInyBPy4KMpYJRjvEOaoncDuog098zhb0ay5PqQs8rL5L+nHH+T+Sz8jRGuiL/qTz/ivm8fMrWK0dS59nzi4H1QWi3HkB3rz7tLrLPWtx4cDfVqtFX6tT9vH4kSPARxe9xPhp873VcdjwfGybb++3JOe2JLhXFJd/8YMJqGmjPXf6F2vuAutVGwIT4xjKXw+Ri1H4idXCcoxfn7sv4Hgq6NmosSPBzvmLL0atg7r4VL2/yzzLfxNW007s+CfyRHn2laAd3HqebrD4Dj7161Wx8PM2vZ9Tw9R+JMxxXF5/8vp/JyZMRmkNs7yTybcfAL0o6aitZ3V7fqzw567V3yxvyb7Fw8kbocFneQXNLRzc88PTiqp6/T1rg89y+8GirZGsvknJY75fTmK2poqQflJN9IP8Nljr4gGzeP1j6Lyr9qWz4R4Lz959Zs38JKTTkm++XCPsXX5+w00FdXVthA1tJT/5gF3EcLNvx8wBwOq86U5TeWz6V6XQ6CO6/Skv7VwS93z9xeNl8Njp3BkYPWJLnOOZz3EEkuceJ0XYLDPL1F87nvT9nYvAtStMwQBAEAQBAEAQBAEAQBAEAQBAEAQBAEAQBAEAQBAEAQBAEAQBAaqipZGLve1g73ENHxUowlJ4iskLLYVrM2ku/gU/aDaGFryWESE27J6vd2v5XWqrZttjzL0V3/Q83U7a09KxD0n3cvf9CtVePyvOhyDubx9/FenVs6mC4rL7/oeDqNt6m1+i91d31OfHE+Q6BzieNrnU962SnCtcWkvcedCq2+XopyfvOrTbNyHtFrP+4/DT4rz7Nq1R9VN+X37j16dgaifGxqPm/Lh5k+XDKWnZnmcLD6z3WBPcAOPlqvOt2ndLk8I93Sfh6htRUXN/fUurxK7im38UYy0kQP7bhlb6NFifWywTtnN5k2/E+u0X4eUF6eIrsjj7+JwWNrsUfqSWA2J7MLPTmfedVXzPVf5TZ8e/3yf37i5YPsFTwlr3l0zhyfYMv35OfqSpbp42o2xfanGPoru5+/6FsC6eSTMJjvJfuBP4fipR5nHyO4rCAQBAEAQBAEAQBAEAQBAEAQBAEAQBAEAQBAEAQBAEAQBAEBzMZx2GmHXdd3KNurj6ch4laKNNZc/RXDt6jFq9fTpl6b49i5lRrtvJHC0UbWces45z4EaAD1uvTr2XBeu8+R4N237ZLFcUu98fp8znRYTV1kmZ7XcgZJBlaAO7TX0HNXu/T6eOI+5cfv2mSOj1mts3pp+L4L78DtSbCtaG3lcb3BsA0Xtcd/dZYZ7Vn/bFHrQ/D1X9037OH1MYsCgFupe3Mkm/mL2WOW0dRL+7HuPQhsbRwx6Gcdrf+vI21+Iw07C6R7GActAT4Bo1J05LFKTfFs9jT6Wdj3ao+7kUDFekeV2ZsEbWDgHv6z/MDsg+d1DLPoqNhwjh2yz3Lgvr8Ctx09VWvLg2SZ3AuPAeGY9VvlouHpOem0kcZUV9+1l2wbo5jaA6peXu5sYcrB4E8XellLHaeJqNtzbxSsLtfMulJSsiY2ONoaxvBo4BdPFsslZJym8tm5CAQHUwVnad5D8T+CnEjI6imRCAIAgCAIAgCAIAgCAIAgCAIAgCAIAgCAIAgCAIAgCAICHXUTpdN7IxvdFZpPm4gn3WVtdihx3U/Eouplbw32l3cPPj5YIcGy9K033WZ3El5c+57yCbH3K2WtuaxvY8OBmhsvSxedzL78v4nThpmM7DGt+yAPks8pylzeTbGuEPVSXgbVEmcjaTHKeliLqiQNB7LRq9x5ZW8Trz4DmoyaS4mjTaa2+W7Ws/A+U4p0hvkzR0sJBdcNc7rP17mN0B9SqXI9+nYsYenfLgurq97K9Q7H1kxvui2+uaXq+++t/RcS7D0LNp6WpY3s+HH+C0YD0dhrg+pe19v8Nl8pPLM42JHgB698sdp5eq205LdpWO98/cXuCFrGhrGhrRwa0AADwAXTwpScnmTyzNCIQBAetaSQBxK6CxU0ORoaOXz5qxLBWzaugIAgCAIAgCAIAgCAIAgCAIAgCAIAgCAIAgCAIAgCAIAgCAIDF5IBIFzbQd57kOrmVTE6DE6klu/ho4SP8ABzSzE9xcQwN77tII8VW1N9x6NVujpWd1zl38F8/MgxdFdJmzyyVEzj2s7x1j3khod8U6JFz21fu7sFGK7l9ryLFTbM08LMtPEyI/rNGp8HO7TvUqW4uo863U22vNkm/vsIUsZabOFioEDFcAQBAEB61pJsBc9wXQdnD6LJ1ndr5KaWCDZOUjgQBAEAQBAEAQBAEAQBAEAQBAEAQBAEAQBAEAQBAEAQBAEAQBAEAQBAEBhLEHCzhdMA582Ej6rreB1+Khukt4jnC3+B9f6Lm6zuUetwt/7I9f6JusbyJEWEj6zifAaKW6c3idDC1ujQApYImxAEAQBAEAQBAEAQBAEAQBAEAQBAEAQBAEAQBAEAQBAEAQBAEAQBAEAQBAEAQBAEB411wCOBQHkkgaC5xAABJJNgANSSeQQEGgxymncWQ1MMrgMxbHIx7soIBNmkm1yNfEKUoSjxaZxST5M6CidORtTtFFQU7qibMWghoayxc5zuAaCQOFzx4Aqyut2S3URlJRWWNlsc9tp21Ahkia8nKJcoLm8njK49U8r2va/AglZDclu5ydTysnXVZ0IAgCAIAgCAIAgCA0R1sbnmNsjDI0XLA4FwF7XLb3Auu4eMnMm9cOhAEAQBAEAQBAEAQBAEAQBAEAQBAEAQBAEAQBACgNdN2G/ZHyRBlN6YMX9nw2VoPWnIhHk+5k/wDG149QtGlhvWLu4ldst2J8j2Mmfh+JUT3mzZmRk8rw1IytJ8A6zv8AQt9qVlckur5GavMJrPWfoyrqWRMfJI4NYxpc5x0AaBck+i8lJt4RtPjm0+3MFe5pbhc9XBTuLsxfJGwH9aRjGOFrD654E6C5W+uiVf8Aek39/eCh2J8lk+ibEbZQYjG4xAsfHYPida7QeyRbQtNjY+HALLdTKt8SyE1JcCnTdM2d+SloJZjrYF+V5A55GMf81etHhZlLH37Cvp03hIsdd0gR09DBVVUTo5ZwSymacz+Pe4NsA0tJJAtmtqbXqjp3KbjF8F1lkpqKyyu03TJZzDUUEsMUmrJQ4vzN06zQ6NoeNQTlJ9Va9H/2yyyvpuWVguu0W1sNLRiss6WJ2TJu7dbP2TckWH92WeFTlPc5MtlJRWSjx9MEzmulbhchgabOlEji1tuN3CHKDrwLuYWn8nHlv8fvvKldlZwXjY/a6nxGNz4SQ5lg+J9g9hN7XsSCDY2I7jzBAzW0yreGWwmpLKK/tV0oRU05paeB9VO05XNYcrQ/mwENc5zhzAbpwvcEC2vSuUd6TwiErUnhcTZsh0mRVc3s00L6ac3AY85mlw4tzENIdpwLR79Fy3TOC3k8oQtUnjrMtuOkqPD5txuHyyZA/tNYyziQOtqb9U/VSnTOxZyLLVA41V0jTy0dW6XDpIgGtjF3vJO+bIMwDom6NDLk+IU/y8VNJSz9+Jx2ei+BQ+iraD2KpdaB0u9DI+ppku8dY6HRatTXvx58iimbyfo9eSbQgCAIAgCAIAgCAIAgCAIAgCAIAgCAIAgCAIAgBQGum7Dfsj5Igz4n03YkJ66no84YyMDO4nRr5nC5d9lga7ycV6Okjuwc/vgZbnmSiQ+mKpo5vZH0k0UmRhhc2NwJDG2MXDkLvHqFLSqccqS7zl7XBosu22PuqdnopgdZTEyUj9drrS+meP3FU1V7uox2ZLLJZryc7o82ukp6GOCnwypqH5nl0jGlsTnOebflA13BuVuo+qp30qU8ykl8TlU8RWEb+izZatp8QfUS0xgheyRti+M2DnNexuUOvplAvbkuam2Eq91PLFUJRk3grnQr+lB+6l/4q3V/plWn9Y3dNEhkxVsbicojiaO4BznFxH8XwC5pOFTaJX+ukXvpupWf9MBsBu5Y8luXFlh/pcVm0jfSFt69AovtDnbM5XXtHVZW3/VLs/zeVpxjU+wqzmku/QewOwx7XAEGaQEHUEFrAQVm1f6hbR6hQuiWYw4nKyO5bup2243DCHNJ79WD3nvWrVelUm+4qpeJtG7oLG8xJ739Zwp5H5jxzukiDnednu95TWcK8LtFHrs1dMztxiwlj0eI4Zbj/MY5wafdG33JpPSqw+9C7hNNGPTl+kv9iP70i7o/0/ac1HrI+57RfRKn9zJ9xy8yHrI1vkfHugD6VU/uW/fC3631UZtPzZ9yXnGoIAgCAIAgCAIAgCAIAgCAIAgCAIAgCAIAgCAIAUBqpz1G/ZHyRBnxXZrZSauxWaorqWVsDt5JaVrmB17MhZfQ3DSDp/lr0bLYwqUYPiZYwcp5kiz7cdG9L7FMaOmDZ2gOZkL3OdlcC9oBJuS24HjZU06mW+t58CydUd3gjjbBbN1E+HVuHVUMsIc5skMkjHAB5sdL2uA+NpI5h5Vl1kY2Rsi8ka4twcZHO2frsXwcPpzQvnjLi4ZWSSNDjYEskjBsDa+Vwv4A3U5xpu9LewzkN+HDGT6BsHj2IVT5jWUfs8WVpiJa5hvc5w4PdmJNwQcoGhWW6uuCW68sthKT5ooHRJs9VQYiJJqaaNm7kGZ7HNbc2sLkLTqrISrwmU0QkpcUWHpg2Glqyyqpm55GNySRggOcwEua5lzYkFzrjiQRbhY1aW9Q9GXIndXvcUVjHa7F8VjhpHUMjMjg573RyRB7wC0Oc54DWjrE2F7nhwsroRpqblvEJb80lg723mAChwCOmBzFsjC9360jnFzyPC5sPABVU2dJfvE7I7teCtbE7U11PQvgpKCWXO95bUMbI9rHODQRlawi4sDq4ceCuuqhKe9KWO4rqlJQwkW/og2ElpC+qqm5ZXtyMjuCWsJBcX2JFzlbpyAN+NhRqr1P0Y8i2mvd4srlRs5XYNXuqaSndUQHMGhjXP8AyTzcxva27mlpA61rHKD3gXKyF0N2TwyvclCWYmzCNma3FcRFZWwOghDmuLXtLCWx2yRsY7rEG2riANXEcguSshVXuQeWdUJSnvSMemLZ6qnxDPDTTSM3LBmYxzhcF9xcDjqPemlshGGG+s5dBuSwfaK6m3sUkZNg9jmE92Zpb+K89PDyaXyPhexlDiWFVpb7DJJvLROc1j3xZS8flGyNFgBa+ttDrZeldKu2Gd4zVxlCXLgffF5hqCAIAgCAIAgCAIAgCAIAgCAIAgCAIAgCAIAgCAFAaoDZjT+yPkiDeCPhmKxVAcYn5spsdCCL8NCAf/ittosqeJrBn0+rp1CbqecffWbq6sZEwySHKxtrmxPEgDQC/EhRrrlZLdjzJ3XQpg5zeEjZFIHNDhqCAQfA6hRaaeGWRkpJNdZmuHQgCAICNQ10cwLo3hwBykjhewPHnoRwVllU63iSwVU313Jut5SeCr9K+EzVVAYqeMySbxhygtBsCbm7iAp6aajPMjtsXKOEa+iTB56WhMVRGY3757spLT1SGAG7SRyK7qZxnPMRVFxjhl1WcsCAICNX10cLC+R2VoIF7E6nhoBdWV1ysluxXEqvvrphv2PCNtPM17WvabtcAQe8EXCjKLi3F80ThOM4qUeT4mupro43Ma9wDnmzRzJ4ae9djXKSbS4LmQsvrrkoyeG+Xecza3FH08IkjtmLw3rC4sQ49/gtGipjdZuy7DHtPVT01KnDGc44+07TTosh6KPUAQBAeOcACToBqT4Ilk42kss00VYyVueN2ZtyLi9rjQqc65QeJLDIVXQtjvQeURsMxIyulaYns3bsoLxYO46j3fEKdtKrUXvJ57Oop0+pdspxcWt1449fh99h0FSaggCAIAgCAIAgCAIAgCAIAgCAFAR2/mh9j/iux5o5PkyhYETTRwVYvu3l0cw7hnOV3991ua9zUYulKl81xXu5Hymizpa69SvVeYy9/B/fh1lo2zcDRSkag5LH/cYvO0PDUR9vwZ7O13nRTa7viiXG+QU0W5a1z8jBZ5ygDKLk6a+Sqag7Zb7wsvkaE7FRHo0m8LnwOdXV1bA3eyNgextszY84cBe1wXLRXVp7XuRck+rODJdfrdPHpLFFxXPGc+ZLxnG91TCoY3MHZcoJto4XBP8AJVUabft6OTxjPkX6rXKrTK+CznGPaRzNX5N4BTO0zZAJLkWvYEnip7ul3t30vHgVOWv3N/0H144/eSRh+KvqabewBgkvbLITlBBGYEt14ajzChZRGm3dszjuLaNVLU6fpKUt7sfLv5d3I4XR9vt2cu73O8Oa+beXyN7NtLdnj4rZtLo97jnexw7OZ5ewum6N7uNzeeeeeS5dXYdeTFZpZXxUrWWjNnyy3y5ubWhupI/vlfKqK64KdrfHkl8T0Jaq622VenSxHnJ8s9ix9+RnQYtIJ/ZqlrA8tzMfHfI8DiLHUHQ+4+F+WUQdfS1N460+aJU6uxXdBekpNZTXJ+/rNMuLTyzyQ0zYwIrZ5JbkZjyAHkfcVNUVQrU7W+PJIrlq77b5VadL0ebfb2LB18OdKWflwwPB/wAMktI5HXUc9FltVef6ecd5vodrj/WSz3cvMlKsuK3tAwT1VPTHVovLJ5AFrPjcf6gt+mfRUzt6+S+Z5GuitRqa9O+SzJ/BGWxU53L4XduB7mHyubfG49FzXxW+rFyksktkWPonTLnBtffn7jm7U772yl/Nds7rtd7L7z17lo0nR9BPny4+fL+THtLp/wA3Vjd5+jz7uf8ABt233nsTN7kz7wX3d8vB9rX14WUNBufmHuZxjr59RPbHSfk10mN7e6uXX2ljr3zBjdy1jnEgdckNaLHU21PLQd6w1qty9NvHcevc7VFdEk338l3nHrsTq6YCSZsL4rgO3WcObc2v1tD/AHwWqumi57sG0+rOMeR592p1emXSWqLj17uU17yVtHjhp4WSsaH53AC5IFi0uB8eHxVel03S2OEnjBdtDXflqVZFZy/5NNTPXxsMhFO8NF3MbvAbDU5STxspQjpZy3VvLPXwIWT19cHNqDxxaWfI2yYg+ek3sAYC5pzCS+gAIeBbibjRRVUar9yzPDs8ix6ieo0vSU44rr8+Rztg99uWfm9zd3628vf+G11ftDo+kfPe4eBj2L0/Qx9Xc49u99Dp4Biz55Klrg0CJ+VuW+ou4a3P7IWfUURrjBrrWTZotXO+dkZJei8LHtNLcWmnke2lbHkjOV0smYgu5hgbx8/6Xm6K6op2t5fUvmQWruvslHTpYjwcnnn2JI9w7FZvanU0wjJDM4fHmGmmhBv3rltFfQq2GeeMMUaq78y9PalyzlZ+ZtwvFnyVNRCQ0NitlIvc379VG2iMKoTXNlmn1U7NRZU0sRxgYpiz46mnhaGlst8xN7i3dqlNEZ1Tm+aOajVzr1FdSSxLOTLFsWcyRkELA+Z4v1iQxjR9Z1teXD+l1NEZRdljxFe99yO6rVzhYqalmb48eSXayJPitRTuYalsTonuDd5FmGQnhmDuI/kfI2RoquT6JvK44fX7imer1GmlF6hRcW8Zjnh456ixLCeqEAQBAEAQBAEAQAoCO380Psf8V2PNHJ8mcHZGmbLQCN4u12cH+I8PFb9bNw1O8uaweRsuqNuhUJcnn4nHq6lzKOpo5T14cmU/rRbxmUjyuPQgclqhBSvhdDlLOe54Z591koaS3S2etDGO+OVgsFXi24p6cNbnkkaxjG3sC4tGpPdqPeFhhR0ts8vCWWz1rtX+Xor3VmUsJIjY5SVHs0zpaj6hJjjY1rPK5BcR6hWaeyrpYqEevm3x+hTrKdR+WnKyzq5JJL3vLIGN/oqHyj+Suo/ey9pl1n/S4f8AEuFN+bb9kfJeXL1me/D1F4Fb6Ovoz/3rvuMW/af6y8Pmzxtgftpf5P4IdHP0Z/70/cYu7U/VXh82Ngft5f5P4IibGy1G5kEbIyd64udI9w61m3GUNPzVmujVvreb5Lkv5Kdkz1HRS3IrO88tvHHh1JHXOETyTQzTSRgxE2bGx2t+IJc5ZfzFcK5Qgnx7X/Bv/KXWXQttkvR6kn1+LNVZhM8U0lRSuac+r4X8HEfqnv8AO3E68lOF9dlaru6uTRC3SX03Sv0zXHnF9fgdDAMYFTGXZS1zTlew8j/L+qo1OndMsZynyZq0WsWphvYw1wa7GdNZzYUvB8ScaipqBBLKHuyMdGAQGN8yONmlerfSlVCpySxxee1/bPn9JqJSvsvUJSTeE12LxfgZYfWFmIkmN8TahvZkAHXaNDoT3H1cllalpeDTcezs+/gKLnDaDbi4qa5PtX35knaf6ZQfbP3mKvSfoW+H1Lto/u9P4v5HvSJ9Fb+8b916bM/Wfh9Bt39sv8l8zoY1ixh3UcbQ6WU2YDo0cLl1uWvzVFFCs3pSeIrma9Xq3TuwgszlwXZ4s5W1NJMKSV0tRm7H5NrGtZq9o46uNvPktOjsrd0VCOOfFvjy9xh2nVctLOVlmeXBJJc17fMi7Xfo+k/2/wD1OVmi/cz9vxKNq/sKv+P/AMlvxH81J9h33SvLq9deKPfu/Tl4Mr+yf6OPlL+K26z917jy9l/sP/Y37B/Q2/ad81HaP679hZsX9pHxfxIGzTiHYkRxD3Eed5LK7VJNU57F8jNs9tS1LXa/mTtgmgUjbc3Ov53t8gFTtFvp37DRsVJaRY7Wao/0q79z/JSf7Jf5EY/9Tf8AgebP/Tq3zb+Kan9tX7Tmi/e3+w82h+nUXmfmF3TftrBrv3tHtNLZZRidRu2Nc7dtAzuLQG2jJ4NN9VJxg9JDeeFl8uPaVKVq2jZuJN4XN44cO59ZOxLC6mpjMcr4WNJB6jXvdpqNSR8lVVfTTLegm334Rp1Gl1Opg67JRS7k2/Nr4HfibYAXvYAX71iby8nqRWFgyXDoQBAEAQBAEAQAoDRGLxgd7fwSPUckspnP2VoXw0zI5BZwLrgEHi4kahadZbGy1yjyMWzaJ0adQnz4/EhbYYC6oa18X5xvVOtszDyJ8Dr6lXaLVKpuM+XzM21dBLURUq/WXDxRni2CySRUxYWiaDKQHdkkBtwSPFo9y5TqIwnNS9WWSWq0U7a63DG/DDWeXVw8jHEpaqaF8XsmUvGUuMsZaPHTUpVGiuanv5x3M5qJaq6p19FhvhneWEY4tg0rqGOnaA6RuQGxsOrxsTZdp1EFqXY+Tyc1Oitloo0R4yWPIsEDCGNB4hoHrZYpPMmz1IpqKXccbY3DJKeBzJQA4yF1gQdC1o5eRWrXXQtsUodh52ydLZp6XCznnPkjRs7h89K90ORr4XPLhKHAFotYXbxJ6o+Oqnqrar4qecSxjBXoNPfpJOrdTg23nPL2e4Pw6emmkkpmtkjlOZ0TnZSHcy0nTn+FtAitqugo2vDXJ8zr02o01srNOlKMuLi3jj3ffyOhh9VVPeN5AyKPW95A91+VsunvVNkKIx9GTb8MI1UW6qc/TrUY+OX5GmqrK1rnNZTMeLnI8SAAN+rmabEm3GylCvTtJubXasFdl2ti2o1p9jz7spmWzOEOp2PMjg6SR2Z5HC/cPefeuau9WyW6uC4I7s/SS08HvvMpPLJuLtkMMgiF3lpDdQNTpe57r39FVS4qxOfI06lWOmSr9Zrga8AoNxTxxniBd32jq74m3opam3pbXIhoqOgojX1rn49ZA2swuSUQvhAMsT8wuQNOJ4+LWq7R3Qrcoz5NGbaelsuUJ1etF5+/akNo8MllME0QG8hdmyONgb5SRfhxbb1KaW6EFKE+T6zmv0ttrrtq9aLzh9f3g1bR0U9TSsbug2XOCWZwQAA4drgeI96lpbKqbm85WOeCGvov1WmUd3Es5xnx6yRj2FyPdBNDl3kJ7LtA4G1xflw+Khp7oRUoT5S8i7W6WycoW1Y3o9T6yLjPtVTC6H2Xd58t3OlYQLODuWp4KyjoabFPfzjuZRq/zWppdXRbuccXJYXHPUNo8GlkpYIWAOfGWZtQB1WFpIJtzKaXUQhdKcuTz8Tmv0VtulhVDi1jyWCwVjC6N7RxLXAeZBAWGDxJNnrWxcoNLsZy9msNfFSiGUWPXuAQdHE8x4FadVdGd2/DuMWz9NOrTKqznx8yPszR1FP+QexrogXEShw58Bl48fcp6uyq3+pF8ez+SnZ9Oo039GUU48fSz8jZs5hkkUlU6RoAkkzN1BuLvPp2go6q6M4wUepfQnoNNZTZbKa4SeV5kejoaijc9sMYmhc7M1ucMcwniLu0I0+CsnZVqEnN7sl3ZTKqqNRo5SjVHfg3lLOGveR8Oke7EyZGBjtz2Q7PYdW1zYaqdqitJiLys+BVRKyW0W7Fh7vLOSTU4fUQVT6iBjZWygZ4y4MIItqCdOXxOnNVxtqspVdjw1yfMts0+oo1Mr6UpKXNZwzWaOpnqYJpIWwtiPAvDyb92UKXSU1VShGW833YI9DqdRqIWzgoqPflv3EzGsKkMrKmnLRK0ZXNd2Xt7vPX5cLKqi+G46rOT8jRq9LY7Y6ihreXBp8mhHXVriB7Kxmou50ocLX1sG68EdWmSzvt+C+ojfrZNLoku9yT+B3VjPSCAIAgCAIAgCAIAUBrpuw37I+SIM2IAgCAIAgCAIAgCAIAgCAIAgCAIAgCAIAgCAIAgCAIDjNwt/txqLtyGPJa5zX05WtbTvWp3x/L9H15yYFpZ/nHfwxu47zsrKbwgCAIAgCAIAgCAIAgCAIAUBrpuw37I+SIM2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3557" name="AutoShape 11" descr="data:image/jpeg;base64,/9j/4AAQSkZJRgABAQAAAQABAAD/2wCEAAkGBxQTEhMTExMWFhUWGBoZGBUVGRgWFxgVGBgYFhQbGBkcHCghGCAnGxQaITElJSotLi4uFx8zODMsNygtLisBCgoKDg0OGxAQGywlICYwLCwwMC00MiwsLC8sNDQsLCwvLi0sLzQsLDQsLCwsLCwsLDcsLDQsLCwsNCwsNCwsLP/AABEIAJsBRAMBEQACEQEDEQH/xAAcAAEAAgMBAQEAAAAAAAAAAAAABAYCAwUBBwj/xABEEAABAwIDBAcEBQoFBQAAAAABAAIDBBEFEiEGEzFBByIyUWFxgRSRobE0QnKywSMzNVJic5LR4fBDU4KDwhWio7Px/8QAGgEBAAMBAQEAAAAAAAAAAAAAAAIDBAEFBv/EADoRAAICAQEEBggFBAEFAAAAAAABAgMRBAUSITETQVFhcaEiMoGRscHR8AYUMzThI0Jy8YI1UmKSsv/aAAwDAQACEQMRAD8A+4oAgCAIAgCA1T1DWdo28OfuXG8DBzJsVcT1QAPHUqLkS3TT7e++rj6ALm8zuESGYnZttSe82/Diu7xzBmzFO8X8hY+7UfFd3huk6GdrhcFdyRwbV0BAEAQBAEAQBAEAQBAEAQBAEAQBAEAQBAEAQBAEAQBAEAQBAEAQBAEAQEPEKzILDtH4DvUW8HUjiOcSbk3PeoEzxcAQBAetNtQugzbOb8b34/z8/FMg69BV5uqTryPePHxU0yDRNUjhgyVpJAcCRxAIJHn3Lri1xaIqUW8Jma4SCAIAgCAIAgCAIAgCAIAgCAIAgCAIAgCAIAgCAIAgCAIAgCAIDXPKGtLjy/sI2CuyyFxJPEqosMVwBAEAQBdBrfO0cXNHmQFXK2EPWkl7SyNVkvVi37DCLEog4HeNFjxv/d1Utbp8+uveWvRajHqMstDXslF2Pa488pvY81prurs9Rp+Bnsosr9eLXiczG4GyPDRTsdJyfI8R/wAJb+UPuA8V6NEnCOXJpdiWfjwPI1dasluqtOXa3j3Y9L75kCj2XqAQX1kgHNsbn+4Oc75hXT1tXKNa9uPp8zLVsvUZTndJdyb8m38iw0FCIgevI+/OR5efS+g48lhst3+pLwWD1aaFUn6Un4tv/RLVZeEAQBAEAQBAEAQBAEAQBAEAQBAEAQBAEAQBAEAQBAEAQBAcvGpOy31PyH4qEiUTkSSBuriB5kBVTnGCzJpeJZCEpvEU34EOTGIh9a/kD81intPTReN7PgjbDZmplx3ceLIc2P69Vlx3uNvgFis20k/Qj7zbXsZ49OXu+/kQ5MWmebN08GC5/ErHLaWqteIcO5L/AGbI7N01SzLj3t/6N8UFS8auc0ftHL8Bqr66toXLjJpd/D+Siy7QUvhFN9yz/B7JgwGskwHn/MlXw2HOx8Zt+Cz8zPbt2upeql4tIhymmZ9d8h7miw95HyXp0fhRt+m3jvx8uJ42p/GdUF6GG+7PxeEeU2JC9oqYF3K5LyPgvXr/AA9pNP6TaXj9W2eJL8V63U+jXBt9z+SSOlR1FRJJunyvaSL7iC28IOlyeEQ07TyOFhcq2VulqW7Ut595OnR7R1P9S+XRw7uHu58fey7YZQMiYA1gaTq6xLiXc7uOrvM/BZLLZ2PMmb6qKqVitcPN+JMVZaEAQBAEAQBAEAQBAEAQBAEAQBAEAQBAEAQBAEAQBAEAQBAa5ZcvInyBPy4KMpYJRjvEOaoncDuog098zhb0ay5PqQs8rL5L+nHH+T+Sz8jRGuiL/qTz/ivm8fMrWK0dS59nzi4H1QWi3HkB3rz7tLrLPWtx4cDfVqtFX6tT9vH4kSPARxe9xPhp873VcdjwfGybb++3JOe2JLhXFJd/8YMJqGmjPXf6F2vuAutVGwIT4xjKXw+Ri1H4idXCcoxfn7sv4Hgq6NmosSPBzvmLL0atg7r4VL2/yzzLfxNW007s+CfyRHn2laAd3HqebrD4Dj7161Wx8PM2vZ9Tw9R+JMxxXF5/8vp/JyZMRmkNs7yTybcfAL0o6aitZ3V7fqzw567V3yxvyb7Fw8kbocFneQXNLRzc88PTiqp6/T1rg89y+8GirZGsvknJY75fTmK2poqQflJN9IP8Nljr4gGzeP1j6Lyr9qWz4R4Lz959Zs38JKTTkm++XCPsXX5+w00FdXVthA1tJT/5gF3EcLNvx8wBwOq86U5TeWz6V6XQ6CO6/Skv7VwS93z9xeNl8Njp3BkYPWJLnOOZz3EEkuceJ0XYLDPL1F87nvT9nYvAtStMwQBAEAQBAEAQBAEAQBAEAQBAEAQBAEAQBAEAQBAEAQBAEAQBAaqipZGLve1g73ENHxUowlJ4iskLLYVrM2ku/gU/aDaGFryWESE27J6vd2v5XWqrZttjzL0V3/Q83U7a09KxD0n3cvf9CtVePyvOhyDubx9/FenVs6mC4rL7/oeDqNt6m1+i91d31OfHE+Q6BzieNrnU962SnCtcWkvcedCq2+XopyfvOrTbNyHtFrP+4/DT4rz7Nq1R9VN+X37j16dgaifGxqPm/Lh5k+XDKWnZnmcLD6z3WBPcAOPlqvOt2ndLk8I93Sfh6htRUXN/fUurxK7im38UYy0kQP7bhlb6NFifWywTtnN5k2/E+u0X4eUF6eIrsjj7+JwWNrsUfqSWA2J7MLPTmfedVXzPVf5TZ8e/3yf37i5YPsFTwlr3l0zhyfYMv35OfqSpbp42o2xfanGPoru5+/6FsC6eSTMJjvJfuBP4fipR5nHyO4rCAQBAEAQBAEAQBAEAQBAEAQBAEAQBAEAQBAEAQBAEAQBAEBzMZx2GmHXdd3KNurj6ch4laKNNZc/RXDt6jFq9fTpl6b49i5lRrtvJHC0UbWces45z4EaAD1uvTr2XBeu8+R4N237ZLFcUu98fp8znRYTV1kmZ7XcgZJBlaAO7TX0HNXu/T6eOI+5cfv2mSOj1mts3pp+L4L78DtSbCtaG3lcb3BsA0Xtcd/dZYZ7Vn/bFHrQ/D1X9037OH1MYsCgFupe3Mkm/mL2WOW0dRL+7HuPQhsbRwx6Gcdrf+vI21+Iw07C6R7GActAT4Bo1J05LFKTfFs9jT6Wdj3ao+7kUDFekeV2ZsEbWDgHv6z/MDsg+d1DLPoqNhwjh2yz3Lgvr8Ctx09VWvLg2SZ3AuPAeGY9VvlouHpOem0kcZUV9+1l2wbo5jaA6peXu5sYcrB4E8XellLHaeJqNtzbxSsLtfMulJSsiY2ONoaxvBo4BdPFsslZJym8tm5CAQHUwVnad5D8T+CnEjI6imRCAIAgCAIAgCAIAgCAIAgCAIAgCAIAgCAIAgCAIAgCAICHXUTpdN7IxvdFZpPm4gn3WVtdihx3U/Eouplbw32l3cPPj5YIcGy9K033WZ3El5c+57yCbH3K2WtuaxvY8OBmhsvSxedzL78v4nThpmM7DGt+yAPks8pylzeTbGuEPVSXgbVEmcjaTHKeliLqiQNB7LRq9x5ZW8Trz4DmoyaS4mjTaa2+W7Ws/A+U4p0hvkzR0sJBdcNc7rP17mN0B9SqXI9+nYsYenfLgurq97K9Q7H1kxvui2+uaXq+++t/RcS7D0LNp6WpY3s+HH+C0YD0dhrg+pe19v8Nl8pPLM42JHgB698sdp5eq205LdpWO98/cXuCFrGhrGhrRwa0AADwAXTwpScnmTyzNCIQBAetaSQBxK6CxU0ORoaOXz5qxLBWzaugIAgCAIAgCAIAgCAIAgCAIAgCAIAgCAIAgCAIAgCAIAgCAIDF5IBIFzbQd57kOrmVTE6DE6klu/ho4SP8ABzSzE9xcQwN77tII8VW1N9x6NVujpWd1zl38F8/MgxdFdJmzyyVEzj2s7x1j3khod8U6JFz21fu7sFGK7l9ryLFTbM08LMtPEyI/rNGp8HO7TvUqW4uo863U22vNkm/vsIUsZabOFioEDFcAQBAEB61pJsBc9wXQdnD6LJ1ndr5KaWCDZOUjgQBAEAQBAEAQBAEAQBAEAQBAEAQBAEAQBAEAQBAEAQBAEAQBAEAQBAEBhLEHCzhdMA582Ej6rreB1+Khukt4jnC3+B9f6Lm6zuUetwt/7I9f6JusbyJEWEj6zifAaKW6c3idDC1ujQApYImxAEAQBAEAQBAEAQBAEAQBAEAQBAEAQBAEAQBAEAQBAEAQBAEAQBAEAQBAEAQBAEB411wCOBQHkkgaC5xAABJJNgANSSeQQEGgxymncWQ1MMrgMxbHIx7soIBNmkm1yNfEKUoSjxaZxST5M6CidORtTtFFQU7qibMWghoayxc5zuAaCQOFzx4Aqyut2S3URlJRWWNlsc9tp21Ahkia8nKJcoLm8njK49U8r2va/AglZDclu5ydTysnXVZ0IAgCAIAgCAIAgCA0R1sbnmNsjDI0XLA4FwF7XLb3Auu4eMnMm9cOhAEAQBAEAQBAEAQBAEAQBAEAQBAEAQBAEAQBACgNdN2G/ZHyRBlN6YMX9nw2VoPWnIhHk+5k/wDG149QtGlhvWLu4ldst2J8j2Mmfh+JUT3mzZmRk8rw1IytJ8A6zv8AQt9qVlckur5GavMJrPWfoyrqWRMfJI4NYxpc5x0AaBck+i8lJt4RtPjm0+3MFe5pbhc9XBTuLsxfJGwH9aRjGOFrD654E6C5W+uiVf8Aek39/eCh2J8lk+ibEbZQYjG4xAsfHYPida7QeyRbQtNjY+HALLdTKt8SyE1JcCnTdM2d+SloJZjrYF+V5A55GMf81etHhZlLH37Cvp03hIsdd0gR09DBVVUTo5ZwSymacz+Pe4NsA0tJJAtmtqbXqjp3KbjF8F1lkpqKyyu03TJZzDUUEsMUmrJQ4vzN06zQ6NoeNQTlJ9Va9H/2yyyvpuWVguu0W1sNLRiss6WJ2TJu7dbP2TckWH92WeFTlPc5MtlJRWSjx9MEzmulbhchgabOlEji1tuN3CHKDrwLuYWn8nHlv8fvvKldlZwXjY/a6nxGNz4SQ5lg+J9g9hN7XsSCDY2I7jzBAzW0yreGWwmpLKK/tV0oRU05paeB9VO05XNYcrQ/mwENc5zhzAbpwvcEC2vSuUd6TwiErUnhcTZsh0mRVc3s00L6ac3AY85mlw4tzENIdpwLR79Fy3TOC3k8oQtUnjrMtuOkqPD5txuHyyZA/tNYyziQOtqb9U/VSnTOxZyLLVA41V0jTy0dW6XDpIgGtjF3vJO+bIMwDom6NDLk+IU/y8VNJSz9+Jx2ei+BQ+iraD2KpdaB0u9DI+ppku8dY6HRatTXvx58iimbyfo9eSbQgCAIAgCAIAgCAIAgCAIAgCAIAgCAIAgCAIAgBQGum7Dfsj5Igz4n03YkJ66no84YyMDO4nRr5nC5d9lga7ycV6Okjuwc/vgZbnmSiQ+mKpo5vZH0k0UmRhhc2NwJDG2MXDkLvHqFLSqccqS7zl7XBosu22PuqdnopgdZTEyUj9drrS+meP3FU1V7uox2ZLLJZryc7o82ukp6GOCnwypqH5nl0jGlsTnOebflA13BuVuo+qp30qU8ykl8TlU8RWEb+izZatp8QfUS0xgheyRti+M2DnNexuUOvplAvbkuam2Eq91PLFUJRk3grnQr+lB+6l/4q3V/plWn9Y3dNEhkxVsbicojiaO4BznFxH8XwC5pOFTaJX+ukXvpupWf9MBsBu5Y8luXFlh/pcVm0jfSFt69AovtDnbM5XXtHVZW3/VLs/zeVpxjU+wqzmku/QewOwx7XAEGaQEHUEFrAQVm1f6hbR6hQuiWYw4nKyO5bup2243DCHNJ79WD3nvWrVelUm+4qpeJtG7oLG8xJ739Zwp5H5jxzukiDnednu95TWcK8LtFHrs1dMztxiwlj0eI4Zbj/MY5wafdG33JpPSqw+9C7hNNGPTl+kv9iP70i7o/0/ac1HrI+57RfRKn9zJ9xy8yHrI1vkfHugD6VU/uW/fC3631UZtPzZ9yXnGoIAgCAIAgCAIAgCAIAgCAIAgCAIAgCAIAgCAIAUBqpz1G/ZHyRBnxXZrZSauxWaorqWVsDt5JaVrmB17MhZfQ3DSDp/lr0bLYwqUYPiZYwcp5kiz7cdG9L7FMaOmDZ2gOZkL3OdlcC9oBJuS24HjZU06mW+t58CydUd3gjjbBbN1E+HVuHVUMsIc5skMkjHAB5sdL2uA+NpI5h5Vl1kY2Rsi8ka4twcZHO2frsXwcPpzQvnjLi4ZWSSNDjYEskjBsDa+Vwv4A3U5xpu9LewzkN+HDGT6BsHj2IVT5jWUfs8WVpiJa5hvc5w4PdmJNwQcoGhWW6uuCW68sthKT5ooHRJs9VQYiJJqaaNm7kGZ7HNbc2sLkLTqrISrwmU0QkpcUWHpg2Glqyyqpm55GNySRggOcwEua5lzYkFzrjiQRbhY1aW9Q9GXIndXvcUVjHa7F8VjhpHUMjMjg573RyRB7wC0Oc54DWjrE2F7nhwsroRpqblvEJb80lg723mAChwCOmBzFsjC9360jnFzyPC5sPABVU2dJfvE7I7teCtbE7U11PQvgpKCWXO95bUMbI9rHODQRlawi4sDq4ceCuuqhKe9KWO4rqlJQwkW/og2ElpC+qqm5ZXtyMjuCWsJBcX2JFzlbpyAN+NhRqr1P0Y8i2mvd4srlRs5XYNXuqaSndUQHMGhjXP8AyTzcxva27mlpA61rHKD3gXKyF0N2TwyvclCWYmzCNma3FcRFZWwOghDmuLXtLCWx2yRsY7rEG2riANXEcguSshVXuQeWdUJSnvSMemLZ6qnxDPDTTSM3LBmYxzhcF9xcDjqPemlshGGG+s5dBuSwfaK6m3sUkZNg9jmE92Zpb+K89PDyaXyPhexlDiWFVpb7DJJvLROc1j3xZS8flGyNFgBa+ttDrZeldKu2Gd4zVxlCXLgffF5hqCAIAgCAIAgCAIAgCAIAgCAIAgCAIAgCAIAgCAFAaoDZjT+yPkiDeCPhmKxVAcYn5spsdCCL8NCAf/ittosqeJrBn0+rp1CbqecffWbq6sZEwySHKxtrmxPEgDQC/EhRrrlZLdjzJ3XQpg5zeEjZFIHNDhqCAQfA6hRaaeGWRkpJNdZmuHQgCAICNQ10cwLo3hwBykjhewPHnoRwVllU63iSwVU313Jut5SeCr9K+EzVVAYqeMySbxhygtBsCbm7iAp6aajPMjtsXKOEa+iTB56WhMVRGY3757spLT1SGAG7SRyK7qZxnPMRVFxjhl1WcsCAICNX10cLC+R2VoIF7E6nhoBdWV1ysluxXEqvvrphv2PCNtPM17WvabtcAQe8EXCjKLi3F80ThOM4qUeT4mupro43Ma9wDnmzRzJ4ae9djXKSbS4LmQsvrrkoyeG+Xecza3FH08IkjtmLw3rC4sQ49/gtGipjdZuy7DHtPVT01KnDGc44+07TTosh6KPUAQBAeOcACToBqT4Ilk42kss00VYyVueN2ZtyLi9rjQqc65QeJLDIVXQtjvQeURsMxIyulaYns3bsoLxYO46j3fEKdtKrUXvJ57Oop0+pdspxcWt1449fh99h0FSaggCAIAgCAIAgCAIAgCAIAgCAFAR2/mh9j/iux5o5PkyhYETTRwVYvu3l0cw7hnOV3991ua9zUYulKl81xXu5Hymizpa69SvVeYy9/B/fh1lo2zcDRSkag5LH/cYvO0PDUR9vwZ7O13nRTa7viiXG+QU0W5a1z8jBZ5ygDKLk6a+Sqag7Zb7wsvkaE7FRHo0m8LnwOdXV1bA3eyNgextszY84cBe1wXLRXVp7XuRck+rODJdfrdPHpLFFxXPGc+ZLxnG91TCoY3MHZcoJto4XBP8AJVUabft6OTxjPkX6rXKrTK+CznGPaRzNX5N4BTO0zZAJLkWvYEnip7ul3t30vHgVOWv3N/0H144/eSRh+KvqabewBgkvbLITlBBGYEt14ajzChZRGm3dszjuLaNVLU6fpKUt7sfLv5d3I4XR9vt2cu73O8Oa+beXyN7NtLdnj4rZtLo97jnexw7OZ5ewum6N7uNzeeeeeS5dXYdeTFZpZXxUrWWjNnyy3y5ubWhupI/vlfKqK64KdrfHkl8T0Jaq622VenSxHnJ8s9ix9+RnQYtIJ/ZqlrA8tzMfHfI8DiLHUHQ+4+F+WUQdfS1N460+aJU6uxXdBekpNZTXJ+/rNMuLTyzyQ0zYwIrZ5JbkZjyAHkfcVNUVQrU7W+PJIrlq77b5VadL0ebfb2LB18OdKWflwwPB/wAMktI5HXUc9FltVef6ecd5vodrj/WSz3cvMlKsuK3tAwT1VPTHVovLJ5AFrPjcf6gt+mfRUzt6+S+Z5GuitRqa9O+SzJ/BGWxU53L4XduB7mHyubfG49FzXxW+rFyksktkWPonTLnBtffn7jm7U772yl/Nds7rtd7L7z17lo0nR9BPny4+fL+THtLp/wA3Vjd5+jz7uf8ABt233nsTN7kz7wX3d8vB9rX14WUNBufmHuZxjr59RPbHSfk10mN7e6uXX2ljr3zBjdy1jnEgdckNaLHU21PLQd6w1qty9NvHcevc7VFdEk338l3nHrsTq6YCSZsL4rgO3WcObc2v1tD/AHwWqumi57sG0+rOMeR592p1emXSWqLj17uU17yVtHjhp4WSsaH53AC5IFi0uB8eHxVel03S2OEnjBdtDXflqVZFZy/5NNTPXxsMhFO8NF3MbvAbDU5STxspQjpZy3VvLPXwIWT19cHNqDxxaWfI2yYg+ek3sAYC5pzCS+gAIeBbibjRRVUar9yzPDs8ix6ieo0vSU44rr8+Rztg99uWfm9zd3628vf+G11ftDo+kfPe4eBj2L0/Qx9Xc49u99Dp4Biz55Klrg0CJ+VuW+ou4a3P7IWfUURrjBrrWTZotXO+dkZJei8LHtNLcWmnke2lbHkjOV0smYgu5hgbx8/6Xm6K6op2t5fUvmQWruvslHTpYjwcnnn2JI9w7FZvanU0wjJDM4fHmGmmhBv3rltFfQq2GeeMMUaq78y9PalyzlZ+ZtwvFnyVNRCQ0NitlIvc379VG2iMKoTXNlmn1U7NRZU0sRxgYpiz46mnhaGlst8xN7i3dqlNEZ1Tm+aOajVzr1FdSSxLOTLFsWcyRkELA+Z4v1iQxjR9Z1teXD+l1NEZRdljxFe99yO6rVzhYqalmb48eSXayJPitRTuYalsTonuDd5FmGQnhmDuI/kfI2RoquT6JvK44fX7imer1GmlF6hRcW8Zjnh456ixLCeqEAQBAEAQBAEAQAoCO380Psf8V2PNHJ8mcHZGmbLQCN4u12cH+I8PFb9bNw1O8uaweRsuqNuhUJcnn4nHq6lzKOpo5T14cmU/rRbxmUjyuPQgclqhBSvhdDlLOe54Z591koaS3S2etDGO+OVgsFXi24p6cNbnkkaxjG3sC4tGpPdqPeFhhR0ts8vCWWz1rtX+Xor3VmUsJIjY5SVHs0zpaj6hJjjY1rPK5BcR6hWaeyrpYqEevm3x+hTrKdR+WnKyzq5JJL3vLIGN/oqHyj+Suo/ey9pl1n/S4f8AEuFN+bb9kfJeXL1me/D1F4Fb6Ovoz/3rvuMW/af6y8Pmzxtgftpf5P4IdHP0Z/70/cYu7U/VXh82Ngft5f5P4IibGy1G5kEbIyd64udI9w61m3GUNPzVmujVvreb5Lkv5Kdkz1HRS3IrO88tvHHh1JHXOETyTQzTSRgxE2bGx2t+IJc5ZfzFcK5Qgnx7X/Bv/KXWXQttkvR6kn1+LNVZhM8U0lRSuac+r4X8HEfqnv8AO3E68lOF9dlaru6uTRC3SX03Sv0zXHnF9fgdDAMYFTGXZS1zTlew8j/L+qo1OndMsZynyZq0WsWphvYw1wa7GdNZzYUvB8ScaipqBBLKHuyMdGAQGN8yONmlerfSlVCpySxxee1/bPn9JqJSvsvUJSTeE12LxfgZYfWFmIkmN8TahvZkAHXaNDoT3H1cllalpeDTcezs+/gKLnDaDbi4qa5PtX35knaf6ZQfbP3mKvSfoW+H1Lto/u9P4v5HvSJ9Fb+8b916bM/Wfh9Bt39sv8l8zoY1ixh3UcbQ6WU2YDo0cLl1uWvzVFFCs3pSeIrma9Xq3TuwgszlwXZ4s5W1NJMKSV0tRm7H5NrGtZq9o46uNvPktOjsrd0VCOOfFvjy9xh2nVctLOVlmeXBJJc17fMi7Xfo+k/2/wD1OVmi/cz9vxKNq/sKv+P/AMlvxH81J9h33SvLq9deKPfu/Tl4Mr+yf6OPlL+K26z917jy9l/sP/Y37B/Q2/ad81HaP679hZsX9pHxfxIGzTiHYkRxD3Eed5LK7VJNU57F8jNs9tS1LXa/mTtgmgUjbc3Ov53t8gFTtFvp37DRsVJaRY7Wao/0q79z/JSf7Jf5EY/9Tf8AgebP/Tq3zb+Kan9tX7Tmi/e3+w82h+nUXmfmF3TftrBrv3tHtNLZZRidRu2Nc7dtAzuLQG2jJ4NN9VJxg9JDeeFl8uPaVKVq2jZuJN4XN44cO59ZOxLC6mpjMcr4WNJB6jXvdpqNSR8lVVfTTLegm334Rp1Gl1Opg67JRS7k2/Nr4HfibYAXvYAX71iby8nqRWFgyXDoQBAEAQBAEAQAoDRGLxgd7fwSPUckspnP2VoXw0zI5BZwLrgEHi4kahadZbGy1yjyMWzaJ0adQnz4/EhbYYC6oa18X5xvVOtszDyJ8Dr6lXaLVKpuM+XzM21dBLURUq/WXDxRni2CySRUxYWiaDKQHdkkBtwSPFo9y5TqIwnNS9WWSWq0U7a63DG/DDWeXVw8jHEpaqaF8XsmUvGUuMsZaPHTUpVGiuanv5x3M5qJaq6p19FhvhneWEY4tg0rqGOnaA6RuQGxsOrxsTZdp1EFqXY+Tyc1Oitloo0R4yWPIsEDCGNB4hoHrZYpPMmz1IpqKXccbY3DJKeBzJQA4yF1gQdC1o5eRWrXXQtsUodh52ydLZp6XCznnPkjRs7h89K90ORr4XPLhKHAFotYXbxJ6o+Oqnqrar4qecSxjBXoNPfpJOrdTg23nPL2e4Pw6emmkkpmtkjlOZ0TnZSHcy0nTn+FtAitqugo2vDXJ8zr02o01srNOlKMuLi3jj3ffyOhh9VVPeN5AyKPW95A91+VsunvVNkKIx9GTb8MI1UW6qc/TrUY+OX5GmqrK1rnNZTMeLnI8SAAN+rmabEm3GylCvTtJubXasFdl2ti2o1p9jz7spmWzOEOp2PMjg6SR2Z5HC/cPefeuau9WyW6uC4I7s/SS08HvvMpPLJuLtkMMgiF3lpDdQNTpe57r39FVS4qxOfI06lWOmSr9Zrga8AoNxTxxniBd32jq74m3opam3pbXIhoqOgojX1rn49ZA2swuSUQvhAMsT8wuQNOJ4+LWq7R3Qrcoz5NGbaelsuUJ1etF5+/akNo8MllME0QG8hdmyONgb5SRfhxbb1KaW6EFKE+T6zmv0ttrrtq9aLzh9f3g1bR0U9TSsbug2XOCWZwQAA4drgeI96lpbKqbm85WOeCGvov1WmUd3Es5xnx6yRj2FyPdBNDl3kJ7LtA4G1xflw+Khp7oRUoT5S8i7W6WycoW1Y3o9T6yLjPtVTC6H2Xd58t3OlYQLODuWp4KyjoabFPfzjuZRq/zWppdXRbuccXJYXHPUNo8GlkpYIWAOfGWZtQB1WFpIJtzKaXUQhdKcuTz8Tmv0VtulhVDi1jyWCwVjC6N7RxLXAeZBAWGDxJNnrWxcoNLsZy9msNfFSiGUWPXuAQdHE8x4FadVdGd2/DuMWz9NOrTKqznx8yPszR1FP+QexrogXEShw58Bl48fcp6uyq3+pF8ez+SnZ9Oo039GUU48fSz8jZs5hkkUlU6RoAkkzN1BuLvPp2go6q6M4wUepfQnoNNZTZbKa4SeV5kejoaijc9sMYmhc7M1ucMcwniLu0I0+CsnZVqEnN7sl3ZTKqqNRo5SjVHfg3lLOGveR8Oke7EyZGBjtz2Q7PYdW1zYaqdqitJiLys+BVRKyW0W7Fh7vLOSTU4fUQVT6iBjZWygZ4y4MIItqCdOXxOnNVxtqspVdjw1yfMts0+oo1Mr6UpKXNZwzWaOpnqYJpIWwtiPAvDyb92UKXSU1VShGW833YI9DqdRqIWzgoqPflv3EzGsKkMrKmnLRK0ZXNd2Xt7vPX5cLKqi+G46rOT8jRq9LY7Y6ihreXBp8mhHXVriB7Kxmou50ocLX1sG68EdWmSzvt+C+ojfrZNLoku9yT+B3VjPSCAIAgCAIAgCAIAUBrpuw37I+SIM2IAgCAIAgCAIAgCAIAgCAIAgCAIAgCAIAgCAIAgCAIDjNwt/txqLtyGPJa5zX05WtbTvWp3x/L9H15yYFpZ/nHfwxu47zsrKbwgCAIAgCAIAgCAIAgCAIAUBrpuw37I+SIM2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3558" name="AutoShape 13" descr="data:image/jpeg;base64,/9j/4AAQSkZJRgABAQAAAQABAAD/2wCEAAkGBxQTEhMTExMWFhUWGBoZGBUVGRgWFxgVGBgYFhQbGBkcHCghGCAnGxQaITElJSotLi4uFx8zODMsNygtLisBCgoKDg0OGxAQGywlICYwLCwwMC00MiwsLC8sNDQsLCwvLi0sLzQsLDQsLCwsLCwsLDcsLDQsLCwsNCwsNCwsLP/AABEIAJsBRAMBEQACEQEDEQH/xAAcAAEAAgMBAQEAAAAAAAAAAAAABAYCAwUBBwj/xABEEAABAwIDBAcEBQoFBQAAAAABAAIDBBEFEiEGEzFBByIyUWFxgRSRobE0QnKywSMzNVJic5LR4fBDU4KDwhWio7Px/8QAGgEBAAMBAQEAAAAAAAAAAAAAAAIDBAEFBv/EADoRAAICAQEEBggFBAEFAAAAAAABAgMRBAUSITETQVFhcaEiMoGRscHR8AYUMzThI0Jy8YI1UmKSsv/aAAwDAQACEQMRAD8A+4oAgCAIAgCA1T1DWdo28OfuXG8DBzJsVcT1QAPHUqLkS3TT7e++rj6ALm8zuESGYnZttSe82/Diu7xzBmzFO8X8hY+7UfFd3huk6GdrhcFdyRwbV0BAEAQBAEAQBAEAQBAEAQBAEAQBAEAQBAEAQBAEAQBAEAQBAEAQBAEAQEPEKzILDtH4DvUW8HUjiOcSbk3PeoEzxcAQBAetNtQugzbOb8b34/z8/FMg69BV5uqTryPePHxU0yDRNUjhgyVpJAcCRxAIJHn3Lri1xaIqUW8Jma4SCAIAgCAIAgCAIAgCAIAgCAIAgCAIAgCAIAgCAIAgCAIAgCAIDXPKGtLjy/sI2CuyyFxJPEqosMVwBAEAQBdBrfO0cXNHmQFXK2EPWkl7SyNVkvVi37DCLEog4HeNFjxv/d1Utbp8+uveWvRajHqMstDXslF2Pa488pvY81prurs9Rp+Bnsosr9eLXiczG4GyPDRTsdJyfI8R/wAJb+UPuA8V6NEnCOXJpdiWfjwPI1dasluqtOXa3j3Y9L75kCj2XqAQX1kgHNsbn+4Oc75hXT1tXKNa9uPp8zLVsvUZTndJdyb8m38iw0FCIgevI+/OR5efS+g48lhst3+pLwWD1aaFUn6Un4tv/RLVZeEAQBAEAQBAEAQBAEAQBAEAQBAEAQBAEAQBAEAQBAEAQBAcvGpOy31PyH4qEiUTkSSBuriB5kBVTnGCzJpeJZCEpvEU34EOTGIh9a/kD81intPTReN7PgjbDZmplx3ceLIc2P69Vlx3uNvgFis20k/Qj7zbXsZ49OXu+/kQ5MWmebN08GC5/ErHLaWqteIcO5L/AGbI7N01SzLj3t/6N8UFS8auc0ftHL8Bqr66toXLjJpd/D+Siy7QUvhFN9yz/B7JgwGskwHn/MlXw2HOx8Zt+Cz8zPbt2upeql4tIhymmZ9d8h7miw95HyXp0fhRt+m3jvx8uJ42p/GdUF6GG+7PxeEeU2JC9oqYF3K5LyPgvXr/AA9pNP6TaXj9W2eJL8V63U+jXBt9z+SSOlR1FRJJunyvaSL7iC28IOlyeEQ07TyOFhcq2VulqW7Ut595OnR7R1P9S+XRw7uHu58fey7YZQMiYA1gaTq6xLiXc7uOrvM/BZLLZ2PMmb6qKqVitcPN+JMVZaEAQBAEAQBAEAQBAEAQBAEAQBAEAQBAEAQBAEAQBAEAQBAa5ZcvInyBPy4KMpYJRjvEOaoncDuog098zhb0ay5PqQs8rL5L+nHH+T+Sz8jRGuiL/qTz/ivm8fMrWK0dS59nzi4H1QWi3HkB3rz7tLrLPWtx4cDfVqtFX6tT9vH4kSPARxe9xPhp873VcdjwfGybb++3JOe2JLhXFJd/8YMJqGmjPXf6F2vuAutVGwIT4xjKXw+Ri1H4idXCcoxfn7sv4Hgq6NmosSPBzvmLL0atg7r4VL2/yzzLfxNW007s+CfyRHn2laAd3HqebrD4Dj7161Wx8PM2vZ9Tw9R+JMxxXF5/8vp/JyZMRmkNs7yTybcfAL0o6aitZ3V7fqzw567V3yxvyb7Fw8kbocFneQXNLRzc88PTiqp6/T1rg89y+8GirZGsvknJY75fTmK2poqQflJN9IP8Nljr4gGzeP1j6Lyr9qWz4R4Lz959Zs38JKTTkm++XCPsXX5+w00FdXVthA1tJT/5gF3EcLNvx8wBwOq86U5TeWz6V6XQ6CO6/Skv7VwS93z9xeNl8Njp3BkYPWJLnOOZz3EEkuceJ0XYLDPL1F87nvT9nYvAtStMwQBAEAQBAEAQBAEAQBAEAQBAEAQBAEAQBAEAQBAEAQBAEAQBAaqipZGLve1g73ENHxUowlJ4iskLLYVrM2ku/gU/aDaGFryWESE27J6vd2v5XWqrZttjzL0V3/Q83U7a09KxD0n3cvf9CtVePyvOhyDubx9/FenVs6mC4rL7/oeDqNt6m1+i91d31OfHE+Q6BzieNrnU962SnCtcWkvcedCq2+XopyfvOrTbNyHtFrP+4/DT4rz7Nq1R9VN+X37j16dgaifGxqPm/Lh5k+XDKWnZnmcLD6z3WBPcAOPlqvOt2ndLk8I93Sfh6htRUXN/fUurxK7im38UYy0kQP7bhlb6NFifWywTtnN5k2/E+u0X4eUF6eIrsjj7+JwWNrsUfqSWA2J7MLPTmfedVXzPVf5TZ8e/3yf37i5YPsFTwlr3l0zhyfYMv35OfqSpbp42o2xfanGPoru5+/6FsC6eSTMJjvJfuBP4fipR5nHyO4rCAQBAEAQBAEAQBAEAQBAEAQBAEAQBAEAQBAEAQBAEAQBAEBzMZx2GmHXdd3KNurj6ch4laKNNZc/RXDt6jFq9fTpl6b49i5lRrtvJHC0UbWces45z4EaAD1uvTr2XBeu8+R4N237ZLFcUu98fp8znRYTV1kmZ7XcgZJBlaAO7TX0HNXu/T6eOI+5cfv2mSOj1mts3pp+L4L78DtSbCtaG3lcb3BsA0Xtcd/dZYZ7Vn/bFHrQ/D1X9037OH1MYsCgFupe3Mkm/mL2WOW0dRL+7HuPQhsbRwx6Gcdrf+vI21+Iw07C6R7GActAT4Bo1J05LFKTfFs9jT6Wdj3ao+7kUDFekeV2ZsEbWDgHv6z/MDsg+d1DLPoqNhwjh2yz3Lgvr8Ctx09VWvLg2SZ3AuPAeGY9VvlouHpOem0kcZUV9+1l2wbo5jaA6peXu5sYcrB4E8XellLHaeJqNtzbxSsLtfMulJSsiY2ONoaxvBo4BdPFsslZJym8tm5CAQHUwVnad5D8T+CnEjI6imRCAIAgCAIAgCAIAgCAIAgCAIAgCAIAgCAIAgCAIAgCAICHXUTpdN7IxvdFZpPm4gn3WVtdihx3U/Eouplbw32l3cPPj5YIcGy9K033WZ3El5c+57yCbH3K2WtuaxvY8OBmhsvSxedzL78v4nThpmM7DGt+yAPks8pylzeTbGuEPVSXgbVEmcjaTHKeliLqiQNB7LRq9x5ZW8Trz4DmoyaS4mjTaa2+W7Ws/A+U4p0hvkzR0sJBdcNc7rP17mN0B9SqXI9+nYsYenfLgurq97K9Q7H1kxvui2+uaXq+++t/RcS7D0LNp6WpY3s+HH+C0YD0dhrg+pe19v8Nl8pPLM42JHgB698sdp5eq205LdpWO98/cXuCFrGhrGhrRwa0AADwAXTwpScnmTyzNCIQBAetaSQBxK6CxU0ORoaOXz5qxLBWzaugIAgCAIAgCAIAgCAIAgCAIAgCAIAgCAIAgCAIAgCAIAgCAIDF5IBIFzbQd57kOrmVTE6DE6klu/ho4SP8ABzSzE9xcQwN77tII8VW1N9x6NVujpWd1zl38F8/MgxdFdJmzyyVEzj2s7x1j3khod8U6JFz21fu7sFGK7l9ryLFTbM08LMtPEyI/rNGp8HO7TvUqW4uo863U22vNkm/vsIUsZabOFioEDFcAQBAEB61pJsBc9wXQdnD6LJ1ndr5KaWCDZOUjgQBAEAQBAEAQBAEAQBAEAQBAEAQBAEAQBAEAQBAEAQBAEAQBAEAQBAEBhLEHCzhdMA582Ej6rreB1+Khukt4jnC3+B9f6Lm6zuUetwt/7I9f6JusbyJEWEj6zifAaKW6c3idDC1ujQApYImxAEAQBAEAQBAEAQBAEAQBAEAQBAEAQBAEAQBAEAQBAEAQBAEAQBAEAQBAEAQBAEB411wCOBQHkkgaC5xAABJJNgANSSeQQEGgxymncWQ1MMrgMxbHIx7soIBNmkm1yNfEKUoSjxaZxST5M6CidORtTtFFQU7qibMWghoayxc5zuAaCQOFzx4Aqyut2S3URlJRWWNlsc9tp21Ahkia8nKJcoLm8njK49U8r2va/AglZDclu5ydTysnXVZ0IAgCAIAgCAIAgCA0R1sbnmNsjDI0XLA4FwF7XLb3Auu4eMnMm9cOhAEAQBAEAQBAEAQBAEAQBAEAQBAEAQBAEAQBACgNdN2G/ZHyRBlN6YMX9nw2VoPWnIhHk+5k/wDG149QtGlhvWLu4ldst2J8j2Mmfh+JUT3mzZmRk8rw1IytJ8A6zv8AQt9qVlckur5GavMJrPWfoyrqWRMfJI4NYxpc5x0AaBck+i8lJt4RtPjm0+3MFe5pbhc9XBTuLsxfJGwH9aRjGOFrD654E6C5W+uiVf8Aek39/eCh2J8lk+ibEbZQYjG4xAsfHYPida7QeyRbQtNjY+HALLdTKt8SyE1JcCnTdM2d+SloJZjrYF+V5A55GMf81etHhZlLH37Cvp03hIsdd0gR09DBVVUTo5ZwSymacz+Pe4NsA0tJJAtmtqbXqjp3KbjF8F1lkpqKyyu03TJZzDUUEsMUmrJQ4vzN06zQ6NoeNQTlJ9Va9H/2yyyvpuWVguu0W1sNLRiss6WJ2TJu7dbP2TckWH92WeFTlPc5MtlJRWSjx9MEzmulbhchgabOlEji1tuN3CHKDrwLuYWn8nHlv8fvvKldlZwXjY/a6nxGNz4SQ5lg+J9g9hN7XsSCDY2I7jzBAzW0yreGWwmpLKK/tV0oRU05paeB9VO05XNYcrQ/mwENc5zhzAbpwvcEC2vSuUd6TwiErUnhcTZsh0mRVc3s00L6ac3AY85mlw4tzENIdpwLR79Fy3TOC3k8oQtUnjrMtuOkqPD5txuHyyZA/tNYyziQOtqb9U/VSnTOxZyLLVA41V0jTy0dW6XDpIgGtjF3vJO+bIMwDom6NDLk+IU/y8VNJSz9+Jx2ei+BQ+iraD2KpdaB0u9DI+ppku8dY6HRatTXvx58iimbyfo9eSbQgCAIAgCAIAgCAIAgCAIAgCAIAgCAIAgCAIAgBQGum7Dfsj5Igz4n03YkJ66no84YyMDO4nRr5nC5d9lga7ycV6Okjuwc/vgZbnmSiQ+mKpo5vZH0k0UmRhhc2NwJDG2MXDkLvHqFLSqccqS7zl7XBosu22PuqdnopgdZTEyUj9drrS+meP3FU1V7uox2ZLLJZryc7o82ukp6GOCnwypqH5nl0jGlsTnOebflA13BuVuo+qp30qU8ykl8TlU8RWEb+izZatp8QfUS0xgheyRti+M2DnNexuUOvplAvbkuam2Eq91PLFUJRk3grnQr+lB+6l/4q3V/plWn9Y3dNEhkxVsbicojiaO4BznFxH8XwC5pOFTaJX+ukXvpupWf9MBsBu5Y8luXFlh/pcVm0jfSFt69AovtDnbM5XXtHVZW3/VLs/zeVpxjU+wqzmku/QewOwx7XAEGaQEHUEFrAQVm1f6hbR6hQuiWYw4nKyO5bup2243DCHNJ79WD3nvWrVelUm+4qpeJtG7oLG8xJ739Zwp5H5jxzukiDnednu95TWcK8LtFHrs1dMztxiwlj0eI4Zbj/MY5wafdG33JpPSqw+9C7hNNGPTl+kv9iP70i7o/0/ac1HrI+57RfRKn9zJ9xy8yHrI1vkfHugD6VU/uW/fC3631UZtPzZ9yXnGoIAgCAIAgCAIAgCAIAgCAIAgCAIAgCAIAgCAIAUBqpz1G/ZHyRBnxXZrZSauxWaorqWVsDt5JaVrmB17MhZfQ3DSDp/lr0bLYwqUYPiZYwcp5kiz7cdG9L7FMaOmDZ2gOZkL3OdlcC9oBJuS24HjZU06mW+t58CydUd3gjjbBbN1E+HVuHVUMsIc5skMkjHAB5sdL2uA+NpI5h5Vl1kY2Rsi8ka4twcZHO2frsXwcPpzQvnjLi4ZWSSNDjYEskjBsDa+Vwv4A3U5xpu9LewzkN+HDGT6BsHj2IVT5jWUfs8WVpiJa5hvc5w4PdmJNwQcoGhWW6uuCW68sthKT5ooHRJs9VQYiJJqaaNm7kGZ7HNbc2sLkLTqrISrwmU0QkpcUWHpg2Glqyyqpm55GNySRggOcwEua5lzYkFzrjiQRbhY1aW9Q9GXIndXvcUVjHa7F8VjhpHUMjMjg573RyRB7wC0Oc54DWjrE2F7nhwsroRpqblvEJb80lg723mAChwCOmBzFsjC9360jnFzyPC5sPABVU2dJfvE7I7teCtbE7U11PQvgpKCWXO95bUMbI9rHODQRlawi4sDq4ceCuuqhKe9KWO4rqlJQwkW/og2ElpC+qqm5ZXtyMjuCWsJBcX2JFzlbpyAN+NhRqr1P0Y8i2mvd4srlRs5XYNXuqaSndUQHMGhjXP8AyTzcxva27mlpA61rHKD3gXKyF0N2TwyvclCWYmzCNma3FcRFZWwOghDmuLXtLCWx2yRsY7rEG2riANXEcguSshVXuQeWdUJSnvSMemLZ6qnxDPDTTSM3LBmYxzhcF9xcDjqPemlshGGG+s5dBuSwfaK6m3sUkZNg9jmE92Zpb+K89PDyaXyPhexlDiWFVpb7DJJvLROc1j3xZS8flGyNFgBa+ttDrZeldKu2Gd4zVxlCXLgffF5hqCAIAgCAIAgCAIAgCAIAgCAIAgCAIAgCAIAgCAFAaoDZjT+yPkiDeCPhmKxVAcYn5spsdCCL8NCAf/ittosqeJrBn0+rp1CbqecffWbq6sZEwySHKxtrmxPEgDQC/EhRrrlZLdjzJ3XQpg5zeEjZFIHNDhqCAQfA6hRaaeGWRkpJNdZmuHQgCAICNQ10cwLo3hwBykjhewPHnoRwVllU63iSwVU313Jut5SeCr9K+EzVVAYqeMySbxhygtBsCbm7iAp6aajPMjtsXKOEa+iTB56WhMVRGY3757spLT1SGAG7SRyK7qZxnPMRVFxjhl1WcsCAICNX10cLC+R2VoIF7E6nhoBdWV1ysluxXEqvvrphv2PCNtPM17WvabtcAQe8EXCjKLi3F80ThOM4qUeT4mupro43Ma9wDnmzRzJ4ae9djXKSbS4LmQsvrrkoyeG+Xecza3FH08IkjtmLw3rC4sQ49/gtGipjdZuy7DHtPVT01KnDGc44+07TTosh6KPUAQBAeOcACToBqT4Ilk42kss00VYyVueN2ZtyLi9rjQqc65QeJLDIVXQtjvQeURsMxIyulaYns3bsoLxYO46j3fEKdtKrUXvJ57Oop0+pdspxcWt1449fh99h0FSaggCAIAgCAIAgCAIAgCAIAgCAFAR2/mh9j/iux5o5PkyhYETTRwVYvu3l0cw7hnOV3991ua9zUYulKl81xXu5Hymizpa69SvVeYy9/B/fh1lo2zcDRSkag5LH/cYvO0PDUR9vwZ7O13nRTa7viiXG+QU0W5a1z8jBZ5ygDKLk6a+Sqag7Zb7wsvkaE7FRHo0m8LnwOdXV1bA3eyNgextszY84cBe1wXLRXVp7XuRck+rODJdfrdPHpLFFxXPGc+ZLxnG91TCoY3MHZcoJto4XBP8AJVUabft6OTxjPkX6rXKrTK+CznGPaRzNX5N4BTO0zZAJLkWvYEnip7ul3t30vHgVOWv3N/0H144/eSRh+KvqabewBgkvbLITlBBGYEt14ajzChZRGm3dszjuLaNVLU6fpKUt7sfLv5d3I4XR9vt2cu73O8Oa+beXyN7NtLdnj4rZtLo97jnexw7OZ5ewum6N7uNzeeeeeS5dXYdeTFZpZXxUrWWjNnyy3y5ubWhupI/vlfKqK64KdrfHkl8T0Jaq622VenSxHnJ8s9ix9+RnQYtIJ/ZqlrA8tzMfHfI8DiLHUHQ+4+F+WUQdfS1N460+aJU6uxXdBekpNZTXJ+/rNMuLTyzyQ0zYwIrZ5JbkZjyAHkfcVNUVQrU7W+PJIrlq77b5VadL0ebfb2LB18OdKWflwwPB/wAMktI5HXUc9FltVef6ecd5vodrj/WSz3cvMlKsuK3tAwT1VPTHVovLJ5AFrPjcf6gt+mfRUzt6+S+Z5GuitRqa9O+SzJ/BGWxU53L4XduB7mHyubfG49FzXxW+rFyksktkWPonTLnBtffn7jm7U772yl/Nds7rtd7L7z17lo0nR9BPny4+fL+THtLp/wA3Vjd5+jz7uf8ABt233nsTN7kz7wX3d8vB9rX14WUNBufmHuZxjr59RPbHSfk10mN7e6uXX2ljr3zBjdy1jnEgdckNaLHU21PLQd6w1qty9NvHcevc7VFdEk338l3nHrsTq6YCSZsL4rgO3WcObc2v1tD/AHwWqumi57sG0+rOMeR592p1emXSWqLj17uU17yVtHjhp4WSsaH53AC5IFi0uB8eHxVel03S2OEnjBdtDXflqVZFZy/5NNTPXxsMhFO8NF3MbvAbDU5STxspQjpZy3VvLPXwIWT19cHNqDxxaWfI2yYg+ek3sAYC5pzCS+gAIeBbibjRRVUar9yzPDs8ix6ieo0vSU44rr8+Rztg99uWfm9zd3628vf+G11ftDo+kfPe4eBj2L0/Qx9Xc49u99Dp4Biz55Klrg0CJ+VuW+ou4a3P7IWfUURrjBrrWTZotXO+dkZJei8LHtNLcWmnke2lbHkjOV0smYgu5hgbx8/6Xm6K6op2t5fUvmQWruvslHTpYjwcnnn2JI9w7FZvanU0wjJDM4fHmGmmhBv3rltFfQq2GeeMMUaq78y9PalyzlZ+ZtwvFnyVNRCQ0NitlIvc379VG2iMKoTXNlmn1U7NRZU0sRxgYpiz46mnhaGlst8xN7i3dqlNEZ1Tm+aOajVzr1FdSSxLOTLFsWcyRkELA+Z4v1iQxjR9Z1teXD+l1NEZRdljxFe99yO6rVzhYqalmb48eSXayJPitRTuYalsTonuDd5FmGQnhmDuI/kfI2RoquT6JvK44fX7imer1GmlF6hRcW8Zjnh456ixLCeqEAQBAEAQBAEAQAoCO380Psf8V2PNHJ8mcHZGmbLQCN4u12cH+I8PFb9bNw1O8uaweRsuqNuhUJcnn4nHq6lzKOpo5T14cmU/rRbxmUjyuPQgclqhBSvhdDlLOe54Z591koaS3S2etDGO+OVgsFXi24p6cNbnkkaxjG3sC4tGpPdqPeFhhR0ts8vCWWz1rtX+Xor3VmUsJIjY5SVHs0zpaj6hJjjY1rPK5BcR6hWaeyrpYqEevm3x+hTrKdR+WnKyzq5JJL3vLIGN/oqHyj+Suo/ey9pl1n/S4f8AEuFN+bb9kfJeXL1me/D1F4Fb6Ovoz/3rvuMW/af6y8Pmzxtgftpf5P4IdHP0Z/70/cYu7U/VXh82Ngft5f5P4IibGy1G5kEbIyd64udI9w61m3GUNPzVmujVvreb5Lkv5Kdkz1HRS3IrO88tvHHh1JHXOETyTQzTSRgxE2bGx2t+IJc5ZfzFcK5Qgnx7X/Bv/KXWXQttkvR6kn1+LNVZhM8U0lRSuac+r4X8HEfqnv8AO3E68lOF9dlaru6uTRC3SX03Sv0zXHnF9fgdDAMYFTGXZS1zTlew8j/L+qo1OndMsZynyZq0WsWphvYw1wa7GdNZzYUvB8ScaipqBBLKHuyMdGAQGN8yONmlerfSlVCpySxxee1/bPn9JqJSvsvUJSTeE12LxfgZYfWFmIkmN8TahvZkAHXaNDoT3H1cllalpeDTcezs+/gKLnDaDbi4qa5PtX35knaf6ZQfbP3mKvSfoW+H1Lto/u9P4v5HvSJ9Fb+8b916bM/Wfh9Bt39sv8l8zoY1ixh3UcbQ6WU2YDo0cLl1uWvzVFFCs3pSeIrma9Xq3TuwgszlwXZ4s5W1NJMKSV0tRm7H5NrGtZq9o46uNvPktOjsrd0VCOOfFvjy9xh2nVctLOVlmeXBJJc17fMi7Xfo+k/2/wD1OVmi/cz9vxKNq/sKv+P/AMlvxH81J9h33SvLq9deKPfu/Tl4Mr+yf6OPlL+K26z917jy9l/sP/Y37B/Q2/ad81HaP679hZsX9pHxfxIGzTiHYkRxD3Eed5LK7VJNU57F8jNs9tS1LXa/mTtgmgUjbc3Ov53t8gFTtFvp37DRsVJaRY7Wao/0q79z/JSf7Jf5EY/9Tf8AgebP/Tq3zb+Kan9tX7Tmi/e3+w82h+nUXmfmF3TftrBrv3tHtNLZZRidRu2Nc7dtAzuLQG2jJ4NN9VJxg9JDeeFl8uPaVKVq2jZuJN4XN44cO59ZOxLC6mpjMcr4WNJB6jXvdpqNSR8lVVfTTLegm334Rp1Gl1Opg67JRS7k2/Nr4HfibYAXvYAX71iby8nqRWFgyXDoQBAEAQBAEAQAoDRGLxgd7fwSPUckspnP2VoXw0zI5BZwLrgEHi4kahadZbGy1yjyMWzaJ0adQnz4/EhbYYC6oa18X5xvVOtszDyJ8Dr6lXaLVKpuM+XzM21dBLURUq/WXDxRni2CySRUxYWiaDKQHdkkBtwSPFo9y5TqIwnNS9WWSWq0U7a63DG/DDWeXVw8jHEpaqaF8XsmUvGUuMsZaPHTUpVGiuanv5x3M5qJaq6p19FhvhneWEY4tg0rqGOnaA6RuQGxsOrxsTZdp1EFqXY+Tyc1Oitloo0R4yWPIsEDCGNB4hoHrZYpPMmz1IpqKXccbY3DJKeBzJQA4yF1gQdC1o5eRWrXXQtsUodh52ydLZp6XCznnPkjRs7h89K90ORr4XPLhKHAFotYXbxJ6o+Oqnqrar4qecSxjBXoNPfpJOrdTg23nPL2e4Pw6emmkkpmtkjlOZ0TnZSHcy0nTn+FtAitqugo2vDXJ8zr02o01srNOlKMuLi3jj3ffyOhh9VVPeN5AyKPW95A91+VsunvVNkKIx9GTb8MI1UW6qc/TrUY+OX5GmqrK1rnNZTMeLnI8SAAN+rmabEm3GylCvTtJubXasFdl2ti2o1p9jz7spmWzOEOp2PMjg6SR2Z5HC/cPefeuau9WyW6uC4I7s/SS08HvvMpPLJuLtkMMgiF3lpDdQNTpe57r39FVS4qxOfI06lWOmSr9Zrga8AoNxTxxniBd32jq74m3opam3pbXIhoqOgojX1rn49ZA2swuSUQvhAMsT8wuQNOJ4+LWq7R3Qrcoz5NGbaelsuUJ1etF5+/akNo8MllME0QG8hdmyONgb5SRfhxbb1KaW6EFKE+T6zmv0ttrrtq9aLzh9f3g1bR0U9TSsbug2XOCWZwQAA4drgeI96lpbKqbm85WOeCGvov1WmUd3Es5xnx6yRj2FyPdBNDl3kJ7LtA4G1xflw+Khp7oRUoT5S8i7W6WycoW1Y3o9T6yLjPtVTC6H2Xd58t3OlYQLODuWp4KyjoabFPfzjuZRq/zWppdXRbuccXJYXHPUNo8GlkpYIWAOfGWZtQB1WFpIJtzKaXUQhdKcuTz8Tmv0VtulhVDi1jyWCwVjC6N7RxLXAeZBAWGDxJNnrWxcoNLsZy9msNfFSiGUWPXuAQdHE8x4FadVdGd2/DuMWz9NOrTKqznx8yPszR1FP+QexrogXEShw58Bl48fcp6uyq3+pF8ez+SnZ9Oo039GUU48fSz8jZs5hkkUlU6RoAkkzN1BuLvPp2go6q6M4wUepfQnoNNZTZbKa4SeV5kejoaijc9sMYmhc7M1ucMcwniLu0I0+CsnZVqEnN7sl3ZTKqqNRo5SjVHfg3lLOGveR8Oke7EyZGBjtz2Q7PYdW1zYaqdqitJiLys+BVRKyW0W7Fh7vLOSTU4fUQVT6iBjZWygZ4y4MIItqCdOXxOnNVxtqspVdjw1yfMts0+oo1Mr6UpKXNZwzWaOpnqYJpIWwtiPAvDyb92UKXSU1VShGW833YI9DqdRqIWzgoqPflv3EzGsKkMrKmnLRK0ZXNd2Xt7vPX5cLKqi+G46rOT8jRq9LY7Y6ihreXBp8mhHXVriB7Kxmou50ocLX1sG68EdWmSzvt+C+ojfrZNLoku9yT+B3VjPSCAIAgCAIAgCAIAUBrpuw37I+SIM2IAgCAIAgCAIAgCAIAgCAIAgCAIAgCAIAgCAIAgCAIDjNwt/txqLtyGPJa5zX05WtbTvWp3x/L9H15yYFpZ/nHfwxu47zsrKbwgCAIAgCAIAgCAIAgCAIAUBrpuw37I+SIM2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23559" name="Picture 14" descr="C:\Users\Péchet\Desktop\Suite image aéroport\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852738"/>
            <a:ext cx="2139950" cy="102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AutoShape 16" descr="data:image/jpeg;base64,/9j/4AAQSkZJRgABAQAAAQABAAD/2wCEAAkGBxQTEhUUExMWFhUXGB0aGRcYGB4aGhgdIB0eHBwgHxweICghGhwlHx4YITEhJikrLi4uHB8zODMsNygtLi0BCgoKDg0OGxAQGywkICYsLCwsLCwsLCwsLCwsLCwsLCwsLCwsLCwsLCwsLCwsLCwsLCwsLCwsLCwsLCwsLCwsLP/AABEIALwBDAMBIgACEQEDEQH/xAAbAAACAwEBAQAAAAAAAAAAAAAEBQIDBgEAB//EAEIQAAIBAgQDBgMGBAQFBAMAAAECEQMhAAQSMQVBURMiMmFxgQaRoRRCscHR8CNSYuEVM3KCB6LC0vEWQ1OyJIOS/8QAGAEAAwEBAAAAAAAAAAAAAAAAAAECAwT/xAAjEQACAgIDAQADAQEBAAAAAAAAAQIRITEDEkFRImFxMoET/9oADAMBAAIRAxEAPwDuT4oXmUNtyLjDBXDAGxB54ooKqIAtwYM9cSyYApgGQeQt154y45t7K6EnWCLsRMROx8jz98RcFTz+hxHiNWAIkX9fyxTTruRJLR5c/wBcZ8uHgpfAqpMbn6fpgDMMdZ9unT++LHzIHMz5WOKHvJi97A+QibfhhQTFJkVV2vy/H6YIoUom7N5QIHpjuy9IGF9SqSLknyJgfLHTHjSMmxvlWVSx7NgArbVAJYqdMgCYnneOhxyrl4AZqekupdX0mIVgjAk/e7yna4wry4IOpXam0R/DZl+oIOND8O5LLVpapXrPUV2QozEhdSo+5k/+2DvzNueLpCsVpl9ZkLqYc1WSPcDDKjl2C6WlGMnvbkbbG4G143xpafDqSxoRARMGGJvvdQcDcZpnSrAaIN5+9Y7XN9t+U4NDMrWzn8AEvEHS55gHumY2N/bEKrhlplCW0yrBO9eJIvGxHt06RzlUy4BXUTAWd4EgHnG/73olihLUxC94KtyeZ8QA1TP0NsUmQyziDqRLSJUAK8KSOh5DunzH0OMDm0VKlRVKsoeB0Hl5x5dMbtKAtqQlZusASDI2QtO/qd4GMtxn4UrM7OjU2DX03WG2IjSBMjlacD1RMlehDUzKjkCZi23zxUK8mIPtv640GV+ERBapX0gm8oLEHmdUC9uXtg3J/C9MEMWYEgizBZkGxJDRe1hhC6GZo5jcTGnY8/pjT/DvEDMEz0IM3/XBqcDpQqhUa1++CLDwyIBIIIixnF/DeHURpKU4WoBA5qY239epmb4zcXtFRjTGjorC9h1H3Ty/2nl02wi4pkDdTI9D8iMNMnVKHQ17c/vLz9/z/wBWLM3l5AEzvoJ5g/dP0xDVrsjX9MV8OfVRelUYoFWzsYDAm41W0sOn9sLU4Q1EFf4hTVqapI0kFbAKpJYzp3XrIwbUQbxInbe48uv4j0EHcPNSzAzTmTJBm5LR1PISQB7YceTwjr9Cfh7IdvUZKWgIEOuYYiD3gARO7ECTIB3tjQ0szQoa6KIa9SmdLMICCVkE3ieW2/pjM5TiVEs7ooUixYtExuDEzFrRGLhniQQf4Y2WAAp5C++3pvi5cl4QRVB/GeMVMwnZlVUL92ncyFNiSLC42A3wh4rXzC0i9LQahiFW5Am8kwCfTyx7KcXVuWkAkQQDcE3O99t5xp+DZllUMcsqoFLGsTFgCRvLG/NZ3NsD1kFk+bN8UZ1ayq6sBI/hlN7RuAD1PUbY0GU4rR1J2tMIZ+8BpPW4t54r4hn9bsxAGoyY2ueUxiNKilVCpRrjZpUsvIjYweuMo8rbwTVujd5bPJUghtxb+3LFrwdon0x8ozVCplAKlGqwWY0PcdbHmPUYccI+N2ECp9Nj7H8ji6NO1Omb00FP7IxX9kHl9MIM98bUKaK572rYLBJ5mZiLdcLM5/xKRHKigWHJtcSCJFo3giehkcpw0m9Dc0iijn2pgxfGloCyz0/L9cZanRBYCdyBb9caz9MZcSwx2C55l+90wH9uMQuwH09hOL+I3JgbDn74AXYn+k4mcvyoaLMu4adRVbTcGPTZr4uDkgciSd7RGFVWmzGFBk2AAmcO2oQuk7gj5QTH4Y15F1VolZAqurZiI5Ec/lixcpI3X8fxxXmjB/PBOVanBLuQYOkBSZM7baRaeYExg459gaK+yIIg8v3tiyhTKsrqxDK2oR/MAVB87E74YcapgVBpEAqNgBzPIYCZiAOWNBUPfhDiuYZ8whbUVKMNUSquhAgkj7yMee+GXHzVamGdlIVlaBBsTotA/qPPGK4Xxepl8zUZFUmpRA70x3HPmL/xOvXDDMfEOargodOk7hV+VzJEGLg406NxszcqZGs+lgNJJInUBYcrmLdPlgGipJMnYFT3NO3Qx3vEJuBbBfEVD6X7o0tMvIEEXi+8GxPQ4HNIKXedC6l1PE6pGkCDMcrrfEx0UwajSTTp0yWBDG8WtpIIubzM9Y54K7A1FdltThbSJRiINwbXG248sV5oGEJBIRyAFuTrjcE7A9ALb9cVs5Blqkoh7qKWnvRcjZlmd9vLDESfUSUZgSaYKw+sLNiAd5DXIOxOOU8qFDDvS/8AEuFjvW3BkmQTsIkXnasZqlJb+JCyRpSR3htYT4r4CzPHEBUaHADSGOpQ2oQVK6QDyIkkztgtfQDspXWokAnXuSCTeeRPRpj19MSydLtEe3cJ5EyCd7zaDYREWwLS4lRUFi2lmkjVMGY2kX25X6HFKcZppbtkS8nTF53257frgbC0hlVokotxqWLi0Hre8HmMX5GsHUI1gdv6W8vfb188KHcEP4iXEgrck7ifI3HvjvBq8yp9R59R7jGL/GX9K7eB2byp1GY1cx/N0YeeFL1WpkkXVp1argb3jn5jGmZtaiZkbNz9+vmOl+uFOeotq1BQSPEv4GeYI2jClGnaH4IKebppCF2c2JgaUMzbrbu2nY4dpmVhTWNMiAwXxHexFpFhFp+mEmd4UjAssgE3H8p6eY8j7WxGm1VAiIwIFixibkT6KIFvXCUokZQ5zfD1rzUpSrG9oXaRYeFt99oiMWcczFc0aVJmREVQugE63hlgn7sWB8vfCTN8RAq/5bPYSWPOALXNjEm53PK2G6cZpnulu0cmyoCYM3AMd5RciR5HFtDTTwAZXiIpklQrHaW8SkRGk/dggW2tjU8FzdKtTIZx2zEE6hvbzJkX2n8sZjO8BRlZ4FOdlABcG1iosWPem9sLjSq0WCuhZD4aigld7SeXqYxSUaoFaNbxT4YBBYglVvM9wW5g/qfbnms/8HVO61FpDWgSbyQBPX+kTa+PoHEvijLLSpDMnW1emCaYUkTAkFdgs2735TjN8M41w7LqWLaKiqQFSndyeSsBC7Waw9MZq7wVJR9MRxDIrTI1Ed6YBJmQfFvYEyIjlginxPLAAPlkL/eItf5/XDf4h49lMwjKmVOuQEqFrjYSeRPLSAORnlhHkqdWooZaQI2mE5dZvOLaaWWZJ3o2OQontFJjfkwJ2naZxpF/PGd4Gs1J6D8x/fGiT++MuL/JshfmipLTM22gefMHAdTwn0/t+ePZuv3jHMn9PywNXrFrDw9evKfQYyUXKf8A0d4KqNWWEHuhrnrcfPDztZOo8wPwOFGlF0qCJkeu+GKuLT6435tCiD53STiVBhEdMV5siZn9+mDuG8OZ11au6TYBST08sZ8WNjeQ/ixtSPVP0P54W1Wgfv8AfLB+YQaJJY6RCgkD5AYWVjY+3542TsTRXw19Ocy7GDq7Sn80LjfzpjG5LnYtYec7b2A/f0xgHqIj0Hlta16VoAUKzBGOrVPhY8vfG9LDYz7t7nbG0dGUtmMzOcWmHp1CncYwGjvwRYTzIlfcHCrMcdTLwGVqgIhZMMADcG8htpHpfHf+IFIh7Dd1MddSmfrOElTKCvUp02qEMndJAlSByJsQAbSSYHIc8IOsA2aJmWodStpVlMG5gTK3I9rxvuMX12CMV7xDSoAiTN1sTf0B64Ar5aFKVB3UAgGSwMwNolTIAYXJJBg2w0yPDGYqzKFCr3dZuGnmvkBYzjW1RWSPwx8PkVC+YrU4JM0gxDCwO9oO1o2m+2GPHfh77QSPtFBASARoBWBeY1cuUReMSrVqdKS5QFjLHVYtETfcwBy5YqTjNJ7qRBHi7xHPyF7beYxPWPwM6s+c/GWUFLNGmH16aaDUSDNptFgL7euHWURMxonu1nCrrgRIgA7aRYR1th3xDKU3ktSOuoph9KhiuxIkHYqB3pIi3LC2j8N0huHb/W8fRQBhONi65FnBqzh9AOoA91gNJt96D4VNtzecNcysVj2YIggxOqCf1M/TBuXy6UkIUKo5gc8Sy9NmdWUQo+//ADHoOowpRxQUM6RgWBgHr9ZtEYs7Iuvd3ixCkwZ228J3F7TgWuwCjvAAEGGbTq5n2wTmc/Tfva3VTsoClR5AhgIwyxdmssqtJhSbEHYnl7/jgX/BQb6ove0wPIgycPa+YLBQB3V2ZzLGeQAtHlOA2zhWxCkzAMepg3MnSszG2JlBbD9GbqZYqbhrc4/MWxXlaISdMKYjmLe22NaM2BYxqMnTGwEA35nn6Hyx77VPL6DEKHxh1oxzcOUtqLneSA4GpupkTh3Q4dXzCs3a2XSqgmATM7rMmw3HPlholUdP0FsWHNWgA2Em/P0NvzxXR/QSSBMtwOnCipd1UBm7wm3I/LCTj3AdIp08vRaJlmEMPmzaree+NPQ4hVUD+Kw37nddRPqt8XJnWYyWUmNhTCLbyB3wurRX4vDQp4f8M0aQUgI7iJJBEnrEx7YeoxAgBPZj/wBmKhnJ/kB5w7X6W0gD5nE6D1GBsovyebfSPTGbjN7RonBaEXAF7z+QH54eQY9sKfh1e456tHyA/U4cPscaQxFGaMpm2OrSeZMD+a5N+ij67YMpUQIJAMcz+7emBK7Lr1aid4gCB+P4Yia4/ln1YnGfJWkybSGB0gfd9BEn5YhmqZJAAnbAv2u/dRR63O18G5xyCADy5dcKLSV2O7JGkOYxJXgQDbpP5YoZ7TA9TiIzBUzq0kdIBx02hBAcHb6DFhou4OlDAuTsB6kwBges9R/4jSQT4idyeQmOZ2GILlnbZLjrFsJySCyrN5Z3psiQGNlkT3pGmbHY9L42vEeJNTVmFN3KwWVIkAnTNgRE33wq4YuitSqnUopvqIEd+VKkG+3e8rjBRztMLo7gOoztqm5i3q37GLTdCasynxzWpvVpmAapUQRuIJsWIk74zVMstQ00FyQYBLkk7yJnfl5Y1Wa4dRq1e1rVUUUwDp74HeMruB4jeY2xdQ4XT169YflAI0qPa8e+MZq2T1sK4alb7MCysrDaVM2kqCCNrDCl3AqKJbkCgIlrXgmQGmwB+tsNaeaLBlamyIOZHi5WUST7TiDcOV5ARm9vTqOsYM4oqsGb4vlu2ZQKoTSNmBJk8txJ9v0wXw3hgpgIaskQWOoBbwdx/tNj0939KkANAJ1zamzGYvsv5Ri3OUwqGFRGUyWKhRHmF6Hnja2CSEVCgWH+UwiRuFDHaSTO+9vlex9HLNEuQPQkj3Zrk+cYHZKupSxLAt90yCJFzAAUR1JxZn3OtXqsVQsJBgkQLQSwAv0k+2yuTEdZ0W6qah3EDV9Tb3GOZ+qxVYcLIkgjUR1UfzGJMj/xTkyGpqaSkKWjQgWZPd+8QBe87254hVcsrhAy1KDaW1RUYkWaLXJExEEHFdfoE8tltQXSva1ApZWM97719ypA2AE8uuK2ShUh2VTrJ7wmSWMm4vvMTYTGCFB0wC5qKJU1blvdiW2OknliKVUqU+yJoCQQEXTMz3pg9+5HKb72wdVQWVjMjLlEIcpzZrgHyAHdA6Hbzw03FjYixBmx6QcU50rWp0xUVAwEa9QGtlsIUmQ2nebkX53EoIlKqKYLARtJ0oxiQBJlbd1jcXGE1QE8zSIMXAN1IHhMwBMxO8cuWxxWc0dV4FrnVEHlY30nlEwbcsMKi7ggGeR2PSbTGFMmQjxrg6SLrUAA1GOk2IPScZf4f6L2g1ai6gpZQxvEibc43jEpkxB9YmfYXJxGswqL/DDU2AgtYw1rGdybWAKkRcbYBpeEUqokEQWDTB2C6QO6CIIuecwMbJE2G1KwAliFHUnacTViMIPius/Z6NEKWUSCCGi48wZHQ7bmcMOHZymtNTU0mpphpMlCbkEnwmeU+2EK80GVswqjvEDpNpOKSXERVKg3ARS6+x5emE3GKXbtArKirAgSSGbYkyBB+QIxfk8qAuntSxFiVsJ+uIab8Bs0fBacUV8yT8zI+kYKz9WEP9UgfLHssulUHQDHc0dWkQIufwwJeGnhmfsrdB88S+xv0H79sOagA+WKpAB35R9cR/4RIoAocHdwW1KqjmTEnoBHeY2EDryF8FVBMQRO1z+QvOAq+ovIqFIjSSCVUwLwok35eeHlb4qKhD9mp16g1K1UBcuyg/8AxKuuCJszNPkJxceKKVCQAlFNREyQTI0wRyvM3wx4dwpXrKl1O/eN4AvHUkXwGHpEBqNOqkrdajIYIIEApv8A3G2Lf8RrU3p1aao5pgg65UBNLSTpEnTb2G+Goq8IY0z2UakezkeEMYEbkgX62+mE+fz2jQmtA+tdWoi6mdtUAX2vNj7tzxPt07R2Cs0AIFjUi6iG8TEA69jHmMKsy7GxAKyDDDudLk2BkyMUlkHorqoykhe8IFnDNPe5vNhzjy9MTrV51IhC6jpJgHvG8Abs8X6RMnFuaTXppxU74u1MgFQIuSeR2gXvggZdKY/hkFYGmAAFEDugAd2DNt8O6CrFlfI2UVFLdBJJ8i7kyYvt1IAxbw93pCRoHeDDs12g8yT3/pixJjvAi55EAjkZ5jbHa1ZFJBZbafDexJva3XcjEaGT7Qk621aiIgmNucC0nrgXg2dL6u9NRDeBt7cxItIvGGXD81l62SL0zS7dGXtgBD3JXciTeeZjyxj+D5opm2ptUZyRBO0NvBBOwAIBGGK6aG/B6hZ666yx1Tr7oY6iSYIFlLahvEchg6lL02DMrTIlV0gA7CbiRv8AI4RVM09PPAaQtJh3miFaQYlo8QJsJvGGtEA1nsQQoG8AiJBIi5Jld/u4ARDhNdhTliXqUWMwBJjpqsTBj88X13FRCIGuNQV9Nua+FjInntjuSolGqa3XVUbUASQTyKqpMQt5i98KqAWlVAZ2Y6ipLIHa41IA2rUBy/K+LWRMOyuckhGDBygcDTCgeUgETYySZvttgXJZpVZVaqzuZUjkpUncCQJEd4kGeW+BuKlqVTuvEMHCksBo8LCbjczFrYJrMFdaisND3A0KdTcjJ2t5fLDEX0sqlLvgKonSdKlmg3BvAS4OzAAEmOWIL3K2pyhQAlAxCgEnv3tq5tuT6YjWUVezqqALxFQMAAfJbkyBG/1xKqpqUyXVtSMbsugMy2MTNt77+vMA5XQOVZFV1czrZgoGm679ZIgdb47xEEIKijaGIJZQy8793UB3oMQb47Q0D+HoQDxqC6vN5gqFG1gSTPkMU5enW7XU2koy94a1AUrYEKT3QQBC3/LAAfmqhpwWDaSsmw7o66puLEGJ2G2I1BMEMQpG4kmP6dwJ8hfBPCM0KlOplWkVqE1aRZi7VEialyLbagJ3BwHlctpVqY8Buh/knkPQiw6EA4zZROksBTUURMiASF5AwRuREgj8sdcICKjDUo3AJEgj+m9jcYnkK5I0uADsw6H9DgYoFJT7hsJt7MN1PQ/sx2rRWzNcc4cauYFdToWxGpTMiAAZuZteL9MPuE/C9OrUZKbhH8cwA0eEwRtvMR6YBzuWNI3upNmjlznzEz7YDy/E6mVz1LMBiA7KGkmA4sV3srKSP908sVxzcnTIN7V+E+wogxrVYB7t+oJkCRPTngNUHMR6kfljS8U+LssgPaVkCkRBNUg+kwpxl3+I+Gz4nPnp3/5sNwn4aRnxrYau48h+WB8wxBHp1Hni1jufbC3OtfErYPROswkScV1HkWHPp5DFCjFxFv30GLJBadWmahQ96o3dBJhKewDEAST0EjreMNn+FMyD3tOgAs1QMGRAu+ojmI2ucJ6qrLBlVwSZVp0n1AIJHlI9cSfOVdKrSqvRCGUWhppKs7wqgBvVtR88Mksy1LvEiSItaDEjcXj54dU6EMIYHXSYg9DpaxHUER8sLl4k9WDUYlwsM+lRr/qOkC8QNve2GXBKQeow1BdNNmuCbRpNvVgcLJSBa9VkemLhXkDUg1EaRptBgGdxHI2xVm8irSzEg6bTcHnsQVJ9Qcb7K/B6W11G/wBKKqL9QTO95wXQ+D8puaRY9S78j/qwaB5MBlK6uAVnumL93odhAj2jyx6jZNgLsSAOeok8hufLGl+IuCU6LKKFPSGFwJMm45n0wg+zaC1oJYlhzmw/BcSrrIIUdkveABBnUYm5jfpuNufPCn4crVCKiVSCVa1oa8z7bH354fLqDwS0R4YGkEGSZiZMnythXwXhTrUqvoYqT43g79CCSSSJudiPTD8F6CcPPZ5uoshFcyF1atc3kwZW4MTj3GcwKWZouQByE3AB8TQIJNz97pbBOf4MWzNN6YTUCdas0aovEAESLmdxhpx34Q7ZRqqlQN9AmelzeBfpvgFToD47ltemoI1pdSR0vfyj64vz2YOgVUqEBRq3MNHUrJ/mNt4v0wRxDhdJ6SKzgqxGgwIMTa5uYBxKhksrllNMVAREkM4JGoEHn6j54ExtA+bzgQJXCmoFBhFJXVqEXO8D+WLkjFnEdRQhagQMLapHfEFYAAIYxFyBAIIwxyFOhmaTlW1oLHvASOm88rfTHqaIIVAy6IIjULS0CVi3diByjrgTHQjqOXoK/ZdodOkhk0sQYBKg7HoZxZkMsUVUMipTvBh2UQfIDYx05YtyFAI9RZqE1TrEmGGrVIUWZQsC+9/LHe1Sk8o9OBZya1KbmSSoJctfYxi7+E19BeH5QAOnhDksAXpkjUbiBzB6j9MVZDMp21RXZEqLCmYGq3dCySTbz843JteuFYAinTYd8g1jpCmNRaIXVqNgZHPBucqJTqFkpnW0qGSmXe0xJXlselsFhRVWDUlcoA2m/fqaFIO49AJN52wJmaxUo6A/xYFmchHjxDTYHkWI2A5Yrz3EWDqh7VSzbBF1BbbKZJ2J25+WHFVdTA6iFQDwyC/TWsb2n58hgygwWfaDQGtmCwve0sNJPnp8V57uxtbAlHMyuoqAOQnaJ3vvscBZtRmSBfQpDEkwqkbhiCVqHeIsOZm2DKwREQBG0SAoCs7VG3kxsvPz/GGVkHasFOqouttwRYIvnHiJ6G3ry58QSYq04ZRZiBFuVoiBe/K3TB2bqqhpU27Ss7MQDpWRq3kqAAp6GefQ4qRmouTUcdmfAGGwsNJJtyEGbg2FpM9H6IEpZgVE0vdTv1HmPMYS56k9Ce52qGPddlYTzGxHoeWGWdyjZdw6A9k1wYsvQenT5dJYZaqGWVMc4G315fhjOLp5Krt/TMLw2g/hSsxWVEIPQxIg+3r54sy3BqUXydcf6nEnz8VvTD80GqBnQQwJG8q4i0tEn6EXGC+DqRTiowDT4WfWV8i2q/19cdCdrBFBh2N8BZgCTODTeMBVfFfGaLZRqEbY9VnTMWv+nUYk6dMQZNh+HrixCutWEtyvt74jSrdbYsz2XNNoYDUbwSCRvZhyPkb7TgMARt+mKIG/DVknvAiN/lyw84Kw+0mBc5WtPrNM29YnGd4e9zPT9MPuAVP/AMkD+alVUzE+HVb5DE5srw+sUjidPn6/vlijJtKqeqj8MWhgJm2GMTfFJC9m52Ez9DjIZqHLPr0jWJ7uqdU25Re0413xeA2XkEGG/EH+2MRlazKoIY3INpE6rgEEdCF2/XEMaBs7llam4LuSRYhYVpJsWmxFpEHxe2ML8WVzQCIruGcamOqO6O6gEbKSGMeWNjms4QViktQDWshoYEwwfowlCpESQwgiMZnjHw7Rd9bVXLHuw7G8HrpsBI8tsXSohqw74b4ZVq5btDqLOWVamqTEFT94H+YTPPGizXACaFPXqaoz6W1vVIMmAQNRInebxhdkc5Uo5bLpTSi1MEroemzuJc96JAgC83kdObvM5yq1EM1XKisHlQaYhFERGpoDgiZ+mFG6FQn/APQ4VlT+GSswuoMxJv8AeXYC/XBGQ+EqZaos0+0QAv4WYSDYwvl0E23jB1T4sqAqo7IsY1sujTAHJixuWgC0Y9V4tmIJZtBMSFMRc6pkPMCLLpvguQ0onfh7hn2WmzMFdDIiHF9xAaSdjt1wYOE9qgqaGaoCQB2a61k37zKGjlJvEYCo8dJbUcxWYX7iDT+v7OFPEMyKrgPUqNB2ZFM87zbUAY1AAxO2DLDBV8X5F8pUpNCF6inxU1DLH9QjaY+d8cyDFlEoEPQRG1ojl0x3Nf5dPsmddLnUdIaZMnTERNpMcsVUq1Q1Q+uoq2BEwNNzcGdV52j88JJ3sBWaVV8xCIQ7qdEMVPdJIuskBlAPWx2mcaDM5hCpVwSdN9MkFjIIlbzuZ9OcDFXDKHZvTYVGY65JYKSsmTBFzckwTz3w84xmCtJ66QoWzCADqkKe9EwZmfPCtoaQkyFOsQjLTWmoN1I7pW0DW0eY25DfA2azeVSr/EqBnaxVJCC8w7XYifu7WtG+DqNXUC2pqhuSWYNAZmUXi91PlfCoZdaTrT0FyoZ1YjxEIF5CIIJPkQTh1Y28Gjr8PYoCoVINgRKLtB0apY+ZIiVInlQVRKkoqdrUILM7FSyyZ7wBmDMJYdLCy5c60qCukQSW0sYXYcvFYkzt5zhzTyNN1TV2lQQHUgQqkgQRPMzy8zgeNghbneE0Q2pq5ZATUdGaVMfeMwYUxvIFsMKtQRaZ3EciLg9bGMC8X4JoQMsC8SyA2N2G/wB4CPbyxRTBCjU0kAAkyAT6bCTynBdjqhvw7N0qtBhUpoKwgMGBK1Ld1lGxn8emMvn801OuFdVgyUIAA0+/sCJnbDWkKtdKdEDwkfxSoAk/zPbqPmDhhnshqpMmtmU2WoQQWCxBE/cNu7OxExOM5RbARV+1JDU3dkaA1KbAjwsBYEi4IO4PURixWoVADX0CovdOs3ttcbiNj+mF3Dcy9JzTqLcWIn925g/PnhzUy1N+8V1eekH8dj5YmMqLX5DDUNueKalEWJ5n8pxJVkk9LYlVTu40RLFWfqlSAsRHrjpcnTe8Dp0HW2KuIn+JHkN8WNYjyAxZBLgHFBTpmjVKvSc96maO3MFqwIcCYI0B4uLYs40tOqR2YKvpC06asHpMBsqOAGQ+JoqASSbycKWouiq5TSGnTP3gOYBvHntv0OB/FuJ9TiiRjk6QViCSCBcGx5csNaHF+xqUGNN6mkuj6dJYoynT4oACtznacJMg5DwTI07bxf6YNz+XSrTdX8OkyslSRaYPW5N+hxObK8Hw+GqxBNfPV3QSwVXgBALCIifTBPwZ8KUn7Woyn7qDUA5PdDMe+CBMi4AnB1erOSUjd6VMD/fpGNT8PwcujKQQw1AgyI5QR5AYpiSM/wAO/wCH2UoMKlJH7RZ0sXkzEbxthPm8hpDM9QsxDR2awNVt5aT97kTv0g6vjXxRRy9TsmDlys90AgTMbkXt8oxhq7mYprqbuswAIZZsSLaZIE8jbfEj0V16WXZgrV8ypiYEKeXLvEdZ9cROVygpF+0zFQhtOnWNWrpOgciD/fFb0KxvoqLsYtvN9iBHOOp8pwLUylYppcQSB4qgiZN4nfTA9MMLGWQyFCopK0tNNgdRqOxmGi2llvbF/F+FZZEBNNnHhu0WnVyi8x9OV8KeGK1FY1SS11Uq4MAxMm1ybCNt9xh7QzIq0yqNpqQZDKJXaYvEmfOI+cu1kapgmXyGWCAigFaCFhnJEE8y3W9xiheHvVUOShB7w1TMm0wdjb6YcrlyVgsjGCNXhudgRcH1ERyGEGbapTPZl7qALGwt6A4FIGgevRZXakoDsoVjpgABtQHLyOLPs9WJ0gerAR9ceWr3SGLaraSCdouCY25j1OD8lSGhSQPMxcm8XIn9+mKskBKWADoL374N/mcAEqK7KHVm7NSYJMQxA328WNRpNufp0/XGa+IUA4kJnv5YQdJMlamoWAJ5dML2g8CFpsBMfv8A84jxfM1GapT1lUJaYIMibWiOXTFyIxG1Q9YpkT84wW+Up1krU3/zNGlTJBWaYIsDFiScDxljWdCr4WFVclSpEOHV2LhhpVF1MREwZMWjpgnLUypYvBGuVNoCaZuCP5pHoJ54TcA4w1R3+0PamQEgACCxKzpEsL+t8aXK51KnhZSosSQy+YEOo3nz2wOwVAuUyvhJLMNJHKDMQfCJsDe2+DOHKtGAmrSLBZkAdBz2jEaIRNUVBDGbtMWCwOggbY62cpjeoPxwqZWA3NcUar3NIhb6RtNxJjc7i5wAaeo6TTEqQZKiJvEdSDfA9Gtl6ZZlIBaJ0g3uTz8z+OJPxSnBEt5EASOm8/vlg6sOyO8RzQSmaVTUyVYJXQWUkREwJHhHMWE+eLP8YfMFVapNRWEwsKUMmYEgDcQTJJB2Ax2qzkagE06RBk69VuUlefliFOFFvEy3JmA29xzG+3qMDbWBbKuP8J7RQ4HfUHQdgw5rPrseRHsc3T4xoGltSnpJU+46/pjYEj/2zq8JJ8Mn7xAuLHz88AZ7g1Ko5ZgZO8MRPrHPl7DGUoN5Q/4GIwvbfp+eLKgtYfucD5fp9AcFIMXVDM/nqx7QyIPp5YuzLEavIH6A4ozyTVc+Z5x5YMzFIamBNjIkeYIxeCCj4e4gKbt260KtN7MXRnrCBEUwvdURF3K9ZOLs29GuFXLrVpGkhii6TqEyziohYMxtKmLLbbAa5Ig8vcg4mnDnaTyF5nbDAlw/LC7T5XsfO3rbrgynlw09CCDtMER6Y5kgqgB9RE8jt89/pg180+iFhVA8gY6k+eIyPBHK/EiHKZZaUO9NKbVAwMDSkDpJ1RtjacI+KsqlCihc6xTUFVpVDDR3gAF6zj5Z9pphyQUGpFEAgEAMTt649W4jRW3aAmLASfwHri3klOj6VxPP5Ju0qrRJrMhGvs4IOmAWBuIEXiwwt4BQaopL01YAiNTFeW8XmfxnGFTiiF1ALd86QdL7khRfTEe+GdTjlXKU1hqiIxPeWmhUtcRqewaxt0E4KCzXuGFv8PpuLQQBBsOZHmcPMnTQKO5TQxcALb5Y+Qn45MkdtWIjm2WXz+6ZG3yxU/xpqbStWpLEAD7Uw3t9yZwUFn2HUSo0wZNxq0gXt4QT0xkuP5mrReppUmIMSzyWKTcAGwbaP1xhc98TMrAOLkAw1WtUkG4Pgi/Sccy/xBXJ006LrPNcu5Fh11g8hPUkYKCxx/6rq9olNlKguqHutIkgLZiOZGDq9SuQComqaatDAXJN7nosbnGcz3Fc0g1ulUBJJ1USsAGTMs0nnPn5Ya/FeVzKVadPLUnZCqkXpqpLUqbm7IRvIt0GDQLIPQ4hm+2RKi6VkhtK3HdY7xBEgCxwXS4hmJFOo1NFk95XcvaSLBRY258+eE9LJ5tmMQpDQ4auoKn0VQWAPMTg6rwCuRVPbKSnh79aGBUwSO0EAmxADFQLjDsVMnlnrGtUU6lQ0WUHtWqA1Cy6TAYQI8hub4jxCnWd1Z6wBVQqsE0sFiw1SbbWn8MLs9wWor6Gq0S2pO8qGohDi0aibgz8t8dz/wAJVadVlNekCI8GWp8wDub4VoKZYVpiDUzbbXGtJmP6gPrh1w/iKsE7JgyJKg61J8MHawGxMdThA3w+0Cc1VHWFCfgMG8E4ZVXKjTVHaNmajhndlOhR2S94AkgkTfpNyBhYeykmjy8EUPUdAP4jBjGo7HUIIIFpi3THcjwSoNa9qWUnVHd1LAjxMxtvaOeLGzjr/mSYgE1V7QeZ7Wmdaj/UfbBPDeMI7CCU0uWV0YVaaNpAIDDS4UiAQVI6kYUV8YY9Ipwkc3n1IP8A9VxwZKiN6i+xf+2HicOWtkmzWWrBxTnWum9iNoNhBm45cuWTZycPIYHJ4dS0O4Y1AihmCLJHWQzggjYyOR9cD6MvsaZJE7qnIT54GTOMQqAtY8iYFrNAuTEiOnPFVFlXlMgjpE9PacMQxfMqp0gGFJja3p0x77fzA+Z/fTADVQSSbSZjfHolWImNS/g3tiaKGOW4hokFYkzbb2/PBaZ6RII9yBH1GEArGImR05fLEgwPMDyM/kDbA4vxhYy4VxDWxXTEAmZ+m3nhqBjO/D7GXPkB+OH+s3wpbGtCKqJf1Y/jiZrXJGKljUCSd528/XHkWCQZtbb++KJD+G1izimNEsbFxaQLC3Xb5YZVTmETUKdJTr0lFTU0QSrHVIKGDDDmMZ3t3pstSiBrUyNUwD1OkgkDpz22JwXS+J+IorOc8ztqGmmaI0cixYxOk7QrCL7Rh0Fml4SK1RijUnGqlrDdnADBlEWUATqmOgPTAnFfhqrWKlqeZBW40alj5CCbc5wVk/iWvSEV8x29Z9LdmulBSQyZ9x4VJkwLwZFeV4nVNYu2erAEwFcUyoB8qYtA1XLGN94ImqHsTUvg9qMOUqECWIrwUCwwuo0ERvc7icU8W4Rk6rdmFbtDp71JytKAs90a4JuRzxreK1dFCrTNarVNQb1JkzAIB0hY0zhFwbhLHWyUiCFlKrgLSU33J3j+mfPEz5IwVydAo/EZ7NfDuWy7o+XpFszGtA7khOau8zBHIXkweUGLZarSZnHfVizPTCLHebVdCdNQD/a3MEk40PCcpTQFq5Lap76MB2jiLSxsACD+G9xs0ACVgW3gz9fLFJ3oK+lPDs5QrqKdNaYb7tIgFSRc6JWQ0TKmCOUxOG2Q4aqyXohFjcjSJsYB6xfrjN1eBNVJekKutQWJQKSwF47wgmYgb41/xTkq2XymTytOkzijSNSq82DADVfrJcxv0HQkk1gE62KDpECFty6Y5Ror2itpvIvGIpVtieo4VDsP4vmaYNWnWqMlKpVYHuBwDpgnrMctt+sYnnuNUa1Sk1JahKMUMhbhVKqRHUd7fY7DbCfO1DG53vf1wz4JlKTU2qb1FDfeNt4tte+CWqBbFOdrRWrb3qE7xioZsgz+Zw6+JsrTQAhYqOZkyZidXOBcjGeM4a0Jl2UtN+Qg+hOG/G6yvVLIwYEDb0jCIPiOvpOHQBWarhUZmB7oJsJNvIb4lwrPU61CkEQqETRdtRPNpECDqLE+owL9qbbfpPLHmzFRReOk/s/uMH6D0PaoB4bYGXgS5mp/kCq1pkwI56jcCw6E2wE2aY849LYFZ61ROzq1Saf/AMKd1Dee9F6h826bYEqFZsPhriHD+F1ilPOIyVahFSiXDhQ3hgqNICwRuSdV8O/ijJItSjQy9ClmGZWNNGcoqJuQCtNp3JgkWGMWDlctRaoDTOYS9PXT1U6Md2dNgzRN55iAcUZP4py1Ot2iLmM4VTStQ0uxRdVyUCAsFuwEhSAYvcmlnLE8F2dz1Wk4V+HplqggjvsSJB/lcSD+oxVT4jTrPGZU0qrAAV6SA0Wa8mpTF0LW7y93yxVxLPis+sJotsXdz13qEn2sPLA6YQFgPmQRzFo9+WGmX49XWm66lYHT3yJceKL7GL7jnhViQXun/Uv4NhMaJVapYyxJPMnfEdOOAY9hgE/DtZdZWPEJHt/afljQkwp9DjE030sGFiIjGgy/ES439R++WJaKTwUJRYmysfQHBSZNiLrDDrF+nof36z+0MeZ+Q/TFq6t5wrBIpo5VVINXafCIkXg7xOCa+ZyxIVKDN1atUieoC0ojlBJPpjwDGJIMciAfytgapqHPSelvyuPlhp2FALZeklkAWSTYkm55k3J89zhpwKpl6tVcu9Qiq9lUiAbTOom+xEaTNsQ7NiAe1aegkn8bYDzmSFSNUmGVgZ7wKmRfCf5KgWBtwvjdDLK32Ojma5InTUDUqQj+RGEAmfui9sd+Jc99oq0nVXNBqIZQzQNRYggoYUMsAGZg8hBlcMsv8pJ8+eOKiqIWnEknbmbn63xnHjin22/rKbejjp3iQqidzrS/Tnjq5moh7j00MblVc+USDHyxbTI20X2vi2qCNgsxvO2NL8FRf8LLma2cpBuJuVDjXSLgGoAC5UItMDSdME2gW54G+JOPZqvm6j0c49OkGIRERWEDuz3lvJk3J39MBhcyGVkzb0+zBCqgEDVuBMkSJm/ywS4q1WLvLMRdmBBMfP8AHDsmio5qtUH8V9ZnxLQSmT6w18eVG/q+aj9cFUsq/kMWjJnmfw/XCsdAq5cHcE/7h/24XD4lqUXelTRAGYISQSYmOovc4aZ2n2YneTFzjHZozX//AGD8RhrIngbU/iSvmaqrU0kANAAjlO8+Qxexwh4I0VgY5N+Bw8xTEjhOKK0nYbdMWsvnhZxatpGkG538h/f8sCBh0CJJ/thrwnKgr2lSyDYfzH9OXn7GM1T4TmhTZ1oVtCgs79mwVYuQSRHdFyPO+2G1PPu9JNZuBaAAI5WHOIwmgTCeI1FckwFPl+7+uFeUrBmANrjEs1VhYG5tgNEIBJEfdE2uR59BP0weB6G5iir+JQ15uJvjoEcvbywHl6xXcgj5kfrg+mykWv8AT9cFAVPSg9Qbg+WPAYJYgKLTvv7Xt5z8sesQSLdRA/cYSYUVIDyvghU7p2HeHPybFJM7nE18B/1L+DYbGjmkdfkMRPlOPA4lAwxA5yDsCyo2kTPlG++4wIlUg2kEY4azDZiB0m2JjMk+IKfUCfmL4FY8DPI8UWR2gPqP3+GHlLMUT19JJPym3vjO5WgCC20AkAbSASMBjvGCTeZv0BOIwx6Ng9SgBJt03xEZikYIIiOk29YximzrzZiPLkPY4tpcQfyPthqAdjZUczSNwR7A/kMTbOoObfX9cZ2hUJGCNWDqFjWrxFQCQCekqD+J/c4ivEliSsz5KPwFt8Kcw1l9z9SPyGLI2/0j6ycFCsa0+JAgkUxPry25euIPn7T2aepJwJkVkkeg/wCcDEuy1G5PoOWJ9op6Lv8AEJEQonnJj8frjhz7C2mItAj9PLEBlBEycEPklnc7Lz8sPTEQXPv0PyH/AG4l/iD+f/8AI/tiLZcBZvOBu09MAWW5mv2kBjEf0x/1YytcKa0ht3HLzHrh9xOqRRcjeI+ZA/PGZoD+Ivr+F8UtNkt5J5WKdTUT1teb7XIAPrhivEZsEJ9Cp/PCemZVwfujUPLvKD7GfoMVYpL6TdD0cTp8ww9tvrhRUIcs7yRzHnsqzO35A4ga7REyPO/44IqUwaQbbnA2JLEc/IDA0Fg61qh7peqQeRqMQTYTEgEwALzsMaDRpEWAAA+WE3DR/EX1n5CcOSdW+BjTB3VnO+/n0/e+KK67AbDbz6n3/QcsMq66UEfe3POAdvIbYCbEp2U8ARQ4nTkGRgpRj0XxViL0ralFoKj6TMj3P4YlQ8Q9Y9tj9JxRXGi4+v8AbHsrXJY7D0GI2sDCKdMnYW68sWtTMQLAbyQLn/xiBJO5PzxNh3B6n/pwOxo8uXkxMnoBJPptPscQJAtDe9vpBxZlz93lc+hAJkedsF5PKrUXU0zMW5+vniZT67Glej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23561" name="Picture 17" descr="C:\Users\Péchet\Desktop\Suite image aéroport\1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0" y="2492375"/>
            <a:ext cx="28575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18" descr="C:\Users\Péchet\Desktop\Suite image aéroport\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3" y="4273550"/>
            <a:ext cx="4573587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3" name="Picture 19" descr="C:\Users\Péchet\Desktop\Suite image aéroport\1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35600" y="4354513"/>
            <a:ext cx="3924300" cy="250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4" name="Rectangle 2"/>
          <p:cNvSpPr>
            <a:spLocks noChangeArrowheads="1"/>
          </p:cNvSpPr>
          <p:nvPr/>
        </p:nvSpPr>
        <p:spPr bwMode="auto">
          <a:xfrm>
            <a:off x="5715000" y="2857500"/>
            <a:ext cx="38163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/>
            <a:r>
              <a:rPr lang="fr-FR" sz="2400" i="1" u="none">
                <a:solidFill>
                  <a:srgbClr val="0066FF"/>
                </a:solidFill>
                <a:latin typeface="Comic Sans MS" pitchFamily="66" charset="0"/>
              </a:rPr>
              <a:t>Et pourtant,</a:t>
            </a:r>
          </a:p>
          <a:p>
            <a:pPr algn="ctr"/>
            <a:r>
              <a:rPr lang="fr-FR" sz="3200" u="none">
                <a:solidFill>
                  <a:srgbClr val="FF0000"/>
                </a:solidFill>
                <a:latin typeface="Comic Sans MS" pitchFamily="66" charset="0"/>
              </a:rPr>
              <a:t>Un aéroport</a:t>
            </a:r>
            <a:br>
              <a:rPr lang="fr-FR" sz="32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3200" u="none">
                <a:solidFill>
                  <a:srgbClr val="FF0000"/>
                </a:solidFill>
                <a:latin typeface="Comic Sans MS" pitchFamily="66" charset="0"/>
              </a:rPr>
              <a:t>déjà existant !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2400" smtClean="0">
                <a:solidFill>
                  <a:srgbClr val="FF5050"/>
                </a:solidFill>
                <a:latin typeface="Comic Sans MS" pitchFamily="66" charset="0"/>
              </a:rPr>
              <a:t>Une manifestation dans le calme et le silence ; </a:t>
            </a:r>
            <a:r>
              <a:rPr lang="fr-FR" sz="2400" smtClean="0">
                <a:solidFill>
                  <a:srgbClr val="FF0000"/>
                </a:solidFill>
                <a:latin typeface="Comic Sans MS" pitchFamily="66" charset="0"/>
              </a:rPr>
              <a:t>ou ceci :</a:t>
            </a:r>
          </a:p>
        </p:txBody>
      </p:sp>
      <p:sp>
        <p:nvSpPr>
          <p:cNvPr id="24578" name="AutoShape 4" descr="data:image/jpeg;base64,/9j/4AAQSkZJRgABAQAAAQABAAD/2wCEAAkGBxQSEhQUEhQUFRQUFRQXFRgYGBYUFBYWGBQXFhgXFBYZHSggGB0lGxQXITEhJSkrLi4uGCAzODMsNygtLisBCgoKDg0OGhAQGywkICQvLCwsLCwsLCwtNCwsLCwsLCwsLC0sLCwsLCwsLiwsLCwsLCwsLCwsLCwsLCwsLCwsLP/AABEIALEBHAMBIgACEQEDEQH/xAAbAAABBQEBAAAAAAAAAAAAAAACAAEDBAUGB//EAEUQAAEDAgMFBQUEBwcDBQAAAAEAAhEDIQQSMQUiQVFhBhNxgaEyVJGx0RQWk8EjQlJiotLwFTM0cpKywgdE4UNTc7Px/8QAGgEAAwEBAQEAAAAAAAAAAAAAAAECAwQFBv/EADMRAAICAQMDAQYEBQUAAAAAAAABAhEDBBIhMUFRBRMiMmFxkRQz0fAVI0OBsTRCUnKh/9oADAMBAAIRAxEAPwD1yEJukeiTXrioBZVG4KWUsqloZBlRZVI5qjIKmgGAShMiDkgGKEBOkmAk7UyRSAJCHkaacjBCSSabXQAmOjRrQeYmfKdEsvO6QRKrsAA2HCNZHzWccZUDnhpDgHOyuIkgTwM8FpzBB5ELI7nI9zQfZcR5dVGWUoxVAiQY6o0NBAfHMS6OIn81pUhnjI4FpMTcltgYPW6zTxVfu4kAmDqNAeUrKOdr4uR0azKjTmyPnIQHk2aJnnyhV62OaBuRUcfHKB15lZrqMC2nHkpqFNJ6m+IoVEzNounfa0tPIQQI4Hj5p37QfmOQAMiBIuP3p5oagCakEvbT6WOiTZLcr3cyx1+UXPxWmxyzDIMgwRoVNg8U4tfncTlc2JjSHSujFO1t7iL5conVFHUdDS5xytteCZnSAsqpUdUMaNn4jqqnJR+IRrCsCYBBPKb/AARtM6/BYj8LAkarYw7yWsJMktufAkT42Uwybuw6LEwmlNCWVXYDhM8cQlKGofimmATwQ48dJ8eKfNzlE8b3W2blPGE6p9RAyhebhC0pn6KE7AlIlV8XWyNLuIj1KllQ4inntMXB56JNgRDHHK4wN2IINiTw8kLscYeSGnLlAIMtJPXopGYTmSSXBx0vGghM7B2IDiN/N4cY8ENi5I3Yt2UuhhjkSlVxJblBAkkTGgBIA/ropnUZblLpuCTAGhmLKKrgw6SScxIM8o4R/WqkfI2IxJBIaAcsTJiSeA6p6uMyuIiwbM9YmE1XBBxJkw6CRA1HFFVwgcDM3cHekR8EhcgPxLs2UZZgaki5GgVpwUP2ch5cHG5kiB8JVhya6jFKZMEUIYxAp5TgpFAAEdYAuTwAHErKq1A57nN0cZC08Q3Mx4HFjvS/5LHY8Bs8ACfhdY53SSAna4p3LCol+5TJdu1W5je8jvInlE+ilbtB287VoDHGwJAL9IHHKDa5XPRPtEaj9E9O0LMbiKhqBth7Ji1wbuMawBaRxF07cTUjUbzWkDL7OepDfG0/BSk+ob0a2fokTHNZTsZUEAETNSHGBmyugADifDyWuJIE68VpTfJSlYmO534wqbgCXDnH9FW415wq1WjPTqiMmuo2IzABc4jlJIt0RtqW5Ku6R1hIPWcnK7AsPNlfwDv0TSL5cwd03yRI8CszvVAC5pzNJaehhXjzKD5A6RtRESqeDxRqNEnfaIMwM1zcHj4KcmC0EgOdOUc4EmCLLvTTVoQes3gDUp2lo9mXHgSIA8k2HM2MEOm3UC1+F0qStcIA2NRJJikBCiTQlKzQCafROEzh8UgVTEIJiUkxUjESlCJrU8IoAAEiEZQFADJinKQCAHTgpkkAOnlCn6oAQEmL7wLfCRE+qxKGi2piDyM/BZVdmWo8fvH1usdQrimCGcFA5gdAN4M9J8OKKtULQSBmIBIA4wNFHi2Ckyi9tcVTVBkQwCMhcajMokNBAbDp9oXmFzxxymm12GWQh7y6xv7Uc3D0HgZ6lRjSRvSf0eZxAY0/IAT5Fm7eBBhgBa3NBcYyubTNPRpO8amUQDdromEezm+gcG4x0qwDNh6rn9m7TdUqAFuUZawLb+0yqxoIzAOFjp1W7RBtH/4mk48MB8wGl58h8FFUcU9QarPxWIcKtBoNnPcHaXApPcPC7Qp5bpATuEqNhVSjtNzqzqfdnIHPZn3vaY0EzIiDJFjOh42xdp7Vqsq4mm14lwDcOcrdxzaTHPJtvQKmeDPslOOF8x+Qn5Opa1EynzXPVdvGnqzMA25GYS8YfviCcuUG0QCTcHopa226lNriaTS5j8roL3taO6bVndYXfrgExAgnRR7GXgZvupgqAtMjKTumRyB8FI2pItxuiYPJG53wBpMxtOznOyyRIgkg8b8uqucSYsTaLjyKwHNBcBIE8ToPFa+Fwopbou6DJkgGekxovRxTc48oRZJQ35p4TK7ECUg1MAuF/wCqm2KlKnToscW97mLyDBLGxuzwku9FFWdGl071GVY13Orq7cwrCQ7E0Gkag1WA+YlRHtBhOGKw/wCNT+q84pdhg5mDeKhLMRTc6pAE0ndw6q0RyOQi6wKewa5od+Kf6PKXe03MWgw54ZqWgmJWm1rsezD0vSz/AKvy6d+f0PZ/vDhPesP+LT+qQ7QYT3rD/i0/qvJ8f2Nrsdh2tAe/EUs4aC2QQC4tF7w0a8ZVSl2YxDu8Ap3puLDvNGZ4GYtpyd8gXgKXH5FR9J0jV+1/x9D2UdosJ71h/wAWn9Ux7R4T3rD/AItP6rxrstsdmLrOpve5jW0qlQloBduAGIKs4zs1JoHCuNaliWvNMkBjgaZh4qAmBF7zwTStXQS9I00cmx5Hf04+56794sJ71h/xaf1THtDhPesP+NT+q8cHZbEmp3YpguFMVZD2ZDTJAzh0wRJ5pbR7LYmg0uqUoAe1lnBxzO9mwkweBQ18mP8AhGlbr2v+D2I9oMJ71h/xaf1S+8GE96w/4tP6rxTamxK2HymqwNDiWyHNcA8CSx2UnK4ToVo7F7KVK1N1Z+5SFKtUYZbLzTjRpM5ZtKK7UEvSNLGG95eP7HrX3gwnvWH/ABaf1TfeDCe9Yf8AFp/VeL1Ng1m0hWLNwhrtWlwa85WOLPaDSbAodp7Fq4cA1WtEmLOa4tdAOV4BOV0HQqdvyKXo2mbpZef7dj2r7w4T3rD/AItP6p/vDhfesP8Ai0/qvGMfsoU8Lha+Yk4g15BiG905oEHjOZPV7N120hVcwZTknebmb3hhhe2ZaCTaUbfkJejaar9o1y1zXVcHs39vYU/93hh071n1Wbitt4d1RzhicPBNv01Mf8l5hjeyuKpZA+lepU7poBa45zo0wbE6+Cs4/shVpsw4AzVq7qzSwFha3uyBOYGNJJk2hE8e+NUS/StIq/m9foeiHa+H95w51/8AWp/zKSkKbhnp92Q7VzCxwJ6ubYryv7u1+8LMjbMFQuzt7ruyYD+8nKQTbVFsXGVMHigDIh4ZVZMhzSRPQxqD4LnlpuOLCfo2JxbxZLaV0ek09k0GtyikwNmQItIEfIkeanGEpwR3bTma1hsLsZOVp6CTHKSrb6cbvImPLVRuaQuNykn1Pn/qBh8IxhGRjWxOg/aIJ+JAVt1SCRw4KFrbTOtutknP06cfWEbn1Yg3vVXE4SnVAFRjXgGRmE70RI8ifipCUgYS3O7QwG4CmHZmsaHwGyAASAAInwAHkhOzDUbVrNbSy0i+Q4b7yKYzkO0Zu7omZjgpS5V3UGkumd6MwDnBrotvtBh1hFxotsOSKbcvAmC/A0XHP3bJIicomMmX/bbwUlfAU6gOdjCJBMgG4GWfHKAPRTIwBKxU22OhZItw6KUBOElVAPhMQKbyTm3hl3bkEkRbitYNgkTMHXmsWmXd43IJcDI5WuZ8pW20CTFxNl3YLcOSQgmTp83Rb0BCFwP/AFZ2a97KNcAltPM18fqhxBDj0kRPULvQ5IiZBEg2INwfEKE/J0aTUPT5VkXNHk2xu2goPbuONP7HToPbuz3jGuAqNvEb56wq2G7T024drSyp37MLUwrSMvdZHuBzu/WzADSIXpNTsjgnEk4alJ1iWj4AgJvubgfdqf8AH9Vopvyeu/UNE+dkr+p51g+01FlTBVclXPhsOaDwMmUgU3NDmXmZdeU3Z7tW3D4dtJ4q5qdR9Rjqfdb5cLtqF4Jbe8tuvRfuZgvdqfxf9U33OwPu1P8Aj/mRvfkH6homqcJfdfP9WeZ7A7T91VDq4L6Yo1aQFNtNrwKgaPagZojUkqxT7R4Zr8OwUHnC4dlUNa4tfUNSpc1HA7pIPDReiHsdgfdqfxf/ADJvudgZ/wANT/j+qFN+Ry9S0UneyXjr+/J59tDtWyoHgMqnNgHYWXCmCXmoHZyGmAI4AI8f2xY41XMpuzPq4So3NlgdwACHQTrl4c13x7IYH3an/H/MhPZLA+7U/wCL+ZPe/JK1+hX9OX3OA272wNQg0DUae9fUPetoFrS5uXKxoac0Sd510WG7V0u6YH06prMw+Iw8t7sUyKpzBxEggg8Auo7W9nsLh8HVq08LTDmNBaSHEXcBfeg2KuP7NYFlHvamGp2phxu4Fzi2wG9xJSc2ubNHrNGsUXslV+Vf75OK2h2wFTDhkVQ80qVJwHdNpfoyCXhwHeSQNDYESlt3teKrafdh/eseXCpVZRLmtLC3IIEPF9XCdOK0Bs+if+3oDyd/MpP7Ow/u9H4O/mXK9dHz/wCGcfUdDFr3Jcc/cwq22sNWwtKliGYg1aRxDmup901hdWfmMg8AQLAK5ie1dDuHUqVKowObht2KQa11F4c85hvPzQbuPwV87NocMPR/0u/mW0zs5hLThqWgmM0TF43tFUdbF9xv1DRv/bKrur4OXq9s2d4ajab745mJg5fYFLuy3X2rIqXa+jSfQ7qnWyUnYvNnNPORiHZjliRLSePJdU3s5g+OFpH/AFj/AJJndnMH7tT882n+pP8AGLyL8bof+EvuclQ7XNbXzh2IyiiKQdFAvO9mOalAp5TyBEcFnNaMdjyaNPu2vqNeWgCGMblzOdFhpPiYXfjs3gvd6fwdI/iVzC7PZSblo02Maf2AAD4nV3mpnq00P+J6fGm8MHuquWTF9yeZPqUTjIQimfDxsnyjSb8+Gq8+2zwh3EAEE39AZuoc3RSVL3sY1tx8eOiBVKovlCBDkgJ1RFIBLckuOAorY4kNgODSSAJMA8YzAbsgESqhxuWnuzMPMEh9g6IDiRIJ01K1snOPmmeJiQE91rklxd3ZUdWflqEECHBjTHE5Wkkk8yfgiOJcwudZzczhF53KckgzbeEK5TbI6KUgKk1QbX5KuAxDnAl0cNI1IuLE9FacVHEWtAvyRUKLqjobAESSZgR4aqopzfCGuEXNkPEF2UF2ctJOoGUR4alXqbYChoNDQGjQfEni4qZzl6EVtSQBJi4IQ48kmjmqryIpNxTWZgbQZjoeXPmq1XaLv2QAIuHTr0/JC1194ZrRfXyU79mNIsTJvP1XTLHCD94i2+hPhMRn00gX0urIKhphtNoE2AAnmUIxTYJcQI5kT5hczjb4RSZYlIoWPBEggjonLlFModR1XQlnVXajiKNV4kQw5TpcwBBPimqjyxHP43tE9x/RDKLXcAXTNxa0KhisbVqk53mD+qJDfgq9MWRryMmonK+eCTN28XNwtUBzspAlsmDvDUaK6yXAOcSSQ2SbnSFS7Rf4ar4D/cFfo+y3wHyScnsXPc6pf6WP/Z/4QbRwCkr0HMdleCCOBR4DL3rMxhuYEnoDK6MYigK1SoarCX+yS0kNGYSLjWEseNSV2cqOb7l2TPl3ZieEq3sd93N6SB1HLyJW4Np0AJBYBNV+UjiRDQR6phtCkaILRmcYLw1pzZiZdeLWt4LVYop2pIqiAyExKrU8dnfApuaCd3w/e8FYWZQkkkkh0PKFxTpuPgrgrYmFTdHLSEYIm4jz+cqGTonAVPh3JiCqOE2/PXohDuila8C8X9J6hPnB1AHUWjyR7nYZDn52lEDb5IjTPimo4Z77NjQkyQOP/lCju6dRElPRRuqR5fNRmnDwypLBmAcTpHMcCtIbIYHEknLFm5t4Om8mNIv5rfHhcgMyq8nUmTyHot9tGIHIN+OUTKeiwMsxoaOep8yVI1q6scNoDBicMRJLQQk0J0kDM51JA5h0myuwhcxer16mRl1KfDgqVaktmqxZ2POVpIEx/UolNQi5PsTRJRxGHpNaXuylwDTlnWJlwH9XR19sUWU3Op1WucGuyCHTn0BgjQEyuYr1y8QYiZ0AUIYvnM2uuT2r9TRM08N2kxDcmYh4abz7TxeznefLkqe0cY6vULzYHKA2SQAGgfG0qJJcktRkkqbFYwCdJJYgZvaL/DVfAf7guw7HYBrgKlQNLd1jQ6IJIE2OsBcn2ixVClT7ut3j31Wh2RhDMrCbOe8gwTGgGiu7OxzK1LPQdUApENdTcd+mSN1wIsQYIkRcLthjcIKTV12PQlhyLSRk4urbv6pHX4TZlOGgsJc6u4E2gBp08IQ1NhU3hz7guILYgNhz8oAEclzIxdT9t+s+0dUhi3xGd8D94qPbY+8Th3HU0tjUGVGkBzhFUwSDOS0+alw2AaWtABG4HEADNvvhsmOAXIfan653SNLnipMPj6jHh4cZHMkjz5prPjT+ELR1j8CIJl0DvL8N0honxKix+EbTAgkmYM6G0yLc1yr8W8zvugkkgEgXMmy1sBVLqYkkkSL36jVJ5YSTSRSlZOkkksiwalVrfacBykgX81FVqtblzujO4NbJiXHRo6lWcFXbSque+kaodTDRGQuaQSTZ5Ah0gWP6g8sHaezKtRjWsyMyB72iM7Q/NmpsbcRkFs3ouuMIqCe7qSbmVMHTpwXN7Swb2MqVQ0hzjVzQZMPewMBg+yLk6QMxkKDDYF9RrCwOytNQbvdsax7qgeX05LhlgwC0k7pHgvZWtzYWdYkudxWyqmWWtLnmtiH3c0t3qjjTzBxFg2IykFvBdEFjOCStOwHDouFf2WAWPfMuJyn91sz6n5LOdotTZ9DJTbzfvO8P1R8Pmt9Je6wZYqU8wyuhzTwdMeXI+CmAk3jQDyAgJmlOSu6xBJJpQkyiwDQnVEhhDAJJAeqYuQAQamLUaRXqmZWqNVKu316SB4rScFXqsQ1aok5faeBg5mRlMyAdPDnrwWausfhwCSAATrFpWZjNnBzpBjnaZ/8AK8TUemT+KHnoOzIp0y4wLo3Ydw5fEet1ffQDGnKOHiTHPos81j0+AXNk02PAkst7n4FfgZ9IgAxY8dQgUoxToibcjBRGHiwAcL24j6hcsowb9x/cowe1WwquIqCvh295mYxtRjSO8Y5jcshpuWkAG3VWuzuyX4WlV76BVrZAGSCWMaS6XxYEkxHRXVW2jtCjh2d5XqNptJhshznONiQ1rQSYkTykSuhaieSOyMeWelP1PNPT/h+K8llJRYPFU61MVKL21KbpAc2dREtcCAWuuLEcQrBEdT6Bc3smm93FHmklHCOdcCyss2ZzKs7NxOcEGARGlrX4eXqr3d81qtlcR+5SiZR2X+8rWFweQWk87mE+OrGm0kAONoHn9ETMbvOEbrWyTxJJiBwj8wVcW+ySD3YsIiE+dROxzSMwBiHk8TuEAxBg3I0Ub8e1vtAgyRBygyBJ1MaEfEKWvKHuRYyp8gUNTGMABmc2gsDpPE2tzTUsWHHTdytdmMAb0wPQocpMLj0J8vkkComYgQ5ztGuLbamDl+OayGpiQNQRGfMCL7rQToeo+KE2+JDbRYTgKn9vaCGumTl1gEZjAzCenCfJW80KJRafIJp9BnUySGhpcSdBqecLfc0AwPZaABHADgqOzKUDvCLknJ0ixd+SvsEL0cGPbDnuAk8qHE18kRcuMAafFQVsU4N3mgHNFzA8ZWtUKy2XJg9VHYstDZDd43IMgNkCZjqnqYp0AgAy7KL9YHBPjsFlsOKV1SrYstMENkNBN+PJtrp34syAA0EtB3jFzwCLQWXQxF8EzSY4J5KdAGknSXqEAEKNzVMhIQBUqMVSrTWi9qq1Wpk0YGPxLW5m3zQRpaSOfmshdRiaYIg3CysThG8BB4cvNeRrtFnyvfaddu4Ix/tDLnM2xg7wseRvY9FM0wZGq83x1J9J73i9OvjDTqD9moyuHNcPEBwWw/a7zjGhtV5acS6k5h7sNyhk7rAM1j+uTdcT0LXwsujsn1SbmD1gD4rl+3XZx+OZRdQc3NSDxkc4NDmuIcHMcd2ZkGTcRyWTs3G16rGh9d577CV3mzN1zHwMsDiLHxQU9ovZh8GxleGOoPcXl1NgD2sbFLMWkbt92JMLbDhyYpWmr/f6BR0nYvYr8FhnU6jmmpUqZ3BpDmsGUNADtC43mLaBbS4vEbZrNq0S6pulmHzNplg3nmHF1N7ZcHEiI0hdouXWKe7fOufAh2OIMgkHpZbmzak02xwkHW95181k4JgLxmjLxkwI8ea3KbhwgjhGnoufGVEevTBibgX9CPzUDcG0NgAgbkXn2CSNdbk6q0HSUbhZbJvsU0mVqeFbEXtzPN+c/wASF+DDjMkGToYJDokeg6q4wI5T5fUNqKFbDh0agjiLHSD6JCgJJ5gCDcW087q09CY6KaY6RT+xiCJdBMxOhzZpFuaL7I2IM6HiZOYgn5BSOqgITXCXvBtQxw4zZr8JE2McSmrOgapGuFp4PCMyAvaHmo2bzAadAI49VthhKbrt8xNIuUWw1jdMrQIPAm59SpQCiqUid8aET1ED10QtK9JqugiOths0GSC0yDE+iiqYIw2HmWkmSA6SehVsPT51LvuFFV2Dn2jMty6AamZT/Y7ME2YR5wrIciQFFGtgQ4uM3JbFtMqc4c5y7NExwB04SrhSICPqFC1TwgYEV0DDSSSXqmYkJRJigCJ6pYsOtl53V16rVVGTHvjV0BSxAVA08xjzK0agmf68FVygT/XosM2qWGDT69hKO5mbj9nNLZa0WkumLxfMeErJFFszlbMgzAmeF+a6dVMRs9rhugNdPWCF85OUptu+TRx8GI2m0aNAiwsNOSH7MyMuVsTMZRE84hWsTQLDBjSbaKNpus7d9SS7itlMa3PGZ7YMwLCdBInj6KPAYYVCcxIgDTU3jitXF0y5jho4gWkaze/EKHA4U05kgyAIGg46rRrlDrklpYcBgZqOPUnj8kOAwhY4w4ZT+rxU6Om2U11KpExYTaLqIuIkHhqpYtF/CUeFdNRrahBbfW14tK2jDc0hlduICMVAtZrMpIFOm08YbqPom+zs17pknW1vIcF1fhfmFmbhKYqVA28QSY6C1+F1cqYKi5kFhBnVpIMeJlWKdIAQ1oaNSBNz1nVGBGi0hBQVdREIptEZWMAERLQTYazzRmo7iZ8QD5ieKNwKGFXcCMjfc8OEkNa3d3xBJdmOhm10ZExppwED0TwnBTbAiIIuDBU7gHuEOEwALGSQL5uSABR4gACSQ0cyQB8Sqjb4qxNpBhpBg2KctVDEbcwzXf39KwA9oHQdJRUtt4dx3a9InlnA+cKnhmuiZPtIeS4CpAVXDgRmvFri4jnKkaed+RUODRSYcpwUycJDBNijCSDTkqESpJJL0yBJinTFAEb1XqhWHqB1xa6LXQTKFYa+H5hVVerNVRw+PzXl+o6Wcv5i7FwklwAkkkvGNQalJrvaAPDS8dDqqz9msOkt85HqraSQqQzGwABJA5mT5p0kk7ChIoiOqTQi0TSAlpOT12hwPNRg8lMxy2ixF7Au/RMAMhsg8wZmD0VmFjNqupkkAEHUHQha1N2liJElpMls3AmOS9DHLchEkJkRKaFVAMhRJoSABQYzFspML6jg1o4nnyA1J8E20seyhTdUqHdHAaudwa3qV5ttHH1MVUz1NB7DR7LByHXmeK69NpXl5fQ5s+dQ4XU2NqdsKlQluHb3bf23Cah6gaN9SsCrTfVOao5zzzcS4+quYfCq/RwROglerGMMaqKOJxlk+JmRTwBOjSfAShdg+i9W7K4E06EObBc4m4vBjVUtu9l2kF9EZSB7AFj4cio/Ee9TNfwnu2ebUO8pGaT3MP7pInxGhW/szte5u7iG2/8AcYII6vYNfKPAoMbs5zCWuEEa+Yn81l18KrlGGRcozSlj+FnpGExbXtBaQ5rhIIuCOisgry7Ze034Z3E0yd5n/JvJ3z0PT0HZ+Pa9rS05muAIPMH5HovI1GmeJ2uh3Yc6yKu5oJ0OZLMuY3JEkkl6pmJMkkgCOrofA/JZ2C0d4pJLjy/nwK7ElbiqLvaHinSXZL4GZETtSmSSXyUup0roJJJJLuDEkkkgA/1UCSSpiJ6fBNS4pJJoCTEewVr1fbd4pJL0MHwsGSMTOTpLoECkkkkBx/8A1C/uqH/yO/8ArC5jDJJL29L+Sjy8/wCazptnf4d/ifkFsdkv70/5fzCSSnJ3N8XY7EJJJLlOw5Dtl7Tf8p+a5PFJkl2YuhxZupkYpdR2P/uGf56v/FMklrPymYaf8061qNJJeGz1T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24579" name="Picture 10" descr="https://encrypted-tbn0.gstatic.com/images?q=tbn:ANd9GcTNqE8oE-UaqYEBRt542YZryADEmgc_v-Y9ZmqFyOiS256Sjc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928688"/>
            <a:ext cx="386556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14" descr="https://encrypted-tbn3.gstatic.com/images?q=tbn:ANd9GcSyUUKIPPAJvYpRdHjLNH9fFg7ajDnf0MS3OmNTq4ZVFY3pegnw3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3588" y="857250"/>
            <a:ext cx="4310062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16" descr="https://encrypted-tbn2.gstatic.com/images?q=tbn:ANd9GcSiH-9IUstmrnYZHoijI9inHzd7E03fhPClkSf_eUdx5Suf_IYz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188" y="4000500"/>
            <a:ext cx="33337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18" descr="https://encrypted-tbn1.gstatic.com/images?q=tbn:ANd9GcRe42xbmNf53xwvs92MdeBCGZ5Hdx6RmJCwBzVOiRsouYgnSBrSm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75" y="3929063"/>
            <a:ext cx="25717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20" descr="https://encrypted-tbn2.gstatic.com/images?q=tbn:ANd9GcRn3r6at1j2cB70wrQJ4NZj5Hz5wH1LHMHaazKWhXlf_Thg2DejZ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43313" y="3929063"/>
            <a:ext cx="264795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Rectangle 13"/>
          <p:cNvSpPr>
            <a:spLocks noChangeArrowheads="1"/>
          </p:cNvSpPr>
          <p:nvPr/>
        </p:nvSpPr>
        <p:spPr bwMode="auto">
          <a:xfrm>
            <a:off x="142875" y="6357938"/>
            <a:ext cx="90011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b="1">
                <a:solidFill>
                  <a:schemeClr val="folHlink"/>
                </a:solidFill>
                <a:latin typeface="Comic Sans MS" pitchFamily="66" charset="0"/>
              </a:rPr>
              <a:t>Au fond</a:t>
            </a:r>
            <a:r>
              <a:rPr lang="fr-FR" sz="1600" u="none">
                <a:solidFill>
                  <a:schemeClr val="folHlink"/>
                </a:solidFill>
                <a:latin typeface="Comic Sans MS" pitchFamily="66" charset="0"/>
              </a:rPr>
              <a:t>,</a:t>
            </a:r>
            <a:r>
              <a:rPr lang="fr-FR" sz="1600" u="none">
                <a:solidFill>
                  <a:srgbClr val="00B0F0"/>
                </a:solidFill>
                <a:latin typeface="Comic Sans MS" pitchFamily="66" charset="0"/>
              </a:rPr>
              <a:t> à qui profite cette forme d’  « expression » …?   </a:t>
            </a:r>
            <a:r>
              <a:rPr lang="fr-FR" sz="1600" u="none">
                <a:solidFill>
                  <a:schemeClr val="bg1"/>
                </a:solidFill>
                <a:latin typeface="Comic Sans MS" pitchFamily="66" charset="0"/>
              </a:rPr>
              <a:t>Plusieurs réponses possibles !</a:t>
            </a:r>
          </a:p>
        </p:txBody>
      </p:sp>
      <p:sp>
        <p:nvSpPr>
          <p:cNvPr id="10" name="Ellipse 9"/>
          <p:cNvSpPr/>
          <p:nvPr/>
        </p:nvSpPr>
        <p:spPr>
          <a:xfrm>
            <a:off x="0" y="3929063"/>
            <a:ext cx="1214438" cy="642937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3429000"/>
            <a:ext cx="9144000" cy="1622425"/>
          </a:xfrm>
        </p:spPr>
        <p:txBody>
          <a:bodyPr lIns="92075" tIns="46038" rIns="92075" bIns="46038"/>
          <a:lstStyle/>
          <a:p>
            <a:pPr eaLnBrk="1" hangingPunct="1">
              <a:lnSpc>
                <a:spcPct val="130000"/>
              </a:lnSpc>
            </a:pPr>
            <a:r>
              <a:rPr lang="fr-FR" sz="2000" smtClean="0">
                <a:solidFill>
                  <a:srgbClr val="00B050"/>
                </a:solidFill>
                <a:latin typeface="Comic Sans MS" pitchFamily="66" charset="0"/>
              </a:rPr>
              <a:t>En fait, la véritable   force, au delà de la violence, c’est savoir que :</a:t>
            </a:r>
            <a:r>
              <a:rPr lang="fr-FR" sz="200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200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2000" smtClean="0">
                <a:solidFill>
                  <a:srgbClr val="FF0000"/>
                </a:solidFill>
                <a:latin typeface="Comic Sans MS" pitchFamily="66" charset="0"/>
              </a:rPr>
              <a:t>« chacun de nous est un maillon du monde</a:t>
            </a:r>
            <a:br>
              <a:rPr lang="fr-FR" sz="200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2000" smtClean="0">
                <a:solidFill>
                  <a:srgbClr val="FF5050"/>
                </a:solidFill>
                <a:latin typeface="Comic Sans MS" pitchFamily="66" charset="0"/>
              </a:rPr>
              <a:t>qu’il désire voir se réaliser : </a:t>
            </a:r>
            <a:r>
              <a:rPr lang="fr-FR" sz="200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200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2000" u="sng" smtClean="0">
                <a:solidFill>
                  <a:srgbClr val="7030A0"/>
                </a:solidFill>
                <a:latin typeface="Comic Sans MS" pitchFamily="66" charset="0"/>
              </a:rPr>
              <a:t>dans l’intérêt commun </a:t>
            </a:r>
            <a:r>
              <a:rPr lang="fr-FR" sz="2000" smtClean="0">
                <a:solidFill>
                  <a:srgbClr val="7030A0"/>
                </a:solidFill>
                <a:latin typeface="Comic Sans MS" pitchFamily="66" charset="0"/>
              </a:rPr>
              <a:t>»</a:t>
            </a:r>
            <a:r>
              <a:rPr lang="fr-FR" sz="200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200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2000" smtClean="0">
                <a:solidFill>
                  <a:srgbClr val="0070C0"/>
                </a:solidFill>
                <a:latin typeface="Comic Sans MS" pitchFamily="66" charset="0"/>
              </a:rPr>
              <a:t>→ Sommes nous dans le groupe de la majorité silencieuse ?</a:t>
            </a:r>
          </a:p>
        </p:txBody>
      </p:sp>
      <p:sp>
        <p:nvSpPr>
          <p:cNvPr id="25602" name="AutoShape 7" descr="data:image/jpeg;base64,/9j/4AAQSkZJRgABAQAAAQABAAD/2wCEAAkGBxQSEhQUEhQUFRQUFRQXFRgYGBYUFBYWGBQXFhgXFBYZHSggGB0lGxQXITEhJSkrLi4uGCAzODMsNygtLisBCgoKDg0OGhAQGywkICQvLCwsLCwsLCwtNCwsLCwsLCwsLC0sLCwsLCwsLiwsLCwsLCwsLCwsLCwsLCwsLCwsLP/AABEIALEBHAMBIgACEQEDEQH/xAAbAAABBQEBAAAAAAAAAAAAAAACAAEDBAUGB//EAEUQAAEDAgMFBQUEBwcDBQAAAAEAAhEDIQQSMQUiQVFhBhNxgaEyVJGx0RQWk8EjQlJiotLwFTM0cpKywgdE4UNTc7Px/8QAGgEAAwEBAQEAAAAAAAAAAAAAAAECAwQFBv/EADMRAAICAQMDAQYEBQUAAAAAAAABAhEDBBIhMUFRBRMiMmFxkRQz0fAVI0OBsTRCUnKh/9oADAMBAAIRAxEAPwD1yEJukeiTXrioBZVG4KWUsqloZBlRZVI5qjIKmgGAShMiDkgGKEBOkmAk7UyRSAJCHkaacjBCSSabXQAmOjRrQeYmfKdEsvO6QRKrsAA2HCNZHzWccZUDnhpDgHOyuIkgTwM8FpzBB5ELI7nI9zQfZcR5dVGWUoxVAiQY6o0NBAfHMS6OIn81pUhnjI4FpMTcltgYPW6zTxVfu4kAmDqNAeUrKOdr4uR0azKjTmyPnIQHk2aJnnyhV62OaBuRUcfHKB15lZrqMC2nHkpqFNJ6m+IoVEzNounfa0tPIQQI4Hj5p37QfmOQAMiBIuP3p5oagCakEvbT6WOiTZLcr3cyx1+UXPxWmxyzDIMgwRoVNg8U4tfncTlc2JjSHSujFO1t7iL5conVFHUdDS5xytteCZnSAsqpUdUMaNn4jqqnJR+IRrCsCYBBPKb/AARtM6/BYj8LAkarYw7yWsJMktufAkT42Uwybuw6LEwmlNCWVXYDhM8cQlKGofimmATwQ48dJ8eKfNzlE8b3W2blPGE6p9RAyhebhC0pn6KE7AlIlV8XWyNLuIj1KllQ4inntMXB56JNgRDHHK4wN2IINiTw8kLscYeSGnLlAIMtJPXopGYTmSSXBx0vGghM7B2IDiN/N4cY8ENi5I3Yt2UuhhjkSlVxJblBAkkTGgBIA/ropnUZblLpuCTAGhmLKKrgw6SScxIM8o4R/WqkfI2IxJBIaAcsTJiSeA6p6uMyuIiwbM9YmE1XBBxJkw6CRA1HFFVwgcDM3cHekR8EhcgPxLs2UZZgaki5GgVpwUP2ch5cHG5kiB8JVhya6jFKZMEUIYxAp5TgpFAAEdYAuTwAHErKq1A57nN0cZC08Q3Mx4HFjvS/5LHY8Bs8ACfhdY53SSAna4p3LCol+5TJdu1W5je8jvInlE+ilbtB287VoDHGwJAL9IHHKDa5XPRPtEaj9E9O0LMbiKhqBth7Ji1wbuMawBaRxF07cTUjUbzWkDL7OepDfG0/BSk+ob0a2fokTHNZTsZUEAETNSHGBmyugADifDyWuJIE68VpTfJSlYmO534wqbgCXDnH9FW415wq1WjPTqiMmuo2IzABc4jlJIt0RtqW5Ku6R1hIPWcnK7AsPNlfwDv0TSL5cwd03yRI8CszvVAC5pzNJaehhXjzKD5A6RtRESqeDxRqNEnfaIMwM1zcHj4KcmC0EgOdOUc4EmCLLvTTVoQes3gDUp2lo9mXHgSIA8k2HM2MEOm3UC1+F0qStcIA2NRJJikBCiTQlKzQCafROEzh8UgVTEIJiUkxUjESlCJrU8IoAAEiEZQFADJinKQCAHTgpkkAOnlCn6oAQEmL7wLfCRE+qxKGi2piDyM/BZVdmWo8fvH1usdQrimCGcFA5gdAN4M9J8OKKtULQSBmIBIA4wNFHi2Ckyi9tcVTVBkQwCMhcajMokNBAbDp9oXmFzxxymm12GWQh7y6xv7Uc3D0HgZ6lRjSRvSf0eZxAY0/IAT5Fm7eBBhgBa3NBcYyubTNPRpO8amUQDdromEezm+gcG4x0qwDNh6rn9m7TdUqAFuUZawLb+0yqxoIzAOFjp1W7RBtH/4mk48MB8wGl58h8FFUcU9QarPxWIcKtBoNnPcHaXApPcPC7Qp5bpATuEqNhVSjtNzqzqfdnIHPZn3vaY0EzIiDJFjOh42xdp7Vqsq4mm14lwDcOcrdxzaTHPJtvQKmeDPslOOF8x+Qn5Opa1EynzXPVdvGnqzMA25GYS8YfviCcuUG0QCTcHopa226lNriaTS5j8roL3taO6bVndYXfrgExAgnRR7GXgZvupgqAtMjKTumRyB8FI2pItxuiYPJG53wBpMxtOznOyyRIgkg8b8uqucSYsTaLjyKwHNBcBIE8ToPFa+Fwopbou6DJkgGekxovRxTc48oRZJQ35p4TK7ECUg1MAuF/wCqm2KlKnToscW97mLyDBLGxuzwku9FFWdGl071GVY13Orq7cwrCQ7E0Gkag1WA+YlRHtBhOGKw/wCNT+q84pdhg5mDeKhLMRTc6pAE0ndw6q0RyOQi6wKewa5od+Kf6PKXe03MWgw54ZqWgmJWm1rsezD0vSz/AKvy6d+f0PZ/vDhPesP+LT+qQ7QYT3rD/i0/qvJ8f2Nrsdh2tAe/EUs4aC2QQC4tF7w0a8ZVSl2YxDu8Ap3puLDvNGZ4GYtpyd8gXgKXH5FR9J0jV+1/x9D2UdosJ71h/wAWn9Ux7R4T3rD/AItP6rxrstsdmLrOpve5jW0qlQloBduAGIKs4zs1JoHCuNaliWvNMkBjgaZh4qAmBF7zwTStXQS9I00cmx5Hf04+56794sJ71h/xaf1THtDhPesP+NT+q8cHZbEmp3YpguFMVZD2ZDTJAzh0wRJ5pbR7LYmg0uqUoAe1lnBxzO9mwkweBQ18mP8AhGlbr2v+D2I9oMJ71h/xaf1S+8GE96w/4tP6rxTamxK2HymqwNDiWyHNcA8CSx2UnK4ToVo7F7KVK1N1Z+5SFKtUYZbLzTjRpM5ZtKK7UEvSNLGG95eP7HrX3gwnvWH/ABaf1TfeDCe9Yf8AFp/VeL1Ng1m0hWLNwhrtWlwa85WOLPaDSbAodp7Fq4cA1WtEmLOa4tdAOV4BOV0HQqdvyKXo2mbpZef7dj2r7w4T3rD/AItP6p/vDhfesP8Ai0/qvGMfsoU8Lha+Yk4g15BiG905oEHjOZPV7N120hVcwZTknebmb3hhhe2ZaCTaUbfkJejaar9o1y1zXVcHs39vYU/93hh071n1Wbitt4d1RzhicPBNv01Mf8l5hjeyuKpZA+lepU7poBa45zo0wbE6+Cs4/shVpsw4AzVq7qzSwFha3uyBOYGNJJk2hE8e+NUS/StIq/m9foeiHa+H95w51/8AWp/zKSkKbhnp92Q7VzCxwJ6ubYryv7u1+8LMjbMFQuzt7ruyYD+8nKQTbVFsXGVMHigDIh4ZVZMhzSRPQxqD4LnlpuOLCfo2JxbxZLaV0ek09k0GtyikwNmQItIEfIkeanGEpwR3bTma1hsLsZOVp6CTHKSrb6cbvImPLVRuaQuNykn1Pn/qBh8IxhGRjWxOg/aIJ+JAVt1SCRw4KFrbTOtutknP06cfWEbn1Yg3vVXE4SnVAFRjXgGRmE70RI8ifipCUgYS3O7QwG4CmHZmsaHwGyAASAAInwAHkhOzDUbVrNbSy0i+Q4b7yKYzkO0Zu7omZjgpS5V3UGkumd6MwDnBrotvtBh1hFxotsOSKbcvAmC/A0XHP3bJIicomMmX/bbwUlfAU6gOdjCJBMgG4GWfHKAPRTIwBKxU22OhZItw6KUBOElVAPhMQKbyTm3hl3bkEkRbitYNgkTMHXmsWmXd43IJcDI5WuZ8pW20CTFxNl3YLcOSQgmTp83Rb0BCFwP/AFZ2a97KNcAltPM18fqhxBDj0kRPULvQ5IiZBEg2INwfEKE/J0aTUPT5VkXNHk2xu2goPbuONP7HToPbuz3jGuAqNvEb56wq2G7T024drSyp37MLUwrSMvdZHuBzu/WzADSIXpNTsjgnEk4alJ1iWj4AgJvubgfdqf8AH9Vopvyeu/UNE+dkr+p51g+01FlTBVclXPhsOaDwMmUgU3NDmXmZdeU3Z7tW3D4dtJ4q5qdR9Rjqfdb5cLtqF4Jbe8tuvRfuZgvdqfxf9U33OwPu1P8Aj/mRvfkH6homqcJfdfP9WeZ7A7T91VDq4L6Yo1aQFNtNrwKgaPagZojUkqxT7R4Zr8OwUHnC4dlUNa4tfUNSpc1HA7pIPDReiHsdgfdqfxf/ADJvudgZ/wANT/j+qFN+Ry9S0UneyXjr+/J59tDtWyoHgMqnNgHYWXCmCXmoHZyGmAI4AI8f2xY41XMpuzPq4So3NlgdwACHQTrl4c13x7IYH3an/H/MhPZLA+7U/wCL+ZPe/JK1+hX9OX3OA272wNQg0DUae9fUPetoFrS5uXKxoac0Sd510WG7V0u6YH06prMw+Iw8t7sUyKpzBxEggg8Auo7W9nsLh8HVq08LTDmNBaSHEXcBfeg2KuP7NYFlHvamGp2phxu4Fzi2wG9xJSc2ubNHrNGsUXslV+Vf75OK2h2wFTDhkVQ80qVJwHdNpfoyCXhwHeSQNDYESlt3teKrafdh/eseXCpVZRLmtLC3IIEPF9XCdOK0Bs+if+3oDyd/MpP7Ow/u9H4O/mXK9dHz/wCGcfUdDFr3Jcc/cwq22sNWwtKliGYg1aRxDmup901hdWfmMg8AQLAK5ie1dDuHUqVKowObht2KQa11F4c85hvPzQbuPwV87NocMPR/0u/mW0zs5hLThqWgmM0TF43tFUdbF9xv1DRv/bKrur4OXq9s2d4ajab745mJg5fYFLuy3X2rIqXa+jSfQ7qnWyUnYvNnNPORiHZjliRLSePJdU3s5g+OFpH/AFj/AJJndnMH7tT882n+pP8AGLyL8bof+EvuclQ7XNbXzh2IyiiKQdFAvO9mOalAp5TyBEcFnNaMdjyaNPu2vqNeWgCGMblzOdFhpPiYXfjs3gvd6fwdI/iVzC7PZSblo02Maf2AAD4nV3mpnq00P+J6fGm8MHuquWTF9yeZPqUTjIQimfDxsnyjSb8+Gq8+2zwh3EAEE39AZuoc3RSVL3sY1tx8eOiBVKovlCBDkgJ1RFIBLckuOAorY4kNgODSSAJMA8YzAbsgESqhxuWnuzMPMEh9g6IDiRIJ01K1snOPmmeJiQE91rklxd3ZUdWflqEECHBjTHE5Wkkk8yfgiOJcwudZzczhF53KckgzbeEK5TbI6KUgKk1QbX5KuAxDnAl0cNI1IuLE9FacVHEWtAvyRUKLqjobAESSZgR4aqopzfCGuEXNkPEF2UF2ctJOoGUR4alXqbYChoNDQGjQfEni4qZzl6EVtSQBJi4IQ48kmjmqryIpNxTWZgbQZjoeXPmq1XaLv2QAIuHTr0/JC1194ZrRfXyU79mNIsTJvP1XTLHCD94i2+hPhMRn00gX0urIKhphtNoE2AAnmUIxTYJcQI5kT5hczjb4RSZYlIoWPBEggjonLlFModR1XQlnVXajiKNV4kQw5TpcwBBPimqjyxHP43tE9x/RDKLXcAXTNxa0KhisbVqk53mD+qJDfgq9MWRryMmonK+eCTN28XNwtUBzspAlsmDvDUaK6yXAOcSSQ2SbnSFS7Rf4ar4D/cFfo+y3wHyScnsXPc6pf6WP/Z/4QbRwCkr0HMdleCCOBR4DL3rMxhuYEnoDK6MYigK1SoarCX+yS0kNGYSLjWEseNSV2cqOb7l2TPl3ZieEq3sd93N6SB1HLyJW4Np0AJBYBNV+UjiRDQR6phtCkaILRmcYLw1pzZiZdeLWt4LVYop2pIqiAyExKrU8dnfApuaCd3w/e8FYWZQkkkkh0PKFxTpuPgrgrYmFTdHLSEYIm4jz+cqGTonAVPh3JiCqOE2/PXohDuila8C8X9J6hPnB1AHUWjyR7nYZDn52lEDb5IjTPimo4Z77NjQkyQOP/lCju6dRElPRRuqR5fNRmnDwypLBmAcTpHMcCtIbIYHEknLFm5t4Om8mNIv5rfHhcgMyq8nUmTyHot9tGIHIN+OUTKeiwMsxoaOep8yVI1q6scNoDBicMRJLQQk0J0kDM51JA5h0myuwhcxer16mRl1KfDgqVaktmqxZ2POVpIEx/UolNQi5PsTRJRxGHpNaXuylwDTlnWJlwH9XR19sUWU3Op1WucGuyCHTn0BgjQEyuYr1y8QYiZ0AUIYvnM2uuT2r9TRM08N2kxDcmYh4abz7TxeznefLkqe0cY6vULzYHKA2SQAGgfG0qJJcktRkkqbFYwCdJJYgZvaL/DVfAf7guw7HYBrgKlQNLd1jQ6IJIE2OsBcn2ixVClT7ut3j31Wh2RhDMrCbOe8gwTGgGiu7OxzK1LPQdUApENdTcd+mSN1wIsQYIkRcLthjcIKTV12PQlhyLSRk4urbv6pHX4TZlOGgsJc6u4E2gBp08IQ1NhU3hz7guILYgNhz8oAEclzIxdT9t+s+0dUhi3xGd8D94qPbY+8Th3HU0tjUGVGkBzhFUwSDOS0+alw2AaWtABG4HEADNvvhsmOAXIfan653SNLnipMPj6jHh4cZHMkjz5prPjT+ELR1j8CIJl0DvL8N0honxKix+EbTAgkmYM6G0yLc1yr8W8zvugkkgEgXMmy1sBVLqYkkkSL36jVJ5YSTSRSlZOkkksiwalVrfacBykgX81FVqtblzujO4NbJiXHRo6lWcFXbSque+kaodTDRGQuaQSTZ5Ah0gWP6g8sHaezKtRjWsyMyB72iM7Q/NmpsbcRkFs3ouuMIqCe7qSbmVMHTpwXN7Swb2MqVQ0hzjVzQZMPewMBg+yLk6QMxkKDDYF9RrCwOytNQbvdsax7qgeX05LhlgwC0k7pHgvZWtzYWdYkudxWyqmWWtLnmtiH3c0t3qjjTzBxFg2IykFvBdEFjOCStOwHDouFf2WAWPfMuJyn91sz6n5LOdotTZ9DJTbzfvO8P1R8Pmt9Je6wZYqU8wyuhzTwdMeXI+CmAk3jQDyAgJmlOSu6xBJJpQkyiwDQnVEhhDAJJAeqYuQAQamLUaRXqmZWqNVKu316SB4rScFXqsQ1aok5faeBg5mRlMyAdPDnrwWausfhwCSAATrFpWZjNnBzpBjnaZ/8AK8TUemT+KHnoOzIp0y4wLo3Ydw5fEet1ffQDGnKOHiTHPos81j0+AXNk02PAkst7n4FfgZ9IgAxY8dQgUoxToibcjBRGHiwAcL24j6hcsowb9x/cowe1WwquIqCvh295mYxtRjSO8Y5jcshpuWkAG3VWuzuyX4WlV76BVrZAGSCWMaS6XxYEkxHRXVW2jtCjh2d5XqNptJhshznONiQ1rQSYkTykSuhaieSOyMeWelP1PNPT/h+K8llJRYPFU61MVKL21KbpAc2dREtcCAWuuLEcQrBEdT6Bc3smm93FHmklHCOdcCyss2ZzKs7NxOcEGARGlrX4eXqr3d81qtlcR+5SiZR2X+8rWFweQWk87mE+OrGm0kAONoHn9ETMbvOEbrWyTxJJiBwj8wVcW+ySD3YsIiE+dROxzSMwBiHk8TuEAxBg3I0Ub8e1vtAgyRBygyBJ1MaEfEKWvKHuRYyp8gUNTGMABmc2gsDpPE2tzTUsWHHTdytdmMAb0wPQocpMLj0J8vkkComYgQ5ztGuLbamDl+OayGpiQNQRGfMCL7rQToeo+KE2+JDbRYTgKn9vaCGumTl1gEZjAzCenCfJW80KJRafIJp9BnUySGhpcSdBqecLfc0AwPZaABHADgqOzKUDvCLknJ0ixd+SvsEL0cGPbDnuAk8qHE18kRcuMAafFQVsU4N3mgHNFzA8ZWtUKy2XJg9VHYstDZDd43IMgNkCZjqnqYp0AgAy7KL9YHBPjsFlsOKV1SrYstMENkNBN+PJtrp34syAA0EtB3jFzwCLQWXQxF8EzSY4J5KdAGknSXqEAEKNzVMhIQBUqMVSrTWi9qq1Wpk0YGPxLW5m3zQRpaSOfmshdRiaYIg3CysThG8BB4cvNeRrtFnyvfaddu4Ix/tDLnM2xg7wseRvY9FM0wZGq83x1J9J73i9OvjDTqD9moyuHNcPEBwWw/a7zjGhtV5acS6k5h7sNyhk7rAM1j+uTdcT0LXwsujsn1SbmD1gD4rl+3XZx+OZRdQc3NSDxkc4NDmuIcHMcd2ZkGTcRyWTs3G16rGh9d577CV3mzN1zHwMsDiLHxQU9ovZh8GxleGOoPcXl1NgD2sbFLMWkbt92JMLbDhyYpWmr/f6BR0nYvYr8FhnU6jmmpUqZ3BpDmsGUNADtC43mLaBbS4vEbZrNq0S6pulmHzNplg3nmHF1N7ZcHEiI0hdouXWKe7fOufAh2OIMgkHpZbmzak02xwkHW95181k4JgLxmjLxkwI8ea3KbhwgjhGnoufGVEevTBibgX9CPzUDcG0NgAgbkXn2CSNdbk6q0HSUbhZbJvsU0mVqeFbEXtzPN+c/wASF+DDjMkGToYJDokeg6q4wI5T5fUNqKFbDh0agjiLHSD6JCgJJ5gCDcW087q09CY6KaY6RT+xiCJdBMxOhzZpFuaL7I2IM6HiZOYgn5BSOqgITXCXvBtQxw4zZr8JE2McSmrOgapGuFp4PCMyAvaHmo2bzAadAI49VthhKbrt8xNIuUWw1jdMrQIPAm59SpQCiqUid8aET1ED10QtK9JqugiOths0GSC0yDE+iiqYIw2HmWkmSA6SehVsPT51LvuFFV2Dn2jMty6AamZT/Y7ME2YR5wrIciQFFGtgQ4uM3JbFtMqc4c5y7NExwB04SrhSICPqFC1TwgYEV0DDSSSXqmYkJRJigCJ6pYsOtl53V16rVVGTHvjV0BSxAVA08xjzK0agmf68FVygT/XosM2qWGDT69hKO5mbj9nNLZa0WkumLxfMeErJFFszlbMgzAmeF+a6dVMRs9rhugNdPWCF85OUptu+TRx8GI2m0aNAiwsNOSH7MyMuVsTMZRE84hWsTQLDBjSbaKNpus7d9SS7itlMa3PGZ7YMwLCdBInj6KPAYYVCcxIgDTU3jitXF0y5jho4gWkaze/EKHA4U05kgyAIGg46rRrlDrklpYcBgZqOPUnj8kOAwhY4w4ZT+rxU6Om2U11KpExYTaLqIuIkHhqpYtF/CUeFdNRrahBbfW14tK2jDc0hlduICMVAtZrMpIFOm08YbqPom+zs17pknW1vIcF1fhfmFmbhKYqVA28QSY6C1+F1cqYKi5kFhBnVpIMeJlWKdIAQ1oaNSBNz1nVGBGi0hBQVdREIptEZWMAERLQTYazzRmo7iZ8QD5ieKNwKGFXcCMjfc8OEkNa3d3xBJdmOhm10ZExppwED0TwnBTbAiIIuDBU7gHuEOEwALGSQL5uSABR4gACSQ0cyQB8Sqjb4qxNpBhpBg2KctVDEbcwzXf39KwA9oHQdJRUtt4dx3a9InlnA+cKnhmuiZPtIeS4CpAVXDgRmvFri4jnKkaed+RUODRSYcpwUycJDBNijCSDTkqESpJJL0yBJinTFAEb1XqhWHqB1xa6LXQTKFYa+H5hVVerNVRw+PzXl+o6Wcv5i7FwklwAkkkvGNQalJrvaAPDS8dDqqz9msOkt85HqraSQqQzGwABJA5mT5p0kk7ChIoiOqTQi0TSAlpOT12hwPNRg8lMxy2ixF7Au/RMAMhsg8wZmD0VmFjNqupkkAEHUHQha1N2liJElpMls3AmOS9DHLchEkJkRKaFVAMhRJoSABQYzFspML6jg1o4nnyA1J8E20seyhTdUqHdHAaudwa3qV5ttHH1MVUz1NB7DR7LByHXmeK69NpXl5fQ5s+dQ4XU2NqdsKlQluHb3bf23Cah6gaN9SsCrTfVOao5zzzcS4+quYfCq/RwROglerGMMaqKOJxlk+JmRTwBOjSfAShdg+i9W7K4E06EObBc4m4vBjVUtu9l2kF9EZSB7AFj4cio/Ee9TNfwnu2ebUO8pGaT3MP7pInxGhW/szte5u7iG2/8AcYII6vYNfKPAoMbs5zCWuEEa+Yn81l18KrlGGRcozSlj+FnpGExbXtBaQ5rhIIuCOisgry7Ze034Z3E0yd5n/JvJ3z0PT0HZ+Pa9rS05muAIPMH5HovI1GmeJ2uh3Yc6yKu5oJ0OZLMuY3JEkkl6pmJMkkgCOrofA/JZ2C0d4pJLjy/nwK7ElbiqLvaHinSXZL4GZETtSmSSXyUup0roJJJJLuDEkkkgA/1UCSSpiJ6fBNS4pJJoCTEewVr1fbd4pJL0MHwsGSMTOTpLoECkkkkBx/8A1C/uqH/yO/8ArC5jDJJL29L+Sjy8/wCazptnf4d/ifkFsdkv70/5fzCSSnJ3N8XY7EJJJLlOw5Dtl7Tf8p+a5PFJkl2YuhxZupkYpdR2P/uGf56v/FMklrPymYaf8061qNJJeGz1T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5603" name="AutoShape 9" descr="data:image/jpeg;base64,/9j/4AAQSkZJRgABAQAAAQABAAD/2wCEAAkGBxQSEhQUEhQUFRQUFRQXFRgYGBYUFBYWGBQXFhgXFBYZHSggGB0lGxQXITEhJSkrLi4uGCAzODMsNygtLisBCgoKDg0OGhAQGywkICQvLCwsLCwsLCwtNCwsLCwsLCwsLC0sLCwsLCwsLiwsLCwsLCwsLCwsLCwsLCwsLCwsLP/AABEIALEBHAMBIgACEQEDEQH/xAAbAAABBQEBAAAAAAAAAAAAAAACAAEDBAUGB//EAEUQAAEDAgMFBQUEBwcDBQAAAAEAAhEDIQQSMQUiQVFhBhNxgaEyVJGx0RQWk8EjQlJiotLwFTM0cpKywgdE4UNTc7Px/8QAGgEAAwEBAQEAAAAAAAAAAAAAAAECAwQFBv/EADMRAAICAQMDAQYEBQUAAAAAAAABAhEDBBIhMUFRBRMiMmFxkRQz0fAVI0OBsTRCUnKh/9oADAMBAAIRAxEAPwD1yEJukeiTXrioBZVG4KWUsqloZBlRZVI5qjIKmgGAShMiDkgGKEBOkmAk7UyRSAJCHkaacjBCSSabXQAmOjRrQeYmfKdEsvO6QRKrsAA2HCNZHzWccZUDnhpDgHOyuIkgTwM8FpzBB5ELI7nI9zQfZcR5dVGWUoxVAiQY6o0NBAfHMS6OIn81pUhnjI4FpMTcltgYPW6zTxVfu4kAmDqNAeUrKOdr4uR0azKjTmyPnIQHk2aJnnyhV62OaBuRUcfHKB15lZrqMC2nHkpqFNJ6m+IoVEzNounfa0tPIQQI4Hj5p37QfmOQAMiBIuP3p5oagCakEvbT6WOiTZLcr3cyx1+UXPxWmxyzDIMgwRoVNg8U4tfncTlc2JjSHSujFO1t7iL5conVFHUdDS5xytteCZnSAsqpUdUMaNn4jqqnJR+IRrCsCYBBPKb/AARtM6/BYj8LAkarYw7yWsJMktufAkT42Uwybuw6LEwmlNCWVXYDhM8cQlKGofimmATwQ48dJ8eKfNzlE8b3W2blPGE6p9RAyhebhC0pn6KE7AlIlV8XWyNLuIj1KllQ4inntMXB56JNgRDHHK4wN2IINiTw8kLscYeSGnLlAIMtJPXopGYTmSSXBx0vGghM7B2IDiN/N4cY8ENi5I3Yt2UuhhjkSlVxJblBAkkTGgBIA/ropnUZblLpuCTAGhmLKKrgw6SScxIM8o4R/WqkfI2IxJBIaAcsTJiSeA6p6uMyuIiwbM9YmE1XBBxJkw6CRA1HFFVwgcDM3cHekR8EhcgPxLs2UZZgaki5GgVpwUP2ch5cHG5kiB8JVhya6jFKZMEUIYxAp5TgpFAAEdYAuTwAHErKq1A57nN0cZC08Q3Mx4HFjvS/5LHY8Bs8ACfhdY53SSAna4p3LCol+5TJdu1W5je8jvInlE+ilbtB287VoDHGwJAL9IHHKDa5XPRPtEaj9E9O0LMbiKhqBth7Ji1wbuMawBaRxF07cTUjUbzWkDL7OepDfG0/BSk+ob0a2fokTHNZTsZUEAETNSHGBmyugADifDyWuJIE68VpTfJSlYmO534wqbgCXDnH9FW415wq1WjPTqiMmuo2IzABc4jlJIt0RtqW5Ku6R1hIPWcnK7AsPNlfwDv0TSL5cwd03yRI8CszvVAC5pzNJaehhXjzKD5A6RtRESqeDxRqNEnfaIMwM1zcHj4KcmC0EgOdOUc4EmCLLvTTVoQes3gDUp2lo9mXHgSIA8k2HM2MEOm3UC1+F0qStcIA2NRJJikBCiTQlKzQCafROEzh8UgVTEIJiUkxUjESlCJrU8IoAAEiEZQFADJinKQCAHTgpkkAOnlCn6oAQEmL7wLfCRE+qxKGi2piDyM/BZVdmWo8fvH1usdQrimCGcFA5gdAN4M9J8OKKtULQSBmIBIA4wNFHi2Ckyi9tcVTVBkQwCMhcajMokNBAbDp9oXmFzxxymm12GWQh7y6xv7Uc3D0HgZ6lRjSRvSf0eZxAY0/IAT5Fm7eBBhgBa3NBcYyubTNPRpO8amUQDdromEezm+gcG4x0qwDNh6rn9m7TdUqAFuUZawLb+0yqxoIzAOFjp1W7RBtH/4mk48MB8wGl58h8FFUcU9QarPxWIcKtBoNnPcHaXApPcPC7Qp5bpATuEqNhVSjtNzqzqfdnIHPZn3vaY0EzIiDJFjOh42xdp7Vqsq4mm14lwDcOcrdxzaTHPJtvQKmeDPslOOF8x+Qn5Opa1EynzXPVdvGnqzMA25GYS8YfviCcuUG0QCTcHopa226lNriaTS5j8roL3taO6bVndYXfrgExAgnRR7GXgZvupgqAtMjKTumRyB8FI2pItxuiYPJG53wBpMxtOznOyyRIgkg8b8uqucSYsTaLjyKwHNBcBIE8ToPFa+Fwopbou6DJkgGekxovRxTc48oRZJQ35p4TK7ECUg1MAuF/wCqm2KlKnToscW97mLyDBLGxuzwku9FFWdGl071GVY13Orq7cwrCQ7E0Gkag1WA+YlRHtBhOGKw/wCNT+q84pdhg5mDeKhLMRTc6pAE0ndw6q0RyOQi6wKewa5od+Kf6PKXe03MWgw54ZqWgmJWm1rsezD0vSz/AKvy6d+f0PZ/vDhPesP+LT+qQ7QYT3rD/i0/qvJ8f2Nrsdh2tAe/EUs4aC2QQC4tF7w0a8ZVSl2YxDu8Ap3puLDvNGZ4GYtpyd8gXgKXH5FR9J0jV+1/x9D2UdosJ71h/wAWn9Ux7R4T3rD/AItP6rxrstsdmLrOpve5jW0qlQloBduAGIKs4zs1JoHCuNaliWvNMkBjgaZh4qAmBF7zwTStXQS9I00cmx5Hf04+56794sJ71h/xaf1THtDhPesP+NT+q8cHZbEmp3YpguFMVZD2ZDTJAzh0wRJ5pbR7LYmg0uqUoAe1lnBxzO9mwkweBQ18mP8AhGlbr2v+D2I9oMJ71h/xaf1S+8GE96w/4tP6rxTamxK2HymqwNDiWyHNcA8CSx2UnK4ToVo7F7KVK1N1Z+5SFKtUYZbLzTjRpM5ZtKK7UEvSNLGG95eP7HrX3gwnvWH/ABaf1TfeDCe9Yf8AFp/VeL1Ng1m0hWLNwhrtWlwa85WOLPaDSbAodp7Fq4cA1WtEmLOa4tdAOV4BOV0HQqdvyKXo2mbpZef7dj2r7w4T3rD/AItP6p/vDhfesP8Ai0/qvGMfsoU8Lha+Yk4g15BiG905oEHjOZPV7N120hVcwZTknebmb3hhhe2ZaCTaUbfkJejaar9o1y1zXVcHs39vYU/93hh071n1Wbitt4d1RzhicPBNv01Mf8l5hjeyuKpZA+lepU7poBa45zo0wbE6+Cs4/shVpsw4AzVq7qzSwFha3uyBOYGNJJk2hE8e+NUS/StIq/m9foeiHa+H95w51/8AWp/zKSkKbhnp92Q7VzCxwJ6ubYryv7u1+8LMjbMFQuzt7ruyYD+8nKQTbVFsXGVMHigDIh4ZVZMhzSRPQxqD4LnlpuOLCfo2JxbxZLaV0ek09k0GtyikwNmQItIEfIkeanGEpwR3bTma1hsLsZOVp6CTHKSrb6cbvImPLVRuaQuNykn1Pn/qBh8IxhGRjWxOg/aIJ+JAVt1SCRw4KFrbTOtutknP06cfWEbn1Yg3vVXE4SnVAFRjXgGRmE70RI8ifipCUgYS3O7QwG4CmHZmsaHwGyAASAAInwAHkhOzDUbVrNbSy0i+Q4b7yKYzkO0Zu7omZjgpS5V3UGkumd6MwDnBrotvtBh1hFxotsOSKbcvAmC/A0XHP3bJIicomMmX/bbwUlfAU6gOdjCJBMgG4GWfHKAPRTIwBKxU22OhZItw6KUBOElVAPhMQKbyTm3hl3bkEkRbitYNgkTMHXmsWmXd43IJcDI5WuZ8pW20CTFxNl3YLcOSQgmTp83Rb0BCFwP/AFZ2a97KNcAltPM18fqhxBDj0kRPULvQ5IiZBEg2INwfEKE/J0aTUPT5VkXNHk2xu2goPbuONP7HToPbuz3jGuAqNvEb56wq2G7T024drSyp37MLUwrSMvdZHuBzu/WzADSIXpNTsjgnEk4alJ1iWj4AgJvubgfdqf8AH9Vopvyeu/UNE+dkr+p51g+01FlTBVclXPhsOaDwMmUgU3NDmXmZdeU3Z7tW3D4dtJ4q5qdR9Rjqfdb5cLtqF4Jbe8tuvRfuZgvdqfxf9U33OwPu1P8Aj/mRvfkH6homqcJfdfP9WeZ7A7T91VDq4L6Yo1aQFNtNrwKgaPagZojUkqxT7R4Zr8OwUHnC4dlUNa4tfUNSpc1HA7pIPDReiHsdgfdqfxf/ADJvudgZ/wANT/j+qFN+Ry9S0UneyXjr+/J59tDtWyoHgMqnNgHYWXCmCXmoHZyGmAI4AI8f2xY41XMpuzPq4So3NlgdwACHQTrl4c13x7IYH3an/H/MhPZLA+7U/wCL+ZPe/JK1+hX9OX3OA272wNQg0DUae9fUPetoFrS5uXKxoac0Sd510WG7V0u6YH06prMw+Iw8t7sUyKpzBxEggg8Auo7W9nsLh8HVq08LTDmNBaSHEXcBfeg2KuP7NYFlHvamGp2phxu4Fzi2wG9xJSc2ubNHrNGsUXslV+Vf75OK2h2wFTDhkVQ80qVJwHdNpfoyCXhwHeSQNDYESlt3teKrafdh/eseXCpVZRLmtLC3IIEPF9XCdOK0Bs+if+3oDyd/MpP7Ow/u9H4O/mXK9dHz/wCGcfUdDFr3Jcc/cwq22sNWwtKliGYg1aRxDmup901hdWfmMg8AQLAK5ie1dDuHUqVKowObht2KQa11F4c85hvPzQbuPwV87NocMPR/0u/mW0zs5hLThqWgmM0TF43tFUdbF9xv1DRv/bKrur4OXq9s2d4ajab745mJg5fYFLuy3X2rIqXa+jSfQ7qnWyUnYvNnNPORiHZjliRLSePJdU3s5g+OFpH/AFj/AJJndnMH7tT882n+pP8AGLyL8bof+EvuclQ7XNbXzh2IyiiKQdFAvO9mOalAp5TyBEcFnNaMdjyaNPu2vqNeWgCGMblzOdFhpPiYXfjs3gvd6fwdI/iVzC7PZSblo02Maf2AAD4nV3mpnq00P+J6fGm8MHuquWTF9yeZPqUTjIQimfDxsnyjSb8+Gq8+2zwh3EAEE39AZuoc3RSVL3sY1tx8eOiBVKovlCBDkgJ1RFIBLckuOAorY4kNgODSSAJMA8YzAbsgESqhxuWnuzMPMEh9g6IDiRIJ01K1snOPmmeJiQE91rklxd3ZUdWflqEECHBjTHE5Wkkk8yfgiOJcwudZzczhF53KckgzbeEK5TbI6KUgKk1QbX5KuAxDnAl0cNI1IuLE9FacVHEWtAvyRUKLqjobAESSZgR4aqopzfCGuEXNkPEF2UF2ctJOoGUR4alXqbYChoNDQGjQfEni4qZzl6EVtSQBJi4IQ48kmjmqryIpNxTWZgbQZjoeXPmq1XaLv2QAIuHTr0/JC1194ZrRfXyU79mNIsTJvP1XTLHCD94i2+hPhMRn00gX0urIKhphtNoE2AAnmUIxTYJcQI5kT5hczjb4RSZYlIoWPBEggjonLlFModR1XQlnVXajiKNV4kQw5TpcwBBPimqjyxHP43tE9x/RDKLXcAXTNxa0KhisbVqk53mD+qJDfgq9MWRryMmonK+eCTN28XNwtUBzspAlsmDvDUaK6yXAOcSSQ2SbnSFS7Rf4ar4D/cFfo+y3wHyScnsXPc6pf6WP/Z/4QbRwCkr0HMdleCCOBR4DL3rMxhuYEnoDK6MYigK1SoarCX+yS0kNGYSLjWEseNSV2cqOb7l2TPl3ZieEq3sd93N6SB1HLyJW4Np0AJBYBNV+UjiRDQR6phtCkaILRmcYLw1pzZiZdeLWt4LVYop2pIqiAyExKrU8dnfApuaCd3w/e8FYWZQkkkkh0PKFxTpuPgrgrYmFTdHLSEYIm4jz+cqGTonAVPh3JiCqOE2/PXohDuila8C8X9J6hPnB1AHUWjyR7nYZDn52lEDb5IjTPimo4Z77NjQkyQOP/lCju6dRElPRRuqR5fNRmnDwypLBmAcTpHMcCtIbIYHEknLFm5t4Om8mNIv5rfHhcgMyq8nUmTyHot9tGIHIN+OUTKeiwMsxoaOep8yVI1q6scNoDBicMRJLQQk0J0kDM51JA5h0myuwhcxer16mRl1KfDgqVaktmqxZ2POVpIEx/UolNQi5PsTRJRxGHpNaXuylwDTlnWJlwH9XR19sUWU3Op1WucGuyCHTn0BgjQEyuYr1y8QYiZ0AUIYvnM2uuT2r9TRM08N2kxDcmYh4abz7TxeznefLkqe0cY6vULzYHKA2SQAGgfG0qJJcktRkkqbFYwCdJJYgZvaL/DVfAf7guw7HYBrgKlQNLd1jQ6IJIE2OsBcn2ixVClT7ut3j31Wh2RhDMrCbOe8gwTGgGiu7OxzK1LPQdUApENdTcd+mSN1wIsQYIkRcLthjcIKTV12PQlhyLSRk4urbv6pHX4TZlOGgsJc6u4E2gBp08IQ1NhU3hz7guILYgNhz8oAEclzIxdT9t+s+0dUhi3xGd8D94qPbY+8Th3HU0tjUGVGkBzhFUwSDOS0+alw2AaWtABG4HEADNvvhsmOAXIfan653SNLnipMPj6jHh4cZHMkjz5prPjT+ELR1j8CIJl0DvL8N0honxKix+EbTAgkmYM6G0yLc1yr8W8zvugkkgEgXMmy1sBVLqYkkkSL36jVJ5YSTSRSlZOkkksiwalVrfacBykgX81FVqtblzujO4NbJiXHRo6lWcFXbSque+kaodTDRGQuaQSTZ5Ah0gWP6g8sHaezKtRjWsyMyB72iM7Q/NmpsbcRkFs3ouuMIqCe7qSbmVMHTpwXN7Swb2MqVQ0hzjVzQZMPewMBg+yLk6QMxkKDDYF9RrCwOytNQbvdsax7qgeX05LhlgwC0k7pHgvZWtzYWdYkudxWyqmWWtLnmtiH3c0t3qjjTzBxFg2IykFvBdEFjOCStOwHDouFf2WAWPfMuJyn91sz6n5LOdotTZ9DJTbzfvO8P1R8Pmt9Je6wZYqU8wyuhzTwdMeXI+CmAk3jQDyAgJmlOSu6xBJJpQkyiwDQnVEhhDAJJAeqYuQAQamLUaRXqmZWqNVKu316SB4rScFXqsQ1aok5faeBg5mRlMyAdPDnrwWausfhwCSAATrFpWZjNnBzpBjnaZ/8AK8TUemT+KHnoOzIp0y4wLo3Ydw5fEet1ffQDGnKOHiTHPos81j0+AXNk02PAkst7n4FfgZ9IgAxY8dQgUoxToibcjBRGHiwAcL24j6hcsowb9x/cowe1WwquIqCvh295mYxtRjSO8Y5jcshpuWkAG3VWuzuyX4WlV76BVrZAGSCWMaS6XxYEkxHRXVW2jtCjh2d5XqNptJhshznONiQ1rQSYkTykSuhaieSOyMeWelP1PNPT/h+K8llJRYPFU61MVKL21KbpAc2dREtcCAWuuLEcQrBEdT6Bc3smm93FHmklHCOdcCyss2ZzKs7NxOcEGARGlrX4eXqr3d81qtlcR+5SiZR2X+8rWFweQWk87mE+OrGm0kAONoHn9ETMbvOEbrWyTxJJiBwj8wVcW+ySD3YsIiE+dROxzSMwBiHk8TuEAxBg3I0Ub8e1vtAgyRBygyBJ1MaEfEKWvKHuRYyp8gUNTGMABmc2gsDpPE2tzTUsWHHTdytdmMAb0wPQocpMLj0J8vkkComYgQ5ztGuLbamDl+OayGpiQNQRGfMCL7rQToeo+KE2+JDbRYTgKn9vaCGumTl1gEZjAzCenCfJW80KJRafIJp9BnUySGhpcSdBqecLfc0AwPZaABHADgqOzKUDvCLknJ0ixd+SvsEL0cGPbDnuAk8qHE18kRcuMAafFQVsU4N3mgHNFzA8ZWtUKy2XJg9VHYstDZDd43IMgNkCZjqnqYp0AgAy7KL9YHBPjsFlsOKV1SrYstMENkNBN+PJtrp34syAA0EtB3jFzwCLQWXQxF8EzSY4J5KdAGknSXqEAEKNzVMhIQBUqMVSrTWi9qq1Wpk0YGPxLW5m3zQRpaSOfmshdRiaYIg3CysThG8BB4cvNeRrtFnyvfaddu4Ix/tDLnM2xg7wseRvY9FM0wZGq83x1J9J73i9OvjDTqD9moyuHNcPEBwWw/a7zjGhtV5acS6k5h7sNyhk7rAM1j+uTdcT0LXwsujsn1SbmD1gD4rl+3XZx+OZRdQc3NSDxkc4NDmuIcHMcd2ZkGTcRyWTs3G16rGh9d577CV3mzN1zHwMsDiLHxQU9ovZh8GxleGOoPcXl1NgD2sbFLMWkbt92JMLbDhyYpWmr/f6BR0nYvYr8FhnU6jmmpUqZ3BpDmsGUNADtC43mLaBbS4vEbZrNq0S6pulmHzNplg3nmHF1N7ZcHEiI0hdouXWKe7fOufAh2OIMgkHpZbmzak02xwkHW95181k4JgLxmjLxkwI8ea3KbhwgjhGnoufGVEevTBibgX9CPzUDcG0NgAgbkXn2CSNdbk6q0HSUbhZbJvsU0mVqeFbEXtzPN+c/wASF+DDjMkGToYJDokeg6q4wI5T5fUNqKFbDh0agjiLHSD6JCgJJ5gCDcW087q09CY6KaY6RT+xiCJdBMxOhzZpFuaL7I2IM6HiZOYgn5BSOqgITXCXvBtQxw4zZr8JE2McSmrOgapGuFp4PCMyAvaHmo2bzAadAI49VthhKbrt8xNIuUWw1jdMrQIPAm59SpQCiqUid8aET1ED10QtK9JqugiOths0GSC0yDE+iiqYIw2HmWkmSA6SehVsPT51LvuFFV2Dn2jMty6AamZT/Y7ME2YR5wrIciQFFGtgQ4uM3JbFtMqc4c5y7NExwB04SrhSICPqFC1TwgYEV0DDSSSXqmYkJRJigCJ6pYsOtl53V16rVVGTHvjV0BSxAVA08xjzK0agmf68FVygT/XosM2qWGDT69hKO5mbj9nNLZa0WkumLxfMeErJFFszlbMgzAmeF+a6dVMRs9rhugNdPWCF85OUptu+TRx8GI2m0aNAiwsNOSH7MyMuVsTMZRE84hWsTQLDBjSbaKNpus7d9SS7itlMa3PGZ7YMwLCdBInj6KPAYYVCcxIgDTU3jitXF0y5jho4gWkaze/EKHA4U05kgyAIGg46rRrlDrklpYcBgZqOPUnj8kOAwhY4w4ZT+rxU6Om2U11KpExYTaLqIuIkHhqpYtF/CUeFdNRrahBbfW14tK2jDc0hlduICMVAtZrMpIFOm08YbqPom+zs17pknW1vIcF1fhfmFmbhKYqVA28QSY6C1+F1cqYKi5kFhBnVpIMeJlWKdIAQ1oaNSBNz1nVGBGi0hBQVdREIptEZWMAERLQTYazzRmo7iZ8QD5ieKNwKGFXcCMjfc8OEkNa3d3xBJdmOhm10ZExppwED0TwnBTbAiIIuDBU7gHuEOEwALGSQL5uSABR4gACSQ0cyQB8Sqjb4qxNpBhpBg2KctVDEbcwzXf39KwA9oHQdJRUtt4dx3a9InlnA+cKnhmuiZPtIeS4CpAVXDgRmvFri4jnKkaed+RUODRSYcpwUycJDBNijCSDTkqESpJJL0yBJinTFAEb1XqhWHqB1xa6LXQTKFYa+H5hVVerNVRw+PzXl+o6Wcv5i7FwklwAkkkvGNQalJrvaAPDS8dDqqz9msOkt85HqraSQqQzGwABJA5mT5p0kk7ChIoiOqTQi0TSAlpOT12hwPNRg8lMxy2ixF7Au/RMAMhsg8wZmD0VmFjNqupkkAEHUHQha1N2liJElpMls3AmOS9DHLchEkJkRKaFVAMhRJoSABQYzFspML6jg1o4nnyA1J8E20seyhTdUqHdHAaudwa3qV5ttHH1MVUz1NB7DR7LByHXmeK69NpXl5fQ5s+dQ4XU2NqdsKlQluHb3bf23Cah6gaN9SsCrTfVOao5zzzcS4+quYfCq/RwROglerGMMaqKOJxlk+JmRTwBOjSfAShdg+i9W7K4E06EObBc4m4vBjVUtu9l2kF9EZSB7AFj4cio/Ee9TNfwnu2ebUO8pGaT3MP7pInxGhW/szte5u7iG2/8AcYII6vYNfKPAoMbs5zCWuEEa+Yn81l18KrlGGRcozSlj+FnpGExbXtBaQ5rhIIuCOisgry7Ze034Z3E0yd5n/JvJ3z0PT0HZ+Pa9rS05muAIPMH5HovI1GmeJ2uh3Yc6yKu5oJ0OZLMuY3JEkkl6pmJMkkgCOrofA/JZ2C0d4pJLjy/nwK7ElbiqLvaHinSXZL4GZETtSmSSXyUup0roJJJJLuDEkkkgA/1UCSSpiJ6fBNS4pJJoCTEewVr1fbd4pJL0MHwsGSMTOTpLoECkkkkBx/8A1C/uqH/yO/8ArC5jDJJL29L+Sjy8/wCazptnf4d/ifkFsdkv70/5fzCSSnJ3N8XY7EJJJLlOw5Dtl7Tf8p+a5PFJkl2YuhxZupkYpdR2P/uGf56v/FMklrPymYaf8061qNJJeGz1T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5604" name="AutoShape 11" descr="data:image/jpeg;base64,/9j/4AAQSkZJRgABAQAAAQABAAD/2wCEAAkGBxQSEhQUEhQUFRQUFRQXFRgYGBYUFBYWGBQXFhgXFBYZHSggGB0lGxQXITEhJSkrLi4uGCAzODMsNygtLisBCgoKDg0OGhAQGywkICQvLCwsLCwsLCwtNCwsLCwsLCwsLC0sLCwsLCwsLiwsLCwsLCwsLCwsLCwsLCwsLCwsLP/AABEIALEBHAMBIgACEQEDEQH/xAAbAAABBQEBAAAAAAAAAAAAAAACAAEDBAUGB//EAEUQAAEDAgMFBQUEBwcDBQAAAAEAAhEDIQQSMQUiQVFhBhNxgaEyVJGx0RQWk8EjQlJiotLwFTM0cpKywgdE4UNTc7Px/8QAGgEAAwEBAQEAAAAAAAAAAAAAAAECAwQFBv/EADMRAAICAQMDAQYEBQUAAAAAAAABAhEDBBIhMUFRBRMiMmFxkRQz0fAVI0OBsTRCUnKh/9oADAMBAAIRAxEAPwD1yEJukeiTXrioBZVG4KWUsqloZBlRZVI5qjIKmgGAShMiDkgGKEBOkmAk7UyRSAJCHkaacjBCSSabXQAmOjRrQeYmfKdEsvO6QRKrsAA2HCNZHzWccZUDnhpDgHOyuIkgTwM8FpzBB5ELI7nI9zQfZcR5dVGWUoxVAiQY6o0NBAfHMS6OIn81pUhnjI4FpMTcltgYPW6zTxVfu4kAmDqNAeUrKOdr4uR0azKjTmyPnIQHk2aJnnyhV62OaBuRUcfHKB15lZrqMC2nHkpqFNJ6m+IoVEzNounfa0tPIQQI4Hj5p37QfmOQAMiBIuP3p5oagCakEvbT6WOiTZLcr3cyx1+UXPxWmxyzDIMgwRoVNg8U4tfncTlc2JjSHSujFO1t7iL5conVFHUdDS5xytteCZnSAsqpUdUMaNn4jqqnJR+IRrCsCYBBPKb/AARtM6/BYj8LAkarYw7yWsJMktufAkT42Uwybuw6LEwmlNCWVXYDhM8cQlKGofimmATwQ48dJ8eKfNzlE8b3W2blPGE6p9RAyhebhC0pn6KE7AlIlV8XWyNLuIj1KllQ4inntMXB56JNgRDHHK4wN2IINiTw8kLscYeSGnLlAIMtJPXopGYTmSSXBx0vGghM7B2IDiN/N4cY8ENi5I3Yt2UuhhjkSlVxJblBAkkTGgBIA/ropnUZblLpuCTAGhmLKKrgw6SScxIM8o4R/WqkfI2IxJBIaAcsTJiSeA6p6uMyuIiwbM9YmE1XBBxJkw6CRA1HFFVwgcDM3cHekR8EhcgPxLs2UZZgaki5GgVpwUP2ch5cHG5kiB8JVhya6jFKZMEUIYxAp5TgpFAAEdYAuTwAHErKq1A57nN0cZC08Q3Mx4HFjvS/5LHY8Bs8ACfhdY53SSAna4p3LCol+5TJdu1W5je8jvInlE+ilbtB287VoDHGwJAL9IHHKDa5XPRPtEaj9E9O0LMbiKhqBth7Ji1wbuMawBaRxF07cTUjUbzWkDL7OepDfG0/BSk+ob0a2fokTHNZTsZUEAETNSHGBmyugADifDyWuJIE68VpTfJSlYmO534wqbgCXDnH9FW415wq1WjPTqiMmuo2IzABc4jlJIt0RtqW5Ku6R1hIPWcnK7AsPNlfwDv0TSL5cwd03yRI8CszvVAC5pzNJaehhXjzKD5A6RtRESqeDxRqNEnfaIMwM1zcHj4KcmC0EgOdOUc4EmCLLvTTVoQes3gDUp2lo9mXHgSIA8k2HM2MEOm3UC1+F0qStcIA2NRJJikBCiTQlKzQCafROEzh8UgVTEIJiUkxUjESlCJrU8IoAAEiEZQFADJinKQCAHTgpkkAOnlCn6oAQEmL7wLfCRE+qxKGi2piDyM/BZVdmWo8fvH1usdQrimCGcFA5gdAN4M9J8OKKtULQSBmIBIA4wNFHi2Ckyi9tcVTVBkQwCMhcajMokNBAbDp9oXmFzxxymm12GWQh7y6xv7Uc3D0HgZ6lRjSRvSf0eZxAY0/IAT5Fm7eBBhgBa3NBcYyubTNPRpO8amUQDdromEezm+gcG4x0qwDNh6rn9m7TdUqAFuUZawLb+0yqxoIzAOFjp1W7RBtH/4mk48MB8wGl58h8FFUcU9QarPxWIcKtBoNnPcHaXApPcPC7Qp5bpATuEqNhVSjtNzqzqfdnIHPZn3vaY0EzIiDJFjOh42xdp7Vqsq4mm14lwDcOcrdxzaTHPJtvQKmeDPslOOF8x+Qn5Opa1EynzXPVdvGnqzMA25GYS8YfviCcuUG0QCTcHopa226lNriaTS5j8roL3taO6bVndYXfrgExAgnRR7GXgZvupgqAtMjKTumRyB8FI2pItxuiYPJG53wBpMxtOznOyyRIgkg8b8uqucSYsTaLjyKwHNBcBIE8ToPFa+Fwopbou6DJkgGekxovRxTc48oRZJQ35p4TK7ECUg1MAuF/wCqm2KlKnToscW97mLyDBLGxuzwku9FFWdGl071GVY13Orq7cwrCQ7E0Gkag1WA+YlRHtBhOGKw/wCNT+q84pdhg5mDeKhLMRTc6pAE0ndw6q0RyOQi6wKewa5od+Kf6PKXe03MWgw54ZqWgmJWm1rsezD0vSz/AKvy6d+f0PZ/vDhPesP+LT+qQ7QYT3rD/i0/qvJ8f2Nrsdh2tAe/EUs4aC2QQC4tF7w0a8ZVSl2YxDu8Ap3puLDvNGZ4GYtpyd8gXgKXH5FR9J0jV+1/x9D2UdosJ71h/wAWn9Ux7R4T3rD/AItP6rxrstsdmLrOpve5jW0qlQloBduAGIKs4zs1JoHCuNaliWvNMkBjgaZh4qAmBF7zwTStXQS9I00cmx5Hf04+56794sJ71h/xaf1THtDhPesP+NT+q8cHZbEmp3YpguFMVZD2ZDTJAzh0wRJ5pbR7LYmg0uqUoAe1lnBxzO9mwkweBQ18mP8AhGlbr2v+D2I9oMJ71h/xaf1S+8GE96w/4tP6rxTamxK2HymqwNDiWyHNcA8CSx2UnK4ToVo7F7KVK1N1Z+5SFKtUYZbLzTjRpM5ZtKK7UEvSNLGG95eP7HrX3gwnvWH/ABaf1TfeDCe9Yf8AFp/VeL1Ng1m0hWLNwhrtWlwa85WOLPaDSbAodp7Fq4cA1WtEmLOa4tdAOV4BOV0HQqdvyKXo2mbpZef7dj2r7w4T3rD/AItP6p/vDhfesP8Ai0/qvGMfsoU8Lha+Yk4g15BiG905oEHjOZPV7N120hVcwZTknebmb3hhhe2ZaCTaUbfkJejaar9o1y1zXVcHs39vYU/93hh071n1Wbitt4d1RzhicPBNv01Mf8l5hjeyuKpZA+lepU7poBa45zo0wbE6+Cs4/shVpsw4AzVq7qzSwFha3uyBOYGNJJk2hE8e+NUS/StIq/m9foeiHa+H95w51/8AWp/zKSkKbhnp92Q7VzCxwJ6ubYryv7u1+8LMjbMFQuzt7ruyYD+8nKQTbVFsXGVMHigDIh4ZVZMhzSRPQxqD4LnlpuOLCfo2JxbxZLaV0ek09k0GtyikwNmQItIEfIkeanGEpwR3bTma1hsLsZOVp6CTHKSrb6cbvImPLVRuaQuNykn1Pn/qBh8IxhGRjWxOg/aIJ+JAVt1SCRw4KFrbTOtutknP06cfWEbn1Yg3vVXE4SnVAFRjXgGRmE70RI8ifipCUgYS3O7QwG4CmHZmsaHwGyAASAAInwAHkhOzDUbVrNbSy0i+Q4b7yKYzkO0Zu7omZjgpS5V3UGkumd6MwDnBrotvtBh1hFxotsOSKbcvAmC/A0XHP3bJIicomMmX/bbwUlfAU6gOdjCJBMgG4GWfHKAPRTIwBKxU22OhZItw6KUBOElVAPhMQKbyTm3hl3bkEkRbitYNgkTMHXmsWmXd43IJcDI5WuZ8pW20CTFxNl3YLcOSQgmTp83Rb0BCFwP/AFZ2a97KNcAltPM18fqhxBDj0kRPULvQ5IiZBEg2INwfEKE/J0aTUPT5VkXNHk2xu2goPbuONP7HToPbuz3jGuAqNvEb56wq2G7T024drSyp37MLUwrSMvdZHuBzu/WzADSIXpNTsjgnEk4alJ1iWj4AgJvubgfdqf8AH9Vopvyeu/UNE+dkr+p51g+01FlTBVclXPhsOaDwMmUgU3NDmXmZdeU3Z7tW3D4dtJ4q5qdR9Rjqfdb5cLtqF4Jbe8tuvRfuZgvdqfxf9U33OwPu1P8Aj/mRvfkH6homqcJfdfP9WeZ7A7T91VDq4L6Yo1aQFNtNrwKgaPagZojUkqxT7R4Zr8OwUHnC4dlUNa4tfUNSpc1HA7pIPDReiHsdgfdqfxf/ADJvudgZ/wANT/j+qFN+Ry9S0UneyXjr+/J59tDtWyoHgMqnNgHYWXCmCXmoHZyGmAI4AI8f2xY41XMpuzPq4So3NlgdwACHQTrl4c13x7IYH3an/H/MhPZLA+7U/wCL+ZPe/JK1+hX9OX3OA272wNQg0DUae9fUPetoFrS5uXKxoac0Sd510WG7V0u6YH06prMw+Iw8t7sUyKpzBxEggg8Auo7W9nsLh8HVq08LTDmNBaSHEXcBfeg2KuP7NYFlHvamGp2phxu4Fzi2wG9xJSc2ubNHrNGsUXslV+Vf75OK2h2wFTDhkVQ80qVJwHdNpfoyCXhwHeSQNDYESlt3teKrafdh/eseXCpVZRLmtLC3IIEPF9XCdOK0Bs+if+3oDyd/MpP7Ow/u9H4O/mXK9dHz/wCGcfUdDFr3Jcc/cwq22sNWwtKliGYg1aRxDmup901hdWfmMg8AQLAK5ie1dDuHUqVKowObht2KQa11F4c85hvPzQbuPwV87NocMPR/0u/mW0zs5hLThqWgmM0TF43tFUdbF9xv1DRv/bKrur4OXq9s2d4ajab745mJg5fYFLuy3X2rIqXa+jSfQ7qnWyUnYvNnNPORiHZjliRLSePJdU3s5g+OFpH/AFj/AJJndnMH7tT882n+pP8AGLyL8bof+EvuclQ7XNbXzh2IyiiKQdFAvO9mOalAp5TyBEcFnNaMdjyaNPu2vqNeWgCGMblzOdFhpPiYXfjs3gvd6fwdI/iVzC7PZSblo02Maf2AAD4nV3mpnq00P+J6fGm8MHuquWTF9yeZPqUTjIQimfDxsnyjSb8+Gq8+2zwh3EAEE39AZuoc3RSVL3sY1tx8eOiBVKovlCBDkgJ1RFIBLckuOAorY4kNgODSSAJMA8YzAbsgESqhxuWnuzMPMEh9g6IDiRIJ01K1snOPmmeJiQE91rklxd3ZUdWflqEECHBjTHE5Wkkk8yfgiOJcwudZzczhF53KckgzbeEK5TbI6KUgKk1QbX5KuAxDnAl0cNI1IuLE9FacVHEWtAvyRUKLqjobAESSZgR4aqopzfCGuEXNkPEF2UF2ctJOoGUR4alXqbYChoNDQGjQfEni4qZzl6EVtSQBJi4IQ48kmjmqryIpNxTWZgbQZjoeXPmq1XaLv2QAIuHTr0/JC1194ZrRfXyU79mNIsTJvP1XTLHCD94i2+hPhMRn00gX0urIKhphtNoE2AAnmUIxTYJcQI5kT5hczjb4RSZYlIoWPBEggjonLlFModR1XQlnVXajiKNV4kQw5TpcwBBPimqjyxHP43tE9x/RDKLXcAXTNxa0KhisbVqk53mD+qJDfgq9MWRryMmonK+eCTN28XNwtUBzspAlsmDvDUaK6yXAOcSSQ2SbnSFS7Rf4ar4D/cFfo+y3wHyScnsXPc6pf6WP/Z/4QbRwCkr0HMdleCCOBR4DL3rMxhuYEnoDK6MYigK1SoarCX+yS0kNGYSLjWEseNSV2cqOb7l2TPl3ZieEq3sd93N6SB1HLyJW4Np0AJBYBNV+UjiRDQR6phtCkaILRmcYLw1pzZiZdeLWt4LVYop2pIqiAyExKrU8dnfApuaCd3w/e8FYWZQkkkkh0PKFxTpuPgrgrYmFTdHLSEYIm4jz+cqGTonAVPh3JiCqOE2/PXohDuila8C8X9J6hPnB1AHUWjyR7nYZDn52lEDb5IjTPimo4Z77NjQkyQOP/lCju6dRElPRRuqR5fNRmnDwypLBmAcTpHMcCtIbIYHEknLFm5t4Om8mNIv5rfHhcgMyq8nUmTyHot9tGIHIN+OUTKeiwMsxoaOep8yVI1q6scNoDBicMRJLQQk0J0kDM51JA5h0myuwhcxer16mRl1KfDgqVaktmqxZ2POVpIEx/UolNQi5PsTRJRxGHpNaXuylwDTlnWJlwH9XR19sUWU3Op1WucGuyCHTn0BgjQEyuYr1y8QYiZ0AUIYvnM2uuT2r9TRM08N2kxDcmYh4abz7TxeznefLkqe0cY6vULzYHKA2SQAGgfG0qJJcktRkkqbFYwCdJJYgZvaL/DVfAf7guw7HYBrgKlQNLd1jQ6IJIE2OsBcn2ixVClT7ut3j31Wh2RhDMrCbOe8gwTGgGiu7OxzK1LPQdUApENdTcd+mSN1wIsQYIkRcLthjcIKTV12PQlhyLSRk4urbv6pHX4TZlOGgsJc6u4E2gBp08IQ1NhU3hz7guILYgNhz8oAEclzIxdT9t+s+0dUhi3xGd8D94qPbY+8Th3HU0tjUGVGkBzhFUwSDOS0+alw2AaWtABG4HEADNvvhsmOAXIfan653SNLnipMPj6jHh4cZHMkjz5prPjT+ELR1j8CIJl0DvL8N0honxKix+EbTAgkmYM6G0yLc1yr8W8zvugkkgEgXMmy1sBVLqYkkkSL36jVJ5YSTSRSlZOkkksiwalVrfacBykgX81FVqtblzujO4NbJiXHRo6lWcFXbSque+kaodTDRGQuaQSTZ5Ah0gWP6g8sHaezKtRjWsyMyB72iM7Q/NmpsbcRkFs3ouuMIqCe7qSbmVMHTpwXN7Swb2MqVQ0hzjVzQZMPewMBg+yLk6QMxkKDDYF9RrCwOytNQbvdsax7qgeX05LhlgwC0k7pHgvZWtzYWdYkudxWyqmWWtLnmtiH3c0t3qjjTzBxFg2IykFvBdEFjOCStOwHDouFf2WAWPfMuJyn91sz6n5LOdotTZ9DJTbzfvO8P1R8Pmt9Je6wZYqU8wyuhzTwdMeXI+CmAk3jQDyAgJmlOSu6xBJJpQkyiwDQnVEhhDAJJAeqYuQAQamLUaRXqmZWqNVKu316SB4rScFXqsQ1aok5faeBg5mRlMyAdPDnrwWausfhwCSAATrFpWZjNnBzpBjnaZ/8AK8TUemT+KHnoOzIp0y4wLo3Ydw5fEet1ffQDGnKOHiTHPos81j0+AXNk02PAkst7n4FfgZ9IgAxY8dQgUoxToibcjBRGHiwAcL24j6hcsowb9x/cowe1WwquIqCvh295mYxtRjSO8Y5jcshpuWkAG3VWuzuyX4WlV76BVrZAGSCWMaS6XxYEkxHRXVW2jtCjh2d5XqNptJhshznONiQ1rQSYkTykSuhaieSOyMeWelP1PNPT/h+K8llJRYPFU61MVKL21KbpAc2dREtcCAWuuLEcQrBEdT6Bc3smm93FHmklHCOdcCyss2ZzKs7NxOcEGARGlrX4eXqr3d81qtlcR+5SiZR2X+8rWFweQWk87mE+OrGm0kAONoHn9ETMbvOEbrWyTxJJiBwj8wVcW+ySD3YsIiE+dROxzSMwBiHk8TuEAxBg3I0Ub8e1vtAgyRBygyBJ1MaEfEKWvKHuRYyp8gUNTGMABmc2gsDpPE2tzTUsWHHTdytdmMAb0wPQocpMLj0J8vkkComYgQ5ztGuLbamDl+OayGpiQNQRGfMCL7rQToeo+KE2+JDbRYTgKn9vaCGumTl1gEZjAzCenCfJW80KJRafIJp9BnUySGhpcSdBqecLfc0AwPZaABHADgqOzKUDvCLknJ0ixd+SvsEL0cGPbDnuAk8qHE18kRcuMAafFQVsU4N3mgHNFzA8ZWtUKy2XJg9VHYstDZDd43IMgNkCZjqnqYp0AgAy7KL9YHBPjsFlsOKV1SrYstMENkNBN+PJtrp34syAA0EtB3jFzwCLQWXQxF8EzSY4J5KdAGknSXqEAEKNzVMhIQBUqMVSrTWi9qq1Wpk0YGPxLW5m3zQRpaSOfmshdRiaYIg3CysThG8BB4cvNeRrtFnyvfaddu4Ix/tDLnM2xg7wseRvY9FM0wZGq83x1J9J73i9OvjDTqD9moyuHNcPEBwWw/a7zjGhtV5acS6k5h7sNyhk7rAM1j+uTdcT0LXwsujsn1SbmD1gD4rl+3XZx+OZRdQc3NSDxkc4NDmuIcHMcd2ZkGTcRyWTs3G16rGh9d577CV3mzN1zHwMsDiLHxQU9ovZh8GxleGOoPcXl1NgD2sbFLMWkbt92JMLbDhyYpWmr/f6BR0nYvYr8FhnU6jmmpUqZ3BpDmsGUNADtC43mLaBbS4vEbZrNq0S6pulmHzNplg3nmHF1N7ZcHEiI0hdouXWKe7fOufAh2OIMgkHpZbmzak02xwkHW95181k4JgLxmjLxkwI8ea3KbhwgjhGnoufGVEevTBibgX9CPzUDcG0NgAgbkXn2CSNdbk6q0HSUbhZbJvsU0mVqeFbEXtzPN+c/wASF+DDjMkGToYJDokeg6q4wI5T5fUNqKFbDh0agjiLHSD6JCgJJ5gCDcW087q09CY6KaY6RT+xiCJdBMxOhzZpFuaL7I2IM6HiZOYgn5BSOqgITXCXvBtQxw4zZr8JE2McSmrOgapGuFp4PCMyAvaHmo2bzAadAI49VthhKbrt8xNIuUWw1jdMrQIPAm59SpQCiqUid8aET1ED10QtK9JqugiOths0GSC0yDE+iiqYIw2HmWkmSA6SehVsPT51LvuFFV2Dn2jMty6AamZT/Y7ME2YR5wrIciQFFGtgQ4uM3JbFtMqc4c5y7NExwB04SrhSICPqFC1TwgYEV0DDSSSXqmYkJRJigCJ6pYsOtl53V16rVVGTHvjV0BSxAVA08xjzK0agmf68FVygT/XosM2qWGDT69hKO5mbj9nNLZa0WkumLxfMeErJFFszlbMgzAmeF+a6dVMRs9rhugNdPWCF85OUptu+TRx8GI2m0aNAiwsNOSH7MyMuVsTMZRE84hWsTQLDBjSbaKNpus7d9SS7itlMa3PGZ7YMwLCdBInj6KPAYYVCcxIgDTU3jitXF0y5jho4gWkaze/EKHA4U05kgyAIGg46rRrlDrklpYcBgZqOPUnj8kOAwhY4w4ZT+rxU6Om2U11KpExYTaLqIuIkHhqpYtF/CUeFdNRrahBbfW14tK2jDc0hlduICMVAtZrMpIFOm08YbqPom+zs17pknW1vIcF1fhfmFmbhKYqVA28QSY6C1+F1cqYKi5kFhBnVpIMeJlWKdIAQ1oaNSBNz1nVGBGi0hBQVdREIptEZWMAERLQTYazzRmo7iZ8QD5ieKNwKGFXcCMjfc8OEkNa3d3xBJdmOhm10ZExppwED0TwnBTbAiIIuDBU7gHuEOEwALGSQL5uSABR4gACSQ0cyQB8Sqjb4qxNpBhpBg2KctVDEbcwzXf39KwA9oHQdJRUtt4dx3a9InlnA+cKnhmuiZPtIeS4CpAVXDgRmvFri4jnKkaed+RUODRSYcpwUycJDBNijCSDTkqESpJJL0yBJinTFAEb1XqhWHqB1xa6LXQTKFYa+H5hVVerNVRw+PzXl+o6Wcv5i7FwklwAkkkvGNQalJrvaAPDS8dDqqz9msOkt85HqraSQqQzGwABJA5mT5p0kk7ChIoiOqTQi0TSAlpOT12hwPNRg8lMxy2ixF7Au/RMAMhsg8wZmD0VmFjNqupkkAEHUHQha1N2liJElpMls3AmOS9DHLchEkJkRKaFVAMhRJoSABQYzFspML6jg1o4nnyA1J8E20seyhTdUqHdHAaudwa3qV5ttHH1MVUz1NB7DR7LByHXmeK69NpXl5fQ5s+dQ4XU2NqdsKlQluHb3bf23Cah6gaN9SsCrTfVOao5zzzcS4+quYfCq/RwROglerGMMaqKOJxlk+JmRTwBOjSfAShdg+i9W7K4E06EObBc4m4vBjVUtu9l2kF9EZSB7AFj4cio/Ee9TNfwnu2ebUO8pGaT3MP7pInxGhW/szte5u7iG2/8AcYII6vYNfKPAoMbs5zCWuEEa+Yn81l18KrlGGRcozSlj+FnpGExbXtBaQ5rhIIuCOisgry7Ze034Z3E0yd5n/JvJ3z0PT0HZ+Pa9rS05muAIPMH5HovI1GmeJ2uh3Yc6yKu5oJ0OZLMuY3JEkkl6pmJMkkgCOrofA/JZ2C0d4pJLjy/nwK7ElbiqLvaHinSXZL4GZETtSmSSXyUup0roJJJJLuDEkkkgA/1UCSSpiJ6fBNS4pJJoCTEewVr1fbd4pJL0MHwsGSMTOTpLoECkkkkBx/8A1C/uqH/yO/8ArC5jDJJL29L+Sjy8/wCazptnf4d/ifkFsdkv70/5fzCSSnJ3N8XY7EJJJLlOw5Dtl7Tf8p+a5PFJkl2YuhxZupkYpdR2P/uGf56v/FMklrPymYaf8061qNJJeGz1T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5605" name="Rectangle 8"/>
          <p:cNvSpPr>
            <a:spLocks noChangeArrowheads="1"/>
          </p:cNvSpPr>
          <p:nvPr/>
        </p:nvSpPr>
        <p:spPr bwMode="auto">
          <a:xfrm>
            <a:off x="3286125" y="2071688"/>
            <a:ext cx="24415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u="none"/>
              <a:t>François HOLLANDE </a:t>
            </a:r>
          </a:p>
        </p:txBody>
      </p:sp>
      <p:pic>
        <p:nvPicPr>
          <p:cNvPr id="25606" name="Picture 9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0"/>
            <a:ext cx="5070475" cy="323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Connecteur droit avec flèche 14"/>
          <p:cNvCxnSpPr/>
          <p:nvPr/>
        </p:nvCxnSpPr>
        <p:spPr>
          <a:xfrm rot="5400000" flipH="1" flipV="1">
            <a:off x="2828925" y="3314701"/>
            <a:ext cx="852487" cy="809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8" name="Rectangle 2"/>
          <p:cNvSpPr txBox="1">
            <a:spLocks noChangeArrowheads="1"/>
          </p:cNvSpPr>
          <p:nvPr/>
        </p:nvSpPr>
        <p:spPr bwMode="auto">
          <a:xfrm>
            <a:off x="971550" y="5876925"/>
            <a:ext cx="6786563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>
              <a:lnSpc>
                <a:spcPct val="140000"/>
              </a:lnSpc>
            </a:pPr>
            <a:r>
              <a:rPr lang="fr-FR" sz="1400" u="none">
                <a:solidFill>
                  <a:srgbClr val="FFC000"/>
                </a:solidFill>
                <a:latin typeface="Comic Sans MS" pitchFamily="66" charset="0"/>
              </a:rPr>
              <a:t>←  il me semble qu’un simple soutien</a:t>
            </a:r>
            <a:br>
              <a:rPr lang="fr-FR" sz="1400" u="none">
                <a:solidFill>
                  <a:srgbClr val="FFC00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FFC000"/>
                </a:solidFill>
                <a:latin typeface="Comic Sans MS" pitchFamily="66" charset="0"/>
              </a:rPr>
              <a:t>par  l’affichage de cet autocollant  →</a:t>
            </a:r>
            <a:br>
              <a:rPr lang="fr-FR" sz="1400" u="none">
                <a:solidFill>
                  <a:srgbClr val="FFC00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FFC000"/>
                </a:solidFill>
                <a:latin typeface="Comic Sans MS" pitchFamily="66" charset="0"/>
              </a:rPr>
              <a:t>est déjà beaucoup</a:t>
            </a:r>
          </a:p>
        </p:txBody>
      </p:sp>
      <p:pic>
        <p:nvPicPr>
          <p:cNvPr id="25609" name="Picture 5" descr="8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5532438"/>
            <a:ext cx="2286000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0" name="AutoShape 2" descr="data:image/jpeg;base64,/9j/4AAQSkZJRgABAQAAAQABAAD/2wCEAAkGBxQSEhQUEhQWFRUXGBcYFxgXFBcVGBUWFhUWGBcUGBUYHCggGBolHRUUITEhJSkrLi4uFx8zODMsNygtLisBCgoKDg0OGhAQGiwkHyQsLCwsLCwsLCwsLCwsLCwsLCwsLCwsLCwsLCwsLCwsLCwsLCwsLCwsLCwsLCwsLSwsLP/AABEIALcBEwMBIgACEQEDEQH/xAAcAAABBQEBAQAAAAAAAAAAAAAEAAIDBQYHAQj/xABKEAABAwIDBAcEBgcGAwkAAAABAAIDBBESITEFQVFhBhMicYGRoQcyscEjQlJi0fAUcoKSwuHxFTNDc6KyJDRTCBZEY4OTo7PS/8QAGgEAAwEBAQEAAAAAAAAAAAAAAAECAwQFBv/EAC0RAAICAQMDAgUDBQAAAAAAAAABAhEhAxIxBCJBUWETFHGRoTKBwQUjQtHw/9oADAMBAAIRAxEAPwDn8vRB291vG/yTmdEmj3pHDuw/NbgdIpx/h0/m78F7/wB5JNDBAR3/AIhdfyT9fwY/HXp+TGt6Hxf9Z3jg+SZJ0TjvZsjiRrfCB8FrpNtAizqSPwLR8wh59pROH/LFh4tLfxus30UlxL8Mpa8X/j+TKSdG2g2L/wDUBf0RLejsZsHOPK1nfJXAnjF/eAO7qnOt8VNSTU7dZnNzv7pb/uU/LS9Svix9DO1PR+MGzZM+Bw/imP6MgWtOCeBYRbnfFZbiGamkIxT4yNL9V+GassML9H6ZDPIcgAclfyr8NMn40fKZzQ7AdazZGHPPUJx6MzC18OfNzcuOYC6JHsluLG2UNOl2ttl331Uw2Mwe8/GeB7Iv94jtHuFu9Z/LTXKK+LB8M53SdFqlx7DWO4ATRYr/AKuK6JpuilaHNxUs2ovZhIt3hdEp6AuHZls3cGjqoz+yw4njmSO8q52TszCQXTvsDfDGBE3uNrk+atdNgzerTMxTiWK7LSRggatIJtwWr9n7C58hdjyAzflcdy2FJLoAp3vY03cWtJ3mwK4PlFCdnX8zvjR7DJivY5XyUiYy1uyRblmFA9zm6i44hXKbiskJXwFBepsbwRknLRO1gkSSSSYDXvAFzkEAK7FfIgA2sd/MqSuJvY6ahAOeM7q4xTJbaLGCa5sBlqsn7RK17YCWOILXAi3EK4gqsNyFmumc2KIN3udYc0S08MIzyg/oPW/p9OJpBbItItliabHPwWBrPaOylqpI+qP0cjm3BBBAVFt/plPRgUtHJ1bQ0h/ZBN3a2O45+q5495JJJuSbk8SdSuWGkots3lO0fQ0HtqoCBibM05f4d8zrodyLj9sezT9eQa6xP3eG9fNqe5hC1/czPpqP2r7MP/iLZ2zY8br300RUPtK2Y7SrjGmtxr3hfLGNeY0ZDB9ZM6d7OOlZBx/vBxt8Va7M2xBU4uomZLh97A4OtrrbuPkvji913T/s7SgxVTcABa6O7xq++MgHu+aTbTQ6R2FNe6ycoahyskjxpKEFJabURZ84xzE65Kxg2g1ug9EEynKnZSL0viHG0ixZtsb/AIJ/9pxHVrfFo/BBx0CJbs4cEnMVIf18B+qzwy+C8NPA7S47n/inDZY4L3+yG8FO8YHLsqF31z4ta5DO6O/9N8Z82H0Vp/ZAXn9lkaEjxUtplKVFOaGqizb1lhndr8XjkbpQ7eeMn9ob8reBtu8FcdRKzNrz45qj2w0vaZsIBDg15GQcXAkOtuPZOanjg0Ur5NRs7bQfobHh8xxC1Gyqq5C5Rs2cgtP2Xt8nGxHdoukbDdmFrGbayRKKXBv4GvdHZjsLnG2KwJYNXOAOV9w5lKHotTDN0TZHHV8t5Xk8S590Tss5MHInxv8AyPkrJefqPuZ0wWDP1+zooDHJHDG0B4a8sYGHC4Eat1zI9FcNY4aG45nF6nP1KfVQCRjmO0cCO6+8c0NsecujAd77CWO/WabG3LK45WUWVQTE0Xvax3qVNe24+ap6Larmi0wAOLDfQYr5NN9L3FjvuFOENWy6SUUc7SLgp+JLch0RVQaQbnRUcluKpNvSvbO8XdZ3MqjmqntuA42T0tb2FPTNfJI29rjzWS6cVrWNY5puW3IAO+yFjnccTr5Kk6RSYm58M1r8TcqI2U7OYVr8b3OdfESSe8lDtZdTyNzPeV5hWRZA+OyaboktTS1AAxBXoapnKaCLEOd0DBg1d/8A+zw0foVQQMzPmba/RssPD5rh8kFm2IzBXePYAf8AgJRwnd6sYofK/wC8D8M6chaw6Im6CqndpaxyyJcEYKSbiXi1Mzi0dHyRMdLyWAbXSA5Pd+8UYzakoF+scP2l1Wc+xm8jp0QyFYiPb7wB9K66Q6UTg5SZc2hIWxm8EKcIli4ulVRxae9qtYtuVH6P156ot6zq7WNwcOIE56KQ2tGg6pNLFnGdK5N7GeqF2p0olIs0NbfhcoyG0tNqVQvgHj+CB6kPimYAO1G4j9aMdYP9pHisuZnE3JJ8Vc9FM6qIccY843hOSwy0qKWmksHHgAfIgrqmw29sjgT8VyWP3Xj7hXWtiglzrak2He42HqUKVWzRq6NPt2pdFBTVbSQyCWN8o3GGTHE9x5NEof8AsrZgqvqdnMlhlp3D6N7DGR90sw/Aqv6C1rpKONspvLCXQS/5kDjG4+OEHxXDd5N6o0CqnHqqr7s7b/8AqxgA+JZb/wBsq1VV0ljPUGRvvQkTN4nq83NHNzMbf2kAWUjtw3rMdM9oforDNgErHDC+M2GIgEtIvvyI8loKOZr2hzTcEAg8QQCFyb2z9KWiSKljN3McJJORt2WnzJ8lk3bK4C+g/Sps75mNxNZcPYHOxFtx2mX3i+i6HQzaL522NXfotax7T9G+xH6r9PI3Hgu6bLrA5twuPqIuM1JHRp90KA9pZ1XazA+Fv5rN1bLvduuT4K/2nVhsofqNFn6sEv4m66NHi/YynjBX1DcBIvkqLbk4aHA5ghXm1B7wtZV8ew45cXWOOTcvFbp1yRVnLXTprJ1YVWzg0uAOhNvNDw04dqtdpnZD1q8JVhU7ODDYEOyv3ckxlGM9dLpONDTK9rCSj4GOBsLIiOICxtroUfGQ1t7ZqWhoAla4ZOaF2P2EVAbS1Df/ADb/AOhv4LkZiLsyV1n2YQ4KIuH1pHemXyQ9NtBuSOlsqruUcjs1T7MlJfnwKtCc1UIbSJysRSTUlqQfLUWZClnOYUUWTs8rJ0r7rUk9anAXICjanB9iCmBZBlrAbypiXAFtza9yL5XGhsgm1l7ZaFHOq2yAbnDjv5IRLPGFDVjsx3KQOtrkoah1zdAIa1aDoS29bAObv/res+1aj2dx3r4uQkP/AMTx80Tfa/oNcmVaPfHJw9V2DohD1ksY3XDj3Nbi+IaPFchPvyd7v9y7d7OorvLuEYH7xb/+CsdWVQf0NYLKN9Cc3eHwWc2b9BtOoi0bUxtqWf5jLRTADuEJ/aKv6d3af3j4LK9Nq8Q1FFKL3imDHnd1dQ0xkc+11R/ZXGprabOLs2aEkqGuLma2ycNxvq3mo9rVDmxEs35X4A7+9ZPam349nwOllOduyz6z3cAN6z1dXKiioQxbFR7SdSU1QwAudSl8YH3AMURz1+jczyK+fNozPke6R1y695HXJxOJ948F1Xo1t+KeuqmNndM2ojDzjZgwuZkWAcMLmj9lZ7pvsBlO4ugyic1vWNLr6uIuO4280KaTXuNxbM7PD1lJE8e9G4sPcTcHz+K6N0Z6VMigaZtLWJ5jIhYPYGbZYrZObcfrM/kj9lsEkcjCODh4aq5QU1tZKltyi+2p0rEsh6kEM+9l3lRbL2/27vIsCM+Czs1O4fVNlEyncXZAjwVKNKkJyzZrto7RjlebOFjvQ1XteIYwx2eGwvvKrRQPNuzoLZKqrdkP4O8ioSdqxb2kVI952LUqBrMJvfPcriPZcrxYMJdxsvT0dnt/cuPOy7sMxsqhiuSbZ6Ky2dOzGC/hY9yHn2RKSG9W6+7JW9D0RqZBky3MlTKngpOslHUO6t5LM2XyadyGlqDqbjktePZ7UuOeFvjdOHs2m1Mo7rKcId2ZBtflYD0XbugTMOzoOJBd5krBn2ezfbblyXTdjUnU0scZ1awAkck7sTD9kO7Z7irVxVRsY9p3crNxVED7rxR4klQj5bY5SMKa1qc3JWA9g9f6p/VhegfH5L1MQ6NuS8v2gvQcglHASC64sCBqL3IJFm6kdk57suKAPXnW2i9ack7CpGBAHgatl7LmXrHH7MMh9WN/iWSDVuvZbH26p/2YbfvOv/Ap1H2MFyc9iN3PPf8A7gu9+zpnYkPNo8gT/Evn+ldk4/dv6gr6I6EMw0zjxe8+WXyXP1DqP2OjSRfUcmbz97+FqB6XbGbV00rBk/A7CeDgLsPg4BVkG08Mh4X4chv3qxl2q1hzOWvgVxODiabk2O6L7TFTSQyOzEkbbjgbZg8189e1CSoG0Zo6h18LvorZN6p2bC0d2vMFdU6J7SEcdTCD/dTylv6jjjb/AKXgeCyPtVpP0lralgu6MWdbVzDmPI/FaQg1KxSkuDKdEIJ6ephqHRubGHiNziLA4+zhBOvvA5Lp/Sqi6yke8MB6onEftsfcOHLDZjlXdKqB81Ox7P8AlWRs6mxGFsmDM21JxZXKmftJrqVxJOGWItIvkesZke8ODfMrOXel6lx7b9DBbCntK06BxtbhfILQdH6MuqHRNHaBOXFtwfg5UPRnZMlTPHGzs54i61w0N1cfzqV1zYOyYqFj62YfStaQSScyfcjA0va1+/kuvZmzHdiigga1t2SFgcxxYb5Hsm1/JOY2PUFhHKyy1RjlZLUPzJkJJ5uJvb0VYyYl1rFEp06ozbaOjQuZuDfMIuOZm9l/FczL3sOTie5WdHUzZYC4qFqewbjdNezc2yniqeHwWcoTK6weCBvV5FRhrey5arI7C2Ob9keSIjqGjdZCQXvbW3JEk5bgVVCsKbM1eOnYNbKBkfHVJ7QNUwJusZyQ0ryQ7Dnk6yiNTHeyfSzB2LCLDRAmEbEOvcFZOcq7ZQ94owuVIR6XJKEuSVCPm5gSkG4ZlOj0RAqxE3si8jtXH6jTubzO8+CoQmUr7XdZveQE4RMGsg8AT8kBiLjmSSjaGlDr3CaBj+rZuePUfEL1sNtLFNkpACRpl2eF+BSdDbkUWI9cpI9FCHnvRtIGv7NwDxOnigY0Lf8As7ZgpK+X7gH7rHu/iWFkgLSWuyIW/wBjM6rYVY/e8S2/dEY9Qs9X9IR5OWUbbtcPu29CvonYDsNG79r1zXz5stt3AcXNHndd+2YbUR7m+q5upeUvc6dLgpxJe/efic0HtmR2AEHQ2Pd+fipWGwG/f5pk4Dmuad4/otUsGDeSj2TPhrHi+UjGO8Wksd6FqsXiznMOhBHhms+52CeBx+09h/abcerPVXu1X2LHDkPVSlyht8MzDuk00NM6ikLTHG52HLtkXxAcLZ3U+w2/pFIxgvrhA39l/ZHlZWLqODF1j4esmOhcewMtSN5T9hQSsnlL2CONjmzPIOEBjmNsxgGeNxbkOZKxjCpOkbb7jybPovsNtJE1rADNIddbu3n9RnqfBZz2i7WDiKdhOGE53/xHkXMnPMn1V9tvavUYIy4NqKgtabaUtPfQfeIvnxz3BUvTSmZLUQRxkG1w8jg2xFz3FVKfcooIR7W2AHZuGiMZ1ILjbjqsvT05sDgdbiAt9UPGG5Bwm7QbZZZGyrI6ZhFmvI5LWkZsr6SOJ1gWEK+pqBosWmyZSwNaLkgkZc0pa8AWvnyCeBFiyEjMm6lLwFRw1sg95wt5JgrMR1v45J2BfiraN6hNeSeyPFV2M8lK2qsCMjzRYB753EXuoJHknP4oKersMlFT1ovd4J7kWBZlzQblEbO+sb5IKR0bmE2IduzyRmzsmDmExFps05FEOchqI5HvUrimhDS5JR3SVCPn/AFBJSkkkG/oiApGlXQrBaSnN8wRb1R7XYdPReNSMV+SaE8jJJLottntz1GSAkaW6jLiFNBLoeOR79xUSGiItsbFS23jIpVAzBTmhNAw+CbrW4Xe+0dk8RvZ+H81v+l0RpdgxxHJz+qBHN7xI4eWJZDodsQ1NXE36oIfJ+o3Mjxyb4rTe3HaItT04OYJldys0tbfvxO8llP9Sj+5UfU5xscdtn+bGP8AW2/xXeIuzRv5NYuG7AjvJGOL/hhPyXba6S1HOebWj4/Nc3UPvR06f6WZuCbsgWsRke8ZX8bL0S5oeeSxB4i/yI+HmoRKtoS3RTOaa2yaAukMFmF4HuvY+/LGAf8AcVbVRxRtPCx802rg6yMxnNrxY7lcGHq2Nwj6o17lUVcgrtBdlUBMgJtcgEB3usb/ANV/8Ld5HAK3jLWtfUGNzmRZxRWJknm0657dTnpfTMqqNVJ+HfwHEottDVEXwO8S1p8iQUtSelDEp0a6ejqSVpY+xSUtHI/FU1LHmWXUYD2GgnO24mzQBwCG2QwtDpH+89xIB1DeHLcrmaadjsLi5rtbG4NuPdzRVPL10UkcwBkIJjdvZYceZyWX9uK3KVmjjO6caPNu7Rh6hkdOwhrnmQucDYv0dhvz4ZLIVO2MN8OZ7kRA92FgLiLOyvmG35d6pdrNbHIbaOzHnn6obaMpDptskmwv3oZ+0XX1JupIqETA2J8EVSdH+0NTbipqTFTItnyPc4XuQtFR0JxXIsOACMoqNrd1ijnyG1gFpGNBRWVkuEfyVfHVBxsBZH1bS7K6BMAbdVY6FHUEXy8wiKfajWZljT3hAzSnuQMtYABYXRYUW8u2Q49mNvfnZaDZ0t42k/ZXN6muOefgFvqF1omfqt+CcXZLL6hkyPenuf8AnwQtA/s+Kc93z+CtEMlBSQ+NJUI4WHDinYxxQokZ91OEsf3fRVYUEsnClbM29sQv3oITR31HkF6ZYr3vw9EWFFj1zb2xD+SjLWn3S2x7vNAvnjxYt/dl5KWPaTRlhy7rI3INrLINZvsfFFUOzzM9scTcTjoAfXkOapHbW+yweKdDt2djXNjf1eLJxYA1xH2ceoHcQm5egKLOqs2tS7Ehc3EJqt4Bc1pvY7mk/VYM9czn3DlO1tpyVMz5pTd7jfkBuaBuAQN757zrz5pwCzjGnfks0HRVl6inHF5P+mQfILqXSHaLGUMlyL9a0kXF8JvYkcDhcPArm3Q1v/Ew8gXfP+NDdKdolxkzPaLG23WZ/O/mVyai3ah0RdRN3XU94mvjIe24tY3JBHDX+iBhFj2iByvn5arnDK94aBiyacTb52Ol/IkeK0WytvwZOkcWkHtNwud4tIGY9V06UIRVNmGq3J3R0LZtOHvFzlvA71ptphrWC6wVH0rp25x4n9wA87m48kJtLpi+Q+7luzWU5RTwaRi6ybvYcsTMU0mZuWxta1znWaQCWtbncuNidwGuajrquobWxvhGHrG9Xgku6NrGkuxOaw3bIdwt8yn9Ca4SUrsLwx7XXe5oaThJLxe+7Nw8DovIdrxy4TGJ5ScQzOB1m9WHhrQLktLzduVix/K/y2t1VaksNvz/AAenrxqbXhYX08FltbZ8skZMhiLgLtwMcC1w33LtMmg5ceAXPKLpEDUEbg2+oFjY379R5LQ7R2m6kp3S1GGJ5ZKzCHOcHOJjDXgknLsyOte4DwNVxijq3ySObGPfyJ+y0nXyXT/Td2qpvx4+vknUezSW71x9PP5r8nQZJBgi+9n6XWXpJZKiR9hibG7CPifVXW05gxjB9lp9E/2e7MJphKf8R73eF7D4L33lHmlzsyCwHZsVdQtsM23K9p4i3TP0UhPHP0TQxk1nWNrfJeZDImyeZg25IsFT1lSHaZDmixUSVD233KorNosBNhc+iFrNptANiLDUqmmkDzlI3zScgJanaBJsckBJUYvrIqsoi4YutjBA4696r6jZ9hdz4z3OzUPJGSGSUE2vddXonNlhaWHQNBG/ILkLIWtd7zT3G63HQuS0xN8sOl+5ODqVA0bKkdZtjrcqVz1XVNThcnNqgQutIzYQ6XNJBl/NJVQjgV04FeYe5K3NZGw4J4TMPDNSNid9k+SAPQnBTQbPkdowq0pOjUr9S1o4kn4AKqYioCcFoo+iTt8jR4fzRsPRWNou+Qm3DIelyrUGTuRlQFNHGToD4AldG2T0QhNjbLW9r+purz9BihwtiY0OOeJwxFrRmXZ5DwC559Rpw839DWOlKXgxXRmmdHUdsEWgcRcWxAtZmOIu0jJUG0u08g957zn81sa6pL6+Ukk4IH6/fLQ34LC4iS4rm37u72/lm7jtx7/6BaqHJVrJcJKtKyTC3NTbF6GVNU0SDBHG7MOe7MjiGDPztfJXBszkinFUQbg28UVBtSR2QaX7zYEm1wM7DTRb3Z/s4p47GZ75jw/umHuwkm4/WWkpYIoG4YWNYPutAvzPE96urJMLsHaldG76GnlwkYSHNwtc06tOMBrmngfRa6s6VbR6vE9lPCBvze4Hk0Etv4oqWZZDpLtPG4Rtza0583fyXJrdF083unBNnSur1VFRtY9k396KjaM8lS4vqZHSu3XOFo7mhGbOiDQA0AZjTJBNK0nQXZhnqmX9xvad3BawiopRiqRhKcpu5Oybp4xsMUEdvpXMLnnfZ5s1voVsOj1G2Gmhi0wMaD32zXOulVaKurqpPqsYSz9ghrfmfFdApaj6Nmd+yL8dAtbFRdXsNyGqK9o/kqavrDoCRdUz6wg3J05o3BRb7S2tYEm/gL+ayVXtJzzb6vdqotsbaLsmkqrjq3HM3A+KzcrIYRUSYhYjLgFXytAGSIFSf6qB8yliII3knIeaJ2g9hb/d2dlmNPEId0pvdvkkyWx4/BFsVgc8Dm4bC9+CONVIxrS1xa4G9wdO9ePqGkpolDXXbmN4OatNDs02yul17NqRYnR+48zwWhZV9nI3GoXPrB7bd/Z3ju5J2zNpyU5+3HvG8dy6IanqS4+hvxXJLPDasTu0JAAdx1HekttxFFEzY8W/EfJEM2dCPqeqlCeCujbH0FbPWQRjSMeOanY4DRrR4KEFPaqEFNnPd4BStlPE+aEaVMwoEFxlGMZiGH7WXhvPldBwBX2wqbEcZ0+r3cfHXyXL1OqoQN9GG6Rd0cYYzPIb+7h6eiFrZfo3S/bs1vHBmfUgeCIqjiwxAe+bF24Dfbicj5FePYyWLE8WjZYgXtdrG2J7rg+C8KeT0Y4MPQxulqKot16mFt7ZZvcS7uAvnyWdkY2+XutG/wAdea09JtIObtOcZXwRM5WiawAcPeJWIrKzEXNZpexd3DQeq64QpV7JGMpW/uGbD2V+mVGYvEwgv4HhHzJ38BddOc/C7FudYOtl2tGHx9393cFTdG6QQ08bQ0g2xPvpd2eY8h4Kxq5btN9+RzzHjw5roqkYXkfUVFvn+ePNAyzoaWpORJz3/P5+aCqqsNaXE5BNAN21tPq2Wb7ztOQ3lZVjb34p9RUmRxcd/oNwTGmxuspOwPWjiuhbKb+hbMkmOUk/YZx7W8dwuVh9l0TqiVsbBmfRF9KOsjmlhfJibFYNAcS1vZGgOhtqkmOiqpXm05sS3CWk52z3X8iunQVkbIY9Pdbv5DJc6oJCaN4xZBznYdLkgC5O9WtRtVrI2htjkBrneybdD8FjtvbgFw1ufP8ABZmavc4nUqOaqc7tnfoULLM4i1xZZt2QyZstr33pOkPHLhwULW2zOXipLjIghIQyqcQ2/mAo2xF1sN+5FxOtq4WPK58l7NVdm0Qw8XH3j+AVWgInMaGgDXeefC6GdCD9YqSEWGfqk6VoFymgI/0UjeozPbJTdYb3GaglHWO7Qs3knQUQ9eQbg6Kwp52P94Wcd/4qKOCIAnCTuzQ4pDa+mfgFccDoLm2dYnsnySREVY8ADEP3gkrtCyHtTwo2lOuvTOceCngqJOBQBO0qaNDMRMZtn+e5S3SGkWFJDjIaN+vdw8fhda+IdWzdkN+ndbeeSp+jlIQ3ERm7lu42/O5HzQ9bK2MhzSAXgk+8WDSwyAv+cl4fU62+XsejpQ2xD5nvw2k99ptYcCwk/IdwKpOm+0hDCyFur9eTR/X4qy2vtRrC+UkYGhrjc2u5sbDhxHniPKzuIWGpqKTbFU+UkspWH3iCMYHugDXPW3mstGG52+EVqSpV5KGnEsjZIsmQ9Zie9t8T3ED6McxlfhZWew+j4nrYqdguy4c6w0jaMTtOQt3kLRVHR+YODY2whoyYOuYGNHGxs4nfmLrbdBNjQUjTd7X1EnvuzDbD/DaHC+Aa4hnfPIAW0+LbxwJwqPuBbch6kZOtusRcHli7rZHzKyM1Tr3eXL88Fo/aFXDrGsHAk+ZAB55O8RfesNNNmV0wb2mEuSWSbXz+R+XkqDalZjOEaD1PFS7UrLCwOZ+GnzVQCiTEStNk7EoUVs6lMjwwakjy32UAbXoUwU0EtZIPdb2b73HJo/PFYXatY5+Jzjdz3FzjxJK2HTmrETIaNmjAHyW+0dB4Z+i59W1PasNyaGy7pHBtE/i6TD4AXyVaZGk77cypKaa8BbwcSO8gZ+iFjYSFMgkTgBOc5Dx5HMqRzmlQSSAX3p7QDkNyjgGWRSMhb+dUBRNcDcmNkBUXXXTadxz9E6JoIbLc9oZclFJCd2YTiy/4heROcMkIBBhbmf6J4nH4J7Xt1e3rDwLiAOeSYCL3sPwVDwSMfcgEC+69wPRPqIHOO7PgUI54vrmpIC0OzJHdv5KlLwIKDmjKxFuQSUgntoGW8fwXq23iolaU8FJJeiYjgU5pSSTETRo/ZcPWSW+q0+Z/PzSSXH1cmoYOjQScjUuNmjEXhpy7BDQOfF3jw0XtDXsp5MD7ucHNcHndF1bjp43sN914kvFas7zGwYtqOawEx0cRaXfbmebAucOZGQ0AstdT9dFN1VO0GJjW2a0hoa1361ruNrk5/IJJdGv2di4oy089z5NSJS0Xdfxdv/ZBQ8NaZWOdoz/DN7u7JI60HUdrdwHNJJchqc42rtJ0r3PebuvhJ44AG3/0jzKp6mowgk8Ekl6ceDklyUMsxcSTvSaUklLESLXdBqdrBJUv92Jpd5cu8eiSSTKiZTau0XSSSSPObiXH5D5LPtfc34pJK4rBLLGnmtccUSzCbXJ5kJJKJAwh1Gx1yw5Wv2hndQMpwCC42PmEkki6CyGuBcxgDtXOBs07hZm5DPzvfNJJEiGNBHBNfABYjK+q8SSQkPaQEnSJJJIR48C2uv5so3HcF6kmBH1Lj3KWOF1r2033XiStKwLGno3FoN7LxJJa7ES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5611" name="AutoShape 4" descr="data:image/jpeg;base64,/9j/4AAQSkZJRgABAQAAAQABAAD/2wCEAAkGBxQSEhQUEhQWFRUXGBcYFxgXFBcVGBUWFhUWGBcUGBUYHCggGBolHRUUITEhJSkrLi4uFx8zODMsNygtLisBCgoKDg0OGhAQGiwkHyQsLCwsLCwsLCwsLCwsLCwsLCwsLCwsLCwsLCwsLCwsLCwsLCwsLCwsLCwsLCwsLSwsLP/AABEIALcBEwMBIgACEQEDEQH/xAAcAAABBQEBAQAAAAAAAAAAAAAEAAIDBQYHAQj/xABKEAABAwIDBAcEBgcGAwkAAAABAAIDBBESITEFQVFhBhMicYGRoQcyscEjQlJi0fAUcoKSwuHxFTNDc6KyJDRTCBZEY4OTo7PS/8QAGgEAAwEBAQEAAAAAAAAAAAAAAAECAwQFBv/EAC0RAAICAQMDAgUDBQAAAAAAAAABAhEhAxIxBCJBUWETFHGRoTKBwQUjQtHw/9oADAMBAAIRAxEAPwDn8vRB291vG/yTmdEmj3pHDuw/NbgdIpx/h0/m78F7/wB5JNDBAR3/AIhdfyT9fwY/HXp+TGt6Hxf9Z3jg+SZJ0TjvZsjiRrfCB8FrpNtAizqSPwLR8wh59pROH/LFh4tLfxus30UlxL8Mpa8X/j+TKSdG2g2L/wDUBf0RLejsZsHOPK1nfJXAnjF/eAO7qnOt8VNSTU7dZnNzv7pb/uU/LS9Svix9DO1PR+MGzZM+Bw/imP6MgWtOCeBYRbnfFZbiGamkIxT4yNL9V+GassML9H6ZDPIcgAclfyr8NMn40fKZzQ7AdazZGHPPUJx6MzC18OfNzcuOYC6JHsluLG2UNOl2ttl331Uw2Mwe8/GeB7Iv94jtHuFu9Z/LTXKK+LB8M53SdFqlx7DWO4ATRYr/AKuK6JpuilaHNxUs2ovZhIt3hdEp6AuHZls3cGjqoz+yw4njmSO8q52TszCQXTvsDfDGBE3uNrk+atdNgzerTMxTiWK7LSRggatIJtwWr9n7C58hdjyAzflcdy2FJLoAp3vY03cWtJ3mwK4PlFCdnX8zvjR7DJivY5XyUiYy1uyRblmFA9zm6i44hXKbiskJXwFBepsbwRknLRO1gkSSSSYDXvAFzkEAK7FfIgA2sd/MqSuJvY6ahAOeM7q4xTJbaLGCa5sBlqsn7RK17YCWOILXAi3EK4gqsNyFmumc2KIN3udYc0S08MIzyg/oPW/p9OJpBbItItliabHPwWBrPaOylqpI+qP0cjm3BBBAVFt/plPRgUtHJ1bQ0h/ZBN3a2O45+q5495JJJuSbk8SdSuWGkots3lO0fQ0HtqoCBibM05f4d8zrodyLj9sezT9eQa6xP3eG9fNqe5hC1/czPpqP2r7MP/iLZ2zY8br300RUPtK2Y7SrjGmtxr3hfLGNeY0ZDB9ZM6d7OOlZBx/vBxt8Va7M2xBU4uomZLh97A4OtrrbuPkvji913T/s7SgxVTcABa6O7xq++MgHu+aTbTQ6R2FNe6ycoahyskjxpKEFJabURZ84xzE65Kxg2g1ug9EEynKnZSL0viHG0ixZtsb/AIJ/9pxHVrfFo/BBx0CJbs4cEnMVIf18B+qzwy+C8NPA7S47n/inDZY4L3+yG8FO8YHLsqF31z4ta5DO6O/9N8Z82H0Vp/ZAXn9lkaEjxUtplKVFOaGqizb1lhndr8XjkbpQ7eeMn9ob8reBtu8FcdRKzNrz45qj2w0vaZsIBDg15GQcXAkOtuPZOanjg0Ur5NRs7bQfobHh8xxC1Gyqq5C5Rs2cgtP2Xt8nGxHdoukbDdmFrGbayRKKXBv4GvdHZjsLnG2KwJYNXOAOV9w5lKHotTDN0TZHHV8t5Xk8S590Tss5MHInxv8AyPkrJefqPuZ0wWDP1+zooDHJHDG0B4a8sYGHC4Eat1zI9FcNY4aG45nF6nP1KfVQCRjmO0cCO6+8c0NsecujAd77CWO/WabG3LK45WUWVQTE0Xvax3qVNe24+ap6Larmi0wAOLDfQYr5NN9L3FjvuFOENWy6SUUc7SLgp+JLch0RVQaQbnRUcluKpNvSvbO8XdZ3MqjmqntuA42T0tb2FPTNfJI29rjzWS6cVrWNY5puW3IAO+yFjnccTr5Kk6RSYm58M1r8TcqI2U7OYVr8b3OdfESSe8lDtZdTyNzPeV5hWRZA+OyaboktTS1AAxBXoapnKaCLEOd0DBg1d/8A+zw0foVQQMzPmba/RssPD5rh8kFm2IzBXePYAf8AgJRwnd6sYofK/wC8D8M6chaw6Im6CqndpaxyyJcEYKSbiXi1Mzi0dHyRMdLyWAbXSA5Pd+8UYzakoF+scP2l1Wc+xm8jp0QyFYiPb7wB9K66Q6UTg5SZc2hIWxm8EKcIli4ulVRxae9qtYtuVH6P156ot6zq7WNwcOIE56KQ2tGg6pNLFnGdK5N7GeqF2p0olIs0NbfhcoyG0tNqVQvgHj+CB6kPimYAO1G4j9aMdYP9pHisuZnE3JJ8Vc9FM6qIccY843hOSwy0qKWmksHHgAfIgrqmw29sjgT8VyWP3Xj7hXWtiglzrak2He42HqUKVWzRq6NPt2pdFBTVbSQyCWN8o3GGTHE9x5NEof8AsrZgqvqdnMlhlp3D6N7DGR90sw/Aqv6C1rpKONspvLCXQS/5kDjG4+OEHxXDd5N6o0CqnHqqr7s7b/8AqxgA+JZb/wBsq1VV0ljPUGRvvQkTN4nq83NHNzMbf2kAWUjtw3rMdM9oforDNgErHDC+M2GIgEtIvvyI8loKOZr2hzTcEAg8QQCFyb2z9KWiSKljN3McJJORt2WnzJ8lk3bK4C+g/Sps75mNxNZcPYHOxFtx2mX3i+i6HQzaL522NXfotax7T9G+xH6r9PI3Hgu6bLrA5twuPqIuM1JHRp90KA9pZ1XazA+Fv5rN1bLvduuT4K/2nVhsofqNFn6sEv4m66NHi/YynjBX1DcBIvkqLbk4aHA5ghXm1B7wtZV8ew45cXWOOTcvFbp1yRVnLXTprJ1YVWzg0uAOhNvNDw04dqtdpnZD1q8JVhU7ODDYEOyv3ckxlGM9dLpONDTK9rCSj4GOBsLIiOICxtroUfGQ1t7ZqWhoAla4ZOaF2P2EVAbS1Df/ADb/AOhv4LkZiLsyV1n2YQ4KIuH1pHemXyQ9NtBuSOlsqruUcjs1T7MlJfnwKtCc1UIbSJysRSTUlqQfLUWZClnOYUUWTs8rJ0r7rUk9anAXICjanB9iCmBZBlrAbypiXAFtza9yL5XGhsgm1l7ZaFHOq2yAbnDjv5IRLPGFDVjsx3KQOtrkoah1zdAIa1aDoS29bAObv/res+1aj2dx3r4uQkP/AMTx80Tfa/oNcmVaPfHJw9V2DohD1ksY3XDj3Nbi+IaPFchPvyd7v9y7d7OorvLuEYH7xb/+CsdWVQf0NYLKN9Cc3eHwWc2b9BtOoi0bUxtqWf5jLRTADuEJ/aKv6d3af3j4LK9Nq8Q1FFKL3imDHnd1dQ0xkc+11R/ZXGprabOLs2aEkqGuLma2ycNxvq3mo9rVDmxEs35X4A7+9ZPam349nwOllOduyz6z3cAN6z1dXKiioQxbFR7SdSU1QwAudSl8YH3AMURz1+jczyK+fNozPke6R1y695HXJxOJ948F1Xo1t+KeuqmNndM2ojDzjZgwuZkWAcMLmj9lZ7pvsBlO4ugyic1vWNLr6uIuO4280KaTXuNxbM7PD1lJE8e9G4sPcTcHz+K6N0Z6VMigaZtLWJ5jIhYPYGbZYrZObcfrM/kj9lsEkcjCODh4aq5QU1tZKltyi+2p0rEsh6kEM+9l3lRbL2/27vIsCM+Czs1O4fVNlEyncXZAjwVKNKkJyzZrto7RjlebOFjvQ1XteIYwx2eGwvvKrRQPNuzoLZKqrdkP4O8ioSdqxb2kVI952LUqBrMJvfPcriPZcrxYMJdxsvT0dnt/cuPOy7sMxsqhiuSbZ6Ky2dOzGC/hY9yHn2RKSG9W6+7JW9D0RqZBky3MlTKngpOslHUO6t5LM2XyadyGlqDqbjktePZ7UuOeFvjdOHs2m1Mo7rKcId2ZBtflYD0XbugTMOzoOJBd5krBn2ezfbblyXTdjUnU0scZ1awAkck7sTD9kO7Z7irVxVRsY9p3crNxVED7rxR4klQj5bY5SMKa1qc3JWA9g9f6p/VhegfH5L1MQ6NuS8v2gvQcglHASC64sCBqL3IJFm6kdk57suKAPXnW2i9ack7CpGBAHgatl7LmXrHH7MMh9WN/iWSDVuvZbH26p/2YbfvOv/Ap1H2MFyc9iN3PPf8A7gu9+zpnYkPNo8gT/Evn+ldk4/dv6gr6I6EMw0zjxe8+WXyXP1DqP2OjSRfUcmbz97+FqB6XbGbV00rBk/A7CeDgLsPg4BVkG08Mh4X4chv3qxl2q1hzOWvgVxODiabk2O6L7TFTSQyOzEkbbjgbZg8189e1CSoG0Zo6h18LvorZN6p2bC0d2vMFdU6J7SEcdTCD/dTylv6jjjb/AKXgeCyPtVpP0lralgu6MWdbVzDmPI/FaQg1KxSkuDKdEIJ6ephqHRubGHiNziLA4+zhBOvvA5Lp/Sqi6yke8MB6onEftsfcOHLDZjlXdKqB81Ox7P8AlWRs6mxGFsmDM21JxZXKmftJrqVxJOGWItIvkesZke8ODfMrOXel6lx7b9DBbCntK06BxtbhfILQdH6MuqHRNHaBOXFtwfg5UPRnZMlTPHGzs54i61w0N1cfzqV1zYOyYqFj62YfStaQSScyfcjA0va1+/kuvZmzHdiigga1t2SFgcxxYb5Hsm1/JOY2PUFhHKyy1RjlZLUPzJkJJ5uJvb0VYyYl1rFEp06ozbaOjQuZuDfMIuOZm9l/FczL3sOTie5WdHUzZYC4qFqewbjdNezc2yniqeHwWcoTK6weCBvV5FRhrey5arI7C2Ob9keSIjqGjdZCQXvbW3JEk5bgVVCsKbM1eOnYNbKBkfHVJ7QNUwJusZyQ0ryQ7Dnk6yiNTHeyfSzB2LCLDRAmEbEOvcFZOcq7ZQ94owuVIR6XJKEuSVCPm5gSkG4ZlOj0RAqxE3si8jtXH6jTubzO8+CoQmUr7XdZveQE4RMGsg8AT8kBiLjmSSjaGlDr3CaBj+rZuePUfEL1sNtLFNkpACRpl2eF+BSdDbkUWI9cpI9FCHnvRtIGv7NwDxOnigY0Lf8As7ZgpK+X7gH7rHu/iWFkgLSWuyIW/wBjM6rYVY/e8S2/dEY9Qs9X9IR5OWUbbtcPu29CvonYDsNG79r1zXz5stt3AcXNHndd+2YbUR7m+q5upeUvc6dLgpxJe/efic0HtmR2AEHQ2Pd+fipWGwG/f5pk4Dmuad4/otUsGDeSj2TPhrHi+UjGO8Wksd6FqsXiznMOhBHhms+52CeBx+09h/abcerPVXu1X2LHDkPVSlyht8MzDuk00NM6ikLTHG52HLtkXxAcLZ3U+w2/pFIxgvrhA39l/ZHlZWLqODF1j4esmOhcewMtSN5T9hQSsnlL2CONjmzPIOEBjmNsxgGeNxbkOZKxjCpOkbb7jybPovsNtJE1rADNIddbu3n9RnqfBZz2i7WDiKdhOGE53/xHkXMnPMn1V9tvavUYIy4NqKgtabaUtPfQfeIvnxz3BUvTSmZLUQRxkG1w8jg2xFz3FVKfcooIR7W2AHZuGiMZ1ILjbjqsvT05sDgdbiAt9UPGG5Bwm7QbZZZGyrI6ZhFmvI5LWkZsr6SOJ1gWEK+pqBosWmyZSwNaLkgkZc0pa8AWvnyCeBFiyEjMm6lLwFRw1sg95wt5JgrMR1v45J2BfiraN6hNeSeyPFV2M8lK2qsCMjzRYB753EXuoJHknP4oKersMlFT1ovd4J7kWBZlzQblEbO+sb5IKR0bmE2IduzyRmzsmDmExFps05FEOchqI5HvUrimhDS5JR3SVCPn/AFBJSkkkG/oiApGlXQrBaSnN8wRb1R7XYdPReNSMV+SaE8jJJLottntz1GSAkaW6jLiFNBLoeOR79xUSGiItsbFS23jIpVAzBTmhNAw+CbrW4Xe+0dk8RvZ+H81v+l0RpdgxxHJz+qBHN7xI4eWJZDodsQ1NXE36oIfJ+o3Mjxyb4rTe3HaItT04OYJldys0tbfvxO8llP9Sj+5UfU5xscdtn+bGP8AW2/xXeIuzRv5NYuG7AjvJGOL/hhPyXba6S1HOebWj4/Nc3UPvR06f6WZuCbsgWsRke8ZX8bL0S5oeeSxB4i/yI+HmoRKtoS3RTOaa2yaAukMFmF4HuvY+/LGAf8AcVbVRxRtPCx802rg6yMxnNrxY7lcGHq2Nwj6o17lUVcgrtBdlUBMgJtcgEB3usb/ANV/8Ld5HAK3jLWtfUGNzmRZxRWJknm0657dTnpfTMqqNVJ+HfwHEottDVEXwO8S1p8iQUtSelDEp0a6ejqSVpY+xSUtHI/FU1LHmWXUYD2GgnO24mzQBwCG2QwtDpH+89xIB1DeHLcrmaadjsLi5rtbG4NuPdzRVPL10UkcwBkIJjdvZYceZyWX9uK3KVmjjO6caPNu7Rh6hkdOwhrnmQucDYv0dhvz4ZLIVO2MN8OZ7kRA92FgLiLOyvmG35d6pdrNbHIbaOzHnn6obaMpDptskmwv3oZ+0XX1JupIqETA2J8EVSdH+0NTbipqTFTItnyPc4XuQtFR0JxXIsOACMoqNrd1ijnyG1gFpGNBRWVkuEfyVfHVBxsBZH1bS7K6BMAbdVY6FHUEXy8wiKfajWZljT3hAzSnuQMtYABYXRYUW8u2Q49mNvfnZaDZ0t42k/ZXN6muOefgFvqF1omfqt+CcXZLL6hkyPenuf8AnwQtA/s+Kc93z+CtEMlBSQ+NJUI4WHDinYxxQokZ91OEsf3fRVYUEsnClbM29sQv3oITR31HkF6ZYr3vw9EWFFj1zb2xD+SjLWn3S2x7vNAvnjxYt/dl5KWPaTRlhy7rI3INrLINZvsfFFUOzzM9scTcTjoAfXkOapHbW+yweKdDt2djXNjf1eLJxYA1xH2ceoHcQm5egKLOqs2tS7Ehc3EJqt4Bc1pvY7mk/VYM9czn3DlO1tpyVMz5pTd7jfkBuaBuAQN757zrz5pwCzjGnfks0HRVl6inHF5P+mQfILqXSHaLGUMlyL9a0kXF8JvYkcDhcPArm3Q1v/Ew8gXfP+NDdKdolxkzPaLG23WZ/O/mVyai3ah0RdRN3XU94mvjIe24tY3JBHDX+iBhFj2iByvn5arnDK94aBiyacTb52Ol/IkeK0WytvwZOkcWkHtNwud4tIGY9V06UIRVNmGq3J3R0LZtOHvFzlvA71ptphrWC6wVH0rp25x4n9wA87m48kJtLpi+Q+7luzWU5RTwaRi6ybvYcsTMU0mZuWxta1znWaQCWtbncuNidwGuajrquobWxvhGHrG9Xgku6NrGkuxOaw3bIdwt8yn9Ca4SUrsLwx7XXe5oaThJLxe+7Nw8DovIdrxy4TGJ5ScQzOB1m9WHhrQLktLzduVix/K/y2t1VaksNvz/AAenrxqbXhYX08FltbZ8skZMhiLgLtwMcC1w33LtMmg5ceAXPKLpEDUEbg2+oFjY379R5LQ7R2m6kp3S1GGJ5ZKzCHOcHOJjDXgknLsyOte4DwNVxijq3ySObGPfyJ+y0nXyXT/Td2qpvx4+vknUezSW71x9PP5r8nQZJBgi+9n6XWXpJZKiR9hibG7CPifVXW05gxjB9lp9E/2e7MJphKf8R73eF7D4L33lHmlzsyCwHZsVdQtsM23K9p4i3TP0UhPHP0TQxk1nWNrfJeZDImyeZg25IsFT1lSHaZDmixUSVD233KorNosBNhc+iFrNptANiLDUqmmkDzlI3zScgJanaBJsckBJUYvrIqsoi4YutjBA4696r6jZ9hdz4z3OzUPJGSGSUE2vddXonNlhaWHQNBG/ILkLIWtd7zT3G63HQuS0xN8sOl+5ODqVA0bKkdZtjrcqVz1XVNThcnNqgQutIzYQ6XNJBl/NJVQjgV04FeYe5K3NZGw4J4TMPDNSNid9k+SAPQnBTQbPkdowq0pOjUr9S1o4kn4AKqYioCcFoo+iTt8jR4fzRsPRWNou+Qm3DIelyrUGTuRlQFNHGToD4AldG2T0QhNjbLW9r+purz9BihwtiY0OOeJwxFrRmXZ5DwC559Rpw839DWOlKXgxXRmmdHUdsEWgcRcWxAtZmOIu0jJUG0u08g957zn81sa6pL6+Ukk4IH6/fLQ34LC4iS4rm37u72/lm7jtx7/6BaqHJVrJcJKtKyTC3NTbF6GVNU0SDBHG7MOe7MjiGDPztfJXBszkinFUQbg28UVBtSR2QaX7zYEm1wM7DTRb3Z/s4p47GZ75jw/umHuwkm4/WWkpYIoG4YWNYPutAvzPE96urJMLsHaldG76GnlwkYSHNwtc06tOMBrmngfRa6s6VbR6vE9lPCBvze4Hk0Etv4oqWZZDpLtPG4Rtza0583fyXJrdF083unBNnSur1VFRtY9k396KjaM8lS4vqZHSu3XOFo7mhGbOiDQA0AZjTJBNK0nQXZhnqmX9xvad3BawiopRiqRhKcpu5Oybp4xsMUEdvpXMLnnfZ5s1voVsOj1G2Gmhi0wMaD32zXOulVaKurqpPqsYSz9ghrfmfFdApaj6Nmd+yL8dAtbFRdXsNyGqK9o/kqavrDoCRdUz6wg3J05o3BRb7S2tYEm/gL+ayVXtJzzb6vdqotsbaLsmkqrjq3HM3A+KzcrIYRUSYhYjLgFXytAGSIFSf6qB8yliII3knIeaJ2g9hb/d2dlmNPEId0pvdvkkyWx4/BFsVgc8Dm4bC9+CONVIxrS1xa4G9wdO9ePqGkpolDXXbmN4OatNDs02yul17NqRYnR+48zwWhZV9nI3GoXPrB7bd/Z3ju5J2zNpyU5+3HvG8dy6IanqS4+hvxXJLPDasTu0JAAdx1HekttxFFEzY8W/EfJEM2dCPqeqlCeCujbH0FbPWQRjSMeOanY4DRrR4KEFPaqEFNnPd4BStlPE+aEaVMwoEFxlGMZiGH7WXhvPldBwBX2wqbEcZ0+r3cfHXyXL1OqoQN9GG6Rd0cYYzPIb+7h6eiFrZfo3S/bs1vHBmfUgeCIqjiwxAe+bF24Dfbicj5FePYyWLE8WjZYgXtdrG2J7rg+C8KeT0Y4MPQxulqKot16mFt7ZZvcS7uAvnyWdkY2+XutG/wAdea09JtIObtOcZXwRM5WiawAcPeJWIrKzEXNZpexd3DQeq64QpV7JGMpW/uGbD2V+mVGYvEwgv4HhHzJ38BddOc/C7FudYOtl2tGHx9393cFTdG6QQ08bQ0g2xPvpd2eY8h4Kxq5btN9+RzzHjw5roqkYXkfUVFvn+ePNAyzoaWpORJz3/P5+aCqqsNaXE5BNAN21tPq2Wb7ztOQ3lZVjb34p9RUmRxcd/oNwTGmxuspOwPWjiuhbKb+hbMkmOUk/YZx7W8dwuVh9l0TqiVsbBmfRF9KOsjmlhfJibFYNAcS1vZGgOhtqkmOiqpXm05sS3CWk52z3X8iunQVkbIY9Pdbv5DJc6oJCaN4xZBznYdLkgC5O9WtRtVrI2htjkBrneybdD8FjtvbgFw1ufP8ABZmavc4nUqOaqc7tnfoULLM4i1xZZt2QyZstr33pOkPHLhwULW2zOXipLjIghIQyqcQ2/mAo2xF1sN+5FxOtq4WPK58l7NVdm0Qw8XH3j+AVWgInMaGgDXeefC6GdCD9YqSEWGfqk6VoFymgI/0UjeozPbJTdYb3GaglHWO7Qs3knQUQ9eQbg6Kwp52P94Wcd/4qKOCIAnCTuzQ4pDa+mfgFccDoLm2dYnsnySREVY8ADEP3gkrtCyHtTwo2lOuvTOceCngqJOBQBO0qaNDMRMZtn+e5S3SGkWFJDjIaN+vdw8fhda+IdWzdkN+ndbeeSp+jlIQ3ERm7lu42/O5HzQ9bK2MhzSAXgk+8WDSwyAv+cl4fU62+XsejpQ2xD5nvw2k99ptYcCwk/IdwKpOm+0hDCyFur9eTR/X4qy2vtRrC+UkYGhrjc2u5sbDhxHniPKzuIWGpqKTbFU+UkspWH3iCMYHugDXPW3mstGG52+EVqSpV5KGnEsjZIsmQ9Zie9t8T3ED6McxlfhZWew+j4nrYqdguy4c6w0jaMTtOQt3kLRVHR+YODY2whoyYOuYGNHGxs4nfmLrbdBNjQUjTd7X1EnvuzDbD/DaHC+Aa4hnfPIAW0+LbxwJwqPuBbch6kZOtusRcHli7rZHzKyM1Tr3eXL88Fo/aFXDrGsHAk+ZAB55O8RfesNNNmV0wb2mEuSWSbXz+R+XkqDalZjOEaD1PFS7UrLCwOZ+GnzVQCiTEStNk7EoUVs6lMjwwakjy32UAbXoUwU0EtZIPdb2b73HJo/PFYXatY5+Jzjdz3FzjxJK2HTmrETIaNmjAHyW+0dB4Z+i59W1PasNyaGy7pHBtE/i6TD4AXyVaZGk77cypKaa8BbwcSO8gZ+iFjYSFMgkTgBOc5Dx5HMqRzmlQSSAX3p7QDkNyjgGWRSMhb+dUBRNcDcmNkBUXXXTadxz9E6JoIbLc9oZclFJCd2YTiy/4heROcMkIBBhbmf6J4nH4J7Xt1e3rDwLiAOeSYCL3sPwVDwSMfcgEC+69wPRPqIHOO7PgUI54vrmpIC0OzJHdv5KlLwIKDmjKxFuQSUgntoGW8fwXq23iolaU8FJJeiYjgU5pSSTETRo/ZcPWSW+q0+Z/PzSSXH1cmoYOjQScjUuNmjEXhpy7BDQOfF3jw0XtDXsp5MD7ucHNcHndF1bjp43sN914kvFas7zGwYtqOawEx0cRaXfbmebAucOZGQ0AstdT9dFN1VO0GJjW2a0hoa1361ruNrk5/IJJdGv2di4oy089z5NSJS0Xdfxdv/ZBQ8NaZWOdoz/DN7u7JI60HUdrdwHNJJchqc42rtJ0r3PebuvhJ44AG3/0jzKp6mowgk8Ekl6ceDklyUMsxcSTvSaUklLESLXdBqdrBJUv92Jpd5cu8eiSSTKiZTau0XSSSSPObiXH5D5LPtfc34pJK4rBLLGnmtccUSzCbXJ5kJJKJAwh1Gx1yw5Wv2hndQMpwCC42PmEkki6CyGuBcxgDtXOBs07hZm5DPzvfNJJEiGNBHBNfABYjK+q8SSQkPaQEnSJJJIR48C2uv5so3HcF6kmBH1Lj3KWOF1r2033XiStKwLGno3FoN7LxJJa7ES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25612" name="Picture 5" descr="C:\Users\Péchet\Desktop\inde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289550"/>
            <a:ext cx="235743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Picture 9" descr="https://encrypted-tbn0.gstatic.com/images?q=tbn:ANd9GcRiheo36OAXDdIGHHdlU68wNRk_BIAtSG-WhFF0pWNw-c06SPC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76250"/>
            <a:ext cx="28575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4" name="Picture 11" descr="https://encrypted-tbn2.gstatic.com/images?q=tbn:ANd9GcRlyAu6GPooPnd8kEgUCEmA2BkKCu0SejHYSTB0L4c2jV2jDlG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81813" y="142875"/>
            <a:ext cx="2262187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5" name="Text Box 14"/>
          <p:cNvSpPr txBox="1">
            <a:spLocks noChangeArrowheads="1"/>
          </p:cNvSpPr>
          <p:nvPr/>
        </p:nvSpPr>
        <p:spPr bwMode="auto">
          <a:xfrm>
            <a:off x="3071813" y="214313"/>
            <a:ext cx="21431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i="1">
                <a:solidFill>
                  <a:schemeClr val="bg1"/>
                </a:solidFill>
                <a:latin typeface="Comic Sans MS" pitchFamily="66" charset="0"/>
              </a:rPr>
              <a:t>expression humaine</a:t>
            </a:r>
          </a:p>
        </p:txBody>
      </p:sp>
      <p:sp>
        <p:nvSpPr>
          <p:cNvPr id="25616" name="AutoShape 18"/>
          <p:cNvSpPr>
            <a:spLocks noChangeArrowheads="1"/>
          </p:cNvSpPr>
          <p:nvPr/>
        </p:nvSpPr>
        <p:spPr bwMode="auto">
          <a:xfrm>
            <a:off x="539750" y="3141663"/>
            <a:ext cx="8604250" cy="1727200"/>
          </a:xfrm>
          <a:prstGeom prst="cloudCallout">
            <a:avLst>
              <a:gd name="adj1" fmla="val -43750"/>
              <a:gd name="adj2" fmla="val 7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 u="none"/>
          </a:p>
        </p:txBody>
      </p:sp>
      <p:sp>
        <p:nvSpPr>
          <p:cNvPr id="25617" name="AutoShape 19"/>
          <p:cNvSpPr>
            <a:spLocks noChangeArrowheads="1"/>
          </p:cNvSpPr>
          <p:nvPr/>
        </p:nvSpPr>
        <p:spPr bwMode="auto">
          <a:xfrm rot="10800000">
            <a:off x="0" y="2924175"/>
            <a:ext cx="9145588" cy="1989138"/>
          </a:xfrm>
          <a:prstGeom prst="cloudCallout">
            <a:avLst>
              <a:gd name="adj1" fmla="val -30213"/>
              <a:gd name="adj2" fmla="val -85676"/>
            </a:avLst>
          </a:prstGeom>
          <a:noFill/>
          <a:ln w="19050">
            <a:solidFill>
              <a:srgbClr val="FFFF00"/>
            </a:solidFill>
            <a:round/>
            <a:headEnd/>
            <a:tailEnd/>
          </a:ln>
        </p:spPr>
        <p:txBody>
          <a:bodyPr rot="10800000"/>
          <a:lstStyle/>
          <a:p>
            <a:pPr algn="ctr"/>
            <a:endParaRPr lang="fr-FR" u="none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000500" cy="908050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1600" smtClean="0">
                <a:solidFill>
                  <a:srgbClr val="00B0F0"/>
                </a:solidFill>
                <a:latin typeface="Comic Sans MS" pitchFamily="66" charset="0"/>
              </a:rPr>
              <a:t>Sondage Europe1 du 7 mars 2010 ↓</a:t>
            </a:r>
          </a:p>
        </p:txBody>
      </p:sp>
      <p:pic>
        <p:nvPicPr>
          <p:cNvPr id="26626" name="Picture 4" descr="https://encrypted-tbn2.gstatic.com/images?q=tbn:ANd9GcSlN-sIijiF11RhW2eoRC-xEGl8-5n31UEzJU5iwkRz4kyYfvg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000125"/>
            <a:ext cx="3875087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3786188" y="3786188"/>
            <a:ext cx="535781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fr-FR" sz="1400" b="1" u="none">
                <a:solidFill>
                  <a:srgbClr val="FF5050"/>
                </a:solidFill>
                <a:latin typeface="Comic Sans MS" pitchFamily="66" charset="0"/>
              </a:rPr>
              <a:t>le 22 février 2014</a:t>
            </a:r>
            <a:r>
              <a:rPr lang="fr-FR" sz="1400" u="none">
                <a:solidFill>
                  <a:srgbClr val="FF5050"/>
                </a:solidFill>
                <a:latin typeface="Comic Sans MS" pitchFamily="66" charset="0"/>
              </a:rPr>
              <a:t> :</a:t>
            </a:r>
          </a:p>
          <a:p>
            <a:pPr>
              <a:lnSpc>
                <a:spcPct val="140000"/>
              </a:lnSpc>
            </a:pP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Alors que plusieurs milliers d’opposant-es</a:t>
            </a:r>
          </a:p>
          <a:p>
            <a:pPr>
              <a:lnSpc>
                <a:spcPct val="140000"/>
              </a:lnSpc>
            </a:pP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s’apprêtent à manifester samedi 22 février à Nantes, Agir pour l’Environnement, l’ACIPA et Attac 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rendent public un sondage exclusif IFOP 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concernant la construction 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de l’aéroport de Notre-Dame-des-Landes.</a:t>
            </a:r>
          </a:p>
        </p:txBody>
      </p:sp>
      <p:pic>
        <p:nvPicPr>
          <p:cNvPr id="26628" name="Picture 6" descr="https://encrypted-tbn3.gstatic.com/images?q=tbn:ANd9GcS-FaCHYfZa58JF8dkccsKA_ljepB7FkaX9F7Tw3lIYqoeDcl-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500063"/>
            <a:ext cx="3919537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Line 8"/>
          <p:cNvSpPr>
            <a:spLocks noChangeShapeType="1"/>
          </p:cNvSpPr>
          <p:nvPr/>
        </p:nvSpPr>
        <p:spPr bwMode="auto">
          <a:xfrm flipV="1">
            <a:off x="7286625" y="3357563"/>
            <a:ext cx="0" cy="649287"/>
          </a:xfrm>
          <a:prstGeom prst="line">
            <a:avLst/>
          </a:prstGeom>
          <a:noFill/>
          <a:ln w="9525">
            <a:solidFill>
              <a:srgbClr val="0066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r-FR"/>
          </a:p>
        </p:txBody>
      </p:sp>
      <p:pic>
        <p:nvPicPr>
          <p:cNvPr id="26630" name="Picture 7" descr="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5" y="3857625"/>
            <a:ext cx="2055813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0" y="6357938"/>
            <a:ext cx="5786438" cy="500062"/>
          </a:xfrm>
        </p:spPr>
        <p:txBody>
          <a:bodyPr lIns="92075" tIns="46038" rIns="92075" bIns="46038"/>
          <a:lstStyle/>
          <a:p>
            <a:pPr algn="l" eaLnBrk="1" hangingPunct="1"/>
            <a:r>
              <a:rPr lang="fr-FR" sz="1400" i="1" smtClean="0">
                <a:solidFill>
                  <a:schemeClr val="bg1"/>
                </a:solidFill>
                <a:latin typeface="Comic Sans MS" pitchFamily="66" charset="0"/>
              </a:rPr>
              <a:t>               ( www.fondation Nicolas Hulot - 30 octobre 2014 )</a:t>
            </a:r>
          </a:p>
        </p:txBody>
      </p:sp>
      <p:pic>
        <p:nvPicPr>
          <p:cNvPr id="27650" name="Picture 4" descr="Barrage de Sivens : lorsque légitimité et légalité s’affrontent | Fondation pour la Nature et l'Homme créée par Nicolas Hulot | ACIPA | Scoop.it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714375"/>
            <a:ext cx="1916112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6"/>
          <p:cNvSpPr>
            <a:spLocks noChangeArrowheads="1"/>
          </p:cNvSpPr>
          <p:nvPr/>
        </p:nvSpPr>
        <p:spPr bwMode="auto">
          <a:xfrm>
            <a:off x="2643188" y="285750"/>
            <a:ext cx="5929312" cy="56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5000"/>
              </a:lnSpc>
            </a:pPr>
            <a:r>
              <a:rPr lang="fr-FR" u="none">
                <a:solidFill>
                  <a:srgbClr val="00B0F0"/>
                </a:solidFill>
                <a:latin typeface="Comic Sans MS" pitchFamily="66" charset="0"/>
              </a:rPr>
              <a:t>Au-delà de l'évènement tragique de ce week-end, la mobilisation contre le barrage de Sivens dans le Var</a:t>
            </a:r>
            <a:br>
              <a:rPr lang="fr-FR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B0F0"/>
                </a:solidFill>
                <a:latin typeface="Comic Sans MS" pitchFamily="66" charset="0"/>
              </a:rPr>
              <a:t>nous amène à </a:t>
            </a:r>
            <a:r>
              <a:rPr lang="fr-FR" b="1">
                <a:solidFill>
                  <a:srgbClr val="00B0F0"/>
                </a:solidFill>
                <a:latin typeface="Comic Sans MS" pitchFamily="66" charset="0"/>
              </a:rPr>
              <a:t>une réflexion de fond</a:t>
            </a:r>
            <a:br>
              <a:rPr lang="fr-FR" b="1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B0F0"/>
                </a:solidFill>
                <a:latin typeface="Comic Sans MS" pitchFamily="66" charset="0"/>
              </a:rPr>
              <a:t>sur notre système démocratique. </a:t>
            </a:r>
          </a:p>
          <a:p>
            <a:pPr>
              <a:lnSpc>
                <a:spcPct val="145000"/>
              </a:lnSpc>
            </a:pPr>
            <a:r>
              <a:rPr lang="fr-FR" sz="800" u="none">
                <a:latin typeface="Comic Sans MS" pitchFamily="66" charset="0"/>
              </a:rPr>
              <a:t>.</a:t>
            </a:r>
            <a:br>
              <a:rPr lang="fr-FR" sz="800" u="none">
                <a:latin typeface="Comic Sans MS" pitchFamily="66" charset="0"/>
              </a:rPr>
            </a:br>
            <a:endParaRPr lang="fr-FR" sz="800" u="none">
              <a:latin typeface="Comic Sans MS" pitchFamily="66" charset="0"/>
            </a:endParaRPr>
          </a:p>
          <a:p>
            <a:pPr>
              <a:lnSpc>
                <a:spcPct val="145000"/>
              </a:lnSpc>
            </a:pP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>Autour de ce projet s'opposent</a:t>
            </a:r>
            <a:br>
              <a:rPr lang="fr-FR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>deux principes pourtant </a:t>
            </a:r>
            <a:r>
              <a:rPr lang="fr-FR" b="1">
                <a:solidFill>
                  <a:srgbClr val="00B050"/>
                </a:solidFill>
                <a:latin typeface="Comic Sans MS" pitchFamily="66" charset="0"/>
              </a:rPr>
              <a:t>conciliables</a:t>
            </a:r>
            <a:r>
              <a:rPr lang="fr-FR" b="1" u="none">
                <a:solidFill>
                  <a:srgbClr val="00B050"/>
                </a:solidFill>
                <a:latin typeface="Comic Sans MS" pitchFamily="66" charset="0"/>
              </a:rPr>
              <a:t> :</a:t>
            </a:r>
            <a:br>
              <a:rPr lang="fr-FR" b="1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>légalité et légitimité.</a:t>
            </a:r>
          </a:p>
          <a:p>
            <a:pPr>
              <a:lnSpc>
                <a:spcPct val="145000"/>
              </a:lnSpc>
            </a:pPr>
            <a:r>
              <a:rPr lang="fr-FR" sz="800" u="none">
                <a:latin typeface="Comic Sans MS" pitchFamily="66" charset="0"/>
              </a:rPr>
              <a:t>.</a:t>
            </a:r>
            <a:br>
              <a:rPr lang="fr-FR" sz="800" u="none">
                <a:latin typeface="Comic Sans MS" pitchFamily="66" charset="0"/>
              </a:rPr>
            </a:br>
            <a:endParaRPr lang="fr-FR" sz="800" u="none">
              <a:latin typeface="Comic Sans MS" pitchFamily="66" charset="0"/>
            </a:endParaRPr>
          </a:p>
          <a:p>
            <a:pPr>
              <a:lnSpc>
                <a:spcPct val="145000"/>
              </a:lnSpc>
            </a:pP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C'est parce que</a:t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b="1">
                <a:solidFill>
                  <a:srgbClr val="FF0000"/>
                </a:solidFill>
                <a:latin typeface="Comic Sans MS" pitchFamily="66" charset="0"/>
              </a:rPr>
              <a:t>notre démocratie dysfonctionne</a:t>
            </a:r>
            <a:br>
              <a:rPr lang="fr-FR" b="1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que les contestations se multiplient</a:t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avec des conséquences</a:t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parfois dramatiques</a:t>
            </a:r>
          </a:p>
        </p:txBody>
      </p:sp>
      <p:sp>
        <p:nvSpPr>
          <p:cNvPr id="27652" name="AutoShape 6" descr="data:image/jpeg;base64,/9j/4AAQSkZJRgABAQAAAQABAAD/2wCEAAkGBxQTEhUUExQVFRUXFxUVFxQXFBcUFBQVFRUWFhQUFBQYHCggGBwlHBQUITEhJSksLi4uFx8zODMsNygtLisBCgoKDg0OGhAQGiwkHxwsLCwsLCwsLCwsLCwsLCwsLCwsLCwsLCwsLCwsLCwsLCwsLCwsLCwsLCwsLCwsLCwsLP/AABEIAQAAxQMBIgACEQEDEQH/xAAbAAACAwEBAQAAAAAAAAAAAAADBAIFBgEAB//EADwQAAEDAgMFBQYFAwQDAQAAAAEAAhEDBBIhMQVBUWFxBhMigZEyobHB0fBCUmLh8RQjkhVygrJTosIH/8QAGgEAAgMBAQAAAAAAAAAAAAAAAgMAAQQFBv/EACYRAAICAgMAAQQCAwAAAAAAAAABAhEDIQQSMUEFEzJRIvBhkbH/2gAMAwEAAhEDEQA/AKCmxP0U3U2fGYSjm4VwVPsxKRGuUtK7VqIbSnopjDXIdRy8FAhRoiZGJUXUkxSCI9qBz2XQq0Jqk3wk+Q+vxS7jCZt88uI96K9FJbJW1NPMoqNoxPMp/eqVsiQCmxNUwum2PArzQgkmXVDNJyM5yVDlIvUWiMBcFLpiqZQwEuT2WkRaUUOS1QqbCjW0CeeVNjkF7l5j0NEHqZTVNyrWORmPS5ERYY15JmqvIOwRytEKmvxkrOoUlXpytUY0VEoalMolCmnatBcpNTFMlHW0VF9BPMAXnwh7hpCDaSmWckyAFOQFPSqE+5Y32gXH8oMDzMfBP29LixrRwMk+ZJhvmuU3MZLna6niOAC61xPiOXDLJnCBxW3FjbVs0QxjUsES0TwBM9SdAu1NoU28Bzz9JjPyBVVUvAPDmTqRvHOo7dxgbtY0Sj7kEy0csW8xzO7Vao44/oZ1SLp20nSADPQfVse9dp3LwfE0u0zABPSAI8lRG+LW+HDO8kkep1OiGy+c6ZcYGpktafJsBW4RemgWrNTSumvkNIJGrSMLm9RCg+rxVA3aIIhhLRizec26aEHdnu/jQf0+MZGDw3eSxZ+LW4CHD9Ag+V5xQg0gwUWFzZIBiz9V0PUqjFDCmLwFnCutKi5yk1qpkJioiB6VdkvNfmlMg6F5DD15BomwhcutbIUjTXabFsk60CLV6Cr3tIV+GpK7o5aK4xsJMrWVV51ZBeIK5CL7aCVhmPRXVQGlzjAAmUGk1UO2r8OqGniinTPijxY3jdG8DTqTwTceJSkMhG2W4ug4Nc7wtJOFpPiecvEeEa8p46GuL8DMwA2ABuBOgje45eoWZbtAudigSRDAcw0DSRy1PNTt/wC44CTgZJne959p3UldDSNqi34XArAtJOm4b3b9eaGXQ3OC46xoOQ5DIeaPtC37qi1xGZyA4DlzmFTW1QvPIf8AbgOnxKKMrKnDro5e1HZNbm479Q36lSvWPAa0P/DnO7eSrS7oCkxpI8TjPnu++SE+28PeO0IgfBS0wHFoHYzJadMg3r4pJ5laTYtfLA45iIPTJZy1GIjqJ64XKxquNMh3Ag+R1CGUqIoF9WdJ5/RQaUky8xAPBzb7Q4jc4ffFMvO8aFczk4127Iz5oVs7UKWdURXFAeEjRnOAphhQabUdgQyLIvCFhTJauEJSCR5jcl5TBXlQQ81crCFAGFyo6U/KhEfQXewu1nyEs8GUanmIRY3SLloqLkZoTHJ6/pKrDk/bCjIntS77qi+poQPD/uOTeuZC+c3V3EMaTAPiM5k75456lajttckUGgH2niejQT8YWFbqt3GhUbNEJGu2bSL2zvIy5DQBafYuzgXsbGUYsuAybKRsrEsayN7G/utbTqUaABe7xYRiaMyGjQHgkzm5eHYxxUVso+2Fy0vbTGXhG/cDqObj8Ebs7sPD/cqCAB4W9N6Q2feULm+qVKh8IIDWxlIGXkBl1kr6TbtY8YWZNEdTyHJF2cVROilLsYC7tXXFwMQhjfw7xwnmdV7tBUw0wxozk58BK3T7CXQyGtzl2rnTrHDrmqXtXYMwMY0CS6NZPP4KlNlSxKjFbBLn1iBnBbl1DgCfj5LT7XtQGZbsjziD80Psls0C4ruOUaQZg5Nz8p/yVzUohzeIhzvNzsvgVWTJbBx4kkfNbPappVC1xylwnhBIPktps+sHs6fyF8y2++Kzh+p//YrTdhb0nE07hPvj6KZYXCzBmppo1UrhCi9y60yuczFQdjclKFEFDq1YQkoMCuliUbcJmnUlUyHjTXkSV5KCBVrmFBl4lKzUvSBlbckNCYrZbOdKlau1S1NSxQlpUOcNDdZkhUV1Rgq6ZUySlw1Mg3YmOmYXtz7FIfiJdA5ZSY9FkrWmXPaBqSB719E2vZjH3jswym/DlpUkOB90LH7FsiLpjXaB2fkunhklCjfDG3TR9btrcCi0key33wqx7qDAX3TsDTo0Aue/iYAla3Z1IObAdhy1gfAmD5hBq7DpsJeaXfk/jgYo4CTkOQELNFo67i2fOK1zayXWzauEQXOIZAk5YmhxcPMBafsftp1Wp3QjFuJOWnuVi/ZdLCRTtsAcRiGFokjf4QB70bYGy2U67XhsH2cs/Uo5U/CsakvRvbu0HWrAazm5kwQdeSxFW+uLmrio6xAmMhvyJn+Fvu3myW1wwOkhskAZ5kaxvWGf2RpPADa/c1ASQ5wwuzEQCdPVSMV8lSbcdDGyzd2zw6oRqZykODtQfQei1QeHMLgPCfEBvE5lvrKRtLGvTZ3Vd4u6cAB7c6zT+r8456jmn6lMU6B5A7nZDX8QGaCRStHwjtBWmu/k4j35rQdgp8TuEt9c/osxtMTVe78zifUrYdiW4bd/HvDlH6WrRyNYTkzbts0ffZpmhUVW96NRqrkSRnsuHuSF1UUP6lL1KkpNMIkyqnaFRU5ejU68I6KLoVV5VzK64qog3UQmBSUgxdHIrFReybXrheohqk9uSQomlS0DdXUO+zS1w6FG1MlWvRL9H2Uw5zGu0c9rYOhLnAAeqTvuzAo1i8OBxHFuyP4h5QM0xfUiWgDWWeUODifcjDtCwxRrwKx9l0eB53Qdx3QVpXmjp8WaSplzsapkAT8pWus6jA2FhAcIBnSEK8264ANafE7TkN7igVp6OgmmqZq9q7cpNcKbfE9xA/S2d7zuC9bVqbHgF7c+EBY+heMawg5k+0TqTxJWRu7VzHFzXGZkQTJ6wcwtCg3sB5UtI+33zg5owua47hOsc0pZChctmGncQ4AlpGRaRxXzPYgrPwOfVcA12LC1xE/7jvHJXFxeG3qioyQ0+23/AOlUoOrJGcXqzf8A+n06Q/tta3k0ATG7JZrtRc/2X8TDRzJyCdtduBzRO9K3dr3roEZGdcsuaR6wpJpUfHrrYjji3nvRTB3Etl1SOQlq1uy7Lu6cHUkuPnA+Sudvmm1zKdMDwgl0Z+MnxZ+QVd3qrNkclRx+Q12aQJ7FEtRXVAuSsdGcESuNEohCJTYi0iADbqLrdWrKSkaKBsJJFXTpleVkKQXkHZl0ib6ea45DfVUBUXTaMmw7FOqMkOm9EqOyQ9QlJlLeSFLZzpKlfNlRsKRlLlEdDbLhzclVXlqDLiAcHjHItzEFXFNkhCr0JBad6qMqkPsm6sDlP3CXvNmh7MbSQ4ZGD+Hf8ko+vgeW/caBOWNzD43Hr8loS2dK7QvZ7DIgurCDxbPvlW1DZlNuXfNPItbu4GQmL2xOGNeX3okavZ4kSCf9p08iE6OxideIYr7IqAF1N9J/Vrqf/sCR7lUVKdUuLHUyZEah2Z5jqrPZ1pUY6HOcQN2k+idursMzPtbvkIUbAyNP4or7bZ5YGNk+EZ58Ag9ob+qx1GnQdgDsTqjxEhjYDQJ4knPkn/6jIHeT/CQ2i3E6TwA8tfmkX12Jz5esSkqv7suw5gmZM6nflqespUXasbiiqmvQIOSW/wCRzHLsNU6yZpvSVGiU5TpFB9mTKomKiZpPS/8ATleGSF42ivC0pvUy6Ui2sisrJbgWmFevIZK8l9CWDIQozXDWXKdTNdSrM6Y1STDAgUymGOV9S2Bq0JXrWhBRqlRSt3JckFF7DsyUK2qK5I16iV9sa5CO3reW4hqDkqy02uBDTkRx9Fob+n4c+Cx207InNvXzWmNeM7Mo3FNfo3TdssfSEHSDrv3puz2wHQCfqvkxr1WayBvjRGZtZ40M9cvVMFqTXp9po3LHZyCI+O9UO0rpsuJiNwyPVYSx29UMifSZI67lZ2dN1RwNST7oVSIrky92VSdWdiMimNNxcd/QIt0yXu4SfirTZtGA1o++aWqUszORk6pMjPzv4xiipq0QgstZ3Kzq0YKJRpBHjgpGFL5Kt1tB0TtvbCEy+iEWhSWyMEkFEXfbZaKrvqMBaSqzJZrataEqeKwqK01oU6dyJVXcVkNk6pT41i6ZpWVlxKbPBLV5JfHHLDJgw+QhOrYV1pEIFVspsdGbokh+2upV1aiQs9Y0Vp7JsAJ6SZagEdRyQaVOCnKrgoNpQMTiGs/M7IeW93kgeKUnUVZTVEahyS7Rgp1bgiW0mOLZ0dUjLrGvWE1bMdWcBTbFPfVqZAga93TBk9SY5JzbtIPtqlICGlpaANIIhb+P9Pkn2n8fAPf4KHZRL7ai55lzqbHE7yXNBJPqqy5aMRH35Jrsxc4ram05FrQw8Rh8PyRto2cjLVcudqTs9LjVwRUvpgiCP2UaOzmEgwE9Qp5ZjP3HojsoAkAOjkgFtbJWtowGA0dYT/8ATgEQIjyCBTpRoSeW7LirK0pkwfjl6BXdBwgO2eQ6CT5KV23vGsqAS4sYXCMzI16qu2vc4KeBp8dUimNxz9o+TZKtywABjhLcAaRyj910+FxlmxzUvk5n1SSuKKeo3j6ItIKrde1KIwOJrMa5zfGSX4Qci1+oKubCm2s2aDw4/wDjdDXjlwPuQy+n5MLtbRihNeMDhkpplGEq4uY6Htc08xHpxVjZf3DAVjLAVxksftcS4r6rT2Biaqu67EBxmChovsj5I2wJcn27O8Oi+l0OwoB0KYd2NyiCjQPZHzrZdCGwur6BS7GYdxXlnlF2bo5oUj5LXfCFRrSV2vSc8hrQXOOjWguc48gMyr/YvYS7qQXtbQbxqmHRypiT5GEuOOUvEcpALMaLS2NJz/ZEganRo6nQKy2fsW0oATiuXjiD3YP+0Zf5FM1rpzoyDWjQQPDyDG+FvqVv4/Bm/wAtBvKkqRXupBuTR3r+J9hvkdep9ErWptnFVcarxnhglrf+I+cJ03lLFhdM/qMg/wDHJvuS+0JcQxoEcN3ouvjxxgqihDbfpywrY8TgHflBJiRqQ1o0GmWSdqUf7Znj8kS1otYwNG7fzRqjZaUxrQNmIZb91We3Rr/GN0H8QHx8yn6VUHLyTG0KTcTQ4gOJJaCRLoBJwjfkCg3Nphh7dDqF536hg6ZOy8Z3+Bm7Qr5RX3FTuzxHr5qVO9pHOM+sSrK6sw5odHXqqg2wxcPvJc03FxauDxkDG7+d6aNcNH380CwpnCZjyzS+0CYgTnuGv7I4Rcmkvkjkoq2LbLm4u8Z9lnhaOZIxH5eRWwvm6kblU9mLMNzGSuLsSCF6rj4vtQUDzPIyvJkcjO3/AISHd2TOrgRE75B+QU6NoCA5uR1lpwkHoYHkiVm5ETvnWTl9+5BF4QYAkBOYoubXaJI7ur4x+pufm069QrPZlCk12JggbwDIHkcx71ma16zDBzzmOfJdtaz5lpjgHSfR3tDzlJnihL1EUmj6xaVmOaMJB+KYhfNLXa2Ew+WnjMt/y+sLQWm1njQyFinw2vxY2OVeNGrhehJ2u0GubJyO8fRRG0mzCxyTi6Y3tEeXlxrpXlQR8z2PbstWYKIBfpUrEe0d4HED8oMea9cXBPtEv66f4jL1QjcDSQJ0/YJLvtQV3ceKMFSRjGRdF3hOu7olbiu9uh8krdVI8Q1GfUb0dzg9sphCu2heAiCM93XqndnbVpsOJ0lwGEAERzOaqbqn4lU3sh3I+SFkNLX7fWTXllQ1GFv6MQPQtlVe2/8A9QotYW2lN1R5GT3twsbO/Dq4jhkFl7nZYcZIlTt9jsjIJclN6TCXVGVO0K/fiuXuNYODg85md2uUctIX1rsp2rpXQ7uqO7rDVm53FzPos9/o7HtAIEjKUhdbCcC17DhqMILXcwcgeSzvirq09p/3/Y6GZxkmtH1ihay0jUagjQhV9Wwzyy45AeipeynbLvKhoVqQo1QPZB8NSNcIOh3xJkLYZEDPI/ZXD5HGeGWtp+He4/IjmjvTXojQZhYJge5Z/bt33WKsXNaxgMZy5x3NDeZVp2iuWtYS57aYggSYk8hqTyCwda3fdvx1cqYMspbuTncT9V0eJxHjXeX5Pz/BzOZy1N9I+f8ASv7GdtqtpUArF9Sg7VpMub+qnPw0X1a17U2VYS24pidA93du9HRmvno7Ote+SMhuSj9lAGAN63Y1PHq7OdJqR9I/1WhiMPa8aeHxA+bclT1neNwYSRORgjJVmyrYtGY8ldUmAJttgHbajGZzPFPU3QJ9FCiFK40V3RCdFyNSJZBYY/T+E9Py+WXJJN0Uu/ggKuxDRbJ2q2oCMw4e0069QdDqMwoG7cyrhO7Q8QdCs82rheSOLT08UHTkVogQ4AnVo841IP3xWLl4u8ey9QUWazZ16MGq8qG0ugAvLnWNtmA2nUIhw1bmOfFNvqh7Q9u8T+ySrnEzyS3Zq4JY9h/C4x0OY+fovRoSPV3TmN6lY1I8J8uiE5kSPTzXKWRzUZBq4YDnCQvLMOaeKs8O9K12FQhS2zIJaRmim0gym7mjmCN2qI3MKiCppZKJaSIKdphM0KQUIZ+8sWvAFQEOaZZWZ7bCMweYTt/ti4ZQaxhaazs8QbIYz84a78TomN2ata+EQN5Vda2p7x2JxdiOISBInVodrh5c0nLG6SXyHCfX5M/bbNcX46pL3nV7yXOPrp0WitbeAn6lnEZIUZokqAbslSohQdZidE3SGSm8KFAaFtC7UZmmqYQ6rJKpkO0Bko1SinIITkLZR1w8KTL/ABJ17lXjWUtyLHaDQXOBMAiPVWVjcYWgn8JIM5AxkfvJVdqRizG/5FHuHwYaPLcTEj3NU7kC39wWOgeyQC0nKQevDReXNn1mVGkVfwnwxwdqPd715cvJxpOT6+DFIp7hoEiROsb4P2VS7MfgunN3PbI6tP7pu7um1Ayszo7lOvv+KoqlWLxh3Ngf5ZLv2AbSrxS9QQQmQJbKBW0UKH7eIQqzF6yq5JlzQcxmrRCse2EOnvTlWnmhPp4czv3KiwDTB+Sbt2/VCo0ZcnK5AEKiFYas3AG4NcfgB8UYN8TSOaFaU5rvJ3MEeZP0TD2aHghKHLOuHEtOqDd0YKrL6oadQVBocitA0iowEcFV2QUtHbij1mpNgIKfmQgshCg7cp1BmoGmugqnIogVE6qYK4ltkFK9SCeQQm7ly9PtdQvURkkOeyyTqkFgnUk/AfVN4/E7kWn0SDiO+aJzDRA6kn6JoO8R6oO5dAKr8LnALyHdNkryruy6M5smqA51E6OBI/bzzVZfVCHknUa9WlWG22QRWp6AyRwOfuzSG1zjw1W6OGfWNfvgug5UQ3GyqmKmDMyAfIqVRip+xl1ipNH5Zb6HL3QtC9olHGdopiVlVh0FXbDkqmvRwuBG9O0qoyRJlMK9ihUogid6ZpsQqvJFZLBW7IzSly+Sj3FfDl6pRjsRQORZ6jT/ALpPFo9xKLiOa6ykSQRwXoInKUNlMFd0cbCCu9nrjLAdyLQzke5VzDgqylylWyFtcsgogrQFKr4mgpfDIQykQ86vwRaBlAbRhFttSlORCZXCiYd6C/egnIorrr5o1IZBAqahNUxos/YIQY2blx4QPQAJ0HMoGz2+Oo7i53xR0uL0WQevLrwvK7IUe1rFzJc3xMPtN5dFlJLW1GCSB4m9D7Q6rUbRr1GkubkRq071na1w1z5GRMgjTXTLqAuhlkiRHOyFzhLgNHEEeUA/fJbp1ZpbmDOSwfZ5kVGkkakAcjIzW9o4S3Pcphlok/SFPE9ugjcc5yRqGzXn8Xwy+PNMW1cAQYyXH1QPZ/lPTQJJ9udO9PQQPg1DNo5oMPB111466KXe8UN4B1cRwgx6ouxQpcez1SlJ8GCmm5gcgEGu2SEuUiyxtzn5E+8JWrctJgTwyIXrh5GHz+ShRpfmiMoIkOMaDWB13pM8krSiEkvkYs9fuUrfUvFkj2ph3VTvm+JVKVoE7Y1vDCnigmRGW/5ZJRjsI/eE6ytxJ1nMzE8Cl/cv0jRJoyXKQ8RTAq4t3wIKnhHAfBRuyhWo+D8EF7/DKbqUxuySldpa0cEicmEhOPEmWmJ5AlALs0UNyPQpPYsjZMhn35okKTW5BdhDZARC8iELynYhT3Axth2v5t/Q8VldsW2DxGBBBBG+DotDdbVazKJhU+09rNLS3Bin8MZea6GWcaJGyOzYGLjiHoIK2Fs/KFhdn3HikiA4D/iYy8lsaQOHiY3JeLIXJDwqCTBlSJKrrIEF0zh0BMiegOf8oz7xrfaIHUgJsMtq3oqSp0hovUa1xAORDhoNAecpGpfNIgSegd8V5rt7nGdANTCL7v6BoO2rA+9VK1GJyVxZKwtGQ3qg72y6Cu9oTw+f7IhedwQGgl+XD5o+E7lTmUxUGHBM7QboeSXrt3putnTBSnL0uhAgx70WlU8OkrjWjepWmpakuWyzrGzm1MUqx3z5/VKFpa5MU6g4xzgFD3KCufyKDWqAiJ9ckQmdDPlCXcDy9EEsutEPU6WkiR1HyTF0yAI9+u7JAphHrDRL72iEIXYXQF0hV2IDIXV0heQ9i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27653" name="AutoShape 8" descr="data:image/jpeg;base64,/9j/4AAQSkZJRgABAQAAAQABAAD/2wCEAAkGBxQTEhUUExQVFRUXFxUVFxQXFBcUFBQVFRUWFhQUFBQYHCggGBwlHBQUITEhJSksLi4uFx8zODMsNygtLisBCgoKDg0OGhAQGiwkHxwsLCwsLCwsLCwsLCwsLCwsLCwsLCwsLCwsLCwsLCwsLCwsLCwsLCwsLCwsLCwsLCwsLP/AABEIAQAAxQMBIgACEQEDEQH/xAAbAAACAwEBAQAAAAAAAAAAAAADBAIFBgEAB//EADwQAAEDAgMFBQYFAwQDAQAAAAEAAhEDBBIhMQVBUWFxBhMigZEyobHB0fBCUmLh8RQjkhVygrJTosIH/8QAGgEAAgMBAQAAAAAAAAAAAAAAAgMAAQQFBv/EACYRAAICAgMAAQQCAwAAAAAAAAABAhEDIQQSMUEFEzJRIvBhkbH/2gAMAwEAAhEDEQA/AKCmxP0U3U2fGYSjm4VwVPsxKRGuUtK7VqIbSnopjDXIdRy8FAhRoiZGJUXUkxSCI9qBz2XQq0Jqk3wk+Q+vxS7jCZt88uI96K9FJbJW1NPMoqNoxPMp/eqVsiQCmxNUwum2PArzQgkmXVDNJyM5yVDlIvUWiMBcFLpiqZQwEuT2WkRaUUOS1QqbCjW0CeeVNjkF7l5j0NEHqZTVNyrWORmPS5ERYY15JmqvIOwRytEKmvxkrOoUlXpytUY0VEoalMolCmnatBcpNTFMlHW0VF9BPMAXnwh7hpCDaSmWckyAFOQFPSqE+5Y32gXH8oMDzMfBP29LixrRwMk+ZJhvmuU3MZLna6niOAC61xPiOXDLJnCBxW3FjbVs0QxjUsES0TwBM9SdAu1NoU28Bzz9JjPyBVVUvAPDmTqRvHOo7dxgbtY0Sj7kEy0csW8xzO7Vao44/oZ1SLp20nSADPQfVse9dp3LwfE0u0zABPSAI8lRG+LW+HDO8kkep1OiGy+c6ZcYGpktafJsBW4RemgWrNTSumvkNIJGrSMLm9RCg+rxVA3aIIhhLRizec26aEHdnu/jQf0+MZGDw3eSxZ+LW4CHD9Ag+V5xQg0gwUWFzZIBiz9V0PUqjFDCmLwFnCutKi5yk1qpkJioiB6VdkvNfmlMg6F5DD15BomwhcutbIUjTXabFsk60CLV6Cr3tIV+GpK7o5aK4xsJMrWVV51ZBeIK5CL7aCVhmPRXVQGlzjAAmUGk1UO2r8OqGniinTPijxY3jdG8DTqTwTceJSkMhG2W4ug4Nc7wtJOFpPiecvEeEa8p46GuL8DMwA2ABuBOgje45eoWZbtAudigSRDAcw0DSRy1PNTt/wC44CTgZJne959p3UldDSNqi34XArAtJOm4b3b9eaGXQ3OC46xoOQ5DIeaPtC37qi1xGZyA4DlzmFTW1QvPIf8AbgOnxKKMrKnDro5e1HZNbm479Q36lSvWPAa0P/DnO7eSrS7oCkxpI8TjPnu++SE+28PeO0IgfBS0wHFoHYzJadMg3r4pJ5laTYtfLA45iIPTJZy1GIjqJ64XKxquNMh3Ag+R1CGUqIoF9WdJ5/RQaUky8xAPBzb7Q4jc4ffFMvO8aFczk4127Iz5oVs7UKWdURXFAeEjRnOAphhQabUdgQyLIvCFhTJauEJSCR5jcl5TBXlQQ81crCFAGFyo6U/KhEfQXewu1nyEs8GUanmIRY3SLloqLkZoTHJ6/pKrDk/bCjIntS77qi+poQPD/uOTeuZC+c3V3EMaTAPiM5k75456lajttckUGgH2niejQT8YWFbqt3GhUbNEJGu2bSL2zvIy5DQBafYuzgXsbGUYsuAybKRsrEsayN7G/utbTqUaABe7xYRiaMyGjQHgkzm5eHYxxUVso+2Fy0vbTGXhG/cDqObj8Ebs7sPD/cqCAB4W9N6Q2feULm+qVKh8IIDWxlIGXkBl1kr6TbtY8YWZNEdTyHJF2cVROilLsYC7tXXFwMQhjfw7xwnmdV7tBUw0wxozk58BK3T7CXQyGtzl2rnTrHDrmqXtXYMwMY0CS6NZPP4KlNlSxKjFbBLn1iBnBbl1DgCfj5LT7XtQGZbsjziD80Psls0C4ruOUaQZg5Nz8p/yVzUohzeIhzvNzsvgVWTJbBx4kkfNbPappVC1xylwnhBIPktps+sHs6fyF8y2++Kzh+p//YrTdhb0nE07hPvj6KZYXCzBmppo1UrhCi9y60yuczFQdjclKFEFDq1YQkoMCuliUbcJmnUlUyHjTXkSV5KCBVrmFBl4lKzUvSBlbckNCYrZbOdKlau1S1NSxQlpUOcNDdZkhUV1Rgq6ZUySlw1Mg3YmOmYXtz7FIfiJdA5ZSY9FkrWmXPaBqSB719E2vZjH3jswym/DlpUkOB90LH7FsiLpjXaB2fkunhklCjfDG3TR9btrcCi0key33wqx7qDAX3TsDTo0Aue/iYAla3Z1IObAdhy1gfAmD5hBq7DpsJeaXfk/jgYo4CTkOQELNFo67i2fOK1zayXWzauEQXOIZAk5YmhxcPMBafsftp1Wp3QjFuJOWnuVi/ZdLCRTtsAcRiGFokjf4QB70bYGy2U67XhsH2cs/Uo5U/CsakvRvbu0HWrAazm5kwQdeSxFW+uLmrio6xAmMhvyJn+Fvu3myW1wwOkhskAZ5kaxvWGf2RpPADa/c1ASQ5wwuzEQCdPVSMV8lSbcdDGyzd2zw6oRqZykODtQfQei1QeHMLgPCfEBvE5lvrKRtLGvTZ3Vd4u6cAB7c6zT+r8456jmn6lMU6B5A7nZDX8QGaCRStHwjtBWmu/k4j35rQdgp8TuEt9c/osxtMTVe78zifUrYdiW4bd/HvDlH6WrRyNYTkzbts0ffZpmhUVW96NRqrkSRnsuHuSF1UUP6lL1KkpNMIkyqnaFRU5ejU68I6KLoVV5VzK64qog3UQmBSUgxdHIrFReybXrheohqk9uSQomlS0DdXUO+zS1w6FG1MlWvRL9H2Uw5zGu0c9rYOhLnAAeqTvuzAo1i8OBxHFuyP4h5QM0xfUiWgDWWeUODifcjDtCwxRrwKx9l0eB53Qdx3QVpXmjp8WaSplzsapkAT8pWus6jA2FhAcIBnSEK8264ANafE7TkN7igVp6OgmmqZq9q7cpNcKbfE9xA/S2d7zuC9bVqbHgF7c+EBY+heMawg5k+0TqTxJWRu7VzHFzXGZkQTJ6wcwtCg3sB5UtI+33zg5owua47hOsc0pZChctmGncQ4AlpGRaRxXzPYgrPwOfVcA12LC1xE/7jvHJXFxeG3qioyQ0+23/AOlUoOrJGcXqzf8A+n06Q/tta3k0ATG7JZrtRc/2X8TDRzJyCdtduBzRO9K3dr3roEZGdcsuaR6wpJpUfHrrYjji3nvRTB3Etl1SOQlq1uy7Lu6cHUkuPnA+Sudvmm1zKdMDwgl0Z+MnxZ+QVd3qrNkclRx+Q12aQJ7FEtRXVAuSsdGcESuNEohCJTYi0iADbqLrdWrKSkaKBsJJFXTpleVkKQXkHZl0ib6ea45DfVUBUXTaMmw7FOqMkOm9EqOyQ9QlJlLeSFLZzpKlfNlRsKRlLlEdDbLhzclVXlqDLiAcHjHItzEFXFNkhCr0JBad6qMqkPsm6sDlP3CXvNmh7MbSQ4ZGD+Hf8ko+vgeW/caBOWNzD43Hr8loS2dK7QvZ7DIgurCDxbPvlW1DZlNuXfNPItbu4GQmL2xOGNeX3okavZ4kSCf9p08iE6OxideIYr7IqAF1N9J/Vrqf/sCR7lUVKdUuLHUyZEah2Z5jqrPZ1pUY6HOcQN2k+idursMzPtbvkIUbAyNP4or7bZ5YGNk+EZ58Ag9ob+qx1GnQdgDsTqjxEhjYDQJ4knPkn/6jIHeT/CQ2i3E6TwA8tfmkX12Jz5esSkqv7suw5gmZM6nflqespUXasbiiqmvQIOSW/wCRzHLsNU6yZpvSVGiU5TpFB9mTKomKiZpPS/8ATleGSF42ivC0pvUy6Ui2sisrJbgWmFevIZK8l9CWDIQozXDWXKdTNdSrM6Y1STDAgUymGOV9S2Bq0JXrWhBRqlRSt3JckFF7DsyUK2qK5I16iV9sa5CO3reW4hqDkqy02uBDTkRx9Fob+n4c+Cx207InNvXzWmNeM7Mo3FNfo3TdssfSEHSDrv3puz2wHQCfqvkxr1WayBvjRGZtZ40M9cvVMFqTXp9po3LHZyCI+O9UO0rpsuJiNwyPVYSx29UMifSZI67lZ2dN1RwNST7oVSIrky92VSdWdiMimNNxcd/QIt0yXu4SfirTZtGA1o++aWqUszORk6pMjPzv4xiipq0QgstZ3Kzq0YKJRpBHjgpGFL5Kt1tB0TtvbCEy+iEWhSWyMEkFEXfbZaKrvqMBaSqzJZrataEqeKwqK01oU6dyJVXcVkNk6pT41i6ZpWVlxKbPBLV5JfHHLDJgw+QhOrYV1pEIFVspsdGbokh+2upV1aiQs9Y0Vp7JsAJ6SZagEdRyQaVOCnKrgoNpQMTiGs/M7IeW93kgeKUnUVZTVEahyS7Rgp1bgiW0mOLZ0dUjLrGvWE1bMdWcBTbFPfVqZAga93TBk9SY5JzbtIPtqlICGlpaANIIhb+P9Pkn2n8fAPf4KHZRL7ai55lzqbHE7yXNBJPqqy5aMRH35Jrsxc4ram05FrQw8Rh8PyRto2cjLVcudqTs9LjVwRUvpgiCP2UaOzmEgwE9Qp5ZjP3HojsoAkAOjkgFtbJWtowGA0dYT/8ATgEQIjyCBTpRoSeW7LirK0pkwfjl6BXdBwgO2eQ6CT5KV23vGsqAS4sYXCMzI16qu2vc4KeBp8dUimNxz9o+TZKtywABjhLcAaRyj910+FxlmxzUvk5n1SSuKKeo3j6ItIKrde1KIwOJrMa5zfGSX4Qci1+oKubCm2s2aDw4/wDjdDXjlwPuQy+n5MLtbRihNeMDhkpplGEq4uY6Htc08xHpxVjZf3DAVjLAVxksftcS4r6rT2Biaqu67EBxmChovsj5I2wJcn27O8Oi+l0OwoB0KYd2NyiCjQPZHzrZdCGwur6BS7GYdxXlnlF2bo5oUj5LXfCFRrSV2vSc8hrQXOOjWguc48gMyr/YvYS7qQXtbQbxqmHRypiT5GEuOOUvEcpALMaLS2NJz/ZEganRo6nQKy2fsW0oATiuXjiD3YP+0Zf5FM1rpzoyDWjQQPDyDG+FvqVv4/Bm/wAtBvKkqRXupBuTR3r+J9hvkdep9ErWptnFVcarxnhglrf+I+cJ03lLFhdM/qMg/wDHJvuS+0JcQxoEcN3ouvjxxgqihDbfpywrY8TgHflBJiRqQ1o0GmWSdqUf7Znj8kS1otYwNG7fzRqjZaUxrQNmIZb91We3Rr/GN0H8QHx8yn6VUHLyTG0KTcTQ4gOJJaCRLoBJwjfkCg3Nphh7dDqF536hg6ZOy8Z3+Bm7Qr5RX3FTuzxHr5qVO9pHOM+sSrK6sw5odHXqqg2wxcPvJc03FxauDxkDG7+d6aNcNH380CwpnCZjyzS+0CYgTnuGv7I4Rcmkvkjkoq2LbLm4u8Z9lnhaOZIxH5eRWwvm6kblU9mLMNzGSuLsSCF6rj4vtQUDzPIyvJkcjO3/AISHd2TOrgRE75B+QU6NoCA5uR1lpwkHoYHkiVm5ETvnWTl9+5BF4QYAkBOYoubXaJI7ur4x+pufm069QrPZlCk12JggbwDIHkcx71ma16zDBzzmOfJdtaz5lpjgHSfR3tDzlJnihL1EUmj6xaVmOaMJB+KYhfNLXa2Ew+WnjMt/y+sLQWm1njQyFinw2vxY2OVeNGrhehJ2u0GubJyO8fRRG0mzCxyTi6Y3tEeXlxrpXlQR8z2PbstWYKIBfpUrEe0d4HED8oMea9cXBPtEv66f4jL1QjcDSQJ0/YJLvtQV3ceKMFSRjGRdF3hOu7olbiu9uh8krdVI8Q1GfUb0dzg9sphCu2heAiCM93XqndnbVpsOJ0lwGEAERzOaqbqn4lU3sh3I+SFkNLX7fWTXllQ1GFv6MQPQtlVe2/8A9QotYW2lN1R5GT3twsbO/Dq4jhkFl7nZYcZIlTt9jsjIJclN6TCXVGVO0K/fiuXuNYODg85md2uUctIX1rsp2rpXQ7uqO7rDVm53FzPos9/o7HtAIEjKUhdbCcC17DhqMILXcwcgeSzvirq09p/3/Y6GZxkmtH1ihay0jUagjQhV9Wwzyy45AeipeynbLvKhoVqQo1QPZB8NSNcIOh3xJkLYZEDPI/ZXD5HGeGWtp+He4/IjmjvTXojQZhYJge5Z/bt33WKsXNaxgMZy5x3NDeZVp2iuWtYS57aYggSYk8hqTyCwda3fdvx1cqYMspbuTncT9V0eJxHjXeX5Pz/BzOZy1N9I+f8ASv7GdtqtpUArF9Sg7VpMub+qnPw0X1a17U2VYS24pidA93du9HRmvno7Ote+SMhuSj9lAGAN63Y1PHq7OdJqR9I/1WhiMPa8aeHxA+bclT1neNwYSRORgjJVmyrYtGY8ldUmAJttgHbajGZzPFPU3QJ9FCiFK40V3RCdFyNSJZBYY/T+E9Py+WXJJN0Uu/ggKuxDRbJ2q2oCMw4e0069QdDqMwoG7cyrhO7Q8QdCs82rheSOLT08UHTkVogQ4AnVo841IP3xWLl4u8ey9QUWazZ16MGq8qG0ugAvLnWNtmA2nUIhw1bmOfFNvqh7Q9u8T+ySrnEzyS3Zq4JY9h/C4x0OY+fovRoSPV3TmN6lY1I8J8uiE5kSPTzXKWRzUZBq4YDnCQvLMOaeKs8O9K12FQhS2zIJaRmim0gym7mjmCN2qI3MKiCppZKJaSIKdphM0KQUIZ+8sWvAFQEOaZZWZ7bCMweYTt/ti4ZQaxhaazs8QbIYz84a78TomN2ata+EQN5Vda2p7x2JxdiOISBInVodrh5c0nLG6SXyHCfX5M/bbNcX46pL3nV7yXOPrp0WitbeAn6lnEZIUZokqAbslSohQdZidE3SGSm8KFAaFtC7UZmmqYQ6rJKpkO0Bko1SinIITkLZR1w8KTL/ABJ17lXjWUtyLHaDQXOBMAiPVWVjcYWgn8JIM5AxkfvJVdqRizG/5FHuHwYaPLcTEj3NU7kC39wWOgeyQC0nKQevDReXNn1mVGkVfwnwxwdqPd715cvJxpOT6+DFIp7hoEiROsb4P2VS7MfgunN3PbI6tP7pu7um1Ayszo7lOvv+KoqlWLxh3Ngf5ZLv2AbSrxS9QQQmQJbKBW0UKH7eIQqzF6yq5JlzQcxmrRCse2EOnvTlWnmhPp4czv3KiwDTB+Sbt2/VCo0ZcnK5AEKiFYas3AG4NcfgB8UYN8TSOaFaU5rvJ3MEeZP0TD2aHghKHLOuHEtOqDd0YKrL6oadQVBocitA0iowEcFV2QUtHbij1mpNgIKfmQgshCg7cp1BmoGmugqnIogVE6qYK4ltkFK9SCeQQm7ly9PtdQvURkkOeyyTqkFgnUk/AfVN4/E7kWn0SDiO+aJzDRA6kn6JoO8R6oO5dAKr8LnALyHdNkryruy6M5smqA51E6OBI/bzzVZfVCHknUa9WlWG22QRWp6AyRwOfuzSG1zjw1W6OGfWNfvgug5UQ3GyqmKmDMyAfIqVRip+xl1ipNH5Zb6HL3QtC9olHGdopiVlVh0FXbDkqmvRwuBG9O0qoyRJlMK9ihUogid6ZpsQqvJFZLBW7IzSly+Sj3FfDl6pRjsRQORZ6jT/ALpPFo9xKLiOa6ykSQRwXoInKUNlMFd0cbCCu9nrjLAdyLQzke5VzDgqylylWyFtcsgogrQFKr4mgpfDIQykQ86vwRaBlAbRhFttSlORCZXCiYd6C/egnIorrr5o1IZBAqahNUxos/YIQY2blx4QPQAJ0HMoGz2+Oo7i53xR0uL0WQevLrwvK7IUe1rFzJc3xMPtN5dFlJLW1GCSB4m9D7Q6rUbRr1GkubkRq071na1w1z5GRMgjTXTLqAuhlkiRHOyFzhLgNHEEeUA/fJbp1ZpbmDOSwfZ5kVGkkakAcjIzW9o4S3Pcphlok/SFPE9ugjcc5yRqGzXn8Xwy+PNMW1cAQYyXH1QPZ/lPTQJJ9udO9PQQPg1DNo5oMPB111466KXe8UN4B1cRwgx6ouxQpcez1SlJ8GCmm5gcgEGu2SEuUiyxtzn5E+8JWrctJgTwyIXrh5GHz+ShRpfmiMoIkOMaDWB13pM8krSiEkvkYs9fuUrfUvFkj2ph3VTvm+JVKVoE7Y1vDCnigmRGW/5ZJRjsI/eE6ytxJ1nMzE8Cl/cv0jRJoyXKQ8RTAq4t3wIKnhHAfBRuyhWo+D8EF7/DKbqUxuySldpa0cEicmEhOPEmWmJ5AlALs0UNyPQpPYsjZMhn35okKTW5BdhDZARC8iELynYhT3Axth2v5t/Q8VldsW2DxGBBBBG+DotDdbVazKJhU+09rNLS3Bin8MZea6GWcaJGyOzYGLjiHoIK2Fs/KFhdn3HikiA4D/iYy8lsaQOHiY3JeLIXJDwqCTBlSJKrrIEF0zh0BMiegOf8oz7xrfaIHUgJsMtq3oqSp0hovUa1xAORDhoNAecpGpfNIgSegd8V5rt7nGdANTCL7v6BoO2rA+9VK1GJyVxZKwtGQ3qg72y6Cu9oTw+f7IhedwQGgl+XD5o+E7lTmUxUGHBM7QboeSXrt3putnTBSnL0uhAgx70WlU8OkrjWjepWmpakuWyzrGzm1MUqx3z5/VKFpa5MU6g4xzgFD3KCufyKDWqAiJ9ckQmdDPlCXcDy9EEsutEPU6WkiR1HyTF0yAI9+u7JAphHrDRL72iEIXYXQF0hV2IDIXV0heQ9i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27654" name="Picture 9" descr="C:\Users\Péchet\Desktop\Suite image aéroport\inde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429000"/>
            <a:ext cx="2144713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8" descr="C:\Users\Péchet\Desktop\AEROPORT\Suite image aéroport\2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75" y="1571625"/>
            <a:ext cx="2143125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9" descr="C:\Users\Péchet\Desktop\AEROPORT\Suite image aéroport\ima2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29438" y="4071938"/>
            <a:ext cx="2214562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Ellipse 9"/>
          <p:cNvSpPr>
            <a:spLocks noChangeArrowheads="1"/>
          </p:cNvSpPr>
          <p:nvPr/>
        </p:nvSpPr>
        <p:spPr bwMode="auto">
          <a:xfrm>
            <a:off x="4429125" y="1071563"/>
            <a:ext cx="2357438" cy="928687"/>
          </a:xfrm>
          <a:prstGeom prst="ellipse">
            <a:avLst/>
          </a:prstGeom>
          <a:noFill/>
          <a:ln w="25400" algn="ctr">
            <a:solidFill>
              <a:srgbClr val="FF6600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 u="none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ChangeArrowheads="1"/>
          </p:cNvSpPr>
          <p:nvPr/>
        </p:nvSpPr>
        <p:spPr bwMode="auto">
          <a:xfrm>
            <a:off x="214313" y="2549525"/>
            <a:ext cx="8929687" cy="430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Le chef de l’Etat a annoncé le lancement d’un chantier pour promouvoir</a:t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un nouveau modèle de </a:t>
            </a:r>
            <a:r>
              <a:rPr lang="fr-FR" i="1" u="none">
                <a:solidFill>
                  <a:srgbClr val="FFFF99"/>
                </a:solidFill>
                <a:latin typeface="Comic Sans MS" pitchFamily="66" charset="0"/>
              </a:rPr>
              <a:t>« </a:t>
            </a:r>
            <a:r>
              <a:rPr lang="fr-FR" i="1">
                <a:solidFill>
                  <a:srgbClr val="FFFF99"/>
                </a:solidFill>
                <a:latin typeface="Comic Sans MS" pitchFamily="66" charset="0"/>
              </a:rPr>
              <a:t>démocratie</a:t>
            </a:r>
            <a:r>
              <a:rPr lang="fr-FR" i="1" u="none">
                <a:solidFill>
                  <a:srgbClr val="FFFF99"/>
                </a:solidFill>
                <a:latin typeface="Comic Sans MS" pitchFamily="66" charset="0"/>
              </a:rPr>
              <a:t> participative</a:t>
            </a: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  * </a:t>
            </a:r>
            <a:r>
              <a:rPr lang="fr-FR" i="1" u="none">
                <a:solidFill>
                  <a:srgbClr val="FFFF99"/>
                </a:solidFill>
                <a:latin typeface="Comic Sans MS" pitchFamily="66" charset="0"/>
              </a:rPr>
              <a:t> ».</a:t>
            </a:r>
            <a:br>
              <a:rPr lang="fr-FR" i="1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i="1" u="none">
                <a:solidFill>
                  <a:srgbClr val="FFFF99"/>
                </a:solidFill>
                <a:latin typeface="Comic Sans MS" pitchFamily="66" charset="0"/>
              </a:rPr>
              <a:t> </a:t>
            </a:r>
            <a:endParaRPr lang="fr-FR" u="none">
              <a:solidFill>
                <a:srgbClr val="FFFF99"/>
              </a:solidFill>
              <a:latin typeface="Comic Sans MS" pitchFamily="66" charset="0"/>
            </a:endParaRPr>
          </a:p>
          <a:p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Il s’agira de garantir que </a:t>
            </a:r>
            <a:r>
              <a:rPr lang="fr-FR">
                <a:solidFill>
                  <a:srgbClr val="FFFF99"/>
                </a:solidFill>
                <a:latin typeface="Comic Sans MS" pitchFamily="66" charset="0"/>
              </a:rPr>
              <a:t>dans chaque grand projet </a:t>
            </a: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d’aménagement du territoire </a:t>
            </a:r>
            <a:r>
              <a:rPr lang="fr-FR">
                <a:solidFill>
                  <a:srgbClr val="FFFF99"/>
                </a:solidFill>
                <a:latin typeface="Comic Sans MS" pitchFamily="66" charset="0"/>
              </a:rPr>
              <a:t>tous</a:t>
            </a: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 les </a:t>
            </a:r>
            <a:r>
              <a:rPr lang="fr-FR">
                <a:solidFill>
                  <a:srgbClr val="FFFF99"/>
                </a:solidFill>
                <a:latin typeface="Comic Sans MS" pitchFamily="66" charset="0"/>
              </a:rPr>
              <a:t>points de vues sont considérés </a:t>
            </a: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*</a:t>
            </a: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et que </a:t>
            </a:r>
            <a:r>
              <a:rPr lang="fr-FR">
                <a:solidFill>
                  <a:srgbClr val="FFFF99"/>
                </a:solidFill>
                <a:latin typeface="Comic Sans MS" pitchFamily="66" charset="0"/>
              </a:rPr>
              <a:t>toutes </a:t>
            </a: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les</a:t>
            </a:r>
            <a:r>
              <a:rPr lang="fr-FR">
                <a:solidFill>
                  <a:srgbClr val="FFFF99"/>
                </a:solidFill>
                <a:latin typeface="Comic Sans MS" pitchFamily="66" charset="0"/>
              </a:rPr>
              <a:t> alternatives sont étudiées </a:t>
            </a: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 </a:t>
            </a: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* </a:t>
            </a: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Le chef de l’Etat a prôné, dans les situations de blocage,</a:t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le recours à des référendums locaux,</a:t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qui valent </a:t>
            </a:r>
            <a:r>
              <a:rPr lang="fr-FR" i="1" u="none">
                <a:solidFill>
                  <a:srgbClr val="FFFF99"/>
                </a:solidFill>
                <a:latin typeface="Comic Sans MS" pitchFamily="66" charset="0"/>
              </a:rPr>
              <a:t>« toujours mieux que le </a:t>
            </a:r>
            <a:r>
              <a:rPr lang="fr-FR" i="1">
                <a:solidFill>
                  <a:srgbClr val="FFFF99"/>
                </a:solidFill>
                <a:latin typeface="Comic Sans MS" pitchFamily="66" charset="0"/>
              </a:rPr>
              <a:t>fait accompli </a:t>
            </a:r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>* </a:t>
            </a:r>
            <a:r>
              <a:rPr lang="fr-FR" i="1" u="none">
                <a:solidFill>
                  <a:srgbClr val="FFFF99"/>
                </a:solidFill>
                <a:latin typeface="Comic Sans MS" pitchFamily="66" charset="0"/>
              </a:rPr>
              <a:t>ou que l’enlisement »</a:t>
            </a: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.</a:t>
            </a:r>
            <a:endParaRPr lang="fr-FR" sz="800" u="none">
              <a:solidFill>
                <a:srgbClr val="FFFF99"/>
              </a:solidFill>
              <a:latin typeface="Comic Sans MS" pitchFamily="66" charset="0"/>
            </a:endParaRPr>
          </a:p>
          <a:p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                                                   *   *   *</a:t>
            </a:r>
          </a:p>
          <a:p>
            <a:r>
              <a:rPr lang="fr-FR" sz="800" u="none">
                <a:latin typeface="Comic Sans MS" pitchFamily="66" charset="0"/>
              </a:rPr>
              <a:t>.</a:t>
            </a:r>
          </a:p>
          <a:p>
            <a:r>
              <a:rPr lang="fr-FR" sz="1400" i="1" u="none">
                <a:solidFill>
                  <a:srgbClr val="0066FF"/>
                </a:solidFill>
                <a:latin typeface="Comic Sans MS" pitchFamily="66" charset="0"/>
              </a:rPr>
              <a:t>* Ah bon ! , ce n’est pas le cas jusqu’à présent malgré l’importance  à tous les niveaux de ces projets ?</a:t>
            </a:r>
            <a:br>
              <a:rPr lang="fr-FR" sz="1400" i="1" u="none">
                <a:solidFill>
                  <a:srgbClr val="0066FF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FF0000"/>
                </a:solidFill>
                <a:latin typeface="Comic Sans MS" pitchFamily="66" charset="0"/>
              </a:rPr>
              <a:t>* Ah bon !  aujourd’hui, de grands projets  sont imposés en mettant le citoyen devant le fait accompli ?</a:t>
            </a:r>
            <a:br>
              <a:rPr lang="fr-FR" sz="1400" i="1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800" i="1" u="none">
                <a:latin typeface="Comic Sans MS" pitchFamily="66" charset="0"/>
              </a:rPr>
              <a:t>.</a:t>
            </a:r>
            <a:r>
              <a:rPr lang="fr-FR" sz="1400" i="1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1400" i="1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FFFF00"/>
                </a:solidFill>
                <a:latin typeface="Comic Sans MS" pitchFamily="66" charset="0"/>
              </a:rPr>
              <a:t>→ Mr le Président, juste un « détail », </a:t>
            </a:r>
            <a:r>
              <a:rPr lang="fr-FR" sz="1400" i="1">
                <a:solidFill>
                  <a:srgbClr val="FFFF00"/>
                </a:solidFill>
                <a:latin typeface="Comic Sans MS" pitchFamily="66" charset="0"/>
              </a:rPr>
              <a:t>un oubli ? </a:t>
            </a:r>
            <a:r>
              <a:rPr lang="fr-FR" sz="1400" i="1" u="none">
                <a:solidFill>
                  <a:srgbClr val="FFFF00"/>
                </a:solidFill>
                <a:latin typeface="Comic Sans MS" pitchFamily="66" charset="0"/>
              </a:rPr>
              <a:t>: la décision sera telle prise dans l’intérêt commun ?</a:t>
            </a:r>
            <a:endParaRPr lang="fr-FR" u="none">
              <a:solidFill>
                <a:srgbClr val="FFFF00"/>
              </a:solidFill>
            </a:endParaRPr>
          </a:p>
        </p:txBody>
      </p:sp>
      <p:pic>
        <p:nvPicPr>
          <p:cNvPr id="28674" name="Picture 2" descr="François Hollande lors de son discours d'ouverture de la 3e édition de la conférence environnementale jeudi 27 nov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1013" y="0"/>
            <a:ext cx="35829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5"/>
          <p:cNvSpPr>
            <a:spLocks noChangeArrowheads="1"/>
          </p:cNvSpPr>
          <p:nvPr/>
        </p:nvSpPr>
        <p:spPr bwMode="auto">
          <a:xfrm>
            <a:off x="642938" y="928688"/>
            <a:ext cx="2971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3200" i="1" u="none">
                <a:solidFill>
                  <a:srgbClr val="CC3300"/>
                </a:solidFill>
                <a:latin typeface="Comic Sans MS" pitchFamily="66" charset="0"/>
              </a:rPr>
              <a:t>« démocratie</a:t>
            </a:r>
            <a:br>
              <a:rPr lang="fr-FR" sz="3200" i="1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800" i="1" u="none">
                <a:latin typeface="Comic Sans MS" pitchFamily="66" charset="0"/>
              </a:rPr>
              <a:t>.</a:t>
            </a:r>
            <a:r>
              <a:rPr lang="fr-FR" sz="3200" i="1" u="none">
                <a:solidFill>
                  <a:srgbClr val="CC3300"/>
                </a:solidFill>
                <a:latin typeface="Comic Sans MS" pitchFamily="66" charset="0"/>
              </a:rPr>
              <a:t/>
            </a:r>
            <a:br>
              <a:rPr lang="fr-FR" sz="3200" i="1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3200" i="1" u="none">
                <a:solidFill>
                  <a:srgbClr val="CC3300"/>
                </a:solidFill>
                <a:latin typeface="Comic Sans MS" pitchFamily="66" charset="0"/>
              </a:rPr>
              <a:t>participative »</a:t>
            </a:r>
            <a:br>
              <a:rPr lang="fr-FR" sz="3200" i="1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1200" i="1" u="none">
                <a:solidFill>
                  <a:schemeClr val="bg1"/>
                </a:solidFill>
                <a:latin typeface="Comic Sans MS" pitchFamily="66" charset="0"/>
              </a:rPr>
              <a:t>(  journal Le Monde 27/11/2014  )</a:t>
            </a:r>
            <a:endParaRPr lang="fr-FR" sz="1200" u="none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8676" name="Rectangle 6"/>
          <p:cNvSpPr>
            <a:spLocks noChangeArrowheads="1"/>
          </p:cNvSpPr>
          <p:nvPr/>
        </p:nvSpPr>
        <p:spPr bwMode="auto">
          <a:xfrm>
            <a:off x="214313" y="142875"/>
            <a:ext cx="5286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i="1" u="none">
                <a:solidFill>
                  <a:srgbClr val="00B050"/>
                </a:solidFill>
                <a:latin typeface="Comic Sans MS" pitchFamily="66" charset="0"/>
              </a:rPr>
              <a:t>→ Effet d’annonce ? Simulacre de démocratie  … ?  ↓</a:t>
            </a:r>
            <a:endParaRPr lang="fr-FR" sz="1600" i="1" u="none">
              <a:latin typeface="Comic Sans MS" pitchFamily="66" charset="0"/>
            </a:endParaRPr>
          </a:p>
        </p:txBody>
      </p:sp>
      <p:sp>
        <p:nvSpPr>
          <p:cNvPr id="28677" name="Rectangle 9"/>
          <p:cNvSpPr>
            <a:spLocks noChangeArrowheads="1"/>
          </p:cNvSpPr>
          <p:nvPr/>
        </p:nvSpPr>
        <p:spPr bwMode="auto">
          <a:xfrm>
            <a:off x="1928813" y="642938"/>
            <a:ext cx="9636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*   *   *</a:t>
            </a:r>
            <a:endParaRPr lang="fr-FR" u="none"/>
          </a:p>
        </p:txBody>
      </p:sp>
      <p:sp>
        <p:nvSpPr>
          <p:cNvPr id="28678" name="Rectangle 10"/>
          <p:cNvSpPr>
            <a:spLocks noChangeArrowheads="1"/>
          </p:cNvSpPr>
          <p:nvPr/>
        </p:nvSpPr>
        <p:spPr bwMode="auto">
          <a:xfrm>
            <a:off x="7358063" y="1357313"/>
            <a:ext cx="1543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i="1" u="none">
                <a:solidFill>
                  <a:srgbClr val="FFFF00"/>
                </a:solidFill>
                <a:latin typeface="Comic Sans MS" pitchFamily="66" charset="0"/>
              </a:rPr>
              <a:t>un oubli ? </a:t>
            </a:r>
            <a:endParaRPr lang="fr-FR" u="none"/>
          </a:p>
        </p:txBody>
      </p:sp>
      <p:sp>
        <p:nvSpPr>
          <p:cNvPr id="12" name="Ellipse 11"/>
          <p:cNvSpPr/>
          <p:nvPr/>
        </p:nvSpPr>
        <p:spPr>
          <a:xfrm>
            <a:off x="7143750" y="1214438"/>
            <a:ext cx="1500188" cy="571500"/>
          </a:xfrm>
          <a:prstGeom prst="ellipse">
            <a:avLst/>
          </a:prstGeom>
          <a:noFill/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13" name="Ellipse 12"/>
          <p:cNvSpPr/>
          <p:nvPr/>
        </p:nvSpPr>
        <p:spPr>
          <a:xfrm>
            <a:off x="2571750" y="6429375"/>
            <a:ext cx="1857375" cy="428625"/>
          </a:xfrm>
          <a:prstGeom prst="ellipse">
            <a:avLst/>
          </a:prstGeom>
          <a:noFill/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2" descr="https://encrypted-tbn3.gstatic.com/images?q=tbn:ANd9GcRLQ18EBIM2qqSQjgKxg1E1ORBxMmoGOlCROlwgZkDWud4ClQS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80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0" descr="https://encrypted-tbn1.gstatic.com/images?q=tbn:ANd9GcTXe4o3GThNzyUuJOD6THhXgYvX37COEXspouLVGUZDdhEF-Vy-S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2636838"/>
            <a:ext cx="3000375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18" descr="https://encrypted-tbn0.gstatic.com/images?q=tbn:ANd9GcTAp3O9C3lUH7wmcgNL9iSL_tC_trnMZFivathsm4bQNRJZQl5J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61025" y="0"/>
            <a:ext cx="3482975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https://encrypted-tbn1.gstatic.com/images?q=tbn:ANd9GcRW-WRCLCerdfraoD-1zDr-cr-DpQLS8W6Bp0EXI_VyBy5-k9sc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108575"/>
            <a:ext cx="3276600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2" descr="https://encrypted-tbn1.gstatic.com/images?q=tbn:ANd9GcT-l-X8LWEHjICVAyRCmnftBxnjMS5TH1KeQn_Un4_FeMjcfd8U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35375" y="4730750"/>
            <a:ext cx="3143250" cy="212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7" descr="https://encrypted-tbn3.gstatic.com/images?q=tbn:ANd9GcT4GOUBfcDbh5NWWWpTwPEfYHw9fh86-egCC6II5RzzNsl5Hsgw9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825" y="3141663"/>
            <a:ext cx="324167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2" descr="https://encrypted-tbn3.gstatic.com/images?q=tbn:ANd9GcRp5lqkR1w2Eg-AdJjBYkPwIcfSYnMIhK77-oKbYo_sLsB_kcfxWT2wI3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00" y="3109913"/>
            <a:ext cx="1714500" cy="374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Ellipse 8"/>
          <p:cNvSpPr/>
          <p:nvPr/>
        </p:nvSpPr>
        <p:spPr>
          <a:xfrm>
            <a:off x="4140200" y="4005263"/>
            <a:ext cx="3240088" cy="357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29705" name="Rectangle 8"/>
          <p:cNvSpPr>
            <a:spLocks noChangeArrowheads="1"/>
          </p:cNvSpPr>
          <p:nvPr/>
        </p:nvSpPr>
        <p:spPr bwMode="auto">
          <a:xfrm>
            <a:off x="0" y="2492375"/>
            <a:ext cx="43561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u="none">
                <a:solidFill>
                  <a:srgbClr val="92D050"/>
                </a:solidFill>
                <a:latin typeface="Comic Sans MS" pitchFamily="66" charset="0"/>
              </a:rPr>
              <a:t>Tous les 10 ans, la France perd l’équivalent d’un département en terres cultivables</a:t>
            </a:r>
            <a:endParaRPr lang="fr-FR" sz="1600" b="1" u="none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3600" smtClean="0">
                <a:solidFill>
                  <a:srgbClr val="FFFF99"/>
                </a:solidFill>
              </a:rPr>
              <a:t>P</a:t>
            </a:r>
            <a:endParaRPr lang="fr-FR" sz="2000" smtClean="0">
              <a:solidFill>
                <a:srgbClr val="FFFF99"/>
              </a:solidFill>
            </a:endParaRPr>
          </a:p>
        </p:txBody>
      </p:sp>
      <p:pic>
        <p:nvPicPr>
          <p:cNvPr id="30722" name="Picture 4" descr="http://bzzz.blog.free.fr/public/dessin-humour-capitaclisme-pour-les-nul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86300" cy="433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5" descr="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214313"/>
            <a:ext cx="3455988" cy="226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7" descr="https://encrypted-tbn0.gstatic.com/images?q=tbn:ANd9GcQ3gvCRbvKw0oys8TWC55Vw5DKo32UepvFcz6R7_2U0pm4_GeW93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4652963"/>
            <a:ext cx="33178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9" descr="https://encrypted-tbn1.gstatic.com/images?q=tbn:ANd9GcSurNBitwJrfi-z7HsDWNTWIbQVgshgnqfmgM7jJDFIarQ9HWGWs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072063"/>
            <a:ext cx="1785938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9" descr="https://encrypted-tbn2.gstatic.com/images?q=tbn:ANd9GcTbKgn--_fcMmcAgqi0nV-pqBMeREDvAEa9r-ZAlu5OKw6_nyWjk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35600" y="4292600"/>
            <a:ext cx="370840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7" name="Rectangle 8"/>
          <p:cNvSpPr>
            <a:spLocks noChangeArrowheads="1"/>
          </p:cNvSpPr>
          <p:nvPr/>
        </p:nvSpPr>
        <p:spPr bwMode="auto">
          <a:xfrm>
            <a:off x="4787900" y="2565400"/>
            <a:ext cx="4356100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92D050"/>
                </a:solidFill>
                <a:latin typeface="Comic Sans MS" pitchFamily="66" charset="0"/>
              </a:rPr>
              <a:t>Contrat de</a:t>
            </a:r>
            <a:br>
              <a:rPr lang="fr-FR" u="none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2D050"/>
                </a:solidFill>
                <a:latin typeface="Comic Sans MS" pitchFamily="66" charset="0"/>
              </a:rPr>
              <a:t>délégation de « service » public :</a:t>
            </a:r>
          </a:p>
          <a:p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clauses obscures et cachées,</a:t>
            </a:r>
            <a:br>
              <a:rPr lang="fr-FR" u="none">
                <a:solidFill>
                  <a:srgbClr val="0066FF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sorte de PPP</a:t>
            </a:r>
            <a:r>
              <a:rPr lang="fr-FR" sz="1600" i="1" u="none">
                <a:solidFill>
                  <a:srgbClr val="FF0000"/>
                </a:solidFill>
                <a:latin typeface="Comic Sans MS" pitchFamily="66" charset="0"/>
              </a:rPr>
              <a:t>« partenariat » </a:t>
            </a: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public privé</a:t>
            </a:r>
            <a:r>
              <a:rPr lang="fr-FR" sz="1600" i="1" u="none">
                <a:solidFill>
                  <a:srgbClr val="FF0000"/>
                </a:solidFill>
                <a:latin typeface="Comic Sans MS" pitchFamily="66" charset="0"/>
              </a:rPr>
              <a:t> </a:t>
            </a:r>
            <a:br>
              <a:rPr lang="fr-FR" sz="1600" i="1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i="1" u="none">
                <a:solidFill>
                  <a:srgbClr val="7030A0"/>
                </a:solidFill>
                <a:latin typeface="Comic Sans MS" pitchFamily="66" charset="0"/>
              </a:rPr>
              <a:t>dit « Plan Pécuniairement Perdant » </a:t>
            </a:r>
            <a:r>
              <a:rPr lang="fr-FR" sz="1100">
                <a:solidFill>
                  <a:schemeClr val="bg1"/>
                </a:solidFill>
                <a:latin typeface="Comic Sans MS" pitchFamily="66" charset="0"/>
              </a:rPr>
              <a:t>tant décrié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908050"/>
          </a:xfrm>
        </p:spPr>
        <p:txBody>
          <a:bodyPr lIns="92075" tIns="46038" rIns="92075" bIns="46038"/>
          <a:lstStyle/>
          <a:p>
            <a:pPr algn="l" eaLnBrk="1" hangingPunct="1"/>
            <a:r>
              <a:rPr lang="fr-FR" sz="1800" smtClean="0">
                <a:solidFill>
                  <a:schemeClr val="bg1"/>
                </a:solidFill>
                <a:latin typeface="Comic Sans MS" pitchFamily="66" charset="0"/>
              </a:rPr>
              <a:t>     IMPORTANT :</a:t>
            </a:r>
            <a:r>
              <a:rPr lang="fr-FR" sz="180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fr-FR" sz="1800" smtClean="0">
                <a:solidFill>
                  <a:srgbClr val="00B0F0"/>
                </a:solidFill>
                <a:latin typeface="Comic Sans MS" pitchFamily="66" charset="0"/>
              </a:rPr>
              <a:t>l’argent gaspillé dans ce projet et dans ses désertes</a:t>
            </a:r>
            <a:r>
              <a:rPr lang="fr-FR" sz="1800" smtClean="0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fr-FR" sz="180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fr-FR" sz="1800" smtClean="0">
                <a:solidFill>
                  <a:srgbClr val="C00000"/>
                </a:solidFill>
                <a:latin typeface="Comic Sans MS" pitchFamily="66" charset="0"/>
              </a:rPr>
              <a:t>     </a:t>
            </a:r>
            <a:r>
              <a:rPr lang="fr-FR" sz="1800" smtClean="0">
                <a:solidFill>
                  <a:srgbClr val="FFFF00"/>
                </a:solidFill>
                <a:latin typeface="Comic Sans MS" pitchFamily="66" charset="0"/>
              </a:rPr>
              <a:t>n’ira pas ailleurs : </a:t>
            </a:r>
            <a:r>
              <a:rPr lang="fr-FR" sz="1800" smtClean="0">
                <a:solidFill>
                  <a:srgbClr val="C00000"/>
                </a:solidFill>
                <a:latin typeface="Comic Sans MS" pitchFamily="66" charset="0"/>
              </a:rPr>
              <a:t>école, éducation, retraite, infrastructure, sécurité, santé,     </a:t>
            </a:r>
            <a:br>
              <a:rPr lang="fr-FR" sz="180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fr-FR" sz="1800" smtClean="0">
                <a:solidFill>
                  <a:srgbClr val="C00000"/>
                </a:solidFill>
                <a:latin typeface="Comic Sans MS" pitchFamily="66" charset="0"/>
              </a:rPr>
              <a:t>     solidarité, culture, environnement, développement de l’emploi, etc </a:t>
            </a:r>
            <a:br>
              <a:rPr lang="fr-FR" sz="180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fr-FR" sz="1800" smtClean="0">
                <a:solidFill>
                  <a:srgbClr val="C00000"/>
                </a:solidFill>
                <a:latin typeface="Comic Sans MS" pitchFamily="66" charset="0"/>
              </a:rPr>
              <a:t>                    </a:t>
            </a:r>
            <a:r>
              <a:rPr lang="fr-FR" sz="1800" smtClean="0">
                <a:solidFill>
                  <a:srgbClr val="00B050"/>
                </a:solidFill>
                <a:latin typeface="Comic Sans MS" pitchFamily="66" charset="0"/>
              </a:rPr>
              <a:t>- l’argent ne tombe pas du ciel ! </a:t>
            </a:r>
            <a:r>
              <a:rPr lang="fr-FR" sz="2000" smtClean="0">
                <a:solidFill>
                  <a:srgbClr val="00B050"/>
                </a:solidFill>
                <a:latin typeface="Comic Sans MS" pitchFamily="66" charset="0"/>
              </a:rPr>
              <a:t>-     </a:t>
            </a:r>
          </a:p>
        </p:txBody>
      </p:sp>
      <p:pic>
        <p:nvPicPr>
          <p:cNvPr id="31746" name="Picture 4" descr="http://bzzz.blog.free.fr/public/dessin-humour-bonheur-liberal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341438"/>
            <a:ext cx="4276725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5" descr="https://encrypted-tbn2.gstatic.com/images?q=tbn:ANd9GcRQwKYLQUtslukVqVu3y4MuZ5hCgLDgQl4mGJxehcO1NrGqdl8z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836613"/>
            <a:ext cx="38163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7" descr="http://resistanceinventerre.files.wordpress.com/2012/04/aurtikan051.gif?w=6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378325"/>
            <a:ext cx="3492500" cy="247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16" descr="http://www.leparisien.fr/images/2014/02/22/3615667_ndd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3335338"/>
            <a:ext cx="3286125" cy="23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ZoneTexte 7"/>
          <p:cNvSpPr txBox="1">
            <a:spLocks noChangeArrowheads="1"/>
          </p:cNvSpPr>
          <p:nvPr/>
        </p:nvSpPr>
        <p:spPr bwMode="auto">
          <a:xfrm>
            <a:off x="3571875" y="5657850"/>
            <a:ext cx="5572125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u="none">
                <a:solidFill>
                  <a:srgbClr val="FF0000"/>
                </a:solidFill>
                <a:latin typeface="Comic Sans MS" pitchFamily="66" charset="0"/>
              </a:rPr>
              <a:t>Qui sont les vrais clowns :</a:t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00B050"/>
                </a:solidFill>
                <a:latin typeface="Comic Sans MS" pitchFamily="66" charset="0"/>
              </a:rPr>
              <a:t>nos décideurs parfois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00B0F0"/>
                </a:solidFill>
                <a:latin typeface="Comic Sans MS" pitchFamily="66" charset="0"/>
              </a:rPr>
              <a:t>( trop souvent guidés par leur carrière,</a:t>
            </a:r>
            <a:br>
              <a:rPr lang="fr-FR" sz="1400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00B0F0"/>
                </a:solidFill>
                <a:latin typeface="Comic Sans MS" pitchFamily="66" charset="0"/>
              </a:rPr>
              <a:t>manipulés et achetés par les lobbies   … ).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400">
                <a:solidFill>
                  <a:srgbClr val="FFC000"/>
                </a:solidFill>
                <a:latin typeface="Comic Sans MS" pitchFamily="66" charset="0"/>
              </a:rPr>
              <a:t>→ certains élus font aussi un bon travail pour le bien commun</a:t>
            </a:r>
          </a:p>
        </p:txBody>
      </p:sp>
      <p:cxnSp>
        <p:nvCxnSpPr>
          <p:cNvPr id="10" name="Connecteur droit avec flèche 9"/>
          <p:cNvCxnSpPr/>
          <p:nvPr/>
        </p:nvCxnSpPr>
        <p:spPr>
          <a:xfrm rot="16200000" flipV="1">
            <a:off x="4893469" y="4893469"/>
            <a:ext cx="1285875" cy="214313"/>
          </a:xfrm>
          <a:prstGeom prst="straightConnector1">
            <a:avLst/>
          </a:prstGeom>
          <a:ln w="127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2" name="Picture 5" descr="https://encrypted-tbn3.gstatic.com/images?q=tbn:ANd9GcTleAI7DNALB3zc9NwCv48XXAnELKtfyM6SVdmp6Ob_X3DuBN3m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402729">
            <a:off x="3995738" y="4437063"/>
            <a:ext cx="941387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5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8163" y="4352925"/>
            <a:ext cx="3525837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6" descr="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0" y="214313"/>
            <a:ext cx="180022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7" descr="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4071938"/>
            <a:ext cx="5000625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8" descr="2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57188"/>
            <a:ext cx="34353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8" descr="https://encrypted-tbn1.gstatic.com/images?q=tbn:ANd9GcQRIr6OwVaK6ekgGELwravlHvYrlsoMotb6Rj2EsTMEnQ2FYE8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24525" y="981075"/>
            <a:ext cx="34194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Text Box 8"/>
          <p:cNvSpPr txBox="1">
            <a:spLocks noChangeArrowheads="1"/>
          </p:cNvSpPr>
          <p:nvPr/>
        </p:nvSpPr>
        <p:spPr bwMode="auto">
          <a:xfrm>
            <a:off x="395288" y="2924175"/>
            <a:ext cx="53276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→ il y a cinq exploitations qui résistent</a:t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B0F0"/>
                </a:solidFill>
                <a:latin typeface="Comic Sans MS" pitchFamily="66" charset="0"/>
              </a:rPr>
              <a:t>→ 40 propriétaires n’ont pas voulu vendre</a:t>
            </a: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chemeClr val="bg1"/>
                </a:solidFill>
                <a:latin typeface="Comic Sans MS" pitchFamily="66" charset="0"/>
              </a:rPr>
              <a:t>    </a:t>
            </a:r>
            <a:r>
              <a:rPr lang="fr-FR" sz="1400" i="1" u="none">
                <a:solidFill>
                  <a:schemeClr val="bg1"/>
                </a:solidFill>
                <a:latin typeface="Comic Sans MS" pitchFamily="66" charset="0"/>
              </a:rPr>
              <a:t>( Presse-Océan 17/11/2014 )</a:t>
            </a:r>
          </a:p>
        </p:txBody>
      </p:sp>
      <p:pic>
        <p:nvPicPr>
          <p:cNvPr id="32775" name="Picture 2" descr="https://encrypted-tbn1.gstatic.com/images?q=tbn:ANd9GcSVdFgCvmtsnviokVylItUBfGt5UWVeySEMdfd2XQ80HiLaM9lKd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00813" y="50800"/>
            <a:ext cx="2052637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00750"/>
            <a:ext cx="9286875" cy="642938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2000" smtClean="0">
                <a:solidFill>
                  <a:srgbClr val="00B0F0"/>
                </a:solidFill>
                <a:latin typeface="Comic Sans MS" pitchFamily="66" charset="0"/>
              </a:rPr>
              <a:t/>
            </a:r>
            <a:br>
              <a:rPr lang="fr-FR" sz="2000" smtClean="0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2000" smtClean="0">
                <a:solidFill>
                  <a:srgbClr val="00B0F0"/>
                </a:solidFill>
                <a:latin typeface="Comic Sans MS" pitchFamily="66" charset="0"/>
              </a:rPr>
              <a:t>l’arg€nt public sert au transf€rt de l’a€roport, en payant des avocats.</a:t>
            </a:r>
            <a:br>
              <a:rPr lang="fr-FR" sz="2000" smtClean="0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2000" smtClean="0">
                <a:solidFill>
                  <a:srgbClr val="FF5050"/>
                </a:solidFill>
                <a:latin typeface="Comic Sans MS" pitchFamily="66" charset="0"/>
              </a:rPr>
              <a:t>Soutenons ce collectif, il est indépendant, sa survie dépend de nous tous ! …</a:t>
            </a:r>
          </a:p>
        </p:txBody>
      </p:sp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142875" y="142875"/>
            <a:ext cx="4929188" cy="8683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fr-FR" b="1" u="none">
                <a:solidFill>
                  <a:srgbClr val="FFFF99"/>
                </a:solidFill>
                <a:latin typeface="Comic Sans MS" pitchFamily="66" charset="0"/>
              </a:rPr>
              <a:t>Collectif d'élus </a:t>
            </a:r>
            <a:r>
              <a:rPr lang="fr-FR" b="1" u="none">
                <a:solidFill>
                  <a:srgbClr val="FF0000"/>
                </a:solidFill>
                <a:latin typeface="Comic Sans MS" pitchFamily="66" charset="0"/>
              </a:rPr>
              <a:t>doutant de la pertinence</a:t>
            </a:r>
            <a:br>
              <a:rPr lang="fr-FR" b="1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b="1" u="none">
                <a:solidFill>
                  <a:srgbClr val="FF0000"/>
                </a:solidFill>
                <a:latin typeface="Comic Sans MS" pitchFamily="66" charset="0"/>
              </a:rPr>
              <a:t>de l'aéroport </a:t>
            </a:r>
            <a:r>
              <a:rPr lang="fr-FR" b="1" u="none">
                <a:solidFill>
                  <a:srgbClr val="0066FF"/>
                </a:solidFill>
                <a:latin typeface="Comic Sans MS" pitchFamily="66" charset="0"/>
              </a:rPr>
              <a:t>de Notre-Dame-des-Landes</a:t>
            </a:r>
          </a:p>
        </p:txBody>
      </p:sp>
      <p:pic>
        <p:nvPicPr>
          <p:cNvPr id="33795" name="Picture 4" descr="http://aeroportnddl.fr/img/bad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1214438"/>
            <a:ext cx="226853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6" descr="http://www.acipa-ndl.fr/images/upload_mediaslides/appel-a-soutien-financier-combat-juridiqu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63" y="3071813"/>
            <a:ext cx="2928937" cy="298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7" descr="https://encrypted-tbn3.gstatic.com/images?q=tbn:ANd9GcRJBz0B_hPf7xEnd7Yd9Woj--OFZ1yMibjgY16qvH0QRK4Tz_2wy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80013" y="0"/>
            <a:ext cx="396398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9" descr="https://encrypted-tbn3.gstatic.com/images?q=tbn:ANd9GcQg35J5GHxrkQaVbbq_MYTmBy86C_DRDrOWGKmFfJ8R6x3Iwp7HCQ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50" y="3214688"/>
            <a:ext cx="275272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11" descr="https://encrypted-tbn2.gstatic.com/images?q=tbn:ANd9GcT1N4DlOo0vSdPA6ZsGBeUL7RA-ufBIPHKS5bU7hvQ-siKIQUW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143375"/>
            <a:ext cx="28194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0" name="ZoneTexte 8"/>
          <p:cNvSpPr txBox="1">
            <a:spLocks noChangeArrowheads="1"/>
          </p:cNvSpPr>
          <p:nvPr/>
        </p:nvSpPr>
        <p:spPr bwMode="auto">
          <a:xfrm>
            <a:off x="142875" y="3714750"/>
            <a:ext cx="2643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u="none">
                <a:solidFill>
                  <a:srgbClr val="7030A0"/>
                </a:solidFill>
                <a:latin typeface="Comic Sans MS" pitchFamily="66" charset="0"/>
              </a:rPr>
              <a:t>Merci à</a:t>
            </a:r>
            <a:br>
              <a:rPr lang="fr-FR" sz="1200" u="none">
                <a:solidFill>
                  <a:srgbClr val="7030A0"/>
                </a:solidFill>
                <a:latin typeface="Comic Sans MS" pitchFamily="66" charset="0"/>
              </a:rPr>
            </a:br>
            <a:r>
              <a:rPr lang="fr-FR" sz="1200" u="none">
                <a:solidFill>
                  <a:srgbClr val="7030A0"/>
                </a:solidFill>
                <a:latin typeface="Comic Sans MS" pitchFamily="66" charset="0"/>
              </a:rPr>
              <a:t>Françoise VERCHERE   ↓       →</a:t>
            </a:r>
          </a:p>
        </p:txBody>
      </p:sp>
      <p:pic>
        <p:nvPicPr>
          <p:cNvPr id="33801" name="Picture 7" descr="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57563" y="1285875"/>
            <a:ext cx="157797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http://www.metronews.fr/_internal/gxml%210/2qijkhn0ctpwx8acoz5fxkpvtmr4nbh$7jlgiztt7ueupmif8tuhysb6bn6t5vc/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Rectangle 4"/>
          <p:cNvSpPr>
            <a:spLocks noChangeArrowheads="1"/>
          </p:cNvSpPr>
          <p:nvPr/>
        </p:nvSpPr>
        <p:spPr bwMode="auto">
          <a:xfrm>
            <a:off x="142875" y="0"/>
            <a:ext cx="900112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Entre 20 et 50 000 personnes ont manifesté samedi 21/02/2014</a:t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contre le projet d'aéroport de Notre-Dame-des-Landes, </a:t>
            </a:r>
            <a:r>
              <a:rPr lang="fr-FR" sz="1200" i="1" u="none">
                <a:solidFill>
                  <a:srgbClr val="0066FF"/>
                </a:solidFill>
                <a:latin typeface="Comic Sans MS" pitchFamily="66" charset="0"/>
              </a:rPr>
              <a:t>selon les sources</a:t>
            </a:r>
            <a:r>
              <a:rPr lang="fr-FR" sz="1200" u="none">
                <a:solidFill>
                  <a:srgbClr val="0066FF"/>
                </a:solidFill>
                <a:latin typeface="Comic Sans MS" pitchFamily="66" charset="0"/>
              </a:rPr>
              <a:t>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http://www.leparisien.fr/images/2014/02/22/3615667_nddl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63"/>
            <a:ext cx="9034463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4" descr="http://www.leparisien.fr/images/2014/02/22/3615667_nddl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0338" y="214313"/>
            <a:ext cx="2633662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http://www.metronews.fr/_internal/gxml%210/2qijkhn0ctpwx8acoz5fxkpvtmr4nbh$nj6e2jx5tf674286i5cnl8i5lri5wos/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88"/>
            <a:ext cx="9144000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Rectangle 4"/>
          <p:cNvSpPr>
            <a:spLocks noChangeArrowheads="1"/>
          </p:cNvSpPr>
          <p:nvPr/>
        </p:nvSpPr>
        <p:spPr bwMode="auto">
          <a:xfrm>
            <a:off x="142875" y="0"/>
            <a:ext cx="8858250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63 bus sont venus de toute la France pour cette manifestation, </a:t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soit deux fois plus que lors de sa «  chaîne humaine " à Notre-Dame-des-Landes</a:t>
            </a:r>
          </a:p>
        </p:txBody>
      </p:sp>
      <p:pic>
        <p:nvPicPr>
          <p:cNvPr id="37891" name="Picture 4" descr="C:\Users\Péchet\Desktop\VVINCI\GEDC01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00" y="5570538"/>
            <a:ext cx="1539875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lipse 4"/>
          <p:cNvSpPr/>
          <p:nvPr/>
        </p:nvSpPr>
        <p:spPr>
          <a:xfrm>
            <a:off x="7786688" y="5429250"/>
            <a:ext cx="928687" cy="357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7" name="Ellipse 6"/>
          <p:cNvSpPr/>
          <p:nvPr/>
        </p:nvSpPr>
        <p:spPr>
          <a:xfrm>
            <a:off x="7786688" y="6286500"/>
            <a:ext cx="500062" cy="571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8" name="Flèche courbée vers le haut 7"/>
          <p:cNvSpPr/>
          <p:nvPr/>
        </p:nvSpPr>
        <p:spPr>
          <a:xfrm rot="4792413">
            <a:off x="6460332" y="5809456"/>
            <a:ext cx="996950" cy="487363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501650" y="0"/>
            <a:ext cx="864235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fr-FR" u="none" dirty="0">
                <a:solidFill>
                  <a:srgbClr val="FF0000"/>
                </a:solidFill>
                <a:latin typeface="Comic Sans MS" pitchFamily="66" charset="0"/>
                <a:cs typeface="+mn-cs"/>
              </a:rPr>
              <a:t>520 tracteurs avaient également fait le déplacement, selon l'ACIPA,</a:t>
            </a:r>
            <a:br>
              <a:rPr lang="fr-FR" u="none" dirty="0">
                <a:solidFill>
                  <a:srgbClr val="FF0000"/>
                </a:solidFill>
                <a:latin typeface="Comic Sans MS" pitchFamily="66" charset="0"/>
                <a:cs typeface="+mn-cs"/>
              </a:rPr>
            </a:br>
            <a:r>
              <a:rPr lang="fr-FR" sz="1600" u="none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alors que la préfecture en a compté un seul,</a:t>
            </a:r>
            <a:br>
              <a:rPr lang="fr-FR" sz="1600" u="none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fr-FR" sz="1600" i="1" u="none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  <a:cs typeface="+mn-cs"/>
              </a:rPr>
              <a:t>( et encore c’était une petite grand-mère</a:t>
            </a:r>
            <a:br>
              <a:rPr lang="fr-FR" sz="1600" i="1" u="none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  <a:cs typeface="+mn-cs"/>
              </a:rPr>
            </a:br>
            <a:r>
              <a:rPr lang="fr-FR" sz="1600" i="1" u="none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  <a:cs typeface="+mn-cs"/>
              </a:rPr>
              <a:t>qui allait chercher son pain … )</a:t>
            </a:r>
          </a:p>
        </p:txBody>
      </p:sp>
      <p:pic>
        <p:nvPicPr>
          <p:cNvPr id="38914" name="Picture 4" descr="http://www.metronews.fr/_internal/gxml%210/2qijkhn0ctpwx8acoz5fxkpvtmr4nbh$5fg7uqu7fackd6bxly6kheqnwhhc0h0/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7562850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2" descr="C:\Users\Péchet\Desktop\dessins humours\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620713"/>
            <a:ext cx="41084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6" descr="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0425" y="4495800"/>
            <a:ext cx="1933575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ChangeArrowheads="1"/>
          </p:cNvSpPr>
          <p:nvPr/>
        </p:nvSpPr>
        <p:spPr bwMode="auto">
          <a:xfrm>
            <a:off x="214313" y="214313"/>
            <a:ext cx="8929687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                                                                La façade de l'Hôtel de Ville de Nantes,</a:t>
            </a:r>
            <a:r>
              <a:rPr lang="fr-FR" u="none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chemeClr val="bg1"/>
                </a:solidFill>
                <a:latin typeface="Comic Sans MS" pitchFamily="66" charset="0"/>
              </a:rPr>
            </a:br>
            <a:r>
              <a:rPr lang="fr-FR" u="none">
                <a:solidFill>
                  <a:schemeClr val="bg1"/>
                </a:solidFill>
                <a:latin typeface="Comic Sans MS" pitchFamily="66" charset="0"/>
              </a:rPr>
              <a:t>                                                                longtemps dirigé par Jean-Marc Ayrault,</a:t>
            </a:r>
            <a:br>
              <a:rPr lang="fr-FR" u="none">
                <a:solidFill>
                  <a:schemeClr val="bg1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                                                                </a:t>
            </a:r>
            <a:r>
              <a:rPr lang="fr-FR" u="none">
                <a:solidFill>
                  <a:schemeClr val="hlink"/>
                </a:solidFill>
                <a:latin typeface="Comic Sans MS" pitchFamily="66" charset="0"/>
              </a:rPr>
              <a:t>a été très vite recouverte de peinture. </a:t>
            </a:r>
          </a:p>
        </p:txBody>
      </p:sp>
      <p:pic>
        <p:nvPicPr>
          <p:cNvPr id="39938" name="Picture 2" descr="C:\Users\Péchet\Desktop\Suite image aéroport\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133600"/>
            <a:ext cx="7572375" cy="458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6" descr="https://encrypted-tbn0.gstatic.com/images?q=tbn:ANd9GcTWZ6bG6ii3Nf5QQwdnxqNu_UzTzcg8VubK_QPzzbonmp2s76yuz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071938" cy="203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 descr="https://encrypted-tbn3.gstatic.com/images?q=tbn:ANd9GcQVwU32OEJUknIJ3CRmsij5xo8QEDTvwWCBw5NW0D2_9qdPXpI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80975" y="-171450"/>
            <a:ext cx="2303463" cy="153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C:\Users\Péchet\Desktop\Suite image aéroport\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857250"/>
            <a:ext cx="8347075" cy="487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Rectangle 4"/>
          <p:cNvSpPr>
            <a:spLocks noChangeArrowheads="1"/>
          </p:cNvSpPr>
          <p:nvPr/>
        </p:nvSpPr>
        <p:spPr bwMode="auto">
          <a:xfrm>
            <a:off x="214313" y="0"/>
            <a:ext cx="89296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L'agence du groupe Vinci, rue de Strasbourg, a été saccagée</a:t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                                         malgré les palissades de bois qui la protégeaient. </a:t>
            </a:r>
          </a:p>
        </p:txBody>
      </p:sp>
      <p:sp>
        <p:nvSpPr>
          <p:cNvPr id="40963" name="Rectangle 5"/>
          <p:cNvSpPr>
            <a:spLocks noChangeArrowheads="1"/>
          </p:cNvSpPr>
          <p:nvPr/>
        </p:nvSpPr>
        <p:spPr bwMode="auto">
          <a:xfrm>
            <a:off x="0" y="5786438"/>
            <a:ext cx="8929688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fr-FR" u="none">
                <a:solidFill>
                  <a:srgbClr val="00B0F0"/>
                </a:solidFill>
              </a:rPr>
              <a:t>   </a:t>
            </a:r>
            <a:r>
              <a:rPr lang="fr-FR" u="none">
                <a:solidFill>
                  <a:srgbClr val="00B0F0"/>
                </a:solidFill>
                <a:latin typeface="Comic Sans MS" pitchFamily="66" charset="0"/>
              </a:rPr>
              <a:t>Une  « maladresse » ? Une provocation  ? Une manipulation ? … :</a:t>
            </a:r>
            <a:br>
              <a:rPr lang="fr-FR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B0F0"/>
                </a:solidFill>
                <a:latin typeface="Comic Sans MS" pitchFamily="66" charset="0"/>
              </a:rPr>
              <a:t>                </a:t>
            </a: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>autoriser le passage du cortège devant VINCI.</a:t>
            </a:r>
            <a:r>
              <a:rPr lang="fr-FR" u="none">
                <a:solidFill>
                  <a:srgbClr val="00B0F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i="1" u="none">
                <a:solidFill>
                  <a:srgbClr val="7030A0"/>
                </a:solidFill>
                <a:latin typeface="Comic Sans MS" pitchFamily="66" charset="0"/>
              </a:rPr>
              <a:t>                 → « Voila les voyous qui sont contre l’aéroport, des terroristes » …   </a:t>
            </a:r>
          </a:p>
        </p:txBody>
      </p:sp>
      <p:sp>
        <p:nvSpPr>
          <p:cNvPr id="7" name="Ellipse 6"/>
          <p:cNvSpPr/>
          <p:nvPr/>
        </p:nvSpPr>
        <p:spPr>
          <a:xfrm>
            <a:off x="4500563" y="928688"/>
            <a:ext cx="2786062" cy="1000125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C:\Users\Péchet\Desktop\Suite image aéroport\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038" y="285750"/>
            <a:ext cx="4721225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3" descr="C:\Users\Péchet\Desktop\Suite image aéroport\7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0"/>
            <a:ext cx="42672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4" descr="C:\Users\Péchet\Desktop\Suite image aéroport\8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3714750"/>
            <a:ext cx="45402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Rectangle 6"/>
          <p:cNvSpPr>
            <a:spLocks noChangeArrowheads="1"/>
          </p:cNvSpPr>
          <p:nvPr/>
        </p:nvSpPr>
        <p:spPr bwMode="auto">
          <a:xfrm>
            <a:off x="5000625" y="2714625"/>
            <a:ext cx="41433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</a:pP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Des manifestants avaient fabriqué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des masques à l'effigie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des espèces animales menacées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 par le projet d'aéroport</a:t>
            </a:r>
          </a:p>
        </p:txBody>
      </p:sp>
      <p:pic>
        <p:nvPicPr>
          <p:cNvPr id="41989" name="Picture 5" descr="C:\Users\Péchet\Desktop\Suite image aéroport\10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16500" y="4260850"/>
            <a:ext cx="4127500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0" name="Line 8"/>
          <p:cNvSpPr>
            <a:spLocks noChangeShapeType="1"/>
          </p:cNvSpPr>
          <p:nvPr/>
        </p:nvSpPr>
        <p:spPr bwMode="auto">
          <a:xfrm flipH="1">
            <a:off x="4140200" y="3716338"/>
            <a:ext cx="863600" cy="360362"/>
          </a:xfrm>
          <a:prstGeom prst="line">
            <a:avLst/>
          </a:prstGeom>
          <a:noFill/>
          <a:ln w="190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6" descr="http://www.leparisien.fr/images/2014/02/22/3615667_nddl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52705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12" descr="http://www.leparisien.fr/images/2014/02/22/3615667_nddl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250"/>
            <a:ext cx="3935413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10" descr="http://www.leparisien.fr/images/2014/02/22/3615667_nddl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40475" y="4995863"/>
            <a:ext cx="2803525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18" descr="http://www.leparisien.fr/images/2014/02/22/3615667_nddl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80038" y="11113"/>
            <a:ext cx="3763962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8" descr="http://www.leparisien.fr/images/2014/02/22/3615667_nddl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24525" y="2852738"/>
            <a:ext cx="305435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7" descr="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00250" y="5429250"/>
            <a:ext cx="3571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5" name="ZoneTexte 16"/>
          <p:cNvSpPr txBox="1">
            <a:spLocks noChangeArrowheads="1"/>
          </p:cNvSpPr>
          <p:nvPr/>
        </p:nvSpPr>
        <p:spPr bwMode="auto">
          <a:xfrm>
            <a:off x="4067175" y="4221163"/>
            <a:ext cx="16430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>
                <a:solidFill>
                  <a:srgbClr val="00B050"/>
                </a:solidFill>
                <a:latin typeface="Comic Sans MS" pitchFamily="66" charset="0"/>
              </a:rPr>
              <a:t>Défi :</a:t>
            </a:r>
          </a:p>
          <a:p>
            <a:r>
              <a:rPr lang="fr-FR" sz="1200" u="none">
                <a:solidFill>
                  <a:srgbClr val="FF0000"/>
                </a:solidFill>
                <a:latin typeface="Comic Sans MS" pitchFamily="66" charset="0"/>
              </a:rPr>
              <a:t>« Et vous</a:t>
            </a:r>
            <a:br>
              <a:rPr lang="fr-FR" sz="12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200" u="none">
                <a:solidFill>
                  <a:srgbClr val="FF0000"/>
                </a:solidFill>
                <a:latin typeface="Comic Sans MS" pitchFamily="66" charset="0"/>
              </a:rPr>
              <a:t>les pro-aéroport,</a:t>
            </a:r>
            <a:br>
              <a:rPr lang="fr-FR" sz="12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200" u="none">
                <a:solidFill>
                  <a:srgbClr val="0066FF"/>
                </a:solidFill>
                <a:latin typeface="Comic Sans MS" pitchFamily="66" charset="0"/>
              </a:rPr>
              <a:t>vous mobilisez ?</a:t>
            </a:r>
            <a:r>
              <a:rPr lang="fr-FR" sz="1200" u="none">
                <a:solidFill>
                  <a:srgbClr val="FF0000"/>
                </a:solidFill>
                <a:latin typeface="Comic Sans MS" pitchFamily="66" charset="0"/>
              </a:rPr>
              <a:t> »</a:t>
            </a:r>
            <a:r>
              <a:rPr lang="fr-FR" u="none">
                <a:solidFill>
                  <a:srgbClr val="FF0000"/>
                </a:solidFill>
              </a:rPr>
              <a:t/>
            </a:r>
            <a:br>
              <a:rPr lang="fr-FR" u="none">
                <a:solidFill>
                  <a:srgbClr val="FF0000"/>
                </a:solidFill>
              </a:rPr>
            </a:br>
            <a:endParaRPr lang="fr-FR" sz="9600" u="none">
              <a:solidFill>
                <a:srgbClr val="FF0000"/>
              </a:solidFill>
            </a:endParaRPr>
          </a:p>
        </p:txBody>
      </p:sp>
      <p:pic>
        <p:nvPicPr>
          <p:cNvPr id="43016" name="Picture 4" descr="https://encrypted-tbn3.gstatic.com/images?q=tbn:ANd9GcS5aIhYPNWl-HOgCtZaqxCAiXd3uXzdpcdeB5h3LcuTPfXG2t9r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6313" y="5143500"/>
            <a:ext cx="928687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7" name="Rectangle 19"/>
          <p:cNvSpPr>
            <a:spLocks noChangeArrowheads="1"/>
          </p:cNvSpPr>
          <p:nvPr/>
        </p:nvSpPr>
        <p:spPr bwMode="auto">
          <a:xfrm rot="-170796">
            <a:off x="4786313" y="5668963"/>
            <a:ext cx="69215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7200" u="none">
                <a:solidFill>
                  <a:srgbClr val="FF0000"/>
                </a:solidFill>
              </a:rPr>
              <a:t>?</a:t>
            </a:r>
            <a:endParaRPr lang="fr-FR" sz="7200" u="none"/>
          </a:p>
        </p:txBody>
      </p:sp>
      <p:sp>
        <p:nvSpPr>
          <p:cNvPr id="11" name="Ellipse 10"/>
          <p:cNvSpPr/>
          <p:nvPr/>
        </p:nvSpPr>
        <p:spPr>
          <a:xfrm>
            <a:off x="3779838" y="3929063"/>
            <a:ext cx="2149475" cy="29289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332656"/>
            <a:ext cx="8496622" cy="4525963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fr-FR" sz="1800" b="1" u="sng" dirty="0" smtClean="0">
                <a:solidFill>
                  <a:srgbClr val="FF9900"/>
                </a:solidFill>
                <a:latin typeface="Comic Sans MS" panose="030F0702030302020204" pitchFamily="66" charset="0"/>
              </a:rPr>
              <a:t>La CGT défend le maintien du Site actuel :</a:t>
            </a:r>
            <a:r>
              <a:rPr lang="fr-FR" sz="1800" b="1" dirty="0" smtClean="0">
                <a:solidFill>
                  <a:srgbClr val="FF9900"/>
                </a:solidFill>
                <a:latin typeface="Comic Sans MS" panose="030F0702030302020204" pitchFamily="66" charset="0"/>
              </a:rPr>
              <a:t> </a:t>
            </a:r>
            <a:r>
              <a:rPr lang="fr-FR" sz="1600" i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Presse-Océan 10/07/2015</a:t>
            </a:r>
            <a:br>
              <a:rPr lang="fr-FR" sz="1600" i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</a:br>
            <a:r>
              <a:rPr lang="fr-FR" sz="800" i="1" dirty="0" smtClean="0">
                <a:latin typeface="Comic Sans MS" panose="030F0702030302020204" pitchFamily="66" charset="0"/>
              </a:rPr>
              <a:t>,</a:t>
            </a:r>
            <a:r>
              <a:rPr lang="fr-FR" sz="16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/>
            </a:r>
            <a:br>
              <a:rPr lang="fr-FR" sz="1600" dirty="0" smtClean="0">
                <a:solidFill>
                  <a:srgbClr val="00B0F0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La CGT 44 prend </a:t>
            </a:r>
            <a:r>
              <a:rPr lang="fr-FR" sz="1600" b="1" u="sng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clairement</a:t>
            </a:r>
            <a:r>
              <a:rPr lang="fr-FR" sz="16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positon pour le maintien de l’aéroport actuel </a:t>
            </a:r>
            <a: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:</a:t>
            </a:r>
            <a:b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une position « murement réfléchie », dixit le secrétaire départemental Fabrice David, fruit d’une réflexion de 18 mois menée en interne.</a:t>
            </a:r>
            <a:br>
              <a:rPr lang="fr-FR" sz="16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</a:br>
            <a:r>
              <a:rPr lang="fr-FR" sz="16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Impact environnemental, financements, accès, sécurité, emploi</a:t>
            </a:r>
            <a:r>
              <a:rPr lang="fr-FR" sz="1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…</a:t>
            </a:r>
            <a:br>
              <a:rPr lang="fr-FR" sz="1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Le syndicat a étudié </a:t>
            </a:r>
            <a:r>
              <a:rPr lang="fr-FR" sz="1600" u="sng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tous les aspect</a:t>
            </a:r>
            <a:r>
              <a:rPr lang="fr-FR" sz="1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du projet. </a:t>
            </a:r>
            <a: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Et en est arrivé à la conclusion que :</a:t>
            </a:r>
            <a:br>
              <a:rPr lang="fr-FR" sz="1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« le maintien de l’aéroport sur le site actuel,</a:t>
            </a:r>
            <a:b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avec les améliorations nécessaires en terme de </a:t>
            </a:r>
            <a:r>
              <a:rPr lang="fr-FR" sz="16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sécurité, d’accès et d’usage,</a:t>
            </a:r>
            <a:br>
              <a:rPr lang="fr-FR" sz="16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présente </a:t>
            </a:r>
            <a:r>
              <a:rPr lang="fr-FR" sz="16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davantage d’atouts que la construction d’un nouvel aéroport à NDDL</a:t>
            </a:r>
            <a: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 »</a:t>
            </a:r>
            <a:b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La CGT s’inquiète pour </a:t>
            </a:r>
            <a:r>
              <a:rPr lang="fr-FR" sz="1600" u="sng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la </a:t>
            </a:r>
            <a:r>
              <a:rPr lang="fr-FR" sz="16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mobilité,</a:t>
            </a:r>
            <a:r>
              <a:rPr lang="fr-FR" sz="1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/>
            </a:r>
            <a:br>
              <a:rPr lang="fr-FR" sz="1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et le </a:t>
            </a:r>
            <a:r>
              <a:rPr lang="fr-FR" sz="1600" u="sng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logement des 2000 salariés </a:t>
            </a:r>
            <a:r>
              <a:rPr lang="fr-FR" sz="1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dont l’emploi est transféré ;</a:t>
            </a:r>
            <a:r>
              <a:rPr lang="fr-FR" sz="1600" dirty="0" smtClean="0">
                <a:solidFill>
                  <a:srgbClr val="0066FF"/>
                </a:solidFill>
                <a:latin typeface="Comic Sans MS" panose="030F0702030302020204" pitchFamily="66" charset="0"/>
              </a:rPr>
              <a:t/>
            </a:r>
            <a:br>
              <a:rPr lang="fr-FR" sz="1600" dirty="0" smtClean="0">
                <a:solidFill>
                  <a:srgbClr val="0066FF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rgbClr val="0066FF"/>
                </a:solidFill>
                <a:latin typeface="Comic Sans MS" panose="030F0702030302020204" pitchFamily="66" charset="0"/>
              </a:rPr>
              <a:t>s’inquiète pour </a:t>
            </a:r>
            <a:r>
              <a:rPr lang="fr-FR" sz="1600" u="sng" dirty="0" smtClean="0">
                <a:solidFill>
                  <a:srgbClr val="0066FF"/>
                </a:solidFill>
                <a:latin typeface="Comic Sans MS" panose="030F0702030302020204" pitchFamily="66" charset="0"/>
              </a:rPr>
              <a:t>l’usine Airbus de </a:t>
            </a:r>
            <a:r>
              <a:rPr lang="fr-FR" sz="1600" u="sng" dirty="0" err="1" smtClean="0">
                <a:solidFill>
                  <a:srgbClr val="0066FF"/>
                </a:solidFill>
                <a:latin typeface="Comic Sans MS" panose="030F0702030302020204" pitchFamily="66" charset="0"/>
              </a:rPr>
              <a:t>Bougunenais</a:t>
            </a:r>
            <a:r>
              <a:rPr lang="fr-FR" sz="1600" u="sng" dirty="0" smtClean="0">
                <a:solidFill>
                  <a:srgbClr val="0066FF"/>
                </a:solidFill>
                <a:latin typeface="Comic Sans MS" panose="030F0702030302020204" pitchFamily="66" charset="0"/>
              </a:rPr>
              <a:t> qui serait fragilisée</a:t>
            </a:r>
            <a:r>
              <a:rPr lang="fr-FR" sz="1600" dirty="0" smtClean="0">
                <a:solidFill>
                  <a:srgbClr val="0066FF"/>
                </a:solidFill>
                <a:latin typeface="Comic Sans MS" panose="030F0702030302020204" pitchFamily="66" charset="0"/>
              </a:rPr>
              <a:t/>
            </a:r>
            <a:br>
              <a:rPr lang="fr-FR" sz="1600" dirty="0" smtClean="0">
                <a:solidFill>
                  <a:srgbClr val="0066FF"/>
                </a:solidFill>
                <a:latin typeface="Comic Sans MS" panose="030F0702030302020204" pitchFamily="66" charset="0"/>
              </a:rPr>
            </a:br>
            <a:r>
              <a:rPr lang="fr-FR" sz="1600" dirty="0" smtClean="0">
                <a:solidFill>
                  <a:srgbClr val="0066FF"/>
                </a:solidFill>
                <a:latin typeface="Comic Sans MS" panose="030F0702030302020204" pitchFamily="66" charset="0"/>
              </a:rPr>
              <a:t>si la piste actuelle n’est pas maintenue </a:t>
            </a:r>
            <a:r>
              <a:rPr lang="fr-FR" sz="1600" i="1" dirty="0" smtClean="0">
                <a:solidFill>
                  <a:srgbClr val="0066FF"/>
                </a:solidFill>
                <a:latin typeface="Comic Sans MS" panose="030F0702030302020204" pitchFamily="66" charset="0"/>
              </a:rPr>
              <a:t>( ce qui n’est pas à l’ordre du jour )</a:t>
            </a:r>
            <a: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fr-FR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endParaRPr lang="fr-FR" sz="1400" i="1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C:\Users\Utilisateur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252648"/>
            <a:ext cx="2470080" cy="1500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tilisateur\Desktop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680" y="5373216"/>
            <a:ext cx="2532577" cy="826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1811512" y="764704"/>
            <a:ext cx="2488336" cy="57606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4" descr="https://encrypted-tbn2.gstatic.com/images?q=tbn:ANd9GcTUiGw6MK4rm8pN2xFYBvuE1FCKKtyzMxzI9Ee_4SqMzChUNVqqJ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36353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Rectangle 5"/>
          <p:cNvSpPr>
            <a:spLocks noChangeArrowheads="1"/>
          </p:cNvSpPr>
          <p:nvPr/>
        </p:nvSpPr>
        <p:spPr bwMode="auto">
          <a:xfrm>
            <a:off x="0" y="2286000"/>
            <a:ext cx="9144000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fr-FR" sz="1600" u="none">
                <a:solidFill>
                  <a:srgbClr val="00B050"/>
                </a:solidFill>
                <a:latin typeface="Comic Sans MS" pitchFamily="66" charset="0"/>
              </a:rPr>
              <a:t> L’aéroport de Genève, qui a une surface semblable</a:t>
            </a:r>
            <a:br>
              <a:rPr lang="fr-FR" sz="1600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00B050"/>
                </a:solidFill>
                <a:latin typeface="Comic Sans MS" pitchFamily="66" charset="0"/>
              </a:rPr>
              <a:t>et avec une seule piste ( comme à Nantes ),  </a:t>
            </a:r>
          </a:p>
          <a:p>
            <a:pPr>
              <a:lnSpc>
                <a:spcPct val="140000"/>
              </a:lnSpc>
            </a:pPr>
            <a:r>
              <a:rPr lang="fr-FR" sz="1600" u="none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fr-FR" sz="1600" u="none">
                <a:solidFill>
                  <a:srgbClr val="0066FF"/>
                </a:solidFill>
                <a:latin typeface="Comic Sans MS" pitchFamily="66" charset="0"/>
              </a:rPr>
              <a:t>a accueilli, l’an passé, 193 000 mouvements</a:t>
            </a:r>
            <a:br>
              <a:rPr lang="fr-FR" sz="1600" u="none">
                <a:solidFill>
                  <a:srgbClr val="0066FF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0066FF"/>
                </a:solidFill>
                <a:latin typeface="Comic Sans MS" pitchFamily="66" charset="0"/>
              </a:rPr>
              <a:t>et 14 millions de passagers</a:t>
            </a:r>
          </a:p>
        </p:txBody>
      </p:sp>
      <p:pic>
        <p:nvPicPr>
          <p:cNvPr id="44035" name="Picture 10" descr="https://encrypted-tbn1.gstatic.com/images?q=tbn:ANd9GcRyasEl5ysQSa3sfaYeDX_Oe1ZQ3VT5mcEp-X_fiLYnb9rITY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4437063"/>
            <a:ext cx="1857375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2" descr="https://encrypted-tbn2.gstatic.com/images?q=tbn:ANd9GcQXvboVEEP-X1mWBwmq_hkRnv_fk6ZVYojqBIp1nJzSkJBnEyY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471988"/>
            <a:ext cx="3205163" cy="238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214313" y="3643313"/>
            <a:ext cx="6429375" cy="85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  <a:t>↑  Ouest-France </a:t>
            </a:r>
            <a:r>
              <a:rPr lang="fr-FR" sz="1000" i="1" u="none">
                <a:solidFill>
                  <a:srgbClr val="FFFF99"/>
                </a:solidFill>
                <a:latin typeface="Comic Sans MS" pitchFamily="66" charset="0"/>
              </a:rPr>
              <a:t>le 23/12/2014</a:t>
            </a: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  <a:t>,  réponse des opposants à l’aéroport,</a:t>
            </a:r>
            <a:b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  <a:t>suite à la pseudo saturation de l’actuel aéroport de Nantes-Altantique </a:t>
            </a:r>
            <a:b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  <a:t>( </a:t>
            </a:r>
            <a:r>
              <a:rPr lang="fr-FR" sz="1000" i="1" u="none">
                <a:solidFill>
                  <a:srgbClr val="FFFF99"/>
                </a:solidFill>
                <a:latin typeface="Comic Sans MS" pitchFamily="66" charset="0"/>
              </a:rPr>
              <a:t>article du  20 </a:t>
            </a: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  <a:t>)</a:t>
            </a:r>
          </a:p>
        </p:txBody>
      </p:sp>
      <p:pic>
        <p:nvPicPr>
          <p:cNvPr id="44038" name="Picture 10" descr="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35600" y="0"/>
            <a:ext cx="370840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Picture 11" descr="1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18163" y="2636838"/>
            <a:ext cx="3525837" cy="153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0" name="Picture 12" descr="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51500" y="4437063"/>
            <a:ext cx="3348038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https://encrypted-tbn2.gstatic.com/images?q=tbn:ANd9GcSRG5wVVmvbp6rF2xsjRMBtPXoltr1TmXu3cvZcq4RrZH17ltj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7600" y="260350"/>
            <a:ext cx="42164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8" name="Rectangle 5"/>
          <p:cNvSpPr>
            <a:spLocks noChangeArrowheads="1"/>
          </p:cNvSpPr>
          <p:nvPr/>
        </p:nvSpPr>
        <p:spPr bwMode="auto">
          <a:xfrm>
            <a:off x="4643438" y="3252788"/>
            <a:ext cx="4500562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fr-FR" sz="1400" i="1" u="none">
                <a:solidFill>
                  <a:srgbClr val="FF0000"/>
                </a:solidFill>
                <a:latin typeface="Comic Sans MS" pitchFamily="66" charset="0"/>
              </a:rPr>
              <a:t>Un engagement déterminé contre ce projet  ↑ :</a:t>
            </a:r>
          </a:p>
          <a:p>
            <a:pPr>
              <a:lnSpc>
                <a:spcPct val="140000"/>
              </a:lnSpc>
            </a:pPr>
            <a:r>
              <a:rPr lang="fr-FR" sz="1400" i="1" u="none">
                <a:solidFill>
                  <a:srgbClr val="FF0000"/>
                </a:solidFill>
                <a:latin typeface="Comic Sans MS" pitchFamily="66" charset="0"/>
              </a:rPr>
              <a:t>en 2012 : une grève de la faim … on ne lâche rien !  </a:t>
            </a:r>
            <a:r>
              <a:rPr lang="fr-FR" sz="1400" b="1" i="1" u="none">
                <a:solidFill>
                  <a:srgbClr val="FF0000"/>
                </a:solidFill>
                <a:latin typeface="Comic Sans MS" pitchFamily="66" charset="0"/>
              </a:rPr>
              <a:t>↓</a:t>
            </a:r>
          </a:p>
        </p:txBody>
      </p:sp>
      <p:pic>
        <p:nvPicPr>
          <p:cNvPr id="45059" name="Picture 2" descr="https://encrypted-tbn3.gstatic.com/images?q=tbn:ANd9GcTn4l0BFhMI_IIRI08R8AGuqbLHjE54Lt2Xg6XBFeWILmiOShc8o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5238" y="4160838"/>
            <a:ext cx="4068762" cy="269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7" descr="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4775200"/>
            <a:ext cx="3671888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9" descr="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0"/>
            <a:ext cx="4105275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4" descr="https://encrypted-tbn3.gstatic.com/images?q=tbn:ANd9GcTEKgfm3fgDHnXCbK8cJDRT5rnfRBA0sPM-icW5oM-kQ5rqvzuj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14313" y="2786063"/>
            <a:ext cx="2033588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Picture 8" descr="1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14500" y="2678113"/>
            <a:ext cx="2786063" cy="18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4" descr="http://www.notredamedeslandes2013.org/images/fiches-techniques/fich04-schema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628775"/>
            <a:ext cx="7715250" cy="448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Rectangle 5"/>
          <p:cNvSpPr>
            <a:spLocks noChangeArrowheads="1"/>
          </p:cNvSpPr>
          <p:nvPr/>
        </p:nvSpPr>
        <p:spPr bwMode="auto">
          <a:xfrm>
            <a:off x="0" y="0"/>
            <a:ext cx="91440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fr-FR" sz="1600" u="none">
                <a:solidFill>
                  <a:srgbClr val="00B050"/>
                </a:solidFill>
                <a:latin typeface="Comic Sans MS" pitchFamily="66" charset="0"/>
              </a:rPr>
              <a:t>La croissance du nombre de passagers s’est accompagnée d’une stabilité du nombres d’avions,</a:t>
            </a: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00B0F0"/>
                </a:solidFill>
                <a:latin typeface="Comic Sans MS" pitchFamily="66" charset="0"/>
              </a:rPr>
              <a:t>Les appareils anciens sont remplacés par des appareils de plus grandes capacité.</a:t>
            </a: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On voit même un recul en pente douce du nombre de décollages et d’ atterrissages à Nantes :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FF99"/>
                </a:solidFill>
                <a:latin typeface="Comic Sans MS" pitchFamily="66" charset="0"/>
              </a:rPr>
              <a:t>47921 en 2012 ; </a:t>
            </a:r>
            <a:r>
              <a:rPr lang="fr-FR" sz="1600" u="none">
                <a:solidFill>
                  <a:srgbClr val="FF5050"/>
                </a:solidFill>
                <a:latin typeface="Comic Sans MS" pitchFamily="66" charset="0"/>
              </a:rPr>
              <a:t>46964 en 2013 ; </a:t>
            </a:r>
            <a:r>
              <a:rPr lang="fr-FR" sz="1600" u="none">
                <a:solidFill>
                  <a:srgbClr val="0070C0"/>
                </a:solidFill>
                <a:latin typeface="Comic Sans MS" pitchFamily="66" charset="0"/>
              </a:rPr>
              <a:t>45000 en 2014, </a:t>
            </a:r>
            <a:r>
              <a:rPr lang="fr-FR" sz="1400" i="1" u="none">
                <a:solidFill>
                  <a:srgbClr val="FFFF00"/>
                </a:solidFill>
                <a:latin typeface="Comic Sans MS" pitchFamily="66" charset="0"/>
              </a:rPr>
              <a:t>( chiffres Vinci – aéroport )   </a:t>
            </a:r>
            <a:r>
              <a:rPr lang="fr-FR" sz="1400" b="1" i="1" u="none">
                <a:solidFill>
                  <a:srgbClr val="CC3300"/>
                </a:solidFill>
                <a:latin typeface="Comic Sans MS" pitchFamily="66" charset="0"/>
              </a:rPr>
              <a:t>* </a:t>
            </a:r>
          </a:p>
        </p:txBody>
      </p:sp>
      <p:sp>
        <p:nvSpPr>
          <p:cNvPr id="46083" name="Rectangle 5"/>
          <p:cNvSpPr>
            <a:spLocks noChangeArrowheads="1"/>
          </p:cNvSpPr>
          <p:nvPr/>
        </p:nvSpPr>
        <p:spPr bwMode="auto">
          <a:xfrm>
            <a:off x="142875" y="6248400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  <a:t>↑ </a:t>
            </a:r>
            <a:r>
              <a:rPr lang="fr-FR" sz="1200" b="1" i="1" u="none">
                <a:solidFill>
                  <a:srgbClr val="CC3300"/>
                </a:solidFill>
                <a:latin typeface="Comic Sans MS" pitchFamily="66" charset="0"/>
              </a:rPr>
              <a:t>*  </a:t>
            </a: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  <a:t>Ouest-France </a:t>
            </a:r>
            <a:r>
              <a:rPr lang="fr-FR" sz="1000" i="1" u="none">
                <a:solidFill>
                  <a:srgbClr val="FFFF99"/>
                </a:solidFill>
                <a:latin typeface="Comic Sans MS" pitchFamily="66" charset="0"/>
              </a:rPr>
              <a:t>le 23/12/2014</a:t>
            </a: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  <a:t>,  réponse des opposants à l’aéroport, </a:t>
            </a:r>
            <a:b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  <a:t>suite à la pseudo saturation de l’actuel aéroport de Nantes-Alantique  ( </a:t>
            </a:r>
            <a:r>
              <a:rPr lang="fr-FR" sz="1000" i="1" u="none">
                <a:solidFill>
                  <a:srgbClr val="FFFF99"/>
                </a:solidFill>
                <a:latin typeface="Comic Sans MS" pitchFamily="66" charset="0"/>
              </a:rPr>
              <a:t>article du  20 </a:t>
            </a: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</a:rPr>
              <a:t>)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8" descr="121021 Mise au po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68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6" name="Rectangle 5"/>
          <p:cNvSpPr>
            <a:spLocks noChangeArrowheads="1"/>
          </p:cNvSpPr>
          <p:nvPr/>
        </p:nvSpPr>
        <p:spPr bwMode="auto">
          <a:xfrm>
            <a:off x="5472113" y="0"/>
            <a:ext cx="367188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  <a:defRPr/>
            </a:pPr>
            <a:r>
              <a:rPr lang="fr-FR" i="1" u="none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Un </a:t>
            </a:r>
            <a:r>
              <a:rPr lang="fr-FR" i="1">
                <a:solidFill>
                  <a:srgbClr val="FFFF99"/>
                </a:solidFill>
                <a:latin typeface="Comic Sans MS" pitchFamily="66" charset="0"/>
              </a:rPr>
              <a:t>dialogue « démocratique » :</a:t>
            </a:r>
            <a:br>
              <a:rPr lang="fr-FR" i="1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i="1" u="none">
                <a:solidFill>
                  <a:srgbClr val="FFFF99"/>
                </a:solidFill>
                <a:latin typeface="Comic Sans MS" pitchFamily="66" charset="0"/>
              </a:rPr>
              <a:t>- une « main tendue »</a:t>
            </a:r>
          </a:p>
          <a:p>
            <a:pPr>
              <a:lnSpc>
                <a:spcPct val="140000"/>
              </a:lnSpc>
              <a:defRPr/>
            </a:pPr>
            <a:r>
              <a:rPr lang="fr-FR" i="1" u="none">
                <a:solidFill>
                  <a:srgbClr val="FFFF99"/>
                </a:solidFill>
                <a:latin typeface="Comic Sans MS" pitchFamily="66" charset="0"/>
              </a:rPr>
              <a:t>← à « bâton rompu »</a:t>
            </a:r>
          </a:p>
        </p:txBody>
      </p:sp>
      <p:pic>
        <p:nvPicPr>
          <p:cNvPr id="47107" name="Picture 6" descr="ANd9GcTS3Obn0Q8qEruXo5VEi-JQoF4g8GCf8t8EznERHD0tQLj_EH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5124450"/>
            <a:ext cx="263842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Picture 8" descr="ANd9GcQ7rBJ7npK-jNolCCNZ3gjXHiehHZFYop7T5Cz3_CjefQeOBH_iv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525" y="3213100"/>
            <a:ext cx="3240088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10" descr="ANd9GcSsNDq6xa309mb5m7lVpeWypNVaYYrTI8uhSlEs2U0Bh243H6u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036888"/>
            <a:ext cx="20510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Picture 12" descr="ANd9GcQ-vB4wvpvJs3xJ4_XCDq8xG_inET0DUoqPCRX3xYQBU57CRsSXbw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6825" y="1412875"/>
            <a:ext cx="26765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1" name="Picture 14" descr="ANd9GcThYWnRrRjWxJFyX7-8Ey2gczZNbwipQxsKBRpalEFjCrHsgWsagQ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16863" y="1412875"/>
            <a:ext cx="1227137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2" name="Picture 16" descr="ANd9GcR0VGHRMxRYn06vqwTlJZK5S45TBaPf2UdXXx00ePWu3wDdsBH-KQ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04025" y="5267325"/>
            <a:ext cx="233997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http://www.leparisien.fr/images/2014/02/22/3615667_nddl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11638" cy="279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Picture 4" descr="http://www.leparisien.fr/images/2014/02/22/3615667_nddl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762375"/>
            <a:ext cx="44196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6" descr="http://www.leparisien.fr/images/2014/02/22/3615667_nddl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0" y="0"/>
            <a:ext cx="4286250" cy="277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12" descr="https://encrypted-tbn2.gstatic.com/images?q=tbn:ANd9GcRxbFFLFsNzamoRK3Cnxf_i3YvrVltNpep9FioWiF19K08y_5W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88" y="4587875"/>
            <a:ext cx="3643312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14" descr="https://encrypted-tbn0.gstatic.com/images?q=tbn:ANd9GcTIJ-9ZvuV2EjePSBDefhR-9dMInNM92HDERvs0UuOfHA4_B0JG-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24450" y="3143250"/>
            <a:ext cx="401955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4" name="Text Box 8"/>
          <p:cNvSpPr txBox="1">
            <a:spLocks noChangeArrowheads="1"/>
          </p:cNvSpPr>
          <p:nvPr/>
        </p:nvSpPr>
        <p:spPr bwMode="auto">
          <a:xfrm>
            <a:off x="500063" y="2928938"/>
            <a:ext cx="46783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Ce projet d’aéroport :</a:t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                </a:t>
            </a: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une « catastrophe aérienne » !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4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0865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Picture 5" descr="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07088" y="1052513"/>
            <a:ext cx="3203575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7" descr="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709988"/>
            <a:ext cx="4500563" cy="314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8" descr="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15150" y="3709988"/>
            <a:ext cx="2228850" cy="314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Picture 8" descr="https://encrypted-tbn0.gstatic.com/images?q=tbn:ANd9GcRczZpNTxa0jvlf0_DlStp56Hv5rhFHc-l5XuhD40H73kGKh24X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72013" y="3783013"/>
            <a:ext cx="2071687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8" name="Text Box 8"/>
          <p:cNvSpPr txBox="1">
            <a:spLocks noChangeArrowheads="1"/>
          </p:cNvSpPr>
          <p:nvPr/>
        </p:nvSpPr>
        <p:spPr bwMode="auto">
          <a:xfrm>
            <a:off x="5810250" y="4763"/>
            <a:ext cx="32829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rgbClr val="FFFF00"/>
                </a:solidFill>
                <a:latin typeface="Comic Sans MS" pitchFamily="66" charset="0"/>
              </a:rPr>
              <a:t> Non à ce projet</a:t>
            </a: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, un exemple</a:t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 de « développement »</a:t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 </a:t>
            </a: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toujours plus prédateur !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6" descr="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14313"/>
            <a:ext cx="5078412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8" name="Picture 7" descr="1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188913"/>
            <a:ext cx="2643188" cy="397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4" descr="https://encrypted-tbn3.gstatic.com/images?q=tbn:ANd9GcQy9faSCUckgLF8crXyaycGMPdIdtn0z-uT-Tf_gAQwNtlZl_3b0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" y="4217988"/>
            <a:ext cx="3286125" cy="282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à coins arrondis 9"/>
          <p:cNvSpPr/>
          <p:nvPr/>
        </p:nvSpPr>
        <p:spPr>
          <a:xfrm rot="19186920">
            <a:off x="1131888" y="3960813"/>
            <a:ext cx="1401762" cy="11430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50181" name="ZoneTexte 10"/>
          <p:cNvSpPr txBox="1">
            <a:spLocks noChangeArrowheads="1"/>
          </p:cNvSpPr>
          <p:nvPr/>
        </p:nvSpPr>
        <p:spPr bwMode="auto">
          <a:xfrm rot="-2592886">
            <a:off x="1147763" y="4081463"/>
            <a:ext cx="153035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u="none">
                <a:solidFill>
                  <a:srgbClr val="FF0000"/>
                </a:solidFill>
              </a:rPr>
              <a:t>Nous tenons à remercier</a:t>
            </a:r>
            <a:br>
              <a:rPr lang="fr-FR" sz="900" u="none">
                <a:solidFill>
                  <a:srgbClr val="FF0000"/>
                </a:solidFill>
              </a:rPr>
            </a:br>
            <a:r>
              <a:rPr lang="fr-FR" sz="900" u="none">
                <a:solidFill>
                  <a:srgbClr val="FF0000"/>
                </a:solidFill>
              </a:rPr>
              <a:t>nos petits enfants</a:t>
            </a:r>
            <a:br>
              <a:rPr lang="fr-FR" sz="900" u="none">
                <a:solidFill>
                  <a:srgbClr val="FF0000"/>
                </a:solidFill>
              </a:rPr>
            </a:br>
            <a:r>
              <a:rPr lang="fr-FR" sz="900" u="none">
                <a:solidFill>
                  <a:srgbClr val="FF0000"/>
                </a:solidFill>
              </a:rPr>
              <a:t>sans qui ces plans</a:t>
            </a:r>
            <a:br>
              <a:rPr lang="fr-FR" sz="900" u="none">
                <a:solidFill>
                  <a:srgbClr val="FF0000"/>
                </a:solidFill>
              </a:rPr>
            </a:br>
            <a:r>
              <a:rPr lang="fr-FR" sz="900" u="none">
                <a:solidFill>
                  <a:srgbClr val="FF0000"/>
                </a:solidFill>
              </a:rPr>
              <a:t>de sauvetage</a:t>
            </a:r>
            <a:br>
              <a:rPr lang="fr-FR" sz="900" u="none">
                <a:solidFill>
                  <a:srgbClr val="FF0000"/>
                </a:solidFill>
              </a:rPr>
            </a:br>
            <a:r>
              <a:rPr lang="fr-FR" sz="900" u="none">
                <a:solidFill>
                  <a:srgbClr val="FF0000"/>
                </a:solidFill>
              </a:rPr>
              <a:t>ne seraient pas possible</a:t>
            </a:r>
          </a:p>
        </p:txBody>
      </p:sp>
      <p:sp>
        <p:nvSpPr>
          <p:cNvPr id="50182" name="ZoneTexte 11"/>
          <p:cNvSpPr txBox="1">
            <a:spLocks noChangeArrowheads="1"/>
          </p:cNvSpPr>
          <p:nvPr/>
        </p:nvSpPr>
        <p:spPr bwMode="auto">
          <a:xfrm>
            <a:off x="3995738" y="4022725"/>
            <a:ext cx="1871662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← Une dette publique : + de 2000 milliards d’€uro.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9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9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7575D1"/>
                </a:solidFill>
                <a:latin typeface="Comic Sans MS" pitchFamily="66" charset="0"/>
              </a:rPr>
              <a:t>Arrêtons de « graisser » du n’importe quoi !</a:t>
            </a:r>
          </a:p>
        </p:txBody>
      </p:sp>
      <p:sp>
        <p:nvSpPr>
          <p:cNvPr id="13" name="Ellipse 12"/>
          <p:cNvSpPr/>
          <p:nvPr/>
        </p:nvSpPr>
        <p:spPr>
          <a:xfrm>
            <a:off x="4286250" y="428625"/>
            <a:ext cx="1357313" cy="1000125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cxnSp>
        <p:nvCxnSpPr>
          <p:cNvPr id="15" name="Connecteur droit avec flèche 14"/>
          <p:cNvCxnSpPr/>
          <p:nvPr/>
        </p:nvCxnSpPr>
        <p:spPr>
          <a:xfrm rot="5400000">
            <a:off x="3178969" y="3593306"/>
            <a:ext cx="4629150" cy="142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185" name="Picture 2" descr="https://encrypted-tbn3.gstatic.com/images?q=tbn:ANd9GcRGWUlSRIIQvfnI_FCw4yHcj16CD2xNT0aDtQto9X9SJ5d7vC3OKQ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5963" y="4437063"/>
            <a:ext cx="3348037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4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1913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2" name="Picture 5" descr="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50" y="0"/>
            <a:ext cx="2928938" cy="269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6" descr="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5" y="4143375"/>
            <a:ext cx="414337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8" descr="8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572000"/>
            <a:ext cx="47148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8" descr="https://encrypted-tbn3.gstatic.com/images?q=tbn:ANd9GcSeZSvlJF-wlo0feqF9cKwG2f273dEagNT5L3xU6rIn2bU26Wad2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50" y="2857500"/>
            <a:ext cx="4462463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5429250" y="2857500"/>
            <a:ext cx="3429000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</a:pPr>
            <a:r>
              <a:rPr lang="fr-FR" sz="1400" u="none">
                <a:solidFill>
                  <a:srgbClr val="CC3300"/>
                </a:solidFill>
                <a:latin typeface="Comic Sans MS" pitchFamily="66" charset="0"/>
              </a:rPr>
              <a:t>Un gros permis de 450 millions d’€uros</a:t>
            </a:r>
            <a:br>
              <a:rPr lang="fr-FR" sz="1400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FFFF00"/>
                </a:solidFill>
                <a:latin typeface="Comic Sans MS" pitchFamily="66" charset="0"/>
              </a:rPr>
              <a:t>toujours en cours d’instruction.</a:t>
            </a:r>
            <a:r>
              <a:rPr lang="fr-FR" sz="1400" u="none">
                <a:solidFill>
                  <a:srgbClr val="CC3300"/>
                </a:solidFill>
                <a:latin typeface="Comic Sans MS" pitchFamily="66" charset="0"/>
              </a:rPr>
              <a:t/>
            </a:r>
            <a:br>
              <a:rPr lang="fr-FR" sz="1400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00B050"/>
                </a:solidFill>
                <a:latin typeface="Comic Sans MS" pitchFamily="66" charset="0"/>
              </a:rPr>
              <a:t>Il n’a pas été rendu public  …</a:t>
            </a:r>
            <a:r>
              <a:rPr lang="fr-FR" sz="1400" u="none">
                <a:solidFill>
                  <a:srgbClr val="CC3300"/>
                </a:solidFill>
              </a:rPr>
              <a:t/>
            </a:r>
            <a:br>
              <a:rPr lang="fr-FR" sz="1400" u="none">
                <a:solidFill>
                  <a:srgbClr val="CC3300"/>
                </a:solidFill>
              </a:rPr>
            </a:br>
            <a:r>
              <a:rPr lang="fr-FR" sz="1200" i="1" u="none">
                <a:solidFill>
                  <a:srgbClr val="0070C0"/>
                </a:solidFill>
                <a:latin typeface="Comic Sans MS" pitchFamily="66" charset="0"/>
              </a:rPr>
              <a:t>( Le Canard Enchainé 08/10/2014 )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4" descr="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3235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6" name="Picture 5" descr="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3563938"/>
            <a:ext cx="4357687" cy="308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7" descr="8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75" y="0"/>
            <a:ext cx="3805238" cy="24288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</p:pic>
      <p:pic>
        <p:nvPicPr>
          <p:cNvPr id="52228" name="Picture 8" descr="8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25" y="4827588"/>
            <a:ext cx="3571875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8" descr="https://encrypted-tbn2.gstatic.com/images?q=tbn:ANd9GcTwn195cEvb_2q47839hAWoaDhLIKBYycZq2IdqsOb213D0_mO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38" y="2571750"/>
            <a:ext cx="3748087" cy="214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Text Box 9"/>
          <p:cNvSpPr txBox="1">
            <a:spLocks noChangeArrowheads="1"/>
          </p:cNvSpPr>
          <p:nvPr/>
        </p:nvSpPr>
        <p:spPr bwMode="auto">
          <a:xfrm>
            <a:off x="179388" y="0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ZAD : zone à défendre</a:t>
            </a:r>
          </a:p>
        </p:txBody>
      </p:sp>
      <p:sp>
        <p:nvSpPr>
          <p:cNvPr id="52231" name="Oval 10"/>
          <p:cNvSpPr>
            <a:spLocks noChangeArrowheads="1"/>
          </p:cNvSpPr>
          <p:nvPr/>
        </p:nvSpPr>
        <p:spPr bwMode="auto">
          <a:xfrm>
            <a:off x="5286375" y="0"/>
            <a:ext cx="3857625" cy="25717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u="none"/>
          </a:p>
        </p:txBody>
      </p:sp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5286375" y="0"/>
            <a:ext cx="1571625" cy="500063"/>
          </a:xfrm>
          <a:solidFill>
            <a:schemeClr val="bg2">
              <a:lumMod val="75000"/>
            </a:schemeClr>
          </a:solidFill>
        </p:spPr>
        <p:txBody>
          <a:bodyPr lIns="92075" tIns="46038" rIns="92075" bIns="46038"/>
          <a:lstStyle/>
          <a:p>
            <a:pPr eaLnBrk="1" hangingPunct="1">
              <a:defRPr/>
            </a:pPr>
            <a:r>
              <a:rPr lang="fr-FR" sz="1400" b="1" dirty="0" smtClean="0">
                <a:solidFill>
                  <a:srgbClr val="FFFF99"/>
                </a:solidFill>
                <a:latin typeface="Comic Sans MS" pitchFamily="66" charset="0"/>
              </a:rPr>
              <a:t>Expulsion                                     </a:t>
            </a:r>
            <a:br>
              <a:rPr lang="fr-FR" sz="1400" b="1" dirty="0" smtClean="0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sz="1400" b="1" dirty="0" smtClean="0">
                <a:solidFill>
                  <a:srgbClr val="FFFF99"/>
                </a:solidFill>
                <a:latin typeface="Comic Sans MS" pitchFamily="66" charset="0"/>
              </a:rPr>
              <a:t>par l’huissier  ↓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C:\Users\Péchet\Desktop\Nouveau dossier\VINCI autorou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0"/>
            <a:ext cx="88582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Picture 8" descr="https://encrypted-tbn1.gstatic.com/images?q=tbn:ANd9GcSyDW3ckFaEJNaAdGYqtQLcBhQ64--75JdLZKkzA5vcx-KHI3zv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4643438"/>
            <a:ext cx="663575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ZoneTexte 3"/>
          <p:cNvSpPr txBox="1">
            <a:spLocks noChangeArrowheads="1"/>
          </p:cNvSpPr>
          <p:nvPr/>
        </p:nvSpPr>
        <p:spPr bwMode="auto">
          <a:xfrm>
            <a:off x="857250" y="4643438"/>
            <a:ext cx="828675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fr-FR" sz="2000" u="none">
                <a:solidFill>
                  <a:srgbClr val="0066FF"/>
                </a:solidFill>
                <a:latin typeface="Comic Sans MS" pitchFamily="66" charset="0"/>
              </a:rPr>
              <a:t>Des autoroutes, mais pas de « banque/route » pour VINCI</a:t>
            </a:r>
            <a:br>
              <a:rPr lang="fr-FR" sz="2000" u="none">
                <a:solidFill>
                  <a:srgbClr val="0066FF"/>
                </a:solidFill>
                <a:latin typeface="Comic Sans MS" pitchFamily="66" charset="0"/>
              </a:rPr>
            </a:br>
            <a:r>
              <a:rPr lang="fr-FR" sz="1600" i="1" u="none">
                <a:solidFill>
                  <a:srgbClr val="7575D1"/>
                </a:solidFill>
                <a:latin typeface="Comic Sans MS" pitchFamily="66" charset="0"/>
              </a:rPr>
              <a:t>( 25 % de bénéfice ; service public mais du luxe … )     </a:t>
            </a:r>
            <a:r>
              <a:rPr lang="fr-FR" sz="1600" i="1" u="none">
                <a:solidFill>
                  <a:srgbClr val="92D050"/>
                </a:solidFill>
                <a:latin typeface="Comic Sans MS" pitchFamily="66" charset="0"/>
              </a:rPr>
              <a:t>=  </a:t>
            </a:r>
            <a:r>
              <a:rPr lang="fr-FR" sz="1600" i="1" u="none">
                <a:solidFill>
                  <a:srgbClr val="CC00CC"/>
                </a:solidFill>
                <a:latin typeface="Comic Sans MS" pitchFamily="66" charset="0"/>
              </a:rPr>
              <a:t>  « sévices public »</a:t>
            </a:r>
            <a:r>
              <a:rPr lang="fr-FR" sz="20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20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20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20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2000" u="none">
                <a:solidFill>
                  <a:srgbClr val="FF0000"/>
                </a:solidFill>
                <a:latin typeface="Comic Sans MS" pitchFamily="66" charset="0"/>
              </a:rPr>
              <a:t>au contraire les routes permettent de banqu€r,</a:t>
            </a:r>
            <a:br>
              <a:rPr lang="fr-FR" sz="20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i="1" u="none">
                <a:solidFill>
                  <a:srgbClr val="FF5050"/>
                </a:solidFill>
                <a:latin typeface="Comic Sans MS" pitchFamily="66" charset="0"/>
              </a:rPr>
              <a:t>( sur le dos : des pigeons ou des vaches à lait ? )   →</a:t>
            </a:r>
            <a:endParaRPr lang="fr-FR" u="none">
              <a:solidFill>
                <a:srgbClr val="FF0000"/>
              </a:solidFill>
            </a:endParaRPr>
          </a:p>
        </p:txBody>
      </p:sp>
      <p:pic>
        <p:nvPicPr>
          <p:cNvPr id="53252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25" y="5429250"/>
            <a:ext cx="211455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Picture 9" descr="https://encrypted-tbn3.gstatic.com/images?q=tbn:ANd9GcTzf35TSb23BBj2xSKEsRhAa8GXUEwRA7NtQhf-NajdGyL3hOsw0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1863" y="2997200"/>
            <a:ext cx="1862137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3600" smtClean="0">
                <a:solidFill>
                  <a:srgbClr val="FFFF99"/>
                </a:solidFill>
              </a:rPr>
              <a:t>P</a:t>
            </a:r>
            <a:endParaRPr lang="fr-FR" sz="2000" smtClean="0">
              <a:solidFill>
                <a:srgbClr val="FFFF99"/>
              </a:solidFill>
            </a:endParaRPr>
          </a:p>
        </p:txBody>
      </p:sp>
      <p:sp>
        <p:nvSpPr>
          <p:cNvPr id="54274" name="Rectangle 8"/>
          <p:cNvSpPr>
            <a:spLocks noChangeArrowheads="1"/>
          </p:cNvSpPr>
          <p:nvPr/>
        </p:nvSpPr>
        <p:spPr bwMode="auto">
          <a:xfrm>
            <a:off x="142875" y="2857500"/>
            <a:ext cx="75009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fr-FR" u="none">
                <a:solidFill>
                  <a:srgbClr val="C00000"/>
                </a:solidFill>
                <a:latin typeface="Comic Sans MS" pitchFamily="66" charset="0"/>
              </a:rPr>
              <a:t>L’aéroport de Notre Dame des Landes, </a:t>
            </a:r>
            <a:r>
              <a:rPr lang="fr-FR" b="1">
                <a:solidFill>
                  <a:schemeClr val="folHlink"/>
                </a:solidFill>
                <a:latin typeface="Comic Sans MS" pitchFamily="66" charset="0"/>
              </a:rPr>
              <a:t>s’il voit le jour,</a:t>
            </a:r>
            <a:r>
              <a:rPr lang="fr-FR" b="1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fr-FR" b="1">
                <a:solidFill>
                  <a:srgbClr val="C0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C00000"/>
                </a:solidFill>
                <a:latin typeface="Comic Sans MS" pitchFamily="66" charset="0"/>
              </a:rPr>
              <a:t>détruira des écosystèmes abritant plus de 200 espèces protégées.</a:t>
            </a:r>
            <a:br>
              <a:rPr lang="fr-FR" u="none">
                <a:solidFill>
                  <a:srgbClr val="C0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La société des aéroports du grand ouest (AGO) a, donc, déposé</a:t>
            </a:r>
            <a:br>
              <a:rPr lang="fr-FR" u="none">
                <a:solidFill>
                  <a:srgbClr val="0066FF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une demande de </a:t>
            </a:r>
            <a:r>
              <a:rPr lang="fr-FR">
                <a:solidFill>
                  <a:srgbClr val="0066FF"/>
                </a:solidFill>
                <a:latin typeface="Comic Sans MS" pitchFamily="66" charset="0"/>
              </a:rPr>
              <a:t>dérogation au code de l’environnement</a:t>
            </a: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0066FF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sur les espèces protégées dans la zone</a:t>
            </a:r>
            <a:r>
              <a:rPr lang="fr-FR" u="none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concernée </a:t>
            </a:r>
            <a:r>
              <a:rPr lang="fr-FR" u="none">
                <a:solidFill>
                  <a:srgbClr val="0066FF"/>
                </a:solidFill>
              </a:rPr>
              <a:t>par le projet. </a:t>
            </a:r>
          </a:p>
        </p:txBody>
      </p:sp>
      <p:pic>
        <p:nvPicPr>
          <p:cNvPr id="54275" name="Picture 8" descr="https://encrypted-tbn3.gstatic.com/images?q=tbn:ANd9GcS85Trr1CP8ZLvLpXQ89THvH1-7yVTjidhUxGhh0EzurDWJZp92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14313"/>
            <a:ext cx="5310188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6" descr="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0"/>
            <a:ext cx="19748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Picture 7" descr="5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4933950"/>
            <a:ext cx="4322762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8" name="Picture 9" descr="5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" y="4627563"/>
            <a:ext cx="3571875" cy="223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3" descr="C:\Users\Péchet\Desktop\22222222222222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00" y="2357438"/>
            <a:ext cx="1571625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title"/>
          </p:nvPr>
        </p:nvSpPr>
        <p:spPr>
          <a:xfrm>
            <a:off x="785813" y="-214313"/>
            <a:ext cx="5214937" cy="908051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3600" smtClean="0">
                <a:solidFill>
                  <a:schemeClr val="bg1"/>
                </a:solidFill>
                <a:latin typeface="Comic Sans MS" pitchFamily="66" charset="0"/>
              </a:rPr>
              <a:t>↓ Zones de bruit</a:t>
            </a:r>
            <a:endParaRPr lang="fr-FR" sz="200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55298" name="Picture 4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500063"/>
            <a:ext cx="4537075" cy="268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Rectangle 2"/>
          <p:cNvSpPr>
            <a:spLocks noChangeArrowheads="1"/>
          </p:cNvSpPr>
          <p:nvPr/>
        </p:nvSpPr>
        <p:spPr bwMode="auto">
          <a:xfrm>
            <a:off x="1071563" y="3071813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/>
            <a:r>
              <a:rPr lang="fr-FR" sz="3600" u="none">
                <a:solidFill>
                  <a:srgbClr val="FFFF99"/>
                </a:solidFill>
              </a:rPr>
              <a:t>                        </a:t>
            </a:r>
            <a:r>
              <a:rPr lang="fr-FR" sz="3600" b="1" u="none">
                <a:solidFill>
                  <a:srgbClr val="FFFF99"/>
                </a:solidFill>
              </a:rPr>
              <a:t> </a:t>
            </a:r>
            <a:r>
              <a:rPr lang="fr-FR" sz="3600" u="none">
                <a:solidFill>
                  <a:srgbClr val="FF0000"/>
                </a:solidFill>
                <a:latin typeface="Comic Sans MS" pitchFamily="66" charset="0"/>
              </a:rPr>
              <a:t>← Zones ↓ de bruit ↑</a:t>
            </a:r>
            <a:endParaRPr lang="fr-FR" sz="2000" u="none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55300" name="Picture 2" descr="https://encrypted-tbn1.gstatic.com/images?q=tbn:ANd9GcQPsnzNzaCdKKipIgPay6HvNbEyIvCk1oHAJfrlRFkYY4ra3GZ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3500438"/>
            <a:ext cx="3995738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Picture 4" descr="https://encrypted-tbn0.gstatic.com/images?q=tbn:ANd9GcSO6C5em-_9Bqv5g-cbNaIV7RjCi00sSB6HmfU_Al6-VMm7y1d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65738" y="765175"/>
            <a:ext cx="3878262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Picture 6" descr="https://encrypted-tbn0.gstatic.com/images?q=tbn:ANd9GcRHvE13k0Ln-rKbfDDR07Rotgj5MFLD1H447d0CC-qrD9HQPQnc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4076700"/>
            <a:ext cx="47879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4313" y="0"/>
            <a:ext cx="9144000" cy="908050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2800" smtClean="0">
                <a:solidFill>
                  <a:srgbClr val="FF0000"/>
                </a:solidFill>
                <a:latin typeface="Comic Sans MS" pitchFamily="66" charset="0"/>
              </a:rPr>
              <a:t>Chaîne humaine</a:t>
            </a:r>
            <a:br>
              <a:rPr lang="fr-FR" sz="280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2800" smtClean="0">
                <a:solidFill>
                  <a:srgbClr val="FF0000"/>
                </a:solidFill>
                <a:latin typeface="Comic Sans MS" pitchFamily="66" charset="0"/>
              </a:rPr>
              <a:t>                        </a:t>
            </a:r>
            <a:r>
              <a:rPr lang="fr-FR" sz="1600" smtClean="0">
                <a:solidFill>
                  <a:srgbClr val="FFFF00"/>
                </a:solidFill>
                <a:latin typeface="Comic Sans MS" pitchFamily="66" charset="0"/>
              </a:rPr>
              <a:t>( qui se « dé-chaîne » )</a:t>
            </a:r>
          </a:p>
        </p:txBody>
      </p:sp>
      <p:pic>
        <p:nvPicPr>
          <p:cNvPr id="56322" name="Picture 3" descr="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44000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4" descr="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4625" y="5114925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4" name="Rectangle 5"/>
          <p:cNvSpPr>
            <a:spLocks noChangeArrowheads="1"/>
          </p:cNvSpPr>
          <p:nvPr/>
        </p:nvSpPr>
        <p:spPr bwMode="auto">
          <a:xfrm>
            <a:off x="107950" y="5949950"/>
            <a:ext cx="51117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 u="none">
                <a:latin typeface="Comic Sans MS" pitchFamily="66" charset="0"/>
              </a:rPr>
              <a:t>25 000 personnes pour faire le tour</a:t>
            </a:r>
            <a:br>
              <a:rPr lang="fr-FR" b="1" u="none">
                <a:latin typeface="Comic Sans MS" pitchFamily="66" charset="0"/>
              </a:rPr>
            </a:br>
            <a:r>
              <a:rPr lang="fr-FR" b="1" u="none">
                <a:latin typeface="Comic Sans MS" pitchFamily="66" charset="0"/>
              </a:rPr>
              <a:t>des 25 kilomètres de la ZAD, </a:t>
            </a:r>
            <a:r>
              <a:rPr lang="fr-FR" b="1" u="none">
                <a:solidFill>
                  <a:srgbClr val="FF0000"/>
                </a:solidFill>
                <a:latin typeface="Comic Sans MS" pitchFamily="66" charset="0"/>
              </a:rPr>
              <a:t>pari réussit</a:t>
            </a:r>
            <a:r>
              <a:rPr lang="fr-FR" b="1" u="none">
                <a:latin typeface="Comic Sans MS" pitchFamily="66" charset="0"/>
              </a:rPr>
              <a:t> … </a:t>
            </a:r>
          </a:p>
        </p:txBody>
      </p:sp>
      <p:pic>
        <p:nvPicPr>
          <p:cNvPr id="56325" name="Picture 9" descr="https://encrypted-tbn1.gstatic.com/images?q=tbn:ANd9GcQGGiUE03F-IRrfwrxwbvaJV2FIVqfJw91khoOKVcOo-6QzVleBy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57438" cy="333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3" descr="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87325"/>
            <a:ext cx="4214813" cy="288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6" name="Picture 4" descr="7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3751263"/>
            <a:ext cx="4714875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Picture 5" descr="6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5" y="3857625"/>
            <a:ext cx="2714625" cy="278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Picture 6" descr="10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3" y="139700"/>
            <a:ext cx="4143375" cy="300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ZoneTexte 5"/>
          <p:cNvSpPr txBox="1">
            <a:spLocks noChangeArrowheads="1"/>
          </p:cNvSpPr>
          <p:nvPr/>
        </p:nvSpPr>
        <p:spPr bwMode="auto">
          <a:xfrm>
            <a:off x="0" y="32146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u="none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fr-FR" sz="2000" u="none">
                <a:solidFill>
                  <a:srgbClr val="99FF33"/>
                </a:solidFill>
                <a:latin typeface="Comic Sans MS" pitchFamily="66" charset="0"/>
              </a:rPr>
              <a:t>Le pétrole se raréfie ; </a:t>
            </a:r>
            <a:r>
              <a:rPr lang="fr-FR" sz="2000" u="none">
                <a:solidFill>
                  <a:srgbClr val="FF0000"/>
                </a:solidFill>
                <a:latin typeface="Comic Sans MS" pitchFamily="66" charset="0"/>
              </a:rPr>
              <a:t>ce projet est il pertinent pour notre avenir ? </a:t>
            </a:r>
            <a:r>
              <a:rPr lang="fr-FR" sz="2000" u="none">
                <a:solidFill>
                  <a:srgbClr val="0066FF"/>
                </a:solidFill>
                <a:latin typeface="Comic Sans MS" pitchFamily="66" charset="0"/>
              </a:rPr>
              <a:t>NON ! 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4" descr="1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0"/>
            <a:ext cx="4286250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0" name="Picture 5" descr="1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4500563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Picture 6" descr="1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3" y="4214813"/>
            <a:ext cx="4071937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2" name="Rectangle 6"/>
          <p:cNvSpPr>
            <a:spLocks noChangeArrowheads="1"/>
          </p:cNvSpPr>
          <p:nvPr/>
        </p:nvSpPr>
        <p:spPr bwMode="auto">
          <a:xfrm>
            <a:off x="928688" y="2786063"/>
            <a:ext cx="2571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u="none">
                <a:solidFill>
                  <a:srgbClr val="FF0000"/>
                </a:solidFill>
                <a:latin typeface="Comic Sans MS" pitchFamily="66" charset="0"/>
              </a:rPr>
              <a:t>Projet inutile !</a:t>
            </a:r>
            <a:endParaRPr lang="fr-FR" sz="2800" u="none">
              <a:latin typeface="Comic Sans MS" pitchFamily="66" charset="0"/>
            </a:endParaRPr>
          </a:p>
        </p:txBody>
      </p:sp>
      <p:sp>
        <p:nvSpPr>
          <p:cNvPr id="58373" name="ZoneTexte 6"/>
          <p:cNvSpPr txBox="1">
            <a:spLocks noChangeArrowheads="1"/>
          </p:cNvSpPr>
          <p:nvPr/>
        </p:nvSpPr>
        <p:spPr bwMode="auto">
          <a:xfrm>
            <a:off x="5000625" y="3714750"/>
            <a:ext cx="39290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i="1" u="none">
                <a:solidFill>
                  <a:schemeClr val="bg1"/>
                </a:solidFill>
                <a:latin typeface="Comic Sans MS" pitchFamily="66" charset="0"/>
              </a:rPr>
              <a:t>Le Canard Enchaîné 08/10/2014</a:t>
            </a:r>
          </a:p>
        </p:txBody>
      </p:sp>
      <p:pic>
        <p:nvPicPr>
          <p:cNvPr id="58374" name="Picture 4" descr="https://encrypted-tbn0.gstatic.com/images?q=tbn:ANd9GcSX7qjfaOCxZ_PuNSkA-ZW4LbzwjXeS8zW3iRuMQ-q6v80VdlB0p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000500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Pétition photo NDD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071563"/>
            <a:ext cx="8267700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4" name="ZoneTexte 4"/>
          <p:cNvSpPr txBox="1">
            <a:spLocks noChangeArrowheads="1"/>
          </p:cNvSpPr>
          <p:nvPr/>
        </p:nvSpPr>
        <p:spPr bwMode="auto">
          <a:xfrm>
            <a:off x="0" y="285750"/>
            <a:ext cx="9001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 u="none">
                <a:solidFill>
                  <a:srgbClr val="FF0000"/>
                </a:solidFill>
                <a:latin typeface="Comic Sans MS" pitchFamily="66" charset="0"/>
              </a:rPr>
              <a:t>Lutte contre l’aéroport, une pétition qui décolle !</a:t>
            </a:r>
          </a:p>
        </p:txBody>
      </p:sp>
      <p:pic>
        <p:nvPicPr>
          <p:cNvPr id="59395" name="Picture 5" descr="C:\Users\Péchet\Desktop\Suite image aéroport\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38" y="4857750"/>
            <a:ext cx="12954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6" name="Rectangle 8"/>
          <p:cNvSpPr>
            <a:spLocks noChangeArrowheads="1"/>
          </p:cNvSpPr>
          <p:nvPr/>
        </p:nvSpPr>
        <p:spPr bwMode="auto">
          <a:xfrm>
            <a:off x="250825" y="5013325"/>
            <a:ext cx="7107238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fr-FR" u="none">
                <a:solidFill>
                  <a:srgbClr val="00B0F0"/>
                </a:solidFill>
                <a:latin typeface="Comic Sans MS" pitchFamily="66" charset="0"/>
              </a:rPr>
              <a:t>Ce mur de visages contre un aéroport à Notre Dame des Landes </a:t>
            </a:r>
            <a:r>
              <a:rPr lang="fr-FR" u="none">
                <a:solidFill>
                  <a:srgbClr val="FFFF00"/>
                </a:solidFill>
                <a:latin typeface="Comic Sans MS" pitchFamily="66" charset="0"/>
              </a:rPr>
              <a:t>s'est monté rapidement, brique par brique,</a:t>
            </a:r>
            <a:r>
              <a:rPr lang="fr-FR" u="none">
                <a:solidFill>
                  <a:srgbClr val="00B0F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>pour arriver à plus de 11 000 photos</a:t>
            </a:r>
            <a:br>
              <a:rPr lang="fr-FR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CC00CC"/>
                </a:solidFill>
                <a:latin typeface="Comic Sans MS" pitchFamily="66" charset="0"/>
              </a:rPr>
              <a:t>lors du festival militant de l'été 2013.</a:t>
            </a:r>
            <a:r>
              <a:rPr lang="fr-FR" sz="1400" u="none">
                <a:solidFill>
                  <a:srgbClr val="CC00CC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4" descr="i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0"/>
            <a:ext cx="3432175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8" name="Picture 5" descr="image6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337050"/>
            <a:ext cx="3744913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7" descr="ima10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50" y="357188"/>
            <a:ext cx="2571750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Picture 10" descr="ANd9GcSaT8JI1XKphF8kPS3HBT1aOJGNo-C2YZ2NJyCdU03wslla4CK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528888" cy="366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1" name="Picture 4" descr="https://encrypted-tbn3.gstatic.com/images?q=tbn:ANd9GcRkkmxaSj1U8iGH0EsGSziKWpmKz9k-VtrZAh76aQzfeiQYlFk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3" y="3357563"/>
            <a:ext cx="2071687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2" name="Rectangle 2"/>
          <p:cNvSpPr txBox="1">
            <a:spLocks noChangeArrowheads="1"/>
          </p:cNvSpPr>
          <p:nvPr/>
        </p:nvSpPr>
        <p:spPr bwMode="auto">
          <a:xfrm>
            <a:off x="4356100" y="2349500"/>
            <a:ext cx="29384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r>
              <a:rPr lang="fr-FR" sz="2000" u="none">
                <a:solidFill>
                  <a:srgbClr val="FF0000"/>
                </a:solidFill>
                <a:latin typeface="Comic Sans MS" pitchFamily="66" charset="0"/>
              </a:rPr>
              <a:t>un village gaulois</a:t>
            </a:r>
            <a:br>
              <a:rPr lang="fr-FR" sz="20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2000" u="none">
                <a:solidFill>
                  <a:srgbClr val="FF0000"/>
                </a:solidFill>
                <a:latin typeface="Comic Sans MS" pitchFamily="66" charset="0"/>
              </a:rPr>
              <a:t>résiste … →</a:t>
            </a:r>
          </a:p>
        </p:txBody>
      </p:sp>
      <p:sp>
        <p:nvSpPr>
          <p:cNvPr id="60423" name="Rectangle 2"/>
          <p:cNvSpPr txBox="1">
            <a:spLocks noChangeArrowheads="1"/>
          </p:cNvSpPr>
          <p:nvPr/>
        </p:nvSpPr>
        <p:spPr bwMode="auto">
          <a:xfrm>
            <a:off x="2143125" y="5286375"/>
            <a:ext cx="2214563" cy="10715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/>
            <a:r>
              <a:rPr lang="fr-FR" sz="1200" u="none">
                <a:latin typeface="Comic Sans MS" pitchFamily="66" charset="0"/>
              </a:rPr>
              <a:t>JM Ayrault intervient</a:t>
            </a:r>
            <a:br>
              <a:rPr lang="fr-FR" sz="1200" u="none">
                <a:latin typeface="Comic Sans MS" pitchFamily="66" charset="0"/>
              </a:rPr>
            </a:br>
            <a:r>
              <a:rPr lang="fr-FR" sz="1200" u="none">
                <a:latin typeface="Comic Sans MS" pitchFamily="66" charset="0"/>
              </a:rPr>
              <a:t>auprès de F.Filon</a:t>
            </a:r>
            <a:br>
              <a:rPr lang="fr-FR" sz="1200" u="none">
                <a:latin typeface="Comic Sans MS" pitchFamily="66" charset="0"/>
              </a:rPr>
            </a:br>
            <a:r>
              <a:rPr lang="fr-FR" sz="1200" u="none">
                <a:latin typeface="Comic Sans MS" pitchFamily="66" charset="0"/>
              </a:rPr>
              <a:t>pour sauver son aéroport … </a:t>
            </a:r>
            <a:br>
              <a:rPr lang="fr-FR" sz="1200" u="none">
                <a:latin typeface="Comic Sans MS" pitchFamily="66" charset="0"/>
              </a:rPr>
            </a:br>
            <a:r>
              <a:rPr lang="fr-FR" sz="1200" u="none">
                <a:latin typeface="Comic Sans MS" pitchFamily="66" charset="0"/>
              </a:rPr>
              <a:t>on le labélise ( HQE )</a:t>
            </a:r>
            <a:br>
              <a:rPr lang="fr-FR" sz="1200" u="none">
                <a:latin typeface="Comic Sans MS" pitchFamily="66" charset="0"/>
              </a:rPr>
            </a:br>
            <a:r>
              <a:rPr lang="fr-FR" sz="1200" u="none">
                <a:latin typeface="Comic Sans MS" pitchFamily="66" charset="0"/>
              </a:rPr>
              <a:t>Haute qualité Environnementale … → → →</a:t>
            </a:r>
          </a:p>
        </p:txBody>
      </p:sp>
      <p:sp>
        <p:nvSpPr>
          <p:cNvPr id="60424" name="Rectangle 2"/>
          <p:cNvSpPr txBox="1">
            <a:spLocks noChangeArrowheads="1"/>
          </p:cNvSpPr>
          <p:nvPr/>
        </p:nvSpPr>
        <p:spPr bwMode="auto">
          <a:xfrm>
            <a:off x="4429125" y="5000625"/>
            <a:ext cx="2303463" cy="1714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/>
            <a:r>
              <a:rPr lang="fr-FR" sz="1200" b="1">
                <a:latin typeface="Comic Sans MS" pitchFamily="66" charset="0"/>
              </a:rPr>
              <a:t>Loi grenelle 1 :</a:t>
            </a:r>
            <a:r>
              <a:rPr lang="fr-FR" sz="1200" u="none">
                <a:latin typeface="Comic Sans MS" pitchFamily="66" charset="0"/>
              </a:rPr>
              <a:t/>
            </a:r>
            <a:br>
              <a:rPr lang="fr-FR" sz="1200" u="none">
                <a:latin typeface="Comic Sans MS" pitchFamily="66" charset="0"/>
              </a:rPr>
            </a:br>
            <a:r>
              <a:rPr lang="fr-FR" sz="1200" u="none">
                <a:latin typeface="Comic Sans MS" pitchFamily="66" charset="0"/>
              </a:rPr>
              <a:t>- lutter contre la régression des surfaces agricoles et naturelles,</a:t>
            </a:r>
          </a:p>
          <a:p>
            <a:pPr algn="ctr"/>
            <a:r>
              <a:rPr lang="fr-FR" sz="1200" u="none">
                <a:latin typeface="Comic Sans MS" pitchFamily="66" charset="0"/>
              </a:rPr>
              <a:t>contre l’étalement urbain,</a:t>
            </a:r>
          </a:p>
          <a:p>
            <a:pPr algn="ctr"/>
            <a:r>
              <a:rPr lang="fr-FR" sz="1200" u="none">
                <a:latin typeface="Comic Sans MS" pitchFamily="66" charset="0"/>
              </a:rPr>
              <a:t>assurer une gestion économe</a:t>
            </a:r>
            <a:br>
              <a:rPr lang="fr-FR" sz="1200" u="none">
                <a:latin typeface="Comic Sans MS" pitchFamily="66" charset="0"/>
              </a:rPr>
            </a:br>
            <a:r>
              <a:rPr lang="fr-FR" sz="1200" u="none">
                <a:latin typeface="Comic Sans MS" pitchFamily="66" charset="0"/>
              </a:rPr>
              <a:t>des ressources</a:t>
            </a:r>
            <a:br>
              <a:rPr lang="fr-FR" sz="1200" u="none">
                <a:latin typeface="Comic Sans MS" pitchFamily="66" charset="0"/>
              </a:rPr>
            </a:br>
            <a:r>
              <a:rPr lang="fr-FR" sz="1200" u="none">
                <a:latin typeface="Comic Sans MS" pitchFamily="66" charset="0"/>
              </a:rPr>
              <a:t>et de l’espace…</a:t>
            </a:r>
          </a:p>
        </p:txBody>
      </p:sp>
      <p:pic>
        <p:nvPicPr>
          <p:cNvPr id="60425" name="Picture 11" descr="ANd9GcT8dFzuGRpIEGFSMquOtSAwwodtsQE41YWIKCa_RR_F0l9N0G-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34200" y="3933825"/>
            <a:ext cx="22098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6" name="Picture 13" descr="ANd9GcSSjvXTidJWHgv08vaIjddM_SgPgAV9NOd-fKeVKbvrhmVbZrs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43213" y="2349500"/>
            <a:ext cx="118745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3" descr="1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0"/>
            <a:ext cx="4848225" cy="299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2" name="Picture 4" descr="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0"/>
            <a:ext cx="2771775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Picture 5" descr="8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644900"/>
            <a:ext cx="357187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4" name="Picture 6" descr="4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19600" y="3284538"/>
            <a:ext cx="47244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5" name="ZoneTexte 6"/>
          <p:cNvSpPr txBox="1">
            <a:spLocks noChangeArrowheads="1"/>
          </p:cNvSpPr>
          <p:nvPr/>
        </p:nvSpPr>
        <p:spPr bwMode="auto">
          <a:xfrm>
            <a:off x="395288" y="3284538"/>
            <a:ext cx="3000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chemeClr val="folHlink"/>
                </a:solidFill>
                <a:latin typeface="Comic Sans MS" pitchFamily="66" charset="0"/>
              </a:rPr>
              <a:t>1400 hectares classés ↓</a:t>
            </a:r>
          </a:p>
        </p:txBody>
      </p:sp>
      <p:sp>
        <p:nvSpPr>
          <p:cNvPr id="61446" name="Text Box 9"/>
          <p:cNvSpPr txBox="1">
            <a:spLocks noChangeArrowheads="1"/>
          </p:cNvSpPr>
          <p:nvPr/>
        </p:nvSpPr>
        <p:spPr bwMode="auto">
          <a:xfrm>
            <a:off x="250825" y="6553200"/>
            <a:ext cx="66976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 i="1" u="none">
                <a:solidFill>
                  <a:schemeClr val="folHlink"/>
                </a:solidFill>
                <a:latin typeface="Comic Sans MS" pitchFamily="66" charset="0"/>
              </a:rPr>
              <a:t>↑ ZNIEFF : Zones Naturelles d'Intérêt Ecologique Faunistique et Floristique</a:t>
            </a:r>
            <a:r>
              <a:rPr lang="fr-FR" sz="1400" u="none">
                <a:solidFill>
                  <a:schemeClr val="folHlink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5435600" y="2081213"/>
            <a:ext cx="33528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fr-FR" sz="1400" u="none">
                <a:solidFill>
                  <a:srgbClr val="FF5050"/>
                </a:solidFill>
                <a:latin typeface="Comic Sans MS" pitchFamily="66" charset="0"/>
              </a:rPr>
              <a:t>aujourd'hui, c'est fantastique,</a:t>
            </a:r>
            <a:br>
              <a:rPr lang="fr-FR" sz="1400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FF5050"/>
                </a:solidFill>
                <a:latin typeface="Comic Sans MS" pitchFamily="66" charset="0"/>
              </a:rPr>
              <a:t>il n'y a plus un seul projet</a:t>
            </a:r>
            <a:br>
              <a:rPr lang="fr-FR" sz="1400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FF5050"/>
                </a:solidFill>
                <a:latin typeface="Comic Sans MS" pitchFamily="66" charset="0"/>
              </a:rPr>
              <a:t>qui ne soit pas développement durable.</a:t>
            </a:r>
            <a:br>
              <a:rPr lang="fr-FR" sz="1400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FF5050"/>
                </a:solidFill>
                <a:latin typeface="Comic Sans MS" pitchFamily="66" charset="0"/>
              </a:rPr>
              <a:t>Magique, non ?</a:t>
            </a:r>
            <a:endParaRPr lang="fr-FR" sz="1400" u="none">
              <a:solidFill>
                <a:schemeClr val="folHlink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6" descr="http://images.slideplayer.fr/3/1199976/slides/slide_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0"/>
            <a:ext cx="6985000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6" name="ZoneTexte 6"/>
          <p:cNvSpPr txBox="1">
            <a:spLocks noChangeArrowheads="1"/>
          </p:cNvSpPr>
          <p:nvPr/>
        </p:nvSpPr>
        <p:spPr bwMode="auto">
          <a:xfrm>
            <a:off x="357188" y="4854575"/>
            <a:ext cx="6088062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</a:pP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Dangereux le survol des villes du monde ;</a:t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FF"/>
                </a:solidFill>
                <a:latin typeface="Comic Sans MS" pitchFamily="66" charset="0"/>
              </a:rPr>
              <a:t>pourtant aujourd’hui, les plus grandes villes</a:t>
            </a:r>
          </a:p>
          <a:p>
            <a:pPr>
              <a:lnSpc>
                <a:spcPct val="135000"/>
              </a:lnSpc>
            </a:pPr>
            <a:r>
              <a:rPr lang="fr-FR" u="none">
                <a:solidFill>
                  <a:srgbClr val="FFFFFF"/>
                </a:solidFill>
                <a:latin typeface="Comic Sans MS" pitchFamily="66" charset="0"/>
              </a:rPr>
              <a:t>du monde entier ont toutes leur aéroport !</a:t>
            </a: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→ Faut il déménag</a:t>
            </a:r>
            <a:r>
              <a:rPr lang="fr-FR" sz="2000" b="1" u="none">
                <a:solidFill>
                  <a:srgbClr val="0066FF"/>
                </a:solidFill>
                <a:latin typeface="Comic Sans MS" pitchFamily="66" charset="0"/>
              </a:rPr>
              <a:t>€</a:t>
            </a: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r tous les aéroports du monde ?</a:t>
            </a:r>
            <a:br>
              <a:rPr lang="fr-FR" u="none">
                <a:solidFill>
                  <a:srgbClr val="0066FF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>et pour aller où … ? </a:t>
            </a: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   </a:t>
            </a: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A quel prix ?</a:t>
            </a:r>
          </a:p>
        </p:txBody>
      </p:sp>
      <p:pic>
        <p:nvPicPr>
          <p:cNvPr id="62467" name="Picture 2" descr="https://encrypted-tbn1.gstatic.com/images?q=tbn:ANd9GcS7WGwrEGtNFWmWcuP-UAZzJKIFQPUbQWtr5n26gHGTCw2X_9BX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5040313"/>
            <a:ext cx="2916237" cy="181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908050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2400" smtClean="0">
                <a:solidFill>
                  <a:srgbClr val="0066FF"/>
                </a:solidFill>
                <a:latin typeface="Comic Sans MS" pitchFamily="66" charset="0"/>
              </a:rPr>
              <a:t>Une violence ou des violences …,</a:t>
            </a:r>
            <a:r>
              <a:rPr lang="fr-FR" sz="2400" smtClean="0">
                <a:solidFill>
                  <a:srgbClr val="CC3300"/>
                </a:solidFill>
                <a:latin typeface="Comic Sans MS" pitchFamily="66" charset="0"/>
              </a:rPr>
              <a:t/>
            </a:r>
            <a:br>
              <a:rPr lang="fr-FR" sz="2400" smtClean="0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2400" smtClean="0">
                <a:solidFill>
                  <a:srgbClr val="CC3300"/>
                </a:solidFill>
                <a:latin typeface="Comic Sans MS" pitchFamily="66" charset="0"/>
              </a:rPr>
              <a:t>nos politiques martèlent : « rien ne justifie la violence … »</a:t>
            </a:r>
          </a:p>
        </p:txBody>
      </p:sp>
      <p:pic>
        <p:nvPicPr>
          <p:cNvPr id="64514" name="Picture 3" descr="image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11250"/>
            <a:ext cx="3387725" cy="211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Picture 4" descr="8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965200"/>
            <a:ext cx="3529013" cy="197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Rectangle 2"/>
          <p:cNvSpPr>
            <a:spLocks noChangeArrowheads="1"/>
          </p:cNvSpPr>
          <p:nvPr/>
        </p:nvSpPr>
        <p:spPr bwMode="auto">
          <a:xfrm>
            <a:off x="4787900" y="5661025"/>
            <a:ext cx="39608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/>
            <a:r>
              <a:rPr lang="fr-FR" sz="3600" u="none">
                <a:solidFill>
                  <a:srgbClr val="FFFF99"/>
                </a:solidFill>
                <a:latin typeface="Comic Sans MS" pitchFamily="66" charset="0"/>
              </a:rPr>
              <a:t>Laquelle,</a:t>
            </a:r>
            <a:br>
              <a:rPr lang="fr-FR" sz="3600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sz="3600" u="none">
                <a:solidFill>
                  <a:srgbClr val="FFFF99"/>
                </a:solidFill>
                <a:latin typeface="Comic Sans MS" pitchFamily="66" charset="0"/>
              </a:rPr>
              <a:t>lesquelles … ?</a:t>
            </a:r>
            <a:endParaRPr lang="fr-FR" sz="2000" u="none">
              <a:solidFill>
                <a:srgbClr val="FFFF99"/>
              </a:solidFill>
              <a:latin typeface="Comic Sans MS" pitchFamily="66" charset="0"/>
            </a:endParaRPr>
          </a:p>
        </p:txBody>
      </p:sp>
      <p:pic>
        <p:nvPicPr>
          <p:cNvPr id="64517" name="Picture 6" descr="3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789363"/>
            <a:ext cx="3960812" cy="296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Picture 7" descr="3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00" y="1700213"/>
            <a:ext cx="180022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9" name="Picture 8" descr="6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35600" y="3284538"/>
            <a:ext cx="3529013" cy="212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-26988"/>
            <a:ext cx="8229600" cy="792163"/>
          </a:xfrm>
        </p:spPr>
        <p:txBody>
          <a:bodyPr/>
          <a:lstStyle/>
          <a:p>
            <a:pPr algn="l"/>
            <a:r>
              <a:rPr lang="fr-FR" sz="2800" smtClean="0">
                <a:solidFill>
                  <a:srgbClr val="FFFF00"/>
                </a:solidFill>
                <a:latin typeface="Comic Sans MS" pitchFamily="66" charset="0"/>
              </a:rPr>
              <a:t>Ou est l’appel à la violence ?</a:t>
            </a:r>
          </a:p>
        </p:txBody>
      </p:sp>
      <p:sp>
        <p:nvSpPr>
          <p:cNvPr id="65538" name="Rectangle 4"/>
          <p:cNvSpPr>
            <a:spLocks noChangeArrowheads="1"/>
          </p:cNvSpPr>
          <p:nvPr/>
        </p:nvSpPr>
        <p:spPr bwMode="auto">
          <a:xfrm>
            <a:off x="34925" y="5661025"/>
            <a:ext cx="91455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FR" sz="2000" i="1" u="none">
                <a:solidFill>
                  <a:srgbClr val="99FF33"/>
                </a:solidFill>
                <a:latin typeface="Comic Sans MS" pitchFamily="66" charset="0"/>
              </a:rPr>
              <a:t>( Sans juger sur le fond, c’est un autre débat )</a:t>
            </a:r>
            <a:r>
              <a:rPr lang="fr-FR" sz="2400" u="none">
                <a:solidFill>
                  <a:srgbClr val="99FF33"/>
                </a:solidFill>
                <a:latin typeface="Comic Sans MS" pitchFamily="66" charset="0"/>
              </a:rPr>
              <a:t/>
            </a:r>
            <a:br>
              <a:rPr lang="fr-FR" sz="2400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sz="2400" u="none">
                <a:solidFill>
                  <a:srgbClr val="66CCFF"/>
                </a:solidFill>
                <a:latin typeface="Comic Sans MS" pitchFamily="66" charset="0"/>
              </a:rPr>
              <a:t>les politiques ont cédé sous les «pressions », les peurs </a:t>
            </a:r>
            <a:br>
              <a:rPr lang="fr-FR" sz="2400" u="none">
                <a:solidFill>
                  <a:srgbClr val="66CCFF"/>
                </a:solidFill>
                <a:latin typeface="Comic Sans MS" pitchFamily="66" charset="0"/>
              </a:rPr>
            </a:br>
            <a:r>
              <a:rPr lang="fr-FR" sz="2400" u="none">
                <a:solidFill>
                  <a:srgbClr val="CC00CC"/>
                </a:solidFill>
                <a:latin typeface="Comic Sans MS" pitchFamily="66" charset="0"/>
              </a:rPr>
              <a:t>→ un encouragement à ce mode d’action </a:t>
            </a:r>
            <a:r>
              <a:rPr lang="fr-FR" sz="2400" i="1" u="none">
                <a:solidFill>
                  <a:srgbClr val="CC00CC"/>
                </a:solidFill>
                <a:latin typeface="Comic Sans MS" pitchFamily="66" charset="0"/>
              </a:rPr>
              <a:t>« entendu » </a:t>
            </a:r>
            <a:r>
              <a:rPr lang="fr-FR" sz="2400" u="none">
                <a:solidFill>
                  <a:srgbClr val="CC00CC"/>
                </a:solidFill>
                <a:latin typeface="Comic Sans MS" pitchFamily="66" charset="0"/>
              </a:rPr>
              <a:t>?</a:t>
            </a:r>
          </a:p>
        </p:txBody>
      </p:sp>
      <p:sp>
        <p:nvSpPr>
          <p:cNvPr id="65539" name="AutoShape 6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65540" name="Picture 8" descr="ANd9GcSpYxzJlNpeCRG-p8z2ObfXz3liqwupX4FShYovZynP4tZijky9E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642938"/>
            <a:ext cx="4248150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1" name="Picture 10" descr="ANd9GcQKOXntweWB6x0niDkiq5nuF30Tc6HfqX58mV2btwxWZf4Wxu9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3" y="2643188"/>
            <a:ext cx="3960812" cy="28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2" name="Picture 11" descr="im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3286125"/>
            <a:ext cx="367347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3" name="Picture 12" descr="index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2413" y="0"/>
            <a:ext cx="38115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285750" y="2643188"/>
            <a:ext cx="844391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fr-FR" sz="2000" u="none" kern="0" dirty="0">
                <a:solidFill>
                  <a:srgbClr val="CC3300"/>
                </a:solidFill>
                <a:latin typeface="Comic Sans MS" pitchFamily="66" charset="0"/>
                <a:ea typeface="+mj-ea"/>
                <a:cs typeface="+mj-cs"/>
              </a:rPr>
              <a:t>Les bonnets rouges et les portiques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4" descr="2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9588" y="0"/>
            <a:ext cx="4824412" cy="306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2" name="Picture 5" descr="imag6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660900"/>
            <a:ext cx="392430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3" name="Picture 6" descr="ima4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500" y="3581400"/>
            <a:ext cx="492442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4" name="Picture 2" descr="https://encrypted-tbn0.gstatic.com/images?q=tbn:ANd9GcRee2oICEihP_D84DQrKIOEF0zGQWYydLRejDOMHkPLd-MaFMsyPQ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8" y="2428875"/>
            <a:ext cx="2667000" cy="17145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66565" name="Picture 4" descr="https://encrypted-tbn0.gstatic.com/images?q=tbn:ANd9GcRNsagjycOIRgw6BEbZwdNfHSvfKqPr-uzFF6VlN17XLOTFVwyagQ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8" y="6072188"/>
            <a:ext cx="2214562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6" name="Picture 3" descr="8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50" y="0"/>
            <a:ext cx="3392488" cy="42862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2" descr="https://encrypted-tbn1.gstatic.com/images?q=tbn:ANd9GcTaDIHgiul-m_fmralCwtetsxzEizwAF7T0CCiYU7a4aHXtX8tUQ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57813"/>
            <a:ext cx="25050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6" name="Picture 8" descr="https://encrypted-tbn1.gstatic.com/images?q=tbn:ANd9GcSyDW3ckFaEJNaAdGYqtQLcBhQ64--75JdLZKkzA5vcx-KHI3zv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3" y="5786438"/>
            <a:ext cx="11430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4" descr="https://encrypted-tbn1.gstatic.com/images?q=tbn:ANd9GcSuySWbXXcPXALGar4FQDBYEMuK8DApcJn1YkHcfgza1COtvqx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9113" y="3933825"/>
            <a:ext cx="3000375" cy="207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8" name="Picture 6" descr="https://encrypted-tbn3.gstatic.com/images?q=tbn:ANd9GcSpKpa18cx-DrgpEXHtScCGePSSkrFvrEpSQRMvKweQSvOcsCWd7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38" y="3714750"/>
            <a:ext cx="257651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9" name="AutoShape 8" descr="data:image/jpeg;base64,/9j/4AAQSkZJRgABAQAAAQABAAD/2wCEAAkGBhQSERUUExQUFBQVGBQVFxcVFRcXFxgYFRYVFBUVFRcXHSYeGBkjGRcUHy8gJCcpLCwsFR4xNTAqNSYrLCkBCQoKDgwOFQ8PFykcHBwpKSkpKSkpKSkpKSkpKSkpKSkpKSkpKSkpKSkpLCkpKSkpKSkpKSwpKSkpKSksKSkpLP/AABEIAMIBAwMBIgACEQEDEQH/xAAcAAABBQEBAQAAAAAAAAAAAAADAQIEBQYABwj/xAA9EAABAwIEAwYEAwcEAwEBAAABAAIRAyEEEjFBBVFhBiJxgZGhEzKx8CPB0QcUQlJicuEzQ5LxFoKishX/xAAZAQADAQEBAAAAAAAAAAAAAAAAAQIDBAX/xAAhEQEBAAICAwEBAQEBAAAAAAAAAQIRAxIhMUFRExQEYf/aAAwDAQACEQMRAD8AWpjSU11aRdDDLpai7NRhsI1IUZxRiE0sVACU4J5pLntQAHBDeEctTCxIAFqY5qkOYhlqDAITSEctTC1GwCQkLUQtSFIBQkhEITSEjDhJCekhADhcAnwuhAcSkCUBXfC+GNMG8mdduWyVNSCfJONN2pBhabieBp0WhwcXekHafBZ7F1y92Y7+w2Sl2EeUkJy5MECVcAlhAIlhKAlQCJzQuATgEAkLk+FyA3+I4CQe7KY3gpNrhaijSkqVTogLLufVkKfZt0GRdTMD2VBaTUaZkgCfdawUQUYUkryVXVjq3ZJoFgqOpwJ3xMoEBekVWqtxGUGYA6omdLqxeK4LlbdU+Iw5nRbjHYN1Q8h7oVPs+ATN/qtJmmxhH00wsWqxHAwSYvH0VTi8OGEgBXMtlYqSEJzVJqMQnNTIAhMIRi1NLUAGE0tRS1NIQAoSQiQkhBhwuIT8qcGBIH0HsHzCfzKIce82BIHLn481HhPzQloy4isX3Jnb06KMiOKbCAauhOhdCAbCVOhKGpg0BODU4NTg1IGhqcAn5U4NQDISIwauTD2SgLKRTQaaK0rkrRMphEUdr0QOSNzhKjPwsnRTWhODUBCGC6IGIwJOyuAE14RsmPxWEc091vmqirw8Oct5Voqsfw8Em0df0VzItMXiuzR/h166KNR7IV6jsrACepjzPILePo06IzVHW5blZ/ivbgNBbShjemp++f1Sy5uq8eG5Ow3YWhRAdiauc/yMsJ5TqfZSKlbBNEDDsjQS0SevPzKxFXtY7MSDmOl5I9FBr8efUNyT12WN5cr9dOPBI2WL7PYWv/pn4LzoNWHy19Fj8XgnUnuY8Q5tiPzHRQ2cYqNNneatMXxL94Yx5+YDI7yu36lbcPLbetZc/D1naK0hIQjFqaWrqcYWVdCP+7mJ80PKgzISEJ8JIQDMqQtRISAJAzKuyohala1AMa1TuGcMNWo1k5c250hF4Nh81QNLQQdZE77ey9FxXZpow4gtaQ0zaNbwpyy0cjznifDhTeWtnKDAJ3jfzUUU1scH2UrVX5ZLGbnaOnVaLhn7O6FM5nl1Qt/m+Xzapuch6YnAdmyaBrvnKCQBBv8A4VQacmwXoXaziYFH4QhuhEdOmyxWEwudwA3Ow+gTxu5uirfh/Yw1KTXmq1uYTETHJctPgeDVhTaAWtAGjgSR4wlU9x1T6T0drlCpOspFMrJSWxyMwqNTRmlSpIaUUOUYOT2vQBsyTMmBy7MgCtCoOO9o20ZayHPGv8rfHqoHartoyiwspuGY2kbeC87dUfWu4kNO0mT1I2WWeenTxcPbzReN9p6tdxDO9tmOioTgarruJdzOg8v1WhZg2tAmLfwjfxjZFq0cwvZo189h5LDs7ZjJ4Zyjg5t8x6WCkuwgb3RE+3VWT2AWYInT78EF9AXzHlPXdLatKyphgCDyKkYURnH9rh9PzRsRTAHMRZMwTLtI0Msn+4d2fOPRbcWWspWHNjvGx0LsqktoiJOqFlXqPINNUxCEVJoYN9RwaxrnOOgaJPsrDiHZPE0afxKlKGCJIc05ZsMwBkJbg1VHlSZUYtSZUwkcK4M6u/KCGgDM5xmGjy1J0A3KLxjhTKMZHl4JcDIAIiOp+wrDE4r91wbGMIFSsPiOI+bKbNbPhJ81Q4XNViAXOJiAJJOmgXPOS3PXxt/PWHYxqJRw5cUephchh4cHDaI+qa1hJ7oPkt2LWcEr0KDNi46uOvl0Wio8dZUEA266LzaphHN+YEeKOzGuAy7KLgrb1bC8Rp7OHqkqdp6IkGo3wXl1PFu/htaLJoO5Kn+Y21vGMPRxPyuAdIuCPRA4TwpuGcKhJc8SG8hIietiVmA8gyEapjXu+ZxPiq6/Bt6C7j4FpZ6/okXnZeTuuU/zG3oVNSaRUNjlIpPWK01pRQgNRgUjPlEYENqM1ADxmJFNhcdAJXmvaTt295LWWbp4+AG69OfTDgQRIOyrx2Xw1/wWd4Qbc+XLyU5S1rx544+bNvJsM2Rnq7/KN7/Vx9k+m06xrYNbfpC9IrdhsNHdaWnnM+QnRRa3ZDI4PpukgQAbAdbLC8WTsn/Vj+MXU/DjM2XR8o2PVQMRjryTbkN3H32K1XE+ztW4DGkme8DYdSFTHsw/OAWGGySbd48vT6qLhl+NceXC+do9IfxaE+w2nquFAF1yHfeimYjhFTNfI0awXEnwBaCAmtwfd1Fv5TMeRgwn/PLXpN5sd62psc3UDRRcC4MOV1s9p/q2PmrDEsymDJI5Cfpb1IWa4tiSZDWkcyTJ9rBGP4Msp7bXCYU1tIkanZ3W1x1tC1fBewAd3qzgGbMbqf7nbeSxnYbHGG5oIB138ZXrOExnIgiNvZbf6Mp4cefDL5h2F4S2lamxrG9BBP8Ac43Km1MEyo3LUAc06tPynxG66lVzXNk6pUA3Ud77T1+Kqr2HwTv9kD+1zh9CoT+w+Cb/ALZPi9/6q4xPFA0T981R43tF8wtpbr5ovNf1WPBvzp5l29xrRinU2Bxa0U6dMa/K0TJKs+xGGqCmaha4NIJIAvOkSO9Fvqp3D+E0ziX1qkPBMgG8k3haTiHGKeDHxBTl2WCWyGgam0302F1HZvrU0yGLOZ5zQS0Bs+GvuSm0nwCZAy/VTMdjGYh2ZtNzHEZ+8w02uEwSGu6xfqDvKp68gwdd16PHlMp4edyY3G+S4mo513GfNAARISZFsg5joHiuXNaiBiAZCWE6F0IDoSJ4C5AbdjlLpFV9JylU3rlq1lTcjtKg06qkNqKTS2IrVFbURWVEGlMKcQhtKV1SEgflQ3sTRVlPTCFWpSqrF0BvoryoVGfw01NoHMpy6DPV8PMBo16TPIAKp43gxhaf4kfGrSA3+SmNSf6nadBPMrZ8QxlHBUi9xvoJu5x/lbyXlHFuLPxdc1HW2A5AbLPPm8ajbi4d3tTK9YvEZnSeRVW/hpa8zInTw69Vc4bBknmeQufBaLhnZWrVgluRsRLheOjVzbdfie1L2Vw2SswM0mT4Xleh4clpEZdvDxumYHg9LCgxcnU2BPQcgomL4j3g3QkmPAKbE736aKjUvA0SYiYi/NR+H1ZAnVTnnn6ps6pMRiGuBBNxBI8wJVJjKIJyckLtbixRqtfMZg9h8wS33aEhxrXOJnkfUI1trLoThOBaKrmv57aGyuOJ0GvgQIGx3PVYDiHaQ0qxdNkel24kaydfDor0m3bY0cC1p7zQ0CdAdxBFyfsrsVw2jWHeaDAiR3XHzGqxj/2gVRADg1o2yZgeebR0nnPkuZ2vLjPcB5NqEexaidp5LrL7aR/Y+iDeq9g65T7rOY00c2WlnLmQHlw7pkmHNMRsQkxHGnO/jpiRu59Q+JADWj1Vdw9z+8MxdTkls2EkknKNhJPmV0cWeeWUZcnHx4439TAFIweGc92UefRBY2T7K1w7TSOtzrGq7LXFCYjhAFm+c7n9FX1MMWmHCFoKtYvd3dh9N1V4qqXajRKW/TQciRFypVZNTTCkNCC+gQkFRc2tqSg5GZVUVj0ZhS6ntIFdHp4lV2YnRSqeAJ3R1G04YiUlSrsqx1SD0UmlWBSsPadSdCKDOmqp8E2q+pLCH03bOMFkd2W2OZpiYsfW2jpUA3TzKjt4X1JRwsXOqhcU4sylTc92jR6nYDzUrHYtrGOLnAAak6BeZ8QfVx1XLTkUmmJPyj+o83G9lhlk248PtV3EsdXx1YuDXOgQGtnK0fe6vuC9h7B1c31yNP8A+j+QVnw7BNw1MNbpqSdSeZ6qXUx8ixWTe5XWonYYU6Qyta1vgAPdCxGNIH+VT1sSUw4+bTteU06WVZ4cJ/z6LOcYH4lNwJ7jhPg6x9DCdieMgS2R5flzVDj+IvyuJEt15xEa8vBOQ63GCxRzACOnPX/tTKmJtDiB5/UrO8K4mHta7mJm2/0Uqo4VDLnQ0a9eghGinlWcf7NO4g4MpOLGNMvqOBi14Y0XPqE5v7OG0x38Y/xDAPqfBWGI7W06AhhmBCx3GO3wMtaMx/5H3sE5KErHdlMGHHPVq1I1MhrfOFb8J7JcPrUy1jBYxma92cHxJj2Xnvwa+IuGlrelh6/orfhnC6tAO+FULXOLSYmDB16kLfHjyrPLOT6Px39n1TDku+MHUps4tuOjuvVV9LgLLHMT1EX8IWwxdCvi6LRUlsEyWugPFi18atIINtCHKs//AJRptAAGUWEbQtuLD32jHkz9aqtw/DKbNGyeZv8AVSw1F+HCWnRJ0v4Lpkk9Oe232Jg6ZzCPVWGCwxzyYOvh5qPToC14B15qwwvDgRq6Oeg8FFpxZfEYWlsN8gBPQ7oOI4O2p/pzMXkWU7CYVgaPqd1aYNo20We9K0zA7JP/AJh6Fctnm6Lku9GmfqVrKISpWHwTnmAlbw92aND1/JazUZ+ajMepNIT4Lv3Fy40iOiV0cuk9jmtFlExOPOgNlFdK6nhi6YEwlJBcgfiIrXdUJzIRcDhS94aPH0TshS1qOGUQxgG8Sf08hZSsyq6WOv4BDxGPtMyvPubumAXGOGUng5i/me8YN/YeCiOrspNDWgNaBoNE3E8R1+/WVRcRxBymdj69Vl7bSJ+JxmdVtbiWU6yP0WfxvGXNk6DSbwYtb3WexXGS7cknn6eauYjbdO4+02kTp97qsxnFgffn+X36LO4TA4qoO5TqEcyMov1dAKu8B+z7EVAPiVGsA2u4/kFpOPaLnIqsXxUbGTrrN+n3uotA4jES2k0lu52HidAvQuHfs7wtKC/NWd/XZv8AxH5lXpyNblaA1osGgAAeAC0nGyy5fxicPTfhsMxru9lBzOGmpsSdvRDbh8XiRLGubTiczpaMpOUZRq6/5cltmcMZaWAxBEifY2VmzHObM+Uq/wCc2j+t08Xodm8TVdFUOpAHKQ4Fu8RGpWw/8Do0BTyZqrj8xc0ADlDRpedZWmxdbMSSB3tUjD1hVMZEZclqpq4BlIgOEnqbfYUzAcPY4Zi2ByRKoaTe/wBFJp48ARpH2VVqIXD0Gg5GAncqHnZSLmkE3m+gUipjMpJZqfr1VWMM97i55tvyJKIKU4kvOVrJF7ECPEzopgwcDKwAOIvlBj6p9CmALCFKo007QDh+Fsa4OjMba39tla1jmIn/AAB0CFGikNbMWUWmZkU7DMATG04RaLkjOSowqcm2XJGrMLRDBbVK6hN906s3KLXTRVWntCPRwxIJgmPvdNODe4gGL78lPFTukaJgrwjY0czDBrQ03jp7oOIpd2GmPBHZVvJRyzkp2pU1eDNiQTO6NgcEGGdOvgp9OgSNEHi+JbRp3IBdIEnolc7oTHdUGGqjvc5J9yQiGoAIBsqZ2NYwlxOqq+J8UqOpOe1jhTbq6IFyBA5mSNJ3XF1td25EnjfGmU97dL+GizHEO1BqxlbAH8xgeYFyfvxDheztfG/iCo1rJLZMk93Ww8VdYPsFSbepUc/oO4D6Sfdb48V+M8uXGe6zWC4bUxVTKCYHzOjutH66wN16TwPs7QotApsaDHzES89Sf0UelQZTaGU2hrRsBvz6lTsHig3UreYajmy5O1/8XIwrQJ3T6TWwqqrxkaBMZjjz9E9VO4tq9JrhyUKjhgHTrylAfiybBS8LpJS1oJHxSdggvE2Fl1fGAA5RqoZrOQBm4EnUplTAnY/9J2WrA7ph2nVRsY+pT+YETpZObAeKoZdwoTXyU+pi5K4U82nsqIYMhEz6cggv4e4amOijZiDqglqagaJhFwmOBMGyrX1p12sn0XxdI1lXx0abILcc611DeZKJTtdAXIxRNyiU8VCrRiIF0jMXJU6Nbfvh5pVAD1yAl/Gska5R+GY2nXLBTeCXtc9oMg5WkBxg3sSArOrgQ0TPsr3EaqMahKVlOUItMqVlytSpw+nSAUujUVc2slDzNrKFLM1b2Wf7Utz03DdrYaRqHPIuP/lT6dWN1ThrqrsxaWMa8vAdYuM90wbxvfl0Ss+Ll+lfgaTflpsBFgYBPusj27xz2hjJhkEtA+Yvu0COQBMDeei2TlGqUGl2ctGYWzQJjkDqFpcdzSMc9XdU3AeHmhhqdM2cGy7+53ed7mPJTC1SixSMFQEydlfqIvmq/wDc3GLawPVNr4QtMH20Wgc8aiFHxjxkiyXY9KDIiUzCM+kOv5oXwHRMGEbI74iIysSocorHJU4s+H087w1XdTDtDcoaOpVPwt4AJnvG3gFZ08flHNRVwSk8suT+fko3EeI03tgydRfrqjCtJ0E9dv8AKr+IUCbwB+iUCjxeHDTDb+6Nganw738lzquU2v1/RNZJ0C02gXEYnN05+yhVC3ZSP3dzhpZAdQISgClTGFMODgAkjw3T6bAN5ToEFInREZR3KOce0CI/JAq8QnZT5M3FVZAHJCpPgyUhrzNhdMlMJTseVyjlvMey5Gg8l4VxJ9JzX03va9lgWuhwMkE2PLb/ALW27JftPe38PFOa5hLnF8EuaCLAxckukkmddV5oysLDmJsNI5mTb00RxTEOLZAG40O9wBe8bLjlsrT2+hKPE6bycj2vLTBDXAwQAY9CEeriibbfeq8Aw2Jc2S1xDiB3gcsQNLakQPMqZQ7Z4lrQ0VnDeQbxaB0E+d1rOX9hdXt7HwlDivO8F2trQHF5JIvJDm21tcdbc1Z0e2j7H8NwImenSDdH+jH6XStpTdCE8LNYXty138ExuCQPKRdT6faikfmDh6H8wqnNh+l0yWeVMcxAZxygf448Qf0U7Bvp1NKjPDMFpOTG+qnrUcUuSUMPmrmiz4bZMTeD97KDiCXGfon22NaRHujRAqKV8CbJBhr3sjZaRGNupBeIjZPqYcAa36IApygwzSB2Cd+6N5KUKQiJE7qVhqU3dEJWnpWsZGiM0yuxEZradEMVIukCms4FMrYgxfRPa4TLvGyUtaZ35Sg1Y5icx8Kf8NhAmB/nmhPwwJ7unL/KeyQ31CgkKfUwUIj2tDMpidjF0bCtJTqbsumqkAAA7lMpYYuMAapkjkJpU3E4EsMag9EL91MI2ekYIrK5GkeiUU0opoIMmblci5FyA8IyB4BI1InUbSI2Aty1KRlSHRI3i3nuPu6ZRrQIIM2giecwRvMpxNOScxnmb2Iyix31XNr9aJDxOsuANtxcXgDxPS6NRIAMkRyJsJtpa153uB4qIww2xcXc7XzAQd7WPJOFYDKTsNrcoDeZ0J81GjWWEx9Rg7riBcC4P9QidRrbxvZOdxVxOYkk/LJO12kXE3nSNlXuIne9yCToJkeuiLSLfMzJtzNoOl48FNgS6XGKrTLS65kiQ4H1Npt6lXfDu0LHNl5ykSb2BAAM23hZtjZBktMyI2PK99J/ykpVMxuCJJI7p10ieWp5+KnLGU5Wld2ppyWtuYkGJHUC4068lZ0uJNcZDpPLN9ATExfRYOowkg3IA5i3iJkJo4lVjKTlDTEA8hz5IvHL6Vt6bR4k5sQ4jwMeeyuMN2mrARnzRzAPlOq8w4Xx6pAaPxHONpsWiBrpKtsFxSruW5RYmA2SdfmIjQny0O0dc8fVPxXolLtUSe/TB8Dl+sqcztJROrXN6m4HofyXnrOPsByzJAmILjHQhWFLFBwkEeU8thqj+vJj7LrG6o8RoPP+o0Dr3fqpVKg3Wcw6fqF56ZPQW9N7agwkdiCy+bLsDMdbFaT/AKb9ibxxvalKDMQisMgcgsCOM1Qf9V1gYkk30J6+EKSztNWA+cO0vlF/DzV/6MfwulbR9aCSB7KC8SVm3drKsEQ3/ieU89U4dqH7tZ/9fqqnPiVwrQQSkIVH/wCWndjf+RH1lFZ2tbvTPk4H6wqnPh+l0q1lKKiqh2lpHUPH/rP0lHZxug7/AHGj+6W/WFU5Mb9HWpwqlIb6odPENd8rmu8CD9EQOVbLR3ki0q2VANRJmCYGrYkuUUhPzJQQgBZE74aJITmuCexoLIuUkELkbGnzo353Db4mm2+yI1gyiw1b7tkrlyyqkmo0ZNNWmesXEqLTP4tTpk+oCRco/TFOnp9FKYPxP/VvvMrlym+g7At18QPdJVNmefs6y5cs77MyoO56/UKfQwzPifK24dNhfxSrk59C7wlFobIaAeYAnQKj404mrSv/ADfl+pXLlP1QlJgD2kAAnNJGpidTup2AdlfAsMkwLCe5eOaVcjP0caWg76H6IGc5tToz6FcuXPFI+NechudR9QEahquXKoR7/v1UUO7reob9AuXJQnP08x9Qo1eoc7bnXn0K5crno0hhXMcb/ey5copisGviFd8GxDiYLnEXsSVy5bcLLNbSlBSLl3s3Erg5cuQHNKKwrlyRigrly5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67590" name="Picture 9" descr="C:\Users\Péchet\Desktop\5555555555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3" y="779463"/>
            <a:ext cx="3571875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1" name="AutoShape 15" descr="data:image/jpeg;base64,/9j/4AAQSkZJRgABAQAAAQABAAD/2wCEAAkGBxQTEhUUExQWFhUXGB0YGBcYGBsdGBgeHBodHRwcGxwdHSggGx0lHxgcITEhJSkrLi4uGh8zODQsNygtLisBCgoKDg0OGxAQGywlICQsLCwvLCwsLCwsLCwsLCwsLCwsLywsLCwsLCwsLCwsLCwsLCwsLCwsLCwsLCwsLCwsLP/AABEIAMIBAwMBIgACEQEDEQH/xAAbAAABBQEBAAAAAAAAAAAAAAACAAEDBAUGB//EAE0QAAEDAgMFBQUFBQQHBgcAAAECAxEAIQQSMQVBUWHwEyJxgZEGMqGx0SNCUsHhFDNicvFTorLSFUNzgoOS0wckNGOj4hZEk7PCw/L/xAAZAQADAQEBAAAAAAAAAAAAAAAAAQIDBAX/xAAsEQACAgICAgEBBgcAAAAAAAAAAQIRITEDEkFRMmEEIjOx4fATQlJxkaHR/9oADAMBAAIRAxEAPwDYzHif71D2ul9dLm++16qELgkIN7++QfXd4UGLQTkGUwIFlR5TbhrrexrwVE9Avgg8weE6cdfjSJtN/Q/Ws9GVIPdgwkQFXt3oAJkRc/7p812AEnKdSAM1iRobK0JAGlp0gUdQNCRMRexMg75jfyPxo4jr9azVQVZuylc2EpBhJIkyQLQI11Tu0YGSSW1xMnvDuyQBIzaWJO61uIaiFmsCef8Ae/SmKxeTFpNzpzvVOZEFDqROsneSL3898TUDqQZKkOA8ZO7MBIChIi8c6fULNUePz8t/wowjkfj9azWsshzI4PvHXhEQTpc+mlEwgd8pz968RpoDu3nWjqFmkE8j/wAppBPiPX8jSXABJgDUmwAHGTFZbu2cxKMOhTqvxAQgeJmfUgHcacYN6BujWE8/j+lV38c2mylidcoJUrxygk/CqH+i33f37uVP4G9PiII5KCvGrmG2KygCGwY0zDNHhNh5ACq6xW2K2yqNvNqs2lx0/wAKSfWTmHpSTtB5Xu4ZfnnHzSK2Qm0W8BEfp1pT5PD0ouPhBTMoYh+LsDwn8zUZ2g+n/wCXMclKPwShU1s5eoH9aRT0B9KSa9BRh/8AxAlP7xDrY0lcpT/eUD6CrjO0mlxDgE6BWZM/y5tfKtCP6G/zFUn9ksrJJbTJ1UAUqPiUkSPGn91hkny+Px+tVnsO4T3VW4ZFG3jm9LVTOx1t3YdKR+BUZfAEDKBxOQnnQp2otsgYhrLOi0plJ8pPkEkqP4U0dP6Qv2Xltrj3kzvlJEn/AJhFRB5Vu+mCNCFA75MZtJgetTLCXUygoVwJSFCRrYHXdUK8Ir/y4AgfZkb50BiPSpr2MAvqv3kkQYnMBYgXvPGhD5zALUhPdkjMZvu13eO+olISUKAU1p72T3QTe5vv476HEYlJj7RgmdSkn72lzbWOOtFAGl1a5CcunFYUDpMRyPpUjZWVaApiZGbieWtQNrSnvEsysi9hraBAkiQded4qJDCTqGBvEEiRu05b6TSAsB5wx3EEZc1lH4WvQuY4jMCUggW7xnThA+dA3hgFZQlPud7v3BJtpYzxjdTKRmyEokQRZau6kcwYopBbJU4tRCFBM5jHvG4jUXt+lOoqk/ZmBoQbnjaeFRLOiQhYicsLiZ5ggnjedKMtZhdCxlnL3rm0b1EnXn46UgLKG7DukW0tb40qqIWCJyuDkDI9Yp6MjLoTwj0j8/zoHWkqEKAI5gWtHyPxqTrWkD1P0qAK6sE2TJQgnjA/Pxov2NEzlTPGBPjMVPPOiFO2BCjDIBkBM7tLchy8xTnBoMgxBEHTiTuItc+tTjxv1xox4z507AgGCREAcdCRrrv/AKVIMMmIm3iY+elqljro0Y8fOfpTtgQqYSeFxG7jPUVR2i+01CSMyyZCEzJJM6DdKeF4MAm1HtHaKgrsmRmdOp+6jiVbpvzixOqUqm2XswN94nO6feWdZOsSbD6DcABolWZEvOikjZjjxzYlQCdQykiBv7x4+BJ5iSK2WGEpGVISlI3ACPQEVKDzPrRefx664UOTY0qBy+HXjTlPh8KIDqf1ok+PXyqQsDrdSA5ipKcDn8f1oCyMDw+HXWtNl5/I/EH8qk8z69GnKepooLIsvh140xHMddaVJHU/rSPjQBEfL4Go1oBBBykHcYIPjujlU5FMfH4/rQMwsRsgoUV4dWU70yMqo3fobcMutSYDaQWcjgyOTGUixPAGeAmN9yCoCa1/M+v0qltDZ6HR3veGitSPqJ3HkbETV9k8SJqtEZwqr/arvyR9L/DWonsIoqBC024pEyBHxvUOExym19k+f5Vk+8N0k6i4E6gmDchS9VR5+VS04gqZmtYZWXvqSY07oIkGZ6NV/wBmUB9opsgE3ygQLxJO4WEDTjWs7MHLExaeO741XU45lBygK4Bcgc5IHyqbY8FJbJMklmTHeyiCJOYHvX0HWgLw4BAT2X4rgg8ZNzMHfP1q8XVZZCTO5OYcNTcdfAC+bdxVza4n59R4UZCiovDiCVdmCSm+gMazefCKMNg95YbzxuVAt8hVlTyvwH1TPhZVMh0nKCkiQCbiEk7p1McfCptgVVOGT+7/APqn/LSq0woKElIBk/AxwpU7DBL1p9flS61p8p4df8tEE9dCoGIda0QPV/nQjq1SAc79caYCTy/OiHx8/lSHRE/SjSOHyP0pgID+v9aydp7XIV2LKFLdJi0Qm0k6/PnrF9DaOLDLalqGmguJPDSefhNUvZrAFPauu/vlrOY70iEkJEC1om50AkgCNYJJdmS34RJstkMogNuFRupcCVGZ1z6STa+pMkkzf/aT/ZufCP8AFXnW2vbHFt48sKCm2+0CUhpKStSSbKBWhWYkEGIHDnVrYPtpiXMW5hlFsqSpQQlaCgu5JlJWkwhZAJEoIJtaZrd/Z5NdsGa5Fo71OKP9k76D/NSVizr2bnPT/Nai2bjUvtpcTIBkEEEKSQYUlQAsoEEEVzG01tBT6sUleIWh1KUNKnskocjs15YKAn3gXFCZSRfQ5whbqi3Kkaz3tRhkKyqWAr8OZvMOUBZNRp9sMNxcA4qQUjxkwI51XbxGKSIQMKwkfdS0tceeZsf3ac4zGi/bsK/hLCkg+YdJHofCr6w/b/Qnszawm1UupCmwpxJ0UkpI9QuKkcx0CVIWAOOUfNdc+wkP9qpDX7PjW0ZgWj3XJnLJhIcQSkpKViRfSxrWwfs6gkOYiH3tSpYzJSTqGkGQ2kaCBJgSTScYoE2Ojb7RVlSZVwC0T6BfOjxu1UNIK3EqQgaqVljwkq15DWo9qjAphp/9mRnFkLCBmvGhGkxWL/o5GHdcdcUtxlpsqRmKlljLJUEZpMK1BFxliYgAUYsLaL6PahChLbGJX/w8n/3CmfjRH2mQBKmcSn/hKV/gzCqiNo4hxIWhDLKVAKTnCnVEEAgkJUhKTyBVUZXipu6wrkcOsCPJ4xT6x8/mFs1cBt5p6eyClEapsFDxQVBQ8xVo4o/2bnwn/FXJO45DucOskuNqCW1MqV33DMIacgFDn4hokAkmxrr9mNOJZbDygpwJAWREE74IHxgTwvUzgkioysD9qV/Zu+g/zVH+0n+yc9E/5v6Vfy9X+nUVzftD7Xs4WQUuOkHKrs0kpSqPdUojKFR92SRwqIx7Okht1llzHpDqClTTnEe5IPEd7gdDqCQZBis3Z+1FMnsXwsGwQs78xgA3Mi1rzuMkAql9mPa5jGlSUZkOJEltesSBIIEESY41Z9o8CHGiR76YKCCU3zC0xZJtfUEAi4FUlT6SRN2rRfPWvQoOt/xqrsnHdokhVnEWUCBfUTGgkpII3EK1EGrivXriPrWMo06LTIjbjHOajU2OHPf49azU0cz6H6UxQeHz/wAtSMqnDJBnfxk8erUCcKBMFQkye8vX1n41aI6P9KA9WpAU1YFBuSfNSj+dKroncT8aeiwAy8vl9KIDroU0Dl150Q6v+lCAcddQaMJ5fD9NaEevXhR25ecf5aYBpT1NHl6v+YoB5eo+lVNs4zsmVKBGY91IGuY6EDQxdXlVJW6Eyo0n9oxOaJaYMDSC5v0/DA9Ad5rQDayh8IOVZUoJJFkqyDKdNxvRbKwQZaSi0gd6/wB4679J05AVNgolz/aHf/CnlWjf+iaPM/ZvaDjWLSNoMFJbzEPrU6AglJBJlRQsK0mN+tdZsxCU4t51bcuLModCRl7OAEhKoseINzxIiurIkQbg2jceWkVz+N9m0tpK8KClxPeS32iuzWBqgI90SLAjQwd1bPlU/p4IUKD2NjUslbT8trW64sKUCGl51kpCFgZScsDKSFSDatDbWyO2GZIT2qUlIzCULSqMzawRdCo8jcaVRwW0kOsplIW2tM5VgERvSpMWINiOVLsCwguYZctpBUrDrXKCkGT2alGWlcBOTdA1E/zXpjMRjGFoltSVlKNyhLzI4OBMlxv8LyZEe9BBNXjtBrJ2gcSpHFBCiTwATcqOgGtaWJ2jgMQwHVuNqSE50qSqHW5t3cpzpXeIFyTFY7myEhC8TjMxbt2bKkt9usmyUOLShJJUSB2ckX7xN40qMtqicrRf9jAVpexK05c5CUqJEBCJhItBSCSc03UVRIAJre0OLYxQCU4lHdKgcqS4LiJHZxlcT91RJAvY7tnDbC7SFYsJWoe6yP3DQtASkiFkQO+reLAC1bGFcQpMtqQU6ApKSLWMQIsbfCk5JStDq1Rxy9p9kXQ28xD7aUOHFNuD3QUAhRCQQQbpJiTMiav7PwBQ23kX2iUJCQsEKnKkC5FibV0j7gCSVlISASSoiIGpM2AFZTvs+yr7RmGVqv2jEDNaxUn3HB/MDrY0nPsqBRo5TBuqaUWgy4pIMJSgZlNfwKH9mdW3NMtjBFCrFF1WTvJGimmcrmJVr3SpBLeHTxUpU/y1q4zYzeNzN4hCE4lgjvoAIUlUlK0gzmQqFShUwpKheAavbF2iG1DCuobaciUFsZWnY1y2lK4uUGTvBIki21usiSY+xNj5MrjiUpUlJS20i6GEmCQk5e+s/ec37o37BHKpSnr+qaxMRtBxxxbWGSiUGHHnPdSYnKlIALihadAOJIIGDuTs0whe0+O7DCvOBQC8ig3MmVkEIAA1MxArhdr+yyCzh+1U+pxWVMBwIbSty4zZkKKRmMTBUSq8613TWzEoUXXFl52IC1xCNbIQLIB5XO8msVrBu4xRWlxLbSHISrLLhKCZWklWX3pAzJN0A1rxy66IlGzA/wCzvamE7Xs5WcWQUBxy8pBJCEK8BqUpJjyrvNoj7M+Kf8QrGwfsUwjEjEqOdaZIkJRKj95QQkAq8ALyTNbe0P3Z8U/4hwFRyyjKaaHBNRpmTtdvsXUvpFicrgF5m3DfAHNSWxvNaw0BGhuDxnh40+LZC0KSbBQiRqOYtMjX0rL2C+cim1QFNki1hEnlYZgoD+HLWTzG/RawzRKer/So8nL5fT8qkJ5j1+lCoDl151kURkcuvSo3NP6VJ8vGjUhOUalU+WkjdNXxxbdrwTJ0islIi8TzF6apAmOXK30pVm9jQ45EjzM0Q6ufhTA9fpFGDQhjjx+PXyo0+J9f1oR8KMDrdTQBpt0fyNZOMHa4tps+60C6obidE+YOUjxNayR13vjesr2fOdeIdv3ncg5hAsR5GPKtYeWS/Rtg8+vjUOB1cuf3h/wp5fCrAPXQqLBauf7Q/wCFNJAyyDzjz/WjT4n1/WmowPHrzoA5TaDBw75kwy+qUnQIdPvIJ3BfvCbZs17gVfwKiFjWeAmtp3DJWkoWkKSoQQZII4QTBrk9mtBpTzQmGnlJAJJypKULSAVSYhdq2vsrIqmapwqHMapRQCMM2lSAAAS45nkzFyEpAF/vk8KpYLaSsT+yOPt9jGJcR2ecq+0QhaUBVhcEKjmBe4qzs/HhGNOaycQ2gJVP32s8p0tmQqR/Iqlt7BJbU4Xcwwz5SXFAwcO8mMj4/Ck5UyrRJSkmxURovQmdPHP41x/s00WMc7hxm+0Lrq0/dA7TM06ngFIc7Ii12NN9arG3uxARjYbIFnx+4dH4goWaUfwqi5sVa1ttKSoZkkKBGoMyPEHSpVxTVbG8nLe3uIBS3hoKi8HCG4P2pQkBtHIdo4hRJsEtqm1dJhMPkbQiZyISmbgd0ATHlRYlbaPtHChOUEZ1KiAYJEk2HdB8hWUvb3a93Bo7c/2plOHTzLkd/wDlbk+GtGXFKhYTsYKzbQMH3MNC/FbkoBPghRjnzvkYoOYpT4UEhlC8rLqCQvtERKhOhQu2YQCUkQRVjDNLIVh2HCpalFWLxgGijEpbtBXAyAA/ZpAmSIMu18W3hmQlCYQ0AlCBqTohCb3UowB4mm8PGw2V9j4JzFsNu4l9w50T2TSlMtpO8HIrOs7rqjkK2sJs9plJDTaGxvypA9YuTJ33vS2Hg1M4dlpRlSUAKI3qiVRykmpMeYSZgeM/Ws5ybdFJUjE9odpEIhvvLUQhtJm61WSPD7xI0AJrQ2RgQwy20CTkSElV+8QLmOJNZfsts5K0jFrBUtwqU3JUUobJhGVJMAqQEkmLya6KetPyNKePujXsiPj8/pVPaP7s+Kd/8Q+FXj1aqm0Z7M+Kf8QqFtDCJ5n1rExSeyxaF7nRlPjZO46k9kByCq3T1fr5Vje0bBLQKfeSoEa6q7o9CoK/3aIboHo0Sefz/rUR8/U0TbgWlKxooBQ1NiJG/nTk9dCs2URH19fpRPnM3kiZMyq6Zj8Mgb4nWmJp8TduLqE+5902FzJjfW3A2ra/f+TPk8ECzf3ju3jh40qcq4fP9aesJZbLWhh1Y/T6UQHUUw61pnh3TBIMagGfKRHwpIZMmpAeuhWMvFlIAPapvF0yTO/MkETew3gc6JbiDAzOCFA+5GpAGqR4etadSexrPLyJUr8KSdBuE8OVU/ZdrLhm9TMmfFRIOnCKqB7My/CyvuGAUwRKTeQBY39K1djohhkXH2aN38Iq9RoLyXR1Y/T86iwKZLn+0O7+FNQ7Xx/YMOvEZg2gqi94GnC9eNbSf2g9lJ/aC88pSw02HBlSIEhtPEwJ4JHGteHhc0yOSaie7o5delSDrqK43YDGPw2HZDqS8tSSFocdgsqklJKikkpyxmSJKVAQLmNhOHxLv7x5DKN6WElS9dzq0gC1rInnUy46exqVrRsuPJR7ygn+YhPzrj/aPGdjixkHaKxLYyJCh77ZIJUfupKFC9/3e/Q7KNkYNsyWUKVYZ3Ehbh8VrlR9ap4zZuH7FSMO2hleYOoUlIH2g0Jj7v3SOBItVR6oTtmUdjl0TiHFLMyEoKkNoI0KQLlQ1zKJvpFdT7PKeylDsOoizhgLOtlpIg/zA3/CNa59vaichUoQtJCVNarznRCfxZtx3i+mnY7JwhbQM3vm6tbfwidwFucTvptusiSRS/0Mtr/wbiUI3sOJK2P9zKQprwBKf4d9Zbuw1FRK9l4NZP3m3AJ8czAPxPwrrh59eIo4HP0/SmpsHE49rYRSoKb2ZgEEXClLGYHlkw8/GtB7AvuCMTiEpQdW8OlSMw4KcUSsi/3MprfeQSLT4x9Ky3tmLP3j8vyo7sFEpv4tLSA2whISgQlCRlTHAWsOcbjVbBez4d+1xgQ6b5WozMtyINlD7RX8ahyAF50P9Dc/n9DWb+3HC4gB0w06Mkme44Pd8lju/wAwH4qSvwP+5aOwS1Jwjimd/ZnvME80G6P+GU+dc3t7bCllOExCQwpw5VuZwWezF1qSshJTIGSFJF1b66TbW2UNoJk2sIuok2CUiPeJIAHE1BsXY0IW5iUhTrwGdJEoQkSUtwRBCZMneSTwAIvFyE14Qk+0uCACRiG0pgAScqY3AEgJ3ca1AoEAi4OhuQfCB9aZWJQqxvNoIBH0rKc2M2iVYdxeH3lLRHZm8mWiCjxIAN9azqLKyXMfjW2U5nVpQJjvbzwA1J5Cs1O2cPiG1dg6hyCmQkiR3hciJHjFZuPdZaQta3P2jEOIKUEkBwhQOVtoNgZAeIvvJMW5PaXsivAsu4tuUqSkQhtxZiVJkqlI7qInKcwO8wL6Q44vbyTKTR6mvrrfVPajUsuATORUGNDFrxxrn/8As99plY1hfaj7VsgKUkWUCJCoixsZA4bprqSkbp9P0rCUXCVM0T7KzN2QuWUwLDMkDklZSNBwTVojqD9PyrO9m/3AEERG470JV5e9WietfkKmfyY1ojI6ihUiY3QdQFGJA/ApJiwkaWFSEdQfpUTiZA7oWJMoP3ha4nhpu97UVp9m/ERcdihVrGYEi9jFxofnSoCgaTpa8SY3mRrT1jP5MkcHw9P1oh1ehA6ijHl6frUoDHeYuAoOmDY3kmdBKraA5hw4062wSkK7WxKjKVbiSneSReIAOm6K0jhJHvK1nXf5k8d0fCozs4kQpxZjfIJ0I36axWqkTRQw3/h8ReYCtU8p4zv38K3dmR2LRtdtG7+EdTVRWBCWXkgk50q1iZyRaNZiak9nl5sO0eCQmY/D3fyqnlX9RLZdxLCHEKQtIUhYKVA7wd0zXmvtg32GKYDbDYQp3vPKJJXIAKFrnMUhPegkz5V6inrWKhwWrlp+0O4/hTzq+Lk6CnDsc1s3Z2JUD2CuywxJ7JLwzLQibFKISUg3yoUo5RGmlXzsrGN+46h8b0ugNrHgtKSmORSPGuiSeuj9aMeH5/nQ+S3oFE5QqcB7+GfB5JQsHwKHDbxAqE44tmcQ2rDpN0rcjKRwUUkhtX8KtbQd1doOuiaycWP2jEhn/VMhLroiy1ky02eQylw6aI3Gqi09oTTKvszsnM5+2OpCVlORlBTCm2yZlU3zq1g+6DHGeqTVTFlYEp+M/WoGdoq0Ug+MX+d6TfZ2NKjVFOB4en61AxiArQR142qxPXRpiY2UcB6frSIjr9aU1G+5lE/lehgET4fAVzntAhDhUhSQpJBCgdCCIiruJxbhEAQOudZLyTNxHl+tIZhYN4MPJS/2jqkj/uxCFLKrHNZKSS8kWJ/De0qrbUMXiLBH7Mg6rcAU7/utg5RPFRt+E1Ux2HK0wk5FpIU2v8Cx7p8NxG8EjfXRbH2h27CHMuVRBC0/gWklK067lAjyFXJ4slLNGCNh4tIyh1hX/mKbWFnmUhcTzkeVTo9mwr/xLqn9/Z+4wP8AhpV3/wDfKq6E9afCgUOov8DWTmyuqOax3s6GwpzCktqEK7FBQGlkEHLlUk5Mwt3SnWa4nZuGxj+MeOIQ+MMFKIDhWlKJVCMlxJAtKZ3mvWFHq9U9pH7M23p3H8Q51cOZrAnBMr7L2S1hkFDSMoJzKOpUeJM3+VWSnqB9akV0J/Wq+LdyoUo/dSVacBPGsG23k00jL9nBLIMfhOg/s0c60VeXp+tUdgt5WEgjeoeiikeRCRV8noDr1on8mEdEZ8vUUDqCoCwJCjYpCtQBaSIO6d9+UGo+Hx+tQYhQtKgm41A3gkGc2/LHnWn2X8QuO8jlQMETBANoAuOG6lRkzf8AOByi+lKsJfJkgAjh6fpRgdX/AK0IPV6efSpQEiR4ev6UYA5UA5elGD10KaAkSBy68RFZXssqGltkfunVoveRMzcczWqk9Wn5VlYVRbxridzyErTFhKZBHndVaxymiXs3E9a/CosELuWH7w8fwp5VKD1/WosFq5/tD/hTwpIC4B1NGkeFRpPQowerfSgCRMcuvL5Vley0FDrhAzOvuqkjUJWW0bvwNp38a1UHqP0msr2RWf2cpMyl59CvEPr5cIPnWi+LF5NwR1NOED8I9PzihB8aIGgAwnlRW5fGhCuhpTz10KdgFI66mmJ5D0/SaaT1p8qU+NFgNPV6p47ChaTYA8Y/SrRPX9aGaLEcq63Bo/Zg5XsU3uJbeA4dokpI/wCZknzNXNtN3mD+VUfZxJ/acSrghlHmO0Vw4OCmtMXk6I9dR86jJHD4fQCaNR6t9KAnx+NZFkautfpVTaI+zOmqeP4hVtXXUVU2ifszpqn/ABChbAlUOQ8+vyrM2+4EsLmIMA+BICj5Jk+VaZnr+lYe3D2jjLPE5laaQRGm9PaeYogsg9F3ANlLSEqAzBAzeMd7dxmpCeXoPnAqRR63/AfKgPWtQ2MAjq/XpQ5iNDHmfpTnrSgJ4frSTa0NOgCmaenv0KekAI60+p9KIHqaAK5n4fWjCufXhNJAGOut1GPEetRz10akSerfU2pgSDy68KyvaJBCUPoEqZVmjeUmyhym08prUSeujTrAIIUAQRBneDu974VcXTE1aJGXAoBQggiQbQQdDqZ8aDBG7n+0O/8AhTurK9nXC2V4ZaiVNmUG3ebOh1vE3jiBurUwRu5/tD/hTumraoRdFGmOXrUQPPr1oweuj+dSBIKx8G6GcY4ySMuIHbtifvJAS6kXtohfipXCtcHn161xntGjtdpMoCy2pLQKXAmQl2VqaSTMwoBZIkSABvFa8au19CZYyd0D1b60SVdT1FZuyNpdqkhQKHUWdb1yK5Xug6pVoRzmtAK5/n+dS8YKJJ8KefD1qMK66NPPX0vQFBk0xPXRpsx4/P60xX10qgVD5urU09T+dNm5nrnNqqY7GZRY3650DMz2gxKUSpRASkSo8AJk1D7EOBeG7awU84tahNxCigJjklCU67jXM7c2j22YjvNNkAjc87MIaEm6QqMx0mBuNdF7Bt9lhAxIKmHFtqI397MDrvStJ31q41AzTuR0C/H9KpJdUkkEJIGigSZG7NOh3TFW1kxb5H/NVIPJgnNBBUTBI+8f4rVgaEhcUdyL/wAf5xeqb7uZpRIE5gLGbBYA8ZF6kW4lWiiBqTMTyEG/XlA4U9krKoq7wknjnG/S2nlTWwZfPl11xrC2V9q84/qn3EaaWvpMRCgf/MUKse0GLKUdmm63O6ADBgwDebElQSDuKgdAas4LDhttKBu1I3k3JidJOnC26jUb9htkh8R153oD10T1yo1Hro1GVDj8R/mrEoE+XrQnrr86Inn6/wBaAnro0gGgcuvKlSHn5f8A9ClSAYf73pRevofzNBbgPMRHwogeutaADBPX6H86IK5/L60AV1f8qML5/E/SqAMHn8RUiT0P0NRBfP4/O1GFdXP5UwKG3MOuEvthRcavEHvp+8m3nx3xc1Y2Li0uoU4gylSyRI5Jka6giN+lWkkchz6Fc80o4V1xaR/3dbkLSJ+zUQmFAcDpEf8A4g6xfaNEPDOpCj1/X60QV13frUaFgwQRBFjJuOIO+iQ6DooHzNSUSBXP4isDC4Dt28XlJS4vEqKVie6tnKhtXkWxI3yRWjtnHlllSxBXZKEkmFLUcqBYbyfSaDY2DOHbKFuZ1FxayqIkrUVGwHEnStIulZDyykX0YhKHCVM4huUlSfebWPfQRotBI0IgiCIsa0cHtYkQ4BmGpT7p5gKuPA6cTrXN7VaLTqn0CQQO2bGqgn76RaVp3jeOYFEra7ASFF5oJIBBLibg8BM+VW1ehJnYJx6Tv+UfOpUujiPVP1riC4cQMrbJdH4lgttDgcyhJ1sUA+VV8Zs1/CsrKMW7nSkrjNmbhN8gDiVECLBUz4ikoLyw7HoPaDiPUfWo1YpIGpPIdRXLbBbxGIa7UYmEqUsJBZTmypUUiYgAnKTwqXHbCflKw8p2D3mSA0hY4BaE5geSiUnQga0dUnTY+z3RuP4hSrIB04H01rlsdh33jDpU03vbCh2i/wCcpPcT/CkyeI0raw/tAz7ipZc/snQUKnflJ7i/FBNZWJccxThaZUQkWceH+rE3Sg73Dy93U3gEimmJtMg2fgg+5KQEsYYlKQLBTkFJyiwhAJTa2Yn8NaXs8uH8Unm2s6alGSf/AEvhWqhpDLQbbAShIypSLAfGuZxeIXh3TiQruwlLyToWwpRzAxIUntFK3giRGlO+2EFUdas9W+vwqqjCkRcq8Qo+Juo86tE+fmfpQKI4eoMesVhZZEUKAtz1Srff8Rqlj3Clpal5QLGRuAUJ56dcb561rmtrYg4mUIP2KSkqWCe8cw0Ijyv/ABaBOaoK2KWET7NSXnTiF2AlLYJFotME7pI8VL3ZTWupXP4j606ISAlMAAAACYAFhbhQlXP4/pUSlbKSoEqHX6GhM/xfGnJ6k+ulRmDu9QfpUDGPn6H60JmnJ/r+tDPh8YpMBvTzP60qWYcevSlSAU+E/H5/nTpPXRqviQdQVaRAUkTzGbf9Kq/tEC6lgg8USZm2sWjTnTSsRfWkHUSPGPlf40LTCQcwSQY0F/yiRJqFp4zErG++U+hH50zz6wPva6BI+v5WqqYDqSUq/dry7lTpm3G4NpMcKMNEBKkJcNj96IjQTI3jTS5oEuqBnMo2BIASU6C/vAxr0LkcUsQb8/s9LTM5ojThv8KoRYClIVCUFQjXOJkkTqqejxotnQpLgUJBWoEKgzYAgwYjqarOYlRAkqA39y5jUwVWEHderWzl2VMzm3xPup6tT0g8nCf9oLuIwbKWm1ZsK4VA5rlJscmYQqNTM39Zt+xPs80lkPZi286ErSpkqHZgp0hRUFzckKBF43Cu3xeFQ6gtuJC0K1SrQ9cReuVd9nXsID+yOZmdeycSXCi9y33kkiJtxG+THTHl7Q66f5mbhUrL7uISh1DmKxKFBP7lBQGwFXBWQFHMoAwDYCTa9M5thCj3FKdJ0S0kqJ8TZI01URVz2YQzlUtC87qruKUAFjcBAnKgQQAJGtyZNbubhWcpK8/8KSdGDgNgJcUXcW22tUQhpQStLSd8zYuKtJFrADQkraGATgwvEYdLaU2LjOVOVzQAoj92s2APuneN4383H51BtHDJeaW0omFpKSREpnQjmDceApLkd50DjgnZdlAMFNrpPvJ4gwItymuU9onwY7QKLOYdsReGxcyPwkwFR93NWxgdpHN2GJhLsQlV+zet7zZiyrSW9RfUXrM9pmzkWhHvOkNDkXSETygKJ8qcVUgbtF7B4gMYlWHAKkOkvJypJ7ErNwsR3UKVJSriVCwF9fFYjINAayvZ5KUKxKfvB6/Ep7NHZ+IyQPI86k21tJDabmZMBKQSpRg2SkXJ19OFKWZUgWjJ2rOKeaYcIDDgXmSkd4lKZiSTlSROgB53rTa9m2W7Ml1gfhadUlPjkJKZ4mJqLYmzl5+3fAS5lKW2wQrskmCqSPeWogTuASAN5O2FU5TawgUfLOexzK8Mpt5WIfcZCz2udSSEJIISohLYJSlUTwBmtLGst4hoxDiFJIlMEEKsbjxq9PV/pWU/sHCqJJYak6kJAJ8SkiansnsdFLB7bW22lt5l5TiRlltsqS5FgqZ7pI1CogzrrWbj/bV1t0NqwRgozjM80kkaTqUzO4Gat4LabWFbDOIzJUgqCFdmtaXEAkpyqSkyQjUEyIPjXLbbwGI2u42UM9hhUSUuOCFKzRKgnW8CBpvm9bRhG7ksezOUnWHk6xO0jjEpSyChCkgrUYkT92xIO8RN+SbnQew6W2cqbAEcJJzCSTFyTR7MwKGGkMtiEIEDSTxJ4kmSTS2gr7M+I3/xDhWDkrpas1rGSwTz+Z/KgPgfT9Kp4jErCjFkiL5FHdxtN9+l/OoTioglYiDMoO6ROukxWdDsv9aGgUfDz/WqH7SqR3wU/wAitxHCdQfhTF5YgZ+clJjLwPhal1Cy+T10aAnqfoKpLxZGq07ye4dN33rePOkrE6DNCuASo3jcRal1GXhPH4/+2nqNIECTePD4ZaVSAzzWYaxeQQL28o9ZqnjGAkFZMR/CnUmNSN88a0I5detRvNhQII161mmmIyise8YkjKP3dwDoeOnUU7qgpMyNBub3XiyvKOYmKunBAxJVYj7x3ab7+FSKwwOpVY27x4+N6vsgKS0oKjATcCCCgHTcM14y9bhxDYCpMEzqAkFU2P351JMkajlVw7OBM5levXAenlUicGOJN5gxGs0+yEZ6xlBzAKSUkGUjvReB9pFoJ8BvNbGB/wBZ/OeM+6nfVZezgSCZtcXMjwkxxqX9lMkpcWnMZIAbiYA1Ukndxock0CVF4HrqKIL59etUhh1f2zno2P8A9dGllf8AbOejf+S9KhkOP2Olw50EtuAyFokE/wAwBuDpuMWndUCdovsSMQjOgf61u4A4rToOZsOE1f7BX9q56Nf9Ol2CtzznkGv+nWininklr0S4HaDboltaVcRfMPFJuPQVaUY1t8PM/rWDivZxtZzKW4Fa5khtJnjZAvz151mbZ9mcU6yplGMUUKIkOAA5d6cyRmM8+FNKDewbaWjUx21sO+gtpQ5iRxZQopCgbFLpKUJUDoQq0VC7hXl4VAdVkfSoKSqy7oXLZVBhRIAzRxMV5nsv2uxGAUpjvltBIShRAKbmSMyDEkzEb62cN7U4/Fx2Lakp3uLAUgf+mlJPL6V0vhlHWvZkuRPZ12xsarFPF5sBAQ2WXwJPaOAyEg2kN3ObeHIpIxCWMSt3ESEZQlpyCptEznzEAlCiY7xtAF9a5HFbUxOzpDAW5h1d9RUlGYOEDOSQFQCRPC8Vm4n/ALR8Q4pIuhMwopCCuD+HuASN1H8Ft2tC7pLJ7My8FpCkKCkqEhSSSCORkyKea879lNkYzChxKc6mlqBQCUAjiSlwakRIEaenRDAYxYIXicgP4EozD+6I8ia55caT2jWMm1o3MVi0NiVqCfE3PIXknkBWSvbK3ZThkFW7tFAhI/vbuBgj8JoG/ZtAOZTjiibHNkVPiCg5vOYrRGHUBHargboagf3LVNxX1Kyynhdjd7O+rtV85yiOA4T5cAK1D4/A/wBfjVYsKH+tc8w1/wBOgVhlf2rvo1/06mUm9sEqLRnoGqu0D3D4j/EKA4ZQ/wBc56NfLJQOYQkQXXCLGIbvBmLInduNJVYyEuKlUJXafv8AjFpkf0pllViS5fdmEi8azexny5VUdnOohBJVpmbKhKZM67515VP2R7piLEQG9+o1Vz9fSm8CHRIIWAqIAgrEHhv3TUSSbESLSJXw3W0kTr+VM9JAlJHEltBOlhcyBx9KicK03KLwL5ExMKP4hfQTbfSAnWsyRN5EpziAN+tr+RplL3Cbx7y+BuRx10EaVkv7RSHADlNwDKbJvI70mIN/KpXcbkUBmBmSmChQuZsYB1OhPGq6sVo30LsPDj/7qVV29pogSQDzMH0ItSrPqy7RoZBwG/dzpRelSqAHA+RqVSRwGlKlQAamkxoPSgWgcBSpU0AwSOA6FOinpUwDbF/T86mSgToNRSpU0ASmxwHpQLSI04UqVACUkDQCnApUqBBNsJVdSUkgmJAPCpkNjSBF7RSpVTAFxAnQelU29lsJWVJZaCp94ISDpximpVd4Jl4JykCnilSrMsdpIjTdRIbHAbt1KlSAjUgCbCocgk2HpzpUqAIyKZelKlSAPIINh0actiDYb91KlQDMfE6Dr71YO21G9/vgeXDwpUq1gQ9ErTSQ2kBIgqNoHAD8657EDvn+VJ/uilSrohtkMkRilgQFqAGgCiAKVKlUj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67592" name="Picture 16" descr="C:\Users\Péchet\Desktop\88888888888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75" y="85725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3" name="AutoShape 18" descr="data:image/jpeg;base64,/9j/4AAQSkZJRgABAQAAAQABAAD/2wCEAAkGBxQTEhUUExQWFhUXGBgaGBgYGBodGxobHhwcHB4aGxgaHCggGxwlIB4aITEhJSkrLi4uGh8zODMsNygtLisBCgoKDg0OGxAQGiwkHyQsLCwsLCwsLCwsLCwsLCwsLCwsLCwsLCwsLCwsLCwsLCwsLCwsLCwsLCwsLDcsLCs3LP/AABEIAOEA4QMBIgACEQEDEQH/xAAbAAACAwEBAQAAAAAAAAAAAAADBAECBQAGB//EAEEQAAECAwYDBgQDBwMDBQAAAAECEQADIQQSMUFRYQVxgRMikaHB8DJCsdEGUuEUIzNicoLxFZKyNENTB3OiwtL/xAAZAQEBAQEBAQAAAAAAAAAAAAACAQADBAX/xAAiEQEBAQADAAICAwEBAAAAAAAAARECITESQQNRMmFx0SL/2gAMAwEAAhEDEQA/APpcsNTbzg8tcLKmNWJvORHxN6fRs06kvjHKiktcStehigEFhQwo8cFh2AwEWQQ8c7HLOsBUKWAwqXiVrYOfCInLAqW+3WBhal0Sm6H+JQ+ifvFYUrADuwhP/UHLIlrWcyAwH9xIHQPBpdgDgrdZH5qsdhgOkHCNto2t0WV2h/KnxUfQRUWcqDKmL3Zk/wDEesOqkmALmNgCwD3so3na79I/YkEOXVuVKPrFDwuUS91uRIzeGpM1wCD0i6TSLuxO4CbBLZroA2p1gB4ckAhII0ZSvvDalEliGpj6RSeog0wbF/SJvScdJyrOUhu0X/cxHmH84AuRNvhikhtwcd3jRlKCg95xEgB6CsbNdJysZKiQplBn1duTikVkhaVElQIypgPWNogfeM608NQsgh0kYEH6jCDy/HJ4fH8iyFvTeKTi2EUMtaQbwdsCn1GIiZZJANK1ObQLOj6Ri3MHClP1gkutXiFBgSMq0EBsk1VQpBTBb2G1ikJpIW5KSCnX0h4ZQCYpn1i2JxoIJAJHnSLy5gIAJ7zBwN/SkCE4lTEd36/eDJGHsQZT/wBEvDaJgdwaCOhaPQ6lOKxaWK+8IgsNucWlisdo5TwZogBj7aLKEVGZMOuaRjC67WFKKJYvKGLUSNiddhAJqzOdCXSmoUsHHIhJ9fCG7JKTLFxCQEjLz6mDcXEy5bHvVVkSMOQyg8kNHHWLpMQbekAtFr1IorGmEWKmxjcb2ljlNFVsUmjxDAl3PpEFYEK1ZA5Uu7u0HQh6nJ8469Fb9YM68W20VQ0gcxHWOUIop3p199IupJVaJwiH9mLLSWwgcuu/LKNDiXcfeOVTKIU8WUP1iVVTCdqsxd5TJVu7HmB9RWDqXprnAyo4+kHSkDl2rvXVC6rTI7pOfLGD3hlC6pbpAUQeVGO2cKoWZZaYosT3VZcjod84Frp8dPhZJDdYlctxC1ktKSogEE/SGxEnbWYUmICvhUKaRMinKLdklKipgmlYGJqQQnXCDV98N00joo2xjoOpiiAosVCo8sc4akjPxioADAPzMSDVvYj0yOW9DFWOA+0Z6p5mkpChcDhah8xzSnbU/q2XxXh4XMm1ALgkg1Auh/H7x5iTZJQ7iSjui6QoqBAxvAiq8WNXpV46Sb0OY+hpoAHSAMKgN9oMgpzIpuOeseNsTpQpcoInSku5xUgDEVDqbQ+cehsM5KkghKCkh3DQbMb1qBaW+IU3ESmYG+IeIgcyWhnZOGLBusSiQkCiU64CJgipUAA5HUiJMxJ+YeUDRISflT4QSXITokjkI0naVRIFXX9IVtUkK7pX3c8Kw6uSk5BuQhSZIDvQeHrGs6PjR0XSKEUaj4YekEM1P5k9SI8fP4rLXNEqWv5lpmMLvwjAFsXo4whyyWRakrSgSgnAAnUO73XND5xpMa8f7ej7ZH50/wC4RyiPzDD3WPG8cT+z2cCfKlXFAIN1SlEqyIdLACMfgP4nuTlSZhvJF25MxFaEE+EKcb9NOP3r6Oucn8w8RFJd3FxXfGM+VaE6A690NDiAgh7qfDD7RpZVvDF1gH5s8jnFVTAzuBEmWgigTzYUii0pNGHgK+UTlizQjaUFV1K0lX5bwcRMxKSMa84r+zIoQlODO3lFFIQDgD0FYNwom0zAEk08WPKM+12tJZJSCk/E5ADeDEwj+J7WkS2SkKJODCnPSPG2zgs2dL7UtL7oUm9RAD4rOZZ6ARPj8nSdTXubJaUpWlCrrGiFf/Un6GNwHLl7HKPjfCFylugXSxYlRLqBar/ChOdKmPfJmJQZKVJBN8XFj5gxHiM43P8AH8bifymt20rIZnJJy5Z7QrMQxIIKlAUJDeeEMhr4xJbWkQua5ABxywdjWOFhSl78z8n/AMz9o6NK4dPpHQfjS+Q0wu2B9+UKzphTeYPhcD56QdBzamUUkm+p8klhuc/t4x7I8s8AssgkKv8AxXg7a3Q9YxuLcBJUFSwHBCmUxSSC4oSCC+Yj0tmlkzJmXeH/ABEEXKSch1HnCm+pb9PFWi+gJCJi5Cr6TNTcvJOqgsUALYE/NURuSeFImJKkJMlReqCwO5T8JfcPGhPsiWJZ6HPLlGPMsvZG9JUpB0d0Hmj7NF39tn6NI/aE9392otQF0v17wP6xaXxVaG7ZHZnAE1Qf7hTxaB2bjMpZAm3ZczAVdJ5K151jYDEZEHqINjf6tZJ94OSOmHSDITvGHMsC5a70i6EnGWSQnmhgbuODNBlcQnS/4kktmUG8PAAK8omVMa6lNg0ZPE7YEJUs3iE1YCvmIsjjcolipIpQlWMdOnIW4C0EEHBQdmxbKN6vGY+ecUtqpKJqu8larzOzlRYZ0B5GGeHzbY1mKLQhEspT2ySkd0uxBVmSRSML8TyezTMkrUozEK7lPiFDe/qNMYv+FuKS1yOwnBCFJe7NnJvJIzBd6itfvHp+P/nUt7xq8Tk2i0LmIXapabOFLCgsJdKU0orM4HHOPAcPt8xa0mZMJTLJCQ/gBseUbXF56JSFyECXaZd0zL8sFgogi8o5N9o8pweUVrTLCSThR394x1/Hxnxv/A5cu5H2vgkh5aHWTQVrjm8bUhSQbtcvCMLhctMpCZZUxal5Qc64+xGim1S3LrSdAkgl+WJ6R4rO3pbSbUltAA8Lz7akMQQ2oyjMmypiqJlkJ/mISPAOYqjhKjMeYykD5Uksk6qf4ttImNkGHEJkxRElN4DM0T4nHo8DnWS0LPxyweSlfRo1UhKENeugYFRy5qMZf7ckOmS6zmsklNdVfMdh5QelgX+mS5dVfvVnG8QEtmQnIDUvGP8AiGTMti0SZd1UhKgp7pADUZS1fEKmiYalcLJUZiyZhUcy6X2TgAI0Zkkm5cpdIdiA46RPlncKcd9U4f8AhuXKQlKu82FGA5AD6vDHFbL3ZYQQGmIu0wP212jXXLBSRWuP+cYwrbeCpSSCU9oKUwYs8C8rb2kn6XFvSkkkMoPeGYIpTb7iCWSfedQa6a1LnDLSPJcZnEzwuiARcXRnIwPhSGJV+66JlMAMPKJynRx6n9oTrEx5F53/AJY6Ofx/ssj389V0UbIJ5ktBZSLoAGQhNSLy0h/g73U0HrDoxePY8c8Z1r4smUtacVFTs4BwGsKWbj8xZJTKKwC3cIIB0JfGEuN2RXaqmSryiVAKSFKAa6O8bpByA69RhygsLS5MplUKe3UGIOKVAZ4h+sdJxmDa9iOOywSlfcWMUrZP3ccomVxKVMzBplUcxHklW1ZtcsTlyZiEoIAQk3Q1O8V5nHHWPT2RNjIYiz45FNT5QbxLVZk+z1BKBXMJZ4Us8lAV+4n3HrdSpJTsbhcA8mj0SZaUgBKUhOjYeEBNlQoELloOvdB+kHxmb+3TZY/e99OpZC32wH05wez/AIhlEEhT3fiBYLSNSCWI3HSK2LhUhI/hha3U7kKLXjko0DNhBjw2yK+KSjmpDeeUXI1clcuYe2kSVlRHxBISCGet4h+YgF4WlKSbNNSQXCkqQliCR8QU9NI0kSSB+5mFhglRvJI0qXEK/h7iIUgDAgqCknFKrxHVJ1Ggh4PbzvF+FpnzxKnCZdAcm4CsB8lSwxThjWLyOHSrNKWJkt5bpITcWpKUjFyQ94By5xrHrV2K8orKjeAAAGAasTMvKUB8jKcgsUqGHrB+V8b5PATeGJmyVypCD++XemFMopSJbkJTg7EAKpGbwX8I9lbLwlrEogshTpLu1JjDuscyCcI+tWSSEjFycVZk6nKEV2Zd6+GVjQ0zyJo+FYc/JZG9rPRIlyXULKRT4kFKizZkqf6wGTbZKVJmTAUKWkAXkAE8lOzbEw5xPiSUrTLDX1Uu41xD7DOEkcLlmWkz5hWGF5Kld0jFmGWFC8c3SE+I8echMopU2JStNDoVGg6PFJVqUUgKmiUk5S2J5qWoFz0jUTxGzoom6wyugY82pGJxdVnmVUJSDVmKSpRODgd0DDGDcOEZcyUZxUqYVJB+JZdzm2Q6NG0LbLCTdCiMmBbmGjdlTUsA4ajVEdbFgB7wTzIZvGDyWX6eZtHG5UsAOhifzF/AhxDtg4shY/doK1NgmoH9xoIy+Pcal30pQb682SS/9zNFLFxKaO0Sxl3y/elrOQdQCBjs8ScejvI/xDjc9JSRLUkOxSzkbmoYVEJIts1c6VfcKK2AIIDF2dwztHn1/g6YtRXLVOcubxCA+zFT4a6x6XgnBpstUtcwXSlQDOSVUZ1OpX3h3hxwJyrX4vwcLFAA4r4U64RkcFsgUQ9DUKb8w23bzj2EwVjLTYwiccWWLz/zCh8mjz2fS8ea/wDpaNY6HuzG3nEQPgXzDspvAq1J8BT084alEaNClhkBKEjQDN6w2NvGPbn6eaeAyEAKmE5qHkBAyApbXaM7sw5CmMVlk3lVpeNM8Bn6Q5KRnrG9q3pBswbAeEZVq4deoJQIfNmoY2ZhrQPFCwrFsGVgWXhrEpAVK/pWoA8kilYdl2DIqWr+5Y8WMOrl89tPGCgUp4/f6QausscJQ7dnLZncJ717+reLzOEyyO8lFGbuhwdi1I0bndANX845SRgcPeUTVlZieESwSSL25JfHDHKMDiUk2chMtKlX3MurlExwWd3ukXnj15BamHvCMfiaLpSuvdUldQaZHyJhy9rgy/xhJQi9NCkKDBaCKpOB3I3EJo/EwnzEokSlKlu95mDjHY5eMeltVmQsAKSlW5A8oU7P92oAD5gyQxGTDQxrYHFSy8dlUQoKQsUIKWD7HA9IxPxN+N0SZa0y0q7UulDjPXU+8I9GmWSgCYlKqMzU84zrXw2UFpuyUPiTdYAAfmFHfLeJxs1cmvnf4Ne1BcyYpZWD3lEkAl6JcF2TVxHsZPC5RqzAZBR9S0UstjSmoSkFRUvA/MokCgwaNKzy6mia18DF58t8dOPUXk2CW1EprUkfU6wVPD0KcMG0aGUJDuA0TKlMXGOccrq/Tztv/DiMQhIALuEj20NWfg8u6DcA6RtKUWLgHaAzZ4D7DL3WJa0tx47itlKJwCU0BDticvfWPXSZYKQW8I89M702+XYKdmy5+kbA4kCnuPhpE5cujytRFPekL2sAmXl3w29DA7PaSQkEVIfWCWpfwf1j1iS6FmJSS+8IcYtQl3FYsoeGBfasPrV3ukJWwBYUgMCpJr4waUMftiNfKOjzH7avUef/AOYiNn9r09VJRmQ/1hspJHTCByw2PQ+lYlM3p70jvLjh9FZZDrBNQSTyYZw7LNNt4Ws6h39L59IZA8Pekb7W+JKsXZ6tAlTLxoxAx94RaWk1cvjlFUoagDDKkWjI5ILFzXyHL3rFTLcEYXsWjlLaOQfA+/OJSNSgbrGnKBEMXzIbw38Yqj4i5LZBqeOcQpJuiocYadY2JIrJmquOaEAk06tGZbpt8XXopNCBj7p5xoTLS6bwU4PIY5l4x7fZATdCykpAIbR6/bGL9lGlY7WVSkKdLoYKBoxFCHjT7UCpIZnJelYxOEWIKs4SuomJJY6EkgjQs3gIIlLSWTKV8BSA/eBRRNTnmDFvo5rUtE5q0by/SMriNv7KUpNL6zdQNzn0Dqgq1hcoAOKgGlRs2uXWE+Oo/dEt/DKVAvUAFi39rxJmlOPRJJw+HDEggjrDibQE1AJFHY8oRSAqoL61jQkABQCVDDL3jFuFIfTz3iZRAep8YrLNKmu+MU1zgVTT405QENmATHE5co5mxwgoGLKDiA5MXlWVKTvSCA+/WJCi+uhgUtqJq1ZAMMfVoDPT/D/rFPGDKvUAZs39IXnlTy/6x0oYk9Zdcxyd9PoIrMol2vNlr9v0giZWg6eMVoznX6RGYfZK/wDEf9yfvExt9snVPhHRmPqIbX35QMkcjSIBauMVSK1j0a48StkSRfbDtFZQ4H0aF7HVKm/OqGScIkna6qo0eKqm0ptQ+/KJnIOUBVTwizpVgku4NWw1gcmzBIYaVrrXOIKwnI9feETJmhV4MQRSrsTtqI3qeDIVSjsBn6wOcpX5qOKEZN7MLJCjNJCu4AQU5FVK8m84avO6NMtvYNIl9KAhK6gscWLAZlg0Ats/FxgKkn1hkrYVyLbtGRNWFqSgksVszMBV2riKQovhzgso3JClmrd0YFIIok66dIbt1mMyUuWsEJKWKhV3pQY0oY7hUsdmHeqQX3FKeEGmW9NUuxYaPVw4fCLfQ/xVNmuICUgGgAqeTvCHG7DMnIWlKwlBDEXXJIqz6GNETkqCCWCj8L12LNidoPLQABoIPe6WvI8OSSgXgC4yYeUGs1mUlrtK0284tKWO1mS0kfu5igXBdjUZ1xZ840wgbPCINyOo6wWyyiAxJO5+8AEtyFMeT0xgapk+8oC6xUChwaD5gQDjpEvcYz2hrtlBJc8Ed3wgSkAHNzvpBE93FqwKostT7QW+5hFJrpj/AIhgTdYFXBZZqfrC1rmd5Af5vQweUoYwpbkOuSoZLPgxiSIaQXPSKCcMIHOIH6QtfY+EBT/7R/KPfSIjz/7cjUx0bK3T1CSVIDFiQDHSyXbzgMlWALOl6PllBEEu5HhHo3HCBWRmUM76vqYOKb+8IFJmMC1O8rLeCJHU+9ITL9ro+2kLT71MMaj6dNYKkuSDhkX8h5xUgOyhQ+Ltn5+EbGgcxGAxAeATZVQoKIY1AFSNCBnvByoUCqfQ/rFVzEgOaMQ7Z5VjL9DykAk7sfe8ccGJcvlQbBtvvHSjtTKJmLrXE++sDxdAtkksGpnhgYRl2ftZh0lEEHK/lTYEnqILbZpumtQKMMTkPGHUyxJk3c7pL6qzJPOOnH9tb9BcNQsS0gpyLd5gxJ29tGGbJMQpcruKK3uqvMQE4hmqoDN8xHppJCUIJySAPD6xk2hMwzSUJQsoSQq8WAKgaDMhurGLL2kqnBe1mBK0plBCSQe+So7VTQYGNubOIZ0gaurywrGdYrOZaUra4khAUEKJAAFFOQOR2aNCakkguLudPN4PKrO6xbRZRWalPfC13gK3kvhuzOOsdJtySWLYPkaQ3Yj/ABBSkxbNoTvnjGGEXCoA1SSKjI1T5Hyi5pTpsS7XLUADizsPvrhBr6Sx8CYzZMx+6WHJ/tDUksWJfR4njHEo/wA67xBFK6/rFQKUw0ginGGnWBVCWajn58olKtIqWrQxSUz09tBsLRxtrCnEQSZTEjv+h1hjtqPhCVsmC9LLkMrWgocon2gnbhyNvXGF7Raf3ayxcAhxyxgsxNccXjO4jMF0S/mUoD1NOQifasP/AEZX5z5x0el7Bf5vJMdCHpqO0wg0QtIIxdxQgH/bXnHWa3ArVLSCycTvzzpAeJLPZgj4x8IaoGeGzwlZLKJak3VFiAVml0kkY7mvhHSTXGNuwkKBaovKrhW8YKQMi3WFrGFFOLMS1K4mh95QS8zgh/ekJBmemGh1gazgkuS9CM4hKxvStaDBqHCLlSRVu87d18zt0iVQ5qu7VLENT7GIlEEHFjt7MWnO9MTVtszEscqHBt42LvQaqCmeulIXKgASKt5erw1cUqmBzhe1SGqAxZv1eApSbPEybLABYKvKP9OHR/pGupd4YUIPT7RgWSyFU4gsEi4pV1yWvUB0Bq8bi6KutdTrq4x6R0zpPVEKCZQVokGtatlvFLLZGQpx35lV6VyHLCF+FrM1AXRk0lh6Fi186nQfeHLRZhNAdSgUGt03e8No2Nq3DmXKQaGhSendIPhCdqmrkhmdAIZWaf5Ttvy0hD8MTSFzJTm7eK0/3KU/mHeN+cEsXwZq6RvKU/bIss0KvF2eYpsKsX9IW4rLSJiFsWUCkueo9YV4FMSpFxiFIUWIeiSp09GLQfjiVqSCGISoKAA+IMQoNrV4Wd4u6NKlofyxh+TZhi+fOm+8Y1gtIUXcM/216xtSZo1fb1gXpYMtAxzgU1TAVMEUEmuO4gMxDl3yb7+kDGL2hwklOIDtrHIrXKkSs0qajHLyiZY2i42pShwXcj35wG1j4Nb3mxhjeFLaCTLfC9rsYGdl9KgksG5t+sBk2QKnYv2YL7KVr0gsshL5JxJf1jrDRF75phvH0HgwiCfuDfyjoA42joCj3S9CNC7tv6MOcJ8MmntFI+EAm6TV0vSuTYeEastBUWJFMQPXyiLXJIN9NVoFBtmPDDcR6ONcZ4pwn4H/AJlux/nLdYulQcMW94Qtw0pVJSJasyXGpUSzHZ+TQZzXBhSmvP7VhiIlYvFJI9vllB7uL47acoXASQRTc4F9IMhXiIPRIloBqKlscx70ixNGbLIkQV9M/CKdo4cdRnEtjRzkANTz84Vt6lAHYZmCLWltjiftGRbJ5mHsZfxqBDtQJzUeVesTiTQ4XMSmQJwxWApRGmXgIU4pNUoDEGYSm6KEI+ZR3IAGzw3I4clJAwCQAkPVgGGwGbbxnWNlzFLOF4pS2DD7kGuwh7lSYd4MgJK5IpgtIxYYHHcecPT0sp3xSQ2tHHr4xkyAP2pLE/Aur5UoBGlLSTMvEMEBQ1BvMxDbaxlrE/D8tJCg/wAkutN683hvjU4y5Kir4gkIGSVFVAW95wpw4spDhLTHSrQEEqGOeUM8Us5WFh8G8WLDY5xb60efM0yygy6LCehAbunmzVwxjWTb+0l/zkE0BIByrsW0gF1ag5lkJId3By2rCdos9xV9CheAvKScCNDUVhet/Yk6QZaysgCWSyhorM/0mnWNyyzQwDJr5xWQULlgpZQIB1dw1daUflGN2apEwIbuKJuE5aj7bDaDe2jfRNc1DNlEzFHB6QtKSdfIwac1DBVWVjXEwZKtM9YVClMag+kNIBCa4+6wav0gAmA2+VWUNVKp/acIMHEA4jaEgSyaMo13Ywftb4RtktyJeD47DTqWHjEzL2zk5faJkJLlSx3lM/oPD6waalyCKZRqkK/sqvzHz+8dDdw7R0EmvYyzC8C7l8+vIQViKs5yq1N8oz/2J6oIxzPj1+0aC8d2wpHSOUYVmP7PdVUSpilOXohRUccrqvItrGyhFO6GrlhALEkKkhKw6S4IxfvHKACZ2RSlRcE9w5D+UnXR8ecdd0MPFmLvnXzZoiWnBvdDlFhMJoxw9mIkgJBbVzApRJB+JOGbGFrROuqAwCsf0hgKd0jX28AtU5LBBJSdWp1OHSDhQrbbalKD3mbEktF+EWcy0doUm+upGbfKmvtzCVrlonTZaB+ZyNEpqfO6G3jbBN8m93UjA64v4esXOm3sC3zSiStdb10tuo0HmWhXhNnNwA0atQfGudYXmWgWhSUoWbiS5P51Yhth9o0pQWhwVA89KecL+mjJ43JKFpmgkXSMRRjQ00YvGjKkzCCkrS6i+CnIFHd3r4VhLjE56FRL3QwAzUA79Y3pSw4q+QavvHyi/SPN2yUpKJgpflLKk43SR3gCH0MMqTNBL3KszJpu5vPUv5QPiKSZ82WVPfCCdnF3xYeUalolijuzitcMBEaMixTu4ylMUgpU2RTQ8sIUtMskg1IcuScvCsLTkXZ00An4wT1AJjRl99IJGe+I0p5w8xtV/D9oSEKlp+QsG0yb6dI7j9kWuUSCzG8G/MC/hrCXEGlqvygLwxGAObHfPnGvZLYJ8p8LwrzwiX9rJ1jN4daiUgkd5scvf2jQTMB8v8xk2JFxS5amZJpyNR6jpGpLMsgip60HvWBypTwykVo25A8oalhqkj3jCsmWKsqgMNrlbQPV3pJLijEZVjFtyr65X5UqURuQk15CG0Sw3ZoJug94u7E1uv7aBWyXdMsjWn+2LJlG3YpOOYO+kMMCH0gKFAqwgqlYsDEsaL9omOhHsTqfKOgntegs7hIf37eFzfKsn3r0hmap2DeJ3wgSJdQ1GeOmdOMF4akdinr9TEFluhYe8DQaPTrgYjhyQJSa5HHKpgpSEvrtD7EkuauXRZdDsleoyCtDvgecGfvZ4VIw97QwqUlSWUHSRUHMRkze0lP2TzEvgfiSHOBPxDbLeIsrRUKHpzhW1zVMSU7+xGEPxNNN790AkKCaqYgmoo1ORIhq0z7StJUmULut5JIGZADudtYnxpTlDfBkA9pNZ2F0NSgqW106Qe3ziEiWPjUKO7k4lVMEh3fNhETbWiXZ5d0M5ASl8TUl+uMVsMgX7y1XlnEkt0AyTtGWaNZbIEITmQAP8tDE34S4djliIi4b4YkJS5IYd52xPiYrNkAAlmBIUwpUDaM3jJ4hOSZqJd3FUsudL2XIxslISQcSlTM+ALAc/wBYxOJzEpCVEi+SiuPzBxDNvUSFJu90sKY4hsMAwaFnUGFZ9sCrSZnydpLSDqzpJGznPGPQWxaWrkUx46xIATIFS8xNDs6h0DR6D8STLspR2pVqnujzV5RrNrRjIXfmzFj4VKITulLAHnSNGzTeVKFoRsMgFKE0YJAqA2EayZBeoAFMDWFWgFps952S3QfdxCHDZ4kzOzbuTCeivsqvXnG6pDihAcDHn9IxOMSmBUDVJCqDQgt5QdLFOL2V7S4N28gNzSWrlnDUmRQBn5ERa1SVz5SVoKUkG8gn5gcQTk48wIybPxdpglqC3Nc2IzCSCREvcVvoWfy+OOTxM2cVd1Ap8ytGyG+8WstnXNHevIS3wki8rwwHnDRQAKZU5QPFLSJCUJAAYZbe9d4S4mi8Zd6gvHyBjUAG5J54QpxGUL0vmr6Rpe0+iEuUb+gY1fOGCww8/fKCTEbbQsg94DR/ZjVpBveMTE01MdA6JshDAkF6+/OFglfaH4QgjrnBuyOFGMBXa7pqknAC6Hxpr7aO1ceMTw0jswwJH675CLrckt40zgPDphugN6nGHEyQ5ZwCBTfBm6RowSQyaioFYSUpV5JAdKm6c9v0h+0STdNS7Fmox/zHCVdu5tllz3b1MWY2sziXCe0F5CzLmAYhvBQwUOdRCkni06TSbKSZfzTZRJukZqSziNtI7xFaY+lY6RKLEpIcnGLrPNcRUJk5HZrvpQknuswJYAAChLXuTiN2wprU5Z5QxM4fKKgWuk1dNKjXJ6wmZcxBWQAoJOrE0fDDXSBeylaCUd0Z49YDb5hYC6OpjOtnHAhkKSoKZwLprXANjGaLRPnTFBMpSRQBSwB4vXXARpxWjcVTfXLQki8tafBJvk7UT5wzxgqSktiruJbMuz9A58ILZOBISLylKVMLgKwujO6IxuOz1J7KYsEBKrt0lzeU4wGp+sdM3oKZ4Ym9OlgJJEtyojAEghI3o5PMawXi84TppSB3JJH90xnwzABHXlAeEqlIl3pszs1qUVFIWxTgADpQAl9Yz0cXlyps1M2ahN8pWFYAuLooHqyAesbO+l1uSJeBYPplXZo05qSpsT9Pf2jJsHFpK1gJmgsl/iS2Hnyh9FtQoEJvTOQp1NBB70hCNcWYmM3i064lyaZn2IeQVX7tEOHwKi3PAcqwwmySwXVU6qr1GQ6QV3HlbFZZ80AJvoQwDKI7MpdyUgd59MMcY2+H8Llye8SCr5lKxbb8ojSlzReZI65R3ZPixMa8qrhaCQ6QWw/xBEih5mITvFULHeO/pAX6TLTGdbz+8QGo5r08Y0QvQQvxBwqWXzP0g/bFDK2z6CFVS8SMobWsuWgjBqwmZ3QR0N9mmOiM1pmHSFpOJ5x0dHXk5cGLYPhT/T6xso+0dHRftqlWB5GATMBzjo6J9iKP4qv7foYJZfgH9R+sRHRqQ0z4evrAZPxzOafSIjoM9RlJ/wCsTyT9Vxo5dfSOjo6/RM9Hy9foYw/xx/AH/v8AoI6OicP5JfHm+GfPyX/yRHlPxF/HV/SmOjo78Pa53xs/+mH/AFKuUfZZGP8AcPpEx0c/y/ydePh1ePvSM7ifxJ/u+kTHRyVayYDlDEmOjoKrTMYUm4Hn6R0dE+lngViwERxD/t/1K/4mOjon2hX/ALkDTh4R0dGpRWOjo6AT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67594" name="Picture 20" descr="https://encrypted-tbn2.gstatic.com/images?q=tbn:ANd9GcRQz80Wu5yZ7JBY_XJCPSiLLIv56icx0Nb-SNaqeaHTNKzpm8WQn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29063" y="85725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5" name="ZoneTexte 13"/>
          <p:cNvSpPr txBox="1">
            <a:spLocks noChangeArrowheads="1"/>
          </p:cNvSpPr>
          <p:nvPr/>
        </p:nvSpPr>
        <p:spPr bwMode="auto">
          <a:xfrm>
            <a:off x="3059113" y="2781300"/>
            <a:ext cx="60848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                                              avec                   l’autre ↑ </a:t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                                               « en tête de l’Art »</a:t>
            </a:r>
          </a:p>
        </p:txBody>
      </p:sp>
      <p:sp>
        <p:nvSpPr>
          <p:cNvPr id="67596" name="ZoneTexte 14"/>
          <p:cNvSpPr txBox="1">
            <a:spLocks noChangeArrowheads="1"/>
          </p:cNvSpPr>
          <p:nvPr/>
        </p:nvSpPr>
        <p:spPr bwMode="auto">
          <a:xfrm>
            <a:off x="4071938" y="142875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Ne pas confondre</a:t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 ↓ Léonard de VINCI, l’artiste, le Génie</a:t>
            </a:r>
          </a:p>
        </p:txBody>
      </p:sp>
      <p:pic>
        <p:nvPicPr>
          <p:cNvPr id="67597" name="Picture 8" descr="https://encrypted-tbn1.gstatic.com/images?q=tbn:ANd9GcSyDW3ckFaEJNaAdGYqtQLcBhQ64--75JdLZKkzA5vcx-KHI3zv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050" y="2708275"/>
            <a:ext cx="1071563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8" name="ZoneTexte 16"/>
          <p:cNvSpPr txBox="1">
            <a:spLocks noChangeArrowheads="1"/>
          </p:cNvSpPr>
          <p:nvPr/>
        </p:nvSpPr>
        <p:spPr bwMode="auto">
          <a:xfrm>
            <a:off x="785813" y="0"/>
            <a:ext cx="30003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800" u="none">
                <a:solidFill>
                  <a:srgbClr val="FF5050"/>
                </a:solidFill>
                <a:latin typeface="Comic Sans MS" pitchFamily="66" charset="0"/>
              </a:rPr>
              <a:t>Aéroport</a:t>
            </a:r>
          </a:p>
        </p:txBody>
      </p:sp>
      <p:sp>
        <p:nvSpPr>
          <p:cNvPr id="67599" name="ZoneTexte 17"/>
          <p:cNvSpPr txBox="1">
            <a:spLocks noChangeArrowheads="1"/>
          </p:cNvSpPr>
          <p:nvPr/>
        </p:nvSpPr>
        <p:spPr bwMode="auto">
          <a:xfrm>
            <a:off x="214313" y="3000375"/>
            <a:ext cx="64293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800" u="none">
                <a:solidFill>
                  <a:srgbClr val="FF5050"/>
                </a:solidFill>
                <a:latin typeface="Comic Sans MS" pitchFamily="66" charset="0"/>
              </a:rPr>
              <a:t>« Arrêt aux porcs ! »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3214688" y="4143375"/>
            <a:ext cx="25717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1400" u="none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+mn-cs"/>
              </a:rPr>
              <a:t>Le monde n’est pas une marchandise ! </a:t>
            </a:r>
          </a:p>
        </p:txBody>
      </p:sp>
      <p:sp>
        <p:nvSpPr>
          <p:cNvPr id="67601" name="ZoneTexte 19"/>
          <p:cNvSpPr txBox="1">
            <a:spLocks noChangeArrowheads="1"/>
          </p:cNvSpPr>
          <p:nvPr/>
        </p:nvSpPr>
        <p:spPr bwMode="auto">
          <a:xfrm>
            <a:off x="2987675" y="6092825"/>
            <a:ext cx="59420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 u="none">
                <a:solidFill>
                  <a:schemeClr val="folHlink"/>
                </a:solidFill>
                <a:latin typeface="Comic Sans MS" pitchFamily="66" charset="0"/>
              </a:rPr>
              <a:t>↑</a:t>
            </a:r>
            <a:r>
              <a:rPr lang="fr-FR" u="none">
                <a:solidFill>
                  <a:schemeClr val="folHlink"/>
                </a:solidFill>
                <a:latin typeface="Comic Sans MS" pitchFamily="66" charset="0"/>
              </a:rPr>
              <a:t> Pour l’humour, le jeu de mot,</a:t>
            </a:r>
            <a:br>
              <a:rPr lang="fr-FR" u="none">
                <a:solidFill>
                  <a:schemeClr val="folHlink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33CCFF"/>
                </a:solidFill>
                <a:latin typeface="Comic Sans MS" pitchFamily="66" charset="0"/>
              </a:rPr>
              <a:t>sachons que les multinationales ont besoin de règles !</a:t>
            </a:r>
          </a:p>
        </p:txBody>
      </p:sp>
      <p:cxnSp>
        <p:nvCxnSpPr>
          <p:cNvPr id="22" name="Connecteur droit avec flèche 21"/>
          <p:cNvCxnSpPr/>
          <p:nvPr/>
        </p:nvCxnSpPr>
        <p:spPr>
          <a:xfrm rot="16200000" flipH="1">
            <a:off x="2464594" y="1393031"/>
            <a:ext cx="2357438" cy="100012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603" name="Picture 22" descr="https://encrypted-tbn0.gstatic.com/images?q=tbn:ANd9GcQ8qlxLaDHtxNorXh7V6ScRid_a_r4sW_FRrA5k4dLUca5ZB9SEAw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00063" y="3786188"/>
            <a:ext cx="2214562" cy="149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5" name="Connecteur droit 24"/>
          <p:cNvCxnSpPr/>
          <p:nvPr/>
        </p:nvCxnSpPr>
        <p:spPr>
          <a:xfrm>
            <a:off x="500063" y="571500"/>
            <a:ext cx="3143250" cy="2643188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 flipV="1">
            <a:off x="142875" y="1214438"/>
            <a:ext cx="3071813" cy="1857375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 descr="https://encrypted-tbn1.gstatic.com/images?q=tbn:ANd9GcTq_UYHvHELy8gp-9lVVYrJ5vb6NzdsxWiCq6aOnvbYm8ArFqD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0"/>
            <a:ext cx="5286375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0" name="Picture 4" descr="https://encrypted-tbn2.gstatic.com/images?q=tbn:ANd9GcTEsNbaB8UtfQwfrwU7x3gQtH4Yc5coTFGjG78MNnBLxIipwOI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50" y="-30163"/>
            <a:ext cx="3143250" cy="417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Picture 2" descr="https://encrypted-tbn2.gstatic.com/images?q=tbn:ANd9GcTC738G_w93wf6Ow-z6oQpyl3X22po4X-W794K3vJ4LsSjvbQsA5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2071688"/>
            <a:ext cx="2714625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Picture 6" descr="https://encrypted-tbn0.gstatic.com/images?q=tbn:ANd9GcTkUh-GxohQaaYAPoAitDEcQGBBobTHbMKygQbx9TmsGepesAoBI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4292600"/>
            <a:ext cx="4356100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3" name="Picture 8" descr="https://encrypted-tbn2.gstatic.com/images?q=tbn:ANd9GcTl-y1phwLU74qeiUc9u5XWHABE6l2NY-ga36fHDJdozyjJ8NGWMQ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88" y="2214563"/>
            <a:ext cx="253682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4" name="ZoneTexte 6"/>
          <p:cNvSpPr txBox="1">
            <a:spLocks noChangeArrowheads="1"/>
          </p:cNvSpPr>
          <p:nvPr/>
        </p:nvSpPr>
        <p:spPr bwMode="auto">
          <a:xfrm>
            <a:off x="3571875" y="2214563"/>
            <a:ext cx="1714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u="none">
                <a:solidFill>
                  <a:srgbClr val="CC00CC"/>
                </a:solidFill>
                <a:latin typeface="Comic Sans MS" pitchFamily="66" charset="0"/>
              </a:rPr>
              <a:t>Que font nos élus ? ; </a:t>
            </a:r>
          </a:p>
        </p:txBody>
      </p:sp>
      <p:sp>
        <p:nvSpPr>
          <p:cNvPr id="68615" name="ZoneTexte 7"/>
          <p:cNvSpPr txBox="1">
            <a:spLocks noChangeArrowheads="1"/>
          </p:cNvSpPr>
          <p:nvPr/>
        </p:nvSpPr>
        <p:spPr bwMode="auto">
          <a:xfrm>
            <a:off x="3143250" y="3786188"/>
            <a:ext cx="26431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 u="none">
                <a:solidFill>
                  <a:srgbClr val="CC00CC"/>
                </a:solidFill>
                <a:latin typeface="Comic Sans MS" pitchFamily="66" charset="0"/>
              </a:rPr>
              <a:t>rien entendre rien voir  rien dire </a:t>
            </a:r>
          </a:p>
        </p:txBody>
      </p:sp>
      <p:pic>
        <p:nvPicPr>
          <p:cNvPr id="68616" name="Picture 10" descr="https://encrypted-tbn2.gstatic.com/images?q=tbn:ANd9GcTOy_fZ9vWEjgOKI1Ez0_6eg3Myx2TgB3mWWSZNfrjhH9F7RscZf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" y="5537200"/>
            <a:ext cx="3429000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7" name="Picture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75" y="4357688"/>
            <a:ext cx="784225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Ellipse 11"/>
          <p:cNvSpPr/>
          <p:nvPr/>
        </p:nvSpPr>
        <p:spPr>
          <a:xfrm>
            <a:off x="3714750" y="0"/>
            <a:ext cx="1214438" cy="571500"/>
          </a:xfrm>
          <a:prstGeom prst="ellipse">
            <a:avLst/>
          </a:prstGeom>
          <a:noFill/>
          <a:ln>
            <a:solidFill>
              <a:srgbClr val="99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2" descr="https://encrypted-tbn1.gstatic.com/images?q=tbn:ANd9GcQuCr2R413K47mZXq6dZr-uAz6512hdqzJ7F-CU3CoszNoSCxY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0" y="5392738"/>
            <a:ext cx="20002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4" name="AutoShape 4" descr="data:image/jpeg;base64,/9j/4AAQSkZJRgABAQAAAQABAAD/2wCEAAkGBhQSEBUUEhQUFBQVFBEUFhYVFRQYFBgUFRgXFBUUFhQYHScfGBkjHBYXHy8gIycpLS0sFyExNTAqOiYrLSkBCQoKDgwOGg8PGjUkHyQtMSktLCopMDQuMjU1NC81NTUqKSwsNSksLDU1LDUqKTQqLSwsLTUxLikqLCkuLSwpKf/AABEIAMIBBAMBIgACEQEDEQH/xAAbAAACAwEBAQAAAAAAAAAAAAAABAMFBgECB//EAEYQAAEDAgMEBgUHDAICAwEAAAECAxEAIQQSMQUTIkEGMkJRUnEjQ2GBkRQVNFNzobEHM0RicoKTlLLB0dMkVMLwdJKiFv/EABgBAQADAQAAAAAAAAAAAAAAAAABAgME/8QALhEBAQABAgMFBwQDAAAAAAAAAAECAxEhMUESUXGBoRMiYZGxwfAEQoLxUtHh/9oADAMBAAIRAxEAPwD7jRRRQFFVHSnHuM4VxxpTaXEpUpO8AKVEAqycTiBJjXNpNQYjba9/hw2pstuEhwAgvBRTKPRkghIg5jciRaASAvqKSxO12215DvCoBKiENPLgKJSmShJAuD8J0qMbeb8L/L9GxPM5fq+/7r6UFjRVcNvN+F/l+jYnmY+r9n96Bt5s9l+8fo2J5yB6v2e6gsaKrFdI2gASHgCUCThsSBKzlSLt6k294769DbzZjhfvH6Nieckertp7udBY0VXDbzfhfvH6NieYJ+r9nuoG3m/C/wAv0bE8xm+r7v8AGtBY0VXfPzfhf/lsT3Zvq+777a14R0jZVMB4wSDGGxJggZiD6PWOXfbW1BaUVXHbzfhf5/o2J5DN9X3ffbWg7eb8L/P9GxPIT9X7f7UFjRVcdvNjsv2n9GxPIAn1d9ffXhzpE0kgEPAkqAHybE3KQVED0dzAJtrB7qC0oquO3mxPC/af0bE8on1d9ffy0oO3m/C/z/RsTyIB9X7ffQWNFVx2834X+f6NieRy/V95+F9KPn1vwv8A8tie/L9X3/dfS9BY0VWNdImlAFIeINwRh8SQROWx3ff919K9Dbzfhf5fo2J5nL9X3/dfSgsaKrht5vwv8v0bE8zl+r9n99KBt5s9l+8fo2J5kger9nuoLGiqsdI2cwT6bMRmCTh8SDlmJgt6AkT3SO+vadvNnsv3j9GxPOY9XbT3UFjRVcNvN+F+8fo2J5gker9nuoG3m/C/y/RsTzGb6vuHxtrQWNFVi+kTSQSoPAASScPiQAMuckkt2AA92mtWQNB2iiigK5Ndql6SLUlvNvd0mwUQ5uyL5pCyhQAgEGQABJzJgmguFIB1APO4m451wNCZgTe8Xvreqvo4oqaCw44tCuqHo3iSCpKwSALSBYiRBnWBb0CDH0l37PD/AIu0/FIMfSXfs8P+LtP0BRRRQLY7qjTrtcyO2nmAf/dYF6YFQY08I/bb5qHbTzTf+3faanFB2KKKKApPZ0ekiPzq9Co3t4gIPsEj205SuAP5z7RfNZ7rcQt5Jt3UDUVyu1T9LNnvP4R1vDr3bqgIVJTIkEpzC6ZEjMNJqZN7sipdpdIGGG3VrcT6EDOkEFYKhKE5eSlSInvr5/tfCYjEOYVWMQ6pOKcWlDTZKE4ZJScqj4nYJWc1sqFA9yYXMBhmtplb7pLaF4c4hSuo5jFDhSEDRIJW6qZCeIWFfQMFt5nEqG4cC92+ttcFXWCF8k2UkxIJ4TEgyBTsy3tbb4/d2du/p8JMeGd429ZOkndbON8p3sJg9pO7GfZwzrqn2loUt1OQ5WgVEBbSjcixKhoPeK+osuhQCkkEEAgi4INwQeYpDbmxk4llxsnKpbbjYcAGdIXEgHwkpTI5xWV6E4nEYbFL2a7C22Wt425oooKhFibp4imB1ckXq92y97r1/Pswt7WPLjPp+c63kVw0Cg1mzQYD80j9kcyfvIBPvFMVBgj6NPkOaj96rn31PQEUUUUCio36dJ3a+ap6yOzEe+Z9mtNxSqlemH2a+a/Enl1feb91ppqgIoiiigrukP0TEfYP/wBCqfa6o8hSPSH6HiPsH/6FU831R5Cg9UUUUBWb6XLslIU7KuwlouNlIUmXFww4eHkLTPLUaSsp063pSgJbW4yZLgS0y4nMkpUjeB15sZNeRFrxaQtOizZThUAhQJU8o505TKnFqJy5EQDMiUgwRN5rxtXaq28VhkJKCh1akOJgFYGRakrBzgxmSBZChdRJEV66JA/JG5SU/nISd1YZ1ZcoaUpCURGVKVEBMCTFWpZGbNAzAEAwJg6ie6grk4kJxbgIVJbw+iFqHWdTdSQQLnmdJOgmnBjB3L5erc5qy+Hv+6+l6gY+ku/Z4f8AF2n6BdOMB5L7Pq3BqSkaptcX7hc2M0JxgMWXfL6twdYkCZTbS86WmJFMUUCOJxYKRAXdTOqHh1liJhMjQzNhbNANTIxgMWXfLq24OsCRMptpedLTEijGjhH7bfi8afDf+3faanFBAnGgxZd8vq3B1gVCZTawv3GxgkCgY0dy+Xq3OaSrw9w9xtramKKBcY0dy/4bnhz+Hu++2tqWweLAz2X+cX2Hz2QvtJtbkm02F7VY0pgB+c+0XyWO7x6/u8PdQezjR3L5+rc5Jz+HuPxtrakttbeRh2HHVBXAlRuhYBUAClOYiLlQE98jUEVa1886S4F9/a7WHU7mwziW3lNDRKGVEnMO9S+1zzAdmovK8W2hhMtSTLlzvhOaw2H0baVgkJxbanHFOnFuS24fTWWdE34SEwJCuIXuKtsNgGMMr0LZQFvOuLytv3VkVMBKYIuIB4dctxV4KXxQ42/2zyX4F+Gw/et78tTLZj2eimpndTO53nXVYwCbLtm9W4erAMQm+oiNbxMGMp01xIYcw+NTmG4cLbsoWMzCyEKEkQSFEEDnJIkCtnVft3YreKYUy6JSoajVKhdK0nkQabS806epdPLeeHzTI2gkgEZiCJBCHCCJAkEJuDIIjUXFr16OMHcv+G5yVk8Pf919L1RdAcYVYQNL/OYZSsMsfZ2SfLLl+FaQ1Eu/E1NO6edwvQlg8WMibL0HYePayaqTOvfyvpephjB3L5erc5qyeHv+6+l67gR6NPkPF/58XxqepZl04wHkvl6twaqKR2bXHuFza9AxgMWXfL6twdYkCZTbS86WJiRTFFBX/KwXU2XdHND46yhEjLlGhmbi2gNMJxgMWXfL6twdaSJlNtLzpaYkV5UPTJ+zXyX4k8+p8b91ppqgXTjAYsu+X1bg6wJEym2l+42MEigY0Wsu8erc5pKvDaw9xtqYpiigpukOOT8jfsu7Lo/NO9ppShPDYRqeRsYNqtmuqPIUj0i+h4j7B/8AoVT7fVHkKD1RRRQFVe2NhJxGXO46lCc0toUAhZMQXBBzgRZJ4eIyDaLSs702URhxZJTnTmlx1CwACQW9004oqBvZNgCqREgLHYjaEN7tvNlbUtPE2G+0TCUhCUlAnKCkQQNTrVjWTwuLLGzAttTTRSXoC0qyA71yGkoUGTOaEAEI+67rm21l3DBCmVNuWdyLC1hSk5kZBI9HYysSbjhiSAsGPpLv2eH/ABdp+qn5YlGLcSc0qbw8QhZHXcTdSQQLkanS+gmnBtFB8XLsOc1FsdnvHwvpegaopVO0UGOtfL6tztKKB2e8HyFza9CdooMRmvkj0bnbJSNU2ukzOlpiRQesaOEc+Nrko9tPJN/foNTaanFV+JxyFpTAUZUwRLTvaWCLQI6puerYm2syNpIMRmvkj0bg64JEym2hmdOcSKBuilUbSQYjNfLHo3B1klQmU2sDrobGCQKE7RQY6149W5zSVjs9w+NtbUDVKYBP5y0ekXyWO6/Eb+abd1dG0kHxcvVuc0bzw+EfG2tqVwWMQnOYUJcWqzTw7AXNwZ4eYgE2Am1AxtfGKaYccQguKQhakoGqiASB/wC/fWU/J7iV4tb2PdSEqcDbKAJgJbSCspnkpZn3e+rfpX0jSxg3lpzZ8pQjgWPSLSMtyP1wfcRqCK99HWkYXCNMnNLaDnhDhlYSHXDOW91e/QXEVFsvDb4urDfDRyz/AMvd+lv2XopbFDjat2zyUY9GvmDA81W5akVxW0UCZzWzT6Nw9UBRiE3sREa6CYNL4zGozIJCuBbhPonVRlbUCQUi3WAm4MwL3EuVZVw0sraKBM5rZ59G4eoQFaJv1hEa3iYNC9pIEzmtm9W4eqoJOib3I89RIBNBkcBhfkW2HAVqLeOQpxOYmzyDJROhsox7CByvt6xP5RGQtlL6JK8KpTmUtrKVIC0tuzIA/EETFrjT4TaTZbQUlaklKYUUOEkSEAk5bkkj3X0vS5W3i3zwns8c8Z3y+M/5YZwI9GnlYclD7lXHvqeq/BY1IQkQoQAI3bo7e70IJHF3nS+l6mG0UfrcvVuc17sdnvHwvpejA1RSqdpIPivl9W4OsooGqe8HyFza9CdooMda+SPRudslI7NrpMzpYmJFAKHphb1a7wrxJtmnL7iJ7tDTVVoxiC8gjNduAd0721CAVRA6psRNpkc2EbRQYjNfJHo3B1wSJlNuqZnTnEigaopVG0UGIzXyx6NwdYFQmU2sDrpoYJFCdpIMde+X1bnaSVjs2sPcbG9qCHpD9DxH2D/9Cqeb6o8hVN0h2oj5G/17suAeid1W0pQnhtbnyNjBtVw11R5Cg90UUUBVL0tdKcMSDBC28pyNLGfMMhIdUlAhUKkqTdIgzFXVZnpviVbpLaWnVlaklKkIaUgLSoZEqzrTBJIiJ0PtBBjonhknBNoKQUgugJVuVcKXFhElolBMRcHXW81dJw6QZCUg3uAJvrf3D4VU9EVThEmMpz4iU5UJynfOSiEKUOEyJkkxJuTV1QIMfSXfs8P+LtP0gx9Jd+zw/wCLtP0BRRRQL41MpFp42+zm0WkzEjTWeWt4ipxUGNTKRaeNrs5tFpMxI01nlE3iKnFB2iiigKUwCI3lolxZ6pTOl7k5v2rT3U3SOGQoB3KAFFbhEpygkgQTBJUJ7Vie6gy/Shbr+08JhQAWUxinL3O7UoDNayQQABzKuUVtRWE/Jq288rEYrFHM6VfJwbRlaJK8sWy5iAI8NbypvP8A11bau+O2G94Tr0t5ilsSmVtWmFk9WY9GsTMjLrE31iLyGaWxSZW1aYWT1Zj0axMyMusTfWIvIhiZooooIcZhkuNqQoSlaVJUPYoQfxrPfk/xKvkpYX+cwrjmHV5IPAfLKQPdWmNZRr/j7YUNEY1kLHdvmLH3lF6plwsrr0ff089P+U8ufpbfJpcCmG0iIsLZcsfuyY+NT1BgUw2kRFhbLl//ADJj41PV3IKKKKBVSfTJMerWJy/rJtnm2mkXiZtdqlVI9Mkx6tYnKOak2zzbTSLxramqAooooK/pD9DxH2D/APQqnm+qPIUj0h+h4j7B/wDoVTzfVHkKD1RRRQFUfTIThFJ8am0FMSVBSgCkDdOkn2BBNuWovKrOkWDU6wUoSFnMhRTmyFSUqCilLkcCjFlajkUmFAIuibeXCNpvbeAAqkgBxQCbtt5YEDLkTljLFq5tXai2sSwgLZCHFZVIX+cMg8SVZgBByJAyqKiuLa1P0dwamsM2haUpUArhQZABUSkFUDMuCMyoGZWY86dXhklQUUpKhoogFQ8jqKCvGLSnFuA5pLeHiELUOs4m5SCBc8+V9BTgx6f1+Xq3OaigdnvHuF9L1CwP+S79nh/xdp6KBdOPSY698vq3B1lFI1Ta49wubGaE7QSY698vq3B1iQJlNtDPdaYkUxFEUCGKxqVJFlGVsES0vtLBEhQERlMns2PdMyNoJMde+X1bg6wJEym2hmdLTEiu41PCLTxtcknRaTooge/UaiTFMRQLp2gkx175fVuDrAqEym1gZ7jYwSBQnaCTHXvHq3OaSsdnuHxtramIoigXG0E/r8vVuc05/D3ffbW1Z7bnSNGFwr65yuKW4loFsoK3VICkx4jF5MGxBgitTFYHpBs1GJ2jhWSmSh1/EOGEj0SckAhJghS0ASri4eXNw6ttHG5ZzhvtxvhONaDowynC4NpohUoRK4bc65TvV6Jv1j77a2q2VtBInr2zercPVSFGOG9j7zYXBFMAURUSbTZTPO55XK87xLq2gkT17ZvVuHqgExCb6iI10EwaXxmMTmQYUcq3CfRLVGVtQJBiR1gAUyTJAtmIsIpbFJ42raLPJJj0axqoyNdUyeWhNSo6raCRPXtm9W4erAMQm/WERreJg0K2gkT17ZtG3D1SEmITe5GmouJAJpiKIoFztBP69s3q3OSgg9nvPvFxa9Znp06A03iEBWfCvJe6ixLYXunUyREGZ9oEi1610VDjcIlxtbauqtKkK8lAg/jVcpvNm2hqez1JlfPw6lNm7QQWkFOaClJENLAgqyiwEC/dyvpemRj0/r8vVuc1ZPD3j4X0vVB+T7FE4Tcr/OYZa8Or9w8B8spHwrTxU43ebo1tP2edw7i6doJMde+X1bg6yigaptce4XNr0J2gkx175fVuDrEgTKbXBmdLExIpiKIqWSuGMSXkEBV2yJLSwRnUIBURKeqZEQIBMWllG0EmOvfLEtuDrSRMptoZnS0xIrik+mSY9WsTCfEi2ac3uAjv5UzFAujaCTHXvl9W4OsCoTKbWBmdNDBIridopMde8erc5pKx2bWHuNje1MxRFBTdIdpI+Rv9e7LgHondVNKUJ4bCNTyNjBtVu11R5CkekI/4eI+wf/oVT7XVHkKD1RRRQFVHSAIWgNnEBhRIUOJtJUEKTNlgyASnTmR31b1mel28UUIbCyMjy1htAU4tKSgBsLLqCgKKtEkElIlSQDIX+DUChML3giM8pJURYklIAmRyFT1m2doqa2bvAENqbzDIWw2hAQ6UbotpcISUgZZCyJE3Fqbx+1VoxLCEbtTalKQ5BCnQoglACMwhNlSriItwxJANMfSXfs8P+LtP1U/LUIxbiVEgqbw8cKj23E6gQLqFODaaDzPIdVfNZbHLxD++l6BqilU7TQYgm+Xsr7Sigcu8H8dK4nabZiCb5I4V9slKeXek+XOg944cI/ba8PjT4rf37rxU4quxO021JTBN1MRwx118PXEDqn2j2Eip29qNmIJvkjhX2wSnlayT5c4oG6KURtRsxBN8scK+0krTytYHy0NCdptmLm8dlfNJcHLwg/hragbrD9AELexGMxjqU8bpZbKdMjZObLYEgnLxG5IOkVJ+UXbTicFmwzhQsuMpPCoLUFjMEoJFjoT7Aoa1YdFQ3hsMlnMTuyUk5ZuEB1Z4Rzkni4rwb2qeG35vG2O+OncuM34fCzr9mkopQ7VbHM2nsL5IDh5eE/21tQrabYmSbZp4V9lIWeXcR+GtqhibpXFDja/bPg+rX4r/AP1v7pri9qNiZJtnnhX2AFK5XsoefKl8btJAWiSeFbk8PgbVmiUyesOpc+0BVBZ0UovaaBMk2zzwr7BSFcr9YefKYNC9qNiZJtmnhX2VBB5d6h56igbrhpU7TQOZtmHVX2VBB5eIj8dL0K2kjvPPsr5L3Z5eK336XoMvs/8A421ANG8awCOpG/Y16nDdB5czWzrFdLlBWCQ60fS4VSMQjh1yLyLTKRlg30tadL1pMFtxp1tC0k5VpQpPCrRasieXfb79L1ScLY69b39PDU/jfLl6bfJY0UonajZiCb5ewvtKKBy8QP46UJ2o2Ygm+SOFfbJSnla6T5c9RV3I6oemT9mvweJH73wt33imqqxtJsvIgm7duGOuoZdU5h1T7BzuU0yjabZiCb5I4V9sEp5W6p8ucUDdFKI2m2Ygm+WOFfaSVJ5Wsk+WlCdqtmLm+WOBfaSVjl4Qfw1tQRdIfoeI+wf/AKFU831R5CqXpDtZv5G/c3ZcSOBzVbSlp7Pd8NDerlrqjyFB7ooooCqPpDuipAWcShcLKXMMh9SwmUBaSWkKgHhsoQcsi6ZF5SO1nHUtyykKVmTqSLSJI4VTagU6ONpXhEpUgZczyYUhxOYJdWAtSHpXmVAUcxJJJNWqcMkKzBKQq94E31v7YHwrrRMDMADFwDIB9hIE/AV7oEGPpLv2eH/F2n6QY+ku/Z4f8XafoCiiigXxphP77XNI1WnxW/v3XipxUGNVCReONvmkarSIlQj2RqdBcipxQdoopXaWPSwyt1ZhLaVKPkBMeZ099EyW3aM5tA/KtqtNat4NPyhzu3y7NJ8wOKtFgFTvLzDixqg91uAW8lX76xf5NsW+p3Fb9kpLim8RvTz3olLftATcRpcGDW0wCp3l5hxY6yVRpbhAjyMn21Exs59eLo/U5TtTDHljw8+vqboooqXMKWxSuNq+qzzSJ9Gs9oSfJN/cDTNLYpXG1eJWeaRPo1mIIlWkwmDadARQM0UUUBXDXa4aBfCpCmQDcFMG6SCDbVPCfdWc6DOFov4JRvhnDu51LDvG2fdJHwrSYFUtpvNheUn70gA+6sz0p/4uLw+NFkT8mxH2bh4Fn9lX9qplw4uv9P78y0e/l4zl8+M82uorgNdq7kKqV6ZIn1a7SjxI5db3i3feKapVSvTJE+rWYzJ8Sb5YzHzmL+0U1QFFFFBX9IfoeI+wf/oVTzfVHkKR6Q/Q8R9g/wD0Kp5vqjyFB6ooooCqLpcopZSpLjqCHEAbouZlZpTGVtpxS++AnlqKvaznTMOLaDLbL7mcpUVtZBkyKSdVPtcR5XIsZB0IPdGVLOGRvM+aXPzm8CyN4vKSHAFCRBgpTrYAQBPisYpL7KBlyuB3NrmBSkKTHKNZ91L9FsIpvCtpWhSFAuEpUrMricWoFRzruQZIzqAmAbVYuYVClJUpKSpE5VEAqTmEKyk3EjWKCvGLSnFuJJMlvDxCVHtOJ1AgXIp0Y9HeeXZXzUUDl3j++lQMfSXfs8P+LtPRQQJx6DFzfL2V9pRSOXeD+NcTtBBiCb5Y4V9okDl3pPlTMVyKBHE7QQUiCRKmIspPXWABJTzgiPdaQamRtBBi5vljhX2gSOXsPlXcaqEi8cbfay6rSImDrpHOYtM1PQLp2ggxBN8scK+0Cocu4HyrC/lI2m5iEpwmFBWso+UOgJVO7SMyEZSLlWsHmAOdbba21EYdlbzhhDaSo957kj2kwB7TWI6AYLEu4lWOU4gs4ltRWkXIWFlKGvYUAa+6OdTMbePT84N9HKacufXp49/lz8dmy2btD0SN6AlzIjOlCV5AoozkJMaRP4a1zBbRR6SVEw4sc1RCQuLJGW3ZMkaTNqsopXAKneXmHFjr5o0toMv7N476hg9HaKO88+wvkkLPLuP9tbUK2ggTc2zTwL7KQs8u4j8KYiiKBdW0ECbm2aeFfZAUeV7EedL4zaKAtHERxuA2UJytqJEZTn1BgRpN8pFWMUtilQtq8SsiM0T6NZiIObSYtpM2gh1WPQJkm2aeFfZIB5frDz5aVxe0ECZJtm7K+yQk8u8imIoigXO0Ed5tPZXyUEHl3n++lBx6O88+yvkrJ3eL/Ol6YigigRwW0EbtNybC8KV2snWCQDxc49ul6i2qhrEMrZXOVxOU8C7ZlZEkW1ChPunSnMCZbSZmwvmzT+9Anzip4onHK42Wc4y/QrbmZgsvE7/DrDC+FUkTlaXpoocz3E1oE7QQYub5Y4V9olI5d4PlzrM9JU/I8W3jkzulZWMUB4CYbdjvSYHlA51rEKBEgyCJBGhB5zVMe6un9TjLZq48svS9Z958LCI2gkvJhRu2SBxDrKAByFM8jebcxxCmEbQQYgm+WOFfaBI5W0PlzrilemSJ9Wsxm/WRfJF/ObTEXszFXcpdO0EGIJvljhX2gVDl3A0DaCDFzeI4V80lY5dwP4a0xFEUFN0h2kj5G/dV2XAOBeqmlKHK1vhzq4a6o8hSHSH6HiPsH/6FU811R5Cg90UUUBVN0rWsYf0ZOcraASlS0qXxCUBTYzCROhGlyBNXNZ7pi2tTQQmSl1bbahLNpUCCA40sKJIjThEqtEgG+i5PyZGbrZnp43VkEOrBSVO8cjQg6EQJAFW1ZTZuLVh8CwhGVSlPOMpKgnIjjdVDgbQ2AUhGQpCU8VjzNNM9IXF/I1pbys4lCFLKoUpCnEBbbRGYEEyRmhQlMQJkBZMfSXfs8P8Ai7T9VQxiEYtxKjBLWHIF9MzifxIFODaCPF3cjzUUDl4gRQM0UsnaCDEK1yxY9pRQOXeCKE7QQYhWuWLHtEhPLmUn4UHcaqEi8cbfMjVaREgHyjnpaZqVawASbACSe4DU1nulnScsYcOMtqeUXMOMqCocK1SCSL8WQpHtUAbGsztf8oq8QThcI06hxT+5UspkpbskrAtlWTnsTYIJnu0mnlZvIY7XLa17QobaxrbiM/yLD9dKxCXHCZCQnmCAgmTYcgTX0DBYJDLaW20hKEJCUpGgAsBVdsLD4fDMIZZICUhMWMqKwV5lGNVQT/6BT6dooMcQvHI80lY5eEE1XLLfhOS2V6T8/szSmAXO8vMOLHWUqNLXAy+Qke2vQ2i34u7kead53eG9LYPaCBnJV6xfNxVggOdoW4bwLd1VVWVFKnaTfi7+R5JCzy8JBrqtotiZVpmmx7KQs8u4g0DNLYpXG1eJWR1iJ9GsxAHFpMGNJ1ABFbRQJlWmabHsgFXLuIqDFY9AWjiiFrm6x1W1FVgIVEixtz1AFADbjZ03ihJEpZfUkwYsoIIItqKPntHc9/L4j/XXjYc/JURrlVE6TKomqYYja/1OB/iPf4qLdmunpdvrJ43ZefPbfc9/L4j/AF0fPTfc9/L4j/XVVidp4lths4ndMrcfS2txslTbTZCiFyu0kpCAVWBcGuhUX0vUySiW8SQFLDgWlsrSpT+7CEJSoOZN0ErUmIuqOVSplOzdl5htsICACHpAv6HEq/8A0WwTUnz233Pfy+I/11mXunCnStLW6Ru1pJXv0HgSvDmSndkBCkvBJVNuKDYE2GyOmO/fDW6SOFZKg82oko0U22YW40oaOAAHuoqsMXj2XUKQtDqkrSUqHyfEXBEH1dUnRPaC8OleGeQ+pDR9A9uHyFtHqoPBIUnTy8robM/KEteIUClKkuHDKbQXmUbpDiEZklSgnM7Kp3dzKFgExVltPbrqMQtCVcIxOBbBliEh3LmbIPHKsxIMH2aGo247tcdWzC4dL6X4fRcHayd4DD2XKofmcTqSmOHdwdDeZHvqb57b7nv5fEf66xqPyiqcWy4lKQgsrU4zvUlSlKZwz6EA5M2+G8cQlFsxB07M+z+na0ICHEJdcDhQV71psRnfELlKUodhmyOeYG16lk1fz233Pfy+I/10fPbfhe/l8R/rqu2D0hXiH1JUGUo3KXEZHStRO9daWeokFMtjTSRPWgaGgo9s7UQvDPoGcK+T4hQCm3USEogkZ0iYzJ+NXTfVHkKzvS7EJQFZjGbCY5I1uSlqBbyNaFrqjyFB7ooooCs104xrYY3TjgQXCmB6HMUhQkjfcIglN4JuIvEaWqbpWhRwxCDlUVtgKGcqQcw40JQpKlqHhCgTfXqkIei+EbXgEIVkdbO8HEhvKoB1cSlKEoJEDRMSJlXWNsjZrQXvA22F34whIVxa8UTelOjLRThWwoFJ4pzZsxJUolasylKCldYgqJBUQTarSgQY+ku/Z4f8XafpBj6S79nh/wAXaccdCQSogAakmAPMmg9E1TdIOkqMPhnHUQ6tLW9ShKgSpBISHDF90CQSoTaaoOkvTxlTnyRlLmJ3zbqFnDL40kpISEKFidST2Re+lU/R38mDqiheJWplKWt1u21kuKRJJStU5UJObqJtAHOSbzsyb3y/vo1mjl+73ZOe/PynO/T4vOG6S43FYl4YZctOowxSohWXCk5bHLMuAkggSFTJsCBvuj3R5vCN5USpSjmccVdbizqpR5+XL4kyN7NbYZS2ygIQFNwlIV40yTluT7T+9aasBVLd7vVs9Sdn2enNsfW+P2nKeortFFGApXAH859ovms93j08k8PdTVKYD1n2i/rPZ4//AB4e6gbooooClsSeNr9s81/Vr8Nj+9b3xTNLYnrtftnx+Bfht/8Aa3vy0C/R/wCjN+R/qNI7V2y+3jcMyhgradDm8c8OUWvoI1M65oFxT3R/6M35K/qNeMXtfI7kypIG6mVws7xRSMiI4oIvcc40q2Pgilul+OW0y2WzClYnCNxwQpDjqUOIOYEAFBVflE8qzWF6YuNJUXAlakrfTlzCUtoxL7QSlCEDNDbbcRdWawUcoVo+meMW3h2y2pSVKxOEb4CkKUlbqULSCqwlBVflE2iqNjpbimzunUtLWh1phawVQpRZadJMADMouFAyi6mlQLhIqlG301dQ2c7TSlpD8g5kEpS5iUgJTlMJQllGf2LnuzS//wBstDik5GzL7KM28UUFLnyNADXDqPlClEH6tUanJ5xPTPEN5S42hJh9EEqQC60ttCyApWVTZKzlJUnqkkgGQY/pMXUZFtNuArbUUKLok527JkDKpkKS6oKuAnQQSkPWD6duLcQgMNgqLBUStSUguJQXG+rJdClOACL7tQMXi/2/iSnD4lQCmlNtlSXSGSCoCQUhRMwbEKA1t31Tt9JXX8CtzMlh0HBkFNwnfpw7oC0r1ALqkkWkJMFJ0UxW0cY44ENrW08tzEJS2pSN2hbbWHMyUS4yFlarXUlZ0PVA2htPFFaUJUpt04kNFADQbkYZ53eNLcQZbU4GlZrnjKNZFN4Laju+Cd8HXflW7dZSGsgbCAXHQAnOkIUDBUozASSSRXrYm03FPoCXlPTiMch5s5CG2G3Hwy6CEgpPAygSeILJgxmCTm3nZcS1iVuBLjmRW7QoqdSkZMPCUgJbUsOQDKiEdaFAkN2hsDQAeQ7691hsNjMU80QXnm15sOOBLYKX3VKS6ySptQ3bSQlUa3uo2rcCgoelBsv/AOFj/wAGqvWuqPIVQ9KNF/8Aw8f+DVXrXVHkKD3RRRQFZjpngn3ghDTW+b4lrQSxkUtCkFpLgdBlHWkJg21Fp09FBW9H8MG2EpDAwwBd9CkpUEy4oyCm3FOaBpmjlSW1+kSmcShsIBTOGC5nMflLxw6MnLhIzKnkRpV/FUHSGQ+yUwF5MXlWWs4Qd3IUVZCUXAsCM1xe1Ap0k2xuC/AfzKaw6UFhpS1yVOgrTYg5NTPsHMVhCrM6d/hsZiwMSlAU8tzKWIgrCBlAMjNJ4IIBIIrWtqxxZzoU9vIxCmm1lJSUobJQHSWkKJW8pIAISd3FgQqtB0bfcW2suFSkh1QZWsFLi2sqYUtJAIOfONBYDzNp2P3Y7tMNbV05thlt4c/nzVHQ3bbZYO8w6cIUuOJSgNlMo7KoidISTzKSRYitB89s/WD4K/xT1cXp3VF234M97eNu6qx23Gcohc8bWgWbbxMnhgwNe615EimBtxn6wfBX+KyL+0McpDKmVuE/JErX6JWZKg26HFLQpACnFLDeVIKTKTw5SSfewtoY1T7KXN5lnmk7tTebEh1RcKZIGXDZCrKohQtxGoGs+fGfrB8D/ij58Z+sHwP+KdrtAh8+M/WD4K/xSmz9tNDeSqPSriQu4tcTNvKB7KX27jXUuOJbWof8dtYGVZTO+yqCVIbUQtSTlsFEWOW1UKMbj0qGYukZW94YHomFKaCgYbGbEhClrlBULEFIhMhsvnxn6wfBX+KPnxn6wfA/4qPo+66rDoL4hZzaiCU5iGyoclFGUkQLk2GlWVAh8+M/WD4K/wAUti9ttZ2oXPpFTAXAG7cuYsBMC8iSOcEe+kuILeGWoLcQQLFpJUsk2SAAhZAmJOUwJrLK2niyu6sRkJQHlBgpyMnc7t1lOXNnVLhUIJTxSE5RQXmFxe7SEIxLWUTEsOEwSSJIcEm/cK9naEkE4hiRMH5O5InWDvLUn0bxmLU+BiM49CoupKYQhz0G5DZgA5gp8qgmCmLQJ1dBRfOqv+yz/Ac/20fOh/7LP8Bz/bV5WE2ttPEhx4Mu4hSUuZTGHMpWG8QUBslsBTZdDCO31TJAXJC7w+2VKQCcQ0kkTBw7oI9hBdtUnzor/ss/wHP9tVG2Np4kIe3ansyHyBu28xn5IlbaEynibOItN78JIBMbJuYE6wJ8+dBSfOiv+yz/AAHP9tHzof8Ass/wHP8AbV7VH0qxim20FLjqFFxIG6aU5JkE5wltZyhIVaBJIEjWghO2lZwnftQUqVm+Tu5QQUgJnexJnT2VL86n/ss/wHP9tZ5zamJAVndxSFbxoCMPmAdLjm9QAltRUyltLZEWUVDjkmLzorisQtbu/wA0BLROYRlfKnd80gwMzaUhmCJBzG5vAS/Oh/7LH8u5/to+dVf9lj+Xc/21e15VpQYvpO0X2lKGMyrQ0+EpZaUkrzpEoUFKVmByiwi9bNvQeQrCM7VxSlo3bmJW3vVZVKw5SowvDgpczNJ4d2cQscMCYkqQBXtnaGLlqFPrSX1BCi3ZxsusfnZbQUhLK39Qm6FETlRJa5WyTubuiiiioooooCvKqKKDhr0KKKDtcNFFB5rooooPVFFFB5rlcooPaa7RRQeTRXKKANe6KKArwaKKANehRRQdrhoooOV0UUUHa4aKKDyKKKKD3RRRQ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69635" name="Picture 5" descr="C:\Users\Péchet\Desktop\inde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773238"/>
            <a:ext cx="440372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6" name="ZoneTexte 19"/>
          <p:cNvSpPr txBox="1">
            <a:spLocks noChangeArrowheads="1"/>
          </p:cNvSpPr>
          <p:nvPr/>
        </p:nvSpPr>
        <p:spPr bwMode="auto">
          <a:xfrm>
            <a:off x="357188" y="4143375"/>
            <a:ext cx="9144000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E6E6E6"/>
                </a:solidFill>
                <a:latin typeface="Comic Sans MS" pitchFamily="66" charset="0"/>
              </a:rPr>
              <a:t>Quel avenir pour le pétrole ?</a:t>
            </a:r>
            <a:br>
              <a:rPr lang="fr-FR" u="none">
                <a:solidFill>
                  <a:srgbClr val="E6E6E6"/>
                </a:solidFill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.</a:t>
            </a:r>
            <a:r>
              <a:rPr lang="fr-FR" u="none">
                <a:solidFill>
                  <a:srgbClr val="E6E6E6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E6E6E6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10A0A0"/>
                </a:solidFill>
                <a:latin typeface="Comic Sans MS" pitchFamily="66" charset="0"/>
              </a:rPr>
              <a:t>Les réserves s’épuisent,</a:t>
            </a:r>
          </a:p>
          <a:p>
            <a:r>
              <a:rPr lang="fr-FR" sz="800" u="none">
                <a:latin typeface="Comic Sans MS" pitchFamily="66" charset="0"/>
              </a:rPr>
              <a:t>.. </a:t>
            </a: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00"/>
                </a:solidFill>
                <a:latin typeface="Comic Sans MS" pitchFamily="66" charset="0"/>
              </a:rPr>
              <a:t>la demande est de plus en plus forte,</a:t>
            </a:r>
            <a:br>
              <a:rPr lang="fr-FR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 . </a:t>
            </a: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les prix augmentent</a:t>
            </a: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.</a:t>
            </a:r>
            <a:r>
              <a:rPr lang="fr-FR" u="none">
                <a:solidFill>
                  <a:schemeClr val="folHlink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chemeClr val="folHlink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33CCFF"/>
                </a:solidFill>
                <a:latin typeface="Comic Sans MS" pitchFamily="66" charset="0"/>
              </a:rPr>
              <a:t>Le contexte ne favorise pas la croissance du secteur aérien :</a:t>
            </a:r>
            <a:br>
              <a:rPr lang="fr-FR" u="none">
                <a:solidFill>
                  <a:srgbClr val="33CCFF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99FF33"/>
                </a:solidFill>
                <a:latin typeface="Comic Sans MS" pitchFamily="66" charset="0"/>
              </a:rPr>
              <a:t>( Air-France a prévu de se lancer dans le transport ferroviaire ; </a:t>
            </a:r>
            <a:br>
              <a:rPr lang="fr-FR" sz="1400" i="1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99FF33"/>
                </a:solidFill>
                <a:latin typeface="Comic Sans MS" pitchFamily="66" charset="0"/>
              </a:rPr>
              <a:t>les passagers à moins de 3 heures d’un HUB ( Londres, Francfort, Paris … )</a:t>
            </a:r>
            <a:br>
              <a:rPr lang="fr-FR" sz="1400" i="1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99FF33"/>
                </a:solidFill>
                <a:latin typeface="Comic Sans MS" pitchFamily="66" charset="0"/>
              </a:rPr>
              <a:t>seront acheminés par TGV </a:t>
            </a:r>
            <a:endParaRPr lang="fr-FR" i="1" u="none">
              <a:solidFill>
                <a:srgbClr val="99FF33"/>
              </a:solidFill>
              <a:latin typeface="Comic Sans MS" pitchFamily="66" charset="0"/>
            </a:endParaRPr>
          </a:p>
        </p:txBody>
      </p:sp>
      <p:sp>
        <p:nvSpPr>
          <p:cNvPr id="69637" name="ZoneTexte 19"/>
          <p:cNvSpPr txBox="1">
            <a:spLocks noChangeArrowheads="1"/>
          </p:cNvSpPr>
          <p:nvPr/>
        </p:nvSpPr>
        <p:spPr bwMode="auto">
          <a:xfrm>
            <a:off x="714375" y="0"/>
            <a:ext cx="8215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 u="none">
                <a:solidFill>
                  <a:srgbClr val="0066FF"/>
                </a:solidFill>
                <a:latin typeface="Comic Sans MS" pitchFamily="66" charset="0"/>
              </a:rPr>
              <a:t>Quel avenir pour le transport aérien dans le contexte </a:t>
            </a:r>
            <a:r>
              <a:rPr lang="fr-FR" sz="2400" b="1">
                <a:solidFill>
                  <a:schemeClr val="folHlink"/>
                </a:solidFill>
                <a:latin typeface="Comic Sans MS" pitchFamily="66" charset="0"/>
              </a:rPr>
              <a:t>environnemental</a:t>
            </a:r>
            <a:r>
              <a:rPr lang="fr-FR" sz="2400" b="1" u="none">
                <a:solidFill>
                  <a:schemeClr val="folHlink"/>
                </a:solidFill>
                <a:latin typeface="Comic Sans MS" pitchFamily="66" charset="0"/>
              </a:rPr>
              <a:t>, </a:t>
            </a:r>
            <a:r>
              <a:rPr lang="fr-FR" sz="2400" b="1">
                <a:solidFill>
                  <a:srgbClr val="FF0000"/>
                </a:solidFill>
                <a:latin typeface="Comic Sans MS" pitchFamily="66" charset="0"/>
              </a:rPr>
              <a:t>économique</a:t>
            </a:r>
            <a:r>
              <a:rPr lang="fr-FR" sz="2400" b="1" u="none">
                <a:solidFill>
                  <a:schemeClr val="folHlink"/>
                </a:solidFill>
                <a:latin typeface="Comic Sans MS" pitchFamily="66" charset="0"/>
              </a:rPr>
              <a:t> </a:t>
            </a:r>
            <a:r>
              <a:rPr lang="fr-FR" sz="2400" b="1" u="none">
                <a:solidFill>
                  <a:srgbClr val="FFFF99"/>
                </a:solidFill>
                <a:latin typeface="Comic Sans MS" pitchFamily="66" charset="0"/>
              </a:rPr>
              <a:t>et</a:t>
            </a:r>
            <a:r>
              <a:rPr lang="fr-FR" sz="2400" b="1" u="none">
                <a:solidFill>
                  <a:schemeClr val="folHlink"/>
                </a:solidFill>
                <a:latin typeface="Comic Sans MS" pitchFamily="66" charset="0"/>
              </a:rPr>
              <a:t> </a:t>
            </a:r>
            <a:r>
              <a:rPr lang="fr-FR" sz="2400" b="1">
                <a:solidFill>
                  <a:srgbClr val="FFFF00"/>
                </a:solidFill>
                <a:latin typeface="Comic Sans MS" pitchFamily="66" charset="0"/>
              </a:rPr>
              <a:t>géopolitique actuel </a:t>
            </a:r>
            <a:r>
              <a:rPr lang="fr-FR" sz="2400" b="1" u="none">
                <a:solidFill>
                  <a:schemeClr val="folHlink"/>
                </a:solidFill>
                <a:latin typeface="Comic Sans MS" pitchFamily="66" charset="0"/>
              </a:rPr>
              <a:t>?</a:t>
            </a:r>
            <a:endParaRPr lang="fr-FR" u="none">
              <a:solidFill>
                <a:schemeClr val="folHlink"/>
              </a:solidFill>
              <a:latin typeface="Comic Sans MS" pitchFamily="66" charset="0"/>
            </a:endParaRPr>
          </a:p>
        </p:txBody>
      </p:sp>
      <p:pic>
        <p:nvPicPr>
          <p:cNvPr id="69638" name="Picture 7" descr="https://encrypted-tbn2.gstatic.com/images?q=tbn:ANd9GcSNQJCH1sOsgruqo7Vg6I-VdJJvo1hLoTICaT7RdHywoQYGTeY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84313"/>
            <a:ext cx="4643438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3" descr="1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75" y="2357438"/>
            <a:ext cx="199548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8" name="Picture 4" descr="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3" y="0"/>
            <a:ext cx="4357687" cy="217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Picture 5" descr="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221163"/>
            <a:ext cx="4214813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0" name="AutoShape 2" descr="data:image/jpeg;base64,/9j/4AAQSkZJRgABAQAAAQABAAD/2wCEAAkGBxQREhUUEhQWFhUVFhYXFhYYGBgYGBQUGBgXFhgcFhgdHSghHBolHRgYITEhJSorLi4uGB81ODMsNygtLisBCgoKDg0OGxAQGy0kICQtLCwyLCwsLywsLDQsLywsLC8sLCwtLCwsLCwsLCwsLCwsNCwsLCw0LCwsLCwsLCwsLP/AABEIARoAsgMBEQACEQEDEQH/xAAbAAABBQEBAAAAAAAAAAAAAAACAQMEBQYAB//EAEsQAAIBAgQFAgMDBwcICwEAAAECAwARBBIhMQUGE0FRImEycYEUkaEHI0JSscHRFVNygpLh8BckMzRig7LSFiVDRHOis8LD4vE1/8QAGwEAAgMBAQEAAAAAAAAAAAAAAQIAAwQFBgf/xAA4EQABBAAEAwUHAwUAAgMAAAABAAIDEQQSITFBUWEFE3GB8BQikaGxwdEyUuEVIzNC8SQ0BhZy/9oADAMBAAIRAxEAPwCDXBXlV1RRdUUXVFF1RFKBQtEBKBQTUiAoWjSW1BGktqiNLrVLUpdapalLrVLUpJaohSQijaFJCKNoUhIqIUkopaXUUF1RRdUUXVFF1RRdUUUzhXDJcTJ04VzNuewUeWPYU7I3PNNVkUTpHZWhXmN5DxUaFh05LC5VGOb6AqL/ALaudhJAL3Wl+AlaL0PgqvgHAZMYzLEUBQAnOSNCSNLKfFVRROkJDVTBh3TEhvDmuwnBJJMScMpTqBnW5Jy3S99bXtoe1BsTnPyDdMyBzpO7G/4QcY4U+FlMUhUsADdSSLH5gUssZjdlKkkRjdlcpvBeWZsVG0keQKpK+okFiAD6bKfIposO+QEtVsWGfI22qotWa1TSvOJcrTwQiZsjIct8pJKhtiQVGmw+taJMNIxuY7LS/DPY3MdkOC5allw7YhTHkUOSCWzWS97DLbt5oMw73R94KrX5KNw7nMzjZROE8JlxT5IluRqSdFUf7R/waSKJ0hpqSOJ0hpqt8fyTiYkL+iQAXIQktb2BUX+mtXvwUrRe/grn4ORovdVfBODvi3KRlQQpb1EgWBA7A66iqIYnSmmqmKIyGgrr/J/if14f7T/8lafYJeY+f4V/sMnMevJUGJ4VIk5gAzyBstl1BNr6XA7eazOjcH5NyszonB+Tirs8g4rLe8V/1cxv8r5bX+tavYpa4K/2GSuCz0fDnMwgIyyFwlm0ysTbW19PcVmDHF2TisojcX5OOyk8f5flwZXq5SHBsyEkXG4NwNe/+DVksLoqzIzYd8VZkfEuWJoIFndoyj5LBSxb1i4uCoH4074HMbmNUpJhXsZnNUj4JyniMUudAqp2ZyRmtocoAJPz2ox4d8gsbKQ4SSUZht1Scc5VxGEXPJkZLgZka9idrggGhJh3xizshNhJIhbtuio6pWZdUUXVFF6N+SyMCGdramQLf2VQR/xGuhgh7pPVdfs0DI49fsszw7nPFxM7ZxJn1tJmYKd/QAwy77bVmbipG63d81jjxkzbN3fP7K+/JvOZMRiXIALgMQtwAWZibAk6XNXYN2Z7iteAOZ73c1dYDlQxYxsV1QbvI2TJb482mbN2v4q5mGLZe8vnw5rQzC5Ze8vn81kvyhf6439BP2GsONP93yCyYwf3fJbjg6JgoMNC+jSHL/vGVpGv7XFvqK6MVQsaw7n67roRgRMa08f+rz/nHh/QxUgA9L/nF+TXv/5swrk4tmSQjnr8f5XOxMeWQ9dV6hCitCiPYh0C5T+ldNR9wP3V2wAWgHiuqAC0Aqpi4YcNgcRFe4CTlT5UqxF/e2h+VZxF3UDm+KpEfdxOb4qByB6MHK4+LO5/sotv3/fVWB0hJ6/ZJhNIyU3ywuPaLqrLE6y6gTGQlSCQbWGl/G21LhvaCzOHA3ztCDvi3MCDfNReS4yvEMQGCghZbhb5Qeqt8t9beKTBgidwPX6pMMKmdfX6q74jwDEySu6Y141Y3CANZRYaD1itMmHlc4kSUOXoq98MjnEh9evFZ7kRS2OlZyXZY39R1JOdFv8Adp9ay4KzOSdTR+oWbCgmUkqUvF5v5W6fUbp5ymS/ptk8eb633p++f7VlvS6ryTd4/wBoq9P4QczRgcVwxH6XRJ9z1GX9gH3UZ9MU3y+pQnH/AJLfL6rWce4amLieFiL2DKe6Nrlb5XBHuLitssYkaWlbJoxK0sKz3PEJTh0atuphU/MKQaz4kVCAeiy4wVhwD0UvhQGL4fHHBOYnVI1Yp8SMgAYEXBsbeRe9PH/chAaa2TRjvcOGsdRobdFleb+BYuGNWlnM8SGwJvdC2l2BJvfa9zvbSss8UjWguNhYcVBMxoLnZgPkslWVYF1RRdUUW0/JzxuOEyQysFEhDIx0Ga1iCe1xa3yPtWzCStbbXcV0sBO1hLXaWrdOWcBhQ8kzh0Oqq5HpGpsoXVj2+lW9xDHbnHRaBhYIrc42Oqg/k9xCfaMSwAjVgCq3tlXM1h9BaqsG4Z3HZJgiM7jsmOCz/wDWzkt6erPudLWe3tSRO/8AJOvEoRH/AMg+JUzieFWfiq3IyKqOxuLWTUD6tlH1ppGh+KHLQ/BWPaH4gclacb5ow0UuR4jK0dmDBUYKxsfSSdDttVs+LiY+i268FdLiI2uoi6Vfz8iTwRTxkEi19RfJIARcext95qnHgPjEjfQKrxQD2B49WpXNmMyYSBo3GdJImFiDYhG7eKsxb6iaWnUEJ53VGCOinvxhMRgZHBAJhkBW+qvkII/h7EVb37ZIC4cirO8D4iehVDyFxaNEfDykLnYspJsDdQpW/Y6D53rHgJ2AGNx3WfCyNALSrrh+Fg4cjs2IZlt6VZgbAXNkQbsb9vw1rVGyPCtJLjXX7BXsa2EWXKg5IxYfGzSMQudJG1O2aRWtWTBPzTuceN/VZ8M65CT61VzxLlqKaV5DiXXOb5Qy2GgGn3VqkwrXuLs516q58DXOJzLO8HxMeAx7gsTHYxl99DlYMbe4tWOJ7YMQQTptfwWaMiKU8tlqf5IwwxP23rC3xfEuTNly3zeLa/Ot3cx9532b8bUtXdMz97ay/EOKpiOJQuh9CvEgY6XCvcn5XY1jfKJMSHDbQLI+QPnBG2ituauM/ZsZBKhzLkKuAb5kLaj59x7itGJm7uVrh5q7ES5JWuCd5/xSSYIFGVgXQixGoIJp8Y8GKweSmNcHRadFWcM5Rws0SNHij1LeplI3Otsp9S296qjw0b2gh2qpjwcT2gh2qlc38RigwX2RZerIQi3LZmAVgxZyNtrAfLxVk72sj7sGymxUjWQ90DZ9brzmueuOuqKLqCKICgnARqtImARZaBTgIwtKU1JctBNSICgjSULQRpKFoI0ly1FKXWqI0uC0AAFKXEUVKSZR4qUEKXWooK24Dy8cUsj51jWO12YXGxJ76WA/GtMGG70F11Stig7wE3VKokUXIBuLmxta47G3b5VRoqSE3lohLSErTBKQpfB+FHFTLEpALXOYi4UAE3I/D61bFH3jg0Ixxd47KEPG+GjDSmISCQrbMQLAN431I0/wKaRnduy3aSaIRuy3arjSqghdRQRAUpTgLSco8uLjepmdk6eS1gDfNm8/0a0YeAS3Z2W3C4cS3ZqloJfydrb0ztftmQEfgRV57PHBy1HADg5ZHEcLeKcQyaNnVSRqCGIAK+RY1z3Rlr8juayGMtflK2f+T6P+ef8AsrXQ/pzf3FbvYm81V8ycqLhYeosjMcwWxAG9/wCFZ8TgxEzMDarlw4jbYKzCrfQak7Dya56zALa4HkO6gzSlWP6Kgen2LHc/SunH2bYt7vgtrcJp7xVVzLy2MIFYShgxsFIs/wA7dx76bis2Kwvc0c138VXLDk4qVwHk9p0Ekj5FbVQBdmHnwB99Ph8CZW53GgU0eHzCyl47yc0KGSJ86qLspFmC9yLaH8KOIwBjbmYbA+KMmHyiwq3l/gD4tjYhUW2ZyL6nsB3NZ8NhnTnTQDiq44i8rQYrkIZfzcxzeGAsT8xt+Nbn9mae67XqrjhdNCqPl/l/7RNJFIWjMY1sATcNYismGw3evLHaUqY4cziDoli4CrY04XObC/qsL6Jn2otw4OIMV+flaghBkyLTx8nlY2iXEyCNzdlCr6jpud+wreMDTSwPNHwWgYahlDtFR4zlJUxMEHUYiYSEtYXXIubSsz8GGysjve/kqHYYB4be6sv8n0f88/8AZWtH9Ob+4qz2JvNU/NHKq4SJXWRmzSBLEAbhjfT+jWfEYUQtBBvWlRPhhG2wVf4HknoNnixMiNYi4VDobEjX5CtbMFkNtcR8FobhMhtriFR8zcnrhoHm6ruwK3BA1LMAST51vVM+FEbC+7/lZsRhAxhfdrFkVjC5xCGikpOKKUqwBb/8lv8A3j/df/JXQ7P/ANvL7rqdn/7eX3ULgkzLxZgGNmmnDC+hH5wi4+YB+lUROIxVcyfuliJGIPifupXPC/59hz5Ef4Smmxv+dvl9VZiR/db5fVanmDgi4tVVnZMpJ9Ntbi3et2Iw4mABNUtUsQkFErC81cBXCdPK7Pnz3zW0y5drf0q5OLw4hy0bu/lSxTQiOqKqMFL05Eci+R1a3nKwP7qyNdlcHciD8FU3Qgr0rifD4eIxoRKbLcjIR3t8Snv9xGtd2aGLFtBzadF0XsbKBqsjzPy4+GUP1DInwgm903IFrn077dztXLxmEfC3NdjbwWaWEtF3a0vN7FMCAugPTXTT0+PlpXQxxy4eh0WibSPRdyOxfCFW1AZ1F/1bA2+WpqdnnNBR5kKQasQ8h+nBkjfM5+oAH7qXs3TD34oYfRixXDuLzQFmjcgv8V7NmO9ze+vvXIhxEkfvNO+6yte5uoK0nI+KaXFTSObs0YubAXsVGw9hXR7Pe58rnO3IV8BJeSUuF/8A7DfNv/SFFn/vO9cAgP8AP65K547ywmKkEjSOpChbC1tCTfX51rnwbZn5iSOCtkgDzZKwXMXDhhpzGrFgApud9RftXIxEQikyg2sMrMjqWy/Jz/qz/wDjN/wR10+zf8Z8fsFrwn6D4rzhTt9K47TsuavXeYODLi41RnZAGDXW19ARbX516KeEStoml15ohIKJWC5u5bXBojLI752IIa2lhftXNxOHEQBBu1zcThxGAQVlmFZQsRCC1MlpOAUhTgLffku/7x/uv/kro9n/AO3l9108B/t5fdXWF5aihxDYppDfM72Ngql73ufkSKvbhWMkMpPM/FaGwNa8vJWT5h4muJxsbRm6I0aA/rWe5I9rm30rnYiYSTgt2FD5rLK8PlBC2/MPA1xaqrOVyknQA3uLd66mJwwnABNUtssQkFFZDmLlVcLD1FkZjmC2IA3v4+VcvE4JsLMwKyywBjbtZ7CQh3VWYICQC52UeT/j7qwNALgCa68lS0WaW3bkiFrNHK4FhqMrX9wfeuuezIzq1xWz2Zu4KXnbHxrhxhw2ZzlB1uVVbG7HybD7zQ7RlYIu6Bs6fLmpO4BuVS8LJFxDCiMtZgFzAWzK621sd1Nvx81axzMXBkJ10vpScVIykUrRcOwpQNdjmKg2zO59hsBp91FxZg4ct6611KmkTaVXyHxNFRoHIBLZkvoGBABA99Px9qy9mTtDe6cfDqkgcKylTsPyrhsPneVsyds9gEH7zV7MBBDbnmx14JhCxupULk+RGxc7RLljKelf9kEC/wBbX+tU4BzXTvLBQ4JIaLzSDCj/AK3b5t/6QqR/++71wCA/zeuSt+PcrripBI0jKQoWwAOxJ/fWvEYJsz85NaUrZIQ83axvNHAlwjRhXLZwx1AFrEePnXLxeHEBABu7WSaIMpaj8nP+rP8A+M3/AAR10OzP8R8fsFowv6D4rzlRt9K47eC5q9c5h4KuMjWNmKhXDXAB2DC2vzr0WIgEzQ0nqutNEJBRWM5i5PTCwNKsjMVKixAA9TBf31z58G2JhcDyWGbCiNhcCscRWMLAQhtRS0jApSrAE4tLaYIt6U6p0QFKmCME0LTBFSkopQKCZEpI20+VAGtkVwFDZFKKCKmYjh5SJJWZfzpOVdc5AJBJ0tb69xVzoS1gkJ/Vw4pi2hahkVSlStrv/wDlG73USVLQSUbQSGjaCE0bQQ0QUqEimSlCSfNMClQE01pSgIpgkKG1FLSMClKcK/5KwiS4oLIodcjmxFxcWrRg2NfLThYorVhmhz6K0PEeFQyQYhvs32docxR9hJlvaw0uDa23cWrTLDG6N5yZct0ea0ujaWuOWqTfDeXUfA6qOvIjSof0rCxUD2Iy3/p0keFa7D7e8RY+32+KjIQY+p1UflLhkbwyzGITyK2VYiQBaym+umtzv+rpVWDhY+N0mXMRsPghCwFpdVlVnMSgSC2HOHOXVb/EfI7W7aVlxVB4pmTTb1okkGu1K54ekEWBSaSBZGLspva/xsBrbsBWqIQswolewO1P1KuaGiMEhFj8FhsPiInZfzMkbNkILANpaw18j5UZo8PDM1zh7pB0q+SJaxrgeCi8o8NSWWR5ADFGDo212Ol/kAfwqnAQskkc5490c+qWJoJJK6PhapxAQsoKFyQDsUKsw+7b6UBAG4wRkaX8qJUDAJKVlxyBI1ltgQFAIWW66X0DAb7mtOKY1jXVDp+7T481Y8AA+6nsNgYhDhj9kEpkVM7AarcLdmP19qeOGIRRnus1gWa6blENFDRRoOX4RjJVOsUaB8lzoW7E7kCxNvcVW3Bxe0uH+oANeKURtzlRcfBBiMG+IiiELRtaw2I9O9tNmB+lUythmwzpo25SP4+xSuDXMzAUryXhkIeJPsgZXX1SAWCadz/fXQdh4g5re6u+NbKwtbYGVVOG4RBD9qldeqsLZUQnT4VbXybsF18GsrMNFH3j3DMGnQeQP3pVhjW2TrSbx3D4HGExEcYRZZo0eP8ARN2N9P6pHvelliicIpWNoOcARw9aIOY05XAblXEnB4HleE4TKgW4mX0i+mgPnX32racPE55Z3dCtwrDG0nLl81TcpLh5W+zvAjsgc9U2OcB7DS3hh37VlwYhee7c0Ei9eev8qmEMJykeaoOP4qKRx0oREFzKQLeo332FZZ3sc73G1SzyuaToKU7GYeIcMikCKJGkKF7eo2aTv8lFXuDPZmurUmr+KZzW9wDWt/lZkisoWQoKZLSMClKYK+5OxiQ4kPI2VcrC5vubW2q/CSNZLbjQorTh3Br7K7HcVkxEpSSZuiZT7KI82hsBrYai9JJM6V+Vzvdv5X+EzpC91E6WtTJzThlnQKhIUZFlBIVVa1/T4Fh91dA46ESAAbaWtXfMzfdVeGTCiWUri5IiXuhS6rkPqttrYkixttWRogD3ESFuvDakgDLNOpM82cUjm6SRsX6SkGQixcnKPA/VudO9V47EMkytabrjz2UleHUBwUzh8+GkwSQTTZCGZjYG/wATEdiNjVkT4H4URSOrU/UpmlpZlJUHmniaTugiuUjXKCdM17djrbQfjWfHYhkrgGbAUhI4OOincO4nh4MIEYdVpGJkQEi19rn2AUfWr4cRBDh8p94ncevJM1zWtpScTxWCSfDT5wpW4kU3uoKta5trYkj+tVkmJhfLHNdVv8D680xc0kFBxmeCVZSMZIbgkRa5CQLhbW2uBS4l8MgcRKfDh4bIOLTeqOLmFIkwgV7hVCzLY6DKBrp2Ounii3HNjZEAdqDh5fZHvAAE1huJwQ4uVg+aKddWFzkYnUHvbfbyKRmIhixLiDbXceSAc0OPIpjiGLw8OEfDwOZDI1ySPhHp9h2UCkmkgiw5hiOYn19kHFoblCc5i5gP5sYaY2yWfLprp3Iv91WYzGn3RC/StaUkk/aVF5f4hF0poJ2KiU5g+p9RABvvroDf51VhJo+7fFIaDuKVjhRa5P4/icCjCwRMWSGVHeQg20OvbX4mOntVss8Q7uNhsNcCT68UXOaMrRwU9+Yonmnikk/MSIAjC/pOWzAaX1vf6e9aTjI3SOY53ukaH6o96C4gnRUPKWLjw+JYyOAoR1D62Y5ltbS+oBNYsE9kUxLjpRF+YVMLg1+pVDiDdmI2LE/S5rO424rO7dWOJkQ4KNRMS4kLGGwsl84zXy32t3/SrQS3uAM2t7ct0ziO7AvyVKapCzlDamSoxSlOEYpUwRgUhThEKVMEQFKmCIUEyICgirLgmGjkcrIDtdbG224/x4rDjZZImBzPNa8JGyRxa9XbcBhsbAg+bnSuYO0Zr1r4LoHAxVos1icOY2KtuPx8EV2o5WyNDmrkvjLHFpTVOlXVFF1RSl1FBJaiokIooITTJUJFFBCRTJCgNMEpQGmCUoDTBIUNMlRilKcIxSlMEYpCnCMClKYIgKVMEQoJgiApUU9hJjG6sP0Tf6dx91VSsEjC08VZG8scHclt1YEAjY6j5V5ggg0V6EGxYVfxrh/VW6/Gu3uPH8K14PE906jsfVrLioO8bY3Cytq7q4661RRdaiokqWokooJKZBCaIQQkUyVCRTJShNMEhQGmCUoGpgkKGmQRClKYIxSlOEYpCmCMUqYIhSlOEQpUUaLcgDcmw+ZobmgiAuItSlMtTy/iM0WU7obfTcfw+lcLHx5Zc3NdfByZo65KzrEtaz/H+H2PUUaH4h4Pn611sDibHdu8lzcZBRzt81S2rpLCutUQSWoqJCKKC5VJNgLnwKYWTQQpCaIQQmmCUoTTJSgNMEpQGmCQoDTBIUNMgiFKUwRilKcIxSFMEYpUwRClKcIhSoohQRVrhsGs8fouJU3W1+pcsbg77ADbcjzWpkTZ4/c/UOHPf14qwCwh4FiMkoF9G9P17fjp9a42OjzxEjhr+Vowj8slc1qa4a66R1BBB1B0I8iiCQbChAIorJ8TwRie36J1U+3j5iu9h5xKy+PFcaeHu3VwUOtCoXVFEhooLack8Nyo0rbv6QPC+499/lbzXoeysPlYZHbnTy/n6K6NvFY7GqBI4W1g7AWva1za1+1cWQAPcBtZ+qzu3Uc0AlQmmCUoDTBKUBpgkKA04SFDailRClKcIxSlMEYpSnCehiZjZVLHwASbfSqnvawW414qxrS400Wjlw7JbMrLfa4IvSNkY/8ASQfBO5jm/qFIRRKCIUqKdw8zIwZCVYagjtRa9zHBzTRCYaLRvhkxkTSxKEmVxnUG91A3C9v/AKmuo6GPGRmSMU4HUcxXL1srN9RurGIkqCd+++40Nr9r14jE4d8EhY4bE+a7Mb87QUVUJ0xjsKJUKn6HwathlMT8wVcsQkbRWRmiKsVYWI0Nd5jw4Bw2XFc0tNFN09pVf8F5blkZHdcqXDa7kAjt/GurhOzpXuDnihunawlXXN3FxHH0kPrfQ20KLprp3Pb610e0sWI2d23c/L1wTyOoUsGa89azFCaYIITTBKUBpglKA0wSFAacJChopUQoFMEYpCnCMUpThTeF4jpyo3a9j8jof41mxUfeROatGHfkkDlrsdhBKhVvofB7GvOwTOifmC7k0QlblKx88BRirCxH+NPavQska9oc3YrhvYWOylCKJQS0EVL4bjWgcOuu4KnZlO4PtVsE7oX52/DmOSYGluMHiVxURaO4YWDISCQRe2vv572roY3Dt7Rwznw/q00J5X+d+NV4bYJQDqmZoipsa8ZisJJhn5Hhb2uDhYTdZkyrON4DOudR6lH9pf4ituDxGQ5XbH5LLioc4zDcIuActF8sko9J1C9zrpcW2Pj3+h9jgezC+pJNuX50XOazirzmDjIwyAA3kYenbT/aYf3V08djBhmUNXHb8lM51BeeyyFiWYkkm5J3Jry5cXHMdyqCmjRCVIaYJShNMECgNMEhQGnCUoDTBIUNMlRLSlMEa0pThGKQpgjFKU62nCcR1IlPe1j8xp/f9a8zio+7lcPP4rv4aTPGCmuL8O6oBWwcbe48GrMJie6NHYpMTh+9FjdVS8Bl8p95/hW09oRdfXmsYwUnT15JxeX37uv4mkPaLOAKcYF3EhOry+e8n/l/vpD2iODfn/CcYE/u+Sn8JwBw8gdXJ7FbWDDwdfrV2G7ZfBIHtb4i90zcGBxWmYLMv+Lj516x8eG7Yw+h1+bdOPrVKC6FyrHw5zZQDvYe9eKm7NmbiTAxpOpANbi9/wArYJAW5ipOEwF9W87ea7PZf/x8yDvMRYF6Ct9etEDyulTLPWjU9xDE5fSu5G4OwNdTtvtj2UCKH9RG/IcPG9fDfkqoYc2rlQPw6Mkkrcnckkk/Mk14t2MncbLja0ezRcl38mxfza/dS+1TfuKPs8X7Qmp+DxMPhynyun4bVYzGzNO9+KrfhInDall8ZhzG5Q9u/kbj8K7kMgkYHjiuRLGWOLSo5q4KpCacJSgNMEhTZpwlKGmSIhSlME4KQpwjFKU4RCkKZarlqO0V/wBZiR8hYfuNcHtJwMtcguzgW1FfMqymlCAsxsBuaxMYXnK3da3ODRZUUcWh/X/Bv4Vf7HN+36Kn2qLmjHEov1xS+yy/tR9oj5ohj4v5xfvFL7PL+0pu+j/cEa4pDs6n+sKUxPG7T8ERIw7EfFS8JIwYZe5281t7LxE8OJb3OpJArgfH88N1JGtLTavCt7X/AG/t819LMYkyuddjWrPzo0fO1zbrZQsfiSoso0PcivPdudpzQMDYmkBwrMR14XxPUbahaIY2uNlVDSi+rC/ua8Qc7zmNm+K2W0aIeuv6y/eKHdv5FDO3mkOJT9df7Qo90/8Aafgh3jOY+KZn4nEg1cH2XU/hVrMLK86N+OiR+IjaN1lcfieq7Pa19h4AFhXdgi7pgYuPNJ3jy5RjWgKlAaYJSgNOEhQGmCQoaZKiFKUwRilKcIxSlMEYpCmW4wUOSNV8KAfn3/GvLTPzyF3Mr0UTMjA1UPHsdnbIvwqdfdv4CurgsPkbndufp/K52LmzOyjYKrraVjSilTIqCKsuA4YySiwvl1+uw/E/hVMsckje7jFk6evotGHAz2eC3cECxrdrXHf+FekweBw/Z2HEmIy5hrmrUdBxP35K573SOpqj/wApHNt6fH765X/2d5xANVHtXHxJ+w+at9mGXqn8fFnQldWAJXwTa4Brt9o4CHtCEOYdQLBGx40fVqhkjoyV5viVbMc4Oa+txY3rzfdmP3CKpZHEk2U0RRCVCaYIITTBKhNMEEJpglQmnCUoDTBIU21OEhQ0yCIUpRCMUpThGKQpwn8KwDqWvYEE28A3qqUEsIbvSsjIDgTsr3GceUoRGGDHS5sLeTod65MPZzmvBeRS6MuOBaQwG1RCuoVz0QpSmRClKKewsBdrAgeSb2A97U0cZkdlCYLa8v8AD/syFpGF3tYDxb8TqfwrtwsZ2dGZp3jWqA9a+r6XxsJ0CPF4oufA8fxryfafasmNea0ZwH3PM/RdGOIMHVRybVyt1Yq/CczlJLWBivb/AGgPI/E2r13ZWNfhGCN2o+Y8PDkuVLLmfY2V7xHBJjIQy5bnVX7gfWx+mlejxEEeMhDm10Pr6JCLCweLwjxGzqVPbwR7EaEfKvLSQyRGnivXA7FVEUoxpAlSGmCCA04SoTTBKUJpwlKA0wSFAacJSgopUQoFEIxSlOEYpCnCMUpTIhSFMiFKUUQpSmTkSFiFG5IA+Z0FANLiGjc6IrVYSBMCueUqZTcBUuW1ymxJNu29ha9dyJkeAbnlIzbUN+HH+BStApTppi5ud/HivFY/Gvxcxlf5DkF1o2ZG0m6xqxVHHMZYdNdz8Xy7Ct+Dhv3z5LFipf8AQeao66KwK65f48cP6HF4yb+6k+Pb2rq9n9onD+47VvzCIdS0nGcEuMhUxspN8yHb2Otidu3m1dvFwNxkILCOYPoJiLCw3EcA8DZZBYkXHgj2rzU+HkgdleFSRSiGq0qE04SoTTBKUBpwlKA0yUoDTBIUFMlRCgUQjFKU4RikKcIxSlMiFIUyIUpRTsMZY2UEk7Abn5UGtc400WUwV0rphPhyvPte5tGe91IGo0tqdb7W135o8J+mnP58BzsV+deVJ9lD4aplmBbU3zNoBtrsPe1cXGSnI5x3P3V2HbmkHxWnrhrrKPj8UIkLd9gPJq2GIyOpVyyCNtrLOxJJOpOp+ddoAAUFySSTZQ0UElMgp/CeLyYY+mxU7qdj8vB/urZhMZJhj7uoO49bKB1LUx8dw0yHq5Re90YXPga+dT71324/CzM/uUOhT5gd1kONGHqf5vfJbW+2a5+Hva1q4WK7nvP7O3rboqXVeirzVISIDTBKUJpwlKA0wSlAaYJCgpkqIUCiEYpSnCMUhTBGKUp0QpCiiFKUydWUgaaH9YXufrepnIGmnXimtJVZRV7y5Doz+fSPpqf3fdXLx79Q3zXRwTNC5XDG2p2Fc8C9AtpNLL8RxnVe/wCiNFHt5+ZrswRCNtceK5M0veOvgot6vtVJ6HCSP8CM3yUmrWQSP/S0nwCiOfhsqGzRvc+1/wBlWvwszDTmH6/RAgpI+FzMbCKT+yR+Joswk7jQYfhX1QoohwbEEE9F7LvpY/QHU/SrBgsQQTkOnrz8kMpTqcu4hv8As7dtSNPpvb5Xq1vZ2IP+vr1yUyFOScqYkWsim/hhp872q09mYkcAfP8ANIGNyQcpYm9sq/PMLfxph2ZiOQ+KHdOUgckzW1eO/gFj+4VeOypa1I+ancOTkXIrk+qZQPZSf2kVa3sp3F3y/lT2c80R5CN/9Pp/Q1t/apv6Wb/X8v5Q9l6qSvIUXeWS/wDV/hVv9LZ+4/L8I+yt5rMx8s4omxhI+ZFvwJrn+xzn/VUCF/JS4eT8SQCVVb9iw0+dv3Xph2dORsAnED1Ig5MnJ9RRR5vei3suY7kBOIHKYvI7d5h/YJ/91Wf0h37x8P5T9z1Tr8looBacgD4iVAH0N9PremPY7dLf46fT0U3dAblIvLWGEgU4gEsAUTMgdgRe487E3A7VB2TCHUX+WloUy6tJFgeHWf8APq2QEsRILqt7XsNCLm17Wot7OwlGzfn+Eokh194adUUPC8CzpGsjs8i50tc5kte+YLltpUHZeE0bZJPX+KRD4y4NB1OyscRJhcEESTMAxspKuy3J7sBlH17Ur+yOz2OzPbZPMn/iudixCA0mvL7pMZj4A00ZglcwqHcBRYqbWy3YX7n+q1WN7NwMbjli1Gvqylkxh95ps0NU5P0Fw32gYUFemJMmSMOFtmN7m1wLm161nD4fu83djwoJXSAR95XC64qEONiGJnXCZCIjMq5oxniXLnOZb2IzLofOlBpZE33WVpfDbyVJxJa0nLwvcajinF5lYZ0MK9UdIIqSh0YyuUUM4UZbEXOm1WCcixWumx56Ke0nUFuumxsa6Dhp+FLwfEpTLJh5BEsyxLIjKWZGDFlGYGxFmA0vrftTte7MWGrpWNlcXGN1XV9FWYrimMRMS2fD/wCbsoI6UnqBRJCQer2D7a7e9VGSUBxsadDyB5qh0s4DzY93oeQPPqgwmOxuIDNHKojUt6jEEe6dQFTGzEgFgmpsddhao10r9QdPDXjwUY+eTVp08KOl8L8FcctNM0Qkll6okWN0OVVsGQFh6QO5q2HMW2Tdq/D5y3M43dH5K4q5aF1RRdUUXVFF1RRdUUXVFF1RRdUUXVFFH4gqGJ+oAUysWzC4sBc3FK6sptK+spzbLz3hWFkeOCOMFs8EypNYgwyNAc8TG2gEhBU+DYbVz42uLQ0cjry02+Oy5MTHFrWjiDR5aaj47K2lxHVfDBIJo+gsokXotYKYWXKCBZrtYADQ2+VXF2YtoEVd6dFeXZi2mkZbvTpsu5ZwE0b4UdNhEEfMHFmilKKJBr/2bOMw9yfapCxzS3TT6Hj5KYaN7SzTSvgePkTqp3MOClxM6xgOsSxSXdeiQzOLEZXNx6QVzAbue2tPK1z3ZeFHl91bOx0jw3WqOunHx+HmqeKV1jfq9EmaFIWz4iIWMecLISL7hxtqGQ+aqFgG61FakcL1WcFwac1agDVw4Xr8/itUsZbCBIWSQmIIrZvQxtkJzKD77fKtVXHTddFuomKmkHSuizXQiwmGkw8rQx4iSLIX/OyZoiMpZja4/T0Gg0rNlbGwsNAkdSseVkUZjcQHEb6nT15BM9OBTlSWxKRySDD4aRkzIc0U0RAKjW2Y+oNYjQ0vuDQHkTQPkR6NpKjGgPAE5WmtNiPvvaXFOv8ApJJZZ5OjFIrxQqOlGrGWNirtqTlJI1Ona16hI3JJNA6DbiN0XEfqJLjQOg2G43ProtAvA+rDIGmkviSHkcBFJXKqhQtiFGUAefetHdZmkE7rV3GZhBcfe3+FKvjwjjFPERiGLxopmMsSZYVYkFAig/ESD31qsNIeRqbG9jbyVQYRKWmzYGtgadKT/wBsHD2SBY2aE2YyNKW6KEpHqpGiBmXQHbMexpswhIaBp47cE2cYchgHu8722HwXcQ5gmjmmhCRh1TPCxLFZBZmyNoLOVViBt6T4qOmcHFteHrmi/EPa9zKF1Y69PFIOKYwl8ow7COKKXLlkDSBwxspDGxujAaHtQzy2arQA8UO9ms1WgB463/xVw5jxLyZUdRnKNF+ZIQo0XXtJIXsrZbjS/wAN7W2r795NA77adL1Nqr2mRzqB3200qr1NqZj8XiBO5eVoYkljCEIrwsl1uHIUsjHX1MQBcD3p3ufmNmhY8Pyne+QPJJoWOFjz4jx0WtrWt66ooqPmHjL4V4jlUxOSrtrmQhWYtbYoALnvYGqJZTGRyWaecxFumh+X8KJhuK4qRhDeFZC813CsyLFF0xcLn9TMZFO4AFKJJCcul6/AV16pGyyuOTS9deFCuvG1FxPFsW0czK6L9l66ysEuJHTIyZVY3UFWJO+q+9IZJCCQR7t2q3TTFriCPdu9N6qvkj4pJioelmxEhDyOt4oo2dl6bOhC5Tr6Tf2oyGRtW478AOSMplZltx1J2AvaxwUTEY/Eth8NMHkcyNInTQxxmUAStGWNjlf0LmAPkAX0pC+TI1wJN8NBe9fyq3SSljHgk3YoUL3rwOmqs8HxZsPAudZ8SxZ8xRM7RWs2SUkj1KGt72OlWtkLG62ft4q9sxjYLBdvtw6FMY+WPEvhpJRNCj9UFHkaK6qucMQr6W8++tK4teWl1jfjX0KV5bKWudbRroTX0KosXKZiscbGWSLrmOXqqrBEP5pmLMM6qc5J1uEB2NUOJd7o1IvW/h4rK92emtNkXRvltudQNfgnsfjVxksMmGkjXEvh2XLmGjXUOrEd8rSEX/VvTOeJHAsIzV6+6Z8gmc10ZGYjn8R9aULCdPo4dIn6cinFIZRFmIRixQtYHf02I2ubUjaytDTR11r4KtmXI0NNH3hdfBanBDENApwQjhQGX0TLISx6jWYbFVb4rW0vatLc5b/bob73zW1neFg7qhvob5/K0U8k8U0DyRtO6wzK7QoApLvEVAzN2CHf280Tna4Ei9Dt5fhFxka9pIs0brqRzPRUw4NLnTNhpiqBnAjkjsHM/wBoRCWcBlUEqSb63t5qnunWLaeehHOwN+Czdy+xbTproRzsDfWv+KdiMFiGKN9kXqfZ41EkcohMMnqzLcMcyD0kCxG41py15o5daGxqv4VpZISDk1oag1R4jwVlieXDMEMuInEgRFcxSFELKBmIXYZjerDBmq3G+hVzsMXgZnG6GxpJLw7ErOrwmLIkXSXqNIzkek5n01N1tv8A3EseHW2qqtbUMcoeC2qArW1Aj5RdwftEkch6IiQlZLqVuQT+cGb4mvf22qv2cn9RB0rj+VUMG4/rIOlbH8qQeVncOs84kDxohtFkYGPNkcNnPqBY387bU3s5IIcbscuWyb2VzgQ912ANq22O+67E8IRWOfGNGGjjjKBo0LJGpUC5GbUsx0/W9hSPaxp959XQ3A2THDi/1kaAcOCYxHCcNaS+LkWOVVDKrRBDGoyoqnJ8IGmhv5vSu7kA2/Q9RVJThma+8aPDSq5bIMQ/DzIzPO5DuHaMNJ0mYBbZlUWPwrv41pDPhc2rt/GlHMhLiSTrrVmvgrCXnPCg2zMddwht89bU57Qg5n4K44hgTH/TjD+H+6h/UYuqX2piteL8OMzRMJAnTZmsUDZsylCNTtlZh9R4rVIzMQbqk8sZeWm6r/irY+W4Y48sczR5ZHdHVlBjD2DJqCCvpGh8DxVfcsDaDq1+HRVDCsa2mkjU0eV8PBAcPhBE8LYsnqOXlbqRhnLKFYMQLZTbb6baVWXwAFpeNd9Qp3UeQsLt99d0Yjwb9IHEs3QJKnrsNT+s1wDpcC/YkVBJh3V7911Td3Gctk6dUziYuHFixa5DlrLNIoVzuyqHABPlR3NI6bCg3m+f2v6JTDCTf3P5T+C45goEtESAzFitnLZidSxN/nvQHaGFY3Q/Iq1hjYKag4hxzAyFTIglIGhaINlvvbONNhtSSdpYQ76+X5Qf3T/1AHyRQcyYQt8GTS2YoNrWA9Nz7UG9q4YniOtfi0wcy9ksvNuHT4FZvkoUfjb9lB/bGHb+mz5V9Uc7Rso+K5vZdoCpI0zkj7hbUVTL2w5u0ZHjooXqOOc5P5pfvNU/1uT9g+KGdMtzfP2EY+h/5qqPbOIOwHwP5UzlMzc1YhtmVf6Kj996R3a2JdsQPAfm0M5Uc8xYn+dP3L/Cqv6jiv3/ACH4Qzlc/MWIIt1D9AL/AH70x7RxJFZkM5UaTi0xIYyNcG9xZdfewF9zvVZxUzjZcfp9EC4pk8RmuT1ZLnc521+etDv5bvOfiUuY81HaVjux+80MzjuT8UhKbY0UCmzRASFCacJCgamCUoKZKnJJmb4mLfMk/touJdubRsndIBVRATBOCgU4RXpCmCkYXDvIwWNSzHYCiyNzzlYLKcAnZXGG5WxDrmsqjXQtqbdrC+txatTOzZ3C6A8T+LVgjcp8fKYCktKTZM4yra++lzfwPvrQOyhRLnXpeg/6n7tWn/RmGMOwUuAgK5iT6hcnQWBB07ea1f0yFlmr00v1WqfIAi42Uw4iIhTpdRCSujBtT8IXXQeaOLLIAymDLY23vwr7qOoJrm2N5Yc6FWjUhiMpDrp5v4OxANqr7Ua+SHM0gtGu2o9cqUfqFib15tVLr1FF1FRJRQSGigtBwiFTDHaKJ3kmZAZAbABc2417V1sNG0wtpjS4uI18LTt2VicAElSOXD4cCRZCCmYkZFv3t5Fau4DZAySNmoO3TyTVRogKljgw8cHUbPI7xFdArRxysNLncMLXt4NYmxwMhzm3Et6EA/YqumgWh4Jgos6GYhLHM6ykKjxkHKUvqTfXxajhoo8w7w1xIdoCOFc0rAL1+amnh8eHOJAjWXI+HVOoL26u+3z/AArT3DIjIModRbV9UcobfHZSp+HGJourhsJlklSP0ZyRmO+oA2Bq4w5C3PGyiQNOvkiW0RYGpWL4koWaUAWAkcAeAGIArmvFPcBzP1WN+jio1Kq1wqFQK65e4N9q6gz5Si5gLXzE37301A++r8Nh++LhdUPitEUee1bcocKgnheSRGd0a2UMRcWBFhca77ntV+Bw8UsZe4WQeauhY1zbKuOX4YHik6USM+eTNHJYMFzHKp0awtYeN61YVkLmOyNBNmwfHQcVbGGkGgs/wOCSPGAiJlCSWdfiEavdQC3cAHfuBeubhmPZiQQ0ijr0vr5/dVsBD9lssdh88U0YUsQzZQCAbuM19SBoXO/iuzMzNG9gF77dfhta0EWCEvCNIkzkBokMcgvsRl3PyUH5Gjh9I25jq0UVG7apjD8egWOPNItitjrc+mw1Ua661U3HQNY23Db1ooHilVYvmDDGNVKM7IpVWyj0m1gwzHQ6A3tWKXtDDFgBBcRsa266pC9tKux/M8k0RjKqM1s7C92t7dtqxz9pySxd2QBe55oF5IpUdc1IuqKLqiiSigkNFBX/AAnEoIUHWSOSOZnAcE3BXLsK6uGkYIWjOGuDidfClY0it1YfykrSJJLiYW6ayABVZb51t3v4Fau/Y6QPfK00DsCN0c2tkocEpaBYFRDnwbyD0jMZvgU38670IxmhETQNWE+ewQGoroq7i2JicokhXLDEgZVFpHkAKsgf2OtUzvjcQ15FNAvmTqCL6JHkHQ8FO4pNH1cUjyrEWbDMpYEj0KG2H0rRK5neSNc4NJLSL6aovItwJrZJNxQStF1cZhyscqSWVHBJU7XJPk0zpg8tzSNoEHQHh5oF9kW4brHcRkDSysDcGRyD5BYkGua829xHM/VY3m3FRairSrQKgWr5GhljxCuY3EcisufKcv6w1/qfjW7ANe2UOo0QR9/stmGDg660K0XCOGrg5ZE6oPXDMFAsy5ScuUXJOjHW36NbYIRA8jN+rhy9WtDGBhIvdQ1x0OEmKLFI5f1Zgh6pluc3xBSVNgdNN/NZ++igkyhpN67a3x3rTw03QzNY6qVcOJ4oYuV44WDNlzRFS3pACqWtb79tTWbv8QMQ5zG6mtKvTh/1JnfnJATb8QxvUYEtGZPUbqFAVRa92HpUf4uTVbp8WHGzlvXahp47BHM+0wmBEzkdZ5JG1J6ZINh3JcNYf0fGlY2hs8haHFxPHLy87+Sbu74qG3D5A4QKWJ1XLchhtcfcb3ta2tqTuX5g0C75cfXG9uKTKbpKMBLmy9N83jKb2vlvbxfS9T2eW8uU3yry+qlFK3DpQyqYnDNfKCpu1t7fKgcPKHBpabO2m6NFcOHy5svSfNrplN9LX09rj76ns8t5cpvwUoon4ZMCFMTgm9hlOtt7UThZgQCw2eiNFI3DJgCTFJZd/SdKhw0ws5Dp0Qo8kEeBlZQyxuVJsGCkgn50GwSObma0kc6QoqNeqwlWh4ECcNOJHCQlTY2DMH0uco9R0tXWwgJw7w80yvnx6qxv6TeyuuK4dFZZYrByADMDnKaKqgQ7NmGl+29b54mhwkZof3b1t/rsb26bqxwA1CjnhLmSBumDKGR55OrtZvUOne1tjpVfszi9jq97QuN/HTZLkNjmpHOsatASEVylyWz2Mfa+UfF4sat7RaHREgXXXbr1Um1aqzCsIhKkJ6czmMlP9IsSrqx6rXViVJa2njtVEfuBzWGnGtNwPM6Gx+FWNLA39cVW4DHkyyJJKxgkJdiILmYHKpFgMyArcXG1qpjkJeWud7p1Pu77DxFhVtf7xBOh6brPYzLnfJoudst73C3Nr312tvWU1mNbWVldVmkxUSJRUKgWm5YdTFKJXcJ1MNotze7P6beD3rZhSMrg4mrb9T9VrhIym+YT2Plk6MkmqELHGtmF2gMsw17gXAFgf0RUlL8jn7HQeVlO4nKT6qyghxUrYVnP6EXTRybsyNMA5BvoFAC/Xeqw+QwF3IUDxILtfhsoHOLL9bpeGzsY8MSxuMUI1NyCYjkLLfuoP7aWN7skZJ/3ry0vytM06DxTvD0WWaYSvYGcBiT+jeVgt+wLAfcKrytlkc2R1Av18PeoeZVkerja1f2hMIAslgCQFKrYWPnXt317e9dbvY8G0B9AXQoV66/FX7LOcUxmaPESQgqheMX2IzfH8rlUvtv71ypJ87JZItGkt6b/AKvjQtVPOlhQeMKV6LdYMTGuUgOrFLt6mJ+7ftSYoFuR2ezQ5g1zKrdw1UmXEf5xidWKZSC6EXRSyepbnUE2BAOxqx0n9+XU1W43A01H3TXqU3iMeY41ZJOoCksIY3WRblWN9TcAWtY9+1JJOWRhzXZhTm2dHDY9duChNBJx7HMrSRgmzCAg5j6csQ2+d9/apjZnNc9gO+XjtQ+6DjwVpPJZrx5nmPRUqxsoVoG0Bv3+I+4ra51Otll3uiidP0n67nqnPTdQ8PiPXCM7xyGONBGwzQsGSy6q2itcHUGxNURvGdgzFpoCjq02NNjsfqlB1CzRFtPGlcsCtFSrbg/DeovUAHoYljN6YClrWzAfFc7Vtw2GDxnrbfN+mvHmna29f+KdDFFhZ5Y7Sl/zbRtEqs6jLmcD2INttq1MZFh5nNAN6UQLPM+X2TaNcQi4fG8mKbExusSFs7CQ5HaAFS5AsQU03vajE175zO0ho310Jbpfl1QbZdmGn4QPKsYk/Mys8k0pW0d48QhJZVJ3ZbeoZf2UczWB3uEkk8NHcvEcdEpNXpx+KnYPgc8cJjMWGZG1c3cu1iWGmWxYX0+QrRFhZGMyFraO+9/ThwTCNwbVBA8pgSFipj6YUh2GVnwy6mFidOuxF8g3tvULu7a01VVqd8v7f/0eSBOUA7V9OXj0WIx8weSRxszuwvvZmJF/fWuY424nmSfmsLzbiVGvUVa4VCoFd4TjMkUIQQwmNju8V+oym+pvZiLj5aVc2d7GZQ0UeY3/ACtDZXNbVCvBD/LshfNljAydPphB0zHfNlK+L0hxL7vTaqrSvBN3pu138tS9QSAqLLkCBR0xGd0ybZTSe0SZs3SqrSuVcke8N2jXjcgYMFi0+BemuWP1BrovY3F7/wB1T2l4N0OgrQcdEwkNqQeYHIYGKGzkF7JlL99WB37381HYpzgWua2jvpV+d/NOJTyCf4hxiOcq0hluqhcoVP8Ajzb++X6VXiXtxDg55doKqh9b+3krO+BUeDikme0SDKQUERGcMDqcw/SYkb+3YaUI5XMOWMabZd78eZ9bJc5JQtxh2dXZImKpkVWQZAoJIsvkXsKhxLy8PcGmhVEafBDObtSRxyZmZ1jizFWzlY73QlSxfU3GgGvk1Z7ZK5xcGtujdN4aXabOSoeJx7SlSUQKmoRUypa4vcDsdL61Q+V0hFgUOAGnrmlLrTmK4u0jKzRxXTtkFmFrANrqB2FNJiXSODnNbp0+vMckS+1IfmOQnN04A9rZxGMwFraEnxpVpx0hdmytvnl1+qPeFNDjsllGWK6qEVjGpZFAt6SaUYyQAChoKBrUIZyqq9ZaVa0HCoVOHXMJnMkrRiNJMqn0htQdO1dOBjTCLzGyRQND8K1tZVNTAJ1VDx4mN3V8rtKCSEXUXBJ2sPrWgQs7wBzXAkHUu5eBRyi9QUzg58+EEiIxMSdCbUawFc8hXwdtaSN4fhw9o/SMp8NzSUG2WOGh8FY4LmLD51VmQRJFGYywuyvYhhe24Ftq1R4yHMASKAFeKcStvXak3xfC4lsQ7IJypeEoVkyxhQF6l0za317eaE0cxlJaHVba104XpaV7Xlxq+HFOcSxkckxjmljkCPmjgVSHaUfArMfSQbkdhqKske1z8r3A0dG8b4KPcC6nG+i8/wAefzsnpy+t/Tp6fUfTppptp4rkO/UfE/Vc9/6io1RVrgahUC1PBYoelE0oS5+05S2WzOOllDFvSdC1g2l62QtjyNLq/wBt+elb/dbIg3KCev2UrDxYZpAfzCquIJcM8djGYVHp1sy582gvYmiGwl3AAO1utq+lqwBhPDf7flNRNhiiq6xACLCMWFg5cuomBI1Ppvcdt6rHc5QHAbM147+98t0AWVRrYfypbDD9QWSH4W1DwZbZ1ykIWyE2zb6296sIgz7N48W89NNtvOlZ7t8Pkq3CrhROA5Zh1Wu3pEJW7ZbDcL8Pe2/asjBh+9p11fTL061t08kgyZtf4U9+jd8i4cS5I7BzH0j6mzkBTkDWy6eNRVzhDZyhuahvWXc3tpdKz3eFWncFJh06TEwqAYCrAjPn163Usb5R76bWp4zA0td7o/TR43/tfT5IgtFbcP5TEMeHWNRJ0coUZyCDL1ur6rEG5TJfbS1UtbA1gD8tUL/dmvXyr5IDLWqk4yGILmKwepMTlKWVWs0YjF/1gCflr71bIyIC6bqH7UBuK80xquHFE8sS58hgUvDKoT80Re6FbupsQdbZrHSiXQtvJlFtcK93pWo59dVLHBNv9mvHlSJluuX1xqSOmb57m5Oa3xjcW2NKRhvdoAjxA4ceO/Pip7uiithoftCsXhMegK3RQHKMQGCHKVDAXYaa1SY4u/DiW5eWnI71pV7nZLQzJcXLFGjsFw7S5YbgBWQOTJnyDbbJe2l6Mhia0kBpdTdNCL1uvlahIA4Xol49FF0C8Qiy9ZFQoPVkMTEhz+tfX/Ao4tkfd5mBv6hVb1lO/mo+sthO8CVzBE0YVmjxDOVZwlxky7n51bhQ4wtLKJDid64KMvKCOatpJJZZo5JEjjWNZdpVe+dLDSw8fjWs94+RrngAAHje6eySCevFVeBa2HXPPmKYczRRZAMjp8Jzj4iD+id77Vmi0hFvum5gK2I2141yO6rafd1PC1TQQyFpEMgWTEIGAspEuYl7Fto+5/CszWPtzbouF+N2fJUgHUXqfXkrmXhoilkkwcwDxZLxHazKC1pHJBuLnY2vatphDHl0LtRWn8lWFmVxLDtwUbE49MZlSCEXZ1xE4aUpdh6GQMwG4I1X7qUyNnprG7+8da6V/wASF4k0aOp1WTxYs7i2WzMLXzZbE6Bu9tr96xEU4+Kxv3KYvUSLlNQqBSJMS7BVZiQgsoJ0Uew7VHOJABOyfMToUINVlEIhSlOEQpaTIgaCKIUEyW9BFEDbagjaexOLeUgyOzkCwLEmw9qZ8j3m3m0xcTumr0lILr1FEl6lKLqNIJ7EY2SQAO7MF+EEkgfKrHSPeAHEmlC4ndRjSZQUqEgVMo5IJDT0lQGmASlCRRoJSgampKUJpwkKG9FLa5aiIRilKYIhSpwjFKiEQoJwiFKUUVBFLQTJaCKWoiuoKLqii6iokqILqiCGigUhpkChNFKgNMlKE0yVCaZKUBpgkKCilX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70661" name="Picture 4" descr="C:\Users\Péchet\Desktop\3333333333333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0" y="4822825"/>
            <a:ext cx="3786188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Ellipse 8"/>
          <p:cNvSpPr/>
          <p:nvPr/>
        </p:nvSpPr>
        <p:spPr>
          <a:xfrm>
            <a:off x="6000750" y="5000625"/>
            <a:ext cx="857250" cy="714375"/>
          </a:xfrm>
          <a:prstGeom prst="ellipse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10" name="Ellipse 9"/>
          <p:cNvSpPr/>
          <p:nvPr/>
        </p:nvSpPr>
        <p:spPr>
          <a:xfrm rot="2076051">
            <a:off x="6750050" y="5572125"/>
            <a:ext cx="857250" cy="1143000"/>
          </a:xfrm>
          <a:prstGeom prst="ellipse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pic>
        <p:nvPicPr>
          <p:cNvPr id="70664" name="Picture 6" descr="https://encrypted-tbn1.gstatic.com/images?q=tbn:ANd9GcSZ-te_Ye9ANQm7azhcr0PANJNPuy8nRq4eucTBG4zDj6xYo7b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429125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5" name="Picture 8" descr="https://encrypted-tbn1.gstatic.com/images?q=tbn:ANd9GcSyDW3ckFaEJNaAdGYqtQLcBhQ64--75JdLZKkzA5vcx-KHI3zv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86313" y="4143375"/>
            <a:ext cx="15621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6" name="Picture 8" descr="https://encrypted-tbn1.gstatic.com/images?q=tbn:ANd9GcQCVBbPEHua7IfietHeDfZgByAXCU0ro5JvA4eFQCKnwE6Y4puz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358188" y="6475413"/>
            <a:ext cx="785812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7" name="AutoShape 10" descr="data:image/jpeg;base64,/9j/4AAQSkZJRgABAQAAAQABAAD/2wCEAAkGBxIQDxIPEBIQDw8QDw8QDxAQEhAPEA4QFBUWGBUWFBUYHSghGB4lGxQYIjEhJikrLi4uFx8zOD8sOigtLy8BCgoKDg0OGhAQGywkICUsLCwuKy4sLDQsLiwvKywsLCwyLCssLywsLCwsLywsLCwsLCwsLCwsLCwsLCwsLCwsLP/AABEIAKgBLQMBEQACEQEDEQH/xAAcAAEAAgMBAQEAAAAAAAAAAAAABAUCAwYBBwj/xABGEAABAwIDBgQCBAoHCQAAAAABAAIDBBEFEiEGEzFBUWEHFHGBIpEyUqGxIzM1QkNicnTB8BWCorKz0dIXJURTY4OStNP/xAAaAQEAAwEBAQAAAAAAAAAAAAAAAgMEBQEG/8QANBEAAgIBAQUFCAICAwEBAAAAAAECAwQRBRITITFBUWFx8BQygZGhscHRIuEz8SMkQlIG/9oADAMBAAIRAxEAPwD7igCAIAgCAIAgCAIAgCAIAgCAIAgCAIAgCAIAgCAIAgCAIAgCAIAgCAIAgCAIAgCAIAgCAIAgCA0VVZHEAZZGRgmwL3NZc9rqE7IQ95peZZXTZa9IRb8kRBjtOZBEyQSyONssIdLbu4tBAA6lVe1VOW6nq/Dn9i/2G9Qc5R0Xjy+/UsloMgQBAEAQBAEAQBAEAQBAEAQBAEAQBAEAQBAEAQBAEAQBAEAQBAEAQBAEAQBAfHsbxJ9TO+V5PEhjT+jYDo0D7+6+VyLpW2OUvh4I++xMaGPUoR+L733nTeGr2Z52/pC2MjT8wE319SNF0NkuOsl28vkcf/8AQKW7B9nP5ndrtHzIQBAEAQBAEAQBAEAQBAEAQBAEAQBAEAQBAEAQBAEAQBAEAQBAEAQBAEBWS4yxtYykJF3xude+ofyaRyu259lnlkRVyq70bI4c5YzvXY/p3/Ms1oMZ802t2dfBKZYml0EjiRlBcYnHUtI6cbH29fns3DlXJyitU/ofYbM2jC6tQm9JL6rv/fzLzw8w58bJZXtcwyFjWBwLSWtvc2PIl32LbsymUIylJaa/g5u3MiFk41xeumrenj/o6arr4ofxsscfTO9rSfQHiuhO2EPeaXmcerHtt9yLfkiNFj1K45W1ENzwBe0X9LqtZVLeimvmWywMmK1db+RZBaDIeE21OgQHC4x4r4fA8xs3tUQSC6na0xgjo9zgHerbha4Ydklq+XmUSyIJ6GOE+LGHzvDJN9SkkAPnazd3PVzHHL6mwSeHZFarn5CORBvQ7p0gDS7iA3NprcWvoshecB/tgw76tXr/ANJn+tbPYrPAz+0wNkHi5hrjZ3mYx9Z8NwP/AAJP2Lx4VvgerIgzssKxSGqiE1PIyaM6BzDex5gjiD2OqzShKL0ki5NNaooNqtvqXDZ2087Khz3QtmBiYxzcrnPaBcuGt2H7FdVjTsjvLQrndGD0ZTHxioP+VWH/ALcP/wBFZ7DZ3r18Cv2qHidDshtlT4pvvLsmZuN3n3zWNvvM9suVx+ofsVN1EqtN7tLK7VPXQ6NUloQBAEAQBAEAQBAEAQBAEAQBAEAQBAEAQEPGd55eXc/jd27Jbje3Lv072VV+/wAOW5105GjF4fGhxPd1Wvru7z49ncHXu4PBGtyHNcOGvEEW+xfKavXXtPvtItadn0Olh25qWsDS2F7hpnc11z6gEC/pZdCO1LlHRpPxOPLYeO5aptLu5flHZbMYo6qpmyvaGuzPacoIa7KeLb/zcFdfEvd1SnJcz5/aGLHGvdcXquT8STjLZjTyCnIExb8BNhzF7E6Xte3dTv4jrfD97sKcR1K6Lu93tPnkuyNaSXlge46kmVhc49yTr81wpbPyHza1fnzPq47Xw1/FS0Xk9PoU9bRSQuySsdG617OHEdQeBHosllcq3uzWh0Krq7Y71b1R2nhzXPcJYHEujjDHMvrkzXBb6aXA9V19lWyalB9FpofO7eohFxsXJvXXx07Su8bMbdBRx0sZLXVj3h5F7mCMDO2/cvYD1BI5r6TCr3p7z7PufLZE9I6d5xPhbsbDiBmlqi7cwlrGxtdkMkhBJzEagAW4cb9tdOVfKvRR6lNFSlzZr8U9koMOkgdSl26nEgMbnbzdvZl4OOtiHc78D1XuLdKxPe7Dy+tQa0O68IcWdPhUkLzmNK58TCdTuSzMwe13NHZoWTMgo26rtNFEtYcz4/slRsnraSCUZopZ4mSNu5uZpIuLggj2XSuk4wk0Y4JOaTPrm0vhNSOge6hD4KhrS5jTI+SOUj812cki/C4Ondc6vNmpfz5o1zx4tcj534Z7QPo8RhAJENTIyCdnI5zlY63ItcRr0zDmtuTWp1vvXMz0T3ZaFx45/lOL9wh/xp1Vg/435/hEsn3l5Fz4f7F4bV4bDUVLLzvM+c+Ylj+jNI1vwhwA+Fo5KvIvthY1Hp5eBZVVBxTZ3+y+zVHQ700TcomLBId6+UEszZfpE2+mfmsdts7NN8vhCMfdL1VEwgCAIAgCAIAgCAIAgCAIAgCAIAgCAIAgCApsX2Yp6kl7mlkh4yRnK4+o4H1Iusl+FVc9WtH3o6GLtPIx1uxeq7n61K6n2Ep2m73zSD6pLWg+thf5ELPHZdSfNtmue3chrSKS9eLOhjkiiLIGujYcto4gWtcWj6reJW9OENIJpdyOTKNtidrTfe/7McTxGOmj3spytuGiwLiXHgAAvLroVR3p9CWPjWZE9ytcyNh20FNUHLHK3OeDHAscfQO4+11XVl02vSMufcXX7PyKFrOPLvXNfTp8SRiOFw1AAmjEmW+W5ILb2vYg9grLaK7ffWpVRlXUa8OWmpupKVkTAyNrWMHANFgpwhGC3YrRFdls7Zb03qz5J4+MOehd+bkqxfle8J/n0XUwOkvh+TBldhyexWwrsVbK5k8URhcxrmvYXus4Eh2hFhoR7FaL8jhNcupVVVvrqdO3wUlH/GQj0gd/rWf29f8Az9S32bxOy2H2NdhUNU18zZ98GuGVhjy5WuHNxvx+xZr71a09NC6uvcTPimwh/wB5UP71B/eC6mR/jl5GKv8AyLzP07I8NBc4gNaCSTwAHElcI6R+W8I/C18GQfjK2HIOmaUW+9d6fKt6934OZHnNeZ2Xjn+U4v3GL/GnWbB/xvz/AAi3J9/4EXZbwxkxCkjrG1EUbZTIAx0bnOGSRzDcg/qX91K3LVcnHQQoco66n1bw92XfhdK+nfIyUvqHzBzGlgAcxjbWPP4D81z8i5Wy3kuw1VV7i0OoVBYEAQBAEAQBAEAQBAEAQBAEAQBAEAQBAEAQELFcUjpmNklzBjnhhc0F2UkEgkDW2n3Km6+NKUp9DRjYs8iTjX101KPENuKdjTuQ+Z/L4XRsB/WLtfkFjs2nVFfw5v5fc6VGw75S/wCTSK89X9DjMPq3yV0UzjeR9TCXH1eBYdraW6LkV2SnkRm+rkvufQ30wrxJ1xXJRf2/fM+sVEDZGlj2h7HCzmuFwV9PKKktJLVHw8JyhJSi9Gj5RtLhYpal0TTdhDZI78Q119D6EEey+Zy6ODa4rp1R9vs/KeTQpvr0fmdJsXtK5zhSzuLidIZDq64/McefY+3RdDAzW3wrPg/wcja2zIxi76lp3r8r8nbrsHzhy/iJswcSojEywnicJYCdAXgEFpPRwJHrY8lfj28Oer6FdsN+Oh8Hoq+swmpJbvKScDK9kjdHtvwc12jm6aEeoK60owuj3owpzrZeVXiVilUNzHIGOdpali/Cu9D8Th/VsVUsSqHN/Um77JckfU/Dpta3DN3Xsex7M4hMrryvhIuN4OIIJI11sBdYMjc4msDVVvbv8j8/4PiDqeaGojymSF7JGB4JYXN1GYAgke4XXnHeTi+056luy1OtxXb7E8SjdTNaMsgyvjo4ZC+Vp4tOrnWPQWvw4LPHGqre992XO6c1ojrPC7w+lhmbX1rd25gPl4DYvDiCM8ltBYE2bxubm1gs+VkqS3IfFltNLi95lH45/lOL9xi/xp1bg/435/hFeT768j6F4QfkWm/bqv8A2JFjzP8AM/h9jTT7iOyWYtCAIAgPLoDwvHVe6M83keb0dU0Z5vI9Dwmh7qjJeHoQBAEAQBAEAQBAEAQBAEAQFfj+G+ap3w3yl1i08g5pBF+1wqMmnjVuBqwsn2e6NmmunXyZ89n2QrGmwiEg11ZJHb+0QVwpbPyF2a+TX50PqobYxJLVy080/wAanR7LbJGGQT1BaXtF2Rt1DHHm48zb2XQw8B1y37OvYjk7R2uroOqro+r7zr11DgnObT7LiqO9Y8snDA0BxvG4C5APMceI+SwZeCrv5J6P6HW2dtR4y4clrHXXx/v1zOawPZSp3zHyNELYpWPJc4FzsrgfhDb9OJsufj4F2+pSWiTTOvmbWxuE4xe82mvmu3U+j3XfPkj1Aa5oWvFnta8dHAOH2r1PQCKBrNGNawfqgN+5NdQbF4DzKOgQHqAIAgCAIAgMXPAXqWp45JEWWsAVirKZXJEOWuVqrM8ryO6u7qarKXeYeeXvDPOOZsru68dZJXkuGvVcqi+N5LbWtVXDZerkPOBOGxxkZtqQV44MkrEbWvBUWiakmZLw9CAIAgCAIAgCAIAgCAwfIAvUtSLkkRpKuysUCmVxGfXKxVlTvNRru6lwyt3ngru6cMcc2sru6i6iavJUVZdVusujcSWSAqtrQuUkzNeEjW6UBe7rIuSRj5gL3dZHiIyEwTdZJTRmCokj1AEBGnqQFZGGpVOxIq6itWiNZisuK6asV8azHO4hSVatVZnlcR3Vamqyp3GPm17wyPGMm1a8dZJXG+OtUXWWRvN7K7uq3WWq83MrVF1liuJEVWoOstjcTYKpUygaYWljBPdUyia4WaklVloQBAEAQBAEAQBAaJ5rKcY6lc56FZUVSvjAx2WldNVq+MDHO0hyVatUCiVppNWp8Mrdx4KxOGecY2MrO68dZJXEmKt7qt1l0byfT4jbmqZVGqGRob5MTvzUFToWyytSM+u7qxVFLvMPO917wyPHNjK1RdZNXk2CuVUqzRC8sIpw7mqHFo1xsTNNXVADQqcINldtqSKOrrVrhWc224qp6taYwMM7SBLVK5QMsrSK+pVigUOw0uqFPdIOww8wvd0jxD0VC83QrDY2pXm4TVpewYHVFm8yW0uGlwDyPTl6FY5ZNKlpr+jpwwclw3t34dpAbUEGxuCDYg6EFXOJlVj6EqKoVbgXxsJ9PUKmUDVCwtaWdZpxNtdhbU8t1mkjdCWpIUC0IAgCAIAgCAwldYL1IjJ6Ip6yoWqETBbYU9TULVGBz7LDzC6F1S5wDsrWgZnWvqeAA9ktsVSXIY9EsiTWuiRT1r8kj2Xvke5lxwOU2Wqtb0U+859z3JuOvR6ER1QrdwodhbbOUHmHOkkOWCLWQ3tmNr5b8tNSenqsuTbw0ox959DdgY/Hk5T9yPX9fstK+qhnopZYmCMQStaw5Q0u1brpwuH8FnrhZXeoyeuq/f6Nt11N+LKdcdFF6Ll5ffU5plUt7gcdWm9lYoOstVxs873XnDJcc8NYnDHGHm03BxjNlWvHWSVxJjrVB1lsbyUzErc1U6S9ZOhpnxG/NTjUQnkaldPVq+NZjncQJahXKBmlYRXSkmwuSeAGpKsUdChybeiNUriDZwLT0IIPyKkkn0ISbT0fI1GRS0K94xzr3Q83hnTQbx1Ow2GiWV1RJ+Kg1F+Bk4i/7I1+S52fduR3I9X9v7O3sfGVs3bP3Y/f+uvyLPDcdkq8RaIy5tPGJPhFwHsykZnjndxbbp81ntxo0473veenr5GzHzrMrOSg/wCC15d606v46adxQ45UNNXOWfR3pGnAkWDvtBW3Hi1VHXuOXmWJ5M3Hpr/v6mqGVSlEjCZY08qolE1QkWtLKs00bq5F1RyLLNHRqkWjToszNiPUPQgCAIAgMXPAXuh42kQq2pFrK2EDPbatDn6ydbYROVbYU1TMtUYnPsmX1DUeVw50/B8hJZf6zvhZ6iwzLHZDjZCh2L0/0dOmz2bBdva+nx5L9nDSTE6k3J4k8SV11E+alNmoPJIA1JIAA4kngFLRLmyGrb0R1W0s3lKWGgZ9N7Q+cjnc8Pd1/ZtlzsWPGtlc+i6evBHc2hP2XHhiw6vnL14v6LQ142PKUENLf8LO4TzC1i3gbEdjlH9QqVH/ADXys7FyXr11IZi9lw4Uf+pPefr5L4HMiZb9042+ZidebpJTMt+vN094h7v03T3iHonTdHEMhULzdJKw2NqVHcJK0y80vNwlxTF1UvVAi7TTvC42aC49ACT8gp6Jc2Q3nJ6LmRnyKaRS5GzDsQdBMyZli5hJAcLg3BBv7EqNtSsg4PtJ0ZEqbFZHqiTj2OSVj2ueGtawWaxt7C/E68z/AAChj40aFoi7NzrMqScuSXRFWtBhNklO9oDnMe1rvolzSA70J4rxTi3omWSqnFJyTSfga16VndY4fI4ZHTN0kn0eeBNxmkP2hvoVx8f/ALGS7H0Xpfs+nzH7HgRpj1l1+7/XkaqRv9G0BmdpV1IswHRzBy05WBzHuQFKf/ayN1e7H1/RCpLZ+G7H78+nh/rq/HkcjG5dNo4EWTIXKuSL4MsKdyokjXBltSuWaZurZdUblkmdGpl1CdFll1OjDobFEkEAQBAYSPsvUiMnoV1TOr4xMtlhVVVQtMImGywpqqZaoROfZMr2sMkjY2/Se9rR7m11dqoxcn2GRJ2TUF2vQu9rmyTTR0VOwuEMYcWtsA0kWbcnQWaOf1lkwnGuDtsfVnS2orLrY49Mdd1a6L6eWi+5Q1mzNXHG6V8dmtBc6z2OLWjiSAVthmUylupnMt2ZlVwc5R5LrzRnsTQ76sYSLshvK71H0f7RB9ivM+zcpa7XyJbHo4uSm+kef6+p0NFC1082K1JywscfLA65mt+FrwO9tBzJv0WGcmoRxq+r6/r9nWqhF3TzrvdXu+S5J/Hs8efccfilc+sqS+xLpHBkbBrYXs1o/niSupTXGivTu6s+fyb55d+92vkl9l67TrGUtLh+5ifE2qq5iwOvYhocbaXGg1IGlzZcxztyd6Se7FevXcd2NWNg7kJR37JafXl29PyUu3FDHBVARAMa+NryxugabuGg5A2+9a8CyVlX8uxnO2zRXTeuGtNVroSdldn4qinlnnc5rWktYWnLkytu5x68R8ioZmVOuyMIFuzdn130zstfgvDTqzlg5dHQ4mp0WzWzwqY5JpXOZEwODctgXOAuTcjgP54LBlZXCkoRWrZ19n7OWRCVk21FdNO/9HPB63aHK1Mt4vNBvDeJoN4nYJhz6uYRM0HF7+IYzmfXoOqpvtjTDeZqw8aeTYoR+L7kd5h1VT09Q2gpmZnameS/0coJ+J35zr2FuAv7Lj2wssrd1j8l66H09FlFFqxaFq+193m+1/b6HG7b28/LYAWEd7c3ZGk/eupga8COvj9z5/bGntctPD7FhsZs+yVrqmoAMTbhjXGzXW+k53Yf59FTnZUoNV19TVsnZ8LIu65fx7Pyzma9zDK8xDLEXu3bdTZl9OPZb61JQW917Tj3uDsk61pHXl5HRbK4ZGyJ9fVC8Md900i+dw0vbnroB1v0WHLunKSor6vqdbZuLXCt5V/urou/10XiXs2MGfDKieZjYmv3jIQLnMCAGnXic19eyxxx1XkwhB66aN/n6HTlmO7BsssWieqX2X1OEwmn3tRFHxD5WNP7Nxf7Lrs3T3K5S7kfMYtfEuhDvaPpWM0Ue/bV1DgIKaK7GnW8pcbkjnwbYcz6a8CiyW46q1/KT+h9hlUw4qvuf8YLl5+tNO9nzzH8XdVzGR1w0fDGz6jP8zxK7mNQqYbq69p8nnZksq1zfTsXciFGFazNEmQhVSNECxpgqJGutFvShZpm+pF1RhZJnRqRdQjRZZdTow6GxRJBAEAQEOqerYIoskVFTItMEYLJFTUvWmCMNkiqqHLTFGGxlnsXS56kyHhCy4/bfcD7Myz5092vd7/x6Rs2RVv3ub/8r6vl9tTTtPtTJvZIqc7pjXFr5G2zyObodeQFraa6KWJhR3VKzm+7sRDaO1bOJKunkk9G+1/r1zLHZutlioZamre98Z/FNlJc5wtyJ1OYmwv06KjKrhO+NdS0fbp67DZs+6yvFldkNtdmvrtNWwpjgo56iUhrTJZzjza0C3rq4iyntDesujXHuK9jOFONO6fJa9fBf2zntpsfNW4NYDHTx/i49Bc8MzgNL20A5Lbi4qpWr5yfVnJ2jtB5Uko8orovz66G/YOmD61pP6Nj5B66NH95Q2jPdpfi9C3YtanlJvsTf4/J0VbDFS1ElfVuDpC5wpYWm5ytGVpt1t7C/VYa5TtrVFS5dr9emde6FePdLKyHq/8AzH6euxeZxsjpq+qJAzSSuGguWxt4D0aBzXVShjVeC+p89J252Rqur+i/SOz2jgbRYZuI7/G5sZdzcXfE8n1DSFysaTvyd+Xn+j6HPhHEweHDt5eevN/PmcDR0r5ZGxMGZ73BrR/n25rszsUIuUuiPlqqpWzUI9WfTmUbY6KWigcHSx07muA+lnka4gnpmJNl8+7HK6Ns1yb+i/R9mqowxpY9T1ko6fFp/c+Wlh9O3RfRanxO60eWQaHll6eaHcYXahwp1QNJqj6J5guuGW9Bd3uVyLf+xlKHYvT/AEfTY2mHs92/+pfnp8upyWGYlJTy76MjPZwOYZgQ7jf710raY2x3JdDg4+VZRZxIdfElYVhs1fO7U3JzzSuFw2/8eg+4BV3XV40F9EXY2NdnXPn4t+vojrNsn+VoI6aLRryIyeZY0Xd7k2v6lc3BXGvdkvM7u1ZezYkaodvL4dvzOMwnCJqp2WJtwCA950ay/Mn+HFdW6+FS1kz53Fw7cmWkF5vsR9ExfDKZtNFHUPLKeC3w3y71wFhe2pPHQa6rh03WuyUoLWT+h9blY2PGmMbXpCPZ3/n5HEbS495ktijbu6aLSNnC9hYEgaCw0A5XK6+Li8LWUnrJ9WfN7Qz/AGjSEFpBdF6+he7I7ObpzKmpO7eT+Aiccri4g6uHW1/h+ax5uXvp11812v19zp7L2bwnG67k+xeu3wK/xBrJDU7kn8ExrHMaNASRq49TxH8lXbNriq99dWZNuW2O/ht/xSTS/JzDQui2cVIkQx3Nhqq5MujHUnQRqmTNEIllTRqiTNlcS3pY1mmzfXEuqONZJs6NUS1aNFnZtR6vD0IAgPCgIFWroGW0p6paoGCwqqlaYmGwrJwtETFM6fZ6NzKB7obOqJd65rbtBuDkHE8tD791z8lqV6U/dWn7OzgRlDDk6uc3rovov2VFDs4yAeZxAhrGm7YbhzpHfrW4+g9+a02ZcrHw6Ovf3GGnZsaFxst6Jf8Anvfj3+S+JT7R48+rcBbdws/Fxg8P1ndT93zvqxcaNK72+rMGfnzypd0V0X59dC92eh81hc1IwtErX3sTb85r2k9jYj2WPJlwcqNj6ekdPBh7TgSoi/5J/nVfohU2w85N5XxQxjVzs2Ygdhw+ZCultKvT+KbZmr2Fc3/yNJFphmMUNHK2CEZg45Zqo8L8tbai/SwHHVZraMi+LnP4R9f7N2PmYWLYqq+3rL1/pGWM7J7+d1QagNhfZ13XeWDoCTbL06XXlGdw4KG5zPcvZPHtdrs0i/jp9ehXVOMRUjDT0ABJ0lqXaucf1Tz9eHTqr4Y87pb9/wAI+v8AZkszKsWPCxPjL9etO4m4OG19CaN78s8TszHO1JAJLXd+Jafbqqr9ce/ixXJ+v7NGLu5uJ7PN/wAlzX4f4ZtgpYsLjLyRNVvFmAaBo+8DqedlGU55ctFyiicKqtmwcn/Kx9PXYu99pQYXiEsE5qAc7nZt4HE2kB43Prr7LbbVCyG507vA5WPkW028Vc2+viXVbPh1Q7eyMlZIRd2QEXPe2hPdZK45Va3YtNHSus2fe9+cWn26a/jl8Srxqrp3xNgpoN21r85kfbOTYi3EnXTUnktFFdqm52S18Oww5d1Eq1VTDRJ66vr+fv8AAojCtm8c1wO5ipo6/D4YBKI3w7vMCASHMaW6tuNCDe65DnLGyJTa1T1+vM+ljVXnYcK1LRx0+i06FXJs5SU/xVNVvLaiKIAPd24k/ctCy7reVcNPF+kYpbOxcfnfZr4Lr+X9iFX4+8s3FK3ytOPzWfjH93P4/wA8Sra8WOu/Y96X0+Rnu2hLd4dC3IeHV+b9ebLpuL0VVTQsrHFskdswtJq5osTdo4ELJwMimyTpXJ+X57jorMw8iiEcl8159V5d5BqNrxHkjo4mwwseCdG5pWg6i1vhv11Poro4G9rK2Wrf0M1m2FXpDHjuxT+a/GvzLTHsPixERzwzxtLWlrsx4NOuo4tI10PVZ8e2eK3CcWbczGqz1GyuaWnr4MqGy0eH6xkVtUOD/wBDEeot/C57haXG/J5S/jH6v161MKnh4POH/JPv7F6+PwKWbGZpJ2VD3Fz2Pa5g4NbY3ygchotcceuNbriuTObPNuncrZPVp6ru8jrto8J/pCOKrpSHOyZXMJALm3va/AOBJFj17LmYt/s0nVZ6/pnez8T26Eb6Ob06eu1FNQbH1T3We0Qt5ue5rvkGk3+xarM+mK5PU51Ox8mb0kt1d7a+y/ou2yUtCMsAE9SAQZDY5SeNzwH7I169VkauyHrPlHu9fdnRUsbCWlX8p9/9/hfEp2ML3F7tXOcXONgLkm50C1NpLRGBRcm5PqyypqdUSka66y2pYFmnI3V1lvTRWCyyZ0K46ElQLQgCAIAgIlUxWwZRYinqY1pizBZEq6iNaYsw2RK2eNXxZknEjQyvifvInFjwCMwtwPI30Km4xmt2S1RTGU6pb8Ho+8i10skrs0j3SO6uN7enT2VlcYwWkVoU3Tna96bbfiQ3RK3UzuJ7C57HZmOcxw4OYS1w9wklGS0ktT2DlB6xbT8DbPUyyC0kssg6Pe94+RKjGEI84pL4E5222LScm/NtmoQqW8VqBsbBy5dFHeJqHYb2U6i5lqrJMVMbgi4I4EaEKtzLo1vqiU2kJNzck8SdSVW56FyqberN7aDsoO0tVB4+h7IrDx0Ed9IrFMqdJodSqSmVOo1upOykrCDpT6nnleyb44Rg6mUlMi6jS+nUlIrdZpdCpKRBwNZiUt4huHm7TU83TIRJqeqJOw+qlhN4pHx34hp0PqOBVNkIT95amqi22r/HJr13dCwdiNRILPmkIOhF8oI7gWVHCqjzUUank5Fi0lN+vI2U1MvJTJV1FtS0izTsN9dJa09Is8rDbCksoKeyzymbIV6EkBVlx6gCAIAgCAwkZcL1MjJalbUwK+MjJZArKiBaIyMU6yvmp1fGRlnWQZadWqZmlWRX06tUyl1ml1Mpb5W6zHyy93yPDPRTLzfPVUbW0qi5k1Ub46RRcy2NRKio1U7C6NJNholVKw0woLGnw/sqJWmuGOWMOGjmqJXM1xxl2mFVhw5KULWRsx12FXNRLRGwxTpIj6NWKwodJh5Je8QjwTIUHZOKe8A1yUHZeq0jLHIc1GrY2GeVJEkpVaplEqjQ6mUlMqdZj5de75HhmTadN8kqzfHTKDmWRrJsFMqZTNMKi2pKVZpzN1VRfUVKALkLHZM6lNSXUmhgCq1NCikZLw9CAIAgCAIAgCAwkjuvU9CLjqQpqVXRmZ51ECakVqmZpVEOWjVqsM8qSM+jVisKXSanUalxCt0mPk17xDzgmbaJecQkqTcyi7KLsLFQSYqHsq3YXRoJkNB2VUrTRCgnw0QCplYaoUpEtkYCqb1LlFIzXhI8IQEeWmBVimVSqTIzqJTVhS6Q2hTiHioN8dEOai7GWxpR5UUQI0SNjPJ0prkVNTRdlpjYYbKCvlo1crDLKkjPo1YrCl0mvyilxCHBMm0i8cySpN8VIoOZbGonwUiplM0wqLWlpVmnM3V1Fi1tgqGaktD1D0IAgCAIAgCAIAgCAIDW6IFeqTIuKZqfSAqamVupGl1CpKwg6DW6gUuKQeOef0enFPPZzNtAvHaSWObWUQUXYWKlG5tOAoOTJqtI2hoCjqTSPUPQgCAIAgCAIAgCA1yQgqSloQlBMiS0SsVhTKkjPoeysVhS6DUaHspcQhwD1tEvOIFQb46JQdhbGklxUtlW5l8atCS1tlXqWpaHqHoQBAEAQBAEAQBAEAQBAEAQBAEAQBAEAQBAEAQBAEAQBAEAQBAEAQHlkAyhe6nmiGULzUaHqHoQBAEAQBAEAQBAEAQBAEAQBAEAQBAEAQBAEAQBAEAQBAEAQBAEAQBAEAQBAEAQBAEAQBAEAQBAEAQBA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70668" name="Picture 13" descr="C:\Users\Péchet\Desktop\index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14875" y="6343650"/>
            <a:ext cx="920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9" name="ZoneTexte 17"/>
          <p:cNvSpPr txBox="1">
            <a:spLocks noChangeArrowheads="1"/>
          </p:cNvSpPr>
          <p:nvPr/>
        </p:nvSpPr>
        <p:spPr bwMode="auto">
          <a:xfrm>
            <a:off x="6286500" y="4214813"/>
            <a:ext cx="85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u="none">
                <a:solidFill>
                  <a:srgbClr val="FF0000"/>
                </a:solidFill>
              </a:rPr>
              <a:t>↓?</a:t>
            </a:r>
          </a:p>
        </p:txBody>
      </p:sp>
      <p:pic>
        <p:nvPicPr>
          <p:cNvPr id="70670" name="Picture 15" descr="https://encrypted-tbn0.gstatic.com/images?q=tbn:ANd9GcTaEc46-fYnXbZzA0ZFbbw8mzgkgjfEJFyxNpN76es1l3I7DDZA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859338" y="2205038"/>
            <a:ext cx="1800225" cy="113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71" name="Rectangle 16"/>
          <p:cNvSpPr>
            <a:spLocks noChangeArrowheads="1"/>
          </p:cNvSpPr>
          <p:nvPr/>
        </p:nvSpPr>
        <p:spPr bwMode="auto">
          <a:xfrm>
            <a:off x="0" y="3357563"/>
            <a:ext cx="6221413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defRPr/>
            </a:pPr>
            <a:r>
              <a:rPr lang="fr-FR" sz="1400" u="none" dirty="0">
                <a:solidFill>
                  <a:srgbClr val="99FF33"/>
                </a:solidFill>
                <a:latin typeface="Comic Sans MS" pitchFamily="66" charset="0"/>
              </a:rPr>
              <a:t> L’histoire enseigne aux hommes la difficulté des grandes tâches</a:t>
            </a:r>
            <a:br>
              <a:rPr lang="fr-FR" sz="1400" u="none" dirty="0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sz="1400" u="none" dirty="0">
                <a:solidFill>
                  <a:srgbClr val="99FF33"/>
                </a:solidFill>
                <a:latin typeface="Comic Sans MS" pitchFamily="66" charset="0"/>
              </a:rPr>
              <a:t> et la lenteur des accomplissements, mais elle justifie l’invincible espoir !</a:t>
            </a:r>
            <a:br>
              <a:rPr lang="fr-FR" sz="1400" u="none" dirty="0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sz="1050" u="none" dirty="0">
                <a:solidFill>
                  <a:srgbClr val="99FF33"/>
                </a:solidFill>
                <a:latin typeface="Comic Sans MS" pitchFamily="66" charset="0"/>
              </a:rPr>
              <a:t>    </a:t>
            </a:r>
            <a:r>
              <a:rPr lang="fr-FR" sz="1050" i="1" u="none" dirty="0">
                <a:solidFill>
                  <a:srgbClr val="99FF33"/>
                </a:solidFill>
                <a:latin typeface="Comic Sans MS" pitchFamily="66" charset="0"/>
              </a:rPr>
              <a:t>( Jean JAURÈS )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AutoShape 2" descr="data:image/jpeg;base64,/9j/4AAQSkZJRgABAQAAAQABAAD/2wCEAAkGBxISEhQUExQVFhQXGR8aGRgYGBwcIBcbGB0ZGiAcHBoeHCghGCAmGxgYITEhJSkrLy4uHSAzODMsNygtLisBCgoKDg0OGhAQGzEkICQyLDQsNCwsLDQsNDQsLC0vNDcsLC0sLCwsNy80LDUsLCwsLCwsLywtLCwsLCwvLCwsLP/AABEIAIcBJAMBIgACEQEDEQH/xAAcAAABBQEBAQAAAAAAAAAAAAAAAwQFBgcCAQj/xABBEAACAQIDBQUGBAMHAwUAAAABAhEAAwQSIQUGMUFREyJhcZEHFjJUgdEjQqHBFFKxM2JyksLh8BWC8SQ0Y7LS/8QAGwEBAAIDAQEAAAAAAAAAAAAAAAECAwQFBgf/xAAzEQACAQIFAwEHAgYDAAAAAAAAAQIDEQQSITFRBRRBYRMicYGhwfCRsQYyNFLR4SNicv/aAAwDAQACEQMRAD8A3GiiigCiiq1vxvKcDaQooa5cJCzwAAkk9eI08aiUlFXZkpUpVZqEd2WWiqHuTvtcxV82b4QSsoV0kjiNTrprV8qIyUldF8Rh50J5J7hRRRVjAFFRm0dt27LBSCTzjl51IWboZQymQRINY41oSk4Req3LunKKUmtGd0UVRMXtG92zNmbMGIAnQQeEVr4zGRwyTkr3MlCg6rdnsXuivFOlUb2sbVuWbFpLVwo1xzOUwSqqZ14gSRwrehHO0katSapxcn4L1RWQezDamK7drSEXFKglbjsAoUxKmGgweEa1r9WqU8krFaNVVY5kFFFFYzKFFFFAFFFZvs/a+K/jlW5dI/EyspMLGvAcvD6UBpFFFFAFFFFAFFFUn2r7QvWcLb7J2TPcysVJBjKxiRqOFWhHNJIpUmoRcn4LtRWceyXa9+529u67OiBWDMScpObSTrBAn6VWN/cWbmNuMLodVI7Mq05RlHAjgZnUVTEP2Ls9Tb6bQ716OytwbdRVS3Y3st3cKua4pxCoZVjBYrz8Z46Ulgd4LocG40oTqI4DqIrTrY+lRlFS8/T4l+yq3kmtvzQuVFcXryoCzEADmaTw2Lt3PgYNHStvPG+W+pq5Xa9tBeiiirEBRRRQBRRRQBWHb77VvX8VcFzRbbMqJyUTE+ZgE1teMxK2ke4+ioCx8hrWCbc2pcxV03rgjMSABwUDXKPKRrzmtfEPRI7fRKd6kp228/4Jj2bMgxyZwSSCE0BGaOJ6aTwraaxr2YW5xymYhGMdeArZanD/AMpj6z/UL4L7hSOLxK21LsYApaqtvfiSWS3yAzHzOg/SfWqYzEewoufnwc6hS9pNRIXaF5XuM6ggMZg1Z918Vb7MWwxziSQf26iqhS2DxBturjiDXmMJi3Rr+0fnf5nYrUFOnkXjYsu3NvG22S3Ej4ieR6AVWO1ObNMtMyeszXLuSSSZJMk+dc1TE4upXnmb08LgtRoxpxsvmXLZW3VuK5eFZAWMc1GpI+1Ydtza9zF3mvXDqfhHJF5KPKtFwiliUHF1ZB5upUfqRWVlSNCII0I6Ecq9f0LEOvSbn/MnY8x1un7OcVHZl29mGKRccoUZc9oqZMywg6aaTHCtjrDfZsoO0LMkCAxHicp0rcq3cSvfMWCd6fzCimm1sb2Fl7uXNkExMT9aq+F38D3EU2cqsQC2eSJ0mMo51rm4XOiimH/WcP2vZdovaTGWefSeE+FAM959urhrZgg3WHdX/UfAVmGNxT3XLuZY8TAE+lTm8OwcT2998jMgJfP/AHTr9YGkcoqu0BdtxduXnudi7ZlykrPERGk8xFXqsr3KeMZbjnI/Q1p6YhCxUMpYcVBEjzHEUArRRRQCWKxC20Z3MKoJJ6Aa1hW8+9t/Gkhjls5pW2ANI4SeJMVevbBj7iWLVtdEusc5nU5IIHkZk+Q61k7qQSDxBg/St7DU1bMzl42s82RfMXwuNuWg4tuyhxlcA6MOhHPifU14pmkK7snWOtRjMPGpBu2qNronUZ4XERg37knZr4+ST2NhWuXRkIBXvSfA1eKqe6jxeI6qf6g1bK8J1GTdWz4Pc4pvPYtO3ovYdXttmVDqPpH0j96h9g4pbd4MxhYIJ86QwePe0HCn4xB+/nxprVa2LU6sa0V7y340ObTo5YOm9vHzNKBr2qZu3jXW6qScraRyGhMjpVzr0uDxaxNPOlbwzk16LpSysKKKK2zAFFFFAcXbaspVgCpEEHgQa+fNrmyb1zsARZzHJJnT7HiPCvoS5bDAqRIIgjqDWAbwYW3axN63anIjlVkzEePPWa1sR4O90NrNNei+B1u3ijaxeHdePaKPMMQp/Q1v9Zd7MdgFnXFi4pVSylIMgx14cCD9a1GrUE1G5g6xVjOsox8bhVW3twgDC5m1bTL5cxVpqE3owBuIHBjswZHUGPtWDqNPPh5JK7Wv58jRwk8tValPp7srBC8xTNlMSD5cvSmVSW7x/wDUJpPH6aGvLYaMZVYxkrpu36nZqtqDaGWKw7W2KsIIpKpve3+2H+Ef1NQlMTSVKrKC8MUpucFJ+SR2BhTcvLHBTmPhHD9azvfYL/H4nJwz/rAn9ZrXdzrRCXG5Egeg/wB6yv2h4Hscfe1kPFweGbl6g167+H6ShSv5lqeb65NyduH9iR9k2EV8aWPG3bLDzJC/0NbJWZexvAf+4vnwtj/7t/VK02uhiXeozXwcbUkRO9TgYS9P8seulZKPOPHpWrb4282DuxyAPoRWU1gNo1Hejb64dCqsO2I0ETHiddPD96zfZ99VvW3eSquGaOJgz60lfvM5zMSTAEnwED9BSdAa3vNfjCXmB4pp/wB2n71klOWx90oENxykRlkxHSKbUBedxLhOGvqoGdZKmNe8pgeqmqtsLEizibbuSoVu915gz9eNO9gbwnCK4S2GdyJYsYhZgZQOOp1npUVi8Qbju7RLEkx40BseDxlu6oe2wZTzFL1mm5m27eGN3tSQrAEACe8J5eR/StB2Zj1v21uKCFbhIg6aUBTt58MuL2rhLBIy2UN1h1kg5frkX6Vm29Wzzh8XftkzDkg+Dd4fWDW4XNgWDihi4btguWcxiOGo8qzD2tYTJjFflctg/VSQf2rcw8/eUVwc7F0vccnvf6bFJpZh8I/5wFIgTpTgjUHz/UVOKqKMor/1+zNjpOHlUp1JJX1prT1mn+yLdu3gOzTOfif9F5D96mKi93MQz2Rm/KcoPUCP/FSlfO8S5OrLNuezqt53cKKKKwGMkd30nEW/Ak/oavVU3dRwL2vEqQPPT9quVeo6NFKg3y39jj49/wDJ8gooorrGiFJYnEJbUs7KqjiWMAfU0rWGYq7i9o4g2wzXTmbKJhVAJ1jgNOdY6lTKbuCwfcNtysluXXbntLtISuGTtT/Oxyr9Bxb9Kz21gruJN+9EKM1x3IIWSZgHqSdBWmbuez2xZAa/+Ld6H4F8hz8z+lMPa1jMlqxh0gK5LEDTS3ECOktP/bWCcZNZpHVwtehCqqOGWr3k/T89Br7HsQc+Jt/lIRvIgsD6iPStNqtezzZ62cFbIENcGdjzJPD9Iqy1npK0UcrqFRVMROS+H6aBSWKtZ0Zf5gR6ilaKu0mrM007O5neMwrWnKNEjpUjutYLXs0juiT4zpS+2LU4xR/Nl+1d7mDvXesL/q+1eWoYdRxqh4zP6anZqVW8O36L6j/ejDKbReBmWNfCf96p1aBtW3ms3B/dP6a1n9ZOs01GspLyimAlem1wy/bFAFi3AA7o4VjftKxIfaF2IOUKunUDX+tbJsURYt/4RWBbxXc+KxLdbrx5ZiB+kV6vpq9yL9Eed6pLx6s1X2S2YwJb+a4x9IX/AE1daiN0rCJg8OEXKptqY46sJJnnJM1L1Wo7ybM9KOWCXoMNupmw14f/ABt+gJrHq28iqbtvcu137ltnUAT2apm+iiR6VQyFCpXDW1ZgrMEB4sRIHnFJmOXCvKAsW090btm010vbZQJ0nUH6VXTVr2fibrbMxIckosBCfoSPIaVA7bw/Z4i8nIO0eRMj9CKAVwOzrdy09xr6IykgI3FoAOmvOY4VG0UUAphrJd1QcWYL/mIH71tGHsqiqiiFUAAeArGMHcK3EYcVZSPMEGtroAqie1vZgfDLe1zWWjT+VyAZ+oU+tXuq57QsT2eAvmJkBf8AMQJrJSbU1YxV4p05J8GK7IwTXrqovGGP+VS37UmDRs7GtYupdXihBjqOYPgRI+tdXrYUlRMDgTzHI/UQar1NO8X4Ot/CdSOWrDzo/wBy5bupFhPGT6mpKuNlYZjbRVUkhAYAnkOVOEw7nNCscvxacPPpXhauaU3K27Z1pyTk2JUUVP4fYhbDFgJuNBHkOX1FTQw86zagtlcxVKsads3khsJiDbdXHFTPn4VoGGxC3FDKZBrPb9hkYq4gjj/znV62TgVspCksDrJ5z06Cuv0Z1FOcPHn0f5uaOPUXFS8j2iiivQHLCondvYi4S2yCCWd2kDkzEgHyWB9KlqKiyvcspyUXFbP7BWOe1A33xTs1q4LaKFRihynno3A6nrWx1y6giCAQeIPOq1IZlY2cFiu2qZ8txtsi5aazb7Fg1vKApHMAR+1O6TsWVQZUUKo5AQPSlKstjWk022goooqSpWd5LDdvZYc4A8CCPv8ApXu6YyPdRhD6aeU/cVZaTWwoYsFGY6E8zXP7G2I9vF+dvirM2u5vS9m1+XO24a8Kz21hTcdltAtxIH92dOPhFaHSFvB21YuqAMeJAqcbgu5cNbJXvzrwRh8R7JS03Edj2XSyqvGYf05V8632lmnmxnXxPOvpemr7NsEybVsnqUU/tXTws1Qjl32+hzsXRdd3vbf6kTuzvJgr6pasXO8qCEIIYBQBrpGlWCkMPgrVsyltFPVVA/oKXqkrX0M0U0tSP2rjLqZFtWy7OYkzlSObEDSq/vDex6hF7S3nuNCpaUyY46tOgnWrhTdsEhuC6V/EC5QegOtQWMtxe7l+2ltmUTcbIq8wxmAfSoy9aZGKsCGBgg8jWs7bwL3Thysfh3g7SeQDDTqdRTy5grbZpRZbiYEnSONAVDYWFfEbNazbyqcxBJ5iQeWoNQe9Ox79lhcvMHNwmSOR6en9Kuuwt2/4W4zJdYo35CBy4SZ1iegphvns4Xb2FBdwHfJGkARJI048KAzylMMql1DmELDMRyE6x9KueydyA0tfzIJ7tsEEx/eYDX6AUrt7d/DWTh2VQAboRlJJzhtOZkkeHU0Aputu9hDlvo73SraZgFAI/uxP61cKgMRu2iKxwxe1cju5XIBPiDII+lS+AFwW07Ug3MozR150A4rOPa5tO+qrYFuLDwTc1MspnL0XhOvH6Vo9V/fHdr+Ptpb7U2grZjC5s2hGokcJrJSkozTZhrxlKm1HcxjHYC2lmwVfPduBnZQNETuhZJ5yGM+Phq2eTx1MR+wHj0r6Dw2zLS21tlFYBAhJUd4KI1quY/dNCy9nhrCEGc6nX0j71gx+IlKFkr/v/o6HRlSwlV1JN3atwvnzsO9zMLCs58FH01P7elWQAVF7v4N7VtlY/mMff1qO2ltTE2lKugBOguDgfLoa59GrHC4aOdPz48/b0LVIuvWllaIHG3c1x2jQsdB0n7VoFh1KqV+EgR5VUNm7vvdVXLBVPrFW3CYcW0VBwURWDpNKrFynNWUrP8/UyY2cGlGL1RDb3YWUW4OKmD5H/f8ArTndnE57AB4qcv7j9DSe8+Li32YBLN0GkA9a73Yw7JZ7wILMTr00A/pWWKt1B5P7fe/P0KP+lWbnQl6KKK6ppED754D5hfRvtR754D5hfRvtWI04wmCuXSRbRnI1MCYnT+uldLs4csrmNm988B8wvo32o988B8wvo32rF0wzmdOBCmdILGAIOsyDp4GucRZZHZGEMrFSOhUwf1FR2cOWMxtXvngPmF9G+1HvngPmF9G+1Yo9pgFYggNOUkfFGhjrrXNT2cOWMxtvvngPmF9G+1HvngPmF9G+1Y1/A3PwtP7XRNePey/TWuMThmtmGEHUcQfhJU8OGoNR2dPkZjaPfPAfML6N9qPfPAfML6N9qxGip7KHLGY273zwHzC+jfaj3zwHzC+jfascOzL2ZV7NpYErpxA4meGnPpXJwF3Kzdm8KYYlT3SOIPlInpI61HaU+Rc2X3zwHzC+jfaj3zwHzC+jfasYxWEuWyA6FZEiRxHh11pCp7OHLGY273zwHzC+jfaj3zwHzC+jfasRop2UOWMxt3vngPmF9G+1HvngPmF9G+1YzcwVxSwKN3RLc8oOkkjhqY89Kb1HZw5YzG3e+eA+YX0b7Ue+eA+YX0b7ViVOk2dcLWlA1vRk14yco8tRR4OC8sZjY/fPAfML6N9qSu717NYqWvWyVMqSraHqO7pWNXbLLE8xI1B0+nDhzpOp7OHLGY273zwHzC+jfakcRvRs1ype9bYocyyraHqO7WL0U7KHLGY273zwHzC+jfaj3zwHzC+jfasYs4S46syozKvEgTFd/wDTr3c/Df8AE+DQ97np9CD5a1HaU+Rc2T3zwHzC+jfaj3zwHzC+jfasYOCuAuMjSglhB7o6noPGkKns4csZjbvfPAfML6N9qPfPAfML6N9qxGinZQ5YzG3e+eA+YX0b7Une3t2c4ytfQg8iG/8AzWMWrZZgo4kwOA1PidBXMVDwVN6NhSaNsXfHZ4AAxCADwb7V7754D5hfRvtWKXLZWJ5iRqDofLhXFT2UOWMzNu988B8wvo32o988B8wvo32rEaKdlDljMbd754D5hfRvtRWI0U7KHLGYKk9k37Yt37dxyguKoDBS0ZWDcB4CoypDY+zu2cSQEVkzk9HYKAPEk1tStbUqTGN3gtXAxVQpLksGUksC4YMCDAYARrPhSt/beHN7PmYkF2DlSJz3c4VgNTlSR5npUTtLYT2w7/kDGAZnLnKAzEHhwmedO9j7vC4vfPebsiigwQtx8sklSBI4caw2gle5IjtDaKXf4dVkBLjjKRoFa5mXwjKYjwqT2ntPD9tdQtM9qvaBNBN3MqgD4gqqRI69Ki9ibCN023eezbjAIOqOwgkQdU1iaSG792AZTln1/s5Q3Bm05qCdJ4RUtQva+wJvEbxYdiG1jOxyZeE3u0Dg8BCyIFNcXtiw6uFJVmVgHyTxu3Hy9e8rKJ8KYPu7dGuZIOaNTqFtLe6fysPrTfaWyblhVZ410jXQ5Q3Ma6HlPOihDwwOMHtC2uGa3Ci4S85lJzhlUDUEQVIMTprSu8O1LV5SE4i8zL3Yi2UtgD/OrGK4vbt3UMOVWAxYme72eUsOGvxjUacelNDs/JfNm4GZpAi3BLFoIieoIqyyt3QJQ47Dqq2kuE2zZdCchBR7mQl4/MCViBwCilsdt+zcDsMwbLctqpHxi7khyZ0IykkeVNbuwUCvlu5zF1kIAysthgpJM8WkxGmnOaRfZdsPYUG44vICMqgGSxXQHlpNVtBg92p2Lqq2rs27NvugqVLMzCdDxJJJ00AFK4PatpbNpCFBVh2gKE5h2gbMpBicumoqJv4UB7io6sqEw0gZwDAKgnWeMCalLOwDdt2Wt8WUlyZIB7TIsAAn/hNWaikrsD+3tmw7CTlclwLmT4QbwZR5dnKzypXGbXwy3LkrmyuyZAohlGJNyQ3CCnd/2qvYDZL3S4zKuQqpzH8ztkA0n83Olxu/cEZmRe7nbNPcBbIA2nEtpp0NVcIX3A/bblvNeEgq9sKMqsuaLgfK8kmSsrI01rjEY+3exmHK5ezF5fylYVroMPmJBgdNAKR92bsqsQ0HPJmD2jW4hVkar48zNNNobK7MWIbM90GVH5WDlIB5yRRKF9GCbba+HFwqzTGWbmT4il7tIjj8PdmlLe8WHDW2JYgMvdy/BlvG5nB/wGIHWorG7Gt27dsF/wARs66SQXS4EgaToJ4cYrqxuzdLEEaZRESJZ82UGVldUaZGkeNVywtuCV2FtPDtdsJIU/hAsV0OVrhZCeQOZDPhrTPAbZwy27ZYFmy2VZMvDss8tPA/EDHhTCzu/cbL30GYIdSeN6ezXhxaD6ULu7eISMpZssrOqi4SFLaREgz0qcsNdQdDaVv+KS44V0UAEqpE6EBiGJJIJB8YqQsbdsggNlILnOVtmHTsignMSSc8H9ajBsFsoc3E7MlArCTm7QtECOWRuPSuLmyfx71sMCllmDOZGitk9SYHnVmoMHmx7tpEuszlbxQondJEMCGMjgSO6Okk1Ltt6zr8X4plu7/Zfg9jC697UzpyApjtXd9ke6UI7NTdKydctp8hnx1FIjZQ7AP32dka5C5QFRSVkyZbUHQcKPJLW4JG5tjDujowJWAB3dbuW0EQzP4eVwW15NUds+5bsX3BcMMrItxRIViIzgcwDOv1r3EbAuKbwzKxszmgNEqJIzRE/XWusVu5dtlpZIXOHYEwhtZcwOkn41iOM0WTa+4JPB7bw69nmkhcndyfCUz5nnnnkafYV7s7eCyOy7aWyrazdwHvpclj493SedRWP2QBib9tCFt2tSzE91QBxgSdTRc3cvrIOXNDmAePZsE08ywiq5YPzuCT2bvBaHZdsS2VLebuAy63QxPj3JE/SucLtmwDZzH4VZXhDohyxl6XOPe4cJFMLu7d1SwJXuqzH4vyNlMCJOvOIjWm+0dmC3ct21fNnRGmDoXExAEmpywezBMYXbWGULoRlW3m7gPaBBcDWz0kspzeHgKY7Q2nbeybY4gWMndiCiuLmvKSV84pq+xbovCzpmK5hxHdgtJESIAOkTT65u2SGyN3u1VFVv5WRrmZjAgwvCOR8JWgne4K/RTzauD7K4V1iARPGCJE6CD4RpTOsyd9SAoooqQFPtmYm9azvbEgAF5UMBDAqSDpo0QetMaltiX7apeW4+UP2YmJ0FxSxjnCyYNVlsBpido3Li5XytqSGKjMJJYgNxAknSnGF29fthQrDulYJUE9w5lExJAOsVL3MVhOEKxL2Q2USWQPdzwQi6lezmAOVOb/APD2inaLa7Q2wRK5VP4ryCDbJWUyj4eHrWJyW2Ukr1jbl9AoVh3QADlEwoZQCY1ADt611Z25d7gZu6vHKFBaFKDMSDmhSRryqTs4/DLbUAW5Fu3AKSQ/aHPqRr+HSzYjAh0Ci32Xbd7NMhRdJzAZJZTbgatw5UbX9oIzFbw3WL9mAqEARlDZRkFokGO6SoAMRTG/eu3xJUNkXvMFE5RCjM3ExoNamn2jZ7C4qlBcuWQGhYlkusQOEA5IrzZWMwyWIYjVctxYOdz2inQxw7MRx0NSnZaRBHXMbiGzuV424d8gBZHgSxjvTAAak7W17ovG8MpuERqgPILosRMCKsFvaNjPdGa0oZVAYgsHVbuaCvZiCE0iOmtI4PG4S3kdSNLyOoK95ALskfDrFrmWMnkIqM3/AFBCNtO8EZNFVs3BAIzRmVTHdBIEgdK9w22LqFGBUlENtZUGFMyNR4nWpu/j7NxAj3LcgX1BymAzuGRtF0Ec+vKobbxtG872mUozGAARAAXXUcDr6VaNno0Bn/EGXML35B7ogSZ7o/L9Kc2drXVUJKlApXKygggtm1BGve1phRV3FMgktl7WNhboVQWfIQSAQpRs0wRx6dK5t7ZvAg5gYQJDKCCoOYSCNTm1mo+imVAlr+3rjZeBGTK4cBxcJc3CWBEfESR0pjdxjsttSdLc5IABEnNEjkDqOkmm9FFFIEhf21ed7blgGtkspVQIZjmJ0GpLamg7YukEHIVIAy5FywskQsQCMza+NR9FMq4BJWNt30IIYSFRRKgx2c5DqPiWTB40tiNv3CLQTudmqAkASzJMEmJI1Oh6moeioyR4A/xG17rrlJAWVICqAFyZssQNIzN614u1bguvd7ua5OcZRlaTJlYjiJ86Y0VOVcAkru3L7K6swIfNJyie+czAGJAJAMCk7O1bq2zbBGUhlEqCVD/EFYiVBpjRTKuASV7bd58+Zgc5YnujQ3AA2XTuyFHDpXr7dvkklgczOzAqIY3AoaREEHKunhUZRTJHgD4bVu9o90kFn0eVBDAxoViI0FKtt3EFWUvOaZMDMMxDEBokAkAwOlRlFMq4BIjbN0XDdGQXCD3gigyZluHxGTrSQ2ndz27mbv21CqYHACBPXQxrTOimVcAef9TudotwEBlAVYAACgERHCIJEV3Z2vdScmVQWDwqKAGUESBGmjEHqDTCimVcAUv3cxJhR4KoUeg0pOiipAUUUVICiiigCvWYkySSepoooDyiiigCiiigCiiigCiiigCiiigCiiigCiiigCiiigCiiigCiiigCiiigCiiigCiiigCiiigCiiigCiiigCiiig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71682" name="Picture 4" descr="http://www.developpement-durable.gouv.fr/IMG/C%20gran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04813"/>
            <a:ext cx="46291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6" descr="https://encrypted-tbn3.gstatic.com/images?q=tbn:ANd9GcStSE1RTw6U0Dw8t_mHXX37Grsagx0rNXCnFi4ePPd5PngMm3s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3071813"/>
            <a:ext cx="5086350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4" name="ZoneTexte 4"/>
          <p:cNvSpPr txBox="1">
            <a:spLocks noChangeArrowheads="1"/>
          </p:cNvSpPr>
          <p:nvPr/>
        </p:nvSpPr>
        <p:spPr bwMode="auto">
          <a:xfrm>
            <a:off x="179388" y="2492375"/>
            <a:ext cx="4572000" cy="336550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u="none">
                <a:solidFill>
                  <a:srgbClr val="C00000"/>
                </a:solidFill>
              </a:rPr>
              <a:t>↑  Oui, surtout un simulacre de démocratie !  ↑</a:t>
            </a:r>
          </a:p>
        </p:txBody>
      </p:sp>
      <p:pic>
        <p:nvPicPr>
          <p:cNvPr id="71685" name="Picture 8" descr="https://encrypted-tbn2.gstatic.com/images?q=tbn:ANd9GcRViE3FSZ-Bl3LWgczZ0jGVPLtptza5sgbwCfCZuhqSbFkvAns6T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142875"/>
            <a:ext cx="500063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6" name="Picture 2" descr="C:\Users\Péchet\Desktop\Nouveau dossier\Rémi FRAISS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4525" y="-3175"/>
            <a:ext cx="3286125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llipse 7"/>
          <p:cNvSpPr/>
          <p:nvPr/>
        </p:nvSpPr>
        <p:spPr>
          <a:xfrm>
            <a:off x="7572375" y="0"/>
            <a:ext cx="1143000" cy="785813"/>
          </a:xfrm>
          <a:prstGeom prst="ellipse">
            <a:avLst/>
          </a:prstGeom>
          <a:noFill/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cxnSp>
        <p:nvCxnSpPr>
          <p:cNvPr id="10" name="Connecteur droit avec flèche 9"/>
          <p:cNvCxnSpPr/>
          <p:nvPr/>
        </p:nvCxnSpPr>
        <p:spPr>
          <a:xfrm rot="10800000" flipV="1">
            <a:off x="4857750" y="642938"/>
            <a:ext cx="2714625" cy="285750"/>
          </a:xfrm>
          <a:prstGeom prst="straightConnector1">
            <a:avLst/>
          </a:prstGeom>
          <a:ln w="15875"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llipse 10"/>
          <p:cNvSpPr/>
          <p:nvPr/>
        </p:nvSpPr>
        <p:spPr>
          <a:xfrm>
            <a:off x="2357438" y="0"/>
            <a:ext cx="1223962" cy="404813"/>
          </a:xfrm>
          <a:prstGeom prst="ellipse">
            <a:avLst/>
          </a:prstGeom>
          <a:noFill/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71690" name="Text Box 12"/>
          <p:cNvSpPr txBox="1">
            <a:spLocks noChangeArrowheads="1"/>
          </p:cNvSpPr>
          <p:nvPr/>
        </p:nvSpPr>
        <p:spPr bwMode="auto">
          <a:xfrm>
            <a:off x="1857375" y="0"/>
            <a:ext cx="2087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rgbClr val="FFFFFF"/>
                </a:solidFill>
                <a:latin typeface="Comic Sans MS" pitchFamily="66" charset="0"/>
              </a:rPr>
              <a:t>↓ Du pipeau …  !</a:t>
            </a:r>
          </a:p>
        </p:txBody>
      </p:sp>
      <p:sp>
        <p:nvSpPr>
          <p:cNvPr id="2" name="Ellipse 10"/>
          <p:cNvSpPr/>
          <p:nvPr/>
        </p:nvSpPr>
        <p:spPr>
          <a:xfrm>
            <a:off x="1547813" y="2420938"/>
            <a:ext cx="2857500" cy="576262"/>
          </a:xfrm>
          <a:prstGeom prst="ellipse">
            <a:avLst/>
          </a:prstGeom>
          <a:noFill/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2" descr="http://4.bp.blogspot.com/-JHSU2tNTQKQ/Uq3_TYq3vuI/AAAAAAAAPKI/LtqDlSiZuiw/s1600/2013-12-Affiches-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4400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6" name="ZoneTexte 2"/>
          <p:cNvSpPr txBox="1">
            <a:spLocks noChangeArrowheads="1"/>
          </p:cNvSpPr>
          <p:nvPr/>
        </p:nvSpPr>
        <p:spPr bwMode="auto">
          <a:xfrm>
            <a:off x="1643063" y="214313"/>
            <a:ext cx="7143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u="none">
                <a:solidFill>
                  <a:srgbClr val="FF0000"/>
                </a:solidFill>
                <a:latin typeface="Comic Sans MS" pitchFamily="66" charset="0"/>
              </a:rPr>
              <a:t>Il y a un pilote dans l’avion … ?</a:t>
            </a:r>
            <a:r>
              <a:rPr lang="fr-FR" sz="3200" u="none">
                <a:latin typeface="Comic Sans MS" pitchFamily="66" charset="0"/>
              </a:rPr>
              <a:t>?</a:t>
            </a:r>
          </a:p>
        </p:txBody>
      </p:sp>
      <p:sp>
        <p:nvSpPr>
          <p:cNvPr id="72707" name="Rectangle 1"/>
          <p:cNvSpPr>
            <a:spLocks noChangeArrowheads="1"/>
          </p:cNvSpPr>
          <p:nvPr/>
        </p:nvSpPr>
        <p:spPr bwMode="auto">
          <a:xfrm>
            <a:off x="500063" y="5643563"/>
            <a:ext cx="8001000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15000"/>
              </a:lnSpc>
            </a:pPr>
            <a:r>
              <a:rPr lang="fr-FR" i="1" u="none">
                <a:solidFill>
                  <a:srgbClr val="0000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L’authentique conservateur est celui qui sait que le monde </a:t>
            </a:r>
            <a:br>
              <a:rPr lang="fr-FR" i="1" u="none">
                <a:solidFill>
                  <a:srgbClr val="0000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i="1" u="none">
                <a:solidFill>
                  <a:srgbClr val="0000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    </a:t>
            </a:r>
            <a:r>
              <a:rPr lang="fr-FR" i="1" u="none">
                <a:solidFill>
                  <a:srgbClr val="7030A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n’est pas un héritage de ses parents, </a:t>
            </a:r>
            <a:r>
              <a:rPr lang="fr-FR" i="1" u="none">
                <a:solidFill>
                  <a:srgbClr val="00B05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mais un prêt de ses enfants.</a:t>
            </a:r>
            <a:r>
              <a:rPr lang="fr-FR" i="1" u="none">
                <a:solidFill>
                  <a:srgbClr val="0000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 </a:t>
            </a:r>
            <a:br>
              <a:rPr lang="fr-FR" i="1" u="none">
                <a:solidFill>
                  <a:srgbClr val="0000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i="1" u="none">
                <a:solidFill>
                  <a:srgbClr val="0000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lang="fr-FR" sz="1600" i="1" u="none">
                <a:solidFill>
                  <a:srgbClr val="FFC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JJ Audubon (1800)</a:t>
            </a:r>
            <a:endParaRPr lang="fr-FR" sz="1600" u="none">
              <a:solidFill>
                <a:srgbClr val="FFC000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AutoShape 2" descr="data:image/jpeg;base64,/9j/4AAQSkZJRgABAQAAAQABAAD/2wCEAAkGBxQTEhUUExQWFRUXGR8aGRgYGRgcIBogHh8bICAdGhwZICgiGBslHhgaITEiJSkrLi8uGSEzODMsNygtLisBCgoKDg0OGhAQGiwkHCQsLCwsLCwsLCwsLCwsLCwsLCwsLCwsLCwsLCwsLCwsLCwsLCwsLCwsLCwsLCwsLCwsLP/AABEIAMQBAgMBIgACEQEDEQH/xAAbAAACAgMBAAAAAAAAAAAAAAADBAIFAAEGB//EAEMQAAECBQIEAwUFBgUEAQUAAAECEQADEiExBEEFIlFhE3GBFDJCkaEGByOx8CRSYsHR4TNDcoLxFTSS0qIWRLLC4v/EABkBAQEBAQEBAAAAAAAAAAAAAAABAgQDBf/EACQRAQEBAAICAwAABwAAAAAAAAABEQIhAzESQVEEEyIjYXGR/9oADAMBAAIRAxEAPwD2lRvE44b7T+w/9RHt6ZCkeysjxkpVfxFPQ4PM3S8I6XiWrlSJUusyWlVSTOYFbzZgly5gWhS1qTKEkFKSlfObviK9Gjccpwni8w65Upc2sFUwUJp/DCcVoKEzJYswWStKypwwIaGr46saikTSAZq5RQqgUtLWUkJpqupKWUpXNVYMQwdaDGwp44uZxKcESTN1S5IXp/GrEuWaphCfwqSguAC4QOdTljaA6VU6XPmTEzVhMzXJQuVQilQXJlAqLgrSoEBmUAGZjdxjtkbwQGPLOD6ifLQmaiaUrmaLRfhUykIlpKymatCRL5RLSonBCa7hQCQLJHHprIE3VeDpyqa2rR4aqikSvDQVrkiWaiuYxSlleEAC9QgY7w2MSmjePM9dxKfKmT5g1C65kvSKVWhEoIQpxMnBCkKMqnBqrCPE5gWDR1/2l1KZMtZ1aafxaSmiqfSpNFCpkgS9Sv3k+Gjw63dJOwenyzEJsxLXID2Fxc9upjl/tHxNaJ2nSqerSSVoWpU0JQSZg8Pw5R8RKkpqClmlnUUMDl+M4drtQiRoUBSJZlaeQrTomMPFmKrTMABkzFrNPIRLKVJCiTYggj1qQu3fftG9Ui0eUaedP01YE8ykTdVrDMnr8FBK5c0IlJK/AWCVJKlBJS6qWSQBSbg8T1pSqcqepJlzNEkyky0hCvHEgTXEyX4oH4iiA6Sk5wwD0GWvlF7/AJxtOY8pXxOeqZp5iZq5+qQvVrOlKEhMlaZGoEtPKkKAPKkVKNYNQh3hvGNXMZKdVWlczTpM1FExSCsrExL+zolpLJSaCFFBzYgRR6JJUzjoYjrVhsi2e29+keecP8c6/TKnaiaaTrZCVFMoV0TZYQFNLAKlIDlmfwQQ3M6P2m082WvjE2WFrTMHgzUBzUhWklBExKd1S1qLtlKl5KRAeryVCl4XA5jHnS/tJORqJcsTVJSmdKlLlKoHIqWnmCBLKikrNppmJ5uUA71mv1Wsm6Fpk+fMM/QKnLFEoUrQZLBATLcBSZigQXJZwzQwet60cgHcQdI3jzOfx3VHUpSmbUkTUiWlVzMk+Gk+LQiRzlRUV1iYlNQpYYLf2X45rVCYkNqpiUyiVLmUS3NdRcacLlTSUpeQpJpBHNsZg72bODs4dnZ7+flEpSgCzh2dv7R5gmZqDrf+o+EoSlTjp6wrmTpyRKBEspwJ48eovynDQjoJ0zTolqSqeVo0+plqVSKpalarTC7opSAl1klKmFSmLNDB67KyTA9RMAuSAB1tHnnBOJaqfMRJOomIR7TMSVIpUTK9nQtAExclNQ8RSmXQHAYE2MVRmzypU2YqaqbM0OmspCaVFM+YFctDOAym2Mwno1HsCzaIyxHm0zjeo8eUnx5wnL1c+UvTlCQhMtKZ5lUkoe4RLUFVGqpWWsMfaTWLkI8IzFLGjkeMShQpmGYhM9Q/DPOlJWSAlVOaTiGD0yNqPaOZ+xevnLlTPFPiATCJanWrlZNq1SpfiAKKgFhOAxcgk9AmaSoDvf5RMB3jQMC8a+G9RuY0J9yAL+fSGByMjQjIop9dxMy1EEWBGCHuFEcu45Tf+hYUnjgPwqsz2G5CerZLZ74vEuJ6lQmU+z+Imn3vM4sDAZGrniW5kB6SSA4chmABT33PwmAnM+0CAVDms5sl7Dfqz28/IsVfFwglMwEMOxuEpJ32rSHw5ECTqJpL+AGucXektsG6fTNoJKnzFJmVSudIKkmkkKLGwtnGDvDREcbSKqnBBCQLEkklmAJGQf00a1XGAlILEkiwG9yAOz0nPSBK1awtTadRSGCSxFTttTYN1taGlT1lKnlXC6cG4Z3HLg4dmvmGiB42kfvM5awD0hzk2DMfXraNHirzEpSFGos7AM4UoPzYIT5jcCAo1cwkFcn4v3S4AsTjoSdndg8Ela2YUqJk0kMcHdW7ByQCSwclu8BkzjyClgFFRCVAMPiZt7EhQPl8oFK+0iGNVVs2Hfu2GJfrGka6cymkBwk3vkMAAKQVZdxZrC8DGsnAkezge7f3nqYkWTchzfAIuziAa1nGQhRBd0kOzdu7/ELd7OxiEr7RpcgpU7kBmUCU5vte12vEU66cot4DEkCouwuz+7sD6uWwYyVq54Sg+ACSVApAai/Ldum7Nd4AcvjiSs01MEFZNsJI73cKBG3VoYkfaGWXCqgQopNgz3sFOz433gc3UTSmWRLCSrLg25mO1g17tn0gcrV6kirwUkMrl3BSAU3bd1JFunqE5PGxysCULSSDbqdiXexLZszE4NouMoKaglZBXQE8rvSDuRy/poXGunFC1eEykswIUXcEuzObgO2Kh0MFm66cJdYkcwmNSxLhs277h8QE18flFmCsFW2A7nO1Kuh5bAuI1qOMSqKwFEmogOkHkbN2uVJbJ5gY3P1M4KUUS6hkJKSA1KL17mqpJDYGzXWma3UEFpFJBtZRe/MzBgQ5Hd3DgEQDSOLypilICV1MQpxYWJN3azMWe+HhaTx+QlBUaiRsGJ7EUkjA/Rg8nUTSbyaQHDuX90npdlCl8F3FoR4XrZqkOiQKSkl73Lt07N53xAMcR4vKE4SyFHZwxuQDh3AYguW7PB9VxqUkqSaiQSLUvylrCp8hvrYXhFGrn1KJkXCgBk2L3/2sz4JvvDHtE8oUfBZdZAyfhsW7lg+L9BDRiPtDKCiAhbgX9y2LNVc3OP3TmCTOPyHZlEV0VJYh75Lv8KuuOpAjDqJ5QlRlUkBRKWKt0AdDapWM0WyIWn6zU08unpJAYZAN7liGaxv+6RZxAMnjiEqKFJUCFKAYi4SSHDkODSq2XSzGxIJH2glKuETAfD8Rshg4Z0ktcEPi3zZ08+e4HhWe5L4za9yfo14hMnzwpVEl/eAu29i5y4D2/eA2MAnqOK6fxE+JLrXKPiIoUFpdimpCiUuWWoG2yhdofl8clOsUzAZYL2wxuHBIF/iJA7xLhkyYpZE2XQyQx6nft0Pq2QYtEyQOsBRab7QyFGmlYJIGxHNezG/+0XezwdPHZIUhIdS1EgBJSSFOQxchjY56RbLQI2lAhooV/aSS5dC2pBfl6qsRVy43Z3fAeLXRzZcxAUnBD5uHaxY5xBykNGxJAB2gDowPKMjJeB5RkBXanXUKYoUofwgn+TN6v2iEziwcp8Kc4/g6Nu98/TydTiak1qaZMSUJBUEOXBIZh1tfsYT0+rSS4nTi72aprKfL4ufQdUvBeaPXBYUaFpb95LOz464+ogSeKiojw5lixNNh3HUeQimSUpSVeNOoDpIdyHBYuDf3XcZcdb7mTShRSZs1kkOwCsWZwSQ/kPhPV2KvJOtCwpVC00jdLE5wN8fWF08XDEmXNb/Sz/WFZurlqsKw6qsO9mtf17EeUAmTwhakeJMKqSCWJCXIvYi423YWyHot5WqStVPhrA6qDDfF+0D0etClqleHMDE8xBpLNg93t5RSHVgt+LPuBt1cfmQIs+FLAnLRXMUWuFB0huh2zvfzcOCfEftZIkTlylIW6GuKWukGzqGxEITPvA0pJZMzOeX/ANo5T7eICtdNFIJFN/8AYg/ryjm5uqSkAICVEAXyP/6z5eccU8nm5c7x4/rfxkm16gn7faYB1ImgbE038ub9doTk/eXpqm8Gd0/y/XK7R5WZ5KnUxJ2GW6Dp6ekWGnkAF1gAN7rg3/27Xjq2cJ/XWM31HqI+3emVbw5nnyt1zV6f8RCX94GnBp8Kb29z/wBo4eWuS1w1veBB+kLq0bklC0L6h2PqD28o5+fl58r/AG/ReneI+3+mBI8Kbh/g/wDaHZH24krBIlTAkZUaG/OPN5XC2dUxgnLA57QfXcTTQwSAm4Zn6Ni0eni/m3vlT6dvqvvK04Fpcw9CKL/NUEl/eFp29yZi70BuzE5jyrQyVTSEy2cuCHApAbme465HSL6f9kCAQJqahlww8nS77v0j0zlL33FufTs//r6R4BXQsczNyv55aGD9uZKJKVrlTEPYJVTUTsMs5Z7mwuWDx5cuUNJJWZiK1JU9LuADuKTYs5FTfSOb14XqFLmTwUoZkg1JANgaLupLWdrkj02y9g0/3n6clREqaXNvcv0a7waR950jPgTW6goP848t4Rw3TqFE2aTb/LJLYyzFQfYEb5jnVa8qUpYASKylCcOLkO2CxP084XpXuh+9CQ4HgzA98p/Ifq8Xn2a+1UvWGZShSBLa6im7vhjtHhPDgokGphYEkDyABybXYYB+XoH3ZamudqUpDJQhAAt+8sE/MN5g+md7XHop4sHITLWWC2LWJQWZw+S7W2gcrjJJU8hYYOMXu1nti+f70eq4qgTQVS9QPDUpLpRyl+V2yodCLWiuGoQCpJOsTsl9iB8IBIPuuzEfO+sMjp5fHCVF5E0XIHcdT0+sMTONkAESZhcObXHNS3R/iZ8XjmtDNSkhIVqj4qbVAujmIdz7puTdyzdgQa9YM0qJ1aV2ZKCG5QQCB/uc+ZewUzDHWJ406gPCmAE5IYefaBp42piTp5jAOGDvmzNY4PkdrPxzhIBq14ckn4ibOMZ9cAAERZaVCaZgV7atKk0EKL2Uk3QAbWRk3BW2TDEdbodRWHKSnFldwCPW7EbEQypQY+UcMgJPLVxC5FJfBb0CcA7i7vcxecBmhSJgHtBDODPyagbJ8iIYmukEZGRkBznFJ4TMbxVIO4CarNbNknP0iK0KQgKVqVUm/uNlyOrYJg3E9UUzWE1KAEuUlDlruQf5bZ8wJnvL5pwJrBJCAQLPcEWAZ3/KCo6rUEkEagpBAUkBGxum58wLts+7rr1qCT+0qDAD3VhyAx90gAk3t0F2cFrSaoVJeekgnBS1Q6An9D1vDTau4fUJIGRQxLZe2SAcDyexgiSNQEK5p5JYKIUFWqvgFmvghwGvaMM5gVJnkJUSByVF7PboKgz3DAbXlN1JStVU1FKV3FLkAZS7WYP1YP0MSE1XhFQnjlL1U2AYMCOrkQCqZzIKzqVKAJS4QfepLDqSM/KLHhk0iaULnVqb3KGZsl/WFppm1iX43Naxl2JIO+MPvDXC59S0tNC2Sqq1y5tcWcAM0FeQfeZqF/8AUZ6BZIoGWf8ADRc+p+kc2NMpQZJbcqU7eji/yG0dZ9vtO/Ep5Nkmi4BJ/wANEISNJLY01E297BbbpGeXkklnCzVkv2S0+iSl2BKjuT5WHTH6eJlFjbvnDQ3Ok0k8mP7YveE/Bv0HSPn87yvv297znGdNpFzZurk/ov0EXHDeG0kLUkggcqXwD+902t2jXDNKg85INOVFwE97794DxHWhnU6JYIYl+dyACQHLOfrdg8dHg8Fl3l7c/wDmpa/UixIDXYAv1iem4TNnTfDlgElLgj3WUlib2wrfB9IT0XDZmoWQEOHqdg4YMb7JxbrjMd7wriOm0MoyxLWidSCUEMpZLgMTyhIINibC5y57Kip4fJl6NNMxBQ5cVAfiFObpLHsH3fcxQ8S49MUbKpBUQlKQHAG6rO5sWSzOPUfGuOqWtCZjrnTSqlKQWSBkJfDNZ8kOegpJvCiVAy1eIGCiHLt7zlJuQMgfFUCe8imNObzipgpzWoKJPcVAu72GTY4aN8Q0qZkvxOYqIZnbvuWIFsG7H0R0OnpCnqAYlnw6RcjBUTuPIbmL77PcNm6kqRLew51khh2JYisthrW7xcIf+zH3fyZ0jxFzFocmgJDWFiWL7gs1mHeEPtB9kJWmmVJU8t0oJIAUVqcm4YnlvbqReO+TxTwEJQuSqWlCaUsQU2DAPb+scZ9rNWJkxABdEtNRfCpqzUS3azfSM5+tZ9qydJTTyBrMBbl7265jovuaSnxtV/plgYsHXb5vHISXJdvy65fzaO7+65P4moLF6Uv3ubvl4zeHql5WdL4cUlCbMQdXMJKygIEsuhRUlmIGA7P/ABC+IUOtRUpPtWoBCykigvazhsjvvUHyIan6s1rA1NBCzbwnI5iKTa4ASWOSGN2iK9SWBGrsT7/hpIvYJbYuhRdvzvrCAyuKIStMxWpnKQRZ5ZAvUkOk8xYjNJDth2gaJ4dTaudYFZBlKDBwGBVgOdzvkZh86mpRbVsGHL4THASSHDklVw3XeN6ScqaTTrXFv8tNnfc7QLCkjVoXMqRqJqRWCQpKgBUs8pKrBNqbdd7AS1PFJViNTqAFElghVrPbcgMzB27B4eGvplkHVuSeWZ4bMKbhmpZwL5e0anauYlKSrWMFE0tKHMwZWzhlHtFYS07TJSf2mcxqW5CkkhNilw1xQos7sVFrAiw+z6wUKV4sybfKwzb2DAb3b6BhCM7VmUjm1RKihKkkygGcliwDBxZj07tFlwybUJjz/FsLBITTYjzL/wAoai9jIyMiKoOIqUF1K8Pw7DnBJB64xYfJ4ElZNvE05AIJZnbqehpDfkRD2rWsLFJl0ukmo3Au5A8gWhFUhNwE6cCwQLX5gAPUOGG7QUGTNU4QlencYznoOmfr2gqEEKsuRTTSSAlwqgucMA5e9m+sjpiCKU6YKBwAxDb+Yta2141L0y8qTpxUQ/cdnzh+n5ABTCpKff0wBLpcBiHZ/S17t1hzTzJYSRMVKc5KaWI2cHoIDqJSn5kaZg5S+WJJe+z3t3jSUityNOQUh1Wd2Jfyd/Qb7EPmfJDLJTzAEKNN3sL57QbR6iUoshSCT0I2scRSqTNIJbTkJ5aj8I6dBl82bd4c4IGJFEhPTw2BxlvXt9YDzL7wv+/nZ+Bmf9xEc5KLkinzz9P1tHT/AHgFtfNsb0N0fw0xzjhNnLnr+fYfnt1Hy7x5cvJZP1ra1qdZOCAlIfJqIdumQx6fLvEOFaQlYBK/4ySXHkNr/L0iMx7NV5sovba2IjoNdRMukkEMoG3kb39ekfV4zJn2zautUpQtQpMtNwlnBbcnB6/oxvU6Q+EVTpdQNIulwHw92KnDs/S20HDTLoWcC27ZIbCvMQtr5ivCSlZNCVEgAWwNspV9bxR1P2U1NcopkzEJmFTlZBdQIOEliCktknB2tAV8FnLnUTE+IbvNSXbdzf3iLUqcYtYRynDpXiArBWkhmVl2JN6ndIq+mQwazPHpspCStbrCSAziWxukrYEpJDFnUbPgupYRYStMhKyJsvKWE6UAhYc/HLI8N3BLp6O0L8U4LLUPGI8VIU/iSqgUgDC0jmQOtz3IxBdPx6VqGE0hyOQMnmb4qt3GGAyc7Bna9lpRKrM/+ElkgkvWRanYb+UZ7WKr7PhGomhE8lILkluZgc03ubM9wDgR6TpV6bT6dMuQBT8KEXKibkn+IkuSfMxwUz7NEpAlNWggsa09nCpanSoBwDjyhKXI1SGAUVFsLQlR23Cg4D5vvcxrjZS67riWooQuaopK2c4olBrgP7yz9ewjzniIAYWSC6m6FRKrgWe+NrepdVr5qgmWVXdwlgwUBdTfEEgjs5a8JniBkzkqXKMwBVkkhJU4eoFXKsu3Luwta85d3CXpWyeJVTFBaSlIPKWUbD+IWZ7vvHo33SaoKXqgKgQEWUGdyS47XjjdTPlzplUtXhzCby5gEpT4YAulTYJBP84637qmVqNSeiE3Zqg5uXD37363eFmtWZ3rr5k1dSleLJapabpJpY/EWs3KS/8ANxDXTmWQmdJHKzFiQxuWA6gv+Vr7mJUDMAVpQKiQF5dx7zNzA5ObCJKLTCx0lFBLBnenNvhtfsMRGdqCZyh4gVOlqpSoqASHTcu7C6QAzNmDy1L2ny7iyTLyxN2a5qBtvdmzCKzNB5To1BmYMHcHlZ8djsTnJe0+nmqUhRGmUxZ0gm1QJAPwkZ/1dIG6LN1wCCBPlAhYIVSGCWFjZqiTtm7NtvVziUpInS2CEk8tjzUlQtglh/KN+yz/AHW09P8AoIbHbcPtEvA1Ja2nGQeVTkOSAOmxhiKwauYpmnSiGzRYAFthcOpgOp7F7ThU0qqeYlbEe6KW6g/36GFJennBn8EKcuUp7BhcXFWd+8W2glKoNdDk2oDZ3L5MaqLiMjIyMqo9dJKpjiUlYYXJ3vYB/r23hWXp5gU4kS3d3B3G7P1H/LXLxeQFTLyDNxespHUBvMCBJ0wUmhWmITWHdbliWUp3dgEpt6QG5chyquWitV087u5U5Z8XP/krYkQbVyyrEtCjSRzHuWDPuw/raAGVUhIOnBazFdwE3BSehc7/ADga9IHKk6a4Fh4mS92u25OOvaAc1SHLeEhSAAE8w6W3szj6no4VaY8pEpFV35yG90uGN3UHfPKDlmWVIqd9MkkAAATBzAMltsAQSZI5a/ZqiQ1l3BQ4AJTkMlPzaAMtKkFSJclFJNudnbdnte7iGdFJaYn8NCRRchVwdxTuB17nG9ZMQrlHswZF0fi3BcG3az/pi5waQRMB9n8Ox56wchO24LD5YgPOPvGn06+YBzKNDJzehLA9f9Pqe9HLAQ5KqlhnOWO4HU3z5N1i5+2swnieqchkiUE22MsEnydhb/inTdRIN/kzb/r88cnn5fDrj1vdq9ZqKheo+f8Ac/0+cBm6OpLkkMbKIu9+2Hz+mMS5CQbnbqS38zDPFEgJCAXKbOzPs79y5jn8fP47y/D61U8L1XhzAlfKNlObd/8ASY6WsP8Ai3/jHrfuLRy2olVUgm+ygPp1Kf15pTlKWlKfELIs2wY4bsY+h4vJPJN+2ZYudTrpcxfhoClygp1hygLHSzlj03ZsPB/FrVUtkgFky5YZKR5NzKbcjy2bm9DMmpBSDY3cgMO97OenaLHT6yjKvFUS4UXYWwLi3oY9sNGmECaeXlI5Xei43Js75Nsm5h3gnFlyFVEJIVdQUWUD8yA/eKpamcRAXz+vnF+Jr0vhfF5U4qpWyiyaSGUMkbON2Mc7xrVIWiZLSSES1OZlj7rH8Jt3dL9iwLvFHw+YQvcmwv5/T9dIzX6gTFqQxplkPvUqzJ7AGzdR2jzska3VgrXpMsqIrKEAICwStS1ZJLsQA6buSyT1itmKFwWOQSXubVrLOCEpYBxEUrD5u5YjBJybbABh6mBK1SRWz0UgMT8h/uVc+h3j0P8AQXsaDcBSaRUBkAYQB0Uq5JAFifT0H7sHE3UAhJNIFQe7EuHNyX6xxOn1BABUEu7nzvbNmFvn69f91c6qdPcF1ISXazO//wCz+RHaM2/Q7XUJQCShEtRdVVRFioh3JL4Wr/yGHhRCAkqJlyEsCU4363uGKjt5xKdoJpmTCnTy1BVQczLly9R6AsDT3zEdbw8g8unCkpCQiqYA1hYB7MAB3bdohlDMg7ytOCTy4vsN7t+mZi9ppxQOTwE5qAIYEKILXF3zfIaFF6ddCPD00tVIf3yAlTqcC/MxUd/iIhtWleYsjToqKVcxVkqB+EG4dgcZPSBmGU6uexYSMe9UTd2FhsTaN6jiUwFQBlgFvDc52II65xANLIUj/wC3TLQbE+JlnKbvbmpALWjF6QiWj8BINTUiY7e8Sc3UCH9chnh9oXlamerleSVdiSb3bsWfrh2i14VNWXCyiwDBBJ+dy3/MVGmlzEk06dCWY2mNdt2zdw5yOmIuOB6el/wkSwGACVVXu4PRnHzMW0XsZG4yMjneKlPjNQtailuV2AvvsfXY+qqpACEjw5zEOzhwSQL+iQfX5T44oBajRqVGkf4ON+4v/bvA9Ur8YoKdSxUlNSbI+E1OA4F7n+E+galIoI/Bm8lxe1j5XekX/MuSb2IB0iXMtSt6mc9EtZ2Wp+49YBO1I5uTV3mFRAT3KbfwEqez4eIaXV01fhawhQZyLjdxdwbs4eAaOnSUuZMy+Q7HlAZ2bYkBum5heeCWHgTSA4F26N8PQfQG5vE5WnRNJmtqJBWoBSRycxQm5YYItV16EWxWlSlaT+1ky2DhVlUEXV++9IfcgwGDTBQSkyZouHU9+ZnL5A5Qbdu7WHCJaUkhMuYlrOcEbHu/TZsB3NQrTJqt7YOyVWAvseXBxDvB9KEzU/8Ace6TzqJTzXNT/EMP2PqHlf3n6GaeJTZspQqAl+69Q5EuwwsHp3x1puFceSpkzmTtUBynz/dv1+cdl9vwn26a7YR/+KY57V8GRPFSmSprKAHN/qHxeef58s8nHy2+PnGZduNrlsXSbu/lvfpBtaPESFb2q/p3H94p08N1Gn+Fxcs7jfrSQe355gs/UzikUyglTtUXAHlzAf16ROP8LZcl3jf+rmTApyilyrHbfsNnJYD+0VMjQrmFS7B1EkiwBJJIHk727ZtFt7AVqqmqBDlkptvfDN6OT13i0lyklOAANh+uxjo8XinjnROOKhGnUnK0npZj6dRbpiIDTKcW32/mNosZhf3RdzUSc7BKRsA5zcv0aNLUqgA3vYAx7GKzxPVoko98fr9ecHdje5OY3K0ZU9KCQm5YEsHs/S5aLpg+gmCWmZOKSSlIoBuAo4f6HyfaFZ1gADSS5c2NRupfmHOLu/SMnahCEplkutR8QgObPT5HJ+sSnacpWQ/Rz22SHDhyScnaMT321PRcJBZv3cM/Llu1WcdIKGFzkEmwd1bC2AnGBAxp78wu+LEEnbyF/mYYVLHM6sBnO5yQG7N5WMatJEZE+gi7mrqA/Vn64AyRcOWjuvuoZU7UEfuJvZialOfUufIiOGnikKlqfACiSckgUs9mCmZ7EnOI7n7rSxmkAh0gsQ1wQ7XNrt6ecZz9LXVHQ0zJkwaZZWJjpaYQFXJqzYcqXDbtcQObwxCVKT7MopCSQus3IBs3U7N164Erh6VzZg8OeOZRqqZPMpJUxawJNWDZJ6mI6LQJUpKFS9Sly9Va7DIBLPmzeuYlmEqOk4cCG9kUHIUKpihs9zlux7Wyx5Mi6VHSLFBCR+JcJakFnYsl9z9XgshIl1FMueKT4liSC9KSliBVYYYsLgixiCdIkUqEvUKKVhkqJ7kKIZmqT+R6RGkdbwpPwSCqlRDKmFilgqwCrXLAHpfLwuqWpcqlWjUAgVIT4pL1kVJdwXybw0mQFArMqe5OCz3u7DYUsXf3jmpTsLkpCEDw555ipnLpYjJAwanA/JrXWartXpVCaSNIZgqerxWdyr4cWcG72MXn2eqSFJOn8AOG/ErqJue4bp39YqZslIKlGRPNT2CupBsLM7keVWXL2/CZYStQCFp5gHUXBYkAp/M+cW1l0MZGRkRXP8VUyzzrQ4A5QCB/f9dIXSsK/wAyaUpYnZJa5Dk4sRc4Fzubxe1t4p/atWAx0yVcxAIWBZyz3LOBnZ8HEBDh+rR71UwpSlmWHIfud+X+VyRCydQH/wAeadrDsGwrGcbENsS2nU6ylJ9mR3SJg6D4iQNzZtsxNOo1Ql1DTIrqYy/EF0sb1WAu31gEqwS3iT2WmxxgEEu+bGw/pBxrE1icFTSkvyNYMnBBwbvaJ6nVauohGmSQ6gCpYuzgKZxlh0z2cu6NU40GZLTL5VVJBqIVUKWUDdxfG0BTy5oSoMuc3SlxcBn83ft5uDdcPlEqMytVKr0FuWzNZ2Y98/VpKLY+sYg9mgPKftzoVr18xQlLUDQ1KVKFkpyRbrbtFR7DOQQRJmFRueRXbNiH9I9W1U8JmqT4tBYmml2FAuT2Yqa2d4Rma9NQ/aywIt4edyCQLY2veM8eM4+jHDiVPWaTJXu/IWG4a1/7wpO4XO3lLvtSpg79B+UekaeeCT+0qUS4bw7AscW2zlrQNepBFXtKuUsSEXfJDC2QW8mvd9K86PCp5/ylP/oUG+lukNL4VNSC0tZ8kK6eTx3c3Viy/HWUpKahRly+MhwC7QSVrKbLnKUzOyUh3Y9XHfcdrQR5j/0ycSXkzP8AwX9Ld4NquEzwgfhTCOyFdN2Hp6R6XLUVSn8ch0lb0pcBIuGexLg+kCOs5VftS2BCSRLfm5u13pJtblHU1XR5J/0icS5kTice4v6W7w5xHTaiTp6ES5vMQTRKWTbY8rsCdw1nHf0yRxBFlDUTAEuCPDJd3IckX2by7hhqmpUSBqpjJuHQbAKpuSOfmIHodoaY8y4twCaSgpkTHCWcS1dTuBbY+ggut4TqJOEzJrBJLIWoFwMWcMTufhMek6jWJUG9pm8oyEFuZRayRzXS29knrCM6fRMA9omOWsUEu4BFhuXFuj7sRmePvafJ57IRMKS+knilJJaWvqcBYFZYA2O7B2iJ4dOQVzE6ecUyw6UmSsObsGa7nscdxHp0tQpQfaFsQU1UjNQVUoWYtbFnxtBJeqCApK580kJSp6CGBVb1NSR1ZOHJfeI8gGm1pMyrRTykCpLSlOsD3ndiCSzDJG1o6X7s9MuXNmzDJnpMwIQUzELRQ3SoB0hrt1jr08RSXV7ROYF/cJbo1Oxz/QPHQ6aamah0uybEkEPYF2N94pXNq1CUzVA+1h1OyQSkGo+621T56iDpnoaYD7UakE8wGxblOASVeTB8MYP4qBMbxpnvtTSogKKvdPb5WHlGlcQl1kifMY1MkoVbZxbYl8QCydQhgv8Aa+ZwwcUsf3fyHfDsInoJ6VFSB7W5SRWrYWJUD8Js2H+YMF0+pTUlPizbukAoNyXAJO3W/wBIgnVpAczpoDP7psM3dXQp7OkfxhWbIu05piEzB/3SjTUKnIukliMuzWPxN0MDUy5iWOsTYIqBsSCWKnd/eJqx57rabXJKT+0T8sk0qHbBIfr6b7uInomzg06cAscoYpG5y9jts9t6ngr5MtIKz+2qSUqSyiCCFAA8qsENY5v3MXH2clgBRCtQq7ETi7EOeXtzNb90QSbwUkEePMcl36Xfr1/4xDfD9F4YPOpbge8cM9x0d/oIC3jI1GQHP8RnFMwjxShkhwUk5Ju+LsbNtETqSAAZodKubkNw4t2LBV+jnaJcZ1ChNprkJFI/xQdyQzs2ws7ntCU3UqdSvG0i0B1OWJTcM4T5bZKW7iKP7UQVDxgkuWFDt0Btdh8/zLL1NSqhPSEy2rBSz7ZOHI+vzDw5f4avxNMqYVAgouPddVWWJCVl/LyhcalViNTpEnDjHW57u7ONrm7htfERUse1JSpJIPJinI6OAD6g9IlJ4mFkITqU1vd05BuGBxb6KT1EH1UlS0y1S1aYrpBWopqBqKGUlr0kpOe3SIaZCkySPE0yZp/wyAKUtYiwcs6v/IxRBHFEUqWrUggCn3KaScEgjPKrbHpBOC60LmADUBeeWliW3BFt39flrUyqpn4M2RQEB0KANwS6gQMUq+nwuTBuAJIXzTJKiUA8qGV57MCKTi/QRAbWTSJikiaEgBymh8t87nHcRXy9Y5UDqUqYMlkFwXDlh724/rFnr9POUpVBlhOHUkqNx8s/kIjp9DOChV4RGVGnvjvbfz62qFNQtSE0iehISwICA1gHdma7lhgRDxiHJ1SQ4I9wOCH64Lghm2aHTpJpKry3a1rAvfz39Y2dLNCSD4ezMhhsLgv8Lj1+RVfq9UQSfaEhKvdHhuADi4yb+t43qNYyF/tASAmv3HIT9HORa7/KDp0s8l/wmHw0m13LH9Zg8/TTWHMgOCDSm7l2y9vd8ynpaKiuRNWPw/aOZ2fwr77v/CfkYYVqliXMUNRZKXq8IMCCMYqJFvM+kFXpJ45q5f8A4X+f69cwcyJ6kqZSASTTy4D2frax/RiCtna2gEHUtQ1Q8N3Asb/vE2tvZnjNNqFcpGrHMXAEocwJpDZu4YQSfp9RT70pOLUu5a+3y3tvFwmSAE2FgNh+t/rFxFBJ1jqClapxU1peSCHFnsx/nsYHr1FSVU6lqXUSEHqCwfYEgN3YxeSZCanYC/SGp8lLWAx0EPSud0GpKQgq1TgXI8M87l/TlIDDsd2gPtPvvrLNSk+GzEtf+Mhj5Rf6fTJcEeTf06RHWSbiwDdv10ixL0oNTrLlSdTy3UAmTYDAD5UzjzboItuB6gLlN4vjEFioJp7s3kdoeCEsGAPp+ukClGkxcTWkJN7+USKmF2cRUTdey1Dx0pLkAFNgQvyFinlN9rG7xD2kqNC9Ql0k3pb3XF8fFnZk+b3RfqRUHOIwuUsBaKw6iYaUJnS3INik3tlmD37gcpG9g+2lMsVagJUHINLPUUsaW925AN3qG9oxrWG9Twxa6aJxlMT7od363HT6xKTw+emytSVnluZYF0qBPukWIFJHcntC2i1ilMfaUKAatkgbKJ2sCEKL9j1BC6NapTBGrSw6oJ2YlROxJcdiMiFodRwicEoHtKiUgAqIUai5LqFbFwoDryhiA4LvDtMqWlQUszNwTU/q6j52CRlgIqZmrUUBtSkkKWQoJNwgOpJTuQPm56RY8E1BWlVUxMwgsWTSR2I/WcmILkRkRliw8oyApeJ6YKmcydOoUi80AqDOw/05+sL+A6Pc0pWpVKxZjikG1y+3cQ7r0KMy0tCwwypi4PncY2tm7AQAyCkoUmVLfJ5rgjpfyiKBJ0QuFI0zEGgAC6hYO4wHWN8+cQkSEukUaSlwkszhsgW67foMlExm8CWwducdSetr/rpoaNgp5Et7U81jfcPYsot594CBlqFkjTBPupvlAIYAC2M7YjJaFgANpasoHnuOj53eIyZalBIXIlslKgyVFutg7DmHdrxNMpSikrkIswerAtsDYsE46C/KCaDJlitJSmRz+9hzsqls2YfN4Jw9J8RwmQB1QzlIAAZtgbeghaQlYH+BLBRdDKbJuewPMfMbxvhyJiVt4EtI/eSpz8jjJ+ZO92JqWtnzBMUAuSAziomoWDkjo9/KJq1U0MK5BO/MRYZIc+XXPrEdUhZUppMtZtZSmPmelwBjYdGhRUrlI8KTV/ll+Um9yHfDG2wI6QUyZs4BLLkhV6gVFiPhp37+kb10+a5CJkli/vKY5LC2zD5k9IybLVb8FFTMylOwADNfFiNtoUlyCogKkyikMFcxcdTfdut7dodoc0+omgCtchnAUQo5Pwi+b7wOfNmlTpmSKQeV1Ha4ByC4Yny72whVCgZUoB6gHDGxzex90P0L9gvJrcJ8CUB791AgHAOcsPpAOarVrNNEyQzCoKUcv8LHBB77Q5w+etSluqUpAPLQSS21V2fyim1MiYx/Z5AfN3Y7E3D2e39TDvAJdLkIlgEXKS5JfcubZ+XaAS1U+aZi2mSwEsQFKAYcueVwM77i4hlU+YJZSqbKEyzErAFjewSCHSz5z0hPUSD4yiJcpTlLksFFt83Pu5A26AwZMhShzy5RcEkhT3N2FwSOY9LnbMVEZmumgKKJmnyaQVG+WdjY4hnVz5pcomyKQrrscBRvcjo3aK5MlgKpWnqNTh3BA3F/N4e0od0rlyab1AKDvexc3yfmYAGl1U6opEzT1EcoBVcuG/1Cl8b+Rgk7WT1sgK05Vg+/mohg3akX3V3EL+CpC0Hw5BWPeJLF3Nwe+drqMNTkrDKpkBZuSSxBKiwzezeZG1mKr1a+ekgCZpT3ClEA9+w+cWOknrUVVrkqNiPDOPMEnd7whKlrBAVL05LjphyXT5Bj5k9HVZcLlPMU6JSQUiko94i2R+6+/ljAsqYQROSZqqjp/iaoMQoHlckX7kbm0ElLUJqUrmaVTcp/ePUthJLG3XeIzpHOp0aZdKiOdnALKv6Kcj+IHe89LIUVuqXp6QDSR+8fPAqd8v8ANpe1nSKrUiXM0xdRorSDghgClrhmjYU8tbTNMCCHJAYgh7h/3ifQd7El6QlHNL04UklsMzE+l2f18zGXIVjwtKHsQGL7Mz3tZvS20EJM1TCpejIYFQZnIfz23bKjsGJ9Gp6SqZpiQu9IAASxFIe4Lv8AJoEAXAUjSsBYODkgFR81MPPzs7O0awBRJkEUhw24c2vh8efymqV5x/m6ayXCiBfZRtZiAXbp0h/g04qC3VKUp3eX8uYZd0m/9IXXpZ1vwdOWFN3sDkDzBNvzyXeGaRSKqkSkYYywz3OR2DfWGoskYEZGJxGRdFRxCQTMCxJrUkOFVEXDswxlor/YgKW0Z6f4ptj6RY66VUsvLUpkOCCwJD8ptZ/1vCSZDKCkyZpIIIckMwxi4cDPWIrczRB0NpXFjdbMWAv1Zu+O99y9PTzDSMp6v8S7j9N+g+SdEkJChKmuoEFL2Du7vbCiX/nBJejSUAmTMwosSHDbEu7q2yP5gsNAEhRGlZzSQJpcpUk1EkmzWDf8xE8PSF0jTClyKvEOHZ28tvSF9VLIanTTrcyubYXAFi7szWbrGhLLN7NOaoEcx5rM5cOBcuCxx3AsE50lRAB0pWAGCTOIsl2cHpUoXv8ASHNDp2nKIk0uw8SuokBI22w3y9FtNokqLHTzUWN67C2A7Zax2cYIsbgcsCYP2eZLLqZZLi7dWIB2BAa/eLsTDOtlqEypMitVufxGw2Uv5fIQnptEkrFWmoDe94hLXfFtyb/oO6/ThU1X4SzZ6qmDtZh1wPn2deXJAlUGVMO9yRdmyBYHt3tEVIBalpK5DU2C/EdmBawz0/3RXo0TkFWlF8kzTb5bNa0WS9Mnwj+HMFQuly/KQwta757Qt4FClASVqzdyQRiz4fp/QRqIBqNM9/ZALEf4gx/U/wA/WGU6MTFCrTgui5Mw2NJ5AAb4SKvLpZPW6YFVHgrLJcGsi7E09g5azjtYCDaOUyVASJhcMXXcixDP+vOLiDzZRUVKmaUWSSD4j1EABKW74ftDXBJNJV+ziTgOFhRPywIX8BMxNJ0yxQkAAluW9nHr9C7sYNwXTBK3ElcvlPMpRO4sOuM/m7xhoDVcHlrWqYUAqO5Ksi2AbWA+sF0/AtOReWMYdRD2vc5s3lBuIcSoUEJUAQpBW5GFKAYdzc9gO4gRVNTNmJRMUuhBWUlKMqehIZILuCc4brHp8LZrnvmktk7bn8MlWFH1NuYqtuDUSYlK4NIf3BsGdTdGZ2ifDZqitSVmZWACyxLwXuky7MSDm9oW0s0S0srVJNqXKkkuaeZz3fPUdIzy6uPThynOalxHhEpRJKbl3Lnd3a9snHWCDg8kj3BfLlR/M94TmP7/ALYlgN2GM2e2Ddoa0y1AKJ1aFChvgFJJACrYu4Y9QPPOtl1cJlBd0C6QMqwkAAC9mAAhyTISnAwmkFy7dPKFBKWGp1iLsi9KjVZ2c5JBYd8Wg2j1NMx1aqWtDEUkpHQgg7n6X7RfkmIHRS1LUSi5ILgkEkFwSQbkE5yINJ4XKoCPDFD+7sD26QooKKmGtSDSKvduXPM5NuUCwIw+8G1AqIo1aUk2IBSX5UgM5LF3NrmvsIWmHk8FkbSkhw1rZLn5m8bPCJNQNAs2SSLYs/f5WiqQTf8AbQMs4ADuxyXexGbW6RLTIUeVOtClFzZn3NgTjBbYC1iYy0tk8LlD4Bht8W29B8h0hsBrRRI1LzFTBqk0GnlIYAAubki5Fsb9ogKlD/u0ubAWZ92O737DYWgOhBjBFChJooOrBUpRNVtk3SGLBrK/PMN8KlqFaVagTlBnsHSb5ANv7QRaiMjScRkUc/xw/ih06ohk3km2SNt73uLNAE6aWEJV+2MSOUku6y7EdiL/AOrvDHHJ6RNAM2cghIJTLuCCSzgXexwxP5JTlgAVT9SD7zW2exbF0k/PYcsUbTyUylgj2tTgliSRdxgsyrP5kQzMngKB8PUlk0jPcOxOS5ubxVzNWhTkztWKS4DG1yB2VkG7n1FjK1SKQgzdTVaYSxKg4sC1rM5F994A0kC7I1XMlQNdgHD2GxLMLZMCAAuBrLioX3xSXFsbv/VfWasGhQXq+aXYpbbluN1Gl8ZVa5S2pmqSApNepNaEmp08ozZQO974YKblSWC306w1DaggBd1PdxcdzsHFtohwsBE0IbUl3uuooDBJcktdT4uHBwYVQisFIm6lKkUAqbnUFc3ugG34gSS1qOxi14fw8yyPxZqwAzKLj8rejd32QoOskhS1v41mPKWBBB921yG+aohOShXMUagEtYOOm22BEtbPSmdUVTeUXSA6cCzf0Fy4ucCE0EN4s5+w6ZP6/pFGtXLTdkTqixLYuAcnp/WNSUpISaZ5UPR2uXu2R+UDJso+JOISzgWLMSTm/pv1zDml1CT4d5hKQ1wLvZ17/lAV00Az1/hzufkKh7uwf+b9ogEJqH4c/lZNXUOTfqLkfTeCalQuy5wJD/MN1+YERTMBrBM/AuwJTzNy9CQq/Z+0b+mTWrQApI8OeUpFFjYjqw971aGuFJAU9M8OCXmEkbBs2PR+8ISCywK9Va4BwaRUxPQgNe8PcKWFTVkKnbuhYNIctZ+lLfox5tGpukSsc4Sbgu1+Ugi/oI0rRJdb3E33rm/KBbpZIx3hLVSyFTFe0eGk2pLcppSbFWzMpha5eA+MaKfa0VAggmnDEN82Pp3jfyrF4cbdxZaXShCiXKioMVKJJtgdhc/OKFM6lN9KUpd257d122PmwcjpD05JFTzjXYMlC81VikDIpTSW6E7mITELKQVaxAF2PKMHLvdnbpd4lurx4zjMgaKVS6xpSCwZPNcFJO223S4drttCAmUFJ0q3ULpClBSaVOMXZ0g9WAzBdOoux1SVLWLNs3McHdIUH6eULaZBSD+3JPUlrAOcVMQxF88rPkRFHkgAFaNNT4YTSk1AklwQkMzIFgzjIDDIkJAmX0Z5fdIqyA1jgi1rbuWcmM1EwghJ1dJ5QwlkgukYbcuC+1Y7QSempMv9rpICjcEFYJNykEHlZgOqcHEBoJS01R0tKiA/vcznqEvZkmwJt2iOnQlASv2ZQW5ZJqJASxFIY2ck/NiXuTTqTRbVAAqJCiWN2sai5wr/AMuwg+l4ZMsoTypJY4yOxe1n+fWATM0OJh0SqhewU78va5yPTvA5M1JJUjRvbLlsENjO2Mv5m2Vw+aZZQqcFGqqop2/dIe4iMzhayUNOIKUpSckKpqueZwTVcvtuwYF9TIlpBI09XKFJSlKhckhQYBgzA3zENVIZZCZIKQbEJXslw7EBblSmI903yYZRwuaxHjqIKClmG4Z8v3sRmzRNPDpgq/GZ/dABAT/8i4uQ3RukAvpZPMAdOEAVNym9QO4LJ5QgEHcsGaHOBkkKUZPhEnfJsLl7u77QJfDppQB45e92F3ZjYjF7FxezMId4dploCqphmOXDgBh+v+IBxOBGRtMZAIcWWUylKBY2v6/3ikOsmJxMV0uxwe/lGoyIp6bOWJbhan8RntikWwzRrUTliSlQWoEJza997RkZAKT9XMcJ8RTEAn3d/S0S1WpWESlhTLUk1KYOWJYG1wKiW6mMjIKLrZq/GUAtSQGsG6DqIhwyeszgCtRF7WvYHps+0ZGRYlF101YmKZagGBYM2IFw/ULUUOtRcOcXvG4yAhJnLe61H3ulve/pDClqIetQIGx6gH+UZGRSkNXqF0/4isduj9M3aCTZqx4hC1e+AL4HNj9bB3jUZF4+mamZiwlf4q/h3FqiRa1uv9RaHOFzlGYkFSiDKcg9eW8bjIy0cm6CWpTqS5d7k5AAdnbAHyEQPCpJuZaem9gdhe39z1jUZBDC9GhTgpBBL/8AxbbtbytAFcJklISZSWFwOj/8ekZGQEkcMlBTiWlyGfs1LeTWiI4XJDNLTuN9wx9W3jIyAmrhck5lpNh/8bD5Qb2CWzUBgKb3sLgXjIyAgOFyRYS0geXXPz/kOkMSdMlIpSGHSNxkBIyxGvBHSMjIDfhDpGjJT0jIyAwSU9O+8SCB0jIyAk0ZGRk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73730" name="AutoShape 4" descr="data:image/jpeg;base64,/9j/4AAQSkZJRgABAQAAAQABAAD/2wCEAAkGBxQTEhUUExQWFRUXGR8aGRgYGRgcIBogHh8bICAdGhwZICgiGBslHhgaITEiJSkrLi8uGSEzODMsNygtLisBCgoKDg0OGhAQGiwkHCQsLCwsLCwsLCwsLCwsLCwsLCwsLCwsLCwsLCwsLCwsLCwsLCwsLCwsLCwsLCwsLCwsLP/AABEIAMQBAgMBIgACEQEDEQH/xAAbAAACAgMBAAAAAAAAAAAAAAADBAIFAAEGB//EAEMQAAECBQIEAwUFBgUEAQUAAAECEQADEiExBEEFIlFhE3GBFDJCkaEGByOx8CRSYsHR4TNDcoLxFTSS0qIWRLLC4v/EABkBAQEBAQEBAAAAAAAAAAAAAAABAgQDBf/EACQRAQEBAAICAwAABwAAAAAAAAABEQIhAzESQVEEEyIjYXGR/9oADAMBAAIRAxEAPwD2lRvE44b7T+w/9RHt6ZCkeysjxkpVfxFPQ4PM3S8I6XiWrlSJUusyWlVSTOYFbzZgly5gWhS1qTKEkFKSlfObviK9Gjccpwni8w65Upc2sFUwUJp/DCcVoKEzJYswWStKypwwIaGr46saikTSAZq5RQqgUtLWUkJpqupKWUpXNVYMQwdaDGwp44uZxKcESTN1S5IXp/GrEuWaphCfwqSguAC4QOdTljaA6VU6XPmTEzVhMzXJQuVQilQXJlAqLgrSoEBmUAGZjdxjtkbwQGPLOD6ifLQmaiaUrmaLRfhUykIlpKymatCRL5RLSonBCa7hQCQLJHHprIE3VeDpyqa2rR4aqikSvDQVrkiWaiuYxSlleEAC9QgY7w2MSmjePM9dxKfKmT5g1C65kvSKVWhEoIQpxMnBCkKMqnBqrCPE5gWDR1/2l1KZMtZ1aafxaSmiqfSpNFCpkgS9Sv3k+Gjw63dJOwenyzEJsxLXID2Fxc9upjl/tHxNaJ2nSqerSSVoWpU0JQSZg8Pw5R8RKkpqClmlnUUMDl+M4drtQiRoUBSJZlaeQrTomMPFmKrTMABkzFrNPIRLKVJCiTYggj1qQu3fftG9Ui0eUaedP01YE8ykTdVrDMnr8FBK5c0IlJK/AWCVJKlBJS6qWSQBSbg8T1pSqcqepJlzNEkyky0hCvHEgTXEyX4oH4iiA6Sk5wwD0GWvlF7/AJxtOY8pXxOeqZp5iZq5+qQvVrOlKEhMlaZGoEtPKkKAPKkVKNYNQh3hvGNXMZKdVWlczTpM1FExSCsrExL+zolpLJSaCFFBzYgRR6JJUzjoYjrVhsi2e29+keecP8c6/TKnaiaaTrZCVFMoV0TZYQFNLAKlIDlmfwQQ3M6P2m082WvjE2WFrTMHgzUBzUhWklBExKd1S1qLtlKl5KRAeryVCl4XA5jHnS/tJORqJcsTVJSmdKlLlKoHIqWnmCBLKikrNppmJ5uUA71mv1Wsm6Fpk+fMM/QKnLFEoUrQZLBATLcBSZigQXJZwzQwet60cgHcQdI3jzOfx3VHUpSmbUkTUiWlVzMk+Gk+LQiRzlRUV1iYlNQpYYLf2X45rVCYkNqpiUyiVLmUS3NdRcacLlTSUpeQpJpBHNsZg72bODs4dnZ7+flEpSgCzh2dv7R5gmZqDrf+o+EoSlTjp6wrmTpyRKBEspwJ48eovynDQjoJ0zTolqSqeVo0+plqVSKpalarTC7opSAl1klKmFSmLNDB67KyTA9RMAuSAB1tHnnBOJaqfMRJOomIR7TMSVIpUTK9nQtAExclNQ8RSmXQHAYE2MVRmzypU2YqaqbM0OmspCaVFM+YFctDOAym2Mwno1HsCzaIyxHm0zjeo8eUnx5wnL1c+UvTlCQhMtKZ5lUkoe4RLUFVGqpWWsMfaTWLkI8IzFLGjkeMShQpmGYhM9Q/DPOlJWSAlVOaTiGD0yNqPaOZ+xevnLlTPFPiATCJanWrlZNq1SpfiAKKgFhOAxcgk9AmaSoDvf5RMB3jQMC8a+G9RuY0J9yAL+fSGByMjQjIop9dxMy1EEWBGCHuFEcu45Tf+hYUnjgPwqsz2G5CerZLZ74vEuJ6lQmU+z+Imn3vM4sDAZGrniW5kB6SSA4chmABT33PwmAnM+0CAVDms5sl7Dfqz28/IsVfFwglMwEMOxuEpJ32rSHw5ECTqJpL+AGucXektsG6fTNoJKnzFJmVSudIKkmkkKLGwtnGDvDREcbSKqnBBCQLEkklmAJGQf00a1XGAlILEkiwG9yAOz0nPSBK1awtTadRSGCSxFTttTYN1taGlT1lKnlXC6cG4Z3HLg4dmvmGiB42kfvM5awD0hzk2DMfXraNHirzEpSFGos7AM4UoPzYIT5jcCAo1cwkFcn4v3S4AsTjoSdndg8Ela2YUqJk0kMcHdW7ByQCSwclu8BkzjyClgFFRCVAMPiZt7EhQPl8oFK+0iGNVVs2Hfu2GJfrGka6cymkBwk3vkMAAKQVZdxZrC8DGsnAkezge7f3nqYkWTchzfAIuziAa1nGQhRBd0kOzdu7/ELd7OxiEr7RpcgpU7kBmUCU5vte12vEU66cot4DEkCouwuz+7sD6uWwYyVq54Sg+ACSVApAai/Ldum7Nd4AcvjiSs01MEFZNsJI73cKBG3VoYkfaGWXCqgQopNgz3sFOz433gc3UTSmWRLCSrLg25mO1g17tn0gcrV6kirwUkMrl3BSAU3bd1JFunqE5PGxysCULSSDbqdiXexLZszE4NouMoKaglZBXQE8rvSDuRy/poXGunFC1eEykswIUXcEuzObgO2Kh0MFm66cJdYkcwmNSxLhs277h8QE18flFmCsFW2A7nO1Kuh5bAuI1qOMSqKwFEmogOkHkbN2uVJbJ5gY3P1M4KUUS6hkJKSA1KL17mqpJDYGzXWma3UEFpFJBtZRe/MzBgQ5Hd3DgEQDSOLypilICV1MQpxYWJN3azMWe+HhaTx+QlBUaiRsGJ7EUkjA/Rg8nUTSbyaQHDuX90npdlCl8F3FoR4XrZqkOiQKSkl73Lt07N53xAMcR4vKE4SyFHZwxuQDh3AYguW7PB9VxqUkqSaiQSLUvylrCp8hvrYXhFGrn1KJkXCgBk2L3/2sz4JvvDHtE8oUfBZdZAyfhsW7lg+L9BDRiPtDKCiAhbgX9y2LNVc3OP3TmCTOPyHZlEV0VJYh75Lv8KuuOpAjDqJ5QlRlUkBRKWKt0AdDapWM0WyIWn6zU08unpJAYZAN7liGaxv+6RZxAMnjiEqKFJUCFKAYi4SSHDkODSq2XSzGxIJH2glKuETAfD8Rshg4Z0ktcEPi3zZ08+e4HhWe5L4za9yfo14hMnzwpVEl/eAu29i5y4D2/eA2MAnqOK6fxE+JLrXKPiIoUFpdimpCiUuWWoG2yhdofl8clOsUzAZYL2wxuHBIF/iJA7xLhkyYpZE2XQyQx6nft0Pq2QYtEyQOsBRab7QyFGmlYJIGxHNezG/+0XezwdPHZIUhIdS1EgBJSSFOQxchjY56RbLQI2lAhooV/aSS5dC2pBfl6qsRVy43Z3fAeLXRzZcxAUnBD5uHaxY5xBykNGxJAB2gDowPKMjJeB5RkBXanXUKYoUofwgn+TN6v2iEziwcp8Kc4/g6Nu98/TydTiak1qaZMSUJBUEOXBIZh1tfsYT0+rSS4nTi72aprKfL4ufQdUvBeaPXBYUaFpb95LOz464+ogSeKiojw5lixNNh3HUeQimSUpSVeNOoDpIdyHBYuDf3XcZcdb7mTShRSZs1kkOwCsWZwSQ/kPhPV2KvJOtCwpVC00jdLE5wN8fWF08XDEmXNb/Sz/WFZurlqsKw6qsO9mtf17EeUAmTwhakeJMKqSCWJCXIvYi423YWyHot5WqStVPhrA6qDDfF+0D0etClqleHMDE8xBpLNg93t5RSHVgt+LPuBt1cfmQIs+FLAnLRXMUWuFB0huh2zvfzcOCfEftZIkTlylIW6GuKWukGzqGxEITPvA0pJZMzOeX/ANo5T7eICtdNFIJFN/8AYg/ryjm5uqSkAICVEAXyP/6z5eccU8nm5c7x4/rfxkm16gn7faYB1ImgbE038ub9doTk/eXpqm8Gd0/y/XK7R5WZ5KnUxJ2GW6Dp6ekWGnkAF1gAN7rg3/27Xjq2cJ/XWM31HqI+3emVbw5nnyt1zV6f8RCX94GnBp8Kb29z/wBo4eWuS1w1veBB+kLq0bklC0L6h2PqD28o5+fl58r/AG/ReneI+3+mBI8Kbh/g/wDaHZH24krBIlTAkZUaG/OPN5XC2dUxgnLA57QfXcTTQwSAm4Zn6Ni0eni/m3vlT6dvqvvK04Fpcw9CKL/NUEl/eFp29yZi70BuzE5jyrQyVTSEy2cuCHApAbme465HSL6f9kCAQJqahlww8nS77v0j0zlL33FufTs//r6R4BXQsczNyv55aGD9uZKJKVrlTEPYJVTUTsMs5Z7mwuWDx5cuUNJJWZiK1JU9LuADuKTYs5FTfSOb14XqFLmTwUoZkg1JANgaLupLWdrkj02y9g0/3n6clREqaXNvcv0a7waR950jPgTW6goP848t4Rw3TqFE2aTb/LJLYyzFQfYEb5jnVa8qUpYASKylCcOLkO2CxP084XpXuh+9CQ4HgzA98p/Ifq8Xn2a+1UvWGZShSBLa6im7vhjtHhPDgokGphYEkDyABybXYYB+XoH3ZamudqUpDJQhAAt+8sE/MN5g+md7XHop4sHITLWWC2LWJQWZw+S7W2gcrjJJU8hYYOMXu1nti+f70eq4qgTQVS9QPDUpLpRyl+V2yodCLWiuGoQCpJOsTsl9iB8IBIPuuzEfO+sMjp5fHCVF5E0XIHcdT0+sMTONkAESZhcObXHNS3R/iZ8XjmtDNSkhIVqj4qbVAujmIdz7puTdyzdgQa9YM0qJ1aV2ZKCG5QQCB/uc+ZewUzDHWJ406gPCmAE5IYefaBp42piTp5jAOGDvmzNY4PkdrPxzhIBq14ckn4ibOMZ9cAAERZaVCaZgV7atKk0EKL2Uk3QAbWRk3BW2TDEdbodRWHKSnFldwCPW7EbEQypQY+UcMgJPLVxC5FJfBb0CcA7i7vcxecBmhSJgHtBDODPyagbJ8iIYmukEZGRkBznFJ4TMbxVIO4CarNbNknP0iK0KQgKVqVUm/uNlyOrYJg3E9UUzWE1KAEuUlDlruQf5bZ8wJnvL5pwJrBJCAQLPcEWAZ3/KCo6rUEkEagpBAUkBGxum58wLts+7rr1qCT+0qDAD3VhyAx90gAk3t0F2cFrSaoVJeekgnBS1Q6An9D1vDTau4fUJIGRQxLZe2SAcDyexgiSNQEK5p5JYKIUFWqvgFmvghwGvaMM5gVJnkJUSByVF7PboKgz3DAbXlN1JStVU1FKV3FLkAZS7WYP1YP0MSE1XhFQnjlL1U2AYMCOrkQCqZzIKzqVKAJS4QfepLDqSM/KLHhk0iaULnVqb3KGZsl/WFppm1iX43Naxl2JIO+MPvDXC59S0tNC2Sqq1y5tcWcAM0FeQfeZqF/8AUZ6BZIoGWf8ADRc+p+kc2NMpQZJbcqU7eji/yG0dZ9vtO/Ep5Nkmi4BJ/wANEISNJLY01E297BbbpGeXkklnCzVkv2S0+iSl2BKjuT5WHTH6eJlFjbvnDQ3Ok0k8mP7YveE/Bv0HSPn87yvv297znGdNpFzZurk/ov0EXHDeG0kLUkggcqXwD+902t2jXDNKg85INOVFwE97794DxHWhnU6JYIYl+dyACQHLOfrdg8dHg8Fl3l7c/wDmpa/UixIDXYAv1iem4TNnTfDlgElLgj3WUlib2wrfB9IT0XDZmoWQEOHqdg4YMb7JxbrjMd7wriOm0MoyxLWidSCUEMpZLgMTyhIINibC5y57Kip4fJl6NNMxBQ5cVAfiFObpLHsH3fcxQ8S49MUbKpBUQlKQHAG6rO5sWSzOPUfGuOqWtCZjrnTSqlKQWSBkJfDNZ8kOegpJvCiVAy1eIGCiHLt7zlJuQMgfFUCe8imNObzipgpzWoKJPcVAu72GTY4aN8Q0qZkvxOYqIZnbvuWIFsG7H0R0OnpCnqAYlnw6RcjBUTuPIbmL77PcNm6kqRLew51khh2JYisthrW7xcIf+zH3fyZ0jxFzFocmgJDWFiWL7gs1mHeEPtB9kJWmmVJU8t0oJIAUVqcm4YnlvbqReO+TxTwEJQuSqWlCaUsQU2DAPb+scZ9rNWJkxABdEtNRfCpqzUS3azfSM5+tZ9qydJTTyBrMBbl7265jovuaSnxtV/plgYsHXb5vHISXJdvy65fzaO7+65P4moLF6Uv3ubvl4zeHql5WdL4cUlCbMQdXMJKygIEsuhRUlmIGA7P/ABC+IUOtRUpPtWoBCykigvazhsjvvUHyIan6s1rA1NBCzbwnI5iKTa4ASWOSGN2iK9SWBGrsT7/hpIvYJbYuhRdvzvrCAyuKIStMxWpnKQRZ5ZAvUkOk8xYjNJDth2gaJ4dTaudYFZBlKDBwGBVgOdzvkZh86mpRbVsGHL4THASSHDklVw3XeN6ScqaTTrXFv8tNnfc7QLCkjVoXMqRqJqRWCQpKgBUs8pKrBNqbdd7AS1PFJViNTqAFElghVrPbcgMzB27B4eGvplkHVuSeWZ4bMKbhmpZwL5e0anauYlKSrWMFE0tKHMwZWzhlHtFYS07TJSf2mcxqW5CkkhNilw1xQos7sVFrAiw+z6wUKV4sybfKwzb2DAb3b6BhCM7VmUjm1RKihKkkygGcliwDBxZj07tFlwybUJjz/FsLBITTYjzL/wAoai9jIyMiKoOIqUF1K8Pw7DnBJB64xYfJ4ElZNvE05AIJZnbqehpDfkRD2rWsLFJl0ukmo3Au5A8gWhFUhNwE6cCwQLX5gAPUOGG7QUGTNU4QlencYznoOmfr2gqEEKsuRTTSSAlwqgucMA5e9m+sjpiCKU6YKBwAxDb+Yta2141L0y8qTpxUQ/cdnzh+n5ABTCpKff0wBLpcBiHZ/S17t1hzTzJYSRMVKc5KaWI2cHoIDqJSn5kaZg5S+WJJe+z3t3jSUityNOQUh1Wd2Jfyd/Qb7EPmfJDLJTzAEKNN3sL57QbR6iUoshSCT0I2scRSqTNIJbTkJ5aj8I6dBl82bd4c4IGJFEhPTw2BxlvXt9YDzL7wv+/nZ+Bmf9xEc5KLkinzz9P1tHT/AHgFtfNsb0N0fw0xzjhNnLnr+fYfnt1Hy7x5cvJZP1ra1qdZOCAlIfJqIdumQx6fLvEOFaQlYBK/4ySXHkNr/L0iMx7NV5sovba2IjoNdRMukkEMoG3kb39ekfV4zJn2zautUpQtQpMtNwlnBbcnB6/oxvU6Q+EVTpdQNIulwHw92KnDs/S20HDTLoWcC27ZIbCvMQtr5ivCSlZNCVEgAWwNspV9bxR1P2U1NcopkzEJmFTlZBdQIOEliCktknB2tAV8FnLnUTE+IbvNSXbdzf3iLUqcYtYRynDpXiArBWkhmVl2JN6ndIq+mQwazPHpspCStbrCSAziWxukrYEpJDFnUbPgupYRYStMhKyJsvKWE6UAhYc/HLI8N3BLp6O0L8U4LLUPGI8VIU/iSqgUgDC0jmQOtz3IxBdPx6VqGE0hyOQMnmb4qt3GGAyc7Bna9lpRKrM/+ElkgkvWRanYb+UZ7WKr7PhGomhE8lILkluZgc03ubM9wDgR6TpV6bT6dMuQBT8KEXKibkn+IkuSfMxwUz7NEpAlNWggsa09nCpanSoBwDjyhKXI1SGAUVFsLQlR23Cg4D5vvcxrjZS67riWooQuaopK2c4olBrgP7yz9ewjzniIAYWSC6m6FRKrgWe+NrepdVr5qgmWVXdwlgwUBdTfEEgjs5a8JniBkzkqXKMwBVkkhJU4eoFXKsu3Luwta85d3CXpWyeJVTFBaSlIPKWUbD+IWZ7vvHo33SaoKXqgKgQEWUGdyS47XjjdTPlzplUtXhzCby5gEpT4YAulTYJBP84637qmVqNSeiE3Zqg5uXD37363eFmtWZ3rr5k1dSleLJapabpJpY/EWs3KS/8ANxDXTmWQmdJHKzFiQxuWA6gv+Vr7mJUDMAVpQKiQF5dx7zNzA5ObCJKLTCx0lFBLBnenNvhtfsMRGdqCZyh4gVOlqpSoqASHTcu7C6QAzNmDy1L2ny7iyTLyxN2a5qBtvdmzCKzNB5To1BmYMHcHlZ8djsTnJe0+nmqUhRGmUxZ0gm1QJAPwkZ/1dIG6LN1wCCBPlAhYIVSGCWFjZqiTtm7NtvVziUpInS2CEk8tjzUlQtglh/KN+yz/AHW09P8AoIbHbcPtEvA1Ja2nGQeVTkOSAOmxhiKwauYpmnSiGzRYAFthcOpgOp7F7ThU0qqeYlbEe6KW6g/36GFJennBn8EKcuUp7BhcXFWd+8W2glKoNdDk2oDZ3L5MaqLiMjIyMqo9dJKpjiUlYYXJ3vYB/r23hWXp5gU4kS3d3B3G7P1H/LXLxeQFTLyDNxespHUBvMCBJ0wUmhWmITWHdbliWUp3dgEpt6QG5chyquWitV087u5U5Z8XP/krYkQbVyyrEtCjSRzHuWDPuw/raAGVUhIOnBazFdwE3BSehc7/ADga9IHKk6a4Fh4mS92u25OOvaAc1SHLeEhSAAE8w6W3szj6no4VaY8pEpFV35yG90uGN3UHfPKDlmWVIqd9MkkAAATBzAMltsAQSZI5a/ZqiQ1l3BQ4AJTkMlPzaAMtKkFSJclFJNudnbdnte7iGdFJaYn8NCRRchVwdxTuB17nG9ZMQrlHswZF0fi3BcG3az/pi5waQRMB9n8Ox56wchO24LD5YgPOPvGn06+YBzKNDJzehLA9f9Pqe9HLAQ5KqlhnOWO4HU3z5N1i5+2swnieqchkiUE22MsEnydhb/inTdRIN/kzb/r88cnn5fDrj1vdq9ZqKheo+f8Ac/0+cBm6OpLkkMbKIu9+2Hz+mMS5CQbnbqS38zDPFEgJCAXKbOzPs79y5jn8fP47y/D61U8L1XhzAlfKNlObd/8ASY6WsP8Ai3/jHrfuLRy2olVUgm+ygPp1Kf15pTlKWlKfELIs2wY4bsY+h4vJPJN+2ZYudTrpcxfhoClygp1hygLHSzlj03ZsPB/FrVUtkgFky5YZKR5NzKbcjy2bm9DMmpBSDY3cgMO97OenaLHT6yjKvFUS4UXYWwLi3oY9sNGmECaeXlI5Xei43Js75Nsm5h3gnFlyFVEJIVdQUWUD8yA/eKpamcRAXz+vnF+Jr0vhfF5U4qpWyiyaSGUMkbON2Mc7xrVIWiZLSSES1OZlj7rH8Jt3dL9iwLvFHw+YQvcmwv5/T9dIzX6gTFqQxplkPvUqzJ7AGzdR2jzska3VgrXpMsqIrKEAICwStS1ZJLsQA6buSyT1itmKFwWOQSXubVrLOCEpYBxEUrD5u5YjBJybbABh6mBK1SRWz0UgMT8h/uVc+h3j0P8AQXsaDcBSaRUBkAYQB0Uq5JAFifT0H7sHE3UAhJNIFQe7EuHNyX6xxOn1BABUEu7nzvbNmFvn69f91c6qdPcF1ISXazO//wCz+RHaM2/Q7XUJQCShEtRdVVRFioh3JL4Wr/yGHhRCAkqJlyEsCU4363uGKjt5xKdoJpmTCnTy1BVQczLly9R6AsDT3zEdbw8g8unCkpCQiqYA1hYB7MAB3bdohlDMg7ytOCTy4vsN7t+mZi9ppxQOTwE5qAIYEKILXF3zfIaFF6ddCPD00tVIf3yAlTqcC/MxUd/iIhtWleYsjToqKVcxVkqB+EG4dgcZPSBmGU6uexYSMe9UTd2FhsTaN6jiUwFQBlgFvDc52II65xANLIUj/wC3TLQbE+JlnKbvbmpALWjF6QiWj8BINTUiY7e8Sc3UCH9chnh9oXlamerleSVdiSb3bsWfrh2i14VNWXCyiwDBBJ+dy3/MVGmlzEk06dCWY2mNdt2zdw5yOmIuOB6el/wkSwGACVVXu4PRnHzMW0XsZG4yMjneKlPjNQtailuV2AvvsfXY+qqpACEjw5zEOzhwSQL+iQfX5T44oBajRqVGkf4ON+4v/bvA9Ur8YoKdSxUlNSbI+E1OA4F7n+E+galIoI/Bm8lxe1j5XekX/MuSb2IB0iXMtSt6mc9EtZ2Wp+49YBO1I5uTV3mFRAT3KbfwEqez4eIaXV01fhawhQZyLjdxdwbs4eAaOnSUuZMy+Q7HlAZ2bYkBum5heeCWHgTSA4F26N8PQfQG5vE5WnRNJmtqJBWoBSRycxQm5YYItV16EWxWlSlaT+1ky2DhVlUEXV++9IfcgwGDTBQSkyZouHU9+ZnL5A5Qbdu7WHCJaUkhMuYlrOcEbHu/TZsB3NQrTJqt7YOyVWAvseXBxDvB9KEzU/8Ace6TzqJTzXNT/EMP2PqHlf3n6GaeJTZspQqAl+69Q5EuwwsHp3x1puFceSpkzmTtUBynz/dv1+cdl9vwn26a7YR/+KY57V8GRPFSmSprKAHN/qHxeef58s8nHy2+PnGZduNrlsXSbu/lvfpBtaPESFb2q/p3H94p08N1Gn+Fxcs7jfrSQe355gs/UzikUyglTtUXAHlzAf16ROP8LZcl3jf+rmTApyilyrHbfsNnJYD+0VMjQrmFS7B1EkiwBJJIHk727ZtFt7AVqqmqBDlkptvfDN6OT13i0lyklOAANh+uxjo8XinjnROOKhGnUnK0npZj6dRbpiIDTKcW32/mNosZhf3RdzUSc7BKRsA5zcv0aNLUqgA3vYAx7GKzxPVoko98fr9ecHdje5OY3K0ZU9KCQm5YEsHs/S5aLpg+gmCWmZOKSSlIoBuAo4f6HyfaFZ1gADSS5c2NRupfmHOLu/SMnahCEplkutR8QgObPT5HJ+sSnacpWQ/Rz22SHDhyScnaMT321PRcJBZv3cM/Llu1WcdIKGFzkEmwd1bC2AnGBAxp78wu+LEEnbyF/mYYVLHM6sBnO5yQG7N5WMatJEZE+gi7mrqA/Vn64AyRcOWjuvuoZU7UEfuJvZialOfUufIiOGnikKlqfACiSckgUs9mCmZ7EnOI7n7rSxmkAh0gsQ1wQ7XNrt6ecZz9LXVHQ0zJkwaZZWJjpaYQFXJqzYcqXDbtcQObwxCVKT7MopCSQus3IBs3U7N164Erh6VzZg8OeOZRqqZPMpJUxawJNWDZJ6mI6LQJUpKFS9Sly9Va7DIBLPmzeuYlmEqOk4cCG9kUHIUKpihs9zlux7Wyx5Mi6VHSLFBCR+JcJakFnYsl9z9XgshIl1FMueKT4liSC9KSliBVYYYsLgixiCdIkUqEvUKKVhkqJ7kKIZmqT+R6RGkdbwpPwSCqlRDKmFilgqwCrXLAHpfLwuqWpcqlWjUAgVIT4pL1kVJdwXybw0mQFArMqe5OCz3u7DYUsXf3jmpTsLkpCEDw555ipnLpYjJAwanA/JrXWartXpVCaSNIZgqerxWdyr4cWcG72MXn2eqSFJOn8AOG/ErqJue4bp39YqZslIKlGRPNT2CupBsLM7keVWXL2/CZYStQCFp5gHUXBYkAp/M+cW1l0MZGRkRXP8VUyzzrQ4A5QCB/f9dIXSsK/wAyaUpYnZJa5Dk4sRc4Fzubxe1t4p/atWAx0yVcxAIWBZyz3LOBnZ8HEBDh+rR71UwpSlmWHIfud+X+VyRCydQH/wAeadrDsGwrGcbENsS2nU6ylJ9mR3SJg6D4iQNzZtsxNOo1Ql1DTIrqYy/EF0sb1WAu31gEqwS3iT2WmxxgEEu+bGw/pBxrE1icFTSkvyNYMnBBwbvaJ6nVauohGmSQ6gCpYuzgKZxlh0z2cu6NU40GZLTL5VVJBqIVUKWUDdxfG0BTy5oSoMuc3SlxcBn83ft5uDdcPlEqMytVKr0FuWzNZ2Y98/VpKLY+sYg9mgPKftzoVr18xQlLUDQ1KVKFkpyRbrbtFR7DOQQRJmFRueRXbNiH9I9W1U8JmqT4tBYmml2FAuT2Yqa2d4Rma9NQ/aywIt4edyCQLY2veM8eM4+jHDiVPWaTJXu/IWG4a1/7wpO4XO3lLvtSpg79B+UekaeeCT+0qUS4bw7AscW2zlrQNepBFXtKuUsSEXfJDC2QW8mvd9K86PCp5/ylP/oUG+lukNL4VNSC0tZ8kK6eTx3c3Viy/HWUpKahRly+MhwC7QSVrKbLnKUzOyUh3Y9XHfcdrQR5j/0ycSXkzP8AwX9Ld4NquEzwgfhTCOyFdN2Hp6R6XLUVSn8ch0lb0pcBIuGexLg+kCOs5VftS2BCSRLfm5u13pJtblHU1XR5J/0icS5kTice4v6W7w5xHTaiTp6ES5vMQTRKWTbY8rsCdw1nHf0yRxBFlDUTAEuCPDJd3IckX2by7hhqmpUSBqpjJuHQbAKpuSOfmIHodoaY8y4twCaSgpkTHCWcS1dTuBbY+ggut4TqJOEzJrBJLIWoFwMWcMTufhMek6jWJUG9pm8oyEFuZRayRzXS29knrCM6fRMA9omOWsUEu4BFhuXFuj7sRmePvafJ57IRMKS+knilJJaWvqcBYFZYA2O7B2iJ4dOQVzE6ecUyw6UmSsObsGa7nscdxHp0tQpQfaFsQU1UjNQVUoWYtbFnxtBJeqCApK580kJSp6CGBVb1NSR1ZOHJfeI8gGm1pMyrRTykCpLSlOsD3ndiCSzDJG1o6X7s9MuXNmzDJnpMwIQUzELRQ3SoB0hrt1jr08RSXV7ROYF/cJbo1Oxz/QPHQ6aamah0uybEkEPYF2N94pXNq1CUzVA+1h1OyQSkGo+621T56iDpnoaYD7UakE8wGxblOASVeTB8MYP4qBMbxpnvtTSogKKvdPb5WHlGlcQl1kifMY1MkoVbZxbYl8QCydQhgv8Aa+ZwwcUsf3fyHfDsInoJ6VFSB7W5SRWrYWJUD8Js2H+YMF0+pTUlPizbukAoNyXAJO3W/wBIgnVpAczpoDP7psM3dXQp7OkfxhWbIu05piEzB/3SjTUKnIukliMuzWPxN0MDUy5iWOsTYIqBsSCWKnd/eJqx57rabXJKT+0T8sk0qHbBIfr6b7uInomzg06cAscoYpG5y9jts9t6ngr5MtIKz+2qSUqSyiCCFAA8qsENY5v3MXH2clgBRCtQq7ETi7EOeXtzNb90QSbwUkEePMcl36Xfr1/4xDfD9F4YPOpbge8cM9x0d/oIC3jI1GQHP8RnFMwjxShkhwUk5Ju+LsbNtETqSAAZodKubkNw4t2LBV+jnaJcZ1ChNprkJFI/xQdyQzs2ws7ntCU3UqdSvG0i0B1OWJTcM4T5bZKW7iKP7UQVDxgkuWFDt0Btdh8/zLL1NSqhPSEy2rBSz7ZOHI+vzDw5f4avxNMqYVAgouPddVWWJCVl/LyhcalViNTpEnDjHW57u7ONrm7htfERUse1JSpJIPJinI6OAD6g9IlJ4mFkITqU1vd05BuGBxb6KT1EH1UlS0y1S1aYrpBWopqBqKGUlr0kpOe3SIaZCkySPE0yZp/wyAKUtYiwcs6v/IxRBHFEUqWrUggCn3KaScEgjPKrbHpBOC60LmADUBeeWliW3BFt39flrUyqpn4M2RQEB0KANwS6gQMUq+nwuTBuAJIXzTJKiUA8qGV57MCKTi/QRAbWTSJikiaEgBymh8t87nHcRXy9Y5UDqUqYMlkFwXDlh724/rFnr9POUpVBlhOHUkqNx8s/kIjp9DOChV4RGVGnvjvbfz62qFNQtSE0iehISwICA1gHdma7lhgRDxiHJ1SQ4I9wOCH64Lghm2aHTpJpKry3a1rAvfz39Y2dLNCSD4ezMhhsLgv8Lj1+RVfq9UQSfaEhKvdHhuADi4yb+t43qNYyF/tASAmv3HIT9HORa7/KDp0s8l/wmHw0m13LH9Zg8/TTWHMgOCDSm7l2y9vd8ynpaKiuRNWPw/aOZ2fwr77v/CfkYYVqliXMUNRZKXq8IMCCMYqJFvM+kFXpJ45q5f8A4X+f69cwcyJ6kqZSASTTy4D2frax/RiCtna2gEHUtQ1Q8N3Asb/vE2tvZnjNNqFcpGrHMXAEocwJpDZu4YQSfp9RT70pOLUu5a+3y3tvFwmSAE2FgNh+t/rFxFBJ1jqClapxU1peSCHFnsx/nsYHr1FSVU6lqXUSEHqCwfYEgN3YxeSZCanYC/SGp8lLWAx0EPSud0GpKQgq1TgXI8M87l/TlIDDsd2gPtPvvrLNSk+GzEtf+Mhj5Rf6fTJcEeTf06RHWSbiwDdv10ixL0oNTrLlSdTy3UAmTYDAD5UzjzboItuB6gLlN4vjEFioJp7s3kdoeCEsGAPp+ukClGkxcTWkJN7+USKmF2cRUTdey1Dx0pLkAFNgQvyFinlN9rG7xD2kqNC9Ql0k3pb3XF8fFnZk+b3RfqRUHOIwuUsBaKw6iYaUJnS3INik3tlmD37gcpG9g+2lMsVagJUHINLPUUsaW925AN3qG9oxrWG9Twxa6aJxlMT7od363HT6xKTw+emytSVnluZYF0qBPukWIFJHcntC2i1ilMfaUKAatkgbKJ2sCEKL9j1BC6NapTBGrSw6oJ2YlROxJcdiMiFodRwicEoHtKiUgAqIUai5LqFbFwoDryhiA4LvDtMqWlQUszNwTU/q6j52CRlgIqZmrUUBtSkkKWQoJNwgOpJTuQPm56RY8E1BWlVUxMwgsWTSR2I/WcmILkRkRliw8oyApeJ6YKmcydOoUi80AqDOw/05+sL+A6Pc0pWpVKxZjikG1y+3cQ7r0KMy0tCwwypi4PncY2tm7AQAyCkoUmVLfJ5rgjpfyiKBJ0QuFI0zEGgAC6hYO4wHWN8+cQkSEukUaSlwkszhsgW67foMlExm8CWwducdSetr/rpoaNgp5Et7U81jfcPYsot594CBlqFkjTBPupvlAIYAC2M7YjJaFgANpasoHnuOj53eIyZalBIXIlslKgyVFutg7DmHdrxNMpSikrkIswerAtsDYsE46C/KCaDJlitJSmRz+9hzsqls2YfN4Jw9J8RwmQB1QzlIAAZtgbeghaQlYH+BLBRdDKbJuewPMfMbxvhyJiVt4EtI/eSpz8jjJ+ZO92JqWtnzBMUAuSAziomoWDkjo9/KJq1U0MK5BO/MRYZIc+XXPrEdUhZUppMtZtZSmPmelwBjYdGhRUrlI8KTV/ll+Um9yHfDG2wI6QUyZs4BLLkhV6gVFiPhp37+kb10+a5CJkli/vKY5LC2zD5k9IybLVb8FFTMylOwADNfFiNtoUlyCogKkyikMFcxcdTfdut7dodoc0+omgCtchnAUQo5Pwi+b7wOfNmlTpmSKQeV1Ha4ByC4Yny72whVCgZUoB6gHDGxzex90P0L9gvJrcJ8CUB791AgHAOcsPpAOarVrNNEyQzCoKUcv8LHBB77Q5w+etSluqUpAPLQSS21V2fyim1MiYx/Z5AfN3Y7E3D2e39TDvAJdLkIlgEXKS5JfcubZ+XaAS1U+aZi2mSwEsQFKAYcueVwM77i4hlU+YJZSqbKEyzErAFjewSCHSz5z0hPUSD4yiJcpTlLksFFt83Pu5A26AwZMhShzy5RcEkhT3N2FwSOY9LnbMVEZmumgKKJmnyaQVG+WdjY4hnVz5pcomyKQrrscBRvcjo3aK5MlgKpWnqNTh3BA3F/N4e0od0rlyab1AKDvexc3yfmYAGl1U6opEzT1EcoBVcuG/1Cl8b+Rgk7WT1sgK05Vg+/mohg3akX3V3EL+CpC0Hw5BWPeJLF3Nwe+drqMNTkrDKpkBZuSSxBKiwzezeZG1mKr1a+ekgCZpT3ClEA9+w+cWOknrUVVrkqNiPDOPMEnd7whKlrBAVL05LjphyXT5Bj5k9HVZcLlPMU6JSQUiko94i2R+6+/ljAsqYQROSZqqjp/iaoMQoHlckX7kbm0ElLUJqUrmaVTcp/ePUthJLG3XeIzpHOp0aZdKiOdnALKv6Kcj+IHe89LIUVuqXp6QDSR+8fPAqd8v8ANpe1nSKrUiXM0xdRorSDghgClrhmjYU8tbTNMCCHJAYgh7h/3ifQd7El6QlHNL04UklsMzE+l2f18zGXIVjwtKHsQGL7Mz3tZvS20EJM1TCpejIYFQZnIfz23bKjsGJ9Gp6SqZpiQu9IAASxFIe4Lv8AJoEAXAUjSsBYODkgFR81MPPzs7O0awBRJkEUhw24c2vh8efymqV5x/m6ayXCiBfZRtZiAXbp0h/g04qC3VKUp3eX8uYZd0m/9IXXpZ1vwdOWFN3sDkDzBNvzyXeGaRSKqkSkYYywz3OR2DfWGoskYEZGJxGRdFRxCQTMCxJrUkOFVEXDswxlor/YgKW0Z6f4ptj6RY66VUsvLUpkOCCwJD8ptZ/1vCSZDKCkyZpIIIckMwxi4cDPWIrczRB0NpXFjdbMWAv1Zu+O99y9PTzDSMp6v8S7j9N+g+SdEkJChKmuoEFL2Du7vbCiX/nBJejSUAmTMwosSHDbEu7q2yP5gsNAEhRGlZzSQJpcpUk1EkmzWDf8xE8PSF0jTClyKvEOHZ28tvSF9VLIanTTrcyubYXAFi7szWbrGhLLN7NOaoEcx5rM5cOBcuCxx3AsE50lRAB0pWAGCTOIsl2cHpUoXv8ASHNDp2nKIk0uw8SuokBI22w3y9FtNokqLHTzUWN67C2A7Zax2cYIsbgcsCYP2eZLLqZZLi7dWIB2BAa/eLsTDOtlqEypMitVufxGw2Uv5fIQnptEkrFWmoDe94hLXfFtyb/oO6/ThU1X4SzZ6qmDtZh1wPn2deXJAlUGVMO9yRdmyBYHt3tEVIBalpK5DU2C/EdmBawz0/3RXo0TkFWlF8kzTb5bNa0WS9Mnwj+HMFQuly/KQwta757Qt4FClASVqzdyQRiz4fp/QRqIBqNM9/ZALEf4gx/U/wA/WGU6MTFCrTgui5Mw2NJ5AAb4SKvLpZPW6YFVHgrLJcGsi7E09g5azjtYCDaOUyVASJhcMXXcixDP+vOLiDzZRUVKmaUWSSD4j1EABKW74ftDXBJNJV+ziTgOFhRPywIX8BMxNJ0yxQkAAluW9nHr9C7sYNwXTBK3ElcvlPMpRO4sOuM/m7xhoDVcHlrWqYUAqO5Ksi2AbWA+sF0/AtOReWMYdRD2vc5s3lBuIcSoUEJUAQpBW5GFKAYdzc9gO4gRVNTNmJRMUuhBWUlKMqehIZILuCc4brHp8LZrnvmktk7bn8MlWFH1NuYqtuDUSYlK4NIf3BsGdTdGZ2ifDZqitSVmZWACyxLwXuky7MSDm9oW0s0S0srVJNqXKkkuaeZz3fPUdIzy6uPThynOalxHhEpRJKbl3Lnd3a9snHWCDg8kj3BfLlR/M94TmP7/ALYlgN2GM2e2Ddoa0y1AKJ1aFChvgFJJACrYu4Y9QPPOtl1cJlBd0C6QMqwkAAC9mAAhyTISnAwmkFy7dPKFBKWGp1iLsi9KjVZ2c5JBYd8Wg2j1NMx1aqWtDEUkpHQgg7n6X7RfkmIHRS1LUSi5ILgkEkFwSQbkE5yINJ4XKoCPDFD+7sD26QooKKmGtSDSKvduXPM5NuUCwIw+8G1AqIo1aUk2IBSX5UgM5LF3NrmvsIWmHk8FkbSkhw1rZLn5m8bPCJNQNAs2SSLYs/f5WiqQTf8AbQMs4ADuxyXexGbW6RLTIUeVOtClFzZn3NgTjBbYC1iYy0tk8LlD4Bht8W29B8h0hsBrRRI1LzFTBqk0GnlIYAAubki5Fsb9ogKlD/u0ubAWZ92O737DYWgOhBjBFChJooOrBUpRNVtk3SGLBrK/PMN8KlqFaVagTlBnsHSb5ANv7QRaiMjScRkUc/xw/ih06ohk3km2SNt73uLNAE6aWEJV+2MSOUku6y7EdiL/AOrvDHHJ6RNAM2cghIJTLuCCSzgXexwxP5JTlgAVT9SD7zW2exbF0k/PYcsUbTyUylgj2tTgliSRdxgsyrP5kQzMngKB8PUlk0jPcOxOS5ubxVzNWhTkztWKS4DG1yB2VkG7n1FjK1SKQgzdTVaYSxKg4sC1rM5F994A0kC7I1XMlQNdgHD2GxLMLZMCAAuBrLioX3xSXFsbv/VfWasGhQXq+aXYpbbluN1Gl8ZVa5S2pmqSApNepNaEmp08ozZQO974YKblSWC306w1DaggBd1PdxcdzsHFtohwsBE0IbUl3uuooDBJcktdT4uHBwYVQisFIm6lKkUAqbnUFc3ugG34gSS1qOxi14fw8yyPxZqwAzKLj8rejd32QoOskhS1v41mPKWBBB921yG+aohOShXMUagEtYOOm22BEtbPSmdUVTeUXSA6cCzf0Fy4ucCE0EN4s5+w6ZP6/pFGtXLTdkTqixLYuAcnp/WNSUpISaZ5UPR2uXu2R+UDJso+JOISzgWLMSTm/pv1zDml1CT4d5hKQ1wLvZ17/lAV00Az1/hzufkKh7uwf+b9ogEJqH4c/lZNXUOTfqLkfTeCalQuy5wJD/MN1+YERTMBrBM/AuwJTzNy9CQq/Z+0b+mTWrQApI8OeUpFFjYjqw971aGuFJAU9M8OCXmEkbBs2PR+8ISCywK9Va4BwaRUxPQgNe8PcKWFTVkKnbuhYNIctZ+lLfox5tGpukSsc4Sbgu1+Ugi/oI0rRJdb3E33rm/KBbpZIx3hLVSyFTFe0eGk2pLcppSbFWzMpha5eA+MaKfa0VAggmnDEN82Pp3jfyrF4cbdxZaXShCiXKioMVKJJtgdhc/OKFM6lN9KUpd257d122PmwcjpD05JFTzjXYMlC81VikDIpTSW6E7mITELKQVaxAF2PKMHLvdnbpd4lurx4zjMgaKVS6xpSCwZPNcFJO223S4drttCAmUFJ0q3ULpClBSaVOMXZ0g9WAzBdOoux1SVLWLNs3McHdIUH6eULaZBSD+3JPUlrAOcVMQxF88rPkRFHkgAFaNNT4YTSk1AklwQkMzIFgzjIDDIkJAmX0Z5fdIqyA1jgi1rbuWcmM1EwghJ1dJ5QwlkgukYbcuC+1Y7QSempMv9rpICjcEFYJNykEHlZgOqcHEBoJS01R0tKiA/vcznqEvZkmwJt2iOnQlASv2ZQW5ZJqJASxFIY2ck/NiXuTTqTRbVAAqJCiWN2sai5wr/AMuwg+l4ZMsoTypJY4yOxe1n+fWATM0OJh0SqhewU78va5yPTvA5M1JJUjRvbLlsENjO2Mv5m2Vw+aZZQqcFGqqop2/dIe4iMzhayUNOIKUpSckKpqueZwTVcvtuwYF9TIlpBI09XKFJSlKhckhQYBgzA3zENVIZZCZIKQbEJXslw7EBblSmI903yYZRwuaxHjqIKClmG4Z8v3sRmzRNPDpgq/GZ/dABAT/8i4uQ3RukAvpZPMAdOEAVNym9QO4LJ5QgEHcsGaHOBkkKUZPhEnfJsLl7u77QJfDppQB45e92F3ZjYjF7FxezMId4dploCqphmOXDgBh+v+IBxOBGRtMZAIcWWUylKBY2v6/3ikOsmJxMV0uxwe/lGoyIp6bOWJbhan8RntikWwzRrUTliSlQWoEJza997RkZAKT9XMcJ8RTEAn3d/S0S1WpWESlhTLUk1KYOWJYG1wKiW6mMjIKLrZq/GUAtSQGsG6DqIhwyeszgCtRF7WvYHps+0ZGRYlF101YmKZagGBYM2IFw/ULUUOtRcOcXvG4yAhJnLe61H3ulve/pDClqIetQIGx6gH+UZGRSkNXqF0/4isduj9M3aCTZqx4hC1e+AL4HNj9bB3jUZF4+mamZiwlf4q/h3FqiRa1uv9RaHOFzlGYkFSiDKcg9eW8bjIy0cm6CWpTqS5d7k5AAdnbAHyEQPCpJuZaem9gdhe39z1jUZBDC9GhTgpBBL/8AxbbtbytAFcJklISZSWFwOj/8ekZGQEkcMlBTiWlyGfs1LeTWiI4XJDNLTuN9wx9W3jIyAmrhck5lpNh/8bD5Qb2CWzUBgKb3sLgXjIyAgOFyRYS0geXXPz/kOkMSdMlIpSGHSNxkBIyxGvBHSMjIDfhDpGjJT0jIyAwSU9O+8SCB0jIyAk0ZGRk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73731" name="AutoShape 6" descr="data:image/jpeg;base64,/9j/4AAQSkZJRgABAQAAAQABAAD/2wCEAAkGBxQTEhUUExQWFRUXGR8aGRgYGRgcIBogHh8bICAdGhwZICgiGBslHhgaITEiJSkrLi8uGSEzODMsNygtLisBCgoKDg0OGhAQGiwkHCQsLCwsLCwsLCwsLCwsLCwsLCwsLCwsLCwsLCwsLCwsLCwsLCwsLCwsLCwsLCwsLCwsLP/AABEIAMQBAgMBIgACEQEDEQH/xAAbAAACAgMBAAAAAAAAAAAAAAADBAIFAAEGB//EAEMQAAECBQIEAwUFBgUEAQUAAAECEQADEiExBEEFIlFhE3GBFDJCkaEGByOx8CRSYsHR4TNDcoLxFTSS0qIWRLLC4v/EABkBAQEBAQEBAAAAAAAAAAAAAAABAgQDBf/EACQRAQEBAAICAwAABwAAAAAAAAABEQIhAzESQVEEEyIjYXGR/9oADAMBAAIRAxEAPwD2lRvE44b7T+w/9RHt6ZCkeysjxkpVfxFPQ4PM3S8I6XiWrlSJUusyWlVSTOYFbzZgly5gWhS1qTKEkFKSlfObviK9Gjccpwni8w65Upc2sFUwUJp/DCcVoKEzJYswWStKypwwIaGr46saikTSAZq5RQqgUtLWUkJpqupKWUpXNVYMQwdaDGwp44uZxKcESTN1S5IXp/GrEuWaphCfwqSguAC4QOdTljaA6VU6XPmTEzVhMzXJQuVQilQXJlAqLgrSoEBmUAGZjdxjtkbwQGPLOD6ifLQmaiaUrmaLRfhUykIlpKymatCRL5RLSonBCa7hQCQLJHHprIE3VeDpyqa2rR4aqikSvDQVrkiWaiuYxSlleEAC9QgY7w2MSmjePM9dxKfKmT5g1C65kvSKVWhEoIQpxMnBCkKMqnBqrCPE5gWDR1/2l1KZMtZ1aafxaSmiqfSpNFCpkgS9Sv3k+Gjw63dJOwenyzEJsxLXID2Fxc9upjl/tHxNaJ2nSqerSSVoWpU0JQSZg8Pw5R8RKkpqClmlnUUMDl+M4drtQiRoUBSJZlaeQrTomMPFmKrTMABkzFrNPIRLKVJCiTYggj1qQu3fftG9Ui0eUaedP01YE8ykTdVrDMnr8FBK5c0IlJK/AWCVJKlBJS6qWSQBSbg8T1pSqcqepJlzNEkyky0hCvHEgTXEyX4oH4iiA6Sk5wwD0GWvlF7/AJxtOY8pXxOeqZp5iZq5+qQvVrOlKEhMlaZGoEtPKkKAPKkVKNYNQh3hvGNXMZKdVWlczTpM1FExSCsrExL+zolpLJSaCFFBzYgRR6JJUzjoYjrVhsi2e29+keecP8c6/TKnaiaaTrZCVFMoV0TZYQFNLAKlIDlmfwQQ3M6P2m082WvjE2WFrTMHgzUBzUhWklBExKd1S1qLtlKl5KRAeryVCl4XA5jHnS/tJORqJcsTVJSmdKlLlKoHIqWnmCBLKikrNppmJ5uUA71mv1Wsm6Fpk+fMM/QKnLFEoUrQZLBATLcBSZigQXJZwzQwet60cgHcQdI3jzOfx3VHUpSmbUkTUiWlVzMk+Gk+LQiRzlRUV1iYlNQpYYLf2X45rVCYkNqpiUyiVLmUS3NdRcacLlTSUpeQpJpBHNsZg72bODs4dnZ7+flEpSgCzh2dv7R5gmZqDrf+o+EoSlTjp6wrmTpyRKBEspwJ48eovynDQjoJ0zTolqSqeVo0+plqVSKpalarTC7opSAl1klKmFSmLNDB67KyTA9RMAuSAB1tHnnBOJaqfMRJOomIR7TMSVIpUTK9nQtAExclNQ8RSmXQHAYE2MVRmzypU2YqaqbM0OmspCaVFM+YFctDOAym2Mwno1HsCzaIyxHm0zjeo8eUnx5wnL1c+UvTlCQhMtKZ5lUkoe4RLUFVGqpWWsMfaTWLkI8IzFLGjkeMShQpmGYhM9Q/DPOlJWSAlVOaTiGD0yNqPaOZ+xevnLlTPFPiATCJanWrlZNq1SpfiAKKgFhOAxcgk9AmaSoDvf5RMB3jQMC8a+G9RuY0J9yAL+fSGByMjQjIop9dxMy1EEWBGCHuFEcu45Tf+hYUnjgPwqsz2G5CerZLZ74vEuJ6lQmU+z+Imn3vM4sDAZGrniW5kB6SSA4chmABT33PwmAnM+0CAVDms5sl7Dfqz28/IsVfFwglMwEMOxuEpJ32rSHw5ECTqJpL+AGucXektsG6fTNoJKnzFJmVSudIKkmkkKLGwtnGDvDREcbSKqnBBCQLEkklmAJGQf00a1XGAlILEkiwG9yAOz0nPSBK1awtTadRSGCSxFTttTYN1taGlT1lKnlXC6cG4Z3HLg4dmvmGiB42kfvM5awD0hzk2DMfXraNHirzEpSFGos7AM4UoPzYIT5jcCAo1cwkFcn4v3S4AsTjoSdndg8Ela2YUqJk0kMcHdW7ByQCSwclu8BkzjyClgFFRCVAMPiZt7EhQPl8oFK+0iGNVVs2Hfu2GJfrGka6cymkBwk3vkMAAKQVZdxZrC8DGsnAkezge7f3nqYkWTchzfAIuziAa1nGQhRBd0kOzdu7/ELd7OxiEr7RpcgpU7kBmUCU5vte12vEU66cot4DEkCouwuz+7sD6uWwYyVq54Sg+ACSVApAai/Ldum7Nd4AcvjiSs01MEFZNsJI73cKBG3VoYkfaGWXCqgQopNgz3sFOz433gc3UTSmWRLCSrLg25mO1g17tn0gcrV6kirwUkMrl3BSAU3bd1JFunqE5PGxysCULSSDbqdiXexLZszE4NouMoKaglZBXQE8rvSDuRy/poXGunFC1eEykswIUXcEuzObgO2Kh0MFm66cJdYkcwmNSxLhs277h8QE18flFmCsFW2A7nO1Kuh5bAuI1qOMSqKwFEmogOkHkbN2uVJbJ5gY3P1M4KUUS6hkJKSA1KL17mqpJDYGzXWma3UEFpFJBtZRe/MzBgQ5Hd3DgEQDSOLypilICV1MQpxYWJN3azMWe+HhaTx+QlBUaiRsGJ7EUkjA/Rg8nUTSbyaQHDuX90npdlCl8F3FoR4XrZqkOiQKSkl73Lt07N53xAMcR4vKE4SyFHZwxuQDh3AYguW7PB9VxqUkqSaiQSLUvylrCp8hvrYXhFGrn1KJkXCgBk2L3/2sz4JvvDHtE8oUfBZdZAyfhsW7lg+L9BDRiPtDKCiAhbgX9y2LNVc3OP3TmCTOPyHZlEV0VJYh75Lv8KuuOpAjDqJ5QlRlUkBRKWKt0AdDapWM0WyIWn6zU08unpJAYZAN7liGaxv+6RZxAMnjiEqKFJUCFKAYi4SSHDkODSq2XSzGxIJH2glKuETAfD8Rshg4Z0ktcEPi3zZ08+e4HhWe5L4za9yfo14hMnzwpVEl/eAu29i5y4D2/eA2MAnqOK6fxE+JLrXKPiIoUFpdimpCiUuWWoG2yhdofl8clOsUzAZYL2wxuHBIF/iJA7xLhkyYpZE2XQyQx6nft0Pq2QYtEyQOsBRab7QyFGmlYJIGxHNezG/+0XezwdPHZIUhIdS1EgBJSSFOQxchjY56RbLQI2lAhooV/aSS5dC2pBfl6qsRVy43Z3fAeLXRzZcxAUnBD5uHaxY5xBykNGxJAB2gDowPKMjJeB5RkBXanXUKYoUofwgn+TN6v2iEziwcp8Kc4/g6Nu98/TydTiak1qaZMSUJBUEOXBIZh1tfsYT0+rSS4nTi72aprKfL4ufQdUvBeaPXBYUaFpb95LOz464+ogSeKiojw5lixNNh3HUeQimSUpSVeNOoDpIdyHBYuDf3XcZcdb7mTShRSZs1kkOwCsWZwSQ/kPhPV2KvJOtCwpVC00jdLE5wN8fWF08XDEmXNb/Sz/WFZurlqsKw6qsO9mtf17EeUAmTwhakeJMKqSCWJCXIvYi423YWyHot5WqStVPhrA6qDDfF+0D0etClqleHMDE8xBpLNg93t5RSHVgt+LPuBt1cfmQIs+FLAnLRXMUWuFB0huh2zvfzcOCfEftZIkTlylIW6GuKWukGzqGxEITPvA0pJZMzOeX/ANo5T7eICtdNFIJFN/8AYg/ryjm5uqSkAICVEAXyP/6z5eccU8nm5c7x4/rfxkm16gn7faYB1ImgbE038ub9doTk/eXpqm8Gd0/y/XK7R5WZ5KnUxJ2GW6Dp6ekWGnkAF1gAN7rg3/27Xjq2cJ/XWM31HqI+3emVbw5nnyt1zV6f8RCX94GnBp8Kb29z/wBo4eWuS1w1veBB+kLq0bklC0L6h2PqD28o5+fl58r/AG/ReneI+3+mBI8Kbh/g/wDaHZH24krBIlTAkZUaG/OPN5XC2dUxgnLA57QfXcTTQwSAm4Zn6Ni0eni/m3vlT6dvqvvK04Fpcw9CKL/NUEl/eFp29yZi70BuzE5jyrQyVTSEy2cuCHApAbme465HSL6f9kCAQJqahlww8nS77v0j0zlL33FufTs//r6R4BXQsczNyv55aGD9uZKJKVrlTEPYJVTUTsMs5Z7mwuWDx5cuUNJJWZiK1JU9LuADuKTYs5FTfSOb14XqFLmTwUoZkg1JANgaLupLWdrkj02y9g0/3n6clREqaXNvcv0a7waR950jPgTW6goP848t4Rw3TqFE2aTb/LJLYyzFQfYEb5jnVa8qUpYASKylCcOLkO2CxP084XpXuh+9CQ4HgzA98p/Ifq8Xn2a+1UvWGZShSBLa6im7vhjtHhPDgokGphYEkDyABybXYYB+XoH3ZamudqUpDJQhAAt+8sE/MN5g+md7XHop4sHITLWWC2LWJQWZw+S7W2gcrjJJU8hYYOMXu1nti+f70eq4qgTQVS9QPDUpLpRyl+V2yodCLWiuGoQCpJOsTsl9iB8IBIPuuzEfO+sMjp5fHCVF5E0XIHcdT0+sMTONkAESZhcObXHNS3R/iZ8XjmtDNSkhIVqj4qbVAujmIdz7puTdyzdgQa9YM0qJ1aV2ZKCG5QQCB/uc+ZewUzDHWJ406gPCmAE5IYefaBp42piTp5jAOGDvmzNY4PkdrPxzhIBq14ckn4ibOMZ9cAAERZaVCaZgV7atKk0EKL2Uk3QAbWRk3BW2TDEdbodRWHKSnFldwCPW7EbEQypQY+UcMgJPLVxC5FJfBb0CcA7i7vcxecBmhSJgHtBDODPyagbJ8iIYmukEZGRkBznFJ4TMbxVIO4CarNbNknP0iK0KQgKVqVUm/uNlyOrYJg3E9UUzWE1KAEuUlDlruQf5bZ8wJnvL5pwJrBJCAQLPcEWAZ3/KCo6rUEkEagpBAUkBGxum58wLts+7rr1qCT+0qDAD3VhyAx90gAk3t0F2cFrSaoVJeekgnBS1Q6An9D1vDTau4fUJIGRQxLZe2SAcDyexgiSNQEK5p5JYKIUFWqvgFmvghwGvaMM5gVJnkJUSByVF7PboKgz3DAbXlN1JStVU1FKV3FLkAZS7WYP1YP0MSE1XhFQnjlL1U2AYMCOrkQCqZzIKzqVKAJS4QfepLDqSM/KLHhk0iaULnVqb3KGZsl/WFppm1iX43Naxl2JIO+MPvDXC59S0tNC2Sqq1y5tcWcAM0FeQfeZqF/8AUZ6BZIoGWf8ADRc+p+kc2NMpQZJbcqU7eji/yG0dZ9vtO/Ep5Nkmi4BJ/wANEISNJLY01E297BbbpGeXkklnCzVkv2S0+iSl2BKjuT5WHTH6eJlFjbvnDQ3Ok0k8mP7YveE/Bv0HSPn87yvv297znGdNpFzZurk/ov0EXHDeG0kLUkggcqXwD+902t2jXDNKg85INOVFwE97794DxHWhnU6JYIYl+dyACQHLOfrdg8dHg8Fl3l7c/wDmpa/UixIDXYAv1iem4TNnTfDlgElLgj3WUlib2wrfB9IT0XDZmoWQEOHqdg4YMb7JxbrjMd7wriOm0MoyxLWidSCUEMpZLgMTyhIINibC5y57Kip4fJl6NNMxBQ5cVAfiFObpLHsH3fcxQ8S49MUbKpBUQlKQHAG6rO5sWSzOPUfGuOqWtCZjrnTSqlKQWSBkJfDNZ8kOegpJvCiVAy1eIGCiHLt7zlJuQMgfFUCe8imNObzipgpzWoKJPcVAu72GTY4aN8Q0qZkvxOYqIZnbvuWIFsG7H0R0OnpCnqAYlnw6RcjBUTuPIbmL77PcNm6kqRLew51khh2JYisthrW7xcIf+zH3fyZ0jxFzFocmgJDWFiWL7gs1mHeEPtB9kJWmmVJU8t0oJIAUVqcm4YnlvbqReO+TxTwEJQuSqWlCaUsQU2DAPb+scZ9rNWJkxABdEtNRfCpqzUS3azfSM5+tZ9qydJTTyBrMBbl7265jovuaSnxtV/plgYsHXb5vHISXJdvy65fzaO7+65P4moLF6Uv3ubvl4zeHql5WdL4cUlCbMQdXMJKygIEsuhRUlmIGA7P/ABC+IUOtRUpPtWoBCykigvazhsjvvUHyIan6s1rA1NBCzbwnI5iKTa4ASWOSGN2iK9SWBGrsT7/hpIvYJbYuhRdvzvrCAyuKIStMxWpnKQRZ5ZAvUkOk8xYjNJDth2gaJ4dTaudYFZBlKDBwGBVgOdzvkZh86mpRbVsGHL4THASSHDklVw3XeN6ScqaTTrXFv8tNnfc7QLCkjVoXMqRqJqRWCQpKgBUs8pKrBNqbdd7AS1PFJViNTqAFElghVrPbcgMzB27B4eGvplkHVuSeWZ4bMKbhmpZwL5e0anauYlKSrWMFE0tKHMwZWzhlHtFYS07TJSf2mcxqW5CkkhNilw1xQos7sVFrAiw+z6wUKV4sybfKwzb2DAb3b6BhCM7VmUjm1RKihKkkygGcliwDBxZj07tFlwybUJjz/FsLBITTYjzL/wAoai9jIyMiKoOIqUF1K8Pw7DnBJB64xYfJ4ElZNvE05AIJZnbqehpDfkRD2rWsLFJl0ukmo3Au5A8gWhFUhNwE6cCwQLX5gAPUOGG7QUGTNU4QlencYznoOmfr2gqEEKsuRTTSSAlwqgucMA5e9m+sjpiCKU6YKBwAxDb+Yta2141L0y8qTpxUQ/cdnzh+n5ABTCpKff0wBLpcBiHZ/S17t1hzTzJYSRMVKc5KaWI2cHoIDqJSn5kaZg5S+WJJe+z3t3jSUityNOQUh1Wd2Jfyd/Qb7EPmfJDLJTzAEKNN3sL57QbR6iUoshSCT0I2scRSqTNIJbTkJ5aj8I6dBl82bd4c4IGJFEhPTw2BxlvXt9YDzL7wv+/nZ+Bmf9xEc5KLkinzz9P1tHT/AHgFtfNsb0N0fw0xzjhNnLnr+fYfnt1Hy7x5cvJZP1ra1qdZOCAlIfJqIdumQx6fLvEOFaQlYBK/4ySXHkNr/L0iMx7NV5sovba2IjoNdRMukkEMoG3kb39ekfV4zJn2zautUpQtQpMtNwlnBbcnB6/oxvU6Q+EVTpdQNIulwHw92KnDs/S20HDTLoWcC27ZIbCvMQtr5ivCSlZNCVEgAWwNspV9bxR1P2U1NcopkzEJmFTlZBdQIOEliCktknB2tAV8FnLnUTE+IbvNSXbdzf3iLUqcYtYRynDpXiArBWkhmVl2JN6ndIq+mQwazPHpspCStbrCSAziWxukrYEpJDFnUbPgupYRYStMhKyJsvKWE6UAhYc/HLI8N3BLp6O0L8U4LLUPGI8VIU/iSqgUgDC0jmQOtz3IxBdPx6VqGE0hyOQMnmb4qt3GGAyc7Bna9lpRKrM/+ElkgkvWRanYb+UZ7WKr7PhGomhE8lILkluZgc03ubM9wDgR6TpV6bT6dMuQBT8KEXKibkn+IkuSfMxwUz7NEpAlNWggsa09nCpanSoBwDjyhKXI1SGAUVFsLQlR23Cg4D5vvcxrjZS67riWooQuaopK2c4olBrgP7yz9ewjzniIAYWSC6m6FRKrgWe+NrepdVr5qgmWVXdwlgwUBdTfEEgjs5a8JniBkzkqXKMwBVkkhJU4eoFXKsu3Luwta85d3CXpWyeJVTFBaSlIPKWUbD+IWZ7vvHo33SaoKXqgKgQEWUGdyS47XjjdTPlzplUtXhzCby5gEpT4YAulTYJBP84637qmVqNSeiE3Zqg5uXD37363eFmtWZ3rr5k1dSleLJapabpJpY/EWs3KS/8ANxDXTmWQmdJHKzFiQxuWA6gv+Vr7mJUDMAVpQKiQF5dx7zNzA5ObCJKLTCx0lFBLBnenNvhtfsMRGdqCZyh4gVOlqpSoqASHTcu7C6QAzNmDy1L2ny7iyTLyxN2a5qBtvdmzCKzNB5To1BmYMHcHlZ8djsTnJe0+nmqUhRGmUxZ0gm1QJAPwkZ/1dIG6LN1wCCBPlAhYIVSGCWFjZqiTtm7NtvVziUpInS2CEk8tjzUlQtglh/KN+yz/AHW09P8AoIbHbcPtEvA1Ja2nGQeVTkOSAOmxhiKwauYpmnSiGzRYAFthcOpgOp7F7ThU0qqeYlbEe6KW6g/36GFJennBn8EKcuUp7BhcXFWd+8W2glKoNdDk2oDZ3L5MaqLiMjIyMqo9dJKpjiUlYYXJ3vYB/r23hWXp5gU4kS3d3B3G7P1H/LXLxeQFTLyDNxespHUBvMCBJ0wUmhWmITWHdbliWUp3dgEpt6QG5chyquWitV087u5U5Z8XP/krYkQbVyyrEtCjSRzHuWDPuw/raAGVUhIOnBazFdwE3BSehc7/ADga9IHKk6a4Fh4mS92u25OOvaAc1SHLeEhSAAE8w6W3szj6no4VaY8pEpFV35yG90uGN3UHfPKDlmWVIqd9MkkAAATBzAMltsAQSZI5a/ZqiQ1l3BQ4AJTkMlPzaAMtKkFSJclFJNudnbdnte7iGdFJaYn8NCRRchVwdxTuB17nG9ZMQrlHswZF0fi3BcG3az/pi5waQRMB9n8Ox56wchO24LD5YgPOPvGn06+YBzKNDJzehLA9f9Pqe9HLAQ5KqlhnOWO4HU3z5N1i5+2swnieqchkiUE22MsEnydhb/inTdRIN/kzb/r88cnn5fDrj1vdq9ZqKheo+f8Ac/0+cBm6OpLkkMbKIu9+2Hz+mMS5CQbnbqS38zDPFEgJCAXKbOzPs79y5jn8fP47y/D61U8L1XhzAlfKNlObd/8ASY6WsP8Ai3/jHrfuLRy2olVUgm+ygPp1Kf15pTlKWlKfELIs2wY4bsY+h4vJPJN+2ZYudTrpcxfhoClygp1hygLHSzlj03ZsPB/FrVUtkgFky5YZKR5NzKbcjy2bm9DMmpBSDY3cgMO97OenaLHT6yjKvFUS4UXYWwLi3oY9sNGmECaeXlI5Xei43Js75Nsm5h3gnFlyFVEJIVdQUWUD8yA/eKpamcRAXz+vnF+Jr0vhfF5U4qpWyiyaSGUMkbON2Mc7xrVIWiZLSSES1OZlj7rH8Jt3dL9iwLvFHw+YQvcmwv5/T9dIzX6gTFqQxplkPvUqzJ7AGzdR2jzska3VgrXpMsqIrKEAICwStS1ZJLsQA6buSyT1itmKFwWOQSXubVrLOCEpYBxEUrD5u5YjBJybbABh6mBK1SRWz0UgMT8h/uVc+h3j0P8AQXsaDcBSaRUBkAYQB0Uq5JAFifT0H7sHE3UAhJNIFQe7EuHNyX6xxOn1BABUEu7nzvbNmFvn69f91c6qdPcF1ISXazO//wCz+RHaM2/Q7XUJQCShEtRdVVRFioh3JL4Wr/yGHhRCAkqJlyEsCU4363uGKjt5xKdoJpmTCnTy1BVQczLly9R6AsDT3zEdbw8g8unCkpCQiqYA1hYB7MAB3bdohlDMg7ytOCTy4vsN7t+mZi9ppxQOTwE5qAIYEKILXF3zfIaFF6ddCPD00tVIf3yAlTqcC/MxUd/iIhtWleYsjToqKVcxVkqB+EG4dgcZPSBmGU6uexYSMe9UTd2FhsTaN6jiUwFQBlgFvDc52II65xANLIUj/wC3TLQbE+JlnKbvbmpALWjF6QiWj8BINTUiY7e8Sc3UCH9chnh9oXlamerleSVdiSb3bsWfrh2i14VNWXCyiwDBBJ+dy3/MVGmlzEk06dCWY2mNdt2zdw5yOmIuOB6el/wkSwGACVVXu4PRnHzMW0XsZG4yMjneKlPjNQtailuV2AvvsfXY+qqpACEjw5zEOzhwSQL+iQfX5T44oBajRqVGkf4ON+4v/bvA9Ur8YoKdSxUlNSbI+E1OA4F7n+E+galIoI/Bm8lxe1j5XekX/MuSb2IB0iXMtSt6mc9EtZ2Wp+49YBO1I5uTV3mFRAT3KbfwEqez4eIaXV01fhawhQZyLjdxdwbs4eAaOnSUuZMy+Q7HlAZ2bYkBum5heeCWHgTSA4F26N8PQfQG5vE5WnRNJmtqJBWoBSRycxQm5YYItV16EWxWlSlaT+1ky2DhVlUEXV++9IfcgwGDTBQSkyZouHU9+ZnL5A5Qbdu7WHCJaUkhMuYlrOcEbHu/TZsB3NQrTJqt7YOyVWAvseXBxDvB9KEzU/8Ace6TzqJTzXNT/EMP2PqHlf3n6GaeJTZspQqAl+69Q5EuwwsHp3x1puFceSpkzmTtUBynz/dv1+cdl9vwn26a7YR/+KY57V8GRPFSmSprKAHN/qHxeef58s8nHy2+PnGZduNrlsXSbu/lvfpBtaPESFb2q/p3H94p08N1Gn+Fxcs7jfrSQe355gs/UzikUyglTtUXAHlzAf16ROP8LZcl3jf+rmTApyilyrHbfsNnJYD+0VMjQrmFS7B1EkiwBJJIHk727ZtFt7AVqqmqBDlkptvfDN6OT13i0lyklOAANh+uxjo8XinjnROOKhGnUnK0npZj6dRbpiIDTKcW32/mNosZhf3RdzUSc7BKRsA5zcv0aNLUqgA3vYAx7GKzxPVoko98fr9ecHdje5OY3K0ZU9KCQm5YEsHs/S5aLpg+gmCWmZOKSSlIoBuAo4f6HyfaFZ1gADSS5c2NRupfmHOLu/SMnahCEplkutR8QgObPT5HJ+sSnacpWQ/Rz22SHDhyScnaMT321PRcJBZv3cM/Llu1WcdIKGFzkEmwd1bC2AnGBAxp78wu+LEEnbyF/mYYVLHM6sBnO5yQG7N5WMatJEZE+gi7mrqA/Vn64AyRcOWjuvuoZU7UEfuJvZialOfUufIiOGnikKlqfACiSckgUs9mCmZ7EnOI7n7rSxmkAh0gsQ1wQ7XNrt6ecZz9LXVHQ0zJkwaZZWJjpaYQFXJqzYcqXDbtcQObwxCVKT7MopCSQus3IBs3U7N164Erh6VzZg8OeOZRqqZPMpJUxawJNWDZJ6mI6LQJUpKFS9Sly9Va7DIBLPmzeuYlmEqOk4cCG9kUHIUKpihs9zlux7Wyx5Mi6VHSLFBCR+JcJakFnYsl9z9XgshIl1FMueKT4liSC9KSliBVYYYsLgixiCdIkUqEvUKKVhkqJ7kKIZmqT+R6RGkdbwpPwSCqlRDKmFilgqwCrXLAHpfLwuqWpcqlWjUAgVIT4pL1kVJdwXybw0mQFArMqe5OCz3u7DYUsXf3jmpTsLkpCEDw555ipnLpYjJAwanA/JrXWartXpVCaSNIZgqerxWdyr4cWcG72MXn2eqSFJOn8AOG/ErqJue4bp39YqZslIKlGRPNT2CupBsLM7keVWXL2/CZYStQCFp5gHUXBYkAp/M+cW1l0MZGRkRXP8VUyzzrQ4A5QCB/f9dIXSsK/wAyaUpYnZJa5Dk4sRc4Fzubxe1t4p/atWAx0yVcxAIWBZyz3LOBnZ8HEBDh+rR71UwpSlmWHIfud+X+VyRCydQH/wAeadrDsGwrGcbENsS2nU6ylJ9mR3SJg6D4iQNzZtsxNOo1Ql1DTIrqYy/EF0sb1WAu31gEqwS3iT2WmxxgEEu+bGw/pBxrE1icFTSkvyNYMnBBwbvaJ6nVauohGmSQ6gCpYuzgKZxlh0z2cu6NU40GZLTL5VVJBqIVUKWUDdxfG0BTy5oSoMuc3SlxcBn83ft5uDdcPlEqMytVKr0FuWzNZ2Y98/VpKLY+sYg9mgPKftzoVr18xQlLUDQ1KVKFkpyRbrbtFR7DOQQRJmFRueRXbNiH9I9W1U8JmqT4tBYmml2FAuT2Yqa2d4Rma9NQ/aywIt4edyCQLY2veM8eM4+jHDiVPWaTJXu/IWG4a1/7wpO4XO3lLvtSpg79B+UekaeeCT+0qUS4bw7AscW2zlrQNepBFXtKuUsSEXfJDC2QW8mvd9K86PCp5/ylP/oUG+lukNL4VNSC0tZ8kK6eTx3c3Viy/HWUpKahRly+MhwC7QSVrKbLnKUzOyUh3Y9XHfcdrQR5j/0ycSXkzP8AwX9Ld4NquEzwgfhTCOyFdN2Hp6R6XLUVSn8ch0lb0pcBIuGexLg+kCOs5VftS2BCSRLfm5u13pJtblHU1XR5J/0icS5kTice4v6W7w5xHTaiTp6ES5vMQTRKWTbY8rsCdw1nHf0yRxBFlDUTAEuCPDJd3IckX2by7hhqmpUSBqpjJuHQbAKpuSOfmIHodoaY8y4twCaSgpkTHCWcS1dTuBbY+ggut4TqJOEzJrBJLIWoFwMWcMTufhMek6jWJUG9pm8oyEFuZRayRzXS29knrCM6fRMA9omOWsUEu4BFhuXFuj7sRmePvafJ57IRMKS+knilJJaWvqcBYFZYA2O7B2iJ4dOQVzE6ecUyw6UmSsObsGa7nscdxHp0tQpQfaFsQU1UjNQVUoWYtbFnxtBJeqCApK580kJSp6CGBVb1NSR1ZOHJfeI8gGm1pMyrRTykCpLSlOsD3ndiCSzDJG1o6X7s9MuXNmzDJnpMwIQUzELRQ3SoB0hrt1jr08RSXV7ROYF/cJbo1Oxz/QPHQ6aamah0uybEkEPYF2N94pXNq1CUzVA+1h1OyQSkGo+621T56iDpnoaYD7UakE8wGxblOASVeTB8MYP4qBMbxpnvtTSogKKvdPb5WHlGlcQl1kifMY1MkoVbZxbYl8QCydQhgv8Aa+ZwwcUsf3fyHfDsInoJ6VFSB7W5SRWrYWJUD8Js2H+YMF0+pTUlPizbukAoNyXAJO3W/wBIgnVpAczpoDP7psM3dXQp7OkfxhWbIu05piEzB/3SjTUKnIukliMuzWPxN0MDUy5iWOsTYIqBsSCWKnd/eJqx57rabXJKT+0T8sk0qHbBIfr6b7uInomzg06cAscoYpG5y9jts9t6ngr5MtIKz+2qSUqSyiCCFAA8qsENY5v3MXH2clgBRCtQq7ETi7EOeXtzNb90QSbwUkEePMcl36Xfr1/4xDfD9F4YPOpbge8cM9x0d/oIC3jI1GQHP8RnFMwjxShkhwUk5Ju+LsbNtETqSAAZodKubkNw4t2LBV+jnaJcZ1ChNprkJFI/xQdyQzs2ws7ntCU3UqdSvG0i0B1OWJTcM4T5bZKW7iKP7UQVDxgkuWFDt0Btdh8/zLL1NSqhPSEy2rBSz7ZOHI+vzDw5f4avxNMqYVAgouPddVWWJCVl/LyhcalViNTpEnDjHW57u7ONrm7htfERUse1JSpJIPJinI6OAD6g9IlJ4mFkITqU1vd05BuGBxb6KT1EH1UlS0y1S1aYrpBWopqBqKGUlr0kpOe3SIaZCkySPE0yZp/wyAKUtYiwcs6v/IxRBHFEUqWrUggCn3KaScEgjPKrbHpBOC60LmADUBeeWliW3BFt39flrUyqpn4M2RQEB0KANwS6gQMUq+nwuTBuAJIXzTJKiUA8qGV57MCKTi/QRAbWTSJikiaEgBymh8t87nHcRXy9Y5UDqUqYMlkFwXDlh724/rFnr9POUpVBlhOHUkqNx8s/kIjp9DOChV4RGVGnvjvbfz62qFNQtSE0iehISwICA1gHdma7lhgRDxiHJ1SQ4I9wOCH64Lghm2aHTpJpKry3a1rAvfz39Y2dLNCSD4ezMhhsLgv8Lj1+RVfq9UQSfaEhKvdHhuADi4yb+t43qNYyF/tASAmv3HIT9HORa7/KDp0s8l/wmHw0m13LH9Zg8/TTWHMgOCDSm7l2y9vd8ynpaKiuRNWPw/aOZ2fwr77v/CfkYYVqliXMUNRZKXq8IMCCMYqJFvM+kFXpJ45q5f8A4X+f69cwcyJ6kqZSASTTy4D2frax/RiCtna2gEHUtQ1Q8N3Asb/vE2tvZnjNNqFcpGrHMXAEocwJpDZu4YQSfp9RT70pOLUu5a+3y3tvFwmSAE2FgNh+t/rFxFBJ1jqClapxU1peSCHFnsx/nsYHr1FSVU6lqXUSEHqCwfYEgN3YxeSZCanYC/SGp8lLWAx0EPSud0GpKQgq1TgXI8M87l/TlIDDsd2gPtPvvrLNSk+GzEtf+Mhj5Rf6fTJcEeTf06RHWSbiwDdv10ixL0oNTrLlSdTy3UAmTYDAD5UzjzboItuB6gLlN4vjEFioJp7s3kdoeCEsGAPp+ukClGkxcTWkJN7+USKmF2cRUTdey1Dx0pLkAFNgQvyFinlN9rG7xD2kqNC9Ql0k3pb3XF8fFnZk+b3RfqRUHOIwuUsBaKw6iYaUJnS3INik3tlmD37gcpG9g+2lMsVagJUHINLPUUsaW925AN3qG9oxrWG9Twxa6aJxlMT7od363HT6xKTw+emytSVnluZYF0qBPukWIFJHcntC2i1ilMfaUKAatkgbKJ2sCEKL9j1BC6NapTBGrSw6oJ2YlROxJcdiMiFodRwicEoHtKiUgAqIUai5LqFbFwoDryhiA4LvDtMqWlQUszNwTU/q6j52CRlgIqZmrUUBtSkkKWQoJNwgOpJTuQPm56RY8E1BWlVUxMwgsWTSR2I/WcmILkRkRliw8oyApeJ6YKmcydOoUi80AqDOw/05+sL+A6Pc0pWpVKxZjikG1y+3cQ7r0KMy0tCwwypi4PncY2tm7AQAyCkoUmVLfJ5rgjpfyiKBJ0QuFI0zEGgAC6hYO4wHWN8+cQkSEukUaSlwkszhsgW67foMlExm8CWwducdSetr/rpoaNgp5Et7U81jfcPYsot594CBlqFkjTBPupvlAIYAC2M7YjJaFgANpasoHnuOj53eIyZalBIXIlslKgyVFutg7DmHdrxNMpSikrkIswerAtsDYsE46C/KCaDJlitJSmRz+9hzsqls2YfN4Jw9J8RwmQB1QzlIAAZtgbeghaQlYH+BLBRdDKbJuewPMfMbxvhyJiVt4EtI/eSpz8jjJ+ZO92JqWtnzBMUAuSAziomoWDkjo9/KJq1U0MK5BO/MRYZIc+XXPrEdUhZUppMtZtZSmPmelwBjYdGhRUrlI8KTV/ll+Um9yHfDG2wI6QUyZs4BLLkhV6gVFiPhp37+kb10+a5CJkli/vKY5LC2zD5k9IybLVb8FFTMylOwADNfFiNtoUlyCogKkyikMFcxcdTfdut7dodoc0+omgCtchnAUQo5Pwi+b7wOfNmlTpmSKQeV1Ha4ByC4Yny72whVCgZUoB6gHDGxzex90P0L9gvJrcJ8CUB791AgHAOcsPpAOarVrNNEyQzCoKUcv8LHBB77Q5w+etSluqUpAPLQSS21V2fyim1MiYx/Z5AfN3Y7E3D2e39TDvAJdLkIlgEXKS5JfcubZ+XaAS1U+aZi2mSwEsQFKAYcueVwM77i4hlU+YJZSqbKEyzErAFjewSCHSz5z0hPUSD4yiJcpTlLksFFt83Pu5A26AwZMhShzy5RcEkhT3N2FwSOY9LnbMVEZmumgKKJmnyaQVG+WdjY4hnVz5pcomyKQrrscBRvcjo3aK5MlgKpWnqNTh3BA3F/N4e0od0rlyab1AKDvexc3yfmYAGl1U6opEzT1EcoBVcuG/1Cl8b+Rgk7WT1sgK05Vg+/mohg3akX3V3EL+CpC0Hw5BWPeJLF3Nwe+drqMNTkrDKpkBZuSSxBKiwzezeZG1mKr1a+ekgCZpT3ClEA9+w+cWOknrUVVrkqNiPDOPMEnd7whKlrBAVL05LjphyXT5Bj5k9HVZcLlPMU6JSQUiko94i2R+6+/ljAsqYQROSZqqjp/iaoMQoHlckX7kbm0ElLUJqUrmaVTcp/ePUthJLG3XeIzpHOp0aZdKiOdnALKv6Kcj+IHe89LIUVuqXp6QDSR+8fPAqd8v8ANpe1nSKrUiXM0xdRorSDghgClrhmjYU8tbTNMCCHJAYgh7h/3ifQd7El6QlHNL04UklsMzE+l2f18zGXIVjwtKHsQGL7Mz3tZvS20EJM1TCpejIYFQZnIfz23bKjsGJ9Gp6SqZpiQu9IAASxFIe4Lv8AJoEAXAUjSsBYODkgFR81MPPzs7O0awBRJkEUhw24c2vh8efymqV5x/m6ayXCiBfZRtZiAXbp0h/g04qC3VKUp3eX8uYZd0m/9IXXpZ1vwdOWFN3sDkDzBNvzyXeGaRSKqkSkYYywz3OR2DfWGoskYEZGJxGRdFRxCQTMCxJrUkOFVEXDswxlor/YgKW0Z6f4ptj6RY66VUsvLUpkOCCwJD8ptZ/1vCSZDKCkyZpIIIckMwxi4cDPWIrczRB0NpXFjdbMWAv1Zu+O99y9PTzDSMp6v8S7j9N+g+SdEkJChKmuoEFL2Du7vbCiX/nBJejSUAmTMwosSHDbEu7q2yP5gsNAEhRGlZzSQJpcpUk1EkmzWDf8xE8PSF0jTClyKvEOHZ28tvSF9VLIanTTrcyubYXAFi7szWbrGhLLN7NOaoEcx5rM5cOBcuCxx3AsE50lRAB0pWAGCTOIsl2cHpUoXv8ASHNDp2nKIk0uw8SuokBI22w3y9FtNokqLHTzUWN67C2A7Zax2cYIsbgcsCYP2eZLLqZZLi7dWIB2BAa/eLsTDOtlqEypMitVufxGw2Uv5fIQnptEkrFWmoDe94hLXfFtyb/oO6/ThU1X4SzZ6qmDtZh1wPn2deXJAlUGVMO9yRdmyBYHt3tEVIBalpK5DU2C/EdmBawz0/3RXo0TkFWlF8kzTb5bNa0WS9Mnwj+HMFQuly/KQwta757Qt4FClASVqzdyQRiz4fp/QRqIBqNM9/ZALEf4gx/U/wA/WGU6MTFCrTgui5Mw2NJ5AAb4SKvLpZPW6YFVHgrLJcGsi7E09g5azjtYCDaOUyVASJhcMXXcixDP+vOLiDzZRUVKmaUWSSD4j1EABKW74ftDXBJNJV+ziTgOFhRPywIX8BMxNJ0yxQkAAluW9nHr9C7sYNwXTBK3ElcvlPMpRO4sOuM/m7xhoDVcHlrWqYUAqO5Ksi2AbWA+sF0/AtOReWMYdRD2vc5s3lBuIcSoUEJUAQpBW5GFKAYdzc9gO4gRVNTNmJRMUuhBWUlKMqehIZILuCc4brHp8LZrnvmktk7bn8MlWFH1NuYqtuDUSYlK4NIf3BsGdTdGZ2ifDZqitSVmZWACyxLwXuky7MSDm9oW0s0S0srVJNqXKkkuaeZz3fPUdIzy6uPThynOalxHhEpRJKbl3Lnd3a9snHWCDg8kj3BfLlR/M94TmP7/ALYlgN2GM2e2Ddoa0y1AKJ1aFChvgFJJACrYu4Y9QPPOtl1cJlBd0C6QMqwkAAC9mAAhyTISnAwmkFy7dPKFBKWGp1iLsi9KjVZ2c5JBYd8Wg2j1NMx1aqWtDEUkpHQgg7n6X7RfkmIHRS1LUSi5ILgkEkFwSQbkE5yINJ4XKoCPDFD+7sD26QooKKmGtSDSKvduXPM5NuUCwIw+8G1AqIo1aUk2IBSX5UgM5LF3NrmvsIWmHk8FkbSkhw1rZLn5m8bPCJNQNAs2SSLYs/f5WiqQTf8AbQMs4ADuxyXexGbW6RLTIUeVOtClFzZn3NgTjBbYC1iYy0tk8LlD4Bht8W29B8h0hsBrRRI1LzFTBqk0GnlIYAAubki5Fsb9ogKlD/u0ubAWZ92O737DYWgOhBjBFChJooOrBUpRNVtk3SGLBrK/PMN8KlqFaVagTlBnsHSb5ANv7QRaiMjScRkUc/xw/ih06ohk3km2SNt73uLNAE6aWEJV+2MSOUku6y7EdiL/AOrvDHHJ6RNAM2cghIJTLuCCSzgXexwxP5JTlgAVT9SD7zW2exbF0k/PYcsUbTyUylgj2tTgliSRdxgsyrP5kQzMngKB8PUlk0jPcOxOS5ubxVzNWhTkztWKS4DG1yB2VkG7n1FjK1SKQgzdTVaYSxKg4sC1rM5F994A0kC7I1XMlQNdgHD2GxLMLZMCAAuBrLioX3xSXFsbv/VfWasGhQXq+aXYpbbluN1Gl8ZVa5S2pmqSApNepNaEmp08ozZQO974YKblSWC306w1DaggBd1PdxcdzsHFtohwsBE0IbUl3uuooDBJcktdT4uHBwYVQisFIm6lKkUAqbnUFc3ugG34gSS1qOxi14fw8yyPxZqwAzKLj8rejd32QoOskhS1v41mPKWBBB921yG+aohOShXMUagEtYOOm22BEtbPSmdUVTeUXSA6cCzf0Fy4ucCE0EN4s5+w6ZP6/pFGtXLTdkTqixLYuAcnp/WNSUpISaZ5UPR2uXu2R+UDJso+JOISzgWLMSTm/pv1zDml1CT4d5hKQ1wLvZ17/lAV00Az1/hzufkKh7uwf+b9ogEJqH4c/lZNXUOTfqLkfTeCalQuy5wJD/MN1+YERTMBrBM/AuwJTzNy9CQq/Z+0b+mTWrQApI8OeUpFFjYjqw971aGuFJAU9M8OCXmEkbBs2PR+8ISCywK9Va4BwaRUxPQgNe8PcKWFTVkKnbuhYNIctZ+lLfox5tGpukSsc4Sbgu1+Ugi/oI0rRJdb3E33rm/KBbpZIx3hLVSyFTFe0eGk2pLcppSbFWzMpha5eA+MaKfa0VAggmnDEN82Pp3jfyrF4cbdxZaXShCiXKioMVKJJtgdhc/OKFM6lN9KUpd257d122PmwcjpD05JFTzjXYMlC81VikDIpTSW6E7mITELKQVaxAF2PKMHLvdnbpd4lurx4zjMgaKVS6xpSCwZPNcFJO223S4drttCAmUFJ0q3ULpClBSaVOMXZ0g9WAzBdOoux1SVLWLNs3McHdIUH6eULaZBSD+3JPUlrAOcVMQxF88rPkRFHkgAFaNNT4YTSk1AklwQkMzIFgzjIDDIkJAmX0Z5fdIqyA1jgi1rbuWcmM1EwghJ1dJ5QwlkgukYbcuC+1Y7QSempMv9rpICjcEFYJNykEHlZgOqcHEBoJS01R0tKiA/vcznqEvZkmwJt2iOnQlASv2ZQW5ZJqJASxFIY2ck/NiXuTTqTRbVAAqJCiWN2sai5wr/AMuwg+l4ZMsoTypJY4yOxe1n+fWATM0OJh0SqhewU78va5yPTvA5M1JJUjRvbLlsENjO2Mv5m2Vw+aZZQqcFGqqop2/dIe4iMzhayUNOIKUpSckKpqueZwTVcvtuwYF9TIlpBI09XKFJSlKhckhQYBgzA3zENVIZZCZIKQbEJXslw7EBblSmI903yYZRwuaxHjqIKClmG4Z8v3sRmzRNPDpgq/GZ/dABAT/8i4uQ3RukAvpZPMAdOEAVNym9QO4LJ5QgEHcsGaHOBkkKUZPhEnfJsLl7u77QJfDppQB45e92F3ZjYjF7FxezMId4dploCqphmOXDgBh+v+IBxOBGRtMZAIcWWUylKBY2v6/3ikOsmJxMV0uxwe/lGoyIp6bOWJbhan8RntikWwzRrUTliSlQWoEJza997RkZAKT9XMcJ8RTEAn3d/S0S1WpWESlhTLUk1KYOWJYG1wKiW6mMjIKLrZq/GUAtSQGsG6DqIhwyeszgCtRF7WvYHps+0ZGRYlF101YmKZagGBYM2IFw/ULUUOtRcOcXvG4yAhJnLe61H3ulve/pDClqIetQIGx6gH+UZGRSkNXqF0/4isduj9M3aCTZqx4hC1e+AL4HNj9bB3jUZF4+mamZiwlf4q/h3FqiRa1uv9RaHOFzlGYkFSiDKcg9eW8bjIy0cm6CWpTqS5d7k5AAdnbAHyEQPCpJuZaem9gdhe39z1jUZBDC9GhTgpBBL/8AxbbtbytAFcJklISZSWFwOj/8ekZGQEkcMlBTiWlyGfs1LeTWiI4XJDNLTuN9wx9W3jIyAmrhck5lpNh/8bD5Qb2CWzUBgKb3sLgXjIyAgOFyRYS0geXXPz/kOkMSdMlIpSGHSNxkBIyxGvBHSMjIDfhDpGjJT0jIyAwSU9O+8SCB0jIyAk0ZGRk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73732" name="Picture 7" descr="C:\Users\Péchet\Desktop\inde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56038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3" name="AutoShape 13" descr="data:image/jpeg;base64,/9j/4AAQSkZJRgABAQAAAQABAAD/2wCEAAkGBxMTEhUUExMVFhUXFxgYFxcXGBgeHRoYFxgaGBwcGx0YHiggGB0lHB4cITEhJiktLi4uGCIzODMsNygtLisBCgoKDg0OFw8QFywcHBwsLCwsLCwsLCwsLCwsLCwsLCwsLCwsLCwsLCwsLCwsLCwsLCwsLCwsLCwsLCwsLCwsLP/AABEIARQAtwMBIgACEQEDEQH/xAAbAAABBQEBAAAAAAAAAAAAAAADAAECBAUGB//EAEIQAAIBAwMCBAMGAwYEBgMBAAECEQMSIQAEMSJBBRNRYQYycRQjQlKBkWKToQcVM4Kx0RZywfAkNENTkuGisvFE/8QAGQEBAQEBAQEAAAAAAAAAAAAAAAECAwQF/8QAJhEBAAIBAwIFBQAAAAAAAAAAAAERAgMhMRIUBBNRYbFBkeHw8f/aAAwDAQACEQMRAD8A9l02n0JznWVmRCRpSPXQp0wOrSWIpBnIkcgGYMT/ANf66YNrMrpUKbgU3Cv1WMeFbylgmQRAMHg6zXO7GE3O2YS4BcQxlVswpiQxYH2C9ydQt0wf6acv765kHeG6au2AipaRcSCUmnMiOkkScyMxkARU7zAFageoHqaWsuJglUUExaJAGJ79RFunu+mkSNYnhT7mR5z0CLWny5+YsCpz/CYPvHrrVGqliY1K4euhMfTQ+dKLHNceo/fTeYPXQfLOpBNKOpPHrpQNQu0vM9tWizug0O0ao+E+KiupYJbBiJntPpo243lND1uqn0JA/wBdWcJia+rEauM49UTssqo1JgDrK3/iVnl2BWDnksBiRx686t/a6cxekzEXDn0j19tOieTzYuhyo04I1V/vCldZel3EBhM6sd9ScaajOJ4E/UaWsXxTx5aL2WXGAT1RE9uD2z+un1uNDOYuIcsvFaeM1M/LotBqOJOjaxtz42iuymnXJBiRSYjHoe41yd5aAzp+NZH9/pP+HuP5L6f/AIgp/wDt7j+S+raU0npKQ6nh/mgnMgL2OMAcaqnwil+U9/xv3me/eTP11W/4hpn/ANPcfyX1E+P0/wD29x/JfTYWv7tpAk2mSthNzfLAEc8YH+umXwukGVgpDKCFNzYBERz6f6D0Gq6/EFP/ANuv/JfTnx+j+Sv/ACX/ANtTYGTwmksQpFpDDqfkFW/NnKjHHPqdXp1ljx+l+Sv/ACX1IfEFL8lf+U+rsU0RpydZn9/0fyVv5L/7aj/xDS/JW/kv/tpcI1PP0rp1lHx6l+Wt/Jf/AG1L/iCl+Wt/Kf8A20spqA6VSI1l/wDEFL8tb+S/+2nPxBR/LW/kv/tq3BTC+HfF6VFGVyZLSIE4gDQvPomtUauGKuLk54OV4P5YGt0+M0PyVf5L/wC2nHjNDulU+n3Ln/prv52NzNc+7x9tn0xjMxt7flzFOm3lUp4NU2/To49p1o7DZB6u6PLoXsyfmJeDjvI1snxuieVq/wAl/wDbTN4/QH4Kv6Un/wBtJ19uDHwlTFzf8cqthQKWpq0/le/mORiPb210421VG8x9wSglmWDxzHOor47RmbKs+vkvP+mp/wB/0fy1v5L/AO2pnrW1p+F6eZ/fu55L6vmP5LP5hww/DBmBgz2H6afXQjx+jxbW/kv/ALaWr3HpDHZRPM/DolHsdIt7abzCew0CpXQMVaooYLeVLAEIMXEEyFnvxrzPo1Y4bTz7aytr4zt3AYVqYliFDOgJIMYE/THMEeurH94UhdNWmLPnF69MkAXZ6c4z66XCzhlG1L06iSdU/wC8KfR97T6/k616/wDlz1fppv7zoQT59LBg/eJgmYBzg4OPbQ6cvRdu0p1WG7QhSHUhzapBBBOcAjng/tolGoHWVNwkiR6glSP0II/TRkU6YtqIu1K0++gWkdRtOgU94rMUVpYTjM9JAP7Ej99UWwNI6rVKsFQSZaQMHsCTMfKIHJxwOSJlReQCDIIBUjMg8Gfpog06bOg0qwaYabWKmOxUwR++iFtFFC+p0i/poDA/pqFGpcAyyVIBBIIwcjB0BWBPfUQNSKfX9tDqVFBUEwWkL7wCTH6CdEFA086r7asr/ISYCkiCCLhIkESJHrqZbNs9USB3iYmNRRgdLUADpaAx1yHinw7uKterWFWkA6vSCkNPltSKCWH8fVFv69tdWUOuW2HxNUfxDebQooTbojK3VcxZEbPaOo8ems5YxPLpp6uWnMzj9dmfV+D67IoZ6fSrKRcxDBmpEgkpKghWyMg2++lW+EKrAqHpADzLWAa9vM3CVvvOmJULA5k+mq/g/wDadtztKVbeEUXq+ZaqLUYRTIBzBg5HPrrdo/GW0+yHeeYfIVrWax5DFgsFYumSP3B1PLxl27zUUNz8HEH7t1KsoDtUHWpFU1S1OxQoJJIgBQIGobf4TqWV1ZqbNUpOlPmKbPVd+ySRBUyZIIIGI0HxP+0navtty+zqq9aigcLURwpHmKhObSQLvUHI0Rf7QdrQo7Vt0xSrX29KsQlKoV61BMHOLpxJPGnRind6nFtyr4fWKqAKI8qqr0gLgCqrBDmOkklsgEcax938Fu6sQ9NarBwKoUynmU9wGA7231VMSJs9Y1Y8Q/tC8Po2h6x6kSottOoZSplSCFjI7c6u734t2dLb0tzUqkUaxApsEcySCcgCVgAzIxGtPPM3NqG7+EfM2vkfdghNzZMEJVrA2OltNAtjG4Qojtpv+Gaq1DUQ0bhUd+WBq3+eJqkKepVqgD5vk7AgKba/2g+HVKNSutfoplVaUYGXm2FiWmDx+U+h0Ol/aL4e1I1hWJRXVD928hnDFemJg2t1cSCNEV6/wfUKlfMRkHl2IQIiB5wa9HWHqBX+QwVH1E6/wvVK2XoV46muLAPSe170YGbGBJVuxgyQNLe/GuypPWSpVKtQKLV+7c2mrlcgZkenHfQqXxfsylCqKhKbir5VE2P1OHKRESouHJjVQCt8KlmoFiGSnRSmVYqSLbpIJpS4cEKwBpyFEyMCo/wpWNNaa+SiqokLdBYUKlCICgWtfcTzyIPOtHdfHmxpeYXqsBTqmi/3dTFQXSMLkdJzxovhvxrs9xQq16dQ+VRBNQlHBUBbptIkiAeAeDoMzw74TqU66Vfu1VSxWmhAFOXqtCE0pIIcKQDTmwTOAI7n4PqPMuCPMNgkKVo9RQBmR4emz1LWABgiGBE6Ps/7RfDqrlErkkIz5p1BhELsBK5IUExzgxpL/aR4d5b1BXNqFAfu6kzUDFQAVk4Uk9hGdNgLcfB9Q5Q0lYpUV35LXl2gBkNhJYAuDlQVKsAtp/CfhZ6VanUJwgaAHXou8yUEUVup9chQUUFV6TaDqnvfj+m67V9pVolKu5Wg/mpWu6owoQdLkGQW6c6up/aP4eaxoCv94CwPQ9pKAkgNEHg989pkaCnQ+EdwtN1uog1FdXKyo+9poj1AFQC6UDBY/FF2JNnxX4YqVKtWoDTBdiwczfb5SU/KMqRZKk9x94ek5uj8I/H+339WrSQFWUs1MdRvoqVXzJKgJJYdHI116tOg4n/hOqCLfJVrWhz1MoNOonliKaqaZLgxaFAQCw4jQ8C+G2oOjlKMqtVQR8yK9VqiqpsEgXFY6R3AzA6VtMp0oRtPv++lok6fVEjWOvNvGfC/EKHiG53WzpUq67mmqFXcKUIRVnqKyJWcHN0YjXprKNYnifi+2o1lpVHtqOj1ALW+SmCzMxAtQAA5YiYgTqUrz7wH4I3O3q+FswRl2/ntXIYdJqzaBOXjEmOdZXiXglbZ/D+7pbhQrHcI4hgwtNSgAZXHY416g/j21G0+1mrbt4kOyuJF1ohStxk4AjMiNcx4P/aBRr7yqiPT+yU9sa3nkOpBVqaspDAcFvSTjTZHNt8Lb7dmrVqUqVKditCkFcEOQUZWxNoIB5iOkZidR3nwp4pUp0qbU5p/Y029n2oolJ6YtvZUMVSQJiCDcAfl12u3+O/Dmp1Kw3INOmVD/d1QRcYU22XEE4kDV3xD4v2VJqqvVINFUaqBTqm0VLbT0qZm5ePXVqEcRsfg7eq1z0VE+FPtR94h+9+VRhu4jPGdVfiraVqHhfhdCoqiqm6UFSQQWJqkAkSCDI/fXoyfFuzNOswrBl26hqrKrkKrC4G4LDY7LJ1x/wALf2jiv9oq7o0KFGmAVVRVNQXMQLjlXntaJwcAalQrM3vwPv8Ac/ady1OnTrVNxRqpQ8xWBFJaisCwNom8ETEwZidN4p8F7/dDeV6lJKNatUoOlDzFP+ErIepTbJBBGcmZjXT+J/HtD7GdxtK1GpbUVG80VVAuDESAl4m3BiDB1rt8X7P7T9lFcGvcUsCueoci4LbIgznEGdKgef8Ai/wt4huKe+rPt1StuXoFaIq0zApXAktdaBFvecnjXX/HHgtasm1ba01Z9tXp1fKLBLgkGATAGQBmME6u+IfGnh9B2pVtwFqKQpWyoYJEj5VPbvp/DvjDYVfN8vcqfJUtUJDKAoMEgsoDAGBieR6jTZHDH4T3zRUaioep4kN1Uph0NlPJMkmGyxECTgfTWrX8KrUKHjtSoliVkqtSNymVtrGYUkr8wwQDnWrU+ONq9CtU2tem70luK1BVURcqknouKyYlQYJHrqf/ABzs0FBa1dBWq06TWItVwGqqrACEkTIIDQYIMZ1YiBxPg/gW83VLaMKCLRo7auKdRaizVNVHCiJlTcQDMDJM9taR+EN2my8PKUlbcbSs9R6LOgvmpeOoEqTCqOcBj6RrtPHvi3Z7Mqu5rqjESFtZjbkSQgJAkHJ5g6ifjXYJW8h9wgqzaVIeATGC1tqmcEE47xpUDy/d+FV6VfamugSvufE13AoobrEVwW6lFuC/Y8LPrF74a+Ct3Qr0KdalUejQriqtVd0BTFpBDCgQTcYE8SJHvrpvEvixl3D1Eq7cbGhVWjXuWr5gc3hohIFrACMgwcidWth8d7Spu22waLZC1DIDusl1At6bQDJaBjE6VAB8D+Hbra7jdU6lFfIq1atdKwdSZZhals3DpkyRgiM413FB++uWo/G3h9QVPL3KnylLv01MKIkiV6xx8s6O3xZtAF+++ej9oXoqGaME34XAgEwc441dh0DVY7aneDjWH4R8RbbcOKdGr5jGn5sKrRYTEklYUzi0kH20z/E+1BIaqBFf7MZVxFY8IenE5hj0mDnGljfWr7aWh1DB0tFtaDHXnnxj8KbivvK70wWp7nZNQvuUGjURg6rkg+XUKhSAD87TA16Lb30MnWVcF8TfD+53XgdPbrQFPcKlEGjcgzShSFIYrwLh1egmdcvv/hDxDd1N1VbZLtjV2qKqCrSYF6VbbsElTgstJjJAAkAnXsnmaQfQeI7j4N3tfb7q/b10rtToqnm7jbuHFNwSB5aJYQAIuMdp76vL4T4i58Q3DbILU3NCnQp0DUpN+FKbPJMQFS6DEkx769ftnUhQ9wNEp57/AGf+BV9mlfbV6K2CpelZbSKtwAIIksCIHzAenaTzFD4K3f8AdNKkaC/aKO68402ZJqJaVi4Nb3mCex17T5UajYNCnifinwjv91T3tb7IKT7irQKbdalMwKauGYmQsSR6EknHrtJ4LvafiXmbbbVdvSfcl6xevSek9MuSzhB1I7KTjMXRgceqroVej30oeVfEPwtuqreLMu3u887X7OZpy1jqalst0QB3iY1V8W+CNzVqVRTpBA3h9GmplAprUqlCoUgHk+WRdEcZ1631e+np0cydKgeNv8Nb7cGrU+xLQK7JdslMVKZNR1dTIggDAMz+UZOobv4b8RpvSba7atRrijtUat59A03anSRW8ykZPSVjn8MxnPt4QaRUdwNWh5f8R+Gbul4iu8o7Rd2jbcUrTURLWDc9f0EGPxHjvzPiHwxvyu62q7NWXcbvzl3RqU+hWMwR82ATMHm6AZnXutg9tDemPbSh4x4h8Jb9vtm1p7cNT3G685dx5tMBVLMcqTdIuz3wYBka2vEfhzdfb96KdBGo72j5a1r1ApHyLZK/NJfBjs0zr0sUB7aSqB6alFPGvDfgveuhStt6yMm1rUqbvX2xpXMIChES8KZObmg899aPw/4PvxVp1n2JH2XYnbohqUz5zqGCjBgA3Z7AKcmY16zE6kBGlFPMP7M/At3sKlRK1BQlanTfzVK9DqM0mAacXHgRK8mcUfHvhbd7mpvilEr9q3G3pr1J006PO5PV7YAhodsa9eke2kAPb+mhStUpRGScRJ5Mdz76WrBUaWrZQ9mud3viG5RmVNuXhqnUbgsAA08gEm7qyBi2PxDXQmprlKi7169cUt1StFgAlGNMl3bqQJINgRbWMGSwIONRRNx4vuVdANmYYoATM5o+YZtkL13U+YUrJMMND2vje7ZVb7EQCiN+KeoiQAVGQMQ0TzgajW8J35dKg3QDBFV1ua0sBXFwAWAfvEyVzYCRKrp22XiE43aeYFkiYWWLCYFPIgACeDce0EgyeK70xG0tEpJa6YaqQ3SO60xOCcnExl6niu7KgjbMrGhVYiCQKqlrAO5Bt4IUkVFwDIDPst63l3bhZSuakgsC1PpHlm1VB6TUwQQCE+YgnVXa+E+IqEU7pY6L2JLMYSmrkX0yJJViOPmkySdAffeLbxHKLtTUCsnWJAeQxYAQYEhc+8Y5EK/jm7V7BspMVSILQTTZVABtgXAh5PbpywMAPh3iIi3chnuQv1D5SxLEK1KAOQFxNvzCI1YGw8StedxSDFRZiQreYCc+XkeWCoMctxgHQGpeKbuWJ2wChHIAvLMyikV7C0G58QT0euNQp+ObqFJ2bCbbgLjaD5ZbsLrQX45KgAEZ0zbTeqKhO5QMVPlyRaCtS8XL5YmVlWI4HEnIr1/D98rKTukCCqWW5oJW2rIaaZDmGDWzEU8WxOgN/fW9g/8Agc2MwF5yVZgFkLyQoP8AnHOtvw53ZJqKFe5wQARhXIXnmVAM8GdZHgNHc0/u61VKltNIhiXWAFkyoLBiH6ifwe5jZDasCu++qSYoMQHiZOVBUFgLe92M/hYzAy6eI1CR9wYJiQW9QJyg7Gc+/Gh11qFbQ4BZiJ4NhBwsA9Q5/Q5HYFRK7YFReBMchw1w/BxHY9j+ugubvespa2mziEtABBkswaTwIAUxE/8ASNXdvaD5TEywjq4UEg4Q4PH6jVUUq+SKiweMkxyYkjPUSOOAB21ZAeRJBFoBH8UiTIHpP/1qgR31Sf8AAPKiZPBWSTKSADj/AG41M13JpgUyt2WJBNotYxgRMgZMc4B7ValKt1WOBJbJJJyTbAIhYBjHMT7aPQo1QXuqKfmtGJEklZgDgf6fqYIr4lV5+ztEcS0zdb3TiJP00cb6pMeQYutmTxjqyox/3xJ0OutXAV1Bs792ESQLTjI/fUGobggw6yeOMdJ72cBuMcD10FmvvHUkLQJjAMnOY/KR788H1BAW53dRW6aJYW3EicmD0jHMgDMc50HydxmHWLsAnsZ72TIPHI9sRpJT3GQKqn5geJBMlcWYwRj2HOg0KDEopYQxAJHoY0tRoBrVuMtAkjuYz2Hf20tBYLjXE+N0ti9WoK1esMl2AUWoUObR5c3MSetZJFNgWgEHthT9dY/iG1olajHbK5BiGQG+WDYwSRcZ+s6iuW3Gx8PbD1KipTLCwqtpA3HmEQqHp8xlUDEgKIxOh1fC/DadhNSraxdVIWUWBWMj7vHUGtjllFoOTrpKdHbnDbRPmc/KnNzGc8sQsyBEmJ76NVp7Z7btqrQWCyim2QxMT6y2RyS31JHIV/BthIc7lzSYNT+UTKP5zNdaAVuIGFMlwJk4tP4X4WrEmrUQh/MbpK5pqEJf7vgFTk8OXE3SB023obapdG2WDcxlFyT922OSSFg4iFAnA0Lc0NuFn7IpLo5IKIMKAxVp9SBjPBOgwKnh3htj0kqMt/low8lfwO9a3rpBVbraQ3EDEjVjYfDvh9e7yqjVc+YbhPzeYvLp6kn1lFJ9TuvtNut//hl6BeOhYLWwLZ5aMfroNCrt6ZUptgrKBbCqIVsdJHbqOPfQUP8AgjagEQ5lbRIptAsKAKGQgQIP+UDjGp1vgzbvMtUAKsLQKcdaupMFIJl2bMiSTB1sL4upJlG5K9sECROcSIjUV8VEDob5ZPHIIkAH2JP6e+mwzh8MUftH2i57rkeOgCadxHCgn5jyeMCBjW+TqlT8QBvhWFoB+sicR37asU6twn/sex9xrQyzRpSxeqSbmaI4ttuER1fLHB5gad9rRGPNac5OT1GOSPaB/wAo09etTtqN5clWqLkckgsf0PE9zqK1aUN90QAhftwnaJwR6GP6HUD0/JClTVMviSer7sZjGI9h66jvRRc3NUIBWJnACkcT36gZ9tRNZJMUjgsMRkllGM5BJBn9e2p7WrTYqpp24lZj1GMHBhRI/hPodVAV2tNWN1Qk3Ax26bRER1ExnuZ9ROkKFIjNR5Jsz8116nkCZ7f8pPbOrCujl2NI9ImTEkyfQ4IPrxP7103NP5hRP4WEAT1AEH5snI/6HQHrU6VSpmo12UiQJiGMHnEDvyCedN92yBbqlouIIGepip5HYnuJ5iSDD7bcKXAFOCxaSLY+VWPfvI+sH01GjUQLUK0oKgmMQTh8Zx1EfrqKkEo8+bdyTABxCjgDjEf5mHfTPQoiJrEYtFxEjqJ5I5LKZnm2NT29enhfKI+UcCOsSfxYiMj1Hc6dtxSSQKR6buI/AxUQJ73EgejaDTotIBmZAzETj07aWm2zCxYECBA/T20tUaAqzrKq1awZrFEXGC0HFogAXDEg8nuPeNAHWPW26GoxFdEa65gCAYESHhpPAz2k+usqLuNxXAUhVOEujJBJhoyJjEduZiBI6e53RB6U7jj8QJ9WyscHkn0GdDobdVK/+JJALAi4mWzzLGIHr6ep0ybG03faSAYPODAEmbskgZP+miCX7qIVKa9OOCLsD8wwMnjtqyataPlWfMAPH+HOT83zR2nVPcUMEivarn5lB5YKkllYD0zjOqzU1y/2h4tHap8qFlyZnBOePU8zoNE1q1qdAvLEOIwFnmbsY+udANbc/lQmPTHOfxdh2kSZ5AnQ6u0E/wDmCptE9RUmFC3HqHpz+86VTakq0bkjJUkFjaYi3D9MT3z6nVB6z1wOgLdLE8CYYBZzwU5OTxx2Vd6/QQYx1gwAepTjkggBuMRPeCK32UKwPntDNdAvgjpGWDcRAmQIP11JNshUDz1JAbqJF3UQ5OWkC2RH5W0ETX3B/CvHEd7uPn5tz3EwNX6TGMxPt/8AespdsGkDcYlsEkglyYHz5iDA9j2Ma0dhSFg6/M565mc+uqisDuAcAEFmkmMLJtgXDtGmjcEZVTKiRiJnMdRxHI9ue2o7mh1GNzaPvJFxkE2wIujpEz9RABzoaKCQBuDgrIl4NvVzdEdJmPedQWWevC4UHqujiQOkZbif1440zvX5UKTYMGMP3jq4j/TnQE2uJ+0GACshiBLRHDxMYH1EZyWqVVlY3PosAkywUflbkzdH+saoLUbcSRapBbgjFtuc3RzxPMmY1J6lcWqAv4pNuALiFjq5ttx9dVXUW/8AmjAtEgsSCAAYNxOSwmOJGdHaiuR5+TcILGRcymILdoiI7njRSD7nGEP09c/xcTHvqaVNxOVWJafpkrHV649se8VfKJMfaAZLALcWulWIkFuQJMDsoPrqa7VoH/iHkrE3E5um75rSYxxqC5QfcStyrAAJtIyc4y3H/c6c+eGMQRcfmt4lsrBGItGTP9ZrUbQ0/aJzwWPamVxLEfiu4Pb66nVUEBhWYALYDn5gxliZzJjnHT6HQadFjaCwgwJA9e+dLQtuQFUDIAGZ5xzzp9BdI1hbyvtw7hkZiCC2T+G4zE4gzzHrwJ1ultZG4r1Az20gZnq9YHSOfc9oz9dRQXrbYkg0yYuUycCb3cZaIEE4P040Va23cRaYSmWHzYRgDkg4J9D3E+mjeZUDgBQVhZbiDLTHfiDn6d9O2+rTAp92E9wBMHJyTAP+aOx0RWFdKi4ptKOpguwF9U/mBh/myMiDxobNt4Kw0KCp+8YC1mBbN+clc/xAcExo/bq3lT5Yv9PTokd89XT+s9tTO8q2SKQvnK/5Luf+bpn9dUZr1qDtLB82KBIGbS8wrTMOQZ+gGcmp16BpKArWtcwFxBwZJm6eWBgE86Ou8rceUD8gu9Zm49jjBjHJHaSy7uvyaOOoxyRAFvpM8/00FUbmgbBY0AGwSxMdOCoJkfWePfTVfJUkeWTaCAS7SOlknJwIo/NOMHuTo6+IVjP3KyACRPDZNsjkwA3tIHodF+1Vp/wwMkTnIEAGP+hOgzWrUb/llpGb3tuFS2CT6Fgxxm4Y1c2JUUwFEKCwiS3DEHJ5yNRarV8oE0xcSQRHyiDH/N2H6+2i7dWZAXW1u6gzGfXVRlCvRDEWuTezzJ5Tk4MAA4gxyfWCNtxtwo6S0ARceFqNIEg+mf8AXJzec1bsUww+8kfSLDPec/v7aTNV48sRKZGcFZbkdjA7agrPuqJBFrCHZouPNOQThuOccRyBqdXa0hZKsQyghQWOECgTLQsCBzmczq81SqHhaYK8SfoMyB6ysdok40dqjCoFslCTmOBb/WWx++qKJ2tA1GRgSxNp6mzCBhPVIx/+p0DzNuQehgDA5aIg1Bw0HGfWDGcjVyrUrZIWepswJialsesgUpP8R97W8ypeQVhZJDBZMAi0EH/MSe0r76CpT3FENIVpmOe69B/FGJie899NT3tKBaGUHAEjJafRuZBz29e+rtZmBWxAQbZJHAuE4xEL+s9saDRrVDAakBMSYwAVBP8AXp/rxoKCttxNyMI8zBYn5cOYujMf/wA1aepSVFUhrXl4uMgAFyZmeewPf00Va1W3NEXQs8gElGLAHPeF/wA2pbl6gClacmCSPeB054kzn21Bb2VvlrZ8lq294WMcz20tT28wCRBjIE4/fS0VaamdZdfa1CX8twrFhnmBaO31kx/FrfKaw97t6JqNJNwZSTaCAxUAAiJOAB7T20AKm0rTh4BMwTMAKBAMeuZ/XTFXCooqqrksZOSQWJwIE8gR79tE260EIKs2BbwD0hyvp3b0zxodXa7e1VLMQFZgYJNtRlJ6gsgyRiZgwZB1AnoVwptqZgwJH5QFElfUNk+veI1JqVYyPN7YiB+Ej8vrGfaccarV9nSBEFpLqT0zlSwAgDElSB/QDQRQ2wA6miGgxiJgx08y39J0GnXSozytQAAER6Tb2jsVJn3jSrU3ZmanUAknuSBC2R6Ag3T649NZtBKKm5WqdAHb85MD5ZMluPpqa1KPTUvcqGqD2Uvc7cCfUSJ1RoVEqggmsBJYCSM3MCAOnkAH+uiVqVSxR5guDSTnqiSAYA9p+hxrOs26soLsGDACBEtaOIWDiOOPYky9EbYgAMwAItJXuysBkrIkTnjvzoCrQqwAtYG4AgzJNtgZhiMx/wDlzq8pYDOTrKWjt2sAZj0BVgHKqR/DngSOO8d9XtjYUHlmUyQfqZ9ONWADySKgPmQJZisng2gYn1B/+eONBcu99tQMpkYaILNIyokEKQB+hzoddaV5+ckOR0hTl+Txxcbc5kHsJ1KjtNvIgtPSB0n8MoBIWCDBHpj20Rf3aVGyrhVCz9GDTPBxE499C3FOoCT5yqSpAuIxLkg8dl6R+v6x2m3oAWI7m7oGD+HrOY/c/vpnTbNBub5SswcqoKEnp9Lh6DqIjJ0VYoOQ0tVUqS4AuHLFSq8ZIAPv1aq0lqQPv1aACcqcAQTMfmzPaPfB1o0GUDqiVPDSehYGBwFVZI9MnmRRQa9ZY3yh5yaoDEyowTEZj5DA9SJtSdqcXgkhgWHeZAyB24Ix34jUDt6sn7zEt9eAF/D20SnvKYXDEqDE4x0k+g9CPWdSbf0+bsRPytxMTgYEjQE2q1BIZg2MHuDAHERnJ9o7zoRoVsfeifoM9MAcfmz7z2jKr7xUmZx7HJiYB4n9e+nO/QDkn5exyGMAieR3x2HfUVa2oKqoYliAAT6kDJ/XnS1CnVBAYZByOcg6WqjbarrKq1yarL9nBBKC4qe90sSRBAAXAPfJHGraqe+qNU1xUIV0AuW0EiSIYkEWz2xB/CdRoqtUj/0A0mootpnAUtE4Mhv0mZEzoW4qDBfbDgJJDRDMBBFkRcBAzysTJi0Xr2rDpdDBicAsSAnb68RmPppx9p/PTjETngGZhebo/rxxoik7kkD7Lj+JTgFgD+A5yW9x35ge4DXPFBYHH3ZJY57jAiFbvMwMjWhTpbi6S6xcJ5PTAkBYgGR/UnvpblNwCYZAsm0EjMkAAm30k/UjkaDENfqIO35UmLTJtIB/CQ3Y/SOTA08dImhy6i2zi5VJYi3tJE441eWjuQTLLwD7SLQeRgHq+mOZjU/JrwlzLIMuRgR3EdxExkcCdVGVUa0sRQJJLGYJzTWB+EgSAAI9fWRpqW5GJ20RZmw4kQI6PwjB9ONaLUdwZgpEvHfGAswO2Z0Pd7avEqVkIMREtPV6ge3PfUVQXdY/8vGYEoewB7LxOBHJHbWlsKkoDbZM9MARkxj6ayiK1wyOWj/lgFZEevMeuNX9neFF5BbuQIGiGNQSfuJIa0G3nLNMhDAnM+res6O4UMFFAESBhRwZafliJJ78k4Ezqo5qiLSvzPNzepJReDEyB7TwcasUlr5Fw5buJPzW9sZKkgcW4PbVB9lWVj/gWGC02RmYjKjqIAP7c6HsWDEKaAXBINhAFrkKMqMwSf1Mc6LRNYNLskR694JJ4GJiPY5znQiK35h2LZ9LeCAIHP8ATRQaNYlQp2/ofkKpcWswCCRAzJHHIHGh3A5+z8G4C0j5lAz0wTDGQeI7katbdqvlsrspcqQpBiDFozyTJ5jmfbRqdOtm4qcGAMdU49ce/b0J0FXcMFhRQlYU4AwSGBERGAAOfxR9RNUFxmgDJAkKfltDGZTOcDj07aK1GvGWjniJwFg8et0j6dp1Dy9x+ZeBg5F2Z9wDj9h7yRVqbsNN23uNqkiwybjaAQVxwTk8D9j1nUKp8gMTkiySIIxgcmZExxpVlriYYRi24Ce2CQBGZ7Hk+w0ap5t3SVt/6BcdvzTPtERnQWaTwqm23A6fTS01INYtxloEnGTGTiNLQbTINYVVaZqVVLwWKqZA5ALgD1lSf0GONbd+sPe7uncytTY5k8ZuVk/NjpBGYwZGstGp7akcecGypMwZJbzB+4ifVQPTTU9tRwfPJwDdcASAahkkfVs8Y99QTdUgYFNxaRxEixT/ABZW1YxzkfUm0qUKhs8o/KDBypWDAMn5hcRGY/bQSqUKQAa8w1wFsiTZ/DGbVMf5h30fz6ZRaYrAkWEHpzYQRgYyV/11VHiK2AvS6BaUghupQG7wQQYyfXT0npgE+Wy2W4uEjrdBENAAz3+VvTVQanVoGmR5x6zfcWAIJKkc8H2jIn31I+G03DW1CQS2Znkqe5iIERxB99UqNej5ZqeWwttB9emIySJAgQTH9clpeJ0lkBWAuKRiJEk4LQB2J7Y7DFBDRpAXecsiWBaMST78Atx6x66be01dp82MWQCObwf1MiIMjBxzof26iQQaTTFSBMghD3MnJtA/yjkAat7gUUIIWS0m4EZgjJJYTkj6CeBOgw3o0jk1SBAPViRcGHJnMxnnVzZUQqQrFhPMz/2e/wCs99RSrRGRSfAH6Wt0z1TggH1AM8E6vUaahRaLR6f99tEYz0ULkeZm6YJ7kzAzyLSPpA1EUQOa+QGEmJHyzOeeke+rDbmkrkhGLBiCZHLMoaJbIkjEfpxqKVqTyBTJBDXCe0s+IPVLDHbq57aUIMiGZr/L2u4t6Y+bvw3r7auVWRww87DQCCwPCkQBPoZ+oB0HcvSW1rCbiWOTcpMdp+YsUWCR8xz2LU0oubQrgkATgYABEEtzEe/f31BNaVKSTXUFoMhokqDn5vdDHEj6aNUpU5I87uwtuJ+fFpF3bgd4/fVfb7mi34GiHbkRlrG4aBPOYEZxqVLfUsfdsOCO8Q/T3weomO0xnGijVqSr0mr1EAm4ngOpJOeSDwImT+gq+1USPNYD8TEnHVdyT80QPoJ09Xe02dYpksbGBLAcsEnDGCByInEHQ339Mg3U2npeAQcsqgZBx0kCODn31RHcUUa5TW5kEFvXE84yO0SZ9oSUkiftA7GbvQ84bvJGPUek6LWdFBC05tdVi4/xRAzOSRHGc44rpXpLACNKkqCzDPlGZkMSc8SO/wCmiNXZqLFhrhaIPqI5/XS1KkAFAXAAAAM8frnS0Gr5WsrcCuGby0UAhurpk4FpMsJMyM9v21rfaAdYlaiDUqMtYKbuqBH4U+Y3dUQM9r2HfWWhkqbk/gT8P/7dWbuIA7d/009Q7no6V9WAg46pGW9LYjueYGa6bRoKmtdNMpBk5gAt83rP7xqRBhB9onMlpyQTAwpyJxPAzqoI1Tccxk24lbRgXTJuuDXd4iO+hNut1LCxT8pWQIysEBrsww45gzjA1FtgxwNx7XTkGRgSTzx24HMnSr7MkJFeIL2nmS1wEdWSAY/TEaAm+q1SOmmrAgSHjm7IgmOII1E1a8fKpNn/AOc/WAsZ50BqXWrCsIAQH+K0nkzGbvTQx4eAx+8AMnBTpBZi4MExfBifQcaA32jciehcHHGRGD8/r/r7aNW3tZS1qAgKSuJm3thuSDgRPIjvqlS2thnzUbutw4JOSDMCXuP6gdtO9El2K14mOkRAPTzB5Ij0wcaC3t6laThVGSIjqJHDCTEscx+Xkzq7SYkCcGM5xPePbWLWVoLCvapBjkgTAEQ3aP6n9NOk4jDT+s9+Pf0zn11bQCpUrCcAjMTb+doGGH4I/aPUglKq8PKrgGzPzHPPUYHH76pfYuslawBuuP8A8iWHzSARYP8AJPcjUV2Ldq5JAIPJ7m0nPIznvieBoLAqVgrllGASsZJOSJCk/SB++dRWtXP4BEjuOJ9L/SP686FudvfJFaFKlYzxiD80nqB+oMfWDbZpE18kggCQOgyeG44B7du8aosmvXkTTEFkEjPPzcNgDGf6alSq1hazU0mBdGSASbgpu9AmO5PtGgU9s8Ga8AE//G0ADJgZmP0Oj16ciRV9IOTAAjsYOQTPufQRFhclruBbEz3unj6RqnRqbjuFHsYwS0dm4C9XOZI9NQobN4/xoQEkgYAUxgQenEx/zTnT06B+Y1gekgHjqki6C2YJ49fTjQknrV7SxQfLNogwwkwIMmcD6jtM6S165JFggMB6YtkkdXVnHp7nU/szAMprZNkc4g5/FPVEc49ToD7YiCauCSs5yGwAc5IJ599VF2mWtF0XRmOJ/c6WkjYGZ98Z98Y0tBbaiRrH3T0xUNwe6ZJkwCqq0jMDlPSZHMa6BmB1i+IVGUsfLBUXGYPARecHkll/STgayqvR323SWQGYkYOQzQMDJz7Tj6ajSO3FoNxYMqZzLoCq44yGOeP21Yohi1ppALJBaPQdscTj3nHGgO9TjyPWTniJMQP094ng6CArbaFYBiACRIMfhUnPPZT3/wBdSbcUSETrtVhAg5JJgZ7d8YgR7aO4Iu+6EKOmI6iBwB24A/8A5oO3LloamoHJaDmVHqOZJ5j9cjSg7milQLDE5HJOQVqER35DT7R7anuq9MMQynDgzPLBF4H/AMRHuOc6rHcvyaQ4Ulmkep/L2NuPr3EaIN1WI/wORJBnkAY+Ujg4+kY1UDpDbrAAcm0i4TJtYKeDOSe3p9NGqUaQQPDRcREnFwhyfQBASR6DidFpbmoP/QWJA44BYyTCxiJxIyM6u1d6RI8kMADGDBOJGBiZPtj3xKGIPLiyG+YKonMmmFH0lSR+hzOruxtVAEHSRjEYjHIzjVlg0k+QCJPHaCon5ZMzOOw9RogBgSoUwMen9NBlVfJkzdNxB5yXYyPoSG/r7anTr0QGADQQAxg8BTHuOkEz3geolq1droFH8TCTOYiD8p5MGf4TzqA3bZAo5ABj/mkH8HrI9+eM6oZfJmBdJsggMZlQVJPfCzz+E/TVgJTZhTAboUrGYiF798QO/PrplZrXPlARFoAJJ6iAYt7CDAnvqW4d1cEICLQTgzMMefSFjAJllxqgFOtSIKi4AlTdnMEBcxySIjmV9xpUGoCIDQZK4Im4GREdxGO+I76mK7yPuQPlHJETJPC9iD/8h76DUqnINEMtwEBSIyO4m8YngCIyeNQXKW6ohbRdGH4YmFjIxwLQPrpVRQpmSDNqHIkwDCz+oz/XQNtWfANAAEuTJJAPfJUTP6Y/bUl3bs0tQ5iCRkAkCMr2MnsOInQF3SUb2vLSQjEC7sSAcf8AYjUK/kMLDMKLYUHIeOyjPbj21NtwwLfdFjIjpIwApiYNxuu4xgfq3nsGI8nE5wYJObsLkY9JkjjQW6MWrAxGOOOxx7Z02p0mlVkWmAbfTHH6caWtDSWgfTVCvsqxZrHABIx6dAEcGJ59vedbusjdUdu1RixIaSCADy6Kk8ZwBntPvrKg09lW6pqDhgMDBMW4CjgZ5yTqFba1GKqrqCoNwkSZkK0QYmCYj940Xbrtw9ylg0j8JAllVB02jkAZjv8ASH3H2eqT963WEwO4Vzb+GfmPrnRFQeGbmP8AFHHoOZGfl9Jx657wJVPDqxDC+JKWkRKgc/hF3fBEHvq0UoG6hc3Wxb6kNkDHAKwfrGq60duzmKhN0wAsmWuu7TFp4j3JOgCNjuLpLi3pkAD1F34fSYzoSeH1kEir+KTcZ5b5QWXuLVH64JM6smhtwF6nPCgwc3dAk25yp+mfwzqdVKDU6fWbQDaR3CEZwpj5eRB51RXWhuDPWveD0kZHScLOD6/10alRq2YZSTBDyIIIzwsR/rOg1KO2VQxZgMQYyemZHTJkMuR3CxBGjbfaUJBWoxIdFE25eksRAWeCZ9x21BOltq/T95wQTxkRDAgJ3M5+npm/Som0ByGIAk/98/XWPXFBqhbzGuLp2xcoIUCU7yf6cY1f8LtWmtpJXnMTnkG0RIPbtxpAq7jwuozE3wpDCAWBBLgqQQeyDj1nm46C2wqFYV8+YWkuzY4tmM9/oQOSMtuPs5Z5dwbnnAIBBUNwpAg2jOcH309TaUCJvfqyPUwSI+WTJMFe8Ce+qIrsHVGuqH8MMajiEEXT6G3v35MaelsHBGWIk81ahPzdPzfN0xIPvzOh06e3kgOwLK44ExVYAx056gAOeO8aJTp7eTFU9a2zIzfnGJnvPoQe86Ig2z3BX/EEx6AZtMzKHF3pGBp6e0qybmEdURE5+X8GCP8AbnTr4bTNSPMM+Z8tsHpp5WQMH8QI4GFjnUfstAWRUflIwJJuJWZXvkwIkDvoqA2FYR1yJEyziByY5n0APMmScABr0KlzEVQMti84ko0e3QpPGJMck6t7WhQFrLUYFUJyFwqzN3TEgvH6EdjpVkpOrk1GCuQSYgSFU4NvBAHJzJGoGq7UlpLsq9H/AK1UQq/McGJOB9JMg6PR29QKeoBiFySzC4HqMMMAiMCBzqrW8MpTF7C4tgARNRjP4OZBifSeROpIlG1VDtyWE5OenuDPVBxyVz3mDTVZAxB9J402ls6QCKFMqAADIMgcZHOlrQ0bz66xK27C1H+5DEm6YLM1vSWEjtjA7MM5jRvtjazq9XcFjawC3CMcL35Bk6w1K0tcMwDUQIZeoKVynUrAjMCAP3HGnXfquF24IBcC1Mfd3YwuCTx2zzONZo+0kzgfMIn+IR2yIH1yfpqflbmPnXjj+KD7cT29PfkjWqbko+KKkkAlgDyxa7ITOQPfqmNR224Bn7gLAuHRGRIjjnnP8WNZk7ni4doxxjJ4+pjRS+4tGVm8Ht8oKmDH6g+vtxqi6+4VUDLt1McqEEggFsQOQTH1bUF8QViq/Z1gEqJXABUklengnHbn9NUmO5EdQwGHtkC2RmSDPtEe+ih61o+UmVk/w98Z/wBe59MhZ+3L8v2cRcRxjus/LgQP2K8ziA8VAH/l2iA8KM3ExjHzd599VhWrqrFgJCNFvd5MQPSI/Wf0epW3BwLRgHnk4/Yf/egPVroFUjbKZE22rgqVC5OOCYn+mdXaFcusxb2g+xjWRVq7gAwB+KO5uJNvGI4n0zxrT2rvHXE5/btoKtTdAE3bcNBaIUc3kGJ5LAKeP141KvvktBNAGAvYH8RAgwZA5ntcMZ1Gq256rbY/Dj+M85/JH6k6CRXlsDJJHH5QAOeJk6qHTxOnx9nAkuoEchZaIjM5gdyTp6fiIH/+eOGEADJL8+jAc5nJ/VbihVkRYRg55kz79sZ7hjHGY03rwQygdB4MdXtz2/aP2CzS3KdT+UqshYrjJMAEgx3OJ76r7fdqqgeQcBRgDlVPBPzEEsPfMc5kr1bkJAttW/Iw3VMfuP20ymtcDiIFwkfMJm3PGe/8PvoJ7jdIkRRkW5tiIfBAPEYBPtB1B93SYwaP4yuQOxUTxxEHPNvsNXANDqD66Ck2+Tp+44WYwCCWgR2/ETOlW3FNUBSiJyuVkWqwlYBEkyYExg8xq2wI0kn0wdKGhR3xIBgCRMY/6c6Wg0xjjS1QcUh6acbdc40tLUU5oAakaI0tLVQN9uuqVVI40tLUkQVJ0awDT6WgcoNIURpaWqIhY0keT+ulpagspqfljS0tURtE6iyj00tLQBrUwBIxqFulpaBwNSUafS0EauNNT7+2lpaCSHT6Wlo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73734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2708275"/>
            <a:ext cx="3348037" cy="41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5" name="ZoneTexte 10"/>
          <p:cNvSpPr txBox="1">
            <a:spLocks noChangeArrowheads="1"/>
          </p:cNvSpPr>
          <p:nvPr/>
        </p:nvSpPr>
        <p:spPr bwMode="auto">
          <a:xfrm>
            <a:off x="4786313" y="2428875"/>
            <a:ext cx="1143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i="1" u="none">
                <a:solidFill>
                  <a:srgbClr val="FF0000"/>
                </a:solidFill>
                <a:latin typeface="Comic Sans MS" pitchFamily="66" charset="0"/>
              </a:rPr>
              <a:t>PRESSE-OCEAN</a:t>
            </a:r>
          </a:p>
          <a:p>
            <a:r>
              <a:rPr lang="fr-FR" sz="900" i="1" u="none">
                <a:solidFill>
                  <a:srgbClr val="FF0000"/>
                </a:solidFill>
                <a:latin typeface="Comic Sans MS" pitchFamily="66" charset="0"/>
              </a:rPr>
              <a:t>26/06/2014 →</a:t>
            </a:r>
          </a:p>
        </p:txBody>
      </p:sp>
      <p:pic>
        <p:nvPicPr>
          <p:cNvPr id="73736" name="Picture 19" descr="https://encrypted-tbn1.gstatic.com/images?q=tbn:ANd9GcT1WtlInJCimviBL-LjQ7PoaBuzsS4vGe7xXKv_sLXzbkmyKk3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06750"/>
            <a:ext cx="5072063" cy="365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7" name="Picture 2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3" y="142875"/>
            <a:ext cx="229552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8" name="Picture 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3688" y="214313"/>
            <a:ext cx="2312987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9" name="ZoneTexte 17"/>
          <p:cNvSpPr txBox="1">
            <a:spLocks noChangeArrowheads="1"/>
          </p:cNvSpPr>
          <p:nvPr/>
        </p:nvSpPr>
        <p:spPr bwMode="auto">
          <a:xfrm>
            <a:off x="5929313" y="2286000"/>
            <a:ext cx="24288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 u="none">
                <a:solidFill>
                  <a:srgbClr val="F2F2F2"/>
                </a:solidFill>
                <a:latin typeface="Comic Sans MS" pitchFamily="66" charset="0"/>
              </a:rPr>
              <a:t>Optimiser l’actuel aéroport de      </a:t>
            </a:r>
          </a:p>
          <a:p>
            <a:r>
              <a:rPr lang="fr-FR" sz="1200" u="none">
                <a:solidFill>
                  <a:srgbClr val="F2F2F2"/>
                </a:solidFill>
                <a:latin typeface="Comic Sans MS" pitchFamily="66" charset="0"/>
              </a:rPr>
              <a:t>          ↓       </a:t>
            </a:r>
            <a:r>
              <a:rPr lang="fr-FR" sz="1200" b="1" u="none">
                <a:solidFill>
                  <a:srgbClr val="F2F2F2"/>
                </a:solidFill>
                <a:latin typeface="Comic Sans MS" pitchFamily="66" charset="0"/>
              </a:rPr>
              <a:t>Nantes - Atlantique</a:t>
            </a:r>
            <a:r>
              <a:rPr lang="fr-FR" sz="1200" b="1" u="none">
                <a:solidFill>
                  <a:srgbClr val="F2F2F2"/>
                </a:solidFill>
              </a:rPr>
              <a:t> :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2" descr="http://www.patrickcotrel.com/IMG/jpg/NDDL_OF_14no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25" y="404813"/>
            <a:ext cx="9070975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4" name="ZoneTexte 2"/>
          <p:cNvSpPr txBox="1">
            <a:spLocks noChangeArrowheads="1"/>
          </p:cNvSpPr>
          <p:nvPr/>
        </p:nvSpPr>
        <p:spPr bwMode="auto">
          <a:xfrm>
            <a:off x="7429500" y="5429250"/>
            <a:ext cx="1428750" cy="554038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latin typeface="Comic Sans MS" pitchFamily="66" charset="0"/>
              </a:rPr>
              <a:t>   </a:t>
            </a:r>
            <a:r>
              <a:rPr lang="fr-FR" sz="1200" u="none">
                <a:latin typeface="Comic Sans MS" pitchFamily="66" charset="0"/>
              </a:rPr>
              <a:t>Ouest-France</a:t>
            </a:r>
            <a:br>
              <a:rPr lang="fr-FR" sz="1200" u="none">
                <a:latin typeface="Comic Sans MS" pitchFamily="66" charset="0"/>
              </a:rPr>
            </a:br>
            <a:r>
              <a:rPr lang="fr-FR" sz="1100" u="none">
                <a:latin typeface="Comic Sans MS" pitchFamily="66" charset="0"/>
              </a:rPr>
              <a:t>13/11/2013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3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8" name="Picture 4" descr="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0"/>
            <a:ext cx="4356100" cy="264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9" name="Picture 6" descr="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57625"/>
            <a:ext cx="485775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0" name="Picture 9" descr="https://encrypted-tbn3.gstatic.com/images?q=tbn:ANd9GcQlInV3bs1V0IItEuD7TBf5DX1Be3_uK3SfhK9hgUM1rEAq4eIVg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38" y="2786063"/>
            <a:ext cx="3781425" cy="12096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75781" name="Picture 5" descr="4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0688" y="4173538"/>
            <a:ext cx="3286125" cy="268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3" descr="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4824412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2" name="Picture 4" descr="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25" y="1571625"/>
            <a:ext cx="2500313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3" name="Picture 6" descr="4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714750"/>
            <a:ext cx="4572000" cy="285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4" name="Rectangle 5"/>
          <p:cNvSpPr>
            <a:spLocks noChangeArrowheads="1"/>
          </p:cNvSpPr>
          <p:nvPr/>
        </p:nvSpPr>
        <p:spPr bwMode="auto">
          <a:xfrm>
            <a:off x="5219700" y="2857500"/>
            <a:ext cx="3567113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u="none">
                <a:solidFill>
                  <a:srgbClr val="FF0000"/>
                </a:solidFill>
                <a:latin typeface="Comic Sans MS" pitchFamily="66" charset="0"/>
              </a:rPr>
              <a:t>      projet portant atteinte à l’environnement  … !</a:t>
            </a:r>
          </a:p>
          <a:p>
            <a:r>
              <a:rPr lang="fr-FR" u="none">
                <a:solidFill>
                  <a:srgbClr val="FF0000"/>
                </a:solidFill>
              </a:rPr>
              <a:t/>
            </a:r>
            <a:br>
              <a:rPr lang="fr-FR" u="none">
                <a:solidFill>
                  <a:srgbClr val="FF0000"/>
                </a:solidFill>
              </a:rPr>
            </a:br>
            <a:endParaRPr lang="fr-FR" u="none">
              <a:solidFill>
                <a:srgbClr val="FF0000"/>
              </a:solidFill>
            </a:endParaRPr>
          </a:p>
        </p:txBody>
      </p:sp>
      <p:pic>
        <p:nvPicPr>
          <p:cNvPr id="76805" name="Picture 2" descr="https://encrypted-tbn3.gstatic.com/images?q=tbn:ANd9GcRVDZeaBeeHkig6Vmk_BnEKxjBciu8SNKglGfGrl_PQQh66Tfl7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63" y="0"/>
            <a:ext cx="304800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6" name="Picture 5" descr="ima8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50" y="3321050"/>
            <a:ext cx="30988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3" descr="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4537075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6" name="Picture 4" descr="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1750" y="0"/>
            <a:ext cx="40322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7" name="Picture 5" descr="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3571875"/>
            <a:ext cx="4681537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8" name="Rectangle 5"/>
          <p:cNvSpPr>
            <a:spLocks noChangeArrowheads="1"/>
          </p:cNvSpPr>
          <p:nvPr/>
        </p:nvSpPr>
        <p:spPr bwMode="auto">
          <a:xfrm>
            <a:off x="5072063" y="2714625"/>
            <a:ext cx="40719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u="none">
                <a:solidFill>
                  <a:srgbClr val="FF0000"/>
                </a:solidFill>
                <a:latin typeface="Comic Sans MS" pitchFamily="66" charset="0"/>
              </a:rPr>
              <a:t>Proj€t cout€ux 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</a:rPr>
              <a:t>pour le citoyen</a:t>
            </a:r>
            <a:endParaRPr lang="fr-FR" sz="1400" u="none">
              <a:latin typeface="Comic Sans MS" pitchFamily="66" charset="0"/>
            </a:endParaRPr>
          </a:p>
        </p:txBody>
      </p:sp>
      <p:sp>
        <p:nvSpPr>
          <p:cNvPr id="77829" name="Rectangle 6"/>
          <p:cNvSpPr>
            <a:spLocks noChangeArrowheads="1"/>
          </p:cNvSpPr>
          <p:nvPr/>
        </p:nvSpPr>
        <p:spPr bwMode="auto">
          <a:xfrm>
            <a:off x="1571625" y="2857500"/>
            <a:ext cx="3000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u="none">
                <a:solidFill>
                  <a:srgbClr val="FF0000"/>
                </a:solidFill>
                <a:latin typeface="Comic Sans MS" pitchFamily="66" charset="0"/>
              </a:rPr>
              <a:t>Projet couteux</a:t>
            </a:r>
            <a:endParaRPr lang="fr-FR" sz="2800" u="none">
              <a:latin typeface="Comic Sans MS" pitchFamily="66" charset="0"/>
            </a:endParaRPr>
          </a:p>
        </p:txBody>
      </p:sp>
      <p:sp>
        <p:nvSpPr>
          <p:cNvPr id="77830" name="Rectangle 7"/>
          <p:cNvSpPr>
            <a:spLocks noChangeArrowheads="1"/>
          </p:cNvSpPr>
          <p:nvPr/>
        </p:nvSpPr>
        <p:spPr bwMode="auto">
          <a:xfrm>
            <a:off x="4786313" y="6143625"/>
            <a:ext cx="43576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u="none">
                <a:solidFill>
                  <a:srgbClr val="FF0000"/>
                </a:solidFill>
              </a:rPr>
              <a:t> </a:t>
            </a:r>
            <a:r>
              <a:rPr lang="fr-FR" sz="2400" u="none">
                <a:solidFill>
                  <a:srgbClr val="FF0000"/>
                </a:solidFill>
                <a:latin typeface="Comic Sans MS" pitchFamily="66" charset="0"/>
              </a:rPr>
              <a:t>Proj€t jut€ux pour VINCI !</a:t>
            </a:r>
            <a:endParaRPr lang="fr-FR" sz="2400" u="none">
              <a:latin typeface="Comic Sans MS" pitchFamily="66" charset="0"/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6286500" y="2428875"/>
            <a:ext cx="1500188" cy="1000125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11" name="Ellipse 10"/>
          <p:cNvSpPr/>
          <p:nvPr/>
        </p:nvSpPr>
        <p:spPr>
          <a:xfrm>
            <a:off x="5715000" y="6000750"/>
            <a:ext cx="1500188" cy="714375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pic>
        <p:nvPicPr>
          <p:cNvPr id="77833" name="Picture 12" descr="images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3429000"/>
            <a:ext cx="3995737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4" descr="autour-de-notre-damedeslandes-12-6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0" name="Rectangle 5"/>
          <p:cNvSpPr>
            <a:spLocks noChangeArrowheads="1"/>
          </p:cNvSpPr>
          <p:nvPr/>
        </p:nvSpPr>
        <p:spPr bwMode="auto">
          <a:xfrm>
            <a:off x="611188" y="6218238"/>
            <a:ext cx="8640762" cy="6397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 sz="1200" u="none">
                <a:solidFill>
                  <a:srgbClr val="33CCFF"/>
                </a:solidFill>
                <a:latin typeface="Comic Sans MS" pitchFamily="66" charset="0"/>
              </a:rPr>
              <a:t>Ancien résistant, déporté à Buchenwald, ambassadeur, diplomate auprès des Nations-Unies, pionnier de l'ONU,</a:t>
            </a:r>
            <a:br>
              <a:rPr lang="fr-FR" sz="1200" u="none">
                <a:solidFill>
                  <a:srgbClr val="33CCFF"/>
                </a:solidFill>
                <a:latin typeface="Comic Sans MS" pitchFamily="66" charset="0"/>
              </a:rPr>
            </a:br>
            <a:r>
              <a:rPr lang="fr-FR" sz="1200" u="none">
                <a:solidFill>
                  <a:srgbClr val="33CCFF"/>
                </a:solidFill>
                <a:latin typeface="Comic Sans MS" pitchFamily="66" charset="0"/>
              </a:rPr>
              <a:t>Européen convaincu, … connu du grand public pour ses prises de position concernant les droits de l’homme …</a:t>
            </a:r>
            <a:br>
              <a:rPr lang="fr-FR" sz="1200" u="none">
                <a:solidFill>
                  <a:srgbClr val="33CCFF"/>
                </a:solidFill>
                <a:latin typeface="Comic Sans MS" pitchFamily="66" charset="0"/>
              </a:rPr>
            </a:br>
            <a:r>
              <a:rPr lang="fr-FR" sz="1200" u="none">
                <a:solidFill>
                  <a:srgbClr val="33CCFF"/>
                </a:solidFill>
                <a:latin typeface="Comic Sans MS" pitchFamily="66" charset="0"/>
              </a:rPr>
              <a:t>auteur du succès international « indignez-vous », vendu à 4 millions d’exemplaires dans une centaines de pays</a:t>
            </a:r>
          </a:p>
        </p:txBody>
      </p:sp>
      <p:sp>
        <p:nvSpPr>
          <p:cNvPr id="78851" name="Rectangle 6"/>
          <p:cNvSpPr>
            <a:spLocks noChangeArrowheads="1"/>
          </p:cNvSpPr>
          <p:nvPr/>
        </p:nvSpPr>
        <p:spPr bwMode="auto">
          <a:xfrm>
            <a:off x="250825" y="260350"/>
            <a:ext cx="25923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 sz="1400" u="none">
                <a:solidFill>
                  <a:srgbClr val="33CCFF"/>
                </a:solidFill>
                <a:latin typeface="Comic Sans MS" pitchFamily="66" charset="0"/>
              </a:rPr>
              <a:t>D’après Stéphane Hessel,</a:t>
            </a:r>
            <a:r>
              <a:rPr lang="fr-FR" sz="1600" u="none">
                <a:solidFill>
                  <a:srgbClr val="33CCFF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78852" name="Oval 7"/>
          <p:cNvSpPr>
            <a:spLocks noChangeArrowheads="1"/>
          </p:cNvSpPr>
          <p:nvPr/>
        </p:nvSpPr>
        <p:spPr bwMode="auto">
          <a:xfrm>
            <a:off x="323850" y="2060575"/>
            <a:ext cx="1871663" cy="360363"/>
          </a:xfrm>
          <a:prstGeom prst="ellipse">
            <a:avLst/>
          </a:prstGeom>
          <a:noFill/>
          <a:ln w="1587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u="none"/>
          </a:p>
        </p:txBody>
      </p:sp>
      <p:sp>
        <p:nvSpPr>
          <p:cNvPr id="78853" name="Oval 9"/>
          <p:cNvSpPr>
            <a:spLocks noChangeArrowheads="1"/>
          </p:cNvSpPr>
          <p:nvPr/>
        </p:nvSpPr>
        <p:spPr bwMode="auto">
          <a:xfrm>
            <a:off x="611188" y="4005263"/>
            <a:ext cx="8532812" cy="504825"/>
          </a:xfrm>
          <a:prstGeom prst="ellipse">
            <a:avLst/>
          </a:prstGeom>
          <a:noFill/>
          <a:ln w="1587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u="none"/>
          </a:p>
        </p:txBody>
      </p:sp>
      <p:sp>
        <p:nvSpPr>
          <p:cNvPr id="78854" name="Oval 11"/>
          <p:cNvSpPr>
            <a:spLocks noChangeArrowheads="1"/>
          </p:cNvSpPr>
          <p:nvPr/>
        </p:nvSpPr>
        <p:spPr bwMode="auto">
          <a:xfrm>
            <a:off x="684213" y="4797425"/>
            <a:ext cx="5400675" cy="1368425"/>
          </a:xfrm>
          <a:prstGeom prst="ellipse">
            <a:avLst/>
          </a:prstGeom>
          <a:noFill/>
          <a:ln w="1587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u="none"/>
          </a:p>
        </p:txBody>
      </p:sp>
      <p:sp>
        <p:nvSpPr>
          <p:cNvPr id="78855" name="Oval 7"/>
          <p:cNvSpPr>
            <a:spLocks noChangeArrowheads="1"/>
          </p:cNvSpPr>
          <p:nvPr/>
        </p:nvSpPr>
        <p:spPr bwMode="auto">
          <a:xfrm>
            <a:off x="7667625" y="2636838"/>
            <a:ext cx="1152525" cy="360362"/>
          </a:xfrm>
          <a:prstGeom prst="ellipse">
            <a:avLst/>
          </a:prstGeom>
          <a:noFill/>
          <a:ln w="1587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u="none"/>
          </a:p>
        </p:txBody>
      </p:sp>
      <p:sp>
        <p:nvSpPr>
          <p:cNvPr id="78856" name="Oval 7"/>
          <p:cNvSpPr>
            <a:spLocks noChangeArrowheads="1"/>
          </p:cNvSpPr>
          <p:nvPr/>
        </p:nvSpPr>
        <p:spPr bwMode="auto">
          <a:xfrm>
            <a:off x="6011863" y="3500438"/>
            <a:ext cx="1871662" cy="360362"/>
          </a:xfrm>
          <a:prstGeom prst="ellipse">
            <a:avLst/>
          </a:prstGeom>
          <a:noFill/>
          <a:ln w="1587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u="none"/>
          </a:p>
        </p:txBody>
      </p:sp>
      <p:sp>
        <p:nvSpPr>
          <p:cNvPr id="78857" name="Rectangle 6"/>
          <p:cNvSpPr>
            <a:spLocks noChangeArrowheads="1"/>
          </p:cNvSpPr>
          <p:nvPr/>
        </p:nvSpPr>
        <p:spPr bwMode="auto">
          <a:xfrm>
            <a:off x="3419475" y="0"/>
            <a:ext cx="2592388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 sz="2400" u="none">
                <a:solidFill>
                  <a:srgbClr val="99FF33"/>
                </a:solidFill>
                <a:latin typeface="Comic Sans MS" pitchFamily="66" charset="0"/>
              </a:rPr>
              <a:t>Un grand OUI :</a:t>
            </a:r>
            <a:r>
              <a:rPr lang="fr-FR" sz="2400" u="none">
                <a:solidFill>
                  <a:srgbClr val="33CCFF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908050"/>
          </a:xfrm>
        </p:spPr>
        <p:txBody>
          <a:bodyPr lIns="92075" tIns="46038" rIns="92075" bIns="46038"/>
          <a:lstStyle/>
          <a:p>
            <a:pPr eaLnBrk="1" hangingPunct="1">
              <a:lnSpc>
                <a:spcPct val="140000"/>
              </a:lnSpc>
            </a:pPr>
            <a:r>
              <a:rPr lang="fr-FR" sz="1800" smtClean="0">
                <a:solidFill>
                  <a:srgbClr val="FF0000"/>
                </a:solidFill>
                <a:latin typeface="Comic Sans MS" pitchFamily="66" charset="0"/>
              </a:rPr>
              <a:t>Michel TARIN combattant de la première heure</a:t>
            </a:r>
            <a:br>
              <a:rPr lang="fr-FR" sz="180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800" i="1" smtClean="0">
                <a:solidFill>
                  <a:srgbClr val="0066FF"/>
                </a:solidFill>
                <a:latin typeface="Comic Sans MS" pitchFamily="66" charset="0"/>
              </a:rPr>
              <a:t>( déjà une victoire dans le LARZAC : un autre projet inutile )</a:t>
            </a:r>
          </a:p>
        </p:txBody>
      </p:sp>
      <p:pic>
        <p:nvPicPr>
          <p:cNvPr id="79874" name="Picture 3" descr="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4111625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5" name="Picture 4" descr="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908050"/>
            <a:ext cx="2987675" cy="274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6" name="Picture 5" descr="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789363"/>
            <a:ext cx="4392613" cy="292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7" name="Picture 6" descr="2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3" y="3984625"/>
            <a:ext cx="4357687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8" name="Picture 8" descr="https://encrypted-tbn3.gstatic.com/images?q=tbn:ANd9GcTPf91MHQYA4VVouAdEZlqMNKtAFrqS9tudlS18HhFnBgUwJcZ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50" y="857250"/>
            <a:ext cx="1500188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9" name="Picture 2" descr="https://encrypted-tbn1.gstatic.com/images?q=tbn:ANd9GcRXZPu0lzpC42IhCQl3sGxyaQGwoFglkEzcLAnPFQ-Rru2plzarA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6250" y="2500313"/>
            <a:ext cx="1500188" cy="1631950"/>
          </a:xfrm>
          <a:prstGeom prst="rect">
            <a:avLst/>
          </a:prstGeom>
          <a:noFill/>
          <a:ln w="9525">
            <a:solidFill>
              <a:srgbClr val="CC33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2" descr="http://img.over-blog.com/500x353/3/31/80/14/861480_486666131370333_2042783343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0"/>
            <a:ext cx="7786688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llipse 2"/>
          <p:cNvSpPr/>
          <p:nvPr/>
        </p:nvSpPr>
        <p:spPr>
          <a:xfrm>
            <a:off x="642938" y="4071938"/>
            <a:ext cx="1428750" cy="785812"/>
          </a:xfrm>
          <a:prstGeom prst="ellipse">
            <a:avLst/>
          </a:prstGeom>
          <a:noFill/>
          <a:ln w="3492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 dirty="0">
              <a:solidFill>
                <a:srgbClr val="0066FF"/>
              </a:solidFill>
            </a:endParaRPr>
          </a:p>
        </p:txBody>
      </p:sp>
      <p:sp>
        <p:nvSpPr>
          <p:cNvPr id="80899" name="Rectangle 2"/>
          <p:cNvSpPr txBox="1">
            <a:spLocks noChangeArrowheads="1"/>
          </p:cNvSpPr>
          <p:nvPr/>
        </p:nvSpPr>
        <p:spPr bwMode="auto">
          <a:xfrm>
            <a:off x="142875" y="5072063"/>
            <a:ext cx="914400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>
              <a:lnSpc>
                <a:spcPct val="140000"/>
              </a:lnSpc>
            </a:pP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Le coût du projet ( 581 millions d’€uros HT en 2006 ) est visiblement sous estimé</a:t>
            </a:r>
          </a:p>
          <a:p>
            <a:pPr algn="ctr">
              <a:lnSpc>
                <a:spcPct val="140000"/>
              </a:lnSpc>
            </a:pPr>
            <a:r>
              <a:rPr lang="fr-FR" sz="1600" u="none">
                <a:solidFill>
                  <a:srgbClr val="FFFF00"/>
                </a:solidFill>
                <a:latin typeface="Comic Sans MS" pitchFamily="66" charset="0"/>
              </a:rPr>
              <a:t>À titre de comparaison :</a:t>
            </a:r>
          </a:p>
          <a:p>
            <a:pPr algn="ctr">
              <a:lnSpc>
                <a:spcPct val="140000"/>
              </a:lnSpc>
            </a:pPr>
            <a:r>
              <a:rPr lang="fr-FR" sz="1600" u="none">
                <a:solidFill>
                  <a:srgbClr val="0066FF"/>
                </a:solidFill>
                <a:latin typeface="Comic Sans MS" pitchFamily="66" charset="0"/>
              </a:rPr>
              <a:t>Le coût du projet d’ agrandissement de l’aéroport de Stansted ( Londres )</a:t>
            </a: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FF99"/>
                </a:solidFill>
                <a:latin typeface="Comic Sans MS" pitchFamily="66" charset="0"/>
              </a:rPr>
              <a:t>soit </a:t>
            </a:r>
            <a:r>
              <a:rPr lang="fr-FR" sz="1600" b="1">
                <a:solidFill>
                  <a:srgbClr val="FFFF99"/>
                </a:solidFill>
                <a:latin typeface="Comic Sans MS" pitchFamily="66" charset="0"/>
              </a:rPr>
              <a:t>un demi Notre–Dame-des-Landes </a:t>
            </a:r>
            <a:r>
              <a:rPr lang="fr-FR" sz="1600" u="none">
                <a:solidFill>
                  <a:srgbClr val="FFFF99"/>
                </a:solidFill>
                <a:latin typeface="Comic Sans MS" pitchFamily="66" charset="0"/>
              </a:rPr>
              <a:t>est estimé en 2007 à 2,3 milliards de livres</a:t>
            </a: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→ </a:t>
            </a:r>
            <a:r>
              <a:rPr lang="fr-FR" sz="1600" b="1">
                <a:solidFill>
                  <a:srgbClr val="99FF33"/>
                </a:solidFill>
                <a:latin typeface="Comic Sans MS" pitchFamily="66" charset="0"/>
              </a:rPr>
              <a:t>soit 2,9 milliards d’€uros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3" descr="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95800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2" name="Picture 4" descr="4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3938" y="0"/>
            <a:ext cx="4310062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3" name="Picture 5" descr="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06925" y="3838575"/>
            <a:ext cx="4537075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4" name="Picture 6" descr="8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428625" y="5200650"/>
            <a:ext cx="2786063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0" y="3716338"/>
            <a:ext cx="3000375" cy="134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u="none">
                <a:solidFill>
                  <a:srgbClr val="92D050"/>
                </a:solidFill>
                <a:latin typeface="Comic Sans MS" pitchFamily="66" charset="0"/>
              </a:rPr>
              <a:t> </a:t>
            </a:r>
            <a:r>
              <a:rPr lang="fr-FR" u="none">
                <a:solidFill>
                  <a:srgbClr val="0066FF"/>
                </a:solidFill>
              </a:rPr>
              <a:t> OBSOLÈTE ! ! ! :</a:t>
            </a:r>
          </a:p>
          <a:p>
            <a:r>
              <a:rPr lang="fr-FR" sz="1600" u="none">
                <a:solidFill>
                  <a:srgbClr val="92D050"/>
                </a:solidFill>
                <a:latin typeface="Comic Sans MS" pitchFamily="66" charset="0"/>
              </a:rPr>
              <a:t>un projet désuet </a:t>
            </a: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vieux de 40 ans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FF99"/>
                </a:solidFill>
                <a:latin typeface="Comic Sans MS" pitchFamily="66" charset="0"/>
              </a:rPr>
              <a:t>qui n’est plus d’actualité !</a:t>
            </a: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endParaRPr lang="fr-FR" sz="1600" u="none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81926" name="Picture 2" descr="C:\Users\Péchet\Desktop\mustier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0313" y="2946400"/>
            <a:ext cx="2000250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llipse 7"/>
          <p:cNvSpPr/>
          <p:nvPr/>
        </p:nvSpPr>
        <p:spPr>
          <a:xfrm>
            <a:off x="2357438" y="3429000"/>
            <a:ext cx="2357437" cy="92868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81928" name="Rectangle 5"/>
          <p:cNvSpPr>
            <a:spLocks noChangeArrowheads="1"/>
          </p:cNvSpPr>
          <p:nvPr/>
        </p:nvSpPr>
        <p:spPr bwMode="auto">
          <a:xfrm>
            <a:off x="4500563" y="2714625"/>
            <a:ext cx="45005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u="none">
                <a:solidFill>
                  <a:srgbClr val="92D050"/>
                </a:solidFill>
                <a:latin typeface="Comic Sans MS" pitchFamily="66" charset="0"/>
              </a:rPr>
              <a:t/>
            </a:r>
            <a:br>
              <a:rPr lang="fr-FR" sz="1600" u="none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0066FF"/>
                </a:solidFill>
                <a:latin typeface="Comic Sans MS" pitchFamily="66" charset="0"/>
              </a:rPr>
              <a:t>  Quand la figure de proue pro-aéroport</a:t>
            </a:r>
            <a:r>
              <a:rPr lang="fr-FR" sz="1600" u="none">
                <a:solidFill>
                  <a:srgbClr val="92D050"/>
                </a:solidFill>
                <a:latin typeface="Comic Sans MS" pitchFamily="66" charset="0"/>
              </a:rPr>
              <a:t/>
            </a:r>
            <a:br>
              <a:rPr lang="fr-FR" sz="1600" u="none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se range du côté des zadistes :</a:t>
            </a:r>
            <a:r>
              <a:rPr lang="fr-FR" sz="1600" u="none">
                <a:solidFill>
                  <a:srgbClr val="92D050"/>
                </a:solidFill>
                <a:latin typeface="Comic Sans MS" pitchFamily="66" charset="0"/>
              </a:rPr>
              <a:t/>
            </a:r>
            <a:br>
              <a:rPr lang="fr-FR" sz="1600" u="none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FF00"/>
                </a:solidFill>
                <a:latin typeface="Comic Sans MS" pitchFamily="66" charset="0"/>
              </a:rPr>
              <a:t>← lapsus révélateur !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Picture 2" descr="http://www.rue89.com/sites/news/files/assets/image/2012/11/tractnddl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4714875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6" name="AutoShape 4" descr="data:image/jpeg;base64,/9j/4AAQSkZJRgABAQAAAQABAAD/2wCEAAkGBxQTEhUUEhQWFhUXGRwXGBgYGBsaHBocHBwcGhgcHBwgHSogGholHBwXITEiJSkrLy4uHB80ODMsNygtLisBCgoKDg0OGxAQGywkICQsLCwsLCwsLCwsLCwsLCwsLCwsLCwsLCwsLCwsLCwsLCwsLCwsLCwsLCwsLCwsLDgsLP/AABEIAJ4BPwMBIgACEQEDEQH/xAAcAAACAwEBAQEAAAAAAAAAAAAEBQIDBgEHAAj/xAA9EAABAwIEAwYFAwIFBAMBAAABAgMRACEEEjFBBVFhBhMicYGRMqGxwfBC0eEUIwdSYoLxM0NyohWSwlP/xAAZAQADAQEBAAAAAAAAAAAAAAAAAQIDBQT/xAAgEQEBAQACAwEAAwEAAAAAAAAAARECIQMSMUEiMlEE/9oADAMBAAIRAxEAPwALCvu4ZR/ScoCQRIiTMcuetNcFx4lC86UrzZEFCv1GFSqOsCsa9xQOQpTiyQbyq1p/Rpv7VxjF96kykghQEC0jbymIpX24/PjqcfL4vLxt5yTk3rfHW8qcIGwSloKLiEZQZkZeasthO5oXC4oM4dlKwokkpGXXWBNxSDgLmQzGRIlIQVCYuoa3gk1XiOMqyZe8GVaoMjMpuLymLG8j1qtxzLNrXjizWZaIzZE5l3MJz7TM3Ow0mgsBxTu8Q2hxKAFlSkqSLoSG1eHnlMiAbzNIWsZ4nMq/EQnMcoJsq6SP1bwKtefWgylSFWBOY6pgXUABqEhNjRbKPXDXi2NUvGEIyjK1lSpQJBlaTe1j8SfKedaVXFWUoU3ZJuMoTaTygQBJ0rz3FcSUpK1JRKFRkBvEz15E3NFYvGd6yG0qB/tI/uRcxEnpOs0pP0vUb2dd7h0lSTKklIBgC0c7DRVXDjbjynM7YCE/AcsnKlzMVLvBAAj70lZw6GzlzqK5zKJEzqAnTlBHP0qOPS4MzQcuUEiIA1kBROtptaYHKqslpz5ht2j77FNpdZA7lalZUjaYsQRAFjfb1qvANuqdU4SlKmfEoKEeEpIkdNSY3g3mpcJdPdoSlSCm6QR4ZCQSSk6ZhEn1NBOuOBzMkm4N1SJTdQ2lQAKb/OokzrGnj52zlK7heG986XEqCZBISTKs0kpB5SbeVPXsiU5VBIcWdSsak5ssRfQ0k4awhYQplIUQqFgkAqUd1X0E/fai+PcJzIaylByFMLVcQkEWJuocxvFVecnTG1DEYYqcS3l/6wKgQZACRPLXSoBnuHEzmGS+bNGWNMoB1npTbs84yHEoUUxBy5iAAMp+GdJt7HSpdqcBhhkyKSjMCqUqBkm4kE6G9+cVVksPj1y7DO8QblC80qcKQLSZNtdrm96I4ViEJbxEIyk94DJIzQUgAA76m3ltWTwWGYbWQ8sKDhSEG4gEwsxFtQR5U1fxq+7WNG0TaCCUT4lkgwoyRa95pdT4Wa0/ZPtK0ww224oAAkCQRHiXrrFgKzvHcal99TyUpUps7AiYUSkgA3GWCTtS3AY0urLimSoDMiYMC2h1AVAULDerH5dw2cZpCynOfDbcCAJISeVTZ3taTlkyNJ2t7QslgIQsLWqIyzaImTtSXg/EW8M4pDoIKkKSCPEAoC4JOpAUPORyoThfGinEYdmErylSStQk5oIOuwsOt69Ad4Dh33CO7yPZSpSm1kXIhRCTIOYJSQLWNHpL2n8eZY/EIGVJBPhGhIvJkTBjn6Uw7GIbaW+XTCSyRHOVAWG5gx6mtph+yUphp1KylSgnOkpUkjWLwDBNwdCaVJ7NYvulFTScxlK+6IXJBIixsNOtTeMncG/irC41tniXdiQkAN5lOSICAQcsRmJga054jxPumC62lLhmwuQZUb2NL8V2SxCMOgsqcW4EpK0KFyUyof7ptfpUcFgMUSQppbUbylANgJIUdTqTV5gsl+Bu1eP7zBMKUhKVuKBi9rKnU22rnCnUpUwwGBKkZyoXuhMzl/VBj3ps32UW4tLjzyRlzFMEu2PhzGAAN97HypxwTg2HbyEFS1QEha1AgDKVRCbBQCdCTE0s0SEbvZpp1txXdhGZJSpYsiAQsZk88wFhBmazSsEeHYxCnClWZkqvKN4vMxoSOc3Ar0/DNOOoJUP+o0oAiRBUIykE2GkADYzesd/iThwcU3nhILF1HQFKgYPncetV65CuL8Z2iZQgGAXISS2HBmGcSPyKOZx7SkqIuUpzEBQJFp0F6834mnDuPuOtvLiNkgXAkb9D8qN4SstOgEgkIS4tcQVpWMyRBnNM8x8Io0sutTj8YDhmygEd5CbyY66DlV7b5L628oJCUmY8McvOVVkcbiobyMOFKVEjuyqSkiCAYJOyjHpQmHcxaFpVmAgzYEf/AJ0omYm7vTeYh4NlSloSUAJ0idVc4FX4Bxl5JWG7CQcyEbCZsTNZXH8TdcSpKk3UdLwIBj9Mm5Fq7wbi62krQoSCSUxsFAx5+vKp5f1quP0y4Xh2W3XO6SVBSUQpYGZOWZiOYkegonAJLTT6ltouhWVcglNgMwbywTJH6tqTtcWIWFEjLHLe49h9xRPEOPNrCkpUmCkJva8ydjXO5+HnOM9fr28efG26E7SLQnB4TuyFLWXSpakBJXcAWk5R6nTrUeDIQWXFvEoClyCjLYwLQqRETbWhuK8VSpLSAAoBKhIFgTe1fO4/MwphLeUphRUSADJE5eZ/mtOHHy+mMufpvTz9lxSl5YIJEpAHWYHIa3pzgXBlkZsoBIsDlmw3k/zrSVTWQoKFSCmTOqbwpPuLdKYrfzE5IGbwhMFU2v6V7+UZ8eUHNtEySFlVwFfDaJBi8a1HhrqRAdAWbBCCTKYJvA1VpSdDrqXghSzqAQfPTyGsV3iebvCoKTmzAeE3vpB9p86JE237DPimKUkLK1gLVlOUiSALWULW+1SGJSWcxWUlw93YWCesDcyOQE0G7g0hk96ohaAq0XknfoCNutVcExWTwkfDBkk8pOUGw1FyN6fX4U3e1uKdUgqSoqzAJ8JF72B02AT52ovg5U2lPehGWPDNyoSRMXNp/IpW5jEqWolS1XmTuNieR+VN38QFAlCAElOUeEBXUg/qBM0vi+PG8vj0QMNDA5yG1FLOcqOWcxEgki+YGK8wwq1qKW3SQkqCjaNZv86NQ2V4XMCIAJVpYZup+KeV6sRwjLlclSkKAyKUQI1ne4FoMVd5RnOFopGLUiGe9yoQJQBqvNJJ6G8QOcbGuYjipbezg50EDwnLqARHKLg9bcqWcSZShQBOZVxIMxFqFKhljfnJ9vrRJ0i8suNdhnU5AtsBIUSCB5SbdDA60W5jgWld8vWwSNTyjkZv0rL8KQoBS8+XIPhn4pB08qliM0Z/8/LYiJttbfqan07ae/Rrxd9KMhShWYTC1XtyVeLcoqhac7ayrL8JIIiSbQJAtadaWKWtUJBJJsBM6/gq0oIbIQqybFI959DqfKn6p99ovHBlpaVPAqVkAglRGaSb9J286NPFG3kqKlEwiIJgWM8gYk6GlXDcYpSUjIFd3LpzGZsUmZ9D6UvxWOBUVCU38MAECTeeYjYVOXV7Mb5nhKGGGCorCnFFSiPhSIVcJHx2A1nWkbZzlsBS8veZ0zCQYAzc4UQLDSl3DOPPkXX3iWvACoAjIoZTAItIETregE48hSEwMkgqTtAMkeu9KzBOTUcK7v8ArG3bKUpyMloSlS8kk65hBM16/i8O2ClWRWcwkFs5VDKFEXzDQFQ9a/PvFsjOOTkUUpDiVHmDIVbodvXlXrbHHcxQlQSrKorGY2IggkzeQTsDpVcL12nle2mwymkONphaCASJTYiIgnQZSoe5q1nAKS24lJzFacxv/wBwySRyBke1ZvG8Y8SFOEDVIkxOYpMA/wCw/hqOO7TIwiXMQM68xICTAST4e7vtCRJ/3er6/E+7U45tTwSEAo8ckkCxSDGhv4svtS5p0LU8ykf3hC1ABP8AbzELTKtyTPPSvP8As929yB1KmyWxDmYKOv8AlN7pJtOuk0w/w04iVs4t5ajncdzqtMEfD1iIiDtSXvTeHh5AUO8ACgoKURKlJJmdQAoSoTcaeVDvY1CA23kzNkSFmCABMKjkOfK/OgO0vHEJHeFuW20+NxVkpCoPhJuSCBtWFb/xJT3yVJQoIyf2ws5oTKheOYFvO+0Hwce/rduYxZZSsrkrMqTISAlJCpkCUpiEk3+KkvaZbKcThXShpxpKXQoEZk5iEkbGTO55UhwvbQP4kjD5WWAlAKg3Cs0gBJ1zCBMdIqHbLHOPNILasy8+UEIgq8MRB9T0qr8Gy3CziPCUf1C3/CltTiXS2LAiYcCbykAk2860vanAgZXEhLeVCgbWISAGwRrESByrzf8A+YeQ6S8klwEhaVCNo0ixvT7hPGUowgCUKcJV4iZ+Kc0TBsITbS1R3nYtmot8ePdx3B78N57gFNgYUQDeAZg0T2Xwb63S073KSlA+IZrZgdR+olQHl5UHw/hrq3UvsENZIBzAEqygZjGipNorV9nOGH+qU+lNlBKHElKkkyoFSha6oF9qJNK5ItwyUNvq75oNhAlIykqWSAc0CcqQCOpvsKRqQw0tbRWsKUVOJUD4AgnwgjWQKavdlsY6VlywXKiMxzEnWSDMbRUx2KVIUtxKVBASCDpte97TWXHxWcrypSSX6T4bClSvA8kpuLKEzExrRJwcSoKUIGsg2rRHs02kIUpYlAjMLWiIA0iOl6YIQ1eXAc0an/LpYVpJT2MHgmi6gESknZaUzIO4ijP/AIk2mCf/ABT16VrMrCVRnRzmbetVYjBtA51OJj/SdaeFr89rdynwk/z5URguIeNJVoJkjUk78vpS1ZqwK3ine1GfH3Ul2UKzSkEm3t52HvVLCU5wZ0TNuY0qhLGfpFVsMqJSE3KjEDXWidQv09fbeWyhBYWQiTnSCRfUkj50FwjDArIVIhM+/wBiKe8K4x3bjgUcyAIBF8oTpH8UDiGi25muQCTtobgdNfnU+LnvVX5eOdwkSm5B2P3o9OKhasoAiw9LCq8QgFRWARJmPOvnMPlWRzE/cVpjL2s+DuH/ANwpb2WsKUOYTO+wudK0PEXChBCICchRCbpSI+pn6Uj4F/1kwf0n6X+9PiuUONkXKiAYsb39ay53+UejxSelZxhE2v8AzV6EjxRJSBNwAZ63O5qOBZBV5Az7UW2iG5BuT9I/it3kxxkDupBJUTBHIfkVWpwgXB1+1fIeUkECwVrv/wAelc5yOopYeusvmSofpG3t8/vXzjpiLidhvprzr7DJ+LcRXXVRAHMnX850YNxViFZUgAAL1VcWGw9vWrQhDqGxISlKYgakzJJJO5k/ShFMxNtpv8qi1Ayi3WdDc0lL3VLZZReU51QnbXePL6Usw+JAnNN6OewgKZzHKJgclH5RaKXKYUSOZi3LaiwSp4TCrczLTBywTJv6c69FwWMzha21TlTkkpgRZXhNiVA1kuzyFIQ4kwPEPXnf2FUcexGReVlzMi906AyZTO4FrixrHycLy+XDzbrVY7iqnC2FJSFIUFkJnxRYTB2BI57Un4/jnlJCPhbT4tdSfMydqj2dx19ASm5JA+sSkU44ixmYcNrAmxBE7QdxWXPy3x85L+suVyyMlgcM4tK1JjKgZlgnaYta9MOE8aeYzJaglZTKSkKkgmDBBvfbnUeFohDiCLqTeCRNxaucMb7pQXyuJ6H9q9PHbq7cFdqXH+4Sh1cEkEtpskDYK5kGIGgAtWZbcIKTyPy/JrdYjBHEZ1LQmJlN/EL7wrz25Vdh+xffBvKylAlJUZVJEmdTGg+dP1yK48+9LOB4hpLICiZlZGUeK5IAnQXvM7eVXYnjfdBCW0krBzqkyJ0tO5HpevR0dmGUoCVIE7eED6TXMH2Xwo/7IKiScxNz8oFRw4ZbbdVz57dkx5vwzsliOIuKcTlRMZioxoABAAnQV6jgOCs4fDpZ7pFtTe53POi8NlaT/bbKRMW58oG9CY7FLmVJWOcgirZ7r7D4tlg+FoCeX81TjuNlPhFr3Gke1LHHiVAxpS/HKlRixnzM+dAMMXxxw2m21Kn8aqJ/feo/0qp2uDr7VazIlK0gp1SCVW5xBHT2pigH+JK0q7+qUcwCRZA3GuvvQhalQvqes/Sjce0nKq4PhjYkbbUUQqaxRi28zUcXiHFBAmBlH3/auqQMqBN7ifMn96AWpRPxG0fx9KWNeXOXjJjFOMwYMXAIq/AphWU0biMIsIJKCBrMHz5UM0nRXM04zohkAztBNClmD4ZsSRtrReAXC1DrNNWCUpUbRNzAopTpkUuGda0/CfE2DytfoaSYJhCnYcOVJJuNuVq0/ZvBxmkZ0G6QDF7g+lhvSi78CPYeXCm3iRtQgRKkRsi9vOtNi0t3CUqB6qtSTELgrk3ypA8tIqozqnhvxi8QQZ6DWtBhw4pahKICzErQlQvuCqb1nMGYWNp9OlNOIK8Ta0nxFACv/JPgPyAqbJvZzyXj1BCeCOoKjLcGRPfNaH/fVHEGQgJCdDMG3TkSPaqM5JJN5tThbCVMCSMwAIvfkfzpTpTsjSJB96LxjUctR9PlXzOHG9qLcwpVpc855UaeIDKJgW3oNLU+pmmbODI3GnP8mu4fAEn11BGm/rRowCvhqisyoXJ57Ck62jmI5RW4a4WtSgY2n3ma+T2ak6a26ev8U6U2kSeHlLSV7KJM6+nnQR4cTdJr1TD8FCsOlEXTaNvMVSeypCSUip02I4dwFRYKyATnSI39uU0mVw8iQoTfqIN99a9LOAUlvLF5oB/g0gmL0abE4NhSLAQk7DWP2p+zhC4yEgoGgMqIPhPLSmSeBm1vlWw4J2baDPijMq5B2pWS/SyMHheCHMowIIy/FE6ftTTgvZjvUJC3QgJVIEzF9hFb1ngbaeUeVcOCQk+FIoNVheBobgpWSReTH7VfiX51AkbiKoeb6H3ofJzB96Cxa45y+lCrVvvzqwrHJVC4h7kDGl6DS/qSQRaFXOuvPoaqecJmVf8Aua4nEgbqHpVbuKRusj/bQCxZN/8AyoZ5JVKutdx2IAmL8jQacYcsEfhqiHkmBB2t0qkjMRmNA4fEKiDptVi3KAqeUAqEjeL1F5RJNrHkaj3YBkH51MKoEL3WoO8R+Xig0f8ATUbzP3pwqN6qWykiBMeU0AkeYKmkiSVDWVlUzqIvFJMXgFJCEkxci+1S/wDlHAcqZ8qknizwET6Tf1ry8PLy/wAdfzf8fil/tiOCV3bpznMCNQJE02ecQU7AHmDp9aXs8UVIzNpnnYSOpFWcQ70HxApBAUBbRQBFxrYj3rbjy1z/AC+L0+WUuQwnvVDMMouD7EU44I6fG3nyAEn4iBExSVCfFKhN/cVqeyeDbdxLiXPClTZKPGlMrEECTAEgKPOtP1jmwDxFMEDPmoFxNMcZg3VKlDa1DmhKlJ9CBeiF8LcKUkt5JkfCoWEXv1mjSLWW+YUI6fkVNQvamuH4XoMpJ6fKneF7JLV4iIHWl7FYyzbJrQ8G4R3qFkkJyJKr2nXpenmH7MgD96Z4HhBAVG6SPSi04xrHDVfl6Ja4UDtWxY4UkX1imfDsAlRgJgDeg2LwvB1E2tTjA9nyPvWnZ4eZIjTeNaYMYdKRfWloI8NwbLFFJ4SmmZdTziqMRj0otvQTrGAHIVju1f8AiAnDLLTDKXMpyrUokAkahPzE8xpWxadWpMgjyrxzt5hlM4koWpJzytIj9KiSQSdCDPmI8qVuL4cfa423AO02ExaBC0suRJbcUB/9VaK+vSmLCGnVEIcQvL8QSoEj0rwjFLQZLeiRMjTyongfG1MOpcQspM67dRcnbWnOysx+hGMI2BZPqasVlT/FZngPakYtEgALHxDbzHSr8TjiLGhJu5jQNKDdxnI0mexh518yVKEigxb2JM60OrEH/PHSTQuKWU60ItcmmDJeKUP+4Pc/tQjuLX//AEHr/wAUMtqapdROlIDk8RXFlp/9aqc4m4NSg+x+QNAFu8Vx9igO4xWfxkgTrAPyoJQHX2qJmvmCJvPpTFFMIB0PyqxKU/qJ9BXcKAdD7wPvXFWknyoJXlb2SfVQ+wrqEjZKR7n71FN+ftXyUjefSihwkyRI/wBsJ+cVUthw/qn/AHj965mAN/rUVKA5zzzfx96WqxiCpJylOhMRuK5i2wgyrfSLzQfDmlE2gkbH7U7awZUpKikpKeo51jJ68up06PPyzzeH+V7gbBhEpUuw6/egMfjlKdK1EzsRr0/aaK4sgoEKFyTBpOXSY6WH55mr5XXOkP8AgeDU+RBBJ56mNbxrTkYFDrqGV+AoSZMEXN42nYCf4rN8Cx3dOgkn5jzplxHGlTilAkAmRKpO5sRpc7VO4fb1jhfF8OlhttTqPAmBlgC1tBYVZisa0YBdQUm8AXH7V5ZwNAUsZgcoAJitIriWFSuC2QRyIM+1XOWljbcPcbAlvKoDaIq5zidrwKyB4+MvhGW2wvUW1Lc8RkJHPU+d7U9GNMcYOdNcNiAWFAa3+381hTiosNuVHMdoihBQgBSlWnltA50aMaHDETdUCnuEUkaXneKxnBH87gBIJ1itcBFBWYYF6qnIO9BJWZMkRaPvUnF2+lAwrxbxCo62pjisKFKCs2sfgtSbFunPa450xwzsgWoBqlQAABAH50rwj/FHiGfHOyrMGyEJFogAGBvqTXrXGw73Dhw4BcA8IJjMdx7TFfnjiuLdddJe+MeEpjLlj9MbQaZxx3EAgpSIk3GlcakEFNjsfr561WUXvoatZ1pm3f8Ah1ih3iwRfKCCBEgGDaYGoreYxsqiBXmXZDE5HkGPi8JHQn94Neqtq8InXelUlhYMGaKwdkgR8qvIr4mBS08BcRbzEa+1TDYAEVMqm8VIHzo9hip1mQet6TqkTFPVrMUKBRowC2T8q+eQI0pgRa0etdyCjRhAWByNS4ThUlZzJzRtJHvanRZGv2q/Cpi8A+lGjFbOFRs2R7/cXFB4zCJ8XhV/7DynpT9t4ARlEVB9QVYxTJlMMwMnwnMNxN/lU28MldtDzJ35U9KANKA4k0AAQPOlaeFGI4Ou8Ee/5NUp4Ks3kfOnKcSkwCb7c6i4qNJpS6ePPOC4dCgtYgLCicm+U3zDmAZBG1qdst1jUPlCh4oIuDWq4XxFKxeArWBp6ftV2Jld4xwoPIiYULpP79KwmKw+RUHnB8xrbWOR3r0TF8SQ2kEmSdEi5P7Vh+M4ouLzKAHTy+tZ8sVFDFzmNzOpP5eaJU3F7knkZH8VTg0yKPZBSDBgGxFKcVbIJbxisgQN/LX97U84LgnnVAJaUTrmAgJ6kxFU9n+ArcWkqBSiQeSiP9PLzr2XhjDaGwltOUdZJJ5k6k9TVeqdZ/B9nUoQO+Jdc5qAgDkB9zereI4ZtOHVmKUdYtrbej+0PG2WESsyo/CgG5/YdaxDTT+OXmNm0mw0SOg5mmU7AuvBZKWzCQD4jqr9vKtV2G4eiF5xcEFJnbe22nzPWqWeBhOsfnlR/B2lNFR1kyAP+PyantXWEjX9rFEmQQsjykn6j61vW0qy2ta2hrH41lJczEDMT9Ok1psJiSUjy9/nThUalJjxXtc6etVJeSqcqwY1gz9KipZ0tXAgCSkAcyBE0yBYhjxbUQwmorTqT56VYi2mv5vQF6VfLa1IeO9lcNiQsraQHVJjvQAFA7HrHWnJUa5n3oDwjj3AncIvu3gCNUqHwqHMcvKieD4VpxpScsLCpzQCoC2nT+a03+IrpW8hvZIBPmf4isX3SkrHdzmNhG5NojeizYrjykq7Bnu3fCq4Njpfy5161w98ONIcH6kz67/Oa8cRKV+MEEGDzB6ivS+wuKz4cp/yKgeRuPnmp34n9aFKLVw18agtVSaKyK+CqrWDUFzz+dILnFCKFUqK6M171S4ug1iXdqmlygc5Ok+1fAq1j5UtPBiV0Q2qlyFq022otpZ3qommCPOuqPt0qtERBNRddCb3O1gT8qoklT1mg8SSRGnWKKsaHea5k0YIzuOYIVnkyLb3uLRRWDxucQdRz19avfEUjxiXArMnLGlpB9t9qx5bx7jXj/LqvPMY6SkJJMTPSY19qrQ+pKQUmCDM7jb9qodkmBNuYiIq3DrBkEfmta7us8xYHCTmzE3i5vU3W52HnuaHw6STEH9qbMsAbk9LfmvWsdkq5wv0JgcOpSgE6/nyrYcK4Z3TiVLyrNjJ+EeQ1Mc4HlSvBoiMoj0mt72dSgsFxxWXKemg3k6VrLqKe4bBTkcB1Gn8UB2g7YJZ/tMQtzQn9KD1jVXQevKs5xntK48oMYXNlNioDxHy3A+flT3st2VbbHeOBRUfhCrQOZHOjfyCT9pdwHgasQsvPqzqMEz69PltWvOFKRAsOQNXtNNtCG0JTOyQBJ5mPrVK1k6k0yqr+n0NswmOk10jWD5m1cUre8ev2NcUidTbkJ+k0AtdT4gYBO3Ie96Y4B+32/DQGKZ8Umx9Z996KwxgWoMylQ8z52+dSAnnH50odLhA+8j9qnm/LUEmQddtv30r5Ko/P4qqSdvlXAv2/OtAXrXtVa1VGOlRUvpQHnna0qD653IIPSALfSp9jeE5nO/XdKLJ6q3PoPtypz2w4fnQHALiyrbbH3+tA9l8XlJbPwqlSR/qGsen060wl2u7P96O9aH9wfEkR4+vVX1+uS4HxVzDuFSNDZSYFwDp03r0tbl9RWT7V8GmXmh4tVp5/wCoDnzpaMavAcQQ+gLQfMbg8jV+evMeAcXLDmYfCbKHTn5ivRG3pEpMg3BosEEqWOv2qtT19vSq8/M1XF9IqTWKenb5/wA0FiHYJq7OD16UBjVXECKmqj5SgaLYWYt5flqWhdEYd2LfOlKdgwLJEKE8/wAipOzaJE9J+1cQr352/aphY0/aK0xCxon9SvkR+CjQhpTc94UuDVJSSDGkEH60AFyNgduvzqzGcXWVd02w2hmBJupxRH6iqRl5RB86qFUXVnnPP8moKVGsxtP71NCyDqeY/Jprgu0riBlUgOxubHyJ386CukDiz0jyml+IaEmbze4kek+VatfF2XJLzCR1Tt9I96U8cLEJ7jNP6pkj3ImZovHr6JyrxlTGUTud72/5qhrDqJhOp96fcLw7+JMKcIQNVKAt/wCI3NHY7BpbcAQSQLSYk8yYrOf7Wm47wXs6dXDePh29edNMZ2fyEZdKk28kKBGbabn96Nx/FEpTACirZOY/OqyJ2lCGQm6tOVEtNO4shpsFLY9vNR5/nWp4HBqcJUvMSRYRAjYTyrV4BHdphMDyokGi+A8HawyYSJUdVHU9ByFNO/E0p/qTViVmqSZd4KiXB0oJJ5/WuKWfSgxylDaPaoKV70HnPpUs35FAQeReaswwiupvc/SugUgJBr6eRqkTzqQUelAXCedfKocOGud7zNAWrPWoKNQK53qC1daAVdo8YlLakSMyhEfv6VleCj+8lRBtN9B7+9aHifDQpSl3pcho5oKjFGgy/qQTp86mrE9JoQYepFQjUeVTVdM32j4YkS40IJMqTt5j9qcdmsaFMJBuU29NqFxiSs2NhVnC8F3aSBRvQw7/AKmBp9KivEWN/lQqEzoRVbza8vhAJ2kwDUW1UkE/1Wxt1ih8Sof5iYPI1Vh23CPEAD0OldOGUPrajac4z/XAuutq60Olc1Y0q+tKVVhkhRgXn1M+VS746j2n+KjhnRp+dK7i8UEgATJj9JIA3nlWv4yzaIS6Qdvf+K4p8T/IqvCYkEQdRbz9auUpI5c+tMlYWP0//mouO2/iptPpOnzEVxWXpTJQtf8ApnqI/eq1pO/8UQpCeVDBIuDEfkUsNmnEFJgabVQ8Mxk60U+7JuKUYzGk+FNgbTv1pUluIx+Xwpur0ovgmFJOZdz1oPA4UDqTua0WFzEJST4RykE+s0u9VJDbDq8qLZXypchQjLeNOpohty+W8AfWrSPTiOnlU0vDpQaASSAYA+9T3yzYC9qQGB2eUVYlcnaBQZUZCZFxy/mrIOlqANDvSod5ehlA7QKiZFt+c0AYHq+U8etBKcAsBevg8Os/nWgDku86l3lL1PAc5qfewN6AKU5XC5QYWfw1BTxoMYXq4p+23vQIfkx+c666r3JoodxLttgKVJBm+vnRGJBM316c/WhFJ061FpiATG9CPvJ3maIAPT3/AIoVTiSfho+h1kf5R70ah0DU3oVlOn51q4LTMEGd70jXZk86gXY667VHOk86mGxG9NLjZnca18RI2rgTA1/Na6tR2o+GWLMGPpUS1mEBRTcGQeX2q19PiJO9RAkEAwecA/8ANTjWUckqtKpOkzE8qKSuLm/rpS4p8N7mPpRKMKYBnXp/NXjKr1PgXPQbm/oLeZr50j8PtVACgD8N7XGl9qgywtUAFJteRB+VK8s+j10QHdr/AC+9cVBuQY9PtVWIlJIIHp/xVJWoj+T+1Pd7LF+c7XqOadbelRDoIum/Q/m9UrVag3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82947" name="AutoShape 6" descr="data:image/jpeg;base64,/9j/4AAQSkZJRgABAQAAAQABAAD/2wCEAAkGBhMSEBUUExQWFRUVGRoaGBgYGRweGhobGhsYGB8dHhsaHCYfHBwjGxodHy8gIycpLCwsHR8xNTAqNSYrLCkBCQoKDgwOGg8PGiwkHxwpKSwpLCksLCwpLCkpLCwpLCksLCksKSwsLCksKSwpLCwsLCwsKSwsLCwsKSwsLCwsLP/AABEIALcBEwMBIgACEQEDEQH/xAAcAAACAwEBAQEAAAAAAAAAAAAEBQIDBgABBwj/xABAEAACAQIFAgMGBAUCBAYDAAABAhEDIQAEEjFBBVEiYXEGEzKBkaEjscHwFEJS0eEV8TNicoIHFiRDU7KSotL/xAAZAQADAQEBAAAAAAAAAAAAAAABAgMABAX/xAAjEQACAgIDAAICAwAAAAAAAAAAAQIRITEDEkEEUSJhEzJC/9oADAMBAAIRAxEAPwAdH1GbHTeDivqUMVOplk2hjAJG4U2m3bBeZ6e4ol08UNcWuJK28+w9MDZvxZZaouoZSTG0Qpg/P6xiRhFkmqK6EEapFyJHmYG+Bc3IqPZfia8GSZPBJwc76KhtBV9txY4EzgPvGMXnYd57YCHCegN+NpEmSNrGdS7mLCOcbqt0n8AuC3hABUu1iAPOY/fbGD9napWuxiSUYBRFzqRgT2+HnG16garhiAKSm8bsdpEDwjebasGxWJ3zBVtMk8kXN9gTf5X2xRTqNcbDti+sulmUeRP3+u2Ksq1ypmTcHy7W9MJLGQBdN1FOTvNrD15GDs30+VuBIEjgRt4RhcPEDcTAj5GT+WHvUan4IqRHhIvFrkzHa+HTsDE1Wh4Rp4AknvAxRWUvY3BsZ7bYcZdZRdUjVcfD/fAFdtNSQJB/v+zjMxm8izZNa1NQWbWBSnkttv2v9sVdZ6uaKJlqTEFXFSow3arvJ7rPE4be0CkVaVUm4VgANtRiD8hq38sZ3J9Sp6iK6iZu0XBPPzPO0Yn7ZWOTaUuroUQVyArgENHMGA31Md4PbA9ZmprUCEvSqqBvKnQHi86rFpi/nhR06qlNdGoNQaSjsZVSTJR+yk3ngztbDzpWTT+HqImh1MsER9UEjYGTzcX5AxroDMufjN+/5D++C6Y8O/Ex28vuMV6QHg+U/T/BtgkLIHa36YwSzKUl1sDtO9tjY77W5wDmsxTb4ailTG1QHaCQb2PM4c9FVhmLQTcn0gkm5Am3fBPVshIpf8SoxbYr2AAAW0/IHDIR7MnTzFOYV0AFjeYO9r2kR9cE1EDwPii9gSfsDG/PbGmZkNGlT0xpPEEnaRa4HYf4xOqEZgovBI8N+SO+C2KZ3pVAnWFQkKskkgRB35P7GHD9PzH8RRRjTUsiEXYgAiBNxf0jBvQ8gKqZt9hrAkjzcsPuD8sEHLxmKVyI0kGL8Gwg9+3bBsNgHXHzFcQ1SmVTUAEQ2ghGnU0kTABIxkspQL1yS5NyJAibm+/Eb42/tTUWkxWo4VygYybspYAQszwREcD0GTp538So6UjvYRpO39JAj54DbGibz2UzdOiLk6zJ/EH8pk6h3t9Z9cY/P1NQ1MRdgfUswn5XONr7LdH9/kWr1wCFQikojQAgYBomWYgyJgQRYYxObyxT3cNqUvtYxpuINu22H8QC8ZQlgAb6l+X83zsMAZjK6mCsI02gnnnceR9MOa6uFpsyNqvtcGFaBeCCSRwMC5diUKaWIWFMwwEDfwzvvhTCKtTAr6YUKNW6g2Aj03OIdUpn3RhQEBEG28+XPc8THNvKNKawMkwGMQe698E9W6hFA0tBh2UzazCSdjaQB25wTBHSqP4KnwgGb/f8sWVf5pUwFJSRxy3kReORifSqDVKKypAtALKLiYkXJtewgeuKepq5XSYsYJ1WvEnaIjf09MBGZbQorpGpVnYzM2txj3CjMAajFSmPVjPrbvv88dgmNxRoUmDSWQFmsS6hRJtuPLA1bpzfwpdarMq3dJEcDUBG9o8x6YZ9KzJl4AjVI7wQDiHuqeipqAutQKwEEESwkz8vTvhM2ZMxWaraixBLc7QZi/HGBq4P8xM2m8gyB29ZwRnMsfeK6tMoLccj9MDlvF42JkLccWtbewtztgjF/R6xSuN1FwSfhuGEE8fpjbVeqU3pgLqLCNgSNgImIH1xiOkUozCf9R9JIO0+uNloGgEC8CfkcEVgWbRoLFYJnm8ASBaex574DoJLDzmLQZI7fPDPNt+GSOIMD52+lsL6MSACbX9In9BhTFtNpB7m/wDf7zh5Vecs5cGCIHcExt9xhLSSNR2G0fkfPDTOITlbGC2m3eexjBQrLqtGkKSwAu9zc8je8H54WZtgCAT9DJwxo0mKqNRO5sQTz3AG+KupU2OkPqLa2uRIIInj9nGuzC7qWVV6OpXGpSCJ7/2vhX/o9PNqRq91mFESNj2BjcYb5vIaVJ4jsR+eA0ygLagfdsokMdrcHyMffCtFIugHIOVUo6hHUkOIG/cfLvYiIOPaGWanmPe0iLfEBABXkHibE/LBmeqtVT3y01NVBpcBrstjcRBtt64s6RVBOsMAjr5TMglTOx7YVfQ0vsF9ocvFZaijwvB8p5/v8zijLkw1uTv6RH2++OyWeNNDTrANQDAIZgqWHh34kEA+WCKuSYDUPgb4Twd5nsbYyAW9Lraa4N/hvAk7Htf9nDml1JC1InWdJ/8AiqQAQdvBvt+uEvTlHv1H/KwPmYxo+piDTCjwkgEz3m3z5wScgHLIXMgBVAmZBbexABI+uCMmk1dXnv33GD2ywFBSt2Okm3cj5nC6gfx6k2KttMDho3/PvjWBAvs3m2jNqCIaqwnkQWPr/t8sMcxWnNUgGt+GJ+m/EeuFnRa34ucURHvQRtuWbn5xGDeoIUzSpuVCdotpPrhw+l3totcbtTIC0/AoK7uLA35uZ7YwBzrOxAUgliKgiIgkECPSJHrj6T7WVmOotE+C5mwUO9wD5d8fPaOb1Vao0EMGvcaSbiQd9uLfPGY8TaVK9Rcn4G/DjSyXtwY4tH72wlr5z3j0kUBtJqEXAGxG5tudsakZIf6ZTeudbMKYRJhAC6ggKIBtNzJvjO1qIq5zQFkItS3HxqAYMf0+WGYoPn67a6ckWkweNMGZI7YgraWn56l38/UYZ0Ohe9zagJApodXh/qNuD2+2HmV9kcuszae7AflBGGjxuWhW6Pl+VeXYs0RTO/JJ2OLOuVvwaQuF1CLRqOlr+fl6nsMb/OLkMpcU6ZYg3C6ttgWuBJPJ74UnqVKt/wASnTfyYfptGOqHw5TWxXyJAmSC/wAMo1Kri5k3INvpaPOD2wu6sqsKUA6S53HxQrGZ2sQIEzfyjGlFGgwEoq6ZgqIicZ/rFEjMotTVUXQShAkAW3E7+f5cz5fjS4lbNGaloXijmjen8H8uwtwb998dhonVaAF6oU9iYj5Y7HPZQYfx70S7EAqApMEj7f5xXS9pqZJEBpM7Wkj8se+02XnL1iD/ACMfM6W1R9MYTK9UaiAygSe8fW+Oz4vTLkSnfhvaDrWcr7pYAmwMhRcwFudzYScMc77E06lHwTTrCdJZpVxMgEiY9YkTzj5lX6q+kVhUJq04I0nY3iTNubc4+u+zWfq1qVNahDu6BtQgB7TcD4W89j5YpyT45umgxjJKz57mOnvQrAOpVpGoExMGNxuCORjR5eowpj3SSLyW8PPBjU23I5F8PvaX+HFP8e5X4GEe8U2tNxE78HtOF9D/AIRvyY5sT/nHDyR6sonYHRYlJaZg/wAtt/n9cLqE6/iN7cWM2+R2+eGuWGpGC2PiieL+vfCd6zAnaxB7X/YxFjodUaZKuJ9duxG2GiZJqiqiANdCSRaAQTM4VdOzlJjJqoATe9wDvFt4xoeq9do5WkAhu0QBdnJsIHM99sdUOB/6wScl4Ks91OnRqFCdjN7bHtx+oI74jmOppV0NcEGR2xhPaXqdcZpmqKtgSKcWZZIm5ktYS3kIA2wRS6wrUwacgRcHg/PHbxcXDNVWSMuyZvnqB6DFYMBtvTb5YB6X04u6sF9f2fT8sLPYjOGouYHaDPqDIj0X74T5r2jdMw01VQSIVj4gIB24mJxxvhj/ACON6KqTo0WdovSYMFIYWIP8yxt24scCvQWnFelJpkfiA7C/xW4mx+uID23pVKtCmxIYnSzDYarCx2ltPGLqTtRzNRQpNOW1Abwu7RHncY5+bj6SwUhLGQSlQR9VJgCtZWUTtIYMn5ET54C6LnKlCoaVQ6qJMANNvI8zHPcHE+sUjRbWv4lFroQIKTuJB0wNwIxbn8ka9OnUBJqalRr3uwUNMf8AaTG4BxNZH0FpTK1U0yLmCReCZv8AXD7qjuEpklG8fErspP8AzYU5Dq4qK6IyGqhgg7NpsRI+YsSJ780Z/MZip7v3LhSh1PSdZblSQ0iQATAt68Yeo1l0ybTs1TVWNBNQKjSP5gZvHacKQn4lSRu3fnSg/thx1yqtDJl2mEpFvpB8pnCX2V62CjB2uLu8c7iW7RYeenDcPGuTboEsAXs9UDPmW596p+Wp8MutMDmtRiIH1g/qMGP1PL1pekys6lFqwb7mCYHaYwB1ekHzhSNwPKwBPHzwZx6ujLZD2kdQ3gXTqKiFmIKHvaflycZLL0jTrVA5FngkgbsRFhbc7jF/tmwAQUiEYsPiqMLBR/Ue5GF+TyBMe8LSCGHPivfV/N9+MI9DrZ9LpR7jL07k+8Q83iWtH5YSdO8WerntIF43Z2g/bBPS8w5Wh/KW1Eib2kSeBJ4HljzoYIzWYZgQC5gkGCAp553N8GxUHZOuprVg/gChRYi9pt6TirP9Xy9OkzaarkSNOpQSZi3l54J6bp/FaxDVX2HaE/TGV9qenUamXLMql9A07SCTwePP0w8ORpgaszPU/aSlXePdNRgjxGqXJi0aLKtzvvbDGnlBo1o5MbiIOMNVEFkKyRyD/jB3TOvGgvws4PdrD08Jx6XB8mMXUiUuNvRtqGfIG+JVa5qMvccgTAxiMz7VuxlEVB5yx/T8sPvZOpVqMWqNtACgQd/LB+R8qEoOKBHjadjr/TU/5vqv9seYZJSaL/r+9sdjx+xYSe0HtivvDQpr76JsuoyTuvhvbuMZDP5KnWqBsvTYJolk/mUiS0lrHuL7dsPfZvrKZT3rNlfemokLLKBrMyxglo2iCIvybIKuZqxFwDaTUvPrvjoSoAdkqdZKb0/c1YIIb8PYGRFlk/eN8az2I9p6lHRTelUp6VKHUhnTAhhIvtB9cZTK5+sEBFSqBsD7w8WgGeNXynDbp3UagplwRUIJB1sS6+hM+fpikYqzdmH9ZzhevUJFiSVJUrqHofO+NLlEX3bRYA//AM4x9Vajge8ciPgAJIWPNjx5AffDr2e60j0tDsS8xqGnSAGiTJH/ACyfPE5wfhkxvlB8RG0sMZzNy61QPi/vYf5wxzvWxl6tQVHBpSApVWuTckC7FfPvNt8Y3qHtAXYKqBqZuCzOCRJEyjqQJkQe2JKLso/xI9Dy9SrV0GEOwhYmJ7b8Xwz670TRpenIZCdcDXuRE7GJn74syWTytMU6iQhlQ+hnZVJ3J1M0EG+GvtN0zI1NRoCoHNxU97VYn5M5EEWjt2x23KqbI48MV7TZzXXpEMrEUwGkEIDzzP3PGFf8TUWQtUkR2aPQSs/WMOP9N0uVfUzC0klhG4PlIwLmcoQfw9Uf9J/MjEurWhm7N7/4b5mitGsvvC1SAzHgyuwGkEgEEcz34wEvWsqtcF3USsMWSRAm0xvB+xxlMl1PQuku6PMgnY+XoRbFdbJBkLk6lkC0SptvNiI7YVwvIVKhx1CvSzmaVqFSnTOqmE1ghn3UQdgJjwx2Pljc5TKuufRHcGoBDtpAltAmB2O8Y+Up0pmYLSBqE2Uabt6Kbm840fRPaeqMxNSoxqBWBZr6GRWQSIuAPoRfCShYe2R5mq4o1KyPBpF3B7Lcmw4F5wNnepVcvppUyoRtMVGE3WCVI5BWRECxx5VqNU1MxBJMkwLmw4tgeuAQwYt4zIbfSy7WxCurKLKBcyMvScVaPvENUTS90JUETqRlAizTxtfGi9+a9EZimwFUKoNQJ4gAdV1Buu4I8yYwg6ez0zUoudDN/wANo2YjSrrG0EgHynDHowSkn8OasVqhh2BUmiY8IEArOrTPlzg1YGwxus1K9A5d3HvqWrXS0qozFPfwhg3H8qm+MjR606IUWlTZJmAzBl4WCDspg3Um0SJxpRkKlSrTqEBM1QYSGstZByGmD6jvBxn/AG06N7mtqp03UPcHUImbgWBBExcngg4rxtaEf2OfY/2gpKuYWrKVazJpBBjw23GxvzjYZ2rRo1XzNZ7IqkKsEwV0EsolgBttzj4zls8yuC2837kd57j784J6l1JgodXMsrU2MfEjXi82mfth+q2BP7CvaTOpmqz1AglidJkiI0gACYnb92wX7LZYALI3G3PO+EHS6NNldqrMFQiyi8tsZ42xqOgVgWBTUQCZJF9j+/PCcrtDQRqK+dR6ehWIalSYNG4GoDVxbz+uM17FdZqLm0FWufd+7LCd2LAgDmNz22GFPW+r+7zNTQPHdSdTgQwMjwMpuD3xnaVYqdXIiO37GGSVAZ946S49xV0wBqqny+JjaML/AGiyw/hKghbBP/sMYb/zVVbLpSDhAdXvJE+8k2B7Adhvzibe0DLRNN6odWAGgIBtsFj9dvLCdKAZL3hNZxTEyecEHJLrHvKy+YQTHpHOGvSvZ9KgLAFQTtJPyvjRUPYukANbEHVBFONUeRIKz8sWXG2bskZ5K2SpOpp0qx031Erc+jA8+Qwd7O+0lGlZ0Ys7fygFjPYb7nYY0XTOm9JdvdtSrtWQnUHd7x5grTNuAMU9V6zkMiT7rIPqIidehSN9wzNI7gYz416wOVmjLg3jTYWZamoW58G+OxnE9tuoVAHpBNB+GWkxtc+7ucdjfxoPY+ZPmz4fFb0/tjyrmpUCZF/3tODa3TZ8QXbcDb6C30wur0/EbAX27YztACKNe1zIFgJ2kyY7Sb4todSNJtSRtBU7EHjASKRxjq1I87m+BZjR5HNAr43JAvpi0bwIBb5yMCnqqo7+7GkMNJa8lTBK3MQSB9D3wNkcwgQSswLzeD5A7yMegrWrojkpTYhSwXbzjbDXgwZluukfzGJ2JJ7mL48o9QZqwdgBBsCLfbc4RZygadRkJnQzL/8AiSP0xZl3/qY2Ij73/L64HY1GlHUdWY/FsOdJNxEAWv6k3wfn6iUSjaiytJKaptxc3mOCecZzK5ga7DUpgGb/AJ47qzoPhXSNjER9v74ftgFGz/8AD72pyxzFRMwINZwyMZ02CqEsQQbW3m45GPoNWpkCL2II1D8XeRPy/vj8800GjmZ24jv9cWpSGMpmo++ij07vHeXqefdo7d8fP/bGjlKVappb4tLIAbMpJX5mxvM4w4rsNnYejEfkcUUqhapLEkk3kyTxufLGc7NRdVzL6jBMgQrSdQXeAd74K6WdaVpF9KyeRDDjmbW8sA514aTEn9j7Y8y2d4O23YfPE2E3WQqzRB8gfri3MOulgf354ByVWaYjbT+Vv0wRUYMG+R9dhjmayUC6dP3hVGjWjA02jzuPWCfzwpr5VzNBgPfJ/wAJyNLOoMBdVpa8qZF7Yj1TOH3bEGCFkR/VuD6zgqn1f+My0VJFZB4WUXB/qxknHIcPBRW6nW0LmlHvKbELmKLT+HWWzMALpq+KR3IOHrU0zuTJZyNMPDCWpG6awTZqfBB8zNrLun1S9W4vWAStRJgvF/eU2Ozr8UHcbjFOczZylWm1FtarqptqW1VSAYYehNu4Jwd62DQh630c0HAqyCRZl2MXkE7g+WAczWHulEnfY7bR9cfQ62XWpQlE97l7F6H89G3xJHiAE8YxPtF0IZdVZZek7eCrwRuFaNnF5HO45ArGd7FaFGWrkKyA+F9JPqsx+eNd7MiUEb8j5xPr/cYxGszbGt9mMwwRYCzJktNhPH5YE9BhsWe0tIjO1OxI/wDqv98LqlE2HJ+l8O/ajMIcw4CQ8qWbxSfCLDxQBEcTbFXS+jh201GKn+TSJvbeREX/AD2wyeANWyeW6LV9yrsNKydLNMEcwYM39MBs5DMDEraQZ+hGG3XqxSkMqxqh0honVTcHdryyxewMYztFwJ9cMgNUazomXQjxtxaw3/7pw2qA0zCMs7gFf7EDGf6R1KjI1SPlf6g/pgjqPUYEhiyH1H5gYsmkhPT3P1dNZWFWGPiLERBHFzgPqnUPfnTVqg9hpUAehAn6k4W1M9raW22jywH1BlNwCPXE2xhmuRUCA9WP+Vlj5Xx5hSoP7OOxrCO+nZj3nhNiIsOfTFXU+nO7SqzEfnyxtgOpmyNWkz2O3zAxXT6q4EE6vU4Ni0etRdOInm3H++KKotcye+OqZos0nE85mAWB0xYA/L0woQei198NylL3MliW8p/IkffClDBMCZED998EUVZ7cDe4EepaAPngJmKcxQeA5UhW2aLGLQDtNtsWU2ULcTP/AOpE2vvjYextZGy+Yo1DKKZbldLC8EHupMi31xlOq5jUxOkAsAbCAAABEfL1mb4RPLMTyGeKDaR/f54rz+b1weZ+kfri6gUNLSVuL6hv57+WAWPigg23jFGYlczJxPTiIef3/bE3t5z2BxjHGn+xiunV0m9weOflj01fUYrZxcRfvgGPXpybnF+UooQQzaWEkHTNxx87/bEZEiJEDEv9NqNDBG0sbEAkbxeNvnvxgvQTSdLr6lgEwBu3PfBVNjuOw+V/vgHKdLFCq4LEmNJJHkLfvti9KkRY8i2/7tiD3YyAOtVQtIiew+2FOR6w1IgiLdhH5YN60k07bhgT9CJwsyWZCamZA50lU1CQCbaoNiQJgd4wyyqAfRK1T+KoNWoNDgAOV+OBYwRe2+KB1anVpijnV+KAuZUDUjrsXAG47jgmwvjJdA6zUouHDH++NhQylLNgtTj3puyW0v6cBo4xNx6b0PdlNTJVspV/iKRlLAVEYFDaCpANgSORh1l8ylZC9MJpqf8AFoOPAW5gbGbG3iFjecJuldUFHWrBiuzKQSVi3wkDUIsVPywzzmVpNl5p0kZR4wlPUrBhcaRbS0E2IE3scNKSaX2gKJk/aH2ZRENagGNMGKiGS1FhweSnmf1xL2bqxTHqfXDjIdbWojVKOs1qQ8a1CNb01+IEABXIBkWkbc449Pp0ytWiPwalwP6GO6+XcfTjGbbVMyWSKeyRzmZdmYqi01ZfN4UaSd1BEX88MstkzSbUo8LoIj+VlG30n7YDo55aVV3aqKbwg0IpNRxeZaIVYCm5Eyw9bOjdQpmhWKuxVfeTrixgsI4tOKpfiBtWKj1FP4vMPVZYVdChj8UASsjzBt3OMeiEjFlbMa2PYkn0k2x5VpQARzjIVsso5Z1vpMeWJ9Qr+HTEE7xO3nieXzZgC+KM7mdT949MN4AFR4IP54sqVC3ni+lEfBPnGCaaNwAPM4FBF65W3wn747DH3Z/+QfbHY1AFeq9sVu17+eJGif8AOPBGAEgCcGUsrO9zgQve2LkzRw0a9AyRSKgjg/ljqazEgwZjafvbET4j+uHnUaSHIUHQCdUHwgGYYG8ywlbk9hgPYUhbks66a0QgCoIaeQDO+BszJe8Db74vyqGSdjEfvviNRZe99sL6Ytqqpbwkz6R99j9vTASMQxMTxhjRyrVGCJdwuwWD5zMbDnnBmaSilaoFQogIAGotpMAEaiASJ5OKJW6ALVr9lx6tNj/Li+q39I+lx9tsVVMzp+Lc8DD9UgHpyxIuYwLmBCIBv479/FH6Yu/iZsLk8C8Yc9E9llzfwVFVg0FDwAAZAJHnscJOloaKbdGfapJ+WNF7KlImpUVPEwvMmADA4JvtjO9QpharqplVdgCOQCQD9MSSsyAAcz8pjtibzgaLpmmWuGdmBBDFiDcCCbb3274u6ZFStTUkxMsQNltJ/wAmw5wvoVhpEXtg/K5PSdQmSCIm1/P+2F6m7DX256BTpZcvSDKbmGK8GZGngi424xgUy7VRM3A9BbG66kKgoysa2MMCRCpEWmTO94FjtjKqhTiBBjttODo0mvBdQ2GGHTOp1KNQOmw32/PC8bSNh24xGo5i51Di+LNJqmJ6fQqtVMyFqKPFUudoJixHnOAf4ytSpvVVtLKrKdrWBAKmxvNr74RezueKkxJgSIvAtONlWrrU8RADsBrpso0tIPJ7/Sx7442urLp2hDQ6yM09N6n4OYSwddIp1OwYH4W43i+GvTcq1EtSqJFOpLJxoPxEf9szHbaZwtzvQAEapSWNm93vsdwSZEdh9MMenZ5mSH8SDkfEjG63ttBAn8jjSd6FqgDr/Tmao2lBqQeIiTKgeXlccm+BcxniuUqCBNTwqAGmLavDETa5HJNsabUlVbhS0eFl3MTAI3AmQJiD5QcL6lMMhUCQ/wCTbbCbG5w0ZsPVM+e09+Zw96OtJj+Isi1j/jA/W+mUqFXQpeRuGG3p3G98DUqxUzi8X6SaGnWsjSWGpiBeRx9IwjpwTHfB1fqEoZN+MBK8mYgjkYLyALVeNZ+m2JKqfzFmOIJW5CT3PfBFGo39Kr5n/GMYsUR/7Y+Zx2DqHS9ahoLTz47/AEWMdjWbJlnrE24xBzidKmWMKJPliDrGFCQxbSWcVYIWnHYWB+RGMjEj2Hzxqcj0pKuWoqdeoT8MbEs2299Q7TaJjGTLztjW9C97pSmZbUsKAY38UBo+IQG+m0DAmNEU9XygpVdGlltI1bm5E/UR8vngXIZz3ddKhUPoYNB2MGYOGWbRHBBOp0sfFtyYgeK55+cxhLVplfPz/v540XkzNJ1bOvm0Nc01pBTIKgHWwAAloE6QIjCRarBmLXLEk8TNyR2M4LzGZQZVQmYJIgmiyuIYxq07oRN5kT2wv1sfii/cRi8uuOqJ5dtknMmFY38iD84EHA9ICe/mf7YIp5Ys4QC7efEX2E/vbF1akBUI0lZuBBHzg3A+uFu3QfD0qV2Eztbf6GDhdmjDtFv3f9cMnqVANIAUdhf5yd58sCPkXerp+JzY3tMf2xuQyKunZX3lRUJgE79ucNH6egU6vEQbkHYCRcDYHcGJwsIg7EGOf9sG02BHNh8I+UmfUC0dsRY6LstlNDg6wwsQBvcc8DGg6eTVuFYkcDUYvEALE97nvhV0bp4qVlFRtNNLtG7cDbv+mPomQ6g2WhaYZkIEQqmPooJJ73xnZkkZJstTg+CnIvPu9JB7zJwozcBXU9ifqIxv8/lNTjMLTWRJYDWrFYP8oMM30n7Yw3tJnKFVyaLDxCSBYBhO3lzgR2GUcXZnqRi4sfrPke4xJ1njTP5fvviyjTVgBFxuZMeVv1xI5dQwkkA/vzxdaJl2QokSw3Fln8zb0++G1DOspht2I2/qLQY5iSML8rQUqxUwAVBmfPxbExNvnhhUyugMD/xEAJNvhMEQOQbXF9sc8mrLRToZ0s2VrlDsTIMmTybd/njqmTdCGpEKSdLg7Fd1jzEffCSjqMsSZUgzDc7SNJ4+28Y0lWiWy5cNPfQbjiQYgg4k8MZHlHqNRmRdILBhaLtAkx5xBjuPPEq+XVEKhopsSyaYkAjixMgW+XngHp9bS6MS2sSVLWOobCNoNxN8G+2mVVKNSB4qTkg3+Gq0svkA1xvbtjLYNHz/ADVUvULCY45gfIRGLxm1KwaYJ/qDEfUbHAyQBYkH8xiXHF8dSIsHqOCTgjLnwm/2xGpRnEk88FLICNBHWe2L6SEkXO9z5YqNTDzpHTppFipN722nb6x98F0kFKwgZ1iJt8iwFrTGrHuKh07MtdKrheAKhERbYG2Oxzlsifp+SqBHbQ2mPE2xC7mAb35I4xRmaE7D5bx9MPet5xlLKH1G4J2GmbeEeExtPbCvKoung+cD1xaJFgNDLanVJCyYkzA9cF9RyYpFVVtR0gtYeE9t4OIo4SoH7bYtqU5Ys58Rudub/fG9N4BMDG0Ye5TO6KVOCbqB8K/Mgi/b17d1FdREyfPvhrlFLBaaUkZokhR4uBJMgfXAkGJNcwDqHimANQC7EXExzsTaMA5xwbAFYPiPkOY5gef02wRmKLhivwmSXAB3EAA8TF9vninOBHTY6hJnaT6TAE/vnCDMhm+mQCaZkAXEEc8T+WOQQPEhNrNpv8wd/XF/RXLe7UsI1AQ0G3wwJuBj1KZAgmY7GxPed/8AGK8byJI7pCN74FdcibhROxNhO0SZ8o5xLqIIKsxbSAQLGBJk6Zi09u/GB3zrKDpJNxubE3G03AnF9fONUogVFaQDoJJgdoHaTe3bCyf5WMtFH8S2mUBHa8/b9nHPBaQHRl0iCRqgiQTAEkk/TF61bRb1j/OKXJIUx23Fjp/sCMU5Ha2KtkKuWvBBW0ktcnbnbvfEvdRJO20jfbsRvf8ALBtKsNBbWFdT4YU3BtcwbRbFIyy6SSSS28XIvMxFvQfbHOVoZ9GIRQo+Jtydz2H0j7Y2VHMAZdZbSdUSu/nPawOMl0CmXVTsU1AD/b/OGfVi9JUDAanY6RFwNJ39PTDCh69cWAfEAWgN5G0kbY+e9R6ePfVQDszEaRxM/ICfpjS5OgTTaJbUCJgQCRAFuJ7zhBSZR4ng6xJBUyN9jF+1oxjVYvotFtv3ti6qoIGkE3v9MU1lOttEkT8/LFhV/DMCZgbX+X1+WKJ4JsLoU/dkMJmASAQIiLXBkYNGbLeEH4mJMj1AuJM+Y4jFGTX3i8llOlYEyB5g7Rvvj3MZXTdyYHEcSAYt9+YxF7LLR2lqWuDZolhIj6wTyMFeznWjSPiupsy+RmYx2Zz9M0EVGcsp0nu6xYkXAI2t2xYvTkqvrVhTkKACpgkKBNjcwL23JMYR1WRsvQxy+R/9Sug6qR8YPaIMEHz88RSsXrOzDVSqFiUuSVY/CO0C4idsGdKdqFSCNV4CxuZm3aY/2xfnuna0NegSEMhlUkNTPMXB02J3EbcYndOjUYHOdO0VqiT4UYgE7leDbkrBxS1KCNiDdTBv98b/AKt7KnN6Wpi72cmLAbGNyRGmB2HnhF7SKqUaOXLh3oyNXu2QqNtJk3Pp2x2cbsk44bM6BwFv5z/fA7L4jt5xgxcy+kiZgWMXwtV7z9cUlQiDqCAG2NPkQnudytTcGCRHOxgE+fbGdo1lYWF+2NDkWmkht4dy24BwORfiNB0xhQyWVK3Zib3ZRO//ACAL9MdgX+OQWhTHJVz9w18djlLCH/RfETTnSORcQI7gcGbzGIabcmO3z8u8ffBxqKYEjtBlQQAAZm/nuL4V0qCSZOoyQPrx5YvBkZIq0Fm0xJ7YlVfSY4I3PlbBFGq1JyaYgxclQSB3BIOn1EHFIUlvHLEmFvO/nvMnGv8AI3gO040XTsuFGsEhjAi2oQJJ7qLbczzhA+nWAO43Pnzh1mEeqQJXRBIncwATc+gHbbCzyNDBKpWdg4DaomASIE2m5Em3yxCk6aFZnv8AzJpJjeCLwBfHUnpI8sS3hA0iQCYjj93wPWzIJb4QTsAI22H9zziY52WzGl1IRFuBIG9/P8xijUAIX0ibnzP73xeKYKSBYCbxJNrDytitkMDxW9Nx3n1xaDolIG06rEkDkWE+cnBOXplA2smCIHhtBE2JsZ9MUlDodreRIkn04Hz88GBS6jWxtN+I9BhJPIUiOWcBYiARe37jFtKuhDKf5CL/APVIIvxIX7YXmVtqnz/fGLOngByIvBH5MN/NRirlgVLIy6e1S7RpSCs6QSAPmJ+ITzfe2KMzCwbtPooMRJEExgvMZNwIMkBgZ3CliRO3JAE4H6l01qa3AGnz3DbRbfYR+eILJWWDZf8Ah7maBRkUqtTgOR4gZNidzJ/LvhZ7aZ5VrJSge8UMzGT4ZI8Pzgn/AHxjslntLqQT2kdvlgzqnUjVcVKjeMKBO+qJ3845OHJmv9ls/wC8U0QAGIJECxAF7d/PsMZ3NVqb0RTNjSJ8S39VP74wqyfWXo1Fq0mKshDKYm48tj6Yb+0nVVq16lSikK7avBsS2nX4bfzFo9RhWrGi2Z+rWBefgXsD+e84MyuTFZgNbLadXAi3FzM7gYkvSatUKVQ+cqe9tu4v88W5HLVFcLyJA0ki5tYmO8fPB7YoFZGi9Pp0jpR2BADCbho4iPuZHlgXMIGMIJYTrLFdp3WLXny2Hni//wAvuBrt4SOQSIJm0+Vx54sytF2doJXWrFRYhyDdRPMamBH9Md5nf7LV+gWpRUGTJXaBuD84Nudrzjumikz6SSpjwkmxIG4B+EkR4f8AbHOsJEy4JBBI8UW37jbifPFlPJ6WVvd6wdiG2MlY4KmbwY9cGrQt0X5TMk1AmsGoBqp1QpUtAtKERq42k7YZjrzZeprgSzQ66YVid7cGQT2M4SvCMddNA4O17EHkHbgg+p88LOudRNSt/wAq+u5udxNja+B1vBnKjf8AWazhDVoCAxDMgNnsxtEaSTFxeQN9sIuuZBc0EzCu2sgKUc3JgsFnYNHFgeIuMQ9n/aYKhpVQGQi14+4Mr68YNqU6ZNYIS+tEOk8hWnY2JAJGod8CHaDoV00ZZuntDDTDQbGxt+uEmgHyYcHH0Gm5WSxfTGnUQDUpbcnxaD9twecIvab2UqUKYrCKlNgCzgixJjvJkkXAxd8qk6YvTAgpUGBlbHGj6bS97pDjcwYJv6QRv54zWXqCdj8jh30aqoYFlQrN5Ex5x3GLLMWkKsNGkytKmiKq5miABYMni+cEXx2BKuZbUfCriTDSBI43BO2PMef0l+zr7RFnv3VYQzERUbe42MxGAKVZeFGo91AMggysdwL+pw06p11aiBDZRc00Ni1jP1vO+E7ZskzAA8/8n7Y6Yqjmky/JZpqdYNUUy1gImQbWjzwLnM77x7ybRFrd7Cwv+mJZ7O6yhDXUcd/I4G8UmxPnjeg8INUvIAEHDktU1Jq+JxqMkSQYH/abD5AYW0+luwmJkgC4kk7D54YHVRqxUCM0eJASSPU76vr98LJ/Q0V9ntGgjSxf1gD4omARvxee+Cc1l6gWHsBpNoja2wvaece5amsuYPJUtAbgGRydhAmwxL+HKoXRDEiWA3sLi3rt5c4Wx6AagBUqLEGDcbDbaxHpioBDxt8U27drGcNKvTdUBFMldRgbE8G2w774XtktJItI3BNxzt/L8xh1JCOLIolTSqx+GSSsxE8+uLf4bwHWXJJExIEXHaG2O2L8v00FJYtANrbgb/ynBGZoQQqaRCTDBiGINgBHYcWtOEcrKKOBQuXQOVFivePONvLEqeWeo0IpOm8iw0rH2BOLf9Pdm1sEAEzpUi54tc/PBGQyazdyNSsrHtsVkcqb/sYZypCKNsM6LUIqA0gXf/3Axsb7GbGIgf74J9oaTVQXps5RQwNOTKNN5WdjeGG3OKaVem1itKAunSQDp0mRZr6SSdxczjyn+BULpEAyLC6mBpgEiPL/ADiavY7rwTf6ZUeWCrNrDc3gmJjf9ce5bph1RVBQA3EHVHNv18sOa1AA+/owFIhlAunEf9J4t5YHFS8MYkEjuORsBAEzh7YtIX5jJKlR6dMCpF9TRYWjcQB5/sMKXUFqIlIsIQkAGNQJIG4sx4BjnnFa1QWVSQQeOZN73xPPoHZVRFMC5WAxHKid4G3ngP6DXqOVnsaQZVcbJULAbm7QP95wNVykKJkCJWLn5Hf/ADgnKZRFXVelUBAmRJ4uexIiN8W5kt71gEapqCksFOoXBjt87SDvjWY7MO7qHANoBVLETOnVeeCIOKcznGIFP3jGF1CJBVjIPw3Pp5+eGFDK1AZJVFNjIGsg8SJIuAbGxjyxHN5Nfeag06R4o+JVkRJHfCqSNkUNQ2giAYGlhvIgRx/04aBXaE+F/wCmRMHsTPb4Z+WO8DVlgDc+LUeRGw3HHa+KOrU2+IFRLABnILLF5AA8N/D8uMGzUTBWk7NVKsQYEsNXykSAO52wk65UT3s0p0lVvM3i5B5Hn3nDrIZal733VaDUYDxFlIBsbibal488LOqKEaohWCpKqOwFhHlAEYeLyLJYKv496nxjTEWAF/WBg3p3UWpNtq08HlTyDwYnCVniAw7Rg7J0iSNjHAJNu2LOnGmTWGbXKCnmUJpwGi/crt5Gxj8trYGyxNByu6EMNDL4GAN+LH5TwZwly/Vvc6KuXAVlBEgHSw2h1N7TE8401HPjN0Vfw64mBA7Hm/b1t2tx/wBd6LXZj+oeyreKplZdBdqf/uU5v8O7CNiP84ByWpjx5/sDGjzStRqLGoAsYZZ1o1/FbcRAK3DRtYYtzFFa51VERKi/FVokGm5PLKLg+ZAPE4vDkaJuOQAZQcxjsSqdGzMmFYjgqRH3vjsVuP2LkzTZNiJDSDadrjy4++Ijpp5+v3jHY7Eh6Lsv0lmIC+m/+cM8j0aXKkaivxXtEgfmftzjzHYSTwNFZCagXUpHM8k+ICDEgHSIiMC/wrBgwuDJk8mb2nvjsdgoLC6WW0qatVvhIgb6hsFECAO04Z9KoiorlNQVjpMkEDmw7kH0x2OwktBQphvHoLAoHYvN/wAMTETAgjjfzxPMZmsVLvUBaQhUiSOLNMSRz+WPMdhqybw8ytcKdctuCtzoAAuSJl4jYj683Gq2YeEM8E2AF9x6yOOdrY7HYzWTJ4Ck6Ucuw1nwn4huDNhA+e9tzgce7LPrLLbUukWPYRbt/nHY7Cp2M0Rp9OJT3jOCF3ibDgRHMHz88E5uINpBi/8AMs8DYQTzvj3HYF2w0kmBjPFDPxA+EqRYzNon9zgs0VYIVtqIAH9JIkA+UHiece47DskMPZrp4FeHuCvhj4YntExhp1HpkVlGXC+H4tXc3ta3G2847HY5ZzcU2i/iAc9kaVPU1RQ1R4JgQOx+v6nC2r1EoxMhAR8IBvEQZB2GOx2BxPsrYrZVm+paVNzsBsNviP0F9vTEs7n2rwhUBUKsAgAWACA8E3JF7+VsdjsdGo4F3IiM3TqF6ik+EglogXH9MTeMEU8rUqr7xkT3YLNUgDVaTG8QT67nHY7GG9K6boSzKoNMiAjCx1/EvMQYM8/LCbrmVI8fpJnuYjvxjsdisVTJT0K9K1OYIv8ALDDpdAmwqBST4dSkgkem0b3x2OxeX9bJx2F5jKVFZdRBQ8HcixI1DxAdjPG2CMvSoIwamaq1aklAIIOnfeBxz3x2Oxy7LPAdlPbUlf8A1FJagC3jt3HbBWVo5TPKfdsaTAG4DW8toj0M47HYWSSVoX0vp0M6gC+6oVtIgVGYgsOJEbxb5Y7HY7E+7DR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82948" name="Picture 7" descr="C:\Users\Péchet\Desktop\inde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05525" y="0"/>
            <a:ext cx="303847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9" name="AutoShape 9" descr="data:image/jpeg;base64,/9j/4AAQSkZJRgABAQAAAQABAAD/2wCEAAkGBxQTEhUUExQWFhUXFxgYGBgXGRgdHBwaHRodHBgdHB4cHCggIBolHBwfIjEhJSkrLi4uGCAzODMsNygtLisBCgoKDg0OGxAQGywkHyQsLCwsLCwsLCwsLCwsLCwsLCwsLCwsLCwsLCwsLCwsLCwsLCwsLCwsLCwsLCwsLCwsLP/AABEIAKoBKAMBIgACEQEDEQH/xAAbAAACAwEBAQAAAAAAAAAAAAAEBQIDBgEAB//EAEEQAAEDAgQDBgQEBQEGBwAAAAECAxEAIQQSMUEFUWEGEyJxgZEyobHwFELB0SNSYuHxcgcVNIKSshYkM1NzosL/xAAZAQADAQEBAAAAAAAAAAAAAAAAAQIDBAX/xAAoEQACAgICAQIFBQAAAAAAAAAAAQIRAyESMUETUSIyYXGBBKGx0fD/2gAMAwEAAhEDEQA/AJsp0Kb9B7X96IxGFvIEWFDYFRBSZAkxA5TTfiiikAknKRYgWn/Fc0NxN5did5RACSbg6cxrS/GPn5zaj+MpHdocTEnMCN7G3pFKnHilI8Ns2u4EbdKZi2N2nUrQghRKoGaaKZcAEHn8v2pBg8yQASNbHmNqKecMnflFRLsuL1QwxckwTFtAJFDIjSCOo3qbTnO3zqxZkXtPSpNSpKNfu03qtKvhgkeI35DmelQe1vJH3FXYBCdSJ1t0mK2jRk7YU84lE+LMQBlgmD16eVLcO8BiAtOUxmvGtuVc46wGgHEHKbymb62Ik9aW4EnvE5QokzAAJN9bCtGjOwh9NwQlKSSSY8zTfAPKyG5gbWoR3hrgCc4yyNFEA6nbWu8OUlLoDxAQk3E6xztSUH2Pkhr3+ay83JNpvVbwdJtfToRyokcUQp8JSU9yEGDIgmdL0aS2SlLe5JlMbXA5etaOFCsx5GXEeBWbYnruL0xfwVwSI0uBzN/8111r/wA2D4c1oiIiNzTF5hXiBlGdQAj2vfSayuyqoq4fhXApeUBSQmCpQumdSI5c6cscOzhKr2AGWNtz51a3h0NjLmCirKCB/LF+utFYPEJQtDaiAATC7jX4R5jbnFXGNEtmc7SdnSygqk2IMACACqAZn7itliMF3bKEZlqlN0pgEiJJEnnqaRdsFKRh8hObvVd2hRuT4gRtYjL5RWtwOHShCS8vM4pIBJiTb4UjYUJJNg22L08KSAlZ8SoB7qSkRrHMne9OeHYoECU5JJCREWA8qrwuGIUomJOkEnw6AGdfSl/F+Idw6BlmUkqJzQnlpa9UIaYjFIbUlChZwm5k360s7U4lCU5Sk5wlRRCfzWAg+dZTEcVcxKsyzOUQhCTl8RHxaGQKv4riQ22H3S4G0z8S9TaAkC8yPpUKXLSHVdk+NccQynvnW4eSO6CSfiVaIGwH71gcXjTiFJQ4sStRzLuMu0QeW0Uq4zxxeJfDrhn+VJ0SNvM7k0EXipYykDRIJJ3EeckzoJrthBQRjJ2zbscPwKRPiVl1USQPX4RQ6OOspVlYwyJ2V4R6zEx61knuKob8C3zIIUUoYWTMWusp50Hiu0rSp8DqzzUptE/9KSfaKfOKDizcjjeIcKspZQlOp/QFR+cUp41xRW+LSOiVn28ArFudoB+XDtD/AFlxZ+agPlXWeOPEwlaWx/Q22n5hM/Op9aIcGM1Gb5XF7lWVR+ZFBvvQCRoASP0ruLdecSlWdcBUKOdwi9wSJMWoR9U5RzPyF/rVLJY+NE0CALgcyefpc+QBo5nhhVoXVHkhlX1WUioYPFtNLC3BmUASkEWB5+fSqOJdq3lylKoT0EffrUSnQ0i93CpScpSsq3CnWwBznJmj3r1Z13FrUIJ/vXaz9RlUfYcJJIAAHnz51PiWNcgNGMiVZorzYIuRHKreKJT3Oa2YRaDzriibyFigTqbXIrmJ63y7f2qeCwhIKjaQYFBNNq7w2JSdxzFT9iHFnmicwm24T0o/CG9hPOhHkeOVa0Wh0BBPL7FV2KPYY2gSJtVwa3UdjUGFJiVqynWIM9K8viLSSMok8idSdoSCaawyfRp6iRS/BTYHXkanglJQDnKSTsAVEDcQLeld7WPrwmHQogF1zRsC4TFySb0qAWW21KkFSAtSQAAJuB7VrjwJdkSm+gpzCsZioozEmf4q7T0Qi8dDV7nE4GUOFKT+VlIbT6nU+1ZnDYzMVaZQRcmNeQ1oxTqBPjTodAT84rppLSMuzWdlOFJdK3ljK2LAkkzGtz1PyrRHDJd8ZAbZT0gq/tS3hnD3V8PaCfBItNpJlRJ+96gvh+MCcsgj/Wf1rGS57s6ozWL4Wt/x7/kJf4Wh+VlIbaFk2AKuvlQf/hxHiaKYdElCrwofdjReARiFkt4j4QkFOnODEUPxHG4mYDRKUK8CghRNuoqPTnfZfrYmuv26/v6gaeHZEFxqc6FDvEKJJTGsTtTT8QlvKFgK8QVAvmnfWaWJ46vv0qW3kJGVUAjMNpB3oziiUJCHEDTKZ2tBPyOlU+UV8RlPg9wWv9oIwoUkpUG4KySZvCdgfKvPqQ4ruv4kc0iwJ3mdK7gHy8UoINk2UTp/mmGDHd5gBMG87nlQmZszvHAtPdNEyUuIy3m8m4O1okV9Cw7S/Eo+KBCef9UTvNvSsL2ldb7xgXMOZlq6biRsK12C4s1OVtQUqLAGEpHMk0tWKmH4h0FsylSFEGxIzk8hGtBIGIdSUYhIHhzIKFaqBtJ56UYjENgz3qc5F1KI9vKguK8bQod22sFWZOaNhMxpqaT+4xFxDgaGj3i8iECVLUCra+VSp6DzvXy/tl2kXi3N0soJ7tJsL6q8zWp/2h9oy6v8Kz3i0NQXQm5J1gwLZRfTesD2gxLDzf8ADw6W8o1uVTzKlXPvW2HGo7RE3YEXgRZQMciDHsTRuCblLkLCXO6JSokjKFKCVqEfmCAqN7mKU4HCIS0hYcClOE5kAGW8qiIJ3zC4jammEw+KV+IdwyEqbSA2tRKbBKZtmI/mn2rSc/h2So70AdqggOJyklwpl1RzSVGIkEQDHLYjzpRh8Ctc5UqMCdD9a9jMSp1RWoyoxNo0ECw0tXm8S4gWUQOlY2XQGoVwKirnXcxkxflUEokgDU0hhnDHleJIUQlQhQmxuAJ+vpTUcOeUA53Lpbiyw2vKZMmFRGgFNOw+HwrbkvMuYhyZTA/hJgG5TOZfrbSxr6eviSnbgjIBY6JSP18gK6MapGcmfAOIOStXS37/ADmha+i9tEsukgAZv5soF42+9K+dKEWrKceJadnq9VzuWwSNhJvc716oGfbmnIMGqeJpARJNCqd/igAWMRJ1nSq+J45AUErOXxAKAhRHijTSa544mzRzC0KhIA3gDqTpHWjMLgld93XwmJVP5R1pU+layhxtwIQhZQiRHjAgSQdZv6Va2zGGU73k4hYLayog/CqCQOkVusHuTzKOKhkYgoUZy2Mm1tTTTh/avCoSYZCMpABCUkm0kk7aUg4e7g1sZXcOrvCsJD+ZWbMLxl0idutW8c7NIRnSrvUSkLTCRBHXU/OtseNVrsyk9izj3aHOHHSoqWpRI3AFgkDyA9zV3AcbCkOFC1BJzSE+GRe5iPnVeC4fhFud1kWsQk3XvF7JH1rR8W4sUMd05AYEpspOhHh8ME6jlVKL9wstxWDGLUXyVyQQMyZSJGmsx160o4Z2MxWJMJUhICT4isnLBiCAJnp0plwTjOHThMxeAGUJ0MZuVKuNcVeW4Pw6lBhxSrtLHiUDvEHTYnfepuD/AANxlf3IK7AKwKwFvoUHIulJChB5G1+c86dHschSEqadVmV/7gETcASIiTb1pG/xsqxDDLjilLUZMn4BqJgnlpNavF8Y/DMFaspQypBVlkK+JJGWbHUipc8aavstYsjTa8DnhHFEohlxy6JBTMwbAAny9q0WT56V8gxfG+9xeIdbW2W1KK2iLEp2Btc+flWr4t2hWkNtJfT3iCFqCVJzZQlMTl/KSqfMUTh1RF2bhOAJOYkC0QfOb+1L8bjyycqkEjmLjn7VgR2zdxDyVLB7oW7tMgERBJ5k630tQasYtsyCoI/MJsRyvvH2Na09FeUJSfg1yOIh8KKkBKmzMbnKbwR93rnaZ3CsNFboUtSvhabXAvOuW/nHKsu1jXBiFOpKO7GUWMqUABm8EgxH5hmFJO3YDuJW42D3cA5h+RSQQtMawCNfOsowhy6NJTm47ZpOGcZS5yRaEypROoAH3ypqy6AkjvCf5jMJB3udTXzLgTwdcDQd8d1CJAtMjYzvvRGH4yQVtOiVhQyqzWF5X4dDm51r6eOTujPlJI+jO4Rh0BX4lIUmfBBv8/mJpWriTSFd2AVKEAgD7msxjsTBSpKoKlJSDrrrafSlaMU8lXemc6SLzfMLC3pSeDEnsfOZvmXUuTlOhg2gg8oq5WKbwyAtQkEkJH5lrAmJ186zfZR5xReddzAKMydSrUm33ekPHMS9iVuPAEttlKEJAslItI6kzeuVYY+rrpGjm+H1NPwPji1LKMOhKM6iYSIkkySTrPUmre0HZVC0HvXG+9M2QcxE81kgE+9AcNdOFwZxJEOPKhIkEgG4000J56UqTjFuT4iCdD12r0UlJGHysvwvZJCEhKlrSRqfAoT5A5vlRSODqbwjuGWsKbdcDgdb2HhnMNxCYG1OlLStWZMxlSDNrjWkWPfLD6AJyvSI2CxGg6iZ8qzcFKCb0Um09ADGHwyD3YZCiNVOCVE+th6Ue3xEcNAWEJcZeGYtBQOVQMTBmDFiPLlSvijSkPDIkQRNyZGsiI0kfSkXFMSpQUFJiDsf7UZODjxoUbTs+mcKx3DeIJUs4ZpKkkBQWhAVfQgp29awfabDYVDiyyAjLORKVKIVtoTax2pRwpzISq5kRAOXrMwZ9q9ixnVOUbC5J+kVx8WmbcrRbg1LchOfICpIsSlIBImY1tz5Ct1wrgriEhHfJLakhSsqlWX+bKQTbS3SvnyHCkCIFxoP3pmePuBGXvHeniAA/wCmKubeqHjcd8hc9i1BxWdUrSVJSo9DuPmPOlT2pnnTBOELyrElR1UQTPW282HORVHEMIptWVUnqRHsZMinbaIKRFeqAr1SB9O7YcK7plp9oSlaEq1NhpqbkgiCDpWKfxubxG83M/frWna4ip3DIyuKhJIKdcpV8WUaAHS9hShvApSw46tsrBSYg6aibe/pVN12FexT/wCIFoZS0hfgJKimB8UQb0L/AL0UgpUgqSLwBtPxR586BwzeZJ3A3rjqfhkRYmmIe/ix8aM6lhQWpKoySOms2gnrT/ifaJvHKb/EZmEspgFtUqJ2IERasEy+RPLcb0Rj3SlQghVtdp3jeKWrsduqNFhuMjCPOLSiQ4jwLKUzImCRECZvSz/eylFOdWYSSeZJGp61WvFB1ATBBAN/IXpSyMy9Y60UrsLdUaDBobSSQ2mSSRJJiehMadKtYwjjisyVtthPizKVkSnygfFGwBpRhMaErhzMUxAiAee5t/ern8WcwCU5RAi+s3vG8VQi9ye9S8ICgQSsAwCNzz05b0345xRx5juVKauRm7slWaLhRVlCYnYE+kUBw0jIZ3keW/6/Kqn2ViIFoidukTsf1qXFXZayNJr3NR2KdZ7hTa2GCUfnKUlZmdSTmN7eEiLRSvtiWwGyFLbdSYUABGSNULmVZgBAOxM71a1w1Aa7xbiu9QMwS2AEg3kKUZnqABHM0PiAX0FAABgZiBdUaSdYnatN0Z+Rz2T4cl3DpcU46VxoFEg35C9qI7TcLb/FMoRCsiFKKVrT4iqYHiI0AsZBEisnwzF4nBLywhSToHAcp9iCD98q7iOJuOPFxZBUq8Jtl/09ALX5CsYpqdvaOiU4vHxS2NSrI4pMzCUjqCVKO3kDI6Vx1QIKigKc3XvEXMTAI3jz5wHheIJUopWk5jcLB0A2I6Tp86JxL8BKgQSkyU3uNwbaRY1reznKOH4NAIIShxZvKVKzI8gN9yaD4ljmyQPw61LTq4pSQVHrA02imJfLJdQh0JKVG2QXTqgE6m31rN43iILhKRKTf1i58pptiGjHE284cWyApOk+JIvI0uT9KmtsOqUtWIcbm4KSY/5gYPz9aQnFLOiQkczVIcyCyjJ9qVjodYMuCUrW6RmEGT5D4tj6VpMNi0t4dWGQuSsgr/KVAXyAm+WYM9KyfDeIqzphUEAwqJv5etM+MYtaUJyqSpRMAJSc1xHM0WgI4/tCl1ttC1wlBJEyo8k2AjT6mpYHGpt3bbrhOloms5jsKtCwlSSlQAlJEEDqNR619M4ElKGgMoJCfCTzNJ5pQ6NMeJTeynA4t0hENgBfwyrX2STSbj/Hj3pwzjSAoEDMVSBIBB00g19O4OhKWUBbUFMi5SdddDXxjtVjkq4i+uAR3hAjYgBIPyrOOecnTZrlwwhG0R4i2k5hkSAN0jKk+g3tSqSTGZQBOskwPKpOP7XA1ovC4loISFpvmOZW5TsJyk/XyrTs5yvKATCpGxgifTapkWt9DUH3EZvAPATbyrmalQHUtzXFCvZrRUcSsT4TIIBJ67ikwRZg1ETAJBEEWv7mrONNpKkJRKVRdJTl8untVGDdAUCdAZNuW1W8X4gX3Myk5YEWp+ABEYM5QrMgA81R6XETXqIwgleUqITFzlKo6wNeVepqKYWzvDeILbV4CCCPEDEes1s8QoLYKBoUHQRqNunSsMzn8cAm14E239K1/A+NJU0EgQtMA6RkAgH9KymnQ0KOCYZSAq0EagxpB1HlQXDcMl1xKFKIQbGIm3KbVsuIty2stwSUmQBJEg71mcAxkW1IMoQCfOSY+dOMrChO62Ss2gpgEdZg1DGvSodBFM8dhj3hWlXgcWoSdiL3pfi2iCFEWOnI86sR3AYmDCj4bn1iNahgUjOZ2quQCCU35dOVN+BNpeWpGZtsuQMzisqU+saelACtYC1/KdKi8vLIBmDY7cqIW2EhcKkgwCNFagkfUGhVJJOWRe80AGcPxJgCYIJP+elaTB451KPxH8NxCP4ZzoSoJK7AgEQCJ16xWQbKpGU3mBcR87RT5eLy5Wwc2VPjgmCokzY20gW5UIApWKyo7tCoConfXbaxrvC8aG3fFYFJHyP6xSDGYkpjS0R+/nQ63luEKtIiixo+gY3GtrTBEg38jGtZPEPtpWRqISRBGpFwfI1BvEOEaAe59qrxuKdX3aSoHKMqbAG8WtrpvQA34s1h2gkN4gOu5gFBpJ7sJOsrMZj5CLUEh05opY22QTJvIijGzBvA15+1hy58qBDvCcQSouEKIctqQZhIHvaslKiokWMnT9OlX4jEeEiCDJvMW/WqEPm0eVFgSW0TBUZpxwTsu4+kueFtkKjvVzBI1CAASojoLbkUN2f4T+KcIW4G20XWsxYbBIJAKzsPM7VqeIvhspS3lS0kFKUx4kpTrJBuSbkgCSTVRXliZSjhbWESnK+HHiZUoJsluLIEkjMVXn+mgHsSVLzBS21AHKWjlJJsZOwjlzodzFlajn+LXoRtHlyri9P2obQJCvF4XKpRkxJ8ROp1nrNa7s5xdsoSh4xYJVmTMEaSDzFBKwiHWYDYCk51Bf8ANpKfT/8AVZ9BKnG0OOZYhIcVJyo6xeBt7Vm42aQlxdo+qcb4shhgJw8FxwEJIC4H9WW8cgBqoivmeO7NYtKC8thwN6lRGg5mLgdTX03sNhUIRmDhdcJkuKG2wAJJAj9aa9psMO4xCypRlopgm17RWcajo1ySc9nwpIrjqtqLxeF7s6zuB069f2oFSq1OcuQuwonDEFYzaE3oNCoi9XodH3NABnEmUhcNTlIBjUjYj3FAJj1rz7l9a8w2LZjGv0tSGSGlWNpt8UnYD+9Clfh9an3mkbR8qYixTulikgeVcqLhmCa9Wq6EbLsWwkOO94QnwkXEkzMgegoDG4VCccG2JykoGhEk6m+1NODrDYLizBKyDzTHhn613DcIcRikuKC1IJGR4pKUxBgQbztNcq+Zst9B3EpYTDSVlaTmWr8o1lMaHXztXOFLRiWTPgdEwnY7CRGvUU2cwi1l0JIlJBgnW8W6xzrN8U4e6DmZkLB/li40F9v3qfIUJeLcNca8DgWIUTJgJJM3A5mKAGFUpRbkaSD8x+thWn4mh11AzovoolQknWAZ5fWl3+7iiVEi1pk+wNaKVoclTEOLwuXOM8lJjzoHIYmDFMmcOXSoJ3kifPnVGNaKPD0E9askgFEpqaWvCtW2n700xzTIaBSCFCJE2gi8fWl7rwKAmMt9ZOnkdadiIcNJCiRuI0vG8cjtNF4hpLZuCSdZJ13kedQwSfCYEjY+utqjjsYVQZmgYKtUqJEzraoYe2k6bfelEFQjNuPbyqp4gZSnXWOR+/pQ1QF6V31M8iKqxDlweoNS/FLVYe4FUOZtDFqQE3XpUANKL78GJNxM+cEftPrQrTaQkKzSq/hjT+Uk/elXP8QccUC4vPkTlFgLBOUCwE2A15UWAHinCTc/ID/NdwbSlqShOqiALwL8zsOtVEVp+BdmHlNHEnwNpIAkEqKiBGUGxib/AK3hpWxDd/DYbCsZElXeyC66VJvA0SEyIJ2knnWfd4ilZITmuCJVF+gG1cCpzIcgD+uyp1MjbbyqZwOVAyX8QJ9L2502wOYdYU2eY0O9gD9+dcLhKbHwmDHQ86BOKyqVAhKp02io4XF3SmIHP1mkMeYd4IWmd0LHrFv2oTG4HM2VjRMZugNV4zMoygSACYFyEyT5xTTvw20tLoIDiYHW1AhXwjjj+EUchlI1Sbj05Vo+O9snMQ2GUtJQiQVKJzKURpJsEpHIA+dZxDhWx3YMmZjTfrU2WzAkQcvz0pcUO2UcTQTB5cuW5pUsUz4iqEpI1Cvv5UsVJNMCSRpNTDkWHvUe8sLaD1rwV86kC1OKPTX/ADUk+M6gW18haqkETcT6xUUigC5lYAuJkEfKoLcKhG3Kvf3ojA44NKzZJkRExHyNMQTg+CuPIzJygDw+KRfXWMvzr1PuH9tQgRkWn0bWPlkr1aJoQ7bxyMI5OIw8LNwoElBPOPPYc6W8X4jiHAFGHoJIyKNh5JOgHMU74Y73qVIdglYJTBSrzAImL6A6aVmcZwxCHsriiwk/nAJAPKuY1aL8dxB1ltt9CTGi9fCdpB36mnnBu1iMQAhyFTAg0kS68wVNOlDjTsBC1DM2u0DxC6VRsY3oNzhCEqSUhbLkzb+Ig9OYp6Whb7Nhxnhq0AZUpUlUpCwDIJ0O4MDpypK60tCIKFZjAAIJixvHOnjfEy0MzhByp0/q0SE/MnkKS4Xja/4jpGckycp+BNhuPpNJe4zLMYUtKhRIINhlNzNr0NxYFShmgEjQftWn4rx9TlmyQojLm3A6ciedZl1qVbnqZ1q7JaL8SjwAQYEe8RrFBOskpnaABcm00RiWiETmg7VBBWpJIBsBfyPLemI40pSJSCLEftqCQR69aExRkWAtyp5wfhL2IZdWyizHidUVJAAMxY/6TYUvxbgJKoITYa3HQc6qwArlNtK4wxm3iosumbzB60Zh1yQBc+/1p9iIJwpBkKj76V5zCCbGT8varOIjw3A6fetW4JMCALdKK2BQylsIIUYJInofTYXoEoiYM2N6vxaIUetUIMTvUjDnMMltGHcIkrKlKB0ISoQPr70/wvaR591LjyiUAZGkIEITeICRYH70rMv4mWUIMkoUcp2ykCR7j513huMLZIvkVGYDoZBHUU06Ymb7j2DLic4CSoCFTr0II32rGOOludtyP6tP2rTYDjKEQCoqBk5lfmG1gflQjvAl4wFTP5Jy5hqJMCdT61pJX0SnXZjnFyZqwaVx5hSFlKxCgYI+tMsJhW1uISpWUE3Miw1OtpisiwU8QOZK9FJi4t9KK4mpR7tYkJWkqTNwLlJA2sQRUMbw5IUe7VmTMAkRPpVvAEtpcKXYgxqLb0AUsrUi426Ci18ScVlBy20JTt6mmGO4E4HJZGZKriNv7VTjMNlzd5YpbJPnFh72oAWcSZKEkKuVZFg/0qAUk+UH50rNjTUMHLCwBNxG/WlKzc0MCbhvXUq96rqSaQExVpjYVWmiAgk0DSs7jmYS1zKST0vb5UIsVe+Li+1qb4PgL65ytuqSmxU0jvEgjUTZMjlNJzjFXJlRxyk6ihBXaZ4/AZIEpVJv4VIPkZEexNepqaatCeOSdNGuSy48UKZCnTlghsAmBbRJBkEGuFa3llpbTmaL5kqKouPEjWeojar8Vx78FiQpCCCmQFAEAQBbrr86e4X/AGh/iHWi6qyDKSEiSSCPF0gnSpASYHshjAggNoS0fi/EEgQN4kkH0qzBYDu096tRIKlBETBQmJMETdWk7JHOtdx3Hl/wBALWUK8UxIJ8SjNx/QPWKyfEMWHJbQSs5IK5ATqQABYASItFSwEnG+IDOPF4L5gU/mtN5Bt0oFGKw5shABIIJAcBnzFh60ww+FgpC0zBIOYwYsDI3tv0oNfDlEqISmJI8/f7FOxF+HOshK7HLPhBi2tyTttUMQptEKcGUjwnxA9bD4tuo1pdicaS22lPhVJ8V80TbyAH0pdi8AoZSTmzzk5kCATzibX5HlVUgsZfiG3QoJQqANeew03oZBU2RlV6GLchJNMOC4AplJIlRg9I13vF6Jf4UkEmwmTmChttO0/pHKldBQrccVmtKQoAFKSIMXEiBPnrQfEmlCPDlBvHXyo4M84sedyOflXH0pOdBgDZQuLVQgHD4YABRieRuKrRZVh5UywLJXKUpkkRaT1lI50JjG1IIlJHnrTTBk8S2VJGxrmCxIPT6CmH4P8AgFzOnNaEXmOcyPpS7DvJHIGdP71V7ET4o0M4AUFRunTnQeFbBsR+lG4wEhJFwTr9713uoAHn+lJ9jA+Iu5gkAABAgDczrQqBbWjn8LPSh3Gcsg1IFSFZSDt+larh/HVpQG0GEnWNT57x03rMoV4QDEDSfnVjDkA87FJ5EXqk66EzSY51t4oSsfFISvSFAwf0pPjUJQvKsAfT0oReLKlCTHimBoFbkedF8Qe74gqMkWMTE8/X9KG7A8nDII8Jv0NBY9opIuZ6615WEGoJoZwQY1pDNR2aQ8tWXvHUDKSmG80kbWcT738qqbW4lRLyVSQQAoEa2m+pg0PwfjqWVZi3mtv/AJHzqzHcYD6isJKbm3ny6Vq4w46eyU3fQM0+BlSRmIAA6UqxBlRMRJ0o5GEvOcaz8/OqUhsEpXMz8SeXlWRQIkTvHnVjbc8vcUarhwIzIcQroTB+dA5MqoNIC4Ij/FFKaUBf7/ehH1AE5JFtZ96inGL/AJ1R5z9aGgTLcUuY2rd9kP8AaYrBIU0GUKaUSqNFBR+LxaETp4Zr5++QVEyTpcwPkKpVWWb9PDNHjNWjSGVx6NJ2l48MXiFOlOXNJjWJtyGgr1Zqa9TjjUIqMekOWZyds22Iwy3cMtV86VIi1joCNOQBjpUODNB57KG0hyIiIkbzB8MibxtrtW27Gdj38Xh3W3GlYdtRSQtSYJIIJhJgm83NO+Edl2mXywhDgcSS2XXikqUDBlMCAmBPr51dGdoymPcDSEsoPeJT4Vkm6tbATIE7UtXwhK1juFd0oCA24AYMkkAkAp1m86+33drh+FwzWZYaSEgZnClKR1JOkmvh/HeNN4jEuykNrWoFC82UpAJCCBHKOlDVCTsH/FrKSx3ai4ixB8IHO2pnX2ilzz612SBJVtJvbblbefSnWEx6ioJxA7tzL4HLBMAWgxp57HagcRhVCSSoNrMjLqodCLAdDFwdaljFSwG0Z1IbU4SUtpCbCPiUrmdgNJkyYqv/AHYt6S5mRlbChcAZfyhKYjnaRoabpwSnj3hhISqEjWEpNhzJ671DjnEgx/MVgJSLxoP2O3KjYKvJb2eeLfgxAzMmSZASZjYSTPUUW5hkOHK25IJITmQJgkQDA+dZT8Ni3wlaZCVSfCSMoBIJUdYtT7gSE4VJcLq1rIIIvA5wP5p3Ol+tVxQWxbxTBLQ4pL6pWCICLAiBpbl86VhpSj4UkwY5+8Ux4liC+SViLym5Ec78quw7aQnIAddQfEeVhcCL0SddAlZHDAlOUgApmIABnz1I86X8XVcBQvANue8896LxL0ybzyIO2sn73oDFGVJKSNPzaTJsdR60IAbvTeIjkNPf70oKbdZ9KPxQhJnLNvhgzJ5jareHsIyyqxmMx0HvamIlwtsqmRpABP0SPSmH4cEyJ0qOHC0ibZBtMSNDA5ftTFOWElKgSQZQAfDy213pWOhUpnWhHcJefrWgyzMwTpE+16HebTJgfrQBnAkpMExO50oW4Nq0isP7e9Z/EMKSbgj9evlTQjwyq6VJKVJ+E+lVhE1aEZSLn0m3SnQHStfIVS83bMSJO29XGSbFXyqC2Sd6KYEWW5Ebkx8qJwTUA85qnCgfmJBHw73+9+mhpgAYzEaU0tCAcgBVM2NiPeg3DeniVoKJSb3kdNBbnSh5PSKTGUVJBrhFepAXqRpp6VSoUS0m2nrtVDgvQBIA5Z20moLTVod8GXrNVk86AIRXqnXaAPt3EP8AaahAn8K5BETiHkp5aNBKydKUcO7UuvhSmVoafJUoAoSUqBsAnNICoFY3tolP4twJSLRG402H7zRXYvIt7unSQFC5mIM2I5EUrbHR3iPFnHXMuJW+tYMHvFiEmdkgQCNoA/WoPkOkBQdWRYArsNP6DaPu1HcadQl9TWJ8KgMqXkpSSQFeFSgRcmPnaKHxuCJw8MrS6owkkLj4tYQoiLWgWuaVgF8JxDhdQhScoaT4JMp+GOcmx/wakW3UBaw4sAnNCT4R7AlJFtee9JuzzC8OpZeaWkFB+NOUcpBVA9Z2rjg7iShbuRwH4D4COpFtzSfY0GcP4w4g5Sq6lFIUYJJFp9o9hXGR4v8AzLbRUCYUqVCOeVNlaamkmGfBlPwpBsLwAZmYvypnw/i+RQbcgoHwKUkEgbA/0+VMBxxHHZUFKlhCTAypypzRqJgnKDtlrO4jjCcuVCSmTqV5o8hlT7moP4RSlKCySpRnMkyOdoBlMHaiMPgG0QohahoDA8ShqEwP19aEB3ANrzCVZcwgWBJzGJ1geZ5mmS8W4z44TmJ+OMxkeGYixE84oRptJOZJyQJhRlU76bHzi3rRTZUmcyFLSZzKyg20BmJzct49wP6ggRWHU6QFOmTqViExrM7aaULimgleiR5myus9R5VZiGVIso2M2Gg1AM9NaXtIU4sBRGYc4Py/SmhMux6ZbtAMyB0F9T5n2qeCdEWSQIvMiT51JxopgKIVyMXqLgSUxpe0A/vQAeVlWWVEJk39NPvnVSJCo8Uka7xtfnVGElBBjzPPe860xceUQDa5BnTXbe3WgCTQnQgnXxa25cz16V4FIBtlAO8kVJ9wEBJsIABAk25Hz+lCIdM5fFkvMhIMDW0b0wDXGYPP2PtWe48YWkDYU/QvvBlCVAfFmmMp59BWY4yv+Mq8xABtewvbnr600JkW1g7CuqjmaETUy4eZq0xFxgb1Upc1UeZrjdz9/rRYBbDW9HMrkEERIiRQeHVGhHlpR7QnWauKEK0YeFETerHGyddqYKw4BJG9VlusXp0ULi3UFNCj1oG9UvJSk6gikANh0k2iuYlmADIOxox5wGIt7D60M8IGvpQAO3UnxB0I87/pzqKVRVjgJvQBTNer0V6gDRdq1FWKcWNJAnySNfP9DRPAMWWVpxGScsxNp+9fSl63D+JUJMFxYInaTTDiqyC2ASBlFhpUeBhGOcD+bEvJi5Iy2BM2BuTA/ShCoLV3hGVKAMwAIzEiUg9SdTyBoPiJ8Lf/AMiv+xv9/nTftA0kfhRAhUlQgXMNXPM3+dMZY5xB1lKAFqBcIWpJAypTlBy5TqDrFoBAqPaXDJCkLaRlaVZeS2VU3BTppodx1BoPjyr4no6I6XI+g+VNcN/xDY2IVPWyNff50kBm8Yw0h5SQpQSCRoZi8eZ0v12rrODUpcpzZY8Oa+x15U14k+oYlQClAZk2BMbbU+cQMwsNAfWNfOhsEIWXQlIScwgCITB1lR5a7GLUwbwrQBSoKdCkqIMhIRMmwuCqYuYtT7BspSV5UgSsgwAJGbQ9KznElELXBiFCP/tUIqV1Zf3DLbSk5FEqyqBJuRMa5dJtbnN9K89joCChIQlKSCBmuJvCikgROuuule4WolcG4STHTTTlVeKcIaaEmBoJ6GqQr0CFLBbQApQifCETcmYlKrj9tBS7FshJCmwV2EyIv0hUz1rQ4FsFDxIBPdkyRN5F/Olyxf2/WqRIqcxKlkSFJAO535a/WikrEQfYxPzpstILagRbIoxtImD50lbQM6RAif3pjCM4AJmSLCI+c3q4ugnxeExqJ9DUMKkQDAmB9anxFAEEATGvoaBHHmzYhIUdNF/3H+a6pHw58w5GQYG8zY2vHTpUcC4YVc7b9KhiFnw3O+/nTEXELRKkqCUqiYST/wAxF496yry/GoqEmTvFbxn/AIYnfMBPTLesTxIeIev1qqoQPmqSUxc1BvWiGR/ER/qH1pgN+FcNtmcTOewH8o5xzpNi8KW1lO40PMbH761uMQPCnzVWY49/6ifL9aQwJhY0V9KJSncGPKg2viohKfF6j61cWSG4dK/iIlOnXoauUjS3r7UyUP8AtT9aFc/es5O2UAvtg2PrQ6sIBoSPWidh5VLEfAKQCxeDHM1DuIo5egqs6+lAAa2ede7qinBaqTQBSpuvVYNTXqVj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82950" name="Picture 10" descr="C:\Users\Péchet\Desktop\index 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5359400"/>
            <a:ext cx="2381250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1" name="Picture 12" descr="https://encrypted-tbn1.gstatic.com/images?q=tbn:ANd9GcRthv9BzD9bqLYPDNvgHOzy1k95N6REJ9k_DPjCWxw2RZDLa5yk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5" y="3500438"/>
            <a:ext cx="284797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2" name="Picture 14" descr="https://encrypted-tbn3.gstatic.com/images?q=tbn:ANd9GcQA0B7HyxJC575O4yDMHg04ZeqZIUEBw_QplnFUSehJomp7k7_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29163" y="1598613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3" name="Picture 6" descr="https://encrypted-tbn3.gstatic.com/images?q=tbn:ANd9GcTds0qDripwsQcCA6tiYUIOgLno10DFtoa1QlG7FBptcN1J-cxxvw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53338" y="2636838"/>
            <a:ext cx="1490662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7453313" y="5411788"/>
            <a:ext cx="1690687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sz="1100" u="none" dirty="0">
                <a:solidFill>
                  <a:srgbClr val="FF0000"/>
                </a:solidFill>
                <a:latin typeface="Comic Sans MS" pitchFamily="66" charset="0"/>
              </a:rPr>
              <a:t>TOUTEFOIS :</a:t>
            </a:r>
            <a:r>
              <a:rPr lang="fr-FR" sz="1100" u="none" dirty="0">
                <a:solidFill>
                  <a:srgbClr val="92D050"/>
                </a:solidFill>
                <a:latin typeface="Comic Sans MS" pitchFamily="66" charset="0"/>
              </a:rPr>
              <a:t/>
            </a:r>
            <a:br>
              <a:rPr lang="fr-FR" sz="1100" u="none" dirty="0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sz="1100" u="none" dirty="0">
                <a:solidFill>
                  <a:srgbClr val="FFFF00"/>
                </a:solidFill>
                <a:latin typeface="Comic Sans MS" pitchFamily="66" charset="0"/>
              </a:rPr>
              <a:t>Rendons hommage</a:t>
            </a:r>
            <a:br>
              <a:rPr lang="fr-FR" sz="1100" u="none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1100" u="none" dirty="0">
                <a:solidFill>
                  <a:srgbClr val="FFFF00"/>
                </a:solidFill>
                <a:latin typeface="Comic Sans MS" pitchFamily="66" charset="0"/>
              </a:rPr>
              <a:t>aux forces de l’ordre,</a:t>
            </a:r>
            <a:r>
              <a:rPr lang="fr-FR" sz="1100" u="none" dirty="0">
                <a:solidFill>
                  <a:srgbClr val="92D050"/>
                </a:solidFill>
                <a:latin typeface="Comic Sans MS" pitchFamily="66" charset="0"/>
              </a:rPr>
              <a:t/>
            </a:r>
            <a:br>
              <a:rPr lang="fr-FR" sz="1100" u="none" dirty="0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sz="1100" u="none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qui au péril de leur vie,</a:t>
            </a:r>
            <a:br>
              <a:rPr lang="fr-FR" sz="1100" u="none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</a:br>
            <a:r>
              <a:rPr lang="fr-FR" sz="1100" u="none" dirty="0">
                <a:solidFill>
                  <a:srgbClr val="92D050"/>
                </a:solidFill>
                <a:latin typeface="Comic Sans MS" pitchFamily="66" charset="0"/>
              </a:rPr>
              <a:t>sont intervenues</a:t>
            </a:r>
            <a:br>
              <a:rPr lang="fr-FR" sz="1100" u="none" dirty="0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sz="1100" u="none" dirty="0">
                <a:solidFill>
                  <a:srgbClr val="92D050"/>
                </a:solidFill>
                <a:latin typeface="Comic Sans MS" pitchFamily="66" charset="0"/>
              </a:rPr>
              <a:t>contre les terroristes</a:t>
            </a:r>
            <a:br>
              <a:rPr lang="fr-FR" sz="1100" u="none" dirty="0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sz="1100" u="none" dirty="0">
                <a:solidFill>
                  <a:srgbClr val="FF9900"/>
                </a:solidFill>
                <a:latin typeface="Comic Sans MS" pitchFamily="66" charset="0"/>
              </a:rPr>
              <a:t>dans l’affaire</a:t>
            </a:r>
            <a:br>
              <a:rPr lang="fr-FR" sz="1100" u="none" dirty="0">
                <a:solidFill>
                  <a:srgbClr val="FF9900"/>
                </a:solidFill>
                <a:latin typeface="Comic Sans MS" pitchFamily="66" charset="0"/>
              </a:rPr>
            </a:br>
            <a:r>
              <a:rPr lang="fr-FR" sz="1100" u="none" dirty="0">
                <a:solidFill>
                  <a:srgbClr val="FF9900"/>
                </a:solidFill>
                <a:latin typeface="Comic Sans MS" pitchFamily="66" charset="0"/>
              </a:rPr>
              <a:t>Charlie-Hebdo !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2" descr="https://encrypted-tbn1.gstatic.com/images?q=tbn:ANd9GcQK6r5QcxYjwbof4Ri0eJQ9nGeSyPmPAlKclGQ86kH9gGESSYF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078288" cy="320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3857625"/>
            <a:ext cx="43275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5" y="-12700"/>
            <a:ext cx="4429125" cy="351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2" name="Picture 7" descr="https://encrypted-tbn3.gstatic.com/images?q=tbn:ANd9GcTMUgtpF-aro04ARFwzG3SFjNiEy95zf2tqfIXsRKzVg0l8lZq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3286125"/>
            <a:ext cx="40005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Picture 3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88913"/>
            <a:ext cx="4429125" cy="375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4" name="Picture 4" descr="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3950" y="0"/>
            <a:ext cx="4210050" cy="280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5" name="Picture 5" descr="7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4365625"/>
            <a:ext cx="4922837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6" name="Picture 6" descr="5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3" y="4500563"/>
            <a:ext cx="3690937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7" name="Rectangle 6"/>
          <p:cNvSpPr>
            <a:spLocks noChangeArrowheads="1"/>
          </p:cNvSpPr>
          <p:nvPr/>
        </p:nvSpPr>
        <p:spPr bwMode="auto">
          <a:xfrm>
            <a:off x="4714875" y="3071813"/>
            <a:ext cx="4429125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u="none">
                <a:solidFill>
                  <a:srgbClr val="33CCFF"/>
                </a:solidFill>
                <a:latin typeface="Comic Sans MS" pitchFamily="66" charset="0"/>
              </a:rPr>
              <a:t>Vision à court terme de ce projet,</a:t>
            </a:r>
            <a:br>
              <a:rPr lang="fr-FR" sz="2000" u="none">
                <a:solidFill>
                  <a:srgbClr val="33CCFF"/>
                </a:solidFill>
                <a:latin typeface="Comic Sans MS" pitchFamily="66" charset="0"/>
              </a:rPr>
            </a:br>
            <a:r>
              <a:rPr lang="fr-FR" sz="2400" u="none">
                <a:solidFill>
                  <a:srgbClr val="FF0000"/>
                </a:solidFill>
                <a:latin typeface="Comic Sans MS" pitchFamily="66" charset="0"/>
              </a:rPr>
              <a:t>   pensons aux générations</a:t>
            </a:r>
            <a:br>
              <a:rPr lang="fr-FR" sz="24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2400" u="none">
                <a:solidFill>
                  <a:srgbClr val="FF0000"/>
                </a:solidFill>
                <a:latin typeface="Comic Sans MS" pitchFamily="66" charset="0"/>
              </a:rPr>
              <a:t>                          « à - venir »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ZoneTexte 1"/>
          <p:cNvSpPr txBox="1">
            <a:spLocks noChangeArrowheads="1"/>
          </p:cNvSpPr>
          <p:nvPr/>
        </p:nvSpPr>
        <p:spPr bwMode="auto">
          <a:xfrm>
            <a:off x="857250" y="1571625"/>
            <a:ext cx="82867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FF0000"/>
                </a:solidFill>
              </a:rPr>
              <a:t/>
            </a:r>
            <a:br>
              <a:rPr lang="fr-FR" u="none">
                <a:solidFill>
                  <a:srgbClr val="FF0000"/>
                </a:solidFill>
              </a:rPr>
            </a:br>
            <a:endParaRPr lang="fr-FR" u="none">
              <a:solidFill>
                <a:srgbClr val="FF0000"/>
              </a:solidFill>
            </a:endParaRPr>
          </a:p>
          <a:p>
            <a:r>
              <a:rPr lang="fr-FR" u="none">
                <a:solidFill>
                  <a:srgbClr val="92D050"/>
                </a:solidFill>
                <a:latin typeface="Comic Sans MS" pitchFamily="66" charset="0"/>
              </a:rPr>
              <a:t>Une clause </a:t>
            </a:r>
            <a:r>
              <a:rPr lang="fr-FR" sz="2800" u="none">
                <a:solidFill>
                  <a:srgbClr val="92D050"/>
                </a:solidFill>
                <a:latin typeface="Comic Sans MS" pitchFamily="66" charset="0"/>
              </a:rPr>
              <a:t>*</a:t>
            </a:r>
            <a:r>
              <a:rPr lang="fr-FR" u="none">
                <a:solidFill>
                  <a:srgbClr val="92D050"/>
                </a:solidFill>
                <a:latin typeface="Comic Sans MS" pitchFamily="66" charset="0"/>
              </a:rPr>
              <a:t> du 1</a:t>
            </a:r>
            <a:r>
              <a:rPr lang="fr-FR" u="none" baseline="30000">
                <a:solidFill>
                  <a:srgbClr val="92D050"/>
                </a:solidFill>
                <a:latin typeface="Comic Sans MS" pitchFamily="66" charset="0"/>
              </a:rPr>
              <a:t>er</a:t>
            </a:r>
            <a:r>
              <a:rPr lang="fr-FR" u="none">
                <a:solidFill>
                  <a:srgbClr val="92D050"/>
                </a:solidFill>
                <a:latin typeface="Comic Sans MS" pitchFamily="66" charset="0"/>
              </a:rPr>
              <a:t> janvier 2012</a:t>
            </a: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permet à l’état de reprendre les contrats de concession pour motif général</a:t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( émission de France 5 du 11/11/2014 à 20h40 + 21h30«  autoroutes, parkings, le grand profit » </a:t>
            </a:r>
            <a:r>
              <a:rPr lang="fr-FR" sz="1400" i="1" u="none">
                <a:solidFill>
                  <a:srgbClr val="00B0F0"/>
                </a:solidFill>
              </a:rPr>
              <a:t>)</a:t>
            </a:r>
          </a:p>
        </p:txBody>
      </p:sp>
      <p:sp>
        <p:nvSpPr>
          <p:cNvPr id="86018" name="AutoShape 2" descr="data:image/jpeg;base64,/9j/4AAQSkZJRgABAQAAAQABAAD/2wCEAAkGBxISEhQUEhQUFBAWFhUVEBQQFBAUFhAUFBQWFhUUFBQYHCggGBolHBQUITEhJSkrLi4uFx8zODMsNygtLisBCgoKDg0OGhAQGiwkHyQsLCwsLCwsLCwsLCwwLCwsLCwsLCwsLCwsLCwsLCwsLCwsLCwsLCwsLCwsLCwsLCwsLP/AABEIALcBFAMBIgACEQEDEQH/xAAcAAABBQEBAQAAAAAAAAAAAAAAAQIDBQYEBwj/xAA8EAABAwIDBQYFAQYGAwAAAAABAAIDBBEFEiEGMUFRYRMiMnGBkQdCUqGx8BUWI2LB0RQkQ5Lh8VOCov/EABoBAQADAQEBAAAAAAAAAAAAAAABAgQDBQb/xAApEQEAAgIBAwMDBAMAAAAAAAAAAQIDESEEEjFBUWETFCIFMnHwUoGR/9oADAMBAAIRAxEAPwD1sBCAlRJEJUIEQlQgRCVCDzT4zYVngbKBqw6+R0XisgX1BtNhwqKaSM8Wm3mvmarhMb3NPiaSD6KJHKdEwvRI5RtcTwUBHnoo3uXQZQmFzTwQQhKhzbJECFXGzD7ShVCsMANpmqt/2ytj4tDX7QU2eNYCRtjbkvUJ47hYbaPDjG/MPCVnwZNzMNXU49RFlMpYYSfJNjZcqxjj9lqYzY47blNkTmtCeAg5nkjgmduu2yY6EHgg5hKmSDW/upX0h4JmQ8UH0f8AC+MDD4fIn7la1ZD4cv7OghDiL5fbVaf/ABjOd/JWieB0JzWXXKa0Dc1x8guSpxeVvhge4eibF01gT2rPM2lj+cmN3EOBTH7Uwbg57jyYxxUbQ0+ZIsr+3pDq2mqCOdgPsShNi3CVIEqlIQhCAQhCAQhCDmxCTLG88mk/ZfMOLTZ5ZHcS4n7r6R2prWw00r37g0/hfNOW5J5klRPkQWA4JpC6ciMqgV8kKSNoC7yxQSxgoOWoUKkkFkxAKz2ejvM3oq+OMuIDQXOO4NBJPkAthsvs1VtJe6CQDhmbb7b1zyzqkuuGu7w0zG3CqcapmyNIPp5q2FNOe6In33atIHqVstnsGiprSPZ21RvG4NZ5X49Vgx0mZ86elktqPG2J2E+E8s9pKrNFDfut3PkHP+Ufdeu4ZsPQQABlPGSOL2hxPmSk/eN7Rcw93+V4v7KxpMaY/eC08nf8L04y19JeZbDePRFVbK0Ugs+mhI3eBv5ssRtD8IoHXdSudG76CSWny4hemRzNd4SD5JxV97ctafL2K7PTU8hjkBa4br7nDmCquWMs8Qt+F9L7U7Px1cZa4d75XcWlfP8AtdQOpxIyQd5ugPPqFWY0txKnVns3gxqp2s+S4Lz0HBUmBwyS3a0Enh0Xu3w/2fbBE27P4h1cTxUIazDcNjYxrWtFgLBWUcAHAJIgpQUCiNPEQTQ5Nc+282U70FdSMO9o9QE6OlY3c0D0Cp8R2lp4fE+7uDW6k+gVBVY/WVGkEfZM+uXf6NXK+etXSuK1m3dVMGlwhec/u1I/vSzyued5Byj0AQs/3fw7fbfLcBKkCVbmUJCUj3WFyqCrxIvNm7lS94qvjxzeeFzLWMbvcFDHikZF72adzjuPToVUNi5qhkppWzuZHrHlzZHHR2uob1XGM0zPw0W6aIruG7bWxnc5pHQhOFSz6h7rEQxEgvp3WcPHG/UG28Ef1H3XTQ4q1xLXAskb4mHeBzHNvUK9sloVphrb15dHxCifPSOihbne6wAuNOpKweDfDm7b1EhafpisfdxC21XiQANjc8Ap2SuygkXNtfNcpyzLtXpojyyk3w6pbaPlB82m/wBlGfhU2RhMFRaQfJKB+RbRa904+bQ9Ux85YQ5ps4ajrZKZZieVr9PWY44eNY/s1U0bss8ZA4Pbcsd5OVG9t19Tyxw1cNnBr2OGoIBsvEPiBsM6lJkiuYr6W3t81plg085qm2UMcbnGzQSTusuyOpFwHi9l6Fszh0MjQ9gBtv6LllyfTjel8ePvny0WwOyzKSMOc0OqHC73mxy3+VvILXSSqGjGg5KR4KzzO+Xo0iKxqD43adVBJKoTUgOspg2+9RK8OWeQqZsxFrJkkeqawXUaTM8uxlc5rrg2I4hW1LtCT4gD5aLP2smtdqr1tNfDlelbzzDcQVbZG3b6jkvAPjhiLXVYiYR3WgvtzO4L1SnxPsI5Xm/hu0c3DcF5RR7G1FVM6eptme7M4HX09BZdZ6isV3aWS3Tz3aqsPhjJRwx3le3tXG5BtovWaLG6YgZZG+4WQwzY6nYBeME9QrlmAU4/02+iyz1vsvHS+8tIMXh+se4SnGYuY9SFQNwSD6PuVI3B4R8g9VH3dpT9tV1YjtKQLQMMjzut4R5lUxpKuc3nmyN+iG49C4q8ZCBuFvJOyqlst7L1x0qr6PCIYtWtBdxc7Un1K7c1twTi1IQuS5mYpE6yRSaWwSpLpMwXtvLc2KNJifl8VjbqsZQ1HFbsvHMLEbTRtilBYQA7VwHA8SuGePVq6a3PasoZ7pldCXAOacsjdWuHPr0VVS4iLDUX5q3ppweKza23RwzsuIPbKZgC7KP81AwDOy3+vDbV4t4m7+I5K7noYa6NksMlpAM0UsRF/wCxHQpa3DY5CHaskb4JGGz2noePkVUmjmp5DJT5c5N5YR3Iqi51czhFMf8Aa7oSumO+o7bM+XDz3UcohcJmsqG5JQ7e3wTgfMPp8lsKeMOsTuUOeOtiLbZJ27g8WdG8DQOHBZOj2mfC90MoLJGmz2P3+Y5jiCEtEVnceHbDackTWfLbVMLSLEX68VmMTJjJbe7eHTorCLF2vHdPod4VTiE/aOtxvr0AVZmLLxWa+Rs5tCaeqETj/Ckta/yvtv8AVbPaKIPhcDqCD+F41tLIWSZtxBBHSy9dIM9K1xeI2GMOkeeAy62WjHP46YM0R3bfNO0NOGTvDfDc291efDiulbUhjbljgcw5WG9azafZanqIYxROD3h95Hu5G9ybBXeBbPw0UQawAyG3aSG2Zx/oFS96TWY8mLDfv34aelAsFNUGwXBHUW/QXRK64WfbfpQ0c3aVBbyBJ6a2WhYLLH7N1H+Zn5g5fYlawP0UyFkboT5rkogS0E7yLruadFx0sgyBFTp+6xzjwBKdh8XcBO86n1TK0gxO9vddsZs0eSmEOjCaVskmVwBbqSD0WjGGRDcwLP4A/wDi+hWmEi04qVtXmGLqLWi/Eof2fHy/KG4fHy+5XSCnNV/o4/8AGP8Ajh9S/u4jhjeBISHDeRVgAlsqzgx+y31r+6qdh7uhULqR44FXdkWXOelpK0dRZn3REbwfZROatJZIYxyHsFzno49JXjqfhmSELSdg36R7BCj7Ofdb7qPZiY8WJPi06BSy1oOmvusrDWgHcV0ftF58LNOZK0Tkcoxr41uVt7aDnqs1ikxlcSf+k6eqeQQ57Wg8FWU9aL2dv58CuGS++GrBjiNz6q8SFriFbYfiJHFceIwhxuPF0VUK/IbOa7zAuFy5atxLcR4j1U7K3msaK3MO6VMK42Vdy61iGvb2bnZxpJ9Q0JtwJ4jzSY/glPXsAnGSZo/hVDPE3o7mFRYREZAXF5Av8tloIIcu6QkcnAa9LrtW0xDnfHS0/LH12ytZRNzmTtoOLmXJaOZ6LtwKoa/dqAN55rY0WKNjJEmsJ8X8vM+XNce1eEU1KwVML4ogdzHE5J9L2AFzfqB9lbieYZ72tSe2/j3efVOGSV1VaNt4WnvvOjdOq9ArIZKmJtLAD2IAEsm4OA+UcwoMExGGaPNG5pIsXstbKeRC2Mde0U7pWiwaxzrci0G4+yvEd0dvhyyfjMWjn2Zp+CspWNjbbMdXW4BVVZJqAPT0U8dY6X+I83c7X/jyXBTaz79LLP21j9rXWJiPy8uyJptqW39l2Mdc24AcF1RQBMre4xzuTSfYJpPcxWydjNOd5M0ntmNlsLrznZmV8Tu/o4kk+pJ/qtxDVhwCvMalSvMRMLCZ9o3Hk0/hV1Ce4PJTV1QGwvJO8WF+JOigpHd0KEwTGJ8kPm9o+676ee7QqrGdnqitbG2F2RrXZnOPMCwCucG2Mq2WEtSMo4NjFz6ldYxWmNw42zUjiVxs+zUn0WhY1Q0FA2Jthc8yd5K67LTSvbGmDLfutsmRPASBPCs5hCEKAISXRdAqEl0qAQhCDwmCcPBLXXHMKGoxBjG3e8gDeoNlg2OFrXAkkm6rdrIi7uMGYk624BY76bKIa3aqFvgDnnmdyo6jaCokPd7o4BoXfh+yz3+IWC1uFbMxstoL9Vwtmx08cu0Yr288OTCq18kQMrcr+NuPVJI4XIK0dVhoABHDQhUuIUB3tF+nFRW/dG4aIjXEuPsRf+yfYjqFFHnG+N/2/upRPzY8eimdrxqPDqw7EOzuCDYq6psTY4DvDyOizzZW8j6gqRkzBw+yRtbuXWJ1HcdYjvAjQ89F55ieKyyTOEriRGTHGCTZjWkiwB3X3+q2Ecw+n3XJXbKvrM8kAAkaNRuEx5A8Dbiu2GNW2y9VM2ooKOsdG4PjcWuHEcRyPML1LZvaWKoopI75Zg1wkYTa+fTMzm3X0Xi8ueNxY8FrmmzmuFiCOBC6qWpLXBzDZw1BH63LU8+tpjifD1N8uRjRxA1XJhcl5S7oPRU1JjLJW3ccrwO80/kcwrrAIycznNIBIyZtCW8/ysdqzHl7HfW0RppoakIxB94yN9wo4XD9FddPESbAX8zZKRu0OWTVaywWKUUma7Ba3MKClr6kG3Yhx5jNb8L1dmBsdrJr0Gg996sKTDIWaNYNN1gtc4t+WGM/b4eexbJz17Wdu50TGnMGR3GvMk7961WF7EwRWzOlkt/5Hm3sLLTtZy0Tg39FXilYcrZrT6oqeBrAGsaGtG6wsFLlTrIVnIiEpSIFSpEIHXSIQoAlRZKgSyEqEAhCEHicGGtHBdkVA3gAuptvNTMB5LwJtL3IhBHSrpjgAT2x8ypWtCppZE+EOBHNZ6tqDESx4tyPAjmFqwVx4nRsmblePIjeCuuO01VnXqyH+NBSGe67H7Plvzi3RqpcRDozZpuOo1Xfu2n8XZmuo3TNHU9FQTV9vESf1yU2EOfOTkadLb12pWZUvaIaCjidIfpZxP63rZ4VM1oDGDQffqqDD8IlNsxNuS0+HYdlWqldMeS/cg2g2Tp69t3jJMBZkrPEOjhucPP0svItodnp6CXJKLtOscjfDIOnI9F9BU0KbjWBQ1cJimbdp1aR4o3W0c08Cu2madPn/Dy57mtjBMhIyBgJcXcLDiV63QQ1Ly3/ABcYjmDWgi7SHgX71m6A8wuXZTYSXD55JgWS20hO52Q3zGx0a/cOXXVbh0jKkad2du4O0N+IIWfJbc9v9l1wz2T3ejhlpY8vhG7goMGjdmNuXHgp5JeB0I3g8PNdWBUp7z9zTu08VuI6JTU2hpyzrHK1jh571OAkYyyfZaXmEQlsiygIhCEAkSoQCVInAKQgCchCgCEIQCEIQCEIQeZNspGpjQpQV8+90oangJApGtRBMqa5qmsgqdo0qquO4WcrcOLjuWxlAXFK3oqzk0vWrGfu/feFptisFDZXC2hbr6HT8ro7I+S0uyVLo93Mho9NT+Qu/SXtfLEKdTEVxzLuioAOC6GU1l3BiXIvb08fuczWKQKXIjs1KNmXXLPh4eb3seBGjm+RHDzXZ2ScGFVtWLcSmLTHhWQ4Y50gdOBIdbOabN6Z2aX0A5q6aE1oTwq1rFfCLXm3koSoCVWVCEIQIUichA2yMqchAgCVCEAhCEAhCEAhCEAhCEHmTXKRpXM0qdgK+f297SdpTg4qNoPNSsjUbNAXTgxPbGFM2NRs25jGojD0VhlTCQqStFnH2B6LV4JTZIWjibuPqdPtZUcDMzmtHEge61zW2Xo/ptObXn+GHrsnEVI1qWyUBKvVeaSycGoTgoCZUZU5CBuVLZKhAIQhAIQhAIQhAIQhAIQhAIQhAIQhAIQkQKhIlQeYMcFK2QLlYF0sC+de8nY5TMKhjCnYEQkapLJjU+6iQZQlSXRdVlKalmyODrZrXsL2ubG2qfNitQ/i2IcowHu/3PFv/lc90WV658lK9tZ1ClsdJncwIHBsjJHFznNIN3uc4jgbA6DS+5bFY7KtPhkuaJp4gWPmNF6H6flmZtWZ+WPrKRqLR/DqCemBPXpMAQhCAQhCAQhCAQhCAQhCAQhCAQhCAQhCAQhCBChCRAt0JtkIPMIAupi5YgulpXzsvedEakDlztKmB91CJShycHKIKRqalPB4SqO55p4FlWYDk4BR5k8OSIRJ1lb4DL4m/wDsPwf6KnuunC5ssreR0PqtPS27MsT/AKcc9e7HMNMnBNSgr3XkHIQhQBCEIBCEIBCEIBCEIBCEIBCEIBCEIBCEIBCEIBCEIPLWOUzXIQvnHupWlSAoQpD2uT8yEJKAHJWuQhQH5kuZCECgpwdbUcEITfI10EmZoPMAp6EL6OOYeJbiTwUqEIgIQhAIQhAIQhAIQhAIQhAIQhAIQhAIQhAIQhAIQh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86019" name="Picture 3" descr="C:\Users\Péchet\Desktop\AEROPORT\Suite image aéroport\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38" y="3429000"/>
            <a:ext cx="3857625" cy="255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0" name="Picture 6" descr="C:\Users\Péchet\Desktop\AEROPORT\Suite image aéroport\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428625"/>
            <a:ext cx="9048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1" name="ZoneTexte 6"/>
          <p:cNvSpPr txBox="1">
            <a:spLocks noChangeArrowheads="1"/>
          </p:cNvSpPr>
          <p:nvPr/>
        </p:nvSpPr>
        <p:spPr bwMode="auto">
          <a:xfrm>
            <a:off x="1714500" y="642938"/>
            <a:ext cx="685800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u="none">
                <a:solidFill>
                  <a:srgbClr val="FF0000"/>
                </a:solidFill>
                <a:latin typeface="Comic Sans MS" pitchFamily="66" charset="0"/>
              </a:rPr>
              <a:t>Le saviez-vous ? :</a:t>
            </a:r>
            <a:r>
              <a:rPr lang="fr-FR" u="none">
                <a:solidFill>
                  <a:srgbClr val="FF0000"/>
                </a:solidFill>
              </a:rPr>
              <a:t/>
            </a:r>
            <a:br>
              <a:rPr lang="fr-FR" u="none">
                <a:solidFill>
                  <a:srgbClr val="FF0000"/>
                </a:solidFill>
              </a:rPr>
            </a:br>
            <a:endParaRPr lang="fr-FR" u="none">
              <a:solidFill>
                <a:srgbClr val="FF0000"/>
              </a:solidFill>
            </a:endParaRPr>
          </a:p>
        </p:txBody>
      </p:sp>
      <p:pic>
        <p:nvPicPr>
          <p:cNvPr id="86022" name="Picture 8" descr="https://encrypted-tbn2.gstatic.com/images?q=tbn:ANd9GcQUkAGk-GBpk7gismmmQY-sUJ0wqhDu6_2OgpPOZSVf-T7BBg_N5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63" y="214313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3" name="ZoneTexte 1"/>
          <p:cNvSpPr txBox="1">
            <a:spLocks noChangeArrowheads="1"/>
          </p:cNvSpPr>
          <p:nvPr/>
        </p:nvSpPr>
        <p:spPr bwMode="auto">
          <a:xfrm>
            <a:off x="4572000" y="6143625"/>
            <a:ext cx="4143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u="none">
                <a:solidFill>
                  <a:srgbClr val="FFFF00"/>
                </a:solidFill>
                <a:latin typeface="Comic Sans MS" pitchFamily="66" charset="0"/>
              </a:rPr>
              <a:t>  </a:t>
            </a:r>
            <a:r>
              <a:rPr lang="fr-FR" sz="1600" u="none">
                <a:solidFill>
                  <a:srgbClr val="99FF33"/>
                </a:solidFill>
                <a:latin typeface="Comic Sans MS" pitchFamily="66" charset="0"/>
              </a:rPr>
              <a:t>*</a:t>
            </a:r>
            <a:r>
              <a:rPr lang="fr-FR" sz="1600" u="none">
                <a:solidFill>
                  <a:srgbClr val="FFFF00"/>
                </a:solidFill>
                <a:latin typeface="Comic Sans MS" pitchFamily="66" charset="0"/>
              </a:rPr>
              <a:t> Clause « ignorée » par nos politiques … </a:t>
            </a:r>
            <a:r>
              <a:rPr lang="fr-FR" u="none">
                <a:solidFill>
                  <a:srgbClr val="FF0000"/>
                </a:solidFill>
              </a:rPr>
              <a:t/>
            </a:r>
            <a:br>
              <a:rPr lang="fr-FR" u="none">
                <a:solidFill>
                  <a:srgbClr val="FF0000"/>
                </a:solidFill>
              </a:rPr>
            </a:br>
            <a:endParaRPr lang="fr-FR" sz="1400" u="none">
              <a:solidFill>
                <a:srgbClr val="00B0F0"/>
              </a:solidFill>
            </a:endParaRPr>
          </a:p>
        </p:txBody>
      </p:sp>
      <p:cxnSp>
        <p:nvCxnSpPr>
          <p:cNvPr id="11" name="Connecteur en angle 10"/>
          <p:cNvCxnSpPr/>
          <p:nvPr/>
        </p:nvCxnSpPr>
        <p:spPr>
          <a:xfrm>
            <a:off x="428625" y="2571750"/>
            <a:ext cx="4000500" cy="3714750"/>
          </a:xfrm>
          <a:prstGeom prst="bentConnector3">
            <a:avLst>
              <a:gd name="adj1" fmla="val -4047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AutoShape 2" descr="data:image/jpeg;base64,/9j/4AAQSkZJRgABAQAAAQABAAD/2wCEAAkGBxQTEhQUExIVFRUWFxkYGBYXGRwaHxoXHB4XHBgYGBgYHCggGBslIBgcITEhJSkrLi4uGCAzODMsNygtLiwBCgoKDg0OGxAQGiwkICQsLCwsLCwsLCwsLCwsLCwsLCwsLCwsLCwsLCwsLCwsLCwsLCwsLCwsLCwsLCwsLCwsLP/AABEIAJ4BPwMBIgACEQEDEQH/xAAcAAABBQEBAQAAAAAAAAAAAAAAAwQFBgcCAQj/xABMEAABAwIDBQUEBgUICAcAAAABAgMRACEEEjEFBkFRYRMicYGRBzKh0RRCUrHB8CNicoLhFRYzNFOisrMkJTVzdIOS8RdDY5OjwtL/xAAZAQADAQEBAAAAAAAAAAAAAAAAAgMBBAX/xAAvEQACAgEDAwIEBAcAAAAAAAAAAQIRAxIhMQRBURMiMmHh8BQzgZEFFSNScaGx/9oADAMBAAIRAxEAPwDcaKKKACiiigArOQB2q/21fea0as7xaUBS1FUDMq/mapjEmP3COApcYdJE0zwjZUkEKFxIpZlZmARaqUJYqrDiLUk3AoXjMikpMSuY+dU7fPe5DLyGxqgyvpy8aNVIC9DDzevCE8BVMY38bPaLmE5e7wMRaksNvohSWwDfjP3E84oU0ZRdZr0rGk35VUtsb2tsuBCle8EkdJ1Jqobwb7LOJIQcoSMvqOfxrXNIKZrmAcCr8AYqO3y3lRhMOtSQCsQAOEnnVN3R3iI7ULclKUFfhGvrVH3g3iXiVReFqzx0Fk/OpyntY8ItuhPau9zrqld7ICIgfgaiGNoOJRkQshJMkCb1wmFkiyVyegPPwqcZGGCEg4fOeKiogz5VByrk6cXTyyXQ2wu3nUkKLkwkoAJNhEWiu8ftZzseyLndUQvXU6CLU7SrCwP9EST1Wr50s7i2FAThGyRYSTpyo9RF/wABPyinPOk/WpC3OrmHGI/qTUz1NdIeaj+oszP2SaX1I+RvwMvKKWI5zT/A4hQ7iSRmIBE1d9kFhQUhez0LKinLlQT4i16rW1MCMPiHkoSoBN0ZwQYVYC+sXv0plNPghl6eWP5lja3vdGF+ioskDKFWumbzyNRjzspSUwDF/HlUA7iFJIgXgTNKo2geWtJOLkc8oOLodOqtqD4c6EqtM3pqFQJ56fxrtD3OIvU3EUm9grzFQMT08qt+0Rl2eVQQU5T1ssVUt01Zlr8B99XTbNtmukcBP98Unc6I/AK7D37TlSHk20zAaeIq04baTL39G4lXSfwrBxiFm062/PI1xh8apCx3iCORieV66oZZLk5qN6xjiEJUtaglKbkk2HjWEb67zKxbqkqA7NtSg3HEcz41xtbbbwQWw6soXdQKifK/Cq8QVSTY1Z5NSCMa3Lp7FT/rnB+L3+Q9X1NXyx7Ff9tYQf77/Ier6nqZQKKKKACiiigAooooAKKKKACvlferel0qewwJGTFPyqfeT2i4SR0r6or403o/ruL/AOIe/wAaqDGizYDfp9tCAF2bTHirr0ilNm+0PEJcUs5TmF/h8vjVE4V0hVFsNKLrtTfx194LPcSkZQlJ18zz/CqxtHaK3VqWtRUVG58KjyaJosKHisaogCTArpnGkTcweH3UxFdAUBQ7xGMUuCokkWk8uVJl8kySSedI/mKntj7pYjEQQjIj7S5HoNTQNGDk6SG+Dxq/cBgKEHw4zzqU2FsJ/EOdolshqRC1d0QOXE+VXXYG6LGHGZQ7VwWlWg5wnT1qyNrgybxoOFTm5NUjuw9LJS1MitkbkYVkZ3QXHCZ733BPAVa29ksJCQGkAnhAqNaJKsyr06VizmKuMQOlebn6OWTdv78HYsOngcjZjBUR2aLC5gfKvUYZlKSoISEjoL0wD5CSPtGSedcuPkhI4J4VD+Wvu/v6jemyV7BsZRlEq4QPOukNt5ikJFhJMCos4o5irjEDpXezQVEjgbqPPpQv4XfL+/oY4UiZwC0hUJEcqY7wbBaxjZbdJn6q7EpPMEil2Vd+RSod7x612w6NQl7XSr/ZGUbZku83s1xLYCmiHikGYsojhANjVCfKmyUKQUqGoUII8jX06l20Go/a2xcPik5X2UuDgSII/ZULiu2KdUzmy4db1dz57Tg1jVSfj8q9GBMG4+PyqWQySYA0pc4JV5BSE+9mtE6COJPAVBzZ5TyMZbDxf0daioZpEQP41ZNo74NrwbmHDSwpaSAo5YBJnSaqbgKl5UAqUTa34c6k2t3kgS85Ee9lAIT0UtRgeVqSeSMd2duDDknG26RBKQpX1+Wg/jXobtBJPI2qfxe7Iv2SzmGgWMubkUqFr8KgiFJUUrBCha9r8j1poZ1Phhm6acI6ou0MsVg+6teY90Ax4qA/GosrmrBih+he8Ef401XSK6YO0Qi7RePYof8AXWE/53+S9X1TXyr7E/8AbWE/53+S9X1VTDBRRRQAUUUUAFFFFABRRRQAV8ab0/13F/8AEPf41V9l183e1Hcn6NiVOJCi0+tau0P1XCSopPqSPOi6AzNJr2akm8KgG0rPLmaXea7MxkTJSDa+vDxrLvhGEME9K9CSeFXJ7ZDiMMHzkKSAcoHPSne727xfSCHsqefZ8eIrVGT7BbKIlNWXYG5zuIhS5bb5kXI/VH41fdn7rtNmVALINpAA8YqcS1Stnbh6a95/sQ+yN18MwQUthS/tK7x8psKnCoDhXiU122jiayzvjFRVI8Ua5QqTpXTgmu2GiBMGsHToUzUCuTNd1hRSEya8NekV6qg3UIqUaltntwi+pqOZblVPy9ANp5D8K1E5uxcODMBIk6DnQq1RGGlK0rV/SOECNciRcpHprUy5W2S4Ysx3hrelYpi0qDanWaa0SRhuSlsdilKbSkzlaSfvPzCRUhgGSRCoyASoE3CR7ykcZHTj50y3gUEBTSB3QoSY94z1uY08Zrj+Z4GOGvIo+XQ83R2YAkrUB30ySdQnhB4SRM8o60x3520wpksMqCiVpKsvugCT72hMxz0qdf2G0WwMS4oJPdSkLKUwEyLJjMYSTflUTtfYuHcQENLYbEzKW+8AElUqUpckG2kXIrixShLMpybe/jb6nq55N3FcHOyt88N2TbbgWlSEJTmyhVwnLIIJI9KYbfeadQlxtSSQctpGZP1VXvIIg/wq17JUwy02nt02SkQcmuXSUpGbQ36Gkt4WEqYWpIBT2RIIAjUKBB6/jSxyY45fbFq3+n/BsLd02Qe6W7C9pF1hDiWyWwvMoEjuqTaB41NOewjFZVFOKZKgCQnKoSeU8PGKYezveIYBTj5QV93JA/WXr8KvLntfHdysSTIiRbxr2sdaTz1BptLyygey7Yz+E2/hWsQ0ptY7ayhqOxeuk6KHUV9M1l27XtB+mY/DsrYbSrMvKoiVJhp1RKD9X3YPQmtRpzaoKKKKACiiigAooooAKKKKACovamz23klDraXEEg5VCR0141KVnyvahh+2WyEhS0rWgjNeUkg6jpQBMI3J2fMjBMA8wgCvTuHs864Nr0phh9+2lXS2fXiOFKO7/NJEqRAHHMKLAkl7pYMoDZw6CgADLwgaWpZvd/DpACWUgDQCq4fahhAYKkgzEZhrUDjsR2hLq8bighRnKlwJSBJsIGkEDyobGj/mjRF7Iww1bQPGm7rWET9VB8BNYHvJjChWZjGrcT9kuKKgfKxrnYe9eOUoIbUpzou49TU5SZ2Y8UXu5M3P6ZhQr+iEfsinzOKwx0CB+6KzNjHYggB4tBRGiAo/jXinHfquBJ6IP/651iUzZeh/czVkuM8Cj4U7Q2I0FZI7iFLaLfbkvRPeRAg8wDcUju7vpisNiA3ih2iAAmUSQJ0J5H51tu6oi8cX8Ev3NeKRxA9K87FP2U+gqvr3wasMpvpY/Kj+daPsH1/hVKOe2WAYZH2E+grg4Fv+zR6Cqgv2l4YGApJIMe9x9KcNb8oWkrSgFI1Mm0a8K2jblyWX+T2v7NHoK6Vs5r+zT6Cq+ne8RmKBHC5+VN8Tv62gwoAGJgzp6VlBqfks38nta9mi3QUqhhP2R6Cqg37Q2VECBJ01H3inWL31Q0kFSYnrx6RW0ZqZZ+xT9keleOIABsNDVK/8TGPsn0PypjtPfpbqf0UJSZT1JgnU9KzsDbM3cV1M6GOXKo/aV0nU8fIfwp25rw8OVJOG0HjXmdzihNwmpeGXNHZu4dDjiQtIRnveCE96OR1FRhxmGWjOhkLkSOE9zOqdbhIA8Skdai939ohKV4R5eVC5CV8p1HQETfgSedT72wmxZtButxwwopu4IUmRqgjhwrztEcUnGbfO2+1HtTV+6PDI4YxtWKS2GB3yhSFmdMpU7aYTAIFrd89aR2xiQ3gNf6VSso/VUoq9AiB5irG+2y0ntFBKMuY5jqnN72U63gWHIVQdqY76S6CJ7JsZUg8Yi5i0mJPgBVcLWaSpOlXPysxf008kuxaPZjuy3i1uMvFQSG0r7v2goWPS5q8432WYaSUNT0C1D8azrdXeFWBD+ITJIQkRGokn8K1ndrfJWJw6HVNwVCY+P5Fe3hftPPg21ZXt0dxE4bHMPQ4OzLkZv1kOJiYv71apUDgt4Q4803kI7QLIMcETm8LiKnqqx9+4UUUVgBRRRQAUUUUAFFFFABXx5t19Te0cQpJgjEukf+4qRX2HXxrvUCcbiv8AiHh/8i6ALljdu9kFhMEFsKChwUtRF+UTVe25thTvZNAyEpSbTJUeHWKSeTGEVmgKUpPjAv50nspxpOKZKXDlBuVCIgGDSxgtka33G+GYK8QG0pKlKVATxKqum9TTzGDwyHEqQS55EIkxItyqvbF232eIfdTOdwkBVsqUE8eMm1XFjErxyfozhUpBgkoRmUgicqgAfd4HoTxIpmt9KN35M+W8CZ4E1NM47EnKtRT2TY7togSDqBJPGTyrvebdf6OhJOUAKvlJOYdJ0pu7vA222hLLKhGvaKzJPlEnwms0bbFHl1clwe2oht3tlqlKwhIgE66eV6eYfbbS3nETlLYEzAF+VUjZGMGK/RuSJBjKY71yOBHO1hUUnDlDhU6lyMqjOh5A+op02kRZpOzscl19akGQEhEwRcEzE8KZyUvvAkpK1ym05gABUNuY4UkxmAy5jxkcunWrL9AS65mXmJABHCCeFvGs1b2aOcFteyisacU8RoLUnjtrpVhH3USO4QJsZiB99cfyIwTlzOAjVOdX3U03gbbYwqkAkBS0akqMki/wrdbqjGjPHsKcMtIKswIBtVvwO3OyYLPZqWVhRCgdJtpSP8z0LAWHxCriY48qr2NbcQsjvamNbgcql6ly9vYaLSW6NG2Rjk9iw044hDijoo6gKNOMbhwcUoFIV3E+94nl41UG1KGHbCknMVltBPHjqetvOnju2+8ljEoKFoOQrSqFDkkwYWBrJ51SOSnTKQwPL8HJ5iimSkDvBUE1MbwrCy1Ck2SdVAcq8RsRkyQ4sxeZHyqI2upDhWACtScsEA2uAB1ETWt2SlFwdPlDdSom4txHzp228gMoCz77uVPGVEQBb76hTjB3c2WQVZpnXQCJmaeObXS2832SQprMlWVR1UYB73CDyrK2Bbuixp3MeNy42Dy7x+MCmW0N18S3fKHE82zJ/wCkgK9AasGFx+JfUQhaURwAH/2BJ8bCl3cfiWIK8riDaSIM8sybD0M1F4oNA+k309/Bm7zQNjP4g1029iGxDbygOUn7rj0ir7tzZrWLaOIZGV1F1jQqA1Cv1o0PHTwj9j7vF1oPLdS02od0kSSOCiSoBIPDWRyrnnhlelK0ThPPhemLKbiG3HDLril+ZJ+OnlSjTHCIHSrY9uWuCWXmnR0OU+oKgT5ionHbNdaB7RlxI+17w/6kkgeZpJY5xVUTzZM2R3PciNo4Arw7uVQGRSFGTEiF2Fat7MmgrAMaSmD8APWxrKNooCsOoZwlBdbzq1ITDunO40q/eyXGoCHWUOZwGklJ00U5w4afCuvp/hKY/gQtsXeNSt40YfsykJU+2So6gIcWVJGgkoTztWzVkg2a03t/AupV+keU+pSIEADDuSqZm5OnQ1rdVKMKKKKDAooooAKKKKACiiigArANqbttqfeV2AJLrhkp4lSr1v8AWS4jEqDrmpPaLgfvH41LL2GirK5/N0LSMzExzFetbqNzbDIB5kCrO3iykm0DQ240o3iCSOB/POofqNoRUcZu6loSUNoSo5FHsyvzIBBjwmmG5rqmsXCFDsyvIcoygpkgKABNuP71aKGAYKtPzrWcNLRh3Vvru4pZIbBsBmkaH3uugrr6aSi77iyhZou6ew2Mel1WKSHsjmUBQ0IsoxFwYHmDVc9p2zTgFN/oUu4BarNlKYaXfuJsCmRJBkHUTUv7JceUuupcBHapChMfaURx45jWlbW2a3iWVsupCm3ElKh+IPAjUHpVcqSmxIuj5i2o3gMgdwSloVKczalFQ1BBTmGZJHUn53L6CjFIQ4pGomwtcd5MfZnh0qvbQ3PVgceMM8R2Th7izIDrcjQjRQtItB6EVpLWx8qUoSoJSkAJTGgH31z5bjx3LJxlGq3srWE2WlqzdgRBEU6bwwB+NTK9jL/tNeVIO7OUke8I51zuzHGyPUgKMm55nWvHcIlQhSQfEVKqwK7culJ/RlzoY8KyjNJGp2ayn6iRblQywwpB/QtpyrgLCfeHUzfhwqQfwassAa2005/CmWGYOcxcRBEel+Yn408IumwUSI24SEFIAP2E8iTA9daopQp1ayo3F1E8zJNXHbS1rBShYSCvKUCM0AWMn3R1qmbQx4jI37p1Vzn8KvJ0kjq6fHLG2XXdraKXMqFSFFCbK4mADHjE+lTitltk6A2jyqnbj7MKnULUe6hOYdb2BPCDPjbrWiBHpSZZJ1XPcn1KaytvuQGJ3dSoEJQwLzKkk39RVN3gw4bxDTXcJRkByCBJVNxzvWqISOWtUHau6y/pgVnCgoqdPMJBkA/dWY51ySgtyUwmIU2oKSYI/MHmKH31KzKWVG8kmdeHTy6UlFPNn4xbSwpKo4GQSCOoFMvB681VyitxzsIupcBCSkFJKu0BQAgaqVI4H5WvS+0cM2vs0F7KUg5AppSUXOt7jSAZsOc1KY3HMuNKGXtoTJQjMLcZVYpHxtodKZYDDN4hGbs0Fc94AqC08iFqJK9Brb0irJJKjzJTlKetqqK9i8IW1lK05Vjly4FKhqDz/EV0ztN9HuvLtwUc4/vyY8CKk9vpCG2WVKCnEBRPRJ90H7h+yagF1J7M9DEo5YXJHe1tnr2g0UgNNLQtClLCSM4hwAEa2nmacbt7OVs4EqQt5SkhEtfVTmWqcqve97nPQ083ZFnbE+5p+/Um43xv66c6R5JJ0efmgozaRTPZxtFb+8WHWsqPefCQoQQgMvBIjhbUc5r6Ur5t9n+Hybytgmf0j5E6kKYeIPxr6Sqy4OcKKKK0AooooAKKKKACiiigArNH2/0jlr51Ef8AUa0usox+Oh1yE6LVw/WPpUcvCHgP0JtNvE10bSAkHrNqZsrWpPeGUmbxYfmaG+ip4Hxk39DURyE35W6jDuOpWoSkNpbQCRmUR3/ECTHSs22Zj2wErcUTBgg6mOXWLzWqb17RUxgX1pMKACU/tKhIPlM+VZnufugcW0+6TlCUlDX6zutzxSNPFXSunBPQrEmr2NJ3QxrT+d1qyUqySRlJAAUcydAL6zznmTD+2QNYpTS0drhgQgOo98RAKo0WmZ5G3HSs63W20cMzjGilWdSFQkahy6TPKOP7Ne+zHY4exIcWJbYhUfaX9QeWvkKeTbblIVJVSPo7amzWMeygnKoBQcbWBJStJsRPUQR4g1DbQHZqyrsSbdeRFZbv1t/E4PEj6M+pDboz5IBGayV684CvFR51dti7cXisO04pcynjpI1420qc0nBSs2NqVEp20692k5UoSUxHDSmSysmAq/lTsYk6EgcNDfrpXMVO3FrMaRxmZ6QK8WFyIIjj1rwrB+v6T+ZoyDgoq8fhFaB4pwAQpQ8PwqL2Y4ElcqHeExwFzIB48KlktDW4/PE10Mv2fv8AjWptKjDP9+sUhpp5xASlZCEpUB9ZRVJB0zAXMcqyVL6tJrRfbLi1lxhvKQ2lJXMWKlGLnmAP71QO6e5qsWw+9JSUiGeS3Bcgz9WO7PNXSrwpRtiucr2ZM+yVzO86FlSgGwEjgL3tz0rTlKFgEKv+qbeMaViu5O0BhMckvFSAMyFWuCbQeQB18K3aTpU8i3BO+RspKRqoAjnb76gtr3WFNKSqWlJJm0ApKtOJTMdRVnyaTHHgKQx+HSGXO6B3F8B9k0iGjyZjhdstuLUhOaUgkkiAYMEDjao5e3lO9l2JCM5UDnEwpIkJPIHnXWOwrpxClI7qEtQTHvaqKU85MTUe9sRtlkF5xYUREC/fGgEDQDMPM10JI7ZzyP7otu7+1lFCHkd1RFxqORB5iRUm7tJN1JwrKXCCM8kgTqQiAJ8/WqdhNsNMoLScyuybCgRHfBAJIv8ArT68qj8biu2KVla+zLvZrQlfd90EZSANeM8QaFYZHjkk3uyyYvFIaTJkzyElR8Bxpls/GreGfIlLZmJMqkGLgWFQW0cW4EM51jI42opyyMspACVX70HLfxqS2I4Qpxsgj3XAD+uAVDyNY0PHLqmorZF03TA/SzzRp+/U2+nLcERx4GobdGYdgDVEz+9TneDEFvDvrBAUltZEH6wSSInWpS5OTqfzGQW6u0Uvby4UIAhsPNyOJDL2a/iY8q+hK+bvYNssK2gnEKklsrSn9otuZiedj8a+ka6F4OQKKKK0AooooAKKKKACiiigArFsRtz9JiAEkw64DlE+6oiPGtprD8XstCHnSjOJdcKr8VLUZ0mJn1qWXgeBIsYlRQk3SSNFC46RwFKLxh72YjKCNL2+HjUck5byb8FG83v4+dQu1d7UIBCSVGZ7kEAftGx+NQSb4HsV3+xn+guCScykIvxlWbTwTRuXiEMbOQ4smBmUoJGYkFZ4C+hBtUBid4UvoKShJIGZKTCptYmBbl50zwTjyAW5cSkSSEQCAYnUaVVRemmK+bON8NrNYjFNrwplUBJIQUlS5sb+8Tp86ve4TeTCFYZKFqcUpQi6jb6p0HSqps1LCnEOFl5a0wQruk2ggwAM973m1WTZu2nlulttlRQtYKplKkwCCo2gAqtxmOdbJ+3SCXcY+0XCKxLLbiG152lwRFylZywIsbhJ6CaeeydZGHdCpOVcBM6AgTbxq0o2acgJyyoyRmJi+kxcXilsLstloEIEcVax8fzek1+3Sbp3sXzp1HwFIL2glJAKVXMTB+WltacBscP+w9K9DKdbTzt6XpDaPPpQJjQxXPa5haYGp+XOvVsjUJzcbRr+NIsuCycq0/ux486AocJVMAKnnNehWhiT401flJgJWeEpCR8SZ/PlUDt76c5CcMFtkAg5uzKVAxcKN0qHhF61bmHe02UPYwJVBQlAKgYiNYPjI9al2MEltKUtIQlCQcqUnmSbCOZmqtudsvE4Zx36ShbiVBOVQHad65VOWSPCrqxlByhChEaoVWy22N5IjH7GafnM0AsGQ4Uic3jqRTvZSyoFKzK0EBV9dAlXM249OtTLKIkZSYB4TMH04VRP5u4x/HrfUVYdnMjLKxmhEW7NKimVGdTasSvlhe1FtZbXKispue7lmw4UvtFJDDske4r7jTsNA30t+daabVEMuf7tX3UI2K3Rn01E7zNEsKUmymyFpPIjU+hNSRVSbjwFjyPpxnpVkevKOqLRTsLsoudqWlWbCclpKjkFieREiOtSrWwx2CRAS4FJJVzCFHKY5lJqYbcQAMsAdLeFBfT9oetM2yUOljHkbYXZyG1EpzXsATISJnKkHQTS668DoOhrhaqUuopLYse57mUOnqj7l0rvotP0VeaDnhIB4kkTbwE1EbGwT7qFjDuJbKVoKiriCFC1tabYzdnGuPpViHEqQkyFE8BEDIIAJgTSNb2eV1H5jLX7K9mIwzrLckLUVrUn9YtqtzskC3jWwVmW57Y+mMknMrvGY/8ATWOZ8K02qYnas5p8hRRRVBQooooAKKKKACiiigArHNoYTM66VFQ/SOWzEAjNIsNbj41sdY7ilKLjgBIHaOaT9pXAc6ll7DwGadhIknOvqM6gJvAnpek0bsYRMygyQfeUoxwMCYiDx504SoyrvFRJ4HQ87/hTxhGXU8NLHzJmxqGpj0I4DYGHYu202PiTbmRJFSBZRNkpABA0t4eHTrXOHdEiRwv0nX86V6yLSJmbZbQPnpQaKMNd2QEzA4fn8mnSBICpGYnpoOV68U5zTAA4k35xzrlCpVlBkRNuXWsAXSmfeJMzpXsgC4IjiePpppSa3OcA2+sLeXHwpq7tNtGrgvwtPwvrxoMJFJTyA8p8LgV4YkjL5fxmolGOkwgKifeOg1nrwp6EwCc2gnhre2k8KDbHakX7ivEGfl0pIqAPiBr8ppsnE3mZFzPO5IB6RQp6YJEREEjoPjRYDhsgFUlIMmw6fPWvPpAAJgW0E6HX8ab9pJGpnjz14eopRLV76gx1njF/KaAHBflMnUW14xw/POuQ8Inw62m9vWmy2EKJBJkHMIJFxN9a8UoJyt8+ZnQGL0AP0PAxER4x91eB1X1UjWNZ+A/N6imMWAVGdLG8xeZ85+Fd/wAppQqCRAiYPE6SRxNAr2JFGfQwq5tMEDl+etJ7Y/q7pkghCrW0jToK4wm0ELk5hIFwTwv6Qa4246Cw6QP/AC1X8uPr8K1IaLVoztTtIugK+6xppihm4xr8bU3UyeKvzEV1UetqHxZ5KPPgb3M/GkTh9e9qCNOc6XtrTV1tRIgwIA1NJ98Xv68Zv0ooNY/bbAUTz06XJpQrqOLqoVOaekfCvWHjmvm0GotPGKyg1lz3OdADpKoAKLRr73pU45tAEnKoSPE/cLGq7ubcOggkEomOXe1/PGpjaGCRm7qlAJ0ymAYvf83rnnyedn/MY63RfWdoYbUpKnJOluycjhOsVrdZZug6k49kcTni5Mw2sR1H4itTq2L4TllyFFFFVFCiiigAooooAKKKKACsTxCMzzsqI/Su9JAUeI4cvEVtlYBvAXO0dCHMkuruBP1ibXtwqWVDxZLPOQqygROsDThqJ/OlOWSDdUTI4TBB4SI86jGnlNoSVEGTwHhz8fvp2l7OSk6xIOkRB4VBooSKhmnvC41hQM8dIIrrDjKgCwFxrqOoOulNEYMnMvMdIIJ48b8AeVM8XikIQFEKsYseBgWBNtfvoAnA7IAiJMefPTpQUEEXNxyHC1QuG2zmUEQYUMw0sDeDGvDyFOG9uhteTKZgQQf1r69aKAerQbEeGvjM24GKAyCIIE2sQD6TTbDYoLgxeSQY4iAZHmK6RjiCRzgTqe6bAchp6UJBaHJQBICQII0V14nWvX3IPCwk+EcTFx5HWol8LzZioA2jj9q5mOM0oorUPq+6BN9CI/D4+oZaHbGISc6DYpIlMnWYt6fng4VjUJAEgFUDWBry5dOgqCGFUFZioFU962t+BtzrxGxgo5lKMpuItcST6/mKULJx3baEye0te0ceR8+fM12NppyqUVTA4/d0tUajDJiMqb39R8rUqzhERGWLCYNuB05yaLM3IZG21rchCTxFx9m8g6G9oqN3j2u5cXSRBQoWg65dOGsdKtrTKQrMAArKO9Am8nXy+ArlWES4DnSkgiCCJ6A9Tef+1MpLwZpZnrG0MRK0kqBOhHCZI+MTVj2oHQ0BAkyJTe0d0keHHQRT3aew2wQqAJm4nhOonlbXzp52CSQFcM0HiCgkCPSa1z34BQKDs9l9BWoKyggiY94TFvgfKpPE7dfDSm1JMkKE5rBHdAiLc79KnMGhJUe6IScotxVfn1+OlG09noCFqVoe4QAJCCO9l63EeFGu2CiUgGbKVlMXmbE84EilG2iSQCFRIt4Zp05T6Gra/uulQcJdV+kEHujVE3EQBqPTrXWB2AhoJKTKlKmSALC5Bj8686f1UuCqnNPkpIdiMwIm1JjEzHXTrr8q0dzd9l2xBEToQJBJN7ai8RpPjSLO6LLah9cCLKA4CJkAEExcaGdKZZkN60ygdpceI+PCvHHQlRE6GKu+J3bwQJPZLmM3vmBOsSTz0pNeyWCpRDMKQCSc2pMdOtHqo1ZpDTczE/0sKg90jrGax6XqxbQxA0UMpJuPJR/D7qh0IQ0VrbSQCnvDMdEiw8r+vSo/H44uGyQNACdZ0m2n8BUmtTsScrdlq3LxQO0MKlM3U6o9B2T3WYnnzrY6wD2fEjbGESSTHaAcLdg8RMan59K3+r41SISdsKKKKoKFFFFA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87042" name="AutoShape 4" descr="data:image/jpeg;base64,/9j/4AAQSkZJRgABAQAAAQABAAD/2wCEAAkGBxQTEhQUExIVFRUWFxkYGBYXGRwaHxoXHB4XHBgYGBgYHCggGBslIBgcITEhJSkrLi4uGCAzODMsNygtLiwBCgoKDg0OGxAQGiwkICQsLCwsLCwsLCwsLCwsLCwsLCwsLCwsLCwsLCwsLCwsLCwsLCwsLCwsLCwsLCwsLCwsLP/AABEIAJ4BPwMBIgACEQEDEQH/xAAcAAABBQEBAQAAAAAAAAAAAAAAAwQFBgcCAQj/xABMEAABAwIDBQUEBgUICAcAAAABAgMRACEEEjEFBkFRYRMicYGRBzKh0RRCUrHB8CNicoLhFRYzNFOisrMkJTVzdIOS8RdDY5OjwtL/xAAZAQADAQEBAAAAAAAAAAAAAAAAAgMBBAX/xAAvEQACAgEDAwIEBAcAAAAAAAAAAQIRAxIhMQRBURMiMmHh8BQzgZEFFSNScaGx/9oADAMBAAIRAxEAPwDcaKKKACiiigArOQB2q/21fea0as7xaUBS1FUDMq/mapjEmP3COApcYdJE0zwjZUkEKFxIpZlZmARaqUJYqrDiLUk3AoXjMikpMSuY+dU7fPe5DLyGxqgyvpy8aNVIC9DDzevCE8BVMY38bPaLmE5e7wMRaksNvohSWwDfjP3E84oU0ZRdZr0rGk35VUtsb2tsuBCle8EkdJ1Jqobwb7LOJIQcoSMvqOfxrXNIKZrmAcCr8AYqO3y3lRhMOtSQCsQAOEnnVN3R3iI7ULclKUFfhGvrVH3g3iXiVReFqzx0Fk/OpyntY8ItuhPau9zrqld7ICIgfgaiGNoOJRkQshJMkCb1wmFkiyVyegPPwqcZGGCEg4fOeKiogz5VByrk6cXTyyXQ2wu3nUkKLkwkoAJNhEWiu8ftZzseyLndUQvXU6CLU7SrCwP9EST1Wr50s7i2FAThGyRYSTpyo9RF/wABPyinPOk/WpC3OrmHGI/qTUz1NdIeaj+oszP2SaX1I+RvwMvKKWI5zT/A4hQ7iSRmIBE1d9kFhQUhez0LKinLlQT4i16rW1MCMPiHkoSoBN0ZwQYVYC+sXv0plNPghl6eWP5lja3vdGF+ioskDKFWumbzyNRjzspSUwDF/HlUA7iFJIgXgTNKo2geWtJOLkc8oOLodOqtqD4c6EqtM3pqFQJ56fxrtD3OIvU3EUm9grzFQMT08qt+0Rl2eVQQU5T1ssVUt01Zlr8B99XTbNtmukcBP98Unc6I/AK7D37TlSHk20zAaeIq04baTL39G4lXSfwrBxiFm062/PI1xh8apCx3iCORieV66oZZLk5qN6xjiEJUtaglKbkk2HjWEb67zKxbqkqA7NtSg3HEcz41xtbbbwQWw6soXdQKifK/Cq8QVSTY1Z5NSCMa3Lp7FT/rnB+L3+Q9X1NXyx7Ff9tYQf77/Ier6nqZQKKKKACiiigAooooAKKKKACvlferel0qewwJGTFPyqfeT2i4SR0r6or403o/ruL/AOIe/wAaqDGizYDfp9tCAF2bTHirr0ilNm+0PEJcUs5TmF/h8vjVE4V0hVFsNKLrtTfx194LPcSkZQlJ18zz/CqxtHaK3VqWtRUVG58KjyaJosKHisaogCTArpnGkTcweH3UxFdAUBQ7xGMUuCokkWk8uVJl8kySSedI/mKntj7pYjEQQjIj7S5HoNTQNGDk6SG+Dxq/cBgKEHw4zzqU2FsJ/EOdolshqRC1d0QOXE+VXXYG6LGHGZQ7VwWlWg5wnT1qyNrgybxoOFTm5NUjuw9LJS1MitkbkYVkZ3QXHCZ733BPAVa29ksJCQGkAnhAqNaJKsyr06VizmKuMQOlebn6OWTdv78HYsOngcjZjBUR2aLC5gfKvUYZlKSoISEjoL0wD5CSPtGSedcuPkhI4J4VD+Wvu/v6jemyV7BsZRlEq4QPOukNt5ikJFhJMCos4o5irjEDpXezQVEjgbqPPpQv4XfL+/oY4UiZwC0hUJEcqY7wbBaxjZbdJn6q7EpPMEil2Vd+RSod7x612w6NQl7XSr/ZGUbZku83s1xLYCmiHikGYsojhANjVCfKmyUKQUqGoUII8jX06l20Go/a2xcPik5X2UuDgSII/ZULiu2KdUzmy4db1dz57Tg1jVSfj8q9GBMG4+PyqWQySYA0pc4JV5BSE+9mtE6COJPAVBzZ5TyMZbDxf0daioZpEQP41ZNo74NrwbmHDSwpaSAo5YBJnSaqbgKl5UAqUTa34c6k2t3kgS85Ee9lAIT0UtRgeVqSeSMd2duDDknG26RBKQpX1+Wg/jXobtBJPI2qfxe7Iv2SzmGgWMubkUqFr8KgiFJUUrBCha9r8j1poZ1Phhm6acI6ou0MsVg+6teY90Ax4qA/GosrmrBih+he8Ef401XSK6YO0Qi7RePYof8AXWE/53+S9X1TXyr7E/8AbWE/53+S9X1VTDBRRRQAUUUUAFFFFABRRRQAV8ab0/13F/8AEPf41V9l183e1Hcn6NiVOJCi0+tau0P1XCSopPqSPOi6AzNJr2akm8KgG0rPLmaXea7MxkTJSDa+vDxrLvhGEME9K9CSeFXJ7ZDiMMHzkKSAcoHPSne727xfSCHsqefZ8eIrVGT7BbKIlNWXYG5zuIhS5bb5kXI/VH41fdn7rtNmVALINpAA8YqcS1Stnbh6a95/sQ+yN18MwQUthS/tK7x8psKnCoDhXiU122jiayzvjFRVI8Ua5QqTpXTgmu2GiBMGsHToUzUCuTNd1hRSEya8NekV6qg3UIqUaltntwi+pqOZblVPy9ANp5D8K1E5uxcODMBIk6DnQq1RGGlK0rV/SOECNciRcpHprUy5W2S4Ysx3hrelYpi0qDanWaa0SRhuSlsdilKbSkzlaSfvPzCRUhgGSRCoyASoE3CR7ykcZHTj50y3gUEBTSB3QoSY94z1uY08Zrj+Z4GOGvIo+XQ83R2YAkrUB30ySdQnhB4SRM8o60x3520wpksMqCiVpKsvugCT72hMxz0qdf2G0WwMS4oJPdSkLKUwEyLJjMYSTflUTtfYuHcQENLYbEzKW+8AElUqUpckG2kXIrixShLMpybe/jb6nq55N3FcHOyt88N2TbbgWlSEJTmyhVwnLIIJI9KYbfeadQlxtSSQctpGZP1VXvIIg/wq17JUwy02nt02SkQcmuXSUpGbQ36Gkt4WEqYWpIBT2RIIAjUKBB6/jSxyY45fbFq3+n/BsLd02Qe6W7C9pF1hDiWyWwvMoEjuqTaB41NOewjFZVFOKZKgCQnKoSeU8PGKYezveIYBTj5QV93JA/WXr8KvLntfHdysSTIiRbxr2sdaTz1BptLyygey7Yz+E2/hWsQ0ptY7ayhqOxeuk6KHUV9M1l27XtB+mY/DsrYbSrMvKoiVJhp1RKD9X3YPQmtRpzaoKKKKACiiigAooooAKKKKACovamz23klDraXEEg5VCR0141KVnyvahh+2WyEhS0rWgjNeUkg6jpQBMI3J2fMjBMA8wgCvTuHs864Nr0phh9+2lXS2fXiOFKO7/NJEqRAHHMKLAkl7pYMoDZw6CgADLwgaWpZvd/DpACWUgDQCq4fahhAYKkgzEZhrUDjsR2hLq8bighRnKlwJSBJsIGkEDyobGj/mjRF7Iww1bQPGm7rWET9VB8BNYHvJjChWZjGrcT9kuKKgfKxrnYe9eOUoIbUpzou49TU5SZ2Y8UXu5M3P6ZhQr+iEfsinzOKwx0CB+6KzNjHYggB4tBRGiAo/jXinHfquBJ6IP/651iUzZeh/czVkuM8Cj4U7Q2I0FZI7iFLaLfbkvRPeRAg8wDcUju7vpisNiA3ih2iAAmUSQJ0J5H51tu6oi8cX8Ev3NeKRxA9K87FP2U+gqvr3wasMpvpY/Kj+daPsH1/hVKOe2WAYZH2E+grg4Fv+zR6Cqgv2l4YGApJIMe9x9KcNb8oWkrSgFI1Mm0a8K2jblyWX+T2v7NHoK6Vs5r+zT6Cq+ne8RmKBHC5+VN8Tv62gwoAGJgzp6VlBqfks38nta9mi3QUqhhP2R6Cqg37Q2VECBJ01H3inWL31Q0kFSYnrx6RW0ZqZZ+xT9keleOIABsNDVK/8TGPsn0PypjtPfpbqf0UJSZT1JgnU9KzsDbM3cV1M6GOXKo/aV0nU8fIfwp25rw8OVJOG0HjXmdzihNwmpeGXNHZu4dDjiQtIRnveCE96OR1FRhxmGWjOhkLkSOE9zOqdbhIA8Skdai939ohKV4R5eVC5CV8p1HQETfgSedT72wmxZtButxwwopu4IUmRqgjhwrztEcUnGbfO2+1HtTV+6PDI4YxtWKS2GB3yhSFmdMpU7aYTAIFrd89aR2xiQ3gNf6VSso/VUoq9AiB5irG+2y0ntFBKMuY5jqnN72U63gWHIVQdqY76S6CJ7JsZUg8Yi5i0mJPgBVcLWaSpOlXPysxf008kuxaPZjuy3i1uMvFQSG0r7v2goWPS5q8432WYaSUNT0C1D8azrdXeFWBD+ITJIQkRGokn8K1ndrfJWJw6HVNwVCY+P5Fe3hftPPg21ZXt0dxE4bHMPQ4OzLkZv1kOJiYv71apUDgt4Q4803kI7QLIMcETm8LiKnqqx9+4UUUVgBRRRQAUUUUAFFFFABXx5t19Te0cQpJgjEukf+4qRX2HXxrvUCcbiv8AiHh/8i6ALljdu9kFhMEFsKChwUtRF+UTVe25thTvZNAyEpSbTJUeHWKSeTGEVmgKUpPjAv50nspxpOKZKXDlBuVCIgGDSxgtka33G+GYK8QG0pKlKVATxKqum9TTzGDwyHEqQS55EIkxItyqvbF232eIfdTOdwkBVsqUE8eMm1XFjErxyfozhUpBgkoRmUgicqgAfd4HoTxIpmt9KN35M+W8CZ4E1NM47EnKtRT2TY7togSDqBJPGTyrvebdf6OhJOUAKvlJOYdJ0pu7vA222hLLKhGvaKzJPlEnwms0bbFHl1clwe2oht3tlqlKwhIgE66eV6eYfbbS3nETlLYEzAF+VUjZGMGK/RuSJBjKY71yOBHO1hUUnDlDhU6lyMqjOh5A+op02kRZpOzscl19akGQEhEwRcEzE8KZyUvvAkpK1ym05gABUNuY4UkxmAy5jxkcunWrL9AS65mXmJABHCCeFvGs1b2aOcFteyisacU8RoLUnjtrpVhH3USO4QJsZiB99cfyIwTlzOAjVOdX3U03gbbYwqkAkBS0akqMki/wrdbqjGjPHsKcMtIKswIBtVvwO3OyYLPZqWVhRCgdJtpSP8z0LAWHxCriY48qr2NbcQsjvamNbgcql6ly9vYaLSW6NG2Rjk9iw044hDijoo6gKNOMbhwcUoFIV3E+94nl41UG1KGHbCknMVltBPHjqetvOnju2+8ljEoKFoOQrSqFDkkwYWBrJ51SOSnTKQwPL8HJ5iimSkDvBUE1MbwrCy1Ck2SdVAcq8RsRkyQ4sxeZHyqI2upDhWACtScsEA2uAB1ETWt2SlFwdPlDdSom4txHzp228gMoCz77uVPGVEQBb76hTjB3c2WQVZpnXQCJmaeObXS2832SQprMlWVR1UYB73CDyrK2Bbuixp3MeNy42Dy7x+MCmW0N18S3fKHE82zJ/wCkgK9AasGFx+JfUQhaURwAH/2BJ8bCl3cfiWIK8riDaSIM8sybD0M1F4oNA+k309/Bm7zQNjP4g1029iGxDbygOUn7rj0ir7tzZrWLaOIZGV1F1jQqA1Cv1o0PHTwj9j7vF1oPLdS02od0kSSOCiSoBIPDWRyrnnhlelK0ThPPhemLKbiG3HDLril+ZJ+OnlSjTHCIHSrY9uWuCWXmnR0OU+oKgT5ionHbNdaB7RlxI+17w/6kkgeZpJY5xVUTzZM2R3PciNo4Arw7uVQGRSFGTEiF2Fat7MmgrAMaSmD8APWxrKNooCsOoZwlBdbzq1ITDunO40q/eyXGoCHWUOZwGklJ00U5w4afCuvp/hKY/gQtsXeNSt40YfsykJU+2So6gIcWVJGgkoTztWzVkg2a03t/AupV+keU+pSIEADDuSqZm5OnQ1rdVKMKKKKDAooooAKKKKACiiigArANqbttqfeV2AJLrhkp4lSr1v8AWS4jEqDrmpPaLgfvH41LL2GirK5/N0LSMzExzFetbqNzbDIB5kCrO3iykm0DQ240o3iCSOB/POofqNoRUcZu6loSUNoSo5FHsyvzIBBjwmmG5rqmsXCFDsyvIcoygpkgKABNuP71aKGAYKtPzrWcNLRh3Vvru4pZIbBsBmkaH3uugrr6aSi77iyhZou6ew2Mel1WKSHsjmUBQ0IsoxFwYHmDVc9p2zTgFN/oUu4BarNlKYaXfuJsCmRJBkHUTUv7JceUuupcBHapChMfaURx45jWlbW2a3iWVsupCm3ElKh+IPAjUHpVcqSmxIuj5i2o3gMgdwSloVKczalFQ1BBTmGZJHUn53L6CjFIQ4pGomwtcd5MfZnh0qvbQ3PVgceMM8R2Th7izIDrcjQjRQtItB6EVpLWx8qUoSoJSkAJTGgH31z5bjx3LJxlGq3srWE2WlqzdgRBEU6bwwB+NTK9jL/tNeVIO7OUke8I51zuzHGyPUgKMm55nWvHcIlQhSQfEVKqwK7culJ/RlzoY8KyjNJGp2ayn6iRblQywwpB/QtpyrgLCfeHUzfhwqQfwassAa2005/CmWGYOcxcRBEel+Yn408IumwUSI24SEFIAP2E8iTA9daopQp1ayo3F1E8zJNXHbS1rBShYSCvKUCM0AWMn3R1qmbQx4jI37p1Vzn8KvJ0kjq6fHLG2XXdraKXMqFSFFCbK4mADHjE+lTitltk6A2jyqnbj7MKnULUe6hOYdb2BPCDPjbrWiBHpSZZJ1XPcn1KaytvuQGJ3dSoEJQwLzKkk39RVN3gw4bxDTXcJRkByCBJVNxzvWqISOWtUHau6y/pgVnCgoqdPMJBkA/dWY51ySgtyUwmIU2oKSYI/MHmKH31KzKWVG8kmdeHTy6UlFPNn4xbSwpKo4GQSCOoFMvB681VyitxzsIupcBCSkFJKu0BQAgaqVI4H5WvS+0cM2vs0F7KUg5AppSUXOt7jSAZsOc1KY3HMuNKGXtoTJQjMLcZVYpHxtodKZYDDN4hGbs0Fc94AqC08iFqJK9Brb0irJJKjzJTlKetqqK9i8IW1lK05Vjly4FKhqDz/EV0ztN9HuvLtwUc4/vyY8CKk9vpCG2WVKCnEBRPRJ90H7h+yagF1J7M9DEo5YXJHe1tnr2g0UgNNLQtClLCSM4hwAEa2nmacbt7OVs4EqQt5SkhEtfVTmWqcqve97nPQ083ZFnbE+5p+/Um43xv66c6R5JJ0efmgozaRTPZxtFb+8WHWsqPefCQoQQgMvBIjhbUc5r6Ur5t9n+Hybytgmf0j5E6kKYeIPxr6Sqy4OcKKKK0AooooAKKKKACiiigArNH2/0jlr51Ef8AUa0usox+Oh1yE6LVw/WPpUcvCHgP0JtNvE10bSAkHrNqZsrWpPeGUmbxYfmaG+ip4Hxk39DURyE35W6jDuOpWoSkNpbQCRmUR3/ECTHSs22Zj2wErcUTBgg6mOXWLzWqb17RUxgX1pMKACU/tKhIPlM+VZnufugcW0+6TlCUlDX6zutzxSNPFXSunBPQrEmr2NJ3QxrT+d1qyUqySRlJAAUcydAL6zznmTD+2QNYpTS0drhgQgOo98RAKo0WmZ5G3HSs63W20cMzjGilWdSFQkahy6TPKOP7Ne+zHY4exIcWJbYhUfaX9QeWvkKeTbblIVJVSPo7amzWMeygnKoBQcbWBJStJsRPUQR4g1DbQHZqyrsSbdeRFZbv1t/E4PEj6M+pDboz5IBGayV684CvFR51dti7cXisO04pcynjpI1420qc0nBSs2NqVEp20692k5UoSUxHDSmSysmAq/lTsYk6EgcNDfrpXMVO3FrMaRxmZ6QK8WFyIIjj1rwrB+v6T+ZoyDgoq8fhFaB4pwAQpQ8PwqL2Y4ElcqHeExwFzIB48KlktDW4/PE10Mv2fv8AjWptKjDP9+sUhpp5xASlZCEpUB9ZRVJB0zAXMcqyVL6tJrRfbLi1lxhvKQ2lJXMWKlGLnmAP71QO6e5qsWw+9JSUiGeS3Bcgz9WO7PNXSrwpRtiucr2ZM+yVzO86FlSgGwEjgL3tz0rTlKFgEKv+qbeMaViu5O0BhMckvFSAMyFWuCbQeQB18K3aTpU8i3BO+RspKRqoAjnb76gtr3WFNKSqWlJJm0ApKtOJTMdRVnyaTHHgKQx+HSGXO6B3F8B9k0iGjyZjhdstuLUhOaUgkkiAYMEDjao5e3lO9l2JCM5UDnEwpIkJPIHnXWOwrpxClI7qEtQTHvaqKU85MTUe9sRtlkF5xYUREC/fGgEDQDMPM10JI7ZzyP7otu7+1lFCHkd1RFxqORB5iRUm7tJN1JwrKXCCM8kgTqQiAJ8/WqdhNsNMoLScyuybCgRHfBAJIv8ArT68qj8biu2KVla+zLvZrQlfd90EZSANeM8QaFYZHjkk3uyyYvFIaTJkzyElR8Bxpls/GreGfIlLZmJMqkGLgWFQW0cW4EM51jI42opyyMspACVX70HLfxqS2I4Qpxsgj3XAD+uAVDyNY0PHLqmorZF03TA/SzzRp+/U2+nLcERx4GobdGYdgDVEz+9TneDEFvDvrBAUltZEH6wSSInWpS5OTqfzGQW6u0Uvby4UIAhsPNyOJDL2a/iY8q+hK+bvYNssK2gnEKklsrSn9otuZiedj8a+ka6F4OQKKKK0AooooAKKKKACiiigArFsRtz9JiAEkw64DlE+6oiPGtprD8XstCHnSjOJdcKr8VLUZ0mJn1qWXgeBIsYlRQk3SSNFC46RwFKLxh72YjKCNL2+HjUck5byb8FG83v4+dQu1d7UIBCSVGZ7kEAftGx+NQSb4HsV3+xn+guCScykIvxlWbTwTRuXiEMbOQ4smBmUoJGYkFZ4C+hBtUBid4UvoKShJIGZKTCptYmBbl50zwTjyAW5cSkSSEQCAYnUaVVRemmK+bON8NrNYjFNrwplUBJIQUlS5sb+8Tp86ve4TeTCFYZKFqcUpQi6jb6p0HSqps1LCnEOFl5a0wQruk2ggwAM973m1WTZu2nlulttlRQtYKplKkwCCo2gAqtxmOdbJ+3SCXcY+0XCKxLLbiG152lwRFylZywIsbhJ6CaeeydZGHdCpOVcBM6AgTbxq0o2acgJyyoyRmJi+kxcXilsLstloEIEcVax8fzek1+3Sbp3sXzp1HwFIL2glJAKVXMTB+WltacBscP+w9K9DKdbTzt6XpDaPPpQJjQxXPa5haYGp+XOvVsjUJzcbRr+NIsuCycq0/ux486AocJVMAKnnNehWhiT401flJgJWeEpCR8SZ/PlUDt76c5CcMFtkAg5uzKVAxcKN0qHhF61bmHe02UPYwJVBQlAKgYiNYPjI9al2MEltKUtIQlCQcqUnmSbCOZmqtudsvE4Zx36ShbiVBOVQHad65VOWSPCrqxlByhChEaoVWy22N5IjH7GafnM0AsGQ4Uic3jqRTvZSyoFKzK0EBV9dAlXM249OtTLKIkZSYB4TMH04VRP5u4x/HrfUVYdnMjLKxmhEW7NKimVGdTasSvlhe1FtZbXKispue7lmw4UvtFJDDske4r7jTsNA30t+daabVEMuf7tX3UI2K3Rn01E7zNEsKUmymyFpPIjU+hNSRVSbjwFjyPpxnpVkevKOqLRTsLsoudqWlWbCclpKjkFieREiOtSrWwx2CRAS4FJJVzCFHKY5lJqYbcQAMsAdLeFBfT9oetM2yUOljHkbYXZyG1EpzXsATISJnKkHQTS668DoOhrhaqUuopLYse57mUOnqj7l0rvotP0VeaDnhIB4kkTbwE1EbGwT7qFjDuJbKVoKiriCFC1tabYzdnGuPpViHEqQkyFE8BEDIIAJgTSNb2eV1H5jLX7K9mIwzrLckLUVrUn9YtqtzskC3jWwVmW57Y+mMknMrvGY/8ATWOZ8K02qYnas5p8hRRRVBQooooAKKKKACiiigArHNoYTM66VFQ/SOWzEAjNIsNbj41sdY7ilKLjgBIHaOaT9pXAc6ll7DwGadhIknOvqM6gJvAnpek0bsYRMygyQfeUoxwMCYiDx504SoyrvFRJ4HQ87/hTxhGXU8NLHzJmxqGpj0I4DYGHYu202PiTbmRJFSBZRNkpABA0t4eHTrXOHdEiRwv0nX86V6yLSJmbZbQPnpQaKMNd2QEzA4fn8mnSBICpGYnpoOV68U5zTAA4k35xzrlCpVlBkRNuXWsAXSmfeJMzpXsgC4IjiePpppSa3OcA2+sLeXHwpq7tNtGrgvwtPwvrxoMJFJTyA8p8LgV4YkjL5fxmolGOkwgKifeOg1nrwp6EwCc2gnhre2k8KDbHakX7ivEGfl0pIqAPiBr8ppsnE3mZFzPO5IB6RQp6YJEREEjoPjRYDhsgFUlIMmw6fPWvPpAAJgW0E6HX8ab9pJGpnjz14eopRLV76gx1njF/KaAHBflMnUW14xw/POuQ8Inw62m9vWmy2EKJBJkHMIJFxN9a8UoJyt8+ZnQGL0AP0PAxER4x91eB1X1UjWNZ+A/N6imMWAVGdLG8xeZ85+Fd/wAppQqCRAiYPE6SRxNAr2JFGfQwq5tMEDl+etJ7Y/q7pkghCrW0jToK4wm0ELk5hIFwTwv6Qa4246Cw6QP/AC1X8uPr8K1IaLVoztTtIugK+6xppihm4xr8bU3UyeKvzEV1UetqHxZ5KPPgb3M/GkTh9e9qCNOc6XtrTV1tRIgwIA1NJ98Xv68Zv0ooNY/bbAUTz06XJpQrqOLqoVOaekfCvWHjmvm0GotPGKyg1lz3OdADpKoAKLRr73pU45tAEnKoSPE/cLGq7ubcOggkEomOXe1/PGpjaGCRm7qlAJ0ymAYvf83rnnyedn/MY63RfWdoYbUpKnJOluycjhOsVrdZZug6k49kcTni5Mw2sR1H4itTq2L4TllyFFFFVFCiiigAooooAKKKKACsTxCMzzsqI/Su9JAUeI4cvEVtlYBvAXO0dCHMkuruBP1ibXtwqWVDxZLPOQqygROsDThqJ/OlOWSDdUTI4TBB4SI86jGnlNoSVEGTwHhz8fvp2l7OSk6xIOkRB4VBooSKhmnvC41hQM8dIIrrDjKgCwFxrqOoOulNEYMnMvMdIIJ48b8AeVM8XikIQFEKsYseBgWBNtfvoAnA7IAiJMefPTpQUEEXNxyHC1QuG2zmUEQYUMw0sDeDGvDyFOG9uhteTKZgQQf1r69aKAerQbEeGvjM24GKAyCIIE2sQD6TTbDYoLgxeSQY4iAZHmK6RjiCRzgTqe6bAchp6UJBaHJQBICQII0V14nWvX3IPCwk+EcTFx5HWol8LzZioA2jj9q5mOM0oorUPq+6BN9CI/D4+oZaHbGISc6DYpIlMnWYt6fng4VjUJAEgFUDWBry5dOgqCGFUFZioFU962t+BtzrxGxgo5lKMpuItcST6/mKULJx3baEye0te0ceR8+fM12NppyqUVTA4/d0tUajDJiMqb39R8rUqzhERGWLCYNuB05yaLM3IZG21rchCTxFx9m8g6G9oqN3j2u5cXSRBQoWg65dOGsdKtrTKQrMAArKO9Am8nXy+ArlWES4DnSkgiCCJ6A9Tef+1MpLwZpZnrG0MRK0kqBOhHCZI+MTVj2oHQ0BAkyJTe0d0keHHQRT3aew2wQqAJm4nhOonlbXzp52CSQFcM0HiCgkCPSa1z34BQKDs9l9BWoKyggiY94TFvgfKpPE7dfDSm1JMkKE5rBHdAiLc79KnMGhJUe6IScotxVfn1+OlG09noCFqVoe4QAJCCO9l63EeFGu2CiUgGbKVlMXmbE84EilG2iSQCFRIt4Zp05T6Gra/uulQcJdV+kEHujVE3EQBqPTrXWB2AhoJKTKlKmSALC5Bj8686f1UuCqnNPkpIdiMwIm1JjEzHXTrr8q0dzd9l2xBEToQJBJN7ai8RpPjSLO6LLah9cCLKA4CJkAEExcaGdKZZkN60ygdpceI+PCvHHQlRE6GKu+J3bwQJPZLmM3vmBOsSTz0pNeyWCpRDMKQCSc2pMdOtHqo1ZpDTczE/0sKg90jrGax6XqxbQxA0UMpJuPJR/D7qh0IQ0VrbSQCnvDMdEiw8r+vSo/H44uGyQNACdZ0m2n8BUmtTsScrdlq3LxQO0MKlM3U6o9B2T3WYnnzrY6wD2fEjbGESSTHaAcLdg8RMan59K3+r41SISdsKKKKoKFFFFA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87043" name="Picture 5" descr="C:\Users\Péchet\Desktop\Suite image aéroport\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214313"/>
            <a:ext cx="407193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4" name="Picture 9" descr="C:\Users\Péchet\Desktop\Suite image aéroport\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3286125"/>
            <a:ext cx="4830763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5" name="ZoneTexte 6"/>
          <p:cNvSpPr txBox="1">
            <a:spLocks noChangeArrowheads="1"/>
          </p:cNvSpPr>
          <p:nvPr/>
        </p:nvSpPr>
        <p:spPr bwMode="auto">
          <a:xfrm>
            <a:off x="5572125" y="2636838"/>
            <a:ext cx="3571875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 i="1" u="none">
                <a:solidFill>
                  <a:srgbClr val="FF0000"/>
                </a:solidFill>
                <a:latin typeface="Comic Sans MS" pitchFamily="66" charset="0"/>
              </a:rPr>
              <a:t>    </a:t>
            </a:r>
            <a:r>
              <a:rPr lang="fr-FR" b="1" i="1">
                <a:solidFill>
                  <a:srgbClr val="FF0000"/>
                </a:solidFill>
                <a:latin typeface="Comic Sans MS" pitchFamily="66" charset="0"/>
              </a:rPr>
              <a:t>Mais </a:t>
            </a:r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>comprennent-ils que l   </a:t>
            </a:r>
          </a:p>
          <a:p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>   les raisons de ce combat ont  </a:t>
            </a:r>
          </a:p>
          <a:p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>   des motivations bien au-delà   </a:t>
            </a:r>
          </a:p>
          <a:p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>   des frontières  ?</a:t>
            </a:r>
            <a:br>
              <a:rPr lang="fr-FR" i="1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800" i="1" u="none">
                <a:latin typeface="Comic Sans MS" pitchFamily="66" charset="0"/>
              </a:rPr>
              <a:t>.</a:t>
            </a:r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i="1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i="1" u="none">
                <a:solidFill>
                  <a:srgbClr val="00B0F0"/>
                </a:solidFill>
                <a:latin typeface="Comic Sans MS" pitchFamily="66" charset="0"/>
              </a:rPr>
              <a:t>   Ils ont </a:t>
            </a:r>
            <a:r>
              <a:rPr lang="fr-FR" i="1">
                <a:solidFill>
                  <a:srgbClr val="00B0F0"/>
                </a:solidFill>
                <a:latin typeface="Comic Sans MS" pitchFamily="66" charset="0"/>
              </a:rPr>
              <a:t>bien du mérite</a:t>
            </a:r>
            <a:r>
              <a:rPr lang="fr-FR" i="1" u="none">
                <a:solidFill>
                  <a:srgbClr val="00B0F0"/>
                </a:solidFill>
                <a:latin typeface="Comic Sans MS" pitchFamily="66" charset="0"/>
              </a:rPr>
              <a:t/>
            </a:r>
            <a:br>
              <a:rPr lang="fr-FR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i="1" u="none">
                <a:solidFill>
                  <a:srgbClr val="00B0F0"/>
                </a:solidFill>
                <a:latin typeface="Comic Sans MS" pitchFamily="66" charset="0"/>
              </a:rPr>
              <a:t>dans leur engagement … !</a:t>
            </a:r>
          </a:p>
        </p:txBody>
      </p:sp>
      <p:pic>
        <p:nvPicPr>
          <p:cNvPr id="87046" name="Picture 11" descr="https://encrypted-tbn3.gstatic.com/images?q=tbn:ANd9GcQEdVwkogiVfBBM1JIyPsRI3im2QYxkUc_SivyuQ4KLNS6jwlDzg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05525" y="4849813"/>
            <a:ext cx="3038475" cy="200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7" name="Picture 13" descr="https://encrypted-tbn0.gstatic.com/images?q=tbn:ANd9GcRIDmiqHwN-uoaAKrKpmP6Am3iRU3e1qGnmaHSnFt4j5Faiu7N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00675" y="0"/>
            <a:ext cx="3743325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8" name="Picture 6" descr="C:\Users\Péchet\Desktop\Suite image aéroport\1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048375"/>
            <a:ext cx="8096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9" name="ZoneTexte 6"/>
          <p:cNvSpPr txBox="1">
            <a:spLocks noChangeArrowheads="1"/>
          </p:cNvSpPr>
          <p:nvPr/>
        </p:nvSpPr>
        <p:spPr bwMode="auto">
          <a:xfrm>
            <a:off x="285750" y="2286000"/>
            <a:ext cx="52149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92D050"/>
                </a:solidFill>
              </a:rPr>
              <a:t>   </a:t>
            </a:r>
            <a:r>
              <a:rPr lang="fr-FR" i="1" u="none">
                <a:solidFill>
                  <a:srgbClr val="92D050"/>
                </a:solidFill>
                <a:latin typeface="Comic Sans MS" pitchFamily="66" charset="0"/>
              </a:rPr>
              <a:t>Certains (  pro-aéroports ) reprochent  aux manifestants, aux zadistes de venir parfois d’autres régions, parfois d’autres pays       </a:t>
            </a:r>
            <a:r>
              <a:rPr lang="fr-FR" b="1" i="1" u="none">
                <a:solidFill>
                  <a:srgbClr val="92D050"/>
                </a:solidFill>
                <a:latin typeface="Comic Sans MS" pitchFamily="66" charset="0"/>
              </a:rPr>
              <a:t> →</a:t>
            </a:r>
            <a:endParaRPr lang="fr-FR" b="1" i="1" u="none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3"/>
          <p:cNvSpPr>
            <a:spLocks noChangeArrowheads="1"/>
          </p:cNvSpPr>
          <p:nvPr/>
        </p:nvSpPr>
        <p:spPr bwMode="auto">
          <a:xfrm>
            <a:off x="2928938" y="3786188"/>
            <a:ext cx="62150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u="none" dirty="0">
                <a:solidFill>
                  <a:srgbClr val="0066FF"/>
                </a:solidFill>
                <a:latin typeface="Comic Sans MS" pitchFamily="66" charset="0"/>
              </a:rPr>
              <a:t>Des politiques</a:t>
            </a:r>
            <a:r>
              <a:rPr lang="fr-FR" u="none" dirty="0">
                <a:solidFill>
                  <a:srgbClr val="CC3300"/>
                </a:solidFill>
                <a:latin typeface="Comic Sans MS" pitchFamily="66" charset="0"/>
              </a:rPr>
              <a:t>, </a:t>
            </a:r>
            <a:r>
              <a:rPr lang="fr-FR" u="none" dirty="0">
                <a:solidFill>
                  <a:srgbClr val="FFFF99"/>
                </a:solidFill>
                <a:latin typeface="Comic Sans MS" pitchFamily="66" charset="0"/>
              </a:rPr>
              <a:t>des décideurs</a:t>
            </a:r>
            <a:r>
              <a:rPr lang="fr-FR" u="none" dirty="0">
                <a:solidFill>
                  <a:srgbClr val="CC3300"/>
                </a:solidFill>
                <a:latin typeface="Comic Sans MS" pitchFamily="66" charset="0"/>
              </a:rPr>
              <a:t>, médias, </a:t>
            </a:r>
            <a:r>
              <a:rPr lang="fr-FR" u="none" dirty="0">
                <a:solidFill>
                  <a:srgbClr val="00B050"/>
                </a:solidFill>
                <a:latin typeface="Comic Sans MS" pitchFamily="66" charset="0"/>
              </a:rPr>
              <a:t>citoyens</a:t>
            </a:r>
            <a:r>
              <a:rPr lang="fr-FR" u="none" dirty="0">
                <a:solidFill>
                  <a:srgbClr val="CC3300"/>
                </a:solidFill>
                <a:latin typeface="Comic Sans MS" pitchFamily="66" charset="0"/>
              </a:rPr>
              <a:t> …  </a:t>
            </a:r>
          </a:p>
          <a:p>
            <a:pPr>
              <a:defRPr/>
            </a:pPr>
            <a:r>
              <a:rPr lang="fr-FR" u="none" dirty="0">
                <a:solidFill>
                  <a:srgbClr val="CC3300"/>
                </a:solidFill>
                <a:latin typeface="Comic Sans MS" pitchFamily="66" charset="0"/>
              </a:rPr>
              <a:t> </a:t>
            </a:r>
            <a:r>
              <a:rPr lang="fr-FR" u="none" dirty="0">
                <a:solidFill>
                  <a:srgbClr val="7030A0"/>
                </a:solidFill>
                <a:latin typeface="Comic Sans MS" pitchFamily="66" charset="0"/>
              </a:rPr>
              <a:t>manipulés, trompés, piégés, incompétents … achetés …    </a:t>
            </a:r>
          </a:p>
          <a:p>
            <a:pPr>
              <a:defRPr/>
            </a:pPr>
            <a:r>
              <a:rPr lang="fr-FR" u="none" dirty="0">
                <a:solidFill>
                  <a:srgbClr val="7030A0"/>
                </a:solidFill>
                <a:latin typeface="Comic Sans MS" pitchFamily="66" charset="0"/>
              </a:rPr>
              <a:t> ???     </a:t>
            </a:r>
            <a:r>
              <a:rPr lang="fr-FR" u="none" dirty="0">
                <a:solidFill>
                  <a:schemeClr val="accent3"/>
                </a:solidFill>
                <a:latin typeface="Comic Sans MS" pitchFamily="66" charset="0"/>
              </a:rPr>
              <a:t>Ou compétent dans l’intérêt commun … ?</a:t>
            </a:r>
          </a:p>
        </p:txBody>
      </p:sp>
      <p:sp>
        <p:nvSpPr>
          <p:cNvPr id="88066" name="AutoShape 6" descr="data:image/jpeg;base64,/9j/4AAQSkZJRgABAQAAAQABAAD/2wCEAAkGBxQTEhUUEhQUFRUUFBQVFRUVFBQUFRUUFBQWFxUUFBQYHCggGBolHBQVITEhJSkrLi4uFx8zODMsNygtLiwBCgoKDg0OGhAQGy0kICQsLCwsLCwsLCwsLCwsLCwsLCwsLCwsLCwsLCwsLCwsLCwsLCwsLCwsLCwsLCwsLCwsLP/AABEIAMYA/wMBIgACEQEDEQH/xAAcAAACAgMBAQAAAAAAAAAAAAADBAIFAAEGBwj/xABBEAABAwIEBAMFBQYCCwAAAAABAAIDBBEFEiExBkFRYSJxgRMykaHBByNisdEUQlKS4fByohUkQ1NjgrLC0uLx/8QAGQEAAwEBAQAAAAAAAAAAAAAAAQIDAAQF/8QAJBEAAgIDAAICAwADAAAAAAAAAAECEQMhMRJBUWEEEyIyQrH/2gAMAwEAAhEDEQA/AKtwUXSoT5UPOvPptHVYcSqQkQbKLnLRgaxm91F0aFGUy1Z6ZVbFnsQZAnJAl3hPEnIA1NRuSrmrGPVhEWMaO0pSJ6Ya9Sk2UVBbokb0vmU4AXGzdymi2LKhrPdDer3D+FZnDM8tjHLNmJP/AC2/NPQcHt/env2EZHzJRePI+IyyQXs4qSSyD7crvJuC4baSSD8RDXD5WVRW8Dyt1ie2XsPA74OP1UpYMntBWaJzrHIzI1k1FJEbSMcw/iFvh1RorJcemNLaMaFsuRCxLSusurysj40SfqECn95bL9EBklihHRpcL2HZKV7FumqVkrrouQIxEb2WF63OkZHpkwSB1MyAx11kpUIkxNjsSLdAjKkCmAQewrUW6szCLJTIA5c8opItF2wvstEvKxWAbogTxpE6KNC7EdjkN2yxr1KWxloPa6GWKcb1jyjGQWhWWNAcxPFJYlJkY53QKsJW6JSQKbEWRjxHVIniht9GrmJpi8kldNwRhLXuMrxdrL2B2vbdWyeGOLlIlFyk6QUcTN5tIXZ8EY22zywAvHMi5AG9viqKn4e/aI3x5AJJZPu3dB37AAk9l6Jw/wAPw0UPsohmc4feyn3pD9G9lsM4TTlHVBlGd0ysquMJwTYD1b/VGw7jfMctRHb8bbkDzG/wRp8HBOgQmYKL7JZZZpl1hhR00FVGfdcR5Hr06j1W5agAXzet/kQefZVFNh+XZPspr7890yyCvCl7GoKxkot4JG7G1nW826hV+JcNwP1aTE7fTVh7lv6KqxXDXxPEsDixwIvbYt5hw2I1V7DWZow8iwOjh/C7/wATyKZNS6TnFwZx+J4bJAbPA191w1a4dQVTVAXoL3td93IA6N+34SdnNO4N9D0PnZcnjmEugcP3mO9130I5FTlGuDKVlG4FKPOqfkKQkOq0DTQzTPTjXpOAJpgQfRlw1MxISxqzfqlpGop0I1ZWSNUI2p18QQWssnTJtG2tUb6pmGK+wWpKR3Q/BOKHll6JWN1ysIW4WqL2i1UWLDogSOUDPYIBluuaRVBJSEq96nI5JSu1QUQOQ5HKjF6RgcrvBsEmqTaJug3cdGj1RUW3SD5pLYi16Q4haTC6y7mPgCoEga4tDTu4cu1lrHOCZGNIb42216q0cORbom8kXqzyDCMLdObNsOpOwXXYJ/qhdC97XB+oI5HorThbBGxNc1zS4uNzy06KzxbAoAzSC5PMbi/Nc35P5Cm3B8DixuP9Fxw7Zsee3vXEf+Ebn1P5d1aOnPT5haoqMNjawaNY0NHk0WCI6mHXVdMYeEVFFYu9sF7QokTz0RGwtHNbEYQoewrXIglQDERrdLmfp6o2LQ1Uuu0g80jhchAfG/a+l9srh+o+aBNUu9FKDxb72t/X5J4Pdk8i0Bku27b7XLf0+X5JqmlZUxuifzbcdRrYH0K2YCLOI1Hr6oEMAbK2Rp0eCO3i017q1HPZx1ZTljnNdu0kH0VXJuum4hIMrj1sfiBouekGqlFUyknYSnTYQaZqPlSN7G9GyUvI5MOal5moWYA9DaLnzWOChGbEFViSkztcCw1thoriow1ttlVYJiDbDXkripxBlt1cizzYhAL7KxMSSqorLnS0dDexZz1qMrbmLTGlQfSnom5JSjVOq44c4Vlq3XHhjG7yN+zeqMU5OkI6S2L8J8Pvq5LAERtPjd9B3Xs+H0bIWBkbQABbRRwbCGU0Yjj0A58yepTjgu/FjUF9nPKTZB7ySlq/VjtbaI0gtqF51xPx77CUsfE4gbW2KvoSxGqvG8u9oRe/Kw+iFh0RkkBbMSAQ5wvpYHpdc9jXG8dRoWFo8knguJR+0ysdb2gLe99xb1XBk/Dxp2pWXhmk9NUej1+KAaZtT8ku3FRlJvfKW3PQc15pXYrG55bG+R563JGnS66zg/CJJKcyOc5rXE5dBdzRoSb8r3Hooyt7OyD9FtPxMyP3jc/JAdxkw6MeN9QAP7K4XH6B7ZbAEjU+gU8JqpGEBsBf3DRb47rJaC3s9PwriJkhy6g/I/35K1lA3HNeeMq3Ei8Toza4dsL9CLkD+a/Zdhg+Z8Y/v5lb6MFq3aLVJUAWPK4+qLPTGx62VbK7K2w5Wv0sNynx9J5eHRTVAy37D49lUCQZ8l9PaBw8rXcPigzPzMJc8MZuXdAOyBT+xkfnhlc4sIzMc0t0cQMzbgaK3mroh+qXj5CXEQtIfJc+d1d4267zfcX+ZJ+qpiNVNP8AphfEO0yYS1OilyhLpSPAlglpwiZkCVyC6Fiz2oQapSSoYeuqJzyLGiJGxRpqh3VBpDoiS2TWIEYdEvO262x+igXqEZHQ4m46a61PSWVjQi66PAcEE7ru9xp179llDydIzlSKPhPhR1S8OeCIgf5+w7L1ikpWxtDGANAFgBoi00LWANaAAOiPlC6oxUFSOdty2L5fit8tVKoeGi64jiniV0Yswi/IKq2rFLniTEWwxkkgaLybFcSY8tc8XD769FX8WY3I9hzOJJSOFcSwGnZDLETIwjK8bEX0vre6nNqWh4tx2UuIUBEpsNCdPJGwnDXftEQaNTKz0GYZj8Lrum0jJCHZRa2l1qjw/JMx3Qn5tI+qg5bOmOG02GoOFmSSFrLsiG+guByaDzJ/quzqmhjAxgAa0AAdANAFy2LY2adzcvuEa25O6n++STZxnA9+Sa9zoNCG/HrqpnRFUW9fhUcw1HiA0KrKHBmNJa4OBvyJsrGKvaHgNN2kC3Ox6K0c9u9tbKbH8TeH0QAsLZfL+mqsY6SOP3dL9OvkqKbE7aD5Lf8ApElFCuJdPmASlbRNl20J37pVsxcmo5coJ6J7EaKOqkiaW0s7suYkg62uwiwJHXf0Vg2kbHNE5uoMUrSRzDcpH5lI4pQOqXucWEZXNdG8a3ytAym3UhM1RMcbQT4mtIPYvyi3wBSLcijqMG/p/wDClxF+ZxJVS5mqcqn7qvz6q2NXbOCb9D8DUbKhUybYxQydKx4A9mlqlitRGl6mK6RWNRzs7kSDZGqYNUAaLsgc81sdiesL0sxyK0IiDLigufZUuIcSCMlrRc/JXHAOAS1jjUS39m0+BuwcRz7hSxYJSLTyxR0vDuESyuaA0hp1zEaWXpVBQiFgaOSqsHrvY3bKAw38I7eaaxDEjy26rsx41HhCcm+jslcGpV2ONG5C4rFsesCuUq62V9zcgKjcUKkeh8QcTANswgnzXnGIVZLi5xu4pL27hsSUCQO3IKjOdrQyRW8QPuxUeFC8g81c4vq2yhguFWGZx1UlF0Nds6uLM6PwusQFrDqSoccxk0vsei1BmDQGkAcyVY0rZT7rmHsos74K0OGhDo3PeLlwIHYHn5lBwnh2ItOdt9efTskH4pM97mskjibGdXP1v0DQN9ijUtRO43ZVwk/wlpt8Tt8FnXoaNvp1TMNibHka0NHbket0FsJtlPoqaXE6qMXfG14/iicHf5d/grLCcUbONNCPikdBsWq6SxuSiUtina2mzJK2RAw8ySxsAm4W5tNrkD5qjNQAU3cvjIBIJ2IO1jdFbFaouIIrtcJHuBbcHW1rdAFy+IyWu0Aht9r66cyeZNz8laUdM+XKHvJNxrtsdzbnYKo4kYWTvafS3IclVRqNkck7dFVVFIsjN0xK9AZIbp8a0c83stKVqsYgq2nem2yqU1srDg4ChTqLZghTyJEh2V9UEg9qcmfdDLdF0RWjmk9gYQjgoTFtxTMQ4zARDJUNFSSGE9bAnoV9E4FljhaI7BlvDbovlsldZwzx9UUoDD95GNgTqB2KtCaXRWj3DGS2UWdoRsehWUE94C15u5ul+vReej7SqeRuoc09wqev41H+ycbnYD9E9xuzW6o6atisSXbX0CrK6XSwVZRVMpGeYnM7l0C6rBaRr7E6rmnLykWjHRTYdSE7gp+akFuy7GPC2gaBctxjOIYzbQnRKtsp4qMdnB4s8Fxt1QKeVxNr6IAkLnW1JPIalNQU7w4XY/8Ald+itk3HRzY3/WzqMIa0t8Z25K8padl/CbHsVy/7M5zbAkFIPrZYD4r+a4unoqSidLHgvtGEEhpzuuT1vb6IsXCY39tf0sFzjOJXObod90aDid4tqdOSLTNGcTvKKlytt09bpWqgyO9pHbNzHULm4+LDbb5oM3EbjY2KHixnKJ10eJkjUapCtqx6qpgx1rvPyUKo3N7+i1fIPLWhuOfMVd4efyVDStsO6vMOcTZrQXOcbADUnstHoZaWy4o5AzU6WF/RcLiPEMVRM6x1HhBsdQF6PiWDezoKkyOAe6CTxA6RnKS3Kexsb9l4Kw2eXbFwaD6bnz/Rd0MaSqR5+TJcrR18xsl45Ag0cpey27hy6hKZ3ZlnHxdC3ey+hnUjUodLTkjZEdRG9lCcbKwkFimW5ZNFaYZg1xqE3U4GLbKdIrTOUUjsnZ6HKUF9OQR5qsTnaN0tHf1V3TYACNkbDqXULrKVgAVKQh8rFRWXWJQmLoOGcNzuDrXsqWmp3POguu84dj9mzUeQST+EUxxtksUaWu0V7wxWkbqkrZw5yssLkDd0juqR0eKuzvW4p4dVwHGeJROkYJSTGHXcBvb0UcYx2zTYrg5ZzI4ucbq2PE1tkMuVPSPTsP4uwmIARAM01JY4fE2uVa0PGdAb/ex9r2H5rxWRgSskYSSwfYiyfR9BsxWleNHROPKxCWrMMp52OaYxexsRZeAtj6L0z7JpcpmfLIQ1rR77jYbk7lbH+PctsZ5qRS0+EgOcOYJHwQq6jMZHMO1GuvfRXeP4nTmoc6BxcN3ECzfQ81xtdizjMJDrY7HbLsW+ViQm/S1djPLFpUWrI77IkEmtirHEsMdTSljha23Qg7EHmCgzxC4cOag9aZVbMhYAdlY07C835LUcYdlAFzoNBcknYAcyu94f4Ic8B1SSxm4iabOP+Nw93yGvcLKMp6QzagrZzeE4bLUPyQNvb3nnRjPN3XtuvTeH8BjpW39+QjxSHfyaOQVjBTshYGRta1o2a0WAXGfaJxiKOP2cZBqJB4f+G06e0PfoOZ8iu3HhUFZyZMzmc/8Aa7xaHH9jhNw0gzkc3DVsQ8tC70HVeXMchySEm5JJNzcm5JOpJPM35qN01kixpqggiyvKKqY8glwvsb6bd9iuWkflaADq75DmVKCa1rck1p6YOcPVMOjBTktNrey80w/Fnxm7XEeR0XVYdxiTpKAe40Pw2SyxfA6n8nYUFUGpuerBauaFYyTWN2/Ln8E1TuOxK4pRcXTO6Mk42iNezNsknRahXbIQdkvPSEXTJk5RsLTFWJqsoVJHUZTYqctYLalFyY8ccaPn4haUsq0E5xl1gLbAuJ9Ffw1II0Oy4sPIOhTcVUbdCnSiFTaOjdJrqUOoxfKco1XPMnPMqL5NUyaXASk5McxGvLkmyRCvcqTQSQBqTsEHJti0HcVGKBz3ZWNLj0AurmlwposZT3yN+rv0R6iuaxuWNoYOjefdx3Pqq/r9y0L5fAozDGRC8xu7/dsI/wAzuXooulc4WaAxl9ho2/fm4pZziTc7lNUw5nZuwRVcQGCrnBoDR5nqT3/vqqh4vfsCU3WSXJS0bdD+I2ClN2x4n0VPhDKuniLxcuiY4OHvNLmA3B+my5HEeEKmPQMMrXGwcwcydMzf3fPbum38Vugw6kiiNp3U0V3aExsDcoNju45Tb49FxMuITPfndLKXfxOkeXC/Q30HkhlxxkPjyOPD2bg3hBtK0PeA6YjV3Jl/3WfruV1rjlC8p4O+0n2ZbBXPuw+Fs7veYeQlPNv4txzuNR6obEZri1r3uLW3vfongklSFlJt2yi4ox1tJA+aTloxvN7z7rB9TyAJXzpi2JPqJXyynM97i5x5X5Bo5ACwA6BdL9pfFX7ZUWjP3EV2xdHfxS2/FbTsB1K4y60nYpO+iEaoNO11koJaS3UjcdkqyEnUpGwjgkzuLj6dgiByC0rYKawDDXorJSEndSDkUzUXFNXlpvey6PDuIjs7XvzXDtkTDJrBNakqkBXHh6zhmJNIBBuFaVlYC1eP0eKOYQQbdlbt4nLtDppuNdfJTeFf6lFlfst8WxGzrKmxHGSGE36fmlKl5JJdqev1CqcWlAbbqUfBA/bI52ykG6rbQpqQSJWw6yiHarb1gE7rUh1CiCsWMTYFZUTclj+84X8m/qfySNPHdwHLn5DUpyN93E/3oqQ+RWNzT6JO5JutSPuVOI2ueydu2CqJ5Le9p25/BFe6zPNLxC+qnUu0RT0AQqSm8NpS+RjBvcAebjYfnf0SlruC7D7PMH/aKlt75Q8E+TNVJK2OWHEeHujfmdoHgBg6RxtDWX6aWNu6oKqbIO66n7QqwSVjmfuwhrBYkeKwc7UHvb0XPYRhomqoo3EkPdY3tfYkC462sme3RiOAcMT1slmizebjsB2XVcU4zJQU/wDo6KQlpYA65LnRsP7jXcg4XuOQ2tdd9ilTDhVE6QNGbRsbNvaSkeFvkLEnoGleA4jVvlkdJI7M97i5zurjv5DkByAARaoxe8FcNiumaxzj4nEG2tgG5i42N/Ll3XY8U8LU8VIwxOYSXOj+8aIjmGYZ2Ny5hYsO+/VcBw5j4pSXfeNcTcOjte1rWvcH/wCp3EeNn1LPvBJ7YABkjnBwAvckaC2w0AsV2Yp44xW1za9s55qTb0c/URmJ7mkglu5BuNQD9UuXg6gWQqma563Nyep5rI1wyavXC6WthVsKK2Fgm7rLrS1dYwQOWxKg5lslazUG9qotchNRgigFnTz3YQf3fyP9fzKoq+cucrWhNzlOzgW/EWVE8EEg7g2PmN1pvRkiGZbDlYy4ORsUrLQvbyUqYwuVMFRcwhQugEmFNqHdFjGiIBqn0Dj5D46n8vmpQHw+pUNmDuSfp9FJg8I8lRCk2C6KotFgpRjQp0AnGhTFFB0S8hWlwyBQ7k9AvaPs2pG0tJJUSCwZGXH4Z3Dz90Lx/C4M7g3+ORrfQkAr0vjHHBHTsoYt3ASVBHIGzo4vO2Vx7AdSlhrYzOOfUOe58jvekc57j+JxLj8yn+GpQyrp3OIAbNEXE6ADO3MSegCr2BL1cmlh6oLpi34+4odXVBcCRDHdsLNvDfWQj+J1r9hYclyxUpHKAKLAaKDPKBoFk89tku0XSthRtoRmqICIEEEkFhWBaJRAYokrLqDigYk1TuoBSCKMbRgUEIrEUANEbEJDFm2ldbZ1nfzC5+d04gYu33HdWkfyn/2Rl/iZdLuYG+yWnHVWs1rpSuPgSvoUc7O7VQjYDuovKLAkCb/ZByKiGW0TTEGQaomMqNgOw+KMG/JCm1dbvZHVF0U24qbdlCylyCYBslAkKK4peY6JZBQ3g9T7JzJDyLiB1dlIb8yD6J2KVz3F7zdziXOJ3JJ1KqLe4PVXFKNEqCHkdYXVXNJcpirmvpyCSeeZTJAIpeee2gUKiovsgNbdI2FI2wXR2hY1qmFqCYFsLV1l0QEiVElZdRJWMZdRvqsJWmoBJ3UgUNTCyAECKwoIKm0pkAYc3RBxFt4gf4Xf9Q/oEwwXCDUsJjcB+E/5gnfAIvXapHECQ09FixRkUSOdKYgWLEEAM0rAPGPP8lixMgAm6v8AimQtLE8QMkStg6f31W1iYAN5QJ9lixJIKCtHib/hVlns1aWIIItK6wudVWVExJWLEZmQFoTDGrFiRBJkLZWliIDV1l1ixYxolausWLBIuKxqxYgYkAphYsRATCkOq2sTAGqdyPK21z+H/uCxYqeg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88067" name="Picture 9" descr="C:\Users\Péchet\Desktop\DOOOOOOOOO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38" y="217488"/>
            <a:ext cx="18954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8" name="Picture 10" descr="C:\Users\Péchet\Desktop\DOOOOOOOOO\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5191125"/>
            <a:ext cx="27527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9" name="Picture 12" descr="https://encrypted-tbn3.gstatic.com/images?q=tbn:ANd9GcSbxW06PKtMX9yiOkhQGd8E55xaPSu_zlMnRtexXTx2E5T6-42Aa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3143250"/>
            <a:ext cx="2730500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70" name="AutoShape 14" descr="data:image/jpeg;base64,/9j/4AAQSkZJRgABAQAAAQABAAD/2wCEAAkGBxQTEhQUEhQWFRUUFhQYFBUXFBQUFBQVFBUXFhcWFRQYHCggGBolHBQUITEhJSksLi4uFx8zODMsNygtLisBCgoKDg0OGxAQGiwkHx8sLCwsLCwsLCwsLCwsLCwsLCwsLCwsLCwsLCwsLCwsLCwsLCwsLCwsLCwsLDcsKzc3K//AABEIAO8AxgMBIgACEQEDEQH/xAAcAAAABwEBAAAAAAAAAAAAAAAAAQIDBAUGBwj/xAA/EAABAwIDBQUEBwcEAwAAAAABAAIRAwQFITEGEkFRYRMicYGRMkKhsQcUUsHR4fAVIzNTYnKSFjSC8SRDwv/EABoBAAIDAQEAAAAAAAAAAAAAAAADAQIEBQb/xAApEQACAgEEAQQBBAMAAAAAAAAAAQIDEQQSITFBBSIyURMUI2GBQlJx/9oADAMBAAIRAxEAPwDFgJQQIQK9CZgFIcllNlACSkoyiUlWGlJCU1ACgUsJLGyn6Fs5xgRPUxmqykl2WSbENHJbHZ/COzG+/wBo6dAmMBwXcO/V190fetJHouF6jq3P9uvryOjW+xJMa6BZHHsV7Q7jfYGvUq7x9lRzIZkPe5x+Cy9bDXNIESTpyP5qPTdNCL3z78BJSIcI0N3VGF3BYqgO83xHzW82v/2g/wCH3LCW/tN8R810rFbJtxQ7MPAMAgyNQsmo4nFjIdM5iFpNjO7WLXCN9hieKeobGv3hvVGbs5xySdp7vsrinuf+oBWnYrPbEhLHLKDEaJbVe08HH5yo4WrxSxbdtFeh7cd9nHJU1rgdd7t3s3DmSIATIWLbyQ4vJodgKRio7hkPRS8JeHX1cjkAnK1anY2+4CC+NOJJVZsM8urVXHUiSsclu3TGrjCKja7/AHT/AC+SCPasf+VU8vkgt9PwQmXZV4na9nVez7LiPL9FQitbt9Z7tVrxo8Z+IWTKmmW+CZElhiCUklG5JKaUElJRlAKSoJUqxsnVNPMxIU3AsINYyZDBx5nkFs6OGsaA1ogDkPmufqtaq/bHlmmqly5fRVYXhDWDgTxcWyfSTkrylT4Z+P5J2hZg8cwnGgh0Gc/SVxJ2ym8tmyMUlhCi3MCNdOimMoCPgolB8OIPD9SnnmTvDQwqAx5tIEARmmatg3jBz+SfZWBk8vjPBPUiOOisnghmK/0+Q95Ok6eOao77C3U8z/0ulPflpr0UC8tw6chl059Vsr1s4vkW6k0c1ISg88z6lXON4QWkuZmOLeI/JUrWkmOJXXqshbHcjNKLi8CxcP4Od/kUl7ycySTzOqVXoOY7deC08igy3cRIa4jmGkhM9q5Kh29w5h3mOLTzBVl/qS4iO084EqrNB3Frv8Sklh5H0Kq4wfYZaHK1ZzzLiXHmSn7DEKlEk03ROqhowrbU1gMvsfurl1Rxe8y46oJhBWSx0QdF21su0tyRqzvD71zIrtNxS3mlp0IIXHb63NN7mH3XELFoZ8OI21eSI5IKceEgroCGIhPWlAvcGjUlNLS7JWftVD4NSdRb+OtyJrjulg0tjbCnTa1uQHTNT6dPKc/PJQy8+WninN+BmYPIwvMSbk8s6aWFgkAxBB+Mp2tVBAI9FUV6rdJE8CCo7boQQT4HqqNl1DJoBumDPTr4JloiWnhMdRwVbQfIj5Hz0UmlX0OsED4qMk7GWFIcRoDA6kCVLzOfhlyBUI1MjHMEecj7wpYrd53Uj4D8lZFGh2s0Ry/UKO9mWflP66pxjgTGsH8wiMuGeQ4depVihX1qcgmNP1MLP4Vg83cn2Ad7pPJax9KP1yE/gq2oXAPLMjBjz0TabZVvC8kTipIq/pAsoLKoGo3T9ylUcVFtZUjuhznaAqbeU/rNkftgZ8e83Vc8fVcQGkkhugnILrUx/JBRfgyye15Ol7O4j9YpF7mNEEiBnoqyz2lY+v2T6QHeLQ7L5QnthB/47v7nLEXriKzyDBDyQeWaiupSnJEuTSRf3l92F5UaGNc1xaCCNJA0VltrbMFuHNYAZGYHNY5td1Sq1zzJLmyfMLb7cf7Vvi1XnHbZBEJ5TOfoIggtwo7Kuc7e2W5XDxo8fELo6zm3Vlv2+8NWGfLiuNpp7bEaZrKOZOCQQnXBNkLtmRiYWwwU7tJsfJZKlTJIA1JyWyoWpYxrTqB6LmepzWxR8mjTfIsaNSPHipZq5aT1gAKstqcHoFaURnpnw6LiZNpV3dEuzIGfROUrQZaZaqbds48uUKHTdmZSp8M1VRyiW2iNY004Jw2/GELar5qZE9FCGuBFp5H9eSe7Xh5lO1aMgwqm6rFhEj9cFORUoFtQqAR6+mikUXyR8yqG2vxxjw/FWYvssoJjTgPEq0ZGdwY9f3IEgan8FBZUkT6JDcyZI+KlUYLDB6qU8kOG0LBcVbUe+jugQOevPJYTH7Psq728JkeBzVhTuewvd8uy3u90DlK23q0qhZUpva4xBAMld7Tx2SWOmjDN5RcbCf7Z39zlhcQ/i1P7nfNbXYu8pttyHPaDLsic1ib0zUeebnfNNoT/ACyKy+KCsx+8Z/c35rdbdf7Zv9zViLH+Iz+5vzXSccsW3NEMDw05EHwUah4si2EFwzloCC1jdinfzWfrzQTv1Nf2U2M3KbuqAexzTo4EJ1GFxE8Go4rd0Cx7mnVpI9FHhabbuy7O43gMqgnzGqGzWDT+9qDL3R95XWt1cKqfySMrjzglbN4L2Y7R/tHQfZH4q3uqcqSolxVBMcl5iN89Ra7JGqmOBI1y4HJPNdy8yojK0mBkPBOOqCCP0U01Ifqv3gR7IHqVBe6DkISzdcBlwniiOY5pE3yaqkLa86ifuVpQeY/NVtGkfEKbQZGRnzlVTNDLGnXGhUG8tQ6fgpbWDiJ8c0KlMf8AWitkUyhpYbLvv/FWjbYNbkFLbb9fkEl1IgIzwQsZKyqI0U+i0BpI4xKh3BT9q/IhTW+SmoXBidoR+/f4j5KuVhjzwa748PRV69dQv24/8OHPsCCCCcVDS988z6ptGowA52zvtH1KCQEEbUGTsaMIkoLzqNZR7TYa2t2Zd7pJ8eiZDYEDgrTFtGqkxC7bSYXu4fErm6p2WWKtf0iksJ5ImOX/AGVMx7UZdOqoLTEHOA38uR0kKH9ZdXNQu1cWx4Topt9uNbDiRujIjPMJs6Hp5bH35OnpYKVOScy7jTp4py4q70QFVW2e8Z4ZeasKEZeQHohvgqoYkSGM0lOdoBqgq+7JmBKz9mlvBZ2+IgacOCc/1BTmHZFUNC11JIA4lxDR6qNdVbfTtAT0GXqrqOSjkzZW2M03ZBw8yp7KgyzmVzik5rSCDkdFrbGu5zAQCVD4GR5L36wAg+5GmSzOJYiWeMKlfWr1T3SfiYR2EsLo2dxTnNN2743zyB+An7lnqGIVKYh/hMKdcXe7RqOJ9poDfFyZRDdYkZ75+zky9zV3nF3Mym4QQXsUsLBxG8hFBGgrEBIwEQRoAEIINRoA7GjCEJQXm0bCvxbRvmudbY1X9oGn2Ylo+a6Ni2jfNYvbG03qbXj3T8Ck6SyMdct3kVZ0Uuz7BFQ8QAfLinrqwdUdEw2Jk5qBg912dQE+ycneBWloNjImW+4eIn7lo9Trkrd3hnR9OtTg4Mg0bXdoyMzp5DJOUag3oHAA+qkXTdR6Roq3DmODjMQuZng0zXuLyi2eaavrJ5EtdA4ktk/PP0S6dSFY0qvCB5paLOOTJ3mCk51KhdIMHgPJR8P2cDS4l4MgwIJzdlnMfordCyBGRjqAR96coYYwaknx/JPjNpYRR1pvLOe/sV7TBBOY3Tw81vNngGs3eSev3D2ZAAUbDGHeJBVG8sbCGEZna22ebmW5N3W9Oaz1zXr0qsU3OB4AnXllxC6Ti9j2joORjunkfwVQLB7DDmkdW5t/JXjJLhoXZBvyRcPuTcNIeAHtyMTB6pG0mQa0aDh5LQWlk0d7jz4lQ7jAu2eXudDdAAM8uKbo7YV2759Iy6viBj0trCdAT4Bbm22dot93ePVWNK2Y32WgeAXSs9arXxWTl7Dn9HCqztKZ88lNpbMVjrA8StyiWKfrVz+KSLbEZOlskfef6BSqeydPi9xWihGs0vU9TL/InaikZsxRHM+aCu0Er9dqP92G1FohCOEYC6SHFfivu+ap7+236b28wVc4r7vmoIC5V8nG/cvBSRy404JB4aq5wS69xx/t/BN7Q2u5WdydmPNVj2kgxl1XrLYrUafP2slaLHXNM1l80CIUFmRUaycd3Mzp8lNaV5iSxwdrdu5H2EqTa1Y1UKjUSpzlLYyJf0rrJJvcUDGzx+9VIuoCVb0JlzszGQVkXbRCoXTapc6oYcTl0A6KzwioGvHelVGL4WK2YO64DgcjHMKloipRdBcSOH5K+36Icjo+LXIDQ4EHdzd4f9JynXDgCOKy2H0n1Gu7WQ1wyHHTVTMKqlrSx2rcvJUkCw0W1V5JAGpMDxV1TsWgBs5wqXD+9VZymfQK5u6ZL8uStFLbnGTnax8pESoyCQjbTJ4FG5pBz1VnvRugDIpVdSm3ngxdlUjFM8inrxsPKmtqbrG5ckQpTk030Rgq4QAnRS8Rb3vJP2MbuUT1URpzNxyGCsQUq9ad7P4IJU4OMsATIRgI0YXbGFfinu+aggK7q0A7XgqnaG4pWtB9V/ug7on2nR3QPNYbtNKc8oq0YfbzEKFMs3qjd8atGbgDxIGipsLcyrSfX7wpMcGzu+048BPDqsRiLn1am8e8+o71c45D4rudns0G4aLZo7wYHeNT2j6ldOq6yqnYiIwTkZJjoCeo1s0i4bl8FCLyCubLk6i4LUuCWwyodKtIzT9OrCVgapBVam48FxyGg6pNTaNjdXAdJCXdMD8yJHFMVrdoHdDT0IBV1gsk2NN2nY50NG9PUJyniNvO9VlueQ4T4qMKVq8xVZuO0lsR6Qjr7L274P1mG6xA+Y0TEl9h7/4NDb4gx4lrgQhc1hvsLeIIPkqRmDUmti3Lhw3i4kO8irOwobrBvZlJkHKZfYSe9PJXwvjGnmqzZ6y32OdMZwPL/tWv7O6qFC1cxOXqG3YyG50mSpVO+IEETCX+zjzRfs481WNd8XleRGGRaj5MlPG57oEaJ39nHmh+zjzChVXJtpdhgZua28RlCcoXDQII80r9nnmEPqDuYVlC5S3YIGrmtvFBO/s93RBUlVc3loMEoI1Bv8YoUP41amzo54B9Nfgsli/0oW1ORRa6sefsM9Tn8F1i5sMVxKnb0zUrODWj1J5NHErh22O09S9qye7TZPZs5A8TzcckxtJtFVvKm/UMAewwE7rB0nj1VMVZICRhV2KVanULQ4Me1xHgfmvQuGXbajGvYZa8Ag9CvN5W9+jXabs3i2qHuPP7sn3XH3fAqQRu9p9m94GrRGer2Dj/AFNH3LB1WahdmtKkhZva/ZwOBrUhDvfaNHD7QHNZ51eUaa7fDOdUjBUgGExVaQUxUqkLPg0bsFxROSDrZyq7a7IKvbfEhEfoquMD4SyinusPcTMT5IWuEO1cMuq0bbgO46cOaN728CrZ4GbYkSg0gcoQs6T3vbTaPad+c+A1Sbq9AIA1K2Wy+F9m3tHjvvGQOrW/iVEIbmZr7VEt7K2FNjWDRo15niVIQhBbksHNfPIAlIoRoIAjQQQAIQRoIACCCCkDy1Unjx1PNNhSHBR3HdOeisQOFBIbUadCEolABOQY4ggjUacxHJAooQB3b6O9ofrVAbx/eU4bUHyd4H8VtwJC83bIY66zuG1B7BgVBzaT8xqvRdlXD2Nc0gtcAQRoQdEEoxW1mzUE1KY7p1A4H8Fia9vC7hUYCIOYKxm0WzQJLmZHhy8CkTrzyh9dvhnNajI8UimXuIa0FxOQAEkk9FKv5Y4seN1w1B49RzC0uxLGtaasAuJME9MgB5rPLKNUeeiRgWxtTuvuam43+W3Nx6E/gtXVwOi5oYaYDRx0d66qRQrjLi8jM8kb7bezc4+EwFTJbnyzE7X7LVaUV7H3CHOYe8e7mC2dfBO4D9JlFzQ26Bp1BkXAE0zHHLNvgtoGgewdNR+K5j9IeyEb91QB3darI9knVzRy0lOqnjhma6t9nScNxu3r/wAGtTqdGuG9/jqrBeXSCCHNJBGYIyI8CtXgH0jXdvAc4VmfZqTvR0eMx8VqwZTu4SgsfgP0iWleA93YvPu1PZno/Ra9jgRIIIOhBkHwIUAKQQQlAAQRSiQApBJQUgeYoSSlpL28tQrEDT7QHUIxRAyCepPn70bgpAY3EW4U7CMKAGd1de+h3aDfputXnvU+9S6sOrfI/ArkysMAxN1tcU6zNWOBI+03RzT4iUAelgq7FMRpM7jiHPIkMBG9HM590dSsztDtp+7Asoc5wBNTUNBGjRxcuQXl3cU6ri5zi5xkueJcZ5kqreB1VLm+DpeO2X1lze0phrQdQZqRykHj4KZQsWtlze61u6ANNABAHFc/2Y2neyqO0Mg5DIDOVsMZvN4sr0yWlsb0e8B0PELJbJuR0K6XDhl2LvdLnOyPATwWKxnb91OrUawF4yjPIGM0vaavUdRFSlVbUDpDoG65p8JKxFCjEzmSDmc81XZ9hKa6R0/ZHaUEfvHjecZJJjXhHKFuKL21Gy0hwIgjUEcQuM7Lim5w7QCRzXVsEqNgQfASAEtcPBaUcxycz2/2P+rE16A/cuPebxpOP/wcvBYKvHA5r0ljlmKtJ9N3svY5p8HAifKZXnfEsNNGo+m4Q5riD1jitlU88M511eOUQ2OWhwHaq5tI7God3+W7vM/xOnks/wBmU5TCcIOtYX9LDDAuKBaeLqZ3m+O6cx8Vr8L2stLiBTrs3j7ryGP9Harz+1qXuIwGT0wCgvPuF7RXNvHZVngD3Sd5v+Jla2x+lOq0AVqLXmfaaSzLq0yPkowTk6sgq7A8YpXVIVKRkaEe808nBBQB50IQSiEQVyBmo2DvDXiOadY4ESEaZcN0yNOI+9ADhCCUDIkIiEAJhAJSSQgDdfR9XFTfpES5veb/AG5AiOh+a111s9SrwKrek8c1ynZ/FDbV6dZvuuEj7TTk5p8RK9A03Me2m+nBa8BwPCCJBQy8ZtHJsT2HNvXaQd6nvA56xyPwU7siBu8IMDouhbQWbXUX753QRkeIdwjmZhYGxeZc18bzDB8lkvjh5RvovcvkU2C4fUfXqMjuhpdHPdIBgcdVT41bBtUto94D2oBhruInit0aDmHtGDdfowZzDsnE9D+oTBwkAQGkKjs9uB04b57jCWb3SSAWluvgul7K2zWwXOc4nqY8gs5d4Q4wYPdgnIZjitTs1ZgMAMhw69eSTJpssvajYNaC3MyuSfShg5bUFZo9oBrvETn6fJdXt6kZKs2nwltxSew+8MjyPA+qbF7XkzTjuTR5+Y1HRHFSLy2dSc9jsnNJBHUZJmk1bk8nOfHBIagjaEakAgm6urfFOBN1vaHmgDffRfiXZVarTo6mDHVrgP8A6QVHsm4Co4umAwiRzLmn5AoJbkky6i2jPkJCcSHBMKACBCSClAqQGJ3D/Sden5J8oOCYpu3DunQ6Hl0UAPQm3uQqOTaACJXX/oe2iDqTraqRNE71Of5bokf8TJ8D0XIIUnDr59CoKlNxa4SJHI5EeiGTFZaR2bbbaOjTdM75ZPZ0yci77W6MyOp8lznBr+s6rUqDvSS555HkPwUAl1d4De8XakyYHEuPILcYXZC2pNMd45sacpPF7h+uSQ1+Ts69sKtNHanlsssPv21ILjO7HmY18p+auqddpHDWFihYvaHPpHeGe8yIIni0DXwVlhd8HZzyPmYWWUHDhi4zUlwaOrQaQ6OSp7e6dTqEdVNpXsiMtR8clCxRzQ8nmfmEmX8DY/TNDb3swp29IWSta/IhW9hdTlM/BXi8kTh9HP8A6UcF7OoKzR3akbx/qHPxACxNJq79jWHNuKL6bxk4HPiDwI6ysDY4PZCoKLrd73Fwad+q4O3iYgBm6Bry9VrqsSWGYLaucowsoldbb4B9Su6lJs9nk6nJk7rgDE8YMjyVJK0mUMJlplxPLJOOMAlN0RDfigkvMFvWMDg/KTIP3IKk+tAIJMqIyeRsbZJYFsKJwTVu7JPJwkahGECilBI4EiuwEZow5IqPUgR2O4HyPNLSXNlHTdz1CgA0RSikoA2H0f1aY7XeHfEEDi8cGjoDmfFaWs8uJc7MnXl0A6Bczwy9NGq144GD1adQuoW1MFpqO/htjL7bsju+GY8ZQsdjFJvscwaq1rv3nskSxv8AMI5/0fPwGeV2j2jY26LmQGuPec2N3f6AcMhnxUTaTGHOrkAx7pjKP6R5LNYzq1Im8vazo1abFLtf9G8tcX3sw6Wu4gzBR1cTc/J4kc9DlosBbVnMzaSPl6LSYPigeQ1wh/DiDHySJ0Y5EV6jPDNFZ1oIknwmFqcKvQYAEfBZugd4KfaNM6peDTvysGwFz+uCl4bgjHVW3D2DeZ/DMZk6b3WOCg7P2Xaned7DY/5O4DwWprVN1pPIfJPqry9zMV1mPajkf0ygGrTdxzHkAPvXNyFr/pOxPtLltMf+oEu/uqQY8hHqsg0rUZhq5PDmotxc+61HfvIMfrNLtKQGakgbpWU5u+KCsA5B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88071" name="Picture 15" descr="C:\Users\Péchet\Desktop\DOOOOOOOOO\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4797425"/>
            <a:ext cx="1706562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2" name="Picture 17" descr="https://encrypted-tbn3.gstatic.com/images?q=tbn:ANd9GcS2OVA7scwXyHBnefcN8sTvi3jMesNEq6b90PD48MPBw1Kykyfz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75" y="1785938"/>
            <a:ext cx="303847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73" name="AutoShape 19" descr="data:image/jpeg;base64,/9j/4AAQSkZJRgABAQAAAQABAAD/2wCEAAkGBxQTEhUUEhQUFRUXGBQYFxcVFRQUFxUUGBcXFxYUFBQYHCggGBolHBQUITEhJSkrLi4uFx8zODMsNygtLisBCgoKDg0OGhAQGiwkICQsLCwsLCwsLCwsLCwsLCwsLCwsLCwsLCwsLCwsLCwsLCwsLCwsLCwsLCwsLCwsLCwsLP/AABEIAQsAvQMBIgACEQEDEQH/xAAcAAABBQEBAQAAAAAAAAAAAAAFAQIDBAYHAAj/xABCEAABAwEFBQYEBAQFAgcAAAABAAIRAwQFITFBBhJRYXETIoGRsfAyocHRB0JS4RQjJHIVQ2Ky8aLSCBczU3OCkv/EABkBAAMBAQEAAAAAAAAAAAAAAAECAwAEBf/EACIRAAICAgICAwEBAAAAAAAAAAABAhEDMRIhBEEiMlETYf/aAAwDAQACEQMRAD8A5U1PASN0TwiRPAJwC8EsImPBOSJQ0lAIhTSFP2XEhI1oOWPT7pXNDLG2VqjcFSq0zmAjW43IAE+JEcyF40d0SWQP7nf9oSf0H/kAOyPBNaw8EYqFunzCj3G5Eg5QRgehCPMzxNFCpVwhU3Z4opabMCTuwOpAlD6rCDBzTJi9+yIrzV5wStRMPAU9iH8xqiardzsmq1CWhY7Ok3IzujwWmaO6gtgbDQi1WsGtxXDZ6AGvVZ+9XEUyr96XkJWeva3SxFLtCSdIylQ4lMXiU1dxxBpmSeE1mSeAiKKAnALwCe57WCXeAAmTwQboaMbFZT1OAUzKzYIaJdwzPiobGypVdl8sG/crc7P7MDVuBzPFc08h2YsFmVo3W5+Yw5wjFi2VDokPdyAIg9cAui2HZ6myCQPIIyyiBwU3JnUsMUYSx7DzmwNBGu88+sIozYRhzJjoM/LFbJjuKsNdwRSsEqXow42DYBi0HwA8UKvL8OLO/RzDoWHI+i6fvwFTrCVmq0aLUumjge0Owdoogup/zmDgIeP/AK6+CxjicnDEZg4EeC+mLWRksXtNspRtMuI3Kmj2j/cNQmjmr7CZPEvuBxgBTml3ZmfeSK3tcNSzOioJGjxi08OhQyrSI0w5LoUk9HBKDj0yJqJ7PNmsEO3CM+iJbPf+ohN/Fiw+yOlMrANCq3rbTu4Kq55MBRXrgxcFOz0DO2yvJVW2/AleZcpLzpxT8F0R6aIS0zOrxXk0ldRzB1mieExibaKkCFmKlbJv4oMEkSdAvXZZXV34joNAOCGSSZ8AutbC7O9nSFSqO87GOA0UMkqR14Ic5V6L2zGywaAXBbmy2JoEAZKtY3RorlOsoKj0JJpUhXiFEXKaq6VWe5FgiShyc2rGv2VTtOZUb645eKXkNwLxtUuiR5p9SqI1HmhX8UJ4cgMVG+ueJ/6fqjyF4IhvCoDxx5whj3Hdx9hWLUecf3EfKEOq1mj844YgkesqUi8dFG3U2PaWPALTmD6hc/v66uxkflzbM4jqt7aXA/C8OOsH75ITfVnFSm4EY6cijiycXXoj5GJTja2c0eeE+OKLbNslyDVjiVoNlW4ruyP4HkY18jYWdgkSoNoIDVco0sUI2hcQuNbOx6M+wd5LfVSGQvUDiqd81JwV4K5EpuosESmylKaukgaFmSH2irvOgYBWqzob5KjZgS4Y80GKjUbJXWKtopyO4Mcs4XaKTowXM/w9YA4u1yC6IHriyy7PW8WKUC612Ce95wOSqNcrlF+g8XfYKd2dDJ2Pw4ev7KFx9wSn9qBlJ6CVXFYHj4mE4iI6pPA++ahc7l5/QKZ1Ruk+qhqUhx8wlGRE2qOk+8U4U54+ngmNoGZw/b7pXOI9xisZj6jGNGQJ6STy4noon0qh+EBg4ucAT0AxUVa3NpAkwD8+OKzN8bVCCGk46zGEZBbYr62EL2s/6mtdH5mneI55AhBLSMMDI46j7hAmXm4vBaT1BjHpqiTbZvDnxiA7jho5I4mU0zA37Q3azwNcfNENlK4Dt2YOnNO2uoYsqfqBB6jJDbiE1mDIyD5LuT5Yzy5rjkaOpWfJZ6/zijba4jD2Vn72dJXMl2WegOMELvGpJROqYCE2tuqviXdkcmiiUiUpq6CQVtxwCgpSCBxiVJaX4iOCa3jJ8fQICm62GtABjmMV0amVy/Yx0ETrifuulWepOQw1XDl+x6/jfQvUWg4qcN8lDRKmfVjHhkOLlNIu32TdpuwCY5DDzVSveFNggROOZk+az173mZIbvbxOmnIoMynWqHvu1nB2Q6BUFtGpqX+3w1IxAPPlzVqy194+fjggt32HjrnIRyxWUNiMgCOaBuRLWtUDLyQ6rbBPmrVvZh9lkb9rFkDKTHBBvsNdFS+ahe/dHe+vBUhs652LzHLL1Rqx9myiKu8C52Y/MDJEOPhMDDEaoRb7ycR8baQOrsz/AGtCooyujmnNbZ59002ZESNcTCrubBweDjOXvmq1qs72AOLw9pycPodeihpEyCeXihKNbMpJ6I75p9rReAZLDveWY9Vk7LV3XNcNCtvXbuVyKTTFUNALyCJA753QNdAT1mVjLzs5ZVex0S0nIBo8AMlfDVcTmzpt8jdU7VIB5KlbHyqd0WveYASMMFbrNkKLVMydge1uwQi0PRu10oCA2h2K6MRHJshSFKkKqKEHsxJ9lSub3ROH0GMAc/un12Hwzw6KNjsDhIIMjn1SsUL3NaS0+S6lcVXeYCuOUa2Rz068+q6jsRaw9kZkaLlzquz0PEl6NU0xqorY+YA1wEEjqVI4IXVtlJj/AOZVYyYjecJPRuZy0CjE7GR2mzAkYnDONTzOqpWq3spncaC+p+lomObjorl53owUh2RDi4ndduuBjjDsRlhhqhF52H+np7k94k1i0AuJMQIJxAkwOMK0Ypvs58k3FdIU3pXGL6Ra05EOH0wVyyX3BkEkcDnPCOKz2zocynUFQw0iI03uX3RK7AGkbwnpmTPEpJJJ9FMTco2w7ZbRaq7yGBlFuESO1e4csQ0GeuSZtds9WFBz9+pUO6Qe82QCQSWtawQYAyPHijtw4ASIInxBP/KP2xm9ScOUrRj7NOWkz52s9qcSGuc8gYNBc526ASYbOWJPmj17WE1R3IAIpwHEywsz3QDBkcZzKubT7PAP7al3ST3h+Xe/UOEqGy2Oo4SQZ5SR4Qn/AKfhN4E+mVqFgPZbhmGknkCq9ns794U8CScOMcFprsuKrWdABjUuGA8DmtjdmyzKPfA3n8YgeAySW2PwUejE17tI7PeGLTOk/CeXRYq/rJvEv41HjGMxkfkuvXqN2d9uh8lzC96c2YuGsuw07xPohCVSQcuO8bMpSqOpOIERyyRux2wugR4oMWSyfzAnDlElR0q5bkSuuUeR5SlxNdbKDez0WItLe8eqvVbzeRCHudK2ODjs05qWiOEkKReIVRbCFZ56DTRQUMHxkMVZtIndCfaLsLTi4E4EgY5gQJ8UlpGSb7RTp1DJ4ZwtRsjaa4cOyc1kndJI3iOe7kgX8OQ0iIJ+6134f2eXu5e5+ZU8z+J0+LF/0SNY7Zvth/UWmrVn8u8abf8A8tMK5Yrgo0oDWmAIAOMDPM8yUQa2B7lSULNJ3gZ0iSRC47Z6ril2U3Xa3Rv/AAmVLMAIxw9UcFI5QEv+GTiZx54c4Tkmv0x9SwSZiPuiV3XYJBdpEfujv+F024l2PLE+ZVWpaA0hrcXEwBz4oMeKvRespBd4CByU9qtRA+UKGnZS3vOdidBoo7RUBGmCZA6A19WPfpkNMF0jHDNZKwXhaLFUDbVShpMB5BLCeG8D9UT2svc0QIzJ8ggdPbHtqbqbg2o0jvAzEe9UK/w1q6s6JZdo8g1jB0E+q9b7xLzLnOnkSI8AuYbI3tFTs3ElmhOMAHD5LoFoAIkYhBp6Y0VDaKd63qexqB5kgENnMzOfRZC0UxDWH8zMOZjEdUTvdxM+wg7bRv4cMRy0KShpVow7yWkg8TPoopR7aixQ4OGTpPjqgK9GEuSs8DNHjLiMcU0BK5KE4qPAJ9OnKY5WbE3AoN0NFWy5QaN5u8ZxHkjjbEd5zj+V4EEjhI+iBUytZczhUZvATUGYJ1EbrsVDKmuzr8Rp3FgC8AWuIIxOXAD2UQ2PvDsqpnIq3fN3OFN1Z2LjDp0zGnADBA7JQf3XgakeMJbUo0O4Sx5LO0UnEjA8FIx8ZYFVbgk0WF2BgTPFWw3HJcrPSUrCljtEESPsYUlorEmfJVmYTqlqvhpPBUjqhGldg687ZugofczXOmrnnu/WFQv2qaj20h+Y4/2jMozYzuMDRgMgBpyQUbY0pqKor2i86hcWyG6YgknwwhRPtBAgOnjordRm/n6fVVLZYO4THNPxVEZZPwxm1lKpWAAYYGZJgLPWewFpIPyy8V0CtZjGRIPvJAbdRa06ASjdKibjKTtAqwVBTMAdPutHZb5LemGCzduqsaMDkrlwu7QFzp3dOfMINewcnHo0NspiozeZkZ/ceay57tTHCfVbC4KeD2mYkub9R6LLbSMipA5+/kkqyjm2h1rsor09wwDp1WGtNIscWuzBgrZWe0w2dRjwWRva2drVc+IldHj32jh8qMen7KiUJqcCuk5BHlWbG/BVCVNQKEl0NHovMKKXNbjRqB+YycOLdQhDCrNErNWqYkZOMrR1r+HpVbKJhzXTBzwOiq2S6aYpiADDveHiEB2Fvksf2D4LH/DOjuHiuh2iiNx2AkQcFxSi4uj2oTWWKkRWAwFcaRBVCzuVknIY+HoVJj3RO6pCrWmt3YxSuPv0SFgP2TI1gG7WBzn1XaktHJrT9TKLNqNcM49+irfwm43d0JnxxJHzT7Dc7SCTMk/qJ8hOScku5dk4vJmQxPvVVrReU4AgeR+Q8FL/AIIzh5klWhY6bWkbvl0RR0p44ozNvqvcIaTiNcEAtd01HCN8AcwTj1WytO7BgfVCbc2WwM9VjSzRaoxlW6mtMvO+6fDwCIWdwENbxx6JatHGSlLd3HXJK3Zyyo1FmfusJB0M9c/qslb6m+d7r8kfs9skfLwWcvEwMAIk/NaheXQM/iIlZpyL2h+Z6oMurEqOLO7aFSpsrzyqkBpT2uhRpQsEJMCs0VXYrNMoIRl2w19yox/6XNPkZW7t22VIbm67e3nNDgNGkwSeESuegqG1jupJ41Ls6fH8mWJNL2doo1DAjiPVWnO6rK7L3jv0WEnGId1GB+/itAK+K42qZ6ifJJl4HGEse+arU63kpWvjELCyH1G72EHVS06JAMHD7JKbpzEevVTvGk+8Psmony7I2s+i9VGaRr/f0UdapgEKHTso2ily9yglpZE8/P3gjtYa8fohlrZ3Z4Ih6M/VALjw+ekFUbecC7h949fVT2t+6/6IXedozHUIJEJyJ7HacXcDBHWPuhd6V5OCbRrwCqNd8lUS7Jcira3d0oartsOQ8VTIXTFdHNN3IRI5OTCmEPJF5eWCEablapOQ9jlbouWJMugr0SmtKc1YyZoNkbTuudTnB2I5OGfn9FrGWgrAXW+KrDzC3D2EHqPNcmWNSPV8SfKFfhfp1lbpvyklA+0IhXLJaR0Uy8jRUHCMTj81Kag4++aF06vuVYFoRJMnNWDz6qOs6MTGnjKpvrkZ66pgtcGfonRNssV3YDWcJQm01t0EHp+5T7TacM8B5ZoXUrknDDXHVZobmqBVvZDp5Yz6LOW+rJgI9fVckQFmnCCmSIydjCVGVIVE46IgKNrPe8FWKuXpZnsfDhGAI6EYKirrRzPbHJhSpCiAReXl5YJK1yt0XKkrFErE5IJ0ypAVXolThYUmovgg8F0W76gr0WkHEDDkVzZpW0/DWy1K7q7GH4GtcGnUyRA4ZKWaFq0dniZeEqemEW8DgRmnMpqzaqXe3og5OGWI4pgbquU9RlylkCV7p6plMSrQpIkmhm+o6rwptzDpmoKrICKZNxso1SOCrVgMfeCmrjHFVbS7BZszhQBvEoI9qNW4EnBDqrITpknEoVAiezl2dq/fcO43Hq7QKCy2F1Wo1jBJPuVvbHdQpUiBk0Yni7VOkJJ0ZjbmwTTo1owM03ciMW/KVgqlEhda2ipb921xqwsePAiVzAiQrR0csumUEhV0tBzCa6zhEFlNeVg2Y6KM0TwWDYilpFRKSkFhZaCFBynLlSpuhOc5EWiy6qui/gZW/q6zeNIHyd+65gStp+Edt7O8qQJgVGvZ4kbw/wBq3oaL7R2zaTZsVpfSgVNRo/8AdYapQLHFrwQRmCuu0e8OYQ++LlZXEOEPGThn+4UJY77R3YvJcfjLRzZjFMCp7yu6pQduvGH5XaHoePJV1B9bOzqStDt8dVXrHklqjUqpVq8UDcSK0KhaR4qxVcSoKoRFaBVduenvNUm2R9WoGU2lziYAHv5o5Z7C6s8MptLnHCBw4zoFvbg2cbZW4Q+u7N36R+lvAeqeEbIZJUCLl2bFmbuNh1d/xu0aODeSs7SMbSpCm3M5rV0LIKQLji45lYLaC19rWMZBdGkcuwTeLSbHaGjPcnyzXLWFdls9g36dQTBIgc5XG6tPdc5vAkeRhGOiWTYikBUUrwKIg4lLKZKQ8kQDRSAzSDFecZUjRCwR7cEiaSllYApKu3RbjRr0qo/y3sd4AiflKHynAomPr2wWkODXAy14BB64hESJXPfwot5rXdSDjLqcsPRp7vyhbuz1Z6pCzVqxtrsrajS14DgeKx98bMPZLqPfb+gnvD+06+K3G8kISygmPjzSho5FXnEGQRocCPBD34kkrrd5XRRrDvsBPHJw6OGKxF5bLOpuim9rpyDzDjwAjNReNrR3Q8iMt9GWfTM4RzU93XW+0P3GRh8TtGjifsjNDZ5/xVyKLBi5ziJjUNaFbs23N22ZvZ0u0IGZbTcd48S6O8Vo4pMGbPGKpPsO3Pc1Ozs3aYxPxPObj9uSINYBlnxWV/8AMqxETu1Y4lgb8iZS0duLHVO6HPpuOlRpbnljkF0KLS0cXNN7J9p7z3WkDNYuz/qKv37UcXmZOvhxCgoWfejglZkWrmp1Kj+78OE9JXHdoqe7aq7eFR/qvorZyzbrThqF8+7aH+vtWEfzXpok8i0B5SgqOV6USZMSkBUcpZRAKwJxKbKbKxh8r0ppKbKxqHynBRhPBWMd/wDwNdNkeP8AV9P2XRyyCuPf+H62GbRS5Md6hdmeUrLRfSEq1mtaXPIaBiSTAAWUtf4g2be3KE1ncW4M8XH6SqG0ld1qq9gw90GCNCefRErBsbZqbN3c7x+JwJEnpkiq9mcX6ANu2ptFXBrxRE47gBdHAF2vggt22h1B1Sqyq+q6p+epvPiCfh3ss/ktladjKRye4eRWRvq5jZ63Zkgh43mOdOPEAaQfVPcfQtSWwbet61Xk9pUc6eJw6buSz14Wvdby+StX2SydPmsza7RvAt4+R6c090I+yvUrGo7l7zWu2TsQc8AN3nHEudjAHVZq6LLqV0zZOg1lOdXHTOApyY0I+zR2i6m1KYGTm/CeHI8kLoWV1MwRw6HojNSrkDlw+6stI3ZOKVoqi/d9AtpjDOF83bfU928bUD/7hPmAV9AMvT8uWi4d+KNlLLc9x/zA1wPH8p9FooXI7Sox5XpXikREHSllMSgrGF3k5pTHNXgFgUKSvApEqxhU8JicFgM6R+Bds3Lc8EwHU3fIg/ddvvC0PqMIo4f6vtxXyzcNqdTqgtJGImNQDkvqW5agdTaeLQfklZXHoC3DdJs7nOglzplxxWgbaTq0pKktPJSNqgrWVSPCuDofJZzbxg7OjUwBbU3ZcPyvaZHm0LSbwWT/ABKtoZQonHGs3AN3icCAAOrhmjHYs9HMttTukaTqMvJY+li735ha/bEOeW9yHQSAHTI1JGQCx9A92QMxhykwVSRBF+x1HGGszJgLrOzti3WtAxgAdTqVhtiLr3yahyaQB1IOPous2KmG7oGkKZVIV13ZKx/CCFcpYp1UYIFKRXr3RQIBIIPIkLj344WNratF7MiHD0Meq6Ne14kEAFYX8VaW/ZGvOJZUHkQW/VGKYk6o5GUiVyREkeXl5eWMSQmlOKaVhUIvLxXgsMKlBSLwWAWbEf5jV9R7KO/p6U/ob6L5YomHt6hfUezDv6Wh/wDG30Ssri0HngFQ7jU+lkoHZoFRlTBc32mtrrTbWt/ybOfB1SMSOnFdGqnPouY3W6ZJxJfUnwJhUxollekC9oWFxOhd8R/SzgsjTszW0yeLzH9sE/Va6/sWdXY81krQ49s8aDADgIRlskjTbDWrdLm/qDY6gx9V0+66m9A1C45s6YrNj/T6hdeuD4z0Uy0TQ02worZUhpUyo3oe4VhzOOsxq1R4qD8Rrni76wzIp73i0h30Re4R/M8Fb21bNlqA/oqf7Csn2Brpny05eI9yPnwSaJExAVeSBKsY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88074" name="AutoShape 21" descr="data:image/jpeg;base64,/9j/4AAQSkZJRgABAQAAAQABAAD/2wCEAAkGBxQTEhUUEhQUFRUXGBQYFxcVFRQUFxUUGBcXFxYUFBQYHCggGBolHBQUITEhJSkrLi4uFx8zODMsNygtLisBCgoKDg0OGhAQGiwkICQsLCwsLCwsLCwsLCwsLCwsLCwsLCwsLCwsLCwsLCwsLCwsLCwsLCwsLCwsLCwsLCwsLP/AABEIAQsAvQMBIgACEQEDEQH/xAAcAAABBQEBAQAAAAAAAAAAAAAFAQIDBAYHAAj/xABCEAABAwEFBQYEBAQFAgcAAAABAAIRAwQFITFBBhJRYXETIoGRsfAyocHRB0JS4RQjJHIVQ2Ky8aLSCBczU3OCkv/EABkBAAMBAQEAAAAAAAAAAAAAAAECAwAEBf/EACIRAAICAgICAwEBAAAAAAAAAAABAhEDMRIhBEEiMlETYf/aAAwDAQACEQMRAD8A5U1PASN0TwiRPAJwC8EsImPBOSJQ0lAIhTSFP2XEhI1oOWPT7pXNDLG2VqjcFSq0zmAjW43IAE+JEcyF40d0SWQP7nf9oSf0H/kAOyPBNaw8EYqFunzCj3G5Eg5QRgehCPMzxNFCpVwhU3Z4opabMCTuwOpAlD6rCDBzTJi9+yIrzV5wStRMPAU9iH8xqiardzsmq1CWhY7Ok3IzujwWmaO6gtgbDQi1WsGtxXDZ6AGvVZ+9XEUyr96XkJWeva3SxFLtCSdIylQ4lMXiU1dxxBpmSeE1mSeAiKKAnALwCe57WCXeAAmTwQboaMbFZT1OAUzKzYIaJdwzPiobGypVdl8sG/crc7P7MDVuBzPFc08h2YsFmVo3W5+Yw5wjFi2VDokPdyAIg9cAui2HZ6myCQPIIyyiBwU3JnUsMUYSx7DzmwNBGu88+sIozYRhzJjoM/LFbJjuKsNdwRSsEqXow42DYBi0HwA8UKvL8OLO/RzDoWHI+i6fvwFTrCVmq0aLUumjge0Owdoogup/zmDgIeP/AK6+CxjicnDEZg4EeC+mLWRksXtNspRtMuI3Kmj2j/cNQmjmr7CZPEvuBxgBTml3ZmfeSK3tcNSzOioJGjxi08OhQyrSI0w5LoUk9HBKDj0yJqJ7PNmsEO3CM+iJbPf+ohN/Fiw+yOlMrANCq3rbTu4Kq55MBRXrgxcFOz0DO2yvJVW2/AleZcpLzpxT8F0R6aIS0zOrxXk0ldRzB1mieExibaKkCFmKlbJv4oMEkSdAvXZZXV34joNAOCGSSZ8AutbC7O9nSFSqO87GOA0UMkqR14Ic5V6L2zGywaAXBbmy2JoEAZKtY3RorlOsoKj0JJpUhXiFEXKaq6VWe5FgiShyc2rGv2VTtOZUb645eKXkNwLxtUuiR5p9SqI1HmhX8UJ4cgMVG+ueJ/6fqjyF4IhvCoDxx5whj3Hdx9hWLUecf3EfKEOq1mj844YgkesqUi8dFG3U2PaWPALTmD6hc/v66uxkflzbM4jqt7aXA/C8OOsH75ITfVnFSm4EY6cijiycXXoj5GJTja2c0eeE+OKLbNslyDVjiVoNlW4ruyP4HkY18jYWdgkSoNoIDVco0sUI2hcQuNbOx6M+wd5LfVSGQvUDiqd81JwV4K5EpuosESmylKaukgaFmSH2irvOgYBWqzob5KjZgS4Y80GKjUbJXWKtopyO4Mcs4XaKTowXM/w9YA4u1yC6IHriyy7PW8WKUC612Ce95wOSqNcrlF+g8XfYKd2dDJ2Pw4ev7KFx9wSn9qBlJ6CVXFYHj4mE4iI6pPA++ahc7l5/QKZ1Ruk+qhqUhx8wlGRE2qOk+8U4U54+ngmNoGZw/b7pXOI9xisZj6jGNGQJ6STy4noon0qh+EBg4ucAT0AxUVa3NpAkwD8+OKzN8bVCCGk46zGEZBbYr62EL2s/6mtdH5mneI55AhBLSMMDI46j7hAmXm4vBaT1BjHpqiTbZvDnxiA7jho5I4mU0zA37Q3azwNcfNENlK4Dt2YOnNO2uoYsqfqBB6jJDbiE1mDIyD5LuT5Yzy5rjkaOpWfJZ6/zijba4jD2Vn72dJXMl2WegOMELvGpJROqYCE2tuqviXdkcmiiUiUpq6CQVtxwCgpSCBxiVJaX4iOCa3jJ8fQICm62GtABjmMV0amVy/Yx0ETrifuulWepOQw1XDl+x6/jfQvUWg4qcN8lDRKmfVjHhkOLlNIu32TdpuwCY5DDzVSveFNggROOZk+az173mZIbvbxOmnIoMynWqHvu1nB2Q6BUFtGpqX+3w1IxAPPlzVqy194+fjggt32HjrnIRyxWUNiMgCOaBuRLWtUDLyQ6rbBPmrVvZh9lkb9rFkDKTHBBvsNdFS+ahe/dHe+vBUhs652LzHLL1Rqx9myiKu8C52Y/MDJEOPhMDDEaoRb7ycR8baQOrsz/AGtCooyujmnNbZ59002ZESNcTCrubBweDjOXvmq1qs72AOLw9pycPodeihpEyCeXihKNbMpJ6I75p9rReAZLDveWY9Vk7LV3XNcNCtvXbuVyKTTFUNALyCJA753QNdAT1mVjLzs5ZVex0S0nIBo8AMlfDVcTmzpt8jdU7VIB5KlbHyqd0WveYASMMFbrNkKLVMydge1uwQi0PRu10oCA2h2K6MRHJshSFKkKqKEHsxJ9lSub3ROH0GMAc/un12Hwzw6KNjsDhIIMjn1SsUL3NaS0+S6lcVXeYCuOUa2Rz068+q6jsRaw9kZkaLlzquz0PEl6NU0xqorY+YA1wEEjqVI4IXVtlJj/AOZVYyYjecJPRuZy0CjE7GR2mzAkYnDONTzOqpWq3spncaC+p+lomObjorl53owUh2RDi4ndduuBjjDsRlhhqhF52H+np7k94k1i0AuJMQIJxAkwOMK0Ypvs58k3FdIU3pXGL6Ra05EOH0wVyyX3BkEkcDnPCOKz2zocynUFQw0iI03uX3RK7AGkbwnpmTPEpJJJ9FMTco2w7ZbRaq7yGBlFuESO1e4csQ0GeuSZtds9WFBz9+pUO6Qe82QCQSWtawQYAyPHijtw4ASIInxBP/KP2xm9ScOUrRj7NOWkz52s9qcSGuc8gYNBc526ASYbOWJPmj17WE1R3IAIpwHEywsz3QDBkcZzKubT7PAP7al3ST3h+Xe/UOEqGy2Oo4SQZ5SR4Qn/AKfhN4E+mVqFgPZbhmGknkCq9ns794U8CScOMcFprsuKrWdABjUuGA8DmtjdmyzKPfA3n8YgeAySW2PwUejE17tI7PeGLTOk/CeXRYq/rJvEv41HjGMxkfkuvXqN2d9uh8lzC96c2YuGsuw07xPohCVSQcuO8bMpSqOpOIERyyRux2wugR4oMWSyfzAnDlElR0q5bkSuuUeR5SlxNdbKDez0WItLe8eqvVbzeRCHudK2ODjs05qWiOEkKReIVRbCFZ56DTRQUMHxkMVZtIndCfaLsLTi4E4EgY5gQJ8UlpGSb7RTp1DJ4ZwtRsjaa4cOyc1kndJI3iOe7kgX8OQ0iIJ+6134f2eXu5e5+ZU8z+J0+LF/0SNY7Zvth/UWmrVn8u8abf8A8tMK5Yrgo0oDWmAIAOMDPM8yUQa2B7lSULNJ3gZ0iSRC47Z6ril2U3Xa3Rv/AAmVLMAIxw9UcFI5QEv+GTiZx54c4Tkmv0x9SwSZiPuiV3XYJBdpEfujv+F024l2PLE+ZVWpaA0hrcXEwBz4oMeKvRespBd4CByU9qtRA+UKGnZS3vOdidBoo7RUBGmCZA6A19WPfpkNMF0jHDNZKwXhaLFUDbVShpMB5BLCeG8D9UT2svc0QIzJ8ggdPbHtqbqbg2o0jvAzEe9UK/w1q6s6JZdo8g1jB0E+q9b7xLzLnOnkSI8AuYbI3tFTs3ElmhOMAHD5LoFoAIkYhBp6Y0VDaKd63qexqB5kgENnMzOfRZC0UxDWH8zMOZjEdUTvdxM+wg7bRv4cMRy0KShpVow7yWkg8TPoopR7aixQ4OGTpPjqgK9GEuSs8DNHjLiMcU0BK5KE4qPAJ9OnKY5WbE3AoN0NFWy5QaN5u8ZxHkjjbEd5zj+V4EEjhI+iBUytZczhUZvATUGYJ1EbrsVDKmuzr8Rp3FgC8AWuIIxOXAD2UQ2PvDsqpnIq3fN3OFN1Z2LjDp0zGnADBA7JQf3XgakeMJbUo0O4Sx5LO0UnEjA8FIx8ZYFVbgk0WF2BgTPFWw3HJcrPSUrCljtEESPsYUlorEmfJVmYTqlqvhpPBUjqhGldg687ZugofczXOmrnnu/WFQv2qaj20h+Y4/2jMozYzuMDRgMgBpyQUbY0pqKor2i86hcWyG6YgknwwhRPtBAgOnjordRm/n6fVVLZYO4THNPxVEZZPwxm1lKpWAAYYGZJgLPWewFpIPyy8V0CtZjGRIPvJAbdRa06ASjdKibjKTtAqwVBTMAdPutHZb5LemGCzduqsaMDkrlwu7QFzp3dOfMINewcnHo0NspiozeZkZ/ceay57tTHCfVbC4KeD2mYkub9R6LLbSMipA5+/kkqyjm2h1rsor09wwDp1WGtNIscWuzBgrZWe0w2dRjwWRva2drVc+IldHj32jh8qMen7KiUJqcCuk5BHlWbG/BVCVNQKEl0NHovMKKXNbjRqB+YycOLdQhDCrNErNWqYkZOMrR1r+HpVbKJhzXTBzwOiq2S6aYpiADDveHiEB2Fvksf2D4LH/DOjuHiuh2iiNx2AkQcFxSi4uj2oTWWKkRWAwFcaRBVCzuVknIY+HoVJj3RO6pCrWmt3YxSuPv0SFgP2TI1gG7WBzn1XaktHJrT9TKLNqNcM49+irfwm43d0JnxxJHzT7Dc7SCTMk/qJ8hOScku5dk4vJmQxPvVVrReU4AgeR+Q8FL/AIIzh5klWhY6bWkbvl0RR0p44ozNvqvcIaTiNcEAtd01HCN8AcwTj1WytO7BgfVCbc2WwM9VjSzRaoxlW6mtMvO+6fDwCIWdwENbxx6JatHGSlLd3HXJK3Zyyo1FmfusJB0M9c/qslb6m+d7r8kfs9skfLwWcvEwMAIk/NaheXQM/iIlZpyL2h+Z6oMurEqOLO7aFSpsrzyqkBpT2uhRpQsEJMCs0VXYrNMoIRl2w19yox/6XNPkZW7t22VIbm67e3nNDgNGkwSeESuegqG1jupJ41Ls6fH8mWJNL2doo1DAjiPVWnO6rK7L3jv0WEnGId1GB+/itAK+K42qZ6ifJJl4HGEse+arU63kpWvjELCyH1G72EHVS06JAMHD7JKbpzEevVTvGk+8Psmony7I2s+i9VGaRr/f0UdapgEKHTso2ily9yglpZE8/P3gjtYa8fohlrZ3Z4Ih6M/VALjw+ekFUbecC7h949fVT2t+6/6IXedozHUIJEJyJ7HacXcDBHWPuhd6V5OCbRrwCqNd8lUS7Jcira3d0oartsOQ8VTIXTFdHNN3IRI5OTCmEPJF5eWCEablapOQ9jlbouWJMugr0SmtKc1YyZoNkbTuudTnB2I5OGfn9FrGWgrAXW+KrDzC3D2EHqPNcmWNSPV8SfKFfhfp1lbpvyklA+0IhXLJaR0Uy8jRUHCMTj81Kag4++aF06vuVYFoRJMnNWDz6qOs6MTGnjKpvrkZ66pgtcGfonRNssV3YDWcJQm01t0EHp+5T7TacM8B5ZoXUrknDDXHVZobmqBVvZDp5Yz6LOW+rJgI9fVckQFmnCCmSIydjCVGVIVE46IgKNrPe8FWKuXpZnsfDhGAI6EYKirrRzPbHJhSpCiAReXl5YJK1yt0XKkrFErE5IJ0ypAVXolThYUmovgg8F0W76gr0WkHEDDkVzZpW0/DWy1K7q7GH4GtcGnUyRA4ZKWaFq0dniZeEqemEW8DgRmnMpqzaqXe3og5OGWI4pgbquU9RlylkCV7p6plMSrQpIkmhm+o6rwptzDpmoKrICKZNxso1SOCrVgMfeCmrjHFVbS7BZszhQBvEoI9qNW4EnBDqrITpknEoVAiezl2dq/fcO43Hq7QKCy2F1Wo1jBJPuVvbHdQpUiBk0Yni7VOkJJ0ZjbmwTTo1owM03ciMW/KVgqlEhda2ipb921xqwsePAiVzAiQrR0csumUEhV0tBzCa6zhEFlNeVg2Y6KM0TwWDYilpFRKSkFhZaCFBynLlSpuhOc5EWiy6qui/gZW/q6zeNIHyd+65gStp+Edt7O8qQJgVGvZ4kbw/wBq3oaL7R2zaTZsVpfSgVNRo/8AdYapQLHFrwQRmCuu0e8OYQ++LlZXEOEPGThn+4UJY77R3YvJcfjLRzZjFMCp7yu6pQduvGH5XaHoePJV1B9bOzqStDt8dVXrHklqjUqpVq8UDcSK0KhaR4qxVcSoKoRFaBVduenvNUm2R9WoGU2lziYAHv5o5Z7C6s8MptLnHCBw4zoFvbg2cbZW4Q+u7N36R+lvAeqeEbIZJUCLl2bFmbuNh1d/xu0aODeSs7SMbSpCm3M5rV0LIKQLji45lYLaC19rWMZBdGkcuwTeLSbHaGjPcnyzXLWFdls9g36dQTBIgc5XG6tPdc5vAkeRhGOiWTYikBUUrwKIg4lLKZKQ8kQDRSAzSDFecZUjRCwR7cEiaSllYApKu3RbjRr0qo/y3sd4AiflKHynAomPr2wWkODXAy14BB64hESJXPfwot5rXdSDjLqcsPRp7vyhbuz1Z6pCzVqxtrsrajS14DgeKx98bMPZLqPfb+gnvD+06+K3G8kISygmPjzSho5FXnEGQRocCPBD34kkrrd5XRRrDvsBPHJw6OGKxF5bLOpuim9rpyDzDjwAjNReNrR3Q8iMt9GWfTM4RzU93XW+0P3GRh8TtGjifsjNDZ5/xVyKLBi5ziJjUNaFbs23N22ZvZ0u0IGZbTcd48S6O8Vo4pMGbPGKpPsO3Pc1Ozs3aYxPxPObj9uSINYBlnxWV/8AMqxETu1Y4lgb8iZS0duLHVO6HPpuOlRpbnljkF0KLS0cXNN7J9p7z3WkDNYuz/qKv37UcXmZOvhxCgoWfejglZkWrmp1Kj+78OE9JXHdoqe7aq7eFR/qvorZyzbrThqF8+7aH+vtWEfzXpok8i0B5SgqOV6USZMSkBUcpZRAKwJxKbKbKxh8r0ppKbKxqHynBRhPBWMd/wDwNdNkeP8AV9P2XRyyCuPf+H62GbRS5Md6hdmeUrLRfSEq1mtaXPIaBiSTAAWUtf4g2be3KE1ncW4M8XH6SqG0ld1qq9gw90GCNCefRErBsbZqbN3c7x+JwJEnpkiq9mcX6ANu2ptFXBrxRE47gBdHAF2vggt22h1B1Sqyq+q6p+epvPiCfh3ss/ktladjKRye4eRWRvq5jZ63Zkgh43mOdOPEAaQfVPcfQtSWwbet61Xk9pUc6eJw6buSz14Wvdby+StX2SydPmsza7RvAt4+R6c090I+yvUrGo7l7zWu2TsQc8AN3nHEudjAHVZq6LLqV0zZOg1lOdXHTOApyY0I+zR2i6m1KYGTm/CeHI8kLoWV1MwRw6HojNSrkDlw+6stI3ZOKVoqi/d9AtpjDOF83bfU928bUD/7hPmAV9AMvT8uWi4d+KNlLLc9x/zA1wPH8p9FooXI7Sox5XpXikREHSllMSgrGF3k5pTHNXgFgUKSvApEqxhU8JicFgM6R+Bds3Lc8EwHU3fIg/ddvvC0PqMIo4f6vtxXyzcNqdTqgtJGImNQDkvqW5agdTaeLQfklZXHoC3DdJs7nOglzplxxWgbaTq0pKktPJSNqgrWVSPCuDofJZzbxg7OjUwBbU3ZcPyvaZHm0LSbwWT/ABKtoZQonHGs3AN3icCAAOrhmjHYs9HMttTukaTqMvJY+li735ha/bEOeW9yHQSAHTI1JGQCx9A92QMxhykwVSRBF+x1HGGszJgLrOzti3WtAxgAdTqVhtiLr3yahyaQB1IOPous2KmG7oGkKZVIV13ZKx/CCFcpYp1UYIFKRXr3RQIBIIPIkLj344WNratF7MiHD0Meq6Ne14kEAFYX8VaW/ZGvOJZUHkQW/VGKYk6o5GUiVyREkeXl5eWMSQmlOKaVhUIvLxXgsMKlBSLwWAWbEf5jV9R7KO/p6U/ob6L5YomHt6hfUezDv6Wh/wDG30Ssri0HngFQ7jU+lkoHZoFRlTBc32mtrrTbWt/ybOfB1SMSOnFdGqnPouY3W6ZJxJfUnwJhUxollekC9oWFxOhd8R/SzgsjTszW0yeLzH9sE/Va6/sWdXY81krQ49s8aDADgIRlskjTbDWrdLm/qDY6gx9V0+66m9A1C45s6YrNj/T6hdeuD4z0Uy0TQ02worZUhpUyo3oe4VhzOOsxq1R4qD8Rrni76wzIp73i0h30Re4R/M8Fb21bNlqA/oqf7Csn2Brpny05eI9yPnwSaJExAVeSBKsY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88075" name="AutoShape 23" descr="data:image/jpeg;base64,/9j/4AAQSkZJRgABAQAAAQABAAD/2wCEAAkGBxQTEBQUEhQUFBQUFBQUDw8VFBUUEBQQFBQXFhQVFBQYHCggGBolGxQVITIhJSktLi4uFx8zODMsNygtLisBCgoKDg0OFxAQGiwcHBwsLCwsLCwsLCwsLCwsLCwsLCwsLCwsLCwsLCwsLCwsLCwsLCwsLCwsLCwsLCwsLCwsLP/AABEIAK4BIQMBIgACEQEDEQH/xAAcAAAABwEBAAAAAAAAAAAAAAAAAQIDBAUGBwj/xAA/EAABAwIEBAQDBgMGBwEAAAABAAIDBBEFEiExBkFRYRMicYGRobEHIzLB0fAUQlIzQ3KCouEXYmNzg5LSFf/EABoBAAIDAQEAAAAAAAAAAAAAAAACAQMEBQb/xAAnEQACAgEEAgICAgMAAAAAAAAAAQIRAwQSITEFQRNRFGEycSJCkf/aAAwDAQACEQMRAD8A574KSaZSmtTgavT/ABRZh3Fa+kUeSjV3kQMKWWkhIlZGZx9Eoz6Ral1MmH0iyT8cn0Osxln05TToytPJQqHPRLJk0E49FkcyZREIrKwkpVHdAscsUo9otUkyMgnXRpBakGEoI7IWQFBIIIIACCNrbqSyiJ5hAEVBWkeF36nupIwRpG/zRQ21lEgrSXBnjY3+qhVFK9n4gbdeSKIaaGEEEECgRI0SAAggjQASCCCADRII0ABBEggAIII0AEgjQQBvA1LDUprU4Gr16RzbEBqMNToajDU6RA3lR5E7lRWTpCyY0Ygoc8CsiFEnQ4poiLKiWBMPplZEJORZZ6aMjSptFQ+mTD6VXphTbqdZMmgT6HWUz76ZMugK0LqZMPpVin4+S6LVlKIsKOOMlWNVGGC59h1KseH8CkmeLAXPI3ytHVy5+XG8bpl0Ln0Q4aMAAu0v+EfzErR4TwdVz2LYxEw7Pf5Tbs3U/Gy32BcNw09nAeJLzlcNv8DdmrWUjdFSnbNkcCXZg8O+y02HiTOJ/wCQBo+d1YO+zSPk5/c5t/kt7G5OZkSUUWqK+jl1V9nj2jyPJ7EC/sVmcSwaSK4kjuObwND2IXeCFFq6FjwQ5oOlkn9EuEWjzRieDWGePVvTp7clSObZd84g4GBzPg0cd27Nd69CuSY1hZBeMpDmOOdh0I010TwlfBky4tvKM4gjLbIk5QEjQQQQEggggAI0SCADRI0SAAggggAIIIIA6O1qWGpQanGhexRzBIalZUuyUGp0QN5UVk6WpNkyEkxpwUKdWEgUCZSwgRLJVkoBHlSl1iLIwEqyOymgEZURiCdsomKz5IieZ8rfUpMkowi5P0THl0UtU/PMLfhabBdG4Qjyx9S7Un98lzCk1e0d10/AzZrba2A1/VeJ1WVzk5P2dzRwVmvo5PN7K1hkII0PdUkOmqtad19de+6xKbs2yRdNeE+0KBHew591IjeVbusrokZUqyQ2ROXFkyFbG3R3Cwv2g8N+Iwzxj72MecD+8jG49QL291vXSiyiVh8o6qbohq+GeYsZo9pG7Hfp6hVBC6lxrgkcU7gWjwpbuivs138zR7m9uhXNq6nyPIGw2V6aaswzjtZFQQQUiBII0SCAIII0AEggggAIIIIACCCCAOpNanGtSmtTgavYo5Y2GpYalhqUGpyLGXNSLJ9zU3ZMiqTGJVXzKxnVdKpY+MaAR2SgEdkUWCbIAJVkYCmgE2WZx2ua99m3Ibpflm5kdVoq9rvCfkGpFhy1OnNYwwkOyka7WXE8tqKrFH32asGP/dk/AqUvkFtuZXR8KA0F7Hmsvw9LFEyzjaS+2Vx16XAKvaGoaGOlzkhpyNAGufdwde2XKNwRfzDTmvO5YyqmjsadxiuzcQtaB5jbuVMpqiNptn15a6rnIxh732ZncTs0NzH2ATNbT17G5/CflO5Auf8AMFj2s0uSOvU9Q3YOv7qe1odqP2Vxnh7ihwlAlJB2INxb1B7gLpuF4n5c24PLsmUq4ZDjatFtE031/fvdOPYf3sq+XEWDVxyi1r/NOU9fG7Z4Ppp8k9oWmCRx/wB1Gq5jYfqplSTa4OiqZ9NTyVcmOjM8f03iwMtuyRrvYtIIHyXJalviTOHfe3TmuocZYmGQG+xcB8FzXAoy+pPQ5r9Lb/otuijvnGP2c/WOiDNhxCiPpSFu5sP7KBNhq7GTxzXRz45zHFhSFpZ8N7KvnoLclinpZxLVkTKpBSX0xCZdGVQ00PaG0EohEoAJBGggAIIkEAdea1LypbWpQavYnKEBqUGpZalWU2KR3hNWT8gTRCsRVLsiTqvfup9QoLhqmLYCQEYCUAjAUlgmyOyWGo8ikiyixyRxe2Nt9BcDlfcn4KG6iL5I+RIF+t72V5VU4a4zHWzbBvfqiYx2aNzhZ1nOcP6bm7R8F4rVSb1GRfs78IJ4Yf0i3pqCIM80XiNIyl+QOcD1JvdTqrDgKYMbFLluXhkbXXLnHUkONgTYc1XUM+VwOXMb6Dt1WwwovLbl5c3+kZja/SwNvRc/JOW5qzYscaTSMVT4RUSgxiVtGbeWE3Esjf6i+4v6A2SKb7Pqphe98lyGuMYY92Z7hazSTa1xddBrcCilHmva97P2vrqGv2Ou4snKPDIYh5ct+QGgJ9Ak+RrgV4k+WcxbhspljEkbrndxGVxANtQbWffS35LrFFRmKDzl1gNjYt21/lBHzKYpoM9RyNrE9G26d1oMTiJgLRqSLgdSFD/y5G6OQ8RY3I+RzW6s2AztDiPS+noVX0ldVNN2skc0b5bPDR3y301WnxPhXxWtfGQ3NYvDg4E6amw/m9fgse3C8Qo5vEia8BpJzMIewt0NnMG49RrdNCKZE5tUdI4axwusHu5WNxbXv8Fb4g9Y1leJmwTtZbxDlfHrZsjTrbte60BmzFw5ty5hz8wJae40KShm1wcy4+xQuk8MHQXDh19UzwTT/jf2DQfqqbHHl88p553WHYFavhGHLSg/1Oc722H0Xc8TivKv0rONrZ9suHNCZfACnikEr1FHLTIUtKoNRRq4cUxIEjxpk72jNz0KhS0K1D4go8lOsuTRxkPHMzKSUaiyU61clIoFRSrnZdBXRohmszpYk2VnLTqO+Bc6WGUTQpJkOyCkeCgk2Mm0dha1KDU4GpYavXHKGw1GWp0NSZECshSBNOCflTL9lcuil9kCoUMhS6gqNZOXw6CASmhABORjVSMx2ONO+AnoGKV4eihsocuSHLFH4NnXzZ/KLaOsR5b/ABVZIM0hJ9SrOqrHNsxsVwCT4htYC3JVj3C5+nfl9V43WRlHPOTVWz0+CSeGCTukTaINaQXbdP1+S19FirAwHS3yv6LnUr3udZuptoq2TxhL4byY9QJHnYAi4tsCbLlzjuZrWRJcnVqji1t8kZaX7ZdLjvpyS4JGzMf49Rmyk3jjsxo9eZWQwURtjc2Hdwu6QnM86c7/AJdVjsVnkhfdpNjo+x3N73Prf5JIQ3MmeVRVnceGg0AEehv0V3iBcQcgueg6LifDHF8kbQN2jfXUeqv8P+07LKc7HFp0zCw+RN1ZTVoi06aZtJKbPd0ZIO0jDs13T0569VAbSVERu0vLebM4LO5GYEg/EKqxTiR0U8VUwFscwyyNPXdpI7i62mH4hFKwOaS302+GyqVNjtNL7M//AALg9zzkkjc4Pc3+zex40LwLZTcWB9FUcR00hb4sEwjLSX+GbtMgMYay7hppYuAcC03Gy0uLukJOQBulxLZrmvNxcFrgcp/IrJYlQscyR7rkhruzQ7bYbe26aMtsuBJw3R5OR1MuZ5dzOp7k810DhuO1LGO31J0VHT07WTMYWBwdIHEEeUi5GW3ofktiyAMGVosATYe69H4anObXo4muxuEIt+xshNuapDgm3BegOYR3NTLwpLgmHhSgYwQm3BPEJshAoy4KHUNU94UKoVc+iyHZVSxph8KmP3TTgufPGmakyJ4SClWQVPxRG3HUQ1KDU41oSxGujuMtDYam5mqVkTFQFMXyJLorpUxKpEm6jzrSij2V06ZATsybATGhdAsnYW6pACepxqmB9E+mClnZMU4Uh+yrZmfZW4i+zHHss+6bze6ucddaJ3t9Qso6ZcHyyvIl+jtePdY3/Zd0kf3zSPW3p+yFqsdw+OqiDSA15Fg63ma4bOWRw+uAcwnUbHfT2W1e8GzmuI8o0B066gLzErUjsqmqOcuZU0TvPHdl/wC0AJjPqR+H3TGI4kyYXyAE7gFdGfXWNztz00t3TUvC9BUnNcxPO74rAE8zbb5KyMk/0w+J1V8HOsD4fkqHWa5jR1JsbLdYdwNDGQ593kaixuL+inf8NrMvDU5tRqWi4F+YB10VJU4DicB+7tIBoMsgGncPI/NEtzJjiglZqscomT0ror/y3Z1a8fhICyHB2POZ9282LTbU6XGn5KX/APmYk9vnaIv6nZ2kj2aSqOn4dmbVHMbiweZBcA6627qtx4aZKm1JVydOjr87CL3uCO40VbXR3D7jMAG5x18wH+/sk4UMptfW1+ug3V5hTWlxzWsRz2IGp/L4pIK2NKXJk6rAmCbxelhGy2l7Xc74kJ1zVLqX5nE8r6DoOSYLV7Xx+m/HwqL7fZ5rXaj5sra6XRHc1NkKS4JpzVvsyEZ4UeQKW8KNIEyFZHckOCdISHKSEMPCg1KsHqBUqufRZArnpDk45IKxs0oKyCOyCUk3FPig6qxgrwea5pFWuHNT6XFyCLrDDW/Y7xHUqV2YI6ikuonDs2ZoK0Xg3C2LN7KpYzKTUZuoFVTlbR9Iok1ADyWmOqXspeEwMzDdNhbGfCQeSgTYN2V8c8WNsaM8pVOFKkwohHHRuCuU4sSSJEATkiETCEUqgzeyoxhl4ngdLj21/JYgv1XQJ4iWudYloBzHlt1XPp22cR3XF8rW6L9nW0V7GTqI+R19xqDfmNbDvofithw7XeI2zjt76arCxy2PqFZYDiPhSC50XnMuO2zqY8lUjp/8A1+o2N8w+qYk4ecBeM97DY9j3UDCcW8x1GUm9joQP0utRS1zTpfus6XJq3OiibTVDSMp221v9FY0scn859grYyg8/wBFBrKkNBtoBrfn+90MN4c0mmp0HJU2I1Qdl8OxuLaa2sdj33VdW4o534RtcH0ufMfVVjcQZE0gEXOptoST2CWr4JXHLL6BwaOu/v1VrhuJNyvY5oD2XyOO5DuYWWweYzyAch5ndLBaVzV19B4/5Fuk6pmDVaz43tSu0QnNTZCmOYmnMXqFI4LRFITTmqS5ibLU1kEORqiyqdKFClTxFYwQkOCdKbKYUZkVdUqylVdUBVzLoEAtSCFLEaS6JZnEusj2RqR4KNLtJsjYhR5TdMUTbvHqtXjVIMhKz2ERXlHZcOePbNI1J8HTuGIrNC1bRoqLh+OzQtAAt/oqYVkRYEoqPNMixowcmB8YTD4QmJatMmtSPMl7NUdHJjz6UHkmzQDog2tUuGoBTw1H7EyaOSXRAdQKHU4etMxoK5xj3FDJMUhpg77iOZjZnA6STZrWJG7WusPj0V/5ezlmH8e2WHFuEONHHk3geZJWf1McPMf8py+wK5fXHzX6rvlVFc3afzC51xjwW7WWmbcHV8A5HmY//nfpfZcnVW5Oa9nRxSWzZ9GAJultBKabofqO/NS4iP1WJyHSsfpKqRhuHf7q9pOJnjKHaD527aG6z+XojAKqaTLoylE31LxG21y63c9/2EdRijpiA2+X687ntosLG3W5HoOSv6Osu2wOp3+mnbsq5RLYytjmMV2UZRbS9jzPrZZ1gL3a3N/cq9npm2u48uevxV5w1gYFpni3OJh+TyPoPdatJgeSVR/6VajKscbbLDh/DvBiGb8btXDp0arNGQkr1GOChFRXo4U5ucnJiSEhzE6iKexSK9iZcxTnNTL2JlIiismaoMytahiq5xqr4MqkMFIcnCkFOxSPMq+UaqwmUF+6rkXQDiYjfGlwo3JfQNjOVBLQS0G4s8QqB4Z9FS8OR3lJ7qvqsaDhYXTmC402E3LHO9CB9V595E5pnQp0dowaOzQrVczpPtMjYLfw7z/5G/orOm+0+mdo+OePvZjx/pdf5LT8sPsXazY1Eipqyq1VDiP2hU1vuxI89MmUe5cfyWSr+Mpnk5A2Mdfxv+JFvkqM2T1E3YHjgrkdCbrqSAOpNh8So8uK0rPxVEV+geHH4NuuT1VW6Q3kc556uJdb0vt7JvOqE0uyyerb/iqOm1HE9GNpSfRj7fRMDi+naLtc53QBjgf9VgucNbcp9zbBRVu+hfy59F/jnHVTJdsTvBZt5dZCO7+XtZY1o1/PW/xUpzU2dEspNvkzN27O5cHYgaqkjkLhmtkl/wC4zQn30d/mWgFNYciOYXKfsjxXLUPgcfLM3OwcvFj6dy2//oF1+JytUrQjMDxpwVFMfEj+7kI/HbyuI5PHP/ENfVcoq4HwyOjkGVzdHN5Eci08weq9JVVFmYQfVruh5LnfHHChmZcNtKy/hu5OH9N1Tkxp8oshM5vTvUtjx+xoq7+BnYCXRyBoNi8scA09HdE9TU776jQ7LLJV2aoOyaNdlLhBbb6a6+6k01M0DzXHdXuD8NTVJ+4hc5pH9q4ZY/XO78knZdVK2N8MYSZyZXt+7jyjLyLzctuOmh+S1r3Kyw/AP4KmdEXiSWV4fK4CzGhos2NgOthbc7kk6XUaWBeg8fUcfKo4urk5z46IJlTbpk7UU6rZ2ELqR2syUyYJ0sSBVGdwShUpnAktroEKuZVqQKhI4tANVIVRPurOomVXMdVdjKpjRTZThSCrGKRp1Bep1QoTt1XItgPRBByONJeofRHsQghdBJYxhmSKQxyitanWLyiOoyS1yUHKPmTgKayB0FHdNhDMiwHAUCUjMlByAH6aZp2P6p6TZVjqQE3uR6J9jSB+In1TbmA48geqiyOS3FNPKVsCfgeIGCoimH929rz3aD5h7tuPdel44cwBbqCAQeRB1BXlmN2q9L/ZhXmfCaZzr3Y10JJN7+C4xtN/8LQmgyJGjoKfqsrx19oVJQZo2sFRUjenbazLi4Mz7HL6ansN1B+0zimogY6no8rJXMvJUOOrIzf+yAB82m525dR52e5xccxJLjd5JJLiTqSeZ9UsnySkdKh+0PO4yVLGPL7jwYwckTdi3w3Agg66kklWMNbhUrM3huaP+myVpb6Maco9lyWJ1nLQ0Vd4VPmAvd1vdNFRl/IN8o9HaPs9fh078rYGiZtzEZCZMzRzaH7OG507+nSX6N9l46pMclhqmVMZyyRvD29LjcEdCLg9iV6zpsRE1LFM0FomjZIGncB7Q6x+KRRV8Ezk3yzI8T42Iq2ngda0zJCT0fduT42eFIygrl32qVzjirhcjw4oQw9Ddz7jvdw+C3HCuMfxFMyQiziCH9M7SWkjsSLrfgnf+P0UyiqLOSnUKajCsXSKPJMtSk0VqNlRNQKBNQq9fL2TLtVbHOxngZnJICEyXELRSQAqDPRhaI5rKZY6KSSYpAerGWkCiugstEZozziRyUklHI2yYc5NYlDdQVCJ1T1Q9RM+qqky6K4JjTom3uSWvTcj1DZFB5kEznRKvcTR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88076" name="Picture 24" descr="C:\Users\Péchet\Desktop\DOOOOOOOOO\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96188" y="4724400"/>
            <a:ext cx="1395412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7" name="Picture 4" descr="Notre Dame des Landes,mustière,non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53400" y="2928938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78" name="AutoShape 26" descr="Patrick Rimbert"/>
          <p:cNvSpPr>
            <a:spLocks noChangeAspect="1" noChangeArrowheads="1"/>
          </p:cNvSpPr>
          <p:nvPr/>
        </p:nvSpPr>
        <p:spPr bwMode="auto">
          <a:xfrm>
            <a:off x="155575" y="-327025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88079" name="AutoShape 29" descr="data:image/jpeg;base64,/9j/4AAQSkZJRgABAQAAAQABAAD/2wCEAAkGBxQSEhUUExQUFRQXGBQVFRcUFBUUFBcVFBgXGBgUFRUYHCggGBolHBUWITEhJSkrLi4uFx8zODMsNygtLisBCgoKDg0OGhAQGiwkICQvLCwsLCwsLCwsLCwsLCwtLC0sLCwsLCwsLCwsLCwsLCwsLCwsLCwsLCwsLCwsLCwsLP/AABEIALEBHQMBIgACEQEDEQH/xAAcAAAABwEBAAAAAAAAAAAAAAABAgMEBQYHAAj/xABEEAABAwEEBgcECQIFBAMAAAABAAIRAwQSITEFBkFRcYETIjJhkaGxB4LB8BQjQlJikrLR4XKiMzRzwvEVU7PSJGR0/8QAGgEAAgMBAQAAAAAAAAAAAAAAAQIAAwQFBv/EADMRAAICAQMCAggFBAMAAAAAAAABAgMRBCExEkEiUQUTMmFxgbHwIzORwtFCocHhFCRy/9oADAMBAAIRAxEAPwC/XAuuIgqdyStVtFNpcQf+VzzWOC3iimoREQSXNHWMATOJICrVu1if9gBo2bT4lR1TTLj/AIlTlnB2TCHV7gTrlKLSeGaXWsRDZAaeD8+GCjgZAI2gHxVMsmkwT1arsNgkEb4CsNl0gbojrAAcQnlNN7LBVTVbH2nn7+RJR3ILo3IaL7wkJRQsE7o7/NcGjelAgu4z3QoQJZsQSm1bNOGG7mMykbSOskkMjrNlzd6Jcft6JCzZcz6Jdpy91REDM2e6pFyjWn4eqknJoisirX2inDMh7v6Sm9u7ScUsh7vxCC5GfAYfP5SgqUyRIzHxAQs/9fQp3YdvBvomSEbwhKwvwj8UHuEJwKvHIHxMQjMpAOw2gk8QR+6VuK1JlbYmKg8yMvu5owf8Nu/JCafzCA0/h5ZI7gBv/OCK6oiGn8PIyEi9p3nb5mUGwpA1Kg7lB6RtQLrrTx3J/a34Eb58yoNlPrKqTLYokKQwSo28Ck2JRnwPolGDUslPaEPUPFQFHJTmgTg7iPRWVe0JZwSy5cuWxGc5cuXKEKQKw7/BVDWLSkkkGQ2Q3dhhe8QfBWPTFXo6L3YAxAjOXYYeKz20VRAHfHJoyWBLJrQArBzcRLpzknxnmntispecsP4w80OhNHhzQT8wp2kMMBHW9P8AhPGrPIZW42RFMsXWbsM+Y/gq3WGxAYjBM22USCfnvUvTrANPd8wh6pJk9Y2J2J8y05hO7neVEMqw6eKkqT7wBa4EHEGUkH2Gtjh5Frp3rnEgEzkk3OcBMyi2qqRSJGcckzKg9c4NPBI2vtJWt2W/O9JWvNIxkBZdvH4Jduz3U0p1mtBLjGISFXScZDdie7uQyhlFvgkh8P8AcpRyqVPT7L1wkTjlxnkVM6W0y2jAGLyAYOwd6aMkSymcMZXPB1v7SWo5D3f1FVG1aZrOdIiNmAjhvSti1jeCA8A+RwMpVNZJ0PBbWbPd9SE5sG3g1RthtjagBbnhgc+1/KkrBn7o9SrY8lUuB1TEw7u9Y/ZKIlA9UcAlMdyvRUdCAocdyAlEAm5IVNqXc4JF5CrYyGNpaoYjrKctAUK8dZUyLojpvz5I9PMfOxJhHZmPnegEGhkpvQB7fL4qDo7VOaBHaPD4qyr2kJP2SYXIAUK1oznLly5EhmutTJstQj7N13JrhPlKobQ14aTgCce6clplroCpTew5Oa5v5gRKyHSd+mXUwbr2dUtO8fyT4rJWsmmTwWOy26IaIwHnOPz3qUs9tbMDGDis7sYqF0yA7OAfXwVz0NYySCZmQXTlABz8Vc3hCRj1MsDi5wecnBuAgYTnhvw807okxB4hMrxv9zgWcyMOG1PWNIaAcwAJ3xtWZvc3dCwkI2imSCBtw3KcoUw1oaAAAAABkAoOrUidykdEvcWm80gT1ZzI3juyhJHkW5bZHNUZ8B6otWnepEZSDj4o1XbwHqhDwKZJIAAcSSQABjiSck2DMBV7DfnaUx0tarhgCTE9yo2uXtFaGdDY3XnZOrfZGeFL7xx7WQ2TshK2u1SpYqbGuu12OuVHES4sDerUE7TiD3t71fXppWbCO1R5Lg7SbL0vqMad73ho5SlrliqPaa1sY78DK1xp/qLTJHgqfqvq063UjVNQXw9zXTOYAIMmcw5Rtv0fUoVnUnM7LoLmumQYMxG4rR/x6K9rJNfIeueou2qjk2Zur1jrNmmGAfeovHjhIUXpOxXWmo2qKwBDCcC4bpIzyhV7SmqzbJZqtUPq1XgABrOoDLgMQDLhjkTHcoXU/SJFfoXMNLpQ5kEFoJIlkjb1oxWa2qltqD+eC+rUahxSnul2e/6FsYUIYL2xV/R2lLznB1Vpc0wQBEH7p8Cps1JAIzWJQxLc1yl1RwiSaSwgt3jJW/RrpIO9vxKoln0gB2g6Qfk+iuWg3uMF0ZGPFats7HNmmluS1Hs/O9KF2PJJ0+yeLvUo7s+R+CvRSHlASuZkFxCIAjnJraXgNk5SPMgfFOnJjaqZdTIGeHkQfgq5jRE7QFC1u0pu0KFtA6yokWxFgfnxR2nHn8Um1G+fRQIanmeKnNCHAqBe8NLiUh/1cjBroH4c+ZUjNRZOhzWEXpqMs/8Ap78w53iU5s2m6zDneG44+atWpXdEelljJeFyZaN0kys2W57W7Qnq0pprKMzWNmUpUH2kaEvltZhDZu06h59Vx35xyCvqzL2u6Rl1Kzj7INV3F3VZ5Bx5rHBNvCNDaXIOhNAtptmZO0z+ysdhZcwBwO9ZfobWOrQIECozc4lrvdeMveDh3LSdAaTo2sAUX/WRJo1IbVwzLfs1B3jwTSps+JfC+p9sEpUpBwxy+cQjurEDEz35JNziMCCCMwcCE3fngVS/I0LHI5JlTGial6mMQYLhhuBIAVaqVQ0YlTlTSLLNZemrdRjGAuwx3AAfeJIEbyjFblNz2HWkLUykxz6jmsY1slzjAGIWOe0HXD6W5tKi530dgkyLoqVCSbxGZaBAAO2TGSba765Pt11ob0dJpvBgMlx2OedpAmAMBJz2VJzlqrrxuzDOfZBi9LaOfLiN49D/ACmF7NTOrWhK9cufTYSymHF7zg0Q0m6Dtd3Baq5KM0ymSysGk+yKv/mKf+nUHOWn0al9frNdtId99gPNpLT5XVBezC0XbcG/9ynUbzEPH6Srn7RrPLKNTc5zPzAEfoKT0rDn5M6foCzp1MV55Q9vivYDe+1RqAwYMtZBIOwyFRLJY2ik66YcwNLSTJDmm80yc8VbdTat+zPYfsuqDk9k+sqi1HNLusCZaAQMiMM5MLlxfVE12QVN815PYsOjyHEluBOLthl2J5YqTu4KDsVY3abojANJBESDdgxwzUvVrhozQmsEynwBaKZcRd2Ag453tkb8loGimXbrdoBB4wCVTNXqDatS9j1Re4kDCR85K62U9ccT5tCsrRj1Ms7eRIU+y7i5KHMcD8EnTydxd6I89n52LUjEGpnAcAhKCnkEJTACPTc5Hml6hwSO/n8UkgobV/goS15qbrfBQttzVEy2IemfnwRkmw4I/wA+qAwy086G8x6FQtF3ek9bjWNRgY6OqL7YkDHC6Y81FWqnVb2HwQBJgEHf1Tj5qqSyzZSsR4LGCndidM8lX9H2iqe1BG/LH+mPipGz1i0ySAPmQpFLO41mekn9G1zSqBwynrd7TmryCs2ZbAcM5MDuw/f1Wj0Ww1o3ADwC207ZRzblw2ZVr3pk2WyuLSRUqHomEYXS4El09zQY74WJVyXGS5xO8uJPmtO9rNobcoU/tXnVOQF31d5LNC1NSvCJY9xtB4+RTijXIIzBGIIkEEbQcwe9AjtAOBV2cCGi6ra8teBRt5kZMtGTm91U7vxfm2lWPTNnNHC8Lpxa4kNb7ziYGzGYxWMOYW8FKP0+59idY6oL2BzHUXFxDqd12LPxNiYGzyC2QU1vyWV2yh8DSNFaVsTJfUtlnfUaJwqNut/ox67u/wAAFQdd9fHW5hosZ0dGQ6HQaji370YCDjA7sVUHULhwy2Hfx7wk3mTzSRqUWSVjkGOIlFL5EoZwVt1I1DqWwCvV6lmknPr1LpyaPsiRF48gdlkpKKyytJvgaao6k1rb9YZpWcHGoRi+Di2kPtH8WQ78ltVDR9OhRp0aTQ2m1sBo78yd5OZJzS1kaBZ2gAAANADRAAhsADYEa0ZN4LDZa5GmEFEyHQTvo1vpT9iv0Z4Fxpk+BK1vXGy9JZH72Fr/AMpg+RKybXWiadsqEYXrtQcXAfEFbLY6gtFmB2VaQP52/wArra1etqjLzRRorPU3p+TT/uUrUitdquZPabI4t/gnwSGuGr77OWV2sL7O/GQJ6Nxdix0ZNJOB5KF+kVKF51M3arA8NMAw6CMjmqVpTWa1V2xVtFV7Rk0vIYNo6jYbnjkuLpodcX7j0Hpr8LUKa4kvoX+wWu9SddaBD4xGEPbeHofBPaQLxBCT0doyKRuH/Fp03Q8gBtSlJi9uIc4YqX1asnTVGsddZtcL7b5jYwAmZ37ArJ0yyYY3x6ctjux6KcbNXeHOZFN3RuaYIqM6weD3EDjKQ1T9pFmqMp/SX9DVAF8lrujJuwXBwmMpgwrhpql9S6m3AXS3DYIyXl+lU6o4BaI0pLBhstcpZPU+i9YrJXLm0rVZ6hzusrMLogfZmVKNODTs/gryC4yZKltC6wWmyuvUKz6fcHS08WHqnwT9BXk9WU8vH1XFYtoX20VWgNtNnZU3vpONN2J+4QR4ELV9Aaap2yzsr0puvnAxea4GC10bQfghwQfPSLTiUo8qg6z+0IWa0GzWej09UR0hLrrGEjszGJ35KqTHjFvZFyrbFDW7NNdB60i0O6Kozoqt2YDrzSPwmE6tyqk01lFii08MLTOCU+fVI0jglQUoSp66Ocyqx4MNLBJiYi9s8FGXy4TUcRxYW+cKzaxWdtamLrmktBDhIPVOYI5DzUJQsUjESN5JMcJKGDZXPwoPYqpc0ZYeBG9OelA3c1HurXZAPCESg11QxsOHGVX3LW9izas2UVqzQ03hMk7MMXEcsFp6rWqWgW2UOnrPMCWxdDcwBjjOc8FY5O7zXRqj0xOTbZ1yyeXdcNMfSbS547I6jB+FpOPEmTzUAXIKj5KLKsisLBU3lguKUYN6RpGTPglTVaNqdIXIsKiTrU9rfBJm0N7/AARenGwoNImQ14FpBy9O/io57SHRux/ZPnODuPqgptaSL4Ja3YMCRuJQb2GSy8D3VrQotNSHuim3F0Zuj7LTs4+HdqOjtLvpsbSpimKbRdaCD2RgMjuVV0JXbVYQ1ha1jHuxON1rTJEbMvJRdl020u61V1Mwd92Yw7PLMLnWOyzfsdKuFMPC3k2LR9YOoQDJbgeQGKVr9lqquotVz21PrGvbdGTpN6c4ziPVWuv2G/O1Jh43KpYUtjLPaBVabVA7TWMDuckeR81ofs2tnSWGmNtMup/lMj+1wWS61VQdJWkb7g5tYwH1KvHshtuNeifwVW+bXf7F3YLq0cfd9/5OdJ4ufvG2s9k6O1VRGBdfHB/W9SVk2k6HR1KjNxMcMx5LcvaHRh9Kp94Fh4tMjyKyLW6hFUO2Ob5tw/ZcajwXSj5nqNf/ANj0fVd3Wz+n1NWq0C2jZ3jIXC4bwWDA938JlqpollK1OpOaw3L3RE5YgPY5m0ODIcQMMiIKnrBR6Sw0/wDSpEcQxpUNTrxaLNVGYPROjE3WOgYnBrbr2ztMAbF0Vw2ebfZF6tNqPRODsSGkXt+G3vXmWl2RwC9JaQMUHk/ccfIlebqXZHAJEGSCVP4RqeSJVSjMkQBXOxC1r2LaecxtezkS28yq3eJlr48GFZE7tKx6l2qpTr/VGHFrhsEwLxEngln7LGgsySPS3SSAd+I4FY9rZYXWa1vN+62o51SQ0F5DyTnvBwVys2s9Gz0GvtVenTvNDg1zgXnDEho6xk9yz7WnXSjpGtTo0KcEEhlWrhfMH6u7sBwgk5gYCVklFzjsaq5Kqe5M6oUL9RpD3Oe0tMmJLS7rB3dHoFaNaNM0bKwPrOugm62ASXGJgAKmauWirZTUrVGECnTc54LS0XWgkAd5IwOKqntB1rFvdSuMdTFMVAQ5wMucRiI2Q3bvQphlYDqZLqyizWn2o024UqDnd73ho8ACq/rB7Q69opmmGsptMTcLrxjYXTl3QqZKK5aVVFGVzY8s2k6rHX21Htdsh0eI281p7aVZ9npVmvJa+mxzxAEEgEnAYifBZEVr9n04+zaMpVGUulcKTCQTDWtgAudtIG4K1QUtmKpuLyKWGjMEnE4bzO4KbtTG2SzVLQ/C40lo23iIbzJIEKl6j63l1oAq02EPnrUwQaUAkksJIuQMx55KR9sek+pQs7Tg4uqvja1kBvKXE+6q69PGPiZdZqXLwo7UX2rOslAULS11W6A2nVBlzWiYbUGbwJzBmMMYVjsntZrVbxZZ6TmgwPrmtI7yHY47MFhdR6TpPRlFvhlUZJcoduKAlFlc5XIQVZwRw7uSLXFHbU3ogFge4pJ1Nh2Qd6Vk7vNJ1X9x5EKEEX2UjFpRmO27Qmzx+J44wUajMTiRviEgS9am1KjhV/wejfLHNgteOrsI2GSI58W2uWrwbSbWpNa1tNoY9oMy2Ya8E4l2MHlioXV23FlW7eLbwiQASDm0icIJ9VYalufabFWaLriWuIIAbIaQezsJAWKzrjYn2N0OidTXcpmjbe+jUa+m4tc0gggxhIkHeDuWgWrWysGCsa8l/ZpNaOjbhiDtlZiD87VftGaNpWjRbiDdqUS9xOwlsuAdsMtMYZYKy6KeGymmeMr3FPq2svtBqOJJc8lxOZvYSfFXj2d2vorfT3VA+kfeF4f3NCzmocVY7BbC11Oq3NpY8cWkH4Lq6TEoSr9xit2akbZrtZb9lJ2sIdyyPkVjutdG9SDtrHDwOH7LdqjW16JjFtRmHB7ZHqFj1us15j6ZzhzeY/kLh3+C6Mj1Xov8fRW0fNffxRoGrVoDdG0ahyFnY4+7T/cKl6Fql9mN4gupPa/GSOq67N0drB7CBwKm9GWiNBU/9M0zJgCKjmGTujPmq9oCoW1Xsx+sY8DIEvDSIn73ZJjBsAbF0YPk81Nce40zWN8WWsd1Gq7+wrzuBgF6B1wqRYLWf/r1PNp/defXnBJFDyYicSlAuYFzinEEQ6SfnJSOh6gbUaXYNElxgnAAk5KKa5P7DVgkHI4IBTwMLVXL3ueZ6xJxMmNgnuEDkgs9Yse14za4OHFpkeiLVZdJB2GP5RUMdiZ7msaV0yzpmvJhlexPdnLQIc4NDcvv81l27kpC0WwvoUBJljHU+Qe50Dk8BR6rrjgecs4BaiuQtXOVggAaSQBiTAAGZJ2BbboWldoUqLxdf0TQQ7MOiC1whZfqjoT6VVIvuphoDmvaAfrJBa2TtgOPJaqXXh0bnDpacEHK8NkjZMELPdc4+FGminq8THNNgN281oN/6yAAS4AwcBjkOULKNcrb0trqYy2nFJvBmJ/uc4clouk7d0bRWdIuBzo33KT3CecBY7UeTJPaJJPE4nzTadvowDUrxib3I9NuCSYJKWe6FcZxS9MIHFEpOwCFzhwPkUyAHaSlQ/ekAUq142ogFA8b4QOeN/klWNBQhgRANjUH3SUFW0E4XSOCdQhCGAkdVOREyN+BgqT0XpEUbPUip1zebc+1jgIw7OJJ4JOoAREZqKttEtdyz3pJRT5HjJp5QtVeHgfexx3xsPzsVt1J0u0CrQqRD6b3tnslzGExG8t/SqM16WoVSDIw/nA+RKSUOpYInh5CTlyUtot8sjcSPj8VEvT3RD+s5u8T4f8AK2aWXTYiqxZib/7Prb0thpScWTSPuHq/23VUta7J0Vqfucb497+ZS/sjt0GtRO27Vbx7Lv8AapX2i2XCnVHew+o+Kw+k6sN/r+p2fQN/Teov+pYIUvu6LDB/3zAGJxqOeA0ZTiInLPYq3VfcLKgiaZnDK4O2ATlTAxLvtFSr7TNk6PMisDExLXU3Zu+y2WmTu4qNfiDMYgEkiBGQe5uxoyZTzOBKNL6q0zNrq/Vamcff/s0TXGre0ZaXDI0CfGP3WDPK2TSlpv6HrjGW0CDOeIa4T4nwWNlWpYMknlghJVilAkqgzRFEKac0imrSjNJQIDbe1O+PQBJNCWrVZbdOwyCkQgwi92MzyRSd2KAVEJfgoQBgKmdXdX6ttq9HTuiBec503WtmJMDEzkFEdIFdfZRbgy1VGH7dPDixwPoT4IpZ2I3gmtD6ObZqNRgdeAJc58ReIG7ZEeQUhovSRq02urNJIBhzRLuCjNc7R0DKl0sDXyRJEy7NobmT35Qqxq/pypfDHEFr3dWXCnB4wRHLxWOWnnv5m2OogsLsXTTdD6RZ6wc661rHVAdzafWxjMGAPeWU1pWha86TbSs7bMwgvq3X1nD7jTLWDcC4T7p3qhByvqrdawzPdYrJZQSmICB6M9u0JCpIVhUL2c9XxRy1JWYdXxS4KKAJ/MLg7wShCSeQ3bPcmILscRklm2jeEyB2jLclqdUHNQA7D2nahEb0iKYKEMjJEguAN6LaqYcwg8u49yTxRXShgmRTQegPpAqNJuvbcLTmCDIIjbs4Ja36uOs1I1HuDjIaLoMCZxM7cE3ptKCFTKEurKexYpRxwRTkex1LtRp74PA4J/0Y3DwCBjRsACtTw8i4LhqRbehttE7HO6N3CpgP7i3wWq63WcPsrwcDgWzhLgcAPNefhUdmCfEypfQOstay1RUvueyfrabnFzXs+0CDOMZFNqpq/tjsHTydE1Ndnkuej9A3v8TLDqjIkZTvVhsOhqLPsAkm8S7rG9vk/OxSVsszWkFnYeA9vA7EiHgEALkdEo+Fs7Ft3r5esfLILWe1htntNK44A0qgyhhAaTnyWOLatK0+lFRgIN6nWEHOejf/AAsTmRPzitml9lnP1SxJAtSb0YFA4LSZRol6TQm7krRO9AIe0NwTZPehvdUYk5JkUCHSjByKAuhQgMp3oq2GjWZUBIunMZwQQfIpoAuIUIOK9ofVfee4vedpx5Ru7kFYcz5CNiTpjHOEq8YbgNpzJ+eQRAC+oSZJJOGJMnBcHpG8hDkAi4chc9IhyEuChBSzu6qVCa2d2YTgIogqGgrrjRsRAClQ5MKJOaTlh87Uk8b8CnaSeFCCbKpHz8wnTKyYPbuRW1SEMhJQVEMplTrA5JZlREA4nBFARA+UZxUICilAuJQCAuXEoJUIbe/S9NljsfSVGNcaLDi4A9hm9Rdh1hZXrto0XB7nEgEAluAJOMRkCoHT2g207PZKhlxNJoJOwgNcGgbsUHs6cP8AqFHi8c7joS1aeN7scnjp/g12ylRVXKO/Vn5YZcbdYxQtVC8Ze4G/u65LcBz8liekLP0dWpTjsPqM/I4t+C2PTjnO0hjsqUwP6WxHxWb6+2Xo7fX3PLag4PaJP5g5ZtK8uePM2+lK+iujPLj9/UrZCCEYhctZxxrVbiup8ENoOPFAwIBFx4K4aM1Sslakyp0tc3hiBcEOHaaeqciqi1aFqE4iyncajyPBo9QqdQ5KOUyypJywyh6w2FtCu+my9cF26XkFxBGcgAZz4KOaFddf7Heirtb1T3tmR4E+apkQjW8xTYs1hgBCGrghJVgp1PPHHcNnNK1O/E7t3zuQ9CWktjrCQ4/djA47OK4DMN5uyw+ATAEi1FuJwzGEDmpQjVGvJR1NE6JQh1mbJTkYJCynH5707BRRAWFHARUs0JhQpCSclyEk4IkQ2qJItTpzUm5qVhGpCHpSEoWpF4ShHdiJe9rQYLnNb+YxKlNP6MdZLkuD797IFsXY3nHtLtSXxaB3td4iD6SpX2iYton8T/MN/ZUSsatUS1QXq3Iqn03uKMLTOUc0yhAtBUPg4pxRAlodMSA6M4JEx3wooJWlVcCCDljjkosZ3Azf9ZadKtYQ9jgWsDXMIyIgCPA+SzXRNpNC10nA5VKZ74vCR4EqQ1K0walCtZ5MFhexpM3XNIc5oGyRJw71CW6WvLs4N9sbLuJZ3ugXoV1P4Wpce0l9/wAGqxqehWeVLj5bmya02D/5VGu0SCSHgR2mtJBxWW+0y006loYWubfDXMeAQXANMtvbu0VavbVpcfRaFFpBNUiphncAw9VjtBkHjgslcFFyx5h1N0rIVqX9Mcf3YuUGxGKISrjII2huAKBgRXuwhHpoBF2rTNSLfZadiY2rjUmoTnte6Mu6FmYV81Z0H0lnY81GtDrxi7J7R71Rqc9JbTjq3H2tdpslaz1Gsa4PiWuN6A4Y4iVlRctP09oRjLNVd0riWsc4ANABIGAM7Fl6XT5w8hvxlYDBSerNlFW0sB7LTfM7mYgczCiwg6Qgy0kHeDB8QtCKWSdus7mPc2pgQ44DG8c7w3znJSDaZdAyBwaBiXE5QNp703NteSC43yBAvYx4585Ulo+2ijUvOqPDi0Q5tKnUIvNBEX3CMwmysgwE0pZehrVKYJNxxbJzMbSmpejWi0Go5zy4uJJMkAE8QMBySRSsIa8glAEN0fJUIJUf2TtmS5ciiBwl2oVyZCsJUQNyXLkSBHJJ+S5clIJFJVckC5KMS2qn+Zp+9+kqc177FP8Aqd+lAuWWX58TSvymU4ohQrlrMwdiMFy5QBY/Z/8A50f0v/Q5PKfYP9Z/8zVy5GXtR+H7mXQ/Jf8A6/aG9ofbsf8A+Kh6KpjPmEC5Iu/xYlnPyX0QqUR37rlycQb1keiuXIBHC1DVP/J0f6T+py5cqr/ZLKuQutn+Urf0FZIFy5JRww28o5AuXK8qAR7TmP6WfoauXKEBo5JRcuUIF2oxQrlC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88080" name="Picture 21" descr="https://encrypted-tbn3.gstatic.com/images?q=tbn:ANd9GcTgRcixYC-gaX1DxN4mnv8B2MjMs0ft1u7Hahx93ixRk1XL8R2fvQ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43375" y="928688"/>
            <a:ext cx="2525713" cy="141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81" name="ZoneTexte 20"/>
          <p:cNvSpPr txBox="1">
            <a:spLocks noChangeArrowheads="1"/>
          </p:cNvSpPr>
          <p:nvPr/>
        </p:nvSpPr>
        <p:spPr bwMode="auto">
          <a:xfrm>
            <a:off x="642938" y="0"/>
            <a:ext cx="3857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 u="none">
                <a:solidFill>
                  <a:srgbClr val="7030A0"/>
                </a:solidFill>
                <a:latin typeface="Comic Sans MS" pitchFamily="66" charset="0"/>
              </a:rPr>
              <a:t>Dis moi tout marionnettiste</a:t>
            </a:r>
            <a:r>
              <a:rPr lang="fr-FR" b="1" u="none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fr-FR" b="1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b="1">
                <a:solidFill>
                  <a:srgbClr val="FF0000"/>
                </a:solidFill>
                <a:latin typeface="Comic Sans MS" pitchFamily="66" charset="0"/>
              </a:rPr>
              <a:t>qui</a:t>
            </a:r>
            <a:r>
              <a:rPr lang="fr-FR" b="1" u="none">
                <a:solidFill>
                  <a:srgbClr val="FF0000"/>
                </a:solidFill>
                <a:latin typeface="Comic Sans MS" pitchFamily="66" charset="0"/>
              </a:rPr>
              <a:t> tire les ficelles … ? </a:t>
            </a:r>
          </a:p>
        </p:txBody>
      </p:sp>
      <p:pic>
        <p:nvPicPr>
          <p:cNvPr id="88082" name="Picture 8" descr="https://encrypted-tbn1.gstatic.com/images?q=tbn:ANd9GcSyDW3ckFaEJNaAdGYqtQLcBhQ64--75JdLZKkzA5vcx-KHI3zvE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43438" y="142875"/>
            <a:ext cx="178276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Ellipse 27"/>
          <p:cNvSpPr/>
          <p:nvPr/>
        </p:nvSpPr>
        <p:spPr>
          <a:xfrm>
            <a:off x="6643688" y="5143500"/>
            <a:ext cx="285750" cy="14287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pic>
        <p:nvPicPr>
          <p:cNvPr id="88084" name="Picture 23" descr="https://encrypted-tbn0.gstatic.com/images?q=tbn:ANd9GcT8TQga1TBWByTymzscf_ktttNb7QGjJiRIhjRNg7tifVq7BK-NTA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786063" y="2857500"/>
            <a:ext cx="10001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85" name="Picture 25" descr="https://encrypted-tbn1.gstatic.com/images?q=tbn:ANd9GcT_RpdvnPopTTqtqQdz5K1AGtb5x5M4v3HZDdrpXF6FXMtoPed4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924300" y="2636838"/>
            <a:ext cx="22145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86" name="Picture 27" descr="https://encrypted-tbn3.gstatic.com/images?q=tbn:ANd9GcSHdeXBEm-Eh1gTXPmw8OlT8AQZ-onx6cAeDf7QdGd0kNHe7NIKvA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940425" y="4868863"/>
            <a:ext cx="1227138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87" name="ZoneTexte 50"/>
          <p:cNvSpPr txBox="1">
            <a:spLocks noChangeArrowheads="1"/>
          </p:cNvSpPr>
          <p:nvPr/>
        </p:nvSpPr>
        <p:spPr bwMode="auto">
          <a:xfrm>
            <a:off x="468313" y="3357563"/>
            <a:ext cx="1143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 u="none"/>
              <a:t>J.AUXIETTE</a:t>
            </a:r>
            <a:br>
              <a:rPr lang="fr-FR" sz="1200" b="1" u="none"/>
            </a:br>
            <a:r>
              <a:rPr lang="fr-FR" sz="1000" u="none">
                <a:latin typeface="Comic Sans MS" pitchFamily="66" charset="0"/>
              </a:rPr>
              <a:t>président de la région</a:t>
            </a:r>
          </a:p>
        </p:txBody>
      </p:sp>
      <p:sp>
        <p:nvSpPr>
          <p:cNvPr id="88088" name="ZoneTexte 52"/>
          <p:cNvSpPr txBox="1">
            <a:spLocks noChangeArrowheads="1"/>
          </p:cNvSpPr>
          <p:nvPr/>
        </p:nvSpPr>
        <p:spPr bwMode="auto">
          <a:xfrm>
            <a:off x="7786688" y="1785938"/>
            <a:ext cx="1143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 u="none"/>
              <a:t>J.ROLLAND</a:t>
            </a:r>
            <a:br>
              <a:rPr lang="fr-FR" sz="1200" b="1" u="none"/>
            </a:br>
            <a:r>
              <a:rPr lang="fr-FR" sz="1000" u="none">
                <a:latin typeface="Comic Sans MS" pitchFamily="66" charset="0"/>
              </a:rPr>
              <a:t>maire de Nantes élue en 2014</a:t>
            </a:r>
          </a:p>
        </p:txBody>
      </p:sp>
      <p:sp>
        <p:nvSpPr>
          <p:cNvPr id="88089" name="ZoneTexte 53"/>
          <p:cNvSpPr txBox="1">
            <a:spLocks noChangeArrowheads="1"/>
          </p:cNvSpPr>
          <p:nvPr/>
        </p:nvSpPr>
        <p:spPr bwMode="auto">
          <a:xfrm>
            <a:off x="6929438" y="142875"/>
            <a:ext cx="15001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 u="none"/>
              <a:t>JM AYRAULT</a:t>
            </a:r>
            <a:br>
              <a:rPr lang="fr-FR" sz="1200" b="1" u="none"/>
            </a:br>
            <a:r>
              <a:rPr lang="fr-FR" sz="1000" u="none">
                <a:latin typeface="Comic Sans MS" pitchFamily="66" charset="0"/>
              </a:rPr>
              <a:t>ancien Maire et</a:t>
            </a:r>
            <a:br>
              <a:rPr lang="fr-FR" sz="1000" u="none">
                <a:latin typeface="Comic Sans MS" pitchFamily="66" charset="0"/>
              </a:rPr>
            </a:br>
            <a:r>
              <a:rPr lang="fr-FR" sz="1000" u="none">
                <a:latin typeface="Comic Sans MS" pitchFamily="66" charset="0"/>
              </a:rPr>
              <a:t>ancien 1</a:t>
            </a:r>
            <a:r>
              <a:rPr lang="fr-FR" sz="1000" u="none" baseline="30000">
                <a:latin typeface="Comic Sans MS" pitchFamily="66" charset="0"/>
              </a:rPr>
              <a:t>er</a:t>
            </a:r>
            <a:r>
              <a:rPr lang="fr-FR" sz="1000" u="none">
                <a:latin typeface="Comic Sans MS" pitchFamily="66" charset="0"/>
              </a:rPr>
              <a:t> ministre</a:t>
            </a:r>
          </a:p>
        </p:txBody>
      </p:sp>
      <p:sp>
        <p:nvSpPr>
          <p:cNvPr id="88090" name="ZoneTexte 55"/>
          <p:cNvSpPr txBox="1">
            <a:spLocks noChangeArrowheads="1"/>
          </p:cNvSpPr>
          <p:nvPr/>
        </p:nvSpPr>
        <p:spPr bwMode="auto">
          <a:xfrm>
            <a:off x="250825" y="5445125"/>
            <a:ext cx="1143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 u="none"/>
              <a:t>M VALLS</a:t>
            </a:r>
          </a:p>
        </p:txBody>
      </p:sp>
      <p:sp>
        <p:nvSpPr>
          <p:cNvPr id="88091" name="ZoneTexte 56"/>
          <p:cNvSpPr txBox="1">
            <a:spLocks noChangeArrowheads="1"/>
          </p:cNvSpPr>
          <p:nvPr/>
        </p:nvSpPr>
        <p:spPr bwMode="auto">
          <a:xfrm>
            <a:off x="3779838" y="4797425"/>
            <a:ext cx="1571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 u="none"/>
              <a:t>P GROVALET</a:t>
            </a:r>
            <a:br>
              <a:rPr lang="fr-FR" sz="1200" b="1" u="none"/>
            </a:br>
            <a:r>
              <a:rPr lang="fr-FR" sz="1000" u="none">
                <a:latin typeface="Comic Sans MS" pitchFamily="66" charset="0"/>
              </a:rPr>
              <a:t>président du conseil régional</a:t>
            </a:r>
          </a:p>
        </p:txBody>
      </p:sp>
      <p:sp>
        <p:nvSpPr>
          <p:cNvPr id="88092" name="ZoneTexte 57"/>
          <p:cNvSpPr txBox="1">
            <a:spLocks noChangeArrowheads="1"/>
          </p:cNvSpPr>
          <p:nvPr/>
        </p:nvSpPr>
        <p:spPr bwMode="auto">
          <a:xfrm>
            <a:off x="7715250" y="6429375"/>
            <a:ext cx="1428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 u="none"/>
              <a:t>F HOLLANDE</a:t>
            </a:r>
          </a:p>
        </p:txBody>
      </p:sp>
      <p:pic>
        <p:nvPicPr>
          <p:cNvPr id="88093" name="Picture 2" descr="https://encrypted-tbn3.gstatic.com/images?q=tbn:ANd9GcR_OVO7NVX_IvHXE-jAzpAiNiXX9iaj9blJWfXD4_C8P4bEtF8S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23850" y="692150"/>
            <a:ext cx="260985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94" name="ZoneTexte 51"/>
          <p:cNvSpPr txBox="1">
            <a:spLocks noChangeArrowheads="1"/>
          </p:cNvSpPr>
          <p:nvPr/>
        </p:nvSpPr>
        <p:spPr bwMode="auto">
          <a:xfrm>
            <a:off x="323850" y="2420938"/>
            <a:ext cx="280828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 u="none">
                <a:solidFill>
                  <a:srgbClr val="33CCFF"/>
                </a:solidFill>
              </a:rPr>
              <a:t>A.MUSTIERE</a:t>
            </a:r>
            <a:br>
              <a:rPr lang="fr-FR" sz="1200" b="1" u="none">
                <a:solidFill>
                  <a:srgbClr val="33CCFF"/>
                </a:solidFill>
              </a:rPr>
            </a:br>
            <a:r>
              <a:rPr lang="fr-FR" sz="1000" u="none">
                <a:solidFill>
                  <a:srgbClr val="33CCFF"/>
                </a:solidFill>
                <a:latin typeface="Comic Sans MS" pitchFamily="66" charset="0"/>
              </a:rPr>
              <a:t>« des ailes pour l’ouest »</a:t>
            </a:r>
          </a:p>
        </p:txBody>
      </p:sp>
      <p:sp>
        <p:nvSpPr>
          <p:cNvPr id="88095" name="AutoShape 4" descr="data:image/jpeg;base64,/9j/4AAQSkZJRgABAQAAAQABAAD/2wCEAAkGBxQSEhUUEhQWFBQWFxcYGBcXGBcYHhwYGBgXFxsXFxggHCggGB4mGxwYITEiJSkrLi4uHB8zODMsNygtLisBCgoKDg0OGhAQGiwkHyUsLCwsKywsLC4sLCwvLTcsLCwsLCssLDArLCwuLCwsKzcuLSwvLC0sKywsMistLCwrLP/AABEIAP0AxwMBIgACEQEDEQH/xAAcAAABBQEBAQAAAAAAAAAAAAAAAQUGBwgEAgP/xABGEAACAQMBBQUECAQFAwIHAQABAgMABBEFBgcSITETIkFRkRRhcYEIMlJicpKhsSNCgqJDY7LB0RUkUzREM1Rzg7PC8CX/xAAZAQEBAQEBAQAAAAAAAAAAAAAAAQIDBAX/xAAvEQACAgIBAgQEBQUBAAAAAAAAAQIRAyExEkEEUWFxE4GR8BQiMqHhQnLB0fEF/9oADAMBAAIRAxEAPwC8aKKKAKKKKAK8mhjTJre1drakJLJmU/ViQF5G/DGOZqNirHsUE1VO3G825tIw0dvFEWOFWeQGXH2zAn1V+LZ91U9rm8HULvPa3MgU/wAkZ7NfRcZ+dE7LVGoNV2ltLb/49xFH7mcZ9OtRW+3xaZGcCV5PwRsR6nFZiZsnJ5k9SefzpM0oaNg7JbVW+oxGW2YkK3CysOFlPUZHvFSCs17hNaMOodiT3LhCuM8uNe8px6itJg0XJBaKKKoCiiigCiiigCiiigCiiigCiiigCiiigCiiigCiiigPm3/NZnu9sJoxcwW0JF2085mulBeUxh27oOMoAMDOegrTZFUFrSDS9ouN8JbXRbiOOXBMvA+fhJzqMqZUE85clmJZjzLMSSfeSeZr5V1ajEqyyKpDKruqkdCAxAI92K5aqIFFLivrawh3VSeEFlGfLJAzQDlsneGG8tpASCk0Z+XGAR6E1shTVTbLbkreF0luJ2nKkMqqAq5GCM9Sf0q2QKnLsHqiiiqAooooAooooAooooAooooAooooAooooAooooAooooAqL7b7FW+qRqkxZWQko6YyM9evIj3GpRSYoCjdpdysNtaTzRzzSSRxl1UhADw8zkAeWapprKQRCYoeyLFA/gWAyVz5451tG+gEkboejqyn+oEVmzZ7TTNpGp2vMyWsyzqOv1cowA+CtUbBXNC0EV5qg2FsNqourC2m8WiXi/Eo4SPUU/1Tv0d9e47aW0Y96Ju0T8D9QPgwP5quEGogeqKKTNUC0UlGaAWikzRmgFopAaWgCiiigCiiigCiiigCiiigCiiigCiikNABqiN3EipruoWrfUuO3XB8cMWx+UtV6SSAAknAAyfcB1NZB1nW3GoTXVu5RjNI0br1wSQCPcR+9R7Khu12y7C5mh6iOR0HPPJWIH6VwV9bmdnYu5JZiWYnxJOST86+VUg/bGbSPp91HcR8+E4ZPtIfrL/AMe+tLaXvE02aNZPa4Y8gZSR1RgfIgkGsl16zQGsL7eZpcY53kbfg4pP0UGo1qe/GwTlEk0/wUIP7uf6VnTNeaAuS/39THIgtY08i7Mx9BgVHL/fHqknSZIv/pxqP9War6ipQJTPvD1Jut7N8iB+wr6afvG1GKRXF3I/Cc8LniVvcR5VEqUVQbD2M2ij1C1juY+XEMOv2XH1l9afqztuA2l7G6a0dsRzrlAf/Kvl8Vz6VocGsoHqikFLWgFFFFAFFFFAFFIa57y7SJS8jqijqzEAepoDoozVW7S77LOAlbZWunHiDwJn8RGT8hUBut5mr6g5itVMZ+xboSwHvc5x8eVSwaFvtRjhUtNIkajxdgo/WoNr2+PToMiNmuX8oh3fznl6Zqpl3ZazdnimRuI+M8vP9zipZsxucSA9vqs0fZx8zGrEL/8Acc45e4dahSI7Z72bu+Vo0At4TkFUJLMPJn/4xVflqsve3tdZXSx29lAvDCcCcAKMAY4I1xzX3mqyqogUUUVQFFKK9KvOgPOKAKkuibCX93zitX4T/M44F9Wxmp1o24udsG5uUi81jUufzHA/elgqACvtbWrSHhjVnbyQFj6CtASbv9I01Ea5SScs3CvacT5bGcBFAX1p30jXWkJTTrAIinhZ34Ygpx0KAZPwzWJZEtdz04vCZckeuK/L5vS+rKY0bdXqVxg9j2Kn+aY8HL3L9b9Ka9ttk5NMnEMrK5ZA4ZQcYORjn5EVpLRNf9ptpS47OeIOsqD+V1B5j3HGRVV7zNLaXR7G75s0fddiSTwyE4JJ694Af1UU7aomTw8scZOXZpfXf00VZpF+1vPHMhIaN1YH4HmPmMitj6TerPDHMhBWRFcEeTAGsWeNaW3D6x22miInL27sn9J7y/oSPlWpcpnnLJFLSClqgKKKKAKKKKAbde1RbS3luHBKxIzkDqeEZwKyrtltlc6lIXnfCD6kS/UUeHLxP3jWlN5MRfS7wAc+wkIHwBNZHFRcgkuwmx02qTdnH3Y1wZJT0Uf7seeBVz69rtls5bLb20Ye4YA8PifDtJm645dKrDYreZNpts0EcET8TFuNiQQSMc8fWxUM1O/knleaVi8kjFmY+ZP7e6lFJvqm+DU5shZUhXw7NB6cTZqI6xtDdXXK4uJZQDkB2JAPmF6Vx2djJK3DEjyN5IpY/oKmejbp9SnwTEIF5c5m4f7Rlv0oCCUVeWmbkYI14726JC8yIwI1A97tk/oKk+zWmaJFIsdssDzZ7pbMjZ+67559ehqdSWjUcU5puMW0uaRn7RdmLu7/APT28so8wp4fznCj1qdaRuSvJOc8kVuPLJkb8owv91W5LthHHem0kjMYHCqyEjhJYAqMY7oOcZz1FdWz2pyPPdwTEcUMgKYGP4TqCnxxz51lZIvg7S8JljHqktUn7p6IhpG5WxjwZnluGGM5IRc/hXn6mpRstp1ggkFnbxoYXMbHswG4lAP1iOIjn1qJaBfPZyNdMc209xLFKCeaEOQknwxyPuHwqR2bi31WVc4S7iWVT4dondIHmSOdYWXqr79j1ZPAfD6ld6te6/Uq9P5BNobqa27aCJDJDK6TQkkkhCOUbcsHHuP/AD89I1cX1+jxM3Yw2+WXJH8WRiOF1zjIANfXQf4WpXsQOUdY5sD+VjlWB8ietMWkWc8gl1GzP8Rp5MRdElhUgAfi5HBrDctd/P5HpjixVNUo6XS/71dP96fYlibTwvcezossjhyrMsZKIwzniY9PL51w6aPZ9Umj6JcxrMvlxoSrAe/BzUlsJS8asyGJmGShxkHxBxyNfG70qOSaKZge0h4uAgkfXGCCPEe6ulN0/U8Ec2OHVCmk4tPd75T+qIztnYSQOb23XJKGO4QfzIRgOAPFT/8A3WvUeim40QW7KQz22ACMEMBxLyPTvAVMSKBWlBKVmJ+KlPCsTW0+e9dl8rMWSDHXr41aX0fNZ7O+ktye7PGSPxx94f28VRTeZovsmpXEY+qz9qn4ZO9j5EkfKm3ZPUza3lvOP8OVSfw5w39pNbe0eY2Qleq+cLhgCOh5+tfSiIFFFFUBRRRQHNf2wljeM8w6sp/qBFYvu7cxu6NyZGKH4qcf7Vtcisrb39K9m1WcYwshEq8vBxzx/UGqLkD/ALJbnXuoIriW6RIpEDgIpZsEZwScAEePWp3YbstJtYmmlBnVASzyvxDu9e6vLrnlTfuZkjvdLe0mywikwQGZTwseNeYIOM5rols2S11KyUH+C4mjX/KYh+EefQ+tc55HHXv9T3eG8NDMtyppq16N1d/Md9N2pt4FUpZS21sxAWURIqYPQkL0Hvp3s9Yc38lu5UxtCksJA6jo+T48z6V9o5Ybqxzy7F4efkBw8x7iCP0qHWHaiz0+9RGka340dV5s0BLJkDxwADXNykq3fc9UMGLIpVHpduO/Om4899U/cdooC9zqFlKxZZl7WLiJOA64IGegVsYAqK/9TV7a1jaAxdhOglueABVZGOeajOSMZzjnUq0689s1GKeGKRYooXV3dSgYtzVVz1waeNG0IwyXfFwNBPJ2ipjOCyjj4gRjmfjyrLg5cev+zv8AiIYNZFuour7/AKX82t7GTamyiku7d3AeG7RoGIP83N43B888hTdo5ntNUjiny3HEYlk/8iglo2b7w+qflUttdlreNeAKxQSLKqM7EI68xwfZGfCneaVUHE5VQPFiAB8zW/hPl6fJ5fxyjH4cV1Kmt69mud+fnSINsvsbDLE0l1E/aNJLhWLABSxwVTp86drTZINbrBdP2vZOTC65R1Tlwjiz1+HLp5V36xtHDbojnMvanEaxDjLn7vPB+Oa5bfaZ2ind7WaEwxGQCQDvgAnCkePLp76KONa+/mSWbxmRddtJvW+O2r33p18zv0TQILUMIlOXOXZiWZsdOJj1HM8vfXXJPFCveZI1HmVUD9qiOkLeXCR3DX6JxlWESIvBw5HcJ+tnHKuDayCKLUVea3a6WaLuRjvHtUIHIE4xw48/hV+JUbS0F4R5Mzhkncqbdc2u26XF+mifWN7HMgkicOhJAZeYJBwf1FfembZmaVkIktBaIpHZoGU5BzkkLyWnmuido+flh0Tcf8p/utBRRRVOZTX0idIHBbXQ5EMYW5dQQXUk+7DD51SIFad3r+zyafcRyzRo+ONAzDPGvQBc558x86zETWkVms912r+1aZbSE5YJ2bfij7n+wPzqV1Sn0dNXylzbEnukSqPce62PmB61ddYV7RBaKKK2AooooBDVH/SP0o/9tdAcu9E3z765/uq8MVD96+je1aZcIoJdAJUA+1Hzx6ZqPzBT+4LVeyvpITjE8JwPOSMhlGfwl/0q2NEtLmW+a7ng9mTsey4C6uXPEDlscsDnWb9l9W9ku4bgDPZuGx93ow9Ca1zbzrIiuhyrKGU+YYZB9DWZRtnfHmeOMkkraq/JEam2DtmZsNMkbEloklYIT+HwFSW2t1jVURQqqAFA6ADoK+lFFGK4RMniMuRJTk3RxanqsNuvFPIsY8OI8z8B1PypquNroDbTT2zCfsgCyAlTjIBJDDOMZPTwrm3iQYhiuAMm3mRyMA5QkKwI8uY9K4dJt/bbuSdbdobdrcwkuvD2pbmGC+QHjXKU5KXSvv1Pdg8LheFZZ33varT489r1Pvb7UXSNA9zBEtvcMqKyOWZS/wBXi8CDTLrkUMeozC7imuQypJBGhd+uQw4OLGMg8ulc2jaXdSRKyyds1jPwi2ccK/w+hDDGTjmCc09393Lcvb3drA5nhZ45YX7hAZTyZjywD4iuVuUd+n8n0OjHhy/kpaadNqnzHb2r4vg+3/TZrhIJreEWUls7iKOUAq0bKMkgfV5k8vjS3Gp39tJCLv2eSGaRYiIwQQX5A8+v615vr2Xs5Bqdxb2cTrhVjkxIrBgQwbxxjwqJja/SLeQSvdXN9LHzTiDMFPmuQq59+a6dL/pv79Dx/Hxq1lcXV0kre96l7v8A6O2p2eixvIrhhKjEcAM+eL7g+r5Y8OYrrg0m6ews3VS1zBIHQSEKezJI4WJIx3ce/lUP1ffeCxNrZpn7cxyfRf8Amolqu9XU5/8A3AiXnyiUL19/Nv1q/B2+Plo5S/8ARl0xSt07/M77VSWqTvey97SS7jcS31xbxRAHMa4A59Mu3Pl7qbdW3r6bByExnYeESlv7jhfQ1mq8vZJTxSu8jebsW/evhk12UKPBkydbukvZUXLrG/RzytbZUH2pmLH8q8v1qB61vE1G5zx3TqpP1Yv4QHu7uCR8SaiwNTLZPdte6gvaRoscR6SSEqD+EYyfj0rVI5kPlkLHLEsT1JJJ9TXirB1bc9qUIJWNJx/lOCfynFQjUdOlgbgmjeJvJ1Kn5Z60sEr3Q617LqcBJwkpML58n+r/AHcNaqU1iOGQqQynBByD7xzB9cVr/YrXFvbKCdTksgD884cDDA+/NR8gfqWiiqAooooArxIMjB6V7pDRgx/tvo3sd/cQYwqyMU/A3eT9D+lXvuT1r2jTUQnv27GI/hHeQ/lOPlUM+kZovDNBdAcpFMTH7y95f7SfSmPcjtTHZXMqXEixwyx/WY4AdCOH1BaoDRtFVnre+qxiyIFkuG9w4F/M3PHwFV/rm+e/myIRHbL9wcTfmbl6CgL/ANagSSCSOVlRHRlJYgAZGM5PyqHxbf2FhbxwzXaTyxqEPYAyZ4cgcxyHLA5ms76prM9yeK4mklJ+2xOPgOg+VN9TpV2b+JLo6O12XJqG+SOJpTYWfC0rcTSSsebAYDcA93hkVDNZ3k6jc5DXJjUj6sQEY9R3v1qHYrs0zSZrl+CCJ5m8kUt188dPnVSRHJvk555S5JZixPixJPqa8CpVr+wF7ZWy3FyixqzBeHiBYE9MgdKjVm6K6mRSyBgWUHBK55gHw5ZqmT5BeeB18qd4tlr1k41tLgr9oQyEfI8NaB1eC00jTzeWNlHIQEYN1ID4w5Y5OByzj9KrLTN8+oLOrzGOSLPejCBe748LdQceZrNvsUrZkIJBBBHUHkc+RFaA2d3O2L2atKZHmliU8RbHAzKDlVHkfPNN2/zRoHtoL6MAO7KuQAONHUsCfMjHWp9tXrLafp8c6jIiMAZfNDhWGfhRvYozRqGiPb3nstwOErKqMendLAcY9xHPNXnvh1ufTrC3SyJjRiI+0XqqKndCnwz5+41z74dmUv7NL+1HG8aBu6M9pAwz4dSvUfMVDtjt6KJALPU4hdW4ACtgMQB0DA/XA8D1qNXTFUN2z29zULUFXcXC4wom6g46hxzPwOah+v65PeSma4kMjnxPQD7Kjoo+FXdbbRbMgcaxRKR4G3fPyGOdOabPaNrdu5tURGBxxxp2bo3gSp6g+8c6pDNlXf8ARy1b/wBTbE8u7Mv+hv8A9aqPaTRnsrmW3kwWibGR0I6hh8Qake6HVvZ9Ut+eFkLRN7w4OP7uGrLgpqoUteQa9VSBRRRQBRRRQEI3w6KbrTJgoy8WJl+KdR+UtWVy1banjDAqRkEYI9x5GscbV6WbW8uICMdnK6j8Ocr/AG4qIDUWpQK69GtklnijkfgR5EVmHgGOCa0tabpdNS3aExFyy4MzHMg8ip6L8AKoMu1Yh3S3IsHvTLGQIu1WNAXLLgHrywcc/GmXbvYqbS5+CTvxOf4UoHJl8j5MPEVeG5jUBd6SsT8zF2kDfhPMf2sKjZSM7q921hc2kV5NxTs2cxscIrKSpBA5np41LNd2803Sk7KIIzryENuF5EeDEcl+dMO5O4NvPfaa+cwys6fDPAcfIKfnUX17dJdz6lP2Kqls0nGJXPLD8yAo5kg55fCoCObd7xrjUx2bKsVuGDLGvM5GcFn6k/pUIq59q92Vhp+nyvLccV3w5jZ2CAsMd1IxnOefXNUyOtVENH7nb5L7SGtpe92fHAw/y2Hd/Q4+VRnRNxjCTN3cKIgT3UzxFQTjLHkuaY9wmtdjfmBj3bhOHn040yw+eMiu/wCkC9xHdRjtpPZ5Y8iPiIXiU8LDA5Hlw9az3Kde+jXIZ5rKxt3R40kBkCEEA5WNU5dCF4vUVbO1+mW89m8V2/ZwYUs3EFwFII5/LFZV2UiL3tso8Z4sfnB/2q+vpAXnBpvBnnLMgx7l4mP7ClJMD7sVrOm4NjYyhxEhPDksCpODhj9bmeflmqU3jbBPbagsdumY7p/4HgAxPejJ6DBPpUN0LWJbSeOeFuF42yPePFT7iORq/wDajW7DVNIE00yQMRxxknvRzqOijqeeRy8KvAKf282Em0wx8Z7RJEB7QKeEOPrR558x8sip99HzQriN5rl1ZIHQIobI4zxA8QHkBnn76+WzO+ZBAIdRhaZlAHaIFbjxjBdWx3vfXfq++ntVMem2srykYBcZ4fDKomS36U2CCb8LlX1aXhOeFI0b8QXmP2qD2s5jdXXkykMD71OQfUU96zsxfRqbi5t51DEs0jr4tzJPxqP1pA2hoWpLcW8My8xIit6jn+tOFVpuE1fttOEROWt5GT+lu+v7kfKrLrKIxaKKK0AooooDw4rO/wBITSOzvo5wO7NHgn70fL/Tw1ouq039aP2+m9qB3rd1f+k5Vv3B+VQGalOOlal0jaCa40Rbm3Km4EGe8MgvFycH3nBrLNXx9HfWQ8M9oxzwHtUH3W5MPzfvRlRK9ntfstftGilQcWAJYGPeRvtoeuPEMPnTZu42bm0m+uLZsvbzr2kMvhlOqOPBsH54qoNqYZtJ1absGaJkkLxsPFH7wB+0OeCKvPdxvDh1NAjYjukGWj8D4ccZ8R5jqKUQiG17f9N2jtrscoroKrn3n+E3p3Gp9317UXdhFD7K6xrKWVn4csCBkcJPIZGfCvO/7SO1sFnX69vIGyPst3T6HhPyrqbS11/SLbik4CeBmYAMQyZVwPInn61Cmb729klcvK7yOeruSzH5nnS3GnyIiO6OivnhLKVDY8ietaHttC0TRhxTNG0o/mmIkcn7qeHpUF3q7xLPUYBBBDISjgpM+FA8wq8zgjlg4q2KKy0q+a3mjmT60bq4+KnOP9qvzfVHFd6VFdIy5UpKneHNJAAwA8eo9KzyKcdKtJbuWK3RuJmISMOxCjPgCfqj4UIfXZXUEt7yCaQEpHIrsF64XnyqZ72d4EWqLCkMciLGzMePAyWAAwBTDtvsLcaZ2PbsjdqGI4OIgFcZXJAycEGooRSikh2f2LvbzBt7dnQ/4h7qfJjyqxNC3EynDXdwkY8UiBY/nOAPSpDuA1gy2EtvnvwOeHPPuyAleX4uKql2n241Gd3Sa5kHCzKVjPZr3SVIIX9iTS7BIpdAs7DXobZgs9q3ACJCH70ikDi8OTY5VaW320o0SCJre0jKuxTC4jCnh4hyVefIH0rM8faRlJQGHe4lYg4JU5yD4861bPpttrFjbtOvHG4SYDiK97h8xzHU8qgIzuv2+m1aWeK4hQIiA5XOMMccDZ68qonbSzSG/uoohiNJnCjyGegrU+naFb28Tw2Sx27Mp5xhS2cYDnxYj31mTeDs1Jp948UjmTi/iLJjHGGOST785zRaYJh9HrV+yvZICeU8eV/HH3v9OfStFCsdbHar7Le20/8A45VJ/Ce639pNbCicEAjx5/I1e5D6UUUVQFFFFAFcGu6eLi3lhb6ssbIf6hiu+kNGDEl1btG7I3JlYqfipINS/dFrPsuqQEnCSEwv8H6f3cNfTfDo/s+qz4GFlxKP6x3sf1hv0qIGOSJlYho3GGUkFTywQwz8qgLm+kXog/7e7UDPOF/M/wAyn5cx86piyunidZI2KSIcqynBBHiDXVq2tT3TcVxNJK332JxyxyHQVZGxe5z2y1juZbngEqFkRFzjqBxk/DwoDi1zfBcXNkbV4YyzoUklOef3lTopxUOtdpLuCD2eO4liiyWKISnNsZyRg86ddnpF0nU+G+gSQRPwSB04sDPKVAfHGGHmKs3e5sMl7CNQsQGk4AzhMYkjxkOB9oD1oUpDTIO2uIo2JPaSxoT44dgp5n41Z+8jdfa6dYvcRSzM4dFAYrjvHB6Cq22XH/e2uP8A5iH/APItX59IGT//AD40+3cIPQMaWB0G7yxmsuyW3ijaWFf4ioOMNwghuLr1rOF5bTWF2VccE0EgPlzQ5BHuOK0ttftP/wBNjsXYZieRYpMAkhTGe8API4qJb89kfaIVv4Fy8YHa8P8ANF4NjzXPoazFhjnvctFv9GW5j5mMJOpH2SMOPQ/pWbWNaO3L6gt7pT2shyYuOEj/AC3BKn0JHyrPmrWDQTywv9aN2Q/0kitIhPdxGsdhqQjJ7lwjRkfeXvr+xHzq0dS0DRNPlkuLsRdpIxkxMe0OS2cpFg+PurOek3zW80Uy5zG6uMfdOSPSrl356MbqOzvLdGkLjgIQFiVde0UgAeefWo+TQxb1tvbHUIEgtYnzE4ZZCqooXBBULnPPl4eFTLc7de2aNLa8RDx9pED0IDgshHzJ9KrvZ3dBqFwQ0iC2j85T3se5Bk9PPFSjYVl0LVbi0uZlEMkSusjd0ZHNSR4HHEKdgVloWsS2N6kpZuOGTDjJOVBIdTz5+NXFv10lbqwhvohkxcJJAzmKXHj7mx+tVFvCmt31C4e1cSQyPxgqCBlhluo+1k+XOnQbzLkaethwxmMIYy7KWYoTyXB5DHTPuq13IQnFa63d6p7Tp1rKTljGA34k7p/asirWi/o9aiXsJIj/AIMzAfhcB/8AVxVZdmQtWiiigCiiigCkNLSGgKY+kRpfctrtRzRzGxx595c/NT61x73Ldb3SbPUEUZATjOAMLIvCR8nA9asnedpHtem3MQGWCcaj7yHjH7Y+dVvu0kF/oV5Yse/EH4PHkw7RD8nBFZ4KUlWlLHVXsdnba4TmYkgLDzQyrxj8hNZrK+fKtXaPbW7aNAt1w+z+zxmTjOF4QA3M+WcVWREZ3r7ILqVql7aDimSMOMdZIscXD72GTj5ioruU297BxY3LfwnOIWY/Uc/4Z+6x6eR+NWDs9vD0wzx2Nq3CuCsZClY+LwRSeeT4eFVlvq2K9jn9rgXFvM3eA/w5ep+AbqPfmhR8283f+z6ja3dsn8CS6g7VAPqOZV7wH2T+hp1+kLMexskHVrgn0AH+9de5zboX0Ps1ywNzEOWf8SNcYb3sD1+Rpn3+zZuNOj++zeroKgJ9trtJBp1tHNcxmTvKqKApPGVPTPIdDUc2H3pw6lcPbSxCHjH8IM3F2g58SMMYDY9edN30jnxZ2y+c5/RGqhLa5ZHV1YqyEFWHIhhzBpFaBfOxulHR9bktf/b3kZaAnzQlgnvK5YfAinbaDdFb3l5JdSyuqyYLRoAMkAAniPn7qrLajetLdxWoWJY57dhIZuRPGOXcHgCOoqL6xtrf3PKa6lYfZDcC8/cuARSiFy7T7O6LZWVxErQRzNGwUu/aS8XhjmSOfkKjGzW+QWlhDb9gZZol4eJmCrwg4XzOQuB0qoS3jRmrQJ5ru9vUrnIEogQ/ywjh9XOW9CKhM927txOzOx6szFifmTXxzRVoATSUUCgFFXN9G+6xPdR+DRxv8wSD+9U0KuT6ONm3tFzLg8CxqmfNi3Fj0H60kUvyiiihAooooApDS0UB85FzyPQ5B+Bqhd3zHTtoLizbkkpkjUY5Yz2kf6ZFX6aozfpZG1vrTUY+XNVYj7cR4h6pkfKpRSstvtL9l1C6h8FlYj8L99f0ar62vbg2cbHL/tIR6hM1XG/i0DT214nNLqBenTiUZHP3hh6VH9Z3lXlzaexyCLseFF7qENiPBHPi93lTkEQicqQQSCCCCOWCOYI9+avHRN5lldaY8Gqse0C9mwCkmQfyyJjow8efUVRbGkzSiDhaag1tcCW2dgY34o2PI4B5cQ946inrbbbefU5o5ZFWPsl4UVM8ufEWyfHIHpUUopQHbV9obm6Ci5nkmCnKh2JAPmKaqSiqBc0lFFAFFFLigEopQKkOhbE313jsLaRlJ+uRwr+Y8qAjtLirl2f3EStg3k4jHikQ4m/OeQ9DVn7N7vbGxwYYAz/+STvt8ieQ+QFSwUNsduwvL4q5Q28B/wAWQYyPuJ1b49K0PsjszBp8IhtwcZy7H6zt0LN+lPwFGKVfIFoooqgKKKKAKKKKAKiG9LZ/23Tpo1+ug7SP8Sc8fMZFS+vJFAZ0uG9u2aHjLp82CPERk4GfgrD8tVZirm1Bv+g6tL2icen3oPEvUcLfWwPNWJ5fZNRfeLsAbT/urU9tYy95GXnwBufC3u8m9aiK0QA0lemFeapAopQK9JGSQBzJ5AAZJ+VAeKXFSrRt3Oo3WDHbOqn+aT+GP15/pU/0PcK5wbu6VfNIVLH87Yx6UBS/DXZpmkT3B4YIZJT9xS2Pjgcq0/o+63TbfBFuJGH80pLn0PIelS63tVReFAFUdAoCj0HKpYM1aJua1GfBkVLdf8xu9+Vc/vU70XcPbpg3VxJKfFYwI19eZ/arf4a9U2CNaJsNYWmOwtoww/nYcbfmbJqRBMeFe6KUBKKWiqAooooAooooAooooAooooApDS0UBHNttkotRtjDL3SDxRyDqjeY93gfcaqeDYrXraCSzhkiktnDDHGCOEnnwhhlM+VX2a88NRgzRb7ldTbkVhQebSf7AGn/AE7cHKec92ijyjQt+pIq+MUYoCttI3LadFgyCSc/fcgfHC4qb6Vs7a2wxbwRRfhQA+uM054paoPJWlApaKUBKKWigEpaKKAKKKKAKKKKAKKKKAKKKKA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88096" name="Picture 5" descr="C:\Users\Péchet\Desktop\index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928938" y="857250"/>
            <a:ext cx="1052512" cy="133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97" name="ZoneTexte 51"/>
          <p:cNvSpPr txBox="1">
            <a:spLocks noChangeArrowheads="1"/>
          </p:cNvSpPr>
          <p:nvPr/>
        </p:nvSpPr>
        <p:spPr bwMode="auto">
          <a:xfrm>
            <a:off x="2928938" y="2143125"/>
            <a:ext cx="1071562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000" u="none">
                <a:solidFill>
                  <a:srgbClr val="CC3300"/>
                </a:solidFill>
                <a:latin typeface="Comic Sans MS" pitchFamily="66" charset="0"/>
              </a:rPr>
              <a:t>Sans discernement !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ZoneTexte 1"/>
          <p:cNvSpPr txBox="1">
            <a:spLocks noChangeArrowheads="1"/>
          </p:cNvSpPr>
          <p:nvPr/>
        </p:nvSpPr>
        <p:spPr bwMode="auto">
          <a:xfrm>
            <a:off x="142875" y="2143125"/>
            <a:ext cx="7286625" cy="437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i="1">
                <a:solidFill>
                  <a:srgbClr val="0066FF"/>
                </a:solidFill>
                <a:latin typeface="Comic Sans MS" pitchFamily="66" charset="0"/>
              </a:rPr>
              <a:t>→ Juste une question :</a:t>
            </a:r>
          </a:p>
          <a:p>
            <a:endParaRPr lang="fr-FR" sz="2000" i="1" u="none">
              <a:solidFill>
                <a:srgbClr val="CC3300"/>
              </a:solidFill>
              <a:latin typeface="Comic Sans MS" pitchFamily="66" charset="0"/>
            </a:endParaRPr>
          </a:p>
          <a:p>
            <a:r>
              <a:rPr lang="fr-FR" sz="2000" i="1" u="none">
                <a:solidFill>
                  <a:srgbClr val="92D050"/>
                </a:solidFill>
                <a:latin typeface="Comic Sans MS" pitchFamily="66" charset="0"/>
              </a:rPr>
              <a:t>Et si … ?</a:t>
            </a:r>
          </a:p>
          <a:p>
            <a:endParaRPr lang="fr-FR" sz="2000" i="1" u="none">
              <a:solidFill>
                <a:srgbClr val="CC3300"/>
              </a:solidFill>
              <a:latin typeface="Comic Sans MS" pitchFamily="66" charset="0"/>
            </a:endParaRPr>
          </a:p>
          <a:p>
            <a: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  <a:t>Et si « tout puissant » que vous êtes </a:t>
            </a:r>
            <a:r>
              <a:rPr lang="fr-FR" i="1" u="none">
                <a:solidFill>
                  <a:srgbClr val="CC3300"/>
                </a:solidFill>
                <a:latin typeface="Comic Sans MS" pitchFamily="66" charset="0"/>
              </a:rPr>
              <a:t>( ou pensez être )</a:t>
            </a:r>
            <a: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  <a:t/>
            </a:r>
            <a:b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  <a:t/>
            </a:r>
            <a:b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  <a:t>est il possible que   VINCI     vous utilise ?</a:t>
            </a:r>
            <a:b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  <a:t/>
            </a:r>
            <a:b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FFFFFF"/>
                </a:solidFill>
                <a:latin typeface="Comic Sans MS" pitchFamily="66" charset="0"/>
              </a:rPr>
              <a:t>Et dès que vous ne servirez plus à rien : sous serez oublier,</a:t>
            </a:r>
          </a:p>
          <a:p>
            <a:endParaRPr lang="fr-FR" sz="2000" i="1" u="none">
              <a:solidFill>
                <a:srgbClr val="FFFFFF"/>
              </a:solidFill>
              <a:latin typeface="Comic Sans MS" pitchFamily="66" charset="0"/>
            </a:endParaRPr>
          </a:p>
          <a:p>
            <a:r>
              <a:rPr lang="fr-FR" sz="2000" i="1" u="none">
                <a:solidFill>
                  <a:srgbClr val="006600"/>
                </a:solidFill>
                <a:latin typeface="Comic Sans MS" pitchFamily="66" charset="0"/>
              </a:rPr>
              <a:t>jeter comme un vulgaire kleenex usagé …</a:t>
            </a:r>
            <a:r>
              <a:rPr lang="fr-FR" sz="2000" i="1" u="none">
                <a:solidFill>
                  <a:srgbClr val="FFFFFF"/>
                </a:solidFill>
                <a:latin typeface="Comic Sans MS" pitchFamily="66" charset="0"/>
              </a:rPr>
              <a:t/>
            </a:r>
            <a:br>
              <a:rPr lang="fr-FR" sz="2000" i="1" u="none">
                <a:solidFill>
                  <a:srgbClr val="FFFFFF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  <a:t/>
            </a:r>
            <a:br>
              <a:rPr lang="fr-FR" sz="2000" i="1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7030A0"/>
                </a:solidFill>
                <a:latin typeface="Comic Sans MS" pitchFamily="66" charset="0"/>
              </a:rPr>
              <a:t>Il n’y a alors plus de copain-copain !</a:t>
            </a:r>
            <a:r>
              <a:rPr lang="fr-FR" u="none">
                <a:solidFill>
                  <a:srgbClr val="CC3300"/>
                </a:solidFill>
              </a:rPr>
              <a:t/>
            </a:r>
            <a:br>
              <a:rPr lang="fr-FR" u="none">
                <a:solidFill>
                  <a:srgbClr val="CC3300"/>
                </a:solidFill>
              </a:rPr>
            </a:br>
            <a:r>
              <a:rPr lang="fr-FR" u="none">
                <a:solidFill>
                  <a:srgbClr val="CC3300"/>
                </a:solidFill>
              </a:rPr>
              <a:t> </a:t>
            </a:r>
          </a:p>
        </p:txBody>
      </p:sp>
      <p:pic>
        <p:nvPicPr>
          <p:cNvPr id="89090" name="Picture 8" descr="https://encrypted-tbn1.gstatic.com/images?q=tbn:ANd9GcSyDW3ckFaEJNaAdGYqtQLcBhQ64--75JdLZKkzA5vcx-KHI3zv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0" y="3857625"/>
            <a:ext cx="107156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1" name="Picture 2" descr="C:\Users\Péchet\Desktop\AEROPORT\Suite image aéroport\2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5" y="142875"/>
            <a:ext cx="1571625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2" name="Picture 4" descr="https://encrypted-tbn3.gstatic.com/images?q=tbn:ANd9GcT7IyhM_nIfeYnN1c2imCVwbbxa4YyhBcsCBvV6bdO2sRFligE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25" y="4000500"/>
            <a:ext cx="172402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3" name="Picture 6" descr="https://encrypted-tbn0.gstatic.com/images?q=tbn:ANd9GcRM2F3unl6ceG4trA6E_jv5foM_n6jvj5ammtZUifDGy1Vcx-W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25" y="2571750"/>
            <a:ext cx="17145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Connecteur droit avec flèche 7"/>
          <p:cNvCxnSpPr/>
          <p:nvPr/>
        </p:nvCxnSpPr>
        <p:spPr>
          <a:xfrm rot="5400000">
            <a:off x="7776369" y="3867944"/>
            <a:ext cx="307975" cy="1587"/>
          </a:xfrm>
          <a:prstGeom prst="straightConnector1">
            <a:avLst/>
          </a:prstGeom>
          <a:ln w="28575">
            <a:solidFill>
              <a:srgbClr val="CC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095" name="ZoneTexte 9"/>
          <p:cNvSpPr txBox="1">
            <a:spLocks noChangeArrowheads="1"/>
          </p:cNvSpPr>
          <p:nvPr/>
        </p:nvSpPr>
        <p:spPr bwMode="auto">
          <a:xfrm rot="1595839">
            <a:off x="5927725" y="850900"/>
            <a:ext cx="2928938" cy="3683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FFC000"/>
                </a:solidFill>
                <a:latin typeface="Comic Sans MS" pitchFamily="66" charset="0"/>
              </a:rPr>
              <a:t>  Une mauvaise question ?</a:t>
            </a:r>
          </a:p>
        </p:txBody>
      </p:sp>
      <p:sp>
        <p:nvSpPr>
          <p:cNvPr id="89096" name="Rectangle 8"/>
          <p:cNvSpPr>
            <a:spLocks noChangeArrowheads="1"/>
          </p:cNvSpPr>
          <p:nvPr/>
        </p:nvSpPr>
        <p:spPr bwMode="auto">
          <a:xfrm rot="-1681224">
            <a:off x="-49213" y="525463"/>
            <a:ext cx="2328863" cy="3698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i="1" u="none">
                <a:solidFill>
                  <a:srgbClr val="FFFFFF"/>
                </a:solidFill>
                <a:latin typeface="Comic Sans MS" pitchFamily="66" charset="0"/>
              </a:rPr>
              <a:t>Kleenex usagé ? ? ? </a:t>
            </a:r>
            <a:endParaRPr lang="fr-FR" u="none"/>
          </a:p>
        </p:txBody>
      </p:sp>
      <p:sp>
        <p:nvSpPr>
          <p:cNvPr id="11" name="Ellipse 10"/>
          <p:cNvSpPr/>
          <p:nvPr/>
        </p:nvSpPr>
        <p:spPr>
          <a:xfrm>
            <a:off x="0" y="2643188"/>
            <a:ext cx="1714500" cy="5715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ZoneTexte 1"/>
          <p:cNvSpPr txBox="1">
            <a:spLocks noChangeArrowheads="1"/>
          </p:cNvSpPr>
          <p:nvPr/>
        </p:nvSpPr>
        <p:spPr bwMode="auto">
          <a:xfrm>
            <a:off x="142875" y="2428875"/>
            <a:ext cx="8786813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Un contrat doit-être « gagnant-gagnant »</a:t>
            </a:r>
          </a:p>
          <a:p>
            <a:r>
              <a:rPr lang="fr-FR" u="none">
                <a:solidFill>
                  <a:srgbClr val="00B0F0"/>
                </a:solidFill>
                <a:latin typeface="Comic Sans MS" pitchFamily="66" charset="0"/>
              </a:rPr>
              <a:t>Nos élus doivent reprendre les rênes,</a:t>
            </a:r>
            <a:br>
              <a:rPr lang="fr-FR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C000"/>
                </a:solidFill>
                <a:latin typeface="Comic Sans MS" pitchFamily="66" charset="0"/>
              </a:rPr>
              <a:t>ils sont payés et mandatés par le citoyen pour ça.</a:t>
            </a: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>Ils ne peuvent pas faire confiance aux multinationales, ou aux intérêts privés.</a:t>
            </a:r>
            <a:br>
              <a:rPr lang="fr-FR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7030A0"/>
                </a:solidFill>
                <a:latin typeface="Comic Sans MS" pitchFamily="66" charset="0"/>
              </a:rPr>
              <a:t>Le seul objectif est l’intérêt commun ! ! !</a:t>
            </a: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b="1">
                <a:solidFill>
                  <a:srgbClr val="FFFFFF"/>
                </a:solidFill>
                <a:latin typeface="Comic Sans MS" pitchFamily="66" charset="0"/>
              </a:rPr>
              <a:t>DONC </a:t>
            </a:r>
            <a:r>
              <a:rPr lang="fr-FR" u="none">
                <a:solidFill>
                  <a:srgbClr val="FFFFFF"/>
                </a:solidFill>
                <a:latin typeface="Comic Sans MS" pitchFamily="66" charset="0"/>
              </a:rPr>
              <a:t>un accompagnement, un contrôle par des personnes compétentes,</a:t>
            </a:r>
            <a:br>
              <a:rPr lang="fr-FR" u="none">
                <a:solidFill>
                  <a:srgbClr val="FFFFFF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FF"/>
                </a:solidFill>
                <a:latin typeface="Comic Sans MS" pitchFamily="66" charset="0"/>
              </a:rPr>
              <a:t>des experts indépendants est indispensable, impératif !</a:t>
            </a:r>
          </a:p>
        </p:txBody>
      </p:sp>
      <p:pic>
        <p:nvPicPr>
          <p:cNvPr id="90114" name="Picture 4" descr="https://encrypted-tbn1.gstatic.com/images?q=tbn:ANd9GcRmHwRSzufWnWj-1ZDfHKDT5d2etFPZlwtUEtWgMtgrInAKzz9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401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5" name="Picture 6" descr="https://encrypted-tbn1.gstatic.com/images?q=tbn:ANd9GcQF4Zqs510nw0JZwzL9Z_3C4KtwZz7HCRfxJeuxOf3kFuDjoPWIn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4572000"/>
            <a:ext cx="2500313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6" name="AutoShape 8" descr="data:image/jpeg;base64,/9j/4AAQSkZJRgABAQAAAQABAAD/2wCEAAkGBxQSEhQUExMVFBQUFBQUFBQWFBUUFRUUFRUWFhUUFBQYHCggGBolHBQUITEhJSkrLi4uFx8zODMsNygtLisBCgoKDg0OGxAQGywkHxwsLCwsLCwsLCwsLCwsLCwsLCwsLCwsLCwsLCwsLCwsLCwsLCwsLCwsLywsLCwsLCwsLP/AABEIAKcBLQMBIgACEQEDEQH/xAAcAAABBAMBAAAAAAAAAAAAAAAFAwQGBwABAgj/xABFEAABAwIDBAcGAwcCBAcBAAABAAIDBBEFEiEGMUFRByJhcYGRoRMUMkKxwSNScjNDYoKS0fCy4VOTovEXJERUY8PSFv/EABkBAAMBAQEAAAAAAAAAAAAAAAABAgMEBf/EACgRAAICAQQCAgIBBQAAAAAAAAABAhEDEiExQRNRBCKB0TIFI2Fxkf/aAAwDAQACEQMRAD8ApYhK3Nty4Y8i/bp4J1TNzuAHDejsZIcL2ea+MPz2OXW+4FA66nAflBvrbv7UVqa3LHkBs0epQ+hjLjnPh3LV1VEhyhwaCRoFy135r8e5aq9kpWasIe3hbQoaZ8p0NkewnaFzOqSHN5FPYCNywujvmaWntC3SCwJU6kkbKL2BB4EXQ+ow2MC+UJ0BBao9Yp5g8ZJRiUMadI237krT1buAaB3BTW4w3gdKw3LiNNAPuneM4e0xjKNQ4euiE09cAb6A8dE/bit2lrrEHwVCAW0WAyUzhnGjhcEbu6/NBSrBxSt95iZE+9mbiNT4oDJs20nqzDuc2yBUC8Npgeu74W+pTtkxe6/DgE8rMFlIDY8pYOThqUpQ4JNuyXJ3W1WcItvVI6c01GHihx2/b/SBm2mz0jaeKpI6riWjn2fRQRXFjb53UYglhktG8EPLSA0cr2Vd4hs7IDdjS4HgBqia3s548AFbUqwTYOpqNXD2Teb9/g1WBgnR5RQ2ModUP/iNm/0hYvJFGscUmUyBwGp7NUXw/Z6qkb1KeQg8cpA8yrzgo4I9I6eJluTBfzThzzzUPN6NV8d9lQ0PR1XOsbRx8buksR26AqU1fR7PNGHPkiM4GpaHWfYaX5HQC6l72OzI5SmwWbyNs3WBJFXU+ys05jjxCCZhb1WVLAHXb+SUi+nJxCmuD7BUEFvwBIfzSEvPqpR7zbiuxUjiAVUpNkRxKPRU/S9sVFBFHV00eRhdkmY34Wk3yvA4aix7wqsavVdeyKaCSCVgdHK0tcO/iORVZ4z0NB0bn0U5LgCfZSgHN2CQbj33WsJdGGTG+Sm4xdydXvonjNnqoOcz3eXO0lrm5DcEbxyRnDOjvEZNfd3NB4vIatDEjDBZYFZtB0OVbtZHxtHIEkqV4R0Rxx2L3NJ/ST9SgCjYqGST4GOd3AonSbJ1b90J8dF6NodkIYxYegA+iIx4LEPlv3koGUBh/RrUP+NzWDzKktD0ZU7LGaQuPK9lcjKSNu5oCBbT04cA5vy3uQNLIbAVwPC2wxNZH8AHV14J65jBvI81A9rsekooInGQhjhYFouewXVaVu37nOuGud2ueb+iOQIW6id2WT2hYGtvxKyd+iRmmy6cgmuRM6qJC9wYPFE6bQWCG4NHclxW6uXI/Qql7AXxOM7xZNX5mtzD0RBsudvNJzizCLJ0A4wHHspsT4FH67EA4dVV3G6zvFHaRxshSYBAjMdVjtFy2RIVE3egBGaYg6X807hqjbihp1PHyT+nGm9IYQjryE6ixLn6oU4diwW7k7AOir/wKY9GkZkqcxN2xtLrHmdB91WrXFWx0Ow/hTSc3ho7gL/dDewiZ45WaZSAQb3BGii88rdwa0dwARPaOTrnsAUWnebjvXn5JPUzvxQWlBJjVsHRN2zJH3ixsszWh3fVd3CZOqUjV1eXXgmNKyRwNDk+jjBUcwatzC6kUUwTTsqUGhjX1JjNnNNuBAJHotOrcvxAjvBRUzBbFiqSM2/8A339pGhRLB6rtTKvwWKV2ZwIduuHFv0TnCcIDb5JDfgHa+qe9g3HSyQxEHgL87LtxTeniLRrv7NyXcPouqPB50qvY2Ctl2i5a5YNxTEdE6rly0TotkoAbiUmTLbTKSkMVYTG5o00KVqJxH17X117uKUqni1+akaKy2po/e8Lmj3vgdmHOwNwqHyL0jVxildJNJYwS3Y5o1eL/MW8gqF2joPYVMsfAOJb+l2oQhSGMj7u7BvSdZCCRY3Lrbk3mcd3P6JxTQqhBimozG0ciN6GYuxP4pXNFrkjkuKtokbY9U+iq9goZYVNwT+uJyoRBE5jxfzGoKLVnwXTXAEe4+KP0TervQC+vijUUgyiyUQHEktu1IF4PNIPdf8A7rWfknYDyO3alw8c0MdOtRz33osArnWe314FNI5eRXbZOYugY79qORCu7onjy0DXfnkefI2+yorM3uXoHo9hyYfTjm0u/qJKTASxx15HeXogNTHa6O4w2znHtUdqJNexedL+TPSh/FCDZ+CwHW6ZTOs5KU8lhqhIqx4VuMZtDuSL5BYWK4kkI+HyQxph6gw6w6u7ki1PEUMwiuu0Aoq2osE40OViU4mG5lx2EfRIDEXNPWY4d4KfMxIcUu2taVf5MvwMmYmCNCiWESm90mxkbjbK3yRmlgaNMo0tZVGNsnJPSqrkXD7jwSoKw8PJbbuXQcL5OGjd4hdcVshdWQI4A3haY1d24plWYxTw3Ms8bP1PaPRMBxUQBwIO4pOClDRa27idfqovXdJtBHcNkfKf4I3W/qIAQSr6XG/uqVx5GR4aPIXSoA10jYMJYWOO5jusOBB5qsNv8CM74ZY95jLH6fktl+pUll6RHzdWZ0EUbtCBckeJP2TJ+2NAzQzB3cxxH0RVAUo92vonUVYWjcExK7icgB+6rceNu5JueeaSuuroA6MhtvW4qs7jqORSDyk7oAIGjY7UEtPmFw6ke3kR2H7JKKUpX3hOwG0jyN9wttd2p02o56965LYz8tu4osBB97LmF9k491vox178CNfRK1eBVMQzPp5Q065vZut52RYUcRuSgKHZ7JRkp5p2AQL9Oa9FbLVGWlgaOETfovNrNVZmxHvtSWtbO5sTQA4ho0A+UG29DBE9x+ryFt2kh8gaTwY06l7vD1Q7FaHJH7UOa+O18wvcNJ0c4HcCiFXgLXfE55OS1ySdTpe25RU11XhtRkec8LrgZmgxyN1uLkXa7XUXXJOKXP8A078crW3K6GvtQ46EFKRuudFImbMUdS0yU4MZI1jBILHHW1uS4/8A4mxuJnjdyPejxvoXlXYFtcf5osawgo+/ZWwuZyO0taELqpKWn0krmE/lGVx8gl45DWaAVw0C17IxHC0jUeqgj9uaSL4BNL3NDB5lM6npVI/Z0zR+uS58gE44pdjn8iHROKulbrlDiey6aw4dUFwykgX1vroq8quk+rd8Jij7mZj6oZPt5XO31Ug7GtYz6C60WIxl8n0eh8LoiwDNqbakperxanh1knjZp8z2j0uvL1RtDUP+KWV36pX/AEBTITuJvYX52ufMrVRo53O+T0nWdIuHx/v/AGh5Rtc/13KP1vTDEP2VNI7tkc1g8hcqkM7jvcfomlSe8lOibLcremGqPwMp4+/NIfqEGqulGuf+/wAo/wDjja31N1XogDG5jvKIti0HaLppCDMu0NTUGz55XX/NK4DyGiM7O7OR1HxylrxvaAL99zvCiULcpR+hqi3KWmzhuP2PYrSQmC9q8Nno5Mrjdh+B4Gjh28io86dx3uPmrspaiLEIHQzNGa1nN4g8HNVUbW7OyUUhBBdGT1H20tyPaplGgTAj5EiTfeub81u4UDE1jSsWkALBy7BSDb8Eu2F/5Hf0lAzly4ITj3SQ/I7yWxQyfkPogBuCu8yWNBL+Q+i0MOl/IfRACTXLeZOGYXL+TzIH3TmDBpLi+UD9QKAJN0fYe1pNRIASDaMHhzcrSw/GS8Wzd4VaNr2RRhrA7QW4eaL7KTulJZHq74iCQNBoTrv3hc04ybs64OKVFhijppurLTwyX/NGw/ZAsa6LKKch8LfYPBBLWn8N9vlLT8PeEaoIC21zqOSfuqi3cpjNoqUEyr8VbRUMns6mgfGeDhZzHjm1247t29HMI6Q8OjbkYyRgHAR3+il8tUXjrBrgN2Zodr2XXUUo4Bo7mgfRa+Yy8LAUXSVh5GkrtOHs3k+gTbFtqm1kTo4sOqahh4uZ7IA8HNc+1j2hSGZ5/wA0XWHya2Kl5b2ouOFreyusFxCenc0StlgsbNe9pOTXRryNHs+m/RSPbWoxAMMlI+xa274mhrs7ANZYHWubcWHXldT9kbexblhYRbKOYI6pB5gjilBuJplccjVrfv8Af+zzBX7SVU/7Sd7hyLjbyGiFlzjxXo7E9gMOqC9z4C179S+N7mOzH5gB1b+CgGJ9D9Q0k088Mrb6B5MT7cL6FpPkuhTizkljkisBGTvJXYhRvG9naijcG1EToy74ToWut+V40KHZVojMbiJZ7NOMq3YJ0IREPanUEAI0Kbzmw79B29gU92F6N6moAkm/8vE6xGYfiOHMM4d58kuAIbJDYJrS02Z1+S9I4Z0b0EYAdEZjxdK4m/8AKLAeSWr+jbD5GkMh9iTudEcpHbY3B8Qi0B5kxTUtaOJRSKPW3IBENs9lJaGvbFIczMvtIpLWD2bt3Ag6Ef3TdrdLprcBINThulkzMtnAJ7bVUAYo53C0jDZ7N/8AEO1S68WIU5a8A3FnN4tPYoHQVGU9m4jsRGmq3U0gkZq07xwI5KkSyD7UYA+jlynVh+B/Ajke1B7q8MZpYqyDXVjxv4sd9lTuM4a+mlMbxu1aeDhwIWUo0NMSZCxxuDb+E7h3HiEUoo2t008kEgcn0b1BQW94ASglB4oS56016dgFXFcGVMm1BWF6Qx57db95THOtXQA/97XTapDVtABP26XwfEjBMyRvyuB7x8w8Qg4K3nQCZ6Cp6wPaHN3EAjuK4dPcqJbFVxdTMG/LdnkdPQhSAvO9cD2dHoR3Vj0PXEj+I0KZmY3XXt+ZCVjoJxyZu9O4KLW6DUs1jvHmpVQOu26pbidpCToyAmYxRo0zC/ejCbCkYL5WtbmN3dVpBPaCFbXolSXY3irgnQqGlMK3Cg4dXqHmzq+bDdp8LIHNBWwvGW08Z39URvb/ANRDvRJtouMVLhhnanBPf6OSnBGfR8RdoGyt3a8AbkHsKr+m6Fqo/HPTs7vaPP0Cs/CKm4HA8R28keYfhK6cUtjkzxplV0XQpGP2tW5x4hkbW/6iVIMO6KcPiILmPmI/4jzl8WtsD4qbka37CP7La1s5xjFhEADQIYxkBEfUb1L78umnBYxPgmszbOPbqkxoVicnTSmLSnUTkAyEdL+Ce3o/bAdenObt9m7R48ND/KqS4WK9SVMDZGOY4Xa9pa4cw4WI9V5h2lojSzzQu3xPLb8xvafFpB8VURAJ7vxbIs3egdIc0iOfUKkBqE6kIlSSgjI7cfRCKaTrEFO72KpCC2F15p3uY/WN28fRwRSrpYpLe0Adb4T2H/sgEo9oy/zN+i3RYmWNsRmHDs5hOxMrdm9PWFM2jVOo1zli11oOWlooAUaUo0psClGOQAuuSsuuSUDOgV0CkgVvMgBa60Ski9ZnQBLtja4tD2g8nW9D9lL4cRdxCrrZOX8e3NpU6habrlyx+x14pfUI+9A23rioaSFuGHmuJ4yN3BZUbJiNPC/MLE371M8OfJlFyVGaJwzDeppQPblHNCW429jszOaLk6Detsq7jQ37k7jI70g7D4XG+UNPNvVPotKM79iscy7zps7DtOpI8eId9Qn2G0P53ZvC3mrSb2JbSVmTUbtZI2hxNszb5dbfECndHPcWPC2m4gjenD3WuLgdXTwXBizG9tcuh4+S6IxSOWeRy5HSxabuC2qMzRSVSNAeW9LLgi9xzCQDZqXjcm7SlGlIY9aVS/T/AINlMNWwaO/BlP8AENYye8Zh4BXJG5CNscFbXUc9PcXew5DvyyN6zHf1AJ8CPK2Fs610Yvv5/VMaaEscQRZzSWuHIg2I8CCnkhsFogG0TuuiAchbDdyIA6JgPaObK7XcdE3rIi1xtuOq5a7/AGRFrRI0E7xoU+RFeQx3TueiljNnxyMJFwHMc245i41Hal8ClDZmONuq5rtdxsQbK767pBpp42iWFuZo0JAOpHy6aLKEXKVIbdKyhQVsq7C7CqqJjXxta4jXq2ynvtz5JjV9DImjMlHUi/COQXaewPGo8QU545QdSQRkpK0U+Vl0Sx7Aqijk9nUxOidwvYtcBxa4aOHchd1AxUPWZklmWZkALZlq6Sa6+g1PIC59E8gwyd/wQSu/kd/ZADe66aCUWh2Tr3fDSyeTR/qKexbA4if/AEzvGSIemdOgFNlcKs9s8kgY1pNgdMxItvOltVYNK1jtQ5p7iCn3R3glXFCYqtrfZtc10QLhI8b8zTa4Dd1tealsmDQO+KGM9uRt/Oyylj1OzeGVRVURVkIWjACpQdn4OEdu4uH0KbP2QidfrStub3bI4WHLeo8LNFniAqWl13KQ0sVgu6PZYRkkTykcA7IbeOVFGYa0cXHxt9Al4mN5og+RnEOt4Jg+skadG5xxIBFh5FSVtIAbgDdZLNpbq1iI8y9AmlLn2AB1F7kEItTQkZdbXBv36JaKlDbdgt4f4EqQFoopGUsjexwGAOHaCFuP5fEf55LvOOaz2g/wKjMyMaeJXVlwZexaMnggQpZcP3g9tvNN31jRve0eISD8Ri4uv4O+tkWOhacZXHgDr/dC6nHI26N657NB5pjjtaHjK1xcL342A3W13oM0KGy4x9haTaB9/gZbtufW6e0uJh9iBkeOF7gjjY/YoA5icUuhCRVIrTpNwv3euMgFmVIMwtuEl/xR/UQ7+dRaZ2misfpqlaI6MH4i+U9uUNYD6kKr3SreL2MnyIxv610VY7khLtCiETtAmIWzJeCfKmjittN0xESa+yIQTySENFyeFlIMP6O55LFzg0Hjbh2Kytldj4aYA2BdxcVj5Hjdrk0WPXzwVi+GenAMsbmg8baeKk+zm1skNskhbbxHcQrQqqSB7C2TK5vbZVZtZspHE7PSSAgnWO9wO7kvSw/1GM1pzr8nPl+E4/bC/wAFk0O01LicRpq2NpzDf8pP5mnex3cqsxzoykjnc2F+eG/UO9wB4O4X7US2YwFznAyOIty0Vl4XkjsBr3ri+TLBGX9t2jfDhyuP3VMq7DejM/OL95P+ykuH9HUTLEsB/lH3VkxAHgFuWlvucW/psD52WKyL0V42Rmj2YY34WAeH9kRGHtYOsWtHaQ36ptiWyDJvjnqfColA8g6yitd0OU7zds0gPNxznzcjyD8RNPaQN3zR/wBbfslYqqA7nh3dmd9Aq1reiScfDVvkHIucPW6Vw3ovqWDKJnxtJuQJ5Ggndchh1NvorjcuyZJRLObVxj83/Lk//Kw4rCN7gO8OH1ULp+ixh/azF/eXu/1uKK0nRtRM+QnwaPoE6Xsm0GjtBTD99H/UP7rl201MP3o8NfuuafZKkZuhHiXH7p9FhEDd0MY/lB+qKQrBUm19OPh9o/8ASz+5Quq2/ANmQO73uA9BdTOOFo3NaO4AKq9oYA2olbb53EeJv91pBRYm2Oqrbmqd8JZGOxtz5k/Zd4Ntm6ATTVUksrGMboLEgl1rhugUeNNyTXEmWpqoH/gOP9JBWkorS6JT33JTL00Uo+GCod/LGPq9NpOmqL5aWXxyD6PVJ++N7fJb98b2+S4bZ1aYey45emocKZ4/mZ/umrumZ3/t5PCWIf8A1qpvfG9vkte9t7fJFsNMPZa3/jGPmp6jwqGj6MCWp+lmhJ/Fp6odofHJ6OcFUXvDTzWSR6Zrabrp7iqPs9FYHtphk5AjqmscfkmBhN+92h8Cph7q1wBFiCNCCCCOwjevH73ADTipJs1jdVRtvBPJFrctBuz/AJbrt9FaRm+T0fUYXyQ2bDiOCrzCumWobYTwRTfxNJid4gAtv4BHHdMdPkzOpJh2B8Z9TZDiCkSL2BHBdxtDAZJCGRxjM97jZrWjUkkqG1vS0CPwaPW37yX7Mb91WW2G2FZWnLPJaIG7YYxkjHeBq49riUtI9Q/282oGIVZe24hjHs4Qd5YDcvI4Fx1tysgLnoVFLZPGy3CpMhjlj09hdbuQprk+gk5q0IdvfZcskST3aJq6QhAF1PxKws3S2iaS1rjxKQa25XTo7rzbs9FRoSkeTxPmmwpeKdPistsjNt6C6N0t2nRGaOc3CFQEg67kYo4tVNWWpVySmil03pyagobTxmydkaLVWYyocmbRc50KOIAEi66ZW34p6g0MJmchOoarMLcUEfPfil8NcS5OM9yZ4/ruFw43PotB3wrXzHuXA+EdhXUcIsze7vuu0mPiPclLoAxzwNToq22pYJKl7o7uBt8IJ1tZTsT5pS3kPqmGMVBhLcgab6BuW5uPslrceBpEGlheyNxdTODQPjBII7SEY2v2eiFEXRtyl0MrX6k5szCR6hcbRVFa+leZGRxstqATnI+ykGIDPQM/iZbzaUQm3IJLY8oLeVLzRZXOHJzh5EhIkpCNZVmVdNbddWQBkQ1RamAc0tPHS/LtQtg1T2nksU0BzTURaSX8P8ulZ5+ATmZ12k8Rv/Tz8EOParEOIRZKSSXFuAOvaeSbMdfsH1SkZ3cuCBjuE8SkauLNdd57rpqYgFPEWlaY+yL1sAICDPbY2WbVDHcb7p3TuQyJyfQuuqTAeiTWySqGa6JNrtV3JImIthicNWLF5x6Zw56Te7ksWJDewvSyIzSOAWLEDRIqB1wnj4lixax4MpcgyqwiN+8Jg/ZxvBzh4lYsUOKLU5LsVpNn3A6SG3ai8EBjdlPmsWLSMElZEskpbMIX63gtfKe/7rFi6jgOyesO0Lp50WliABlCfx3fpT+dovcrFih8Fdgfaht6aQfwrKc5sOj/AJf7LFimHI3weX8dblqJm8pXj/qKZxsusWLR8kChWlixIDuMJSLesWJgOmy2sf8ACk54bG51G9o7DzWLE0By93BLRM3dyxYmgFSsa5YsVCMe7RDKxvFYsUsY0BTmKRYsUoB1G66yQrFioT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90117" name="AutoShape 10" descr="data:image/jpeg;base64,/9j/4AAQSkZJRgABAQAAAQABAAD/2wCEAAkGBxQSEhQUExMVFBQUFBQUFBQWFBUUFRUUFRUWFhUUFBQYHCggGBolHBQUITEhJSkrLi4uFx8zODMsNygtLisBCgoKDg0OGxAQGywkHxwsLCwsLCwsLCwsLCwsLCwsLCwsLCwsLCwsLCwsLCwsLCwsLCwsLCwsLywsLCwsLCwsLP/AABEIAKcBLQMBIgACEQEDEQH/xAAcAAABBAMBAAAAAAAAAAAAAAAFAwQGBwABAgj/xABFEAABAwIDBAcGAwcCBAcBAAABAAIDBBEFEiEGMUFRByJhcYGRoRMUMkKxwSNScjNDYoKS0fCy4VOTovEXJERUY8PSFv/EABkBAAMBAQEAAAAAAAAAAAAAAAABAgMEBf/EACgRAAICAQQCAgIBBQAAAAAAAAABAhEDEiExQRNRBCKB0TIFI2Fxkf/aAAwDAQACEQMRAD8ApYhK3Nty4Y8i/bp4J1TNzuAHDejsZIcL2ea+MPz2OXW+4FA66nAflBvrbv7UVqa3LHkBs0epQ+hjLjnPh3LV1VEhyhwaCRoFy135r8e5aq9kpWasIe3hbQoaZ8p0NkewnaFzOqSHN5FPYCNywujvmaWntC3SCwJU6kkbKL2BB4EXQ+ow2MC+UJ0BBao9Yp5g8ZJRiUMadI237krT1buAaB3BTW4w3gdKw3LiNNAPuneM4e0xjKNQ4euiE09cAb6A8dE/bit2lrrEHwVCAW0WAyUzhnGjhcEbu6/NBSrBxSt95iZE+9mbiNT4oDJs20nqzDuc2yBUC8Npgeu74W+pTtkxe6/DgE8rMFlIDY8pYOThqUpQ4JNuyXJ3W1WcItvVI6c01GHihx2/b/SBm2mz0jaeKpI6riWjn2fRQRXFjb53UYglhktG8EPLSA0cr2Vd4hs7IDdjS4HgBqia3s548AFbUqwTYOpqNXD2Teb9/g1WBgnR5RQ2ModUP/iNm/0hYvJFGscUmUyBwGp7NUXw/Z6qkb1KeQg8cpA8yrzgo4I9I6eJluTBfzThzzzUPN6NV8d9lQ0PR1XOsbRx8buksR26AqU1fR7PNGHPkiM4GpaHWfYaX5HQC6l72OzI5SmwWbyNs3WBJFXU+ys05jjxCCZhb1WVLAHXb+SUi+nJxCmuD7BUEFvwBIfzSEvPqpR7zbiuxUjiAVUpNkRxKPRU/S9sVFBFHV00eRhdkmY34Wk3yvA4aix7wqsavVdeyKaCSCVgdHK0tcO/iORVZ4z0NB0bn0U5LgCfZSgHN2CQbj33WsJdGGTG+Sm4xdydXvonjNnqoOcz3eXO0lrm5DcEbxyRnDOjvEZNfd3NB4vIatDEjDBZYFZtB0OVbtZHxtHIEkqV4R0Rxx2L3NJ/ST9SgCjYqGST4GOd3AonSbJ1b90J8dF6NodkIYxYegA+iIx4LEPlv3koGUBh/RrUP+NzWDzKktD0ZU7LGaQuPK9lcjKSNu5oCBbT04cA5vy3uQNLIbAVwPC2wxNZH8AHV14J65jBvI81A9rsekooInGQhjhYFouewXVaVu37nOuGud2ueb+iOQIW6id2WT2hYGtvxKyd+iRmmy6cgmuRM6qJC9wYPFE6bQWCG4NHclxW6uXI/Qql7AXxOM7xZNX5mtzD0RBsudvNJzizCLJ0A4wHHspsT4FH67EA4dVV3G6zvFHaRxshSYBAjMdVjtFy2RIVE3egBGaYg6X807hqjbihp1PHyT+nGm9IYQjryE6ixLn6oU4diwW7k7AOir/wKY9GkZkqcxN2xtLrHmdB91WrXFWx0Ow/hTSc3ho7gL/dDewiZ45WaZSAQb3BGii88rdwa0dwARPaOTrnsAUWnebjvXn5JPUzvxQWlBJjVsHRN2zJH3ixsszWh3fVd3CZOqUjV1eXXgmNKyRwNDk+jjBUcwatzC6kUUwTTsqUGhjX1JjNnNNuBAJHotOrcvxAjvBRUzBbFiqSM2/8A339pGhRLB6rtTKvwWKV2ZwIduuHFv0TnCcIDb5JDfgHa+qe9g3HSyQxEHgL87LtxTeniLRrv7NyXcPouqPB50qvY2Ctl2i5a5YNxTEdE6rly0TotkoAbiUmTLbTKSkMVYTG5o00KVqJxH17X117uKUqni1+akaKy2po/e8Lmj3vgdmHOwNwqHyL0jVxildJNJYwS3Y5o1eL/MW8gqF2joPYVMsfAOJb+l2oQhSGMj7u7BvSdZCCRY3Lrbk3mcd3P6JxTQqhBimozG0ciN6GYuxP4pXNFrkjkuKtokbY9U+iq9goZYVNwT+uJyoRBE5jxfzGoKLVnwXTXAEe4+KP0TervQC+vijUUgyiyUQHEktu1IF4PNIPdf8A7rWfknYDyO3alw8c0MdOtRz33osArnWe314FNI5eRXbZOYugY79qORCu7onjy0DXfnkefI2+yorM3uXoHo9hyYfTjm0u/qJKTASxx15HeXogNTHa6O4w2znHtUdqJNexedL+TPSh/FCDZ+CwHW6ZTOs5KU8lhqhIqx4VuMZtDuSL5BYWK4kkI+HyQxph6gw6w6u7ki1PEUMwiuu0Aoq2osE40OViU4mG5lx2EfRIDEXNPWY4d4KfMxIcUu2taVf5MvwMmYmCNCiWESm90mxkbjbK3yRmlgaNMo0tZVGNsnJPSqrkXD7jwSoKw8PJbbuXQcL5OGjd4hdcVshdWQI4A3haY1d24plWYxTw3Ms8bP1PaPRMBxUQBwIO4pOClDRa27idfqovXdJtBHcNkfKf4I3W/qIAQSr6XG/uqVx5GR4aPIXSoA10jYMJYWOO5jusOBB5qsNv8CM74ZY95jLH6fktl+pUll6RHzdWZ0EUbtCBckeJP2TJ+2NAzQzB3cxxH0RVAUo92vonUVYWjcExK7icgB+6rceNu5JueeaSuuroA6MhtvW4qs7jqORSDyk7oAIGjY7UEtPmFw6ke3kR2H7JKKUpX3hOwG0jyN9wttd2p02o56965LYz8tu4osBB97LmF9k491vox178CNfRK1eBVMQzPp5Q065vZut52RYUcRuSgKHZ7JRkp5p2AQL9Oa9FbLVGWlgaOETfovNrNVZmxHvtSWtbO5sTQA4ho0A+UG29DBE9x+ryFt2kh8gaTwY06l7vD1Q7FaHJH7UOa+O18wvcNJ0c4HcCiFXgLXfE55OS1ySdTpe25RU11XhtRkec8LrgZmgxyN1uLkXa7XUXXJOKXP8A078crW3K6GvtQ46EFKRuudFImbMUdS0yU4MZI1jBILHHW1uS4/8A4mxuJnjdyPejxvoXlXYFtcf5osawgo+/ZWwuZyO0taELqpKWn0krmE/lGVx8gl45DWaAVw0C17IxHC0jUeqgj9uaSL4BNL3NDB5lM6npVI/Z0zR+uS58gE44pdjn8iHROKulbrlDiey6aw4dUFwykgX1vroq8quk+rd8Jij7mZj6oZPt5XO31Ug7GtYz6C60WIxl8n0eh8LoiwDNqbakperxanh1knjZp8z2j0uvL1RtDUP+KWV36pX/AEBTITuJvYX52ufMrVRo53O+T0nWdIuHx/v/AGh5Rtc/13KP1vTDEP2VNI7tkc1g8hcqkM7jvcfomlSe8lOibLcremGqPwMp4+/NIfqEGqulGuf+/wAo/wDjja31N1XogDG5jvKIti0HaLppCDMu0NTUGz55XX/NK4DyGiM7O7OR1HxylrxvaAL99zvCiULcpR+hqi3KWmzhuP2PYrSQmC9q8Nno5Mrjdh+B4Gjh28io86dx3uPmrspaiLEIHQzNGa1nN4g8HNVUbW7OyUUhBBdGT1H20tyPaplGgTAj5EiTfeub81u4UDE1jSsWkALBy7BSDb8Eu2F/5Hf0lAzly4ITj3SQ/I7yWxQyfkPogBuCu8yWNBL+Q+i0MOl/IfRACTXLeZOGYXL+TzIH3TmDBpLi+UD9QKAJN0fYe1pNRIASDaMHhzcrSw/GS8Wzd4VaNr2RRhrA7QW4eaL7KTulJZHq74iCQNBoTrv3hc04ybs64OKVFhijppurLTwyX/NGw/ZAsa6LKKch8LfYPBBLWn8N9vlLT8PeEaoIC21zqOSfuqi3cpjNoqUEyr8VbRUMns6mgfGeDhZzHjm1247t29HMI6Q8OjbkYyRgHAR3+il8tUXjrBrgN2Zodr2XXUUo4Bo7mgfRa+Yy8LAUXSVh5GkrtOHs3k+gTbFtqm1kTo4sOqahh4uZ7IA8HNc+1j2hSGZ5/wA0XWHya2Kl5b2ouOFreyusFxCenc0StlgsbNe9pOTXRryNHs+m/RSPbWoxAMMlI+xa274mhrs7ANZYHWubcWHXldT9kbexblhYRbKOYI6pB5gjilBuJplccjVrfv8Af+zzBX7SVU/7Sd7hyLjbyGiFlzjxXo7E9gMOqC9z4C179S+N7mOzH5gB1b+CgGJ9D9Q0k088Mrb6B5MT7cL6FpPkuhTizkljkisBGTvJXYhRvG9naijcG1EToy74ToWut+V40KHZVojMbiJZ7NOMq3YJ0IREPanUEAI0Kbzmw79B29gU92F6N6moAkm/8vE6xGYfiOHMM4d58kuAIbJDYJrS02Z1+S9I4Z0b0EYAdEZjxdK4m/8AKLAeSWr+jbD5GkMh9iTudEcpHbY3B8Qi0B5kxTUtaOJRSKPW3IBENs9lJaGvbFIczMvtIpLWD2bt3Ag6Ef3TdrdLprcBINThulkzMtnAJ7bVUAYo53C0jDZ7N/8AEO1S68WIU5a8A3FnN4tPYoHQVGU9m4jsRGmq3U0gkZq07xwI5KkSyD7UYA+jlynVh+B/Ajke1B7q8MZpYqyDXVjxv4sd9lTuM4a+mlMbxu1aeDhwIWUo0NMSZCxxuDb+E7h3HiEUoo2t008kEgcn0b1BQW94ASglB4oS56016dgFXFcGVMm1BWF6Qx57db95THOtXQA/97XTapDVtABP26XwfEjBMyRvyuB7x8w8Qg4K3nQCZ6Cp6wPaHN3EAjuK4dPcqJbFVxdTMG/LdnkdPQhSAvO9cD2dHoR3Vj0PXEj+I0KZmY3XXt+ZCVjoJxyZu9O4KLW6DUs1jvHmpVQOu26pbidpCToyAmYxRo0zC/ejCbCkYL5WtbmN3dVpBPaCFbXolSXY3irgnQqGlMK3Cg4dXqHmzq+bDdp8LIHNBWwvGW08Z39URvb/ANRDvRJtouMVLhhnanBPf6OSnBGfR8RdoGyt3a8AbkHsKr+m6Fqo/HPTs7vaPP0Cs/CKm4HA8R28keYfhK6cUtjkzxplV0XQpGP2tW5x4hkbW/6iVIMO6KcPiILmPmI/4jzl8WtsD4qbka37CP7La1s5xjFhEADQIYxkBEfUb1L78umnBYxPgmszbOPbqkxoVicnTSmLSnUTkAyEdL+Ce3o/bAdenObt9m7R48ND/KqS4WK9SVMDZGOY4Xa9pa4cw4WI9V5h2lojSzzQu3xPLb8xvafFpB8VURAJ7vxbIs3egdIc0iOfUKkBqE6kIlSSgjI7cfRCKaTrEFO72KpCC2F15p3uY/WN28fRwRSrpYpLe0Adb4T2H/sgEo9oy/zN+i3RYmWNsRmHDs5hOxMrdm9PWFM2jVOo1zli11oOWlooAUaUo0psClGOQAuuSsuuSUDOgV0CkgVvMgBa60Ski9ZnQBLtja4tD2g8nW9D9lL4cRdxCrrZOX8e3NpU6habrlyx+x14pfUI+9A23rioaSFuGHmuJ4yN3BZUbJiNPC/MLE371M8OfJlFyVGaJwzDeppQPblHNCW429jszOaLk6Detsq7jQ37k7jI70g7D4XG+UNPNvVPotKM79iscy7zps7DtOpI8eId9Qn2G0P53ZvC3mrSb2JbSVmTUbtZI2hxNszb5dbfECndHPcWPC2m4gjenD3WuLgdXTwXBizG9tcuh4+S6IxSOWeRy5HSxabuC2qMzRSVSNAeW9LLgi9xzCQDZqXjcm7SlGlIY9aVS/T/AINlMNWwaO/BlP8AENYye8Zh4BXJG5CNscFbXUc9PcXew5DvyyN6zHf1AJ8CPK2Fs610Yvv5/VMaaEscQRZzSWuHIg2I8CCnkhsFogG0TuuiAchbDdyIA6JgPaObK7XcdE3rIi1xtuOq5a7/AGRFrRI0E7xoU+RFeQx3TueiljNnxyMJFwHMc245i41Hal8ClDZmONuq5rtdxsQbK767pBpp42iWFuZo0JAOpHy6aLKEXKVIbdKyhQVsq7C7CqqJjXxta4jXq2ynvtz5JjV9DImjMlHUi/COQXaewPGo8QU545QdSQRkpK0U+Vl0Sx7Aqijk9nUxOidwvYtcBxa4aOHchd1AxUPWZklmWZkALZlq6Sa6+g1PIC59E8gwyd/wQSu/kd/ZADe66aCUWh2Tr3fDSyeTR/qKexbA4if/AEzvGSIemdOgFNlcKs9s8kgY1pNgdMxItvOltVYNK1jtQ5p7iCn3R3glXFCYqtrfZtc10QLhI8b8zTa4Dd1tealsmDQO+KGM9uRt/Oyylj1OzeGVRVURVkIWjACpQdn4OEdu4uH0KbP2QidfrStub3bI4WHLeo8LNFniAqWl13KQ0sVgu6PZYRkkTykcA7IbeOVFGYa0cXHxt9Al4mN5og+RnEOt4Jg+skadG5xxIBFh5FSVtIAbgDdZLNpbq1iI8y9AmlLn2AB1F7kEItTQkZdbXBv36JaKlDbdgt4f4EqQFoopGUsjexwGAOHaCFuP5fEf55LvOOaz2g/wKjMyMaeJXVlwZexaMnggQpZcP3g9tvNN31jRve0eISD8Ri4uv4O+tkWOhacZXHgDr/dC6nHI26N657NB5pjjtaHjK1xcL342A3W13oM0KGy4x9haTaB9/gZbtufW6e0uJh9iBkeOF7gjjY/YoA5icUuhCRVIrTpNwv3euMgFmVIMwtuEl/xR/UQ7+dRaZ2misfpqlaI6MH4i+U9uUNYD6kKr3SreL2MnyIxv610VY7khLtCiETtAmIWzJeCfKmjittN0xESa+yIQTySENFyeFlIMP6O55LFzg0Hjbh2Kytldj4aYA2BdxcVj5Hjdrk0WPXzwVi+GenAMsbmg8baeKk+zm1skNskhbbxHcQrQqqSB7C2TK5vbZVZtZspHE7PSSAgnWO9wO7kvSw/1GM1pzr8nPl+E4/bC/wAFk0O01LicRpq2NpzDf8pP5mnex3cqsxzoykjnc2F+eG/UO9wB4O4X7US2YwFznAyOIty0Vl4XkjsBr3ri+TLBGX9t2jfDhyuP3VMq7DejM/OL95P+ykuH9HUTLEsB/lH3VkxAHgFuWlvucW/psD52WKyL0V42Rmj2YY34WAeH9kRGHtYOsWtHaQ36ptiWyDJvjnqfColA8g6yitd0OU7zds0gPNxznzcjyD8RNPaQN3zR/wBbfslYqqA7nh3dmd9Aq1reiScfDVvkHIucPW6Vw3ovqWDKJnxtJuQJ5Ggndchh1NvorjcuyZJRLObVxj83/Lk//Kw4rCN7gO8OH1ULp+ixh/azF/eXu/1uKK0nRtRM+QnwaPoE6Xsm0GjtBTD99H/UP7rl201MP3o8NfuuafZKkZuhHiXH7p9FhEDd0MY/lB+qKQrBUm19OPh9o/8ASz+5Quq2/ANmQO73uA9BdTOOFo3NaO4AKq9oYA2olbb53EeJv91pBRYm2Oqrbmqd8JZGOxtz5k/Zd4Ntm6ATTVUksrGMboLEgl1rhugUeNNyTXEmWpqoH/gOP9JBWkorS6JT33JTL00Uo+GCod/LGPq9NpOmqL5aWXxyD6PVJ++N7fJb98b2+S4bZ1aYey45emocKZ4/mZ/umrumZ3/t5PCWIf8A1qpvfG9vkte9t7fJFsNMPZa3/jGPmp6jwqGj6MCWp+lmhJ/Fp6odofHJ6OcFUXvDTzWSR6Zrabrp7iqPs9FYHtphk5AjqmscfkmBhN+92h8Cph7q1wBFiCNCCCCOwjevH73ADTipJs1jdVRtvBPJFrctBuz/AJbrt9FaRm+T0fUYXyQ2bDiOCrzCumWobYTwRTfxNJid4gAtv4BHHdMdPkzOpJh2B8Z9TZDiCkSL2BHBdxtDAZJCGRxjM97jZrWjUkkqG1vS0CPwaPW37yX7Mb91WW2G2FZWnLPJaIG7YYxkjHeBq49riUtI9Q/282oGIVZe24hjHs4Qd5YDcvI4Fx1tysgLnoVFLZPGy3CpMhjlj09hdbuQprk+gk5q0IdvfZcskST3aJq6QhAF1PxKws3S2iaS1rjxKQa25XTo7rzbs9FRoSkeTxPmmwpeKdPistsjNt6C6N0t2nRGaOc3CFQEg67kYo4tVNWWpVySmil03pyagobTxmydkaLVWYyocmbRc50KOIAEi66ZW34p6g0MJmchOoarMLcUEfPfil8NcS5OM9yZ4/ruFw43PotB3wrXzHuXA+EdhXUcIsze7vuu0mPiPclLoAxzwNToq22pYJKl7o7uBt8IJ1tZTsT5pS3kPqmGMVBhLcgab6BuW5uPslrceBpEGlheyNxdTODQPjBII7SEY2v2eiFEXRtyl0MrX6k5szCR6hcbRVFa+leZGRxstqATnI+ykGIDPQM/iZbzaUQm3IJLY8oLeVLzRZXOHJzh5EhIkpCNZVmVdNbddWQBkQ1RamAc0tPHS/LtQtg1T2nksU0BzTURaSX8P8ulZ5+ATmZ12k8Rv/Tz8EOParEOIRZKSSXFuAOvaeSbMdfsH1SkZ3cuCBjuE8SkauLNdd57rpqYgFPEWlaY+yL1sAICDPbY2WbVDHcb7p3TuQyJyfQuuqTAeiTWySqGa6JNrtV3JImIthicNWLF5x6Zw56Te7ksWJDewvSyIzSOAWLEDRIqB1wnj4lixax4MpcgyqwiN+8Jg/ZxvBzh4lYsUOKLU5LsVpNn3A6SG3ai8EBjdlPmsWLSMElZEskpbMIX63gtfKe/7rFi6jgOyesO0Lp50WliABlCfx3fpT+dovcrFih8Fdgfaht6aQfwrKc5sOj/AJf7LFimHI3weX8dblqJm8pXj/qKZxsusWLR8kChWlixIDuMJSLesWJgOmy2sf8ACk54bG51G9o7DzWLE0By93BLRM3dyxYmgFSsa5YsVCMe7RDKxvFYsUsY0BTmKRYsUoB1G66yQrFioT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90118" name="Picture 11" descr="C:\Users\Péchet\Desktop\AEROPORT\Suite image aéroport\2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25" y="4981575"/>
            <a:ext cx="3381375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9" name="Picture 13" descr="https://encrypted-tbn2.gstatic.com/images?q=tbn:ANd9GcRO7c_UpSV3QiQhhAcpN-iHbRyjXNuN5iYjD-cBo4SqVHxfD07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836613"/>
            <a:ext cx="2346325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20" name="Picture 15" descr="https://encrypted-tbn2.gstatic.com/images?q=tbn:ANd9GcQzVZ9ImyF4rmMxPmePEZ49ryUOEpKtzmagRbjNj6h1U6RLB6WAaQ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48488" y="4292600"/>
            <a:ext cx="200025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21" name="ZoneTexte 10"/>
          <p:cNvSpPr txBox="1">
            <a:spLocks noChangeArrowheads="1"/>
          </p:cNvSpPr>
          <p:nvPr/>
        </p:nvSpPr>
        <p:spPr bwMode="auto">
          <a:xfrm>
            <a:off x="3714750" y="357188"/>
            <a:ext cx="1428750" cy="9159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latin typeface="Comic Sans MS" pitchFamily="66" charset="0"/>
              </a:rPr>
              <a:t>NON,</a:t>
            </a:r>
            <a:br>
              <a:rPr lang="fr-FR" u="none">
                <a:latin typeface="Comic Sans MS" pitchFamily="66" charset="0"/>
              </a:rPr>
            </a:br>
            <a:r>
              <a:rPr lang="fr-FR" u="none">
                <a:latin typeface="Comic Sans MS" pitchFamily="66" charset="0"/>
              </a:rPr>
              <a:t>plus jamais</a:t>
            </a:r>
            <a:br>
              <a:rPr lang="fr-FR" u="none">
                <a:latin typeface="Comic Sans MS" pitchFamily="66" charset="0"/>
              </a:rPr>
            </a:br>
            <a:r>
              <a:rPr lang="fr-FR" u="none">
                <a:latin typeface="Comic Sans MS" pitchFamily="66" charset="0"/>
              </a:rPr>
              <a:t>ça !</a:t>
            </a:r>
          </a:p>
        </p:txBody>
      </p:sp>
      <p:sp>
        <p:nvSpPr>
          <p:cNvPr id="90122" name="ZoneTexte 11"/>
          <p:cNvSpPr txBox="1">
            <a:spLocks noChangeArrowheads="1"/>
          </p:cNvSpPr>
          <p:nvPr/>
        </p:nvSpPr>
        <p:spPr bwMode="auto">
          <a:xfrm>
            <a:off x="6948488" y="6308725"/>
            <a:ext cx="2016125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latin typeface="Bernard MT Condensed"/>
              </a:rPr>
              <a:t>   d’EXPERT</a:t>
            </a:r>
            <a:r>
              <a:rPr lang="fr-FR" b="1" u="none">
                <a:solidFill>
                  <a:srgbClr val="C00000"/>
                </a:solidFill>
                <a:latin typeface="Bernard MT Condensed"/>
              </a:rPr>
              <a:t>→</a:t>
            </a:r>
            <a:r>
              <a:rPr lang="fr-FR" u="none">
                <a:latin typeface="Bernard MT Condensed"/>
              </a:rPr>
              <a:t> S</a:t>
            </a:r>
            <a:r>
              <a:rPr lang="fr-FR" u="none">
                <a:latin typeface="Blackadder ITC"/>
              </a:rPr>
              <a:t> </a:t>
            </a:r>
          </a:p>
        </p:txBody>
      </p:sp>
      <p:pic>
        <p:nvPicPr>
          <p:cNvPr id="90123" name="Picture 14" descr="ANd9GcR1U5c3ROSo3pLZRRX3hA_uxV9BGnCMKf51BjEUdpLVJocodUd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77050" y="476250"/>
            <a:ext cx="1819275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24" name="Text Box 15"/>
          <p:cNvSpPr txBox="1">
            <a:spLocks noChangeArrowheads="1"/>
          </p:cNvSpPr>
          <p:nvPr/>
        </p:nvSpPr>
        <p:spPr bwMode="auto">
          <a:xfrm>
            <a:off x="6696075" y="0"/>
            <a:ext cx="2447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Tour de  « contrôle »</a:t>
            </a:r>
            <a:br>
              <a:rPr lang="fr-FR" u="none">
                <a:solidFill>
                  <a:srgbClr val="0066FF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     </a:t>
            </a:r>
            <a:r>
              <a:rPr lang="fr-FR" sz="1400" i="1" u="none">
                <a:solidFill>
                  <a:srgbClr val="FFFF00"/>
                </a:solidFill>
                <a:latin typeface="Comic Sans MS" pitchFamily="66" charset="0"/>
              </a:rPr>
              <a:t>vue d’ensemble</a:t>
            </a:r>
          </a:p>
        </p:txBody>
      </p:sp>
      <p:sp>
        <p:nvSpPr>
          <p:cNvPr id="90125" name="Oval 16"/>
          <p:cNvSpPr>
            <a:spLocks noChangeArrowheads="1"/>
          </p:cNvSpPr>
          <p:nvPr/>
        </p:nvSpPr>
        <p:spPr bwMode="auto">
          <a:xfrm>
            <a:off x="3348038" y="3716338"/>
            <a:ext cx="1511300" cy="927100"/>
          </a:xfrm>
          <a:prstGeom prst="ellipse">
            <a:avLst/>
          </a:prstGeom>
          <a:noFill/>
          <a:ln w="25400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u="none"/>
          </a:p>
        </p:txBody>
      </p:sp>
      <p:sp>
        <p:nvSpPr>
          <p:cNvPr id="90126" name="Oval 17"/>
          <p:cNvSpPr>
            <a:spLocks noChangeArrowheads="1"/>
          </p:cNvSpPr>
          <p:nvPr/>
        </p:nvSpPr>
        <p:spPr bwMode="auto">
          <a:xfrm>
            <a:off x="7643813" y="0"/>
            <a:ext cx="1500187" cy="357188"/>
          </a:xfrm>
          <a:prstGeom prst="ellips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u="none"/>
          </a:p>
        </p:txBody>
      </p:sp>
      <p:sp>
        <p:nvSpPr>
          <p:cNvPr id="90127" name="Line 18"/>
          <p:cNvSpPr>
            <a:spLocks noChangeShapeType="1"/>
          </p:cNvSpPr>
          <p:nvPr/>
        </p:nvSpPr>
        <p:spPr bwMode="auto">
          <a:xfrm flipV="1">
            <a:off x="4500563" y="642938"/>
            <a:ext cx="3429000" cy="3025775"/>
          </a:xfrm>
          <a:prstGeom prst="line">
            <a:avLst/>
          </a:prstGeom>
          <a:noFill/>
          <a:ln w="12700">
            <a:solidFill>
              <a:srgbClr val="CC33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fr-FR"/>
          </a:p>
        </p:txBody>
      </p:sp>
      <p:sp>
        <p:nvSpPr>
          <p:cNvPr id="90128" name="Oval 16"/>
          <p:cNvSpPr>
            <a:spLocks noChangeArrowheads="1"/>
          </p:cNvSpPr>
          <p:nvPr/>
        </p:nvSpPr>
        <p:spPr bwMode="auto">
          <a:xfrm>
            <a:off x="7092950" y="6165850"/>
            <a:ext cx="1871663" cy="692150"/>
          </a:xfrm>
          <a:prstGeom prst="ellipse">
            <a:avLst/>
          </a:prstGeom>
          <a:noFill/>
          <a:ln w="25400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u="none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7" name="Picture 2" descr="C:\Users\Péchet\Desktop\DOOOOOOOOO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9895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38" name="Picture 4" descr="https://encrypted-tbn2.gstatic.com/images?q=tbn:ANd9GcRlI-lBQxhibpIhsnbH9s1z9JSyt6qHNJIJcioq3wWWL-makmSq-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500438"/>
            <a:ext cx="4214812" cy="311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39" name="ZoneTexte 3"/>
          <p:cNvSpPr txBox="1">
            <a:spLocks noChangeArrowheads="1"/>
          </p:cNvSpPr>
          <p:nvPr/>
        </p:nvSpPr>
        <p:spPr bwMode="auto">
          <a:xfrm>
            <a:off x="857250" y="2928938"/>
            <a:ext cx="77152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rgbClr val="00B050"/>
                </a:solidFill>
                <a:latin typeface="Comic Sans MS" pitchFamily="66" charset="0"/>
              </a:rPr>
              <a:t>Le saviez-vous ? </a:t>
            </a: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>: </a:t>
            </a: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le lobbying pro-aéroport aux frais du contribuable !</a:t>
            </a:r>
            <a:r>
              <a:rPr lang="fr-FR" u="none"/>
              <a:t/>
            </a:r>
            <a:br>
              <a:rPr lang="fr-FR" u="none"/>
            </a:br>
            <a:endParaRPr lang="fr-FR" u="none"/>
          </a:p>
        </p:txBody>
      </p:sp>
      <p:pic>
        <p:nvPicPr>
          <p:cNvPr id="91140" name="Picture 6" descr="https://encrypted-tbn0.gstatic.com/images?q=tbn:ANd9GcRMxrtbZE_AmK2KC9LasWpS8MSEiLwemcQEauoszqVQp0-wGNN6U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3" y="3571875"/>
            <a:ext cx="3833812" cy="287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1" name="Picture 8" descr="https://encrypted-tbn2.gstatic.com/images?q=tbn:ANd9GcS4iHmmVxve0jd5gwOBHTrKDGrnrR1UbVhIP1dzzY4B_afuTXsw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0" y="214313"/>
            <a:ext cx="36337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lèche courbée vers la droite 6"/>
          <p:cNvSpPr/>
          <p:nvPr/>
        </p:nvSpPr>
        <p:spPr>
          <a:xfrm>
            <a:off x="214313" y="3071813"/>
            <a:ext cx="571500" cy="1714500"/>
          </a:xfrm>
          <a:prstGeom prst="curv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>
              <a:solidFill>
                <a:schemeClr val="tx1"/>
              </a:solidFill>
            </a:endParaRPr>
          </a:p>
        </p:txBody>
      </p:sp>
      <p:sp>
        <p:nvSpPr>
          <p:cNvPr id="91143" name="ZoneTexte 3"/>
          <p:cNvSpPr txBox="1">
            <a:spLocks noChangeArrowheads="1"/>
          </p:cNvSpPr>
          <p:nvPr/>
        </p:nvSpPr>
        <p:spPr bwMode="auto">
          <a:xfrm rot="-2251981">
            <a:off x="-77788" y="4929188"/>
            <a:ext cx="2286001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 u="none">
                <a:solidFill>
                  <a:srgbClr val="FF0000"/>
                </a:solidFill>
                <a:latin typeface="Comic Sans MS" pitchFamily="66" charset="0"/>
              </a:rPr>
              <a:t>Illégal !</a:t>
            </a:r>
            <a:endParaRPr lang="fr-FR" sz="2800" u="none">
              <a:latin typeface="Comic Sans MS" pitchFamily="66" charset="0"/>
            </a:endParaRPr>
          </a:p>
        </p:txBody>
      </p:sp>
      <p:pic>
        <p:nvPicPr>
          <p:cNvPr id="91144" name="Picture 2" descr="https://encrypted-tbn2.gstatic.com/images?q=tbn:ANd9GcR0hzqHeeMhzoMsSVle6g6hFE6hYEk30xy5sXCyoZMHA9kHH8p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038850"/>
            <a:ext cx="8191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Picture 2" descr="https://encrypted-tbn1.gstatic.com/images?q=tbn:ANd9GcTKynlqoe8BWHK3UJjlAQfsloISR2oxUaatpYnEGfBuLcKnkMS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88913"/>
            <a:ext cx="4071937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2" name="ZoneTexte 2"/>
          <p:cNvSpPr txBox="1">
            <a:spLocks noChangeArrowheads="1"/>
          </p:cNvSpPr>
          <p:nvPr/>
        </p:nvSpPr>
        <p:spPr bwMode="auto">
          <a:xfrm>
            <a:off x="4929188" y="2000250"/>
            <a:ext cx="3929062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fr-FR" u="none">
                <a:solidFill>
                  <a:srgbClr val="FFC000"/>
                </a:solidFill>
                <a:latin typeface="Comic Sans MS" pitchFamily="66" charset="0"/>
              </a:rPr>
              <a:t>←  et beaucoup d’autres exemples</a:t>
            </a:r>
            <a:br>
              <a:rPr lang="fr-FR" u="none">
                <a:solidFill>
                  <a:srgbClr val="FFC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C000"/>
                </a:solidFill>
                <a:latin typeface="Comic Sans MS" pitchFamily="66" charset="0"/>
              </a:rPr>
              <a:t>de ce genre dans le monde …  </a:t>
            </a:r>
          </a:p>
        </p:txBody>
      </p:sp>
      <p:pic>
        <p:nvPicPr>
          <p:cNvPr id="92163" name="Picture 4" descr="https://encrypted-tbn3.gstatic.com/images?q=tbn:ANd9GcSnW0APpkOzbGRe5tCTR7X6WVAOvWOO6oSOHj-dsbWBY9vymxa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13" y="142875"/>
            <a:ext cx="2776537" cy="185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1000125" y="4286250"/>
            <a:ext cx="4286250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</a:pPr>
            <a:r>
              <a:rPr lang="fr-FR" sz="1400" u="none">
                <a:solidFill>
                  <a:srgbClr val="CC3300"/>
                </a:solidFill>
              </a:rPr>
              <a:t/>
            </a:r>
            <a:br>
              <a:rPr lang="fr-FR" sz="1400" u="none">
                <a:solidFill>
                  <a:srgbClr val="CC3300"/>
                </a:solidFill>
              </a:rPr>
            </a:br>
            <a:endParaRPr lang="fr-FR" sz="1400" u="none">
              <a:solidFill>
                <a:srgbClr val="CC3300"/>
              </a:solidFill>
            </a:endParaRP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0" y="3549650"/>
            <a:ext cx="6286500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fr-FR">
                <a:solidFill>
                  <a:srgbClr val="FF0000"/>
                </a:solidFill>
                <a:latin typeface="Comic Sans MS" pitchFamily="66" charset="0"/>
              </a:rPr>
              <a:t>Genève</a:t>
            </a: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,  </a:t>
            </a:r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pas franchement un aéroport régional,</a:t>
            </a: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  </a:t>
            </a:r>
            <a:r>
              <a:rPr lang="fr-FR" u="none">
                <a:solidFill>
                  <a:srgbClr val="7030A0"/>
                </a:solidFill>
                <a:latin typeface="Comic Sans MS" pitchFamily="66" charset="0"/>
              </a:rPr>
              <a:t>fonctionne justement avec une piste unique de 2900 m ; </a:t>
            </a: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pour … 14 millions de passagers →  </a:t>
            </a:r>
          </a:p>
          <a:p>
            <a:pPr>
              <a:lnSpc>
                <a:spcPct val="150000"/>
              </a:lnSpc>
            </a:pP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( l’actuelle à Nantes : 2900 m,</a:t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4 millions de passagers en 2014)</a:t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90000"/>
                </a:solidFill>
                <a:latin typeface="Comic Sans MS" pitchFamily="66" charset="0"/>
              </a:rPr>
              <a:t>Projet à Notre Dame :</a:t>
            </a:r>
            <a:br>
              <a:rPr lang="fr-FR" u="none">
                <a:solidFill>
                  <a:srgbClr val="99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90000"/>
                </a:solidFill>
                <a:latin typeface="Comic Sans MS" pitchFamily="66" charset="0"/>
              </a:rPr>
              <a:t>2 pistes de 2700 m et 2900 m</a:t>
            </a:r>
            <a:br>
              <a:rPr lang="fr-FR" u="none">
                <a:solidFill>
                  <a:srgbClr val="990000"/>
                </a:solidFill>
                <a:latin typeface="Comic Sans MS" pitchFamily="66" charset="0"/>
              </a:rPr>
            </a:br>
            <a:endParaRPr lang="fr-FR" u="none">
              <a:solidFill>
                <a:srgbClr val="990000"/>
              </a:solidFill>
              <a:latin typeface="Comic Sans MS" pitchFamily="66" charset="0"/>
            </a:endParaRPr>
          </a:p>
        </p:txBody>
      </p:sp>
      <p:sp>
        <p:nvSpPr>
          <p:cNvPr id="92166" name="Rectangle 7"/>
          <p:cNvSpPr>
            <a:spLocks noChangeArrowheads="1"/>
          </p:cNvSpPr>
          <p:nvPr/>
        </p:nvSpPr>
        <p:spPr bwMode="auto">
          <a:xfrm>
            <a:off x="2411413" y="6550025"/>
            <a:ext cx="28781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400" i="1" u="none">
                <a:solidFill>
                  <a:srgbClr val="66CCFF"/>
                </a:solidFill>
                <a:latin typeface="Comic Sans MS" pitchFamily="66" charset="0"/>
              </a:rPr>
              <a:t>Le Canard Enchainé 08/10/2014 </a:t>
            </a:r>
          </a:p>
        </p:txBody>
      </p:sp>
      <p:sp>
        <p:nvSpPr>
          <p:cNvPr id="92167" name="AutoShape 6" descr="data:image/jpeg;base64,/9j/4AAQSkZJRgABAQAAAQABAAD/2wCEAAkGBhQSEBQUEhQVFRUWGRcVGBgXFxsaFxgYGBUXGBccFxgYGyYgGBolGRcXHy8gJCgpLCwsFx4xNTAqNSYrLCkBCQoKDgwOGg8PGikkHBwpKSkpKSkpLCwpKSwpKSwsKSkpKSkpKSkpLCksKSwpLCwpLCkpKSkpKSksLCkpLCksKf/AABEIALUBFwMBIgACEQEDEQH/xAAcAAACAgMBAQAAAAAAAAAAAAAFBgMEAAECBwj/xABIEAABAwIDBQQHBQUGBQQDAAABAgMRAAQSITEFBkFRYRMicZEHMoGhsdHwFCNCcsEzUmKC4RUWQ5KisiRzs8LxU4PS4jRUk//EABkBAAMBAQEAAAAAAAAAAAAAAAABAgMEBf/EACMRAAICAgIBBQEBAAAAAAAAAAABAhEDIRIxQQQTMlFhcSL/2gAMAwEAAhEDEQA/APGC7XTfXT41EM6mUkAQdfcP60hm1OfXAVzP1865Qifr41IyjPP660gJ7W2UogAElRgADNR5CmP+5d9hlNs7prhAgcgkmZr0P0YbvoYs03KwO0dSVYiM0t/hA5SBiPjSZvL6VLhx1Qtl9k0CQnCBiUAdSeusDIVfFJbFYr3mznLf9s2pKuAWkgDrnqaG2jZP1lrx6U3WPpLvBk/gumjkUOpBnwMa+dFP7q218yq52bKFpzctlZlJ/g/QaHppR/AFBpuNNefE+H7qa0t6NNefL8vzqN14zhzBJiOJMxnzM8KmubMsmHUqDn7qgRHjOvgKgZAE5Sch8fDmetaW7IgZD6151w4sk55/X1lUgQB62vL5xp4UAabRikDIDU/P5VX2gACnD1zPy4VKqQrGmAdCIyI5EV29bB1OJoGUyVtn1kiMyP3k9dRx51SVibJB1+vlXST9fXxNQoOX19CuwaQy63dwIgfXP9725VO27Jy7x66Dx5+4UOSmpQeWZpAEQrP948+AHy8hUqTxJ8P6D/wPGhjl4UJkmY4ATHt/81btbtBSFZ5556/X1NAF0KJ6fH2ch5eNd4gPr6/TxNQBRPQe/wDp9Z1ICB4++gCVJPh9e73eJrqQPr6/Soe0np0Gv9K7T5UAST9fX9KweVcjpWx5/CgRsdK3hrAKygZlarYrYyoA2lPsoxsDeR20cCkKy4pOhHIig9bCQKAPd92t7WrxHdOFYHeQdfEcxR0V85Wl+ppYW2SlQMgg516tud6Q0vw2/CXNArRKvHkaaYmOxrKysqhHxWkxprz5eFcJE9B9e+tBM10Dy9lSUTFQA/T9T16Vyo5GcyfrP5VzMeP1762hPE/X9aAo+gbBzFsFJR/+pA8Q1B/WvAy0Ccs+ZOX/AIHSvX/Q1t5L1quzc9ZvEUg/iaXrHgT/AKq823n2KqzuXGV5BCjhj8STmkjnIjOrn9krsHIVE9B9eArezHnWpW04pGNKkqKSRKScwTyyqsVzTtuRuV/aVm5hcDamnIEpkKkE5kGRrHGlFWNic4sSmBooGeOo8q9z9IW8ItmWCu3buEOEhSXOAwAgpJBg+yvCbtvCVJP4VR5KivcfSFuw9e2VsLdIWpGFRGIAwWwMp1zpxuhMTGzse69VTti4f3u82D0PD3Utbx7IFq92YdQ8kpCwtHqkK9pzyNQbS2BcW5h5lxH5kmPPShbyRhOVS/0ZeuGFoUUrSUEagiCJAIy8CD7aqPrKClaCUqByIMEeBr17f7dT7RZM3bI+9bZbKwNVN4AZy4pzPhPKvH7vTPnTqmAXZukPwHIadOi9G3PzR6iuoyPGuH7VTasK0kHl9aipbjYZRaW761JKHwrCBOIFBgzOXvrYedZQgOoUtlWaAqcQB4tr5dKrUtMl2uiBLfPXkPrKrCE88hyH6nj9aVsBJTiZUFJ4g5KT+YfrUMjj3j7v61EouPZSd9GXpltYSMoOdc7NUOzTxPu1rb6ipJHQ/Co9lkdmJPzpDL2NXAx0qdp0DXLw/WqpXyy+NbbaJ0zpAEkOCMoiukrnQedVGrXP5VYU4RyJ5DX20ATpTzNddpFVUOTxAqQLA0zoAmBmt+OdcAnjlWJoAlBrdcFX0K1joAkBrAajC62FUASJrYukgxOfTWoHWMQ5fA+PSrangUYAhCU8QlP/AHHOgB33U9JSmgG7iVoHqqGak5aZ6ispEnh8M63QB5zWyrlTB/ZDDn7O4Qeisj+lRu7qOjMBKh/Cr50WMCIqRPv+vqKsPbKcR6yVDxGXnVYNkGgC7szajls8h5lWFxBkHgRxB5g8q9VduLTb7CRiDF6gZBXvA/fQdeY5V4+oc6xKiCCMiNDoQeh4U1IKDu2txLy2UQ4wsgfjQCpB6gjT2wa9E9BbCks3QUlSfvEESCJ7pHGknZXpQv2EhIeKwODnf96s/fRdPpkvSBJZT4NyfKatNITTETawh1386/8Aea9f9KlwtvZtktClIUFNwUkpP7A8RXkG0O+VLxJUVkqMCMyZOR0417Nt37LtWwYYavGUOI7NULJGaW8JEGD7c6I9EsQ9k+lS+ahKlh9P7roxT/Nr8aXNqvdot1wgIKypYQnOJMx0FNV76J75rNtCHU/vNLBJ8AqD5Uq7V2W9byl5pbZIPrpInz1pb8jPTX97jYv7OcXJt3rNlDw1jMgLjmJ9okUsek3dEWrodZANu+QpBGiScymeWcjoelSb9om02WYmbUDyI+dFPR/tZu9tl7KuzMgm3WdRGYAPNJzHSRVduhATaQnYVgeS7hPvmm0bwrt9hWDgQ24DDakuJCkkDHz09Wgm3tiuW+xmmXRC2rt5HQgpxAjmCDI8aM7Is2H93bUXDpaSlxQCwnFCg44ACOWdAgA9f7MuUqUq3XbPYVYSyZbKoMAp4AnLShjWwCbBN6lQUjF2a054kKBjPgRp50Q2luIpDK3mLhh9pAxHArCoDqk1Z9Gp7VN7s9RyebLrfLGnIx/pP8tLvsYpFwkRoOnzqDZSCUZVctdnFy4ZZAIU46hs881d6fZNOlhYWt1tXaDWDs2mUFSOyATBbICyE6Ekk1KQ7FNtgDX5D+tSB5I0z9w+Zo09us06Cu0u23IBVgdlt2AJyByJjlS82jpPj8qTVDsm7ZSsh7sh9eNbbanjPQaeegrpLfP+nlUwWBxpAaDA4wOg18zUgaP4TA66+daDhOgjxrRWOJoA0XIMceufwqQVwHeQ860PH2DSgCWuwahSeeVSBQoA7iuk1wDW5oAkmugKjBrsUAdg8q1WBVZQB5pNSs3a0eqtSfAkVFWRVDC9vvTcJ/HiH8QBq/abb7dxCFtNyVDvAQaX2GZnOIolse2KbhvxqGyqCf22yUYKXWz07yf1+FdDZFu5+zuEeCxhNL77BxKy4n4moZosfEY3d03dU4Vj+FQPxih7+xnE6oUPEGqDV0pPqqUnwJHwojb70XKdHSRyUAr4igOLKfYHlpWjI5+2jv8Ab33XaONIWVLwkRGidRHHKuRti1X6zbjZ/hOIeRoJKmzt47lg/cvOI/KsgeUxU28O9T96lsXCsam5CVQBkrWYAnMa1N9ltXPUfSDyWkpPyqC43cWBKClY/hUDVWIvbY2+m6trRmMCrZBbkkwsZZ5DLSgwbcah1swpshaVJIMEEEGRRzZO6ynbN14heOVhpITKVdiAp3EeGUhPMpNDNjWJuVlrElEAuKUucIQkDEZAJnpFX2I9B3o3sRtDYrbuQcQ8hDqZiF4VCfynIjy4VWs891QYnC+f+r/9qSdt2gt3C2haVIUJlKkkKEmD3dD01FG93d9LmwZDOFPZSVYHETJVmTmJz8aLJr6F1LxPHy0j2Vd2BtU2t5b3HBCwF9UKMKn2E03229Vjcn7/AGcifxKYlB8YETSftZhJLnZ5NyrCJlQTPdkazU/wY/DYqWNvOux90y05eg8O8ITH8xV5UveileLazySf2rT4M8SSFGmNzb6HdgoeJH2hSE2azMKwoXOfGCBM9TSr6LHI220P3u0T5t1fkRbvNx7lpOPsw4hIkrbUlachmcjNAhcch55CpLrazrTrqG1qR3lpOFRzGIgg8KFqdJ1NZsaCXbfvHyrabkfhHtocg/X9KnQfbSGW+2J4+VdoTVdLwHTxqZKyf65D30ATAczUiTUbYn+g/U1JIGsDx7x+VAEjZnT3fOuwz4A9Mz5CovtA6nxyHlXKr08wPAUATKZUM9R1y91cpXVcvk8CfGuXkKKTnhMGKALwVXQXQ/Z6yppCiZJAmryaAOwaysFZQBaf9HViowl5SFDUY0mD4Kzqm/6JD/hXAP5k/qk0xbx+j4PqU6y4UuKzIVmgmBxGaffSba7Ldbfdacf7BSMMYyrD3gfxokJ6TVO0aKBy96L7tPqlpfgqD/qArNnbpXbb7ZWyqAoEkEKH+kmmFvZe00CW3g4ngUuJUP8AVVm2vtppUA40SNCcCT/sNToKkee3jbra1Ym1pEqiUEcTnmKFxJr1f++NwkkOWpIEj1Vj4giuU7x2rqkodsxKjhzQk5+MCkkvA7ku0eWYKnZZBGZivS9obK2WFltxvs1CCcOMDMSPVJGhqodytnufs7kp8VA/7gKGv0fL8Exy3m1gcHP+00IeZKTBr0x70cSx2bVwhXfxgkdCI7pPOgd56L70admvwXHuVFNJkWhOCqxThEESPDKjdxuXeN+tbufygK/2k0OubVaEwttafzJI+IoG2qCv9qvMrYLbrg7NKcAxd2MalERoQVEyDzNWtn7xlu77daVAFDjX3cJUA4CJCoIkE5UPugIaP8I/3GurxHc9o+NRzaYOKovb2vtuwodopRSACvAlQM8cEBQzGetHNp7bbuG7hsFxRShlSca5a7oT2haBTKFjMRMETS3vCz920ehoe0r69lXzJ4+Ro3ZuQllK0s9spT5acKSrE2g9mEYAnKTKjKhBwxUaNhld5cNKxjAlxxPZpC1LCXAnupJE6zrXG5zhFzCSU4kqBKSQTA5iq21L9TF2/EnVGajOFUEgScqfJCpk/wDZbiH3GMffGYxEJGEIC5XiyRCTmDpUFi49aXiHUAdsjvJiFJViEBScMhYI5a1uyJ+0qdEEAELSrRaFoAWJGeh86mO0mQ/ZqaSpLduUyVqlZRjKiDAGfeVEdKaaEHF79MPEi82eys8VIBbX1kjj40o7SU2XlllJQ0VEoSoyUp4AnjRbau0ULbYuEyHEjCW1y8VQsziUqcQwqyxaeyudrbGxvuFnscOJWFLahAAJiATyiiTHEBhzkK6D3Xy+ddv7NcROJBHsqooHjlUg0XEKH/mpE3MGeNDzUiHOsUCCIuVHnHlWw6elUm3hPE1OX45D660AWQZ1JNTJ8KoG6HEz4VoXo4e/OgAmlfXy/pXQX0oc3dTzrr7b9H+lAFzZshpI8R5EiryRQy1dJbET6yxkJ/Fi/wC6r7DKynFhMaZ0MET/AFnWVyEGtUgH1/bjKXFIN0hCkmClQHdI4SRQmwCg/dO47V0OhASkOJ72DEIIJhOR40mb3f8A5tx/zFfGgtb8UCmz0B3ZjgWFNWtxbnOTbuoWk8u5iKefCj2zNqqbbbD6XyokjEWcJyOWIJyGuuQNeTNuEaKI8CR8KvN7XfT6r7o/nP6mlxH7jPXXL1IkqCkgTJKTGXsoDvHtJlxtns1oUS6giDqBIMc6Sm98LxP+Oo/mCT8RVyz3seccbQ4GlDEEiWkAiTnhIAg0uJTyaH5/Z9s5AdS0pcJmYxaD21Rf3FtVaBSPyqP6zQTeHeRLFzhNsy4QltQUoELzQk6g8Kka9KCfx25/lX8xRxsayKtltz0fgIPZvKBkEEjxykRVT+6963+zuJ/mUKvNeke3IhTbqf8AKf1FWmt97NX+ItP5kH9JpcCucQbYrvmnUC4XLajh/ASTrynSpLvbN82SF2yXEyYhMyJy0UeHSrt3tZh4tdk8lRSsKwwQSIIykdZoubtvEQHW5BgjGmQeREzRxYv8Nifc7fZIH2ixH+XMZ9Uj41Xcd2Y4IU043+Un9FV6AUYhlCvCD+tV3dlIPrNJPigfKopj4xYmXu7VnchCUPuIIBwynUfzJHxoaPR6k/sbtpXQwD7iadr6zCXraEpAJUmAIy7vKqz+5Fsr1QpH5VZeSpoqyVHdWL2xNyLhi4Ss4FJGKSlXNJGh60M3q3euDcOLSwtSTBCkpme6J0prb3KKFAt3Cx0On+kit3dhdMd8XMoThlOckSAfWmk0HBoS9m2CgtwKSpMtoOaSPwQdR0oIGRz869oRbPFU9qjARICm5Iy5jUUJ/s9TjjiF2tqsowyRKZxAkajpUyjY42vB5ktv7rKMl/FJ+VVeyI4V6e/u1bk4HLVTeKVDA5MlI4Qdc9KD3G61mP8AFuGejiDHnhpNMaf4KaL1xDUpWoELjXgRxnwqE7wr/Gltf5kCfNMU2ncwKQoNXTK8wRi7ugOvnQi89H14PVbbc/ItM+RiqSZNoHXFywMOJojEkKlCufQ1XQ00uezWoEAmFp5dRVrau7N0hDZUw4IGEwgmMzxTNDdmMlLkKCgcxmCMiDzpk0mTC1XhxJUkgZyDU9xZkkYdCAdelVynuK8R8D8qKXSCG2VcFI+BilYUVk7IUUkggxzMe81q2spWE4k6wYzIq2RiZc8PmP1oNsRwh5P19aUbEWrpbaSU95REjPIZUZRstbiUFptEFIlRPH20F2vYkPLkpSJJEkaGDpM8add2U4rVGc5ESPaMjqK5/UZJY8fJGuKKlKmVdn7BUULR2qQSsE4M8PdAIPWi+0d3HLNCPvAsFUSJB0mFDwqtu/a9m/ctgEJxIWJJPrIE5nXOnPeNoKtAopn9mrjqZSTI8axwZpTyuMnapUa5MajFNISbqSFZZiCIGfurKKG2SSNRI+Bn9ayu+jk0KO9Ym9uP+Yr40HKadtv7mXLly8tDchS1EEKTpPKaFq3Hu/8A0VeyPnXSQhdCakIyo2rc+7Gtu77Ek/CoV7tXI1Ye/wD5q+VMLBITVzZo++a/On41MrYrw1acHihXyqWzs1pdblChC0/hPMdKALO/Sf8Ai/8A22f+mml9KaZd+mj9qBg/smv+mKX0tnlSGYhNdBNdp1rqKYmENg5XDXifga1vA3F09/zFfGutk5PN+P8A2mpd5Uf8W/8AnPzpiBjaiNCR4GKttbTeT6rrg8Fn51VSKkAooYf2Dtt5dw0hxxSk4hkozmI51pe+N0lahiQqFEd5A4HpFUdhqi5ZP8X6VBtFEPujktf+40qQWw43v09xbaPsUPgqu399e0QUuMiFCDhWR8QaXQnKuCMqXFD5Me7rfRthYbWhZhKDIiDI61Xtd9rYOuLJcGMIEFGmEEag560t70o++QebaD5SP0oMU1LgilNo9J/vDbvus9m5Kkk5EKBgxzHSiSNt26/8Vo9CofA15tu2qLpr80e41VuUwpQ5KI8iaXBB7js9UuyhbLgQUGUmMJBkxlEV1bWKFtJKkiYHDPz1ryILiim29ouIU2UuLSC02clEcOnhSeMfPZ6NtDZ4QypSCpJSkkQo8ByJNco2WXEJVjGYBIUhKhPTIH315X/fF5IgvrjSCZHtkU62u2nUtIWHThwo7oSk+tGYJ6msM2SOFLm+yo3LpFra27raAO0ZYWFEjuoKDISSNFeNL+1HLcsWyXGFhPeDaWlypMwTMjMUyv7VLghQUSmSDECYIHQ60tbdukNdgMBITDiSFQZ5GUmRnWEPUxnJRj2ypQpWyo7Y2rac3HUBaJGJAMCeJHHLSgVru82Fdo3ctrSk5ylSSJyEz1NHtq7Tadtk40rSFKXEYVEHjrHOuWby2cbKSFwlsY+6ElWHDBlJ1kTXW4vyZWgVvHsUrViSAVHDxAkdnGU9RV3Zd47bWSYRJSsggg6GTIiiW1rptVuhJOSy2tMjUAgHwMTVYJb+zOhgkBKkL9bTvAHjllwrOUFJcZdDjJraJNjb0qfeDZRgnFHiEzxA41b3Z3keuFuMPrBbwmEgRBExrP4gKh2YtsOIwhU4hqsKAzE9YipdmWyEXyoEEkp01z8qzxYMcNxRc8kn2ww23kny+vKt122IT4H6+NZXVRiNbrfeOQ1PCoy10T5UEvN92kOLSpDvdUpMhIOhjnpVZfpCYjJDx/lj9ayvZ3KqGXsugrQb6DzNLSPSGyf8N2PAH3TWmvSIwTm28kTqUz7cjRbG0hownr5n51W2opQZWQSMhxPMczXDe8DJZ7bHDekkESeQGpoLcb8W7yVNp7TEYAlECSoRxypKTsiSjQ0W7Eto/Kn4CtqsUnUJPsT/APGhlzvSzbJQhzGVYEmEpnIjnpwqoPSAydG3v8o0GvGqlJ2RCMaDKtlNnVtB/kR/8ajVsNk6stf5E/Khb++yJ+7TiymFSkzOmldWu+zRntvujw1II9gyqebui+Efop7WsW21whlkQlKpCe8Cp3BkQcspotcbusOHGtlKlKgkyqSY4wqgu0NuMOqV2bqVYktgROZD8xn0M0yp2m2ClBWAoBBIJ5gfOrWRpbM3jjyoFq3Ntv8A0I8Fq+ZqJzcy1AkoUkc+0IHvFFtt7W7BvGBinyAGpPIUj7z7zLcSnJIESADrJgzn7qzl6hrQ/ZiE7vYNsyUrbCyod4feApyIBnu9dKJXfo/YcWpeN0FRKjGGJOZ4UnbBuFKKgoEDs8soiVDKK9XZMpHgPhXRik5K2c04qL0KJ9GzXB1zyTUa/Rsng8r2pHzp1NaNakWJe0NxO3wntcOBPZ+rrhUc9etUFejJXB5P+U/Onu3Oa/zH3gVITQFnn9ruA60tLnaIOE4ogiYqO93DeUtakqRClFQzPEkjh1p+dOR8DVJxw4R4D4UCs80utz30kiUeZ+VZtbd55wNAYZS2EKk8QT86eboZ+yqykUirPJbzdd3tVNynEmCdeIkQadtlOlDLaFpMpSlJykZCKZtpWdm2wl+4YCypWEqGuhic+Qil5e29lBRBtV5Ejy/mrPPgwZ0lO9FQySi9FtvaCeRoRvEjtG2igSUgpV0yEfCr6b/ZRTi+zuRMDXX/ADVOq62aUBPYuYRKssuOHXFzrmx+hwYpqUG9Gks8pJpik6yo24TBxBZMdCnP31Fsu2UFkFJGJC0+3CY98U2t/wBnKJAafkZ+ueh/e61MvZVqtPaMocSWyn11nOVYdAYOZ416L9utWYJsWLlhSrW37qpTiBEGRCjqOGldbHs1YblBSRiQSJy0M8andTFpBUruOETOeZ4+dd7FcJfIkwpCgM+aa5XVlgVKCh1KiUiFA6ydQeFMF26EbQBxesUqiDxSDrpQp5ZzzOg92VE9sftGXOaGz5GKEA2otx3hinPl9TpWVHar7xjkD7h863Vkifti/T2733gycXx07x6UPd2kAj9pzg5/Kqt68TeP9zLtXc8/3jWrkgpAgannyNc51RWju1vwFZufGrDe0MUgLEz1oRbJzJw8OZ5ZTUyLF5skLZKZEiQRPvpsqmwyH1KThxkx108ORqPZ7RS4JB9ZP+8a0JFwsYAkDhMTl76k2Y652oKpgrTw/jFJdikPG+DgD7f/ACkf91LjjwJCZIBkHkfGiu/5V27QTP7FGn5lUqWy3O0GImBOtPJVkRjoLNvBIgHpoeYz91D7u7JIwunIwcqrIfWSqFE+sRlyrlztAZOLPPQaHQ1JpsJ7MfJW0SqfvEj3p+VFN9LlSbyAsiUNZf8AtDpzFBtnpI7Mkn9og5j+Kr2/l0E3wClAAtsxPDukE+GVVHaIk2pIy0uXFtlK1ExpnAk/XuqCzkFJVEhQ45aK4+NcW1sUhUqCk6kidBIyP1rVPb1+EgIAOoy07oiCPbNcsVKWQ0ulY3bPfx3CzAgtqznMxnpXptkqWkH+FPwrzDd19haUllKwcCpnDGigZjvEz7K9I2a79y3+UfCvRgqVHLlduy4TWiajU5UFxeobTiWoJTkJUYGemZrSjI7ZPeX4g+aRUhNVm3O+vwSfcR+lSFymgNqND1HuDwqy4+BQLbG3m7dkKWdVFCRxJk6eAoYdklydPbUJVQmw3lS+rCAUmMWfGY0y0zq6p7rUpp9Daa0yfb9upzZxCACpK0qAPtn2515RfskOrB1nPxIBNep3pC7F9JMAYVSRMQoZwK872taFDyknpnETkM45VMkNBHZexhgQl59DBUCtIILmIGNMPGpHbBCCYexDM/slazIiTzy9tLTSBiaCHSVA4TiSQEwoxBk5GSelOG7zaHbzs1KUEmASM5hUz0y0qpwUUnYeSL7K7b3baezClQkka4kqSBkOB4xTpf7tv21u88ps4FNhUJ1CgsEAjhTbtfY9viYWQUONqbUlZyUQnuxPHI8aIbzjDZ3Chins1x3jE6DKecH2VhG/Jo68HhSHAq3fyI7wWQeEn+lQ7Heh5k84HmCKObGZXdWClFOYltSgMyrPOehgEaaUrD7l1CSQShUEiY1mfDOqa6JJ74QtQ/MPJRIq7frxWzCuSVJ8jVO7Sl64KQoZrJHWUzrwzranItg1+JtavaOdCiFjdZPyEHmkfqKygNjtgJaQIUVJBBASSOHGsrQVAfb7LSXXCoklTjggE6lZzyNVnbJKTBWhJ66iDmQJ1P6VFvQ6py5WO9gSpYTA17xKvf8ACq2xW0dsVXmMoCDoRiKh6oMnTUVyJfp2ckhl2LskElzEFIGpwyMgTGZAPnlVC93lZCzLi3YkAkAZT46VAjbC7p1q2cUm2ZUoJ7iQUxwBgwc46Sc6vbS3St2u2daWVoaQrIxiQsEpGPP1sSSYjlQ4ryS8q8AO424gDC0icZzxEZDkIo9Z2KSJQVBKFDUJB7igNZzzoDs62DiJWJVwJ6chwzomxfOJeCCk4FOBRIQCO+oFUnhRq6roUdu2N2+t5gU1nEtga695WXhXFjsEuW4Wm2S4SZBUpSRBTMmSM/0q1vo0FXTbeMtt9kVYgIIhw5YjpNCmrgiUhHatpjvdqBITIPgTIzocVKWkXHUbZLbbEALvaMMAlJCcK8RCsgJGPTj7KkIttntFbqCtUaBwomQcoA05Sc6k2v6QvsrLKWrdDfaJxSnDiMKKe8SMjIPPWlpG8rt1KlN4lA8SVeXdpNNdlKSZO5vR2qQpNshAKwj1ZIGRxAnkZzqn6Qm8W0GUzhxtNpJ4AFS0nWt3N4tJBWlInujIk58s8vKpfSJZYri3XB7Ps0pUqDA+9UMzw1rSHTMcnyQ7NW0shtpbQUlCYKkjMJTBAHE5zlXmO91wtN2pKy24QEScJ/d072YinJrY6S0lvtAUpyHrExynFpSzvnu+Ggh1MkE4Vcsh3fdlSxyXI0yR/wAkW5O0CLpKUpSgKCsUTKhhVAzOWdew7Mu4Ybz/AAx5E141uw2ftLakpJAJJIGgKSM+Qpyf3j7NAbjMA8etdZxNDbfbbSgZkD20k7172JuItgJTiSVKBgyDMJ5eNCntuvqP3esjOMXDQZa1zu1swvXTaOyxFRI72c8T7cqmcnWjbBwTuasPMbwFN2ytxCUYGw2SVFZMFQyjTXMU1f22XG0lnDiWrAJyAM5/0oTsTcwXISu5a+zIkg4E4FFYw4QArPiZ8Kpt7MH2hxovBppC8JKiQqM4UkcViBxGorNTd19lZFB7S0ELza6wlYUAkpUUnEYMjw1PhS3tK4UpttwLOeNOH8OZAOnHr1pm3tfZNoi3QghCHEgOLIKypSSpXCBwkZ157c3v3QZg9wKMgahSkyeGkVq+SVSOaDi3aGV22dZShwtFCU92CYjIARwI8K6a26ytJQnF2iDKpT3c+vvrBtZxbAZddTg4kiVeY5edLqGVJdUpOYjCeEkQJHsAPtpY9aNMlPY77EcDrb7Z4oHxNK28Vt/xBJUNBmT0/SKvbD2iWlLJE4k4cj11qjtJSVrkgkxHeM/CKJq9omDoWrZGBYVqAvgTzyI6fOmqx2shBU6lQBlUJEkyQIMkZ94fGqTWwF4CUpKlKJIAT6oB7vhpRG23adWJMInXEoJ/Wk99gNzG+r7to2XVJUpSoIwgd1JIgRzgV6A8vtLNxKSClTJIzzEoJAI4iMgeleYWG6JLbaApH3ayqUrkEECdM+I8YozutvC59muJQVoYWoIWJEJOUa9Zip0aRTk6A+596luyfSohKCtyQVQccjNPLLLjlSvtZYK4ThUAAMRHrRxpo2dshT1x2pSjs3FAqRzhBz6c411puZ2Kyj1WkD+UTQ3xYTjWkzydpl1aklDckR6qSdPZRK13euzihqMWZx5frXqSWBwEVvsKTyMniee2G6d0kH7xpM56E1lehdiBWVPOQUj5tfIXd5kwpwhXgV5x0inS53Z2e2PWWs+AAqbaW1ApCkoaCJ4wkcZ1TQ9W7K1CV8c4Cif1rRKhN2BtsLtUpb7JPeDkqSD3sIHOIBmI8Kkv95luW1ylLZCXnw4tc6fuJPkc6529uwGWS4OCgPORR1ndUJZWE5Y0Z9SBiHtmp9tPb+xaC2x957f7O2RbtkhKUklEkqSACdOdWHd7MfcQ2lIMZhsADOlPdJlpVvLikpIUR3j4HQ+NWtrOtKcZS2uQD3gkmNRE++tWgHO9cZuVpUpaJCQB3Ek65kYgY199AtoOJRcEBRUns9TA5cAAIrbG2WWXUylRSlCx3ROZUkjMnlNVb7aKLh/E2lXqFOEwOGszUvGvA+cuvAZ2VZNusN9o12ncGukY1nMTnnRJrZyEiEWzQ/lHyoMjeRbKAhtCI4HMnLoNM5qFzey5VoQPyp+dXxRNsZFNOAd1KE+A+UUOBD2FFxhUlQUVJOSSULGH9KBu39yvVbkeOEe6qibFSiJ66mfHnTpIWx5G0WEZFbY8jSj6SdtNu2qW21yorCoAOgB6DjUjOwzxUB4Cg21tkYH8XrJwiD1mDI9/tpa+iqYM3U2n2CySCQpODLgZkT0o4u6xEHDz98Rw6UL3c2Y5JGBRkzIBNNVvutcK0aUOqoHxNJtABWioEEQIM5TVnZAV9pa72WMDSIkxlHjTExuE+fWU2n2kn3Ci2zNiJs3E4ylztJzKfVKYOU+PurLJkUY2Xjg5SoFbp7bWl1r7Utx5J7RMEyZhvCczwzz/AIjRvfLaLV1alLbWBaSFJUSAZAzmMzIHurved5AYBQmClQMpAlMiDBOg50t7wNPMAFCJTj+8WUzgJHdBniZOekVp6eeOauXZ6kPT4I437r2+hmt92ftOzsIKCqS5imVFyMwRHGY1yypOa3QCgSoFNwqEJQohIUjjE8fkabvRvdH7M4nEBgcBI6KSIM+INJG8d4blLrqVEKCu0RGRbwwU5+BHnTyT5M8XHh9pteBWuLZ1jGBH3asKh4Kwn9POnHZNpb9glTvaFbhCyUaJyjAAcj49NKD7aQXEuL4uoS6OpUAv4k+VFtyrsKbW2vVOYB65H3gedVhhGbpnXiipOmGbMWWKAy4c4KlKBHjkc6bWdjNI9VtseCR8SKWn7LKQKad3rkOMCfWT3DPTT3VXqMKgriVlxqPRKhmNBFSBrpVgvJFYHCdE1xUYlG8ZwtOEADuKz04QJNLu6+wlt2wbS4iVKKnAJKVCR3TOuhHtFMG8dstdm+MpKFZDpn+lLO5FycCRnlKT7ND5FPlWOXI4LR04MandhnY+7XYqKiQoyogzoDkB07sD2UXIjICa6Cs67SKSyyk9hkwqMbRCJ8Kwt+Jqxh8a0R1rW2c5CG/Gt12EfUVlTYj59uNvFUJwARGc9KL3+13AUhCgnLPIHlz0rKyu1dmQC25euqbhbilAlOWg1nQVOWSsZrVmOJJ4dTWVlMRxZbLDY9bEORA+NWsH1FZWU/AydtNaUjOsrKQEiBUyVqGij51lZSKLVk2pxQTjI9k012W5AUkFTyo5JSBrrxNarKym2hhNG6LA1C1/mWfgMqtsbFYR6rTY64QT5msrKybZReabjIZDpXYFZWUgNpFLu+mSWT/GY8hWVlRP4s1xfNFZ1PaIKDoQQfCDRS2uzcm0Q5GG6bfYdHPsVDAsclCTWVlTi7N83SBWwbbsmdpBCiFNJELA1wKUMwcs4rzJ57BOGe8UggmQQD8sq1WV1nItl+53lWLi2dwoGF1HcSMKClAEJgcKO3y8O1ErAA7cIUsDSVokx7RNZWVrj1NF4fkh6TaiK1sq3DdwUjNKkkx1GYrKyuzLuDOjJ8WMYaHKsIrKyvLOI4cROXPKkHdlRQtYEQFKERyWoDPwFbrK5fUfE7PS/JjipUVO2o1lZWMPkjoy/Bm1LzrrFWVld55hzWVlZQ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92168" name="Picture 7" descr="C:\Users\Péchet\Desktop\Aéroport Notre Dame des Landes\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9838" y="4652963"/>
            <a:ext cx="19573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9" name="Picture 11" descr="https://encrypted-tbn0.gstatic.com/images?q=tbn:ANd9GcRfvehWAcO1SCTLz2OEt3RrWg1B8mK7gtTreH8G1TewcX9sGp3BC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0425" y="4797425"/>
            <a:ext cx="297656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70" name="ZoneTexte 12"/>
          <p:cNvSpPr txBox="1">
            <a:spLocks noChangeArrowheads="1"/>
          </p:cNvSpPr>
          <p:nvPr/>
        </p:nvSpPr>
        <p:spPr bwMode="auto">
          <a:xfrm>
            <a:off x="7429500" y="6286500"/>
            <a:ext cx="1143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/>
              <a:t>GENEVE</a:t>
            </a:r>
          </a:p>
        </p:txBody>
      </p:sp>
      <p:pic>
        <p:nvPicPr>
          <p:cNvPr id="92171" name="Picture 2" descr="https://encrypted-tbn0.gstatic.com/images?q=tbn:ANd9GcTB0vycTsz_OA20ZADO36HH8WTazi5Ds4OHIX-H1zK8MYpEiHww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50" y="2928938"/>
            <a:ext cx="3009900" cy="15240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92172" name="Picture 8" descr="https://encrypted-tbn1.gstatic.com/images?q=tbn:ANd9GcSyDW3ckFaEJNaAdGYqtQLcBhQ64--75JdLZKkzA5vcx-KHI3zv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629956">
            <a:off x="7989888" y="3316288"/>
            <a:ext cx="827087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73" name="Picture 8" descr="https://encrypted-tbn1.gstatic.com/images?q=tbn:ANd9GcSyDW3ckFaEJNaAdGYqtQLcBhQ64--75JdLZKkzA5vcx-KHI3zv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-2434141">
            <a:off x="5999163" y="3305175"/>
            <a:ext cx="827087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Picture 2" descr="https://encrypted-tbn2.gstatic.com/images?q=tbn:ANd9GcSBSuW_i9uMdrG2WxKee2GdwWcUkCEN4DhfH9_TvZdOzsGAJcIBd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4572000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6" name="ZoneTexte 2"/>
          <p:cNvSpPr txBox="1">
            <a:spLocks noChangeArrowheads="1"/>
          </p:cNvSpPr>
          <p:nvPr/>
        </p:nvSpPr>
        <p:spPr bwMode="auto">
          <a:xfrm>
            <a:off x="0" y="0"/>
            <a:ext cx="57864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u="none">
                <a:solidFill>
                  <a:srgbClr val="0066FF"/>
                </a:solidFill>
                <a:latin typeface="Comic Sans MS" pitchFamily="66" charset="0"/>
              </a:rPr>
              <a:t>De l’argent dans l’aéroport, pour VINCI</a:t>
            </a:r>
            <a:r>
              <a:rPr lang="fr-FR" sz="1400" u="none">
                <a:solidFill>
                  <a:srgbClr val="FFFF00"/>
                </a:solidFill>
                <a:latin typeface="Comic Sans MS" pitchFamily="66" charset="0"/>
              </a:rPr>
              <a:t/>
            </a:r>
            <a:br>
              <a:rPr lang="fr-FR" sz="1400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FF0000"/>
                </a:solidFill>
                <a:latin typeface="Comic Sans MS" pitchFamily="66" charset="0"/>
              </a:rPr>
              <a:t>les caisses sont vides pour les vrais besoins cruciaux du quotidien ! </a:t>
            </a:r>
          </a:p>
        </p:txBody>
      </p:sp>
      <p:pic>
        <p:nvPicPr>
          <p:cNvPr id="93187" name="Picture 4" descr="https://encrypted-tbn0.gstatic.com/images?q=tbn:ANd9GcSLzEj3By5VpdY3R79AZrBKwW4GuFCypSSFBPXrOdasgeYbhSPJ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27900" y="4076700"/>
            <a:ext cx="181610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88" name="Picture 6" descr="https://encrypted-tbn3.gstatic.com/images?q=tbn:ANd9GcT6SJwVGuA_ejryffFJx2T9N-rOV1nHMjLY83LycQpLdCOjAt7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21163"/>
            <a:ext cx="4067175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89" name="Picture 8" descr="https://encrypted-tbn2.gstatic.com/images?q=tbn:ANd9GcTkhLOdCCWn2ZBIGI99fLq-sztoEYNOefJ9H512THATr8G3hDzc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21363" y="0"/>
            <a:ext cx="283051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90" name="Picture 7" descr="54dc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6100" y="3284538"/>
            <a:ext cx="2873375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Picture 4" descr="https://encrypted-tbn3.gstatic.com/images?q=tbn:ANd9GcRA6u37yZWZXvtgVwYa96TLHPWNfOrqIikFGYByedQUz_0RaM1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0350" y="2571750"/>
            <a:ext cx="3240088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0" name="Picture 6" descr="https://encrypted-tbn0.gstatic.com/images?q=tbn:ANd9GcQRdGnIMRYL1G3a32AiE-mrJjEdhHPNjLtJ7Fnrpnc5wCze1vbiw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-14288"/>
            <a:ext cx="4214812" cy="315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1" name="ZoneTexte 4"/>
          <p:cNvSpPr txBox="1">
            <a:spLocks noChangeArrowheads="1"/>
          </p:cNvSpPr>
          <p:nvPr/>
        </p:nvSpPr>
        <p:spPr bwMode="auto">
          <a:xfrm>
            <a:off x="5500688" y="3071813"/>
            <a:ext cx="33575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C00000"/>
                </a:solidFill>
                <a:latin typeface="Comic Sans MS" pitchFamily="66" charset="0"/>
              </a:rPr>
              <a:t>« zone sensible »</a:t>
            </a:r>
            <a:br>
              <a:rPr lang="fr-FR" u="none">
                <a:solidFill>
                  <a:srgbClr val="C0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C00000"/>
                </a:solidFill>
                <a:latin typeface="Comic Sans MS" pitchFamily="66" charset="0"/>
              </a:rPr>
              <a:t>« zone érogène »</a:t>
            </a:r>
            <a:br>
              <a:rPr lang="fr-FR" u="none">
                <a:solidFill>
                  <a:srgbClr val="C0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C00000"/>
                </a:solidFill>
                <a:latin typeface="Comic Sans MS" pitchFamily="66" charset="0"/>
              </a:rPr>
              <a:t>« zone anxio-gêne » </a:t>
            </a:r>
            <a:r>
              <a:rPr lang="fr-FR" sz="1400" u="none">
                <a:solidFill>
                  <a:srgbClr val="C00000"/>
                </a:solidFill>
                <a:latin typeface="Comic Sans MS" pitchFamily="66" charset="0"/>
              </a:rPr>
              <a:t>pour VINCI</a:t>
            </a:r>
          </a:p>
        </p:txBody>
      </p:sp>
      <p:pic>
        <p:nvPicPr>
          <p:cNvPr id="94212" name="Picture 8" descr="https://encrypted-tbn2.gstatic.com/images?q=tbn:ANd9GcQaRH8PrjbEIdjSnIrxX2MwRhB3XnO0zMIY123QxYbEJzocFDH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8" y="4443413"/>
            <a:ext cx="4310062" cy="241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3" name="AutoShape 10" descr="data:image/jpeg;base64,/9j/4AAQSkZJRgABAQAAAQABAAD/2wCEAAkGBhQQEBUPEBQUFBQVDxUUEBQWFBQUFRAUFBUVFRQVFRQXHSYeGBkjGRQVHy8gIycpLSwsFR4xNTAqNSYrLCkBCQoKDgwOGg8PGiwkHyUsLCwsLDQsLCwpKSwpKSwpLC0sKSwsLCwsKiwpLCwtLCwsLCksLCkpLCwsLCwsLCkpLP/AABEIAKUBMgMBIgACEQEDEQH/xAAbAAAABwEAAAAAAAAAAAAAAAAAAQIDBAUGB//EAEEQAAIBAgQEBAIHBQUJAQAAAAECAAMRBBIhMQUGQVETImGBcZEHFCMyobHRQlJiwfAVU3Lh8RYkQ2OCkpOisjP/xAAbAQADAQEBAQEAAAAAAAAAAAAAAQIDBAUGB//EADMRAAICAQMBBQYFBAMAAAAAAAABAhEDBCExEgVBUWFxIoGRsdHwEzKhwfEUFVLhI0Ji/9oADAMBAAIRAxEAPwDrAihECLEsyFCGIkRUAFCHEiHEMVBCgzSZSUVcnQCocb8SF405J67DHvGOw4x4sLxJzvtTGuEOiTBIviQ88z/usP8AH9R0SoJF8SGKplLtTG+UFEmHI4rxQrzePaGCXfQUPQRsVhFhp1QzQn+VpiFQXhQXmow4LwoIAHDhXggAIUEEABCgggIEKHCjAIiJMUYUAE2hGLIiSIxDZiTFmIMBCYIIIAJEUIgRQgIWIcReKvE3XIChAWjTVY2XniartRR9nH8Skh81I2XjJqxPiT5/NrXN23ZaQ/nhZ4znMTm9ZyPUjofzwZ4xmgvM3qGOh/PBnjEOR+Ox0PB4eeMCHKWegoezw88YvDvK/qBUP54oVJGzQw80jqWgolrXMdWuJAFSGKk9TD2nlhw7Josg0OQFqx5MTPZwdq457T2FRJgiFqAxV56sZRmri7EHBChygBBBBAAoIcKMAoIcIwAKETDMSYCEMY2TFmNtGAm8EKFAQBDBiAYoGAhYMpxzJSav4Ktc66j7pPoeu34wc1Y5qOEqOu9gt+ozEAketiZyvlHij1cWnS1Qnb9kDUWnHrVeGW9UmxLk7Aa99okt3kRKhis5n5xkzt8nQkSc0GeR859IeczneUqh7NBmjOc9vxgz+kz6wHi0LNGvE+MAqQ6xj2aHmjIeKDRdbAdzQZo1mh5o3LgBzNBmjeaDNF1AOZoFPrGs0JXIOh6dhprPb7FlGWaUZK10+vejPJwSWUjp0iS0bSqdSb+8MVL9N/1n0OTQafJHZdPp9DJSY4HihUkd/SAPPKzdn5se8PaX6/D6FqSZMWrHqeJ7yvFSLDzHDrcmGXNMdFslUHaLlStaSqWM7z6PS9rQybZNvMRMvCvErUB2gvPZi1JWhC7wXibws0oBcImJzQi0ADJiGMItEExiATG2MNjG2MBAvBE3gjAJTFgxpTFgxCK7mfAmthKtNNWy5k9SpDD8phOVuXmp1TWrC1rhB2O1506Z7E0sjlfX/T8J8927my4sNQ4ls/vzHFbjqNaLFSRVqdI6DPgHZuSM0VmkYekWH7yBj14LxsPDvAY5mgvG7w7wAchWETeC8QCofvEAw80AFXMGf0ic0ItABfiRArWbUG2XcfGC8ZSoC7C4uALiez2Nf47f/l/NEZOCXUxGYWXaGWyi/XYSJfKdIo1bn4T6tZb55MKHwbTn3MvMGI/tA4eg7rlyLSVTYO7KHOYbH7wGugymbrPMFXQf26pbqcy/H6tb+Rm2KatvwQF9w/nIfV3fEIwq0HRK6qLHztlD5T67j0+Eu+G8ZpYhc1Fw4G4GjL/iU6iZ3mrh1JcNisQo+0qImdrnXKyZdL2GwmYwVRMIcHi6FXM1QhMRTzA2vl8QWGoGux2NoZMGHUx9uN/fiNWuDqwqxYqTMYzmQ0+IpgyBkemLNqGVzntrsQcoHvLN+MUlrDDmooqkAhCbE3212v6bzxMvZU4+1hd+T5+PHyK6vEuadciTKOLB0O8pxVkbD8bpvVaiGHiIbMn7Q0uDbsR1labVajTumntyv3/2GxqLwryDhsb0b2MmXn1Om1MNRDqh7/IQd4RMK8STOkAyYgmAtEFoxAJjbNAzRtmgAeaCIzQQACNHQYwm0WjQJHgZC4phM65huPxElgxQM59Tp4ajG8c+GUjMhotXtJvFMBb7Rdv2h29fhK5Wn5rrNJPS5Hjn/K8TVOyUrRQaRge0cV5wuJQ6YLnvEBod5NDFip3ig8bvBCgHrwXjUGYxDHrwXjXiQ7wAcvCJibwrwAUWnLuaebqrYkphnZQlTKuXepUvlP8Ai1OUD09Zv+P8Q8DDVaw3WkxUd2scv4znH0fYDxMX4ja+FTLa7l38qn5Fz8p9N2LjUITzy9F9/Aym+4l4LnPF4ar4eMBI0LI1gwU9UYe+hNtLaTcV+YqFM0xUqBfFXNTJBysBbdth94b2lVzHyrTxhDszKyoVUra299QRr8xvMtjV8XiGHwitmWiKVK/73hjxKh09Bb/pns48kM3k63Iao6eXmK564PVzpjcPmzoAHy3LLY3RwBvuQfbpeXvMPEjQwtWqDZglkO9mYhVNjvqRM9gud3o4KnicUPEL13RcgCtkQEFiNicykaW3EMTl+aPoBSl8UMBiquILBKtSllzghmfxEzMAbWXKtttbC22rXCOCKMbhKbsQK1GliNhe9mqeH8Lpa/Y+86NxLBUsRSyVwGpmxsSVsToCGBBB16HrKvivLbPiMPiaDqpw6hQjA2dRsM4OmhPQ7zfHqk01xd/LYVGZ5j4sjYutXLC9CvQFIdW8Kp9pbvYgyTzNhkfiNRKrtTNSlTbDP+yr2Crn6hbqRcbSv4tye9PBVcTiCfGFUsVWzKysyqSba7lm6WBFxpHOZuYaWIVqFamwanRpth6gtcs9NGdX/gOYa67fCdMJJ10+nyA1icTq0sRjELGp4eDp1aatqMy0/Me4zEC9pZ8KKVBTxioFqV6K5yNdlzAFtzbM1pzjG0a9apUqI+VqOAoNiSXKEjwAXGm/W4M3fLZ/3LCj/kK3/wA2kZOnoqW98oDRLVllgsXfyn2/SUi1Y5TrWN587LUf0Gr/AOP8rrby++C1ujQloktGqNbMobvDLT7aE1OKlHh7kii0QWhFogmWIMtG2MBMQxgALwRN4UAGaFaSabSg4RjxVUEdpeUTEIkgxQMbBirwAclPj+GFfMmo6jqv6iWoMVecWt0WLVw6Z+596GnRmVaLvLPG8LDeZND1HQ/oZUupU2YWM+B1vZ+XSSqa27n3P78DVOx0PaKDxkNDnnUUPAxV4yGig0mhjt4Lxu8O8VAOXhWibwXioBVzBnibxrEYjIL9Too7mVGDk1FAQOO4f6xTqUAbXpkXP75+7+NvxnMOG8Wq4Gs+VQHylKiOCRe9wdCNj62sZ1emthY7nU/GQ8bwmjVYNVpI5GxZQSPTXpPp9Nnjp4fhtXEzaszHBeZ6/wBTxOIr6hSfAqHTPUa4yAW+6GK6juR0kT6OeHE1HxDA2UZEY/tO2rnuSABr/EZo+Y+AHFUlpI4phGzAZbqSAQBYEWGpmQp8vY7DOFpZgWYDPTYlBfS7g20G+ondjy45wl0tRb+RNF19I/EyKdPDJqztmIG5toq+7HT/AAzN85VAuTBrqMPRFMn96owDVD/87dbydSxQr4+pinJalhEzE6XY0wVpi38ThnFuwlBiMLWqeHWYFqmJqsaSi93sfMwB2GZvhYA7TswRUaT7t/e/ogZq+dOL+My4Clr5lWp2NRrBV9Qt7n1t2ltzVx7+z8PSo0LB7KqXFwtOmACSPXQe57TM8r4NUxVWvUe9PDKS9QkkPVIIJF9/Nn9TZT1kDiGNGNqGox+0rYmnRp0+tGj309So+JfvIjjXUo90d36sDXcb53+rNRpVELM2HSpVNMgZWbQAK3S6sbX7d5JV8BxA06zqpfMUQPmps5QBihW48RRnGmo1lNx/D0sZxGlhEQeQZsTUAAdkUCyZhrb9n0zi20g4qtTweIY0gWTB0ylBWuzPisQWO+7AAtcb2pd5UacYqNqVX8fr8go1eP5Ya2Nei96mLpqtn0VMoK2BAOhU9ukt8BR8OnTpf3dFE+QAP4ic7wPE8RgMTWbFVGdjgWrspcsPEZgKa22DZtLLoAdNJeVubXw/lrKHZMIlXEMPLaq7BEpjoLnMdthJnHJsk7/gDZq8VmlPy7xwYul4yoyDMUGYqbldyCpOl9OmxlmWny3aTbztPu2Liti54TWupHY3+f8ApJpMquDH7x+A/OWOafbdkSctHBvz+bM3yKJiSYRaIJnpiDJiC0JmjIxAJsPnHQh28ON5oIDMFyfjbELN/SM5RyfUJqCdRptoPhEJk0GHmkenUhGvfaAEsNFXjCGLDQAdvG61BXFmF/zHwMF4d5MoRmumStAVOJ4Uy6p5h26/5yFm6GaO8ar4VX+8Ne/X5z5vWdgQn7WB0/B8f6/U0UvEpA0O8k1+EsNUOYdjoZDa4NmBB7GfLajRZtO6yRa8+74lp2LvDDxAaHecdDHM0GaNwZjFQxbVQBcnQbyB4uds522UdvX4yR4itddDbcaG3xEafh6HVbqfQ6fKdOFxhd8iCzxWeMNhqg2Ib46GNtWK/eUj20+c6Yv/ABdgSS0ItGFxAOxgataO3wFBYvDU6qFKqqytbMCLg2Nxf4HWVGMwquQaf2ZSk1KiwA+yDWBKjvoPkIfF+KlEYoCxA2HQXAJ+AGvtMjUxWIuCVdC1mzZ3s5QlkRtAtNTYlrAaC09TSYsko3dffh6CdFi3LDinTwyOvgipnrnUPUbobAWsAABrpvraMUeDjD43xlpOKNKkXBvnzuBso1Y/eGh6qY3heYcQSuzBgWW6C7CwIOZGsASygC17G+mkkYTm4swR0FyWuFJzAD9oJY3W1zmvbT5d9ahXw+brz5fqLYVwnHnDUa/Ea6/bV2PhqdLDamnufT7qjtKSti/q1WkKozNTDYqqp2qYmpcqG3tlspv3Ld5rsFxJMSoZVYqVDKzKMt+wNz5gRG8Ty/Rr1lqupzgqSQSMwXYEbf6DpJhqYwm/xI1/FJfCw6Sg8XxMStXGFUZlXFV73XJSpAChRAPUtdyu+0dwlCviMQHRPM2ISviSwFqSkZcPSYE+ZlpXOXXWos0NblWjUxLYl8zN5SFYg01ZVABy21sADYm0k8A5XXDVXqmpUquwJYuQFVmN75RoXI69BYDrLeqi8Upw5jHitvT78FzQqL6jSCKFUADU2AsLk3Og9TFAEkAaknQRVGizmyi/r0HxMmYGg9E1nrBFRbeFUzfeXKC2YHRfNces8XRdm5tZPqe0e9/QbaQ/wfCeGrXJYliSfckAegvb2k/NKOvzVhqFLO1QNlqim4SxKubkg3IGljf4GVOL52qPia2BoBKTpbwajA1PFORXZcpyhWysLatsT6T77HiWOKhHZIyNixsLnQesqcdzHRpo1TMGVCA5Hmyk6AFVufnMBT41WZMPi2q1XJxFShiA5AFIuLL5EsoCr5tddRrKzBJpSpkhS7VMFiFQC3iXvTb4hiuv/KM1SQjY8W5zyZwqFilQI2Y5VGYEq4C3upset9u8uuHV3ampqGmX1zeESUvfSxOu1pzPCVDiHShr4lTDPQqpuadXD602b2RB7NNTyXinFJKJw1SkMhZ6jDKrvcAaHUkjr6ShM2YeCQ7/ANXhSOljswHIaa3M6KcSAJy/ljHBNOs3XD0apqZmgZaJWL7SXRS0aorlFhHQYwJKtFXjKNFXgA7mh5o1mhhoAO3gvEXgzQGOXiaiBhZgD8YWaDNJaUlTAiVeEqfukr+IkSpw112s3w3+RltmgzTys/Y+ly79NPy2/Tj9ClJoyPEeMrh7+KtUW6+E5HXqBbod/TuJjeMfSUzArhqWhFi7kE29FGg+ZnX2sd9ZQ8yct0K1CqRh0eqKTGnlARy4BygMCOvQmxnNh7Dw4pW/a9fouR9ZybgnN9XC+VFpkM2qlRdmJ2zLYk66DWbfB8fxVVM4wRX1erkBHcKVz/h8Lyw5W5TSnQV1pHD1SCHVwtRgQSPv3zZTuAT1lpX4fWX7oR+/nKHboCpF/ec3aGiyTl1Y8CfnfPuTX7jUtqGKVYlRmsGsLi9wD1AJAJF+toQxiligZSyi7KGF1vtcdJFNStqi0WNt8pBKg3sCpseh6bASFS4bUIPhUDTzEkgWpMT1LAkEn1M8T+2Z7dwfwsrqJ2JZDuo/r1EqMUw2QsD2vpG34HiqlSwNRVU2ZdACbX+/YX07GSH5WxTAKnkB1Z7oSR2FzpfvbpOzFoM0aVP4OvkHUiMmEI1zAn1EMo38J9z+kf4rwTGJT+ypGoR+7UpKx930+QkfFcIxvg/ZUs9WylkFRUNMHoXqXDHQ7dvhfdaHVS3cR9SEVcPmBDIDcWO2oIII+RPzkStwam4s1EWAsLaWGumhGmp+ctMFwWtkLY808LSGzCsGdt9Cdh/3E+kueH8JwVewSqa1tcviWuB3AsSJ049BqvT3/RickZ6mjHyoh00AFrAfOTqdI01LMLAC5JZQPneWfNPAUOFqCkpDIhq0grOCzICcpsRnBsRZrjUSsfC0MeVq07ph6edMQQRavm8GqETUmxa46Wyn0m67GnL8017k3+6J6yywdC2p1YMVAsbZh95jfcL8r6SFzPxFsLQVqVi5fMoZSwqZbFla21wWObpLnxS5LHc9OijoB6f5yDxvhiVnoBnVbNUXK3/EWrTNNlHS9j+E9nBocWDE8aV3zfeZuVsicZ4pWarhRSrPRo1TUpP4YRSjkBqTA233Fjca7SpxOKSq2Jwz4gVaeIWnWwZqVSwLlstkLH+8XRRoLaR2pxChVwuIp6VhRGZVUv4lN6TZb3FmDA/MDrF8N47TXDoqhFQKAoAAUW10v6y/xOmK2NI4+sz2D4R9bdWQk+NRRqtr2dkc0ahJAtmDee3Yv3lhS5bxdV0rD7J1w9Bgz5bNXotks+76p5r26ga7TXcs8W+sCooykU2ADC1jmuSNOot+IlyV+HynRGmrMpWnRlf9kFZMTSq1Ps8RVWqqqDei97vZm0IJ0GmwisbwPBK4q1gM/lJY1CDUZLKGKKQCxOhsOsveI4PxqZp5mS9vMoF9NeolAeG4LDWNaqpcHMS1TzFs/iEhQdPOSbfxEdZQuR1+a8OHugLMzBcyU7BtxfObXHlPU3sbXsY7T4tVqOqrRdQT5mdWOQDcEaAXsRe5/lIlPmGgfs8LYAWzMKeUKNbZQQLnU69LnvI+P489MFqb3NtnF1PrcWI/rSZvLFOjWOKTVo1FoJzr/bjE/wAH/jP6wR/ixJ/DZScBr5HDMLi/wnT+E8apMoVWAPY6H/Ocpomw0tJNPFkHe3uJimB2VK0dBnOeGcTqPSsKhtexGY6W6SwwvFvq9qruclxcfvA9gTv1lkm4Ro6HlZwniqYikKtO+UkjXQgqbG4/reY3nrn16D+BhXW4X7R1ysQxP3Re4BAGvx9IAdFDRQacz5V51xCUmfFU69VCyhHyqAhP71R2FwbrYWO++omp4NzWcQXDYetQCgZTVGXxCb6KOtvTuIWOjSZoM0htjQPXa4G4vHxUgA7mgzRvNBmgA7mh3jPiDa8PNAB3NBeNZoM0AHM0GaQOL18lCowJFkOo1I6XEi8ucb+tUTUK5bVCltdbWINjtv6xXvQ62ssMbWyL4oBbKDmAFyybmw6kb29COsfDBgDuCLi4/kdojPGKL5T4fpdP8PUexPyIgIzvNdd6GKw1RWPhvWUOCAwUhlGhIuAVY9ekvuL8wUcIFNd8ud8qaEknqbDYDqToJWcz0RVplWJsCg03ucxNv/WYX6SuImpUw5ttScH43W/5CRdNlpWdD/2zwebL9Ypg3t97T/u2lbW+kzALVNLx9RUys2SoUvms3ntaw1120nFnrW6yNjNRm9j69r/lKTDpOj/SPjGOJDhg1Pw1NOxuoBBzHtckb+gmRXjlShUFVDZkYOvS5Go9jt8Ly041zbh8R4SUqb0ytILYEeEMyqxWx1OVswB9ZSYqw/8A0QhgvkUqylrk5TlO9z87SOGaJJrk7xw7jFLF0xVoOrjTNlIOQkAlWtsRfaZHm7iyu3gUrPTTOalJQCajhQAWFrLTGbNfuBbeOcN4T9QwRRbmu6K2LYG5Tq1NDY+ZVLWFtxf9qV3L/BPDZ6QOdfHD1K2uZlU3WjfckMAW6akddOjyFij/ANmarg1GotMCswZ9blVyqovooHYCwud5X8y8xCkxw9riyOTp5SGzLa7DqFMvKAnO+aMcq4qq7ahnIPmOgpKEsADvce8eZuMNjPGuqW4zxHjNCkHqrS89SnlOW6rUsRcOf2W81wSO8YwePSrRQimt9GVSL5bm+l7XsfhMnxLGh75RYE3C9F+Es8AA9MUnYKygZDsGB10PfWck47JnThW7o0XCueTgmKtTX7U308uQgnUqL3vmPXp1miHPJqKzU8tifL1y6bH1/Wcv4tgQrFUJZlF2sCbbk3O20g067AEgkC1tDa5I/S01hbjszPLGpWb/AIlxp6tMU2YtZiCc5u2YjQpa1hpqT3sJUVsEbA2IDXse9t7euhmXw1UI6tqRcXA6i+3xlpQ40QrA+ZG0IzG46gqfw94qfeSaGphRSCVA5VKtEFcu9NlADrck311+DekhHHpca1G01u4sTrqQDM1jcZc2pjIofOqgkhWIC3162EM8acjISALdFFz7yXDvNoSpGgun7x+cEyhxzQQ6X4h7JoaaEjS0ScMf3/x/ziEYrv2v8Y8H3IB239YjnE4UtTOZXdSRpY7n13kpKmc+dmYgddQL9F1kE1M24+V5oOT+B/WKoqVFHh0iLX6uLG+/QWPxKwuwNXg6lLBYJ0WoQWpPUDErcO62FjoN7Wv85ybFG/uOn8psueqyuab0WVqTZlLKbgumgGn8J/OYo0/zsP1miJap7lzW5nq1a+GCXUU6lO66FS11S4W2gCCw7ek6JjsXmUseoutiTqBrf5X95znllUNQlluy2Kt2B0OnQ+vrN/SoZVJzbqTrbtqL9pLGWvDCahNyNFCkDW++oJ13tL6gLb9h/X4zN8ExSq5DaMTrYaX9PTaQufecauB8KnQVC9TOxZwSFClRYKCLklu/TaUhM2+aYTnDnQpUNCmcoU2cg6seouNgPSX/AC3xl8RhkxFZUplhfysSCBoWOZRl1B0udLamcZ45iP8AeKpBuDXqEa33djBjS3LjF8ZB1U3PU6g37gzU8jc6O1QYWuS2bSkx1KkAnKx6ggaevxnLkrdzLTl1r4qjYhctZGJ1+6jBjt3At7yeCuTv2eDxJmcdzcgX7K5Y7XFguvXvKtOZKuc1Lg3FsuuUW/r8ZVkUSvpD5nqYVFpUrXqK2ckBvLotgPW5mMp/SVVw+Hp0MPTpo4zNWZlLBizErlW4/Ztqb9ul5G5vxVSoy1apJVhZGuCBbXLp9063tpp7yhrV1ZqbVFuEpJTsNLhL2v30NvlF5j8jpfLf0oirSc4tMjILhkByVtbZVBuQ+u1yNzpKHiv0gV6lTOjmkgJyABfKNdWPU6/K3xmbxuMFwi7W09Lg2m45J5NAVcXiVBYjNQpsLhF0IqOpH3uoHQWJ12m2zSlEXy9xLHYpbvSd6beZapVUBay2YXtnGXS63EqOcsCtNDmBBWw1JOtrHUnadLd7DMxIH4/jt8JmObUHhPiqdJqrhVXKx8iDN9+3yB9PeQ07W4RklexyGpVzdYqkbkqdiDJ2OwlSo5d2W53AFgPQSHUpGn695paFY7hnUHMykEaCwFh2vaaFAoxKcQcHJTtZWW5qVVB8MKCRex8/YZR3lDgV8R0V2CqzBWqa/ZjqT39PUyz4lj/rVWlhsOMtJKi06CfE+ao3qdWJ7XMybl1qK9/kaPp6DrGFs9NWQ5lZQwbfOGF8xPUm9/ePUMPbQbSmHNmCwlJKHjh/DprTugaqTkULqUBF9IwPpLwX71T/AMT/AKT0FSOXdmtpicD4viC1Sq/95WqP7M7MPznTcT9J2DVTZqpJU2+yYXPvaci+sFlAPQW+OknI06KjaFKQdCbX2PaaXBYVWpKGQMVGW5IG34zKI34GXXCcYbFdPe56TJjLtKVgQAgBve5c79zMji6BTy/usR6Gx/T850H+zVamLWF6QYONWzEXuRsF/SYnG09WB6m//r+onNp9TDPfTexpLG4DvKnGEw2Kp1KqhkDWa4vkvs49QdfheWn0g5BiRUSw8Wlme3VlYjN7jL8pkVNpLxvEWqJSRv8AhIUB/eu1wfkAPadRAz4l94knsLxsNHaLde20RSD8I+kETpBAOp+JqMT9xT7RFAaE/wBbQQTKRKCp0czBdrtluL/M66zoGNwooYalhqV1FbEJQZr+YKxOc+pNjc/xGCCSjbDvkRRc4YVPBoOihAU1RdFuL2P5/OYGtXv6a94IJqjOTum/D92WnLLHxQt7ZhlPsQZu1rlsPrtsBt+0FPzuYIJMiTA1ON1jiPFzsGFQBcpIygGwAt0j/MPFXxDl6huUJVeul9fn+kEEaBlhy9x+o6DCE/ZrSLr6WZRY9973lJzCLYh/iD8wIIIlyBWF9NpP4HXK1lP8VvmDCgg+C48myxNS2o6be+sYONI17W0ggmcm0ZGi4HwynicJ51W7O6toCGAIPmHUX1+OoImE49wZcO6FCStVWYK2pTK1iM3UfHX1MEE3W8F6IQ5y3wxK+KopUvl8U3Gnm8NfEsfQ2ykdjOyYbzb9s3v0ggmXeadxHZc75TtfX1hcbr5kOGHlR1yErv5tIIIMRynieB8GoUJzW62t17XMosTibjYb/wBawQRRKBgXNtDa/oP5xquuUm3Ua203uD7b/OFBK7xrhjtU/l/KM09vcwQTUzEYg+X3jNPaHBAY2h1Ik7BOQ+htcflCggBcfWGC5c75Tuuc2N/SV2KbzgdDa/vcQ4IlFLhDbb5Kp9/eB9oIJQhsR2mYIIhgggggM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94214" name="Picture 11" descr="C:\Users\Péchet\Desktop\DOOOOOOOOO\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075" y="4786313"/>
            <a:ext cx="3576638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5" name="Picture 13" descr="https://encrypted-tbn2.gstatic.com/images?q=tbn:ANd9GcQb9Iue5g6cfeboengzzJTfC1uwCMQanJtdjcN8pbakkpnhOjnFMQ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2895600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6" name="Picture 15" descr="https://encrypted-tbn3.gstatic.com/images?q=tbn:ANd9GcR4kUvBtnRv5b4XfVDDnjoO2RzgxTWKKua_PsquQEFlEAPzaKv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79838" y="333375"/>
            <a:ext cx="14446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7" name="Picture 6" descr="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86188" y="2786063"/>
            <a:ext cx="1036637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8" name="ZoneTexte 11"/>
          <p:cNvSpPr txBox="1">
            <a:spLocks noChangeArrowheads="1"/>
          </p:cNvSpPr>
          <p:nvPr/>
        </p:nvSpPr>
        <p:spPr bwMode="auto">
          <a:xfrm>
            <a:off x="3643313" y="2428875"/>
            <a:ext cx="16430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100" u="none">
                <a:solidFill>
                  <a:srgbClr val="FFFF99"/>
                </a:solidFill>
                <a:latin typeface="Comic Sans MS" pitchFamily="66" charset="0"/>
              </a:rPr>
              <a:t>Trophée : casque CRS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Picture 2" descr="http://4.bp.blogspot.com/-pawwb4nYBQ0/Uo0ehyVHuYI/AAAAAAAAF2A/t4Hs_Q1wUBg/s1600/2013-1120_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0"/>
            <a:ext cx="828675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4" name="Picture 4" descr="https://encrypted-tbn2.gstatic.com/images?q=tbn:ANd9GcRgFzj-Z3Hb6bY1ltmDAtHJ3NvWX-CKWPjSx3OsOgSTpXTK1BS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268413"/>
            <a:ext cx="22891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Picture 6" descr="https://encrypted-tbn1.gstatic.com/images?q=tbn:ANd9GcSIbq8DjAoEHJzrwuvqMl8UepSSM-50CIuW6wmRjaXGhuzagjI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3857625"/>
            <a:ext cx="2143125" cy="280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6" name="Picture 8" descr="https://brasiersetcerisiers.files.wordpress.com/2013/03/john-holloway-zad-anti-pouvoir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3511550"/>
            <a:ext cx="5072063" cy="33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ZoneTexte 2"/>
          <p:cNvSpPr txBox="1">
            <a:spLocks noChangeArrowheads="1"/>
          </p:cNvSpPr>
          <p:nvPr/>
        </p:nvSpPr>
        <p:spPr bwMode="auto">
          <a:xfrm>
            <a:off x="357188" y="928688"/>
            <a:ext cx="70008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92D050"/>
                </a:solidFill>
                <a:latin typeface="Comic Sans MS" pitchFamily="66" charset="0"/>
              </a:rPr>
              <a:t>Nantes ; désignée par la commission européenne pour 2013 </a:t>
            </a:r>
            <a:br>
              <a:rPr lang="fr-FR" u="none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2D050"/>
                </a:solidFill>
                <a:latin typeface="Comic Sans MS" pitchFamily="66" charset="0"/>
              </a:rPr>
              <a:t>« capitale verte » de l’Europe </a:t>
            </a:r>
            <a:br>
              <a:rPr lang="fr-FR" u="none">
                <a:solidFill>
                  <a:srgbClr val="92D050"/>
                </a:solidFill>
                <a:latin typeface="Comic Sans MS" pitchFamily="66" charset="0"/>
              </a:rPr>
            </a:br>
            <a:endParaRPr lang="fr-FR" u="none">
              <a:solidFill>
                <a:srgbClr val="92D050"/>
              </a:solidFill>
              <a:latin typeface="Comic Sans MS" pitchFamily="66" charset="0"/>
            </a:endParaRPr>
          </a:p>
        </p:txBody>
      </p:sp>
      <p:pic>
        <p:nvPicPr>
          <p:cNvPr id="96258" name="Picture 4" descr="https://encrypted-tbn3.gstatic.com/images?q=tbn:ANd9GcR_UhpVsC4-D1cYdNl6E7bsK0xn06w5eleOUwDu7zyqrZVaJLHM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500" y="1285875"/>
            <a:ext cx="2633663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59" name="Picture 6" descr="https://encrypted-tbn1.gstatic.com/images?q=tbn:ANd9GcQJu8MmN_l3xIVGhbRFrbdd13jkVQXvlYumeA4O27Sne3KEkBwxa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8" y="3643313"/>
            <a:ext cx="3221037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60" name="AutoShape 8" descr="data:image/jpeg;base64,/9j/4AAQSkZJRgABAQAAAQABAAD/2wCEAAkGBxQQEBUUEhQUFBQVFBUUFRQUFRUUFRcXFRcXFhQUFRQYHCggGBonHRYWITEiJSorLi4wGB80ODQsNygtLisBCgoKDg0OGhAQGiwkHx8sLCwsLCwsLCwsLCwsLCwsLCwsLCwsLCwsLCwsLCwsLCwsLCwsLCwsLCwsLCwsLCwsLP/AABEIAK4BIgMBIgACEQEDEQH/xAAcAAABBAMBAAAAAAAAAAAAAAAAAwUGBwECBAj/xABOEAACAQMCAgYFBgkICgIDAAABAgMABBESIQUxBgcTQVFhFCJxgZEjMnOhsrMkJUJSYnJ0scEzNDVTgsLR4QgVFheSk5TS0/Bjo0NUov/EABkBAQEBAQEBAAAAAAAAAAAAAAABAgMEBf/EACcRAAICAgIBBAICAwAAAAAAAAABAhEDEiExEwQiQVEjYTLwFCRS/9oADAMBAAIRAxEAPwCzpOhVgQR6NEMg7hcEeYPcapPpNwV7G5eF9wN0b89D81v4HzBq2en3HTYT2c35GuRJR4owTPvGAfdW/WD0dHEbQSQ4aWNe0iI31qRkpnzHLzxXWEmuzweowwyJqK5iUbmjNJn/AN/wozXo2Pk6imaM0lmjVSxRcnV10atbjh8ck0EcjlpAWZck4cgfUKqa9AWWQDYCRwB4AMQBV3dVH9Fxfry/eNVH8Rb5aX6WT7RrjB8s93qIJYoUhLVRqpPNGqu1nh1FNVZ1UlqozSxqK6qNVJZozSxqK6qwTSRNGqpZdRTNGaT1UaqtjUUzRmk9VY1VLCiKaqNVJ6qM1Ni0Szq34bFdX4jnQOnZu2k5AyMYzj2069bthFbzW6QxpGvZOdKKFHzuZxzNcnU+fxmPoZP7tOfXifwm3+hf7YrnfvPbGK/xm/2V1qo1UlqrGqulni1Fc0ZpLVRqpY1Fc0ZpLVRqpYoU1UaqT1UaqWNRXVRqpItWM0saiuaM0kTWM02Nai2aKS1UUslFw9eP8hbH/wCV/sUn1P8ASjWpspT6yAtCT3pzaP2jmPL2Ur15/wA1t/pz921VDZXjwypLG2l0YMp8CP4eVcYq4n0cs3DPsT3rY6MejT+kxD5KZvXA5JLzPsDbn25qv9dehuGXcPGuG+sPVkUpIvekg548wcMD7KoPj3Cns7iSCX5yHGe5l5q48iN6sZfDOfqcKT3j0zl10aqS1Uaq2eXU9A9U39FRfry/eNVGcSPy8v0sn2zV49ULZ4VF+vL941UTxN/l5fpZPtmuce2ez1C/FD+/Almn/g/Qy9uwDHbuFP5cmI19o1bn3A1xdE75IL63kkxoSQFyRkBcEE499WBx7rgOStnCMcu1m7/NY1PL2n3Vpt/Byx48bVzZxW3VFdEevNAnkNb/AMBSkvU/cAercQk+BV1Hx3qM3XWHxGQ59JZfJFRR9S5rax6xeIRMD6QZB+bIqsD7TgH4Gp7jp/r/AEzn6Q9E7uw3ni9Tl2qHWnvI3HvApi1V6E6HdJYuL2rakAYepNEfWXcbEeKn/GqU6c8D9AvpIRnRs8f6j7ge45HupGXwzOb08YpSj0MuqpH0b6G3N/E0sAj0q5Q630nIAbljlhhUX1Vd3UcfwCX9pb7uKrJ0jODEpzplP8Ts2t5nikxrjYq2DkZHPBp94B0Fvb1Q6R6IzyklOhT7Bux+GPOpx0f6KxzXl3xC7x2K3ExiV/mHs2KtK+eagg4Hlnwpn6U9bErsUsQI4xsJWUF281U7KPbk+ys7N9HTwQjzPr4QqvU9Pje5iB8AjkfHIpl451bX1spcKs6DcmEksB46GAJ92aaR054gDn0uXPtBH/CRirI6tesJ7yT0a609qQTHIoC69O7KyjYNjcEc8GlyRqMcE+Emimy1TqPqrvyAQYMEZ/lG7/7NdPXL0cW3mS5iAVZiVkA2AkAzqH6wz/w+dMy9ZnEQABOuAMD5KLu/s1bbXBz8cISamTbq+6CXdjeiabstHZuvqOWOWxjYqPCuzrM6HXPEZoXg7PCRsra3KnJbIxgGmfq16a3l7fiGeUPH2UjYEaLuuMHKjPfXf1r9LLqwnhW2kCB42ZgURskMAD6wONqxzsepLH4X3RF/91F/4wf8xv8Aspo6S9Crnh8Syz9lpZwg0OWOSCeRUbYBpb/efxL+vX/lRf8AbTbx7pjd30YjuJA6K2sAIi+sARnIHma2tjzSWGuLsZtVOXBOBXF6+m3iaQjmRgKv6znAFdnQbow3ErnRkrEmGmcdy9yr+keXxNWr0s6VW/BIUt7aNTLpysQ2VF/rJTzJJ953o5fRMeBNbS4RE7TqgumGZJ4Yz4KHkI+oCtbvqhu1GY5oJD4HXGT7NiKjF907v5my11Iv6MR7NR5AL/HNdHCOsa/t2BMxmXvSbDAj9b5w+NT3G14OqYz8Z4PPZvouImjbu1YKt5qwJB9xrg1V6E4Zf2vH7Fg6foyIfnxPjZlP1g9/xFUV0l4O9jdSW77lD6rfnI26MPaPrBqxlfBjLgUVcemcBapBwDobeXwDQxERnlJIQiH2Z3b2gGnzqm6JLeytPOuqGEgBDyeQjO/ioGDjxIqS9P8ArJNpKbazVdaeq8jDKofzETvIHPOw86OT6RqGCKjtPoaIOp65I9e4hU+Cq7fWcVrcdT90B6k8DeRDp/A1FJunfEHOTdy/2dKD4KBS9n1jcRiP84LjwkVHH7s/XU9xr8H0xzPVXxD82H/m/wCVFLr1xXmN4rc+eH/7qKlyLpg/ZKevX+ZQftA+7eqU1VdnXt/MYf2gfdvVH6qsOiepX5CadWfSr0C6CufkJiEk32U8kk9x2PkfKrG61+i3plsLiEZmhBO25ki5svmR84e8d9UJmry6nulnpMHoszZmgX1CTu8Q2HtK7D2YqS+zeBqUfHIpLVRqqZ9a3RX0G67WMfg85LLjkknN4/Id4947qg2a0pWeaeNxdHoXqcbPCo/KSUf/ANk1RHEz8vL9LJ9s1enUuc8KX6WX7VUPxRvl5fppPtmsx7Z6cy/HESzWNVJ6qNVbs8tCmqjVXVw7hNxcnEEMsvdmNGZfewGB7zUiterLiUg/kAn0kiL9QJNSzSxSfSHXqSuyvEWTO0kD5HmjKQf3/Gu3r3QC6tm72hcH+ywx9o05dW/QG8sL4TTiLQI3X1JNTZbGNtI8Kbev3+cWn0Uv2krF+49WjWFplY6qvDqMOeHy/tTfdxVRWavPqI/o+X9qb7uKtT6MenXvGzro432SR2EXqgqJJcfm5OhD7SCx9gqo9VSLrMvDLxa6JOdLiMeQRVXHxBqMZpHoxm90mK5p06L3RivrZxzW4i+BcAj4EimbNdvBD+FQfTxfbWqYiuUXn11RA8LJ71miI95Kn6jVB6qv/rp/ol/pYftivPmazDo7+pXuJ/1Lt+NR9BL/AHadOvo/hVt9C/2xTR1KH8aj6CX+7Tr1+n8KtvoX+2KP+RUvwMrLVRqpLNZUEkAd5x8a0ebU9DdWXDVseEiVxhpFa5kP6OMoPcgHxNUTxnirXdxJPIctK5bc8gfmr7AMD3V6Yv7iG0sS04+QjiVXGkuNOAmNABzzqDjpjwD+qi/6Nv8Ax1zTPbkxpxUbopLVWNdXf/tlwD+ri/6Nv/HWP9suAf1cX/RN/wCOtbHHwR/6RDupfiZj4mI8+rPG6keaDWp+ph76fevqxAe2nHNg8TeeMOn72+NPNt074HE4eNURxyZLR1YZ2OCEyOdRXrY6ZWnEYIEtnZmSUu2qN0wChXmwGd6z8nVpLG42TbqUx/qpcc+2l1e3Vt9WKpPpRGyX10r51C4mznzdiD7wc++ph1Q9M0spHt7hgkMrBlkJwqSYAOo9ykAb9xHnVjdMugNtxTEuoxTacCZMMGH5Idfyx4HIPnVumHHyY1XwedtVGqpxxfqnv4MmNUuFHfG2lv8AgbH1E1C7+xlt20TRyRN+bIjIT7NQ391aTR53ja7QnqorTNFLMal69fH8wh/aV+7eqKzV59fZ/F8P7Sv3clURqrMXwejOveKZrt4NxaS0njniOHjbUPAjkynyIyPfTdqo1VTkuOT03KkHHeGbH1JkyDsWikH95W289/GvOXFbCS1meGUaZI20sO7yI8QRuD51M+qDpd6Hc+jytiC4IAJ5JLyVvINsp91S/rr6J9tD6bEvykK4mA/KiB+d7U3PsJ8BUuj0yXkja7Q69SLZ4UPppf3iqH4qfwib6aX7bVeXUUc8Lb9pk+ylUVxU/hE300v22qLszl/hEzYWjzyrFEpeRzpVV5k/wHnVz8A6u7PhsPpHEnSRwAW1nEKH81V/Lb25z3CmzqE4OrGe7YZZSIY/LIDSEeZ9Ue4+NRjrg4+9zxGSEseytz2aJ3asAu5HeSTjyA8zVdiEVCOzJnxXrjgi9Szty4GwZ/kk9yAase3FRm564r9j6i26DyjZj8S/8KrnNANKMPLN/JdHVl05veIX/ZTuhjEUkhCxqu4Kgb8+bU39f5/CLT6KX7SU59QvAykUt24x2vyUXmiHLsPItt/Ypq/0gj+EWn0Uv2kqLs7O/FyVZqq9uoU/i+b9qb7uKqF1VfPUH/R037U33UVWXRzwL3lTdOD+Mrv9ok+0aY9VPHTk/jO7/aJPtGmPNVM5yXLFNVdvBD+FQfTw/eLTdmu3gh/Crf6eH7xaMiXJfnXWfxQ/0sP2xXnrNehOu7+iJPpYPtivO2qpE7517iwepI/jZfoJf7tO3X//ADq1+hf7Ypm6kD+N1+gl/u08f6QW11an/wCGT6nX/Gp8lS/EVbmt4JNLqfBlPwINIaqwzbVo4JHp7rHXXwe6x/UavcpVv4V5l1V6g4BOvEeEx53E1t2bfraTG/vBBrzDeW7wyPFIMPG7RsP0kJU/urMTvnV0zXVRqpPXRqrR59RTVRmk9VGqgoUzT9wDpleWO0E7BB/+N8PH7Arcvdio7qo1UKrXRb3COuxxgXVsreLwMVPt0OT++rB4Vxqw41CyromGPXhlXDr5lTv/AGht515f1U+9COIyW/EbV4yQTPFGQPykkcI6nxGGPwqNHeGSXTLhl6mLIsSJbhQSSFDrgA9wyucCirKorB38cforLr9P4vh/aV+7kqhtVWJ1ldY0HFLZIYopo2WUSEyaMYCsuBpY7+tVb6q2jz5acrQpqrGaT1Uaqpz1FCa9EdVHSscRszDMdU8KhJA2/aRkYWQ+OQCD5jzrznqp26Lcfk4fdx3EfNDhl7nQ41ofaPrAPdUfJ0xvVno7oJ0dPDkuIR/Jm6eSE8z2bpHgHzBDL/ZrzRxY/hE300v22q6f9+Np/wDrXP8A9X/fVHXk/aSyONg8juAeYDMWAPxqI3kppUXV/o/cRUw3NuT66yCUDxVlCkj2FfrFR3rj6IzQ3cl3GjPBNhnZRns3xhg4HIHGQeXOoDwPjEtlOs8DaZE7+YIPNWHep8KufgfXVbOoF3FJC+NzGO1jPs/KHswagi4yjqyi9Y8RU56C9XNxxB1eVWhtgcs7Aq7j82JTvv8AnHb28qsZ+tDgyHWqkv8Ao2xDH+0QP31D+lnXLNOrR2UZt1OxlcgzEd+kDZPbufZVsihFctliR8ehTiVtwy1wFhR3lCfNQJGRHD7csGPu8ag3+kNtcWf0U/2o6hPV70lj4dfi5mWR17ORTowXLPj1jqIz35376cetLppDxaS3aFJE7JZVbtAozrKEY0k/mmoack4kK1VffUAfxdN+1t91FVAZqyurTrGg4VavDLDNIzzGUGPRgAoi49ZhvlT8a03ZjHSkRbp2fxneftEn2qYc139I+IrdXk86gqssryANjUAxyAcbZptzVsw1yb5ru4Gfwq3+nh+8Wm7NdHDrkRzRSHJCSRuQOZCMGIHntUsJcnobrxP4nk+mg+8FedM1Z/WH1oW/E7FreOGZGZ421SdnpwjBiPVYnO1Vbmojplpsm3VBxAQ8Yg1bCQSRZ82UlfiVA99WT149G5bq3ingQyPblw6qMsY3ALMAOeCi7eBNUFFKVYMpKspDKw2IIOQR5g1dfRfrri7MJfRusgABliGtXx+UU2KnyGajLBrXVlKM2Dg7HwOxpUwPo1lHCZxrKsFz4asYzXoNutjhJOSzE+Po75+OmoN1qdYVrxK1SG2WXKyiQs6hFwFYYAznvFWyPGkuzu6jul6xE2MzYDsXt2PLU3z4vLPMeZNPfWn1bteObqzC9uQO1iJCiXAwGU8teABvsR37VQur4/8Au9WV0T64rm1VY7pPSYxsH1aZgPM8n9+D51CxkmqkV/xCylt2KTxvEw7pFKn3Z5+6uTtB4ivQ0PXDwyVflRMn6Lw6/s5FH+9Lg6brnP6NswPx0irsPHH7KT4R0YvLsgQW8rg/ladKe3W2F+ukukXBJbC4NvPp7RVRjoJZfXUMBkgZO9W9xXrygUEW1tLIe4yssS/VqP1VUnS3pHJxK6a4lVEYqq6UBwFX5vM5J350sjjFLs5rXhE8sTSxQySRq2lnRC4VsZwcctiDXE/qnDbHwOx+BqzOqnrBteF28kVwsuXlMmuNQwxpVQCMg59Wp4/Wzwh/nM5/Wt3P92mxVBNdnnu1haVgsas7HkqKWJ9gFW91WdWsyTpd3idmIzqihPzy/c7jkoHMDnnwxu/z9cXDIgeyWVz4Rw9mD7S2KgXS7reurxWjt1FrE2QSG1TMPDXsE92/nUsqjGPJds3S2xRirXUAZSVYFxkEHBB99FeSjRQvkNs0ZrTNGapyo3zRmtM0ZoKN80ZrTNGaChaCJnYKis7Hkqgsx9ijc0reWMsOO1ilizy7SN48+zUBmnjtmtuGRNESj3c0wkkU6W7ODQqxBhuAWZmOOe3dTVZ3ep1EwmnQZ0xCVgS5GFwcNjzwMmoa1RyZozUzh6NRyGzd7ea0E14LaSKRpPWUgMJY2kUMOZB58q4obC0uJZraBJFdEmaG4aUntGgVnIeLGlUYKcYORtuaF0I/6LJ+ZJnR2vzG/k/6zl8z9LlSFT7hiwxdoJEmmZuCiYs05GEeNC0KgodIzyOdvCo5w7sZGYR8PnuDqzoSaRtCYAC5jjyWJDHLbbgY2ql8Y2Q2bvHJIoykWjtDkbdo2lNu/JrnqbScD7I8TtIif5Th6Jr+d8rKrKHx3jXg+ytrjotCGmh0CMRpJou2vIDrkjBI1wBvVRiMAD1hkedQeMg+aM04+go9h6QmrtIpuznB5aJVzBIo7t0kU899PKpMeiUcUOsoZpEEcUkLXEcCdu6dtLl2IOlEeJcKc6icnaqZUGQjNb9k2nXpbRq06sHTqIJC6uWrAJx4Cpm3R20jE0suoIlpHc9jHPHI8chuBCYDImQQ22CdwHzzFItf2n+qnYWsgT05B2YuifW9Hf1g5jzjGRj66hrQh2aM1PI+iMccqW8sfzlQS3XpkCGJ3UMSsBbdEJwdQycHltUY4Tw5GW4lnLdlbaQwiK6pHkYpGiMwICnS5LYOwoTRnF6I/YibHyZkMQbI+eqhyuOfJga581OOH2EV9aW0MKNAjcQnMmqUSnCWsckjBiqgHSvI7ZFcPFOCRi1mkEQt2h7Mxj0uG4Mys6xsrIrEhwGD5XA9VqF0GSw4PNOIzGuRLN6OnrKMy6Q2nc7bEb1iLg1w4ylvO4BK6kikdcqcMNSgjIINOtnevBwyOSM6XXiMulsA4JtUGRnv32PdXVJaF+G2GLmG3wLoYlklTV8udxoRs486FUURSRCpKsCrA4KsCCCOYIO4NaZp0uLBRZCfUWkN5JAWByhVYlcMMjJJLHfwp34TwCB5rZZWcRy8Onu5WBGVaP0jdRjkBEpwedDOhFM0ZqSXSWkcMVx6M5E5cRQG4YBUhbQ0skgXUXZsgKMAaTz2rut+AWhWSdjMLc2Iu41DAyK63CwvBqxhvW1KGI5EHuoXQhuaM1MOCdHoOJKHhR7bs5dE69qJQYjFLKJEeTGl/kmXf1dwdq5+LcEjFrLL2S2zxGPQgvIrntldtLDAOQ67HIwCM7bUGhF81jVTvwKaAtHFJaGZ5JFQuJpUfDkKBGibBhnm2rNOF9wq3sg7yA3Oq5ngt0LtGhS3IV5pGTDE5YABSAdzyxQKBGNVGakrWto0UV12UqxtK1vJbpLsJQqvGVldS3ZspORuQRsa04mtva3tzB6L24W5kjjDTTKwRWKqihCCzHxOfZQaEezWM05dJ7BLa8mhiJZI3wpYgsMqCVYjYspJU+YpqzSyam2aK1zWaF1DNGa0zWdVLFG2aM1rmjNCUbZozWuaNVEWh/4ZxWE2xtbpZTGJDNDLDpMkTsoV1KOQHRgo2yCCMiunhXELK1dij3bF4pIu27OFGiL4xJEokOW2IPrDZjjeovmjNCk/4BxqB5bC2hE5ZeIJM002nVJqUKSQGOnHIDfYZJ3plbiVtbNMbYXDTSLJEHmESLGsmVkZVQks+CVGcYzmmCzvHhkSSNtLowZW2OGG4O9JM5JJPMnJ99GWyUW/SKIygyLIIzw1bBygRnBEYUyKpYAjIBwSDjNbDitn6OkOu8CRSSMRGscYuQ+kgy4k9Rhgr+V6uMb7VEy1GaWLZMOI9L1ae8miRlM72ckQIGENsUYhhnlldsfVXBxeexneWZfSkeQtJ2PZwsiyPliBMXBMeo/m5xUdzRUFsfuivGY7WVu3jMsEiaZIlIyxRlkiO/gyj3E0tFxuO4ilive1+UuDdLLEqOyyuumRWR2AKEBeR201G80ZoFY+LfW8MVzFD2zieGFA0iohDxzpKxKqxwulMDcnNbcNv4DZyW1wZkzOlwjwokm4jaNkZWdcbMCCM0w5ozQckm4pxCzvHE85uY5mRBMsUcUiO6KELozSKV1aQSCDgk1x8E4lEkM8E4cRziI64grPHJCzMjaWIDL67AjI50y5ozQvJM7XpTb20VvHBFK4huJZJTLoUzJPCIZBhWOg6cqBvjAOc0xX0dkFJge5L5GhZYolUDPrB3WQljjOMAedNOaM0HI6NxJfQRb4bULpp9W2nS0Sx6eec5Umu9eI2stpbwzm5R4O2GYkiZWEsmv8twduXKo3ms5oOSQ23ELZrZraU3CqLkzxSIkbsQYxGySIXABwqkEE75rsuuksBljaKKRY4+HTWIUlS2qQTqshOdx8qpPnqx3VEs0ZoOR/t+I28tpHBc9sjQNIYpIUSTKSkM8bozLyYEhgfyjT1wviUM8d2pEqWsPD0iQLoabAu4WaRgSF1M7FiM4HLuqDZpe3vXjWRUbCyoI5BgesoZXA/wCJVPuoCS8N6Tw2miOCOR4C7NcdqUWSYNG0OkBchAqu5G5yTvypnv47MIewe5Z8jSJYokUL36mWRiT7AKa81ig5JRwDi1pbwMG9JS5fUrTxJE+iM7aYdbjQSObYz3Aik14javB6NJ6QI4pWkt5gkbSASBe1jli1gEEqCCGyKjeaM0A98S4pH2UUFuHEMchlZpNIkllYKNZVSQoCrpAyeZzvTgOkd2b24nsBKvpE7yKoiWVjqJIQ+q2ThuQqKZrrteKzxIUjmmjRtyiSuikkYyVU4O1BY59NIo0vplhCqoK6lU5VZCimVFOdwHLD3Ux1rmsZoRo2orSihqjbNFa5ozQlG1Fa5ozQUbUVpqoJoKN6KTzRmhdRSsE1pRQam+aNVaVIuAdGmnAdwdPcOWfb5VG6KoWMK78hW2g+BqeWnRY5ZcfNI+BAIP7/AIV0/wCybeH1VndGvGVwTisZqcXvR7RkMBgDcn4UxcS4C0Y1ICV79uX+Iq7omgxaqAa2nTBrVa0SjNGK6YkBpe5twNl/98Kll1G+sZraVcUnmqSjcmitM1nNCUbUVrmjNBRtRWuaM0FG1Fa0UFG1BNa0ULRnNGaxRQUZzRmsUUFGc0VrRQtGaxWaKAxRWawaECisUUKFbLGTyBPsBqW9A+hknEH1YxEpwSeRPhVtWHV6ug57mZdvVHqsRyHsrDn8I6KH2ed9NAFeg+L9WEU0ZBA1b6WGzr4YPf7DtVIX/DTaSukwy6MyhO4lTjWfBfLvqqVklGjs6I8D9JuEVuR9bT4quNz5fvq/OD9HVCjblVV9TI7S9lLbt2a/W2/8K9CW8WkCsNXKjSdRI/JwdUlRsbMOzb25yhPvyP7Qpw/1SmOVd96BoIJwSMKf0uYx55H1VwR8UQ7klSow47g2w0+e/f7KrikS2yLca6IOwkcaDkNgMGcrj5pAHM+WNqj1/wBGZY7eP1lKqAzHfJ5+qo/N9u5q1Fufk+Y1Y5ZUnfHuzv51HLycyqbdRlwXO4GNAI0tnwJ2wMk499Ykvo0v2efOkVkYZCuBzP7v86ZOxIqx+nvDQmkYydbZPec7kn31C761MZwce7etRn8EcKOGOTFKST7VyzDFJg10oxZvJJmtQKNNLRx5qkEcVinE2JKavPl/jXMLepaFHPWKXNua0eMirY1YnRWyrzrWgM0Vis0IZorFZoQKKKKAKKKKAxRRRQpmiiigCsGs1ihDFZFYoBoaPS3U0sf+rItONW+rHPVkkg+e9TaFMFx56viBk/EGvOPQHpS1i7pgmNmXXpOHXUqrqG41bgbVavDuksAl7VmITSFUOWZ2xnkp7xvt5GuTerOlOROSSw9TH63cPZ+dXl7rNlRuKXPZnKh9Gc5yUAVjnv8AWzVw9KesYdky2atkjHauNOO4aF5k+Z5Yqk5bAu+/NjuTvz7zTyRfQ0Z19XfGPQb5JW/k29R/1WI9b3EA/GvUdrOHRWU5BGQRXlmTgrxEZB/976sfoH0lWCExzq+F0hWjZgcMcAMAcbeNZ8i7NPHwW5xA4jYldQxuMgbd5yfLNQjiPSq37coHOr1RhEDuXGAFXBAI5Dfv8KknFeHrNbnTzI5szOMezO9QPi3RsREF5BGO0VdXqqc8ywxuDnYZ7sVZt/BmKJUlyXRSU7MTPokUd25Uk6t17gQo9/fSdhDHaygrkjXgnACamyh0Hw9YHf8ANpt4PMzmZMbRzqJTujOW2Lt3gHVnv29lIdOOlUKxGKOSNpDt2agsyd3rNldIOWGMZ3qFuiG9a9+q3fZqfm+s3kTyH1fXVe3U5Y+P+Qo4vI8jtMzai5JYnmTy3+FcAcnbJ5VuMF2ZcwdCe741p2fmPj/hXbZ2BkTJBG4w3djv76eLbo8FPrkHBBUjAB2OBv7KsppHOxhhUHbPMeGPb31mGQDx95p8ueEeuCi6cJkADOt2LepnuPIU38YsuywGBWXOSpGwQj1T7edFJSKmYNwNOKXtIC3LHjyG9Mpanfg13jbIyOQPIjwz3VmSaVo6wab5Hux4H2q6gVAAzv7Dn91NnE+H6ByqW8Cu4hGuoj5pPxIGD9dR3pJxFSSo/wA8d2fCuEXNyPS9NOSMBdzSNLZyaRxXsPCFZrFFAZozRRQgZozRRQBmjNFFAYrNYooDaiisUBmsUVigCtkTP8a1Fd9ha9o4QnCgMzEcyEBY488DahR94Pb6H1kZ1sione2dOTtvjcE+Q8xVnHgBZVJOWO58j3eXL4VXfR+8ea4bUQIoUBC6QxVeQCE75wfEb1cXBLqKdTCFkB7IEsSD8/cEHx5HlzryeoTZ7MEopckduOjh0k/kqpP6x7h7ScCovxCyELlTzU8xy2781aEvGO3tlUKFPaBHblvGSxKqO49me/vqIcc0BgSuo95PhzI0jA+Oa80ZeOVWdpLyRbqqGu5i7eHBGHwAMb4A+YfZnGfLFNEpKRIBjf1m7yGBUFdvZ475pymuzh3jVUJAwm/Z6Qi6gVBG++1MPE731mXGMgFgOROOYPOuyR43N9DnZccuYkcRTMqLglSdic4AC93u7q6bTj73R7MiPW+SGC+trXLKQ2fdj2VHTNmM5GVI+aTjcHGR4bAVr6Po/k8KR6ynfu8fh3VukZZ08Q4/JKWOs6ZUVWCnb1QNwB3DAwKZrFmM2nOA5AU92TjQRjx2rUpiJSTz1DYVMh0aa1it5tSHtF1x8yV+bz2Hj3V0bUUYptjDxeJI2IUDJ/PUavh47U1C1HziB3bjfmf8M04dJLghg/MyZznuxgHGK5rgM0Meg6csdu4EAcjzqRtJGOWwRdC7d/LY7Y8vGnHh98JGOTsdxuMagBty2FJW/B5JZFhaQasZJyxUa+8DbJ8eVPq9CIrdT2k0pHI9mFUnHtz41mbilTNxwTlyJW7gNsCcnxAHdk4+uov0qbVOZFRtOAuoqcahkYz47d+9TWG2t0jPYiYEY9Z5CTjPdSd1CkyqjA6SxQHJzkgsSVGx5CsYnUrQnB43yRzgtvEuiR0U5x6p2UHvJ/zqZ2swkICCMBtsaQo3GRz5jn4DzFRe4iERCjJbB3JJGOWMH3+A3rp6N3pWQZLZI204GCCCN8ZAz4V1nFXbZqE2jqbogZYZ5Y5AHjLgIh1hmzuo07AeBGffUCkt2BwwPeTnntzr050P4ZC9t2ug/Ku0hDOxx3KOfcNqpzrJsVt+IyhAqjUGCgbbgMR7NzXSJZUyvljOa2nYYxjfvrvvYADkcsKw8QHBIHuIP1U1yCuhzE8VnFZrBNAYrJFYoJoAooooAoorU0BtmitaK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96261" name="AutoShape 10" descr="data:image/jpeg;base64,/9j/4AAQSkZJRgABAQAAAQABAAD/2wCEAAkGBxQTEhUUExMVFRUVFxwWFxgYGBcYGRwVGBcYGBYUGBQYHTQgGB4lHRoXITEiJSkrLi4uFx8zODMsNygtLisBCgoKDg0OGxAQGywkHyQsLCwsLCwsLCwsLCwsLCwsLCwsLCwsLCwsLCwsLCwsLCwsLCwsLCwsLCwsLCwsLCwsLP/AABEIANAAiQMBEQACEQEDEQH/xAAbAAABBQEBAAAAAAAAAAAAAAAAAQMEBQYCB//EAEcQAAIBAgMGAwMIBgcIAwAAAAECAwARBBIhBQYTMUFRImFxMoGRBxQjQlKhsbIzcnPB0fAkNENigpLhFRY1U6LD0vFUY8L/xAAaAQACAwEBAAAAAAAAAAAAAAAAAQIDBAUG/8QAMREAAgIBBAEDAgQGAgMAAAAAAAECAxEEEiExQQUTIlFhFCMycTNCgZHB4TSxFVKh/9oADAMBAAIRAxEAPwDU7Y2jLBtGWRAWVApdemQgX9PWtCjmBwbrZV6lyj4LbauMWTF7PdGJVs5+4aH0qEY4TNN1qnfW49Mst9McYsMwX2pCI1/xc/uvUa1yX66zZVhdsrtxpXjabCynxxkOPRgLge/8alas8lPp8nByqfgrt8cTLHj0eG5ZIg+UXsVDPmBHUWqVazHBRrrJR1Kce0h3ejaiz4fCyRm2aYAi/I21U0Rjhsnq71bXCS+qyXu82wo5g0rM4ZIzbK1h4bsLj1quMsGrVaaNicn4RSbkbCSSKLEMz51ckDNp4WsNPdVlkzJ6fpYNKzPki7fETbRcYiRkj4Y1BI8VhYfj8KcW1Dgr1GyWqam+C+3ZwuHUSPhZGk0ym5JAI1HMVXOTbWTbpqa4RlKp5Mjs4YWXOcbK64gsdSTYdunTWrHKX8pzKo1TcveeJHoewYgsCKJTMLaSGxuL+XaqZ9nc0ySrWHksaiXY5FoGFABQAUAFAGQweFLbSxGZCUaK1yDlN8vhvyNWt/HBzIUt6mW7plRHsOTD4+BVDNCHLIdSFDDxAnp0qe9OODL+GnVqYpdFlvDg5MVjY4hnRIlz58umc2OhOhOg++owkoo06qp33KPhDE+zJcJi4Jc8k4c5JGK3IGgF8vTW/wDhp7lKOCE6ZUXKS5TJ2NgY7VibK2Xg2LWOX6+l+VQTxEssg5auLxxgod5d33hnUxKxheRXygEhXvroOQt+NWRsWOTJqtLOE1t6zk9A2kLwyWHNG/KaoXZ2Lea3+xTbhRsmDRWUqczaEEH2j0NSn2ZvTouNW1ryUu1W4e0nkkw7yxmMLZY84vZe4t0NWR5jhMzXfHUbpRyjQ7C2ikmdYsO8OUXs0YjBJ6DuarnFp8s20WqSajHGCixu3Y2zpicCwl1AATNf7JD2vVkYvwzJbdFpqdeWWu4eCkiw1pFKlnZgp5hT3HxPvqux5Zo0EJQrxI0lQNuQzUDfAw2LUSLHrmZSw9FIB/EUs84FnnA/ehvAxaYBQBzagAtQHAWoElgLUAwtQPHOQtSyxfuLamhnDOBa5tc2HrSkxZwJDKGFwbjv6EimnnoMJ8jlA/2EtRkTSIW09opAmdz1AtcAnUDS/O3P3VCc9vZCc1Bci4LaaSxlxdVUkNmBUi3cHkLWPoaIzTWSUZJrJXbVxkpaP5uyMJI2YX1XQowbTnpoP1hVdkpZW0qnJ54I6l5sTEyyZM2HLWCgsAWS4zHTn5VHDlJP7C5lLP2H8RtoxuY1Kvw8obM30jE2uEUDUga1L3MPBNz5wX4NXlotABagAoALUAFqACgBKAEagPBTYiRmMObLcSOTlNx4EcD0Oov51TJ5wVSzwLgcakOHizk3K5rAFj9pmsByF+dKE0khwklFFi+JHDMgN1C5r9xa9WuXGSTlxlGKwm8UhJYPfM6M2nJPCWRF7AZrt/dNYYXyyYoXSyPbbgllxmXh3XQobg/R2UOQOmrm562AqU9054HNOVhY7wwkFgoGWXIxvexZCAU06kZdOuUirLYvGF0XWRb4HNl4ORGjVlP0SmMPplMZII0vcN4VW3rRXF9PwOEX0/B2sIgmVmZQhZkQ3N/pGzcK1raNcg35aVL9MsgvjI6xawriABK0cktgypbxc8pbwnKTrrpem9u/hhLbv7LxR0q8vOqACgAoAKACgAoAgY7HiOSFD/asV+CM37qaWUUztUZxT8lftjHvEzoDcyoOD+19gr+Vvcaz2yae0dkmngZj2ZJEfCpdCzDQjMA8SKzXP95T8ahGMo4wRjGS6Of9mz/RuwN1UxMiSAXXw2cNbS9tRfrzo2S4yGyXBYxYtIlEbAoVAAUBmuLaBDbxdvdV0ZYXJLcorDG8JhXVM/CVndmZlNgQraKoPSyhQRUVHEeEKMMLOBdk7LyO0hQJcBVUHNZRrqx/AaC1OEHuyxxg85ZO2hE7RlUfIxt4iL2Fxcjzte3napTi3EnJcGcwiWicRkhZ5xGpuSSosJHv3YK5v51njlRf3ZRHp/dneKwSCORxyjmAj1NlAMYe1/MMPjTlGLWfuEoRxn7nWLw7JjI+GFIZi5U5i1yLPKT9UKLKv61DT9xYE0/cWDU1qNQUAFABQAUAFAAaAMFvxj8mMwo/5ZEh9C4Fvgp+NX1x+LOPrrtt8F9DcNErWJAJGo8jyuO1Z3FNnWWJcjlqZIKMCQlGMDAUAxaAI2PiLxuitkZlIDc7X0vbrUZRbRCWGtuSsw27wWNU40py5cputlKnwlVtYdvQmqVTwuSEaMLsnf7LXg8G5y9+t73Jv3J199WbFjBPYsYHYsCiu0gHjewY9bDQDyFSUUnkkopPJKqQwoAKACgBL0kAXpgFDD9zyPffEZ8ZJb6tkHuA/eTWytYhg8x6hPOob+h6fsbEcSCJ/tIp+4VkkuT0NEt1af2JtLBcxnGMQjEcwpI9QNKcVyQsbUW0eVDfHGf83/pX+FavbiebfqN2ey33T3jxE2KSOSTMrBrjKo5KSOQ7iq5wSWTTodbbbaoS6Nntra8eGjLyHyUdWPQAVTCLZ17740xyzy7E7xzNiPnAazD2R9UL9i3XzrVs4weclrZuzej0rd3bqYqO40ce2nUH94rPKGD0Gl1Mb48dlwKgauhaAEJoGFAC0CENAGd3y2982iyqRxXBC+Q6ufT8ashHLMGu1XtQwu2U+4O8Jb+jysS3ONjzI5lSe/X/ANVKyGOTN6drXL4TNyapR15dHiO1JC00rHmZG/E1uj0eRvlunJno2520UTAxtK6oAWUFjYaOQBes04vdwd/RWxVCcmWv+8WF/wDkRf51/jUNjL/xlP1FbakMqSCOVHIQkhWB0sddKEuRytrlCW1+DxheQrYzyfk0G4n9di9H/I1V2fpNnp3F6I28+0HlxEmc3yMVUdAAbaDv506lwV6y2U7Gn0mVNqsZlJWzMc8MiyRmzA+4jqCOoqM48GiiyVdi2HtsLXUHuKxs9bHlI7pDI02MRXVCwzP7K9TYXOnpUXLki5cj96MjyLUhkTamPSCNpHNgo+J6AU0ssrttVcXJnjm1doviJWkfmeQ6AdFFa4xwjyd1ztk5MjRuVIZTYqQQeoINwRUsFUZ7Xk9b3W22MVDc6SLo487e0PI1klHDPUaXUq6v7o8p2h+kk/Xb8xrWukeau/WzRzf8IT9sfzNVb/WdB/8AE/qZWrPJzDV7ge1iP2JquzwdL07uf7GTXkKtZyzQbif12L0b8jVTZ0bvTf4yKzbP6eb9o35jVkY/FFGp/iy/ch0ylcvBabM2BiJiMkTW+0wyr8W5+6ouaSNdGktlNNLg9Txu1ocOo4siqbcubH0Ua1zrLoQfLPTe5GEVuMdtnfp2uuHXIPttq3uHIVgt1uf0GK3Wf+o/8n2EaSSTEyEsbZFJ1uT7R+Fh7zU9HFybmyejTbcmbm1bdptO6sJGC+VCQ/QLfwnOSO5GSx+8/GrqkcT1aTSSMHWnJxPsFA0smm+T6QjFgAmxRrjvaxH8+dVWnR9Ok/cwigx/6WT9dvzGrI9GG9PezRS/8IT9sfzNVWfmdB/8P+pmooWY2VWY/wB0E/hVrwjmxhOT4Rs9x9lTIZy8TqGjyrmGW57a1TZJcHX9P09kd2V2iBBuJiLeJo0/xE/gKbviUw9Ms/meC42Ju/HhJlmkxUfhB0uADdSOZPnVFmog/Jr0uiVE1JyRGxeG2YHZ3maQsxbKpJGpvoUH76pevhFYyOel0+9ybGxvJhIf6vhAT9prD7zc1ln6j9Casor/AEx5K3aG92Jl0ziMdkFv+o61knq5yIT1M3wuCjZiTckknmTz+NZXLd2UZz2d4aBpHVEF2Y2A8zRXHc8BCO54PZNj7PWCJI1+qLE9z1PvNd+qtVx2o7dcFCOETbVYTCgDAfKjzw/pJ/26vpOJ6v8AymFq84gU0NGk+T8f0wfqN+FVWdG/02MvcyTV3Mcs8mIkSFCzHmCbEk8+QquV8YGn/wAdKUnKb4JrbXwEEIgUNiFRiwuARmuT7RAHWsE9dBM1L8PXDYuSDLvw4FoIIox53P3CwrLP1CT6I/iscQiVmI3pxb85iP1QF+8C9Z5amx+SqWpt8MrpsdK/tSO3qxqlzm+2QlOT8kaovL8kMvyFRwAU+QFoASjAM9B3C2DkHziQeJhaMHop+t7/AMK6ujowtzOnpKdq3M2tq3m0WgBKAMB8qPPD+kn/AG60UnE9X/lMPGhJAAJJ0AFWt4OLGLk8JZNTs/dEKvFxknBT7NxmPlfp6DWs9mojBZbOpp/T2vlc8IexO9UcS8PBRBB9thqfOx195rk3+obuImt3RrW2pf1M1jMfJKbyOznzOnuHIVhnbKXkzynKXbI1UoiuBaYBQAUAFABQAUDCmhYNTubu3xmEso+iBuo+2R/+a2aXTOfyl0bdPptz3S6PSGIVbnQAfACuuuOEdLiKOka+o1BoaGnlZR1ejA8BQIxu/mzJMRLhkiW5tJc9ALx6k1bXLCOX6hp5XSiokB58Ns4ZYwJsTbVjyX9w9BrWLU65LhEYRq00cLlmV2htGSds0rlj9w8gOQrkTtc+WUTtnPsi1TggFABTAKACgAoAKB4CgQhpp8iya/dbdBpCJZwVj5hDoW8z2HlW/T6Xc90jfRp88yPRIkCgAAADQAcq6iilwjo4xwih3ww8zxZYGfM5yFQFsQeZLEeGw63qcMZ5MWujY4Yr7HN04pVhAnZy4upVgtly6ALlHiFra3onhvglpFONeJ9l1c0uC7Mjs1BFxjN896OHeGE/SfWb7IPQef4Vg1Wp2rETBqNQo/FdnnpN9TqTzvrr61y3JyeWc/L8hQIKACgAoAKACgAoDAVFSDkm7M2VNO1okLdzyUerHSr66ZWPgshVKx4N/u/udHDZ5LSSc/7oPkvX1NdOrSxjy+zo1aWMOy+2jjkgTO+bKOZCs1vUKLj1ral4RfZYoLkykO+sXzpyXPAMahTlb276+G19b/dVrraRzI+ow977GuwWKWVA63seWZSpI9GF6qOpCaksokAUiXAUBwUm9m2fm0JI9tvCg8+p91Z9Rb7cOOyrUWbI5PJmck3JJJ1JPU9TXElJt5Zxm8vLEpZIsKORhSAKYwpZFlBTGOwYd3NkVm9AT+FSjXKXSJRrk+kXWA3PxMh1Thr3cgH/ACjWtMdHNl0dJN9mp2XuNCljKTKex0X4DnWynRRj2bKtJGPZqYIFUAKoUDkALD4Ctiio9GpRS6HLUxjWIvlNhc2Nh38qa7IWLMcGHw+5siFJrq0ofO0emW17lQe4q52Z4OSvT3GW/wA/Q2006ooLHKLga92NgPjVPb4OtvUYpvgfpE/AUCPLd+8fxMUVB8MQyj15sf57Vx9ZZusx9DlauxuWDOWrE+DLzjgtNn7vYibVIjl7tZR9/OtENNZPouhp5yNBhfk+c/pJgO4UE/ef4VpjoH5ZpjoX5ZZRbgwD2nkb3gfuq9aCC7LVooIkpuPhRzDn1c/uqX4Ksn+ErH03Owg/sb+rP+Ga1SjpK14GtLWvBMg2Bhl9mCP1ygn4mrFRWvBNUwXgsEiC8gB6C1SUUuizCXR3UgCgYtMANACUgIW1NorAud1cr1KqWt5m2tSSyVW2qtbmYXfDeqOeNEgLaOHJIK+zqtu+tj7hV1cMHH1uthYkoF/gd9IHCL9IZGAuFQnxW1AqEq2mbavUK5RWey8+e/8A1yf5R/GltNf4iP0Z5hBsiXFzy5F0MjZmPIeI9evurg+zK2WUcz2pWvg3Wxd0oILErxJB9ZunoOQro16aMezoV6eMVyaBRWrhIvSS6OqBhQAUAFABQAUAFABQAUAFABQBw4BuDypojLDWGeU7Q2S2IxU4wsXgViNNFuLBtTpqQdBWlTwuTzlumlZa/bXBoPk6hVeKrR5ZkIvmHiykaDXkLiq7eTb6ZXGOVJco216rOpuZxBh1QWVQo7AWFQjFJcE1FR6Q7TGFAsBegYXoAL0CCgYXoEFAwvSAL0wC9ABegAvRkBGFAn0M4bCpGuVFCjsPxp5Iwio9IBhVz8TKM9subrluDY9+VJseyKluS5Hr1DklkxsG3MbOHmgSMxKxAQ3zsB2tpeskbrbOY9GKFtk+Y9Ftt7bbQ4ZZAtpHyhUYa5jzBHlrVt17hDPkuttcI5G8Jt5pMC2IAGdVa46Bl8qUbnKvcuwhdur3FZs7ebEZ8PxREyYjRcl8y8hdgfUVVDUybX3KoXybX3JuE2tiZmxKRiPNE4VM17WJa9/PQVZG2cspE1ZN7seBnYO1sZNKwIhyRvkkte/X2fhRVbbN4YqrLJPDOt4N6WgxKRKAUGUynsGa1h5ga+8UrNQ42bQsv2zUSdt7bDxS4ZUylZpArX7EgafGrLLdsopeSydm2SS8i727VfDwq8eW5cL4hpY350ai1wjlBdY4Ryhvd3aM8rtxHw7qB/ZEkg30vcVGmyc+yNVkpvk62zteSDEQAheDKcpNjcNew17aj4Gnba4SS8DtscJJeCLHt+V3xZULwoFOU2Ny4HXy0PxFKN8m5Y8CV0nux4Iuw9vYmZ47vhsrHVLtxLDnZe9gaqp1FknzgrqvnKWHgizb14kGZhwckLlSpuHYZrDKOv8ApUXqZ5ZF6ieWWu29rYlIVxEQjEfDVmDXzBmtpYetXWWWKCki2yyajuQ1NtjFR4NsRIIrnIY8t+TlQcwPXWk7bI172L3Zqvcx3d3auImkAeTDMuXMVQsXGmmhHc06LpTfIU2yk+cGl1rT8jTyY3CbLx2HV4YOEUZiyyE6qD3UjU+6saqur4iZIQtjxHol7Z2FNiZYs8mVI1vnU2Yy6eIL05CpW6edjWWSspnOSUnwR8Fu5NEmKhVg0cq+Altc5FjmFtL9/KowolCLSCNEopxXRY7v7txwrGzRrxlXVrlgG6lb6D4VZTSopZXJOqhQSz2dbv7KkhmxLPa0rhksb6DNzHTnUq63GTYVQcZNibubLkhbEM9vpJMy2N9NefbnRVXKLbFVCUd2Sml3Rlm40kshWR2JVVPgIA8AbTv+FZ3pG8ybKvw7m22x7G7GxTR4U2QywG5uxscpGU39wqU6p7Y47Q5VWNR+w9tjZuKxOHySLFxBIGABOXKB1PrUrK7ZxWR2QsnDBO3ewcsbMHgw8Skc4uZPmLVOqMo9osphJdod3p2UcRAVWwcEMhOniB7+l6nfDfEd9XuR47IuythtFgnhNuLIHzG9xma4Gvpaq66XGpryyFdTjXt8kDYGxsRA0d4MN4dGkBPEsb5je3OxtzqFFMo+EQqqlB8ohT7nStxX8HE4ueO5upUm5VtNKrelk8srenlnJpNtYGSbBtGAokZV0v4QQQSAe2laba3KraapwcobRra+yZJMAIFy8QLGNTpdCpOtvI0p1OVOwjZU3XsQ1u7s6aJxmw+GRctmeP2zblfTqQKjRXKD6QqoSh2kaStXP0NGDObPlxcqtIssNg7qEaM8kcqLuG8u1XS2p4MdUr5rdlfsTcNtUvhpJcuV4w4ZednQG4v1GlQaWSyNzlW35RFwKYySNH+cwjOoa3APXUi/EqT2rwV1u6UVJyX9v9mgTkL1WbEVuJxjLioYhbK6SM3e6cO1j/iNSxwUym1Yok/ENZSewJ79O3WopFs20uCjxW0JkwPFNhNlW9xoCzqvs37HlU8LODNKycas+STh8PigwL4iJlB1AhIJHUBuIbfCh4+g4K3KzJf2/wBjpxbfOhFplMRflrmzW50scE/cat2/YTaONZJsMgtaV3VtNbLEzix6agURWUxW2SjOC+r/AMETGT4hsU0MUiRqsSSeKMuSWZwRfMPsimsYyQnO2VrhFpYWeh/Y+OkZ5YpcpeEr4luFYMuYGx5HyqMkvBOqyTbUucEWCfEYgu0UiRRqzIt0zs2XQsdRYXvpUnhdlUZWzbcXhEzY2OdxIkgAlhbI2W+U6BlYX5XBBtSaROq2TjLPaKrZ+KxkkHHEsRHj8BjI0VmW3EDaaDtUmlnBVGd2zflMnYzazHBrPHZWcRkZhmsXZQbjra5pRj8iyy9+yprvgew2HxWYF8REy9VEJUkdg3E0+FD2/QcPeb5kv7f7LLKfKocfQv8An9UZfYe3YIo3RpFziWU5Rq36RrWUc6tnHLMenujCvBJwEDjC4h3Uq03EkynmAVsoPnYCovsdcWqpN+Sq2PJs1UiYvGJAEJ8be3YdL96byQodKil5NupuKrOiZ3beNSLGYZ5XVF4cwuTbUmKwqa6MlksWJvot8BtKKcExSK4XQ5Tex7VE0wnGXRX76W+Zy35eG/pxFv8AdTj2Z9X/AA2n0Q9lybOWVeC8fFOi2diSTpaxNN5FU6U/iSdpYgQ4uOWTSNozHm6K2bMAx6XpJZQTajcpv6HEmLTEYvD8Jg4hLu7DUDNGUC37+K/uppYTIzmrLobfHP8A8Yxj9n8bGyjiSRkYaOxjdkN88vPKfEPKmnwRsqc7pNZXxX+SRullVHjItMjWmuSSzdJMx1IIsaTJ6RbYuPkZ2JtKPDq8MziNkkcjNpdWYsGBPMa0NZI02KGYyJG75ztiZwCElcFL6XVEVM3obE0MdOXvl9Su3b2QZcMpM8oRi90UgLbiNcA2uPjTlLkro0+6PLLDemFEwRSwCLw1tyAUOot6WohzIt1UFGnavqv+yPsiTZyyrwHj4p0WzsTcjkATSeQqdKl8ezT3qJqygyDtSyG1fQXLQS8YE4Y7CnlkdkfoLakSEKCnkTSfYoUCkCil0IVBoQNJrDARjtTyG1fQGQHQ60lwDSfYiRAcgB6C1AKKXQuWgMc5DKKMhg5aFTzAPqL08icIvtHVqQ0sLAWtQGEGWgbSfYcMdqeSOyPeBctIeELQMKACgBL0AF6AFvQAl6AFvQAl6AFvQByzW1oAjHaEY+tQANjh2b4U8MMnMExZ9fhSDJIxHst6GgMkXZWKzLlPtLp7uhoAn0AFACUAITQBTbRafiqyKeGmhF7Fyw55bWIGnXmTVEnPPBTLdng4U4jhEOMzZ06AeGyM9rHlfMKfzaF82RZlxRsGLaEHMoANjwc4FufOT/LVb3ie8JXxdyqqQpVzfS5Yh8tr+ybhevWjNvQvzR2I4kHwgkEhczjUKqIQxHmc627kU07Ehr3BcHPi+AzSL4866KviCeHMQp528VufKiMrNmcAnZtyJgo5mMrszZ1QIo5ANkDXtyvci/8ApTiptZY4xm1ljP8ASlBZM7HIFAcDXLHcMR3zMR55ag/dXRCXuLotcCZDh7zWz2a+ltLm2npar692PkXV7sclbFz0Pw/0NWxXyRN9cHiUeLmfESAzzBUaRmIkkFlQsbaHTtfpXZmoqpNLk5ScnY+eB3D7TaYlIpMSj2JQ8eV7gZmsVHUiwvy8N6g6p1pSlh88limp8Js2HyN42WSXFcSSSS0S2DuzW1a9gTVfqNcVFNEtHJuTybyEWPUW/nWuZk6CeEW2DlJOpuLdf3UATKAIm1QxhkCXzlGC253IsCKjLojLrgp1adNEViCoIJ+0C+YEM5I0CAa9TVHzTwiv5J8DWLmxKcyxHhW9kIObKLjqWDE6crAVF+4iLc0KHxubkSoUkAhBmPiy5m6N7PIW0p5tF+aPYH52SuckC4vouoLSXv6KE+NSirM8ko+5nkSVJgXKpLnze0GGXhlxoqFrXy8tKT35D5iL88sTcggGwsmtkUi/qxIP6ppt2YD8zAswxevUFT4bLa5WTTv0jHPqaPzEDVhzmxS3ADELIALBBePsPsgd9b26VDFngjmxHK/OwbKpUa9Ey+IXJ75g5OnKw86kvcXQ/wAwt8MknBIe5fxgXte2ZgnLT2ctXxzjkujuxyQUwcn2T8R/41ZFpPkb5R48u5e0FnaQYQsCz6EpYoxItz00OnY2NdSd9U6tjeDm+zZGe5Id/wBy8YoJiwLhmBF3kjcKDcEKOpy5fEdRY96r92M8Kc8pfYn7Uo8xian5Kt2sThZMQZ4TGHjVVuVNyCdNDUdbfCyKUSemqlGTbNx82bnlP8+VYOjWyVg4iGuQeXM0iROo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96262" name="AutoShape 12" descr="data:image/jpeg;base64,/9j/4AAQSkZJRgABAQAAAQABAAD/2wCEAAkGBxQTEhUUExMVFRUVFxwWFxgYGBcYGRwVGBcYGBYUGBQYHTQgGB4lHRoXITEiJSkrLi4uFx8zODMsNygtLisBCgoKDg0OGxAQGywkHyQsLCwsLCwsLCwsLCwsLCwsLCwsLCwsLCwsLCwsLCwsLCwsLCwsLCwsLCwsLCwsLCwsLP/AABEIANAAiQMBEQACEQEDEQH/xAAbAAABBQEBAAAAAAAAAAAAAAAAAQMEBQYCB//EAEcQAAIBAgMGAwMIBgcIAwAAAAECAwARBBIhBQYTMUFRImFxMoGRBxQjQlKhsbIzcnPB0fAkNENigpLhFRY1U6LD0vFUY8L/xAAaAQACAwEBAAAAAAAAAAAAAAAAAQIDBAUG/8QAMREAAgIBBAEDAgQGAgMAAAAAAAECAxEEEiExQQUTIlFhFCMycTNCgZHB4TSxFVKh/9oADAMBAAIRAxEAPwDU7Y2jLBtGWRAWVApdemQgX9PWtCjmBwbrZV6lyj4LbauMWTF7PdGJVs5+4aH0qEY4TNN1qnfW49Mst9McYsMwX2pCI1/xc/uvUa1yX66zZVhdsrtxpXjabCynxxkOPRgLge/8alas8lPp8nByqfgrt8cTLHj0eG5ZIg+UXsVDPmBHUWqVazHBRrrJR1Kce0h3ejaiz4fCyRm2aYAi/I21U0Rjhsnq71bXCS+qyXu82wo5g0rM4ZIzbK1h4bsLj1quMsGrVaaNicn4RSbkbCSSKLEMz51ckDNp4WsNPdVlkzJ6fpYNKzPki7fETbRcYiRkj4Y1BI8VhYfj8KcW1Dgr1GyWqam+C+3ZwuHUSPhZGk0ym5JAI1HMVXOTbWTbpqa4RlKp5Mjs4YWXOcbK64gsdSTYdunTWrHKX8pzKo1TcveeJHoewYgsCKJTMLaSGxuL+XaqZ9nc0ySrWHksaiXY5FoGFABQAUAFAGQweFLbSxGZCUaK1yDlN8vhvyNWt/HBzIUt6mW7plRHsOTD4+BVDNCHLIdSFDDxAnp0qe9OODL+GnVqYpdFlvDg5MVjY4hnRIlz58umc2OhOhOg++owkoo06qp33KPhDE+zJcJi4Jc8k4c5JGK3IGgF8vTW/wDhp7lKOCE6ZUXKS5TJ2NgY7VibK2Xg2LWOX6+l+VQTxEssg5auLxxgod5d33hnUxKxheRXygEhXvroOQt+NWRsWOTJqtLOE1t6zk9A2kLwyWHNG/KaoXZ2Lea3+xTbhRsmDRWUqczaEEH2j0NSn2ZvTouNW1ryUu1W4e0nkkw7yxmMLZY84vZe4t0NWR5jhMzXfHUbpRyjQ7C2ikmdYsO8OUXs0YjBJ6DuarnFp8s20WqSajHGCixu3Y2zpicCwl1AATNf7JD2vVkYvwzJbdFpqdeWWu4eCkiw1pFKlnZgp5hT3HxPvqux5Zo0EJQrxI0lQNuQzUDfAw2LUSLHrmZSw9FIB/EUs84FnnA/ehvAxaYBQBzagAtQHAWoElgLUAwtQPHOQtSyxfuLamhnDOBa5tc2HrSkxZwJDKGFwbjv6EimnnoMJ8jlA/2EtRkTSIW09opAmdz1AtcAnUDS/O3P3VCc9vZCc1Bci4LaaSxlxdVUkNmBUi3cHkLWPoaIzTWSUZJrJXbVxkpaP5uyMJI2YX1XQowbTnpoP1hVdkpZW0qnJ54I6l5sTEyyZM2HLWCgsAWS4zHTn5VHDlJP7C5lLP2H8RtoxuY1Kvw8obM30jE2uEUDUga1L3MPBNz5wX4NXlotABagAoALUAFqACgBKAEagPBTYiRmMObLcSOTlNx4EcD0Oov51TJ5wVSzwLgcakOHizk3K5rAFj9pmsByF+dKE0khwklFFi+JHDMgN1C5r9xa9WuXGSTlxlGKwm8UhJYPfM6M2nJPCWRF7AZrt/dNYYXyyYoXSyPbbgllxmXh3XQobg/R2UOQOmrm562AqU9054HNOVhY7wwkFgoGWXIxvexZCAU06kZdOuUirLYvGF0XWRb4HNl4ORGjVlP0SmMPplMZII0vcN4VW3rRXF9PwOEX0/B2sIgmVmZQhZkQ3N/pGzcK1raNcg35aVL9MsgvjI6xawriABK0cktgypbxc8pbwnKTrrpem9u/hhLbv7LxR0q8vOqACgAoAKACgAoAgY7HiOSFD/asV+CM37qaWUUztUZxT8lftjHvEzoDcyoOD+19gr+Vvcaz2yae0dkmngZj2ZJEfCpdCzDQjMA8SKzXP95T8ahGMo4wRjGS6Of9mz/RuwN1UxMiSAXXw2cNbS9tRfrzo2S4yGyXBYxYtIlEbAoVAAUBmuLaBDbxdvdV0ZYXJLcorDG8JhXVM/CVndmZlNgQraKoPSyhQRUVHEeEKMMLOBdk7LyO0hQJcBVUHNZRrqx/AaC1OEHuyxxg85ZO2hE7RlUfIxt4iL2Fxcjzte3napTi3EnJcGcwiWicRkhZ5xGpuSSosJHv3YK5v51njlRf3ZRHp/dneKwSCORxyjmAj1NlAMYe1/MMPjTlGLWfuEoRxn7nWLw7JjI+GFIZi5U5i1yLPKT9UKLKv61DT9xYE0/cWDU1qNQUAFABQAUAFAAaAMFvxj8mMwo/5ZEh9C4Fvgp+NX1x+LOPrrtt8F9DcNErWJAJGo8jyuO1Z3FNnWWJcjlqZIKMCQlGMDAUAxaAI2PiLxuitkZlIDc7X0vbrUZRbRCWGtuSsw27wWNU40py5cputlKnwlVtYdvQmqVTwuSEaMLsnf7LXg8G5y9+t73Jv3J199WbFjBPYsYHYsCiu0gHjewY9bDQDyFSUUnkkopPJKqQwoAKACgBL0kAXpgFDD9zyPffEZ8ZJb6tkHuA/eTWytYhg8x6hPOob+h6fsbEcSCJ/tIp+4VkkuT0NEt1af2JtLBcxnGMQjEcwpI9QNKcVyQsbUW0eVDfHGf83/pX+FavbiebfqN2ey33T3jxE2KSOSTMrBrjKo5KSOQ7iq5wSWTTodbbbaoS6Nntra8eGjLyHyUdWPQAVTCLZ17740xyzy7E7xzNiPnAazD2R9UL9i3XzrVs4weclrZuzej0rd3bqYqO40ce2nUH94rPKGD0Gl1Mb48dlwKgauhaAEJoGFAC0CENAGd3y2982iyqRxXBC+Q6ufT8ashHLMGu1XtQwu2U+4O8Jb+jysS3ONjzI5lSe/X/ANVKyGOTN6drXL4TNyapR15dHiO1JC00rHmZG/E1uj0eRvlunJno2520UTAxtK6oAWUFjYaOQBes04vdwd/RWxVCcmWv+8WF/wDkRf51/jUNjL/xlP1FbakMqSCOVHIQkhWB0sddKEuRytrlCW1+DxheQrYzyfk0G4n9di9H/I1V2fpNnp3F6I28+0HlxEmc3yMVUdAAbaDv506lwV6y2U7Gn0mVNqsZlJWzMc8MiyRmzA+4jqCOoqM48GiiyVdi2HtsLXUHuKxs9bHlI7pDI02MRXVCwzP7K9TYXOnpUXLki5cj96MjyLUhkTamPSCNpHNgo+J6AU0ssrttVcXJnjm1doviJWkfmeQ6AdFFa4xwjyd1ztk5MjRuVIZTYqQQeoINwRUsFUZ7Xk9b3W22MVDc6SLo487e0PI1klHDPUaXUq6v7o8p2h+kk/Xb8xrWukeau/WzRzf8IT9sfzNVb/WdB/8AE/qZWrPJzDV7ge1iP2JquzwdL07uf7GTXkKtZyzQbif12L0b8jVTZ0bvTf4yKzbP6eb9o35jVkY/FFGp/iy/ch0ylcvBabM2BiJiMkTW+0wyr8W5+6ouaSNdGktlNNLg9Txu1ocOo4siqbcubH0Ua1zrLoQfLPTe5GEVuMdtnfp2uuHXIPttq3uHIVgt1uf0GK3Wf+o/8n2EaSSTEyEsbZFJ1uT7R+Fh7zU9HFybmyejTbcmbm1bdptO6sJGC+VCQ/QLfwnOSO5GSx+8/GrqkcT1aTSSMHWnJxPsFA0smm+T6QjFgAmxRrjvaxH8+dVWnR9Ok/cwigx/6WT9dvzGrI9GG9PezRS/8IT9sfzNVWfmdB/8P+pmooWY2VWY/wB0E/hVrwjmxhOT4Rs9x9lTIZy8TqGjyrmGW57a1TZJcHX9P09kd2V2iBBuJiLeJo0/xE/gKbviUw9Ms/meC42Ju/HhJlmkxUfhB0uADdSOZPnVFmog/Jr0uiVE1JyRGxeG2YHZ3maQsxbKpJGpvoUH76pevhFYyOel0+9ybGxvJhIf6vhAT9prD7zc1ln6j9Casor/AEx5K3aG92Jl0ziMdkFv+o61knq5yIT1M3wuCjZiTckknmTz+NZXLd2UZz2d4aBpHVEF2Y2A8zRXHc8BCO54PZNj7PWCJI1+qLE9z1PvNd+qtVx2o7dcFCOETbVYTCgDAfKjzw/pJ/26vpOJ6v8AymFq84gU0NGk+T8f0wfqN+FVWdG/02MvcyTV3Mcs8mIkSFCzHmCbEk8+QquV8YGn/wAdKUnKb4JrbXwEEIgUNiFRiwuARmuT7RAHWsE9dBM1L8PXDYuSDLvw4FoIIox53P3CwrLP1CT6I/iscQiVmI3pxb85iP1QF+8C9Z5amx+SqWpt8MrpsdK/tSO3qxqlzm+2QlOT8kaovL8kMvyFRwAU+QFoASjAM9B3C2DkHziQeJhaMHop+t7/AMK6ujowtzOnpKdq3M2tq3m0WgBKAMB8qPPD+kn/AG60UnE9X/lMPGhJAAJJ0AFWt4OLGLk8JZNTs/dEKvFxknBT7NxmPlfp6DWs9mojBZbOpp/T2vlc8IexO9UcS8PBRBB9thqfOx195rk3+obuImt3RrW2pf1M1jMfJKbyOznzOnuHIVhnbKXkzynKXbI1UoiuBaYBQAUAFABQAUDCmhYNTubu3xmEso+iBuo+2R/+a2aXTOfyl0bdPptz3S6PSGIVbnQAfACuuuOEdLiKOka+o1BoaGnlZR1ejA8BQIxu/mzJMRLhkiW5tJc9ALx6k1bXLCOX6hp5XSiokB58Ns4ZYwJsTbVjyX9w9BrWLU65LhEYRq00cLlmV2htGSds0rlj9w8gOQrkTtc+WUTtnPsi1TggFABTAKACgAoAKB4CgQhpp8iya/dbdBpCJZwVj5hDoW8z2HlW/T6Xc90jfRp88yPRIkCgAAADQAcq6iilwjo4xwih3ww8zxZYGfM5yFQFsQeZLEeGw63qcMZ5MWujY4Yr7HN04pVhAnZy4upVgtly6ALlHiFra3onhvglpFONeJ9l1c0uC7Mjs1BFxjN896OHeGE/SfWb7IPQef4Vg1Wp2rETBqNQo/FdnnpN9TqTzvrr61y3JyeWc/L8hQIKACgAoAKACgAoDAVFSDkm7M2VNO1okLdzyUerHSr66ZWPgshVKx4N/u/udHDZ5LSSc/7oPkvX1NdOrSxjy+zo1aWMOy+2jjkgTO+bKOZCs1vUKLj1ral4RfZYoLkykO+sXzpyXPAMahTlb276+G19b/dVrraRzI+ow977GuwWKWVA63seWZSpI9GF6qOpCaksokAUiXAUBwUm9m2fm0JI9tvCg8+p91Z9Rb7cOOyrUWbI5PJmck3JJJ1JPU9TXElJt5Zxm8vLEpZIsKORhSAKYwpZFlBTGOwYd3NkVm9AT+FSjXKXSJRrk+kXWA3PxMh1Thr3cgH/ACjWtMdHNl0dJN9mp2XuNCljKTKex0X4DnWynRRj2bKtJGPZqYIFUAKoUDkALD4Ctiio9GpRS6HLUxjWIvlNhc2Nh38qa7IWLMcGHw+5siFJrq0ofO0emW17lQe4q52Z4OSvT3GW/wA/Q2006ooLHKLga92NgPjVPb4OtvUYpvgfpE/AUCPLd+8fxMUVB8MQyj15sf57Vx9ZZusx9DlauxuWDOWrE+DLzjgtNn7vYibVIjl7tZR9/OtENNZPouhp5yNBhfk+c/pJgO4UE/ef4VpjoH5ZpjoX5ZZRbgwD2nkb3gfuq9aCC7LVooIkpuPhRzDn1c/uqX4Ksn+ErH03Owg/sb+rP+Ga1SjpK14GtLWvBMg2Bhl9mCP1ygn4mrFRWvBNUwXgsEiC8gB6C1SUUuizCXR3UgCgYtMANACUgIW1NorAud1cr1KqWt5m2tSSyVW2qtbmYXfDeqOeNEgLaOHJIK+zqtu+tj7hV1cMHH1uthYkoF/gd9IHCL9IZGAuFQnxW1AqEq2mbavUK5RWey8+e/8A1yf5R/GltNf4iP0Z5hBsiXFzy5F0MjZmPIeI9evurg+zK2WUcz2pWvg3Wxd0oILErxJB9ZunoOQro16aMezoV6eMVyaBRWrhIvSS6OqBhQAUAFABQAUAFABQAUAFABQBw4BuDypojLDWGeU7Q2S2IxU4wsXgViNNFuLBtTpqQdBWlTwuTzlumlZa/bXBoPk6hVeKrR5ZkIvmHiykaDXkLiq7eTb6ZXGOVJco216rOpuZxBh1QWVQo7AWFQjFJcE1FR6Q7TGFAsBegYXoAL0CCgYXoEFAwvSAL0wC9ABegAvRkBGFAn0M4bCpGuVFCjsPxp5Iwio9IBhVz8TKM9subrluDY9+VJseyKluS5Hr1DklkxsG3MbOHmgSMxKxAQ3zsB2tpeskbrbOY9GKFtk+Y9Ftt7bbQ4ZZAtpHyhUYa5jzBHlrVt17hDPkuttcI5G8Jt5pMC2IAGdVa46Bl8qUbnKvcuwhdur3FZs7ebEZ8PxREyYjRcl8y8hdgfUVVDUybX3KoXybX3JuE2tiZmxKRiPNE4VM17WJa9/PQVZG2cspE1ZN7seBnYO1sZNKwIhyRvkkte/X2fhRVbbN4YqrLJPDOt4N6WgxKRKAUGUynsGa1h5ga+8UrNQ42bQsv2zUSdt7bDxS4ZUylZpArX7EgafGrLLdsopeSydm2SS8i727VfDwq8eW5cL4hpY350ai1wjlBdY4Ryhvd3aM8rtxHw7qB/ZEkg30vcVGmyc+yNVkpvk62zteSDEQAheDKcpNjcNew17aj4Gnba4SS8DtscJJeCLHt+V3xZULwoFOU2Ny4HXy0PxFKN8m5Y8CV0nux4Iuw9vYmZ47vhsrHVLtxLDnZe9gaqp1FknzgrqvnKWHgizb14kGZhwckLlSpuHYZrDKOv8ApUXqZ5ZF6ieWWu29rYlIVxEQjEfDVmDXzBmtpYetXWWWKCki2yyajuQ1NtjFR4NsRIIrnIY8t+TlQcwPXWk7bI172L3Zqvcx3d3auImkAeTDMuXMVQsXGmmhHc06LpTfIU2yk+cGl1rT8jTyY3CbLx2HV4YOEUZiyyE6qD3UjU+6saqur4iZIQtjxHol7Z2FNiZYs8mVI1vnU2Yy6eIL05CpW6edjWWSspnOSUnwR8Fu5NEmKhVg0cq+Altc5FjmFtL9/KowolCLSCNEopxXRY7v7txwrGzRrxlXVrlgG6lb6D4VZTSopZXJOqhQSz2dbv7KkhmxLPa0rhksb6DNzHTnUq63GTYVQcZNibubLkhbEM9vpJMy2N9NefbnRVXKLbFVCUd2Sml3Rlm40kshWR2JVVPgIA8AbTv+FZ3pG8ybKvw7m22x7G7GxTR4U2QywG5uxscpGU39wqU6p7Y47Q5VWNR+w9tjZuKxOHySLFxBIGABOXKB1PrUrK7ZxWR2QsnDBO3ewcsbMHgw8Skc4uZPmLVOqMo9osphJdod3p2UcRAVWwcEMhOniB7+l6nfDfEd9XuR47IuythtFgnhNuLIHzG9xma4Gvpaq66XGpryyFdTjXt8kDYGxsRA0d4MN4dGkBPEsb5je3OxtzqFFMo+EQqqlB8ohT7nStxX8HE4ueO5upUm5VtNKrelk8srenlnJpNtYGSbBtGAokZV0v4QQQSAe2laba3KraapwcobRra+yZJMAIFy8QLGNTpdCpOtvI0p1OVOwjZU3XsQ1u7s6aJxmw+GRctmeP2zblfTqQKjRXKD6QqoSh2kaStXP0NGDObPlxcqtIssNg7qEaM8kcqLuG8u1XS2p4MdUr5rdlfsTcNtUvhpJcuV4w4ZednQG4v1GlQaWSyNzlW35RFwKYySNH+cwjOoa3APXUi/EqT2rwV1u6UVJyX9v9mgTkL1WbEVuJxjLioYhbK6SM3e6cO1j/iNSxwUym1Yok/ENZSewJ79O3WopFs20uCjxW0JkwPFNhNlW9xoCzqvs37HlU8LODNKycas+STh8PigwL4iJlB1AhIJHUBuIbfCh4+g4K3KzJf2/wBjpxbfOhFplMRflrmzW50scE/cat2/YTaONZJsMgtaV3VtNbLEzix6agURWUxW2SjOC+r/AMETGT4hsU0MUiRqsSSeKMuSWZwRfMPsimsYyQnO2VrhFpYWeh/Y+OkZ5YpcpeEr4luFYMuYGx5HyqMkvBOqyTbUucEWCfEYgu0UiRRqzIt0zs2XQsdRYXvpUnhdlUZWzbcXhEzY2OdxIkgAlhbI2W+U6BlYX5XBBtSaROq2TjLPaKrZ+KxkkHHEsRHj8BjI0VmW3EDaaDtUmlnBVGd2zflMnYzazHBrPHZWcRkZhmsXZQbjra5pRj8iyy9+yprvgew2HxWYF8REy9VEJUkdg3E0+FD2/QcPeb5kv7f7LLKfKocfQv8An9UZfYe3YIo3RpFziWU5Rq36RrWUc6tnHLMenujCvBJwEDjC4h3Uq03EkynmAVsoPnYCovsdcWqpN+Sq2PJs1UiYvGJAEJ8be3YdL96byQodKil5NupuKrOiZ3beNSLGYZ5XVF4cwuTbUmKwqa6MlksWJvot8BtKKcExSK4XQ5Tex7VE0wnGXRX76W+Zy35eG/pxFv8AdTj2Z9X/AA2n0Q9lybOWVeC8fFOi2diSTpaxNN5FU6U/iSdpYgQ4uOWTSNozHm6K2bMAx6XpJZQTajcpv6HEmLTEYvD8Jg4hLu7DUDNGUC37+K/uppYTIzmrLobfHP8A8Yxj9n8bGyjiSRkYaOxjdkN88vPKfEPKmnwRsqc7pNZXxX+SRullVHjItMjWmuSSzdJMx1IIsaTJ6RbYuPkZ2JtKPDq8MziNkkcjNpdWYsGBPMa0NZI02KGYyJG75ztiZwCElcFL6XVEVM3obE0MdOXvl9Su3b2QZcMpM8oRi90UgLbiNcA2uPjTlLkro0+6PLLDemFEwRSwCLw1tyAUOot6WohzIt1UFGnavqv+yPsiTZyyrwHj4p0WzsTcjkATSeQqdKl8ezT3qJqygyDtSyG1fQXLQS8YE4Y7CnlkdkfoLakSEKCnkTSfYoUCkCil0IVBoQNJrDARjtTyG1fQGQHQ60lwDSfYiRAcgB6C1AKKXQuWgMc5DKKMhg5aFTzAPqL08icIvtHVqQ0sLAWtQGEGWgbSfYcMdqeSOyPeBctIeELQMKACgBL0AF6AFvQAl6AFvQAl6AFvQByzW1oAjHaEY+tQANjh2b4U8MMnMExZ9fhSDJIxHst6GgMkXZWKzLlPtLp7uhoAn0AFACUAITQBTbRafiqyKeGmhF7Fyw55bWIGnXmTVEnPPBTLdng4U4jhEOMzZ06AeGyM9rHlfMKfzaF82RZlxRsGLaEHMoANjwc4FufOT/LVb3ie8JXxdyqqQpVzfS5Yh8tr+ybhevWjNvQvzR2I4kHwgkEhczjUKqIQxHmc627kU07Ehr3BcHPi+AzSL4866KviCeHMQp528VufKiMrNmcAnZtyJgo5mMrszZ1QIo5ANkDXtyvci/8ApTiptZY4xm1ljP8ASlBZM7HIFAcDXLHcMR3zMR55ag/dXRCXuLotcCZDh7zWz2a+ltLm2npar692PkXV7sclbFz0Pw/0NWxXyRN9cHiUeLmfESAzzBUaRmIkkFlQsbaHTtfpXZmoqpNLk5ScnY+eB3D7TaYlIpMSj2JQ8eV7gZmsVHUiwvy8N6g6p1pSlh88limp8Js2HyN42WSXFcSSSS0S2DuzW1a9gTVfqNcVFNEtHJuTybyEWPUW/nWuZk6CeEW2DlJOpuLdf3UATKAIm1QxhkCXzlGC253IsCKjLojLrgp1adNEViCoIJ+0C+YEM5I0CAa9TVHzTwiv5J8DWLmxKcyxHhW9kIObKLjqWDE6crAVF+4iLc0KHxubkSoUkAhBmPiy5m6N7PIW0p5tF+aPYH52SuckC4vouoLSXv6KE+NSirM8ko+5nkSVJgXKpLnze0GGXhlxoqFrXy8tKT35D5iL88sTcggGwsmtkUi/qxIP6ppt2YD8zAswxevUFT4bLa5WTTv0jHPqaPzEDVhzmxS3ADELIALBBePsPsgd9b26VDFngjmxHK/OwbKpUa9Ey+IXJ75g5OnKw86kvcXQ/wAwt8MknBIe5fxgXte2ZgnLT2ctXxzjkujuxyQUwcn2T8R/41ZFpPkb5R48u5e0FnaQYQsCz6EpYoxItz00OnY2NdSd9U6tjeDm+zZGe5Id/wBy8YoJiwLhmBF3kjcKDcEKOpy5fEdRY96r92M8Kc8pfYn7Uo8xian5Kt2sThZMQZ4TGHjVVuVNyCdNDUdbfCyKUSemqlGTbNx82bnlP8+VYOjWyVg4iGuQeXM0iROo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sp>
        <p:nvSpPr>
          <p:cNvPr id="96263" name="AutoShape 14" descr="data:image/jpeg;base64,/9j/4AAQSkZJRgABAQAAAQABAAD/2wCEAAkGBxQTEhUUExMVFRUVFxwWFxgYGBcYGRwVGBcYGBYUGBQYHTQgGB4lHRoXITEiJSkrLi4uFx8zODMsNygtLisBCgoKDg0OGxAQGywkHyQsLCwsLCwsLCwsLCwsLCwsLCwsLCwsLCwsLCwsLCwsLCwsLCwsLCwsLCwsLCwsLCwsLP/AABEIANAAiQMBEQACEQEDEQH/xAAbAAABBQEBAAAAAAAAAAAAAAAAAQMEBQYCB//EAEcQAAIBAgMGAwMIBgcIAwAAAAECAwARBBIhBQYTMUFRImFxMoGRBxQjQlKhsbIzcnPB0fAkNENigpLhFRY1U6LD0vFUY8L/xAAaAQACAwEBAAAAAAAAAAAAAAAAAQIDBAUG/8QAMREAAgIBBAEDAgQGAgMAAAAAAAECAxEEEiExQQUTIlFhFCMycTNCgZHB4TSxFVKh/9oADAMBAAIRAxEAPwDU7Y2jLBtGWRAWVApdemQgX9PWtCjmBwbrZV6lyj4LbauMWTF7PdGJVs5+4aH0qEY4TNN1qnfW49Mst9McYsMwX2pCI1/xc/uvUa1yX66zZVhdsrtxpXjabCynxxkOPRgLge/8alas8lPp8nByqfgrt8cTLHj0eG5ZIg+UXsVDPmBHUWqVazHBRrrJR1Kce0h3ejaiz4fCyRm2aYAi/I21U0Rjhsnq71bXCS+qyXu82wo5g0rM4ZIzbK1h4bsLj1quMsGrVaaNicn4RSbkbCSSKLEMz51ckDNp4WsNPdVlkzJ6fpYNKzPki7fETbRcYiRkj4Y1BI8VhYfj8KcW1Dgr1GyWqam+C+3ZwuHUSPhZGk0ym5JAI1HMVXOTbWTbpqa4RlKp5Mjs4YWXOcbK64gsdSTYdunTWrHKX8pzKo1TcveeJHoewYgsCKJTMLaSGxuL+XaqZ9nc0ySrWHksaiXY5FoGFABQAUAFAGQweFLbSxGZCUaK1yDlN8vhvyNWt/HBzIUt6mW7plRHsOTD4+BVDNCHLIdSFDDxAnp0qe9OODL+GnVqYpdFlvDg5MVjY4hnRIlz58umc2OhOhOg++owkoo06qp33KPhDE+zJcJi4Jc8k4c5JGK3IGgF8vTW/wDhp7lKOCE6ZUXKS5TJ2NgY7VibK2Xg2LWOX6+l+VQTxEssg5auLxxgod5d33hnUxKxheRXygEhXvroOQt+NWRsWOTJqtLOE1t6zk9A2kLwyWHNG/KaoXZ2Lea3+xTbhRsmDRWUqczaEEH2j0NSn2ZvTouNW1ryUu1W4e0nkkw7yxmMLZY84vZe4t0NWR5jhMzXfHUbpRyjQ7C2ikmdYsO8OUXs0YjBJ6DuarnFp8s20WqSajHGCixu3Y2zpicCwl1AATNf7JD2vVkYvwzJbdFpqdeWWu4eCkiw1pFKlnZgp5hT3HxPvqux5Zo0EJQrxI0lQNuQzUDfAw2LUSLHrmZSw9FIB/EUs84FnnA/ehvAxaYBQBzagAtQHAWoElgLUAwtQPHOQtSyxfuLamhnDOBa5tc2HrSkxZwJDKGFwbjv6EimnnoMJ8jlA/2EtRkTSIW09opAmdz1AtcAnUDS/O3P3VCc9vZCc1Bci4LaaSxlxdVUkNmBUi3cHkLWPoaIzTWSUZJrJXbVxkpaP5uyMJI2YX1XQowbTnpoP1hVdkpZW0qnJ54I6l5sTEyyZM2HLWCgsAWS4zHTn5VHDlJP7C5lLP2H8RtoxuY1Kvw8obM30jE2uEUDUga1L3MPBNz5wX4NXlotABagAoALUAFqACgBKAEagPBTYiRmMObLcSOTlNx4EcD0Oov51TJ5wVSzwLgcakOHizk3K5rAFj9pmsByF+dKE0khwklFFi+JHDMgN1C5r9xa9WuXGSTlxlGKwm8UhJYPfM6M2nJPCWRF7AZrt/dNYYXyyYoXSyPbbgllxmXh3XQobg/R2UOQOmrm562AqU9054HNOVhY7wwkFgoGWXIxvexZCAU06kZdOuUirLYvGF0XWRb4HNl4ORGjVlP0SmMPplMZII0vcN4VW3rRXF9PwOEX0/B2sIgmVmZQhZkQ3N/pGzcK1raNcg35aVL9MsgvjI6xawriABK0cktgypbxc8pbwnKTrrpem9u/hhLbv7LxR0q8vOqACgAoAKACgAoAgY7HiOSFD/asV+CM37qaWUUztUZxT8lftjHvEzoDcyoOD+19gr+Vvcaz2yae0dkmngZj2ZJEfCpdCzDQjMA8SKzXP95T8ahGMo4wRjGS6Of9mz/RuwN1UxMiSAXXw2cNbS9tRfrzo2S4yGyXBYxYtIlEbAoVAAUBmuLaBDbxdvdV0ZYXJLcorDG8JhXVM/CVndmZlNgQraKoPSyhQRUVHEeEKMMLOBdk7LyO0hQJcBVUHNZRrqx/AaC1OEHuyxxg85ZO2hE7RlUfIxt4iL2Fxcjzte3napTi3EnJcGcwiWicRkhZ5xGpuSSosJHv3YK5v51njlRf3ZRHp/dneKwSCORxyjmAj1NlAMYe1/MMPjTlGLWfuEoRxn7nWLw7JjI+GFIZi5U5i1yLPKT9UKLKv61DT9xYE0/cWDU1qNQUAFABQAUAFAAaAMFvxj8mMwo/5ZEh9C4Fvgp+NX1x+LOPrrtt8F9DcNErWJAJGo8jyuO1Z3FNnWWJcjlqZIKMCQlGMDAUAxaAI2PiLxuitkZlIDc7X0vbrUZRbRCWGtuSsw27wWNU40py5cputlKnwlVtYdvQmqVTwuSEaMLsnf7LXg8G5y9+t73Jv3J199WbFjBPYsYHYsCiu0gHjewY9bDQDyFSUUnkkopPJKqQwoAKACgBL0kAXpgFDD9zyPffEZ8ZJb6tkHuA/eTWytYhg8x6hPOob+h6fsbEcSCJ/tIp+4VkkuT0NEt1af2JtLBcxnGMQjEcwpI9QNKcVyQsbUW0eVDfHGf83/pX+FavbiebfqN2ey33T3jxE2KSOSTMrBrjKo5KSOQ7iq5wSWTTodbbbaoS6Nntra8eGjLyHyUdWPQAVTCLZ17740xyzy7E7xzNiPnAazD2R9UL9i3XzrVs4weclrZuzej0rd3bqYqO40ce2nUH94rPKGD0Gl1Mb48dlwKgauhaAEJoGFAC0CENAGd3y2982iyqRxXBC+Q6ufT8ashHLMGu1XtQwu2U+4O8Jb+jysS3ONjzI5lSe/X/ANVKyGOTN6drXL4TNyapR15dHiO1JC00rHmZG/E1uj0eRvlunJno2520UTAxtK6oAWUFjYaOQBes04vdwd/RWxVCcmWv+8WF/wDkRf51/jUNjL/xlP1FbakMqSCOVHIQkhWB0sddKEuRytrlCW1+DxheQrYzyfk0G4n9di9H/I1V2fpNnp3F6I28+0HlxEmc3yMVUdAAbaDv506lwV6y2U7Gn0mVNqsZlJWzMc8MiyRmzA+4jqCOoqM48GiiyVdi2HtsLXUHuKxs9bHlI7pDI02MRXVCwzP7K9TYXOnpUXLki5cj96MjyLUhkTamPSCNpHNgo+J6AU0ssrttVcXJnjm1doviJWkfmeQ6AdFFa4xwjyd1ztk5MjRuVIZTYqQQeoINwRUsFUZ7Xk9b3W22MVDc6SLo487e0PI1klHDPUaXUq6v7o8p2h+kk/Xb8xrWukeau/WzRzf8IT9sfzNVb/WdB/8AE/qZWrPJzDV7ge1iP2JquzwdL07uf7GTXkKtZyzQbif12L0b8jVTZ0bvTf4yKzbP6eb9o35jVkY/FFGp/iy/ch0ylcvBabM2BiJiMkTW+0wyr8W5+6ouaSNdGktlNNLg9Txu1ocOo4siqbcubH0Ua1zrLoQfLPTe5GEVuMdtnfp2uuHXIPttq3uHIVgt1uf0GK3Wf+o/8n2EaSSTEyEsbZFJ1uT7R+Fh7zU9HFybmyejTbcmbm1bdptO6sJGC+VCQ/QLfwnOSO5GSx+8/GrqkcT1aTSSMHWnJxPsFA0smm+T6QjFgAmxRrjvaxH8+dVWnR9Ok/cwigx/6WT9dvzGrI9GG9PezRS/8IT9sfzNVWfmdB/8P+pmooWY2VWY/wB0E/hVrwjmxhOT4Rs9x9lTIZy8TqGjyrmGW57a1TZJcHX9P09kd2V2iBBuJiLeJo0/xE/gKbviUw9Ms/meC42Ju/HhJlmkxUfhB0uADdSOZPnVFmog/Jr0uiVE1JyRGxeG2YHZ3maQsxbKpJGpvoUH76pevhFYyOel0+9ybGxvJhIf6vhAT9prD7zc1ln6j9Casor/AEx5K3aG92Jl0ziMdkFv+o61knq5yIT1M3wuCjZiTckknmTz+NZXLd2UZz2d4aBpHVEF2Y2A8zRXHc8BCO54PZNj7PWCJI1+qLE9z1PvNd+qtVx2o7dcFCOETbVYTCgDAfKjzw/pJ/26vpOJ6v8AymFq84gU0NGk+T8f0wfqN+FVWdG/02MvcyTV3Mcs8mIkSFCzHmCbEk8+QquV8YGn/wAdKUnKb4JrbXwEEIgUNiFRiwuARmuT7RAHWsE9dBM1L8PXDYuSDLvw4FoIIox53P3CwrLP1CT6I/iscQiVmI3pxb85iP1QF+8C9Z5amx+SqWpt8MrpsdK/tSO3qxqlzm+2QlOT8kaovL8kMvyFRwAU+QFoASjAM9B3C2DkHziQeJhaMHop+t7/AMK6ujowtzOnpKdq3M2tq3m0WgBKAMB8qPPD+kn/AG60UnE9X/lMPGhJAAJJ0AFWt4OLGLk8JZNTs/dEKvFxknBT7NxmPlfp6DWs9mojBZbOpp/T2vlc8IexO9UcS8PBRBB9thqfOx195rk3+obuImt3RrW2pf1M1jMfJKbyOznzOnuHIVhnbKXkzynKXbI1UoiuBaYBQAUAFABQAUDCmhYNTubu3xmEso+iBuo+2R/+a2aXTOfyl0bdPptz3S6PSGIVbnQAfACuuuOEdLiKOka+o1BoaGnlZR1ejA8BQIxu/mzJMRLhkiW5tJc9ALx6k1bXLCOX6hp5XSiokB58Ns4ZYwJsTbVjyX9w9BrWLU65LhEYRq00cLlmV2htGSds0rlj9w8gOQrkTtc+WUTtnPsi1TggFABTAKACgAoAKB4CgQhpp8iya/dbdBpCJZwVj5hDoW8z2HlW/T6Xc90jfRp88yPRIkCgAAADQAcq6iilwjo4xwih3ww8zxZYGfM5yFQFsQeZLEeGw63qcMZ5MWujY4Yr7HN04pVhAnZy4upVgtly6ALlHiFra3onhvglpFONeJ9l1c0uC7Mjs1BFxjN896OHeGE/SfWb7IPQef4Vg1Wp2rETBqNQo/FdnnpN9TqTzvrr61y3JyeWc/L8hQIKACgAoAKACgAoDAVFSDkm7M2VNO1okLdzyUerHSr66ZWPgshVKx4N/u/udHDZ5LSSc/7oPkvX1NdOrSxjy+zo1aWMOy+2jjkgTO+bKOZCs1vUKLj1ral4RfZYoLkykO+sXzpyXPAMahTlb276+G19b/dVrraRzI+ow977GuwWKWVA63seWZSpI9GF6qOpCaksokAUiXAUBwUm9m2fm0JI9tvCg8+p91Z9Rb7cOOyrUWbI5PJmck3JJJ1JPU9TXElJt5Zxm8vLEpZIsKORhSAKYwpZFlBTGOwYd3NkVm9AT+FSjXKXSJRrk+kXWA3PxMh1Thr3cgH/ACjWtMdHNl0dJN9mp2XuNCljKTKex0X4DnWynRRj2bKtJGPZqYIFUAKoUDkALD4Ctiio9GpRS6HLUxjWIvlNhc2Nh38qa7IWLMcGHw+5siFJrq0ofO0emW17lQe4q52Z4OSvT3GW/wA/Q2006ooLHKLga92NgPjVPb4OtvUYpvgfpE/AUCPLd+8fxMUVB8MQyj15sf57Vx9ZZusx9DlauxuWDOWrE+DLzjgtNn7vYibVIjl7tZR9/OtENNZPouhp5yNBhfk+c/pJgO4UE/ef4VpjoH5ZpjoX5ZZRbgwD2nkb3gfuq9aCC7LVooIkpuPhRzDn1c/uqX4Ksn+ErH03Owg/sb+rP+Ga1SjpK14GtLWvBMg2Bhl9mCP1ygn4mrFRWvBNUwXgsEiC8gB6C1SUUuizCXR3UgCgYtMANACUgIW1NorAud1cr1KqWt5m2tSSyVW2qtbmYXfDeqOeNEgLaOHJIK+zqtu+tj7hV1cMHH1uthYkoF/gd9IHCL9IZGAuFQnxW1AqEq2mbavUK5RWey8+e/8A1yf5R/GltNf4iP0Z5hBsiXFzy5F0MjZmPIeI9evurg+zK2WUcz2pWvg3Wxd0oILErxJB9ZunoOQro16aMezoV6eMVyaBRWrhIvSS6OqBhQAUAFABQAUAFABQAUAFABQBw4BuDypojLDWGeU7Q2S2IxU4wsXgViNNFuLBtTpqQdBWlTwuTzlumlZa/bXBoPk6hVeKrR5ZkIvmHiykaDXkLiq7eTb6ZXGOVJco216rOpuZxBh1QWVQo7AWFQjFJcE1FR6Q7TGFAsBegYXoAL0CCgYXoEFAwvSAL0wC9ABegAvRkBGFAn0M4bCpGuVFCjsPxp5Iwio9IBhVz8TKM9subrluDY9+VJseyKluS5Hr1DklkxsG3MbOHmgSMxKxAQ3zsB2tpeskbrbOY9GKFtk+Y9Ftt7bbQ4ZZAtpHyhUYa5jzBHlrVt17hDPkuttcI5G8Jt5pMC2IAGdVa46Bl8qUbnKvcuwhdur3FZs7ebEZ8PxREyYjRcl8y8hdgfUVVDUybX3KoXybX3JuE2tiZmxKRiPNE4VM17WJa9/PQVZG2cspE1ZN7seBnYO1sZNKwIhyRvkkte/X2fhRVbbN4YqrLJPDOt4N6WgxKRKAUGUynsGa1h5ga+8UrNQ42bQsv2zUSdt7bDxS4ZUylZpArX7EgafGrLLdsopeSydm2SS8i727VfDwq8eW5cL4hpY350ai1wjlBdY4Ryhvd3aM8rtxHw7qB/ZEkg30vcVGmyc+yNVkpvk62zteSDEQAheDKcpNjcNew17aj4Gnba4SS8DtscJJeCLHt+V3xZULwoFOU2Ny4HXy0PxFKN8m5Y8CV0nux4Iuw9vYmZ47vhsrHVLtxLDnZe9gaqp1FknzgrqvnKWHgizb14kGZhwckLlSpuHYZrDKOv8ApUXqZ5ZF6ieWWu29rYlIVxEQjEfDVmDXzBmtpYetXWWWKCki2yyajuQ1NtjFR4NsRIIrnIY8t+TlQcwPXWk7bI172L3Zqvcx3d3auImkAeTDMuXMVQsXGmmhHc06LpTfIU2yk+cGl1rT8jTyY3CbLx2HV4YOEUZiyyE6qD3UjU+6saqur4iZIQtjxHol7Z2FNiZYs8mVI1vnU2Yy6eIL05CpW6edjWWSspnOSUnwR8Fu5NEmKhVg0cq+Altc5FjmFtL9/KowolCLSCNEopxXRY7v7txwrGzRrxlXVrlgG6lb6D4VZTSopZXJOqhQSz2dbv7KkhmxLPa0rhksb6DNzHTnUq63GTYVQcZNibubLkhbEM9vpJMy2N9NefbnRVXKLbFVCUd2Sml3Rlm40kshWR2JVVPgIA8AbTv+FZ3pG8ybKvw7m22x7G7GxTR4U2QywG5uxscpGU39wqU6p7Y47Q5VWNR+w9tjZuKxOHySLFxBIGABOXKB1PrUrK7ZxWR2QsnDBO3ewcsbMHgw8Skc4uZPmLVOqMo9osphJdod3p2UcRAVWwcEMhOniB7+l6nfDfEd9XuR47IuythtFgnhNuLIHzG9xma4Gvpaq66XGpryyFdTjXt8kDYGxsRA0d4MN4dGkBPEsb5je3OxtzqFFMo+EQqqlB8ohT7nStxX8HE4ueO5upUm5VtNKrelk8srenlnJpNtYGSbBtGAokZV0v4QQQSAe2laba3KraapwcobRra+yZJMAIFy8QLGNTpdCpOtvI0p1OVOwjZU3XsQ1u7s6aJxmw+GRctmeP2zblfTqQKjRXKD6QqoSh2kaStXP0NGDObPlxcqtIssNg7qEaM8kcqLuG8u1XS2p4MdUr5rdlfsTcNtUvhpJcuV4w4ZednQG4v1GlQaWSyNzlW35RFwKYySNH+cwjOoa3APXUi/EqT2rwV1u6UVJyX9v9mgTkL1WbEVuJxjLioYhbK6SM3e6cO1j/iNSxwUym1Yok/ENZSewJ79O3WopFs20uCjxW0JkwPFNhNlW9xoCzqvs37HlU8LODNKycas+STh8PigwL4iJlB1AhIJHUBuIbfCh4+g4K3KzJf2/wBjpxbfOhFplMRflrmzW50scE/cat2/YTaONZJsMgtaV3VtNbLEzix6agURWUxW2SjOC+r/AMETGT4hsU0MUiRqsSSeKMuSWZwRfMPsimsYyQnO2VrhFpYWeh/Y+OkZ5YpcpeEr4luFYMuYGx5HyqMkvBOqyTbUucEWCfEYgu0UiRRqzIt0zs2XQsdRYXvpUnhdlUZWzbcXhEzY2OdxIkgAlhbI2W+U6BlYX5XBBtSaROq2TjLPaKrZ+KxkkHHEsRHj8BjI0VmW3EDaaDtUmlnBVGd2zflMnYzazHBrPHZWcRkZhmsXZQbjra5pRj8iyy9+yprvgew2HxWYF8REy9VEJUkdg3E0+FD2/QcPeb5kv7f7LLKfKocfQv8An9UZfYe3YIo3RpFziWU5Rq36RrWUc6tnHLMenujCvBJwEDjC4h3Uq03EkynmAVsoPnYCovsdcWqpN+Sq2PJs1UiYvGJAEJ8be3YdL96byQodKil5NupuKrOiZ3beNSLGYZ5XVF4cwuTbUmKwqa6MlksWJvot8BtKKcExSK4XQ5Tex7VE0wnGXRX76W+Zy35eG/pxFv8AdTj2Z9X/AA2n0Q9lybOWVeC8fFOi2diSTpaxNN5FU6U/iSdpYgQ4uOWTSNozHm6K2bMAx6XpJZQTajcpv6HEmLTEYvD8Jg4hLu7DUDNGUC37+K/uppYTIzmrLobfHP8A8Yxj9n8bGyjiSRkYaOxjdkN88vPKfEPKmnwRsqc7pNZXxX+SRullVHjItMjWmuSSzdJMx1IIsaTJ6RbYuPkZ2JtKPDq8MziNkkcjNpdWYsGBPMa0NZI02KGYyJG75ztiZwCElcFL6XVEVM3obE0MdOXvl9Su3b2QZcMpM8oRi90UgLbiNcA2uPjTlLkro0+6PLLDemFEwRSwCLw1tyAUOot6WohzIt1UFGnavqv+yPsiTZyyrwHj4p0WzsTcjkATSeQqdKl8ezT3qJqygyDtSyG1fQXLQS8YE4Y7CnlkdkfoLakSEKCnkTSfYoUCkCil0IVBoQNJrDARjtTyG1fQGQHQ60lwDSfYiRAcgB6C1AKKXQuWgMc5DKKMhg5aFTzAPqL08icIvtHVqQ0sLAWtQGEGWgbSfYcMdqeSOyPeBctIeELQMKACgBL0AF6AFvQAl6AFvQAl6AFvQByzW1oAjHaEY+tQANjh2b4U8MMnMExZ9fhSDJIxHst6GgMkXZWKzLlPtLp7uhoAn0AFACUAITQBTbRafiqyKeGmhF7Fyw55bWIGnXmTVEnPPBTLdng4U4jhEOMzZ06AeGyM9rHlfMKfzaF82RZlxRsGLaEHMoANjwc4FufOT/LVb3ie8JXxdyqqQpVzfS5Yh8tr+ybhevWjNvQvzR2I4kHwgkEhczjUKqIQxHmc627kU07Ehr3BcHPi+AzSL4866KviCeHMQp528VufKiMrNmcAnZtyJgo5mMrszZ1QIo5ANkDXtyvci/8ApTiptZY4xm1ljP8ASlBZM7HIFAcDXLHcMR3zMR55ag/dXRCXuLotcCZDh7zWz2a+ltLm2npar692PkXV7sclbFz0Pw/0NWxXyRN9cHiUeLmfESAzzBUaRmIkkFlQsbaHTtfpXZmoqpNLk5ScnY+eB3D7TaYlIpMSj2JQ8eV7gZmsVHUiwvy8N6g6p1pSlh88limp8Js2HyN42WSXFcSSSS0S2DuzW1a9gTVfqNcVFNEtHJuTybyEWPUW/nWuZk6CeEW2DlJOpuLdf3UATKAIm1QxhkCXzlGC253IsCKjLojLrgp1adNEViCoIJ+0C+YEM5I0CAa9TVHzTwiv5J8DWLmxKcyxHhW9kIObKLjqWDE6crAVF+4iLc0KHxubkSoUkAhBmPiy5m6N7PIW0p5tF+aPYH52SuckC4vouoLSXv6KE+NSirM8ko+5nkSVJgXKpLnze0GGXhlxoqFrXy8tKT35D5iL88sTcggGwsmtkUi/qxIP6ppt2YD8zAswxevUFT4bLa5WTTv0jHPqaPzEDVhzmxS3ADELIALBBePsPsgd9b26VDFngjmxHK/OwbKpUa9Ey+IXJ75g5OnKw86kvcXQ/wAwt8MknBIe5fxgXte2ZgnLT2ctXxzjkujuxyQUwcn2T8R/41ZFpPkb5R48u5e0FnaQYQsCz6EpYoxItz00OnY2NdSd9U6tjeDm+zZGe5Id/wBy8YoJiwLhmBF3kjcKDcEKOpy5fEdRY96r92M8Kc8pfYn7Uo8xian5Kt2sThZMQZ4TGHjVVuVNyCdNDUdbfCyKUSemqlGTbNx82bnlP8+VYOjWyVg4iGuQeXM0iROo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 u="none"/>
          </a:p>
        </p:txBody>
      </p:sp>
      <p:pic>
        <p:nvPicPr>
          <p:cNvPr id="96264" name="Picture 15" descr="C:\Users\Péchet\Desktop\inde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6038" y="0"/>
            <a:ext cx="1477962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5" name="Picture 17" descr="http://img.over-blog.com/210x300/1/31/34/34/frap23oct-web-nantes-capitale-vert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1643063"/>
            <a:ext cx="34290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6" name="Picture 19" descr="https://encrypted-tbn3.gstatic.com/images?q=tbn:ANd9GcThSHJmi6dIKsLpGypvIhkesnuf7Xsmqf221FDyfZqhQP9NbTJ_hbh0i0U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63" y="2000250"/>
            <a:ext cx="1500187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7" name="Picture 23" descr="https://encrypted-tbn3.gstatic.com/images?q=tbn:ANd9GcTCRzMykhWLaKGxAO2QQd7OdLIuMK0mUng0Nfqixu87KMEAygSUs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825" y="0"/>
            <a:ext cx="6429375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8" name="Picture 28" descr="C:\Users\Péchet\Desktop\images 44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00" y="3714750"/>
            <a:ext cx="17145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69" name="ZoneTexte 17"/>
          <p:cNvSpPr txBox="1">
            <a:spLocks noChangeArrowheads="1"/>
          </p:cNvSpPr>
          <p:nvPr/>
        </p:nvSpPr>
        <p:spPr bwMode="auto">
          <a:xfrm>
            <a:off x="8143875" y="4071938"/>
            <a:ext cx="785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900" b="1" u="none">
                <a:solidFill>
                  <a:srgbClr val="FF0000"/>
                </a:solidFill>
              </a:rPr>
              <a:t>GREEN-WASHING</a:t>
            </a:r>
          </a:p>
        </p:txBody>
      </p:sp>
      <p:sp>
        <p:nvSpPr>
          <p:cNvPr id="96270" name="ZoneTexte 21"/>
          <p:cNvSpPr txBox="1">
            <a:spLocks noChangeArrowheads="1"/>
          </p:cNvSpPr>
          <p:nvPr/>
        </p:nvSpPr>
        <p:spPr bwMode="auto">
          <a:xfrm>
            <a:off x="428625" y="6143625"/>
            <a:ext cx="5643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 u="none"/>
          </a:p>
        </p:txBody>
      </p:sp>
      <p:sp>
        <p:nvSpPr>
          <p:cNvPr id="95264" name="Rectangle 32"/>
          <p:cNvSpPr>
            <a:spLocks noChangeArrowheads="1"/>
          </p:cNvSpPr>
          <p:nvPr/>
        </p:nvSpPr>
        <p:spPr bwMode="auto">
          <a:xfrm>
            <a:off x="0" y="5949950"/>
            <a:ext cx="9001125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>
              <a:defRPr/>
            </a:pPr>
            <a:r>
              <a:rPr lang="fr-FR" sz="1400" u="none" dirty="0">
                <a:solidFill>
                  <a:srgbClr val="7030A0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Notre-Dame-des-Landes : </a:t>
            </a:r>
            <a:r>
              <a:rPr lang="fr-FR" sz="1400" u="none" dirty="0">
                <a:solidFill>
                  <a:srgbClr val="99FF33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l'aéroport « le plus écologique du monde » ? </a:t>
            </a:r>
            <a:r>
              <a:rPr lang="fr-FR" sz="1400" u="none" dirty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Pour parer les arguments des écologistes, </a:t>
            </a:r>
            <a:r>
              <a:rPr lang="fr-FR" sz="1400" u="none" dirty="0">
                <a:solidFill>
                  <a:srgbClr val="FFFF00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les pro ont fait valoir les performances environnementales du futur aéroport : </a:t>
            </a:r>
            <a:r>
              <a:rPr lang="fr-FR" sz="1400" u="none" dirty="0">
                <a:solidFill>
                  <a:srgbClr val="0066FF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aérogare basse consommation, </a:t>
            </a:r>
            <a:r>
              <a:rPr lang="fr-FR" sz="1400" u="none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 </a:t>
            </a:r>
            <a:r>
              <a:rPr lang="fr-FR" sz="1400" u="none" dirty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toiture </a:t>
            </a:r>
            <a:r>
              <a:rPr lang="fr-FR" sz="1400" u="none" dirty="0" err="1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végétalisée</a:t>
            </a:r>
            <a:r>
              <a:rPr lang="fr-FR" sz="1400" u="none" dirty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, </a:t>
            </a:r>
            <a:r>
              <a:rPr lang="fr-FR" sz="1400" u="none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minimisation des trajets pour l'embarquement...</a:t>
            </a:r>
            <a:br>
              <a:rPr lang="fr-FR" sz="1400" u="none" dirty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</a:br>
            <a:r>
              <a:rPr lang="fr-FR" sz="1400" u="none" dirty="0">
                <a:solidFill>
                  <a:srgbClr val="CC00CC"/>
                </a:solidFill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D'ailleurs, le bilan carbone de l'aéroport devrait être positif... en 2072.</a:t>
            </a:r>
            <a:r>
              <a:rPr lang="fr-FR" sz="1400" u="none" dirty="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fr-FR" sz="1400" u="none" dirty="0">
                <a:solidFill>
                  <a:srgbClr val="FFFF99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fr-FR" sz="1100" i="1" u="none" dirty="0">
                <a:solidFill>
                  <a:srgbClr val="FFFF99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( source : notre-planete.info )</a:t>
            </a:r>
            <a:r>
              <a:rPr lang="fr-FR" sz="1100" i="1" u="none" dirty="0">
                <a:solidFill>
                  <a:srgbClr val="FFFF99"/>
                </a:solidFill>
                <a:latin typeface="Comic Sans MS" pitchFamily="66" charset="0"/>
                <a:cs typeface="Arial" pitchFamily="34" charset="0"/>
              </a:rPr>
              <a:t> </a:t>
            </a:r>
          </a:p>
        </p:txBody>
      </p:sp>
      <p:sp>
        <p:nvSpPr>
          <p:cNvPr id="96272" name="ZoneTexte 23"/>
          <p:cNvSpPr txBox="1">
            <a:spLocks noChangeArrowheads="1"/>
          </p:cNvSpPr>
          <p:nvPr/>
        </p:nvSpPr>
        <p:spPr bwMode="auto">
          <a:xfrm>
            <a:off x="3071813" y="642938"/>
            <a:ext cx="42148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u="none">
                <a:solidFill>
                  <a:srgbClr val="FFC000"/>
                </a:solidFill>
                <a:latin typeface="Comic Sans MS" pitchFamily="66" charset="0"/>
              </a:rPr>
              <a:t>                 →  Heureusement que le ridicule ne tue pas !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4"/>
          <p:cNvSpPr>
            <a:spLocks noChangeArrowheads="1"/>
          </p:cNvSpPr>
          <p:nvPr/>
        </p:nvSpPr>
        <p:spPr bwMode="auto">
          <a:xfrm>
            <a:off x="250825" y="2286000"/>
            <a:ext cx="871061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>« Il n’est pas un crime, pas un truc, pas un sale coup,</a:t>
            </a:r>
            <a:b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>pas une escroquerie, pas un vice</a:t>
            </a:r>
            <a:b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>qui ne perdure sans le secret qui l’entoure.</a:t>
            </a:r>
            <a:b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>Exposez ces faits au </a:t>
            </a:r>
            <a:r>
              <a:rPr lang="fr-FR" sz="2000" i="1">
                <a:solidFill>
                  <a:srgbClr val="FFFF00"/>
                </a:solidFill>
                <a:latin typeface="Comic Sans MS" pitchFamily="66" charset="0"/>
              </a:rPr>
              <a:t>grand jour,</a:t>
            </a: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/>
            </a:r>
            <a:b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2000" i="1">
                <a:solidFill>
                  <a:srgbClr val="FFFF00"/>
                </a:solidFill>
                <a:latin typeface="Comic Sans MS" pitchFamily="66" charset="0"/>
              </a:rPr>
              <a:t>décrivez-les,</a:t>
            </a: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/>
            </a:r>
            <a:b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>tôt ou tard, </a:t>
            </a:r>
            <a:r>
              <a:rPr lang="fr-FR" sz="2000" i="1">
                <a:solidFill>
                  <a:srgbClr val="FFFF00"/>
                </a:solidFill>
                <a:latin typeface="Comic Sans MS" pitchFamily="66" charset="0"/>
              </a:rPr>
              <a:t>l’opinion publique</a:t>
            </a: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> les chassera.</a:t>
            </a:r>
            <a:b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2000" i="1">
                <a:solidFill>
                  <a:srgbClr val="FFFF00"/>
                </a:solidFill>
                <a:latin typeface="Comic Sans MS" pitchFamily="66" charset="0"/>
              </a:rPr>
              <a:t>Informer</a:t>
            </a: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> n’est peut-être pas la seule chose nécessaire</a:t>
            </a:r>
            <a:b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>mais c’est une chose</a:t>
            </a:r>
            <a:b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2000" i="1" u="none">
                <a:solidFill>
                  <a:srgbClr val="FFFF00"/>
                </a:solidFill>
                <a:latin typeface="Comic Sans MS" pitchFamily="66" charset="0"/>
              </a:rPr>
              <a:t>sans laquelle toutes les autres démarches resteront vaines »</a:t>
            </a:r>
            <a:r>
              <a:rPr lang="fr-FR" sz="2000" u="none">
                <a:solidFill>
                  <a:srgbClr val="FFFF00"/>
                </a:solidFill>
                <a:latin typeface="Comic Sans MS" pitchFamily="66" charset="0"/>
              </a:rPr>
              <a:t/>
            </a:r>
            <a:br>
              <a:rPr lang="fr-FR" sz="2000" u="none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2000" u="none">
                <a:solidFill>
                  <a:srgbClr val="FFFF00"/>
                </a:solidFill>
                <a:latin typeface="Comic Sans MS" pitchFamily="66" charset="0"/>
              </a:rPr>
              <a:t>       </a:t>
            </a:r>
            <a:r>
              <a:rPr lang="fr-FR" sz="1600" i="1" u="none">
                <a:solidFill>
                  <a:srgbClr val="FFFF00"/>
                </a:solidFill>
                <a:latin typeface="Comic Sans MS" pitchFamily="66" charset="0"/>
              </a:rPr>
              <a:t>Joseph Pulitzer</a:t>
            </a:r>
          </a:p>
        </p:txBody>
      </p:sp>
      <p:pic>
        <p:nvPicPr>
          <p:cNvPr id="97282" name="Picture 6" descr="ANd9GcRAzpL6DoiNB4kO1MS3M0L4pHtAsbcNhGY4Xuy7SsJKHg4c0JRA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1484313"/>
            <a:ext cx="21240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283" name="Picture 10" descr="ANd9GcT9FpedsNEbQf-T3K63MpsBeecEjXOqHg4QmMYLw3cpBS059VyPZ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75"/>
            <a:ext cx="889317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284" name="Text Box 11"/>
          <p:cNvSpPr txBox="1">
            <a:spLocks noChangeArrowheads="1"/>
          </p:cNvSpPr>
          <p:nvPr/>
        </p:nvSpPr>
        <p:spPr bwMode="auto">
          <a:xfrm>
            <a:off x="0" y="0"/>
            <a:ext cx="39639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chemeClr val="bg1"/>
                </a:solidFill>
                <a:latin typeface="Comic Sans MS" pitchFamily="66" charset="0"/>
              </a:rPr>
              <a:t>   </a:t>
            </a:r>
            <a:r>
              <a:rPr lang="fr-FR" i="1" u="none">
                <a:solidFill>
                  <a:schemeClr val="bg1"/>
                </a:solidFill>
                <a:latin typeface="Comic Sans MS" pitchFamily="66" charset="0"/>
              </a:rPr>
              <a:t>Mettre en lumière …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Picture 2" descr="https://encrypted-tbn2.gstatic.com/images?q=tbn:ANd9GcSHLko4oZn2CM2kx0cbmXnlQfza4DdeLav70PkNfSi4OgRsUu7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0"/>
            <a:ext cx="497522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06" name="Picture 4" descr="https://encrypted-tbn3.gstatic.com/images?q=tbn:ANd9GcQehIrOvNKyrB3nlZTO9CNzgN7EDyep8gjmp5VLB7dfGeMK1Hu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760788"/>
            <a:ext cx="4645025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07" name="Picture 6" descr="https://encrypted-tbn1.gstatic.com/images?q=tbn:ANd9GcQ3Yup0WveGfIomna-zvg2diFDwlPs-dJfK50_Lhlg4S-f1bDL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0"/>
            <a:ext cx="194468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08" name="Picture 8" descr="http://legraoullydechaine.fr/wp-content/uploads/2013/02/12-05-Notre-Dame-des-Land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13388" y="2500313"/>
            <a:ext cx="3536950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09" name="Text Box 6"/>
          <p:cNvSpPr txBox="1">
            <a:spLocks noChangeArrowheads="1"/>
          </p:cNvSpPr>
          <p:nvPr/>
        </p:nvSpPr>
        <p:spPr bwMode="auto">
          <a:xfrm>
            <a:off x="0" y="2852738"/>
            <a:ext cx="5500688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rgbClr val="FF33CC"/>
                </a:solidFill>
                <a:latin typeface="Comic Sans MS" pitchFamily="66" charset="0"/>
              </a:rPr>
              <a:t>   Il y a les « sans-dents » </a:t>
            </a:r>
            <a:r>
              <a:rPr lang="fr-FR" sz="1600" u="none">
                <a:solidFill>
                  <a:srgbClr val="FF33CC"/>
                </a:solidFill>
                <a:latin typeface="Comic Sans MS" pitchFamily="66" charset="0"/>
              </a:rPr>
              <a:t>de F.Hollande</a:t>
            </a:r>
            <a:r>
              <a:rPr lang="fr-FR" u="none">
                <a:solidFill>
                  <a:srgbClr val="FF33CC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FF33CC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33CC"/>
                </a:solidFill>
                <a:latin typeface="Comic Sans MS" pitchFamily="66" charset="0"/>
              </a:rPr>
              <a:t>   </a:t>
            </a: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et les </a:t>
            </a:r>
            <a:r>
              <a:rPr lang="fr-FR" b="1" u="none">
                <a:solidFill>
                  <a:srgbClr val="FF5050"/>
                </a:solidFill>
                <a:latin typeface="Comic Sans MS" pitchFamily="66" charset="0"/>
              </a:rPr>
              <a:t>« longues dents »</a:t>
            </a:r>
            <a:r>
              <a:rPr lang="fr-FR" sz="1600" b="1" i="1" u="none">
                <a:solidFill>
                  <a:schemeClr val="accent2"/>
                </a:solidFill>
                <a:latin typeface="Comic Sans MS" pitchFamily="66" charset="0"/>
              </a:rPr>
              <a:t>   </a:t>
            </a:r>
            <a:r>
              <a:rPr lang="fr-FR" sz="1600" b="1" i="1" u="none">
                <a:solidFill>
                  <a:srgbClr val="66CCFF"/>
                </a:solidFill>
                <a:latin typeface="Comic Sans MS" pitchFamily="66" charset="0"/>
              </a:rPr>
              <a:t>( </a:t>
            </a:r>
            <a:r>
              <a:rPr lang="fr-FR" sz="1600" i="1" u="none">
                <a:solidFill>
                  <a:srgbClr val="66CCFF"/>
                </a:solidFill>
                <a:latin typeface="Comic Sans MS" pitchFamily="66" charset="0"/>
              </a:rPr>
              <a:t>à l’appétit féroce et      </a:t>
            </a:r>
            <a:br>
              <a:rPr lang="fr-FR" sz="1600" i="1" u="none">
                <a:solidFill>
                  <a:srgbClr val="66CCFF"/>
                </a:solidFill>
                <a:latin typeface="Comic Sans MS" pitchFamily="66" charset="0"/>
              </a:rPr>
            </a:br>
            <a:r>
              <a:rPr lang="fr-FR" sz="1600" i="1" u="none">
                <a:solidFill>
                  <a:srgbClr val="66CCFF"/>
                </a:solidFill>
                <a:latin typeface="Comic Sans MS" pitchFamily="66" charset="0"/>
              </a:rPr>
              <a:t>   insatiable de certains intérêts corporatistes)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29" name="Picture 10" descr="http://www.terresacree.org/actualites/fichiers/images/2013-07/1373858651-v8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42862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330" name="Picture 2" descr="https://encrypted-tbn2.gstatic.com/images?q=tbn:ANd9GcTFhRS6rlTF2FpC9AiFtHgfaJB9ehMu2pgv7vwFPLYrREcUTSy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73488"/>
            <a:ext cx="3643313" cy="308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331" name="Picture 6" descr="https://encrypted-tbn1.gstatic.com/images?q=tbn:ANd9GcQ29LQzVXLloRA9_1rkXQRaFEZUPjiKRHfLampau1bVSuoV4Op1p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8" y="3571875"/>
            <a:ext cx="5357812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332" name="Picture 2" descr="https://encrypted-tbn0.gstatic.com/images?q=tbn:ANd9GcT896-9pAbVi9c10rRglFJTS-WXnU4JyeZBjT9AYbS5-yhIPLBYGw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43463" y="0"/>
            <a:ext cx="4300537" cy="322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3" name="Rectangle 7"/>
          <p:cNvSpPr>
            <a:spLocks noChangeArrowheads="1"/>
          </p:cNvSpPr>
          <p:nvPr/>
        </p:nvSpPr>
        <p:spPr bwMode="auto">
          <a:xfrm>
            <a:off x="357188" y="142875"/>
            <a:ext cx="3844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u="none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Sortons de l’ « </a:t>
            </a:r>
            <a:r>
              <a:rPr lang="fr-FR" b="1">
                <a:solidFill>
                  <a:srgbClr val="FFFF99"/>
                </a:solidFill>
                <a:latin typeface="Comic Sans MS" pitchFamily="66" charset="0"/>
              </a:rPr>
              <a:t>obscur</a:t>
            </a: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antisme » : </a:t>
            </a:r>
            <a:endParaRPr lang="fr-FR">
              <a:solidFill>
                <a:srgbClr val="FFFF99"/>
              </a:solidFill>
            </a:endParaRPr>
          </a:p>
        </p:txBody>
      </p:sp>
      <p:sp>
        <p:nvSpPr>
          <p:cNvPr id="99334" name="Rectangle 9"/>
          <p:cNvSpPr>
            <a:spLocks noChangeArrowheads="1"/>
          </p:cNvSpPr>
          <p:nvPr/>
        </p:nvSpPr>
        <p:spPr bwMode="auto">
          <a:xfrm>
            <a:off x="642938" y="2928938"/>
            <a:ext cx="3454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« dé-routes » ; entourloupes …</a:t>
            </a:r>
            <a:br>
              <a:rPr lang="fr-FR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VINCI-autoroutes</a:t>
            </a:r>
            <a:endParaRPr lang="fr-FR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908050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3600" smtClean="0">
                <a:solidFill>
                  <a:srgbClr val="FFFF99"/>
                </a:solidFill>
                <a:latin typeface="Comic Sans MS" pitchFamily="66" charset="0"/>
              </a:rPr>
              <a:t>Un peu de légèreté par quelques dessins</a:t>
            </a:r>
            <a:r>
              <a:rPr lang="fr-FR" sz="3600" smtClean="0">
                <a:solidFill>
                  <a:srgbClr val="FFFF99"/>
                </a:solidFill>
              </a:rPr>
              <a:t> </a:t>
            </a:r>
            <a:endParaRPr lang="fr-FR" sz="2000" smtClean="0">
              <a:solidFill>
                <a:srgbClr val="FFFF99"/>
              </a:solidFill>
            </a:endParaRPr>
          </a:p>
        </p:txBody>
      </p:sp>
      <p:sp>
        <p:nvSpPr>
          <p:cNvPr id="100354" name="Rectangle 2"/>
          <p:cNvSpPr>
            <a:spLocks noChangeArrowheads="1"/>
          </p:cNvSpPr>
          <p:nvPr/>
        </p:nvSpPr>
        <p:spPr bwMode="auto">
          <a:xfrm>
            <a:off x="0" y="5786438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/>
            <a:r>
              <a:rPr lang="fr-FR" sz="2800" u="none">
                <a:solidFill>
                  <a:srgbClr val="0070C0"/>
                </a:solidFill>
                <a:latin typeface="Comic Sans MS" pitchFamily="66" charset="0"/>
              </a:rPr>
              <a:t>Une image, un dessin parle souvent bien plus</a:t>
            </a:r>
            <a:br>
              <a:rPr lang="fr-FR" sz="2800" u="none">
                <a:solidFill>
                  <a:srgbClr val="0070C0"/>
                </a:solidFill>
                <a:latin typeface="Comic Sans MS" pitchFamily="66" charset="0"/>
              </a:rPr>
            </a:br>
            <a:r>
              <a:rPr lang="fr-FR" sz="2800" u="none">
                <a:solidFill>
                  <a:srgbClr val="0070C0"/>
                </a:solidFill>
                <a:latin typeface="Comic Sans MS" pitchFamily="66" charset="0"/>
              </a:rPr>
              <a:t>                           que les discours</a:t>
            </a:r>
            <a:r>
              <a:rPr lang="fr-FR" sz="2800" u="none">
                <a:solidFill>
                  <a:srgbClr val="0070C0"/>
                </a:solidFill>
              </a:rPr>
              <a:t>          </a:t>
            </a:r>
            <a:r>
              <a:rPr lang="fr-FR" sz="1600" i="1" u="none">
                <a:solidFill>
                  <a:srgbClr val="0070C0"/>
                </a:solidFill>
                <a:latin typeface="Comic Sans MS" pitchFamily="66" charset="0"/>
              </a:rPr>
              <a:t>( à suivre  →  →  → )</a:t>
            </a:r>
          </a:p>
        </p:txBody>
      </p:sp>
      <p:sp>
        <p:nvSpPr>
          <p:cNvPr id="100355" name="Rectangle 2"/>
          <p:cNvSpPr>
            <a:spLocks noChangeArrowheads="1"/>
          </p:cNvSpPr>
          <p:nvPr/>
        </p:nvSpPr>
        <p:spPr bwMode="auto">
          <a:xfrm>
            <a:off x="179388" y="908050"/>
            <a:ext cx="871220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>
              <a:lnSpc>
                <a:spcPct val="155000"/>
              </a:lnSpc>
            </a:pPr>
            <a:r>
              <a:rPr lang="fr-FR" u="none">
                <a:solidFill>
                  <a:srgbClr val="CC3300"/>
                </a:solidFill>
                <a:latin typeface="Comic Sans MS" pitchFamily="66" charset="0"/>
              </a:rPr>
              <a:t>Ma grand-mère disait :</a:t>
            </a:r>
            <a:br>
              <a:rPr lang="fr-FR" u="none">
                <a:solidFill>
                  <a:srgbClr val="CC3300"/>
                </a:solidFill>
                <a:latin typeface="Comic Sans MS" pitchFamily="66" charset="0"/>
              </a:rPr>
            </a:br>
            <a:r>
              <a:rPr lang="fr-FR" sz="2400" u="none">
                <a:solidFill>
                  <a:srgbClr val="99FF33"/>
                </a:solidFill>
                <a:latin typeface="Comic Sans MS" pitchFamily="66" charset="0"/>
              </a:rPr>
              <a:t>«  un politique, un économiste … parlent mieux qu’un cheval,</a:t>
            </a:r>
            <a:br>
              <a:rPr lang="fr-FR" sz="2400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sz="2400" u="none">
                <a:solidFill>
                  <a:srgbClr val="99FF33"/>
                </a:solidFill>
                <a:latin typeface="Comic Sans MS" pitchFamily="66" charset="0"/>
              </a:rPr>
              <a:t>mais ils ne courent pas si vite ! »</a:t>
            </a:r>
          </a:p>
        </p:txBody>
      </p:sp>
      <p:pic>
        <p:nvPicPr>
          <p:cNvPr id="100356" name="Picture 6" descr="https://encrypted-tbn3.gstatic.com/images?q=tbn:ANd9GcSsvWDJ8qHsvp2ByyRopoT5oSQPu_RivnfCznIZ6IJq0_P3kOJ9J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141663"/>
            <a:ext cx="4537075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57" name="Picture 7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3284538"/>
            <a:ext cx="2055812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Picture 2" descr="C:\Users\Péchet\Desktop\dessins humours\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72000"/>
            <a:ext cx="28575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78" name="Picture 4" descr="C:\Users\Péchet\Desktop\dessins humours\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95775" y="0"/>
            <a:ext cx="4305300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79" name="Picture 5" descr="C:\Users\Péchet\Desktop\dessins humours\7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142875"/>
            <a:ext cx="3429000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80" name="Picture 7" descr="C:\Users\Péchet\Desktop\dessins humours\7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25" y="3571875"/>
            <a:ext cx="357187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81" name="Text Box 7"/>
          <p:cNvSpPr txBox="1">
            <a:spLocks noChangeArrowheads="1"/>
          </p:cNvSpPr>
          <p:nvPr/>
        </p:nvSpPr>
        <p:spPr bwMode="auto">
          <a:xfrm>
            <a:off x="5214938" y="3000375"/>
            <a:ext cx="3357562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 u="none">
                <a:latin typeface="Comic Sans MS" pitchFamily="66" charset="0"/>
              </a:rPr>
              <a:t>« ça vole bien bas … »</a:t>
            </a:r>
          </a:p>
        </p:txBody>
      </p:sp>
      <p:sp>
        <p:nvSpPr>
          <p:cNvPr id="101382" name="Rectangle 1"/>
          <p:cNvSpPr>
            <a:spLocks noChangeArrowheads="1"/>
          </p:cNvSpPr>
          <p:nvPr/>
        </p:nvSpPr>
        <p:spPr bwMode="auto">
          <a:xfrm>
            <a:off x="214313" y="3286125"/>
            <a:ext cx="47656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fr-FR" sz="1600" i="1" u="none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  <a:t>« Le Monde ne sera pas détruit</a:t>
            </a:r>
            <a:br>
              <a:rPr lang="fr-FR" sz="1600" i="1" u="none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>par ceux qui font le mal,</a:t>
            </a:r>
            <a:r>
              <a:rPr lang="fr-FR" sz="1600" i="1" u="none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fr-FR" sz="1600" i="1" u="none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i="1" u="none">
                <a:solidFill>
                  <a:srgbClr val="FFC000"/>
                </a:solidFill>
                <a:latin typeface="Comic Sans MS" pitchFamily="66" charset="0"/>
                <a:cs typeface="Times New Roman" pitchFamily="18" charset="0"/>
              </a:rPr>
              <a:t>mais par ceux qui le regardent sans rien faire » </a:t>
            </a:r>
            <a:r>
              <a:rPr lang="fr-FR" sz="1600" u="none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fr-FR" sz="1600" u="none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u="none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  <a:t>     </a:t>
            </a:r>
            <a:r>
              <a:rPr lang="fr-FR" sz="1200" i="1" u="none">
                <a:solidFill>
                  <a:srgbClr val="C00000"/>
                </a:solidFill>
                <a:latin typeface="Comic Sans MS" pitchFamily="66" charset="0"/>
                <a:cs typeface="Times New Roman" pitchFamily="18" charset="0"/>
              </a:rPr>
              <a:t>Albert Einstein</a:t>
            </a:r>
            <a:endParaRPr lang="fr-FR" sz="1200" i="1" u="none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01383" name="Picture 2" descr="https://encrypted-tbn0.gstatic.com/images?q=tbn:ANd9GcRJGsa35og9DvvJcYq-2piUe8-f3ceFdaUi3vGmIBAbwHk1m5jrXw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50" y="4214813"/>
            <a:ext cx="2286000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6"/>
          <p:cNvSpPr>
            <a:spLocks noChangeArrowheads="1"/>
          </p:cNvSpPr>
          <p:nvPr/>
        </p:nvSpPr>
        <p:spPr bwMode="auto">
          <a:xfrm>
            <a:off x="2268538" y="0"/>
            <a:ext cx="2787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3"/>
            <a:r>
              <a:rPr lang="fr-FR" u="none"/>
              <a:t/>
            </a:r>
            <a:br>
              <a:rPr lang="fr-FR" u="none"/>
            </a:br>
            <a:r>
              <a:rPr lang="fr-FR" u="none"/>
              <a:t>            </a:t>
            </a:r>
            <a:r>
              <a:rPr lang="fr-FR" i="1" u="none"/>
              <a:t>( parole indienne )</a:t>
            </a:r>
          </a:p>
        </p:txBody>
      </p:sp>
      <p:sp>
        <p:nvSpPr>
          <p:cNvPr id="102402" name="Text Box 7"/>
          <p:cNvSpPr txBox="1">
            <a:spLocks noChangeArrowheads="1"/>
          </p:cNvSpPr>
          <p:nvPr/>
        </p:nvSpPr>
        <p:spPr bwMode="auto">
          <a:xfrm>
            <a:off x="250825" y="620713"/>
            <a:ext cx="8893175" cy="601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66CCFF"/>
                </a:solidFill>
                <a:latin typeface="Comic Sans MS" pitchFamily="66" charset="0"/>
              </a:rPr>
              <a:t>Nous n'héritons pas de la terre de nos ancêtres.</a:t>
            </a:r>
          </a:p>
          <a:p>
            <a:r>
              <a:rPr lang="fr-FR" u="none">
                <a:solidFill>
                  <a:srgbClr val="66CCFF"/>
                </a:solidFill>
                <a:latin typeface="Comic Sans MS" pitchFamily="66" charset="0"/>
              </a:rPr>
              <a:t>Nous l'empruntons à nos enfants.</a:t>
            </a:r>
          </a:p>
          <a:p>
            <a:r>
              <a:rPr lang="fr-FR" u="none">
                <a:solidFill>
                  <a:srgbClr val="66CCFF"/>
                </a:solidFill>
                <a:latin typeface="Comic Sans MS" pitchFamily="66" charset="0"/>
              </a:rPr>
              <a:t>Le monde, ce ne sont pas nos parents</a:t>
            </a:r>
            <a:br>
              <a:rPr lang="fr-FR" u="none">
                <a:solidFill>
                  <a:srgbClr val="66CCFF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66CCFF"/>
                </a:solidFill>
                <a:latin typeface="Comic Sans MS" pitchFamily="66" charset="0"/>
              </a:rPr>
              <a:t>qui nous l'on légué,</a:t>
            </a:r>
            <a:br>
              <a:rPr lang="fr-FR" u="none">
                <a:solidFill>
                  <a:srgbClr val="66CCFF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66CCFF"/>
                </a:solidFill>
                <a:latin typeface="Comic Sans MS" pitchFamily="66" charset="0"/>
              </a:rPr>
              <a:t>ce sont nos enfants qui nous l'on confié.</a:t>
            </a:r>
          </a:p>
          <a:p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Seulement après</a:t>
            </a:r>
            <a:br>
              <a:rPr lang="fr-FR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que le dernier arbre ait été abattu ;</a:t>
            </a:r>
            <a:br>
              <a:rPr lang="fr-FR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seulement après</a:t>
            </a:r>
            <a:br>
              <a:rPr lang="fr-FR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que la dernière rivière ait été polluée</a:t>
            </a:r>
            <a:br>
              <a:rPr lang="fr-FR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ou asséchée</a:t>
            </a:r>
          </a:p>
          <a:p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seulement après</a:t>
            </a:r>
            <a:br>
              <a:rPr lang="fr-FR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que le dernier poisson ait été pêché</a:t>
            </a:r>
            <a:br>
              <a:rPr lang="fr-FR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alors seulement,</a:t>
            </a:r>
            <a:br>
              <a:rPr lang="fr-FR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les hommes vont s'apercevoir</a:t>
            </a:r>
            <a:br>
              <a:rPr lang="fr-FR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que l'argent ne peut pas être mangé.</a:t>
            </a:r>
          </a:p>
          <a:p>
            <a:pPr lvl="3"/>
            <a:endParaRPr lang="fr-FR" sz="1000" i="1" u="none">
              <a:solidFill>
                <a:srgbClr val="FF5050"/>
              </a:solidFill>
              <a:latin typeface="Comic Sans MS" pitchFamily="66" charset="0"/>
            </a:endParaRPr>
          </a:p>
          <a:p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L'homme croit quelquefois</a:t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qu'il a été créé pour dominer, pour diriger.</a:t>
            </a:r>
          </a:p>
          <a:p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Mais il se trompe. Il fait seulement partie du tout…</a:t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L'homme n'a ni pouvoir, ni privilèges,</a:t>
            </a:r>
            <a:br>
              <a:rPr lang="fr-FR" u="none">
                <a:solidFill>
                  <a:srgbClr val="FF5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5050"/>
                </a:solidFill>
                <a:latin typeface="Comic Sans MS" pitchFamily="66" charset="0"/>
              </a:rPr>
              <a:t>seulement des responsabilités.</a:t>
            </a:r>
          </a:p>
          <a:p>
            <a:pPr lvl="3"/>
            <a:r>
              <a:rPr lang="fr-FR" i="1" u="none">
                <a:solidFill>
                  <a:srgbClr val="FF5050"/>
                </a:solidFill>
                <a:latin typeface="Comic Sans MS" pitchFamily="66" charset="0"/>
              </a:rPr>
              <a:t>       </a:t>
            </a:r>
            <a:r>
              <a:rPr lang="fr-FR" sz="1600" i="1" u="none">
                <a:solidFill>
                  <a:srgbClr val="FF5050"/>
                </a:solidFill>
                <a:latin typeface="Comic Sans MS" pitchFamily="66" charset="0"/>
              </a:rPr>
              <a:t>Oren Lyons  ( iroquois )</a:t>
            </a:r>
          </a:p>
        </p:txBody>
      </p:sp>
      <p:sp>
        <p:nvSpPr>
          <p:cNvPr id="102403" name="Text Box 8"/>
          <p:cNvSpPr txBox="1">
            <a:spLocks noChangeArrowheads="1"/>
          </p:cNvSpPr>
          <p:nvPr/>
        </p:nvSpPr>
        <p:spPr bwMode="auto">
          <a:xfrm>
            <a:off x="0" y="0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800" u="none">
                <a:solidFill>
                  <a:srgbClr val="FFFF00"/>
                </a:solidFill>
                <a:latin typeface="Comic Sans MS" pitchFamily="66" charset="0"/>
              </a:rPr>
              <a:t>- Paroles de </a:t>
            </a:r>
            <a:r>
              <a:rPr lang="fr-FR" sz="2800">
                <a:solidFill>
                  <a:srgbClr val="FFFF00"/>
                </a:solidFill>
                <a:latin typeface="Comic Sans MS" pitchFamily="66" charset="0"/>
              </a:rPr>
              <a:t>Sagesse</a:t>
            </a:r>
            <a:r>
              <a:rPr lang="fr-FR" sz="2800" u="none">
                <a:solidFill>
                  <a:srgbClr val="FFFF00"/>
                </a:solidFill>
                <a:latin typeface="Comic Sans MS" pitchFamily="66" charset="0"/>
              </a:rPr>
              <a:t> amérindienne -</a:t>
            </a:r>
          </a:p>
        </p:txBody>
      </p:sp>
      <p:pic>
        <p:nvPicPr>
          <p:cNvPr id="102404" name="Picture 10" descr="ANd9GcTPqofhJ6FJNPuLYGjrnWr5zYQEOHx-FHHhcsgwiB0iYETPm_sEI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4797425"/>
            <a:ext cx="2843212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05" name="Picture 12" descr="ANd9GcQ3-91sT_UARoUIww0FzHTTdOunBT38BqOjEKIkYCGgyXg5gVMl2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51638" y="620713"/>
            <a:ext cx="2392362" cy="144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06" name="Picture 14" descr="ANd9GcQExsZjE-WfLaYtH-29y6bKBSzkwd4j_-lK6Y4fzy07DJ0tAH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2205038"/>
            <a:ext cx="2879725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5" name="Picture 3" descr="C:\Users\Péchet\Desktop\dessins humours\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12725"/>
            <a:ext cx="4021137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à coins arrondis 4"/>
          <p:cNvSpPr/>
          <p:nvPr/>
        </p:nvSpPr>
        <p:spPr>
          <a:xfrm rot="19146006">
            <a:off x="522288" y="-74613"/>
            <a:ext cx="1439862" cy="150177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103427" name="ZoneTexte 5"/>
          <p:cNvSpPr txBox="1">
            <a:spLocks noChangeArrowheads="1"/>
          </p:cNvSpPr>
          <p:nvPr/>
        </p:nvSpPr>
        <p:spPr bwMode="auto">
          <a:xfrm rot="-2443826">
            <a:off x="546100" y="-7938"/>
            <a:ext cx="1419225" cy="1568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800" u="none">
                <a:latin typeface="Comic Sans MS" pitchFamily="66" charset="0"/>
              </a:rPr>
              <a:t>Allo François ?</a:t>
            </a:r>
            <a:br>
              <a:rPr lang="fr-FR" sz="800" u="none"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… oui je veux</a:t>
            </a:r>
            <a:br>
              <a:rPr lang="fr-FR" sz="800" u="none"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un aéroport !</a:t>
            </a:r>
            <a:br>
              <a:rPr lang="fr-FR" sz="800" u="none"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Inutile?</a:t>
            </a:r>
            <a:br>
              <a:rPr lang="fr-FR" sz="800" u="none"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Non pas du tout, mais</a:t>
            </a:r>
            <a:br>
              <a:rPr lang="fr-FR" sz="800" u="none"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c’est pas important !</a:t>
            </a:r>
            <a:br>
              <a:rPr lang="fr-FR" sz="800" u="none"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Comment ?</a:t>
            </a:r>
            <a:br>
              <a:rPr lang="fr-FR" sz="800" u="none"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L’aspect financier ?</a:t>
            </a:r>
            <a:br>
              <a:rPr lang="fr-FR" sz="800" u="none"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Les gains pour VINCI,</a:t>
            </a:r>
            <a:br>
              <a:rPr lang="fr-FR" sz="800" u="none"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les déficits</a:t>
            </a:r>
            <a:br>
              <a:rPr lang="fr-FR" sz="800" u="none">
                <a:latin typeface="Comic Sans MS" pitchFamily="66" charset="0"/>
              </a:rPr>
            </a:br>
            <a:r>
              <a:rPr lang="fr-FR" sz="800" u="none">
                <a:latin typeface="Comic Sans MS" pitchFamily="66" charset="0"/>
              </a:rPr>
              <a:t>pour les contribuables !</a:t>
            </a:r>
            <a:r>
              <a:rPr lang="fr-FR" sz="800" u="none"/>
              <a:t/>
            </a:r>
            <a:br>
              <a:rPr lang="fr-FR" sz="800" u="none"/>
            </a:br>
            <a:endParaRPr lang="fr-FR" sz="800" u="none"/>
          </a:p>
        </p:txBody>
      </p:sp>
      <p:pic>
        <p:nvPicPr>
          <p:cNvPr id="103428" name="Picture 4" descr="C:\Users\Péchet\Desktop\dessins humours\9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97525" y="857250"/>
            <a:ext cx="3240088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29" name="ZoneTexte 7"/>
          <p:cNvSpPr txBox="1">
            <a:spLocks noChangeArrowheads="1"/>
          </p:cNvSpPr>
          <p:nvPr/>
        </p:nvSpPr>
        <p:spPr bwMode="auto">
          <a:xfrm>
            <a:off x="5324475" y="128588"/>
            <a:ext cx="36004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i="1" u="none">
                <a:solidFill>
                  <a:srgbClr val="00B050"/>
                </a:solidFill>
                <a:latin typeface="Comic Sans MS" pitchFamily="66" charset="0"/>
              </a:rPr>
              <a:t>1700 hectares</a:t>
            </a:r>
            <a:br>
              <a:rPr lang="fr-FR" i="1" u="none">
                <a:solidFill>
                  <a:srgbClr val="00B050"/>
                </a:solidFill>
                <a:latin typeface="Comic Sans MS" pitchFamily="66" charset="0"/>
              </a:rPr>
            </a:br>
            <a:r>
              <a:rPr lang="fr-FR" i="1" u="none">
                <a:solidFill>
                  <a:srgbClr val="00B050"/>
                </a:solidFill>
                <a:latin typeface="Comic Sans MS" pitchFamily="66" charset="0"/>
              </a:rPr>
              <a:t>de terres agricoles bitumées  ↓</a:t>
            </a:r>
          </a:p>
        </p:txBody>
      </p:sp>
      <p:pic>
        <p:nvPicPr>
          <p:cNvPr id="103430" name="Picture 9" descr="C:\Users\Péchet\Desktop\dessins humours\9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06850"/>
            <a:ext cx="3783013" cy="285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31" name="Picture 2" descr="https://encrypted-tbn2.gstatic.com/images?q=tbn:ANd9GcT1I4EySDv6Cn9jKmH-qwjA0Lg17Tef4y6iXBZoSri9tKXSAZ2qO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4663" y="4149725"/>
            <a:ext cx="4535487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32" name="Rectangle 5"/>
          <p:cNvSpPr>
            <a:spLocks noChangeArrowheads="1"/>
          </p:cNvSpPr>
          <p:nvPr/>
        </p:nvSpPr>
        <p:spPr bwMode="auto">
          <a:xfrm>
            <a:off x="0" y="3213100"/>
            <a:ext cx="56880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u="none">
                <a:solidFill>
                  <a:srgbClr val="92D050"/>
                </a:solidFill>
                <a:latin typeface="Comic Sans MS" pitchFamily="66" charset="0"/>
              </a:rPr>
              <a:t> </a:t>
            </a: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 la finance dépasse le pouvoir politique </a:t>
            </a:r>
            <a:r>
              <a:rPr lang="fr-FR" u="none">
                <a:solidFill>
                  <a:srgbClr val="FF9900"/>
                </a:solidFill>
                <a:latin typeface="Comic Sans MS" pitchFamily="66" charset="0"/>
              </a:rPr>
              <a:t>ou alors</a:t>
            </a:r>
            <a:br>
              <a:rPr lang="fr-FR" u="none">
                <a:solidFill>
                  <a:srgbClr val="FF990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le pouvoir politique, nos élus, se laissent dépasser ?</a:t>
            </a:r>
            <a:endParaRPr lang="fr-FR" sz="1600" u="none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Picture 2" descr="http://udbjeunes.files.wordpress.com/2014/04/zad-no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2275" y="0"/>
            <a:ext cx="618172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0" name="Picture 2" descr="https://encrypted-tbn0.gstatic.com/images?q=tbn:ANd9GcRCgPbfCWZzdxyBQ7j6MTW5HaPT5cKwwo8eLgHknghJieRGd0m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1357313"/>
            <a:ext cx="1341438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1" name="Picture 2" descr="http://7seizh.info/wp-content/uploads/2012/10/Notre-dame-dHolland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473450"/>
            <a:ext cx="4284663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2" name="Picture 4" descr="https://encrypted-tbn2.gstatic.com/images?q=tbn:ANd9GcQsF_SviQ2bEeJeetsD-QxrWRuXZWnSW21aS0G8tW1e00e17_moEQ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35675" y="4643438"/>
            <a:ext cx="3108325" cy="20716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04453" name="Text Box 6"/>
          <p:cNvSpPr txBox="1">
            <a:spLocks noChangeArrowheads="1"/>
          </p:cNvSpPr>
          <p:nvPr/>
        </p:nvSpPr>
        <p:spPr bwMode="auto">
          <a:xfrm>
            <a:off x="0" y="0"/>
            <a:ext cx="314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i="1" u="none">
                <a:solidFill>
                  <a:srgbClr val="92D050"/>
                </a:solidFill>
                <a:latin typeface="Comic Sans MS" pitchFamily="66" charset="0"/>
              </a:rPr>
              <a:t>« Le ciel lui est</a:t>
            </a:r>
            <a:br>
              <a:rPr lang="fr-FR" i="1" u="none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i="1" u="none">
                <a:solidFill>
                  <a:srgbClr val="92D050"/>
                </a:solidFill>
                <a:latin typeface="Comic Sans MS" pitchFamily="66" charset="0"/>
              </a:rPr>
              <a:t> tombé sur la tête … ! »  → </a:t>
            </a:r>
          </a:p>
        </p:txBody>
      </p:sp>
      <p:sp>
        <p:nvSpPr>
          <p:cNvPr id="104454" name="ZoneTexte 4"/>
          <p:cNvSpPr txBox="1">
            <a:spLocks noChangeArrowheads="1"/>
          </p:cNvSpPr>
          <p:nvPr/>
        </p:nvSpPr>
        <p:spPr bwMode="auto">
          <a:xfrm>
            <a:off x="4071938" y="5500688"/>
            <a:ext cx="2143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> ←  en réponses                          </a:t>
            </a:r>
          </a:p>
          <a:p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>                    → </a:t>
            </a:r>
            <a:r>
              <a:rPr lang="fr-FR" u="none"/>
              <a:t>:</a:t>
            </a:r>
          </a:p>
        </p:txBody>
      </p:sp>
      <p:pic>
        <p:nvPicPr>
          <p:cNvPr id="104455" name="Picture 4" descr="https://encrypted-tbn2.gstatic.com/images?q=tbn:ANd9GcROv2tLcsL8hiJrr_eWM2BOzS5HsLTVg7IjjjXZ8hy1ew4KXUsW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5" y="785813"/>
            <a:ext cx="2786063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Picture 3" descr="C:\Users\Péchet\Desktop\dessins humours\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412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498" name="Picture 4" descr="C:\Users\Péchet\Desktop\dessins humours\9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4488" y="4337050"/>
            <a:ext cx="3719512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499" name="Picture 5" descr="C:\Users\Péchet\Desktop\dessins humours\9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4365625"/>
            <a:ext cx="2500312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500" name="ZoneTexte 5"/>
          <p:cNvSpPr txBox="1">
            <a:spLocks noChangeArrowheads="1"/>
          </p:cNvSpPr>
          <p:nvPr/>
        </p:nvSpPr>
        <p:spPr bwMode="auto">
          <a:xfrm>
            <a:off x="0" y="6488113"/>
            <a:ext cx="32146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i="1" u="none">
                <a:solidFill>
                  <a:srgbClr val="7030A0"/>
                </a:solidFill>
                <a:latin typeface="Comic Sans MS" pitchFamily="66" charset="0"/>
              </a:rPr>
              <a:t>je ne suis pas un « héros » !</a:t>
            </a:r>
          </a:p>
        </p:txBody>
      </p:sp>
      <p:pic>
        <p:nvPicPr>
          <p:cNvPr id="106501" name="Picture 6" descr="C:\Users\Péchet\Desktop\dessins humours\9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04813"/>
            <a:ext cx="4116387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502" name="Text Box 8"/>
          <p:cNvSpPr txBox="1">
            <a:spLocks noChangeArrowheads="1"/>
          </p:cNvSpPr>
          <p:nvPr/>
        </p:nvSpPr>
        <p:spPr bwMode="auto">
          <a:xfrm>
            <a:off x="4356100" y="0"/>
            <a:ext cx="4176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chemeClr val="bg1"/>
                </a:solidFill>
                <a:latin typeface="Comic Sans MS" pitchFamily="66" charset="0"/>
              </a:rPr>
              <a:t>OUI ! Un projet « de haut vol … » ↓</a:t>
            </a:r>
          </a:p>
        </p:txBody>
      </p:sp>
      <p:sp>
        <p:nvSpPr>
          <p:cNvPr id="8" name="Ellipse 7"/>
          <p:cNvSpPr/>
          <p:nvPr/>
        </p:nvSpPr>
        <p:spPr>
          <a:xfrm rot="3275607">
            <a:off x="4240212" y="141288"/>
            <a:ext cx="1357313" cy="93821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cxnSp>
        <p:nvCxnSpPr>
          <p:cNvPr id="10" name="Connecteur droit 9"/>
          <p:cNvCxnSpPr/>
          <p:nvPr/>
        </p:nvCxnSpPr>
        <p:spPr>
          <a:xfrm>
            <a:off x="5643563" y="2143125"/>
            <a:ext cx="1928812" cy="1571625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 rot="10800000" flipV="1">
            <a:off x="5072063" y="2286000"/>
            <a:ext cx="2428875" cy="121443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506" name="ZoneTexte 4"/>
          <p:cNvSpPr txBox="1">
            <a:spLocks noChangeArrowheads="1"/>
          </p:cNvSpPr>
          <p:nvPr/>
        </p:nvSpPr>
        <p:spPr bwMode="auto">
          <a:xfrm>
            <a:off x="2987675" y="3644900"/>
            <a:ext cx="5867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fr-FR" b="1" i="1" u="none">
                <a:solidFill>
                  <a:srgbClr val="FF0000"/>
                </a:solidFill>
                <a:latin typeface="Comic Sans MS" pitchFamily="66" charset="0"/>
              </a:rPr>
              <a:t>←</a:t>
            </a:r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>  le « </a:t>
            </a:r>
            <a:r>
              <a:rPr lang="fr-FR" i="1">
                <a:solidFill>
                  <a:srgbClr val="FF0000"/>
                </a:solidFill>
                <a:latin typeface="Comic Sans MS" pitchFamily="66" charset="0"/>
              </a:rPr>
              <a:t>pot de fer </a:t>
            </a:r>
            <a:r>
              <a:rPr lang="fr-FR" i="1" u="none">
                <a:solidFill>
                  <a:srgbClr val="FF0000"/>
                </a:solidFill>
                <a:latin typeface="Comic Sans MS" pitchFamily="66" charset="0"/>
              </a:rPr>
              <a:t>» : bulldozers, tronçonneuses …</a:t>
            </a:r>
            <a:br>
              <a:rPr lang="fr-FR" i="1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i="1" u="none">
                <a:solidFill>
                  <a:srgbClr val="99FF33"/>
                </a:solidFill>
                <a:latin typeface="Comic Sans MS" pitchFamily="66" charset="0"/>
              </a:rPr>
              <a:t> contre le « </a:t>
            </a:r>
            <a:r>
              <a:rPr lang="fr-FR" i="1">
                <a:solidFill>
                  <a:srgbClr val="99FF33"/>
                </a:solidFill>
                <a:latin typeface="Comic Sans MS" pitchFamily="66" charset="0"/>
              </a:rPr>
              <a:t>pot de terre</a:t>
            </a:r>
            <a:r>
              <a:rPr lang="fr-FR" i="1" u="none">
                <a:solidFill>
                  <a:srgbClr val="99FF33"/>
                </a:solidFill>
                <a:latin typeface="Comic Sans MS" pitchFamily="66" charset="0"/>
              </a:rPr>
              <a:t> » : les terres cultivables  </a:t>
            </a:r>
            <a:r>
              <a:rPr lang="fr-FR" b="1" i="1" u="none">
                <a:solidFill>
                  <a:srgbClr val="99FF33"/>
                </a:solidFill>
                <a:latin typeface="Comic Sans MS" pitchFamily="66" charset="0"/>
              </a:rPr>
              <a:t>↓</a:t>
            </a:r>
            <a:endParaRPr lang="fr-FR" b="1" u="none">
              <a:solidFill>
                <a:srgbClr val="99FF33"/>
              </a:solidFill>
            </a:endParaRPr>
          </a:p>
        </p:txBody>
      </p:sp>
      <p:pic>
        <p:nvPicPr>
          <p:cNvPr id="106507" name="Picture 8" descr="https://encrypted-tbn3.gstatic.com/images?q=tbn:ANd9GcSSP66gYVStOrIuscQmT3GGntwNpjIcjn7JMG-Tg8EylGXvHHMCiQ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16238" y="4365625"/>
            <a:ext cx="2303462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1" name="Picture 3" descr="C:\Users\Péchet\Desktop\dessins humours\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32238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2" name="Picture 4" descr="C:\Users\Péchet\Desktop\dessins humours\9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0" y="0"/>
            <a:ext cx="4643438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3" name="Picture 5" descr="C:\Users\Péchet\Desktop\dessins humours\1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4143375"/>
            <a:ext cx="4497387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4" name="Picture 6" descr="C:\Users\Péchet\Desktop\dessins humours\1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72075" y="4071938"/>
            <a:ext cx="3971925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525" name="Rectangle 1"/>
          <p:cNvSpPr>
            <a:spLocks noChangeArrowheads="1"/>
          </p:cNvSpPr>
          <p:nvPr/>
        </p:nvSpPr>
        <p:spPr bwMode="auto">
          <a:xfrm>
            <a:off x="4714875" y="2857500"/>
            <a:ext cx="4094163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>« Pour que le mal triomphe, </a:t>
            </a:r>
            <a:b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i="1" u="none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il suffit que les personnes au grand cœur</a:t>
            </a:r>
            <a: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i="1" u="none">
                <a:solidFill>
                  <a:srgbClr val="0066FF"/>
                </a:solidFill>
                <a:latin typeface="Comic Sans MS" pitchFamily="66" charset="0"/>
                <a:cs typeface="Times New Roman" pitchFamily="18" charset="0"/>
              </a:rPr>
              <a:t>restent sans rien faire »</a:t>
            </a:r>
            <a:r>
              <a:rPr lang="fr-FR" sz="13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fr-FR" sz="13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3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>      </a:t>
            </a:r>
            <a:r>
              <a:rPr lang="fr-FR" sz="1400" i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Martin Luther King </a:t>
            </a:r>
            <a:endParaRPr lang="fr-FR" sz="1400" u="none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Picture 4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500188"/>
            <a:ext cx="4357687" cy="247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46" name="Picture 5" descr="im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0163" y="0"/>
            <a:ext cx="4033837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47" name="Picture 6" descr="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71938"/>
            <a:ext cx="5076825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48" name="Picture 7" descr="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92725" y="3141663"/>
            <a:ext cx="3382963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49" name="Rectangle 1"/>
          <p:cNvSpPr>
            <a:spLocks noChangeArrowheads="1"/>
          </p:cNvSpPr>
          <p:nvPr/>
        </p:nvSpPr>
        <p:spPr bwMode="auto">
          <a:xfrm>
            <a:off x="142875" y="0"/>
            <a:ext cx="50006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>Une part d’ombre intérroge, qui est  plus sombre :</a:t>
            </a:r>
            <a:b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i="1" u="none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le caractère perméable des coulisses du pouvoir.</a:t>
            </a:r>
            <a: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i="1" u="none">
                <a:solidFill>
                  <a:srgbClr val="FFFF99"/>
                </a:solidFill>
                <a:latin typeface="Comic Sans MS" pitchFamily="66" charset="0"/>
                <a:cs typeface="Times New Roman" pitchFamily="18" charset="0"/>
              </a:rPr>
              <a:t>Nos élus, de tout bord, doivent être arbitre,</a:t>
            </a:r>
            <a:r>
              <a:rPr lang="fr-FR" sz="1600" i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fr-FR" sz="1600" i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i="1" u="none">
                <a:solidFill>
                  <a:srgbClr val="00B0F0"/>
                </a:solidFill>
                <a:latin typeface="Comic Sans MS" pitchFamily="66" charset="0"/>
                <a:cs typeface="Times New Roman" pitchFamily="18" charset="0"/>
              </a:rPr>
              <a:t>ils sont mandatés par le citoyens </a:t>
            </a:r>
            <a:r>
              <a:rPr lang="fr-FR" sz="1600" i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fr-FR" sz="1600" i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i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pour servir </a:t>
            </a:r>
            <a:r>
              <a:rPr lang="fr-FR" sz="1600" i="1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l’intérêt collectif </a:t>
            </a:r>
            <a:r>
              <a:rPr lang="fr-FR" sz="1600" i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   </a:t>
            </a:r>
            <a:r>
              <a:rPr lang="fr-FR" sz="1200" i="1" u="none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( et non du lobby )</a:t>
            </a:r>
            <a:endParaRPr lang="fr-FR" sz="1200" u="none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69" name="Picture 8" descr="C:\Users\Péchet\Desktop\dessins humours\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429125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0" name="Picture 10" descr="C:\Users\Péchet\Desktop\dessins humours\7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386138"/>
            <a:ext cx="4249738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1" name="Picture 3" descr="C:\Users\Péchet\Desktop\dessins humours\ima10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33375"/>
            <a:ext cx="3708400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2" name="Picture 6" descr="C:\Users\Péchet\Desktop\dessins humours\7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933825"/>
            <a:ext cx="3779838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573" name="Text Box 7"/>
          <p:cNvSpPr txBox="1">
            <a:spLocks noChangeArrowheads="1"/>
          </p:cNvSpPr>
          <p:nvPr/>
        </p:nvSpPr>
        <p:spPr bwMode="auto">
          <a:xfrm>
            <a:off x="900113" y="0"/>
            <a:ext cx="2808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u="none">
                <a:solidFill>
                  <a:schemeClr val="bg1"/>
                </a:solidFill>
                <a:latin typeface="Comic Sans MS" pitchFamily="66" charset="0"/>
              </a:rPr>
              <a:t>Un « crash » aérien ↓</a:t>
            </a:r>
          </a:p>
        </p:txBody>
      </p:sp>
      <p:sp>
        <p:nvSpPr>
          <p:cNvPr id="109574" name="Rectangle 1"/>
          <p:cNvSpPr>
            <a:spLocks noChangeArrowheads="1"/>
          </p:cNvSpPr>
          <p:nvPr/>
        </p:nvSpPr>
        <p:spPr bwMode="auto">
          <a:xfrm>
            <a:off x="3929063" y="6488113"/>
            <a:ext cx="5214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 u="none">
                <a:solidFill>
                  <a:srgbClr val="FFFF00"/>
                </a:solidFill>
                <a:latin typeface="Comic Sans MS" pitchFamily="66" charset="0"/>
              </a:rPr>
              <a:t>L’aspect lumineux est la mobilisation citoyenne</a:t>
            </a:r>
          </a:p>
        </p:txBody>
      </p:sp>
      <p:sp>
        <p:nvSpPr>
          <p:cNvPr id="109575" name="Rectangle 1"/>
          <p:cNvSpPr>
            <a:spLocks noChangeArrowheads="1"/>
          </p:cNvSpPr>
          <p:nvPr/>
        </p:nvSpPr>
        <p:spPr bwMode="auto">
          <a:xfrm>
            <a:off x="3563938" y="2687638"/>
            <a:ext cx="55800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   une dictature, c’est « ferme ta gueule »</a:t>
            </a:r>
            <a:br>
              <a:rPr lang="fr-FR" sz="1600" u="none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1600" u="none">
                <a:solidFill>
                  <a:srgbClr val="FF0000"/>
                </a:solidFill>
                <a:latin typeface="Comic Sans MS" pitchFamily="66" charset="0"/>
              </a:rPr>
              <a:t>   </a:t>
            </a:r>
            <a:r>
              <a:rPr lang="fr-FR" sz="1600" u="none">
                <a:solidFill>
                  <a:srgbClr val="0066FF"/>
                </a:solidFill>
                <a:latin typeface="Comic Sans MS" pitchFamily="66" charset="0"/>
              </a:rPr>
              <a:t>une démocratie (en simulacre), c’est « cause toujours »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3" name="Picture 3" descr="C:\Users\Péchet\Desktop\dessins humours\1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63" y="0"/>
            <a:ext cx="3071812" cy="353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4" name="Picture 5" descr="C:\Users\Péchet\Desktop\dessins humours\1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3571875"/>
            <a:ext cx="3722687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5" name="Picture 7" descr="C:\Users\Péchet\Desktop\dessins humours\1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3586163"/>
            <a:ext cx="4573588" cy="317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6" name="Picture 8" descr="C:\Users\Péchet\Desktop\dessins humours\ima10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88" y="0"/>
            <a:ext cx="29083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7" name="Picture 7" descr="ANd9GcSByGmQX2AFJ4kAs25XzA9GWKvvaB2lXpo9-dBy4m8NI4DFLIMc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5" y="142875"/>
            <a:ext cx="2592388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8" name="Rectangle 1"/>
          <p:cNvSpPr>
            <a:spLocks noChangeArrowheads="1"/>
          </p:cNvSpPr>
          <p:nvPr/>
        </p:nvSpPr>
        <p:spPr bwMode="auto">
          <a:xfrm>
            <a:off x="642938" y="2714625"/>
            <a:ext cx="51228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>« les intérêts  financiers politiques de quelques uns </a:t>
            </a:r>
            <a:br>
              <a:rPr lang="fr-FR" sz="1600" i="1" u="none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i="1" u="none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desservent les intérêts du plus grand nombre !</a:t>
            </a:r>
            <a:endParaRPr lang="fr-FR" sz="1400" u="none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7" name="Picture 4" descr="La planète n’est pas qu’un vulgaire gisement de ressources | ACIPA | Scoop.it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125538"/>
            <a:ext cx="4448175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1618" name="Rectangle 7"/>
          <p:cNvSpPr>
            <a:spLocks noChangeArrowheads="1"/>
          </p:cNvSpPr>
          <p:nvPr/>
        </p:nvSpPr>
        <p:spPr bwMode="auto">
          <a:xfrm>
            <a:off x="0" y="3500438"/>
            <a:ext cx="914400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45000"/>
              </a:lnSpc>
            </a:pPr>
            <a:r>
              <a:rPr lang="fr-FR" u="none">
                <a:solidFill>
                  <a:srgbClr val="00B050"/>
                </a:solidFill>
                <a:latin typeface="Comic Sans MS" pitchFamily="66" charset="0"/>
              </a:rPr>
              <a:t>« La modernité est porteuse de multiples progrès pour l’homme,</a:t>
            </a:r>
            <a:r>
              <a:rPr lang="fr-FR" u="none">
                <a:solidFill>
                  <a:srgbClr val="92D050"/>
                </a:solidFill>
                <a:latin typeface="Comic Sans MS" pitchFamily="66" charset="0"/>
              </a:rPr>
              <a:t/>
            </a:r>
            <a:br>
              <a:rPr lang="fr-FR" u="none">
                <a:solidFill>
                  <a:srgbClr val="92D050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3C8C93"/>
                </a:solidFill>
                <a:latin typeface="Comic Sans MS" pitchFamily="66" charset="0"/>
              </a:rPr>
              <a:t>mais la puissance de la technologie et l’appât du gain menacent aujourd’hui la vie »</a:t>
            </a:r>
          </a:p>
        </p:txBody>
      </p:sp>
      <p:sp>
        <p:nvSpPr>
          <p:cNvPr id="111619" name="Rectangle 7"/>
          <p:cNvSpPr>
            <a:spLocks noChangeArrowheads="1"/>
          </p:cNvSpPr>
          <p:nvPr/>
        </p:nvSpPr>
        <p:spPr bwMode="auto">
          <a:xfrm>
            <a:off x="1116013" y="620713"/>
            <a:ext cx="69294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0070C0"/>
                </a:solidFill>
                <a:latin typeface="Comic Sans MS" pitchFamily="66" charset="0"/>
              </a:rPr>
              <a:t>« La planète n’est pas qu’un vulgaire gisement de ressource »</a:t>
            </a:r>
          </a:p>
        </p:txBody>
      </p:sp>
      <p:sp>
        <p:nvSpPr>
          <p:cNvPr id="111620" name="Rectangle 7"/>
          <p:cNvSpPr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u="none">
                <a:solidFill>
                  <a:srgbClr val="FF0000"/>
                </a:solidFill>
                <a:latin typeface="Comic Sans MS" pitchFamily="66" charset="0"/>
              </a:rPr>
              <a:t>Un « petit » bon</a:t>
            </a:r>
            <a:r>
              <a:rPr lang="fr-FR" sz="2400" u="none">
                <a:solidFill>
                  <a:srgbClr val="FFFF00"/>
                </a:solidFill>
                <a:latin typeface="Comic Sans MS" pitchFamily="66" charset="0"/>
              </a:rPr>
              <a:t>H</a:t>
            </a:r>
            <a:r>
              <a:rPr lang="fr-FR" sz="2400" u="none">
                <a:solidFill>
                  <a:srgbClr val="FF0000"/>
                </a:solidFill>
                <a:latin typeface="Comic Sans MS" pitchFamily="66" charset="0"/>
              </a:rPr>
              <a:t>omme </a:t>
            </a:r>
            <a:r>
              <a:rPr lang="fr-FR" sz="2800" u="none">
                <a:solidFill>
                  <a:srgbClr val="FF0000"/>
                </a:solidFill>
                <a:latin typeface="Comic Sans MS" pitchFamily="66" charset="0"/>
              </a:rPr>
              <a:t>: le grand </a:t>
            </a:r>
            <a:r>
              <a:rPr lang="fr-FR" sz="2800" b="1" u="none">
                <a:solidFill>
                  <a:srgbClr val="FF0000"/>
                </a:solidFill>
                <a:latin typeface="Comic Sans MS" pitchFamily="66" charset="0"/>
              </a:rPr>
              <a:t>Pierre RAB</a:t>
            </a:r>
            <a:r>
              <a:rPr lang="fr-FR" sz="2800" b="1" u="none">
                <a:solidFill>
                  <a:srgbClr val="FFFF00"/>
                </a:solidFill>
                <a:latin typeface="Comic Sans MS" pitchFamily="66" charset="0"/>
              </a:rPr>
              <a:t>H</a:t>
            </a:r>
            <a:r>
              <a:rPr lang="fr-FR" sz="2800" b="1" u="none">
                <a:solidFill>
                  <a:srgbClr val="FF0000"/>
                </a:solidFill>
                <a:latin typeface="Comic Sans MS" pitchFamily="66" charset="0"/>
              </a:rPr>
              <a:t>I, </a:t>
            </a:r>
          </a:p>
        </p:txBody>
      </p:sp>
      <p:sp>
        <p:nvSpPr>
          <p:cNvPr id="111621" name="Rectangle 7"/>
          <p:cNvSpPr>
            <a:spLocks noChangeArrowheads="1"/>
          </p:cNvSpPr>
          <p:nvPr/>
        </p:nvSpPr>
        <p:spPr bwMode="auto">
          <a:xfrm>
            <a:off x="395288" y="5791200"/>
            <a:ext cx="778668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u="none">
                <a:solidFill>
                  <a:srgbClr val="7030A0"/>
                </a:solidFill>
                <a:latin typeface="Comic Sans MS" pitchFamily="66" charset="0"/>
              </a:rPr>
              <a:t>Une idée phare de Pierre RABHI :</a:t>
            </a:r>
            <a:r>
              <a:rPr lang="fr-FR" b="1">
                <a:solidFill>
                  <a:srgbClr val="7030A0"/>
                </a:solidFill>
                <a:latin typeface="Comic Sans MS" pitchFamily="66" charset="0"/>
              </a:rPr>
              <a:t> « la sobriété </a:t>
            </a:r>
            <a:r>
              <a:rPr lang="fr-FR" sz="3200" b="1">
                <a:solidFill>
                  <a:srgbClr val="FFFF00"/>
                </a:solidFill>
                <a:latin typeface="Comic Sans MS" pitchFamily="66" charset="0"/>
              </a:rPr>
              <a:t>H</a:t>
            </a:r>
            <a:r>
              <a:rPr lang="fr-FR" b="1">
                <a:solidFill>
                  <a:srgbClr val="7030A0"/>
                </a:solidFill>
                <a:latin typeface="Comic Sans MS" pitchFamily="66" charset="0"/>
              </a:rPr>
              <a:t>eureuse »</a:t>
            </a:r>
            <a:br>
              <a:rPr lang="fr-FR" b="1">
                <a:solidFill>
                  <a:srgbClr val="7030A0"/>
                </a:solidFill>
                <a:latin typeface="Comic Sans MS" pitchFamily="66" charset="0"/>
              </a:rPr>
            </a:br>
            <a:endParaRPr lang="fr-FR" b="1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fr-FR" sz="1400" b="1" i="1" u="none">
                <a:solidFill>
                  <a:srgbClr val="FFFF00"/>
                </a:solidFill>
                <a:latin typeface="Comic Sans MS" pitchFamily="66" charset="0"/>
              </a:rPr>
              <a:t>→ d’ailleurs, sur le long terme, pour notre survie…</a:t>
            </a:r>
            <a:r>
              <a:rPr lang="fr-FR" sz="1400">
                <a:latin typeface="Comic Sans MS" pitchFamily="66" charset="0"/>
              </a:rPr>
              <a:t> </a:t>
            </a:r>
            <a:r>
              <a:rPr lang="fr-FR" sz="1400" b="1" i="1" u="none">
                <a:solidFill>
                  <a:srgbClr val="FFFF00"/>
                </a:solidFill>
                <a:latin typeface="Comic Sans MS" pitchFamily="66" charset="0"/>
              </a:rPr>
              <a:t>avons-nous d’autres choix?</a:t>
            </a:r>
          </a:p>
        </p:txBody>
      </p:sp>
      <p:sp>
        <p:nvSpPr>
          <p:cNvPr id="111622" name="Rectangle 6"/>
          <p:cNvSpPr>
            <a:spLocks noChangeArrowheads="1"/>
          </p:cNvSpPr>
          <p:nvPr/>
        </p:nvSpPr>
        <p:spPr bwMode="auto">
          <a:xfrm>
            <a:off x="179388" y="4735513"/>
            <a:ext cx="8813800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Ins="14283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Pourquoi veut-on absolument bétonner les alentours de Nantes avec un aéroport</a:t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u="none">
                <a:solidFill>
                  <a:srgbClr val="FFFF99"/>
                </a:solidFill>
                <a:latin typeface="Comic Sans MS" pitchFamily="66" charset="0"/>
              </a:rPr>
              <a:t>plutôt que de préserver un patrimoine naturel vivant qui est notre bien commun ?</a:t>
            </a:r>
            <a:br>
              <a:rPr lang="fr-FR" u="none">
                <a:solidFill>
                  <a:srgbClr val="FFFF99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FFFF99"/>
                </a:solidFill>
                <a:latin typeface="Comic Sans MS" pitchFamily="66" charset="0"/>
              </a:rPr>
              <a:t>Télérama 04/01/2015</a:t>
            </a:r>
            <a:r>
              <a:rPr lang="fr-FR">
                <a:solidFill>
                  <a:srgbClr val="FFFF99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500688" cy="1214438"/>
          </a:xfrm>
        </p:spPr>
        <p:txBody>
          <a:bodyPr lIns="92075" tIns="46038" rIns="92075" bIns="46038"/>
          <a:lstStyle/>
          <a:p>
            <a:pPr eaLnBrk="1" hangingPunct="1"/>
            <a:r>
              <a:rPr lang="fr-FR" sz="2400" smtClean="0">
                <a:solidFill>
                  <a:srgbClr val="FF0000"/>
                </a:solidFill>
                <a:latin typeface="Comic Sans MS" pitchFamily="66" charset="0"/>
              </a:rPr>
              <a:t>Ce diaporama n’est pas sponsorisé</a:t>
            </a:r>
            <a:br>
              <a:rPr lang="fr-FR" sz="240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2400" smtClean="0">
                <a:solidFill>
                  <a:srgbClr val="FF0000"/>
                </a:solidFill>
                <a:latin typeface="Comic Sans MS" pitchFamily="66" charset="0"/>
              </a:rPr>
              <a:t>par VINCI</a:t>
            </a:r>
          </a:p>
        </p:txBody>
      </p:sp>
      <p:pic>
        <p:nvPicPr>
          <p:cNvPr id="112642" name="Picture 4" descr="https://encrypted-tbn1.gstatic.com/images?q=tbn:ANd9GcSyDW3ckFaEJNaAdGYqtQLcBhQ64--75JdLZKkzA5vcx-KHI3zv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285875"/>
            <a:ext cx="35623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786063" y="1857375"/>
            <a:ext cx="1285875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>
              <a:defRPr/>
            </a:pPr>
            <a:r>
              <a:rPr lang="fr-FR" sz="4400" b="1" u="none" kern="0" dirty="0">
                <a:solidFill>
                  <a:schemeClr val="accent6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U</a:t>
            </a:r>
          </a:p>
        </p:txBody>
      </p:sp>
      <p:cxnSp>
        <p:nvCxnSpPr>
          <p:cNvPr id="6" name="Connecteur droit 5"/>
          <p:cNvCxnSpPr/>
          <p:nvPr/>
        </p:nvCxnSpPr>
        <p:spPr>
          <a:xfrm rot="16200000" flipH="1">
            <a:off x="3036094" y="1535907"/>
            <a:ext cx="714375" cy="642937"/>
          </a:xfrm>
          <a:prstGeom prst="line">
            <a:avLst/>
          </a:prstGeom>
          <a:ln w="41275" cmpd="sng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45" name="Picture 5" descr="https://encrypted-tbn3.gstatic.com/images?q=tbn:ANd9GcR_CvNydHY3fKJBpZkc-qcUwnifC3nRIqSPXwdefcvfYQKK74V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2997200"/>
            <a:ext cx="4465638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archemin vertical 11"/>
          <p:cNvSpPr/>
          <p:nvPr/>
        </p:nvSpPr>
        <p:spPr>
          <a:xfrm>
            <a:off x="4500563" y="1428750"/>
            <a:ext cx="4643437" cy="5143500"/>
          </a:xfrm>
          <a:prstGeom prst="vertic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112647" name="ZoneTexte 12"/>
          <p:cNvSpPr txBox="1">
            <a:spLocks noChangeArrowheads="1"/>
          </p:cNvSpPr>
          <p:nvPr/>
        </p:nvSpPr>
        <p:spPr bwMode="auto">
          <a:xfrm>
            <a:off x="5214938" y="2286000"/>
            <a:ext cx="3429000" cy="421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Mr MUSTIERE, Mrs pro-aéroport</a:t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/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la sagesse reconnait la grandeur</a:t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d’un homme à sa capacité à reconnaitre une erreur, à ne pas s’obstiner </a:t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à mettre fin à son l’entêtement </a:t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/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Pensez à l’intérêt commun</a:t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et surtout</a:t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développez une vision à long terme</a:t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/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Pensez  à vos enfants,</a:t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petits enfants</a:t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les vôtres</a:t>
            </a:r>
            <a:b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400" i="1" u="none">
                <a:solidFill>
                  <a:srgbClr val="00B0F0"/>
                </a:solidFill>
                <a:latin typeface="Comic Sans MS" pitchFamily="66" charset="0"/>
              </a:rPr>
              <a:t>et ceux de notre planète</a:t>
            </a:r>
            <a:r>
              <a:rPr lang="fr-FR" i="1" u="none">
                <a:solidFill>
                  <a:srgbClr val="00B0F0"/>
                </a:solidFill>
              </a:rPr>
              <a:t>   </a:t>
            </a:r>
            <a:br>
              <a:rPr lang="fr-FR" i="1" u="none">
                <a:solidFill>
                  <a:srgbClr val="00B0F0"/>
                </a:solidFill>
              </a:rPr>
            </a:br>
            <a:r>
              <a:rPr lang="fr-FR" i="1" u="none">
                <a:solidFill>
                  <a:srgbClr val="00B0F0"/>
                </a:solidFill>
              </a:rPr>
              <a:t/>
            </a:r>
            <a:br>
              <a:rPr lang="fr-FR" i="1" u="none">
                <a:solidFill>
                  <a:srgbClr val="00B0F0"/>
                </a:solidFill>
              </a:rPr>
            </a:br>
            <a:r>
              <a:rPr lang="fr-FR" i="1" u="none">
                <a:solidFill>
                  <a:srgbClr val="00B0F0"/>
                </a:solidFill>
              </a:rPr>
              <a:t>        </a:t>
            </a:r>
            <a:r>
              <a:rPr lang="fr-FR" i="1" u="none">
                <a:solidFill>
                  <a:srgbClr val="00B0F0"/>
                </a:solidFill>
                <a:latin typeface="Comic Sans MS" pitchFamily="66" charset="0"/>
              </a:rPr>
              <a:t>merci pour eux  !            </a:t>
            </a:r>
          </a:p>
          <a:p>
            <a:endParaRPr lang="fr-FR" u="none">
              <a:solidFill>
                <a:srgbClr val="00B0F0"/>
              </a:solidFill>
            </a:endParaRPr>
          </a:p>
        </p:txBody>
      </p:sp>
      <p:pic>
        <p:nvPicPr>
          <p:cNvPr id="112648" name="Picture 2" descr="https://encrypted-tbn0.gstatic.com/images?q=tbn:ANd9GcTAovEatrn2_UA196jdqvOUNDeB5jjNukGQH0T1LwlDWfYiY8YaV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0" y="142875"/>
            <a:ext cx="1690688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163" y="5000625"/>
            <a:ext cx="508000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66" name="Picture 3" descr="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14313"/>
            <a:ext cx="4078287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67" name="Picture 4" descr="3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62500" y="1484313"/>
            <a:ext cx="4381500" cy="294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68" name="Rectangle 5"/>
          <p:cNvSpPr>
            <a:spLocks noChangeArrowheads="1"/>
          </p:cNvSpPr>
          <p:nvPr/>
        </p:nvSpPr>
        <p:spPr bwMode="auto">
          <a:xfrm>
            <a:off x="250825" y="3357563"/>
            <a:ext cx="4000500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fr-FR" b="1">
                <a:solidFill>
                  <a:srgbClr val="FF0000"/>
                </a:solidFill>
                <a:latin typeface="Comic Sans MS" pitchFamily="66" charset="0"/>
              </a:rPr>
              <a:t>L’écologie, </a:t>
            </a:r>
            <a:r>
              <a:rPr lang="fr-FR" u="none">
                <a:solidFill>
                  <a:srgbClr val="FF0000"/>
                </a:solidFill>
                <a:latin typeface="Comic Sans MS" pitchFamily="66" charset="0"/>
              </a:rPr>
              <a:t>( « éco-logique » )</a:t>
            </a:r>
          </a:p>
          <a:p>
            <a:pPr>
              <a:lnSpc>
                <a:spcPct val="150000"/>
              </a:lnSpc>
            </a:pPr>
            <a:r>
              <a:rPr lang="fr-FR" u="none">
                <a:solidFill>
                  <a:srgbClr val="99FF33"/>
                </a:solidFill>
                <a:latin typeface="Comic Sans MS" pitchFamily="66" charset="0"/>
              </a:rPr>
              <a:t>n’est pas opposé à l’économie,</a:t>
            </a:r>
          </a:p>
          <a:p>
            <a:pPr>
              <a:lnSpc>
                <a:spcPct val="150000"/>
              </a:lnSpc>
            </a:pPr>
            <a:r>
              <a:rPr lang="fr-FR" u="none">
                <a:solidFill>
                  <a:srgbClr val="0066FF"/>
                </a:solidFill>
                <a:latin typeface="Comic Sans MS" pitchFamily="66" charset="0"/>
              </a:rPr>
              <a:t>C’est même le contraire !</a:t>
            </a:r>
          </a:p>
        </p:txBody>
      </p:sp>
      <p:sp>
        <p:nvSpPr>
          <p:cNvPr id="7" name="Ellipse 6"/>
          <p:cNvSpPr/>
          <p:nvPr/>
        </p:nvSpPr>
        <p:spPr>
          <a:xfrm>
            <a:off x="3000375" y="6143625"/>
            <a:ext cx="2143125" cy="500063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u="none"/>
          </a:p>
        </p:txBody>
      </p:sp>
      <p:sp>
        <p:nvSpPr>
          <p:cNvPr id="113670" name="Rectangle 1"/>
          <p:cNvSpPr>
            <a:spLocks noChangeArrowheads="1"/>
          </p:cNvSpPr>
          <p:nvPr/>
        </p:nvSpPr>
        <p:spPr bwMode="auto">
          <a:xfrm>
            <a:off x="4781550" y="0"/>
            <a:ext cx="43624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fr-FR" sz="1600" b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« Si vous pensez que vous êtes trop petit</a:t>
            </a:r>
            <a:br>
              <a:rPr lang="fr-FR" sz="1600" b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b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pour pouvoir changer quelque chose,</a:t>
            </a:r>
            <a:br>
              <a:rPr lang="fr-FR" sz="1600" b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b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essayez de dormir avec un moustique ! »</a:t>
            </a:r>
            <a:br>
              <a:rPr lang="fr-FR" sz="1600" b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fr-FR" sz="1600" b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     </a:t>
            </a:r>
            <a:r>
              <a:rPr lang="fr-FR" sz="1600" b="1" i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fr-FR" sz="1400" b="1" i="1" u="none">
                <a:solidFill>
                  <a:srgbClr val="FFFF00"/>
                </a:solidFill>
                <a:latin typeface="Comic Sans MS" pitchFamily="66" charset="0"/>
                <a:cs typeface="Times New Roman" pitchFamily="18" charset="0"/>
              </a:rPr>
              <a:t>Dalaï-lama </a:t>
            </a:r>
            <a:endParaRPr lang="fr-FR" sz="1400" i="1" u="none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13671" name="Picture 16" descr="https://encrypted-tbn3.gstatic.com/images?q=tbn:ANd9GcReQGDaV1HD2oo9-W9mHOT4w27jSuBtMuy2V2kKhRIkA1XeJv_w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25" y="4643438"/>
            <a:ext cx="348138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4"/>
          <p:cNvSpPr>
            <a:spLocks noChangeArrowheads="1"/>
          </p:cNvSpPr>
          <p:nvPr/>
        </p:nvSpPr>
        <p:spPr bwMode="auto">
          <a:xfrm>
            <a:off x="250825" y="25400"/>
            <a:ext cx="9001125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fr-FR" sz="160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EN RÉSUMÉ, un non-sens que ce projet d’aéroport</a:t>
            </a:r>
            <a:r>
              <a:rPr lang="fr-FR" sz="16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; </a:t>
            </a:r>
            <a:r>
              <a:rPr lang="fr-FR" sz="1400" i="1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Pêle-mêle :</a:t>
            </a:r>
            <a:r>
              <a:rPr lang="fr-FR" sz="160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60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500">
                <a:ea typeface="Calibri" pitchFamily="34" charset="0"/>
                <a:cs typeface="Times New Roman" pitchFamily="18" charset="0"/>
              </a:rPr>
              <a:t>.</a:t>
            </a:r>
            <a:r>
              <a:rPr lang="fr-FR" sz="500" u="none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/>
            </a:r>
            <a:br>
              <a:rPr lang="fr-FR" sz="500" u="none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00B0F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inutile :</a:t>
            </a:r>
            <a:r>
              <a:rPr lang="fr-FR" sz="1400" u="none">
                <a:solidFill>
                  <a:srgbClr val="0066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fr-FR" sz="1400" u="none">
                <a:solidFill>
                  <a:srgbClr val="FFFF99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( aéroport Nantes-Atlantique existant : 2900 m ; 320 ha ; 4 millions de passagers en 2014 )</a:t>
            </a:r>
            <a:r>
              <a:rPr lang="fr-FR" sz="1400" u="none">
                <a:solidFill>
                  <a:srgbClr val="99FF33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99FF33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99FF33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Projet à Notre-Dames-des-Landes : 2 pistes de 2700 m et 2900 m</a:t>
            </a:r>
            <a:r>
              <a:rPr lang="fr-FR" sz="1400" u="none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Genève,  une piste unique de 2900 m ; pour … 14 millions de passagers </a:t>
            </a:r>
            <a:br>
              <a:rPr lang="fr-FR" sz="1400" u="none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0066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 San Diégo ( USA ) : 270 ha, 18 millions de passagers</a:t>
            </a:r>
            <a:endParaRPr lang="fr-FR" sz="1400" u="none">
              <a:solidFill>
                <a:srgbClr val="990000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fr-FR" sz="1400" u="none">
                <a:solidFill>
                  <a:srgbClr val="92D05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cout€ux : 450 millions d ’€uros 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+</a:t>
            </a:r>
            <a:r>
              <a:rPr lang="fr-FR" sz="1400" u="none">
                <a:solidFill>
                  <a:srgbClr val="92D05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déserte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+ </a:t>
            </a:r>
            <a:r>
              <a:rPr lang="fr-FR" sz="1400" u="none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fr-FR" sz="1200" u="none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un coût sous évaluer ? : </a:t>
            </a:r>
            <a:r>
              <a:rPr lang="fr-FR" sz="1200" i="1" u="none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( comme la plupart des projets de ce type )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antidémocratique, </a:t>
            </a:r>
            <a:r>
              <a:rPr lang="fr-FR" sz="1400" u="none">
                <a:solidFill>
                  <a:srgbClr val="E6E6E6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les sondages contrent ce projet. </a:t>
            </a:r>
            <a:r>
              <a:rPr lang="fr-FR" sz="1200" i="1" u="none">
                <a:solidFill>
                  <a:srgbClr val="99FF33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F Hollande propose le 27/11/2014 : « un débat démocratique,</a:t>
            </a:r>
            <a:br>
              <a:rPr lang="fr-FR" sz="1200" i="1" u="none">
                <a:solidFill>
                  <a:srgbClr val="99FF33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200" i="1" u="none">
                <a:solidFill>
                  <a:srgbClr val="99FF33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pas de grand projet sous le fait accompli et que toutes les alternatives soient étudiées ».  </a:t>
            </a:r>
            <a:r>
              <a:rPr lang="fr-FR" sz="1200" i="1" u="none">
                <a:solidFill>
                  <a:schemeClr val="folHlink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Ce n’était donc pas le cas avant ?</a:t>
            </a:r>
          </a:p>
          <a:p>
            <a:pPr eaLnBrk="0" hangingPunct="0">
              <a:lnSpc>
                <a:spcPct val="120000"/>
              </a:lnSpc>
            </a:pPr>
            <a:r>
              <a:rPr lang="fr-FR" sz="1400" u="none">
                <a:solidFill>
                  <a:schemeClr val="accent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une étude du projet non-indépendante </a:t>
            </a:r>
            <a:r>
              <a:rPr lang="fr-FR" sz="1400" i="1" u="none">
                <a:solidFill>
                  <a:schemeClr val="accent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( en attente d’une étude d’experts indépendants )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FF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l’argent public gaspillé dans ce projet et dans ses désertes ne sera pas investi ailleurs ! :</a:t>
            </a:r>
            <a:r>
              <a:rPr lang="fr-FR" sz="1400" i="1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fr-FR" sz="1400" i="1" u="none">
                <a:solidFill>
                  <a:srgbClr val="FFFF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éducation,  </a:t>
            </a:r>
          </a:p>
          <a:p>
            <a:pPr eaLnBrk="0" hangingPunct="0">
              <a:lnSpc>
                <a:spcPct val="120000"/>
              </a:lnSpc>
            </a:pPr>
            <a:r>
              <a:rPr lang="fr-FR" sz="1400" i="1" u="none">
                <a:solidFill>
                  <a:srgbClr val="FFFF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retraite, développement durable, infrastructure, sécurité, culture, santé …  </a:t>
            </a:r>
            <a:r>
              <a:rPr lang="fr-FR" sz="1400" i="1" u="none">
                <a:solidFill>
                  <a:srgbClr val="00B05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il y a tant de priorité !</a:t>
            </a:r>
            <a:r>
              <a:rPr lang="fr-FR" sz="1400" i="1" u="none">
                <a:solidFill>
                  <a:srgbClr val="FFC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i="1" u="none">
                <a:solidFill>
                  <a:srgbClr val="FFC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une dette publique qui explose au risque d’ imploser notre avenir : </a:t>
            </a:r>
            <a:r>
              <a:rPr lang="fr-FR" sz="1400" u="none">
                <a:solidFill>
                  <a:srgbClr val="FF505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l’argent ne tombe pas du ciel </a:t>
            </a:r>
            <a:r>
              <a:rPr lang="fr-FR" sz="1400" i="1" u="none">
                <a:solidFill>
                  <a:srgbClr val="FF505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(aérien ) 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FF99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anti écologique </a:t>
            </a:r>
            <a:r>
              <a:rPr lang="fr-FR" sz="1200" i="1" u="none">
                <a:solidFill>
                  <a:srgbClr val="FFFF99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( malgré le trompeur label HQE, haute qualité environnementale )</a:t>
            </a:r>
            <a:br>
              <a:rPr lang="fr-FR" sz="1200" i="1" u="none">
                <a:solidFill>
                  <a:srgbClr val="FFFF99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6699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un gâchis des terres cultivables </a:t>
            </a:r>
            <a:r>
              <a:rPr lang="fr-FR" sz="1400" u="none">
                <a:solidFill>
                  <a:srgbClr val="FFFF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et donc un gâchis d’emplois vitaux pour se nourrir</a:t>
            </a:r>
            <a:br>
              <a:rPr lang="fr-FR" sz="1400" u="none">
                <a:solidFill>
                  <a:srgbClr val="FFFF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92D05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manipulations et mensonges : politiques / lobbies / médias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505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les alternatives existent au transfert ; elles sont censurées et mal étudiées</a:t>
            </a:r>
            <a:r>
              <a:rPr lang="fr-FR" sz="1400" u="none">
                <a:solidFill>
                  <a:srgbClr val="33CC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33CC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C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pétrole devenant de plus en plus </a:t>
            </a:r>
            <a:r>
              <a:rPr lang="fr-FR" sz="1400" u="none">
                <a:solidFill>
                  <a:srgbClr val="FF99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coûteux, il est précieux</a:t>
            </a:r>
            <a:r>
              <a:rPr lang="fr-FR" sz="1400" u="none">
                <a:solidFill>
                  <a:srgbClr val="FFC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, il se raréfie, s’épuise </a:t>
            </a:r>
            <a:br>
              <a:rPr lang="fr-FR" sz="1400" u="none">
                <a:solidFill>
                  <a:srgbClr val="FFC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0066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un projet désuet :  vieux de 40 ans qui n’est plus d’actualité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FF99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du temps perdu pour accéder par transport à Notre-Dame-des-Landes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contrat et clauses obscurs et cachés, sorte de PPP tant décrié  </a:t>
            </a:r>
            <a:r>
              <a:rPr lang="fr-FR" sz="1400" i="1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( « partenariat » public privé  )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FF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décision irrémédiable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fr-FR" sz="1400" u="none">
                <a:solidFill>
                  <a:srgbClr val="33CC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il n’y a pas marqué « Abbé Pierre » sur le front de VINCI, à nos élus de re-prendre la main</a:t>
            </a:r>
            <a:endParaRPr lang="fr-FR" sz="1400" u="none">
              <a:solidFill>
                <a:srgbClr val="FF0000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fr-FR" sz="1400" u="none">
                <a:solidFill>
                  <a:srgbClr val="92D05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dangereux au-dessus de Nantes : les plus grandes villes du monde ont pourtant leur aéroport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0070C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certains politiques piégés, incompétents … achetés … ?  : </a:t>
            </a:r>
            <a:br>
              <a:rPr lang="fr-FR" sz="1400" u="none">
                <a:solidFill>
                  <a:srgbClr val="0070C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0070C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fr-FR" sz="1400" i="1" u="none">
                <a:solidFill>
                  <a:srgbClr val="0070C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la peur du ridicule, si marche arrière → que va penser le peuple français ?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fr-FR" sz="1400" u="none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sz="1400" u="none">
                <a:solidFill>
                  <a:srgbClr val="FF99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- un projet d’une vision à court terme, pensons aux générations « à-venir</a:t>
            </a:r>
            <a:r>
              <a:rPr lang="fr-FR" sz="1600" u="none">
                <a:solidFill>
                  <a:srgbClr val="FF99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 »</a:t>
            </a:r>
          </a:p>
        </p:txBody>
      </p:sp>
      <p:pic>
        <p:nvPicPr>
          <p:cNvPr id="114690" name="Picture 7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8850" y="3573463"/>
            <a:ext cx="140335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-171450"/>
            <a:ext cx="8229600" cy="1143000"/>
          </a:xfrm>
        </p:spPr>
        <p:txBody>
          <a:bodyPr/>
          <a:lstStyle/>
          <a:p>
            <a:r>
              <a:rPr lang="fr-FR" smtClean="0">
                <a:solidFill>
                  <a:srgbClr val="CC3300"/>
                </a:solidFill>
                <a:latin typeface="Comic Sans MS" pitchFamily="66" charset="0"/>
              </a:rPr>
              <a:t>Un autre diaporama :</a:t>
            </a:r>
          </a:p>
        </p:txBody>
      </p:sp>
      <p:sp>
        <p:nvSpPr>
          <p:cNvPr id="1157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2150"/>
            <a:ext cx="9144000" cy="7493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fr-FR" sz="1200" smtClean="0">
                <a:solidFill>
                  <a:srgbClr val="CC3300"/>
                </a:solidFill>
                <a:latin typeface="Wingdings 2" pitchFamily="18" charset="2"/>
              </a:rPr>
              <a:t>        </a:t>
            </a:r>
            <a:r>
              <a:rPr lang="fr-FR" sz="1800" i="1" smtClean="0">
                <a:solidFill>
                  <a:srgbClr val="CC3300"/>
                </a:solidFill>
              </a:rPr>
              <a:t>   </a:t>
            </a:r>
            <a:r>
              <a:rPr lang="fr-FR" sz="1800" b="1" i="1" smtClean="0">
                <a:solidFill>
                  <a:srgbClr val="FFFF99"/>
                </a:solidFill>
              </a:rPr>
              <a:t>clic</a:t>
            </a:r>
            <a:r>
              <a:rPr lang="fr-FR" sz="2800" b="1" smtClean="0">
                <a:solidFill>
                  <a:srgbClr val="FFFF99"/>
                </a:solidFill>
              </a:rPr>
              <a:t> </a:t>
            </a:r>
            <a:r>
              <a:rPr lang="fr-FR" sz="2800" b="1" smtClean="0">
                <a:solidFill>
                  <a:srgbClr val="FFFF99"/>
                </a:solidFill>
                <a:latin typeface="Wingdings 2" pitchFamily="18" charset="2"/>
              </a:rPr>
              <a:t>C</a:t>
            </a:r>
            <a:r>
              <a:rPr lang="fr-FR" sz="1200" smtClean="0">
                <a:solidFill>
                  <a:srgbClr val="CC3300"/>
                </a:solidFill>
              </a:rPr>
              <a:t>    </a:t>
            </a:r>
            <a:r>
              <a:rPr lang="fr-FR" sz="2000" smtClean="0">
                <a:solidFill>
                  <a:srgbClr val="CC3300"/>
                </a:solidFill>
                <a:latin typeface="Comic Sans MS" pitchFamily="66" charset="0"/>
                <a:hlinkClick r:id="rId2"/>
              </a:rPr>
              <a:t>http://acipa.free.fr/Diaporama/Diaporama.html</a:t>
            </a:r>
            <a:endParaRPr lang="fr-FR" sz="2000" smtClean="0">
              <a:solidFill>
                <a:srgbClr val="CC3300"/>
              </a:solidFill>
              <a:latin typeface="Comic Sans MS" pitchFamily="66" charset="0"/>
            </a:endParaRPr>
          </a:p>
        </p:txBody>
      </p:sp>
      <p:pic>
        <p:nvPicPr>
          <p:cNvPr id="115715" name="Picture 4" descr="Captu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268413"/>
            <a:ext cx="7775575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6" name="Rectangle 5"/>
          <p:cNvSpPr>
            <a:spLocks noChangeArrowheads="1"/>
          </p:cNvSpPr>
          <p:nvPr/>
        </p:nvSpPr>
        <p:spPr bwMode="auto">
          <a:xfrm>
            <a:off x="539750" y="5432425"/>
            <a:ext cx="8245475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fr-FR" sz="1400" u="none">
                <a:solidFill>
                  <a:srgbClr val="99FF33"/>
                </a:solidFill>
                <a:latin typeface="Comic Sans MS" pitchFamily="66" charset="0"/>
              </a:rPr>
              <a:t>                                                                          </a:t>
            </a:r>
            <a:r>
              <a:rPr lang="fr-FR" sz="1400" u="none">
                <a:solidFill>
                  <a:srgbClr val="FF0000"/>
                </a:solidFill>
                <a:latin typeface="Comic Sans MS" pitchFamily="66" charset="0"/>
              </a:rPr>
              <a:t>*     *     *</a:t>
            </a:r>
            <a:endParaRPr lang="fr-FR" sz="1400" u="none">
              <a:solidFill>
                <a:srgbClr val="99FF33"/>
              </a:solidFill>
              <a:latin typeface="Comic Sans MS" pitchFamily="66" charset="0"/>
            </a:endParaRPr>
          </a:p>
          <a:p>
            <a:pPr>
              <a:lnSpc>
                <a:spcPct val="125000"/>
              </a:lnSpc>
            </a:pPr>
            <a:r>
              <a:rPr lang="fr-FR" sz="1400" u="none">
                <a:solidFill>
                  <a:srgbClr val="99FF33"/>
                </a:solidFill>
                <a:latin typeface="Comic Sans MS" pitchFamily="66" charset="0"/>
              </a:rPr>
              <a:t>D'après la Cour des comptes européenne, l'Union a dépensé des millions d'euros d’argent public</a:t>
            </a:r>
            <a:br>
              <a:rPr lang="fr-FR" sz="1400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sz="1400" u="none">
                <a:solidFill>
                  <a:srgbClr val="99FF33"/>
                </a:solidFill>
                <a:latin typeface="Comic Sans MS" pitchFamily="66" charset="0"/>
              </a:rPr>
              <a:t>en investissements pour financer des pistes ou terminaux d'aéroport jamais utilisés, </a:t>
            </a:r>
            <a:r>
              <a:rPr lang="fr-FR" sz="1400" i="1" u="none">
                <a:solidFill>
                  <a:schemeClr val="folHlink"/>
                </a:solidFill>
                <a:latin typeface="Comic Sans MS" pitchFamily="66" charset="0"/>
              </a:rPr>
              <a:t>voir</a:t>
            </a:r>
            <a:r>
              <a:rPr lang="fr-FR" sz="1400" u="none">
                <a:solidFill>
                  <a:srgbClr val="99FF33"/>
                </a:solidFill>
                <a:latin typeface="Comic Sans MS" pitchFamily="66" charset="0"/>
              </a:rPr>
              <a:t> :</a:t>
            </a:r>
          </a:p>
          <a:p>
            <a:pPr>
              <a:lnSpc>
                <a:spcPct val="125000"/>
              </a:lnSpc>
            </a:pPr>
            <a:r>
              <a:rPr lang="fr-FR" sz="1400" b="1" i="1" u="none">
                <a:solidFill>
                  <a:srgbClr val="FF0000"/>
                </a:solidFill>
                <a:latin typeface="Comic Sans MS" pitchFamily="66" charset="0"/>
              </a:rPr>
              <a:t>clic </a:t>
            </a:r>
            <a:r>
              <a:rPr lang="fr-FR" sz="1400" b="1" u="none">
                <a:solidFill>
                  <a:srgbClr val="FF0000"/>
                </a:solidFill>
                <a:latin typeface="Wingdings 2" pitchFamily="18" charset="2"/>
              </a:rPr>
              <a:t>C</a:t>
            </a:r>
            <a:r>
              <a:rPr lang="fr-FR" sz="1400"/>
              <a:t>  </a:t>
            </a:r>
            <a:r>
              <a:rPr lang="fr-FR" sz="1400">
                <a:solidFill>
                  <a:srgbClr val="99FF33"/>
                </a:solidFill>
                <a:latin typeface="Comic Sans MS" pitchFamily="66" charset="0"/>
                <a:hlinkClick r:id="rId4"/>
              </a:rPr>
              <a:t>http://www.lemonde.fr/europe/article/2014/12/16/des-dizaines-de-millions-d-euros-de-fonds-europeens-investis-inutilement-dans-des-aeroports_4541553_3214.html</a:t>
            </a:r>
            <a:r>
              <a:rPr lang="fr-FR" sz="1400">
                <a:solidFill>
                  <a:srgbClr val="99FF33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0"/>
            <a:ext cx="6357937" cy="22320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6000" smtClean="0">
                <a:solidFill>
                  <a:srgbClr val="FFFF00"/>
                </a:solidFill>
              </a:rPr>
              <a:t>Clap de « FIN »</a:t>
            </a:r>
            <a:r>
              <a:rPr lang="fr-FR" sz="6000" i="1" smtClean="0">
                <a:solidFill>
                  <a:srgbClr val="00B0F0"/>
                </a:solidFill>
                <a:latin typeface="Comic Sans MS" pitchFamily="66" charset="0"/>
              </a:rPr>
              <a:t>              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400" i="1" smtClean="0">
                <a:solidFill>
                  <a:srgbClr val="00B050"/>
                </a:solidFill>
                <a:latin typeface="Comic Sans MS" pitchFamily="66" charset="0"/>
              </a:rPr>
              <a:t>              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400" i="1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fr-FR" sz="2400" i="1" smtClean="0">
                <a:solidFill>
                  <a:srgbClr val="FFFF99"/>
                </a:solidFill>
                <a:latin typeface="Comic Sans MS" pitchFamily="66" charset="0"/>
              </a:rPr>
              <a:t>→ Diaporama créé par</a:t>
            </a:r>
            <a:r>
              <a:rPr lang="fr-FR" sz="2400" i="1" smtClean="0">
                <a:solidFill>
                  <a:srgbClr val="00B050"/>
                </a:solidFill>
                <a:latin typeface="Comic Sans MS" pitchFamily="66" charset="0"/>
              </a:rPr>
              <a:t>  Fa</a:t>
            </a:r>
            <a:r>
              <a:rPr lang="fr-FR" sz="2400" i="1" smtClean="0">
                <a:solidFill>
                  <a:srgbClr val="0070C0"/>
                </a:solidFill>
                <a:latin typeface="Baskerville Old Face"/>
              </a:rPr>
              <a:t>R</a:t>
            </a:r>
            <a:r>
              <a:rPr lang="fr-FR" sz="2400" i="1" smtClean="0">
                <a:solidFill>
                  <a:srgbClr val="00B050"/>
                </a:solidFill>
                <a:latin typeface="Comic Sans MS" pitchFamily="66" charset="0"/>
              </a:rPr>
              <a:t>ce DEBOUC </a:t>
            </a:r>
            <a:endParaRPr lang="fr-FR" sz="2400" smtClean="0">
              <a:solidFill>
                <a:srgbClr val="00B050"/>
              </a:solidFill>
            </a:endParaRPr>
          </a:p>
        </p:txBody>
      </p:sp>
      <p:pic>
        <p:nvPicPr>
          <p:cNvPr id="116738" name="Picture 4" descr="CLAPPE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2286000"/>
            <a:ext cx="4786313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39" name="Picture 5" descr="KILRO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180138"/>
            <a:ext cx="939641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40" name="Text Box 6"/>
          <p:cNvSpPr txBox="1">
            <a:spLocks noChangeArrowheads="1"/>
          </p:cNvSpPr>
          <p:nvPr/>
        </p:nvSpPr>
        <p:spPr bwMode="auto">
          <a:xfrm>
            <a:off x="3000375" y="5643563"/>
            <a:ext cx="6143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FR" sz="2400" i="1" u="none">
                <a:solidFill>
                  <a:srgbClr val="FF0000"/>
                </a:solidFill>
                <a:latin typeface="Comic Sans MS" pitchFamily="66" charset="0"/>
              </a:rPr>
              <a:t>→  N’hésitez pas à diffuser ce PPS  →</a:t>
            </a:r>
            <a:endParaRPr lang="fr-FR" sz="2400" u="none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16741" name="ZoneTexte 8"/>
          <p:cNvSpPr txBox="1">
            <a:spLocks noChangeArrowheads="1"/>
          </p:cNvSpPr>
          <p:nvPr/>
        </p:nvSpPr>
        <p:spPr bwMode="auto">
          <a:xfrm>
            <a:off x="857250" y="4000500"/>
            <a:ext cx="4214813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 i="1" u="none">
                <a:solidFill>
                  <a:srgbClr val="00B0F0"/>
                </a:solidFill>
                <a:latin typeface="Comic Sans MS" pitchFamily="66" charset="0"/>
              </a:rPr>
              <a:t>« je ne suis dans aucune association,</a:t>
            </a:r>
            <a:br>
              <a:rPr lang="fr-FR" sz="16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600" i="1" u="none">
                <a:solidFill>
                  <a:srgbClr val="00B0F0"/>
                </a:solidFill>
                <a:latin typeface="Comic Sans MS" pitchFamily="66" charset="0"/>
              </a:rPr>
              <a:t>aucun parti politique, syndicat, religion.</a:t>
            </a:r>
            <a:br>
              <a:rPr lang="fr-FR" sz="1600" i="1" u="none">
                <a:solidFill>
                  <a:srgbClr val="00B0F0"/>
                </a:solidFill>
                <a:latin typeface="Comic Sans MS" pitchFamily="66" charset="0"/>
              </a:rPr>
            </a:br>
            <a:r>
              <a:rPr lang="fr-FR" sz="1600" i="1" u="none">
                <a:solidFill>
                  <a:srgbClr val="99FF33"/>
                </a:solidFill>
                <a:latin typeface="Comic Sans MS" pitchFamily="66" charset="0"/>
              </a:rPr>
              <a:t>« mais j’essaie simplement</a:t>
            </a:r>
            <a:br>
              <a:rPr lang="fr-FR" sz="1600" i="1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sz="1600" i="1" u="none">
                <a:solidFill>
                  <a:srgbClr val="99FF33"/>
                </a:solidFill>
                <a:latin typeface="Comic Sans MS" pitchFamily="66" charset="0"/>
              </a:rPr>
              <a:t>d’y puiser de bonnes idées,</a:t>
            </a:r>
            <a:br>
              <a:rPr lang="fr-FR" sz="1600" i="1" u="none">
                <a:solidFill>
                  <a:srgbClr val="99FF33"/>
                </a:solidFill>
                <a:latin typeface="Comic Sans MS" pitchFamily="66" charset="0"/>
              </a:rPr>
            </a:br>
            <a:r>
              <a:rPr lang="fr-FR" sz="1600" i="1" u="none">
                <a:solidFill>
                  <a:srgbClr val="99FF33"/>
                </a:solidFill>
                <a:latin typeface="Comic Sans MS" pitchFamily="66" charset="0"/>
              </a:rPr>
              <a:t>du bon-sens , du</a:t>
            </a:r>
            <a:r>
              <a:rPr lang="fr-FR" sz="1600" i="1" u="none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fr-FR" i="1" u="none">
                <a:solidFill>
                  <a:srgbClr val="FFC000"/>
                </a:solidFill>
                <a:latin typeface="Comic Sans MS" pitchFamily="66" charset="0"/>
              </a:rPr>
              <a:t>Bon-Sens</a:t>
            </a:r>
            <a:r>
              <a:rPr lang="fr-FR" sz="1600" i="1" u="none">
                <a:solidFill>
                  <a:srgbClr val="FFC000"/>
                </a:solidFill>
                <a:latin typeface="Comic Sans MS" pitchFamily="66" charset="0"/>
              </a:rPr>
              <a:t> </a:t>
            </a:r>
            <a:r>
              <a:rPr lang="fr-FR" sz="1600" i="1" u="none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sz="1600" i="1" u="none">
                <a:solidFill>
                  <a:srgbClr val="99FF33"/>
                </a:solidFill>
                <a:latin typeface="Comic Sans MS" pitchFamily="66" charset="0"/>
              </a:rPr>
              <a:t>… »</a:t>
            </a:r>
            <a:r>
              <a:rPr lang="fr-FR" sz="1600" i="1" u="none">
                <a:solidFill>
                  <a:srgbClr val="7030A0"/>
                </a:solidFill>
                <a:latin typeface="Comic Sans MS" pitchFamily="66" charset="0"/>
              </a:rPr>
              <a:t>  </a:t>
            </a:r>
          </a:p>
        </p:txBody>
      </p:sp>
      <p:pic>
        <p:nvPicPr>
          <p:cNvPr id="116742" name="Picture 10" descr="C:\Users\Péchet\AppData\Local\Microsoft\Windows\Temporary Internet Files\Content.Outlook\J6GPCF52\Pan  ( 2 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260350"/>
            <a:ext cx="2443163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43" name="Picture 12" descr="https://encrypted-tbn3.gstatic.com/images?q=tbn:ANd9GcQyKdPLDkFcin7SmzdjPadfHWNG1cNE0kBfXE_vhbWHxe9mHyVVUw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76963" y="4071938"/>
            <a:ext cx="2654300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3667</TotalTime>
  <Words>1452</Words>
  <Application>Microsoft Office PowerPoint</Application>
  <PresentationFormat>On-screen Show (4:3)</PresentationFormat>
  <Paragraphs>284</Paragraphs>
  <Slides>98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98</vt:i4>
      </vt:variant>
    </vt:vector>
  </HeadingPairs>
  <TitlesOfParts>
    <vt:vector size="99" baseType="lpstr">
      <vt:lpstr>Modèle par défaut</vt:lpstr>
      <vt:lpstr>- Aéroport -</vt:lpstr>
      <vt:lpstr>P</vt:lpstr>
      <vt:lpstr>Alain MUSTIERE, président de l’association «  des ailes pour l’ouest » ( et non « désuet pour l’ouest » : pour ce projet d’une autre époque  )</vt:lpstr>
      <vt:lpstr>Le low-cost tant décrié sur bien des points …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Une manifestation dans le calme et le silence ; ou ceci :</vt:lpstr>
      <vt:lpstr>En fait, la véritable   force, au delà de la violence, c’est savoir que : « chacun de nous est un maillon du monde qu’il désire voir se réaliser :  dans l’intérêt commun » → Sommes nous dans le groupe de la majorité silencieuse ?</vt:lpstr>
      <vt:lpstr>Sondage Europe1 du 7 mars 2010 ↓</vt:lpstr>
      <vt:lpstr>               ( www.fondation Nicolas Hulot - 30 octobre 2014 )</vt:lpstr>
      <vt:lpstr>PowerPoint Presentation</vt:lpstr>
      <vt:lpstr>PowerPoint Presentation</vt:lpstr>
      <vt:lpstr>P</vt:lpstr>
      <vt:lpstr>     IMPORTANT : l’argent gaspillé dans ce projet et dans ses désertes      n’ira pas ailleurs : école, éducation, retraite, infrastructure, sécurité, santé,           solidarité, culture, environnement, développement de l’emploi, etc                      - l’argent ne tombe pas du ciel ! -     </vt:lpstr>
      <vt:lpstr>PowerPoint Presentation</vt:lpstr>
      <vt:lpstr> l’arg€nt public sert au transf€rt de l’a€roport, en payant des avocats. Soutenons ce collectif, il est indépendant, sa survie dépend de nous tous ! 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Expulsion                                      par l’huissier  ↓</vt:lpstr>
      <vt:lpstr>PowerPoint Presentation</vt:lpstr>
      <vt:lpstr>P</vt:lpstr>
      <vt:lpstr>↓ Zones de bruit</vt:lpstr>
      <vt:lpstr>Chaîne humaine                         ( qui se « dé-chaîne » 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Une violence ou des violences …, nos politiques martèlent : « rien ne justifie la violence … »</vt:lpstr>
      <vt:lpstr>Ou est l’appel à la violence 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Michel TARIN combattant de la première heure ( déjà une victoire dans le LARZAC : un autre projet inutile 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 peu de légèreté par quelques dessins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Ce diaporama n’est pas sponsorisé par VINCI</vt:lpstr>
      <vt:lpstr>PowerPoint Presentation</vt:lpstr>
      <vt:lpstr>PowerPoint Presentation</vt:lpstr>
      <vt:lpstr>Un autre diaporama :</vt:lpstr>
      <vt:lpstr>PowerPoint Presentation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CP</dc:creator>
  <cp:lastModifiedBy>Utilisateur</cp:lastModifiedBy>
  <cp:revision>325</cp:revision>
  <dcterms:created xsi:type="dcterms:W3CDTF">2011-02-09T19:42:48Z</dcterms:created>
  <dcterms:modified xsi:type="dcterms:W3CDTF">2015-07-11T18:07:24Z</dcterms:modified>
</cp:coreProperties>
</file>