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72" r:id="rId2"/>
    <p:sldMasterId id="2147483684" r:id="rId3"/>
    <p:sldMasterId id="2147483708" r:id="rId4"/>
  </p:sldMasterIdLst>
  <p:sldIdLst>
    <p:sldId id="267" r:id="rId5"/>
    <p:sldId id="523" r:id="rId6"/>
    <p:sldId id="524" r:id="rId7"/>
    <p:sldId id="289" r:id="rId8"/>
    <p:sldId id="290" r:id="rId9"/>
    <p:sldId id="291" r:id="rId10"/>
    <p:sldId id="292" r:id="rId11"/>
    <p:sldId id="293" r:id="rId12"/>
    <p:sldId id="294" r:id="rId13"/>
    <p:sldId id="435" r:id="rId14"/>
    <p:sldId id="295" r:id="rId15"/>
    <p:sldId id="437" r:id="rId16"/>
    <p:sldId id="438" r:id="rId17"/>
    <p:sldId id="439" r:id="rId18"/>
    <p:sldId id="440" r:id="rId19"/>
    <p:sldId id="443" r:id="rId20"/>
    <p:sldId id="442" r:id="rId21"/>
    <p:sldId id="444" r:id="rId22"/>
    <p:sldId id="621" r:id="rId23"/>
    <p:sldId id="561" r:id="rId24"/>
    <p:sldId id="563" r:id="rId25"/>
    <p:sldId id="407" r:id="rId26"/>
    <p:sldId id="611" r:id="rId27"/>
    <p:sldId id="576" r:id="rId28"/>
    <p:sldId id="597" r:id="rId29"/>
    <p:sldId id="619" r:id="rId30"/>
    <p:sldId id="618" r:id="rId31"/>
    <p:sldId id="595" r:id="rId32"/>
    <p:sldId id="624" r:id="rId33"/>
    <p:sldId id="564" r:id="rId34"/>
    <p:sldId id="596" r:id="rId35"/>
    <p:sldId id="623" r:id="rId36"/>
    <p:sldId id="545" r:id="rId37"/>
    <p:sldId id="606" r:id="rId38"/>
    <p:sldId id="584" r:id="rId39"/>
    <p:sldId id="529" r:id="rId40"/>
    <p:sldId id="557" r:id="rId41"/>
    <p:sldId id="558" r:id="rId42"/>
    <p:sldId id="554" r:id="rId43"/>
    <p:sldId id="582" r:id="rId44"/>
    <p:sldId id="586" r:id="rId45"/>
    <p:sldId id="588" r:id="rId46"/>
    <p:sldId id="585" r:id="rId47"/>
    <p:sldId id="538" r:id="rId48"/>
    <p:sldId id="604" r:id="rId49"/>
    <p:sldId id="599" r:id="rId50"/>
    <p:sldId id="587" r:id="rId51"/>
    <p:sldId id="614" r:id="rId52"/>
    <p:sldId id="577" r:id="rId53"/>
    <p:sldId id="544" r:id="rId54"/>
    <p:sldId id="560" r:id="rId55"/>
    <p:sldId id="541" r:id="rId56"/>
    <p:sldId id="531" r:id="rId57"/>
    <p:sldId id="589" r:id="rId58"/>
    <p:sldId id="567" r:id="rId59"/>
    <p:sldId id="528" r:id="rId60"/>
    <p:sldId id="526" r:id="rId61"/>
  </p:sldIdLst>
  <p:sldSz cx="9144000" cy="6858000" type="screen4x3"/>
  <p:notesSz cx="6858000" cy="9144000"/>
  <p:embeddedFontLst>
    <p:embeddedFont>
      <p:font typeface="Arial Black" panose="020B0A04020102020204" pitchFamily="34" charset="0"/>
      <p:bold r:id="rId62"/>
    </p:embeddedFont>
    <p:embeddedFont>
      <p:font typeface="Aharoni" panose="02010803020104030203" pitchFamily="2" charset="-79"/>
      <p:bold r:id="rId63"/>
    </p:embeddedFont>
    <p:embeddedFont>
      <p:font typeface="Verdana" panose="020B0604030504040204" pitchFamily="34" charset="0"/>
      <p:regular r:id="rId64"/>
      <p:bold r:id="rId65"/>
      <p:italic r:id="rId66"/>
      <p:boldItalic r:id="rId67"/>
    </p:embeddedFont>
    <p:embeddedFont>
      <p:font typeface="Cupertino" panose="020B0604020202020204"/>
      <p:regular r:id="rId68"/>
      <p:italic r:id="rId69"/>
    </p:embeddedFont>
    <p:embeddedFont>
      <p:font typeface="Nadianne" panose="03020902050305070206" pitchFamily="66" charset="0"/>
      <p:bold r:id="rId70"/>
    </p:embeddedFont>
    <p:embeddedFont>
      <p:font typeface="Calibri" panose="020F0502020204030204" pitchFamily="34" charset="0"/>
      <p:regular r:id="rId71"/>
      <p:bold r:id="rId72"/>
      <p:italic r:id="rId73"/>
      <p:boldItalic r:id="rId74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Xtp25WIaYXWNYEWiJn2QQ==" hashData="l6NU8F1lUxeypDv177NBLAluZu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082FAA"/>
    <a:srgbClr val="F4750C"/>
    <a:srgbClr val="99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556" autoAdjust="0"/>
    <p:restoredTop sz="94660"/>
  </p:normalViewPr>
  <p:slideViewPr>
    <p:cSldViewPr>
      <p:cViewPr varScale="1">
        <p:scale>
          <a:sx n="106" d="100"/>
          <a:sy n="106" d="100"/>
        </p:scale>
        <p:origin x="-1608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font" Target="fonts/font2.fntdata"/><Relationship Id="rId68" Type="http://schemas.openxmlformats.org/officeDocument/2006/relationships/font" Target="fonts/font7.fntdata"/><Relationship Id="rId76" Type="http://schemas.openxmlformats.org/officeDocument/2006/relationships/viewProps" Target="viewProps.xml"/><Relationship Id="rId7" Type="http://schemas.openxmlformats.org/officeDocument/2006/relationships/slide" Target="slides/slide3.xml"/><Relationship Id="rId71" Type="http://schemas.openxmlformats.org/officeDocument/2006/relationships/font" Target="fonts/font10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font" Target="fonts/font5.fntdata"/><Relationship Id="rId74" Type="http://schemas.openxmlformats.org/officeDocument/2006/relationships/font" Target="fonts/font13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61" Type="http://schemas.openxmlformats.org/officeDocument/2006/relationships/slide" Target="slides/slide57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font" Target="fonts/font4.fntdata"/><Relationship Id="rId73" Type="http://schemas.openxmlformats.org/officeDocument/2006/relationships/font" Target="fonts/font12.fntdata"/><Relationship Id="rId78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font" Target="fonts/font3.fntdata"/><Relationship Id="rId69" Type="http://schemas.openxmlformats.org/officeDocument/2006/relationships/font" Target="fonts/font8.fntdata"/><Relationship Id="rId77" Type="http://schemas.openxmlformats.org/officeDocument/2006/relationships/theme" Target="theme/theme1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font" Target="fonts/font11.fntdata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font" Target="fonts/font6.fntdata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font" Target="fonts/font1.fntdata"/><Relationship Id="rId70" Type="http://schemas.openxmlformats.org/officeDocument/2006/relationships/font" Target="fonts/font9.fntdata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5. 7. 2015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2092937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5. 7. 2015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3405580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5. 7. 2015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895131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5. 7. 2015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1177661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5. 7. 2015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743454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5. 7. 2015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9949786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5. 7. 2015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2975268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5. 7. 2015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8087312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5. 7. 2015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274903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5. 7. 2015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4201168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20CB-D028-4F7C-9226-4D60828C6E0E}" type="datetimeFigureOut">
              <a:rPr lang="sk-SK" smtClean="0"/>
              <a:t>5. 7. 2015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4451469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7D888-88DC-4D8B-A67A-5B6D3F96F506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5. 7. 2015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9B941E-0137-4379-B316-B7218B2CA1CE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7832359"/>
      </p:ext>
    </p:extLst>
  </p:cSld>
  <p:clrMapOvr>
    <a:masterClrMapping/>
  </p:clrMapOvr>
  <p:transition spd="med" advClick="0" advTm="5000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64945D-533E-4DE4-A3E0-9E11942311B8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5. 7. 2015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C47834-ACD4-476A-B148-57BAA02296E2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2166725"/>
      </p:ext>
    </p:extLst>
  </p:cSld>
  <p:clrMapOvr>
    <a:masterClrMapping/>
  </p:clrMapOvr>
  <p:transition spd="med" advClick="0" advTm="5000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29DBEB-3C60-478D-A391-72693C0E4E41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5. 7. 2015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F70AB7-7510-4B5C-AA03-77D260493580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7967487"/>
      </p:ext>
    </p:extLst>
  </p:cSld>
  <p:clrMapOvr>
    <a:masterClrMapping/>
  </p:clrMapOvr>
  <p:transition spd="med" advClick="0" advTm="5000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603ADC-80EC-4DB7-B1F3-D465C57A7DB7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5. 7. 2015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42C168-C45A-4705-9BB9-779F2544DC1B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8781484"/>
      </p:ext>
    </p:extLst>
  </p:cSld>
  <p:clrMapOvr>
    <a:masterClrMapping/>
  </p:clrMapOvr>
  <p:transition spd="med" advClick="0" advTm="5000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3FE2A-5CD1-48CE-B735-CDBD27FFCDAE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5. 7. 2015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B2BC42-FB2D-4257-BC78-1977AFDC568A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9198552"/>
      </p:ext>
    </p:extLst>
  </p:cSld>
  <p:clrMapOvr>
    <a:masterClrMapping/>
  </p:clrMapOvr>
  <p:transition spd="med" advClick="0" advTm="5000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388215-3BE4-4DE3-B895-2BD11EC6FA1B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5. 7. 2015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EB7CC8-C1EE-450B-A9AD-EFDD56BD1B7E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3659432"/>
      </p:ext>
    </p:extLst>
  </p:cSld>
  <p:clrMapOvr>
    <a:masterClrMapping/>
  </p:clrMapOvr>
  <p:transition spd="med" advClick="0" advTm="5000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0D4440-9037-49FC-B2C6-89428C186CD8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5. 7. 2015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C890C8-1668-482B-96F4-073FE70CB729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1063438"/>
      </p:ext>
    </p:extLst>
  </p:cSld>
  <p:clrMapOvr>
    <a:masterClrMapping/>
  </p:clrMapOvr>
  <p:transition spd="med" advClick="0" advTm="5000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D491A2-C8EA-4AA1-9AA3-A211EF1A05FB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5. 7. 2015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FFB33A-7DFC-45B8-A521-1A824EBC3991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8633366"/>
      </p:ext>
    </p:extLst>
  </p:cSld>
  <p:clrMapOvr>
    <a:masterClrMapping/>
  </p:clrMapOvr>
  <p:transition spd="med" advClick="0" advTm="5000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k-SK" noProof="0" smtClean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8F4B7C-D962-4F92-BCF6-1694B5376546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5. 7. 2015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766CA8-E718-425D-AD2A-69D8BF2BE78F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6592930"/>
      </p:ext>
    </p:extLst>
  </p:cSld>
  <p:clrMapOvr>
    <a:masterClrMapping/>
  </p:clrMapOvr>
  <p:transition spd="med" advClick="0" advTm="5000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986E95-5B52-41FF-AD1C-A87CDB6BF0FF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5. 7. 2015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07FBC9-CD7D-44F5-8D4E-A1C2DF3EFA03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9261849"/>
      </p:ext>
    </p:extLst>
  </p:cSld>
  <p:clrMapOvr>
    <a:masterClrMapping/>
  </p:clrMapOvr>
  <p:transition spd="med" advClick="0" advTm="5000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06F025-BEAD-40D6-8A5B-9E59CD4049E7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5. 7. 2015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1657FA-1CD3-4672-A295-DC723BC1D7C7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9420597"/>
      </p:ext>
    </p:extLst>
  </p:cSld>
  <p:clrMapOvr>
    <a:masterClrMapping/>
  </p:clrMapOvr>
  <p:transition spd="med" advClick="0" advTm="5000"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5. 7. 2015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199748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5. 7. 2015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781915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5. 7. 2015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131814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5. 7. 2015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86777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5. 7. 2015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359526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5. 7. 2015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794694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5. 7. 2015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196806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5. 7. 2015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485395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5. 7. 2015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150181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5. 7. 2015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452004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5. 7. 2015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78654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5. 7. 2015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887196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5. 7. 2015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325753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5. 7. 2015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10236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5. 7. 2015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751641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5. 7. 2015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976992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5. 7. 2015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722295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5. 7. 2015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641746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5. 7. 2015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038583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5. 7. 2015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397474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5. 7. 2015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92220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5. 7. 2015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65060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2E20CB-D028-4F7C-9226-4D60828C6E0E}" type="datetimeFigureOut">
              <a:rPr lang="sk-SK" smtClean="0"/>
              <a:t>5. 7. 2015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6FEB48-5FC4-401C-992D-B2852874584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755158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nadpis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sk-SK" altLang="sk-SK" smtClean="0"/>
              <a:t>Upravte štýly predlohy textu</a:t>
            </a:r>
          </a:p>
        </p:txBody>
      </p:sp>
      <p:sp>
        <p:nvSpPr>
          <p:cNvPr id="1027" name="Zástupný symbol tex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k-SK" altLang="sk-SK" smtClean="0"/>
              <a:t>Upravte štýl predlohy textu.</a:t>
            </a:r>
          </a:p>
          <a:p>
            <a:pPr lvl="1"/>
            <a:r>
              <a:rPr lang="sk-SK" altLang="sk-SK" smtClean="0"/>
              <a:t>Druhá úroveň</a:t>
            </a:r>
          </a:p>
          <a:p>
            <a:pPr lvl="2"/>
            <a:r>
              <a:rPr lang="sk-SK" altLang="sk-SK" smtClean="0"/>
              <a:t>Tretia úroveň</a:t>
            </a:r>
          </a:p>
          <a:p>
            <a:pPr lvl="3"/>
            <a:r>
              <a:rPr lang="sk-SK" altLang="sk-SK" smtClean="0"/>
              <a:t>Štvrtá úroveň</a:t>
            </a:r>
          </a:p>
          <a:p>
            <a:pPr lvl="4"/>
            <a:r>
              <a:rPr lang="sk-SK" altLang="sk-SK" smtClean="0"/>
              <a:t>Piata úroveň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E35F7C6-8771-488B-B0D2-E7F00E046739}" type="datetime1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5. 7. 2015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BD60ADA-40A5-46CD-B17C-5B397970607A}" type="slidenum">
              <a:rPr lang="sk-SK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3925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Click="0" advTm="5000">
    <p:fade/>
  </p:transition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5. 7. 2015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32518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C51198-1298-4250-989F-9F45A9C36FF1}" type="datetimeFigureOut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5. 7. 2015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B8E5ED-39FC-48D3-BDA4-8B314C0CE84B}" type="slidenum">
              <a:rPr lang="sk-SK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sk-SK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4859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18" Type="http://schemas.openxmlformats.org/officeDocument/2006/relationships/image" Target="../media/image19.png"/><Relationship Id="rId26" Type="http://schemas.openxmlformats.org/officeDocument/2006/relationships/audio" Target="../media/audio1.wav"/><Relationship Id="rId3" Type="http://schemas.openxmlformats.org/officeDocument/2006/relationships/image" Target="../media/image4.png"/><Relationship Id="rId21" Type="http://schemas.openxmlformats.org/officeDocument/2006/relationships/image" Target="../media/image22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17" Type="http://schemas.openxmlformats.org/officeDocument/2006/relationships/image" Target="../media/image18.png"/><Relationship Id="rId25" Type="http://schemas.openxmlformats.org/officeDocument/2006/relationships/image" Target="../media/image24.png"/><Relationship Id="rId2" Type="http://schemas.openxmlformats.org/officeDocument/2006/relationships/audio" Target="../media/audio1.wav"/><Relationship Id="rId16" Type="http://schemas.openxmlformats.org/officeDocument/2006/relationships/image" Target="../media/image17.png"/><Relationship Id="rId20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24" Type="http://schemas.openxmlformats.org/officeDocument/2006/relationships/image" Target="../media/image23.png"/><Relationship Id="rId5" Type="http://schemas.openxmlformats.org/officeDocument/2006/relationships/image" Target="../media/image6.gif"/><Relationship Id="rId15" Type="http://schemas.openxmlformats.org/officeDocument/2006/relationships/image" Target="../media/image16.png"/><Relationship Id="rId23" Type="http://schemas.openxmlformats.org/officeDocument/2006/relationships/slide" Target="slide18.xml"/><Relationship Id="rId10" Type="http://schemas.openxmlformats.org/officeDocument/2006/relationships/image" Target="../media/image11.png"/><Relationship Id="rId19" Type="http://schemas.openxmlformats.org/officeDocument/2006/relationships/image" Target="../media/image20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5.png"/><Relationship Id="rId22" Type="http://schemas.microsoft.com/office/2007/relationships/hdphoto" Target="../media/hdphoto2.wdp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13" Type="http://schemas.openxmlformats.org/officeDocument/2006/relationships/image" Target="../media/image31.gif"/><Relationship Id="rId18" Type="http://schemas.openxmlformats.org/officeDocument/2006/relationships/slide" Target="slide10.xml"/><Relationship Id="rId26" Type="http://schemas.openxmlformats.org/officeDocument/2006/relationships/slide" Target="slide13.xml"/><Relationship Id="rId3" Type="http://schemas.openxmlformats.org/officeDocument/2006/relationships/image" Target="../media/image26.png"/><Relationship Id="rId21" Type="http://schemas.openxmlformats.org/officeDocument/2006/relationships/image" Target="../media/image35.gif"/><Relationship Id="rId34" Type="http://schemas.openxmlformats.org/officeDocument/2006/relationships/image" Target="../media/image42.png"/><Relationship Id="rId7" Type="http://schemas.openxmlformats.org/officeDocument/2006/relationships/image" Target="../media/image28.gif"/><Relationship Id="rId12" Type="http://schemas.openxmlformats.org/officeDocument/2006/relationships/slide" Target="slide8.xml"/><Relationship Id="rId17" Type="http://schemas.openxmlformats.org/officeDocument/2006/relationships/image" Target="../media/image33.gif"/><Relationship Id="rId25" Type="http://schemas.openxmlformats.org/officeDocument/2006/relationships/image" Target="../media/image37.gif"/><Relationship Id="rId33" Type="http://schemas.openxmlformats.org/officeDocument/2006/relationships/image" Target="../media/image41.gif"/><Relationship Id="rId38" Type="http://schemas.openxmlformats.org/officeDocument/2006/relationships/image" Target="../media/image45.png"/><Relationship Id="rId2" Type="http://schemas.openxmlformats.org/officeDocument/2006/relationships/image" Target="../media/image25.jpg"/><Relationship Id="rId16" Type="http://schemas.openxmlformats.org/officeDocument/2006/relationships/slide" Target="slide18.xml"/><Relationship Id="rId20" Type="http://schemas.openxmlformats.org/officeDocument/2006/relationships/slide" Target="slide11.xml"/><Relationship Id="rId29" Type="http://schemas.openxmlformats.org/officeDocument/2006/relationships/image" Target="../media/image39.gif"/><Relationship Id="rId1" Type="http://schemas.openxmlformats.org/officeDocument/2006/relationships/slideLayout" Target="../slideLayouts/slideLayout24.xml"/><Relationship Id="rId6" Type="http://schemas.openxmlformats.org/officeDocument/2006/relationships/slide" Target="slide4.xml"/><Relationship Id="rId11" Type="http://schemas.openxmlformats.org/officeDocument/2006/relationships/image" Target="../media/image30.gif"/><Relationship Id="rId24" Type="http://schemas.openxmlformats.org/officeDocument/2006/relationships/slide" Target="slide12.xml"/><Relationship Id="rId32" Type="http://schemas.openxmlformats.org/officeDocument/2006/relationships/slide" Target="slide14.xml"/><Relationship Id="rId37" Type="http://schemas.openxmlformats.org/officeDocument/2006/relationships/image" Target="../media/image44.png"/><Relationship Id="rId5" Type="http://schemas.openxmlformats.org/officeDocument/2006/relationships/image" Target="../media/image27.gif"/><Relationship Id="rId15" Type="http://schemas.openxmlformats.org/officeDocument/2006/relationships/image" Target="../media/image32.gif"/><Relationship Id="rId23" Type="http://schemas.openxmlformats.org/officeDocument/2006/relationships/image" Target="../media/image36.gif"/><Relationship Id="rId28" Type="http://schemas.openxmlformats.org/officeDocument/2006/relationships/slide" Target="slide9.xml"/><Relationship Id="rId36" Type="http://schemas.openxmlformats.org/officeDocument/2006/relationships/image" Target="../media/image43.jpg"/><Relationship Id="rId10" Type="http://schemas.openxmlformats.org/officeDocument/2006/relationships/slide" Target="slide7.xml"/><Relationship Id="rId19" Type="http://schemas.openxmlformats.org/officeDocument/2006/relationships/image" Target="../media/image34.gif"/><Relationship Id="rId31" Type="http://schemas.openxmlformats.org/officeDocument/2006/relationships/image" Target="../media/image40.gif"/><Relationship Id="rId4" Type="http://schemas.openxmlformats.org/officeDocument/2006/relationships/slide" Target="slide5.xml"/><Relationship Id="rId9" Type="http://schemas.openxmlformats.org/officeDocument/2006/relationships/image" Target="../media/image29.gif"/><Relationship Id="rId14" Type="http://schemas.openxmlformats.org/officeDocument/2006/relationships/slide" Target="slide16.xml"/><Relationship Id="rId22" Type="http://schemas.openxmlformats.org/officeDocument/2006/relationships/slide" Target="slide17.xml"/><Relationship Id="rId27" Type="http://schemas.openxmlformats.org/officeDocument/2006/relationships/image" Target="../media/image38.gif"/><Relationship Id="rId30" Type="http://schemas.openxmlformats.org/officeDocument/2006/relationships/slide" Target="slide15.xml"/><Relationship Id="rId35" Type="http://schemas.microsoft.com/office/2007/relationships/hdphoto" Target="../media/hdphoto3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hyperlink" Target="mailto:pista2011@gmail.com" TargetMode="External"/><Relationship Id="rId7" Type="http://schemas.openxmlformats.org/officeDocument/2006/relationships/image" Target="../media/image48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2.xml"/><Relationship Id="rId6" Type="http://schemas.openxmlformats.org/officeDocument/2006/relationships/slide" Target="slide19.xml"/><Relationship Id="rId5" Type="http://schemas.openxmlformats.org/officeDocument/2006/relationships/image" Target="../media/image47.png"/><Relationship Id="rId10" Type="http://schemas.microsoft.com/office/2007/relationships/hdphoto" Target="../media/hdphoto4.wdp"/><Relationship Id="rId4" Type="http://schemas.openxmlformats.org/officeDocument/2006/relationships/image" Target="../media/image24.png"/><Relationship Id="rId9" Type="http://schemas.openxmlformats.org/officeDocument/2006/relationships/image" Target="../media/image4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hyperlink" Target="mailto:pista2011@gmail.com" TargetMode="External"/><Relationship Id="rId7" Type="http://schemas.openxmlformats.org/officeDocument/2006/relationships/slide" Target="slide3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8.png"/><Relationship Id="rId5" Type="http://schemas.openxmlformats.org/officeDocument/2006/relationships/slide" Target="slide19.xml"/><Relationship Id="rId10" Type="http://schemas.openxmlformats.org/officeDocument/2006/relationships/image" Target="../media/image47.png"/><Relationship Id="rId4" Type="http://schemas.openxmlformats.org/officeDocument/2006/relationships/image" Target="../media/image24.png"/><Relationship Id="rId9" Type="http://schemas.microsoft.com/office/2007/relationships/hdphoto" Target="../media/hdphoto4.wdp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hyperlink" Target="mailto:pista2011@gmail.com" TargetMode="External"/><Relationship Id="rId7" Type="http://schemas.openxmlformats.org/officeDocument/2006/relationships/slide" Target="slide3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8.png"/><Relationship Id="rId5" Type="http://schemas.openxmlformats.org/officeDocument/2006/relationships/slide" Target="slide19.xml"/><Relationship Id="rId10" Type="http://schemas.openxmlformats.org/officeDocument/2006/relationships/image" Target="../media/image47.png"/><Relationship Id="rId4" Type="http://schemas.openxmlformats.org/officeDocument/2006/relationships/image" Target="../media/image24.png"/><Relationship Id="rId9" Type="http://schemas.microsoft.com/office/2007/relationships/hdphoto" Target="../media/hdphoto4.wdp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hyperlink" Target="mailto:pista2011@gmail.com" TargetMode="External"/><Relationship Id="rId7" Type="http://schemas.openxmlformats.org/officeDocument/2006/relationships/slide" Target="slide3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8.png"/><Relationship Id="rId5" Type="http://schemas.openxmlformats.org/officeDocument/2006/relationships/slide" Target="slide19.xml"/><Relationship Id="rId10" Type="http://schemas.openxmlformats.org/officeDocument/2006/relationships/image" Target="../media/image47.png"/><Relationship Id="rId4" Type="http://schemas.openxmlformats.org/officeDocument/2006/relationships/image" Target="../media/image24.png"/><Relationship Id="rId9" Type="http://schemas.microsoft.com/office/2007/relationships/hdphoto" Target="../media/hdphoto4.wdp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hyperlink" Target="mailto:pista2011@gmail.com" TargetMode="External"/><Relationship Id="rId7" Type="http://schemas.openxmlformats.org/officeDocument/2006/relationships/slide" Target="slide3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8.png"/><Relationship Id="rId5" Type="http://schemas.openxmlformats.org/officeDocument/2006/relationships/slide" Target="slide19.xml"/><Relationship Id="rId10" Type="http://schemas.openxmlformats.org/officeDocument/2006/relationships/image" Target="../media/image47.png"/><Relationship Id="rId4" Type="http://schemas.openxmlformats.org/officeDocument/2006/relationships/image" Target="../media/image24.png"/><Relationship Id="rId9" Type="http://schemas.microsoft.com/office/2007/relationships/hdphoto" Target="../media/hdphoto4.wdp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hyperlink" Target="mailto:pista2011@gmail.com" TargetMode="External"/><Relationship Id="rId7" Type="http://schemas.openxmlformats.org/officeDocument/2006/relationships/slide" Target="slide3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8.png"/><Relationship Id="rId5" Type="http://schemas.openxmlformats.org/officeDocument/2006/relationships/slide" Target="slide19.xml"/><Relationship Id="rId10" Type="http://schemas.openxmlformats.org/officeDocument/2006/relationships/image" Target="../media/image47.png"/><Relationship Id="rId4" Type="http://schemas.openxmlformats.org/officeDocument/2006/relationships/image" Target="../media/image24.png"/><Relationship Id="rId9" Type="http://schemas.microsoft.com/office/2007/relationships/hdphoto" Target="../media/hdphoto4.wdp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hyperlink" Target="mailto:pista2011@gmail.com" TargetMode="External"/><Relationship Id="rId7" Type="http://schemas.openxmlformats.org/officeDocument/2006/relationships/slide" Target="slide3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8.png"/><Relationship Id="rId5" Type="http://schemas.openxmlformats.org/officeDocument/2006/relationships/slide" Target="slide19.xml"/><Relationship Id="rId10" Type="http://schemas.openxmlformats.org/officeDocument/2006/relationships/image" Target="../media/image47.png"/><Relationship Id="rId4" Type="http://schemas.openxmlformats.org/officeDocument/2006/relationships/image" Target="../media/image24.png"/><Relationship Id="rId9" Type="http://schemas.microsoft.com/office/2007/relationships/hdphoto" Target="../media/hdphoto4.wdp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hyperlink" Target="mailto:pista2011@gmail.com" TargetMode="External"/><Relationship Id="rId7" Type="http://schemas.openxmlformats.org/officeDocument/2006/relationships/slide" Target="slide3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8.png"/><Relationship Id="rId5" Type="http://schemas.openxmlformats.org/officeDocument/2006/relationships/slide" Target="slide19.xml"/><Relationship Id="rId10" Type="http://schemas.openxmlformats.org/officeDocument/2006/relationships/image" Target="../media/image47.png"/><Relationship Id="rId4" Type="http://schemas.openxmlformats.org/officeDocument/2006/relationships/image" Target="../media/image24.png"/><Relationship Id="rId9" Type="http://schemas.microsoft.com/office/2007/relationships/hdphoto" Target="../media/hdphoto4.wdp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hyperlink" Target="mailto:pista2011@gmail.com" TargetMode="External"/><Relationship Id="rId7" Type="http://schemas.openxmlformats.org/officeDocument/2006/relationships/slide" Target="slide3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8.png"/><Relationship Id="rId5" Type="http://schemas.openxmlformats.org/officeDocument/2006/relationships/slide" Target="slide19.xml"/><Relationship Id="rId10" Type="http://schemas.openxmlformats.org/officeDocument/2006/relationships/image" Target="../media/image47.png"/><Relationship Id="rId4" Type="http://schemas.openxmlformats.org/officeDocument/2006/relationships/image" Target="../media/image24.png"/><Relationship Id="rId9" Type="http://schemas.microsoft.com/office/2007/relationships/hdphoto" Target="../media/hdphoto4.wdp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hyperlink" Target="mailto:pista2011@gmail.com" TargetMode="External"/><Relationship Id="rId7" Type="http://schemas.openxmlformats.org/officeDocument/2006/relationships/slide" Target="slide3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8.png"/><Relationship Id="rId5" Type="http://schemas.openxmlformats.org/officeDocument/2006/relationships/slide" Target="slide19.xml"/><Relationship Id="rId10" Type="http://schemas.openxmlformats.org/officeDocument/2006/relationships/image" Target="../media/image47.png"/><Relationship Id="rId4" Type="http://schemas.openxmlformats.org/officeDocument/2006/relationships/image" Target="../media/image24.png"/><Relationship Id="rId9" Type="http://schemas.microsoft.com/office/2007/relationships/hdphoto" Target="../media/hdphoto4.wdp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hyperlink" Target="mailto:pista2011@gmail.com" TargetMode="External"/><Relationship Id="rId7" Type="http://schemas.openxmlformats.org/officeDocument/2006/relationships/slide" Target="slide3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8.png"/><Relationship Id="rId5" Type="http://schemas.openxmlformats.org/officeDocument/2006/relationships/slide" Target="slide19.xml"/><Relationship Id="rId10" Type="http://schemas.openxmlformats.org/officeDocument/2006/relationships/image" Target="../media/image47.png"/><Relationship Id="rId4" Type="http://schemas.openxmlformats.org/officeDocument/2006/relationships/image" Target="../media/image24.png"/><Relationship Id="rId9" Type="http://schemas.microsoft.com/office/2007/relationships/hdphoto" Target="../media/hdphoto4.wdp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hyperlink" Target="mailto:pista2011@gmail.com" TargetMode="External"/><Relationship Id="rId7" Type="http://schemas.openxmlformats.org/officeDocument/2006/relationships/slide" Target="slide3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8.png"/><Relationship Id="rId5" Type="http://schemas.openxmlformats.org/officeDocument/2006/relationships/slide" Target="slide19.xml"/><Relationship Id="rId10" Type="http://schemas.openxmlformats.org/officeDocument/2006/relationships/image" Target="../media/image47.png"/><Relationship Id="rId4" Type="http://schemas.openxmlformats.org/officeDocument/2006/relationships/image" Target="../media/image24.png"/><Relationship Id="rId9" Type="http://schemas.microsoft.com/office/2007/relationships/hdphoto" Target="../media/hdphoto4.wdp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hyperlink" Target="mailto:pista2011@gmail.com" TargetMode="External"/><Relationship Id="rId7" Type="http://schemas.openxmlformats.org/officeDocument/2006/relationships/slide" Target="slide3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8.png"/><Relationship Id="rId5" Type="http://schemas.openxmlformats.org/officeDocument/2006/relationships/slide" Target="slide19.xml"/><Relationship Id="rId10" Type="http://schemas.openxmlformats.org/officeDocument/2006/relationships/image" Target="../media/image47.png"/><Relationship Id="rId4" Type="http://schemas.openxmlformats.org/officeDocument/2006/relationships/image" Target="../media/image24.png"/><Relationship Id="rId9" Type="http://schemas.microsoft.com/office/2007/relationships/hdphoto" Target="../media/hdphoto4.wdp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hyperlink" Target="mailto:pista2011@gmail.com" TargetMode="External"/><Relationship Id="rId7" Type="http://schemas.openxmlformats.org/officeDocument/2006/relationships/slide" Target="slide3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8.png"/><Relationship Id="rId5" Type="http://schemas.openxmlformats.org/officeDocument/2006/relationships/slide" Target="slide19.xml"/><Relationship Id="rId10" Type="http://schemas.openxmlformats.org/officeDocument/2006/relationships/image" Target="../media/image47.png"/><Relationship Id="rId4" Type="http://schemas.openxmlformats.org/officeDocument/2006/relationships/image" Target="../media/image24.png"/><Relationship Id="rId9" Type="http://schemas.microsoft.com/office/2007/relationships/hdphoto" Target="../media/hdphoto4.wdp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hyperlink" Target="mailto:pista2011@gmail.com" TargetMode="External"/><Relationship Id="rId7" Type="http://schemas.openxmlformats.org/officeDocument/2006/relationships/slide" Target="slide3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8.png"/><Relationship Id="rId5" Type="http://schemas.openxmlformats.org/officeDocument/2006/relationships/slide" Target="slide19.xml"/><Relationship Id="rId10" Type="http://schemas.openxmlformats.org/officeDocument/2006/relationships/image" Target="../media/image47.png"/><Relationship Id="rId4" Type="http://schemas.openxmlformats.org/officeDocument/2006/relationships/image" Target="../media/image24.png"/><Relationship Id="rId9" Type="http://schemas.microsoft.com/office/2007/relationships/hdphoto" Target="../media/hdphoto4.wdp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1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1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1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1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1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1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82.JPG"/><Relationship Id="rId1" Type="http://schemas.openxmlformats.org/officeDocument/2006/relationships/slideLayout" Target="../slideLayouts/slideLayout1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83.JPG"/><Relationship Id="rId1" Type="http://schemas.openxmlformats.org/officeDocument/2006/relationships/slideLayout" Target="../slideLayouts/slideLayout1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84.jpg"/><Relationship Id="rId1" Type="http://schemas.openxmlformats.org/officeDocument/2006/relationships/slideLayout" Target="../slideLayouts/slideLayout1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85.JPG"/><Relationship Id="rId1" Type="http://schemas.openxmlformats.org/officeDocument/2006/relationships/slideLayout" Target="../slideLayouts/slideLayout1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86.JPG"/><Relationship Id="rId1" Type="http://schemas.openxmlformats.org/officeDocument/2006/relationships/slideLayout" Target="../slideLayouts/slideLayout1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87.JPG"/><Relationship Id="rId1" Type="http://schemas.openxmlformats.org/officeDocument/2006/relationships/slideLayout" Target="../slideLayouts/slideLayout1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88.JPG"/><Relationship Id="rId1" Type="http://schemas.openxmlformats.org/officeDocument/2006/relationships/slideLayout" Target="../slideLayouts/slideLayout1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91.png"/><Relationship Id="rId5" Type="http://schemas.openxmlformats.org/officeDocument/2006/relationships/hyperlink" Target="http://www.treklens.com/members/Cho/photos" TargetMode="External"/><Relationship Id="rId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" name="Obrázok 1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Obdĺžnik 3"/>
          <p:cNvSpPr/>
          <p:nvPr/>
        </p:nvSpPr>
        <p:spPr>
          <a:xfrm>
            <a:off x="1331642" y="332656"/>
            <a:ext cx="6552728" cy="79094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8000" b="1" spc="50" smtClean="0">
                <a:ln w="11430">
                  <a:solidFill>
                    <a:schemeClr val="bg1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tram CE" panose="04020905020D02060204" pitchFamily="82" charset="0"/>
              </a:rPr>
              <a:t>THE DOMICA</a:t>
            </a:r>
            <a:endParaRPr lang="sk-SK" sz="8000" b="1" cap="none" spc="50" dirty="0">
              <a:ln w="11430">
                <a:solidFill>
                  <a:schemeClr val="bg1"/>
                </a:solidFill>
              </a:ln>
              <a:solidFill>
                <a:schemeClr val="accent6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tram CE" panose="04020905020D02060204" pitchFamily="82" charset="0"/>
            </a:endParaRPr>
          </a:p>
        </p:txBody>
      </p:sp>
      <p:sp>
        <p:nvSpPr>
          <p:cNvPr id="16" name="Obdĺžnik 15"/>
          <p:cNvSpPr/>
          <p:nvPr/>
        </p:nvSpPr>
        <p:spPr>
          <a:xfrm>
            <a:off x="3707758" y="1268760"/>
            <a:ext cx="180049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4800" b="1" spc="50" smtClean="0">
                <a:ln w="11430">
                  <a:solidFill>
                    <a:schemeClr val="bg1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tram CE" panose="04020905020D02060204" pitchFamily="82" charset="0"/>
              </a:rPr>
              <a:t>caVE</a:t>
            </a:r>
            <a:endParaRPr lang="sk-SK" sz="4800" b="1" cap="none" spc="50" dirty="0">
              <a:ln w="11430">
                <a:solidFill>
                  <a:schemeClr val="bg1"/>
                </a:solidFill>
              </a:ln>
              <a:solidFill>
                <a:schemeClr val="accent6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tram CE" panose="04020905020D02060204" pitchFamily="82" charset="0"/>
            </a:endParaRPr>
          </a:p>
        </p:txBody>
      </p:sp>
      <p:pic>
        <p:nvPicPr>
          <p:cNvPr id="122" name="Obrázok 12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28" name="Obdĺžnik 127"/>
          <p:cNvSpPr/>
          <p:nvPr/>
        </p:nvSpPr>
        <p:spPr>
          <a:xfrm>
            <a:off x="395536" y="5949280"/>
            <a:ext cx="2473755" cy="646331"/>
          </a:xfrm>
          <a:prstGeom prst="rect">
            <a:avLst/>
          </a:prstGeom>
          <a:solidFill>
            <a:schemeClr val="accent6">
              <a:lumMod val="20000"/>
              <a:lumOff val="80000"/>
              <a:alpha val="50000"/>
            </a:schemeClr>
          </a:solidFill>
          <a:scene3d>
            <a:camera prst="orthographicFront"/>
            <a:lightRig rig="soft" dir="tl">
              <a:rot lat="0" lon="0" rev="0"/>
            </a:lightRig>
          </a:scene3d>
          <a:sp3d>
            <a:bevelT/>
          </a:sp3d>
        </p:spPr>
        <p:txBody>
          <a:bodyPr wrap="none" lIns="91440" tIns="45720" rIns="91440" bIns="45720">
            <a:spAutoFit/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3600" b="1" spc="50" smtClean="0">
                <a:ln w="3175">
                  <a:solidFill>
                    <a:schemeClr val="tx1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tram CE" panose="04020905020D02060204" pitchFamily="82" charset="0"/>
              </a:rPr>
              <a:t>SLOVakia</a:t>
            </a:r>
            <a:endParaRPr lang="sk-SK" sz="3600" b="1" cap="none" spc="50" dirty="0">
              <a:ln w="3175">
                <a:solidFill>
                  <a:schemeClr val="tx1"/>
                </a:solidFill>
              </a:ln>
              <a:solidFill>
                <a:schemeClr val="accent6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tram CE" panose="04020905020D02060204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9331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548" y="5013176"/>
            <a:ext cx="1656184" cy="1589935"/>
          </a:xfrm>
          <a:prstGeom prst="rect">
            <a:avLst/>
          </a:prstGeom>
        </p:spPr>
      </p:pic>
      <p:pic>
        <p:nvPicPr>
          <p:cNvPr id="12" name="Obrázok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2560" y="-2069911"/>
            <a:ext cx="3809524" cy="2539683"/>
          </a:xfrm>
          <a:prstGeom prst="rect">
            <a:avLst/>
          </a:prstGeom>
          <a:effectLst>
            <a:innerShdw blurRad="152400" dist="50800" dir="9480000">
              <a:prstClr val="black">
                <a:alpha val="74000"/>
              </a:prstClr>
            </a:innerShdw>
          </a:effectLst>
        </p:spPr>
      </p:pic>
      <p:grpSp>
        <p:nvGrpSpPr>
          <p:cNvPr id="119" name="Skupina 118"/>
          <p:cNvGrpSpPr/>
          <p:nvPr/>
        </p:nvGrpSpPr>
        <p:grpSpPr>
          <a:xfrm>
            <a:off x="7164288" y="641349"/>
            <a:ext cx="1140260" cy="855196"/>
            <a:chOff x="7164288" y="641349"/>
            <a:chExt cx="1140260" cy="855196"/>
          </a:xfrm>
        </p:grpSpPr>
        <p:pic>
          <p:nvPicPr>
            <p:cNvPr id="15" name="Obrázok 14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64288" y="641350"/>
              <a:ext cx="1140260" cy="855195"/>
            </a:xfrm>
            <a:prstGeom prst="rect">
              <a:avLst/>
            </a:prstGeom>
          </p:spPr>
        </p:pic>
        <p:sp>
          <p:nvSpPr>
            <p:cNvPr id="14" name="Obdĺžnik 13"/>
            <p:cNvSpPr/>
            <p:nvPr/>
          </p:nvSpPr>
          <p:spPr>
            <a:xfrm>
              <a:off x="7164288" y="641349"/>
              <a:ext cx="1140260" cy="855195"/>
            </a:xfrm>
            <a:prstGeom prst="rect">
              <a:avLst/>
            </a:prstGeom>
            <a:solidFill>
              <a:schemeClr val="tx2">
                <a:lumMod val="20000"/>
                <a:lumOff val="80000"/>
                <a:alpha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k-SK"/>
            </a:p>
          </p:txBody>
        </p:sp>
      </p:grpSp>
      <p:grpSp>
        <p:nvGrpSpPr>
          <p:cNvPr id="114" name="Skupina 113"/>
          <p:cNvGrpSpPr/>
          <p:nvPr/>
        </p:nvGrpSpPr>
        <p:grpSpPr>
          <a:xfrm rot="409385">
            <a:off x="1883953" y="5583779"/>
            <a:ext cx="1348316" cy="900000"/>
            <a:chOff x="4447192" y="4366510"/>
            <a:chExt cx="1348316" cy="900000"/>
          </a:xfrm>
        </p:grpSpPr>
        <p:grpSp>
          <p:nvGrpSpPr>
            <p:cNvPr id="32" name="Skupina 31"/>
            <p:cNvGrpSpPr/>
            <p:nvPr/>
          </p:nvGrpSpPr>
          <p:grpSpPr>
            <a:xfrm>
              <a:off x="4447192" y="4366510"/>
              <a:ext cx="1348316" cy="900000"/>
              <a:chOff x="1674335" y="3501008"/>
              <a:chExt cx="1348316" cy="900000"/>
            </a:xfrm>
          </p:grpSpPr>
          <p:pic>
            <p:nvPicPr>
              <p:cNvPr id="17" name="Obrázok 16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18" name="BlokTextu 17"/>
              <p:cNvSpPr txBox="1"/>
              <p:nvPr/>
            </p:nvSpPr>
            <p:spPr>
              <a:xfrm>
                <a:off x="1853762" y="4024300"/>
                <a:ext cx="1157109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az-Cyrl-AZ" sz="600" i="1" u="sng">
                    <a:solidFill>
                      <a:srgbClr val="082FAA"/>
                    </a:solidFill>
                    <a:latin typeface="Arial Black" panose="020B0A04020102020204" pitchFamily="34" charset="0"/>
                  </a:rPr>
                  <a:t>Пещера Домица</a:t>
                </a:r>
                <a:endParaRPr lang="sk-SK" sz="600" i="1" u="sng">
                  <a:solidFill>
                    <a:srgbClr val="082FAA"/>
                  </a:solidFill>
                  <a:latin typeface="Cooper Std Black" pitchFamily="18" charset="0"/>
                </a:endParaRPr>
              </a:p>
            </p:txBody>
          </p:sp>
          <p:sp>
            <p:nvSpPr>
              <p:cNvPr id="19" name="BlokTextu 18"/>
              <p:cNvSpPr txBox="1"/>
              <p:nvPr/>
            </p:nvSpPr>
            <p:spPr>
              <a:xfrm>
                <a:off x="2037859" y="4126633"/>
                <a:ext cx="791663" cy="1692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az-Cyrl-AZ" sz="500" i="1">
                    <a:solidFill>
                      <a:srgbClr val="082FAA"/>
                    </a:solidFill>
                    <a:latin typeface="Arial Black" panose="020B0A04020102020204" pitchFamily="34" charset="0"/>
                  </a:rPr>
                  <a:t>Словакия</a:t>
                </a:r>
                <a:endParaRPr lang="sk-SK" sz="500" i="1">
                  <a:solidFill>
                    <a:srgbClr val="082FAA"/>
                  </a:solidFill>
                  <a:latin typeface="Arial Black" panose="020B0A04020102020204" pitchFamily="34" charset="0"/>
                </a:endParaRPr>
              </a:p>
            </p:txBody>
          </p:sp>
        </p:grpSp>
        <p:pic>
          <p:nvPicPr>
            <p:cNvPr id="99" name="Obrázok 98"/>
            <p:cNvPicPr>
              <a:picLocks noChangeAspect="1"/>
            </p:cNvPicPr>
            <p:nvPr/>
          </p:nvPicPr>
          <p:blipFill>
            <a:blip r:embed="rId7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64885" y="4437112"/>
              <a:ext cx="540000" cy="249233"/>
            </a:xfrm>
            <a:prstGeom prst="rect">
              <a:avLst/>
            </a:prstGeom>
          </p:spPr>
        </p:pic>
      </p:grpSp>
      <p:grpSp>
        <p:nvGrpSpPr>
          <p:cNvPr id="105" name="Skupina 104"/>
          <p:cNvGrpSpPr/>
          <p:nvPr/>
        </p:nvGrpSpPr>
        <p:grpSpPr>
          <a:xfrm rot="21098128">
            <a:off x="842094" y="5438304"/>
            <a:ext cx="1348316" cy="900000"/>
            <a:chOff x="4442170" y="287088"/>
            <a:chExt cx="1348316" cy="900000"/>
          </a:xfrm>
        </p:grpSpPr>
        <p:grpSp>
          <p:nvGrpSpPr>
            <p:cNvPr id="77" name="Skupina 76"/>
            <p:cNvGrpSpPr/>
            <p:nvPr/>
          </p:nvGrpSpPr>
          <p:grpSpPr>
            <a:xfrm>
              <a:off x="4442170" y="287088"/>
              <a:ext cx="1348316" cy="900000"/>
              <a:chOff x="1674335" y="3501008"/>
              <a:chExt cx="1348316" cy="900000"/>
            </a:xfrm>
          </p:grpSpPr>
          <p:pic>
            <p:nvPicPr>
              <p:cNvPr id="78" name="Obrázok 77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79" name="BlokTextu 78"/>
              <p:cNvSpPr txBox="1"/>
              <p:nvPr/>
            </p:nvSpPr>
            <p:spPr>
              <a:xfrm>
                <a:off x="1895005" y="4016606"/>
                <a:ext cx="111586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Jaskyňa Domica</a:t>
                </a:r>
                <a:endParaRPr lang="sk-SK" sz="700" i="1" u="sng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  <p:sp>
            <p:nvSpPr>
              <p:cNvPr id="80" name="BlokTextu 79"/>
              <p:cNvSpPr txBox="1"/>
              <p:nvPr/>
            </p:nvSpPr>
            <p:spPr>
              <a:xfrm>
                <a:off x="2058189" y="4119403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Slovensko</a:t>
                </a:r>
                <a:endParaRPr lang="sk-SK" sz="600" i="1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</p:grpSp>
        <p:pic>
          <p:nvPicPr>
            <p:cNvPr id="89" name="Obrázok 88"/>
            <p:cNvPicPr>
              <a:picLocks noChangeAspect="1"/>
            </p:cNvPicPr>
            <p:nvPr/>
          </p:nvPicPr>
          <p:blipFill>
            <a:blip r:embed="rId8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42170" y="332656"/>
              <a:ext cx="540000" cy="249233"/>
            </a:xfrm>
            <a:prstGeom prst="rect">
              <a:avLst/>
            </a:prstGeom>
          </p:spPr>
        </p:pic>
      </p:grpSp>
      <p:grpSp>
        <p:nvGrpSpPr>
          <p:cNvPr id="107" name="Skupina 106"/>
          <p:cNvGrpSpPr/>
          <p:nvPr/>
        </p:nvGrpSpPr>
        <p:grpSpPr>
          <a:xfrm>
            <a:off x="1361953" y="4980729"/>
            <a:ext cx="1348316" cy="900000"/>
            <a:chOff x="4442170" y="1305083"/>
            <a:chExt cx="1348316" cy="900000"/>
          </a:xfrm>
        </p:grpSpPr>
        <p:grpSp>
          <p:nvGrpSpPr>
            <p:cNvPr id="65" name="Skupina 64"/>
            <p:cNvGrpSpPr/>
            <p:nvPr/>
          </p:nvGrpSpPr>
          <p:grpSpPr>
            <a:xfrm>
              <a:off x="4442170" y="1305083"/>
              <a:ext cx="1348316" cy="900000"/>
              <a:chOff x="1674335" y="3501008"/>
              <a:chExt cx="1348316" cy="900000"/>
            </a:xfrm>
          </p:grpSpPr>
          <p:pic>
            <p:nvPicPr>
              <p:cNvPr id="66" name="Obrázok 65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67" name="BlokTextu 66"/>
              <p:cNvSpPr txBox="1"/>
              <p:nvPr/>
            </p:nvSpPr>
            <p:spPr>
              <a:xfrm>
                <a:off x="1944335" y="4016606"/>
                <a:ext cx="1066534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Caverna Domica</a:t>
                </a:r>
              </a:p>
            </p:txBody>
          </p:sp>
          <p:sp>
            <p:nvSpPr>
              <p:cNvPr id="68" name="BlokTextu 67"/>
              <p:cNvSpPr txBox="1"/>
              <p:nvPr/>
            </p:nvSpPr>
            <p:spPr>
              <a:xfrm>
                <a:off x="2078449" y="4132709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b="1" i="1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Eslovaquia</a:t>
                </a:r>
                <a:endParaRPr lang="sk-SK" sz="600" b="1" i="1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</p:grpSp>
        <p:pic>
          <p:nvPicPr>
            <p:cNvPr id="91" name="Obrázok 90"/>
            <p:cNvPicPr>
              <a:picLocks/>
            </p:cNvPicPr>
            <p:nvPr/>
          </p:nvPicPr>
          <p:blipFill>
            <a:blip r:embed="rId9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60170" y="1340768"/>
              <a:ext cx="504000" cy="249233"/>
            </a:xfrm>
            <a:prstGeom prst="rect">
              <a:avLst/>
            </a:prstGeom>
          </p:spPr>
        </p:pic>
      </p:grpSp>
      <p:grpSp>
        <p:nvGrpSpPr>
          <p:cNvPr id="108" name="Skupina 107"/>
          <p:cNvGrpSpPr/>
          <p:nvPr/>
        </p:nvGrpSpPr>
        <p:grpSpPr>
          <a:xfrm rot="21002913">
            <a:off x="2223256" y="5318795"/>
            <a:ext cx="1348316" cy="900000"/>
            <a:chOff x="5940152" y="1305083"/>
            <a:chExt cx="1348316" cy="900000"/>
          </a:xfrm>
        </p:grpSpPr>
        <p:grpSp>
          <p:nvGrpSpPr>
            <p:cNvPr id="69" name="Skupina 68"/>
            <p:cNvGrpSpPr/>
            <p:nvPr/>
          </p:nvGrpSpPr>
          <p:grpSpPr>
            <a:xfrm>
              <a:off x="5940152" y="1305083"/>
              <a:ext cx="1348316" cy="900000"/>
              <a:chOff x="1674335" y="3501008"/>
              <a:chExt cx="1348316" cy="900000"/>
            </a:xfrm>
          </p:grpSpPr>
          <p:pic>
            <p:nvPicPr>
              <p:cNvPr id="70" name="Obrázok 69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71" name="BlokTextu 70"/>
              <p:cNvSpPr txBox="1"/>
              <p:nvPr/>
            </p:nvSpPr>
            <p:spPr>
              <a:xfrm>
                <a:off x="1808419" y="4016607"/>
                <a:ext cx="1202451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La grotta di Domica</a:t>
                </a:r>
              </a:p>
            </p:txBody>
          </p:sp>
          <p:sp>
            <p:nvSpPr>
              <p:cNvPr id="72" name="BlokTextu 71"/>
              <p:cNvSpPr txBox="1"/>
              <p:nvPr/>
            </p:nvSpPr>
            <p:spPr>
              <a:xfrm>
                <a:off x="2001287" y="4125447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Slovacchia</a:t>
                </a:r>
                <a:endParaRPr lang="sk-SK" sz="600" i="1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</p:grpSp>
        <p:pic>
          <p:nvPicPr>
            <p:cNvPr id="93" name="Obrázok 92"/>
            <p:cNvPicPr>
              <a:picLocks noChangeAspect="1"/>
            </p:cNvPicPr>
            <p:nvPr/>
          </p:nvPicPr>
          <p:blipFill>
            <a:blip r:embed="rId10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58184" y="1341300"/>
              <a:ext cx="540000" cy="249233"/>
            </a:xfrm>
            <a:prstGeom prst="rect">
              <a:avLst/>
            </a:prstGeom>
          </p:spPr>
        </p:pic>
      </p:grpSp>
      <p:grpSp>
        <p:nvGrpSpPr>
          <p:cNvPr id="113" name="Skupina 112"/>
          <p:cNvGrpSpPr/>
          <p:nvPr/>
        </p:nvGrpSpPr>
        <p:grpSpPr>
          <a:xfrm rot="21103564">
            <a:off x="1574543" y="5653878"/>
            <a:ext cx="1348316" cy="900000"/>
            <a:chOff x="5941578" y="3356992"/>
            <a:chExt cx="1348316" cy="900000"/>
          </a:xfrm>
        </p:grpSpPr>
        <p:grpSp>
          <p:nvGrpSpPr>
            <p:cNvPr id="45" name="Skupina 44"/>
            <p:cNvGrpSpPr/>
            <p:nvPr/>
          </p:nvGrpSpPr>
          <p:grpSpPr>
            <a:xfrm>
              <a:off x="5941578" y="3356992"/>
              <a:ext cx="1348316" cy="900000"/>
              <a:chOff x="1674335" y="3501008"/>
              <a:chExt cx="1348316" cy="900000"/>
            </a:xfrm>
          </p:grpSpPr>
          <p:pic>
            <p:nvPicPr>
              <p:cNvPr id="46" name="Obrázok 45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47" name="BlokTextu 46"/>
              <p:cNvSpPr txBox="1"/>
              <p:nvPr/>
            </p:nvSpPr>
            <p:spPr>
              <a:xfrm>
                <a:off x="1869867" y="4016606"/>
                <a:ext cx="1141001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De grot Domica</a:t>
                </a:r>
              </a:p>
            </p:txBody>
          </p:sp>
          <p:sp>
            <p:nvSpPr>
              <p:cNvPr id="48" name="BlokTextu 47"/>
              <p:cNvSpPr txBox="1"/>
              <p:nvPr/>
            </p:nvSpPr>
            <p:spPr>
              <a:xfrm>
                <a:off x="2043170" y="4139740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Slowakije</a:t>
                </a:r>
              </a:p>
            </p:txBody>
          </p:sp>
        </p:grpSp>
        <p:pic>
          <p:nvPicPr>
            <p:cNvPr id="102" name="Obrázok 101"/>
            <p:cNvPicPr>
              <a:picLocks/>
            </p:cNvPicPr>
            <p:nvPr/>
          </p:nvPicPr>
          <p:blipFill>
            <a:blip r:embed="rId11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45361" y="3429000"/>
              <a:ext cx="540000" cy="252000"/>
            </a:xfrm>
            <a:prstGeom prst="rect">
              <a:avLst/>
            </a:prstGeom>
          </p:spPr>
        </p:pic>
      </p:grpSp>
      <p:grpSp>
        <p:nvGrpSpPr>
          <p:cNvPr id="109" name="Skupina 108"/>
          <p:cNvGrpSpPr/>
          <p:nvPr/>
        </p:nvGrpSpPr>
        <p:grpSpPr>
          <a:xfrm rot="462281">
            <a:off x="2680876" y="4749222"/>
            <a:ext cx="1348316" cy="900000"/>
            <a:chOff x="4447192" y="2335642"/>
            <a:chExt cx="1348316" cy="900000"/>
          </a:xfrm>
        </p:grpSpPr>
        <p:grpSp>
          <p:nvGrpSpPr>
            <p:cNvPr id="53" name="Skupina 52"/>
            <p:cNvGrpSpPr/>
            <p:nvPr/>
          </p:nvGrpSpPr>
          <p:grpSpPr>
            <a:xfrm>
              <a:off x="4447192" y="2335642"/>
              <a:ext cx="1348316" cy="900000"/>
              <a:chOff x="1674335" y="3501008"/>
              <a:chExt cx="1348316" cy="900000"/>
            </a:xfrm>
          </p:grpSpPr>
          <p:pic>
            <p:nvPicPr>
              <p:cNvPr id="54" name="Obrázok 53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55" name="BlokTextu 54"/>
              <p:cNvSpPr txBox="1"/>
              <p:nvPr/>
            </p:nvSpPr>
            <p:spPr>
              <a:xfrm>
                <a:off x="1956093" y="4016606"/>
                <a:ext cx="1054777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A Domicai-barlang</a:t>
                </a:r>
              </a:p>
            </p:txBody>
          </p:sp>
          <p:sp>
            <p:nvSpPr>
              <p:cNvPr id="56" name="BlokTextu 55"/>
              <p:cNvSpPr txBox="1"/>
              <p:nvPr/>
            </p:nvSpPr>
            <p:spPr>
              <a:xfrm>
                <a:off x="2120313" y="4137414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Szlovákia</a:t>
                </a:r>
                <a:endParaRPr lang="sk-SK" sz="600" i="1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</p:grpSp>
        <p:pic>
          <p:nvPicPr>
            <p:cNvPr id="95" name="Obrázok 94"/>
            <p:cNvPicPr>
              <a:picLocks noChangeAspect="1"/>
            </p:cNvPicPr>
            <p:nvPr/>
          </p:nvPicPr>
          <p:blipFill>
            <a:blip r:embed="rId12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60170" y="2420888"/>
              <a:ext cx="540000" cy="249233"/>
            </a:xfrm>
            <a:prstGeom prst="rect">
              <a:avLst/>
            </a:prstGeom>
          </p:spPr>
        </p:pic>
      </p:grpSp>
      <p:grpSp>
        <p:nvGrpSpPr>
          <p:cNvPr id="117" name="Skupina 116"/>
          <p:cNvGrpSpPr/>
          <p:nvPr/>
        </p:nvGrpSpPr>
        <p:grpSpPr>
          <a:xfrm rot="21190484">
            <a:off x="2303882" y="4558567"/>
            <a:ext cx="1348316" cy="900000"/>
            <a:chOff x="5941578" y="4365104"/>
            <a:chExt cx="1348316" cy="900000"/>
          </a:xfrm>
        </p:grpSpPr>
        <p:grpSp>
          <p:nvGrpSpPr>
            <p:cNvPr id="33" name="Skupina 32"/>
            <p:cNvGrpSpPr/>
            <p:nvPr/>
          </p:nvGrpSpPr>
          <p:grpSpPr>
            <a:xfrm>
              <a:off x="5941578" y="4365104"/>
              <a:ext cx="1348316" cy="900000"/>
              <a:chOff x="1674335" y="3501008"/>
              <a:chExt cx="1348316" cy="900000"/>
            </a:xfrm>
          </p:grpSpPr>
          <p:pic>
            <p:nvPicPr>
              <p:cNvPr id="34" name="Obrázok 33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35" name="BlokTextu 34"/>
              <p:cNvSpPr txBox="1"/>
              <p:nvPr/>
            </p:nvSpPr>
            <p:spPr>
              <a:xfrm>
                <a:off x="2021421" y="4016606"/>
                <a:ext cx="989448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Domica grottan</a:t>
                </a:r>
              </a:p>
            </p:txBody>
          </p:sp>
          <p:sp>
            <p:nvSpPr>
              <p:cNvPr id="36" name="BlokTextu 35"/>
              <p:cNvSpPr txBox="1"/>
              <p:nvPr/>
            </p:nvSpPr>
            <p:spPr>
              <a:xfrm>
                <a:off x="2120313" y="4137414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Slovakien</a:t>
                </a:r>
              </a:p>
            </p:txBody>
          </p:sp>
        </p:grpSp>
        <p:pic>
          <p:nvPicPr>
            <p:cNvPr id="98" name="Obrázok 97"/>
            <p:cNvPicPr>
              <a:picLocks noChangeAspect="1"/>
            </p:cNvPicPr>
            <p:nvPr/>
          </p:nvPicPr>
          <p:blipFill>
            <a:blip r:embed="rId13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64500" y="4437111"/>
              <a:ext cx="540000" cy="249233"/>
            </a:xfrm>
            <a:prstGeom prst="rect">
              <a:avLst/>
            </a:prstGeom>
          </p:spPr>
        </p:pic>
      </p:grpSp>
      <p:grpSp>
        <p:nvGrpSpPr>
          <p:cNvPr id="116" name="Skupina 115"/>
          <p:cNvGrpSpPr/>
          <p:nvPr/>
        </p:nvGrpSpPr>
        <p:grpSpPr>
          <a:xfrm rot="459796">
            <a:off x="1123552" y="4637140"/>
            <a:ext cx="1348316" cy="900000"/>
            <a:chOff x="7452320" y="3356992"/>
            <a:chExt cx="1348316" cy="900000"/>
          </a:xfrm>
        </p:grpSpPr>
        <p:grpSp>
          <p:nvGrpSpPr>
            <p:cNvPr id="49" name="Skupina 48"/>
            <p:cNvGrpSpPr/>
            <p:nvPr/>
          </p:nvGrpSpPr>
          <p:grpSpPr>
            <a:xfrm>
              <a:off x="7452320" y="3356992"/>
              <a:ext cx="1348316" cy="900000"/>
              <a:chOff x="1674335" y="3501008"/>
              <a:chExt cx="1348316" cy="900000"/>
            </a:xfrm>
          </p:grpSpPr>
          <p:pic>
            <p:nvPicPr>
              <p:cNvPr id="50" name="Obrázok 49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51" name="BlokTextu 50"/>
              <p:cNvSpPr txBox="1"/>
              <p:nvPr/>
            </p:nvSpPr>
            <p:spPr>
              <a:xfrm>
                <a:off x="1950726" y="4016606"/>
                <a:ext cx="106014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Domica </a:t>
                </a:r>
                <a:r>
                  <a:rPr lang="sk-SK" sz="700" i="1" u="sng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Ma</a:t>
                </a:r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ğ</a:t>
                </a:r>
                <a:r>
                  <a:rPr lang="sk-SK" sz="700" i="1" u="sng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arasi</a:t>
                </a:r>
                <a:endParaRPr lang="sk-SK" sz="700" i="1" u="sng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  <p:sp>
            <p:nvSpPr>
              <p:cNvPr id="52" name="BlokTextu 51"/>
              <p:cNvSpPr txBox="1"/>
              <p:nvPr/>
            </p:nvSpPr>
            <p:spPr>
              <a:xfrm>
                <a:off x="2077236" y="4137788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Slovakya</a:t>
                </a:r>
              </a:p>
            </p:txBody>
          </p:sp>
        </p:grpSp>
        <p:pic>
          <p:nvPicPr>
            <p:cNvPr id="97" name="Obrázok 96"/>
            <p:cNvPicPr>
              <a:picLocks noChangeAspect="1"/>
            </p:cNvPicPr>
            <p:nvPr/>
          </p:nvPicPr>
          <p:blipFill>
            <a:blip r:embed="rId1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66889" y="3421680"/>
              <a:ext cx="540000" cy="249233"/>
            </a:xfrm>
            <a:prstGeom prst="rect">
              <a:avLst/>
            </a:prstGeom>
          </p:spPr>
        </p:pic>
      </p:grpSp>
      <p:grpSp>
        <p:nvGrpSpPr>
          <p:cNvPr id="115" name="Skupina 114"/>
          <p:cNvGrpSpPr/>
          <p:nvPr/>
        </p:nvGrpSpPr>
        <p:grpSpPr>
          <a:xfrm rot="20769491">
            <a:off x="2725763" y="5617135"/>
            <a:ext cx="1348316" cy="900000"/>
            <a:chOff x="7429462" y="4365104"/>
            <a:chExt cx="1348316" cy="900000"/>
          </a:xfrm>
        </p:grpSpPr>
        <p:grpSp>
          <p:nvGrpSpPr>
            <p:cNvPr id="37" name="Skupina 36"/>
            <p:cNvGrpSpPr/>
            <p:nvPr/>
          </p:nvGrpSpPr>
          <p:grpSpPr>
            <a:xfrm>
              <a:off x="7429462" y="4365104"/>
              <a:ext cx="1348316" cy="900000"/>
              <a:chOff x="1674335" y="3501008"/>
              <a:chExt cx="1348316" cy="900000"/>
            </a:xfrm>
          </p:grpSpPr>
          <p:pic>
            <p:nvPicPr>
              <p:cNvPr id="38" name="Obrázok 37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39" name="BlokTextu 38"/>
              <p:cNvSpPr txBox="1"/>
              <p:nvPr/>
            </p:nvSpPr>
            <p:spPr>
              <a:xfrm>
                <a:off x="2021421" y="4016606"/>
                <a:ext cx="989448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rtl="1"/>
                <a:r>
                  <a:rPr lang="he-IL" sz="700" b="1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מערת   </a:t>
                </a:r>
                <a:r>
                  <a:rPr lang="sk-SK" sz="700" b="1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Domica</a:t>
                </a:r>
              </a:p>
            </p:txBody>
          </p:sp>
          <p:sp>
            <p:nvSpPr>
              <p:cNvPr id="40" name="BlokTextu 39"/>
              <p:cNvSpPr txBox="1"/>
              <p:nvPr/>
            </p:nvSpPr>
            <p:spPr>
              <a:xfrm>
                <a:off x="2120313" y="4137414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he-IL" sz="600" b="1" i="1">
                    <a:solidFill>
                      <a:srgbClr val="082FAA"/>
                    </a:solidFill>
                    <a:latin typeface="Cupertino" pitchFamily="2" charset="0"/>
                  </a:rPr>
                  <a:t>סלובקיה</a:t>
                </a:r>
                <a:endParaRPr lang="sk-SK" sz="600" b="1" i="1">
                  <a:solidFill>
                    <a:srgbClr val="082FAA"/>
                  </a:solidFill>
                  <a:latin typeface="Cupertino" pitchFamily="2" charset="0"/>
                </a:endParaRPr>
              </a:p>
            </p:txBody>
          </p:sp>
        </p:grpSp>
        <p:pic>
          <p:nvPicPr>
            <p:cNvPr id="103" name="Obrázok 102"/>
            <p:cNvPicPr>
              <a:picLocks noChangeAspect="1"/>
            </p:cNvPicPr>
            <p:nvPr/>
          </p:nvPicPr>
          <p:blipFill>
            <a:blip r:embed="rId15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52320" y="4437110"/>
              <a:ext cx="540000" cy="249233"/>
            </a:xfrm>
            <a:prstGeom prst="rect">
              <a:avLst/>
            </a:prstGeom>
          </p:spPr>
        </p:pic>
      </p:grpSp>
      <p:grpSp>
        <p:nvGrpSpPr>
          <p:cNvPr id="110" name="Skupina 109"/>
          <p:cNvGrpSpPr/>
          <p:nvPr/>
        </p:nvGrpSpPr>
        <p:grpSpPr>
          <a:xfrm rot="651171">
            <a:off x="1232717" y="5146355"/>
            <a:ext cx="1348316" cy="900000"/>
            <a:chOff x="5945361" y="2335642"/>
            <a:chExt cx="1348316" cy="900000"/>
          </a:xfrm>
        </p:grpSpPr>
        <p:grpSp>
          <p:nvGrpSpPr>
            <p:cNvPr id="57" name="Skupina 56"/>
            <p:cNvGrpSpPr/>
            <p:nvPr/>
          </p:nvGrpSpPr>
          <p:grpSpPr>
            <a:xfrm>
              <a:off x="5945361" y="2335642"/>
              <a:ext cx="1348316" cy="900000"/>
              <a:chOff x="1674335" y="3501008"/>
              <a:chExt cx="1348316" cy="900000"/>
            </a:xfrm>
          </p:grpSpPr>
          <p:pic>
            <p:nvPicPr>
              <p:cNvPr id="58" name="Obrázok 57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59" name="BlokTextu 58"/>
              <p:cNvSpPr txBox="1"/>
              <p:nvPr/>
            </p:nvSpPr>
            <p:spPr>
              <a:xfrm>
                <a:off x="1792233" y="4016605"/>
                <a:ext cx="121863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Grotte Domica</a:t>
                </a:r>
              </a:p>
            </p:txBody>
          </p:sp>
          <p:sp>
            <p:nvSpPr>
              <p:cNvPr id="60" name="BlokTextu 59"/>
              <p:cNvSpPr txBox="1"/>
              <p:nvPr/>
            </p:nvSpPr>
            <p:spPr>
              <a:xfrm>
                <a:off x="2005082" y="4129049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Slovaquie</a:t>
                </a:r>
                <a:endParaRPr lang="sk-SK" sz="600" i="1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</p:grpSp>
        <p:pic>
          <p:nvPicPr>
            <p:cNvPr id="90" name="Obrázok 89"/>
            <p:cNvPicPr>
              <a:picLocks noChangeAspect="1"/>
            </p:cNvPicPr>
            <p:nvPr/>
          </p:nvPicPr>
          <p:blipFill>
            <a:blip r:embed="rId16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45361" y="2415416"/>
              <a:ext cx="540000" cy="249233"/>
            </a:xfrm>
            <a:prstGeom prst="rect">
              <a:avLst/>
            </a:prstGeom>
          </p:spPr>
        </p:pic>
      </p:grpSp>
      <p:grpSp>
        <p:nvGrpSpPr>
          <p:cNvPr id="111" name="Skupina 110"/>
          <p:cNvGrpSpPr/>
          <p:nvPr/>
        </p:nvGrpSpPr>
        <p:grpSpPr>
          <a:xfrm>
            <a:off x="2047179" y="5348203"/>
            <a:ext cx="1348316" cy="900000"/>
            <a:chOff x="7445747" y="2335642"/>
            <a:chExt cx="1348316" cy="900000"/>
          </a:xfrm>
        </p:grpSpPr>
        <p:grpSp>
          <p:nvGrpSpPr>
            <p:cNvPr id="61" name="Skupina 60"/>
            <p:cNvGrpSpPr/>
            <p:nvPr/>
          </p:nvGrpSpPr>
          <p:grpSpPr>
            <a:xfrm>
              <a:off x="7445747" y="2335642"/>
              <a:ext cx="1348316" cy="900000"/>
              <a:chOff x="1674335" y="3501008"/>
              <a:chExt cx="1348316" cy="900000"/>
            </a:xfrm>
          </p:grpSpPr>
          <p:pic>
            <p:nvPicPr>
              <p:cNvPr id="62" name="Obrázok 61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63" name="BlokTextu 62"/>
              <p:cNvSpPr txBox="1"/>
              <p:nvPr/>
            </p:nvSpPr>
            <p:spPr>
              <a:xfrm>
                <a:off x="1751263" y="3985632"/>
                <a:ext cx="1259607" cy="2154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l-GR" sz="800" b="1" i="1" u="sng">
                    <a:solidFill>
                      <a:srgbClr val="082FAA"/>
                    </a:solidFill>
                    <a:cs typeface="Aharoni" panose="02010803020104030203" pitchFamily="2" charset="-79"/>
                  </a:rPr>
                  <a:t>Σπήλαιο</a:t>
                </a:r>
                <a:r>
                  <a:rPr lang="el-GR" sz="700" i="1" u="sng">
                    <a:solidFill>
                      <a:srgbClr val="082FAA"/>
                    </a:solidFill>
                    <a:latin typeface="Arial Black" panose="020B0A04020102020204" pitchFamily="34" charset="0"/>
                  </a:rPr>
                  <a:t> </a:t>
                </a:r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Domica</a:t>
                </a:r>
              </a:p>
            </p:txBody>
          </p:sp>
          <p:sp>
            <p:nvSpPr>
              <p:cNvPr id="64" name="BlokTextu 63"/>
              <p:cNvSpPr txBox="1"/>
              <p:nvPr/>
            </p:nvSpPr>
            <p:spPr>
              <a:xfrm>
                <a:off x="1983834" y="4139038"/>
                <a:ext cx="79166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l-GR" sz="700" b="1" i="1">
                    <a:solidFill>
                      <a:srgbClr val="082FAA"/>
                    </a:solidFill>
                  </a:rPr>
                  <a:t>Σλοβακία</a:t>
                </a:r>
                <a:endParaRPr lang="sk-SK" sz="700" b="1" i="1">
                  <a:solidFill>
                    <a:srgbClr val="082FAA"/>
                  </a:solidFill>
                </a:endParaRPr>
              </a:p>
            </p:txBody>
          </p:sp>
        </p:grpSp>
        <p:pic>
          <p:nvPicPr>
            <p:cNvPr id="101" name="Obrázok 100"/>
            <p:cNvPicPr>
              <a:picLocks noChangeAspect="1"/>
            </p:cNvPicPr>
            <p:nvPr/>
          </p:nvPicPr>
          <p:blipFill>
            <a:blip r:embed="rId17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70352" y="2407481"/>
              <a:ext cx="540000" cy="249233"/>
            </a:xfrm>
            <a:prstGeom prst="rect">
              <a:avLst/>
            </a:prstGeom>
          </p:spPr>
        </p:pic>
      </p:grpSp>
      <p:grpSp>
        <p:nvGrpSpPr>
          <p:cNvPr id="118" name="Skupina 117"/>
          <p:cNvGrpSpPr/>
          <p:nvPr/>
        </p:nvGrpSpPr>
        <p:grpSpPr>
          <a:xfrm rot="20487316">
            <a:off x="667675" y="5023623"/>
            <a:ext cx="1348316" cy="900000"/>
            <a:chOff x="7452320" y="1305083"/>
            <a:chExt cx="1348316" cy="900000"/>
          </a:xfrm>
        </p:grpSpPr>
        <p:grpSp>
          <p:nvGrpSpPr>
            <p:cNvPr id="73" name="Skupina 72"/>
            <p:cNvGrpSpPr/>
            <p:nvPr/>
          </p:nvGrpSpPr>
          <p:grpSpPr>
            <a:xfrm>
              <a:off x="7452320" y="1305083"/>
              <a:ext cx="1348316" cy="900000"/>
              <a:chOff x="1674335" y="3501008"/>
              <a:chExt cx="1348316" cy="900000"/>
            </a:xfrm>
          </p:grpSpPr>
          <p:pic>
            <p:nvPicPr>
              <p:cNvPr id="74" name="Obrázok 73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75" name="BlokTextu 74"/>
              <p:cNvSpPr txBox="1"/>
              <p:nvPr/>
            </p:nvSpPr>
            <p:spPr>
              <a:xfrm>
                <a:off x="1962367" y="4016606"/>
                <a:ext cx="1048502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Domica-Höhle</a:t>
                </a:r>
              </a:p>
            </p:txBody>
          </p:sp>
          <p:sp>
            <p:nvSpPr>
              <p:cNvPr id="76" name="BlokTextu 75"/>
              <p:cNvSpPr txBox="1"/>
              <p:nvPr/>
            </p:nvSpPr>
            <p:spPr>
              <a:xfrm>
                <a:off x="2090786" y="4137414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Slowakei</a:t>
                </a:r>
                <a:endParaRPr lang="sk-SK" sz="600" i="1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</p:grpSp>
        <p:pic>
          <p:nvPicPr>
            <p:cNvPr id="94" name="Obrázok 93"/>
            <p:cNvPicPr>
              <a:picLocks noChangeAspect="1"/>
            </p:cNvPicPr>
            <p:nvPr/>
          </p:nvPicPr>
          <p:blipFill>
            <a:blip r:embed="rId18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70352" y="1341300"/>
              <a:ext cx="540000" cy="249233"/>
            </a:xfrm>
            <a:prstGeom prst="rect">
              <a:avLst/>
            </a:prstGeom>
          </p:spPr>
        </p:pic>
      </p:grpSp>
      <p:grpSp>
        <p:nvGrpSpPr>
          <p:cNvPr id="112" name="Skupina 111"/>
          <p:cNvGrpSpPr/>
          <p:nvPr/>
        </p:nvGrpSpPr>
        <p:grpSpPr>
          <a:xfrm rot="313077">
            <a:off x="2534259" y="5038857"/>
            <a:ext cx="1353338" cy="900000"/>
            <a:chOff x="4442170" y="3356992"/>
            <a:chExt cx="1353338" cy="900000"/>
          </a:xfrm>
        </p:grpSpPr>
        <p:grpSp>
          <p:nvGrpSpPr>
            <p:cNvPr id="41" name="Skupina 40"/>
            <p:cNvGrpSpPr/>
            <p:nvPr/>
          </p:nvGrpSpPr>
          <p:grpSpPr>
            <a:xfrm>
              <a:off x="4447192" y="3356992"/>
              <a:ext cx="1348316" cy="900000"/>
              <a:chOff x="1674335" y="3501008"/>
              <a:chExt cx="1348316" cy="900000"/>
            </a:xfrm>
          </p:grpSpPr>
          <p:pic>
            <p:nvPicPr>
              <p:cNvPr id="42" name="Obrázok 41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43" name="BlokTextu 42"/>
              <p:cNvSpPr txBox="1"/>
              <p:nvPr/>
            </p:nvSpPr>
            <p:spPr>
              <a:xfrm>
                <a:off x="1901665" y="4016608"/>
                <a:ext cx="110920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Pe</a:t>
                </a:r>
                <a:r>
                  <a:rPr lang="vi-VN" sz="700" i="1" u="sng">
                    <a:solidFill>
                      <a:srgbClr val="082FAA"/>
                    </a:solidFill>
                    <a:latin typeface="Cupertino" pitchFamily="2" charset="0"/>
                  </a:rPr>
                  <a:t>ş</a:t>
                </a:r>
                <a:r>
                  <a:rPr lang="sk-SK" sz="700" i="1" u="sng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tera Domica</a:t>
                </a:r>
                <a:endParaRPr lang="sk-SK" sz="700" i="1" u="sng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  <p:sp>
            <p:nvSpPr>
              <p:cNvPr id="44" name="BlokTextu 43"/>
              <p:cNvSpPr txBox="1"/>
              <p:nvPr/>
            </p:nvSpPr>
            <p:spPr>
              <a:xfrm>
                <a:off x="2063484" y="4138851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Slovacia</a:t>
                </a:r>
              </a:p>
            </p:txBody>
          </p:sp>
        </p:grpSp>
        <p:pic>
          <p:nvPicPr>
            <p:cNvPr id="100" name="Obrázok 99"/>
            <p:cNvPicPr>
              <a:picLocks noChangeAspect="1"/>
            </p:cNvPicPr>
            <p:nvPr/>
          </p:nvPicPr>
          <p:blipFill>
            <a:blip r:embed="rId19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42170" y="3429000"/>
              <a:ext cx="540000" cy="249233"/>
            </a:xfrm>
            <a:prstGeom prst="rect">
              <a:avLst/>
            </a:prstGeom>
          </p:spPr>
        </p:pic>
      </p:grpSp>
      <p:grpSp>
        <p:nvGrpSpPr>
          <p:cNvPr id="104" name="Skupina 103"/>
          <p:cNvGrpSpPr/>
          <p:nvPr/>
        </p:nvGrpSpPr>
        <p:grpSpPr>
          <a:xfrm rot="21002011">
            <a:off x="1497929" y="5223052"/>
            <a:ext cx="1348316" cy="900000"/>
            <a:chOff x="7452320" y="285487"/>
            <a:chExt cx="1348316" cy="900000"/>
          </a:xfrm>
        </p:grpSpPr>
        <p:grpSp>
          <p:nvGrpSpPr>
            <p:cNvPr id="85" name="Skupina 84"/>
            <p:cNvGrpSpPr/>
            <p:nvPr/>
          </p:nvGrpSpPr>
          <p:grpSpPr>
            <a:xfrm>
              <a:off x="7452320" y="285487"/>
              <a:ext cx="1348316" cy="900000"/>
              <a:chOff x="1674335" y="3501008"/>
              <a:chExt cx="1348316" cy="900000"/>
            </a:xfrm>
          </p:grpSpPr>
          <p:pic>
            <p:nvPicPr>
              <p:cNvPr id="86" name="Obrázok 85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87" name="BlokTextu 86"/>
              <p:cNvSpPr txBox="1"/>
              <p:nvPr/>
            </p:nvSpPr>
            <p:spPr>
              <a:xfrm>
                <a:off x="1976415" y="4016606"/>
                <a:ext cx="1034454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The Domica </a:t>
                </a:r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Cave</a:t>
                </a:r>
              </a:p>
            </p:txBody>
          </p:sp>
          <p:sp>
            <p:nvSpPr>
              <p:cNvPr id="88" name="BlokTextu 87"/>
              <p:cNvSpPr txBox="1"/>
              <p:nvPr/>
            </p:nvSpPr>
            <p:spPr>
              <a:xfrm>
                <a:off x="2101746" y="4134151"/>
                <a:ext cx="791663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 smtClean="0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Slovakia</a:t>
                </a:r>
                <a:endParaRPr lang="sk-SK" sz="600" i="1">
                  <a:solidFill>
                    <a:srgbClr val="082FAA"/>
                  </a:solidFill>
                  <a:latin typeface="Nadianne" panose="03020902050305070206" pitchFamily="66" charset="0"/>
                </a:endParaRPr>
              </a:p>
            </p:txBody>
          </p:sp>
        </p:grpSp>
        <p:pic>
          <p:nvPicPr>
            <p:cNvPr id="92" name="Obrázok 91"/>
            <p:cNvPicPr>
              <a:picLocks noChangeAspect="1"/>
            </p:cNvPicPr>
            <p:nvPr/>
          </p:nvPicPr>
          <p:blipFill>
            <a:blip r:embed="rId20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52320" y="335423"/>
              <a:ext cx="540000" cy="249233"/>
            </a:xfrm>
            <a:prstGeom prst="rect">
              <a:avLst/>
            </a:prstGeom>
          </p:spPr>
        </p:pic>
      </p:grpSp>
      <p:grpSp>
        <p:nvGrpSpPr>
          <p:cNvPr id="106" name="Skupina 105"/>
          <p:cNvGrpSpPr/>
          <p:nvPr/>
        </p:nvGrpSpPr>
        <p:grpSpPr>
          <a:xfrm rot="374923">
            <a:off x="2239630" y="5530728"/>
            <a:ext cx="1348316" cy="900000"/>
            <a:chOff x="5940152" y="285487"/>
            <a:chExt cx="1348316" cy="900000"/>
          </a:xfrm>
        </p:grpSpPr>
        <p:grpSp>
          <p:nvGrpSpPr>
            <p:cNvPr id="81" name="Skupina 80"/>
            <p:cNvGrpSpPr/>
            <p:nvPr/>
          </p:nvGrpSpPr>
          <p:grpSpPr>
            <a:xfrm>
              <a:off x="5940152" y="285487"/>
              <a:ext cx="1348316" cy="900000"/>
              <a:chOff x="1674335" y="3501008"/>
              <a:chExt cx="1348316" cy="900000"/>
            </a:xfrm>
          </p:grpSpPr>
          <p:pic>
            <p:nvPicPr>
              <p:cNvPr id="82" name="Obrázok 81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83" name="BlokTextu 82"/>
              <p:cNvSpPr txBox="1"/>
              <p:nvPr/>
            </p:nvSpPr>
            <p:spPr>
              <a:xfrm>
                <a:off x="1814185" y="4016607"/>
                <a:ext cx="1196685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7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Caverna Domica</a:t>
                </a:r>
              </a:p>
            </p:txBody>
          </p:sp>
          <p:sp>
            <p:nvSpPr>
              <p:cNvPr id="84" name="BlokTextu 83"/>
              <p:cNvSpPr txBox="1"/>
              <p:nvPr/>
            </p:nvSpPr>
            <p:spPr>
              <a:xfrm>
                <a:off x="2084246" y="4126056"/>
                <a:ext cx="661577" cy="1862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Eslováquia</a:t>
                </a:r>
              </a:p>
            </p:txBody>
          </p:sp>
        </p:grpSp>
        <p:pic>
          <p:nvPicPr>
            <p:cNvPr id="96" name="Obrázok 95"/>
            <p:cNvPicPr>
              <a:picLocks/>
            </p:cNvPicPr>
            <p:nvPr/>
          </p:nvPicPr>
          <p:blipFill>
            <a:blip r:embed="rId21"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22">
                      <a14:imgEffect>
                        <a14:colorTemperature colorTemp="7000"/>
                      </a14:imgEffect>
                      <a14:imgEffect>
                        <a14:saturation sat="4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94184" y="332656"/>
              <a:ext cx="468000" cy="252000"/>
            </a:xfrm>
            <a:prstGeom prst="rect">
              <a:avLst/>
            </a:prstGeom>
          </p:spPr>
        </p:pic>
      </p:grpSp>
      <p:grpSp>
        <p:nvGrpSpPr>
          <p:cNvPr id="5" name="Skupina 4"/>
          <p:cNvGrpSpPr/>
          <p:nvPr/>
        </p:nvGrpSpPr>
        <p:grpSpPr>
          <a:xfrm>
            <a:off x="413711" y="5551904"/>
            <a:ext cx="1350000" cy="931874"/>
            <a:chOff x="413711" y="5551904"/>
            <a:chExt cx="1350000" cy="931874"/>
          </a:xfrm>
        </p:grpSpPr>
        <p:grpSp>
          <p:nvGrpSpPr>
            <p:cNvPr id="121" name="Skupina 120"/>
            <p:cNvGrpSpPr/>
            <p:nvPr/>
          </p:nvGrpSpPr>
          <p:grpSpPr>
            <a:xfrm rot="1170669">
              <a:off x="413711" y="5583778"/>
              <a:ext cx="1350000" cy="900000"/>
              <a:chOff x="1674335" y="3501008"/>
              <a:chExt cx="1348316" cy="900000"/>
            </a:xfrm>
          </p:grpSpPr>
          <p:pic>
            <p:nvPicPr>
              <p:cNvPr id="123" name="Obrázok 122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674335" y="3501008"/>
                <a:ext cx="1348316" cy="900000"/>
              </a:xfrm>
              <a:prstGeom prst="rect">
                <a:avLst/>
              </a:prstGeom>
              <a:ln>
                <a:noFill/>
              </a:ln>
              <a:effectLst>
                <a:outerShdw blurRad="190500" algn="tl" rotWithShape="0">
                  <a:srgbClr val="000000">
                    <a:alpha val="70000"/>
                  </a:srgbClr>
                </a:outerShdw>
              </a:effectLst>
            </p:spPr>
          </p:pic>
          <p:sp>
            <p:nvSpPr>
              <p:cNvPr id="124" name="BlokTextu 123"/>
              <p:cNvSpPr txBox="1"/>
              <p:nvPr/>
            </p:nvSpPr>
            <p:spPr>
              <a:xfrm>
                <a:off x="1951504" y="4008312"/>
                <a:ext cx="1055536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 u="sng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Jaskinia Domica</a:t>
                </a:r>
              </a:p>
            </p:txBody>
          </p:sp>
          <p:sp>
            <p:nvSpPr>
              <p:cNvPr id="125" name="BlokTextu 124"/>
              <p:cNvSpPr txBox="1"/>
              <p:nvPr/>
            </p:nvSpPr>
            <p:spPr>
              <a:xfrm>
                <a:off x="2153591" y="4113784"/>
                <a:ext cx="661577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k-SK" sz="600" i="1">
                    <a:solidFill>
                      <a:srgbClr val="082FAA"/>
                    </a:solidFill>
                    <a:latin typeface="Nadianne" panose="03020902050305070206" pitchFamily="66" charset="0"/>
                  </a:rPr>
                  <a:t>Słowacja</a:t>
                </a:r>
              </a:p>
            </p:txBody>
          </p:sp>
        </p:grpSp>
        <p:pic>
          <p:nvPicPr>
            <p:cNvPr id="127" name="Obrázok 126">
              <a:hlinkClick r:id="rId23" action="ppaction://hlinksldjump"/>
            </p:cNvPr>
            <p:cNvPicPr>
              <a:picLocks noChangeAspect="1"/>
            </p:cNvPicPr>
            <p:nvPr/>
          </p:nvPicPr>
          <p:blipFill>
            <a:blip r:embed="rId24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51161">
              <a:off x="579913" y="5551904"/>
              <a:ext cx="540000" cy="249233"/>
            </a:xfrm>
            <a:prstGeom prst="rect">
              <a:avLst/>
            </a:prstGeom>
          </p:spPr>
        </p:pic>
      </p:grpSp>
      <p:pic>
        <p:nvPicPr>
          <p:cNvPr id="126" name="Obrázok 125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20" name="Obdĺžnik 119"/>
          <p:cNvSpPr/>
          <p:nvPr/>
        </p:nvSpPr>
        <p:spPr>
          <a:xfrm>
            <a:off x="1331642" y="332656"/>
            <a:ext cx="6552728" cy="79094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8000" b="1" spc="50" smtClean="0">
                <a:ln w="11430">
                  <a:solidFill>
                    <a:schemeClr val="bg1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tram CE" panose="04020905020D02060204" pitchFamily="82" charset="0"/>
              </a:rPr>
              <a:t>THE DOMICA</a:t>
            </a:r>
            <a:endParaRPr lang="sk-SK" sz="8000" b="1" cap="none" spc="50" dirty="0">
              <a:ln w="11430">
                <a:solidFill>
                  <a:schemeClr val="bg1"/>
                </a:solidFill>
              </a:ln>
              <a:solidFill>
                <a:schemeClr val="accent6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tram CE" panose="04020905020D02060204" pitchFamily="82" charset="0"/>
            </a:endParaRPr>
          </a:p>
        </p:txBody>
      </p:sp>
      <p:sp>
        <p:nvSpPr>
          <p:cNvPr id="122" name="Obdĺžnik 121"/>
          <p:cNvSpPr/>
          <p:nvPr/>
        </p:nvSpPr>
        <p:spPr>
          <a:xfrm>
            <a:off x="3707758" y="1268760"/>
            <a:ext cx="180049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4800" b="1" spc="50" smtClean="0">
                <a:ln w="11430">
                  <a:solidFill>
                    <a:schemeClr val="bg1"/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tram CE" panose="04020905020D02060204" pitchFamily="82" charset="0"/>
              </a:rPr>
              <a:t>caVE</a:t>
            </a:r>
            <a:endParaRPr lang="sk-SK" sz="4800" b="1" cap="none" spc="50" dirty="0">
              <a:ln w="11430">
                <a:solidFill>
                  <a:schemeClr val="bg1"/>
                </a:solidFill>
              </a:ln>
              <a:solidFill>
                <a:schemeClr val="accent6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tram CE" panose="04020905020D02060204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5533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8000">
        <p:sndAc>
          <p:stSnd loop="1">
            <p:snd r:embed="rId2" name="Barcarolle.wav"/>
          </p:stSnd>
        </p:sndAc>
      </p:transition>
    </mc:Choice>
    <mc:Fallback xmlns="">
      <p:transition advClick="0" advTm="28000">
        <p:sndAc>
          <p:stSnd loop="1">
            <p:snd r:embed="rId26" name="Barcaroll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0"/>
                            </p:stCondLst>
                            <p:childTnLst>
                              <p:par>
                                <p:cTn id="13" presetID="10" presetClass="exit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1.25809E-6 L -0.98004 0.36425 " pathEditMode="relative" rAng="0" ptsTypes="AA">
                                      <p:cBhvr>
                                        <p:cTn id="20" dur="1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9010" y="18201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9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9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4500"/>
                            </p:stCondLst>
                            <p:childTnLst>
                              <p:par>
                                <p:cTn id="27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018 -0.63136 L 0.00764 0.00879 " pathEditMode="relative" rAng="0" ptsTypes="AA">
                                      <p:cBhvr>
                                        <p:cTn id="41" dur="4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2" y="32007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11371 -0.61031 L -0.00434 -0.00162 " pathEditMode="relative" rAng="0" ptsTypes="AA">
                                      <p:cBhvr>
                                        <p:cTn id="48" dur="4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03" y="30435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3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2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0.05694 -0.54347 L -0.00608 0.00232 " pathEditMode="relative" rAng="0" ptsTypes="AA">
                                      <p:cBhvr>
                                        <p:cTn id="55" dur="4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60" y="27290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3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0.03733 -0.59273 L -0.0059 0.01596 " pathEditMode="relative" rAng="0" ptsTypes="AA">
                                      <p:cBhvr>
                                        <p:cTn id="62" dur="4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3" y="30435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3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42" presetClass="path" presetSubtype="0" accel="50000" decel="5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0.03368 -0.64153 L 0.00764 0.00856 " pathEditMode="relative" rAng="0" ptsTypes="AA">
                                      <p:cBhvr>
                                        <p:cTn id="69" dur="4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02" y="32493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3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42" presetClass="path" presetSubtype="0" accel="50000" decel="5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0.08733 -0.50994 L 0.00712 0.0148 " pathEditMode="relative" rAng="0" ptsTypes="AA">
                                      <p:cBhvr>
                                        <p:cTn id="76" dur="4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22" y="26226"/>
                                    </p:animMotion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3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42" presetClass="path" presetSubtype="0" accel="50000" decel="5000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Motion origin="layout" path="M -0.04618 -0.48219 L 0.00105 0.00069 " pathEditMode="relative" rAng="0" ptsTypes="AA">
                                      <p:cBhvr>
                                        <p:cTn id="83" dur="4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1" y="24144"/>
                                    </p:animMotion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3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42" presetClass="path" presetSubtype="0" accel="50000" decel="5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0.08298 -0.49352 L -0.00365 -0.01064 " pathEditMode="relative" rAng="0" ptsTypes="AA">
                                      <p:cBhvr>
                                        <p:cTn id="90" dur="4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40" y="24144"/>
                                    </p:animMotion>
                                  </p:childTnLst>
                                </p:cTn>
                              </p:par>
                              <p:par>
                                <p:cTn id="91" presetID="53" presetClass="entr" presetSubtype="16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3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42" presetClass="path" presetSubtype="0" accel="50000" decel="5000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Motion origin="layout" path="M -0.09219 -0.63621 L 0.00226 0.01457 " pathEditMode="relative" rAng="0" ptsTypes="AA">
                                      <p:cBhvr>
                                        <p:cTn id="97" dur="4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22" y="32539"/>
                                    </p:animMotion>
                                  </p:childTnLst>
                                </p:cTn>
                              </p:par>
                              <p:par>
                                <p:cTn id="98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3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42" presetClass="pat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0.071 -0.56776 L 0.00017 -0.00093 " pathEditMode="relative" rAng="0" ptsTypes="AA">
                                      <p:cBhvr>
                                        <p:cTn id="104" dur="4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42" y="28330"/>
                                    </p:animMotion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3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42" presetClass="path" presetSubtype="0" accel="50000" decel="5000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animMotion origin="layout" path="M -0.01806 -0.59713 L -0.00226 0.01156 " pathEditMode="relative" rAng="0" ptsTypes="AA">
                                      <p:cBhvr>
                                        <p:cTn id="111" dur="4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1" y="30435"/>
                                    </p:animMotion>
                                  </p:childTnLst>
                                </p:cTn>
                              </p:par>
                              <p:par>
                                <p:cTn id="112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3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42" presetClass="path" presetSubtype="0" accel="50000" decel="5000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Motion origin="layout" path="M 0.13281 -0.54972 L -0.00104 0.00647 " pathEditMode="relative" rAng="0" ptsTypes="AA">
                                      <p:cBhvr>
                                        <p:cTn id="118" dur="4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01" y="27798"/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53" presetClass="entr" presetSubtype="16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3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42" presetClass="path" presetSubtype="0" accel="50000" decel="5000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Motion origin="layout" path="M -0.07153 -0.55203 L -0.00069 0.0148 " pathEditMode="relative" rAng="0" ptsTypes="AA">
                                      <p:cBhvr>
                                        <p:cTn id="125" dur="4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42" y="28330"/>
                                    </p:animMotion>
                                  </p:childTnLst>
                                </p:cTn>
                              </p:par>
                              <p:par>
                                <p:cTn id="126" presetID="53" presetClass="entr" presetSubtype="16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3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3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42" presetClass="path" presetSubtype="0" accel="50000" decel="5000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Motion origin="layout" path="M 0.04201 -0.57886 L -0.00521 -0.00162 " pathEditMode="relative" rAng="0" ptsTypes="AA">
                                      <p:cBhvr>
                                        <p:cTn id="132" dur="4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61" y="28862"/>
                                    </p:animMotion>
                                  </p:childTnLst>
                                </p:cTn>
                              </p:par>
                              <p:par>
                                <p:cTn id="133" presetID="53" presetClass="entr" presetSubtype="16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3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3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42" presetClass="path" presetSubtype="0" accel="50000" decel="5000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animMotion origin="layout" path="M -0.03907 -0.62372 L 0.00034 0.00602 " pathEditMode="relative" rAng="0" ptsTypes="AA">
                                      <p:cBhvr>
                                        <p:cTn id="139" dur="4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2" y="31475"/>
                                    </p:animMotion>
                                  </p:childTnLst>
                                </p:cTn>
                              </p:par>
                              <p:par>
                                <p:cTn id="140" presetID="53" presetClass="entr" presetSubtype="16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42" presetClass="path" presetSubtype="0" accel="50000" decel="5000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animMotion origin="layout" path="M 0.16041 -0.62905 L 0.00034 0.01619 " pathEditMode="relative" rAng="0" ptsTypes="AA">
                                      <p:cBhvr>
                                        <p:cTn id="146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003" y="322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26000"/>
                            </p:stCondLst>
                            <p:childTnLst>
                              <p:par>
                                <p:cTn id="148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1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" grpId="0"/>
      <p:bldP spid="1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0" name="Obdĺžnik 19"/>
          <p:cNvSpPr/>
          <p:nvPr/>
        </p:nvSpPr>
        <p:spPr>
          <a:xfrm>
            <a:off x="1921936" y="5388221"/>
            <a:ext cx="2301813" cy="76944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>
            <a:outerShdw blurRad="88900" dist="38100" dir="2400000" sx="101000" sy="101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square" lIns="91440" tIns="45720" rIns="91440" bIns="45720">
            <a:spAutoFit/>
            <a:sp3d extrusionH="57150">
              <a:bevelT w="82550" h="38100" prst="coolSlant"/>
            </a:sp3d>
          </a:bodyPr>
          <a:lstStyle/>
          <a:p>
            <a:pPr algn="ctr"/>
            <a:r>
              <a:rPr lang="sk-SK" sz="1600" b="1" smtClean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outerShdw blurRad="114300" dist="101600" dir="2880000" algn="tl" rotWithShape="0">
                    <a:prstClr val="black">
                      <a:alpha val="51000"/>
                    </a:prstClr>
                  </a:outerShdw>
                </a:effectLst>
                <a:latin typeface="Cooper Std Black" pitchFamily="18" charset="0"/>
              </a:rPr>
              <a:t>The Cave</a:t>
            </a:r>
          </a:p>
          <a:p>
            <a:pPr algn="ctr"/>
            <a:r>
              <a:rPr lang="sk-SK" sz="2800" b="1" smtClean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outerShdw blurRad="114300" dist="101600" dir="2880000" algn="tl" rotWithShape="0">
                    <a:prstClr val="black">
                      <a:alpha val="51000"/>
                    </a:prstClr>
                  </a:outerShdw>
                </a:effectLst>
                <a:latin typeface="Cooper Std Black" pitchFamily="18" charset="0"/>
              </a:rPr>
              <a:t>Domica</a:t>
            </a:r>
          </a:p>
        </p:txBody>
      </p:sp>
      <p:sp>
        <p:nvSpPr>
          <p:cNvPr id="52" name="Obdĺžnik 51"/>
          <p:cNvSpPr/>
          <p:nvPr/>
        </p:nvSpPr>
        <p:spPr>
          <a:xfrm>
            <a:off x="8424000" y="8640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53" name="Obdĺžnik 52"/>
          <p:cNvSpPr/>
          <p:nvPr/>
        </p:nvSpPr>
        <p:spPr>
          <a:xfrm>
            <a:off x="8424000" y="30240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54" name="Obdĺžnik 53"/>
          <p:cNvSpPr/>
          <p:nvPr/>
        </p:nvSpPr>
        <p:spPr>
          <a:xfrm>
            <a:off x="8424000" y="4320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55" name="Obdĺžnik 54"/>
          <p:cNvSpPr/>
          <p:nvPr/>
        </p:nvSpPr>
        <p:spPr>
          <a:xfrm>
            <a:off x="8424000" y="17280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57" name="Obdĺžnik 56"/>
          <p:cNvSpPr/>
          <p:nvPr/>
        </p:nvSpPr>
        <p:spPr>
          <a:xfrm>
            <a:off x="8424000" y="21600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58" name="Obdĺžnik 57"/>
          <p:cNvSpPr/>
          <p:nvPr/>
        </p:nvSpPr>
        <p:spPr>
          <a:xfrm>
            <a:off x="8424000" y="38880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59" name="Obdĺžnik 58"/>
          <p:cNvSpPr/>
          <p:nvPr/>
        </p:nvSpPr>
        <p:spPr>
          <a:xfrm>
            <a:off x="8424000" y="43200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60" name="Obdĺžnik 59"/>
          <p:cNvSpPr/>
          <p:nvPr/>
        </p:nvSpPr>
        <p:spPr>
          <a:xfrm>
            <a:off x="8424000" y="12960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61" name="Obdĺžnik 60"/>
          <p:cNvSpPr/>
          <p:nvPr/>
        </p:nvSpPr>
        <p:spPr>
          <a:xfrm>
            <a:off x="8424000" y="34560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62" name="Obdĺžnik 61"/>
          <p:cNvSpPr/>
          <p:nvPr/>
        </p:nvSpPr>
        <p:spPr>
          <a:xfrm>
            <a:off x="8424000" y="25920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36" name="Obdĺžnik 35"/>
          <p:cNvSpPr/>
          <p:nvPr/>
        </p:nvSpPr>
        <p:spPr>
          <a:xfrm>
            <a:off x="8424000" y="60480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63" name="Obdĺžnik 62"/>
          <p:cNvSpPr/>
          <p:nvPr/>
        </p:nvSpPr>
        <p:spPr>
          <a:xfrm>
            <a:off x="8424000" y="56160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64" name="Obdĺžnik 63"/>
          <p:cNvSpPr/>
          <p:nvPr/>
        </p:nvSpPr>
        <p:spPr>
          <a:xfrm>
            <a:off x="8424000" y="51840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65" name="Obdĺžnik 64"/>
          <p:cNvSpPr/>
          <p:nvPr/>
        </p:nvSpPr>
        <p:spPr>
          <a:xfrm>
            <a:off x="8424000" y="475200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sp>
        <p:nvSpPr>
          <p:cNvPr id="51" name="Obdĺžnik 50"/>
          <p:cNvSpPr/>
          <p:nvPr/>
        </p:nvSpPr>
        <p:spPr>
          <a:xfrm>
            <a:off x="8424000" y="0"/>
            <a:ext cx="720000" cy="39600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>
              <a:solidFill>
                <a:prstClr val="white"/>
              </a:solidFill>
            </a:endParaRPr>
          </a:p>
        </p:txBody>
      </p:sp>
      <p:pic>
        <p:nvPicPr>
          <p:cNvPr id="9" name="Obrázo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092"/>
            <a:ext cx="9144000" cy="6858000"/>
          </a:xfrm>
          <a:prstGeom prst="rect">
            <a:avLst/>
          </a:prstGeom>
        </p:spPr>
      </p:pic>
      <p:pic>
        <p:nvPicPr>
          <p:cNvPr id="50" name="Obrázok 49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8000" y="53999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5" name="Obrázok 34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8000" y="4860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9" name="Obrázok 38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8000" y="9180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4" name="Obrázok 33">
            <a:hlinkClick r:id="rId10" action="ppaction://hlinksldjump"/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8000" y="13500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7" name="Obrázok 46">
            <a:hlinkClick r:id="rId12" action="ppaction://hlinksldjump"/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8000" y="17820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5" name="Obrázok 44">
            <a:hlinkClick r:id="rId14" action="ppaction://hlinksldjump"/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8000" y="22140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2" name="Obrázok 41">
            <a:hlinkClick r:id="rId16" action="ppaction://hlinksldjump"/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8000" y="26460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0" name="Obrázok 39">
            <a:hlinkClick r:id="rId18" action="ppaction://hlinksldjump"/>
          </p:cNvPr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8000" y="30780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8" name="Obrázok 37">
            <a:hlinkClick r:id="rId20" action="ppaction://hlinksldjump"/>
          </p:cNvPr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8000" y="35100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6" name="Obrázok 45">
            <a:hlinkClick r:id="rId22" action="ppaction://hlinksldjump"/>
          </p:cNvPr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8000" y="39420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4" name="Obrázok 43">
            <a:hlinkClick r:id="rId24" action="ppaction://hlinksldjump"/>
          </p:cNvPr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8000" y="43740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1" name="Obrázok 40">
            <a:hlinkClick r:id="rId26" action="ppaction://hlinksldjump"/>
          </p:cNvPr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8000" y="48060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3" name="Obrázok 42">
            <a:hlinkClick r:id="rId28" action="ppaction://hlinksldjump"/>
          </p:cNvPr>
          <p:cNvPicPr>
            <a:picLocks noChangeAspect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8000" y="52380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8" name="Obrázok 47">
            <a:hlinkClick r:id="rId30" action="ppaction://hlinksldjump"/>
          </p:cNvPr>
          <p:cNvPicPr>
            <a:picLocks noChangeAspect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8000" y="56700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9" name="Obrázok 48">
            <a:hlinkClick r:id="rId32" action="ppaction://hlinksldjump"/>
          </p:cNvPr>
          <p:cNvPicPr>
            <a:picLocks noChangeAspect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8000" y="6102000"/>
            <a:ext cx="432000" cy="28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6" name="Obrázok 65"/>
          <p:cNvPicPr>
            <a:picLocks noChangeAspect="1"/>
          </p:cNvPicPr>
          <p:nvPr/>
        </p:nvPicPr>
        <p:blipFill>
          <a:blip r:embed="rId34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5">
                    <a14:imgEffect>
                      <a14:colorTemperature colorTemp="112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7865" y="6354347"/>
            <a:ext cx="504056" cy="456304"/>
          </a:xfrm>
          <a:prstGeom prst="rect">
            <a:avLst/>
          </a:prstGeom>
        </p:spPr>
      </p:pic>
      <p:pic>
        <p:nvPicPr>
          <p:cNvPr id="56" name="Obrázok 55"/>
          <p:cNvPicPr>
            <a:picLocks noChangeAspect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988" y="486000"/>
            <a:ext cx="7777522" cy="4396942"/>
          </a:xfrm>
          <a:prstGeom prst="rect">
            <a:avLst/>
          </a:prstGeom>
          <a:effectLst>
            <a:outerShdw blurRad="88900" dist="38100" dir="2400000" sx="101000" sy="101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7" name="Obrázok 66"/>
          <p:cNvPicPr>
            <a:picLocks noChangeAspect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2350" y="3005577"/>
            <a:ext cx="644020" cy="618259"/>
          </a:xfrm>
          <a:prstGeom prst="rect">
            <a:avLst/>
          </a:prstGeom>
        </p:spPr>
      </p:pic>
      <p:sp>
        <p:nvSpPr>
          <p:cNvPr id="68" name="BlokTextu 67"/>
          <p:cNvSpPr txBox="1"/>
          <p:nvPr/>
        </p:nvSpPr>
        <p:spPr>
          <a:xfrm>
            <a:off x="1984821" y="6251500"/>
            <a:ext cx="227038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200" b="1" i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GPS   </a:t>
            </a:r>
            <a:r>
              <a:rPr lang="sk-SK" sz="1200" b="1" i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N 48°28‘40‘‘   </a:t>
            </a:r>
            <a:r>
              <a:rPr lang="sk-SK" sz="1200" b="1" i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E </a:t>
            </a:r>
            <a:r>
              <a:rPr lang="sk-SK" sz="1200" b="1" i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20°28‘13‘‘</a:t>
            </a:r>
            <a:endParaRPr lang="sk-SK" sz="1200" b="1" i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pic>
        <p:nvPicPr>
          <p:cNvPr id="2" name="Obrázok 1"/>
          <p:cNvPicPr>
            <a:picLocks noChangeAspect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59" y="5388220"/>
            <a:ext cx="857780" cy="857780"/>
          </a:xfrm>
          <a:prstGeom prst="rect">
            <a:avLst/>
          </a:prstGeom>
          <a:effectLst>
            <a:outerShdw blurRad="88900" dist="38100" dir="2400000" sx="101000" sy="101000" algn="tl" rotWithShape="0">
              <a:prstClr val="black">
                <a:alpha val="40000"/>
              </a:prstClr>
            </a:outerShdw>
          </a:effectLst>
        </p:spPr>
      </p:pic>
      <p:sp>
        <p:nvSpPr>
          <p:cNvPr id="3" name="Šípka nahor 2"/>
          <p:cNvSpPr/>
          <p:nvPr/>
        </p:nvSpPr>
        <p:spPr>
          <a:xfrm>
            <a:off x="8197034" y="6054723"/>
            <a:ext cx="45719" cy="250777"/>
          </a:xfrm>
          <a:prstGeom prst="upArrow">
            <a:avLst>
              <a:gd name="adj1" fmla="val 33973"/>
              <a:gd name="adj2" fmla="val 104946"/>
            </a:avLst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5" name="Obdĺžnik 4"/>
          <p:cNvSpPr/>
          <p:nvPr/>
        </p:nvSpPr>
        <p:spPr>
          <a:xfrm>
            <a:off x="611559" y="641484"/>
            <a:ext cx="2001830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2400" b="1" cap="none" spc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oper Std Black" pitchFamily="18" charset="0"/>
              </a:rPr>
              <a:t>SLOVAKIA</a:t>
            </a:r>
            <a:endParaRPr lang="sk-SK" sz="2400" b="1" cap="none" spc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oper Std Black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5555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>
        <p14:vortex dir="r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25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25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3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375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4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525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7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6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675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7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825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90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975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20500"/>
                            </p:stCondLst>
                            <p:childTnLst>
                              <p:par>
                                <p:cTn id="132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21250"/>
                            </p:stCondLst>
                            <p:childTnLst>
                              <p:par>
                                <p:cTn id="141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22000"/>
                            </p:stCondLst>
                            <p:childTnLst>
                              <p:par>
                                <p:cTn id="150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7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22750"/>
                            </p:stCondLst>
                            <p:childTnLst>
                              <p:par>
                                <p:cTn id="159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6" dur="7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23500"/>
                            </p:stCondLst>
                            <p:childTnLst>
                              <p:par>
                                <p:cTn id="168" presetID="2" presetClass="entr" presetSubtype="4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64" presetClass="path" presetSubtype="0" repeatCount="indefinite" accel="12500" decel="12500" autoRev="1" fill="hold" grpId="0" nodeType="withEffect">
                                  <p:stCondLst>
                                    <p:cond delay="5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2.5E-6 -4.07407E-6 L -2.5E-6 -0.03148 " pathEditMode="relative" rAng="0" ptsTypes="AA">
                                      <p:cBhvr>
                                        <p:cTn id="17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574"/>
                                    </p:animMotion>
                                  </p:childTnLst>
                                </p:cTn>
                              </p:par>
                              <p:par>
                                <p:cTn id="174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1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8" dur="1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52" grpId="0" animBg="1"/>
      <p:bldP spid="53" grpId="0" animBg="1"/>
      <p:bldP spid="54" grpId="0" animBg="1"/>
      <p:bldP spid="55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36" grpId="0" animBg="1"/>
      <p:bldP spid="63" grpId="0" animBg="1"/>
      <p:bldP spid="64" grpId="0" animBg="1"/>
      <p:bldP spid="65" grpId="0" animBg="1"/>
      <p:bldP spid="51" grpId="0" animBg="1"/>
      <p:bldP spid="68" grpId="0"/>
      <p:bldP spid="3" grpId="0" animBg="1"/>
      <p:bldP spid="3" grpId="1" animBg="1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Jaskyňa Domica  /  Slovensko</a:t>
            </a:r>
            <a:endParaRPr lang="sk-SK" sz="2400" i="1" u="sng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Hudba :		Offenbach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Fotografie :	súkromné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  <a:hlinkClick r:id="rId3"/>
              </a:rPr>
              <a:t>pista2011@gmail.com     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Zostavil :	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Rok 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876256" y="3861048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sp>
        <p:nvSpPr>
          <p:cNvPr id="9" name="BlokTextu 8"/>
          <p:cNvSpPr txBox="1"/>
          <p:nvPr/>
        </p:nvSpPr>
        <p:spPr>
          <a:xfrm>
            <a:off x="720000" y="828000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Domica </a:t>
            </a:r>
            <a:r>
              <a:rPr lang="sk-SK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je najväčšia jaskyňa Slovenského krasu. Zaraďuje sa medzi jaskyne svetového významu. Je tiež významnou 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archeolo-gickou </a:t>
            </a:r>
            <a:r>
              <a:rPr lang="sk-SK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lokalitou. Jaskyňa bola obývaná už pred 5000 rokmi.</a:t>
            </a:r>
          </a:p>
        </p:txBody>
      </p:sp>
      <p:sp>
        <p:nvSpPr>
          <p:cNvPr id="11" name="BlokTextu 10"/>
          <p:cNvSpPr txBox="1"/>
          <p:nvPr/>
        </p:nvSpPr>
        <p:spPr>
          <a:xfrm>
            <a:off x="720000" y="1584000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Bola </a:t>
            </a:r>
            <a:r>
              <a:rPr lang="sk-SK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objavená v roku 1926 Jánom Majkom a je časťou jaskynného komplexu, ktorý pokračuje až do jaskyne Baradla v Maďarsku.</a:t>
            </a:r>
          </a:p>
        </p:txBody>
      </p:sp>
      <p:sp>
        <p:nvSpPr>
          <p:cNvPr id="12" name="BlokTextu 11"/>
          <p:cNvSpPr txBox="1"/>
          <p:nvPr/>
        </p:nvSpPr>
        <p:spPr>
          <a:xfrm>
            <a:off x="720000" y="2340000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Slovenská </a:t>
            </a:r>
            <a:r>
              <a:rPr lang="sk-SK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časť jaskyne je dlhá 5358 m, z ktorých je od roku 1932 sprístupnený prehliadkový okruh pre verejnosť v dĺžke 1315 m. Teplota v jaskyni je od 10,2 °C do 11,4 °C a vlhkosť 95 – 98 %.</a:t>
            </a:r>
          </a:p>
        </p:txBody>
      </p:sp>
      <p:sp>
        <p:nvSpPr>
          <p:cNvPr id="13" name="BlokTextu 12"/>
          <p:cNvSpPr txBox="1"/>
          <p:nvPr/>
        </p:nvSpPr>
        <p:spPr>
          <a:xfrm>
            <a:off x="720000" y="3096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pl-PL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Jaskyňa </a:t>
            </a:r>
            <a:r>
              <a:rPr lang="pl-PL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je zaradená na zoznam svetového dedičstva UNESCO od roku 1995.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pic>
        <p:nvPicPr>
          <p:cNvPr id="14" name="Obrázok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>
            <a:hlinkClick r:id="rId3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3047" y="5216623"/>
            <a:ext cx="504056" cy="456303"/>
          </a:xfrm>
          <a:prstGeom prst="rect">
            <a:avLst/>
          </a:prstGeom>
        </p:spPr>
      </p:pic>
      <p:pic>
        <p:nvPicPr>
          <p:cNvPr id="18" name="Obrázok 17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7860" y="6237685"/>
            <a:ext cx="504056" cy="456304"/>
          </a:xfrm>
          <a:prstGeom prst="rect">
            <a:avLst/>
          </a:prstGeom>
        </p:spPr>
      </p:pic>
      <p:pic>
        <p:nvPicPr>
          <p:cNvPr id="16" name="Obrázok 15">
            <a:hlinkClick r:id="rId8" action="ppaction://hlinksldjump"/>
          </p:cNvPr>
          <p:cNvPicPr>
            <a:picLocks/>
          </p:cNvPicPr>
          <p:nvPr/>
        </p:nvPicPr>
        <p:blipFill>
          <a:blip r:embed="rId9">
            <a:grayscl/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12846027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95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  <p:bldP spid="11" grpId="0" animBg="1"/>
      <p:bldP spid="12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</a:t>
            </a: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omica Cave  /  Slovakia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Music :		Offenbach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Photos : 		personal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  <a:hlinkClick r:id="rId3"/>
              </a:rPr>
              <a:t>pista2011@gmail.com     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Arranged by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Year 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876256" y="3717032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sp>
        <p:nvSpPr>
          <p:cNvPr id="9" name="BlokTextu 8"/>
          <p:cNvSpPr txBox="1"/>
          <p:nvPr/>
        </p:nvSpPr>
        <p:spPr>
          <a:xfrm>
            <a:off x="720000" y="847823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en-US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Domica </a:t>
            </a:r>
            <a:r>
              <a:rPr lang="en-US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is the biggest cave in the Slovak Karst. It ranks among the caves of world importance. It is also an important </a:t>
            </a:r>
            <a:r>
              <a:rPr lang="en-US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archaeolo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-</a:t>
            </a:r>
            <a:r>
              <a:rPr lang="en-US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gical </a:t>
            </a:r>
            <a:r>
              <a:rPr lang="en-US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site. The cave was already inhabited 5000 years ago.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1" name="BlokTextu 10"/>
          <p:cNvSpPr txBox="1"/>
          <p:nvPr/>
        </p:nvSpPr>
        <p:spPr>
          <a:xfrm>
            <a:off x="720000" y="1620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en-US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It </a:t>
            </a:r>
            <a:r>
              <a:rPr lang="en-US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was discovered in 1926 by Ján Majko and it is a part of the cave complex that continues into the cave Baradla in Hungary.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2" name="BlokTextu 11"/>
          <p:cNvSpPr txBox="1"/>
          <p:nvPr/>
        </p:nvSpPr>
        <p:spPr>
          <a:xfrm>
            <a:off x="720000" y="2124000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en-US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Slovak </a:t>
            </a:r>
            <a:r>
              <a:rPr lang="en-US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part of the cave is 5358 m long, of which 1315 m is open to public guided tour since 1932. Cave temperature is from 10.2 °C to 11.4 °C and humidity of 95 – 98 %.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3" name="BlokTextu 12"/>
          <p:cNvSpPr txBox="1"/>
          <p:nvPr/>
        </p:nvSpPr>
        <p:spPr>
          <a:xfrm>
            <a:off x="720000" y="2880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en-US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The </a:t>
            </a:r>
            <a:r>
              <a:rPr lang="en-US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cave is included in the UNESCO World Heritage list since 1995.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pic>
        <p:nvPicPr>
          <p:cNvPr id="14" name="Obrázok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" name="Obrázok 15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5239" y="6237685"/>
            <a:ext cx="504056" cy="456304"/>
          </a:xfrm>
          <a:prstGeom prst="rect">
            <a:avLst/>
          </a:prstGeom>
        </p:spPr>
      </p:pic>
      <p:pic>
        <p:nvPicPr>
          <p:cNvPr id="18" name="Obrázok 17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grayscl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5" name="Obrázok 14">
            <a:hlinkClick r:id="rId3"/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3047" y="5216623"/>
            <a:ext cx="504056" cy="456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0952349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95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  <p:bldP spid="11" grpId="0" animBg="1"/>
      <p:bldP spid="12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Caverna </a:t>
            </a: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Domica  /  Eslovaquia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Música :		Offenbach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Fotos :		privadas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  <a:hlinkClick r:id="rId3"/>
              </a:rPr>
              <a:t>pista2011@gmail.com     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Selección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Año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804248" y="4149080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sp>
        <p:nvSpPr>
          <p:cNvPr id="9" name="BlokTextu 8"/>
          <p:cNvSpPr txBox="1"/>
          <p:nvPr/>
        </p:nvSpPr>
        <p:spPr>
          <a:xfrm>
            <a:off x="720000" y="847823"/>
            <a:ext cx="7848600" cy="113877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es-ES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Domica </a:t>
            </a:r>
            <a:r>
              <a:rPr lang="es-ES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es la cueva más grande en el Karst de Eslovaquia. Se encuentra entre las cuevas de importancia mundial. También es un importante sitio arqueológico. La cueva estuvo habitada hace 5000 años.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1" name="BlokTextu 10"/>
          <p:cNvSpPr txBox="1"/>
          <p:nvPr/>
        </p:nvSpPr>
        <p:spPr>
          <a:xfrm>
            <a:off x="720000" y="1872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es-ES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Fue </a:t>
            </a:r>
            <a:r>
              <a:rPr lang="es-ES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descubierta en 1926 por Ján Majko y es una parte del complejo de cuevas que continúa en la cueva Baradla en Hungría.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2" name="BlokTextu 11"/>
          <p:cNvSpPr txBox="1"/>
          <p:nvPr/>
        </p:nvSpPr>
        <p:spPr>
          <a:xfrm>
            <a:off x="720000" y="2376000"/>
            <a:ext cx="7848600" cy="113877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es-ES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La </a:t>
            </a:r>
            <a:r>
              <a:rPr lang="es-ES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parte eslovaca de la cueva es de </a:t>
            </a:r>
            <a:r>
              <a:rPr lang="es-ES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5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.</a:t>
            </a:r>
            <a:r>
              <a:rPr lang="es-ES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358 </a:t>
            </a:r>
            <a:r>
              <a:rPr lang="es-ES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 de longitud, de los cuales 1.315 m están abiertas a visitas públicas guiadas desde 1932. La temperatura de la cueva es de 10.2 </a:t>
            </a:r>
            <a:r>
              <a:rPr lang="es-ES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°C </a:t>
            </a:r>
            <a:r>
              <a:rPr lang="es-ES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 11.4 </a:t>
            </a:r>
            <a:r>
              <a:rPr lang="es-ES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°C </a:t>
            </a:r>
            <a:r>
              <a:rPr lang="es-ES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y una humedad del </a:t>
            </a:r>
            <a:r>
              <a:rPr lang="es-ES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95-98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es-ES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%.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3" name="BlokTextu 12"/>
          <p:cNvSpPr txBox="1"/>
          <p:nvPr/>
        </p:nvSpPr>
        <p:spPr>
          <a:xfrm>
            <a:off x="720000" y="3384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es-ES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La </a:t>
            </a:r>
            <a:r>
              <a:rPr lang="es-ES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cueva está incluido en la lista del Patrimonio Mundial de la UNESCO desde 1995.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pic>
        <p:nvPicPr>
          <p:cNvPr id="14" name="Obrázok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" name="Obrázok 15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6237685"/>
            <a:ext cx="504056" cy="456304"/>
          </a:xfrm>
          <a:prstGeom prst="rect">
            <a:avLst/>
          </a:prstGeom>
        </p:spPr>
      </p:pic>
      <p:pic>
        <p:nvPicPr>
          <p:cNvPr id="18" name="Obrázok 17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grayscl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5" name="Obrázok 14">
            <a:hlinkClick r:id="rId3"/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3047" y="5216623"/>
            <a:ext cx="504056" cy="456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2197799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95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  <p:bldP spid="11" grpId="0" animBg="1"/>
      <p:bldP spid="12" grpId="0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Grotte </a:t>
            </a: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Domica  /  Slovaquie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usique :		Offenbach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Images :		privés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  <a:hlinkClick r:id="rId3"/>
              </a:rPr>
              <a:t>pista2011@gmail.com     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Arrange par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Année 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876256" y="4437112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sp>
        <p:nvSpPr>
          <p:cNvPr id="9" name="BlokTextu 8"/>
          <p:cNvSpPr txBox="1"/>
          <p:nvPr/>
        </p:nvSpPr>
        <p:spPr>
          <a:xfrm>
            <a:off x="720000" y="847823"/>
            <a:ext cx="7848600" cy="113877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fr-FR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La </a:t>
            </a:r>
            <a:r>
              <a:rPr lang="fr-FR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grotte Domica est la plus grande grotte connue par ses avec concrétions calcaires trouvée dans le karst de Slovaquie. Elle a renoméee mondiale en étant en même temps une site archéologique importante. La grotte était habitée  il y a 5000 ans. 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1" name="BlokTextu 10"/>
          <p:cNvSpPr txBox="1"/>
          <p:nvPr/>
        </p:nvSpPr>
        <p:spPr>
          <a:xfrm>
            <a:off x="720000" y="1872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fr-FR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Elle </a:t>
            </a:r>
            <a:r>
              <a:rPr lang="fr-FR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fut découverte en 1926 par Ján Majko et constitue un complexe caverneux qui est relié avec la grotte Baradla en Hongrie.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2" name="BlokTextu 11"/>
          <p:cNvSpPr txBox="1"/>
          <p:nvPr/>
        </p:nvSpPr>
        <p:spPr>
          <a:xfrm>
            <a:off x="720000" y="2376000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 smtClean="0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fr-FR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La </a:t>
            </a:r>
            <a:r>
              <a:rPr lang="fr-FR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partie slovaque est 5358 m longue, dont 1315 m sont ouverts au public depuis 1932. La température intérieure dans la grotte est de  10,2 °C  à  11,4 °C avec l’humidité de  95 – 98 %.</a:t>
            </a:r>
            <a:endParaRPr lang="sk-SK" sz="1700" i="1" dirty="0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3" name="BlokTextu 12"/>
          <p:cNvSpPr txBox="1"/>
          <p:nvPr/>
        </p:nvSpPr>
        <p:spPr>
          <a:xfrm>
            <a:off x="720000" y="3132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fr-FR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La </a:t>
            </a:r>
            <a:r>
              <a:rPr lang="fr-FR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grotte est classée patrimoine mondial par l’UNESCO depuis 1995.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pic>
        <p:nvPicPr>
          <p:cNvPr id="14" name="Obrázok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" name="Obrázok 15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6825" y="6237685"/>
            <a:ext cx="504056" cy="456304"/>
          </a:xfrm>
          <a:prstGeom prst="rect">
            <a:avLst/>
          </a:prstGeom>
        </p:spPr>
      </p:pic>
      <p:pic>
        <p:nvPicPr>
          <p:cNvPr id="18" name="Obrázok 17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grayscl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5" name="Obrázok 14">
            <a:hlinkClick r:id="rId3"/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3047" y="5216623"/>
            <a:ext cx="504056" cy="456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372010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95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  <p:bldP spid="11" grpId="0" animBg="1"/>
      <p:bldP spid="12" grpId="0" animBg="1"/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Domica-Höhle  /  Slowakei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Musik :		Offenbach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Fotos :		private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  <a:hlinkClick r:id="rId3"/>
              </a:rPr>
              <a:t>pista2011@gmail.com     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Kompilierung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Jahr 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732240" y="4182637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sp>
        <p:nvSpPr>
          <p:cNvPr id="9" name="BlokTextu 8"/>
          <p:cNvSpPr txBox="1"/>
          <p:nvPr/>
        </p:nvSpPr>
        <p:spPr>
          <a:xfrm>
            <a:off x="720000" y="847823"/>
            <a:ext cx="7848600" cy="113877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</a:t>
            </a:r>
            <a:r>
              <a:rPr lang="de-DE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Die </a:t>
            </a:r>
            <a:r>
              <a:rPr lang="de-DE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Domica-Höhle ist  die  größte Tropfsteinhöhle im Slowakischen Karst. Sie zählt  zu den weltberühmtesten Höhlen  und gilt zugleich als wichtige archäologische  Fundstätte. Die Höhle war schon vor 5000 Jahren bewohnt.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1" name="BlokTextu 10"/>
          <p:cNvSpPr txBox="1"/>
          <p:nvPr/>
        </p:nvSpPr>
        <p:spPr>
          <a:xfrm>
            <a:off x="720000" y="1872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de-DE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Sie </a:t>
            </a:r>
            <a:r>
              <a:rPr lang="de-DE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wurde in 1926 von Ján Majko entdeckt und bildet ein gemeinsames  System mit der Aggetekhöhle (Baradla) in Ungarn.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2" name="BlokTextu 11"/>
          <p:cNvSpPr txBox="1"/>
          <p:nvPr/>
        </p:nvSpPr>
        <p:spPr>
          <a:xfrm>
            <a:off x="720000" y="2376000"/>
            <a:ext cx="7848600" cy="113877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de-DE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Der </a:t>
            </a:r>
            <a:r>
              <a:rPr lang="de-DE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slowakische Teil der Höhle hat eine Gesamtlänge von 5358 m, wovon 1315 m der Öffentlichkeit  seit 1932 zugänglich sind. Die Innentemperatur der Höhle  beträgt 10.2 °C bis 11.4 °C und die Luftfeuchtigkeit  95 – 98 %.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3" name="BlokTextu 12"/>
          <p:cNvSpPr txBox="1"/>
          <p:nvPr/>
        </p:nvSpPr>
        <p:spPr>
          <a:xfrm>
            <a:off x="720000" y="3420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de-DE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Die </a:t>
            </a:r>
            <a:r>
              <a:rPr lang="de-DE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Tropfsteinhöhle  wurde in 1995 zu UNESCO World Heritage erklärt.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pic>
        <p:nvPicPr>
          <p:cNvPr id="14" name="Obrázok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7" name="Obrázok 16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6436" y="6237685"/>
            <a:ext cx="504056" cy="456304"/>
          </a:xfrm>
          <a:prstGeom prst="rect">
            <a:avLst/>
          </a:prstGeom>
        </p:spPr>
      </p:pic>
      <p:pic>
        <p:nvPicPr>
          <p:cNvPr id="18" name="Obrázok 17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grayscl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5" name="Obrázok 14">
            <a:hlinkClick r:id="rId3"/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3047" y="5216623"/>
            <a:ext cx="504056" cy="456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4959820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95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  <p:bldP spid="11" grpId="0" animBg="1"/>
      <p:bldP spid="12" grpId="0" animBg="1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Caverna </a:t>
            </a: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Domica  /  Eslováquia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Música :		Offenbach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Fotos :		privadas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  <a:hlinkClick r:id="rId3"/>
              </a:rPr>
              <a:t>pista2011@gmail.com     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Organizado por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Ano 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804248" y="4048003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sp>
        <p:nvSpPr>
          <p:cNvPr id="9" name="BlokTextu 8"/>
          <p:cNvSpPr txBox="1"/>
          <p:nvPr/>
        </p:nvSpPr>
        <p:spPr>
          <a:xfrm>
            <a:off x="720000" y="847823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pt-BR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Domica </a:t>
            </a:r>
            <a:r>
              <a:rPr lang="pt-BR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é a maior caverna no Karst Eslovaco. Ela figura entre as cavernas de importância mundial. É também um importante sítio arqueológico. A caverna já era habitada há 5000 anos.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1" name="BlokTextu 10"/>
          <p:cNvSpPr txBox="1"/>
          <p:nvPr/>
        </p:nvSpPr>
        <p:spPr>
          <a:xfrm>
            <a:off x="720000" y="1620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pt-BR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Foi </a:t>
            </a:r>
            <a:r>
              <a:rPr lang="pt-BR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descoberta em 1926 por Ján Majko e é uma parte do complexo de cavernas que continua na caverna Baradla na Hungria.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2" name="BlokTextu 11"/>
          <p:cNvSpPr txBox="1"/>
          <p:nvPr/>
        </p:nvSpPr>
        <p:spPr>
          <a:xfrm>
            <a:off x="720000" y="2124000"/>
            <a:ext cx="7848600" cy="113877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pt-BR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 </a:t>
            </a:r>
            <a:r>
              <a:rPr lang="pt-BR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parte eslovaca da caverna tem </a:t>
            </a:r>
            <a:r>
              <a:rPr lang="pt-BR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5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.</a:t>
            </a:r>
            <a:r>
              <a:rPr lang="pt-BR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358 </a:t>
            </a:r>
            <a:r>
              <a:rPr lang="pt-BR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 de comprimento, dos quais 1.315 m estão abertos para visitação pública guiada desde 1932. A temperatura da caverna é de 10,2 </a:t>
            </a:r>
            <a:r>
              <a:rPr lang="pt-BR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°C </a:t>
            </a:r>
            <a:r>
              <a:rPr lang="pt-BR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 11,4 </a:t>
            </a:r>
            <a:r>
              <a:rPr lang="pt-BR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°C </a:t>
            </a:r>
            <a:r>
              <a:rPr lang="pt-BR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 umidade de </a:t>
            </a:r>
            <a:r>
              <a:rPr lang="pt-BR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95-98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pt-BR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%.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3" name="BlokTextu 12"/>
          <p:cNvSpPr txBox="1"/>
          <p:nvPr/>
        </p:nvSpPr>
        <p:spPr>
          <a:xfrm>
            <a:off x="720000" y="3132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pt-BR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 </a:t>
            </a:r>
            <a:r>
              <a:rPr lang="pt-BR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caverna está incluída na lista de Patrimônio Mundial da UNESCO desde 1995.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pic>
        <p:nvPicPr>
          <p:cNvPr id="14" name="Obrázok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" name="Obrázok 15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6436" y="6237685"/>
            <a:ext cx="504056" cy="456304"/>
          </a:xfrm>
          <a:prstGeom prst="rect">
            <a:avLst/>
          </a:prstGeom>
        </p:spPr>
      </p:pic>
      <p:pic>
        <p:nvPicPr>
          <p:cNvPr id="18" name="Obrázok 17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grayscl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5" name="Obrázok 14">
            <a:hlinkClick r:id="rId3"/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3047" y="5216623"/>
            <a:ext cx="504056" cy="456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3459718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95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  <p:bldP spid="11" grpId="0" animBg="1"/>
      <p:bldP spid="12" grpId="0" animBg="1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La grotta di </a:t>
            </a: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Domica  /  Slovacchia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Música :		Offenbach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Foto :		private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  <a:hlinkClick r:id="rId3"/>
              </a:rPr>
              <a:t>pista2011@gmail.com     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Selezione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Anno 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804248" y="3985281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sp>
        <p:nvSpPr>
          <p:cNvPr id="9" name="BlokTextu 8"/>
          <p:cNvSpPr txBox="1"/>
          <p:nvPr/>
        </p:nvSpPr>
        <p:spPr>
          <a:xfrm>
            <a:off x="720000" y="847823"/>
            <a:ext cx="7848600" cy="113877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Domica </a:t>
            </a:r>
            <a:r>
              <a:rPr lang="it-IT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è la più grande grotta del Carso slovacco. E' inserita tra le grotte di maggior importanza mondiale. È anche un importante sito archeologico. Tracce abitative nella grotta risultano già a 5000 anni fa.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1" name="BlokTextu 10"/>
          <p:cNvSpPr txBox="1"/>
          <p:nvPr/>
        </p:nvSpPr>
        <p:spPr>
          <a:xfrm>
            <a:off x="720000" y="1872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Fu </a:t>
            </a:r>
            <a:r>
              <a:rPr lang="it-IT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scoperta nel 1926 da Ján Majko e fa parte di un complesso di grotte che proseguono nelle grotte Baradla in Ungheria.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2" name="BlokTextu 11"/>
          <p:cNvSpPr txBox="1"/>
          <p:nvPr/>
        </p:nvSpPr>
        <p:spPr>
          <a:xfrm>
            <a:off x="720000" y="2376000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La </a:t>
            </a:r>
            <a:r>
              <a:rPr lang="it-IT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parte di grotta Slovacca è lunga 5358 mt. Dal 1932 solo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1315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mt </a:t>
            </a:r>
            <a:r>
              <a:rPr lang="it-IT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sono aperti al pubblico con visita guidata; la temperatura nella grotta varia da 10,2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°C </a:t>
            </a:r>
            <a:r>
              <a:rPr lang="it-IT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 11,4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°C </a:t>
            </a:r>
            <a:r>
              <a:rPr lang="it-IT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con una umidità del 95-98 %.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3" name="BlokTextu 12"/>
          <p:cNvSpPr txBox="1"/>
          <p:nvPr/>
        </p:nvSpPr>
        <p:spPr>
          <a:xfrm>
            <a:off x="720000" y="3132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Dal </a:t>
            </a:r>
            <a:r>
              <a:rPr lang="it-IT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1995 la grotta è inclusa nella lista del patrimonio mondiale UNESCO.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pic>
        <p:nvPicPr>
          <p:cNvPr id="14" name="Obrázok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" name="Obrázok 15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6436" y="6237685"/>
            <a:ext cx="504056" cy="456304"/>
          </a:xfrm>
          <a:prstGeom prst="rect">
            <a:avLst/>
          </a:prstGeom>
        </p:spPr>
      </p:pic>
      <p:pic>
        <p:nvPicPr>
          <p:cNvPr id="18" name="Obrázok 17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grayscl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5" name="Obrázok 14">
            <a:hlinkClick r:id="rId3"/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3047" y="5216623"/>
            <a:ext cx="504056" cy="456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0465596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95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  <p:bldP spid="11" grpId="0" animBg="1"/>
      <p:bldP spid="12" grpId="0" animBg="1"/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u-HU" sz="2400" i="1" u="sng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 Domicai </a:t>
            </a:r>
            <a:r>
              <a:rPr lang="hu-HU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csepkőbarlang</a:t>
            </a: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/  Szlovákia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Zene :		Offenbach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Fotók :		privát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  <a:hlinkClick r:id="rId3"/>
              </a:rPr>
              <a:t>pista2011@gmail.com     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Összeállította: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Év 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804247" y="4050188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sp>
        <p:nvSpPr>
          <p:cNvPr id="9" name="BlokTextu 8"/>
          <p:cNvSpPr txBox="1"/>
          <p:nvPr/>
        </p:nvSpPr>
        <p:spPr>
          <a:xfrm>
            <a:off x="720000" y="847823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hu-HU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 Domicai-barlang </a:t>
            </a:r>
            <a:r>
              <a:rPr lang="hu-HU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 Szlovák-karszt legismertebb és </a:t>
            </a:r>
            <a:r>
              <a:rPr lang="hu-HU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leg-hosszabb </a:t>
            </a:r>
            <a:r>
              <a:rPr lang="hu-HU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barlangja. Egyben jelentős régészeti lelőhely is amely már 5000 évvel ezelőtt lakott volt.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1" name="BlokTextu 10"/>
          <p:cNvSpPr txBox="1"/>
          <p:nvPr/>
        </p:nvSpPr>
        <p:spPr>
          <a:xfrm>
            <a:off x="720000" y="1620000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hu-HU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 </a:t>
            </a:r>
            <a:r>
              <a:rPr lang="hu-HU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barlangot 1926-ban Ján Majko fedezte fel és része egy barlangrendszernek, amely a Magyarországi Baradla-barlanggal folytatódik.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2" name="BlokTextu 11"/>
          <p:cNvSpPr txBox="1"/>
          <p:nvPr/>
        </p:nvSpPr>
        <p:spPr>
          <a:xfrm>
            <a:off x="720000" y="2376000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hu-HU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 </a:t>
            </a:r>
            <a:r>
              <a:rPr lang="hu-HU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barlang szlovák része 5358 m hosszú, amiből 1932-től 1315 m látogatható a nagyközönség számára. A barlang léghőmérséklete 10,2 °C - 11,4 °C fok és a relatív páratartalma 95 – 98 %.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3" name="BlokTextu 12"/>
          <p:cNvSpPr txBox="1"/>
          <p:nvPr/>
        </p:nvSpPr>
        <p:spPr>
          <a:xfrm>
            <a:off x="720000" y="3168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hu-HU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 Domicai-barlang </a:t>
            </a:r>
            <a:r>
              <a:rPr lang="hu-HU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1995-ben a világ természeti örökségének UNESCO jegyzékere is felkerült.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pic>
        <p:nvPicPr>
          <p:cNvPr id="14" name="Obrázok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" name="Obrázok 15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5560" y="6237685"/>
            <a:ext cx="504056" cy="456304"/>
          </a:xfrm>
          <a:prstGeom prst="rect">
            <a:avLst/>
          </a:prstGeom>
        </p:spPr>
      </p:pic>
      <p:pic>
        <p:nvPicPr>
          <p:cNvPr id="18" name="Obrázok 17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grayscl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5" name="Obrázok 14">
            <a:hlinkClick r:id="rId3"/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3047" y="5216623"/>
            <a:ext cx="504056" cy="456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598309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95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  <p:bldP spid="11" grpId="0" animBg="1"/>
      <p:bldP spid="12" grpId="0" animBg="1"/>
      <p:bldP spid="1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vi-VN" sz="2400" i="1" u="sng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Peştera Domica</a:t>
            </a: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/  Slovacia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Muzica :		Offenbach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Fotografii :	personale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  <a:hlinkClick r:id="rId3"/>
              </a:rPr>
              <a:t>pista2011@gmail.com     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Montaj :	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Data 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804248" y="4384849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sp>
        <p:nvSpPr>
          <p:cNvPr id="9" name="BlokTextu 8"/>
          <p:cNvSpPr txBox="1"/>
          <p:nvPr/>
        </p:nvSpPr>
        <p:spPr>
          <a:xfrm>
            <a:off x="720000" y="847823"/>
            <a:ext cx="7848600" cy="113877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vi-VN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Domica </a:t>
            </a:r>
            <a:r>
              <a:rPr lang="vi-VN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este cea mai mare peşteră din zona carstică slovacă, clasându-se printre peşterile de importanţă mondială. Aici se află şi un important sit arheologic care conţine urme de locuire umană din mileniul trei î.e.n. 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1" name="BlokTextu 10"/>
          <p:cNvSpPr txBox="1"/>
          <p:nvPr/>
        </p:nvSpPr>
        <p:spPr>
          <a:xfrm>
            <a:off x="720000" y="1872000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vi-VN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Peştera </a:t>
            </a:r>
            <a:r>
              <a:rPr lang="vi-VN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 fost descoperită în anul 1926 de către Ján Majko şi este o parte a complexului carstic care se continuă pînă la peştera Baradla din Ungaria.</a:t>
            </a:r>
          </a:p>
        </p:txBody>
      </p:sp>
      <p:sp>
        <p:nvSpPr>
          <p:cNvPr id="12" name="BlokTextu 11"/>
          <p:cNvSpPr txBox="1"/>
          <p:nvPr/>
        </p:nvSpPr>
        <p:spPr>
          <a:xfrm>
            <a:off x="720000" y="2628000"/>
            <a:ext cx="7848600" cy="113877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vi-VN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Partea </a:t>
            </a:r>
            <a:r>
              <a:rPr lang="vi-VN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slovacă din peşteră este de 5.358 m lungime, din care din 1932 este deschis publicului un traseu ghidat în lungime de 1315 m. Temperatura interioară oscilează între </a:t>
            </a:r>
            <a:r>
              <a:rPr lang="vi-VN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10,2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vi-VN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°C  </a:t>
            </a:r>
            <a:r>
              <a:rPr lang="vi-VN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şi 11,4 </a:t>
            </a:r>
            <a:r>
              <a:rPr lang="vi-VN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°C</a:t>
            </a:r>
            <a:r>
              <a:rPr lang="vi-VN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, iar umiditatea este de </a:t>
            </a:r>
            <a:r>
              <a:rPr lang="vi-VN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95-98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vi-VN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%.</a:t>
            </a:r>
            <a:endParaRPr lang="vi-VN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pic>
        <p:nvPicPr>
          <p:cNvPr id="10" name="Obrázok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" name="Obrázok 15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6825" y="6237685"/>
            <a:ext cx="504056" cy="456304"/>
          </a:xfrm>
          <a:prstGeom prst="rect">
            <a:avLst/>
          </a:prstGeom>
        </p:spPr>
      </p:pic>
      <p:pic>
        <p:nvPicPr>
          <p:cNvPr id="15" name="Obrázok 14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grayscl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sp>
        <p:nvSpPr>
          <p:cNvPr id="13" name="BlokTextu 12"/>
          <p:cNvSpPr txBox="1"/>
          <p:nvPr/>
        </p:nvSpPr>
        <p:spPr>
          <a:xfrm>
            <a:off x="720000" y="3672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vi-VN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Peştera este inclusă în lista Patrimoniului Mondial UNESCO din anul 1995.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pic>
        <p:nvPicPr>
          <p:cNvPr id="14" name="Obrázok 13">
            <a:hlinkClick r:id="rId3"/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3047" y="5216623"/>
            <a:ext cx="504056" cy="456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5363466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95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  <p:bldP spid="11" grpId="0" animBg="1"/>
      <p:bldP spid="12" grpId="0" animBg="1"/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De grot </a:t>
            </a: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Domica  /  Slowakije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Muziek :		Offenbach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Foto :		persoonlijk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  <a:hlinkClick r:id="rId3"/>
              </a:rPr>
              <a:t>pista2011@gmail.com     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Compilatie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Wijnoogst :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732240" y="3933056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sp>
        <p:nvSpPr>
          <p:cNvPr id="9" name="BlokTextu 8"/>
          <p:cNvSpPr txBox="1"/>
          <p:nvPr/>
        </p:nvSpPr>
        <p:spPr>
          <a:xfrm>
            <a:off x="720000" y="847823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nl-NL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Domica </a:t>
            </a:r>
            <a:r>
              <a:rPr lang="nl-NL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is de grootste grot in de Slowaakse Karst. Het behoort tot de grotten van de wereld belang. Het is ook een belangrijke archeologische site. De grot werd al 5000 jaar geleden bewoond.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1" name="BlokTextu 10"/>
          <p:cNvSpPr txBox="1"/>
          <p:nvPr/>
        </p:nvSpPr>
        <p:spPr>
          <a:xfrm>
            <a:off x="720000" y="1620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nl-NL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Het </a:t>
            </a:r>
            <a:r>
              <a:rPr lang="nl-NL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werd ontdekt in 1926 door Ján Majko en het is een deel van de grot complex dat verder in de grot Baradla in Hongarije.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2" name="BlokTextu 11"/>
          <p:cNvSpPr txBox="1"/>
          <p:nvPr/>
        </p:nvSpPr>
        <p:spPr>
          <a:xfrm>
            <a:off x="720000" y="2124000"/>
            <a:ext cx="7848600" cy="113877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nl-NL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Slowaakse </a:t>
            </a:r>
            <a:r>
              <a:rPr lang="nl-NL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deel van de grot is 5.358 meter lang, waarvan sinds 1932 is open voor het publiek de rondleiding in de lengte </a:t>
            </a:r>
            <a:r>
              <a:rPr lang="nl-NL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1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.</a:t>
            </a:r>
            <a:r>
              <a:rPr lang="nl-NL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315 </a:t>
            </a:r>
            <a:r>
              <a:rPr lang="nl-NL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m. Cave temperatuur van 10,2 °C tot 11,4 °C en een luchtvochtigheid van 95-98 %.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3" name="BlokTextu 12"/>
          <p:cNvSpPr txBox="1"/>
          <p:nvPr/>
        </p:nvSpPr>
        <p:spPr>
          <a:xfrm>
            <a:off x="720000" y="3132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nl-NL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De </a:t>
            </a:r>
            <a:r>
              <a:rPr lang="nl-NL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grot is opgenomen in de lijst van UNESCO werelderfgoed sinds 1995.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pic>
        <p:nvPicPr>
          <p:cNvPr id="14" name="Obrázok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" name="Obrázok 15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6825" y="6237685"/>
            <a:ext cx="504056" cy="456304"/>
          </a:xfrm>
          <a:prstGeom prst="rect">
            <a:avLst/>
          </a:prstGeom>
        </p:spPr>
      </p:pic>
      <p:pic>
        <p:nvPicPr>
          <p:cNvPr id="18" name="Obrázok 17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grayscl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5" name="Obrázok 14">
            <a:hlinkClick r:id="rId3"/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3047" y="5216623"/>
            <a:ext cx="504056" cy="456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1668035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95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  <p:bldP spid="11" grpId="0" animBg="1"/>
      <p:bldP spid="12" grpId="0" animBg="1"/>
      <p:bldP spid="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Domica </a:t>
            </a: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Mağarası  /  Slovakya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Müzik :		Offenbach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Fotoğraflar :	özel</a:t>
            </a:r>
            <a:endParaRPr lang="sk-SK" sz="14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  <a:hlinkClick r:id="rId3"/>
              </a:rPr>
              <a:t>pista2011@gmail.com     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Düzenleyen 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Yil 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732240" y="4057327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sp>
        <p:nvSpPr>
          <p:cNvPr id="9" name="BlokTextu 8"/>
          <p:cNvSpPr txBox="1"/>
          <p:nvPr/>
        </p:nvSpPr>
        <p:spPr>
          <a:xfrm>
            <a:off x="720000" y="847823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Domica </a:t>
            </a:r>
            <a:r>
              <a:rPr lang="it-IT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Slovak Karst’ının en büyük mağarasıdır. Dünyadaki önemli mağaralar arasında sayılmaktadır. Ayrıca, önemli bir arkeolojik bölgedir. Mağarada 5000 yıl önce ikamet edilmiştir.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1" name="BlokTextu 10"/>
          <p:cNvSpPr txBox="1"/>
          <p:nvPr/>
        </p:nvSpPr>
        <p:spPr>
          <a:xfrm>
            <a:off x="720000" y="1620000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1926 </a:t>
            </a:r>
            <a:r>
              <a:rPr lang="it-IT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yılında Ján Majko tarafından bulunmuştur. Mağara, bir mağara kompleksinin parçası olup, Macaristan’daki Baradla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mağa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-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rası </a:t>
            </a:r>
            <a:r>
              <a:rPr lang="it-IT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ile devam etmektedir.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2" name="BlokTextu 11"/>
          <p:cNvSpPr txBox="1"/>
          <p:nvPr/>
        </p:nvSpPr>
        <p:spPr>
          <a:xfrm>
            <a:off x="720000" y="2376000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Mağaranın </a:t>
            </a:r>
            <a:r>
              <a:rPr lang="it-IT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Slovak kısmı 5358 m uzunluğundadır ve 1932 yılından beri 1315 metresi rehberli tur olarak halka açıktır. Mağara sıcaklığı 10.2 °C ile 11.4 °C ve nem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%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95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-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98 </a:t>
            </a:r>
            <a:r>
              <a:rPr lang="it-IT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arasındadır.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3" name="BlokTextu 12"/>
          <p:cNvSpPr txBox="1"/>
          <p:nvPr/>
        </p:nvSpPr>
        <p:spPr>
          <a:xfrm>
            <a:off x="720000" y="3132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it-IT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Mağara </a:t>
            </a:r>
            <a:r>
              <a:rPr lang="it-IT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1995 yılından itibaren UNESCO’nun World Heritage listesine dahil edilmiştir.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pic>
        <p:nvPicPr>
          <p:cNvPr id="14" name="Obrázok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" name="Obrázok 15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6193" y="6237685"/>
            <a:ext cx="504056" cy="456304"/>
          </a:xfrm>
          <a:prstGeom prst="rect">
            <a:avLst/>
          </a:prstGeom>
        </p:spPr>
      </p:pic>
      <p:pic>
        <p:nvPicPr>
          <p:cNvPr id="18" name="Obrázok 17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grayscl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5" name="Obrázok 14">
            <a:hlinkClick r:id="rId3"/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3047" y="5216623"/>
            <a:ext cx="504056" cy="456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263117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95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  <p:bldP spid="11" grpId="0" animBg="1"/>
      <p:bldP spid="12" grpId="0" animBg="1"/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Domica </a:t>
            </a: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grottan  /  </a:t>
            </a:r>
            <a:r>
              <a:rPr lang="sk-SK" sz="2400" i="1" u="sng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Slovakien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Musik :		Offenbach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Foto :		privat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E-post 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  <a:hlinkClick r:id="rId3"/>
              </a:rPr>
              <a:t>pista2011@gmail.com     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Sammanställt av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:	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År 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774527" y="3985319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sp>
        <p:nvSpPr>
          <p:cNvPr id="9" name="BlokTextu 8"/>
          <p:cNvSpPr txBox="1"/>
          <p:nvPr/>
        </p:nvSpPr>
        <p:spPr>
          <a:xfrm>
            <a:off x="720000" y="847823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sv-SE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Domica </a:t>
            </a:r>
            <a:r>
              <a:rPr lang="sv-SE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är den största grottan i Slovakiska karsten och tillhör grottor av världsbetydelse. Är också en viktig arkeologisk lokalitet. Grottan var bebodd redan 5000 år tidigare.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1" name="BlokTextu 10"/>
          <p:cNvSpPr txBox="1"/>
          <p:nvPr/>
        </p:nvSpPr>
        <p:spPr>
          <a:xfrm>
            <a:off x="720000" y="1620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sv-SE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Den </a:t>
            </a:r>
            <a:r>
              <a:rPr lang="sv-SE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upptäcktes 1926 av Jan Majko och är en del av grottsystemet som fortsätter till Baradla grottan i Ungern.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2" name="BlokTextu 11"/>
          <p:cNvSpPr txBox="1"/>
          <p:nvPr/>
        </p:nvSpPr>
        <p:spPr>
          <a:xfrm>
            <a:off x="720000" y="2124000"/>
            <a:ext cx="7848600" cy="113877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sv-SE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Den </a:t>
            </a:r>
            <a:r>
              <a:rPr lang="sv-SE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slovakiska delen av grottan är 5358 m lång av vilka sedan 1932 är 1315 m tillgängliga som visningsrunda för allmänheten. Temperaturen i grottan är mellan 10,2 °C och 11,4 °C och </a:t>
            </a:r>
            <a:r>
              <a:rPr lang="sv-SE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fuktig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-</a:t>
            </a:r>
            <a:r>
              <a:rPr lang="sv-SE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heten </a:t>
            </a:r>
            <a:r>
              <a:rPr lang="sv-SE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mellan </a:t>
            </a:r>
            <a:r>
              <a:rPr lang="sv-SE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95 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-</a:t>
            </a:r>
            <a:r>
              <a:rPr lang="sv-SE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sv-SE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98 %.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3" name="BlokTextu 12"/>
          <p:cNvSpPr txBox="1"/>
          <p:nvPr/>
        </p:nvSpPr>
        <p:spPr>
          <a:xfrm>
            <a:off x="720000" y="3132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sv-SE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Sedan </a:t>
            </a:r>
            <a:r>
              <a:rPr lang="sv-SE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1995 finns grottan på UNESCO:s förtäckning av världsarvet.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pic>
        <p:nvPicPr>
          <p:cNvPr id="14" name="Obrázok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" name="Obrázok 15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6436" y="6237685"/>
            <a:ext cx="504056" cy="456304"/>
          </a:xfrm>
          <a:prstGeom prst="rect">
            <a:avLst/>
          </a:prstGeom>
        </p:spPr>
      </p:pic>
      <p:pic>
        <p:nvPicPr>
          <p:cNvPr id="18" name="Obrázok 17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grayscl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5" name="Obrázok 14">
            <a:hlinkClick r:id="rId3"/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3047" y="5216623"/>
            <a:ext cx="504056" cy="456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2526866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95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  <p:bldP spid="11" grpId="0" animBg="1"/>
      <p:bldP spid="12" grpId="0" animBg="1"/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z-Cyrl-AZ" sz="2400" i="1" u="sng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Пещера </a:t>
            </a:r>
            <a:r>
              <a:rPr lang="az-Cyrl-AZ" sz="2400" i="1" u="sng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Домица</a:t>
            </a:r>
            <a:r>
              <a:rPr lang="sk-SK" sz="2400" i="1" u="sng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az-Cyrl-AZ" sz="2400" i="1" u="sng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sk-SK" sz="2400" i="1" u="sng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/  </a:t>
            </a:r>
            <a:r>
              <a:rPr lang="az-Cyrl-AZ" sz="2400" i="1" u="sng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Словакия</a:t>
            </a:r>
            <a:endParaRPr lang="sk-SK" sz="2400" i="1" u="sng">
              <a:ln w="9525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z-Cyrl-AZ" sz="14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Музыка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Offenbach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z-Cyrl-AZ" sz="14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Фотографии 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:	</a:t>
            </a:r>
            <a:r>
              <a:rPr lang="az-Cyrl-AZ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частные</a:t>
            </a:r>
            <a:endParaRPr lang="sk-SK" sz="1400" i="1" smtClean="0">
              <a:ln w="9525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z-Cyrl-AZ" sz="14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Э-почта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  <a:hlinkClick r:id="rId3"/>
              </a:rPr>
              <a:t>pista2011@gmail.com 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  <a:hlinkClick r:id="rId3"/>
              </a:rPr>
              <a:t>     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z-Cyrl-AZ" sz="14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Составил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Steve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az-Cyrl-AZ" sz="14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Год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: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2015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az-Cyrl-AZ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г.</a:t>
            </a:r>
            <a:endParaRPr lang="sk-SK" sz="1400" i="1" smtClean="0">
              <a:ln w="9525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6" name="BlokTextu 5"/>
          <p:cNvSpPr txBox="1"/>
          <p:nvPr/>
        </p:nvSpPr>
        <p:spPr>
          <a:xfrm>
            <a:off x="6732240" y="4221088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sp>
        <p:nvSpPr>
          <p:cNvPr id="9" name="BlokTextu 8"/>
          <p:cNvSpPr txBox="1"/>
          <p:nvPr/>
        </p:nvSpPr>
        <p:spPr>
          <a:xfrm>
            <a:off x="720000" y="847823"/>
            <a:ext cx="7848600" cy="923330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ru-RU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Домица </a:t>
            </a:r>
            <a:r>
              <a:rPr lang="sk-SK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-</a:t>
            </a:r>
            <a:r>
              <a:rPr lang="ru-RU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ru-RU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самая крупная пещера Словацкого карста. Входит в список пещер мирового значения и является также важным местом археологических раскопок. Была заселена уже </a:t>
            </a:r>
            <a:r>
              <a:rPr lang="ru-RU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5 000 </a:t>
            </a:r>
            <a:r>
              <a:rPr lang="ru-RU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лет назад.</a:t>
            </a:r>
            <a:endParaRPr lang="sk-SK" i="1">
              <a:ln w="9525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1" name="BlokTextu 10"/>
          <p:cNvSpPr txBox="1"/>
          <p:nvPr/>
        </p:nvSpPr>
        <p:spPr>
          <a:xfrm>
            <a:off x="720000" y="1656000"/>
            <a:ext cx="7848600" cy="64633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ru-RU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Её </a:t>
            </a:r>
            <a:r>
              <a:rPr lang="ru-RU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обнаружил Ян Майко в </a:t>
            </a:r>
            <a:r>
              <a:rPr lang="ru-RU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1926</a:t>
            </a:r>
            <a:r>
              <a:rPr lang="ru-RU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году. Пещера является частью комплекса, который переходит в пещеру Барадла в Венгрии.</a:t>
            </a:r>
            <a:endParaRPr lang="sk-SK" i="1">
              <a:ln w="9525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2" name="BlokTextu 11"/>
          <p:cNvSpPr txBox="1"/>
          <p:nvPr/>
        </p:nvSpPr>
        <p:spPr>
          <a:xfrm>
            <a:off x="720000" y="2196000"/>
            <a:ext cx="7848600" cy="1200329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ru-RU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Словацкая </a:t>
            </a:r>
            <a:r>
              <a:rPr lang="ru-RU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часть пещеры имееет длину </a:t>
            </a:r>
            <a:r>
              <a:rPr lang="ru-RU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5 358 </a:t>
            </a:r>
            <a:r>
              <a:rPr lang="ru-RU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м, из которых начиная с </a:t>
            </a:r>
            <a:r>
              <a:rPr lang="ru-RU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1932</a:t>
            </a:r>
            <a:r>
              <a:rPr lang="ru-RU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года общественности предоставляется экскурсия длиной в </a:t>
            </a:r>
            <a:r>
              <a:rPr lang="ru-RU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1 315 </a:t>
            </a:r>
            <a:r>
              <a:rPr lang="ru-RU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м. Температура пещеры колеблется от </a:t>
            </a:r>
            <a:r>
              <a:rPr lang="ru-RU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10,2</a:t>
            </a:r>
            <a:r>
              <a:rPr lang="sk-SK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ru-RU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°С </a:t>
            </a:r>
            <a:r>
              <a:rPr lang="ru-RU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до </a:t>
            </a:r>
            <a:r>
              <a:rPr lang="ru-RU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11,4</a:t>
            </a:r>
            <a:r>
              <a:rPr lang="sk-SK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ru-RU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°С</a:t>
            </a:r>
            <a:r>
              <a:rPr lang="ru-RU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, влажность составляет </a:t>
            </a:r>
            <a:r>
              <a:rPr lang="ru-RU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95-98</a:t>
            </a:r>
            <a:r>
              <a:rPr lang="ru-RU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процентов.</a:t>
            </a:r>
            <a:endParaRPr lang="sk-SK" i="1">
              <a:ln w="9525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3" name="BlokTextu 12"/>
          <p:cNvSpPr txBox="1"/>
          <p:nvPr/>
        </p:nvSpPr>
        <p:spPr>
          <a:xfrm>
            <a:off x="720000" y="3276000"/>
            <a:ext cx="7848600" cy="369332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ru-RU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С </a:t>
            </a:r>
            <a:r>
              <a:rPr lang="ru-RU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1995 </a:t>
            </a:r>
            <a:r>
              <a:rPr lang="ru-RU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года пещера входит в список Всемирного наследия ЮНЕСКО.</a:t>
            </a:r>
            <a:endParaRPr lang="sk-SK" i="1">
              <a:ln w="9525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pic>
        <p:nvPicPr>
          <p:cNvPr id="14" name="Obrázok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" name="Obrázok 15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6436" y="6237685"/>
            <a:ext cx="504056" cy="456304"/>
          </a:xfrm>
          <a:prstGeom prst="rect">
            <a:avLst/>
          </a:prstGeom>
        </p:spPr>
      </p:pic>
      <p:pic>
        <p:nvPicPr>
          <p:cNvPr id="18" name="Obrázok 17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grayscl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5" name="Obrázok 14">
            <a:hlinkClick r:id="rId3"/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3047" y="5216623"/>
            <a:ext cx="504056" cy="456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5404487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95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  <p:bldP spid="11" grpId="0" animBg="1"/>
      <p:bldP spid="12" grpId="0" animBg="1"/>
      <p:bldP spid="1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720000" y="417886"/>
            <a:ext cx="7848600" cy="523220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sz="2800" b="1" i="1" u="sng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מערת </a:t>
            </a:r>
            <a:r>
              <a:rPr lang="sk-SK" sz="2800" b="1" i="1" u="sng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Domica</a:t>
            </a:r>
            <a:r>
              <a:rPr lang="he-IL" sz="2800" b="1" i="1" u="sng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\ </a:t>
            </a:r>
            <a:r>
              <a:rPr lang="sk-SK" sz="2800" b="1" i="1" u="sng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he-IL" sz="2800" b="1" i="1" u="sng" dirty="0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סלובקיה</a:t>
            </a:r>
            <a:endParaRPr lang="sk-SK" sz="2800" b="1" i="1" u="sng" dirty="0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4572080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מוסיקה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he-IL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: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Offenbach</a:t>
            </a:r>
          </a:p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תמונות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he-IL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: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		</a:t>
            </a:r>
            <a:r>
              <a:rPr lang="he-IL" sz="14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פרטיות</a:t>
            </a:r>
            <a:endParaRPr lang="sk-SK" sz="1400" i="1" smtClean="0">
              <a:ln w="9525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אימייל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he-IL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: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  <a:hlinkClick r:id="rId3"/>
              </a:rPr>
              <a:t>pista2011@gmail.com </a:t>
            </a:r>
            <a:endParaRPr lang="sk-SK" sz="1400" i="1" smtClean="0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sz="14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סודר על </a:t>
            </a:r>
            <a:r>
              <a:rPr lang="he-IL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ידי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he-IL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: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Steve</a:t>
            </a:r>
          </a:p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he-IL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שנה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he-IL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:</a:t>
            </a:r>
            <a:r>
              <a:rPr lang="sk-SK" sz="14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	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1344783" y="3645024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dirty="0" err="1" smtClean="0"/>
              <a:t>Wikipedia</a:t>
            </a:r>
            <a:endParaRPr lang="sk-SK" sz="1400" dirty="0"/>
          </a:p>
        </p:txBody>
      </p:sp>
      <p:sp>
        <p:nvSpPr>
          <p:cNvPr id="9" name="BlokTextu 8"/>
          <p:cNvSpPr txBox="1"/>
          <p:nvPr/>
        </p:nvSpPr>
        <p:spPr>
          <a:xfrm>
            <a:off x="720000" y="864000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 smtClean="0">
                <a:ln w="9525">
                  <a:solidFill>
                    <a:srgbClr val="006600"/>
                  </a:solidFill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Domica</a:t>
            </a:r>
            <a:r>
              <a:rPr lang="sk-SK" sz="17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 </a:t>
            </a:r>
            <a:r>
              <a:rPr lang="he-IL" sz="17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היא </a:t>
            </a:r>
            <a:r>
              <a:rPr lang="he-IL" sz="17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המערה הגדולה ביותר בקארסט הסלובקי. היא מדורגת בין המערות החשובות בעולם. המערה נחשבת גם לאתר ארכיאולוגי חשוב. המערה הייתה מיושבת כבר לפני 5000 שנים. </a:t>
            </a:r>
            <a:endParaRPr lang="sk-SK" sz="1700" i="1" dirty="0">
              <a:ln w="9525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1" name="BlokTextu 10"/>
          <p:cNvSpPr txBox="1"/>
          <p:nvPr/>
        </p:nvSpPr>
        <p:spPr>
          <a:xfrm>
            <a:off x="720000" y="1656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b="1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</a:t>
            </a:r>
            <a:r>
              <a:rPr lang="he-IL" sz="17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היא </a:t>
            </a:r>
            <a:r>
              <a:rPr lang="he-IL" sz="17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התגלתה בשנת 1926 על ידי יאן </a:t>
            </a:r>
            <a:r>
              <a:rPr lang="sk-SK" sz="17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Majko</a:t>
            </a:r>
            <a:r>
              <a:rPr lang="sk-SK" sz="17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he-IL" sz="17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והיא חלק מקומפלקס מערות הממשיכות </a:t>
            </a:r>
            <a:r>
              <a:rPr lang="he-IL" sz="17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למערה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Baradla</a:t>
            </a:r>
            <a:r>
              <a:rPr lang="sk-SK" sz="17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</a:t>
            </a:r>
            <a:r>
              <a:rPr lang="he-IL" sz="17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בהונגריה.</a:t>
            </a:r>
            <a:endParaRPr lang="sk-SK" sz="1700" i="1" dirty="0">
              <a:ln w="9525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2" name="BlokTextu 11"/>
          <p:cNvSpPr txBox="1"/>
          <p:nvPr/>
        </p:nvSpPr>
        <p:spPr>
          <a:xfrm>
            <a:off x="720000" y="2160000"/>
            <a:ext cx="7848600" cy="87716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b="1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</a:t>
            </a:r>
            <a:r>
              <a:rPr lang="he-IL" sz="17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החלק </a:t>
            </a:r>
            <a:r>
              <a:rPr lang="he-IL" sz="17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הסלובקי של המערה הוא באוך של 5358 מ ', אשר מ-1932 פתוח לסיורים מודרכים לציבור בחלקו באורך של 1,315מ'. טמפרטורת המערה היא מ10.2 ° </a:t>
            </a:r>
            <a:r>
              <a:rPr lang="sk-SK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C</a:t>
            </a:r>
            <a:r>
              <a:rPr lang="he-IL" sz="17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עד </a:t>
            </a:r>
            <a:r>
              <a:rPr lang="he-IL" sz="17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11.4 מעלות צלזיוס ולחות של </a:t>
            </a:r>
            <a:r>
              <a:rPr lang="he-IL" sz="17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95-98%.</a:t>
            </a:r>
            <a:endParaRPr lang="sk-SK" sz="1700" i="1" dirty="0">
              <a:ln w="9525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3" name="BlokTextu 12"/>
          <p:cNvSpPr txBox="1"/>
          <p:nvPr/>
        </p:nvSpPr>
        <p:spPr>
          <a:xfrm>
            <a:off x="720000" y="2952000"/>
            <a:ext cx="7848600" cy="35394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rtl="1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b="1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</a:t>
            </a:r>
            <a:r>
              <a:rPr lang="he-IL" sz="1700" i="1" smtClean="0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המערה </a:t>
            </a:r>
            <a:r>
              <a:rPr lang="he-IL" sz="1700" i="1">
                <a:ln w="952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כלולה ברשימת המורשת העולמית של אונסק"ו מאז 1995.</a:t>
            </a:r>
            <a:endParaRPr lang="sk-SK" sz="1700" i="1" dirty="0">
              <a:ln w="9525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pic>
        <p:nvPicPr>
          <p:cNvPr id="14" name="Obrázok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" name="Obrázok 15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3296" y="6237685"/>
            <a:ext cx="504056" cy="456304"/>
          </a:xfrm>
          <a:prstGeom prst="rect">
            <a:avLst/>
          </a:prstGeom>
        </p:spPr>
      </p:pic>
      <p:pic>
        <p:nvPicPr>
          <p:cNvPr id="18" name="Obrázok 17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grayscl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5" name="Obrázok 14">
            <a:hlinkClick r:id="rId3"/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000" y="5216622"/>
            <a:ext cx="504056" cy="456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814606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95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  <p:bldP spid="11" grpId="0" animBg="1"/>
      <p:bldP spid="12" grpId="0" animBg="1"/>
      <p:bldP spid="1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/>
          <p:cNvSpPr txBox="1"/>
          <p:nvPr/>
        </p:nvSpPr>
        <p:spPr>
          <a:xfrm>
            <a:off x="720000" y="417886"/>
            <a:ext cx="7848600" cy="461665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400" i="1" u="sng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Jaskinia </a:t>
            </a:r>
            <a:r>
              <a:rPr lang="sk-SK" sz="2400" i="1" u="sng" smtClean="0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Domica   /  </a:t>
            </a:r>
            <a:r>
              <a:rPr lang="sk-SK" sz="2400" i="1" u="sng">
                <a:ln w="9525">
                  <a:solidFill>
                    <a:prstClr val="white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Słowacja</a:t>
            </a:r>
            <a:endParaRPr lang="sk-SK" sz="2400" i="1">
              <a:ln w="9525">
                <a:solidFill>
                  <a:prstClr val="white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3" name="BlokTextu 2"/>
          <p:cNvSpPr txBox="1"/>
          <p:nvPr/>
        </p:nvSpPr>
        <p:spPr>
          <a:xfrm>
            <a:off x="720000" y="4860000"/>
            <a:ext cx="5478882" cy="1169551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dirty="0" err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Muzyka</a:t>
            </a:r>
            <a:r>
              <a:rPr lang="sk-SK" sz="1400" i="1" dirty="0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:	</a:t>
            </a:r>
            <a:r>
              <a:rPr lang="sk-SK" sz="14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	Offenbach</a:t>
            </a:r>
            <a:endParaRPr lang="sk-SK" sz="1400" i="1" dirty="0" smtClean="0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dirty="0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Fotografie :	</a:t>
            </a:r>
            <a:r>
              <a:rPr lang="sk-SK" sz="1400" i="1" dirty="0" err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prywatne</a:t>
            </a:r>
            <a:endParaRPr lang="sk-SK" sz="1400" i="1" dirty="0" smtClean="0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dirty="0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E-mail :		</a:t>
            </a:r>
            <a:r>
              <a:rPr lang="sk-SK" sz="1400" i="1" dirty="0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  <a:hlinkClick r:id="rId3"/>
              </a:rPr>
              <a:t>pista2011@gmail.com      </a:t>
            </a:r>
            <a:r>
              <a:rPr lang="sk-SK" sz="1400" i="1" dirty="0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dirty="0" err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Skompletował</a:t>
            </a:r>
            <a:r>
              <a:rPr lang="sk-SK" sz="1400" i="1" dirty="0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  :	</a:t>
            </a:r>
            <a:r>
              <a:rPr lang="sk-SK" sz="1400" i="1" dirty="0" err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Steve</a:t>
            </a:r>
            <a:endParaRPr lang="sk-SK" sz="1400" i="1" dirty="0" smtClean="0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400" i="1" dirty="0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Rok :		2015</a:t>
            </a:r>
          </a:p>
        </p:txBody>
      </p:sp>
      <p:sp>
        <p:nvSpPr>
          <p:cNvPr id="6" name="BlokTextu 5"/>
          <p:cNvSpPr txBox="1"/>
          <p:nvPr/>
        </p:nvSpPr>
        <p:spPr>
          <a:xfrm>
            <a:off x="6765786" y="4221088"/>
            <a:ext cx="9911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400" smtClean="0"/>
              <a:t>Wikipedia</a:t>
            </a:r>
            <a:endParaRPr lang="sk-SK" sz="1400"/>
          </a:p>
        </p:txBody>
      </p:sp>
      <p:sp>
        <p:nvSpPr>
          <p:cNvPr id="9" name="BlokTextu 8"/>
          <p:cNvSpPr txBox="1"/>
          <p:nvPr/>
        </p:nvSpPr>
        <p:spPr>
          <a:xfrm>
            <a:off x="720000" y="847823"/>
            <a:ext cx="7848600" cy="113877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pl-PL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Domica </a:t>
            </a:r>
            <a:r>
              <a:rPr lang="pl-PL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to największa jaskinia Krasu Słowackiego. Jest zaliczana do jaskiń  znanych w skali cało światowej. Jest również znaczącym miejscem z punktu widzenia archeologicznego. Jaskinia ta była zamieszkana już przed 5000 lat.</a:t>
            </a:r>
            <a:endParaRPr lang="sk-SK" sz="1700" i="1" dirty="0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1" name="BlokTextu 10"/>
          <p:cNvSpPr txBox="1"/>
          <p:nvPr/>
        </p:nvSpPr>
        <p:spPr>
          <a:xfrm>
            <a:off x="720000" y="1872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pl-PL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Była </a:t>
            </a:r>
            <a:r>
              <a:rPr lang="pl-PL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odkryta w roku 1926 i jest częścią kompleksu jaskiń, który nawiązuje na jaskinię Baradla na Węgrzech.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2" name="BlokTextu 11"/>
          <p:cNvSpPr txBox="1"/>
          <p:nvPr/>
        </p:nvSpPr>
        <p:spPr>
          <a:xfrm>
            <a:off x="720000" y="2376000"/>
            <a:ext cx="7848600" cy="113877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pl-PL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Słowacka </a:t>
            </a:r>
            <a:r>
              <a:rPr lang="pl-PL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część jaskini ma długość 5358 m, z czego od roku 1932 została udostępniona do publicznego zwiedzania okrężna trasa o długości 1315 m. Temperatura w jaskini wynosi od 10,2 do </a:t>
            </a:r>
            <a:r>
              <a:rPr lang="pl-PL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11,4 °C </a:t>
            </a:r>
            <a:r>
              <a:rPr lang="pl-PL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i wilgotność powietrza </a:t>
            </a:r>
            <a:r>
              <a:rPr lang="pl-PL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95-98 %.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sp>
        <p:nvSpPr>
          <p:cNvPr id="13" name="BlokTextu 12"/>
          <p:cNvSpPr txBox="1"/>
          <p:nvPr/>
        </p:nvSpPr>
        <p:spPr>
          <a:xfrm>
            <a:off x="720000" y="3420000"/>
            <a:ext cx="7848600" cy="615553"/>
          </a:xfrm>
          <a:prstGeom prst="rect">
            <a:avLst/>
          </a:prstGeom>
          <a:solidFill>
            <a:schemeClr val="bg1">
              <a:alpha val="20000"/>
            </a:schemeClr>
          </a:solidFill>
          <a:effectLst/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1700" i="1">
                <a:ln w="9525">
                  <a:noFill/>
                  <a:prstDash val="solid"/>
                </a:ln>
                <a:solidFill>
                  <a:srgbClr val="006600"/>
                </a:solidFill>
                <a:latin typeface="Nadianne" panose="03020902050305070206" pitchFamily="66" charset="0"/>
                <a:cs typeface="Arial" charset="0"/>
              </a:rPr>
              <a:t>     </a:t>
            </a:r>
            <a:r>
              <a:rPr lang="pl-PL" sz="1700" i="1" smtClean="0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Jaskinia </a:t>
            </a:r>
            <a:r>
              <a:rPr lang="pl-PL" sz="1700" i="1">
                <a:ln w="9525">
                  <a:noFill/>
                  <a:prstDash val="solid"/>
                </a:ln>
                <a:solidFill>
                  <a:schemeClr val="accent6">
                    <a:lumMod val="50000"/>
                  </a:schemeClr>
                </a:solidFill>
                <a:latin typeface="Nadianne" panose="03020902050305070206" pitchFamily="66" charset="0"/>
                <a:cs typeface="Arial" charset="0"/>
              </a:rPr>
              <a:t>jest od roku 1995 zaszeregowana do spisu dziedzictwa światowego UNESCO.</a:t>
            </a:r>
            <a:endParaRPr lang="sk-SK" sz="1700" i="1">
              <a:ln w="9525">
                <a:noFill/>
                <a:prstDash val="solid"/>
              </a:ln>
              <a:solidFill>
                <a:schemeClr val="accent6">
                  <a:lumMod val="50000"/>
                </a:schemeClr>
              </a:solidFill>
              <a:latin typeface="Nadianne" panose="03020902050305070206" pitchFamily="66" charset="0"/>
              <a:cs typeface="Arial" charset="0"/>
            </a:endParaRPr>
          </a:p>
        </p:txBody>
      </p:sp>
      <p:pic>
        <p:nvPicPr>
          <p:cNvPr id="14" name="Obrázok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" name="Obrázok 15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6825" y="6237685"/>
            <a:ext cx="504056" cy="456304"/>
          </a:xfrm>
          <a:prstGeom prst="rect">
            <a:avLst/>
          </a:prstGeom>
        </p:spPr>
      </p:pic>
      <p:pic>
        <p:nvPicPr>
          <p:cNvPr id="18" name="Obrázok 17">
            <a:hlinkClick r:id="rId7" action="ppaction://hlinksldjump"/>
          </p:cNvPr>
          <p:cNvPicPr>
            <a:picLocks/>
          </p:cNvPicPr>
          <p:nvPr/>
        </p:nvPicPr>
        <p:blipFill>
          <a:blip r:embed="rId8">
            <a:grayscl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2300"/>
                    </a14:imgEffect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24" y="6285837"/>
            <a:ext cx="360000" cy="360000"/>
          </a:xfrm>
          <a:prstGeom prst="rect">
            <a:avLst/>
          </a:prstGeom>
          <a:noFill/>
        </p:spPr>
      </p:pic>
      <p:pic>
        <p:nvPicPr>
          <p:cNvPr id="15" name="Obrázok 14">
            <a:hlinkClick r:id="rId3"/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3047" y="5216623"/>
            <a:ext cx="504056" cy="456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7772845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95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9" grpId="0" animBg="1"/>
      <p:bldP spid="11" grpId="0" animBg="1"/>
      <p:bldP spid="12" grpId="0" animBg="1"/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86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doors dir="ver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548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0660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626768" y="0"/>
            <a:ext cx="13770768" cy="6858000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6499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9000">
        <p14:gallery dir="l"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38889E-6 3.33333E-6 L 0.48923 0.00208 " pathEditMode="relative" rAng="0" ptsTypes="AA">
                                      <p:cBhvr>
                                        <p:cTn id="6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462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6819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104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218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059832"/>
            <a:ext cx="9144000" cy="10917832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8211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14:prism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49600" decel="496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3.33333E-6 L 0 0.49861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49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1437" y="0"/>
            <a:ext cx="4512564" cy="6858000"/>
          </a:xfrm>
          <a:prstGeom prst="rect">
            <a:avLst/>
          </a:prstGeom>
        </p:spPr>
      </p:pic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360" y="1"/>
            <a:ext cx="4512563" cy="6857998"/>
          </a:xfrm>
          <a:prstGeom prst="rect">
            <a:avLst/>
          </a:prstGeom>
        </p:spPr>
      </p:pic>
      <p:pic>
        <p:nvPicPr>
          <p:cNvPr id="7" name="Obrázo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361" y="0"/>
            <a:ext cx="4512564" cy="6858000"/>
          </a:xfrm>
          <a:prstGeom prst="rect">
            <a:avLst/>
          </a:prstGeom>
        </p:spPr>
      </p:pic>
      <p:pic>
        <p:nvPicPr>
          <p:cNvPr id="8" name="Obrázok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1437" y="0"/>
            <a:ext cx="451256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6717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14:doors dir="vert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4798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doors dir="ver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843808"/>
            <a:ext cx="9144000" cy="10701808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022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14:gallery dir="l"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3.33333E-6 L 0 0.49861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49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3632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6804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483768"/>
            <a:ext cx="9144000" cy="10341768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949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7000">
        <p14:gallery dir="l"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3.33333E-6 L 0 0.49861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49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1938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prism isInverted="1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081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prism isInverted="1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3755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prism isInverted="1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643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prism isInverted="1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1156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645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1011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gallery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3682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5000">
        <p14:vortex dir="r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9125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8666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208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4752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4217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5139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8852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doors dir="vert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3414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pull/>
      </p:transition>
    </mc:Choice>
    <mc:Fallback xmlns="">
      <p:transition spd="slow" advClick="0" advTm="5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9487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pull/>
      </p:transition>
    </mc:Choice>
    <mc:Fallback xmlns="">
      <p:transition spd="slow" advClick="0" advTm="5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4143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:pull/>
      </p:transition>
    </mc:Choice>
    <mc:Fallback xmlns="">
      <p:transition spd="slow" advClick="0" advTm="5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9849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flip dir="r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0726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flip dir="r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0930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prism isInverted="1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5380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prism isInverted="1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0142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prism isInverted="1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7920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5000">
        <p14:prism isInverted="1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Obrázok 2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1" name="Obrázok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325742" y="87977"/>
            <a:ext cx="4492515" cy="6858000"/>
          </a:xfrm>
          <a:prstGeom prst="rect">
            <a:avLst/>
          </a:prstGeom>
          <a:effectLst>
            <a:outerShdw blurRad="50800" dist="38100" dir="2700000" algn="tl" rotWithShape="0">
              <a:srgbClr val="F79646">
                <a:lumMod val="50000"/>
                <a:alpha val="40000"/>
              </a:srgbClr>
            </a:outerShdw>
          </a:effectLst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853"/>
            <a:ext cx="9144000" cy="6858000"/>
          </a:xfrm>
          <a:prstGeom prst="rect">
            <a:avLst/>
          </a:prstGeom>
        </p:spPr>
      </p:pic>
      <p:sp>
        <p:nvSpPr>
          <p:cNvPr id="2" name="Obdĺžnik 1"/>
          <p:cNvSpPr/>
          <p:nvPr/>
        </p:nvSpPr>
        <p:spPr>
          <a:xfrm>
            <a:off x="6183565" y="345673"/>
            <a:ext cx="250581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4000" b="1" spc="5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Std Black" pitchFamily="18" charset="0"/>
              </a:rPr>
              <a:t>The End</a:t>
            </a:r>
            <a:endParaRPr lang="sk-SK" sz="4000" b="1" spc="50">
              <a:ln w="11430"/>
              <a:solidFill>
                <a:srgbClr val="F79646">
                  <a:lumMod val="50000"/>
                </a:srgb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oper Std Black" pitchFamily="18" charset="0"/>
            </a:endParaRPr>
          </a:p>
        </p:txBody>
      </p:sp>
      <p:sp>
        <p:nvSpPr>
          <p:cNvPr id="5" name="BlokTextu 4">
            <a:hlinkClick r:id="rId5"/>
          </p:cNvPr>
          <p:cNvSpPr txBox="1"/>
          <p:nvPr/>
        </p:nvSpPr>
        <p:spPr>
          <a:xfrm>
            <a:off x="486164" y="5933961"/>
            <a:ext cx="4229088" cy="461665"/>
          </a:xfrm>
          <a:prstGeom prst="rect">
            <a:avLst/>
          </a:prstGeom>
          <a:solidFill>
            <a:schemeClr val="accent6">
              <a:lumMod val="50000"/>
              <a:alpha val="65000"/>
            </a:schemeClr>
          </a:solidFill>
          <a:ln>
            <a:solidFill>
              <a:schemeClr val="bg1"/>
            </a:solidFill>
          </a:ln>
          <a:effectLst>
            <a:outerShdw blurRad="152400" dist="88900" dir="2700000" algn="tl" rotWithShape="0">
              <a:prstClr val="black">
                <a:alpha val="71000"/>
              </a:prst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 rtlCol="0">
            <a:spAutoFit/>
          </a:bodyPr>
          <a:lstStyle/>
          <a:p>
            <a:pPr algn="ctr"/>
            <a:r>
              <a:rPr lang="sk-SK" sz="1200" smtClean="0">
                <a:ln w="10160">
                  <a:noFill/>
                  <a:prstDash val="solid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Nadianne" panose="03020902050305070206" pitchFamily="66" charset="0"/>
              </a:rPr>
              <a:t>Thank you my dear friends for your help with the translation. </a:t>
            </a:r>
            <a:endParaRPr lang="sk-SK" sz="1200">
              <a:ln w="10160">
                <a:noFill/>
                <a:prstDash val="solid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Nadianne" panose="03020902050305070206" pitchFamily="66" charset="0"/>
            </a:endParaRPr>
          </a:p>
        </p:txBody>
      </p:sp>
      <p:sp>
        <p:nvSpPr>
          <p:cNvPr id="7" name="Obdĺžnik 6"/>
          <p:cNvSpPr/>
          <p:nvPr/>
        </p:nvSpPr>
        <p:spPr>
          <a:xfrm rot="253558">
            <a:off x="1856361" y="1687232"/>
            <a:ext cx="926857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 smtClean="0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Adios</a:t>
            </a:r>
            <a:endParaRPr lang="sk-SK" sz="2000" b="1">
              <a:ln w="12700">
                <a:noFill/>
                <a:prstDash val="solid"/>
              </a:ln>
              <a:solidFill>
                <a:srgbClr val="F79646">
                  <a:lumMod val="75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8" name="Obdĺžnik 7"/>
          <p:cNvSpPr/>
          <p:nvPr/>
        </p:nvSpPr>
        <p:spPr>
          <a:xfrm rot="20641997">
            <a:off x="3133212" y="1859070"/>
            <a:ext cx="1334020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 smtClean="0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Goodbye</a:t>
            </a:r>
            <a:endParaRPr lang="sk-SK" sz="2000" b="1">
              <a:ln w="12700">
                <a:noFill/>
                <a:prstDash val="solid"/>
              </a:ln>
              <a:solidFill>
                <a:srgbClr val="F79646">
                  <a:lumMod val="75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9" name="Obdĺžnik 8"/>
          <p:cNvSpPr/>
          <p:nvPr/>
        </p:nvSpPr>
        <p:spPr>
          <a:xfrm rot="313571">
            <a:off x="5795520" y="1799552"/>
            <a:ext cx="1047082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Hej då</a:t>
            </a:r>
          </a:p>
        </p:txBody>
      </p:sp>
      <p:sp>
        <p:nvSpPr>
          <p:cNvPr id="10" name="Obdĺžnik 9"/>
          <p:cNvSpPr/>
          <p:nvPr/>
        </p:nvSpPr>
        <p:spPr>
          <a:xfrm>
            <a:off x="4765319" y="2234888"/>
            <a:ext cx="963725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487432" lon="21003158" rev="20905738"/>
            </a:camera>
            <a:lightRig rig="threePt" dir="t"/>
          </a:scene3d>
        </p:spPr>
        <p:txBody>
          <a:bodyPr wrap="none" lIns="91440" tIns="45720" rIns="91440" bIns="45720">
            <a:spAutoFit/>
            <a:sp3d extrusionH="57150">
              <a:bevelT w="38100" h="38100" prst="relaxedInset"/>
            </a:sp3d>
          </a:bodyPr>
          <a:lstStyle/>
          <a:p>
            <a:pPr algn="ctr"/>
            <a:r>
              <a:rPr lang="sk-SK" sz="2000" b="1" smtClean="0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Addio</a:t>
            </a:r>
            <a:endParaRPr lang="sk-SK" sz="2000" b="1">
              <a:ln w="12700">
                <a:noFill/>
                <a:prstDash val="solid"/>
              </a:ln>
              <a:solidFill>
                <a:srgbClr val="F79646">
                  <a:lumMod val="75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1" name="Obdĺžnik 10"/>
          <p:cNvSpPr/>
          <p:nvPr/>
        </p:nvSpPr>
        <p:spPr>
          <a:xfrm rot="20674169">
            <a:off x="1706823" y="2486870"/>
            <a:ext cx="1107997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300000" lon="0" rev="300000"/>
            </a:camera>
            <a:lightRig rig="threePt" dir="t"/>
          </a:scene3d>
        </p:spPr>
        <p:txBody>
          <a:bodyPr wrap="none" lIns="91440" tIns="45720" rIns="91440" bIns="45720">
            <a:spAutoFit/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 smtClean="0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Viszlát</a:t>
            </a:r>
            <a:endParaRPr lang="sk-SK" sz="2000" b="1">
              <a:ln w="12700">
                <a:noFill/>
                <a:prstDash val="solid"/>
              </a:ln>
              <a:solidFill>
                <a:srgbClr val="F79646">
                  <a:lumMod val="75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2" name="Obdĺžnik 11"/>
          <p:cNvSpPr/>
          <p:nvPr/>
        </p:nvSpPr>
        <p:spPr>
          <a:xfrm rot="352070">
            <a:off x="3505636" y="2719583"/>
            <a:ext cx="1516825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 smtClean="0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Au  revoir</a:t>
            </a:r>
            <a:endParaRPr lang="sk-SK" sz="2000" b="1">
              <a:ln w="12700">
                <a:noFill/>
                <a:prstDash val="solid"/>
              </a:ln>
              <a:solidFill>
                <a:srgbClr val="F79646">
                  <a:lumMod val="75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3" name="Obdĺžnik 12"/>
          <p:cNvSpPr/>
          <p:nvPr/>
        </p:nvSpPr>
        <p:spPr>
          <a:xfrm rot="21346037">
            <a:off x="6084508" y="2608930"/>
            <a:ext cx="1417376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Güle güle</a:t>
            </a:r>
          </a:p>
        </p:txBody>
      </p:sp>
      <p:sp>
        <p:nvSpPr>
          <p:cNvPr id="14" name="Obdĺžnik 13"/>
          <p:cNvSpPr/>
          <p:nvPr/>
        </p:nvSpPr>
        <p:spPr>
          <a:xfrm rot="253558">
            <a:off x="5214677" y="3249473"/>
            <a:ext cx="1713995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 smtClean="0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Dowidzenia</a:t>
            </a:r>
            <a:endParaRPr lang="sk-SK" sz="2000" b="1">
              <a:ln w="12700">
                <a:noFill/>
                <a:prstDash val="solid"/>
              </a:ln>
              <a:solidFill>
                <a:srgbClr val="F79646">
                  <a:lumMod val="75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5" name="Obdĺžnik 14"/>
          <p:cNvSpPr/>
          <p:nvPr/>
        </p:nvSpPr>
        <p:spPr>
          <a:xfrm rot="21315538">
            <a:off x="2100118" y="3224092"/>
            <a:ext cx="1495923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 smtClean="0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Dovidenia</a:t>
            </a:r>
            <a:endParaRPr lang="sk-SK" sz="2000" b="1">
              <a:ln w="12700">
                <a:noFill/>
                <a:prstDash val="solid"/>
              </a:ln>
              <a:solidFill>
                <a:srgbClr val="F79646">
                  <a:lumMod val="75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6" name="Obdĺžnik 15"/>
          <p:cNvSpPr/>
          <p:nvPr/>
        </p:nvSpPr>
        <p:spPr>
          <a:xfrm rot="21287616">
            <a:off x="3327053" y="3659411"/>
            <a:ext cx="1675459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az-Cyrl-AZ" sz="2000" b="1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До свидания</a:t>
            </a:r>
            <a:endParaRPr lang="sk-SK" sz="2000" b="1">
              <a:ln w="12700">
                <a:noFill/>
                <a:prstDash val="solid"/>
              </a:ln>
              <a:solidFill>
                <a:srgbClr val="F79646">
                  <a:lumMod val="75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7" name="Obdĺžnik 16"/>
          <p:cNvSpPr/>
          <p:nvPr/>
        </p:nvSpPr>
        <p:spPr>
          <a:xfrm rot="952600">
            <a:off x="6081199" y="3958310"/>
            <a:ext cx="1284454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Vaarwel</a:t>
            </a:r>
          </a:p>
        </p:txBody>
      </p:sp>
      <p:sp>
        <p:nvSpPr>
          <p:cNvPr id="18" name="Obdĺžnik 17"/>
          <p:cNvSpPr/>
          <p:nvPr/>
        </p:nvSpPr>
        <p:spPr>
          <a:xfrm rot="470071">
            <a:off x="1668702" y="3957152"/>
            <a:ext cx="1010213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Adeus</a:t>
            </a:r>
          </a:p>
        </p:txBody>
      </p:sp>
      <p:sp>
        <p:nvSpPr>
          <p:cNvPr id="19" name="Obdĺžnik 18"/>
          <p:cNvSpPr/>
          <p:nvPr/>
        </p:nvSpPr>
        <p:spPr>
          <a:xfrm rot="20953575">
            <a:off x="2358451" y="4486597"/>
            <a:ext cx="2544286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 smtClean="0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Auf  Wiedersehen</a:t>
            </a:r>
            <a:endParaRPr lang="sk-SK" sz="2000" b="1">
              <a:ln w="12700">
                <a:noFill/>
                <a:prstDash val="solid"/>
              </a:ln>
              <a:solidFill>
                <a:srgbClr val="F79646">
                  <a:lumMod val="75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0" name="Obdĺžnik 19"/>
          <p:cNvSpPr/>
          <p:nvPr/>
        </p:nvSpPr>
        <p:spPr>
          <a:xfrm rot="359580">
            <a:off x="4769813" y="4052264"/>
            <a:ext cx="1167307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 rtl="1"/>
            <a:r>
              <a:rPr lang="he-IL" sz="2000" b="1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להתראות</a:t>
            </a:r>
            <a:endParaRPr lang="sk-SK" sz="2000" b="1">
              <a:ln w="12700">
                <a:noFill/>
                <a:prstDash val="solid"/>
              </a:ln>
              <a:solidFill>
                <a:srgbClr val="F79646">
                  <a:lumMod val="75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2" name="Obdĺžnik 21"/>
          <p:cNvSpPr/>
          <p:nvPr/>
        </p:nvSpPr>
        <p:spPr>
          <a:xfrm rot="21162835">
            <a:off x="6327228" y="4672242"/>
            <a:ext cx="792396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el-GR" sz="2000" b="1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Αντίο</a:t>
            </a:r>
            <a:endParaRPr lang="sk-SK" sz="2000" b="1">
              <a:ln w="12700">
                <a:noFill/>
                <a:prstDash val="solid"/>
              </a:ln>
              <a:solidFill>
                <a:srgbClr val="F79646">
                  <a:lumMod val="75000"/>
                </a:srgb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Nadianne" panose="03020902050305070206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3" name="Obdĺžnik 22"/>
          <p:cNvSpPr/>
          <p:nvPr/>
        </p:nvSpPr>
        <p:spPr>
          <a:xfrm>
            <a:off x="4010581" y="4869160"/>
            <a:ext cx="1770165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sk-SK" sz="2000" b="1">
                <a:ln w="12700">
                  <a:noFill/>
                  <a:prstDash val="solid"/>
                </a:ln>
                <a:solidFill>
                  <a:srgbClr val="F79646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dianne" panose="03020902050305070206" pitchFamily="66" charset="0"/>
                <a:ea typeface="Verdana" panose="020B0604030504040204" pitchFamily="34" charset="0"/>
                <a:cs typeface="Verdana" panose="020B0604030504040204" pitchFamily="34" charset="0"/>
              </a:rPr>
              <a:t>La revedere</a:t>
            </a:r>
          </a:p>
        </p:txBody>
      </p:sp>
      <p:sp>
        <p:nvSpPr>
          <p:cNvPr id="28" name="BlokTextu 2"/>
          <p:cNvSpPr txBox="1">
            <a:spLocks noChangeArrowheads="1"/>
          </p:cNvSpPr>
          <p:nvPr/>
        </p:nvSpPr>
        <p:spPr bwMode="auto">
          <a:xfrm>
            <a:off x="486164" y="546813"/>
            <a:ext cx="3096000" cy="324000"/>
          </a:xfrm>
          <a:prstGeom prst="rect">
            <a:avLst/>
          </a:prstGeom>
          <a:solidFill>
            <a:srgbClr val="F79646">
              <a:lumMod val="60000"/>
              <a:lumOff val="40000"/>
            </a:srgbClr>
          </a:solidFill>
          <a:ln>
            <a:noFill/>
          </a:ln>
          <a:effectLst>
            <a:outerShdw blurRad="50800" dist="88900" dir="2700000" algn="tl" rotWithShape="0">
              <a:prstClr val="black">
                <a:alpha val="44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lang="sk-SK" altLang="sk-SK" sz="1400" kern="0">
                <a:solidFill>
                  <a:srgbClr val="993300"/>
                </a:solidFill>
                <a:cs typeface="Arial" charset="0"/>
              </a:rPr>
              <a:t>NON-COMMERCIAL  PRESENTATION!</a:t>
            </a:r>
          </a:p>
        </p:txBody>
      </p:sp>
      <p:pic>
        <p:nvPicPr>
          <p:cNvPr id="29" name="Obrázok 2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6003" y="5768749"/>
            <a:ext cx="720696" cy="792087"/>
          </a:xfrm>
          <a:prstGeom prst="rect">
            <a:avLst/>
          </a:prstGeom>
          <a:effectLst>
            <a:outerShdw blurRad="63500" dist="50800" dir="2700000" sx="103000" sy="103000" algn="tl" rotWithShape="0">
              <a:prstClr val="black">
                <a:alpha val="5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67748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2000">
        <p14:doors dir="vert"/>
      </p:transition>
    </mc:Choice>
    <mc:Fallback xmlns=""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1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1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1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1" presetClass="entr" presetSubtype="0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1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1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1" presetClass="entr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1" presetClass="entr" presetSubtype="0" fill="hold" grpId="0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1" presetClass="entr" presetSubtype="0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1" presetClass="entr" presetSubtype="0" fill="hold" grpId="0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1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1" presetClass="entr" presetSubtype="0" fill="hold" grpId="0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1" presetClass="entr" presetSubtype="0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1" presetClass="entr" presetSubtype="0" fill="hold" grpId="0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3500"/>
                            </p:stCondLst>
                            <p:childTnLst>
                              <p:par>
                                <p:cTn id="10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1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5500"/>
                            </p:stCondLst>
                            <p:childTnLst>
                              <p:par>
                                <p:cTn id="113" presetID="3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2" grpId="0"/>
      <p:bldP spid="23" grpId="0"/>
    </p:bld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Motív Office">
  <a:themeElements>
    <a:clrScheme name="Vlastná 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974806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Motív Office">
  <a:themeElements>
    <a:clrScheme name="Vlastná 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FFFF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5_Motív Office">
  <a:themeElements>
    <a:clrScheme name="Vlastná 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FFFF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1912</Words>
  <Application>Microsoft Office PowerPoint</Application>
  <PresentationFormat>Prezentácia na obrazovke (4:3)</PresentationFormat>
  <Paragraphs>225</Paragraphs>
  <Slides>57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9</vt:i4>
      </vt:variant>
      <vt:variant>
        <vt:lpstr>Motív</vt:lpstr>
      </vt:variant>
      <vt:variant>
        <vt:i4>4</vt:i4>
      </vt:variant>
      <vt:variant>
        <vt:lpstr>Nadpisy snímok</vt:lpstr>
      </vt:variant>
      <vt:variant>
        <vt:i4>57</vt:i4>
      </vt:variant>
    </vt:vector>
  </HeadingPairs>
  <TitlesOfParts>
    <vt:vector size="70" baseType="lpstr">
      <vt:lpstr>Arial</vt:lpstr>
      <vt:lpstr>Arial Black</vt:lpstr>
      <vt:lpstr>Aharoni</vt:lpstr>
      <vt:lpstr>Verdana</vt:lpstr>
      <vt:lpstr>Cupertino</vt:lpstr>
      <vt:lpstr>Bertram CE</vt:lpstr>
      <vt:lpstr>Cooper Std Black</vt:lpstr>
      <vt:lpstr>Nadianne</vt:lpstr>
      <vt:lpstr>Calibri</vt:lpstr>
      <vt:lpstr>Motív Office</vt:lpstr>
      <vt:lpstr>2_Motív Office</vt:lpstr>
      <vt:lpstr>3_Motív Office</vt:lpstr>
      <vt:lpstr>5_Motív Office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2015-02-25T10:46:00Z</dcterms:created>
  <dcterms:modified xsi:type="dcterms:W3CDTF">2015-07-05T12:01:22Z</dcterms:modified>
</cp:coreProperties>
</file>