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903" r:id="rId2"/>
    <p:sldMasterId id="2147483916" r:id="rId3"/>
    <p:sldMasterId id="2147483929" r:id="rId4"/>
  </p:sldMasterIdLst>
  <p:notesMasterIdLst>
    <p:notesMasterId r:id="rId16"/>
  </p:notesMasterIdLst>
  <p:sldIdLst>
    <p:sldId id="273" r:id="rId5"/>
    <p:sldId id="294" r:id="rId6"/>
    <p:sldId id="295" r:id="rId7"/>
    <p:sldId id="296" r:id="rId8"/>
    <p:sldId id="302" r:id="rId9"/>
    <p:sldId id="297" r:id="rId10"/>
    <p:sldId id="303" r:id="rId11"/>
    <p:sldId id="298" r:id="rId12"/>
    <p:sldId id="304" r:id="rId13"/>
    <p:sldId id="301" r:id="rId14"/>
    <p:sldId id="300" r:id="rId15"/>
  </p:sldIdLst>
  <p:sldSz cx="9144000" cy="5143500" type="screen16x9"/>
  <p:notesSz cx="6810375" cy="9942513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3" orient="horz" pos="645" userDrawn="1">
          <p15:clr>
            <a:srgbClr val="A4A3A4"/>
          </p15:clr>
        </p15:guide>
        <p15:guide id="4" pos="21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039"/>
    <a:srgbClr val="009BE1"/>
    <a:srgbClr val="92C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16" autoAdjust="0"/>
    <p:restoredTop sz="96263" autoAdjust="0"/>
  </p:normalViewPr>
  <p:slideViewPr>
    <p:cSldViewPr snapToGrid="0" showGuides="1">
      <p:cViewPr>
        <p:scale>
          <a:sx n="100" d="100"/>
          <a:sy n="100" d="100"/>
        </p:scale>
        <p:origin x="-756" y="-834"/>
      </p:cViewPr>
      <p:guideLst>
        <p:guide orient="horz" pos="2403"/>
        <p:guide orient="horz" pos="1499"/>
        <p:guide pos="445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4BA4E-05D9-4196-AA0F-66B1A38D4CC3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843EE-66ED-4798-9D31-E06EAB3D0B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38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43EE-66ED-4798-9D31-E06EAB3D0B5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1946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Pour les clients</a:t>
            </a:r>
            <a:r>
              <a:rPr lang="en-US" baseline="0" dirty="0" smtClean="0"/>
              <a:t> de plus de 12 </a:t>
            </a:r>
            <a:r>
              <a:rPr lang="en-US" baseline="0" dirty="0" err="1" smtClean="0"/>
              <a:t>ans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43EE-66ED-4798-9D31-E06EAB3D0B5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11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50"/>
            <a:ext cx="7024204" cy="2011147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4792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9923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2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 +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6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58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50"/>
            <a:ext cx="7024204" cy="2011147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30019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359495"/>
            <a:ext cx="7030879" cy="1393810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1152000" y="3812738"/>
            <a:ext cx="7030879" cy="720000"/>
          </a:xfrm>
          <a:solidFill>
            <a:schemeClr val="accent2"/>
          </a:solidFill>
        </p:spPr>
        <p:txBody>
          <a:bodyPr lIns="180000" tIns="0" rIns="10800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Texte à mettre en valeur</a:t>
            </a:r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0938" y="102639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19500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tent + img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6264275" y="3879261"/>
            <a:ext cx="2879725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063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56333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420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15428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2to3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6"/>
          <p:cNvSpPr>
            <a:spLocks noGrp="1"/>
          </p:cNvSpPr>
          <p:nvPr>
            <p:ph type="pic" sz="quarter" idx="17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342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624000" y="756000"/>
            <a:ext cx="252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341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5127811" y="756000"/>
            <a:ext cx="1440000" cy="1766943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6" hasCustomPrompt="1"/>
          </p:nvPr>
        </p:nvSpPr>
        <p:spPr>
          <a:xfrm>
            <a:off x="5127811" y="2571749"/>
            <a:ext cx="1440000" cy="2072251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80758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6804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36055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4320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10"/>
          <p:cNvSpPr>
            <a:spLocks noGrp="1"/>
          </p:cNvSpPr>
          <p:nvPr>
            <p:ph type="pic" sz="quarter" idx="14" hasCustomPrompt="1"/>
          </p:nvPr>
        </p:nvSpPr>
        <p:spPr>
          <a:xfrm>
            <a:off x="5400000" y="755788"/>
            <a:ext cx="2412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405168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359495"/>
            <a:ext cx="7030879" cy="1393810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1152000" y="3812738"/>
            <a:ext cx="7030879" cy="720000"/>
          </a:xfrm>
          <a:solidFill>
            <a:schemeClr val="accent2"/>
          </a:solidFill>
        </p:spPr>
        <p:txBody>
          <a:bodyPr lIns="180000" tIns="0" rIns="10800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Texte à mettre en valeur</a:t>
            </a:r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0938" y="102639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110866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 + caption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5998"/>
            <a:ext cx="8136000" cy="3531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Sélectionner pour importer une image</a:t>
            </a:r>
            <a:endParaRPr lang="fr-FR" dirty="0"/>
          </a:p>
        </p:txBody>
      </p:sp>
      <p:sp>
        <p:nvSpPr>
          <p:cNvPr id="6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08000" y="4283636"/>
            <a:ext cx="8136000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790508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1008000" y="756000"/>
            <a:ext cx="4032000" cy="190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7" hasCustomPrompt="1"/>
          </p:nvPr>
        </p:nvSpPr>
        <p:spPr>
          <a:xfrm>
            <a:off x="1008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pour une image  9"/>
          <p:cNvSpPr>
            <a:spLocks noGrp="1"/>
          </p:cNvSpPr>
          <p:nvPr>
            <p:ph type="pic" sz="quarter" idx="18" hasCustomPrompt="1"/>
          </p:nvPr>
        </p:nvSpPr>
        <p:spPr>
          <a:xfrm>
            <a:off x="3060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9" hasCustomPrompt="1"/>
          </p:nvPr>
        </p:nvSpPr>
        <p:spPr>
          <a:xfrm>
            <a:off x="5112000" y="756000"/>
            <a:ext cx="198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20" hasCustomPrompt="1"/>
          </p:nvPr>
        </p:nvSpPr>
        <p:spPr>
          <a:xfrm>
            <a:off x="7164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21" hasCustomPrompt="1"/>
          </p:nvPr>
        </p:nvSpPr>
        <p:spPr>
          <a:xfrm>
            <a:off x="7164000" y="75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21132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538715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8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83962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 +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6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9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6480000" y="4600800"/>
            <a:ext cx="2664000" cy="543600"/>
          </a:xfrm>
          <a:prstGeom prst="rect">
            <a:avLst/>
          </a:prstGeom>
          <a:solidFill>
            <a:schemeClr val="accent3"/>
          </a:solidFill>
        </p:spPr>
        <p:txBody>
          <a:bodyPr lIns="108000" tIns="72000"/>
          <a:lstStyle>
            <a:lvl1pPr>
              <a:defRPr sz="1400" i="1" baseline="0"/>
            </a:lvl1pPr>
          </a:lstStyle>
          <a:p>
            <a:r>
              <a:rPr lang="fr-FR" noProof="0" dirty="0" smtClean="0"/>
              <a:t>Sélectionner pour importer un logo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58828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50"/>
            <a:ext cx="7024204" cy="2011147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419968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359495"/>
            <a:ext cx="7030879" cy="1393810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1152000" y="3812738"/>
            <a:ext cx="7030879" cy="720000"/>
          </a:xfrm>
          <a:solidFill>
            <a:schemeClr val="accent2"/>
          </a:solidFill>
        </p:spPr>
        <p:txBody>
          <a:bodyPr lIns="180000" tIns="0" rIns="10800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Texte à mettre en valeur</a:t>
            </a:r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0938" y="102639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80068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tent + img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6264275" y="3879261"/>
            <a:ext cx="2879725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063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7705944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420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868588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2to3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342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624000" y="756000"/>
            <a:ext cx="252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341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5127811" y="756000"/>
            <a:ext cx="1440000" cy="1766943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6" hasCustomPrompt="1"/>
          </p:nvPr>
        </p:nvSpPr>
        <p:spPr>
          <a:xfrm>
            <a:off x="5127811" y="2571749"/>
            <a:ext cx="1440000" cy="2072251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6929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tent + img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6264275" y="3879261"/>
            <a:ext cx="2879725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063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99993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6804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857096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4320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10"/>
          <p:cNvSpPr>
            <a:spLocks noGrp="1"/>
          </p:cNvSpPr>
          <p:nvPr>
            <p:ph type="pic" sz="quarter" idx="14" hasCustomPrompt="1"/>
          </p:nvPr>
        </p:nvSpPr>
        <p:spPr>
          <a:xfrm>
            <a:off x="5400000" y="755788"/>
            <a:ext cx="2412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9962295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 + caption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5998"/>
            <a:ext cx="8136000" cy="3531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Sélectionner pour importer une image</a:t>
            </a:r>
            <a:endParaRPr lang="fr-FR" dirty="0"/>
          </a:p>
        </p:txBody>
      </p:sp>
      <p:sp>
        <p:nvSpPr>
          <p:cNvPr id="6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08000" y="4283636"/>
            <a:ext cx="8136000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1315547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1008000" y="756000"/>
            <a:ext cx="4032000" cy="190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7" hasCustomPrompt="1"/>
          </p:nvPr>
        </p:nvSpPr>
        <p:spPr>
          <a:xfrm>
            <a:off x="1008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pour une image  9"/>
          <p:cNvSpPr>
            <a:spLocks noGrp="1"/>
          </p:cNvSpPr>
          <p:nvPr>
            <p:ph type="pic" sz="quarter" idx="18" hasCustomPrompt="1"/>
          </p:nvPr>
        </p:nvSpPr>
        <p:spPr>
          <a:xfrm>
            <a:off x="3060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9" hasCustomPrompt="1"/>
          </p:nvPr>
        </p:nvSpPr>
        <p:spPr>
          <a:xfrm>
            <a:off x="5112000" y="756000"/>
            <a:ext cx="198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20" hasCustomPrompt="1"/>
          </p:nvPr>
        </p:nvSpPr>
        <p:spPr>
          <a:xfrm>
            <a:off x="7164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21" hasCustomPrompt="1"/>
          </p:nvPr>
        </p:nvSpPr>
        <p:spPr>
          <a:xfrm>
            <a:off x="7164000" y="75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0082010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830151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97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 +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6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881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50"/>
            <a:ext cx="7024204" cy="2011147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2636080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359495"/>
            <a:ext cx="7030879" cy="1393810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1152000" y="3812738"/>
            <a:ext cx="7030879" cy="720000"/>
          </a:xfrm>
          <a:solidFill>
            <a:schemeClr val="accent2"/>
          </a:solidFill>
        </p:spPr>
        <p:txBody>
          <a:bodyPr lIns="180000" tIns="0" rIns="10800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Texte à mettre en valeur</a:t>
            </a:r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0938" y="1026391"/>
            <a:ext cx="7024104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765848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tent + img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6264275" y="3879261"/>
            <a:ext cx="2879725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063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5145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420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84722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468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264000" y="815432"/>
            <a:ext cx="2880000" cy="3420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467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206676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2to3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342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624000" y="756000"/>
            <a:ext cx="252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341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5127811" y="756000"/>
            <a:ext cx="1440000" cy="1766943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6" hasCustomPrompt="1"/>
          </p:nvPr>
        </p:nvSpPr>
        <p:spPr>
          <a:xfrm>
            <a:off x="5127811" y="2571749"/>
            <a:ext cx="1440000" cy="2072251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003490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6804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9343537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4320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10"/>
          <p:cNvSpPr>
            <a:spLocks noGrp="1"/>
          </p:cNvSpPr>
          <p:nvPr>
            <p:ph type="pic" sz="quarter" idx="14" hasCustomPrompt="1"/>
          </p:nvPr>
        </p:nvSpPr>
        <p:spPr>
          <a:xfrm>
            <a:off x="5400000" y="755788"/>
            <a:ext cx="2412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5908917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 + caption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5998"/>
            <a:ext cx="8136000" cy="3531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Sélectionner pour importer une image</a:t>
            </a:r>
            <a:endParaRPr lang="fr-FR" dirty="0"/>
          </a:p>
        </p:txBody>
      </p:sp>
      <p:sp>
        <p:nvSpPr>
          <p:cNvPr id="6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08000" y="4283636"/>
            <a:ext cx="8136000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5798884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1008000" y="756000"/>
            <a:ext cx="4032000" cy="190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7" hasCustomPrompt="1"/>
          </p:nvPr>
        </p:nvSpPr>
        <p:spPr>
          <a:xfrm>
            <a:off x="1008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pour une image  9"/>
          <p:cNvSpPr>
            <a:spLocks noGrp="1"/>
          </p:cNvSpPr>
          <p:nvPr>
            <p:ph type="pic" sz="quarter" idx="18" hasCustomPrompt="1"/>
          </p:nvPr>
        </p:nvSpPr>
        <p:spPr>
          <a:xfrm>
            <a:off x="3060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9" hasCustomPrompt="1"/>
          </p:nvPr>
        </p:nvSpPr>
        <p:spPr>
          <a:xfrm>
            <a:off x="5112000" y="756000"/>
            <a:ext cx="198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20" hasCustomPrompt="1"/>
          </p:nvPr>
        </p:nvSpPr>
        <p:spPr>
          <a:xfrm>
            <a:off x="7164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21" hasCustomPrompt="1"/>
          </p:nvPr>
        </p:nvSpPr>
        <p:spPr>
          <a:xfrm>
            <a:off x="7164000" y="75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95072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119806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7893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g + nb +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72000" tIns="72000" bIns="0" anchor="t" anchorCtr="0">
            <a:normAutofit/>
          </a:bodyPr>
          <a:lstStyle>
            <a:lvl1pPr>
              <a:defRPr sz="1200" b="0" i="1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6" name="Rectangle 12"/>
          <p:cNvSpPr>
            <a:spLocks/>
          </p:cNvSpPr>
          <p:nvPr userDrawn="1"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/>
          </p:cNvSpPr>
          <p:nvPr userDrawn="1"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14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2to3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2000" y="2571749"/>
            <a:ext cx="3420000" cy="1663683"/>
          </a:xfrm>
        </p:spPr>
        <p:txBody>
          <a:bodyPr/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4" hasCustomPrompt="1"/>
          </p:nvPr>
        </p:nvSpPr>
        <p:spPr>
          <a:xfrm>
            <a:off x="6624000" y="756000"/>
            <a:ext cx="252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152100" y="1141331"/>
            <a:ext cx="3419900" cy="1067913"/>
          </a:xfrm>
        </p:spPr>
        <p:txBody>
          <a:bodyPr anchor="ctr" anchorCtr="0"/>
          <a:lstStyle>
            <a:lvl1pPr marL="0" indent="0" algn="l">
              <a:buNone/>
              <a:defRPr sz="30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 smtClean="0"/>
              <a:t>Titre de la diapo avec accroche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5127811" y="756000"/>
            <a:ext cx="1440000" cy="1766943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6" hasCustomPrompt="1"/>
          </p:nvPr>
        </p:nvSpPr>
        <p:spPr>
          <a:xfrm>
            <a:off x="5127811" y="2571749"/>
            <a:ext cx="1440000" cy="2072251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560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6804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87516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6000"/>
            <a:ext cx="4320000" cy="388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10"/>
          <p:cNvSpPr>
            <a:spLocks noGrp="1"/>
          </p:cNvSpPr>
          <p:nvPr>
            <p:ph type="pic" sz="quarter" idx="14" hasCustomPrompt="1"/>
          </p:nvPr>
        </p:nvSpPr>
        <p:spPr>
          <a:xfrm>
            <a:off x="5400000" y="755788"/>
            <a:ext cx="2412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884000" y="755788"/>
            <a:ext cx="1260000" cy="3887788"/>
          </a:xfrm>
          <a:solidFill>
            <a:schemeClr val="accent2"/>
          </a:solidFill>
        </p:spPr>
        <p:txBody>
          <a:bodyPr lIns="72000" tIns="72000" rIns="72000">
            <a:noAutofit/>
          </a:bodyPr>
          <a:lstStyle>
            <a:lvl1pPr>
              <a:defRPr sz="12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79220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g + caption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10"/>
          <p:cNvSpPr>
            <a:spLocks noGrp="1"/>
          </p:cNvSpPr>
          <p:nvPr>
            <p:ph type="pic" sz="quarter" idx="12" hasCustomPrompt="1"/>
          </p:nvPr>
        </p:nvSpPr>
        <p:spPr>
          <a:xfrm>
            <a:off x="1008000" y="755998"/>
            <a:ext cx="8136000" cy="35316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Sélectionner pour importer une image</a:t>
            </a:r>
            <a:endParaRPr lang="fr-FR" dirty="0"/>
          </a:p>
        </p:txBody>
      </p:sp>
      <p:sp>
        <p:nvSpPr>
          <p:cNvPr id="6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08000" y="4283636"/>
            <a:ext cx="8136000" cy="360362"/>
          </a:xfrm>
          <a:solidFill>
            <a:schemeClr val="accent2"/>
          </a:solidFill>
        </p:spPr>
        <p:txBody>
          <a:bodyPr lIns="108000" rIns="0" anchor="ctr" anchorCtr="0">
            <a:norm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 smtClean="0"/>
              <a:t>Légende de l’image</a:t>
            </a:r>
          </a:p>
        </p:txBody>
      </p:sp>
    </p:spTree>
    <p:extLst>
      <p:ext uri="{BB962C8B-B14F-4D97-AF65-F5344CB8AC3E}">
        <p14:creationId xmlns:p14="http://schemas.microsoft.com/office/powerpoint/2010/main" val="181319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pour une image  9"/>
          <p:cNvSpPr>
            <a:spLocks noGrp="1"/>
          </p:cNvSpPr>
          <p:nvPr>
            <p:ph type="pic" sz="quarter" idx="15" hasCustomPrompt="1"/>
          </p:nvPr>
        </p:nvSpPr>
        <p:spPr>
          <a:xfrm>
            <a:off x="1008000" y="756000"/>
            <a:ext cx="4032000" cy="1908000"/>
          </a:xfrm>
        </p:spPr>
        <p:txBody>
          <a:bodyPr lIns="0" tIns="0" bIns="720000" anchor="ctr" anchorCtr="1">
            <a:normAutofit/>
          </a:bodyPr>
          <a:lstStyle>
            <a:lvl1pPr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6" name="Espace réservé pour une image  9"/>
          <p:cNvSpPr>
            <a:spLocks noGrp="1"/>
          </p:cNvSpPr>
          <p:nvPr>
            <p:ph type="pic" sz="quarter" idx="17" hasCustomPrompt="1"/>
          </p:nvPr>
        </p:nvSpPr>
        <p:spPr>
          <a:xfrm>
            <a:off x="1008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7" name="Espace réservé pour une image  9"/>
          <p:cNvSpPr>
            <a:spLocks noGrp="1"/>
          </p:cNvSpPr>
          <p:nvPr>
            <p:ph type="pic" sz="quarter" idx="18" hasCustomPrompt="1"/>
          </p:nvPr>
        </p:nvSpPr>
        <p:spPr>
          <a:xfrm>
            <a:off x="3060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8" name="Espace réservé pour une image  9"/>
          <p:cNvSpPr>
            <a:spLocks noGrp="1"/>
          </p:cNvSpPr>
          <p:nvPr>
            <p:ph type="pic" sz="quarter" idx="19" hasCustomPrompt="1"/>
          </p:nvPr>
        </p:nvSpPr>
        <p:spPr>
          <a:xfrm>
            <a:off x="5112000" y="756000"/>
            <a:ext cx="1980000" cy="388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20" hasCustomPrompt="1"/>
          </p:nvPr>
        </p:nvSpPr>
        <p:spPr>
          <a:xfrm>
            <a:off x="7164000" y="273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21" hasCustomPrompt="1"/>
          </p:nvPr>
        </p:nvSpPr>
        <p:spPr>
          <a:xfrm>
            <a:off x="7164000" y="756000"/>
            <a:ext cx="1980000" cy="1908000"/>
          </a:xfrm>
        </p:spPr>
        <p:txBody>
          <a:bodyPr lIns="0" tIns="0" bIns="720000" anchor="ctr" anchorCtr="1">
            <a:normAutofit/>
          </a:bodyPr>
          <a:lstStyle>
            <a:lvl1pPr algn="ctr">
              <a:defRPr sz="1200" b="0" i="1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Sélectionner pour importer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15343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0938" y="270000"/>
            <a:ext cx="7776100" cy="468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000" y="2571750"/>
            <a:ext cx="7315728" cy="20111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423" y="4788000"/>
            <a:ext cx="43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499188" y="4842000"/>
            <a:ext cx="0" cy="144000"/>
          </a:xfrm>
          <a:prstGeom prst="line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fr-FR" sz="788" noProof="0" dirty="0"/>
          </a:p>
        </p:txBody>
      </p:sp>
      <p:sp>
        <p:nvSpPr>
          <p:cNvPr id="9" name="Rectangle 12"/>
          <p:cNvSpPr>
            <a:spLocks/>
          </p:cNvSpPr>
          <p:nvPr userDrawn="1"/>
        </p:nvSpPr>
        <p:spPr bwMode="auto">
          <a:xfrm>
            <a:off x="504000" y="252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/>
          </p:cNvSpPr>
          <p:nvPr userDrawn="1"/>
        </p:nvSpPr>
        <p:spPr bwMode="auto">
          <a:xfrm>
            <a:off x="0" y="252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6800" y="4788000"/>
            <a:ext cx="5893226" cy="262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1261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901" r:id="rId11"/>
    <p:sldLayoutId id="214748390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SzPct val="115000"/>
        <a:buFontTx/>
        <a:buNone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15000"/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173038" algn="l" defTabSz="685800" rtl="0" eaLnBrk="1" latinLnBrk="0" hangingPunct="1">
        <a:lnSpc>
          <a:spcPct val="90000"/>
        </a:lnSpc>
        <a:spcBef>
          <a:spcPts val="375"/>
        </a:spcBef>
        <a:buSzPct val="115000"/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317">
          <p15:clr>
            <a:srgbClr val="F26B43"/>
          </p15:clr>
        </p15:guide>
        <p15:guide id="4" orient="horz" pos="3117">
          <p15:clr>
            <a:srgbClr val="F26B43"/>
          </p15:clr>
        </p15:guide>
        <p15:guide id="5" pos="5624">
          <p15:clr>
            <a:srgbClr val="F26B43"/>
          </p15:clr>
        </p15:guide>
        <p15:guide id="6" pos="72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0938" y="270000"/>
            <a:ext cx="7776100" cy="468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000" y="2571750"/>
            <a:ext cx="7315728" cy="20111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423" y="4788000"/>
            <a:ext cx="43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499188" y="4842000"/>
            <a:ext cx="0" cy="144000"/>
          </a:xfrm>
          <a:prstGeom prst="line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fr-FR" sz="788" noProof="0" dirty="0"/>
          </a:p>
        </p:txBody>
      </p:sp>
      <p:sp>
        <p:nvSpPr>
          <p:cNvPr id="9" name="Rectangle 12"/>
          <p:cNvSpPr>
            <a:spLocks/>
          </p:cNvSpPr>
          <p:nvPr userDrawn="1"/>
        </p:nvSpPr>
        <p:spPr bwMode="auto">
          <a:xfrm>
            <a:off x="504000" y="252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/>
          </p:cNvSpPr>
          <p:nvPr userDrawn="1"/>
        </p:nvSpPr>
        <p:spPr bwMode="auto">
          <a:xfrm>
            <a:off x="0" y="252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6800" y="4788000"/>
            <a:ext cx="5893226" cy="262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1276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SzPct val="115000"/>
        <a:buFontTx/>
        <a:buNone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15000"/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173038" algn="l" defTabSz="685800" rtl="0" eaLnBrk="1" latinLnBrk="0" hangingPunct="1">
        <a:lnSpc>
          <a:spcPct val="90000"/>
        </a:lnSpc>
        <a:spcBef>
          <a:spcPts val="375"/>
        </a:spcBef>
        <a:buSzPct val="115000"/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317">
          <p15:clr>
            <a:srgbClr val="F26B43"/>
          </p15:clr>
        </p15:guide>
        <p15:guide id="4" orient="horz" pos="3117">
          <p15:clr>
            <a:srgbClr val="F26B43"/>
          </p15:clr>
        </p15:guide>
        <p15:guide id="5" pos="5624">
          <p15:clr>
            <a:srgbClr val="F26B43"/>
          </p15:clr>
        </p15:guide>
        <p15:guide id="6" pos="72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0938" y="270000"/>
            <a:ext cx="7776100" cy="468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000" y="2571750"/>
            <a:ext cx="7315728" cy="20111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423" y="4788000"/>
            <a:ext cx="43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499188" y="4842000"/>
            <a:ext cx="0" cy="144000"/>
          </a:xfrm>
          <a:prstGeom prst="line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fr-FR" sz="788" noProof="0" dirty="0"/>
          </a:p>
        </p:txBody>
      </p:sp>
      <p:sp>
        <p:nvSpPr>
          <p:cNvPr id="9" name="Rectangle 12"/>
          <p:cNvSpPr>
            <a:spLocks/>
          </p:cNvSpPr>
          <p:nvPr userDrawn="1"/>
        </p:nvSpPr>
        <p:spPr bwMode="auto">
          <a:xfrm>
            <a:off x="504000" y="252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/>
          </p:cNvSpPr>
          <p:nvPr userDrawn="1"/>
        </p:nvSpPr>
        <p:spPr bwMode="auto">
          <a:xfrm>
            <a:off x="0" y="252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6800" y="4788000"/>
            <a:ext cx="5893226" cy="262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2380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SzPct val="115000"/>
        <a:buFontTx/>
        <a:buNone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15000"/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173038" algn="l" defTabSz="685800" rtl="0" eaLnBrk="1" latinLnBrk="0" hangingPunct="1">
        <a:lnSpc>
          <a:spcPct val="90000"/>
        </a:lnSpc>
        <a:spcBef>
          <a:spcPts val="375"/>
        </a:spcBef>
        <a:buSzPct val="115000"/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317">
          <p15:clr>
            <a:srgbClr val="F26B43"/>
          </p15:clr>
        </p15:guide>
        <p15:guide id="4" orient="horz" pos="3117">
          <p15:clr>
            <a:srgbClr val="F26B43"/>
          </p15:clr>
        </p15:guide>
        <p15:guide id="5" pos="5624">
          <p15:clr>
            <a:srgbClr val="F26B43"/>
          </p15:clr>
        </p15:guide>
        <p15:guide id="6" pos="72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0938" y="270000"/>
            <a:ext cx="7776100" cy="468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noProof="0" dirty="0" smtClean="0"/>
              <a:t>TITRE DE LA PARTIE – Sous-titre si nécessaire</a:t>
            </a:r>
            <a:endParaRPr lang="fr-FR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000" y="2571750"/>
            <a:ext cx="7315728" cy="20111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 smtClean="0"/>
              <a:t>Premier niveau de texte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423" y="4788000"/>
            <a:ext cx="43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F8B845F-D869-4F49-897F-1C66C73A05ED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499188" y="4842000"/>
            <a:ext cx="0" cy="144000"/>
          </a:xfrm>
          <a:prstGeom prst="line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fr-FR" sz="788" noProof="0" dirty="0"/>
          </a:p>
        </p:txBody>
      </p:sp>
      <p:sp>
        <p:nvSpPr>
          <p:cNvPr id="9" name="Rectangle 12"/>
          <p:cNvSpPr>
            <a:spLocks/>
          </p:cNvSpPr>
          <p:nvPr userDrawn="1"/>
        </p:nvSpPr>
        <p:spPr bwMode="auto">
          <a:xfrm>
            <a:off x="504000" y="252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/>
          </p:cNvSpPr>
          <p:nvPr userDrawn="1"/>
        </p:nvSpPr>
        <p:spPr bwMode="auto">
          <a:xfrm>
            <a:off x="0" y="252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fr-FR" altLang="fr-FR" sz="2100" noProof="0" dirty="0">
              <a:solidFill>
                <a:srgbClr val="000000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6800" y="4788000"/>
            <a:ext cx="5893226" cy="262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230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  <p:sldLayoutId id="214748394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SzPct val="115000"/>
        <a:buFontTx/>
        <a:buNone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15000"/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173038" algn="l" defTabSz="685800" rtl="0" eaLnBrk="1" latinLnBrk="0" hangingPunct="1">
        <a:lnSpc>
          <a:spcPct val="90000"/>
        </a:lnSpc>
        <a:spcBef>
          <a:spcPts val="375"/>
        </a:spcBef>
        <a:buSzPct val="115000"/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0" algn="l" defTabSz="685800" rtl="0" eaLnBrk="1" latinLnBrk="0" hangingPunct="1">
        <a:lnSpc>
          <a:spcPct val="90000"/>
        </a:lnSpc>
        <a:spcBef>
          <a:spcPts val="375"/>
        </a:spcBef>
        <a:buSzPct val="115000"/>
        <a:buFontTx/>
        <a:buNone/>
        <a:tabLst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317">
          <p15:clr>
            <a:srgbClr val="F26B43"/>
          </p15:clr>
        </p15:guide>
        <p15:guide id="4" orient="horz" pos="3117">
          <p15:clr>
            <a:srgbClr val="F26B43"/>
          </p15:clr>
        </p15:guide>
        <p15:guide id="5" pos="5624">
          <p15:clr>
            <a:srgbClr val="F26B43"/>
          </p15:clr>
        </p15:guide>
        <p15:guide id="6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ce réservé pour une image  10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en-GB" noProof="0" smtClean="0"/>
              <a:pPr/>
              <a:t>1</a:t>
            </a:fld>
            <a:endParaRPr lang="en-GB" noProof="0" dirty="0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MENUS A LA CARTE - OPTIONS PAYANTES</a:t>
            </a:r>
            <a:endParaRPr lang="fr-FR" noProof="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48" y="4600956"/>
            <a:ext cx="2663952" cy="542544"/>
          </a:xfrm>
          <a:prstGeom prst="rect">
            <a:avLst/>
          </a:prstGeom>
        </p:spPr>
      </p:pic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99188" y="4842000"/>
            <a:ext cx="0" cy="144000"/>
          </a:xfrm>
          <a:prstGeom prst="line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 sz="788" noProof="0" dirty="0"/>
          </a:p>
        </p:txBody>
      </p:sp>
      <p:sp>
        <p:nvSpPr>
          <p:cNvPr id="16" name="Rectangle 12"/>
          <p:cNvSpPr>
            <a:spLocks/>
          </p:cNvSpPr>
          <p:nvPr/>
        </p:nvSpPr>
        <p:spPr bwMode="auto">
          <a:xfrm>
            <a:off x="504000" y="504000"/>
            <a:ext cx="504000" cy="504000"/>
          </a:xfrm>
          <a:prstGeom prst="rect">
            <a:avLst/>
          </a:prstGeom>
          <a:solidFill>
            <a:srgbClr val="009BE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en-GB" altLang="fr-FR" sz="2100" dirty="0">
              <a:solidFill>
                <a:srgbClr val="000000"/>
              </a:solidFill>
            </a:endParaRPr>
          </a:p>
        </p:txBody>
      </p:sp>
      <p:sp>
        <p:nvSpPr>
          <p:cNvPr id="17" name="Rectangle 13"/>
          <p:cNvSpPr>
            <a:spLocks/>
          </p:cNvSpPr>
          <p:nvPr/>
        </p:nvSpPr>
        <p:spPr bwMode="auto">
          <a:xfrm>
            <a:off x="0" y="504000"/>
            <a:ext cx="504000" cy="504000"/>
          </a:xfrm>
          <a:prstGeom prst="rect">
            <a:avLst/>
          </a:prstGeom>
          <a:solidFill>
            <a:srgbClr val="051039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>
            <a:lvl1pPr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1pPr>
            <a:lvl2pPr marL="37931725" indent="-37474525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2pPr>
            <a:lvl3pPr marL="11430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3pPr>
            <a:lvl4pPr marL="16002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4pPr>
            <a:lvl5pPr marL="2057400" indent="-228600" algn="ctr"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Lucida Grande" pitchFamily="-84" charset="0"/>
                <a:ea typeface="ヒラギノ角ゴ ProN W3" pitchFamily="-84" charset="-128"/>
                <a:sym typeface="Lucida Grande" pitchFamily="-84" charset="0"/>
              </a:defRPr>
            </a:lvl9pPr>
          </a:lstStyle>
          <a:p>
            <a:pPr eaLnBrk="1" hangingPunct="1"/>
            <a:endParaRPr lang="en-GB" altLang="fr-FR" sz="2100" dirty="0">
              <a:solidFill>
                <a:srgbClr val="000000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52000" y="380454"/>
            <a:ext cx="7776100" cy="972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051039"/>
                </a:solidFill>
              </a:rPr>
              <a:t>Menus </a:t>
            </a:r>
            <a:r>
              <a:rPr lang="fr-FR" dirty="0" smtClean="0">
                <a:solidFill>
                  <a:srgbClr val="051039"/>
                </a:solidFill>
              </a:rPr>
              <a:t>A </a:t>
            </a:r>
            <a:r>
              <a:rPr lang="fr-FR" dirty="0" smtClean="0">
                <a:solidFill>
                  <a:srgbClr val="051039"/>
                </a:solidFill>
              </a:rPr>
              <a:t>la </a:t>
            </a:r>
            <a:r>
              <a:rPr lang="fr-FR" dirty="0" smtClean="0">
                <a:solidFill>
                  <a:srgbClr val="051039"/>
                </a:solidFill>
              </a:rPr>
              <a:t>Carte</a:t>
            </a:r>
            <a:endParaRPr lang="en-US" dirty="0">
              <a:solidFill>
                <a:srgbClr val="051039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1151469" y="1173255"/>
            <a:ext cx="7777162" cy="72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SzPct val="115000"/>
              <a:buFontTx/>
              <a:buNone/>
              <a:defRPr sz="2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 typeface="Wingdings" panose="05000000000000000000" pitchFamily="2" charset="2"/>
              <a:buNone/>
              <a:defRPr sz="1500" b="1" kern="1200">
                <a:solidFill>
                  <a:srgbClr val="009BE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defRPr sz="1350" b="1" kern="1200">
                <a:solidFill>
                  <a:srgbClr val="009BE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defRPr sz="1200" b="1" kern="1200">
                <a:solidFill>
                  <a:srgbClr val="009BE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200" b="1" kern="1200">
                <a:solidFill>
                  <a:srgbClr val="009BE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rgbClr val="051039"/>
                </a:solidFill>
              </a:rPr>
              <a:t>Options payantes</a:t>
            </a:r>
            <a:endParaRPr lang="en-US" dirty="0">
              <a:solidFill>
                <a:srgbClr val="051039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571788" y="250370"/>
            <a:ext cx="4356312" cy="25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fr-FR" sz="900" b="1" dirty="0" smtClean="0">
                <a:latin typeface="+mn-lt"/>
              </a:rPr>
              <a:t>MAI 2015</a:t>
            </a:r>
            <a:endParaRPr lang="fr-FR" sz="900" b="0" baseline="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213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SELECTION LENÔTRE </a:t>
            </a:r>
            <a:r>
              <a:rPr lang="en-US" dirty="0"/>
              <a:t>(SIML) </a:t>
            </a:r>
            <a:r>
              <a:rPr lang="en-US" dirty="0" smtClean="0"/>
              <a:t>- Au </a:t>
            </a:r>
            <a:r>
              <a:rPr lang="fr-FR" dirty="0" smtClean="0"/>
              <a:t>départ</a:t>
            </a:r>
            <a:r>
              <a:rPr lang="en-US" dirty="0" smtClean="0"/>
              <a:t> de Paris </a:t>
            </a:r>
            <a:r>
              <a:rPr lang="en-US" dirty="0" err="1" smtClean="0"/>
              <a:t>uniquement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10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2000" y="2571749"/>
            <a:ext cx="4680000" cy="2182062"/>
          </a:xfrm>
        </p:spPr>
        <p:txBody>
          <a:bodyPr/>
          <a:lstStyle/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Terrine de courgette au poivron et au persil, sauce vierge Roquette, Mélange pignons, pesto, poivron</a:t>
            </a:r>
            <a:endParaRPr lang="fr-FR" sz="1300" dirty="0" smtClean="0"/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Crevettes marinées sautées Saint-Jacques poêlées Sauce </a:t>
            </a:r>
            <a:r>
              <a:rPr lang="fr-FR" sz="1300" dirty="0" err="1"/>
              <a:t>Dugléré</a:t>
            </a:r>
            <a:r>
              <a:rPr lang="fr-FR" sz="1300" dirty="0"/>
              <a:t> à l’orange Risotto aux légumes Carottes, pois gourmands, </a:t>
            </a:r>
            <a:r>
              <a:rPr lang="fr-FR" sz="1300" dirty="0" smtClean="0"/>
              <a:t>céleri</a:t>
            </a:r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 smtClean="0"/>
              <a:t>Comté, Grappillon </a:t>
            </a:r>
            <a:r>
              <a:rPr lang="fr-FR" sz="1300" dirty="0"/>
              <a:t>de raisin Jeunes pousses </a:t>
            </a:r>
            <a:r>
              <a:rPr lang="fr-FR" sz="1300" dirty="0" smtClean="0"/>
              <a:t>d’épinards</a:t>
            </a:r>
            <a:endParaRPr lang="fr-FR" dirty="0" smtClean="0"/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Entremets </a:t>
            </a:r>
            <a:r>
              <a:rPr lang="fr-FR" sz="1300" dirty="0" err="1"/>
              <a:t>Fragola</a:t>
            </a:r>
            <a:r>
              <a:rPr lang="fr-FR" sz="1300" dirty="0"/>
              <a:t>, une sélection </a:t>
            </a:r>
            <a:r>
              <a:rPr lang="fr-FR" sz="1300" dirty="0" err="1"/>
              <a:t>Lenôtre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9BE1"/>
                </a:solidFill>
              </a:rPr>
              <a:t>Un </a:t>
            </a:r>
            <a:r>
              <a:rPr lang="fr-FR" b="1" dirty="0">
                <a:solidFill>
                  <a:srgbClr val="009BE1"/>
                </a:solidFill>
              </a:rPr>
              <a:t>repas exclusif </a:t>
            </a:r>
            <a:r>
              <a:rPr lang="fr-FR" dirty="0"/>
              <a:t>signé par la prestigieuse maison LENÔTRE</a:t>
            </a:r>
          </a:p>
        </p:txBody>
      </p:sp>
      <p:pic>
        <p:nvPicPr>
          <p:cNvPr id="8" name="Espace réservé pour une image  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</p:spTree>
    <p:extLst>
      <p:ext uri="{BB962C8B-B14F-4D97-AF65-F5344CB8AC3E}">
        <p14:creationId xmlns:p14="http://schemas.microsoft.com/office/powerpoint/2010/main" val="290137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MENUS A LA CARTE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11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2000" y="2571749"/>
            <a:ext cx="4680000" cy="2133601"/>
          </a:xfrm>
        </p:spPr>
        <p:txBody>
          <a:bodyPr/>
          <a:lstStyle/>
          <a:p>
            <a:pPr marL="188913" lvl="1" indent="0">
              <a:buNone/>
            </a:pPr>
            <a:r>
              <a:rPr lang="fr-FR" b="1" dirty="0">
                <a:solidFill>
                  <a:srgbClr val="009BE1"/>
                </a:solidFill>
              </a:rPr>
              <a:t>Entre 90 jours et 24 h avant votre départ</a:t>
            </a:r>
            <a:endParaRPr lang="en-US" b="1" dirty="0">
              <a:solidFill>
                <a:srgbClr val="009BE1"/>
              </a:solidFill>
            </a:endParaRPr>
          </a:p>
          <a:p>
            <a:pPr lvl="1"/>
            <a:r>
              <a:rPr lang="fr-FR" dirty="0" smtClean="0"/>
              <a:t>En ligne sur airfrance.com lors </a:t>
            </a:r>
            <a:r>
              <a:rPr lang="fr-FR" dirty="0"/>
              <a:t>de </a:t>
            </a:r>
            <a:r>
              <a:rPr lang="fr-FR" dirty="0" smtClean="0"/>
              <a:t>l’achat du billet via la rubrique « gérer vos réservations »</a:t>
            </a:r>
          </a:p>
          <a:p>
            <a:pPr lvl="1"/>
            <a:r>
              <a:rPr lang="fr-FR" dirty="0"/>
              <a:t>E</a:t>
            </a:r>
            <a:r>
              <a:rPr lang="fr-FR" dirty="0" smtClean="0"/>
              <a:t>n Vente Directe AF</a:t>
            </a:r>
          </a:p>
          <a:p>
            <a:pPr lvl="1"/>
            <a:endParaRPr lang="fr-FR" dirty="0"/>
          </a:p>
          <a:p>
            <a:pPr marL="180975">
              <a:spcBef>
                <a:spcPts val="300"/>
              </a:spcBef>
            </a:pPr>
            <a:r>
              <a:rPr lang="fr-FR" b="1" dirty="0" smtClean="0">
                <a:solidFill>
                  <a:srgbClr val="009BE1"/>
                </a:solidFill>
              </a:rPr>
              <a:t>Jusqu’à 24 heures avant le départ</a:t>
            </a:r>
          </a:p>
          <a:p>
            <a:pPr lvl="1"/>
            <a:r>
              <a:rPr lang="fr-FR" dirty="0" smtClean="0">
                <a:solidFill>
                  <a:srgbClr val="051039"/>
                </a:solidFill>
              </a:rPr>
              <a:t>Lors de l’enregistrement en ligne</a:t>
            </a:r>
          </a:p>
          <a:p>
            <a:pPr lvl="1"/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Comment les </a:t>
            </a:r>
            <a:r>
              <a:rPr lang="en-US" dirty="0" err="1" smtClean="0"/>
              <a:t>acheter</a:t>
            </a:r>
            <a:r>
              <a:rPr lang="en-US" dirty="0" smtClean="0"/>
              <a:t> ?</a:t>
            </a:r>
            <a:endParaRPr lang="en-US" dirty="0"/>
          </a:p>
        </p:txBody>
      </p:sp>
      <p:pic>
        <p:nvPicPr>
          <p:cNvPr id="19" name="Espace réservé pour une image  1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321" y="767807"/>
            <a:ext cx="2879357" cy="3420000"/>
          </a:xfrm>
        </p:spPr>
      </p:pic>
    </p:spTree>
    <p:extLst>
      <p:ext uri="{BB962C8B-B14F-4D97-AF65-F5344CB8AC3E}">
        <p14:creationId xmlns:p14="http://schemas.microsoft.com/office/powerpoint/2010/main" val="9973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 A LA CARTE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2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8913" lvl="1"/>
            <a:r>
              <a:rPr lang="fr-FR" dirty="0" smtClean="0">
                <a:solidFill>
                  <a:srgbClr val="051039"/>
                </a:solidFill>
              </a:rPr>
              <a:t>Pour les clients en </a:t>
            </a:r>
            <a:r>
              <a:rPr lang="fr-FR" b="1" dirty="0">
                <a:solidFill>
                  <a:srgbClr val="009BE1"/>
                </a:solidFill>
              </a:rPr>
              <a:t>Premium </a:t>
            </a:r>
            <a:r>
              <a:rPr lang="fr-FR" b="1" dirty="0" err="1">
                <a:solidFill>
                  <a:srgbClr val="009BE1"/>
                </a:solidFill>
              </a:rPr>
              <a:t>Economy</a:t>
            </a:r>
            <a:r>
              <a:rPr lang="fr-FR" b="1" dirty="0">
                <a:solidFill>
                  <a:srgbClr val="009BE1"/>
                </a:solidFill>
              </a:rPr>
              <a:t> </a:t>
            </a:r>
            <a:r>
              <a:rPr lang="fr-FR" b="1" dirty="0" smtClean="0">
                <a:solidFill>
                  <a:srgbClr val="009BE1"/>
                </a:solidFill>
              </a:rPr>
              <a:t>et </a:t>
            </a:r>
            <a:r>
              <a:rPr lang="fr-FR" b="1" dirty="0" err="1" smtClean="0">
                <a:solidFill>
                  <a:srgbClr val="009BE1"/>
                </a:solidFill>
              </a:rPr>
              <a:t>Economy</a:t>
            </a:r>
            <a:r>
              <a:rPr lang="fr-FR" b="1" dirty="0" smtClean="0">
                <a:solidFill>
                  <a:srgbClr val="009BE1"/>
                </a:solidFill>
              </a:rPr>
              <a:t> sur des vols Long-courriers</a:t>
            </a:r>
          </a:p>
          <a:p>
            <a:pPr marL="188913" lvl="1">
              <a:spcBef>
                <a:spcPts val="12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009BE1"/>
                </a:solidFill>
              </a:rPr>
              <a:t>Option payante </a:t>
            </a:r>
            <a:r>
              <a:rPr lang="fr-FR" dirty="0" smtClean="0"/>
              <a:t>proposée au </a:t>
            </a:r>
            <a:r>
              <a:rPr lang="fr-FR" dirty="0"/>
              <a:t>départ de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Paris* et des DOM (CAY, FDF, PTP, RUN)</a:t>
            </a:r>
          </a:p>
          <a:p>
            <a:pPr marL="17463" lvl="1" indent="0">
              <a:buNone/>
            </a:pPr>
            <a:r>
              <a:rPr lang="fr-FR" sz="1000" dirty="0" smtClean="0"/>
              <a:t>*</a:t>
            </a:r>
            <a:r>
              <a:rPr lang="fr-FR" sz="900" i="1" dirty="0"/>
              <a:t>Sauf </a:t>
            </a:r>
            <a:r>
              <a:rPr lang="fr-FR" sz="900" i="1" dirty="0" smtClean="0"/>
              <a:t> sur les vols vers DEL</a:t>
            </a:r>
            <a:r>
              <a:rPr lang="fr-FR" sz="900" i="1" dirty="0"/>
              <a:t>, BOM, BLR, YUL et YYZ et sur certains vols sur </a:t>
            </a:r>
            <a:r>
              <a:rPr lang="fr-FR" sz="900" i="1" dirty="0" smtClean="0"/>
              <a:t>lesquels </a:t>
            </a:r>
            <a:r>
              <a:rPr lang="fr-FR" sz="900" i="1" dirty="0"/>
              <a:t>des brunchs ou petit déjeuners chauds sont servis en prestation principale</a:t>
            </a:r>
          </a:p>
          <a:p>
            <a:pPr marL="17463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  <p:pic>
        <p:nvPicPr>
          <p:cNvPr id="7" name="Espace réservé pour une image  6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8" b="3058"/>
          <a:stretch/>
        </p:blipFill>
        <p:spPr/>
      </p:pic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9BE1"/>
                </a:solidFill>
              </a:rPr>
              <a:t>Un menu </a:t>
            </a:r>
            <a:r>
              <a:rPr lang="fr-FR" b="1" dirty="0" smtClean="0">
                <a:solidFill>
                  <a:srgbClr val="009BE1"/>
                </a:solidFill>
              </a:rPr>
              <a:t>payant</a:t>
            </a:r>
            <a:r>
              <a:rPr lang="en-US" b="1" dirty="0" smtClean="0">
                <a:solidFill>
                  <a:srgbClr val="009BE1"/>
                </a:solidFill>
              </a:rPr>
              <a:t> </a:t>
            </a:r>
            <a:r>
              <a:rPr lang="en-US" dirty="0" smtClean="0">
                <a:solidFill>
                  <a:srgbClr val="051039"/>
                </a:solidFill>
              </a:rPr>
              <a:t>en alternative du menu du jour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1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MENUS A LA CARTE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3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pic>
        <p:nvPicPr>
          <p:cNvPr id="8" name="Espace réservé du contenu 7"/>
          <p:cNvPicPr preferRelativeResize="0"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25" y="2384639"/>
            <a:ext cx="1620000" cy="1077969"/>
          </a:xfrm>
        </p:spPr>
      </p:pic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1239838" y="3812738"/>
            <a:ext cx="1619250" cy="720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sz="12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dirty="0"/>
              <a:t>À la Carte, </a:t>
            </a:r>
            <a:r>
              <a:rPr lang="fr-FR" b="1" dirty="0">
                <a:solidFill>
                  <a:srgbClr val="009BE1"/>
                </a:solidFill>
              </a:rPr>
              <a:t>selon vos envies </a:t>
            </a:r>
            <a:endParaRPr lang="en-US" b="1" dirty="0">
              <a:solidFill>
                <a:srgbClr val="009BE1"/>
              </a:solidFill>
            </a:endParaRPr>
          </a:p>
        </p:txBody>
      </p:sp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5318" y="2378935"/>
            <a:ext cx="1607865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texte 5"/>
          <p:cNvSpPr txBox="1">
            <a:spLocks/>
          </p:cNvSpPr>
          <p:nvPr/>
        </p:nvSpPr>
        <p:spPr>
          <a:xfrm>
            <a:off x="3173412" y="3812400"/>
            <a:ext cx="1625839" cy="720000"/>
          </a:xfrm>
          <a:prstGeom prst="rect">
            <a:avLst/>
          </a:prstGeom>
          <a:solidFill>
            <a:schemeClr val="accent2"/>
          </a:solidFill>
        </p:spPr>
        <p:txBody>
          <a:bodyPr vert="horz" lIns="180000" tIns="0" rIns="10800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SzPct val="115000"/>
              <a:buFontTx/>
              <a:buNone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60363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15000"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173038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 typeface="Arial" panose="020B0604020202020204" pitchFamily="34" charset="0"/>
              <a:buChar char="-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1338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Menu </a:t>
            </a:r>
            <a:r>
              <a:rPr lang="fr-FR" b="1" dirty="0" smtClean="0"/>
              <a:t>Océan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dirty="0" smtClean="0"/>
              <a:t>15 € </a:t>
            </a:r>
            <a:r>
              <a:rPr lang="fr-FR" sz="1200" dirty="0" smtClean="0"/>
              <a:t>ou</a:t>
            </a:r>
            <a:r>
              <a:rPr lang="en-US" sz="1200" dirty="0" smtClean="0"/>
              <a:t> 5000 Miles</a:t>
            </a:r>
            <a:endParaRPr lang="en-US" sz="1200" dirty="0"/>
          </a:p>
        </p:txBody>
      </p:sp>
      <p:pic>
        <p:nvPicPr>
          <p:cNvPr id="16" name="Espace réservé du contenu 9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918" y="2368247"/>
            <a:ext cx="1694311" cy="1078751"/>
          </a:xfrm>
          <a:prstGeom prst="rect">
            <a:avLst/>
          </a:prstGeom>
        </p:spPr>
      </p:pic>
      <p:sp>
        <p:nvSpPr>
          <p:cNvPr id="18" name="Espace réservé du texte 5"/>
          <p:cNvSpPr txBox="1">
            <a:spLocks/>
          </p:cNvSpPr>
          <p:nvPr/>
        </p:nvSpPr>
        <p:spPr>
          <a:xfrm>
            <a:off x="5083175" y="3812400"/>
            <a:ext cx="1756290" cy="720000"/>
          </a:xfrm>
          <a:prstGeom prst="rect">
            <a:avLst/>
          </a:prstGeom>
          <a:solidFill>
            <a:schemeClr val="accent2"/>
          </a:solidFill>
        </p:spPr>
        <p:txBody>
          <a:bodyPr vert="horz" lIns="180000" tIns="0" rIns="10800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SzPct val="115000"/>
              <a:buFontTx/>
              <a:buNone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60363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15000"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173038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 typeface="Arial" panose="020B0604020202020204" pitchFamily="34" charset="0"/>
              <a:buChar char="-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1338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Menu Tradition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dirty="0" smtClean="0"/>
              <a:t>18 € </a:t>
            </a:r>
            <a:r>
              <a:rPr lang="fr-FR" sz="1200" dirty="0" smtClean="0"/>
              <a:t>ou</a:t>
            </a:r>
            <a:r>
              <a:rPr lang="en-US" sz="1200" dirty="0" smtClean="0"/>
              <a:t> 6 000 Miles</a:t>
            </a:r>
            <a:endParaRPr lang="en-US" sz="1200" dirty="0"/>
          </a:p>
        </p:txBody>
      </p:sp>
      <p:sp>
        <p:nvSpPr>
          <p:cNvPr id="19" name="Espace réservé du texte 5"/>
          <p:cNvSpPr txBox="1">
            <a:spLocks/>
          </p:cNvSpPr>
          <p:nvPr/>
        </p:nvSpPr>
        <p:spPr>
          <a:xfrm>
            <a:off x="7018563" y="3812400"/>
            <a:ext cx="2077812" cy="720000"/>
          </a:xfrm>
          <a:prstGeom prst="rect">
            <a:avLst/>
          </a:prstGeom>
          <a:solidFill>
            <a:schemeClr val="accent2"/>
          </a:solidFill>
        </p:spPr>
        <p:txBody>
          <a:bodyPr vert="horz" lIns="180000" tIns="0" rIns="10800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SzPct val="115000"/>
              <a:buFontTx/>
              <a:buNone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60363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15000"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173038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 typeface="Arial" panose="020B0604020202020204" pitchFamily="34" charset="0"/>
              <a:buChar char="-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1338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Sélection</a:t>
            </a:r>
            <a:r>
              <a:rPr lang="en-US" b="1" dirty="0" smtClean="0"/>
              <a:t> Le</a:t>
            </a:r>
            <a:r>
              <a:rPr lang="fr-FR" b="1" dirty="0" smtClean="0"/>
              <a:t>nôtre</a:t>
            </a:r>
            <a:r>
              <a:rPr lang="en-US" b="1" dirty="0" smtClean="0"/>
              <a:t>*</a:t>
            </a:r>
            <a:br>
              <a:rPr lang="en-US" b="1" dirty="0" smtClean="0"/>
            </a:br>
            <a:r>
              <a:rPr lang="en-US" sz="1200" dirty="0" smtClean="0"/>
              <a:t>28 </a:t>
            </a:r>
            <a:r>
              <a:rPr lang="en-US" sz="1200" dirty="0"/>
              <a:t>€ </a:t>
            </a:r>
            <a:r>
              <a:rPr lang="fr-FR" sz="1200" dirty="0" smtClean="0"/>
              <a:t>ou</a:t>
            </a:r>
            <a:r>
              <a:rPr lang="en-US" sz="1200" dirty="0" smtClean="0"/>
              <a:t> </a:t>
            </a:r>
            <a:r>
              <a:rPr lang="en-US" sz="1200" dirty="0"/>
              <a:t>8 500 Miles</a:t>
            </a:r>
          </a:p>
        </p:txBody>
      </p:sp>
      <p:pic>
        <p:nvPicPr>
          <p:cNvPr id="20" name="Espace réservé du contenu 11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248" y="2367623"/>
            <a:ext cx="1623050" cy="1080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941756" y="4533448"/>
            <a:ext cx="183896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900" i="1" dirty="0" smtClean="0"/>
              <a:t>* au </a:t>
            </a:r>
            <a:r>
              <a:rPr lang="fr-FR" sz="900" i="1" dirty="0"/>
              <a:t>départ de Paris </a:t>
            </a:r>
            <a:r>
              <a:rPr lang="fr-FR" sz="900" i="1" dirty="0" smtClean="0"/>
              <a:t>uniquement</a:t>
            </a:r>
            <a:endParaRPr lang="en-US" sz="900" i="1" dirty="0"/>
          </a:p>
        </p:txBody>
      </p:sp>
      <p:sp>
        <p:nvSpPr>
          <p:cNvPr id="24" name="Espace réservé du texte 5"/>
          <p:cNvSpPr txBox="1">
            <a:spLocks/>
          </p:cNvSpPr>
          <p:nvPr/>
        </p:nvSpPr>
        <p:spPr>
          <a:xfrm>
            <a:off x="1239838" y="3815848"/>
            <a:ext cx="1619250" cy="720000"/>
          </a:xfrm>
          <a:prstGeom prst="rect">
            <a:avLst/>
          </a:prstGeom>
          <a:solidFill>
            <a:schemeClr val="accent2"/>
          </a:solidFill>
        </p:spPr>
        <p:txBody>
          <a:bodyPr vert="horz" lIns="180000" tIns="0" rIns="10800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SzPct val="115000"/>
              <a:buFontTx/>
              <a:buNone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60363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15000"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173038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 typeface="Arial" panose="020B0604020202020204" pitchFamily="34" charset="0"/>
              <a:buChar char="-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1338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15000"/>
              <a:buFontTx/>
              <a:buNone/>
              <a:tabLst/>
              <a:defRPr sz="1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Menu </a:t>
            </a:r>
            <a:r>
              <a:rPr lang="en-US" b="1" dirty="0"/>
              <a:t>Italia</a:t>
            </a:r>
            <a:br>
              <a:rPr lang="en-US" b="1" dirty="0"/>
            </a:br>
            <a:r>
              <a:rPr lang="en-US" sz="1200" dirty="0"/>
              <a:t>12 € </a:t>
            </a:r>
            <a:r>
              <a:rPr lang="fr-FR" sz="1200" dirty="0" smtClean="0"/>
              <a:t>ou</a:t>
            </a:r>
            <a:r>
              <a:rPr lang="en-US" sz="1200" dirty="0" smtClean="0"/>
              <a:t> </a:t>
            </a:r>
            <a:r>
              <a:rPr lang="en-US" sz="1200" dirty="0"/>
              <a:t>4000 Miles</a:t>
            </a:r>
          </a:p>
        </p:txBody>
      </p:sp>
    </p:spTree>
    <p:extLst>
      <p:ext uri="{BB962C8B-B14F-4D97-AF65-F5344CB8AC3E}">
        <p14:creationId xmlns:p14="http://schemas.microsoft.com/office/powerpoint/2010/main" val="37134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MENU ITALIA (ITML) </a:t>
            </a:r>
            <a:r>
              <a:rPr lang="en-US" dirty="0"/>
              <a:t>- Au </a:t>
            </a:r>
            <a:r>
              <a:rPr lang="fr-FR" dirty="0" smtClean="0"/>
              <a:t>départ</a:t>
            </a:r>
            <a:r>
              <a:rPr lang="en-US" dirty="0" smtClean="0"/>
              <a:t> </a:t>
            </a:r>
            <a:r>
              <a:rPr lang="en-US" dirty="0"/>
              <a:t>de Paris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4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1999" y="2571749"/>
            <a:ext cx="5029725" cy="2257426"/>
          </a:xfrm>
        </p:spPr>
        <p:txBody>
          <a:bodyPr/>
          <a:lstStyle/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 err="1"/>
              <a:t>I</a:t>
            </a:r>
            <a:r>
              <a:rPr lang="fr-FR" sz="1300" dirty="0" err="1" smtClean="0"/>
              <a:t>nvoltini</a:t>
            </a:r>
            <a:r>
              <a:rPr lang="fr-FR" sz="1300" dirty="0" smtClean="0"/>
              <a:t> </a:t>
            </a:r>
            <a:r>
              <a:rPr lang="fr-FR" sz="1300" dirty="0"/>
              <a:t>(roulé de jambon fumé italien au fromage</a:t>
            </a:r>
            <a:r>
              <a:rPr lang="fr-FR" sz="1300" dirty="0" smtClean="0"/>
              <a:t>), Artichauts </a:t>
            </a:r>
            <a:r>
              <a:rPr lang="fr-FR" sz="1300" dirty="0"/>
              <a:t>au basilic, </a:t>
            </a:r>
            <a:r>
              <a:rPr lang="fr-FR" sz="1300" dirty="0" smtClean="0"/>
              <a:t>Poivrons </a:t>
            </a:r>
            <a:r>
              <a:rPr lang="fr-FR" sz="1300" dirty="0"/>
              <a:t>rouges et jaunes sautés, </a:t>
            </a:r>
            <a:r>
              <a:rPr lang="fr-FR" sz="1300" dirty="0" smtClean="0"/>
              <a:t>aubergine </a:t>
            </a:r>
            <a:r>
              <a:rPr lang="fr-FR" sz="1300" dirty="0"/>
              <a:t>grillée, </a:t>
            </a:r>
            <a:r>
              <a:rPr lang="fr-FR" sz="1300" dirty="0" smtClean="0"/>
              <a:t>courgette </a:t>
            </a:r>
            <a:r>
              <a:rPr lang="fr-FR" sz="1300" dirty="0"/>
              <a:t>grillée, </a:t>
            </a:r>
            <a:r>
              <a:rPr lang="fr-FR" sz="1300" dirty="0" smtClean="0"/>
              <a:t>roquette</a:t>
            </a:r>
          </a:p>
          <a:p>
            <a:pPr lvl="1">
              <a:spcBef>
                <a:spcPts val="275"/>
              </a:spcBef>
            </a:pPr>
            <a:r>
              <a:rPr lang="fr-FR" sz="1400" b="1" dirty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Pâtes farcies au jambon cru et fromage, crème de Parmesan, brisures de brocolis</a:t>
            </a:r>
          </a:p>
          <a:p>
            <a:pPr lvl="1">
              <a:spcBef>
                <a:spcPts val="275"/>
              </a:spcBef>
            </a:pPr>
            <a:r>
              <a:rPr lang="fr-FR" sz="1400" b="1" dirty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 err="1" smtClean="0"/>
              <a:t>Fromage</a:t>
            </a:r>
            <a:r>
              <a:rPr lang="fr-FR" sz="1300" dirty="0" smtClean="0"/>
              <a:t> italien </a:t>
            </a:r>
            <a:r>
              <a:rPr lang="en-US" sz="1300" dirty="0" smtClean="0"/>
              <a:t>en </a:t>
            </a:r>
            <a:r>
              <a:rPr lang="en-US" sz="1300" dirty="0"/>
              <a:t>pot </a:t>
            </a:r>
            <a:r>
              <a:rPr lang="en-US" dirty="0"/>
              <a:t>	</a:t>
            </a:r>
            <a:endParaRPr lang="fr-FR" dirty="0" smtClean="0"/>
          </a:p>
          <a:p>
            <a:pPr lvl="1">
              <a:spcBef>
                <a:spcPts val="275"/>
              </a:spcBef>
            </a:pPr>
            <a:r>
              <a:rPr lang="fr-FR" sz="1400" b="1" dirty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 smtClean="0"/>
              <a:t>Tartelette</a:t>
            </a:r>
            <a:r>
              <a:rPr lang="en-US" sz="1300" dirty="0" smtClean="0"/>
              <a:t> </a:t>
            </a:r>
            <a:r>
              <a:rPr lang="en-US" sz="1300" dirty="0"/>
              <a:t>cappuccino </a:t>
            </a:r>
            <a:endParaRPr lang="fr-FR" dirty="0"/>
          </a:p>
        </p:txBody>
      </p:sp>
      <p:pic>
        <p:nvPicPr>
          <p:cNvPr id="9" name="Espace réservé pour une image 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dirty="0" smtClean="0"/>
              <a:t>Des </a:t>
            </a:r>
            <a:r>
              <a:rPr lang="fr-FR" dirty="0"/>
              <a:t>plats hauts en couleurs aux </a:t>
            </a:r>
            <a:r>
              <a:rPr lang="fr-FR" b="1" dirty="0">
                <a:solidFill>
                  <a:srgbClr val="009BE1"/>
                </a:solidFill>
              </a:rPr>
              <a:t>saveurs authentiques de l'Italie</a:t>
            </a:r>
            <a:endParaRPr lang="en-US" b="1" dirty="0">
              <a:solidFill>
                <a:srgbClr val="009B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4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MENU ITALIA (ITML) </a:t>
            </a:r>
            <a:r>
              <a:rPr lang="en-US" dirty="0"/>
              <a:t>- Au </a:t>
            </a:r>
            <a:r>
              <a:rPr lang="fr-FR" dirty="0" smtClean="0"/>
              <a:t>départ</a:t>
            </a:r>
            <a:r>
              <a:rPr lang="en-US" dirty="0" smtClean="0"/>
              <a:t> </a:t>
            </a:r>
            <a:r>
              <a:rPr lang="fr-FR" dirty="0"/>
              <a:t>de </a:t>
            </a:r>
            <a:r>
              <a:rPr lang="fr-FR" dirty="0" smtClean="0"/>
              <a:t>CAY, FDF, PTP, RUN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5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1999" y="2571749"/>
            <a:ext cx="5029725" cy="2257426"/>
          </a:xfrm>
        </p:spPr>
        <p:txBody>
          <a:bodyPr/>
          <a:lstStyle/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Jambon de Parme, tranche de Mozzarella, melon, jeunes pousses d’épinard, </a:t>
            </a:r>
            <a:r>
              <a:rPr lang="fr-FR" sz="1300" dirty="0" smtClean="0"/>
              <a:t>tomate séchée</a:t>
            </a:r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Lasagnes aux légumes et crevettes, </a:t>
            </a:r>
            <a:r>
              <a:rPr lang="fr-FR" sz="1300" dirty="0" smtClean="0"/>
              <a:t>concassée de </a:t>
            </a:r>
            <a:r>
              <a:rPr lang="fr-FR" sz="1300" dirty="0"/>
              <a:t>tomate </a:t>
            </a:r>
            <a:r>
              <a:rPr lang="fr-FR" sz="1300" dirty="0" smtClean="0"/>
              <a:t/>
            </a:r>
            <a:br>
              <a:rPr lang="fr-FR" sz="1300" dirty="0" smtClean="0"/>
            </a:br>
            <a:r>
              <a:rPr lang="fr-FR" sz="1300" dirty="0" smtClean="0"/>
              <a:t>au </a:t>
            </a:r>
            <a:r>
              <a:rPr lang="fr-FR" sz="1300" dirty="0"/>
              <a:t>basilic</a:t>
            </a:r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 err="1"/>
              <a:t>Palet</a:t>
            </a:r>
            <a:r>
              <a:rPr lang="en-US" sz="1300" dirty="0"/>
              <a:t> au citron</a:t>
            </a:r>
            <a:endParaRPr lang="fr-FR" sz="13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dirty="0"/>
              <a:t>Des plats hauts en couleurs </a:t>
            </a:r>
            <a:r>
              <a:rPr lang="fr-FR" dirty="0">
                <a:solidFill>
                  <a:srgbClr val="051039"/>
                </a:solidFill>
              </a:rPr>
              <a:t>aux</a:t>
            </a:r>
            <a:r>
              <a:rPr lang="fr-FR" b="1" dirty="0">
                <a:solidFill>
                  <a:srgbClr val="009BE1"/>
                </a:solidFill>
              </a:rPr>
              <a:t> saveurs authentiques de l'Italie</a:t>
            </a:r>
          </a:p>
        </p:txBody>
      </p:sp>
      <p:pic>
        <p:nvPicPr>
          <p:cNvPr id="8" name="Espace réservé pour une image  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</p:spTree>
    <p:extLst>
      <p:ext uri="{BB962C8B-B14F-4D97-AF65-F5344CB8AC3E}">
        <p14:creationId xmlns:p14="http://schemas.microsoft.com/office/powerpoint/2010/main" val="27627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MENU OCEAN (OCML) </a:t>
            </a:r>
            <a:r>
              <a:rPr lang="en-US" dirty="0"/>
              <a:t>- Au </a:t>
            </a:r>
            <a:r>
              <a:rPr lang="fr-FR" dirty="0"/>
              <a:t>départ</a:t>
            </a:r>
            <a:r>
              <a:rPr lang="en-US" dirty="0" smtClean="0"/>
              <a:t> </a:t>
            </a:r>
            <a:r>
              <a:rPr lang="en-US" dirty="0"/>
              <a:t>de Paris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6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1999" y="2571749"/>
            <a:ext cx="5029725" cy="2133601"/>
          </a:xfrm>
        </p:spPr>
        <p:txBody>
          <a:bodyPr/>
          <a:lstStyle/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Crevettes sautées au </a:t>
            </a:r>
            <a:r>
              <a:rPr lang="fr-FR" sz="1300" dirty="0" smtClean="0"/>
              <a:t>gingembre, Salade </a:t>
            </a:r>
            <a:r>
              <a:rPr lang="fr-FR" sz="1300" dirty="0"/>
              <a:t>de </a:t>
            </a:r>
            <a:r>
              <a:rPr lang="fr-FR" sz="1300" dirty="0" smtClean="0"/>
              <a:t>crudités aux achards jeunes </a:t>
            </a:r>
            <a:r>
              <a:rPr lang="fr-FR" sz="1300" dirty="0"/>
              <a:t>pousses d’épinards</a:t>
            </a:r>
            <a:endParaRPr lang="fr-FR" sz="1300" dirty="0" smtClean="0"/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Saumon sauce à </a:t>
            </a:r>
            <a:r>
              <a:rPr lang="fr-FR" sz="1300" dirty="0" smtClean="0"/>
              <a:t>l’oseille, Riz basmati, </a:t>
            </a:r>
            <a:r>
              <a:rPr lang="fr-FR" sz="1300" dirty="0"/>
              <a:t>Petits légumes (poireaux, tomates, oignons</a:t>
            </a:r>
            <a:r>
              <a:rPr lang="fr-FR" sz="1300" dirty="0" smtClean="0"/>
              <a:t>)</a:t>
            </a:r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/>
              <a:t>Camembert</a:t>
            </a:r>
            <a:r>
              <a:rPr lang="en-US" dirty="0"/>
              <a:t>	</a:t>
            </a:r>
            <a:endParaRPr lang="fr-FR" dirty="0" smtClean="0"/>
          </a:p>
          <a:p>
            <a:pPr lvl="1"/>
            <a:r>
              <a:rPr lang="fr-FR" sz="1400" b="1" dirty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 err="1"/>
              <a:t>Sablé</a:t>
            </a:r>
            <a:r>
              <a:rPr lang="en-US" sz="1300" dirty="0"/>
              <a:t> citron </a:t>
            </a:r>
            <a:r>
              <a:rPr lang="en-US" sz="1300" dirty="0" err="1" smtClean="0"/>
              <a:t>meringué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>
          <a:xfrm>
            <a:off x="1152099" y="1141331"/>
            <a:ext cx="4915325" cy="1067913"/>
          </a:xfrm>
        </p:spPr>
        <p:txBody>
          <a:bodyPr/>
          <a:lstStyle/>
          <a:p>
            <a:r>
              <a:rPr lang="fr-FR" dirty="0" smtClean="0"/>
              <a:t>Une </a:t>
            </a:r>
            <a:r>
              <a:rPr lang="fr-FR" dirty="0"/>
              <a:t>association subtile, fraîche et délicate de </a:t>
            </a:r>
            <a:r>
              <a:rPr lang="fr-FR" b="1" dirty="0">
                <a:solidFill>
                  <a:srgbClr val="009BE1"/>
                </a:solidFill>
              </a:rPr>
              <a:t>produits de la mer</a:t>
            </a:r>
          </a:p>
        </p:txBody>
      </p:sp>
      <p:pic>
        <p:nvPicPr>
          <p:cNvPr id="8" name="Espace réservé pour une image  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</p:spTree>
    <p:extLst>
      <p:ext uri="{BB962C8B-B14F-4D97-AF65-F5344CB8AC3E}">
        <p14:creationId xmlns:p14="http://schemas.microsoft.com/office/powerpoint/2010/main" val="7964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 MENU </a:t>
            </a:r>
            <a:r>
              <a:rPr lang="en-US" dirty="0" smtClean="0"/>
              <a:t>OCEAN (OCML) </a:t>
            </a:r>
            <a:r>
              <a:rPr lang="en-US" dirty="0"/>
              <a:t>- Au </a:t>
            </a:r>
            <a:r>
              <a:rPr lang="fr-FR" dirty="0"/>
              <a:t>départ</a:t>
            </a:r>
            <a:r>
              <a:rPr lang="en-US" dirty="0"/>
              <a:t> </a:t>
            </a:r>
            <a:r>
              <a:rPr lang="fr-FR" dirty="0"/>
              <a:t>de CAY, FDF, PTP, RUN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7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1999" y="2571749"/>
            <a:ext cx="5029725" cy="2133601"/>
          </a:xfrm>
        </p:spPr>
        <p:txBody>
          <a:bodyPr/>
          <a:lstStyle/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Tartare de Saint Jacques et crevettes, </a:t>
            </a:r>
            <a:r>
              <a:rPr lang="fr-FR" sz="1300" dirty="0" smtClean="0"/>
              <a:t>caviar d’aubergines</a:t>
            </a:r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Filet de vivaneau, sauce safran et coco, Riz aux légumes, </a:t>
            </a:r>
            <a:r>
              <a:rPr lang="fr-FR" sz="1300" dirty="0" smtClean="0"/>
              <a:t>brocolis</a:t>
            </a:r>
          </a:p>
          <a:p>
            <a:pPr lvl="1"/>
            <a:r>
              <a:rPr lang="fr-FR" sz="1400" b="1" dirty="0" smtClean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/>
              <a:t>Camembert</a:t>
            </a:r>
            <a:r>
              <a:rPr lang="en-US" dirty="0"/>
              <a:t>	</a:t>
            </a:r>
            <a:endParaRPr lang="fr-FR" dirty="0" smtClean="0"/>
          </a:p>
          <a:p>
            <a:pPr lvl="1"/>
            <a:r>
              <a:rPr lang="fr-FR" sz="1400" b="1" dirty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 err="1"/>
              <a:t>Palet</a:t>
            </a:r>
            <a:r>
              <a:rPr lang="en-US" sz="1300" dirty="0"/>
              <a:t> au citron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>
          <a:xfrm>
            <a:off x="1152099" y="1141331"/>
            <a:ext cx="4915325" cy="1067913"/>
          </a:xfrm>
        </p:spPr>
        <p:txBody>
          <a:bodyPr/>
          <a:lstStyle/>
          <a:p>
            <a:r>
              <a:rPr lang="fr-FR" dirty="0"/>
              <a:t>Une association subtile, fraîche et délicate de </a:t>
            </a:r>
            <a:r>
              <a:rPr lang="fr-FR" b="1" dirty="0">
                <a:solidFill>
                  <a:srgbClr val="009BE1"/>
                </a:solidFill>
              </a:rPr>
              <a:t>produits de la mer</a:t>
            </a:r>
          </a:p>
        </p:txBody>
      </p:sp>
      <p:pic>
        <p:nvPicPr>
          <p:cNvPr id="9" name="Espace réservé pour une image 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</p:spTree>
    <p:extLst>
      <p:ext uri="{BB962C8B-B14F-4D97-AF65-F5344CB8AC3E}">
        <p14:creationId xmlns:p14="http://schemas.microsoft.com/office/powerpoint/2010/main" val="34987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MENU TRADITION (TRML) - Au </a:t>
            </a:r>
            <a:r>
              <a:rPr lang="fr-FR" dirty="0"/>
              <a:t>départ </a:t>
            </a:r>
            <a:r>
              <a:rPr lang="en-US" dirty="0" smtClean="0"/>
              <a:t>de Paris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8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2000" y="2571749"/>
            <a:ext cx="4680000" cy="2143126"/>
          </a:xfrm>
        </p:spPr>
        <p:txBody>
          <a:bodyPr/>
          <a:lstStyle/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Terrine de foie </a:t>
            </a:r>
            <a:r>
              <a:rPr lang="fr-FR" sz="1300" dirty="0" smtClean="0"/>
              <a:t>gras, </a:t>
            </a:r>
            <a:r>
              <a:rPr lang="fr-FR" sz="1300" dirty="0"/>
              <a:t>Pain </a:t>
            </a:r>
            <a:r>
              <a:rPr lang="fr-FR" sz="1300" dirty="0" smtClean="0"/>
              <a:t>d’épices, Chutney </a:t>
            </a:r>
            <a:r>
              <a:rPr lang="fr-FR" sz="1300" dirty="0"/>
              <a:t>de </a:t>
            </a:r>
            <a:r>
              <a:rPr lang="fr-FR" sz="1300" dirty="0" smtClean="0"/>
              <a:t>figues sèches, </a:t>
            </a:r>
            <a:r>
              <a:rPr lang="fr-FR" sz="1300" dirty="0"/>
              <a:t>Jeunes pousses d’épinards</a:t>
            </a:r>
            <a:endParaRPr lang="fr-FR" sz="1300" dirty="0" smtClean="0"/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Blanquette de </a:t>
            </a:r>
            <a:r>
              <a:rPr lang="fr-FR" sz="1300" dirty="0" smtClean="0"/>
              <a:t>veau, Oignons </a:t>
            </a:r>
            <a:r>
              <a:rPr lang="fr-FR" sz="1300" dirty="0"/>
              <a:t>grelots glacés au </a:t>
            </a:r>
            <a:r>
              <a:rPr lang="fr-FR" sz="1300" dirty="0" smtClean="0"/>
              <a:t>thym,  Champignons, Riz basmati</a:t>
            </a:r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 smtClean="0"/>
              <a:t>Camembert, </a:t>
            </a:r>
            <a:r>
              <a:rPr lang="fr-FR" sz="1300" dirty="0" smtClean="0"/>
              <a:t>Grappillon</a:t>
            </a:r>
            <a:r>
              <a:rPr lang="en-US" sz="1300" dirty="0" smtClean="0"/>
              <a:t> </a:t>
            </a:r>
            <a:r>
              <a:rPr lang="en-US" sz="1300" dirty="0"/>
              <a:t>de </a:t>
            </a:r>
            <a:r>
              <a:rPr lang="en-US" sz="1300" dirty="0" smtClean="0"/>
              <a:t>raisin</a:t>
            </a:r>
            <a:r>
              <a:rPr lang="en-US" dirty="0"/>
              <a:t>	</a:t>
            </a:r>
            <a:endParaRPr lang="fr-FR" dirty="0" smtClean="0"/>
          </a:p>
          <a:p>
            <a:pPr lvl="1">
              <a:spcBef>
                <a:spcPts val="275"/>
              </a:spcBef>
            </a:pPr>
            <a:r>
              <a:rPr lang="fr-FR" sz="1400" b="1" dirty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 smtClean="0"/>
              <a:t>Gâteau Grand-Mère au chocolat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>
          <a:xfrm>
            <a:off x="1152099" y="1141331"/>
            <a:ext cx="4991525" cy="1067913"/>
          </a:xfrm>
        </p:spPr>
        <p:txBody>
          <a:bodyPr/>
          <a:lstStyle/>
          <a:p>
            <a:r>
              <a:rPr lang="fr-FR" dirty="0"/>
              <a:t>U</a:t>
            </a:r>
            <a:r>
              <a:rPr lang="fr-FR" dirty="0" smtClean="0"/>
              <a:t>n </a:t>
            </a:r>
            <a:r>
              <a:rPr lang="fr-FR" dirty="0"/>
              <a:t>voyage exquis </a:t>
            </a:r>
            <a:r>
              <a:rPr lang="fr-FR" b="1" dirty="0">
                <a:solidFill>
                  <a:srgbClr val="009BE1"/>
                </a:solidFill>
              </a:rPr>
              <a:t>au 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b="1" dirty="0" smtClean="0">
                <a:solidFill>
                  <a:srgbClr val="009BE1"/>
                </a:solidFill>
              </a:rPr>
              <a:t>cœur </a:t>
            </a:r>
            <a:r>
              <a:rPr lang="fr-FR" b="1" dirty="0">
                <a:solidFill>
                  <a:srgbClr val="009BE1"/>
                </a:solidFill>
              </a:rPr>
              <a:t>de la gastronomie française</a:t>
            </a:r>
          </a:p>
        </p:txBody>
      </p:sp>
      <p:pic>
        <p:nvPicPr>
          <p:cNvPr id="9" name="Espace réservé pour une image 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83" y="815432"/>
            <a:ext cx="2877433" cy="3420000"/>
          </a:xfrm>
        </p:spPr>
      </p:pic>
    </p:spTree>
    <p:extLst>
      <p:ext uri="{BB962C8B-B14F-4D97-AF65-F5344CB8AC3E}">
        <p14:creationId xmlns:p14="http://schemas.microsoft.com/office/powerpoint/2010/main" val="285878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MENU TRADITION (TRML) - </a:t>
            </a:r>
            <a:r>
              <a:rPr lang="fr-FR" dirty="0"/>
              <a:t>Au départ de CAY, FDF, PTP, RUN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845F-D869-4F49-897F-1C66C73A05ED}" type="slidenum">
              <a:rPr lang="fr-FR" noProof="0" smtClean="0"/>
              <a:pPr/>
              <a:t>9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MENUS A LA CARTE - OPTIONS PAYANTES</a:t>
            </a:r>
            <a:endParaRPr lang="fr-FR" noProof="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52000" y="2571749"/>
            <a:ext cx="4680000" cy="2066926"/>
          </a:xfrm>
        </p:spPr>
        <p:txBody>
          <a:bodyPr/>
          <a:lstStyle/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Entrée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Gésiers, salade, haricots verts, amandes, pignons, </a:t>
            </a:r>
            <a:r>
              <a:rPr lang="fr-FR" sz="1300" dirty="0" smtClean="0"/>
              <a:t/>
            </a:r>
            <a:br>
              <a:rPr lang="fr-FR" sz="1300" dirty="0" smtClean="0"/>
            </a:br>
            <a:r>
              <a:rPr lang="fr-FR" sz="1300" dirty="0" smtClean="0"/>
              <a:t>tomate </a:t>
            </a:r>
            <a:r>
              <a:rPr lang="fr-FR" sz="1300" dirty="0"/>
              <a:t>séchée</a:t>
            </a:r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Plat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Confit de canard, cèpes à la bordelaise, pommes de terre sautées</a:t>
            </a:r>
            <a:endParaRPr lang="fr-FR" sz="1300" dirty="0" smtClean="0"/>
          </a:p>
          <a:p>
            <a:pPr lvl="1">
              <a:spcBef>
                <a:spcPts val="275"/>
              </a:spcBef>
            </a:pPr>
            <a:r>
              <a:rPr lang="fr-FR" sz="1400" b="1" dirty="0" smtClean="0">
                <a:solidFill>
                  <a:srgbClr val="009BE1"/>
                </a:solidFill>
              </a:rPr>
              <a:t>Fromage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en-US" sz="1300" dirty="0" smtClean="0"/>
              <a:t>Camembert, </a:t>
            </a:r>
            <a:r>
              <a:rPr lang="fr-FR" sz="1300" dirty="0" smtClean="0"/>
              <a:t>Grapillon</a:t>
            </a:r>
            <a:r>
              <a:rPr lang="en-US" sz="1300" dirty="0" smtClean="0"/>
              <a:t> </a:t>
            </a:r>
            <a:r>
              <a:rPr lang="en-US" sz="1300" dirty="0"/>
              <a:t>de raisin</a:t>
            </a:r>
            <a:r>
              <a:rPr lang="en-US" dirty="0"/>
              <a:t>	</a:t>
            </a:r>
            <a:endParaRPr lang="fr-FR" dirty="0" smtClean="0"/>
          </a:p>
          <a:p>
            <a:pPr lvl="1">
              <a:spcBef>
                <a:spcPts val="275"/>
              </a:spcBef>
            </a:pPr>
            <a:r>
              <a:rPr lang="fr-FR" sz="1400" b="1" dirty="0">
                <a:solidFill>
                  <a:srgbClr val="009BE1"/>
                </a:solidFill>
              </a:rPr>
              <a:t>Dessert</a:t>
            </a:r>
            <a:r>
              <a:rPr lang="fr-FR" b="1" dirty="0" smtClean="0">
                <a:solidFill>
                  <a:srgbClr val="009BE1"/>
                </a:solidFill>
              </a:rPr>
              <a:t/>
            </a:r>
            <a:br>
              <a:rPr lang="fr-FR" b="1" dirty="0" smtClean="0">
                <a:solidFill>
                  <a:srgbClr val="009BE1"/>
                </a:solidFill>
              </a:rPr>
            </a:br>
            <a:r>
              <a:rPr lang="fr-FR" sz="1300" dirty="0"/>
              <a:t>Gâteau Opéra</a:t>
            </a:r>
            <a:endParaRPr lang="fr-FR" dirty="0"/>
          </a:p>
        </p:txBody>
      </p:sp>
      <p:pic>
        <p:nvPicPr>
          <p:cNvPr id="8" name="Espace réservé pour une image  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" b="47"/>
          <a:stretch>
            <a:fillRect/>
          </a:stretch>
        </p:blipFill>
        <p:spPr/>
      </p:pic>
      <p:sp>
        <p:nvSpPr>
          <p:cNvPr id="6" name="Sous-titr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dirty="0"/>
              <a:t>Un voyage exquis </a:t>
            </a:r>
            <a:r>
              <a:rPr lang="fr-FR" b="1" dirty="0">
                <a:solidFill>
                  <a:srgbClr val="009BE1"/>
                </a:solidFill>
              </a:rPr>
              <a:t>au </a:t>
            </a:r>
            <a:br>
              <a:rPr lang="fr-FR" b="1" dirty="0">
                <a:solidFill>
                  <a:srgbClr val="009BE1"/>
                </a:solidFill>
              </a:rPr>
            </a:br>
            <a:r>
              <a:rPr lang="fr-FR" b="1" dirty="0">
                <a:solidFill>
                  <a:srgbClr val="009BE1"/>
                </a:solidFill>
              </a:rPr>
              <a:t>cœur de la gastronomie française</a:t>
            </a:r>
          </a:p>
        </p:txBody>
      </p:sp>
    </p:spTree>
    <p:extLst>
      <p:ext uri="{BB962C8B-B14F-4D97-AF65-F5344CB8AC3E}">
        <p14:creationId xmlns:p14="http://schemas.microsoft.com/office/powerpoint/2010/main" val="78439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KL">
  <a:themeElements>
    <a:clrScheme name="AFKL">
      <a:dk1>
        <a:srgbClr val="051039"/>
      </a:dk1>
      <a:lt1>
        <a:srgbClr val="FFFFFF"/>
      </a:lt1>
      <a:dk2>
        <a:srgbClr val="051039"/>
      </a:dk2>
      <a:lt2>
        <a:srgbClr val="FFFFFF"/>
      </a:lt2>
      <a:accent1>
        <a:srgbClr val="009BE1"/>
      </a:accent1>
      <a:accent2>
        <a:srgbClr val="92C9EB"/>
      </a:accent2>
      <a:accent3>
        <a:srgbClr val="B1B1B1"/>
      </a:accent3>
      <a:accent4>
        <a:srgbClr val="FF0000"/>
      </a:accent4>
      <a:accent5>
        <a:srgbClr val="051039"/>
      </a:accent5>
      <a:accent6>
        <a:srgbClr val="0099FF"/>
      </a:accent6>
      <a:hlink>
        <a:srgbClr val="051039"/>
      </a:hlink>
      <a:folHlink>
        <a:srgbClr val="0099FF"/>
      </a:folHlink>
    </a:clrScheme>
    <a:fontScheme name="AFK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witch LOGOS">
  <a:themeElements>
    <a:clrScheme name="AFKL">
      <a:dk1>
        <a:srgbClr val="051039"/>
      </a:dk1>
      <a:lt1>
        <a:srgbClr val="FFFFFF"/>
      </a:lt1>
      <a:dk2>
        <a:srgbClr val="051039"/>
      </a:dk2>
      <a:lt2>
        <a:srgbClr val="FFFFFF"/>
      </a:lt2>
      <a:accent1>
        <a:srgbClr val="009BE1"/>
      </a:accent1>
      <a:accent2>
        <a:srgbClr val="92C9EB"/>
      </a:accent2>
      <a:accent3>
        <a:srgbClr val="B1B1B1"/>
      </a:accent3>
      <a:accent4>
        <a:srgbClr val="FF0000"/>
      </a:accent4>
      <a:accent5>
        <a:srgbClr val="051039"/>
      </a:accent5>
      <a:accent6>
        <a:srgbClr val="0099FF"/>
      </a:accent6>
      <a:hlink>
        <a:srgbClr val="051039"/>
      </a:hlink>
      <a:folHlink>
        <a:srgbClr val="0099FF"/>
      </a:folHlink>
    </a:clrScheme>
    <a:fontScheme name="AFK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F only">
  <a:themeElements>
    <a:clrScheme name="AFKL">
      <a:dk1>
        <a:srgbClr val="051039"/>
      </a:dk1>
      <a:lt1>
        <a:srgbClr val="FFFFFF"/>
      </a:lt1>
      <a:dk2>
        <a:srgbClr val="051039"/>
      </a:dk2>
      <a:lt2>
        <a:srgbClr val="FFFFFF"/>
      </a:lt2>
      <a:accent1>
        <a:srgbClr val="009BE1"/>
      </a:accent1>
      <a:accent2>
        <a:srgbClr val="92C9EB"/>
      </a:accent2>
      <a:accent3>
        <a:srgbClr val="B1B1B1"/>
      </a:accent3>
      <a:accent4>
        <a:srgbClr val="FF0000"/>
      </a:accent4>
      <a:accent5>
        <a:srgbClr val="051039"/>
      </a:accent5>
      <a:accent6>
        <a:srgbClr val="0099FF"/>
      </a:accent6>
      <a:hlink>
        <a:srgbClr val="051039"/>
      </a:hlink>
      <a:folHlink>
        <a:srgbClr val="0099FF"/>
      </a:folHlink>
    </a:clrScheme>
    <a:fontScheme name="AFK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LM only">
  <a:themeElements>
    <a:clrScheme name="AFKL">
      <a:dk1>
        <a:srgbClr val="051039"/>
      </a:dk1>
      <a:lt1>
        <a:srgbClr val="FFFFFF"/>
      </a:lt1>
      <a:dk2>
        <a:srgbClr val="051039"/>
      </a:dk2>
      <a:lt2>
        <a:srgbClr val="FFFFFF"/>
      </a:lt2>
      <a:accent1>
        <a:srgbClr val="009BE1"/>
      </a:accent1>
      <a:accent2>
        <a:srgbClr val="92C9EB"/>
      </a:accent2>
      <a:accent3>
        <a:srgbClr val="B1B1B1"/>
      </a:accent3>
      <a:accent4>
        <a:srgbClr val="FF0000"/>
      </a:accent4>
      <a:accent5>
        <a:srgbClr val="051039"/>
      </a:accent5>
      <a:accent6>
        <a:srgbClr val="0099FF"/>
      </a:accent6>
      <a:hlink>
        <a:srgbClr val="051039"/>
      </a:hlink>
      <a:folHlink>
        <a:srgbClr val="0099FF"/>
      </a:folHlink>
    </a:clrScheme>
    <a:fontScheme name="AFK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1708</TotalTime>
  <Words>358</Words>
  <Application>Microsoft Office PowerPoint</Application>
  <PresentationFormat>Affichage à l'écran (16:9)</PresentationFormat>
  <Paragraphs>91</Paragraphs>
  <Slides>11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AFKL</vt:lpstr>
      <vt:lpstr>Switch LOGOS</vt:lpstr>
      <vt:lpstr>AF only</vt:lpstr>
      <vt:lpstr>KLM only</vt:lpstr>
      <vt:lpstr>Présentation PowerPoint</vt:lpstr>
      <vt:lpstr>MENUS A LA CARTE</vt:lpstr>
      <vt:lpstr>MENUS A LA CARTE</vt:lpstr>
      <vt:lpstr>LE MENU ITALIA (ITML) - Au départ de Paris</vt:lpstr>
      <vt:lpstr>LE MENU ITALIA (ITML) - Au départ de CAY, FDF, PTP, RUN</vt:lpstr>
      <vt:lpstr>LE MENU OCEAN (OCML) - Au départ de Paris</vt:lpstr>
      <vt:lpstr>LE MENU OCEAN (OCML) - Au départ de CAY, FDF, PTP, RUN</vt:lpstr>
      <vt:lpstr>LE MENU TRADITION (TRML) - Au départ de Paris</vt:lpstr>
      <vt:lpstr>LE MENU TRADITION (TRML) - Au départ de CAY, FDF, PTP, RUN</vt:lpstr>
      <vt:lpstr>LA SELECTION LENÔTRE (SIML) - Au départ de Paris uniquement</vt:lpstr>
      <vt:lpstr>MENUS A LA CARTE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Bernadette Paitier</dc:creator>
  <cp:lastModifiedBy>FRESNAYE Angélique</cp:lastModifiedBy>
  <cp:revision>243</cp:revision>
  <cp:lastPrinted>2015-04-30T09:19:54Z</cp:lastPrinted>
  <dcterms:created xsi:type="dcterms:W3CDTF">2015-02-11T13:36:08Z</dcterms:created>
  <dcterms:modified xsi:type="dcterms:W3CDTF">2015-06-30T15:18:17Z</dcterms:modified>
</cp:coreProperties>
</file>