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3" r:id="rId9"/>
    <p:sldId id="264" r:id="rId10"/>
    <p:sldId id="265" r:id="rId11"/>
    <p:sldId id="286" r:id="rId12"/>
    <p:sldId id="266" r:id="rId13"/>
    <p:sldId id="262" r:id="rId14"/>
    <p:sldId id="279" r:id="rId15"/>
    <p:sldId id="267" r:id="rId16"/>
    <p:sldId id="272" r:id="rId17"/>
    <p:sldId id="275" r:id="rId18"/>
    <p:sldId id="285" r:id="rId19"/>
    <p:sldId id="276" r:id="rId20"/>
    <p:sldId id="277" r:id="rId21"/>
    <p:sldId id="280" r:id="rId22"/>
    <p:sldId id="278" r:id="rId23"/>
    <p:sldId id="269" r:id="rId24"/>
    <p:sldId id="273" r:id="rId25"/>
    <p:sldId id="281" r:id="rId26"/>
    <p:sldId id="282" r:id="rId27"/>
    <p:sldId id="270" r:id="rId28"/>
    <p:sldId id="274" r:id="rId29"/>
    <p:sldId id="283" r:id="rId30"/>
    <p:sldId id="284" r:id="rId31"/>
    <p:sldId id="271" r:id="rId3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07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79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9251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133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7475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240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053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54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97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64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811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44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45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22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69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52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E5445-7EB1-4847-9292-2BD7E8DCACA4}" type="datetimeFigureOut">
              <a:rPr lang="fr-FR" smtClean="0"/>
              <a:t>19/06/2015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E3B50AA-B968-4E01-A68C-0EB9E948DF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72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600" dirty="0" smtClean="0"/>
              <a:t>Introduction à la Préparation Mentale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Personnaliser sa Préparation Mentale au Tennis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49572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Allégorie de la voiture de course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70589" y="1541124"/>
            <a:ext cx="9234023" cy="486995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Une voiture de </a:t>
            </a:r>
            <a:r>
              <a:rPr lang="fr-FR" dirty="0" err="1" smtClean="0"/>
              <a:t>Rally</a:t>
            </a:r>
            <a:r>
              <a:rPr lang="fr-FR" dirty="0" smtClean="0"/>
              <a:t> devant accomplir une performance</a:t>
            </a:r>
          </a:p>
          <a:p>
            <a:pPr lvl="1"/>
            <a:r>
              <a:rPr lang="fr-FR" dirty="0" smtClean="0"/>
              <a:t>A son bord, un pilote et un copilote</a:t>
            </a:r>
            <a:endParaRPr lang="fr-FR" dirty="0"/>
          </a:p>
          <a:p>
            <a:r>
              <a:rPr lang="fr-FR" dirty="0" smtClean="0"/>
              <a:t>La voiture représente notre corps</a:t>
            </a:r>
          </a:p>
          <a:p>
            <a:pPr lvl="1"/>
            <a:r>
              <a:rPr lang="fr-FR" dirty="0" smtClean="0"/>
              <a:t>C’est une mécanique complexe au service du pilote</a:t>
            </a:r>
          </a:p>
          <a:p>
            <a:r>
              <a:rPr lang="fr-FR" dirty="0" smtClean="0"/>
              <a:t>Le pilote est l’Inconscient</a:t>
            </a:r>
          </a:p>
          <a:p>
            <a:pPr lvl="1"/>
            <a:r>
              <a:rPr lang="fr-FR" dirty="0" smtClean="0"/>
              <a:t>C’est un génie pouvant être en osmose avec la voiture et le monde</a:t>
            </a:r>
          </a:p>
          <a:p>
            <a:pPr lvl="1"/>
            <a:r>
              <a:rPr lang="fr-FR" dirty="0" smtClean="0"/>
              <a:t>Il dispose de ressources et d’un potentiel difficilement estimable voire infini</a:t>
            </a:r>
          </a:p>
          <a:p>
            <a:r>
              <a:rPr lang="fr-FR" dirty="0" smtClean="0"/>
              <a:t>Le copilote est la conscience</a:t>
            </a:r>
          </a:p>
          <a:p>
            <a:pPr lvl="1"/>
            <a:r>
              <a:rPr lang="fr-FR" dirty="0" smtClean="0"/>
              <a:t>Il influence le pilote</a:t>
            </a:r>
          </a:p>
          <a:p>
            <a:pPr lvl="1"/>
            <a:r>
              <a:rPr lang="fr-FR" dirty="0" smtClean="0"/>
              <a:t>Il lui donne l’objectif en prenant en compte les tendances du pilote (son vécu par exemple)</a:t>
            </a:r>
          </a:p>
          <a:p>
            <a:pPr lvl="1"/>
            <a:r>
              <a:rPr lang="fr-FR" dirty="0" smtClean="0"/>
              <a:t>Il le canalise vers l’objectif</a:t>
            </a:r>
          </a:p>
          <a:p>
            <a:pPr lvl="1"/>
            <a:r>
              <a:rPr lang="fr-FR" dirty="0" smtClean="0"/>
              <a:t>Il le stimule vers l’objectif</a:t>
            </a:r>
          </a:p>
          <a:p>
            <a:pPr lvl="1"/>
            <a:r>
              <a:rPr lang="fr-FR" dirty="0" smtClean="0"/>
              <a:t>Il lui permet d’exprimer son potentiel</a:t>
            </a:r>
          </a:p>
          <a:p>
            <a:pPr lvl="3"/>
            <a:r>
              <a:rPr lang="fr-FR" sz="1900" b="1" dirty="0" smtClean="0"/>
              <a:t>C’EST LE LACHER-PRISE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3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574535"/>
            <a:ext cx="8915400" cy="5721069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La conscience ne peut jouer le rôle de l’inconscient</a:t>
            </a:r>
          </a:p>
          <a:p>
            <a:pPr lvl="1"/>
            <a:r>
              <a:rPr lang="fr-FR" dirty="0"/>
              <a:t>Pour marcher d’un point A à un point B à 2 mètres de distance, il faudrait penser </a:t>
            </a:r>
          </a:p>
          <a:p>
            <a:pPr lvl="2"/>
            <a:r>
              <a:rPr lang="fr-FR" dirty="0"/>
              <a:t>Se déséquilibrer vers l’avant</a:t>
            </a:r>
          </a:p>
          <a:p>
            <a:pPr lvl="2"/>
            <a:r>
              <a:rPr lang="fr-FR" dirty="0"/>
              <a:t>Balancer avec les bras</a:t>
            </a:r>
          </a:p>
          <a:p>
            <a:pPr lvl="2"/>
            <a:r>
              <a:rPr lang="fr-FR" dirty="0"/>
              <a:t>Poser le talons</a:t>
            </a:r>
          </a:p>
          <a:p>
            <a:pPr lvl="2"/>
            <a:r>
              <a:rPr lang="fr-FR" dirty="0"/>
              <a:t>Stabiliser avec l’</a:t>
            </a:r>
            <a:r>
              <a:rPr lang="fr-FR" dirty="0" err="1"/>
              <a:t>arète</a:t>
            </a:r>
            <a:r>
              <a:rPr lang="fr-FR" dirty="0"/>
              <a:t> du pied, ect…</a:t>
            </a:r>
          </a:p>
          <a:p>
            <a:pPr lvl="1"/>
            <a:r>
              <a:rPr lang="fr-FR" dirty="0" smtClean="0"/>
              <a:t>Trop d’actions complexes que l’on ne peut mettre en œuvre avec notre conscience</a:t>
            </a:r>
          </a:p>
          <a:p>
            <a:pPr lvl="1"/>
            <a:r>
              <a:rPr lang="fr-FR" dirty="0" smtClean="0"/>
              <a:t>C’est notre inconscient instinctif qui gère cette mécanique</a:t>
            </a:r>
          </a:p>
          <a:p>
            <a:r>
              <a:rPr lang="fr-FR" dirty="0" smtClean="0"/>
              <a:t>Notre conscient peut diagnostiquer un problème</a:t>
            </a:r>
          </a:p>
          <a:p>
            <a:pPr lvl="1"/>
            <a:r>
              <a:rPr lang="fr-FR" dirty="0" smtClean="0"/>
              <a:t>Ex: Mise à niveau en coup droit pour lifter</a:t>
            </a:r>
          </a:p>
          <a:p>
            <a:pPr lvl="1"/>
            <a:r>
              <a:rPr lang="fr-FR" dirty="0" smtClean="0"/>
              <a:t>Il reprogramme/reconditionne l’inconscient pendant l’entrainement</a:t>
            </a:r>
          </a:p>
          <a:p>
            <a:pPr lvl="2"/>
            <a:r>
              <a:rPr lang="fr-FR" dirty="0" smtClean="0"/>
              <a:t>Sensibilisation/répétition/automatisation</a:t>
            </a:r>
            <a:endParaRPr lang="fr-FR" dirty="0"/>
          </a:p>
          <a:p>
            <a:pPr lvl="1"/>
            <a:r>
              <a:rPr lang="fr-FR" dirty="0" smtClean="0"/>
              <a:t>Le geste automatisé, le conscient doit ensuite stimuler l’inconscient pour que celui-ci effectue la nouvelle acquisition dans les meilleurs conditions</a:t>
            </a:r>
          </a:p>
          <a:p>
            <a:pPr lvl="2"/>
            <a:r>
              <a:rPr lang="fr-FR" dirty="0" smtClean="0"/>
              <a:t>Avec intensité</a:t>
            </a:r>
          </a:p>
          <a:p>
            <a:pPr lvl="2"/>
            <a:r>
              <a:rPr lang="fr-FR" dirty="0" smtClean="0"/>
              <a:t>Concentré sur l’acte ou la globalité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3436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9168"/>
          </a:xfrm>
        </p:spPr>
        <p:txBody>
          <a:bodyPr/>
          <a:lstStyle/>
          <a:p>
            <a:r>
              <a:rPr lang="fr-FR" b="1" dirty="0" smtClean="0"/>
              <a:t>La polarité du mental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643865"/>
            <a:ext cx="8915400" cy="4602823"/>
          </a:xfrm>
        </p:spPr>
        <p:txBody>
          <a:bodyPr>
            <a:normAutofit/>
          </a:bodyPr>
          <a:lstStyle/>
          <a:p>
            <a:r>
              <a:rPr lang="fr-FR" dirty="0" smtClean="0"/>
              <a:t>Cercle vicieux ou Cercle vertueux, à nous de choisir!!</a:t>
            </a:r>
          </a:p>
          <a:p>
            <a:r>
              <a:rPr lang="fr-FR" dirty="0" smtClean="0"/>
              <a:t>La vie influence notre polarité</a:t>
            </a:r>
          </a:p>
          <a:p>
            <a:pPr lvl="1"/>
            <a:r>
              <a:rPr lang="fr-FR" dirty="0" smtClean="0"/>
              <a:t>Si je ne prends pas le contrôle de cette polarité, je serais victime de la vie</a:t>
            </a:r>
          </a:p>
          <a:p>
            <a:pPr lvl="1"/>
            <a:r>
              <a:rPr lang="fr-FR" dirty="0" smtClean="0"/>
              <a:t>Si je prends le contrôle de cette polarité, je serais maître de moi-même</a:t>
            </a:r>
          </a:p>
          <a:p>
            <a:r>
              <a:rPr lang="fr-FR" dirty="0" smtClean="0"/>
              <a:t>Le positif élargit ma conscience</a:t>
            </a:r>
          </a:p>
          <a:p>
            <a:pPr lvl="1"/>
            <a:r>
              <a:rPr lang="fr-FR" dirty="0" smtClean="0"/>
              <a:t>Ma capacité à produire de l’énergie augmente</a:t>
            </a:r>
          </a:p>
          <a:p>
            <a:pPr lvl="1"/>
            <a:r>
              <a:rPr lang="fr-FR" dirty="0"/>
              <a:t>M</a:t>
            </a:r>
            <a:r>
              <a:rPr lang="fr-FR" dirty="0" smtClean="0"/>
              <a:t>a </a:t>
            </a:r>
            <a:r>
              <a:rPr lang="fr-FR" dirty="0" smtClean="0"/>
              <a:t>lucidité et ma capacité à concentrer mon énergie augmente</a:t>
            </a:r>
          </a:p>
          <a:p>
            <a:r>
              <a:rPr lang="fr-FR" dirty="0" smtClean="0"/>
              <a:t>Le Négatif rétrécit ma conscience</a:t>
            </a:r>
          </a:p>
          <a:p>
            <a:pPr lvl="1"/>
            <a:r>
              <a:rPr lang="fr-FR" dirty="0" smtClean="0"/>
              <a:t>Il me soumet à mes instincts et mes pulsions</a:t>
            </a:r>
          </a:p>
          <a:p>
            <a:pPr lvl="1"/>
            <a:r>
              <a:rPr lang="fr-FR" dirty="0" smtClean="0"/>
              <a:t>Il exacerbe mon égo et mes émotions</a:t>
            </a:r>
          </a:p>
          <a:p>
            <a:r>
              <a:rPr lang="fr-FR" dirty="0" smtClean="0"/>
              <a:t>A moi de choisir, de prendre le contrôle, de m’assumer</a:t>
            </a:r>
          </a:p>
          <a:p>
            <a:pPr lvl="1"/>
            <a:r>
              <a:rPr lang="fr-FR" dirty="0" smtClean="0"/>
              <a:t>Je veux être un faucheur dans la tempête ou un soleil rayonnant la vie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051" y="668070"/>
            <a:ext cx="2954773" cy="63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52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9212" y="389441"/>
            <a:ext cx="8911687" cy="1280890"/>
          </a:xfrm>
        </p:spPr>
        <p:txBody>
          <a:bodyPr/>
          <a:lstStyle/>
          <a:p>
            <a:r>
              <a:rPr lang="fr-FR" b="1" dirty="0" smtClean="0"/>
              <a:t>L’égo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270449"/>
            <a:ext cx="8915400" cy="5276008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Le Voile Illusoire</a:t>
            </a:r>
          </a:p>
          <a:p>
            <a:pPr lvl="1"/>
            <a:r>
              <a:rPr lang="fr-FR" dirty="0" smtClean="0"/>
              <a:t>Il conditionne notre lucidité</a:t>
            </a:r>
          </a:p>
          <a:p>
            <a:pPr lvl="1"/>
            <a:r>
              <a:rPr lang="fr-FR" dirty="0" smtClean="0"/>
              <a:t>Il déforme la réalité, il la rend plus </a:t>
            </a:r>
            <a:r>
              <a:rPr lang="fr-FR" dirty="0" smtClean="0"/>
              <a:t>subjective</a:t>
            </a:r>
          </a:p>
          <a:p>
            <a:r>
              <a:rPr lang="fr-FR" dirty="0" smtClean="0"/>
              <a:t>On </a:t>
            </a:r>
            <a:r>
              <a:rPr lang="fr-FR" dirty="0" smtClean="0"/>
              <a:t>se définit souvent par notre égo</a:t>
            </a:r>
          </a:p>
          <a:p>
            <a:pPr lvl="1"/>
            <a:r>
              <a:rPr lang="fr-FR" dirty="0" smtClean="0"/>
              <a:t>En tant qu’individu spécifique</a:t>
            </a:r>
          </a:p>
          <a:p>
            <a:pPr lvl="1"/>
            <a:r>
              <a:rPr lang="fr-FR" dirty="0" smtClean="0"/>
              <a:t>Et non en tant qu’Homme, ce qui n’est déjà pas une notion bien maîtrisée</a:t>
            </a:r>
          </a:p>
          <a:p>
            <a:r>
              <a:rPr lang="fr-FR" dirty="0" smtClean="0"/>
              <a:t>Il suit ses propres règles</a:t>
            </a:r>
          </a:p>
          <a:p>
            <a:pPr lvl="1"/>
            <a:r>
              <a:rPr lang="fr-FR" dirty="0" smtClean="0"/>
              <a:t>Irrationnel du point de vue d’autrui</a:t>
            </a:r>
          </a:p>
          <a:p>
            <a:pPr lvl="1"/>
            <a:r>
              <a:rPr lang="fr-FR" dirty="0" smtClean="0"/>
              <a:t>Il se manifeste souvent par l’émotionnel</a:t>
            </a:r>
          </a:p>
          <a:p>
            <a:pPr lvl="1"/>
            <a:r>
              <a:rPr lang="fr-FR" dirty="0" smtClean="0"/>
              <a:t>Il devient normal d’être émotionnel</a:t>
            </a:r>
          </a:p>
          <a:p>
            <a:pPr lvl="2"/>
            <a:r>
              <a:rPr lang="fr-FR" dirty="0" smtClean="0"/>
              <a:t>Tristesse, colère, euphorie, surexcitation</a:t>
            </a:r>
            <a:endParaRPr lang="fr-FR" dirty="0"/>
          </a:p>
          <a:p>
            <a:r>
              <a:rPr lang="fr-FR" dirty="0" smtClean="0"/>
              <a:t>Si l’égo nous domine, aucun cadre ne peut être fixé</a:t>
            </a:r>
          </a:p>
          <a:p>
            <a:pPr lvl="1"/>
            <a:r>
              <a:rPr lang="fr-FR" dirty="0" smtClean="0"/>
              <a:t>Instabilité sur tous les plans</a:t>
            </a:r>
          </a:p>
          <a:p>
            <a:pPr lvl="2"/>
            <a:r>
              <a:rPr lang="fr-FR" dirty="0" smtClean="0"/>
              <a:t>Professionnel/social/développement personnel ect…</a:t>
            </a:r>
          </a:p>
          <a:p>
            <a:pPr lvl="1"/>
            <a:r>
              <a:rPr lang="fr-FR" dirty="0"/>
              <a:t>Il tentera de donner raison à notre esprit</a:t>
            </a:r>
          </a:p>
          <a:p>
            <a:pPr lvl="1"/>
            <a:r>
              <a:rPr lang="fr-FR" dirty="0"/>
              <a:t>Déni de réalité</a:t>
            </a:r>
          </a:p>
          <a:p>
            <a:pPr lvl="1"/>
            <a:r>
              <a:rPr lang="fr-FR" dirty="0"/>
              <a:t>Il exacerbe les pulsions</a:t>
            </a:r>
          </a:p>
          <a:p>
            <a:r>
              <a:rPr lang="fr-FR" dirty="0" smtClean="0"/>
              <a:t>Cependant</a:t>
            </a:r>
            <a:r>
              <a:rPr lang="fr-FR" dirty="0" smtClean="0"/>
              <a:t>, c’est une source d’énergie pour l’être</a:t>
            </a:r>
          </a:p>
          <a:p>
            <a:pPr lvl="1"/>
            <a:r>
              <a:rPr lang="fr-FR" dirty="0" smtClean="0"/>
              <a:t>Il ne faut donc pas le supprimer mais le sublimer</a:t>
            </a:r>
          </a:p>
          <a:p>
            <a:pPr lvl="1"/>
            <a:r>
              <a:rPr lang="fr-FR" dirty="0" smtClean="0"/>
              <a:t>Choisir la réalité qu’il nous </a:t>
            </a:r>
            <a:r>
              <a:rPr lang="fr-FR" dirty="0" smtClean="0"/>
              <a:t>projette, la définir selon notre justesse</a:t>
            </a:r>
            <a:endParaRPr lang="fr-FR" dirty="0" smtClean="0"/>
          </a:p>
          <a:p>
            <a:pPr lvl="1"/>
            <a:r>
              <a:rPr lang="fr-FR" dirty="0" smtClean="0"/>
              <a:t>Si la conscience est un œil, l’égo est le verre correcteur, à nous de bien régler la correction</a:t>
            </a:r>
            <a:endParaRPr lang="fr-FR" dirty="0"/>
          </a:p>
          <a:p>
            <a:pPr lvl="1"/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86" y="3899337"/>
            <a:ext cx="2705913" cy="22910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513" y="813081"/>
            <a:ext cx="3430386" cy="2205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5638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63822" y="1170648"/>
            <a:ext cx="8915400" cy="21632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6000" b="1" u="sng" dirty="0" smtClean="0"/>
              <a:t>LES TROIS PILIERS DE LA PREPARATION MENTALE</a:t>
            </a:r>
            <a:endParaRPr lang="fr-FR" sz="6000" b="1" u="sng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866" y="3835623"/>
            <a:ext cx="2225311" cy="222531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77935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u="sng" dirty="0" smtClean="0"/>
              <a:t>LA RESILIENCE</a:t>
            </a:r>
            <a:endParaRPr lang="fr-FR" sz="40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431587"/>
          </a:xfrm>
        </p:spPr>
        <p:txBody>
          <a:bodyPr>
            <a:normAutofit/>
          </a:bodyPr>
          <a:lstStyle/>
          <a:p>
            <a:r>
              <a:rPr lang="fr-FR" dirty="0" smtClean="0"/>
              <a:t>Capacité pour un être à revenir à un état initial après une altération</a:t>
            </a:r>
          </a:p>
          <a:p>
            <a:endParaRPr lang="fr-FR" dirty="0" smtClean="0"/>
          </a:p>
          <a:p>
            <a:r>
              <a:rPr lang="fr-FR" dirty="0"/>
              <a:t>Il est nécessaire de se construire sur une base solide </a:t>
            </a:r>
          </a:p>
          <a:p>
            <a:pPr lvl="1"/>
            <a:r>
              <a:rPr lang="fr-FR" dirty="0"/>
              <a:t>C’est par cette base que l’on doit se définir en tant que joueur et en tant qu’Homme</a:t>
            </a:r>
          </a:p>
          <a:p>
            <a:r>
              <a:rPr lang="fr-FR" dirty="0" smtClean="0"/>
              <a:t>Plus </a:t>
            </a:r>
            <a:r>
              <a:rPr lang="fr-FR" dirty="0"/>
              <a:t>cette base sera large et profonde dans notre mental</a:t>
            </a:r>
          </a:p>
          <a:p>
            <a:pPr lvl="1"/>
            <a:r>
              <a:rPr lang="fr-FR" dirty="0"/>
              <a:t>Plus il sera aisé d’y revenir après une altération</a:t>
            </a:r>
          </a:p>
          <a:p>
            <a:pPr lvl="1"/>
            <a:r>
              <a:rPr lang="fr-FR" dirty="0"/>
              <a:t>Moins les altérations seront </a:t>
            </a:r>
            <a:r>
              <a:rPr lang="fr-FR" dirty="0" smtClean="0"/>
              <a:t>importantes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Permet de dépasser ses doutes et peurs</a:t>
            </a:r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312" y="4592484"/>
            <a:ext cx="3562349" cy="18960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75567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436970"/>
            <a:ext cx="8915400" cy="610139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fr-FR" sz="2600" b="1" u="sng" dirty="0" smtClean="0"/>
              <a:t>Développer sa Résilience</a:t>
            </a:r>
          </a:p>
          <a:p>
            <a:r>
              <a:rPr lang="fr-FR" u="sng" dirty="0" smtClean="0"/>
              <a:t>Travail </a:t>
            </a:r>
            <a:r>
              <a:rPr lang="fr-FR" u="sng" dirty="0"/>
              <a:t>de la conscience</a:t>
            </a:r>
          </a:p>
          <a:p>
            <a:pPr lvl="1"/>
            <a:r>
              <a:rPr lang="fr-FR" dirty="0"/>
              <a:t>Introspection = Faire l’état des </a:t>
            </a:r>
            <a:r>
              <a:rPr lang="fr-FR" dirty="0" smtClean="0"/>
              <a:t>lieux, connaissance de soi</a:t>
            </a:r>
            <a:endParaRPr lang="fr-FR" dirty="0"/>
          </a:p>
          <a:p>
            <a:pPr lvl="2"/>
            <a:r>
              <a:rPr lang="fr-FR" dirty="0"/>
              <a:t>Se connaître intérieurement </a:t>
            </a:r>
          </a:p>
          <a:p>
            <a:pPr lvl="2"/>
            <a:r>
              <a:rPr lang="fr-FR" dirty="0"/>
              <a:t>Avoir conscience de ses forces et </a:t>
            </a:r>
            <a:r>
              <a:rPr lang="fr-FR" dirty="0" smtClean="0"/>
              <a:t>qualités</a:t>
            </a:r>
            <a:endParaRPr lang="fr-FR" dirty="0"/>
          </a:p>
          <a:p>
            <a:pPr lvl="2"/>
            <a:r>
              <a:rPr lang="fr-FR" dirty="0"/>
              <a:t>Savoir d’où on vient, on l’on est, et où l’on va</a:t>
            </a:r>
          </a:p>
          <a:p>
            <a:pPr lvl="2"/>
            <a:r>
              <a:rPr lang="fr-FR" sz="2100" b="1" u="sng" dirty="0"/>
              <a:t>Choisir des objectifs sincères et </a:t>
            </a:r>
            <a:r>
              <a:rPr lang="fr-FR" sz="2100" b="1" u="sng" dirty="0" smtClean="0"/>
              <a:t>cohérents +++++++</a:t>
            </a:r>
          </a:p>
          <a:p>
            <a:pPr lvl="1"/>
            <a:r>
              <a:rPr lang="fr-FR" dirty="0" smtClean="0"/>
              <a:t>Proprioception, connaissance de son corps</a:t>
            </a:r>
          </a:p>
          <a:p>
            <a:r>
              <a:rPr lang="fr-FR" dirty="0" smtClean="0"/>
              <a:t>Travail </a:t>
            </a:r>
            <a:r>
              <a:rPr lang="fr-FR" dirty="0" smtClean="0"/>
              <a:t>de la mémorisation</a:t>
            </a:r>
          </a:p>
          <a:p>
            <a:pPr lvl="1"/>
            <a:r>
              <a:rPr lang="fr-FR" dirty="0" smtClean="0"/>
              <a:t>Apprendre à apprendre</a:t>
            </a:r>
          </a:p>
          <a:p>
            <a:pPr lvl="1"/>
            <a:r>
              <a:rPr lang="fr-FR" dirty="0" smtClean="0"/>
              <a:t>Conditionnement (travail de la conscience)</a:t>
            </a:r>
          </a:p>
          <a:p>
            <a:r>
              <a:rPr lang="fr-FR" dirty="0" smtClean="0"/>
              <a:t>Construction</a:t>
            </a:r>
            <a:endParaRPr lang="fr-FR" dirty="0"/>
          </a:p>
          <a:p>
            <a:pPr lvl="1"/>
            <a:r>
              <a:rPr lang="fr-FR" dirty="0"/>
              <a:t>Valeurs </a:t>
            </a:r>
            <a:r>
              <a:rPr lang="fr-FR" dirty="0" smtClean="0"/>
              <a:t>morales, ligne de </a:t>
            </a:r>
            <a:r>
              <a:rPr lang="fr-FR" dirty="0" smtClean="0"/>
              <a:t>conduite (confiance en soi)</a:t>
            </a:r>
            <a:endParaRPr lang="fr-FR" dirty="0" smtClean="0"/>
          </a:p>
          <a:p>
            <a:pPr lvl="1"/>
            <a:r>
              <a:rPr lang="fr-FR" dirty="0" smtClean="0"/>
              <a:t>Acceptation et remise en </a:t>
            </a:r>
            <a:r>
              <a:rPr lang="fr-FR" dirty="0" smtClean="0"/>
              <a:t>cause</a:t>
            </a:r>
          </a:p>
          <a:p>
            <a:pPr lvl="1"/>
            <a:r>
              <a:rPr lang="fr-FR" dirty="0" smtClean="0"/>
              <a:t>Nécessité d’être sincère et juste avec soi-même (en dépit de l’égo qui peut nous tromper)</a:t>
            </a:r>
            <a:endParaRPr lang="fr-FR" dirty="0"/>
          </a:p>
          <a:p>
            <a:pPr lvl="1"/>
            <a:r>
              <a:rPr lang="fr-FR" dirty="0" smtClean="0"/>
              <a:t>Convictions, s’engager, faire des choix à assumer</a:t>
            </a:r>
            <a:endParaRPr lang="fr-FR" dirty="0"/>
          </a:p>
          <a:p>
            <a:pPr lvl="1"/>
            <a:r>
              <a:rPr lang="fr-FR" dirty="0"/>
              <a:t>Tendre vers des notions infinies tel que le dépassement de </a:t>
            </a:r>
            <a:r>
              <a:rPr lang="fr-FR" dirty="0" smtClean="0"/>
              <a:t>soi afin de ne jamais être limité et avoir toujours des perspectives </a:t>
            </a:r>
            <a:r>
              <a:rPr lang="fr-FR" dirty="0" smtClean="0"/>
              <a:t>d’évolution (confiance en soi)</a:t>
            </a:r>
            <a:endParaRPr lang="fr-FR" dirty="0" smtClean="0"/>
          </a:p>
          <a:p>
            <a:pPr lvl="1"/>
            <a:r>
              <a:rPr lang="fr-FR" dirty="0" smtClean="0"/>
              <a:t>Rigueur et persévérance</a:t>
            </a:r>
            <a:endParaRPr lang="fr-FR" dirty="0"/>
          </a:p>
          <a:p>
            <a:endParaRPr lang="fr-FR" b="1" dirty="0" smtClean="0"/>
          </a:p>
          <a:p>
            <a:r>
              <a:rPr lang="fr-FR" b="1" dirty="0" smtClean="0"/>
              <a:t>Une </a:t>
            </a:r>
            <a:r>
              <a:rPr lang="fr-FR" b="1" dirty="0"/>
              <a:t>bonne Résilience = Jeu plus stable</a:t>
            </a:r>
          </a:p>
          <a:p>
            <a:r>
              <a:rPr lang="fr-FR" b="1" dirty="0"/>
              <a:t>Jeu plus stable = Meilleure concentration sur la performance (dépassement de soi)</a:t>
            </a:r>
          </a:p>
          <a:p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8278" y="1168963"/>
            <a:ext cx="2226334" cy="277186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96858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29561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Les outils pédagogiques (non-exhaustif)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497027"/>
            <a:ext cx="8915400" cy="4960417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Le principe est de provoquer une altération dans le jeu du joueur afin de l’amener à s’adapter</a:t>
            </a:r>
          </a:p>
          <a:p>
            <a:pPr lvl="1"/>
            <a:r>
              <a:rPr lang="fr-FR" dirty="0"/>
              <a:t>L’entraineur peut le gêner durant un point en lançant une balle ou en lui parlant</a:t>
            </a:r>
          </a:p>
          <a:p>
            <a:pPr lvl="1"/>
            <a:r>
              <a:rPr lang="fr-FR" dirty="0"/>
              <a:t>Changement de raquette à un moment important, donner une raquette inconnue au joueur</a:t>
            </a:r>
          </a:p>
          <a:p>
            <a:pPr lvl="1"/>
            <a:r>
              <a:rPr lang="fr-FR" dirty="0"/>
              <a:t>Interdiction d’utiliser un coup habituel, par ex le revers à plat</a:t>
            </a:r>
          </a:p>
          <a:p>
            <a:pPr lvl="1"/>
            <a:r>
              <a:rPr lang="fr-FR" dirty="0" smtClean="0"/>
              <a:t>Démarrer </a:t>
            </a:r>
            <a:r>
              <a:rPr lang="fr-FR" dirty="0"/>
              <a:t>un jeu à 0-30</a:t>
            </a:r>
          </a:p>
          <a:p>
            <a:r>
              <a:rPr lang="fr-FR" dirty="0" smtClean="0"/>
              <a:t>Donner les moyens à court terme au joueur pour qu’il puisse garder un jeu stable</a:t>
            </a:r>
          </a:p>
          <a:p>
            <a:pPr lvl="1"/>
            <a:r>
              <a:rPr lang="fr-FR" dirty="0" smtClean="0"/>
              <a:t>Le Rituel, avant un match, avant un point, sur le banc, après un match ou un point</a:t>
            </a:r>
          </a:p>
          <a:p>
            <a:r>
              <a:rPr lang="fr-FR" dirty="0" smtClean="0"/>
              <a:t>Le rituel doit être régulier et doit induire un comportement, un état d’esprit</a:t>
            </a:r>
          </a:p>
          <a:p>
            <a:pPr lvl="1"/>
            <a:r>
              <a:rPr lang="fr-FR" dirty="0" smtClean="0"/>
              <a:t>Regarder son cordage entre chaque point</a:t>
            </a:r>
          </a:p>
          <a:p>
            <a:pPr lvl="1"/>
            <a:r>
              <a:rPr lang="fr-FR" dirty="0" smtClean="0"/>
              <a:t>Le P.R.O de Ronan Lafaix</a:t>
            </a:r>
          </a:p>
          <a:p>
            <a:pPr lvl="1"/>
            <a:r>
              <a:rPr lang="fr-FR" dirty="0" smtClean="0"/>
              <a:t>Faire rebondir 3 fois la balle avant de servir</a:t>
            </a:r>
          </a:p>
          <a:p>
            <a:pPr lvl="1"/>
            <a:r>
              <a:rPr lang="fr-FR" dirty="0" smtClean="0"/>
              <a:t>A chacun de personnaliser son rituel</a:t>
            </a:r>
          </a:p>
          <a:p>
            <a:pPr lvl="1"/>
            <a:r>
              <a:rPr lang="fr-FR" dirty="0" smtClean="0"/>
              <a:t>Il est fortement conseillé de répertorier ses rituels sur feuille afin de le rendre plus concret</a:t>
            </a:r>
          </a:p>
        </p:txBody>
      </p:sp>
    </p:spTree>
    <p:extLst>
      <p:ext uri="{BB962C8B-B14F-4D97-AF65-F5344CB8AC3E}">
        <p14:creationId xmlns:p14="http://schemas.microsoft.com/office/powerpoint/2010/main" val="1741150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817296"/>
            <a:ext cx="8915400" cy="563205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Proprioception</a:t>
            </a:r>
          </a:p>
          <a:p>
            <a:pPr lvl="1"/>
            <a:r>
              <a:rPr lang="fr-FR" dirty="0" smtClean="0"/>
              <a:t>Sur le banc avant de jouer, se mettre dans un état méditatif (explications plus bas)</a:t>
            </a:r>
          </a:p>
          <a:p>
            <a:pPr lvl="1"/>
            <a:r>
              <a:rPr lang="fr-FR" dirty="0" smtClean="0"/>
              <a:t>Ressentir pendant 2-3min une partie de son corps (pied, main, bras, genou, ect…)</a:t>
            </a:r>
          </a:p>
          <a:p>
            <a:pPr lvl="1"/>
            <a:r>
              <a:rPr lang="fr-FR" dirty="0" smtClean="0"/>
              <a:t>Jouer en continuant de ressentir cette partie du corps</a:t>
            </a:r>
          </a:p>
          <a:p>
            <a:pPr lvl="1"/>
            <a:r>
              <a:rPr lang="fr-FR" dirty="0" smtClean="0"/>
              <a:t>Jouer pieds nus</a:t>
            </a:r>
          </a:p>
          <a:p>
            <a:pPr lvl="1"/>
            <a:r>
              <a:rPr lang="fr-FR" dirty="0" smtClean="0"/>
              <a:t>Jouer avec des gants</a:t>
            </a:r>
          </a:p>
          <a:p>
            <a:r>
              <a:rPr lang="fr-FR" dirty="0"/>
              <a:t>Imposer une contrainte tactique obligeant le joueur à s’adapter</a:t>
            </a:r>
          </a:p>
          <a:p>
            <a:r>
              <a:rPr lang="fr-FR" dirty="0"/>
              <a:t>Miroir: échanges sur terrain de simple</a:t>
            </a:r>
          </a:p>
          <a:p>
            <a:pPr lvl="1"/>
            <a:r>
              <a:rPr lang="fr-FR" dirty="0"/>
              <a:t>Un joueur varie les effets ou les zones</a:t>
            </a:r>
          </a:p>
          <a:p>
            <a:pPr lvl="1"/>
            <a:r>
              <a:rPr lang="fr-FR" dirty="0"/>
              <a:t>L’autre doit reproduire les mêmes effets ou toucher les mêmes zones</a:t>
            </a:r>
          </a:p>
          <a:p>
            <a:r>
              <a:rPr lang="fr-FR" dirty="0" smtClean="0"/>
              <a:t>Dans un état méditatif</a:t>
            </a:r>
          </a:p>
          <a:p>
            <a:pPr lvl="1"/>
            <a:r>
              <a:rPr lang="fr-FR" dirty="0" smtClean="0"/>
              <a:t>Jouer un match mentalement</a:t>
            </a:r>
          </a:p>
          <a:p>
            <a:pPr lvl="1"/>
            <a:r>
              <a:rPr lang="fr-FR" dirty="0" smtClean="0"/>
              <a:t>Imaginer ses coups</a:t>
            </a:r>
          </a:p>
          <a:p>
            <a:pPr lvl="1"/>
            <a:r>
              <a:rPr lang="fr-FR" dirty="0" smtClean="0"/>
              <a:t>Les moments forts du match</a:t>
            </a:r>
          </a:p>
          <a:p>
            <a:pPr lvl="1"/>
            <a:r>
              <a:rPr lang="fr-FR" dirty="0" smtClean="0"/>
              <a:t>Les sensations</a:t>
            </a:r>
          </a:p>
          <a:p>
            <a:pPr lvl="1"/>
            <a:r>
              <a:rPr lang="fr-FR" dirty="0" smtClean="0"/>
              <a:t>Les sentiments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6654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582626"/>
            <a:ext cx="8915400" cy="5907185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Dissociation entre l’esprit le corps, entre l’intention et la réalisation, </a:t>
            </a:r>
            <a:r>
              <a:rPr lang="fr-FR" dirty="0" err="1" smtClean="0"/>
              <a:t>lacher</a:t>
            </a:r>
            <a:r>
              <a:rPr lang="fr-FR" dirty="0" smtClean="0"/>
              <a:t>-prise</a:t>
            </a:r>
          </a:p>
          <a:p>
            <a:pPr lvl="1"/>
            <a:r>
              <a:rPr lang="fr-FR" dirty="0" smtClean="0"/>
              <a:t>Frapper fort/souffler doucement</a:t>
            </a:r>
          </a:p>
          <a:p>
            <a:pPr lvl="1"/>
            <a:r>
              <a:rPr lang="fr-FR" dirty="0" smtClean="0"/>
              <a:t>Frapper avec une forte intention en gardant un visage neutre</a:t>
            </a:r>
          </a:p>
          <a:p>
            <a:pPr lvl="1"/>
            <a:r>
              <a:rPr lang="fr-FR" dirty="0" smtClean="0"/>
              <a:t>Réaliser des schémas de jeu en jouant à rythme très réduit mais avec la plus grande application</a:t>
            </a:r>
          </a:p>
          <a:p>
            <a:pPr lvl="1"/>
            <a:r>
              <a:rPr lang="fr-FR" dirty="0" smtClean="0"/>
              <a:t>Fermer les yeux après la frappe</a:t>
            </a:r>
          </a:p>
          <a:p>
            <a:r>
              <a:rPr lang="fr-FR" dirty="0" smtClean="0"/>
              <a:t>Le </a:t>
            </a:r>
            <a:r>
              <a:rPr lang="fr-FR" dirty="0"/>
              <a:t>travail sur le long terme</a:t>
            </a:r>
          </a:p>
          <a:p>
            <a:pPr lvl="1"/>
            <a:r>
              <a:rPr lang="fr-FR" dirty="0"/>
              <a:t>La résilience comprend notre vie dans sa globalité, à savoir</a:t>
            </a:r>
          </a:p>
          <a:p>
            <a:pPr lvl="2"/>
            <a:r>
              <a:rPr lang="fr-FR" dirty="0"/>
              <a:t>Son rythme</a:t>
            </a:r>
          </a:p>
          <a:p>
            <a:pPr lvl="2"/>
            <a:r>
              <a:rPr lang="fr-FR" dirty="0"/>
              <a:t>Les habitudes</a:t>
            </a:r>
          </a:p>
          <a:p>
            <a:pPr lvl="2"/>
            <a:r>
              <a:rPr lang="fr-FR" dirty="0"/>
              <a:t>Les choix</a:t>
            </a:r>
          </a:p>
          <a:p>
            <a:pPr lvl="2"/>
            <a:r>
              <a:rPr lang="fr-FR" dirty="0"/>
              <a:t>Le </a:t>
            </a:r>
            <a:r>
              <a:rPr lang="fr-FR" dirty="0" smtClean="0"/>
              <a:t>tempérament</a:t>
            </a:r>
            <a:endParaRPr lang="fr-FR" dirty="0"/>
          </a:p>
          <a:p>
            <a:pPr lvl="2"/>
            <a:r>
              <a:rPr lang="fr-FR" dirty="0"/>
              <a:t>Les réactions</a:t>
            </a:r>
          </a:p>
          <a:p>
            <a:r>
              <a:rPr lang="fr-FR" dirty="0" smtClean="0"/>
              <a:t>Si je veux être performant sur le terrain, je dois axer ma vie petit à petit sur la performance</a:t>
            </a:r>
          </a:p>
          <a:p>
            <a:pPr lvl="1"/>
            <a:r>
              <a:rPr lang="fr-FR" dirty="0" smtClean="0"/>
              <a:t>Intégrer des rituels réguliers</a:t>
            </a:r>
          </a:p>
          <a:p>
            <a:pPr lvl="2"/>
            <a:r>
              <a:rPr lang="fr-FR" dirty="0"/>
              <a:t>S</a:t>
            </a:r>
            <a:r>
              <a:rPr lang="fr-FR" dirty="0" smtClean="0"/>
              <a:t>e faire un compliment tous les matins devant la glace </a:t>
            </a:r>
            <a:r>
              <a:rPr lang="fr-FR" dirty="0"/>
              <a:t>(polarité)</a:t>
            </a:r>
          </a:p>
          <a:p>
            <a:pPr lvl="2"/>
            <a:r>
              <a:rPr lang="fr-FR" dirty="0" smtClean="0"/>
              <a:t>Se masser tous les jours une partie du corps (</a:t>
            </a:r>
            <a:r>
              <a:rPr lang="fr-FR" dirty="0"/>
              <a:t>polarité)</a:t>
            </a:r>
          </a:p>
          <a:p>
            <a:pPr lvl="2"/>
            <a:r>
              <a:rPr lang="fr-FR" dirty="0" smtClean="0"/>
              <a:t>Créer quelque chose une fois par mois (poème, prose, dessin, invention, ect…)</a:t>
            </a:r>
          </a:p>
          <a:p>
            <a:pPr lvl="2"/>
            <a:r>
              <a:rPr lang="fr-FR" dirty="0" smtClean="0"/>
              <a:t>Dire une fois par jour à un proche qu’on l’aime (polarité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Pensez au nouveau coup appris</a:t>
            </a:r>
          </a:p>
          <a:p>
            <a:pPr lvl="2"/>
            <a:r>
              <a:rPr lang="fr-FR" dirty="0" smtClean="0"/>
              <a:t>Méditer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6937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b="1" u="sng" dirty="0" smtClean="0"/>
              <a:t>SOMMAIRE</a:t>
            </a:r>
            <a:endParaRPr lang="fr-FR" sz="44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La Structure de notre Mental</a:t>
            </a:r>
          </a:p>
          <a:p>
            <a:endParaRPr lang="fr-FR" sz="2400" dirty="0"/>
          </a:p>
          <a:p>
            <a:r>
              <a:rPr lang="fr-FR" sz="2400" dirty="0" smtClean="0"/>
              <a:t>La Résilience</a:t>
            </a:r>
          </a:p>
          <a:p>
            <a:endParaRPr lang="fr-FR" sz="2400" dirty="0"/>
          </a:p>
          <a:p>
            <a:r>
              <a:rPr lang="fr-FR" sz="2400" dirty="0" smtClean="0"/>
              <a:t>Le flux Energétique</a:t>
            </a:r>
          </a:p>
          <a:p>
            <a:endParaRPr lang="fr-FR" sz="2400" dirty="0"/>
          </a:p>
          <a:p>
            <a:r>
              <a:rPr lang="fr-FR" sz="2400" dirty="0" smtClean="0"/>
              <a:t>La concentration Energétique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22219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40548"/>
          </a:xfrm>
        </p:spPr>
        <p:txBody>
          <a:bodyPr/>
          <a:lstStyle/>
          <a:p>
            <a:r>
              <a:rPr lang="fr-FR" b="1" dirty="0" smtClean="0"/>
              <a:t>La méditation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408013"/>
            <a:ext cx="8915400" cy="5146535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Selon certaines cultures, religions et moi-même la base de la préparation mentale</a:t>
            </a:r>
          </a:p>
          <a:p>
            <a:pPr lvl="1"/>
            <a:r>
              <a:rPr lang="fr-FR" dirty="0"/>
              <a:t>Elle développe les trois piliers de la PM</a:t>
            </a:r>
          </a:p>
          <a:p>
            <a:pPr lvl="1"/>
            <a:r>
              <a:rPr lang="fr-FR" dirty="0"/>
              <a:t>Elle s’intègre essentiellement sur le long terme avec une régularité quotidienne</a:t>
            </a:r>
          </a:p>
          <a:p>
            <a:endParaRPr lang="fr-FR" dirty="0"/>
          </a:p>
          <a:p>
            <a:r>
              <a:rPr lang="fr-FR" dirty="0"/>
              <a:t>La méditation permet</a:t>
            </a:r>
          </a:p>
          <a:p>
            <a:pPr lvl="1"/>
            <a:r>
              <a:rPr lang="fr-FR" dirty="0"/>
              <a:t>De ne plus être soumis à son égo mais de le soumettre</a:t>
            </a:r>
          </a:p>
          <a:p>
            <a:pPr lvl="1"/>
            <a:r>
              <a:rPr lang="fr-FR" dirty="0" smtClean="0"/>
              <a:t>De se relaxer mentalement et physiquement</a:t>
            </a:r>
          </a:p>
          <a:p>
            <a:pPr lvl="1"/>
            <a:r>
              <a:rPr lang="fr-FR" dirty="0" smtClean="0"/>
              <a:t>De maîtriser son état d’esprit</a:t>
            </a:r>
          </a:p>
          <a:p>
            <a:pPr lvl="2"/>
            <a:r>
              <a:rPr lang="fr-FR" dirty="0" smtClean="0"/>
              <a:t>Joyeux, calme, ect…</a:t>
            </a:r>
          </a:p>
          <a:p>
            <a:pPr lvl="1"/>
            <a:r>
              <a:rPr lang="fr-FR" dirty="0" smtClean="0"/>
              <a:t>Développer ou renforcer une idée en soi comme la volonté d’atteindre un objectif</a:t>
            </a:r>
          </a:p>
          <a:p>
            <a:pPr lvl="1"/>
            <a:r>
              <a:rPr lang="fr-FR" dirty="0" smtClean="0"/>
              <a:t>De mieux se connaître intérieurement</a:t>
            </a:r>
          </a:p>
          <a:p>
            <a:pPr lvl="1"/>
            <a:r>
              <a:rPr lang="fr-FR" dirty="0" smtClean="0"/>
              <a:t>De mieux intégrer une nouvelle habileté (motrice ou cognitive)</a:t>
            </a:r>
          </a:p>
          <a:p>
            <a:pPr lvl="1"/>
            <a:r>
              <a:rPr lang="fr-FR" dirty="0" smtClean="0"/>
              <a:t>Amélioration du système immunitaire</a:t>
            </a:r>
          </a:p>
          <a:p>
            <a:endParaRPr lang="fr-FR" dirty="0" smtClean="0"/>
          </a:p>
          <a:p>
            <a:r>
              <a:rPr lang="fr-FR" dirty="0" smtClean="0"/>
              <a:t>Le seul inconvénient que l’on pourrait trouver à la méditation est le temps que l’on y consacre</a:t>
            </a:r>
          </a:p>
          <a:p>
            <a:pPr lvl="1"/>
            <a:r>
              <a:rPr lang="fr-FR" dirty="0" smtClean="0"/>
              <a:t>Une fois en méditation, ce n’est plus un inconvénient</a:t>
            </a:r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48095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566442"/>
            <a:ext cx="8915400" cy="5874818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Le principe de la méditation</a:t>
            </a:r>
          </a:p>
          <a:p>
            <a:pPr lvl="1"/>
            <a:r>
              <a:rPr lang="fr-FR" dirty="0"/>
              <a:t>Se développer intérieurement</a:t>
            </a:r>
          </a:p>
          <a:p>
            <a:pPr lvl="2"/>
            <a:r>
              <a:rPr lang="fr-FR" dirty="0"/>
              <a:t>Maitrise, stabilité, Résilience</a:t>
            </a:r>
          </a:p>
          <a:p>
            <a:pPr lvl="2"/>
            <a:r>
              <a:rPr lang="fr-FR" dirty="0"/>
              <a:t>Volonté, puissance énergie</a:t>
            </a:r>
          </a:p>
          <a:p>
            <a:pPr lvl="2"/>
            <a:r>
              <a:rPr lang="fr-FR" dirty="0"/>
              <a:t>Concentration, capacité à mobiliser ses ressources vers un point ou objectif</a:t>
            </a:r>
          </a:p>
          <a:p>
            <a:endParaRPr lang="fr-FR" dirty="0" smtClean="0"/>
          </a:p>
          <a:p>
            <a:r>
              <a:rPr lang="fr-FR" dirty="0" smtClean="0"/>
              <a:t>Comment </a:t>
            </a:r>
            <a:r>
              <a:rPr lang="fr-FR" dirty="0"/>
              <a:t>procéder</a:t>
            </a:r>
          </a:p>
          <a:p>
            <a:pPr lvl="1"/>
            <a:r>
              <a:rPr lang="fr-FR" dirty="0"/>
              <a:t>Maitriser sa respiration</a:t>
            </a:r>
          </a:p>
          <a:p>
            <a:pPr lvl="2"/>
            <a:r>
              <a:rPr lang="fr-FR" dirty="0"/>
              <a:t>Respiration abdominale puis pulmonaire</a:t>
            </a:r>
          </a:p>
          <a:p>
            <a:pPr lvl="2"/>
            <a:r>
              <a:rPr lang="fr-FR" dirty="0"/>
              <a:t>Rétention, être capable de garder l’air dans ses poumons au sommet de l’inspiration</a:t>
            </a:r>
          </a:p>
          <a:p>
            <a:pPr lvl="2"/>
            <a:r>
              <a:rPr lang="fr-FR" dirty="0"/>
              <a:t>Expiration maitrisée, longue et régulière</a:t>
            </a:r>
          </a:p>
          <a:p>
            <a:pPr lvl="1"/>
            <a:r>
              <a:rPr lang="fr-FR" dirty="0"/>
              <a:t>Centrer dans un premier temps son attention sur la respiration</a:t>
            </a:r>
          </a:p>
          <a:p>
            <a:pPr lvl="2"/>
            <a:r>
              <a:rPr lang="fr-FR" dirty="0"/>
              <a:t>Sentir son ventre gonfler</a:t>
            </a:r>
          </a:p>
          <a:p>
            <a:pPr lvl="2"/>
            <a:r>
              <a:rPr lang="fr-FR" dirty="0"/>
              <a:t>Sentir son rythme cardiaque et les différentes sensations de son corps</a:t>
            </a:r>
          </a:p>
          <a:p>
            <a:pPr lvl="2"/>
            <a:r>
              <a:rPr lang="fr-FR" dirty="0"/>
              <a:t>Sentir son corps respirer jusque dans ses cellules</a:t>
            </a:r>
          </a:p>
          <a:p>
            <a:pPr lvl="1"/>
            <a:r>
              <a:rPr lang="fr-FR" dirty="0"/>
              <a:t>Pleine </a:t>
            </a:r>
            <a:r>
              <a:rPr lang="fr-FR" dirty="0" smtClean="0"/>
              <a:t>conscience (relaxant)</a:t>
            </a:r>
            <a:endParaRPr lang="fr-FR" dirty="0"/>
          </a:p>
          <a:p>
            <a:pPr lvl="2"/>
            <a:r>
              <a:rPr lang="fr-FR" dirty="0"/>
              <a:t>Sentir, entendre, toucher, ressentir, appréhender le monde qui nous entoure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3098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05285"/>
          </a:xfrm>
        </p:spPr>
        <p:txBody>
          <a:bodyPr/>
          <a:lstStyle/>
          <a:p>
            <a:r>
              <a:rPr lang="fr-FR" b="1" dirty="0" smtClean="0"/>
              <a:t>Travail de la conscience (Lucidité)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472750"/>
            <a:ext cx="8915400" cy="5017062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Mentaliser (10 min)</a:t>
            </a:r>
            <a:endParaRPr lang="fr-FR" dirty="0"/>
          </a:p>
          <a:p>
            <a:pPr lvl="1"/>
            <a:r>
              <a:rPr lang="fr-FR" dirty="0"/>
              <a:t>Après </a:t>
            </a:r>
            <a:r>
              <a:rPr lang="fr-FR" dirty="0" smtClean="0"/>
              <a:t>s’être centré </a:t>
            </a:r>
            <a:r>
              <a:rPr lang="fr-FR" dirty="0"/>
              <a:t>sur sa respiration et avoir l’esprit apaisé, </a:t>
            </a:r>
            <a:r>
              <a:rPr lang="fr-FR" dirty="0" smtClean="0"/>
              <a:t>concentré (5min suffisent)</a:t>
            </a:r>
            <a:endParaRPr lang="fr-FR" dirty="0"/>
          </a:p>
          <a:p>
            <a:pPr lvl="1"/>
            <a:r>
              <a:rPr lang="fr-FR" dirty="0"/>
              <a:t>Développer une idée </a:t>
            </a:r>
            <a:r>
              <a:rPr lang="fr-FR" dirty="0" smtClean="0"/>
              <a:t>dans son </a:t>
            </a:r>
            <a:r>
              <a:rPr lang="fr-FR" dirty="0"/>
              <a:t>esprit, tel que la compassion, </a:t>
            </a:r>
            <a:r>
              <a:rPr lang="fr-FR" dirty="0" smtClean="0"/>
              <a:t>le courage, </a:t>
            </a:r>
            <a:r>
              <a:rPr lang="fr-FR" dirty="0"/>
              <a:t>la </a:t>
            </a:r>
            <a:r>
              <a:rPr lang="fr-FR" dirty="0" smtClean="0"/>
              <a:t>combativité, </a:t>
            </a:r>
            <a:r>
              <a:rPr lang="fr-FR" dirty="0"/>
              <a:t>la joie, la détermination, ect…</a:t>
            </a:r>
          </a:p>
          <a:p>
            <a:pPr lvl="1"/>
            <a:r>
              <a:rPr lang="fr-FR" dirty="0"/>
              <a:t>Se concentrer dessus à chaque respiration</a:t>
            </a:r>
          </a:p>
          <a:p>
            <a:pPr lvl="1"/>
            <a:r>
              <a:rPr lang="fr-FR" dirty="0"/>
              <a:t>Diction: A chaque respiration, se répéter une phrase ou un </a:t>
            </a:r>
            <a:r>
              <a:rPr lang="fr-FR" dirty="0" smtClean="0"/>
              <a:t>mot (développer ou renforcer une idée)</a:t>
            </a:r>
          </a:p>
          <a:p>
            <a:pPr lvl="1"/>
            <a:r>
              <a:rPr lang="fr-FR" dirty="0" smtClean="0"/>
              <a:t>Imagerie: Imaginer une frappe de balle en slow motion avec toutes les sensations qu’elle </a:t>
            </a:r>
            <a:r>
              <a:rPr lang="fr-FR" dirty="0" smtClean="0"/>
              <a:t>véhicule</a:t>
            </a:r>
          </a:p>
          <a:p>
            <a:pPr lvl="2"/>
            <a:r>
              <a:rPr lang="fr-FR" dirty="0" smtClean="0"/>
              <a:t>Insister sur l’idée à développer, par ex: ressentir de la combativité en frappant</a:t>
            </a:r>
            <a:endParaRPr lang="fr-FR" dirty="0" smtClean="0"/>
          </a:p>
          <a:p>
            <a:pPr lvl="2"/>
            <a:r>
              <a:rPr lang="fr-FR" dirty="0" smtClean="0"/>
              <a:t>Imaginer sa conscience hors de son corps qui parcourt la pièce, puis le quartier, puis la ville, puis le monde</a:t>
            </a:r>
          </a:p>
          <a:p>
            <a:r>
              <a:rPr lang="fr-FR" dirty="0" smtClean="0"/>
              <a:t>Concrétiser</a:t>
            </a:r>
          </a:p>
          <a:p>
            <a:pPr lvl="1"/>
            <a:r>
              <a:rPr lang="fr-FR" dirty="0" smtClean="0"/>
              <a:t>Transformer l’idée mentale en sensation physique toujours sur un rythme respiratoire maîtrisé</a:t>
            </a:r>
          </a:p>
          <a:p>
            <a:pPr lvl="1"/>
            <a:r>
              <a:rPr lang="fr-FR" dirty="0" smtClean="0"/>
              <a:t>Sentir son cœur (ou autre partie du corps) brûler de volonté , sentir son corps en paix (par ex relâchement), sentir de la joie qui parcourt son corps (énergie)</a:t>
            </a:r>
          </a:p>
          <a:p>
            <a:pPr lvl="2"/>
            <a:r>
              <a:rPr lang="fr-FR" dirty="0" smtClean="0"/>
              <a:t>Ancrer cette sensation toujours un plus profondément en soi</a:t>
            </a:r>
          </a:p>
          <a:p>
            <a:pPr lvl="2"/>
            <a:r>
              <a:rPr lang="fr-FR" dirty="0" smtClean="0"/>
              <a:t>La concrétiser, la matérialiser toujours un peu plus</a:t>
            </a:r>
          </a:p>
          <a:p>
            <a:pPr lvl="2"/>
            <a:endParaRPr lang="fr-FR" dirty="0" smtClean="0"/>
          </a:p>
          <a:p>
            <a:r>
              <a:rPr lang="fr-FR" dirty="0" smtClean="0"/>
              <a:t>Les maîtres mots de la méditation</a:t>
            </a:r>
          </a:p>
          <a:p>
            <a:pPr lvl="1"/>
            <a:r>
              <a:rPr lang="fr-FR" dirty="0" smtClean="0"/>
              <a:t>Intensité, toujours plus loin, toujours plus fort, toujours plus profondément, c’est le qualitatif</a:t>
            </a:r>
          </a:p>
          <a:p>
            <a:pPr lvl="1"/>
            <a:r>
              <a:rPr lang="fr-FR" dirty="0" smtClean="0"/>
              <a:t>Concentration, en maîtrise vers un point</a:t>
            </a:r>
          </a:p>
          <a:p>
            <a:pPr lvl="1"/>
            <a:r>
              <a:rPr lang="fr-FR" dirty="0" smtClean="0"/>
              <a:t>Régularité, répété régulièrement dans le temps ne serait-ce que 5min par jour, c’est le quantitatif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920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60" y="1264555"/>
            <a:ext cx="2182152" cy="3121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b="1" u="sng" dirty="0" smtClean="0"/>
              <a:t>LE FLUX ENERGETIQUE</a:t>
            </a:r>
            <a:endParaRPr lang="fr-FR" sz="40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613043"/>
            <a:ext cx="8915400" cy="4572000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C’est un flux qu’il faut intensifier</a:t>
            </a:r>
          </a:p>
          <a:p>
            <a:pPr lvl="1"/>
            <a:r>
              <a:rPr lang="fr-FR" dirty="0" smtClean="0"/>
              <a:t>Ex: Quand je suis en colère, ce flux augmente</a:t>
            </a:r>
          </a:p>
          <a:p>
            <a:pPr lvl="1"/>
            <a:r>
              <a:rPr lang="fr-FR" dirty="0" smtClean="0"/>
              <a:t>Ex: Quand je suis joyeux, ce flux augmente</a:t>
            </a:r>
          </a:p>
          <a:p>
            <a:endParaRPr lang="fr-FR" dirty="0" smtClean="0"/>
          </a:p>
          <a:p>
            <a:r>
              <a:rPr lang="fr-FR" dirty="0" smtClean="0"/>
              <a:t>Il faut apprendre à ressentir cette énergie afin de déterminer quand est ce qu’il est nécessaire de l’intensifier</a:t>
            </a:r>
          </a:p>
          <a:p>
            <a:pPr lvl="1"/>
            <a:r>
              <a:rPr lang="fr-FR" dirty="0" smtClean="0"/>
              <a:t>Les énergies émotionnelles et sexuelles sont les plus concrètes</a:t>
            </a:r>
          </a:p>
          <a:p>
            <a:pPr lvl="1"/>
            <a:r>
              <a:rPr lang="fr-FR" dirty="0" smtClean="0"/>
              <a:t>Commencer par les ressentir en tant qu’énergie et non </a:t>
            </a:r>
            <a:r>
              <a:rPr lang="fr-FR" dirty="0" smtClean="0"/>
              <a:t>en tant que </a:t>
            </a:r>
            <a:r>
              <a:rPr lang="fr-FR" dirty="0" smtClean="0"/>
              <a:t>pulsion</a:t>
            </a:r>
          </a:p>
          <a:p>
            <a:endParaRPr lang="fr-FR" dirty="0"/>
          </a:p>
          <a:p>
            <a:r>
              <a:rPr lang="fr-FR" dirty="0" smtClean="0"/>
              <a:t>Elle </a:t>
            </a:r>
            <a:r>
              <a:rPr lang="fr-FR" dirty="0" smtClean="0"/>
              <a:t>se distingue </a:t>
            </a:r>
            <a:r>
              <a:rPr lang="fr-FR" dirty="0" smtClean="0"/>
              <a:t>de l’énergie purement physique</a:t>
            </a:r>
          </a:p>
          <a:p>
            <a:pPr lvl="1"/>
            <a:r>
              <a:rPr lang="fr-FR" dirty="0" smtClean="0"/>
              <a:t>Je peux être très diminué physiquement mais me sentir en pleine possession de mes moyens</a:t>
            </a:r>
          </a:p>
          <a:p>
            <a:pPr lvl="1"/>
            <a:r>
              <a:rPr lang="fr-FR" dirty="0" smtClean="0"/>
              <a:t>Je peux être bien physiquement mais me sentir apathique (stress par exemple)</a:t>
            </a:r>
            <a:endParaRPr lang="fr-FR" dirty="0"/>
          </a:p>
          <a:p>
            <a:r>
              <a:rPr lang="fr-FR" dirty="0" smtClean="0"/>
              <a:t>Elle reste tout de même liée au physique</a:t>
            </a:r>
          </a:p>
          <a:p>
            <a:pPr lvl="1"/>
            <a:r>
              <a:rPr lang="fr-FR" dirty="0" smtClean="0"/>
              <a:t>Une bonne endurance ou une bonne récupération physique permet au mental de se concentrer sur la performance plutôt que sur les alertes du corps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353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09481" y="396510"/>
            <a:ext cx="8915400" cy="61904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200" b="1" dirty="0" smtClean="0"/>
              <a:t>Les sources d’énergie</a:t>
            </a:r>
          </a:p>
          <a:p>
            <a:r>
              <a:rPr lang="fr-FR" b="1" dirty="0" smtClean="0"/>
              <a:t>La </a:t>
            </a:r>
            <a:r>
              <a:rPr lang="fr-FR" b="1" dirty="0"/>
              <a:t>volonté</a:t>
            </a:r>
          </a:p>
          <a:p>
            <a:pPr lvl="1"/>
            <a:r>
              <a:rPr lang="fr-FR" dirty="0"/>
              <a:t>Le plus grand producteur d’énergie</a:t>
            </a:r>
          </a:p>
          <a:p>
            <a:pPr lvl="1"/>
            <a:r>
              <a:rPr lang="fr-FR" dirty="0"/>
              <a:t>Une grande volonté manifeste une grande </a:t>
            </a:r>
            <a:r>
              <a:rPr lang="fr-FR" dirty="0" smtClean="0"/>
              <a:t>énergie</a:t>
            </a:r>
          </a:p>
          <a:p>
            <a:pPr lvl="1"/>
            <a:r>
              <a:rPr lang="fr-FR" dirty="0" smtClean="0"/>
              <a:t>Nécessité d’avoir un objectif concret et bien ancré en nous</a:t>
            </a:r>
          </a:p>
          <a:p>
            <a:r>
              <a:rPr lang="fr-FR" dirty="0" smtClean="0"/>
              <a:t>La volonté s’éduque par les intentions et les choix</a:t>
            </a:r>
          </a:p>
          <a:p>
            <a:pPr lvl="1"/>
            <a:r>
              <a:rPr lang="fr-FR" dirty="0" smtClean="0"/>
              <a:t>Choix qu’il faut faire avec conscience et dont il faut être prêt à assumer les conséquences</a:t>
            </a:r>
          </a:p>
          <a:p>
            <a:endParaRPr lang="fr-FR" dirty="0" smtClean="0"/>
          </a:p>
          <a:p>
            <a:r>
              <a:rPr lang="fr-FR" b="1" dirty="0" smtClean="0"/>
              <a:t>L’ émotionnel</a:t>
            </a:r>
          </a:p>
          <a:p>
            <a:pPr lvl="1"/>
            <a:r>
              <a:rPr lang="fr-FR" dirty="0" smtClean="0"/>
              <a:t>Première source d’énergie</a:t>
            </a:r>
          </a:p>
          <a:p>
            <a:pPr lvl="1"/>
            <a:r>
              <a:rPr lang="fr-FR" dirty="0" smtClean="0"/>
              <a:t>Facile à développer mais difficile à concentrer</a:t>
            </a:r>
          </a:p>
          <a:p>
            <a:pPr lvl="1"/>
            <a:r>
              <a:rPr lang="fr-FR" dirty="0" smtClean="0"/>
              <a:t>Sert à sensibiliser mais doit être dépassé (Polarité)</a:t>
            </a:r>
          </a:p>
          <a:p>
            <a:pPr lvl="1"/>
            <a:endParaRPr lang="fr-FR" dirty="0"/>
          </a:p>
          <a:p>
            <a:r>
              <a:rPr lang="fr-FR" b="1" dirty="0" smtClean="0"/>
              <a:t>Suractivité physique</a:t>
            </a:r>
          </a:p>
          <a:p>
            <a:pPr lvl="1"/>
            <a:r>
              <a:rPr lang="fr-FR" dirty="0" smtClean="0"/>
              <a:t>Réactions physiologiques</a:t>
            </a:r>
          </a:p>
          <a:p>
            <a:endParaRPr lang="fr-FR" dirty="0"/>
          </a:p>
          <a:p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552" y="3945910"/>
            <a:ext cx="4262543" cy="251153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8899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6375" y="360097"/>
            <a:ext cx="2824524" cy="14484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9212" y="357074"/>
            <a:ext cx="8911687" cy="727260"/>
          </a:xfrm>
        </p:spPr>
        <p:txBody>
          <a:bodyPr/>
          <a:lstStyle/>
          <a:p>
            <a:r>
              <a:rPr lang="fr-FR" i="1" dirty="0" smtClean="0"/>
              <a:t>Les Croyances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22414" y="1084334"/>
            <a:ext cx="9178485" cy="5308374"/>
          </a:xfrm>
        </p:spPr>
        <p:txBody>
          <a:bodyPr>
            <a:normAutofit fontScale="77500" lnSpcReduction="20000"/>
          </a:bodyPr>
          <a:lstStyle/>
          <a:p>
            <a:endParaRPr lang="fr-FR" dirty="0" smtClean="0"/>
          </a:p>
          <a:p>
            <a:r>
              <a:rPr lang="fr-FR" dirty="0"/>
              <a:t>Une source d’énergie très puissante</a:t>
            </a:r>
          </a:p>
          <a:p>
            <a:pPr lvl="1"/>
            <a:r>
              <a:rPr lang="fr-FR" dirty="0"/>
              <a:t>Elles permettent de tendre vers </a:t>
            </a:r>
            <a:r>
              <a:rPr lang="fr-FR" dirty="0" smtClean="0"/>
              <a:t>des notions </a:t>
            </a:r>
            <a:r>
              <a:rPr lang="fr-FR" dirty="0"/>
              <a:t>infinies donc non limitantes</a:t>
            </a:r>
          </a:p>
          <a:p>
            <a:pPr lvl="1"/>
            <a:r>
              <a:rPr lang="fr-FR" dirty="0"/>
              <a:t>Nous devons les choisir en fonction de l’énergie qu’elles peuvent nous </a:t>
            </a:r>
            <a:r>
              <a:rPr lang="fr-FR" dirty="0" smtClean="0"/>
              <a:t>apporter (notion d’espoir)</a:t>
            </a:r>
            <a:endParaRPr lang="fr-FR" dirty="0"/>
          </a:p>
          <a:p>
            <a:r>
              <a:rPr lang="fr-FR" dirty="0"/>
              <a:t>Une croyance trop superficielle sera trop souvent confrontée à la réalité et apportera peu d’énergie</a:t>
            </a:r>
          </a:p>
          <a:p>
            <a:pPr lvl="1"/>
            <a:r>
              <a:rPr lang="fr-FR" dirty="0"/>
              <a:t>Ex: « je suis le plus fort de mon club »</a:t>
            </a:r>
          </a:p>
          <a:p>
            <a:pPr lvl="1"/>
            <a:r>
              <a:rPr lang="fr-FR" dirty="0"/>
              <a:t>Elle fait appel à l’orgueil, au désir de reconnaissance, des notions entrainant une polarité négative</a:t>
            </a:r>
          </a:p>
          <a:p>
            <a:pPr lvl="1"/>
            <a:r>
              <a:rPr lang="fr-FR" dirty="0"/>
              <a:t>Elle peut être limitante car une fois le meilleur, que devient ma croyance, que va-t-elle m’apporter?</a:t>
            </a:r>
          </a:p>
          <a:p>
            <a:r>
              <a:rPr lang="fr-FR" dirty="0"/>
              <a:t>Voici quelques exemples de Croyances que j’utilise</a:t>
            </a:r>
          </a:p>
          <a:p>
            <a:pPr lvl="1"/>
            <a:r>
              <a:rPr lang="fr-FR" dirty="0"/>
              <a:t>« Tout n’est que volonté », chaque échec n’est que la résultante de mon manque de volonté</a:t>
            </a:r>
          </a:p>
          <a:p>
            <a:pPr lvl="2"/>
            <a:r>
              <a:rPr lang="fr-FR" dirty="0"/>
              <a:t>Cela me donne la possibilité de tout réussir et me donne le moyen à savoir la volonté (énergie)</a:t>
            </a:r>
          </a:p>
          <a:p>
            <a:pPr lvl="1"/>
            <a:r>
              <a:rPr lang="fr-FR" dirty="0"/>
              <a:t>« Tout n’est qu’amour », Chaque épreuve a du bon pour moi et </a:t>
            </a:r>
            <a:r>
              <a:rPr lang="fr-FR" dirty="0" smtClean="0"/>
              <a:t>m’aide à </a:t>
            </a:r>
            <a:r>
              <a:rPr lang="fr-FR" dirty="0"/>
              <a:t>évoluer. Cela m’incite à toujours voir le positif (Résilience)</a:t>
            </a:r>
          </a:p>
          <a:p>
            <a:pPr lvl="1"/>
            <a:r>
              <a:rPr lang="fr-FR" dirty="0"/>
              <a:t>« Foi devient transcendance lorsque croyance devient vérité intérieure »</a:t>
            </a:r>
          </a:p>
          <a:p>
            <a:r>
              <a:rPr lang="fr-FR" dirty="0"/>
              <a:t>Nous ne devons pas croire pour obtenir mais pour oser vivre</a:t>
            </a:r>
          </a:p>
          <a:p>
            <a:pPr lvl="1"/>
            <a:r>
              <a:rPr lang="fr-FR" dirty="0"/>
              <a:t>Croire est un choix qu’il faut assumer</a:t>
            </a:r>
          </a:p>
          <a:p>
            <a:pPr lvl="1"/>
            <a:r>
              <a:rPr lang="fr-FR" dirty="0"/>
              <a:t>La vie ne se soumettra pas à ma croyance si facilement, je ne dois pas douter et </a:t>
            </a:r>
            <a:r>
              <a:rPr lang="fr-FR" dirty="0" smtClean="0"/>
              <a:t>persévérer</a:t>
            </a:r>
          </a:p>
          <a:p>
            <a:pPr lvl="1"/>
            <a:endParaRPr lang="fr-FR" dirty="0"/>
          </a:p>
          <a:p>
            <a:r>
              <a:rPr lang="fr-FR" dirty="0" smtClean="0"/>
              <a:t>Les Croyances sont essentielles pour maîtriser sa polarité</a:t>
            </a:r>
          </a:p>
        </p:txBody>
      </p:sp>
    </p:spTree>
    <p:extLst>
      <p:ext uri="{BB962C8B-B14F-4D97-AF65-F5344CB8AC3E}">
        <p14:creationId xmlns:p14="http://schemas.microsoft.com/office/powerpoint/2010/main" val="198527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0616"/>
          </a:xfrm>
        </p:spPr>
        <p:txBody>
          <a:bodyPr>
            <a:normAutofit/>
          </a:bodyPr>
          <a:lstStyle/>
          <a:p>
            <a:r>
              <a:rPr lang="fr-FR" sz="3200" b="1" dirty="0" smtClean="0"/>
              <a:t>Les outils pédagogiques (Non-exhaustif)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367554"/>
            <a:ext cx="8915400" cy="512225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Le souffle</a:t>
            </a:r>
          </a:p>
          <a:p>
            <a:pPr lvl="1"/>
            <a:r>
              <a:rPr lang="fr-FR" dirty="0"/>
              <a:t>Souffler fort au moment de la </a:t>
            </a:r>
            <a:r>
              <a:rPr lang="fr-FR" dirty="0" smtClean="0"/>
              <a:t>frappe</a:t>
            </a:r>
          </a:p>
          <a:p>
            <a:pPr lvl="1"/>
            <a:r>
              <a:rPr lang="fr-FR" dirty="0" smtClean="0"/>
              <a:t>Augmenter le rythme respiratoire entre chaque frappe (deux respirations par ex)</a:t>
            </a:r>
            <a:endParaRPr lang="fr-FR" dirty="0"/>
          </a:p>
          <a:p>
            <a:r>
              <a:rPr lang="fr-FR" dirty="0" smtClean="0"/>
              <a:t>La diction</a:t>
            </a:r>
          </a:p>
          <a:p>
            <a:pPr lvl="1"/>
            <a:r>
              <a:rPr lang="fr-FR" dirty="0" smtClean="0"/>
              <a:t>Se répéter une phrase ou un mot motivant (encouragements continus)</a:t>
            </a:r>
          </a:p>
          <a:p>
            <a:pPr lvl="1"/>
            <a:r>
              <a:rPr lang="fr-FR" dirty="0" smtClean="0"/>
              <a:t>A chaque répétition, mettre un peu plus d’intensité, de conviction (s’émuler)</a:t>
            </a:r>
          </a:p>
          <a:p>
            <a:r>
              <a:rPr lang="fr-FR" dirty="0" smtClean="0"/>
              <a:t>Augmenter l’intensité du jeu de jambe (suractivité physique)</a:t>
            </a:r>
          </a:p>
          <a:p>
            <a:r>
              <a:rPr lang="fr-FR" dirty="0" smtClean="0"/>
              <a:t>Se rappeler son objectif</a:t>
            </a:r>
          </a:p>
          <a:p>
            <a:pPr lvl="1"/>
            <a:r>
              <a:rPr lang="fr-FR" dirty="0" smtClean="0"/>
              <a:t>Se mettre la pression si l’on est trop passif</a:t>
            </a:r>
            <a:endParaRPr lang="fr-FR" dirty="0"/>
          </a:p>
          <a:p>
            <a:r>
              <a:rPr lang="fr-FR" dirty="0" smtClean="0"/>
              <a:t>Crier à la frappe</a:t>
            </a:r>
          </a:p>
          <a:p>
            <a:r>
              <a:rPr lang="fr-FR" dirty="0" smtClean="0"/>
              <a:t>Imagerie</a:t>
            </a:r>
          </a:p>
          <a:p>
            <a:pPr lvl="1"/>
            <a:r>
              <a:rPr lang="fr-FR" dirty="0" smtClean="0"/>
              <a:t>Se projeter mentalement dans un contexte stimulant</a:t>
            </a:r>
          </a:p>
          <a:p>
            <a:pPr lvl="1"/>
            <a:r>
              <a:rPr lang="fr-FR" dirty="0" smtClean="0"/>
              <a:t>Ex: je suis à Roland Garros</a:t>
            </a:r>
          </a:p>
          <a:p>
            <a:pPr lvl="1"/>
            <a:r>
              <a:rPr lang="fr-FR" dirty="0" smtClean="0"/>
              <a:t>Utiliser un rituel (programmé à l’entrainement) qui stimule ma combativité</a:t>
            </a:r>
          </a:p>
          <a:p>
            <a:pPr lvl="1"/>
            <a:r>
              <a:rPr lang="fr-FR" dirty="0" smtClean="0"/>
              <a:t>Visualiser un feu qui brûle dans sa poitrine, augmenter l’intensité de ce feu</a:t>
            </a:r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547034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b="1" u="sng" dirty="0" smtClean="0"/>
              <a:t>LA CONCENTRATION ENERGETIQUE</a:t>
            </a:r>
            <a:endParaRPr lang="fr-FR" sz="40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736333"/>
            <a:ext cx="8915400" cy="4839127"/>
          </a:xfrm>
        </p:spPr>
        <p:txBody>
          <a:bodyPr>
            <a:normAutofit fontScale="77500" lnSpcReduction="20000"/>
          </a:bodyPr>
          <a:lstStyle/>
          <a:p>
            <a:r>
              <a:rPr lang="fr-FR" sz="2300" b="1" dirty="0" smtClean="0"/>
              <a:t>Lorsque  le flux énergétique est assez intense, il faut le concentrer vers notre objectif</a:t>
            </a:r>
            <a:endParaRPr lang="fr-FR" dirty="0" smtClean="0"/>
          </a:p>
          <a:p>
            <a:pPr marL="0" indent="0" algn="ctr">
              <a:buNone/>
            </a:pPr>
            <a:r>
              <a:rPr lang="fr-FR" sz="2300" b="1" u="sng" dirty="0" smtClean="0"/>
              <a:t>Améliorer la concentration</a:t>
            </a:r>
          </a:p>
          <a:p>
            <a:r>
              <a:rPr lang="fr-FR" dirty="0" smtClean="0"/>
              <a:t>Sérénité</a:t>
            </a:r>
          </a:p>
          <a:p>
            <a:pPr lvl="1"/>
            <a:r>
              <a:rPr lang="fr-FR" dirty="0" smtClean="0"/>
              <a:t>Je veux mais je ne dois pas</a:t>
            </a:r>
          </a:p>
          <a:p>
            <a:pPr lvl="1"/>
            <a:r>
              <a:rPr lang="fr-FR" dirty="0" smtClean="0"/>
              <a:t>Je dois être capable d’avoir une forte volonté sans pour autant m’obliger de réussir</a:t>
            </a:r>
          </a:p>
          <a:p>
            <a:pPr lvl="1"/>
            <a:r>
              <a:rPr lang="fr-FR" dirty="0" smtClean="0"/>
              <a:t>C’est une preuve d’humilité</a:t>
            </a:r>
          </a:p>
          <a:p>
            <a:endParaRPr lang="fr-FR" dirty="0" smtClean="0"/>
          </a:p>
          <a:p>
            <a:r>
              <a:rPr lang="fr-FR" dirty="0" smtClean="0"/>
              <a:t>Intelligence et Lucidité</a:t>
            </a:r>
          </a:p>
          <a:p>
            <a:pPr lvl="1"/>
            <a:r>
              <a:rPr lang="fr-FR" dirty="0" smtClean="0"/>
              <a:t>Je dois être capable de détecter les étapes essentielles qui me permettront d’atteindre mon objectif</a:t>
            </a:r>
          </a:p>
          <a:p>
            <a:endParaRPr lang="fr-FR" dirty="0" smtClean="0"/>
          </a:p>
          <a:p>
            <a:r>
              <a:rPr lang="fr-FR" dirty="0" smtClean="0"/>
              <a:t>Résilience</a:t>
            </a:r>
          </a:p>
          <a:p>
            <a:pPr lvl="1"/>
            <a:r>
              <a:rPr lang="fr-FR" dirty="0" smtClean="0"/>
              <a:t>Je dois être en maitrise</a:t>
            </a:r>
          </a:p>
          <a:p>
            <a:pPr lvl="1"/>
            <a:r>
              <a:rPr lang="fr-FR" dirty="0" smtClean="0"/>
              <a:t>Pour cela, j’ai ma base que je perfectionne et ancre au plus profond de moi-même chaque jour</a:t>
            </a:r>
          </a:p>
          <a:p>
            <a:pPr lvl="1"/>
            <a:r>
              <a:rPr lang="fr-FR" dirty="0" smtClean="0"/>
              <a:t>Une mauvaise Résilience et je serais plus facilement soumis aux difficultés</a:t>
            </a:r>
          </a:p>
          <a:p>
            <a:pPr lvl="2"/>
            <a:r>
              <a:rPr lang="fr-FR" dirty="0" smtClean="0"/>
              <a:t>Par ex: Une simple double faute peut m’affecter émotionnellement</a:t>
            </a:r>
          </a:p>
          <a:p>
            <a:pPr lvl="1"/>
            <a:endParaRPr lang="fr-FR" dirty="0"/>
          </a:p>
          <a:p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4412" y="2426599"/>
            <a:ext cx="1600200" cy="1600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835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090" y="4580404"/>
            <a:ext cx="3528128" cy="21845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663547"/>
            <a:ext cx="8915400" cy="5866725"/>
          </a:xfrm>
        </p:spPr>
        <p:txBody>
          <a:bodyPr/>
          <a:lstStyle/>
          <a:p>
            <a:r>
              <a:rPr lang="fr-FR" dirty="0"/>
              <a:t>L’instant</a:t>
            </a:r>
          </a:p>
          <a:p>
            <a:pPr lvl="1"/>
            <a:r>
              <a:rPr lang="fr-FR" dirty="0"/>
              <a:t>Le saisir avant qu’il ne nous saisisse</a:t>
            </a:r>
          </a:p>
          <a:p>
            <a:pPr lvl="1"/>
            <a:r>
              <a:rPr lang="fr-FR" dirty="0"/>
              <a:t>Créer sa propre </a:t>
            </a:r>
            <a:r>
              <a:rPr lang="fr-FR" dirty="0" smtClean="0"/>
              <a:t>bulle (proche de « la zone »)</a:t>
            </a:r>
            <a:endParaRPr lang="fr-FR" dirty="0"/>
          </a:p>
          <a:p>
            <a:pPr lvl="1"/>
            <a:r>
              <a:rPr lang="fr-FR" dirty="0"/>
              <a:t>Sortir de tout contexte pour se concentrer sur </a:t>
            </a:r>
            <a:r>
              <a:rPr lang="fr-FR" dirty="0">
                <a:solidFill>
                  <a:schemeClr val="tx1"/>
                </a:solidFill>
              </a:rPr>
              <a:t>le présent</a:t>
            </a:r>
          </a:p>
          <a:p>
            <a:pPr lvl="1"/>
            <a:r>
              <a:rPr lang="fr-FR" dirty="0"/>
              <a:t>Ralentir le </a:t>
            </a:r>
            <a:r>
              <a:rPr lang="fr-FR" dirty="0" smtClean="0"/>
              <a:t>temps</a:t>
            </a:r>
          </a:p>
          <a:p>
            <a:pPr lvl="1"/>
            <a:r>
              <a:rPr lang="fr-FR" dirty="0" smtClean="0"/>
              <a:t>Notre conscient observe notre inconscient jouer</a:t>
            </a:r>
          </a:p>
          <a:p>
            <a:pPr lvl="1"/>
            <a:r>
              <a:rPr lang="fr-FR" dirty="0" smtClean="0"/>
              <a:t>Donne des repères sur le niveau de concentration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Le Lâcher-prise</a:t>
            </a:r>
          </a:p>
          <a:p>
            <a:pPr lvl="1"/>
            <a:r>
              <a:rPr lang="fr-FR" dirty="0" smtClean="0"/>
              <a:t>Ne pas tenter de maitriser ce qui ne dépend pas de nous</a:t>
            </a:r>
          </a:p>
          <a:p>
            <a:pPr lvl="1"/>
            <a:r>
              <a:rPr lang="fr-FR" dirty="0" smtClean="0"/>
              <a:t>Définir ce qui dépend de nous (introspection)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Juste équilibre avec le Flux énergétique</a:t>
            </a:r>
          </a:p>
          <a:p>
            <a:pPr lvl="1"/>
            <a:r>
              <a:rPr lang="fr-FR" dirty="0" smtClean="0"/>
              <a:t>Plus il y a d’énergie, plus la concentration est </a:t>
            </a:r>
            <a:r>
              <a:rPr lang="fr-FR" dirty="0" smtClean="0">
                <a:solidFill>
                  <a:schemeClr val="bg1"/>
                </a:solidFill>
              </a:rPr>
              <a:t>difficile</a:t>
            </a:r>
          </a:p>
          <a:p>
            <a:pPr lvl="1"/>
            <a:r>
              <a:rPr lang="fr-FR" dirty="0" smtClean="0"/>
              <a:t>Si je n’ai pas d’énergie, je ne peux concentrer </a:t>
            </a:r>
            <a:r>
              <a:rPr lang="fr-FR" dirty="0" smtClean="0">
                <a:solidFill>
                  <a:schemeClr val="bg1"/>
                </a:solidFill>
              </a:rPr>
              <a:t>mon esprit</a:t>
            </a:r>
            <a:endParaRPr lang="fr-FR" dirty="0">
              <a:solidFill>
                <a:schemeClr val="bg1"/>
              </a:solidFill>
            </a:endParaRP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3607" y="1034207"/>
            <a:ext cx="3021587" cy="22685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1288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3971"/>
          </a:xfrm>
        </p:spPr>
        <p:txBody>
          <a:bodyPr>
            <a:normAutofit/>
          </a:bodyPr>
          <a:lstStyle/>
          <a:p>
            <a:r>
              <a:rPr lang="fr-FR" sz="3200" b="1" dirty="0" smtClean="0"/>
              <a:t>Les outils pédagogiques (non-exhaustif)</a:t>
            </a: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25310" y="1464657"/>
            <a:ext cx="9279302" cy="5081799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Le souffle</a:t>
            </a:r>
          </a:p>
          <a:p>
            <a:pPr lvl="1"/>
            <a:r>
              <a:rPr lang="fr-FR" dirty="0"/>
              <a:t>Souffler longtemps à la frappe (expiration plus longue que </a:t>
            </a:r>
            <a:r>
              <a:rPr lang="fr-FR" dirty="0" smtClean="0"/>
              <a:t>l’inspiration)</a:t>
            </a:r>
            <a:endParaRPr lang="fr-FR" dirty="0"/>
          </a:p>
          <a:p>
            <a:r>
              <a:rPr lang="fr-FR" dirty="0" smtClean="0"/>
              <a:t>Imagerie</a:t>
            </a:r>
          </a:p>
          <a:p>
            <a:pPr lvl="1"/>
            <a:r>
              <a:rPr lang="fr-FR" dirty="0" smtClean="0"/>
              <a:t>Fermer les yeux avant un coup (le service par exemple) et visualiser la zone visée ou le coup à exécuter</a:t>
            </a:r>
          </a:p>
          <a:p>
            <a:pPr lvl="1"/>
            <a:r>
              <a:rPr lang="fr-FR" dirty="0" smtClean="0"/>
              <a:t>Puis réaliser le coup</a:t>
            </a:r>
          </a:p>
          <a:p>
            <a:r>
              <a:rPr lang="fr-FR" dirty="0" smtClean="0"/>
              <a:t>Résoudre une opération mathématique pendant le jeu</a:t>
            </a:r>
          </a:p>
          <a:p>
            <a:pPr lvl="1"/>
            <a:r>
              <a:rPr lang="fr-FR" dirty="0" smtClean="0"/>
              <a:t>L’élève joue et l’enseignant lui pose une opération mathématique à résoudre pendant qu’il joue</a:t>
            </a:r>
          </a:p>
          <a:p>
            <a:r>
              <a:rPr lang="fr-FR" dirty="0" smtClean="0"/>
              <a:t>En gamme, toucher une </a:t>
            </a:r>
            <a:r>
              <a:rPr lang="fr-FR" dirty="0" smtClean="0"/>
              <a:t>cible précise </a:t>
            </a:r>
            <a:r>
              <a:rPr lang="fr-FR" dirty="0" smtClean="0"/>
              <a:t>comme un plot ou une balle</a:t>
            </a:r>
          </a:p>
          <a:p>
            <a:r>
              <a:rPr lang="fr-FR" dirty="0" smtClean="0"/>
              <a:t>Se répéter le même mot ou la même phrase le plus longtemps possible</a:t>
            </a:r>
          </a:p>
          <a:p>
            <a:pPr lvl="1"/>
            <a:r>
              <a:rPr lang="fr-FR" dirty="0" smtClean="0"/>
              <a:t>Le faire sans jouer en chronométrant</a:t>
            </a:r>
          </a:p>
          <a:p>
            <a:pPr lvl="1"/>
            <a:r>
              <a:rPr lang="fr-FR" dirty="0" smtClean="0"/>
              <a:t>Le faire en jouant</a:t>
            </a:r>
          </a:p>
          <a:p>
            <a:r>
              <a:rPr lang="fr-FR" dirty="0" smtClean="0"/>
              <a:t>Avant de jouer, frapper dans ses mains (comme pour applaudir)</a:t>
            </a:r>
          </a:p>
          <a:p>
            <a:pPr lvl="1"/>
            <a:r>
              <a:rPr lang="fr-FR" dirty="0" smtClean="0"/>
              <a:t>Ressentir les picotements suite au choc</a:t>
            </a:r>
          </a:p>
          <a:p>
            <a:pPr lvl="1"/>
            <a:r>
              <a:rPr lang="fr-FR" dirty="0" smtClean="0"/>
              <a:t>Jouer et tenter de ressentir ces picotements le plus longtemps possible</a:t>
            </a:r>
          </a:p>
          <a:p>
            <a:pPr lvl="1"/>
            <a:r>
              <a:rPr lang="fr-FR" dirty="0" smtClean="0"/>
              <a:t>Lorsque l’on ne les ressens plus, </a:t>
            </a:r>
            <a:r>
              <a:rPr lang="fr-FR" dirty="0" err="1" smtClean="0"/>
              <a:t>re-frapper</a:t>
            </a:r>
            <a:endParaRPr lang="fr-FR" dirty="0" smtClean="0"/>
          </a:p>
          <a:p>
            <a:pPr lvl="1"/>
            <a:r>
              <a:rPr lang="fr-FR" dirty="0" smtClean="0"/>
              <a:t>Compter sur un laps de temps défini combien de fois le joueur a du </a:t>
            </a:r>
            <a:r>
              <a:rPr lang="fr-FR" dirty="0" err="1" smtClean="0"/>
              <a:t>refraper</a:t>
            </a:r>
            <a:r>
              <a:rPr lang="fr-FR" dirty="0" smtClean="0"/>
              <a:t> dans ses mains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1804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4000" b="1" u="sng" dirty="0" smtClean="0"/>
              <a:t>INTRODUCTION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634591"/>
            <a:ext cx="8915400" cy="4685287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A </a:t>
            </a:r>
            <a:r>
              <a:rPr lang="fr-FR" dirty="0"/>
              <a:t>combien estimez-vous en pourcentage l’importance du mental dans la performance sportive?</a:t>
            </a:r>
          </a:p>
          <a:p>
            <a:endParaRPr lang="fr-FR" dirty="0"/>
          </a:p>
          <a:p>
            <a:r>
              <a:rPr lang="fr-FR" dirty="0"/>
              <a:t>Sur une programmation annuelle, combien d’heure d’entrainement avez-vous consacré spécifiquement à la préparation mentale?</a:t>
            </a:r>
          </a:p>
          <a:p>
            <a:pPr lvl="1"/>
            <a:r>
              <a:rPr lang="fr-FR" dirty="0"/>
              <a:t>Il y a un décalage entre l’importance du mental dans la performance sportive et le temps que l’on consacre à le travailler spécifiquement</a:t>
            </a:r>
          </a:p>
          <a:p>
            <a:endParaRPr lang="fr-FR" dirty="0"/>
          </a:p>
          <a:p>
            <a:r>
              <a:rPr lang="fr-FR" dirty="0"/>
              <a:t>A quoi sert la préparation mentale?</a:t>
            </a:r>
          </a:p>
          <a:p>
            <a:pPr lvl="1"/>
            <a:r>
              <a:rPr lang="fr-FR" dirty="0"/>
              <a:t>Optimiser la performance</a:t>
            </a:r>
          </a:p>
          <a:p>
            <a:pPr lvl="1"/>
            <a:r>
              <a:rPr lang="fr-FR" dirty="0"/>
              <a:t>Utiliser son potentiel physique, technique et cognitif</a:t>
            </a:r>
          </a:p>
          <a:p>
            <a:pPr lvl="1"/>
            <a:r>
              <a:rPr lang="fr-FR" dirty="0"/>
              <a:t>Jouer à 100% de ses </a:t>
            </a:r>
            <a:r>
              <a:rPr lang="fr-FR" dirty="0" smtClean="0"/>
              <a:t>capacités</a:t>
            </a:r>
          </a:p>
          <a:p>
            <a:pPr lvl="1"/>
            <a:endParaRPr lang="fr-FR" dirty="0"/>
          </a:p>
          <a:p>
            <a:r>
              <a:rPr lang="fr-FR" dirty="0" smtClean="0"/>
              <a:t>La présentation qui suit n’est qu’une synthèse de ce que peut représenter la préparation mentale</a:t>
            </a:r>
          </a:p>
          <a:p>
            <a:pPr lvl="1"/>
            <a:r>
              <a:rPr lang="fr-FR" dirty="0" smtClean="0"/>
              <a:t>Elle illustre une intervention orale de ma part et n’est donc pas complète</a:t>
            </a:r>
          </a:p>
          <a:p>
            <a:pPr lvl="1"/>
            <a:r>
              <a:rPr lang="fr-FR" dirty="0" smtClean="0"/>
              <a:t>On ne peut pas encore parler de méthodologie précise mais elle peut servir de base</a:t>
            </a:r>
          </a:p>
          <a:p>
            <a:pPr lvl="1"/>
            <a:r>
              <a:rPr lang="fr-FR" dirty="0" smtClean="0"/>
              <a:t>Plus de renseignements </a:t>
            </a:r>
            <a:r>
              <a:rPr lang="fr-FR" dirty="0"/>
              <a:t>sur http://www.tennis-classim.net/forums/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576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550258"/>
            <a:ext cx="8915400" cy="5769622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Echanges en se plaçant face à la ligne de simple</a:t>
            </a:r>
          </a:p>
          <a:p>
            <a:pPr lvl="1"/>
            <a:r>
              <a:rPr lang="fr-FR" dirty="0"/>
              <a:t>Lorsque la balle tombe à droite de la ligne, faire un coup prédéfini (chop, CD, lift) et à gauche de la ligne un autre coup</a:t>
            </a:r>
          </a:p>
          <a:p>
            <a:r>
              <a:rPr lang="fr-FR" dirty="0"/>
              <a:t>Série au panier de balle</a:t>
            </a:r>
          </a:p>
          <a:p>
            <a:pPr lvl="1"/>
            <a:r>
              <a:rPr lang="fr-FR" dirty="0"/>
              <a:t>L’entraineur envoie des balles avec différents repères (couleur de la balle, trajectoire, marque sur la balle)</a:t>
            </a:r>
          </a:p>
          <a:p>
            <a:pPr lvl="1"/>
            <a:r>
              <a:rPr lang="fr-FR" dirty="0"/>
              <a:t>En fonction du repère, le joueur doit effectuer un coup précis (balle jaune=frappe à plat, balle orange=lift)</a:t>
            </a:r>
          </a:p>
          <a:p>
            <a:r>
              <a:rPr lang="fr-FR" dirty="0"/>
              <a:t>L’instant</a:t>
            </a:r>
          </a:p>
          <a:p>
            <a:pPr lvl="1"/>
            <a:r>
              <a:rPr lang="fr-FR" dirty="0"/>
              <a:t>Regarder la couture de la balle</a:t>
            </a:r>
          </a:p>
          <a:p>
            <a:pPr lvl="1"/>
            <a:r>
              <a:rPr lang="fr-FR" dirty="0"/>
              <a:t>Compter 1 au rebond de la balle, 2 à l’impact balle/raquette</a:t>
            </a:r>
          </a:p>
          <a:p>
            <a:pPr lvl="1"/>
            <a:r>
              <a:rPr lang="fr-FR" dirty="0"/>
              <a:t>Frapper et rester le regard centré sur le point d’impact après la frappe</a:t>
            </a:r>
          </a:p>
          <a:p>
            <a:pPr lvl="1"/>
            <a:r>
              <a:rPr lang="fr-FR" dirty="0"/>
              <a:t>Jouer avec intensité puis frapper très lentement (en regardant bien la balle) sur une prise de balle tôt ou sur un coup d’attaque</a:t>
            </a:r>
          </a:p>
          <a:p>
            <a:r>
              <a:rPr lang="fr-FR" dirty="0"/>
              <a:t>Après un effort soutenu entrainant un essoufflement</a:t>
            </a:r>
          </a:p>
          <a:p>
            <a:pPr lvl="1"/>
            <a:r>
              <a:rPr lang="fr-FR" dirty="0"/>
              <a:t>Se forcer à rester droit et à garder une respiration maîtrisée et </a:t>
            </a:r>
            <a:r>
              <a:rPr lang="fr-FR" dirty="0" smtClean="0"/>
              <a:t>profonde</a:t>
            </a:r>
          </a:p>
          <a:p>
            <a:pPr lvl="1"/>
            <a:r>
              <a:rPr lang="fr-FR" dirty="0" smtClean="0"/>
              <a:t>Faire un travail de précision avec un objectif de réussite</a:t>
            </a:r>
          </a:p>
          <a:p>
            <a:pPr lvl="2"/>
            <a:r>
              <a:rPr lang="fr-FR" dirty="0" smtClean="0"/>
              <a:t>Exercice de motricité</a:t>
            </a:r>
          </a:p>
          <a:p>
            <a:pPr lvl="2"/>
            <a:r>
              <a:rPr lang="fr-FR" dirty="0" smtClean="0"/>
              <a:t>Coordination</a:t>
            </a:r>
          </a:p>
          <a:p>
            <a:pPr lvl="2"/>
            <a:r>
              <a:rPr lang="fr-FR" dirty="0" smtClean="0"/>
              <a:t>Toucher un zone</a:t>
            </a:r>
          </a:p>
          <a:p>
            <a:pPr lvl="2"/>
            <a:r>
              <a:rPr lang="fr-FR" dirty="0" smtClean="0"/>
              <a:t>Garder l’équilibre sur un pied les yeux fermés</a:t>
            </a:r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9444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u="sng" dirty="0" smtClean="0"/>
              <a:t>CONCLUSION</a:t>
            </a:r>
            <a:endParaRPr lang="fr-FR" sz="40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 y a 3 Piliers dans la méthodologie que je propose</a:t>
            </a:r>
          </a:p>
          <a:p>
            <a:pPr lvl="1"/>
            <a:r>
              <a:rPr lang="fr-FR" dirty="0"/>
              <a:t>Ils sont interdépendants</a:t>
            </a:r>
          </a:p>
          <a:p>
            <a:pPr lvl="1"/>
            <a:r>
              <a:rPr lang="fr-FR" dirty="0"/>
              <a:t>Il est nécessaire de les travailler spécifiquement et les concrétiser par des actes physiques</a:t>
            </a:r>
          </a:p>
          <a:p>
            <a:endParaRPr lang="fr-FR" dirty="0" smtClean="0"/>
          </a:p>
          <a:p>
            <a:r>
              <a:rPr lang="fr-FR" dirty="0" smtClean="0"/>
              <a:t>La préparation mentale se construit autour de repères concrets qui permettent de s’</a:t>
            </a:r>
            <a:r>
              <a:rPr lang="fr-FR" dirty="0" err="1" smtClean="0"/>
              <a:t>auto-évaluer</a:t>
            </a:r>
            <a:endParaRPr lang="fr-FR" dirty="0" smtClean="0"/>
          </a:p>
          <a:p>
            <a:pPr lvl="1"/>
            <a:r>
              <a:rPr lang="fr-FR" dirty="0" smtClean="0"/>
              <a:t>Définir des étapes de réalisation</a:t>
            </a:r>
          </a:p>
          <a:p>
            <a:pPr lvl="1"/>
            <a:r>
              <a:rPr lang="fr-FR" dirty="0" smtClean="0"/>
              <a:t>Faire des diagnostics concret afin de ne pas rester dans la « sensation »</a:t>
            </a:r>
          </a:p>
          <a:p>
            <a:pPr lvl="2"/>
            <a:r>
              <a:rPr lang="fr-FR" sz="1800" b="1" dirty="0" smtClean="0"/>
              <a:t>La pensée doit se transformer en action concrète et répétée</a:t>
            </a:r>
            <a:endParaRPr lang="fr-FR" sz="1800" b="1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455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« La Zone » ou « Flow »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472750"/>
            <a:ext cx="8915400" cy="4887590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Notion/Etat incontournable dans la préparation mentale</a:t>
            </a:r>
          </a:p>
          <a:p>
            <a:r>
              <a:rPr lang="fr-FR" dirty="0" smtClean="0"/>
              <a:t>Etat de pleine conscience</a:t>
            </a:r>
          </a:p>
          <a:p>
            <a:pPr lvl="1"/>
            <a:r>
              <a:rPr lang="fr-FR" dirty="0" smtClean="0"/>
              <a:t>De plénitude</a:t>
            </a:r>
          </a:p>
          <a:p>
            <a:pPr lvl="1"/>
            <a:r>
              <a:rPr lang="fr-FR" dirty="0" smtClean="0"/>
              <a:t>Jouer avec une extrême justesse</a:t>
            </a:r>
          </a:p>
          <a:p>
            <a:pPr lvl="1"/>
            <a:r>
              <a:rPr lang="fr-FR" dirty="0" smtClean="0"/>
              <a:t>Etat optimal</a:t>
            </a:r>
          </a:p>
          <a:p>
            <a:pPr lvl="1"/>
            <a:r>
              <a:rPr lang="fr-FR" dirty="0" smtClean="0"/>
              <a:t>Jouer à plus de 90% de ses capacités sur un coup, un jeu, un match, une saison</a:t>
            </a:r>
          </a:p>
          <a:p>
            <a:r>
              <a:rPr lang="fr-FR" dirty="0" smtClean="0"/>
              <a:t>Intuition et Transcendance ou pleine expression du potentiel physique et psychique?</a:t>
            </a:r>
          </a:p>
          <a:p>
            <a:pPr lvl="1"/>
            <a:r>
              <a:rPr lang="fr-FR" dirty="0" smtClean="0"/>
              <a:t>Peu importe, nous devons juste donner le meilleur, mais comment?</a:t>
            </a:r>
          </a:p>
          <a:p>
            <a:r>
              <a:rPr lang="fr-FR" dirty="0" smtClean="0"/>
              <a:t>Et si grâce à la préparation mentale nous pouvions</a:t>
            </a:r>
            <a:r>
              <a:rPr lang="fr-FR" dirty="0"/>
              <a:t> </a:t>
            </a:r>
            <a:r>
              <a:rPr lang="fr-FR" dirty="0" smtClean="0"/>
              <a:t>« entrer » dans la zone selon notre volonté?</a:t>
            </a:r>
          </a:p>
          <a:p>
            <a:pPr lvl="1"/>
            <a:r>
              <a:rPr lang="fr-FR" dirty="0" smtClean="0"/>
              <a:t>C’est l’objectif que je me suis fixé, et c’est la raison pour laquelle je peaufine cette méthodologie</a:t>
            </a:r>
          </a:p>
          <a:p>
            <a:r>
              <a:rPr lang="fr-FR" dirty="0" smtClean="0"/>
              <a:t>Trois piliers pour y parvenir</a:t>
            </a:r>
          </a:p>
          <a:p>
            <a:pPr lvl="1"/>
            <a:r>
              <a:rPr lang="fr-FR" b="1" dirty="0" smtClean="0"/>
              <a:t>La Résilience</a:t>
            </a:r>
            <a:r>
              <a:rPr lang="fr-FR" dirty="0" smtClean="0"/>
              <a:t>: stabiliser son état pour se focaliser sur la performance et non sur son niveau de jeu minimale</a:t>
            </a:r>
          </a:p>
          <a:p>
            <a:pPr lvl="1"/>
            <a:r>
              <a:rPr lang="fr-FR" b="1" dirty="0" smtClean="0"/>
              <a:t>Le Flux énergétique</a:t>
            </a:r>
            <a:r>
              <a:rPr lang="fr-FR" dirty="0" smtClean="0"/>
              <a:t>: Maîtriser son intensité physique et psychique</a:t>
            </a:r>
          </a:p>
          <a:p>
            <a:pPr lvl="1"/>
            <a:r>
              <a:rPr lang="fr-FR" b="1" dirty="0" smtClean="0"/>
              <a:t>La </a:t>
            </a:r>
            <a:r>
              <a:rPr lang="fr-FR" b="1" dirty="0" smtClean="0"/>
              <a:t>Concentration </a:t>
            </a:r>
            <a:r>
              <a:rPr lang="fr-FR" b="1" dirty="0" smtClean="0"/>
              <a:t>énergétique</a:t>
            </a:r>
            <a:r>
              <a:rPr lang="fr-FR" dirty="0" smtClean="0"/>
              <a:t>: </a:t>
            </a:r>
            <a:r>
              <a:rPr lang="fr-FR" dirty="0" smtClean="0"/>
              <a:t>Mobiliser </a:t>
            </a:r>
            <a:r>
              <a:rPr lang="fr-FR" dirty="0" smtClean="0"/>
              <a:t>ses ressources vers son objectif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2383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L’Energie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537487"/>
            <a:ext cx="8915400" cy="4863313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L’énergie </a:t>
            </a:r>
            <a:r>
              <a:rPr lang="fr-FR" dirty="0"/>
              <a:t>permet le mouvement du corps et de l’esprit</a:t>
            </a:r>
          </a:p>
          <a:p>
            <a:pPr lvl="1"/>
            <a:r>
              <a:rPr lang="fr-FR" dirty="0"/>
              <a:t>Elle a différents niveaux de manifestations</a:t>
            </a:r>
          </a:p>
          <a:p>
            <a:pPr lvl="1"/>
            <a:r>
              <a:rPr lang="fr-FR" dirty="0"/>
              <a:t>Réactions physiologiques, synergologie, l’Aura, le Ki ou énergie subtile, ect…</a:t>
            </a:r>
          </a:p>
          <a:p>
            <a:r>
              <a:rPr lang="fr-FR" dirty="0"/>
              <a:t>Notre être dégage constamment de l’énergie que nous devons quantifier et qualifier</a:t>
            </a:r>
          </a:p>
          <a:p>
            <a:r>
              <a:rPr lang="fr-FR" dirty="0" err="1"/>
              <a:t>Bcp</a:t>
            </a:r>
            <a:r>
              <a:rPr lang="fr-FR" dirty="0"/>
              <a:t> d’énergie me permet</a:t>
            </a:r>
          </a:p>
          <a:p>
            <a:pPr lvl="1"/>
            <a:r>
              <a:rPr lang="fr-FR" dirty="0"/>
              <a:t>De réaliser mes souhaits</a:t>
            </a:r>
          </a:p>
          <a:p>
            <a:pPr lvl="1"/>
            <a:r>
              <a:rPr lang="fr-FR" dirty="0"/>
              <a:t>De rayonner socialement</a:t>
            </a:r>
          </a:p>
          <a:p>
            <a:pPr lvl="1"/>
            <a:r>
              <a:rPr lang="fr-FR" dirty="0"/>
              <a:t>De favoriser une bonne santé</a:t>
            </a:r>
          </a:p>
          <a:p>
            <a:pPr lvl="1"/>
            <a:r>
              <a:rPr lang="fr-FR" dirty="0"/>
              <a:t>D’entrainer des changements majeurs autour de moi</a:t>
            </a:r>
          </a:p>
          <a:p>
            <a:r>
              <a:rPr lang="fr-FR" dirty="0"/>
              <a:t>Qui dégage le plus d’énergie entre Nadal et Federer durant un match?</a:t>
            </a:r>
          </a:p>
          <a:p>
            <a:pPr lvl="1"/>
            <a:r>
              <a:rPr lang="fr-FR" dirty="0"/>
              <a:t>L’énergie de Nadal est plus manifeste mais n’est pas forcément plus grande</a:t>
            </a:r>
          </a:p>
          <a:p>
            <a:pPr lvl="1"/>
            <a:r>
              <a:rPr lang="fr-FR" dirty="0"/>
              <a:t>Lorsque l’on arrive à saisir l’énergie subtile de Federer, c’est à ce moment que l’on prend conscience de sa puissance</a:t>
            </a:r>
          </a:p>
          <a:p>
            <a:pPr lvl="1"/>
            <a:r>
              <a:rPr lang="fr-FR" dirty="0"/>
              <a:t>Leur énergie est si grande qu’elle inspire des millions de personnes dans le monde</a:t>
            </a:r>
          </a:p>
          <a:p>
            <a:pPr lvl="1"/>
            <a:r>
              <a:rPr lang="fr-FR" dirty="0"/>
              <a:t>Elle influence le monde autour de ces deux champions</a:t>
            </a:r>
          </a:p>
          <a:p>
            <a:pPr lvl="1"/>
            <a:r>
              <a:rPr lang="fr-FR" dirty="0"/>
              <a:t>Elle crée du mouvement</a:t>
            </a:r>
          </a:p>
          <a:p>
            <a:r>
              <a:rPr lang="fr-FR" dirty="0" smtClean="0"/>
              <a:t>Pour nous former mentalement, nous devons être capable de produire un maximum d’énergie et d’optimiser son utilisation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233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b="1" u="sng" dirty="0" smtClean="0"/>
              <a:t>NOTRE OBJECTIF</a:t>
            </a:r>
            <a:endParaRPr lang="fr-FR" sz="40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b="1" dirty="0" smtClean="0"/>
              <a:t>Personnaliser sa propre Méthodologie de Préparation Mentale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Comprendre les Mécanismes mentaux en jeu</a:t>
            </a:r>
          </a:p>
          <a:p>
            <a:pPr lvl="1"/>
            <a:r>
              <a:rPr lang="fr-FR" dirty="0" smtClean="0"/>
              <a:t>Connaître les outils pédagogiques pour développer les qualités mentales</a:t>
            </a:r>
          </a:p>
          <a:p>
            <a:pPr lvl="1"/>
            <a:r>
              <a:rPr lang="fr-FR" dirty="0" smtClean="0"/>
              <a:t>Utiliser cette présentation comme base pour développer sa propre méthodologie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35360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33329" y="32615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4000" b="1" u="sng" dirty="0" smtClean="0"/>
              <a:t>LA STRUCTURE DE NOTRE MENTAL</a:t>
            </a:r>
            <a:endParaRPr lang="fr-FR" sz="4000" b="1" u="sng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617" y="1155758"/>
            <a:ext cx="9018399" cy="5403365"/>
          </a:xfrm>
        </p:spPr>
      </p:pic>
    </p:spTree>
    <p:extLst>
      <p:ext uri="{BB962C8B-B14F-4D97-AF65-F5344CB8AC3E}">
        <p14:creationId xmlns:p14="http://schemas.microsoft.com/office/powerpoint/2010/main" val="159263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L’inconscient instinctif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92925" y="1553671"/>
            <a:ext cx="8915400" cy="490377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La matrice du mental</a:t>
            </a:r>
          </a:p>
          <a:p>
            <a:pPr lvl="1"/>
            <a:r>
              <a:rPr lang="fr-FR" dirty="0" smtClean="0"/>
              <a:t>Inconscient sans conscience Oui!, mais pas l’inverse</a:t>
            </a:r>
          </a:p>
          <a:p>
            <a:pPr lvl="1"/>
            <a:r>
              <a:rPr lang="fr-FR" dirty="0" smtClean="0"/>
              <a:t>Ex: le monde animal pas de conscience ou conscience réduite</a:t>
            </a:r>
          </a:p>
          <a:p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 smtClean="0"/>
              <a:t>mécanismes instinctifs</a:t>
            </a:r>
          </a:p>
          <a:p>
            <a:pPr lvl="1"/>
            <a:r>
              <a:rPr lang="fr-FR" dirty="0" smtClean="0"/>
              <a:t>Respiration</a:t>
            </a:r>
          </a:p>
          <a:p>
            <a:pPr lvl="1"/>
            <a:r>
              <a:rPr lang="fr-FR" dirty="0" smtClean="0"/>
              <a:t>Rythme cardiaque</a:t>
            </a:r>
          </a:p>
          <a:p>
            <a:pPr lvl="1"/>
            <a:r>
              <a:rPr lang="fr-FR" dirty="0" smtClean="0"/>
              <a:t>Homéostasie</a:t>
            </a:r>
          </a:p>
          <a:p>
            <a:endParaRPr lang="fr-FR" dirty="0" smtClean="0"/>
          </a:p>
          <a:p>
            <a:r>
              <a:rPr lang="fr-FR" dirty="0" smtClean="0"/>
              <a:t>Administrateur </a:t>
            </a:r>
            <a:r>
              <a:rPr lang="fr-FR" dirty="0" smtClean="0"/>
              <a:t>de notre corps</a:t>
            </a:r>
          </a:p>
          <a:p>
            <a:pPr lvl="1"/>
            <a:r>
              <a:rPr lang="fr-FR" dirty="0" smtClean="0"/>
              <a:t>Il détient les clés de notre </a:t>
            </a:r>
            <a:r>
              <a:rPr lang="fr-FR" dirty="0" smtClean="0"/>
              <a:t>succès</a:t>
            </a:r>
            <a:endParaRPr lang="fr-FR" dirty="0" smtClean="0"/>
          </a:p>
          <a:p>
            <a:pPr lvl="1"/>
            <a:r>
              <a:rPr lang="fr-FR" dirty="0" smtClean="0"/>
              <a:t>Exemple de l’hypermnésie</a:t>
            </a:r>
          </a:p>
          <a:p>
            <a:pPr lvl="2"/>
            <a:r>
              <a:rPr lang="fr-FR" dirty="0" smtClean="0"/>
              <a:t>Lorsque le conscient a accès la mémoire de l’inconscient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505" y="2664471"/>
            <a:ext cx="4031187" cy="30335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78475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La conscience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654139"/>
            <a:ext cx="8915400" cy="4730477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C’est l’interprète de l’inconscient avec le monde extérieur</a:t>
            </a:r>
          </a:p>
          <a:p>
            <a:pPr lvl="1"/>
            <a:r>
              <a:rPr lang="fr-FR" dirty="0" smtClean="0"/>
              <a:t>Appréhende tel un œil et traduit </a:t>
            </a:r>
            <a:r>
              <a:rPr lang="fr-FR" dirty="0" smtClean="0"/>
              <a:t>l’information</a:t>
            </a:r>
          </a:p>
          <a:p>
            <a:pPr lvl="1"/>
            <a:r>
              <a:rPr lang="fr-FR" dirty="0" smtClean="0"/>
              <a:t>Se distance de l’inconscient</a:t>
            </a:r>
          </a:p>
          <a:p>
            <a:pPr lvl="1"/>
            <a:r>
              <a:rPr lang="fr-FR" dirty="0" smtClean="0"/>
              <a:t>A la capacité de concentrer l’attention et les ressources</a:t>
            </a:r>
            <a:endParaRPr lang="fr-FR" dirty="0" smtClean="0"/>
          </a:p>
          <a:p>
            <a:pPr lvl="1"/>
            <a:endParaRPr lang="fr-FR" dirty="0" smtClean="0"/>
          </a:p>
          <a:p>
            <a:r>
              <a:rPr lang="fr-FR" dirty="0"/>
              <a:t>Plus ma conscience est élargie, plus je saurais analyser la situation avec </a:t>
            </a:r>
            <a:r>
              <a:rPr lang="fr-FR" dirty="0" smtClean="0"/>
              <a:t>pertinence</a:t>
            </a:r>
          </a:p>
          <a:p>
            <a:endParaRPr lang="fr-FR" dirty="0"/>
          </a:p>
          <a:p>
            <a:r>
              <a:rPr lang="fr-FR" dirty="0"/>
              <a:t>Plus ma conscience est étroite, moins j’utiliserai d’éléments à ma disposition pour résoudre </a:t>
            </a:r>
            <a:r>
              <a:rPr lang="fr-FR" dirty="0" smtClean="0"/>
              <a:t>un problème</a:t>
            </a:r>
            <a:endParaRPr lang="fr-FR" dirty="0"/>
          </a:p>
          <a:p>
            <a:pPr lvl="3"/>
            <a:r>
              <a:rPr lang="fr-FR" sz="2000" b="1" dirty="0" smtClean="0"/>
              <a:t>&gt;&gt;&gt;&gt;&gt;&gt;&gt;  C’EST LA LUCIDITE</a:t>
            </a:r>
          </a:p>
          <a:p>
            <a:pPr lvl="3"/>
            <a:endParaRPr lang="fr-FR" sz="2000" b="1" dirty="0" smtClean="0"/>
          </a:p>
          <a:p>
            <a:r>
              <a:rPr lang="fr-FR" dirty="0"/>
              <a:t>La conscience traduit l’essence de mon inconscient dans le monde physique et inversement, je mentalise le monde physique afin d’assimiler les leçons de la vie et enclencher mes mécanismes </a:t>
            </a:r>
            <a:r>
              <a:rPr lang="fr-FR" dirty="0" smtClean="0"/>
              <a:t>d’adaptation</a:t>
            </a:r>
            <a:endParaRPr lang="fr-FR" dirty="0" smtClean="0"/>
          </a:p>
          <a:p>
            <a:pPr lvl="1"/>
            <a:r>
              <a:rPr lang="fr-FR" dirty="0" smtClean="0"/>
              <a:t>Mentalise ou concrétise</a:t>
            </a:r>
            <a:endParaRPr lang="fr-FR" dirty="0"/>
          </a:p>
          <a:p>
            <a:r>
              <a:rPr lang="fr-FR" dirty="0"/>
              <a:t>En somme, la conscience est le messager entre notre inconscient instinctif et notre </a:t>
            </a:r>
            <a:r>
              <a:rPr lang="fr-FR" dirty="0" smtClean="0"/>
              <a:t>corps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399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744</TotalTime>
  <Words>3184</Words>
  <Application>Microsoft Office PowerPoint</Application>
  <PresentationFormat>Grand écran</PresentationFormat>
  <Paragraphs>452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5" baseType="lpstr">
      <vt:lpstr>Arial</vt:lpstr>
      <vt:lpstr>Century Gothic</vt:lpstr>
      <vt:lpstr>Wingdings 3</vt:lpstr>
      <vt:lpstr>Brin</vt:lpstr>
      <vt:lpstr>Introduction à la Préparation Mentale</vt:lpstr>
      <vt:lpstr>SOMMAIRE</vt:lpstr>
      <vt:lpstr>INTRODUCTION</vt:lpstr>
      <vt:lpstr>« La Zone » ou « Flow »</vt:lpstr>
      <vt:lpstr>L’Energie</vt:lpstr>
      <vt:lpstr>NOTRE OBJECTIF</vt:lpstr>
      <vt:lpstr>LA STRUCTURE DE NOTRE MENTAL</vt:lpstr>
      <vt:lpstr>L’inconscient instinctif</vt:lpstr>
      <vt:lpstr>La conscience</vt:lpstr>
      <vt:lpstr>Allégorie de la voiture de course</vt:lpstr>
      <vt:lpstr>Présentation PowerPoint</vt:lpstr>
      <vt:lpstr>La polarité du mental</vt:lpstr>
      <vt:lpstr>L’égo</vt:lpstr>
      <vt:lpstr>Présentation PowerPoint</vt:lpstr>
      <vt:lpstr>LA RESILIENCE</vt:lpstr>
      <vt:lpstr>Présentation PowerPoint</vt:lpstr>
      <vt:lpstr>Les outils pédagogiques (non-exhaustif)</vt:lpstr>
      <vt:lpstr>Présentation PowerPoint</vt:lpstr>
      <vt:lpstr>Présentation PowerPoint</vt:lpstr>
      <vt:lpstr>La méditation</vt:lpstr>
      <vt:lpstr>Présentation PowerPoint</vt:lpstr>
      <vt:lpstr>Travail de la conscience (Lucidité)</vt:lpstr>
      <vt:lpstr>LE FLUX ENERGETIQUE</vt:lpstr>
      <vt:lpstr>Présentation PowerPoint</vt:lpstr>
      <vt:lpstr>Les Croyances</vt:lpstr>
      <vt:lpstr>Les outils pédagogiques (Non-exhaustif)</vt:lpstr>
      <vt:lpstr>LA CONCENTRATION ENERGETIQUE</vt:lpstr>
      <vt:lpstr>Présentation PowerPoint</vt:lpstr>
      <vt:lpstr>Les outils pédagogiques (non-exhaustif)</vt:lpstr>
      <vt:lpstr>Présentation PowerPoint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à la Préparation Mentale</dc:title>
  <dc:creator>Athes</dc:creator>
  <cp:lastModifiedBy>Athes</cp:lastModifiedBy>
  <cp:revision>68</cp:revision>
  <dcterms:created xsi:type="dcterms:W3CDTF">2015-05-29T11:23:43Z</dcterms:created>
  <dcterms:modified xsi:type="dcterms:W3CDTF">2015-06-19T09:02:31Z</dcterms:modified>
</cp:coreProperties>
</file>