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302" r:id="rId3"/>
    <p:sldId id="301" r:id="rId4"/>
    <p:sldId id="267" r:id="rId5"/>
    <p:sldId id="303" r:id="rId6"/>
    <p:sldId id="268" r:id="rId7"/>
    <p:sldId id="274" r:id="rId8"/>
    <p:sldId id="271" r:id="rId9"/>
    <p:sldId id="272" r:id="rId10"/>
    <p:sldId id="269" r:id="rId11"/>
    <p:sldId id="270" r:id="rId12"/>
    <p:sldId id="273" r:id="rId13"/>
    <p:sldId id="292" r:id="rId14"/>
    <p:sldId id="310" r:id="rId15"/>
    <p:sldId id="289" r:id="rId16"/>
    <p:sldId id="276" r:id="rId17"/>
    <p:sldId id="305" r:id="rId18"/>
    <p:sldId id="279" r:id="rId19"/>
    <p:sldId id="306" r:id="rId20"/>
    <p:sldId id="280" r:id="rId21"/>
    <p:sldId id="281" r:id="rId22"/>
    <p:sldId id="307" r:id="rId23"/>
    <p:sldId id="284" r:id="rId24"/>
    <p:sldId id="295" r:id="rId25"/>
    <p:sldId id="296" r:id="rId26"/>
    <p:sldId id="297" r:id="rId27"/>
    <p:sldId id="298" r:id="rId28"/>
    <p:sldId id="299" r:id="rId29"/>
    <p:sldId id="308" r:id="rId30"/>
    <p:sldId id="309" r:id="rId31"/>
    <p:sldId id="311" r:id="rId32"/>
    <p:sldId id="286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62C53B"/>
    <a:srgbClr val="6E5552"/>
    <a:srgbClr val="0C788E"/>
    <a:srgbClr val="660066"/>
    <a:srgbClr val="800080"/>
    <a:srgbClr val="422C16"/>
    <a:srgbClr val="321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5" autoAdjust="0"/>
    <p:restoredTop sz="78995" autoAdjust="0"/>
  </p:normalViewPr>
  <p:slideViewPr>
    <p:cSldViewPr>
      <p:cViewPr varScale="1">
        <p:scale>
          <a:sx n="59" d="100"/>
          <a:sy n="59" d="100"/>
        </p:scale>
        <p:origin x="127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9438"/>
                        <a:gd name="adj2" fmla="val -21067"/>
                      </a:avLst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86"/>
                        <a:gd name="adj2" fmla="val 42880"/>
                      </a:avLst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</c:extLst>
            </c:dLbl>
            <c:dLbl>
              <c:idx val="2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9103"/>
                        <a:gd name="adj2" fmla="val 865"/>
                      </a:avLst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</c:extLst>
            </c:dLbl>
            <c:dLbl>
              <c:idx val="3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7339"/>
                        <a:gd name="adj2" fmla="val -51251"/>
                      </a:avLst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Feuil1!$A$2:$A$5</c:f>
              <c:strCache>
                <c:ptCount val="4"/>
                <c:pt idx="0">
                  <c:v>Students</c:v>
                </c:pt>
                <c:pt idx="1">
                  <c:v>Kids</c:v>
                </c:pt>
                <c:pt idx="2">
                  <c:v>Teachers</c:v>
                </c:pt>
                <c:pt idx="3">
                  <c:v>Other people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50</c:v>
                </c:pt>
                <c:pt idx="1">
                  <c:v>15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25473-9022-41EE-8F63-CAC571073CD3}" type="doc">
      <dgm:prSet loTypeId="urn:microsoft.com/office/officeart/2005/8/layout/chevron2" loCatId="process" qsTypeId="urn:microsoft.com/office/officeart/2005/8/quickstyle/simple5" qsCatId="simple" csTypeId="urn:microsoft.com/office/officeart/2005/8/colors/accent4_4" csCatId="accent4" phldr="1"/>
      <dgm:spPr/>
    </dgm:pt>
    <dgm:pt modelId="{D6218838-E748-4E87-AEFA-4D83390A21C8}">
      <dgm:prSet phldrT="[Texte]" custT="1"/>
      <dgm:spPr/>
      <dgm:t>
        <a:bodyPr/>
        <a:lstStyle/>
        <a:p>
          <a:r>
            <a:rPr lang="fr-FR" sz="1600" dirty="0" err="1" smtClean="0"/>
            <a:t>Knowledge</a:t>
          </a:r>
          <a:endParaRPr lang="fr-FR" sz="1600" dirty="0"/>
        </a:p>
      </dgm:t>
    </dgm:pt>
    <dgm:pt modelId="{06CE8808-5483-431A-B65F-0989CEC9F822}" type="parTrans" cxnId="{8019C174-121F-4B19-8D9B-E05D19877E6B}">
      <dgm:prSet/>
      <dgm:spPr/>
      <dgm:t>
        <a:bodyPr/>
        <a:lstStyle/>
        <a:p>
          <a:endParaRPr lang="fr-FR" sz="1400"/>
        </a:p>
      </dgm:t>
    </dgm:pt>
    <dgm:pt modelId="{41C3EFB9-F3A1-46D9-BB40-21FB152DD93A}" type="sibTrans" cxnId="{8019C174-121F-4B19-8D9B-E05D19877E6B}">
      <dgm:prSet/>
      <dgm:spPr/>
      <dgm:t>
        <a:bodyPr/>
        <a:lstStyle/>
        <a:p>
          <a:endParaRPr lang="fr-FR" sz="1400"/>
        </a:p>
      </dgm:t>
    </dgm:pt>
    <dgm:pt modelId="{A36B58B6-5C22-4871-B538-0D344BE413D6}">
      <dgm:prSet phldrT="[Texte]" custT="1"/>
      <dgm:spPr/>
      <dgm:t>
        <a:bodyPr/>
        <a:lstStyle/>
        <a:p>
          <a:r>
            <a:rPr lang="fr-FR" sz="1600" dirty="0" smtClean="0"/>
            <a:t>Quick </a:t>
          </a:r>
          <a:r>
            <a:rPr lang="fr-FR" sz="1600" dirty="0" err="1" smtClean="0"/>
            <a:t>learning</a:t>
          </a:r>
          <a:endParaRPr lang="fr-FR" sz="1600" dirty="0"/>
        </a:p>
      </dgm:t>
    </dgm:pt>
    <dgm:pt modelId="{40AEDF13-6EAB-4AA5-96DF-7FFADFD676AF}" type="parTrans" cxnId="{DDEF14B1-0432-4C2B-AA22-18238C4774F8}">
      <dgm:prSet/>
      <dgm:spPr/>
      <dgm:t>
        <a:bodyPr/>
        <a:lstStyle/>
        <a:p>
          <a:endParaRPr lang="fr-FR" sz="1400"/>
        </a:p>
      </dgm:t>
    </dgm:pt>
    <dgm:pt modelId="{0F0B1CC3-4063-4C71-8E04-11A978301C6C}" type="sibTrans" cxnId="{DDEF14B1-0432-4C2B-AA22-18238C4774F8}">
      <dgm:prSet/>
      <dgm:spPr/>
      <dgm:t>
        <a:bodyPr/>
        <a:lstStyle/>
        <a:p>
          <a:endParaRPr lang="fr-FR" sz="1400"/>
        </a:p>
      </dgm:t>
    </dgm:pt>
    <dgm:pt modelId="{4FB38FE3-6AFD-45E2-8EB9-EEF57BB63911}">
      <dgm:prSet phldrT="[Texte]" custT="1"/>
      <dgm:spPr/>
      <dgm:t>
        <a:bodyPr/>
        <a:lstStyle/>
        <a:p>
          <a:r>
            <a:rPr lang="fr-FR" sz="1600" dirty="0" smtClean="0"/>
            <a:t>Attractive</a:t>
          </a:r>
          <a:endParaRPr lang="fr-FR" sz="1600" dirty="0"/>
        </a:p>
      </dgm:t>
    </dgm:pt>
    <dgm:pt modelId="{7D4BACC5-87C3-47A3-BFF8-EEB32D0DDB6E}" type="parTrans" cxnId="{C53066FF-AF00-4E66-AABF-E17966F48BA1}">
      <dgm:prSet/>
      <dgm:spPr/>
      <dgm:t>
        <a:bodyPr/>
        <a:lstStyle/>
        <a:p>
          <a:endParaRPr lang="fr-FR" sz="1400"/>
        </a:p>
      </dgm:t>
    </dgm:pt>
    <dgm:pt modelId="{D8346C12-E64E-4167-A7B9-902E299967FF}" type="sibTrans" cxnId="{C53066FF-AF00-4E66-AABF-E17966F48BA1}">
      <dgm:prSet/>
      <dgm:spPr/>
      <dgm:t>
        <a:bodyPr/>
        <a:lstStyle/>
        <a:p>
          <a:endParaRPr lang="fr-FR" sz="1400"/>
        </a:p>
      </dgm:t>
    </dgm:pt>
    <dgm:pt modelId="{592AFE44-8367-4904-8BBB-85D222F17EE1}">
      <dgm:prSet custT="1"/>
      <dgm:spPr/>
      <dgm:t>
        <a:bodyPr/>
        <a:lstStyle/>
        <a:p>
          <a:r>
            <a:rPr lang="fr-FR" sz="1800" dirty="0" err="1" smtClean="0"/>
            <a:t>Chemistry</a:t>
          </a:r>
          <a:r>
            <a:rPr lang="fr-FR" sz="1800" dirty="0" smtClean="0"/>
            <a:t>, </a:t>
          </a:r>
          <a:r>
            <a:rPr lang="fr-FR" sz="1800" dirty="0" err="1" smtClean="0"/>
            <a:t>atomistic</a:t>
          </a:r>
          <a:r>
            <a:rPr lang="fr-FR" sz="1800" dirty="0" smtClean="0"/>
            <a:t>, </a:t>
          </a:r>
          <a:r>
            <a:rPr lang="fr-FR" sz="1800" dirty="0" err="1" smtClean="0"/>
            <a:t>molecules</a:t>
          </a:r>
          <a:endParaRPr lang="fr-FR" sz="1800" dirty="0"/>
        </a:p>
      </dgm:t>
    </dgm:pt>
    <dgm:pt modelId="{73865514-3EA3-4C8A-AEED-00DA2AF0F1BC}" type="parTrans" cxnId="{2BEEBA0F-5A31-4BC0-A237-49DDBF2B0CF5}">
      <dgm:prSet/>
      <dgm:spPr/>
      <dgm:t>
        <a:bodyPr/>
        <a:lstStyle/>
        <a:p>
          <a:endParaRPr lang="fr-FR" sz="1400"/>
        </a:p>
      </dgm:t>
    </dgm:pt>
    <dgm:pt modelId="{B89A73AF-414A-4B17-A616-82A5CC26DCD9}" type="sibTrans" cxnId="{2BEEBA0F-5A31-4BC0-A237-49DDBF2B0CF5}">
      <dgm:prSet/>
      <dgm:spPr/>
      <dgm:t>
        <a:bodyPr/>
        <a:lstStyle/>
        <a:p>
          <a:endParaRPr lang="fr-FR" sz="1400"/>
        </a:p>
      </dgm:t>
    </dgm:pt>
    <dgm:pt modelId="{48E5E964-469E-4B64-9C7B-526A46FD0C07}">
      <dgm:prSet custT="1"/>
      <dgm:spPr/>
      <dgm:t>
        <a:bodyPr/>
        <a:lstStyle/>
        <a:p>
          <a:r>
            <a:rPr lang="fr-FR" sz="1800" dirty="0" smtClean="0"/>
            <a:t>Simple </a:t>
          </a:r>
          <a:r>
            <a:rPr lang="fr-FR" sz="1800" dirty="0" err="1" smtClean="0"/>
            <a:t>game</a:t>
          </a:r>
          <a:r>
            <a:rPr lang="fr-FR" sz="1800" dirty="0" smtClean="0"/>
            <a:t>, </a:t>
          </a:r>
          <a:r>
            <a:rPr lang="fr-FR" sz="1800" dirty="0" err="1" smtClean="0"/>
            <a:t>easy</a:t>
          </a:r>
          <a:r>
            <a:rPr lang="fr-FR" sz="1800" dirty="0" smtClean="0"/>
            <a:t> to </a:t>
          </a:r>
          <a:r>
            <a:rPr lang="fr-FR" sz="1800" dirty="0" err="1" smtClean="0"/>
            <a:t>understand</a:t>
          </a:r>
          <a:endParaRPr lang="fr-FR" sz="1800" dirty="0"/>
        </a:p>
      </dgm:t>
    </dgm:pt>
    <dgm:pt modelId="{3F9B0BA6-06D4-4955-9BE5-033F8311EBEE}" type="parTrans" cxnId="{30F4F80C-1B8A-476E-892D-37C8591A27A3}">
      <dgm:prSet/>
      <dgm:spPr/>
      <dgm:t>
        <a:bodyPr/>
        <a:lstStyle/>
        <a:p>
          <a:endParaRPr lang="fr-FR" sz="1400"/>
        </a:p>
      </dgm:t>
    </dgm:pt>
    <dgm:pt modelId="{43A23586-844E-416E-AD13-A6A20973CB2B}" type="sibTrans" cxnId="{30F4F80C-1B8A-476E-892D-37C8591A27A3}">
      <dgm:prSet/>
      <dgm:spPr/>
      <dgm:t>
        <a:bodyPr/>
        <a:lstStyle/>
        <a:p>
          <a:endParaRPr lang="fr-FR" sz="1400"/>
        </a:p>
      </dgm:t>
    </dgm:pt>
    <dgm:pt modelId="{7D87A32C-1B98-46B8-99FE-EEE17CAB048A}">
      <dgm:prSet custT="1"/>
      <dgm:spPr/>
      <dgm:t>
        <a:bodyPr/>
        <a:lstStyle/>
        <a:p>
          <a:r>
            <a:rPr lang="fr-FR" sz="1800" dirty="0" smtClean="0"/>
            <a:t>Simple </a:t>
          </a:r>
          <a:r>
            <a:rPr lang="fr-FR" sz="1800" dirty="0" err="1" smtClean="0"/>
            <a:t>app</a:t>
          </a:r>
          <a:r>
            <a:rPr lang="fr-FR" sz="1800" dirty="0" smtClean="0"/>
            <a:t>, </a:t>
          </a:r>
          <a:r>
            <a:rPr lang="fr-FR" sz="1800" dirty="0" err="1" smtClean="0"/>
            <a:t>challenging</a:t>
          </a:r>
          <a:r>
            <a:rPr lang="fr-FR" sz="1800" dirty="0" smtClean="0"/>
            <a:t>, on-line</a:t>
          </a:r>
          <a:endParaRPr lang="fr-FR" sz="1800" dirty="0"/>
        </a:p>
      </dgm:t>
    </dgm:pt>
    <dgm:pt modelId="{ED86E084-7AA1-4329-9820-04A6147CFD8C}" type="parTrans" cxnId="{50381873-A9F5-4D80-B814-D1B0FA63FB9B}">
      <dgm:prSet/>
      <dgm:spPr/>
      <dgm:t>
        <a:bodyPr/>
        <a:lstStyle/>
        <a:p>
          <a:endParaRPr lang="fr-FR" sz="1400"/>
        </a:p>
      </dgm:t>
    </dgm:pt>
    <dgm:pt modelId="{DE09C213-D945-466E-9786-110626E13F1B}" type="sibTrans" cxnId="{50381873-A9F5-4D80-B814-D1B0FA63FB9B}">
      <dgm:prSet/>
      <dgm:spPr/>
      <dgm:t>
        <a:bodyPr/>
        <a:lstStyle/>
        <a:p>
          <a:endParaRPr lang="fr-FR" sz="1400"/>
        </a:p>
      </dgm:t>
    </dgm:pt>
    <dgm:pt modelId="{561CEA08-0688-44E9-B2F6-70770696C20B}">
      <dgm:prSet custT="1"/>
      <dgm:spPr/>
      <dgm:t>
        <a:bodyPr/>
        <a:lstStyle/>
        <a:p>
          <a:r>
            <a:rPr lang="fr-FR" sz="1800" dirty="0" err="1" smtClean="0"/>
            <a:t>Creativity</a:t>
          </a:r>
          <a:endParaRPr lang="fr-FR" sz="1800" dirty="0"/>
        </a:p>
      </dgm:t>
    </dgm:pt>
    <dgm:pt modelId="{4F7F0E23-2D0D-4050-B327-8187B4B72DEF}" type="parTrans" cxnId="{909B9523-9DA6-471A-B8B6-9F8AB93B145E}">
      <dgm:prSet/>
      <dgm:spPr/>
      <dgm:t>
        <a:bodyPr/>
        <a:lstStyle/>
        <a:p>
          <a:endParaRPr lang="fr-FR" sz="1400"/>
        </a:p>
      </dgm:t>
    </dgm:pt>
    <dgm:pt modelId="{D607333C-2EBE-44F3-BA3D-DD7D09A7D1D1}" type="sibTrans" cxnId="{909B9523-9DA6-471A-B8B6-9F8AB93B145E}">
      <dgm:prSet/>
      <dgm:spPr/>
      <dgm:t>
        <a:bodyPr/>
        <a:lstStyle/>
        <a:p>
          <a:endParaRPr lang="fr-FR" sz="1400"/>
        </a:p>
      </dgm:t>
    </dgm:pt>
    <dgm:pt modelId="{6297B383-5C64-4082-AD74-F30C78C3F3F3}">
      <dgm:prSet custT="1"/>
      <dgm:spPr/>
      <dgm:t>
        <a:bodyPr/>
        <a:lstStyle/>
        <a:p>
          <a:r>
            <a:rPr lang="fr-FR" sz="1800" dirty="0" err="1" smtClean="0"/>
            <a:t>Make</a:t>
          </a:r>
          <a:r>
            <a:rPr lang="fr-FR" sz="1800" dirty="0" smtClean="0"/>
            <a:t> </a:t>
          </a:r>
          <a:r>
            <a:rPr lang="fr-FR" sz="1800" dirty="0" err="1" smtClean="0"/>
            <a:t>your</a:t>
          </a:r>
          <a:r>
            <a:rPr lang="fr-FR" sz="1800" dirty="0" smtClean="0"/>
            <a:t> </a:t>
          </a:r>
          <a:r>
            <a:rPr lang="fr-FR" sz="1800" dirty="0" err="1" smtClean="0"/>
            <a:t>own</a:t>
          </a:r>
          <a:r>
            <a:rPr lang="fr-FR" sz="1800" dirty="0" smtClean="0"/>
            <a:t> </a:t>
          </a:r>
          <a:r>
            <a:rPr lang="fr-FR" sz="1800" dirty="0" err="1" smtClean="0"/>
            <a:t>molecules</a:t>
          </a:r>
          <a:endParaRPr lang="fr-FR" sz="1800" dirty="0"/>
        </a:p>
      </dgm:t>
    </dgm:pt>
    <dgm:pt modelId="{95A60046-23C4-4645-A7D8-A80D3E4C0529}" type="parTrans" cxnId="{F4D33114-F162-4F86-9E12-B0A4D0F79B91}">
      <dgm:prSet/>
      <dgm:spPr/>
      <dgm:t>
        <a:bodyPr/>
        <a:lstStyle/>
        <a:p>
          <a:endParaRPr lang="fr-FR" sz="1400"/>
        </a:p>
      </dgm:t>
    </dgm:pt>
    <dgm:pt modelId="{48114C04-A9F3-4217-96D2-417C894F1AA0}" type="sibTrans" cxnId="{F4D33114-F162-4F86-9E12-B0A4D0F79B91}">
      <dgm:prSet/>
      <dgm:spPr/>
      <dgm:t>
        <a:bodyPr/>
        <a:lstStyle/>
        <a:p>
          <a:endParaRPr lang="fr-FR" sz="1400"/>
        </a:p>
      </dgm:t>
    </dgm:pt>
    <dgm:pt modelId="{CB892D9C-4ABE-4FD5-B8AB-63F1124AE13A}" type="pres">
      <dgm:prSet presAssocID="{59C25473-9022-41EE-8F63-CAC571073CD3}" presName="linearFlow" presStyleCnt="0">
        <dgm:presLayoutVars>
          <dgm:dir/>
          <dgm:animLvl val="lvl"/>
          <dgm:resizeHandles val="exact"/>
        </dgm:presLayoutVars>
      </dgm:prSet>
      <dgm:spPr/>
    </dgm:pt>
    <dgm:pt modelId="{6B43636A-91CD-4E29-B6C0-1CA6DC5BD698}" type="pres">
      <dgm:prSet presAssocID="{D6218838-E748-4E87-AEFA-4D83390A21C8}" presName="composite" presStyleCnt="0"/>
      <dgm:spPr/>
    </dgm:pt>
    <dgm:pt modelId="{8EF14F4F-34FE-4041-9396-8BB229905275}" type="pres">
      <dgm:prSet presAssocID="{D6218838-E748-4E87-AEFA-4D83390A21C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A4CD7EF-6379-4305-8FA6-90C247B43815}" type="pres">
      <dgm:prSet presAssocID="{D6218838-E748-4E87-AEFA-4D83390A21C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1DFEDE-A9D4-4EE4-8CC4-C3A39CCD0715}" type="pres">
      <dgm:prSet presAssocID="{41C3EFB9-F3A1-46D9-BB40-21FB152DD93A}" presName="sp" presStyleCnt="0"/>
      <dgm:spPr/>
    </dgm:pt>
    <dgm:pt modelId="{A4F22C6C-31C5-4198-AE27-342B5046D20A}" type="pres">
      <dgm:prSet presAssocID="{A36B58B6-5C22-4871-B538-0D344BE413D6}" presName="composite" presStyleCnt="0"/>
      <dgm:spPr/>
    </dgm:pt>
    <dgm:pt modelId="{3F7BDE61-21F0-45E4-81FB-04AADF26863B}" type="pres">
      <dgm:prSet presAssocID="{A36B58B6-5C22-4871-B538-0D344BE413D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82B001-BC68-445A-96D3-B30CF1EC5C79}" type="pres">
      <dgm:prSet presAssocID="{A36B58B6-5C22-4871-B538-0D344BE413D6}" presName="descendantText" presStyleLbl="alignAcc1" presStyleIdx="1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31C7E22-62DB-428D-8770-0518FC418CDE}" type="pres">
      <dgm:prSet presAssocID="{0F0B1CC3-4063-4C71-8E04-11A978301C6C}" presName="sp" presStyleCnt="0"/>
      <dgm:spPr/>
    </dgm:pt>
    <dgm:pt modelId="{198F73CD-52AB-42DD-9E73-AE696BCD25F5}" type="pres">
      <dgm:prSet presAssocID="{4FB38FE3-6AFD-45E2-8EB9-EEF57BB63911}" presName="composite" presStyleCnt="0"/>
      <dgm:spPr/>
    </dgm:pt>
    <dgm:pt modelId="{25DDB105-9415-4973-90DA-5E9A06FA90F0}" type="pres">
      <dgm:prSet presAssocID="{4FB38FE3-6AFD-45E2-8EB9-EEF57BB6391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D617A5-A567-410D-BD96-A41FB0B354C7}" type="pres">
      <dgm:prSet presAssocID="{4FB38FE3-6AFD-45E2-8EB9-EEF57BB63911}" presName="descendantText" presStyleLbl="alignAcc1" presStyleIdx="2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615474-FC0A-47C1-9538-2D3EEFE7A7CB}" type="pres">
      <dgm:prSet presAssocID="{D8346C12-E64E-4167-A7B9-902E299967FF}" presName="sp" presStyleCnt="0"/>
      <dgm:spPr/>
    </dgm:pt>
    <dgm:pt modelId="{3C5DF8EB-564B-410F-B1F7-05E843A7BF51}" type="pres">
      <dgm:prSet presAssocID="{561CEA08-0688-44E9-B2F6-70770696C20B}" presName="composite" presStyleCnt="0"/>
      <dgm:spPr/>
    </dgm:pt>
    <dgm:pt modelId="{D611D3AD-A5F9-47A6-9269-8FBB755BD7D1}" type="pres">
      <dgm:prSet presAssocID="{561CEA08-0688-44E9-B2F6-70770696C20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C7DBBE-FCDB-4E61-9B00-BDCE8A442E6F}" type="pres">
      <dgm:prSet presAssocID="{561CEA08-0688-44E9-B2F6-70770696C20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53066FF-AF00-4E66-AABF-E17966F48BA1}" srcId="{59C25473-9022-41EE-8F63-CAC571073CD3}" destId="{4FB38FE3-6AFD-45E2-8EB9-EEF57BB63911}" srcOrd="2" destOrd="0" parTransId="{7D4BACC5-87C3-47A3-BFF8-EEB32D0DDB6E}" sibTransId="{D8346C12-E64E-4167-A7B9-902E299967FF}"/>
    <dgm:cxn modelId="{8019C174-121F-4B19-8D9B-E05D19877E6B}" srcId="{59C25473-9022-41EE-8F63-CAC571073CD3}" destId="{D6218838-E748-4E87-AEFA-4D83390A21C8}" srcOrd="0" destOrd="0" parTransId="{06CE8808-5483-431A-B65F-0989CEC9F822}" sibTransId="{41C3EFB9-F3A1-46D9-BB40-21FB152DD93A}"/>
    <dgm:cxn modelId="{2E6FE3DA-FAD0-4D28-8B4D-AD67997C5242}" type="presOf" srcId="{D6218838-E748-4E87-AEFA-4D83390A21C8}" destId="{8EF14F4F-34FE-4041-9396-8BB229905275}" srcOrd="0" destOrd="0" presId="urn:microsoft.com/office/officeart/2005/8/layout/chevron2"/>
    <dgm:cxn modelId="{DDEF14B1-0432-4C2B-AA22-18238C4774F8}" srcId="{59C25473-9022-41EE-8F63-CAC571073CD3}" destId="{A36B58B6-5C22-4871-B538-0D344BE413D6}" srcOrd="1" destOrd="0" parTransId="{40AEDF13-6EAB-4AA5-96DF-7FFADFD676AF}" sibTransId="{0F0B1CC3-4063-4C71-8E04-11A978301C6C}"/>
    <dgm:cxn modelId="{B3FB97E3-E19B-4B77-B5A8-8181ED76EF4D}" type="presOf" srcId="{A36B58B6-5C22-4871-B538-0D344BE413D6}" destId="{3F7BDE61-21F0-45E4-81FB-04AADF26863B}" srcOrd="0" destOrd="0" presId="urn:microsoft.com/office/officeart/2005/8/layout/chevron2"/>
    <dgm:cxn modelId="{F4D33114-F162-4F86-9E12-B0A4D0F79B91}" srcId="{561CEA08-0688-44E9-B2F6-70770696C20B}" destId="{6297B383-5C64-4082-AD74-F30C78C3F3F3}" srcOrd="0" destOrd="0" parTransId="{95A60046-23C4-4645-A7D8-A80D3E4C0529}" sibTransId="{48114C04-A9F3-4217-96D2-417C894F1AA0}"/>
    <dgm:cxn modelId="{30F4F80C-1B8A-476E-892D-37C8591A27A3}" srcId="{A36B58B6-5C22-4871-B538-0D344BE413D6}" destId="{48E5E964-469E-4B64-9C7B-526A46FD0C07}" srcOrd="0" destOrd="0" parTransId="{3F9B0BA6-06D4-4955-9BE5-033F8311EBEE}" sibTransId="{43A23586-844E-416E-AD13-A6A20973CB2B}"/>
    <dgm:cxn modelId="{909B9523-9DA6-471A-B8B6-9F8AB93B145E}" srcId="{59C25473-9022-41EE-8F63-CAC571073CD3}" destId="{561CEA08-0688-44E9-B2F6-70770696C20B}" srcOrd="3" destOrd="0" parTransId="{4F7F0E23-2D0D-4050-B327-8187B4B72DEF}" sibTransId="{D607333C-2EBE-44F3-BA3D-DD7D09A7D1D1}"/>
    <dgm:cxn modelId="{D3ADC881-28B3-46B5-A83E-A86B89E438B2}" type="presOf" srcId="{592AFE44-8367-4904-8BBB-85D222F17EE1}" destId="{3A4CD7EF-6379-4305-8FA6-90C247B43815}" srcOrd="0" destOrd="0" presId="urn:microsoft.com/office/officeart/2005/8/layout/chevron2"/>
    <dgm:cxn modelId="{B3734A6F-FC27-4976-8ED7-37492B0390D6}" type="presOf" srcId="{6297B383-5C64-4082-AD74-F30C78C3F3F3}" destId="{93C7DBBE-FCDB-4E61-9B00-BDCE8A442E6F}" srcOrd="0" destOrd="0" presId="urn:microsoft.com/office/officeart/2005/8/layout/chevron2"/>
    <dgm:cxn modelId="{B9FD2F9D-AC6D-44F1-80BE-A26C3206AC15}" type="presOf" srcId="{561CEA08-0688-44E9-B2F6-70770696C20B}" destId="{D611D3AD-A5F9-47A6-9269-8FBB755BD7D1}" srcOrd="0" destOrd="0" presId="urn:microsoft.com/office/officeart/2005/8/layout/chevron2"/>
    <dgm:cxn modelId="{CABF882A-7A67-49E3-BA9A-97280345AAD3}" type="presOf" srcId="{4FB38FE3-6AFD-45E2-8EB9-EEF57BB63911}" destId="{25DDB105-9415-4973-90DA-5E9A06FA90F0}" srcOrd="0" destOrd="0" presId="urn:microsoft.com/office/officeart/2005/8/layout/chevron2"/>
    <dgm:cxn modelId="{2BEEBA0F-5A31-4BC0-A237-49DDBF2B0CF5}" srcId="{D6218838-E748-4E87-AEFA-4D83390A21C8}" destId="{592AFE44-8367-4904-8BBB-85D222F17EE1}" srcOrd="0" destOrd="0" parTransId="{73865514-3EA3-4C8A-AEED-00DA2AF0F1BC}" sibTransId="{B89A73AF-414A-4B17-A616-82A5CC26DCD9}"/>
    <dgm:cxn modelId="{50381873-A9F5-4D80-B814-D1B0FA63FB9B}" srcId="{4FB38FE3-6AFD-45E2-8EB9-EEF57BB63911}" destId="{7D87A32C-1B98-46B8-99FE-EEE17CAB048A}" srcOrd="0" destOrd="0" parTransId="{ED86E084-7AA1-4329-9820-04A6147CFD8C}" sibTransId="{DE09C213-D945-466E-9786-110626E13F1B}"/>
    <dgm:cxn modelId="{A75F4997-5D1D-4354-AB3C-5BD3EA048D0D}" type="presOf" srcId="{48E5E964-469E-4B64-9C7B-526A46FD0C07}" destId="{3F82B001-BC68-445A-96D3-B30CF1EC5C79}" srcOrd="0" destOrd="0" presId="urn:microsoft.com/office/officeart/2005/8/layout/chevron2"/>
    <dgm:cxn modelId="{22477126-7AF8-4F61-B259-AC7C58835D99}" type="presOf" srcId="{7D87A32C-1B98-46B8-99FE-EEE17CAB048A}" destId="{4FD617A5-A567-410D-BD96-A41FB0B354C7}" srcOrd="0" destOrd="0" presId="urn:microsoft.com/office/officeart/2005/8/layout/chevron2"/>
    <dgm:cxn modelId="{0CF2FF17-ED15-4E5B-84D3-66F43406D6AE}" type="presOf" srcId="{59C25473-9022-41EE-8F63-CAC571073CD3}" destId="{CB892D9C-4ABE-4FD5-B8AB-63F1124AE13A}" srcOrd="0" destOrd="0" presId="urn:microsoft.com/office/officeart/2005/8/layout/chevron2"/>
    <dgm:cxn modelId="{B26B5955-5868-468B-A498-88390DF59590}" type="presParOf" srcId="{CB892D9C-4ABE-4FD5-B8AB-63F1124AE13A}" destId="{6B43636A-91CD-4E29-B6C0-1CA6DC5BD698}" srcOrd="0" destOrd="0" presId="urn:microsoft.com/office/officeart/2005/8/layout/chevron2"/>
    <dgm:cxn modelId="{942C48CE-684F-4C85-99FE-5F77EEF88AB7}" type="presParOf" srcId="{6B43636A-91CD-4E29-B6C0-1CA6DC5BD698}" destId="{8EF14F4F-34FE-4041-9396-8BB229905275}" srcOrd="0" destOrd="0" presId="urn:microsoft.com/office/officeart/2005/8/layout/chevron2"/>
    <dgm:cxn modelId="{42B14363-E11C-4F65-B522-5D1F52229FC8}" type="presParOf" srcId="{6B43636A-91CD-4E29-B6C0-1CA6DC5BD698}" destId="{3A4CD7EF-6379-4305-8FA6-90C247B43815}" srcOrd="1" destOrd="0" presId="urn:microsoft.com/office/officeart/2005/8/layout/chevron2"/>
    <dgm:cxn modelId="{FD365A5A-55DC-494E-9CF9-A0AE533B295D}" type="presParOf" srcId="{CB892D9C-4ABE-4FD5-B8AB-63F1124AE13A}" destId="{511DFEDE-A9D4-4EE4-8CC4-C3A39CCD0715}" srcOrd="1" destOrd="0" presId="urn:microsoft.com/office/officeart/2005/8/layout/chevron2"/>
    <dgm:cxn modelId="{DDEDFE39-39F3-44A1-B640-56E3E1743FB5}" type="presParOf" srcId="{CB892D9C-4ABE-4FD5-B8AB-63F1124AE13A}" destId="{A4F22C6C-31C5-4198-AE27-342B5046D20A}" srcOrd="2" destOrd="0" presId="urn:microsoft.com/office/officeart/2005/8/layout/chevron2"/>
    <dgm:cxn modelId="{0CD26986-D9AA-4349-BDF9-4BA3005693B2}" type="presParOf" srcId="{A4F22C6C-31C5-4198-AE27-342B5046D20A}" destId="{3F7BDE61-21F0-45E4-81FB-04AADF26863B}" srcOrd="0" destOrd="0" presId="urn:microsoft.com/office/officeart/2005/8/layout/chevron2"/>
    <dgm:cxn modelId="{99D3E067-3255-4B2D-8F10-448540C339D3}" type="presParOf" srcId="{A4F22C6C-31C5-4198-AE27-342B5046D20A}" destId="{3F82B001-BC68-445A-96D3-B30CF1EC5C79}" srcOrd="1" destOrd="0" presId="urn:microsoft.com/office/officeart/2005/8/layout/chevron2"/>
    <dgm:cxn modelId="{07781287-229A-4080-B899-89AD0180C507}" type="presParOf" srcId="{CB892D9C-4ABE-4FD5-B8AB-63F1124AE13A}" destId="{F31C7E22-62DB-428D-8770-0518FC418CDE}" srcOrd="3" destOrd="0" presId="urn:microsoft.com/office/officeart/2005/8/layout/chevron2"/>
    <dgm:cxn modelId="{B7945BA0-B710-4F15-B4CE-DA0D2AC8B214}" type="presParOf" srcId="{CB892D9C-4ABE-4FD5-B8AB-63F1124AE13A}" destId="{198F73CD-52AB-42DD-9E73-AE696BCD25F5}" srcOrd="4" destOrd="0" presId="urn:microsoft.com/office/officeart/2005/8/layout/chevron2"/>
    <dgm:cxn modelId="{1B0CBFB1-502F-41D2-A07A-3FA6AE49AC7F}" type="presParOf" srcId="{198F73CD-52AB-42DD-9E73-AE696BCD25F5}" destId="{25DDB105-9415-4973-90DA-5E9A06FA90F0}" srcOrd="0" destOrd="0" presId="urn:microsoft.com/office/officeart/2005/8/layout/chevron2"/>
    <dgm:cxn modelId="{63ECDABA-ABE2-4ED4-8905-C8E7B6938F64}" type="presParOf" srcId="{198F73CD-52AB-42DD-9E73-AE696BCD25F5}" destId="{4FD617A5-A567-410D-BD96-A41FB0B354C7}" srcOrd="1" destOrd="0" presId="urn:microsoft.com/office/officeart/2005/8/layout/chevron2"/>
    <dgm:cxn modelId="{3225626C-A26F-4886-90CB-7F590049190C}" type="presParOf" srcId="{CB892D9C-4ABE-4FD5-B8AB-63F1124AE13A}" destId="{66615474-FC0A-47C1-9538-2D3EEFE7A7CB}" srcOrd="5" destOrd="0" presId="urn:microsoft.com/office/officeart/2005/8/layout/chevron2"/>
    <dgm:cxn modelId="{54F37151-F1D4-4E9C-905D-8F26C229B7F9}" type="presParOf" srcId="{CB892D9C-4ABE-4FD5-B8AB-63F1124AE13A}" destId="{3C5DF8EB-564B-410F-B1F7-05E843A7BF51}" srcOrd="6" destOrd="0" presId="urn:microsoft.com/office/officeart/2005/8/layout/chevron2"/>
    <dgm:cxn modelId="{9ADD93B7-7ABC-48C5-93BC-61F2A7D6525C}" type="presParOf" srcId="{3C5DF8EB-564B-410F-B1F7-05E843A7BF51}" destId="{D611D3AD-A5F9-47A6-9269-8FBB755BD7D1}" srcOrd="0" destOrd="0" presId="urn:microsoft.com/office/officeart/2005/8/layout/chevron2"/>
    <dgm:cxn modelId="{B69D9ECC-E0F9-4E82-8E96-FA2DF5EAE505}" type="presParOf" srcId="{3C5DF8EB-564B-410F-B1F7-05E843A7BF51}" destId="{93C7DBBE-FCDB-4E61-9B00-BDCE8A442E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14F4F-34FE-4041-9396-8BB229905275}">
      <dsp:nvSpPr>
        <dsp:cNvPr id="0" name=""/>
        <dsp:cNvSpPr/>
      </dsp:nvSpPr>
      <dsp:spPr>
        <a:xfrm rot="5400000">
          <a:off x="-199991" y="205278"/>
          <a:ext cx="1333277" cy="933293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Knowledge</a:t>
          </a:r>
          <a:endParaRPr lang="fr-FR" sz="1600" kern="1200" dirty="0"/>
        </a:p>
      </dsp:txBody>
      <dsp:txXfrm rot="-5400000">
        <a:off x="2" y="471933"/>
        <a:ext cx="933293" cy="399984"/>
      </dsp:txXfrm>
    </dsp:sp>
    <dsp:sp modelId="{3A4CD7EF-6379-4305-8FA6-90C247B43815}">
      <dsp:nvSpPr>
        <dsp:cNvPr id="0" name=""/>
        <dsp:cNvSpPr/>
      </dsp:nvSpPr>
      <dsp:spPr>
        <a:xfrm rot="5400000">
          <a:off x="2679625" y="-1741044"/>
          <a:ext cx="866630" cy="4359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err="1" smtClean="0"/>
            <a:t>Chemistry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atomistic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molecules</a:t>
          </a:r>
          <a:endParaRPr lang="fr-FR" sz="1800" kern="1200" dirty="0"/>
        </a:p>
      </dsp:txBody>
      <dsp:txXfrm rot="-5400000">
        <a:off x="933294" y="47592"/>
        <a:ext cx="4316989" cy="782020"/>
      </dsp:txXfrm>
    </dsp:sp>
    <dsp:sp modelId="{3F7BDE61-21F0-45E4-81FB-04AADF26863B}">
      <dsp:nvSpPr>
        <dsp:cNvPr id="0" name=""/>
        <dsp:cNvSpPr/>
      </dsp:nvSpPr>
      <dsp:spPr>
        <a:xfrm rot="5400000">
          <a:off x="-199991" y="1393007"/>
          <a:ext cx="1333277" cy="933293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-297102"/>
                <a:satOff val="0"/>
                <a:lumOff val="24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297102"/>
                <a:satOff val="0"/>
                <a:lumOff val="24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297102"/>
                <a:satOff val="0"/>
                <a:lumOff val="24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Quick </a:t>
          </a:r>
          <a:r>
            <a:rPr lang="fr-FR" sz="1600" kern="1200" dirty="0" err="1" smtClean="0"/>
            <a:t>learning</a:t>
          </a:r>
          <a:endParaRPr lang="fr-FR" sz="1600" kern="1200" dirty="0"/>
        </a:p>
      </dsp:txBody>
      <dsp:txXfrm rot="-5400000">
        <a:off x="2" y="1659662"/>
        <a:ext cx="933293" cy="399984"/>
      </dsp:txXfrm>
    </dsp:sp>
    <dsp:sp modelId="{3F82B001-BC68-445A-96D3-B30CF1EC5C79}">
      <dsp:nvSpPr>
        <dsp:cNvPr id="0" name=""/>
        <dsp:cNvSpPr/>
      </dsp:nvSpPr>
      <dsp:spPr>
        <a:xfrm rot="5400000">
          <a:off x="2679398" y="-553087"/>
          <a:ext cx="867085" cy="4359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Simple </a:t>
          </a:r>
          <a:r>
            <a:rPr lang="fr-FR" sz="1800" kern="1200" dirty="0" err="1" smtClean="0"/>
            <a:t>game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easy</a:t>
          </a:r>
          <a:r>
            <a:rPr lang="fr-FR" sz="1800" kern="1200" dirty="0" smtClean="0"/>
            <a:t> to </a:t>
          </a:r>
          <a:r>
            <a:rPr lang="fr-FR" sz="1800" kern="1200" dirty="0" err="1" smtClean="0"/>
            <a:t>understand</a:t>
          </a:r>
          <a:endParaRPr lang="fr-FR" sz="1800" kern="1200" dirty="0"/>
        </a:p>
      </dsp:txBody>
      <dsp:txXfrm rot="-5400000">
        <a:off x="933294" y="1235345"/>
        <a:ext cx="4316966" cy="782429"/>
      </dsp:txXfrm>
    </dsp:sp>
    <dsp:sp modelId="{25DDB105-9415-4973-90DA-5E9A06FA90F0}">
      <dsp:nvSpPr>
        <dsp:cNvPr id="0" name=""/>
        <dsp:cNvSpPr/>
      </dsp:nvSpPr>
      <dsp:spPr>
        <a:xfrm rot="5400000">
          <a:off x="-199991" y="2580737"/>
          <a:ext cx="1333277" cy="933293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-594204"/>
                <a:satOff val="0"/>
                <a:lumOff val="483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594204"/>
                <a:satOff val="0"/>
                <a:lumOff val="483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594204"/>
                <a:satOff val="0"/>
                <a:lumOff val="483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Attractive</a:t>
          </a:r>
          <a:endParaRPr lang="fr-FR" sz="1600" kern="1200" dirty="0"/>
        </a:p>
      </dsp:txBody>
      <dsp:txXfrm rot="-5400000">
        <a:off x="2" y="2847392"/>
        <a:ext cx="933293" cy="399984"/>
      </dsp:txXfrm>
    </dsp:sp>
    <dsp:sp modelId="{4FD617A5-A567-410D-BD96-A41FB0B354C7}">
      <dsp:nvSpPr>
        <dsp:cNvPr id="0" name=""/>
        <dsp:cNvSpPr/>
      </dsp:nvSpPr>
      <dsp:spPr>
        <a:xfrm rot="5400000">
          <a:off x="2679625" y="634413"/>
          <a:ext cx="866630" cy="4359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Simple </a:t>
          </a:r>
          <a:r>
            <a:rPr lang="fr-FR" sz="1800" kern="1200" dirty="0" err="1" smtClean="0"/>
            <a:t>app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challenging</a:t>
          </a:r>
          <a:r>
            <a:rPr lang="fr-FR" sz="1800" kern="1200" dirty="0" smtClean="0"/>
            <a:t>, on-line</a:t>
          </a:r>
          <a:endParaRPr lang="fr-FR" sz="1800" kern="1200" dirty="0"/>
        </a:p>
      </dsp:txBody>
      <dsp:txXfrm rot="-5400000">
        <a:off x="933294" y="2423050"/>
        <a:ext cx="4316989" cy="782020"/>
      </dsp:txXfrm>
    </dsp:sp>
    <dsp:sp modelId="{D611D3AD-A5F9-47A6-9269-8FBB755BD7D1}">
      <dsp:nvSpPr>
        <dsp:cNvPr id="0" name=""/>
        <dsp:cNvSpPr/>
      </dsp:nvSpPr>
      <dsp:spPr>
        <a:xfrm rot="5400000">
          <a:off x="-199991" y="3768466"/>
          <a:ext cx="1333277" cy="933293"/>
        </a:xfrm>
        <a:prstGeom prst="chevron">
          <a:avLst/>
        </a:prstGeom>
        <a:gradFill rotWithShape="0">
          <a:gsLst>
            <a:gs pos="0">
              <a:schemeClr val="accent4">
                <a:shade val="50000"/>
                <a:hueOff val="-297102"/>
                <a:satOff val="0"/>
                <a:lumOff val="24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297102"/>
                <a:satOff val="0"/>
                <a:lumOff val="24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297102"/>
                <a:satOff val="0"/>
                <a:lumOff val="24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Creativity</a:t>
          </a:r>
          <a:endParaRPr lang="fr-FR" sz="1800" kern="1200" dirty="0"/>
        </a:p>
      </dsp:txBody>
      <dsp:txXfrm rot="-5400000">
        <a:off x="2" y="4035121"/>
        <a:ext cx="933293" cy="399984"/>
      </dsp:txXfrm>
    </dsp:sp>
    <dsp:sp modelId="{93C7DBBE-FCDB-4E61-9B00-BDCE8A442E6F}">
      <dsp:nvSpPr>
        <dsp:cNvPr id="0" name=""/>
        <dsp:cNvSpPr/>
      </dsp:nvSpPr>
      <dsp:spPr>
        <a:xfrm rot="5400000">
          <a:off x="2679625" y="1822142"/>
          <a:ext cx="866630" cy="4359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err="1" smtClean="0"/>
            <a:t>Make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your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own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molecules</a:t>
          </a:r>
          <a:endParaRPr lang="fr-FR" sz="1800" kern="1200" dirty="0"/>
        </a:p>
      </dsp:txBody>
      <dsp:txXfrm rot="-5400000">
        <a:off x="933294" y="3610779"/>
        <a:ext cx="4316989" cy="782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83D3A-B299-4B36-B165-EEE26013AB93}" type="datetimeFigureOut">
              <a:rPr lang="fr-FR" smtClean="0"/>
              <a:t>15/06/2015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96B0F-4ECF-467E-869E-8E6B5DEE7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07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First of all,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r>
              <a:rPr lang="fr-FR" dirty="0" smtClean="0"/>
              <a:t>Baptiste </a:t>
            </a:r>
            <a:r>
              <a:rPr lang="fr-FR" dirty="0" err="1" smtClean="0"/>
              <a:t>from</a:t>
            </a:r>
            <a:r>
              <a:rPr lang="fr-FR" dirty="0" smtClean="0"/>
              <a:t> France the </a:t>
            </a:r>
            <a:r>
              <a:rPr lang="fr-FR" dirty="0" err="1" smtClean="0"/>
              <a:t>producer</a:t>
            </a:r>
            <a:endParaRPr lang="fr-FR" dirty="0" smtClean="0"/>
          </a:p>
          <a:p>
            <a:r>
              <a:rPr lang="fr-FR" dirty="0" smtClean="0"/>
              <a:t>Me, Marion, </a:t>
            </a:r>
            <a:r>
              <a:rPr lang="fr-FR" dirty="0" err="1" smtClean="0"/>
              <a:t>from</a:t>
            </a:r>
            <a:r>
              <a:rPr lang="fr-FR" dirty="0" smtClean="0"/>
              <a:t> France </a:t>
            </a:r>
            <a:r>
              <a:rPr lang="fr-FR" dirty="0" err="1" smtClean="0"/>
              <a:t>also</a:t>
            </a:r>
            <a:r>
              <a:rPr lang="fr-FR" dirty="0" smtClean="0"/>
              <a:t>, the team manager</a:t>
            </a:r>
          </a:p>
          <a:p>
            <a:r>
              <a:rPr lang="fr-FR" dirty="0" err="1" smtClean="0"/>
              <a:t>Bacary</a:t>
            </a:r>
            <a:r>
              <a:rPr lang="fr-FR" dirty="0" smtClean="0"/>
              <a:t>,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Senegal</a:t>
            </a:r>
            <a:r>
              <a:rPr lang="fr-FR" dirty="0" smtClean="0"/>
              <a:t>,</a:t>
            </a:r>
            <a:r>
              <a:rPr lang="fr-FR" baseline="0" dirty="0" smtClean="0"/>
              <a:t> the lead programmer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03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Baptiste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21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Baptiste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930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Baptiste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65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Baptiste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473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Baptiste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044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Baptiste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67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Bacary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66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Bacary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11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Bacary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336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Bacary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16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324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Bacary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003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62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70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Soumik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53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Baptiste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Soumik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36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Soumik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02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Soumik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7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Soumik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6B0F-4ECF-467E-869E-8E6B5DEE7A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65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9B42-8C3F-4F59-8085-4CC4C6F284A5}" type="datetime1">
              <a:rPr lang="fr-FR" smtClean="0"/>
              <a:t>15/06/2015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65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80B1-91A5-4D7C-9DE5-9171ACBCDA6F}" type="datetime1">
              <a:rPr lang="fr-FR" smtClean="0"/>
              <a:t>15/06/2015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72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06A37-76F2-45AF-A43F-40ABAC5C8256}" type="datetime1">
              <a:rPr lang="fr-FR" smtClean="0"/>
              <a:t>15/06/2015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79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F97B-3176-4E0B-87B9-DBA4C17FE999}" type="datetime1">
              <a:rPr lang="fr-FR" smtClean="0"/>
              <a:t>15/06/2015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07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2AA4-F433-4E5B-8368-FE7C69214D58}" type="datetime1">
              <a:rPr lang="fr-FR" smtClean="0"/>
              <a:t>15/06/2015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46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20A11-3A90-436C-9003-78D62AB09EF3}" type="datetime1">
              <a:rPr lang="fr-FR" smtClean="0"/>
              <a:t>15/06/2015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4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F7EC-2848-435A-A4DB-875D80674C50}" type="datetime1">
              <a:rPr lang="fr-FR" smtClean="0"/>
              <a:t>15/06/2015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3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EEFB-5EEF-471D-97FA-0BA06CBA2094}" type="datetime1">
              <a:rPr lang="fr-FR" smtClean="0"/>
              <a:t>15/06/2015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72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B205A-8364-407E-965A-0732DCAE4CC0}" type="datetime1">
              <a:rPr lang="fr-FR" smtClean="0"/>
              <a:t>15/06/2015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00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FC624-D1A9-49E0-9A03-F45CBFC0BFA3}" type="datetime1">
              <a:rPr lang="fr-FR" smtClean="0"/>
              <a:t>15/06/2015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8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A9E1-61F9-4E96-B3DD-AF8257A1867C}" type="datetime1">
              <a:rPr lang="fr-FR" smtClean="0"/>
              <a:t>15/06/2015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37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181C-D06D-4A5D-9185-1A4C50411BDC}" type="datetime1">
              <a:rPr lang="fr-FR" smtClean="0"/>
              <a:t>15/06/2015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FB99-5B9A-4B79-8F0E-F940F5EC1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06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0" name="Rectangle 129"/>
          <p:cNvSpPr>
            <a:spLocks noGrp="1" noChangeArrowheads="1"/>
          </p:cNvSpPr>
          <p:nvPr>
            <p:ph type="subTitle" idx="1"/>
          </p:nvPr>
        </p:nvSpPr>
        <p:spPr>
          <a:xfrm>
            <a:off x="684213" y="6237288"/>
            <a:ext cx="4535487" cy="4318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sz="24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Myriad Pro" pitchFamily="34" charset="0"/>
              </a:rPr>
              <a:t>TroisDMT</a:t>
            </a:r>
            <a:r>
              <a:rPr lang="es-ES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yriad Pro" pitchFamily="34" charset="0"/>
              </a:rPr>
              <a:t> </a:t>
            </a:r>
            <a:r>
              <a:rPr lang="es-ES" sz="24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Myriad Pro" pitchFamily="34" charset="0"/>
              </a:rPr>
              <a:t>Team</a:t>
            </a:r>
            <a:endParaRPr lang="es-ES" sz="2400" dirty="0" smtClean="0">
              <a:solidFill>
                <a:schemeClr val="tx2">
                  <a:lumMod val="50000"/>
                  <a:lumOff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2051" name="Rectangle 126"/>
          <p:cNvSpPr>
            <a:spLocks noChangeArrowheads="1"/>
          </p:cNvSpPr>
          <p:nvPr/>
        </p:nvSpPr>
        <p:spPr bwMode="auto">
          <a:xfrm>
            <a:off x="611188" y="5661025"/>
            <a:ext cx="60483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4400" b="1" dirty="0" smtClean="0">
                <a:solidFill>
                  <a:srgbClr val="FF9933"/>
                </a:solidFill>
                <a:latin typeface="Myriad Pro" panose="020B0503030403020204" pitchFamily="34" charset="0"/>
              </a:rPr>
              <a:t>ATOM DICE</a:t>
            </a:r>
            <a:endParaRPr lang="es-ES" sz="4400" b="1" dirty="0">
              <a:solidFill>
                <a:srgbClr val="FF9933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>
                <a:latin typeface="Baskerville Old Face" panose="02020602080505020303" pitchFamily="18" charset="0"/>
              </a:rPr>
              <a:t>Explanation</a:t>
            </a:r>
            <a:r>
              <a:rPr lang="fr-FR" dirty="0">
                <a:latin typeface="Baskerville Old Face" panose="02020602080505020303" pitchFamily="18" charset="0"/>
              </a:rPr>
              <a:t> of the </a:t>
            </a:r>
            <a:r>
              <a:rPr lang="fr-FR" dirty="0" err="1">
                <a:latin typeface="Baskerville Old Face" panose="02020602080505020303" pitchFamily="18" charset="0"/>
              </a:rPr>
              <a:t>game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934619" y="1529755"/>
            <a:ext cx="6570905" cy="431986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>
                <a:latin typeface="Baskerville Old Face" panose="02020602080505020303" pitchFamily="18" charset="0"/>
              </a:rPr>
              <a:t>Genre </a:t>
            </a:r>
            <a:r>
              <a:rPr lang="fr-FR" dirty="0" smtClean="0">
                <a:latin typeface="Baskerville Old Face" panose="02020602080505020303" pitchFamily="18" charset="0"/>
              </a:rPr>
              <a:t>:</a:t>
            </a:r>
          </a:p>
          <a:p>
            <a:pPr marL="685800" lvl="2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 smtClean="0">
                <a:latin typeface="Baskerville Old Face" panose="02020602080505020303" pitchFamily="18" charset="0"/>
              </a:rPr>
              <a:t>Tradition: puzzle </a:t>
            </a:r>
            <a:r>
              <a:rPr lang="fr-FR" dirty="0" err="1" smtClean="0">
                <a:latin typeface="Baskerville Old Face" panose="02020602080505020303" pitchFamily="18" charset="0"/>
              </a:rPr>
              <a:t>game</a:t>
            </a:r>
            <a:r>
              <a:rPr lang="fr-FR" dirty="0">
                <a:latin typeface="Baskerville Old Face" panose="02020602080505020303" pitchFamily="18" charset="0"/>
              </a:rPr>
              <a:t> </a:t>
            </a:r>
            <a:r>
              <a:rPr lang="fr-FR" dirty="0" err="1" smtClean="0">
                <a:latin typeface="Baskerville Old Face" panose="02020602080505020303" pitchFamily="18" charset="0"/>
              </a:rPr>
              <a:t>with</a:t>
            </a:r>
            <a:r>
              <a:rPr lang="fr-FR" dirty="0" smtClean="0">
                <a:latin typeface="Baskerville Old Face" panose="02020602080505020303" pitchFamily="18" charset="0"/>
              </a:rPr>
              <a:t> </a:t>
            </a:r>
            <a:r>
              <a:rPr lang="fr-FR" dirty="0" err="1" smtClean="0">
                <a:latin typeface="Baskerville Old Face" panose="02020602080505020303" pitchFamily="18" charset="0"/>
              </a:rPr>
              <a:t>learning</a:t>
            </a:r>
            <a:r>
              <a:rPr lang="fr-FR" dirty="0" smtClean="0">
                <a:latin typeface="Baskerville Old Face" panose="02020602080505020303" pitchFamily="18" charset="0"/>
              </a:rPr>
              <a:t> section;</a:t>
            </a:r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fr-FR" dirty="0" smtClean="0">
              <a:latin typeface="Baskerville Old Face" panose="02020602080505020303" pitchFamily="18" charset="0"/>
            </a:endParaRPr>
          </a:p>
          <a:p>
            <a:pPr marL="685800" lvl="2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 err="1" smtClean="0">
                <a:latin typeface="Baskerville Old Face" panose="02020602080505020303" pitchFamily="18" charset="0"/>
              </a:rPr>
              <a:t>Competition</a:t>
            </a:r>
            <a:r>
              <a:rPr lang="fr-FR" dirty="0" smtClean="0">
                <a:latin typeface="Baskerville Old Face" panose="02020602080505020303" pitchFamily="18" charset="0"/>
              </a:rPr>
              <a:t>: challenge </a:t>
            </a:r>
            <a:r>
              <a:rPr lang="fr-FR" dirty="0" err="1" smtClean="0">
                <a:latin typeface="Baskerville Old Face" panose="02020602080505020303" pitchFamily="18" charset="0"/>
              </a:rPr>
              <a:t>with</a:t>
            </a:r>
            <a:r>
              <a:rPr lang="fr-FR" dirty="0" smtClean="0">
                <a:latin typeface="Baskerville Old Face" panose="02020602080505020303" pitchFamily="18" charset="0"/>
              </a:rPr>
              <a:t> </a:t>
            </a:r>
            <a:r>
              <a:rPr lang="fr-FR" dirty="0" err="1" smtClean="0">
                <a:latin typeface="Baskerville Old Face" panose="02020602080505020303" pitchFamily="18" charset="0"/>
              </a:rPr>
              <a:t>friends</a:t>
            </a:r>
            <a:r>
              <a:rPr lang="fr-FR" dirty="0" smtClean="0">
                <a:latin typeface="Baskerville Old Face" panose="02020602080505020303" pitchFamily="18" charset="0"/>
              </a:rPr>
              <a:t> on-line;</a:t>
            </a:r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fr-FR" dirty="0" smtClean="0">
              <a:latin typeface="Baskerville Old Face" panose="02020602080505020303" pitchFamily="18" charset="0"/>
            </a:endParaRPr>
          </a:p>
          <a:p>
            <a:pPr marL="685800" lvl="2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 smtClean="0">
                <a:latin typeface="Baskerville Old Face" panose="02020602080505020303" pitchFamily="18" charset="0"/>
              </a:rPr>
              <a:t>New: association of </a:t>
            </a:r>
            <a:r>
              <a:rPr lang="fr-FR" dirty="0" err="1" smtClean="0">
                <a:latin typeface="Baskerville Old Face" panose="02020602080505020303" pitchFamily="18" charset="0"/>
              </a:rPr>
              <a:t>atoms</a:t>
            </a:r>
            <a:r>
              <a:rPr lang="fr-FR" dirty="0" smtClean="0">
                <a:latin typeface="Baskerville Old Face" panose="02020602080505020303" pitchFamily="18" charset="0"/>
              </a:rPr>
              <a:t> </a:t>
            </a:r>
            <a:r>
              <a:rPr lang="fr-FR" dirty="0" err="1" smtClean="0">
                <a:latin typeface="Baskerville Old Face" panose="02020602080505020303" pitchFamily="18" charset="0"/>
              </a:rPr>
              <a:t>like</a:t>
            </a:r>
            <a:r>
              <a:rPr lang="fr-FR" dirty="0" smtClean="0">
                <a:latin typeface="Baskerville Old Face" panose="02020602080505020303" pitchFamily="18" charset="0"/>
              </a:rPr>
              <a:t> a puzzle ;</a:t>
            </a:r>
            <a:endParaRPr lang="fr-FR" sz="4000" dirty="0"/>
          </a:p>
          <a:p>
            <a:pPr marL="685800" lvl="2">
              <a:spcBef>
                <a:spcPts val="1000"/>
              </a:spcBef>
              <a:buFont typeface="Wingdings" pitchFamily="2" charset="2"/>
              <a:buChar char="v"/>
              <a:defRPr/>
            </a:pPr>
            <a:endParaRPr lang="fr-FR" dirty="0" smtClean="0">
              <a:latin typeface="Baskerville Old Face" panose="02020602080505020303" pitchFamily="18" charset="0"/>
            </a:endParaRPr>
          </a:p>
          <a:p>
            <a:pPr marL="685800" lvl="2">
              <a:spcBef>
                <a:spcPts val="1000"/>
              </a:spcBef>
              <a:buFont typeface="Wingdings" pitchFamily="2" charset="2"/>
              <a:buChar char="v"/>
              <a:defRPr/>
            </a:pPr>
            <a:endParaRPr lang="fr-FR" dirty="0">
              <a:latin typeface="Baskerville Old Face" panose="02020602080505020303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endParaRPr lang="tr-TR" sz="24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43911" t="45078" r="40040" b="33266"/>
          <a:stretch/>
        </p:blipFill>
        <p:spPr>
          <a:xfrm>
            <a:off x="5999331" y="4221088"/>
            <a:ext cx="2605118" cy="20447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01098"/>
            <a:ext cx="3303524" cy="206470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>
                <a:latin typeface="Baskerville Old Face" panose="02020602080505020303" pitchFamily="18" charset="0"/>
              </a:rPr>
              <a:t>Explanation</a:t>
            </a:r>
            <a:r>
              <a:rPr lang="fr-FR" dirty="0">
                <a:latin typeface="Baskerville Old Face" panose="02020602080505020303" pitchFamily="18" charset="0"/>
              </a:rPr>
              <a:t> of the </a:t>
            </a:r>
            <a:r>
              <a:rPr lang="fr-FR" dirty="0" err="1">
                <a:latin typeface="Baskerville Old Face" panose="02020602080505020303" pitchFamily="18" charset="0"/>
              </a:rPr>
              <a:t>game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150643" y="1628799"/>
            <a:ext cx="6138857" cy="4220815"/>
          </a:xfrm>
        </p:spPr>
        <p:txBody>
          <a:bodyPr>
            <a:normAutofit/>
          </a:bodyPr>
          <a:lstStyle/>
          <a:p>
            <a:pPr marL="228600" lvl="1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 err="1" smtClean="0">
                <a:latin typeface="Baskerville Old Face" panose="02020602080505020303" pitchFamily="18" charset="0"/>
              </a:rPr>
              <a:t>Gameplay</a:t>
            </a:r>
            <a:r>
              <a:rPr lang="fr-FR" dirty="0" smtClean="0">
                <a:latin typeface="Baskerville Old Face" panose="02020602080505020303" pitchFamily="18" charset="0"/>
              </a:rPr>
              <a:t>:</a:t>
            </a:r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Experience: </a:t>
            </a:r>
            <a:r>
              <a:rPr lang="en-US" dirty="0" smtClean="0"/>
              <a:t>you </a:t>
            </a:r>
            <a:r>
              <a:rPr lang="en-US" dirty="0" err="1" smtClean="0"/>
              <a:t>incarn</a:t>
            </a:r>
            <a:r>
              <a:rPr lang="en-US" dirty="0" smtClean="0"/>
              <a:t> a chemist apprentice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en-US" dirty="0" smtClean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Do: </a:t>
            </a:r>
            <a:r>
              <a:rPr lang="en-US" dirty="0" smtClean="0"/>
              <a:t>create new molecules with atoms, respecting some realistic condition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Screen: </a:t>
            </a:r>
            <a:r>
              <a:rPr lang="fr-FR" dirty="0" smtClean="0"/>
              <a:t>the </a:t>
            </a:r>
            <a:r>
              <a:rPr lang="fr-FR" dirty="0" err="1" smtClean="0"/>
              <a:t>atom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a « </a:t>
            </a:r>
            <a:r>
              <a:rPr lang="fr-FR" dirty="0" err="1" smtClean="0"/>
              <a:t>piece</a:t>
            </a:r>
            <a:r>
              <a:rPr lang="fr-FR" dirty="0" smtClean="0"/>
              <a:t> of puzzle »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atom</a:t>
            </a:r>
            <a:r>
              <a:rPr lang="fr-FR" dirty="0"/>
              <a:t> </a:t>
            </a:r>
            <a:r>
              <a:rPr lang="fr-FR" dirty="0" smtClean="0"/>
              <a:t>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Awesome: </a:t>
            </a:r>
            <a:r>
              <a:rPr lang="en-US" dirty="0" smtClean="0"/>
              <a:t>manipulation of atoms and molecule creation. </a:t>
            </a:r>
            <a:endParaRPr lang="tr-TR" sz="2000" strike="sngStrike" dirty="0" smtClean="0">
              <a:latin typeface="Baskerville Old Face" panose="020206020805050203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2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>
                <a:latin typeface="Baskerville Old Face" panose="02020602080505020303" pitchFamily="18" charset="0"/>
              </a:rPr>
              <a:t>Explanation</a:t>
            </a:r>
            <a:r>
              <a:rPr lang="fr-FR" dirty="0">
                <a:latin typeface="Baskerville Old Face" panose="02020602080505020303" pitchFamily="18" charset="0"/>
              </a:rPr>
              <a:t> of the </a:t>
            </a:r>
            <a:r>
              <a:rPr lang="fr-FR" dirty="0" err="1">
                <a:latin typeface="Baskerville Old Face" panose="02020602080505020303" pitchFamily="18" charset="0"/>
              </a:rPr>
              <a:t>game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835696" y="1628800"/>
            <a:ext cx="6768752" cy="4319860"/>
          </a:xfrm>
        </p:spPr>
        <p:txBody>
          <a:bodyPr/>
          <a:lstStyle/>
          <a:p>
            <a:pPr marL="228600" lvl="1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 smtClean="0">
                <a:latin typeface="Baskerville Old Face" panose="02020602080505020303" pitchFamily="18" charset="0"/>
              </a:rPr>
              <a:t>Style:</a:t>
            </a:r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Graphical: </a:t>
            </a:r>
            <a:r>
              <a:rPr lang="en-US" dirty="0" smtClean="0"/>
              <a:t>Atom (Dice)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Mood</a:t>
            </a:r>
            <a:r>
              <a:rPr lang="en-US" dirty="0" smtClean="0"/>
              <a:t>: relax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 smtClean="0"/>
              <a:t>Music: relaxing music and different music for challenges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Universe: </a:t>
            </a:r>
            <a:r>
              <a:rPr lang="en-US" dirty="0" smtClean="0"/>
              <a:t>Challenging a mad scientist around different levels and words (like Candy Crush) ;</a:t>
            </a:r>
            <a:endParaRPr lang="fr-FR" dirty="0"/>
          </a:p>
          <a:p>
            <a:pPr algn="just" eaLnBrk="1" hangingPunct="1">
              <a:buFont typeface="Wingdings" pitchFamily="2" charset="2"/>
              <a:buChar char="v"/>
              <a:defRPr/>
            </a:pPr>
            <a:endParaRPr lang="tr-TR" sz="20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2776"/>
            <a:ext cx="3096344" cy="214092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0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365125"/>
            <a:ext cx="7111702" cy="132556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the </a:t>
            </a:r>
            <a:r>
              <a:rPr lang="fr-FR" dirty="0" err="1" smtClean="0"/>
              <a:t>idea</a:t>
            </a:r>
            <a:r>
              <a:rPr lang="fr-FR" dirty="0" smtClean="0"/>
              <a:t> of </a:t>
            </a:r>
            <a:r>
              <a:rPr lang="fr-FR" dirty="0" err="1" smtClean="0"/>
              <a:t>Dices</a:t>
            </a:r>
            <a:r>
              <a:rPr lang="fr-FR" dirty="0" smtClean="0"/>
              <a:t>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825625"/>
            <a:ext cx="7183710" cy="4351338"/>
          </a:xfrm>
        </p:spPr>
        <p:txBody>
          <a:bodyPr>
            <a:normAutofit/>
          </a:bodyPr>
          <a:lstStyle/>
          <a:p>
            <a:pPr algn="just"/>
            <a:r>
              <a:rPr lang="fr-FR" sz="2400" dirty="0" err="1" smtClean="0"/>
              <a:t>Chemistry</a:t>
            </a:r>
            <a:r>
              <a:rPr lang="fr-FR" sz="2400" dirty="0" smtClean="0"/>
              <a:t> and </a:t>
            </a:r>
            <a:r>
              <a:rPr lang="fr-FR" sz="2400" dirty="0" err="1" smtClean="0"/>
              <a:t>atomistic</a:t>
            </a:r>
            <a:r>
              <a:rPr lang="fr-FR" sz="2400" dirty="0" smtClean="0"/>
              <a:t> must </a:t>
            </a:r>
            <a:r>
              <a:rPr lang="fr-FR" sz="2400" dirty="0" err="1" smtClean="0"/>
              <a:t>obey</a:t>
            </a:r>
            <a:r>
              <a:rPr lang="fr-FR" sz="2400" dirty="0" smtClean="0"/>
              <a:t> some </a:t>
            </a:r>
            <a:r>
              <a:rPr lang="fr-FR" sz="2400" dirty="0" err="1" smtClean="0"/>
              <a:t>particular</a:t>
            </a:r>
            <a:r>
              <a:rPr lang="fr-FR" sz="2400" dirty="0" smtClean="0"/>
              <a:t> </a:t>
            </a:r>
            <a:r>
              <a:rPr lang="fr-FR" sz="2400" dirty="0" err="1" smtClean="0"/>
              <a:t>rules</a:t>
            </a:r>
            <a:r>
              <a:rPr lang="fr-FR" sz="2400" dirty="0" smtClean="0"/>
              <a:t>, </a:t>
            </a:r>
            <a:r>
              <a:rPr lang="fr-FR" sz="2400" dirty="0" err="1" smtClean="0"/>
              <a:t>especially</a:t>
            </a:r>
            <a:r>
              <a:rPr lang="fr-FR" sz="2400" dirty="0" smtClean="0"/>
              <a:t> </a:t>
            </a:r>
            <a:r>
              <a:rPr lang="fr-FR" sz="2400" dirty="0" err="1" smtClean="0"/>
              <a:t>rules</a:t>
            </a:r>
            <a:r>
              <a:rPr lang="fr-FR" sz="2400" dirty="0" smtClean="0"/>
              <a:t> about </a:t>
            </a:r>
            <a:r>
              <a:rPr lang="fr-FR" sz="2400" dirty="0" err="1" smtClean="0"/>
              <a:t>electrons</a:t>
            </a:r>
            <a:r>
              <a:rPr lang="fr-FR" sz="2400" dirty="0" smtClean="0"/>
              <a:t> and links.</a:t>
            </a:r>
          </a:p>
          <a:p>
            <a:pPr algn="just"/>
            <a:endParaRPr lang="fr-FR" sz="2400" dirty="0" smtClean="0"/>
          </a:p>
          <a:p>
            <a:pPr algn="just"/>
            <a:r>
              <a:rPr lang="fr-FR" sz="2400" dirty="0" smtClean="0"/>
              <a:t>1 links = 1 face, </a:t>
            </a:r>
            <a:r>
              <a:rPr lang="fr-FR" sz="2400" dirty="0" err="1" smtClean="0"/>
              <a:t>that</a:t>
            </a:r>
            <a:r>
              <a:rPr lang="fr-FR" sz="2400" dirty="0" smtClean="0"/>
              <a:t> the </a:t>
            </a:r>
            <a:r>
              <a:rPr lang="fr-FR" sz="2400" dirty="0" err="1" smtClean="0"/>
              <a:t>idea</a:t>
            </a:r>
            <a:r>
              <a:rPr lang="fr-FR" sz="2400" dirty="0" smtClean="0"/>
              <a:t> of </a:t>
            </a:r>
            <a:r>
              <a:rPr lang="fr-FR" sz="2400" dirty="0" err="1" smtClean="0"/>
              <a:t>dice</a:t>
            </a:r>
            <a:r>
              <a:rPr lang="fr-FR" sz="2400" dirty="0" smtClean="0"/>
              <a:t>, but </a:t>
            </a:r>
            <a:r>
              <a:rPr lang="fr-FR" sz="2400" dirty="0" err="1" smtClean="0"/>
              <a:t>equally</a:t>
            </a:r>
            <a:r>
              <a:rPr lang="fr-FR" sz="2400" dirty="0" smtClean="0"/>
              <a:t>, the size of the </a:t>
            </a:r>
            <a:r>
              <a:rPr lang="fr-FR" sz="2400" dirty="0" err="1" smtClean="0"/>
              <a:t>dice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change in </a:t>
            </a:r>
            <a:r>
              <a:rPr lang="fr-FR" sz="2400" dirty="0" err="1" smtClean="0"/>
              <a:t>function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atom’s</a:t>
            </a:r>
            <a:r>
              <a:rPr lang="fr-FR" sz="2400" dirty="0" smtClean="0"/>
              <a:t> mass.</a:t>
            </a:r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13</a:t>
            </a:fld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604077" y="3979047"/>
            <a:ext cx="7017761" cy="2408270"/>
            <a:chOff x="1604077" y="3979047"/>
            <a:chExt cx="7017761" cy="2408270"/>
          </a:xfrm>
        </p:grpSpPr>
        <p:grpSp>
          <p:nvGrpSpPr>
            <p:cNvPr id="14" name="Groupe 13"/>
            <p:cNvGrpSpPr/>
            <p:nvPr/>
          </p:nvGrpSpPr>
          <p:grpSpPr>
            <a:xfrm>
              <a:off x="4193026" y="4026895"/>
              <a:ext cx="1434414" cy="2084827"/>
              <a:chOff x="4193026" y="4026895"/>
              <a:chExt cx="1434414" cy="2084827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93026" y="5181717"/>
                <a:ext cx="1434414" cy="930005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4013" y="4026895"/>
                <a:ext cx="998964" cy="868665"/>
              </a:xfrm>
              <a:prstGeom prst="rect">
                <a:avLst/>
              </a:prstGeom>
            </p:spPr>
          </p:pic>
        </p:grpSp>
        <p:grpSp>
          <p:nvGrpSpPr>
            <p:cNvPr id="12" name="Groupe 11"/>
            <p:cNvGrpSpPr/>
            <p:nvPr/>
          </p:nvGrpSpPr>
          <p:grpSpPr>
            <a:xfrm>
              <a:off x="7483452" y="3979047"/>
              <a:ext cx="1138386" cy="2164342"/>
              <a:chOff x="6457950" y="4507518"/>
              <a:chExt cx="1138386" cy="2164342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9076" y="5612671"/>
                <a:ext cx="1045252" cy="1059189"/>
              </a:xfrm>
              <a:prstGeom prst="rect">
                <a:avLst/>
              </a:prstGeom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7950" y="4507518"/>
                <a:ext cx="1138386" cy="970216"/>
              </a:xfrm>
              <a:prstGeom prst="rect">
                <a:avLst/>
              </a:prstGeom>
            </p:spPr>
          </p:pic>
        </p:grpSp>
        <p:grpSp>
          <p:nvGrpSpPr>
            <p:cNvPr id="13" name="Groupe 12"/>
            <p:cNvGrpSpPr/>
            <p:nvPr/>
          </p:nvGrpSpPr>
          <p:grpSpPr>
            <a:xfrm>
              <a:off x="5765837" y="4041325"/>
              <a:ext cx="1461947" cy="2230554"/>
              <a:chOff x="4525500" y="4605455"/>
              <a:chExt cx="1461947" cy="2230554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6553" y="4605455"/>
                <a:ext cx="1079840" cy="845659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525500" y="5697727"/>
                <a:ext cx="1461947" cy="1138282"/>
              </a:xfrm>
              <a:prstGeom prst="rect">
                <a:avLst/>
              </a:prstGeom>
            </p:spPr>
          </p:pic>
        </p:grpSp>
        <p:grpSp>
          <p:nvGrpSpPr>
            <p:cNvPr id="15" name="Groupe 14"/>
            <p:cNvGrpSpPr/>
            <p:nvPr/>
          </p:nvGrpSpPr>
          <p:grpSpPr>
            <a:xfrm>
              <a:off x="1604077" y="4095598"/>
              <a:ext cx="1216469" cy="2128823"/>
              <a:chOff x="2177307" y="4073799"/>
              <a:chExt cx="1216469" cy="2128823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3622" y="4073799"/>
                <a:ext cx="1000154" cy="774856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115" b="34115" l="23572" r="36823"/>
                        </a14:imgEffect>
                      </a14:imgLayer>
                    </a14:imgProps>
                  </a:ext>
                </a:extLst>
              </a:blip>
              <a:srcRect l="23435" t="9641" r="62729" b="65750"/>
              <a:stretch/>
            </p:blipFill>
            <p:spPr>
              <a:xfrm>
                <a:off x="2177307" y="5084200"/>
                <a:ext cx="1216469" cy="1118422"/>
              </a:xfrm>
              <a:prstGeom prst="rect">
                <a:avLst/>
              </a:prstGeom>
            </p:spPr>
          </p:pic>
        </p:grpSp>
        <p:grpSp>
          <p:nvGrpSpPr>
            <p:cNvPr id="16" name="Groupe 15"/>
            <p:cNvGrpSpPr/>
            <p:nvPr/>
          </p:nvGrpSpPr>
          <p:grpSpPr>
            <a:xfrm>
              <a:off x="2841353" y="4187808"/>
              <a:ext cx="1390452" cy="2199509"/>
              <a:chOff x="2841353" y="4187808"/>
              <a:chExt cx="1390452" cy="2199509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6670" b="44783" l="39817" r="51328"/>
                        </a14:imgEffect>
                      </a14:imgLayer>
                    </a14:imgProps>
                  </a:ext>
                </a:extLst>
              </a:blip>
              <a:srcRect l="38378" t="24406" r="47233" b="52953"/>
              <a:stretch/>
            </p:blipFill>
            <p:spPr>
              <a:xfrm>
                <a:off x="2841353" y="5157302"/>
                <a:ext cx="1390452" cy="1230015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04" t="14877" b="75088"/>
              <a:stretch/>
            </p:blipFill>
            <p:spPr>
              <a:xfrm>
                <a:off x="2991385" y="4187808"/>
                <a:ext cx="1165671" cy="7296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83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348903"/>
            <a:ext cx="7382644" cy="1325563"/>
          </a:xfrm>
        </p:spPr>
        <p:txBody>
          <a:bodyPr/>
          <a:lstStyle/>
          <a:p>
            <a:r>
              <a:rPr lang="fr-FR" dirty="0" smtClean="0"/>
              <a:t>How </a:t>
            </a:r>
            <a:r>
              <a:rPr lang="fr-FR" dirty="0" err="1" smtClean="0"/>
              <a:t>evolve</a:t>
            </a:r>
            <a:r>
              <a:rPr lang="fr-FR" dirty="0" smtClean="0"/>
              <a:t> the </a:t>
            </a:r>
            <a:r>
              <a:rPr lang="fr-FR" dirty="0" err="1" smtClean="0"/>
              <a:t>player</a:t>
            </a:r>
            <a:r>
              <a:rPr lang="fr-FR" dirty="0" smtClean="0"/>
              <a:t>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825625"/>
            <a:ext cx="7039694" cy="1315343"/>
          </a:xfrm>
        </p:spPr>
        <p:txBody>
          <a:bodyPr>
            <a:normAutofit/>
          </a:bodyPr>
          <a:lstStyle/>
          <a:p>
            <a:pPr algn="just"/>
            <a:r>
              <a:rPr lang="fr-FR" sz="2400" dirty="0" err="1" smtClean="0"/>
              <a:t>Each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r>
              <a:rPr lang="fr-FR" sz="2400" dirty="0" smtClean="0"/>
              <a:t> is </a:t>
            </a:r>
            <a:r>
              <a:rPr lang="fr-FR" sz="2400" dirty="0" err="1" smtClean="0"/>
              <a:t>composed</a:t>
            </a:r>
            <a:r>
              <a:rPr lang="fr-FR" sz="2400" dirty="0" smtClean="0"/>
              <a:t> of a new challenge, and </a:t>
            </a:r>
            <a:r>
              <a:rPr lang="fr-FR" sz="2400" dirty="0" err="1" smtClean="0"/>
              <a:t>each</a:t>
            </a:r>
            <a:r>
              <a:rPr lang="fr-FR" sz="2400" dirty="0" smtClean="0"/>
              <a:t> </a:t>
            </a:r>
            <a:r>
              <a:rPr lang="fr-FR" sz="2400" dirty="0" err="1" smtClean="0"/>
              <a:t>word</a:t>
            </a:r>
            <a:r>
              <a:rPr lang="fr-FR" sz="2400" dirty="0" smtClean="0"/>
              <a:t> of a new </a:t>
            </a:r>
            <a:r>
              <a:rPr lang="fr-FR" sz="2400" dirty="0" err="1" smtClean="0"/>
              <a:t>difficulty</a:t>
            </a:r>
            <a:r>
              <a:rPr lang="fr-FR" sz="2400" dirty="0" smtClean="0"/>
              <a:t> (Two </a:t>
            </a:r>
            <a:r>
              <a:rPr lang="fr-FR" sz="2400" dirty="0" err="1" smtClean="0"/>
              <a:t>atoms</a:t>
            </a:r>
            <a:r>
              <a:rPr lang="fr-FR" sz="2400" dirty="0" smtClean="0"/>
              <a:t> are </a:t>
            </a:r>
            <a:r>
              <a:rPr lang="fr-FR" sz="2400" dirty="0" err="1" smtClean="0"/>
              <a:t>given</a:t>
            </a:r>
            <a:r>
              <a:rPr lang="fr-FR" sz="2400" dirty="0" smtClean="0"/>
              <a:t> in the first world, 6 </a:t>
            </a:r>
            <a:r>
              <a:rPr lang="fr-FR" sz="2400" dirty="0" err="1" smtClean="0"/>
              <a:t>atoms</a:t>
            </a:r>
            <a:r>
              <a:rPr lang="fr-FR" sz="2400" dirty="0" smtClean="0"/>
              <a:t> in the 5th world, …). </a:t>
            </a:r>
          </a:p>
          <a:p>
            <a:pPr algn="just"/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24944"/>
            <a:ext cx="5256584" cy="3285365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635896" y="6210309"/>
            <a:ext cx="3979862" cy="46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fr-FR" sz="2400" dirty="0" smtClean="0"/>
              <a:t>Candy </a:t>
            </a:r>
            <a:r>
              <a:rPr lang="fr-FR" sz="2400" dirty="0" err="1" smtClean="0"/>
              <a:t>Crush</a:t>
            </a:r>
            <a:r>
              <a:rPr lang="fr-FR" sz="2400" dirty="0" smtClean="0"/>
              <a:t> </a:t>
            </a:r>
            <a:r>
              <a:rPr lang="fr-FR" sz="2400" dirty="0" err="1" smtClean="0"/>
              <a:t>worlds</a:t>
            </a:r>
            <a:r>
              <a:rPr lang="fr-FR" sz="2400" dirty="0" smtClean="0"/>
              <a:t> </a:t>
            </a:r>
            <a:r>
              <a:rPr lang="fr-FR" sz="2400" dirty="0" err="1" smtClean="0"/>
              <a:t>example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40661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348903"/>
            <a:ext cx="7382644" cy="1325563"/>
          </a:xfrm>
        </p:spPr>
        <p:txBody>
          <a:bodyPr/>
          <a:lstStyle/>
          <a:p>
            <a:r>
              <a:rPr lang="fr-FR" dirty="0" smtClean="0"/>
              <a:t>How </a:t>
            </a:r>
            <a:r>
              <a:rPr lang="fr-FR" dirty="0" err="1" smtClean="0"/>
              <a:t>evolve</a:t>
            </a:r>
            <a:r>
              <a:rPr lang="fr-FR" dirty="0" smtClean="0"/>
              <a:t> the </a:t>
            </a:r>
            <a:r>
              <a:rPr lang="fr-FR" dirty="0" err="1" smtClean="0"/>
              <a:t>player</a:t>
            </a:r>
            <a:r>
              <a:rPr lang="fr-FR" dirty="0" smtClean="0"/>
              <a:t>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825625"/>
            <a:ext cx="7039694" cy="4351338"/>
          </a:xfrm>
        </p:spPr>
        <p:txBody>
          <a:bodyPr>
            <a:normAutofit/>
          </a:bodyPr>
          <a:lstStyle/>
          <a:p>
            <a:pPr algn="just"/>
            <a:r>
              <a:rPr lang="fr-FR" sz="2400" dirty="0" smtClean="0"/>
              <a:t>He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play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facebook</a:t>
            </a:r>
            <a:r>
              <a:rPr lang="fr-FR" sz="2400" dirty="0" smtClean="0"/>
              <a:t> or </a:t>
            </a:r>
            <a:r>
              <a:rPr lang="fr-FR" sz="2400" dirty="0" err="1" smtClean="0"/>
              <a:t>another</a:t>
            </a:r>
            <a:r>
              <a:rPr lang="fr-FR" sz="2400" dirty="0" smtClean="0"/>
              <a:t> </a:t>
            </a:r>
            <a:r>
              <a:rPr lang="fr-FR" sz="2400" dirty="0" err="1" smtClean="0"/>
              <a:t>plateform</a:t>
            </a:r>
            <a:r>
              <a:rPr lang="fr-FR" sz="2400" dirty="0" smtClean="0"/>
              <a:t> and </a:t>
            </a:r>
            <a:r>
              <a:rPr lang="fr-FR" sz="2400" dirty="0" err="1" smtClean="0"/>
              <a:t>unlock</a:t>
            </a:r>
            <a:r>
              <a:rPr lang="fr-FR" sz="2400" dirty="0" smtClean="0"/>
              <a:t> the world by </a:t>
            </a:r>
            <a:r>
              <a:rPr lang="fr-FR" sz="2400" dirty="0" err="1" smtClean="0"/>
              <a:t>asking</a:t>
            </a:r>
            <a:r>
              <a:rPr lang="fr-FR" sz="2400" dirty="0" smtClean="0"/>
              <a:t> help to </a:t>
            </a:r>
            <a:r>
              <a:rPr lang="fr-FR" sz="2400" dirty="0" err="1" smtClean="0"/>
              <a:t>his</a:t>
            </a:r>
            <a:r>
              <a:rPr lang="fr-FR" sz="2400" dirty="0" smtClean="0"/>
              <a:t> </a:t>
            </a:r>
            <a:r>
              <a:rPr lang="fr-FR" sz="2400" dirty="0" err="1" smtClean="0"/>
              <a:t>friends</a:t>
            </a:r>
            <a:r>
              <a:rPr lang="fr-FR" sz="2400" dirty="0" smtClean="0"/>
              <a:t>. (</a:t>
            </a:r>
            <a:r>
              <a:rPr lang="fr-FR" sz="2400" dirty="0" err="1" smtClean="0"/>
              <a:t>It’s</a:t>
            </a:r>
            <a:r>
              <a:rPr lang="fr-FR" sz="2400" dirty="0" smtClean="0"/>
              <a:t> </a:t>
            </a:r>
            <a:r>
              <a:rPr lang="fr-FR" sz="2400" dirty="0" err="1" smtClean="0"/>
              <a:t>same</a:t>
            </a:r>
            <a:r>
              <a:rPr lang="fr-FR" sz="2400" dirty="0" smtClean="0"/>
              <a:t> principe </a:t>
            </a:r>
            <a:r>
              <a:rPr lang="fr-FR" sz="2400" dirty="0" err="1" smtClean="0"/>
              <a:t>than</a:t>
            </a:r>
            <a:r>
              <a:rPr lang="fr-FR" sz="2400" dirty="0" smtClean="0"/>
              <a:t> Candy </a:t>
            </a:r>
            <a:r>
              <a:rPr lang="fr-FR" sz="2400" dirty="0" err="1" smtClean="0"/>
              <a:t>Crush</a:t>
            </a:r>
            <a:r>
              <a:rPr lang="fr-FR" sz="2400" dirty="0" smtClean="0"/>
              <a:t>,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almost</a:t>
            </a:r>
            <a:r>
              <a:rPr lang="fr-FR" sz="2400" dirty="0" smtClean="0"/>
              <a:t> all the </a:t>
            </a:r>
            <a:r>
              <a:rPr lang="fr-FR" sz="2400" dirty="0" err="1" smtClean="0"/>
              <a:t>game</a:t>
            </a:r>
            <a:r>
              <a:rPr lang="fr-FR" sz="2400" dirty="0" smtClean="0"/>
              <a:t> </a:t>
            </a:r>
            <a:r>
              <a:rPr lang="fr-FR" sz="2400" dirty="0" err="1" smtClean="0"/>
              <a:t>now</a:t>
            </a:r>
            <a:r>
              <a:rPr lang="fr-FR" sz="2400" dirty="0" smtClean="0"/>
              <a:t>).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 smtClean="0"/>
              <a:t>The score </a:t>
            </a:r>
            <a:r>
              <a:rPr lang="fr-FR" sz="2400" dirty="0" err="1" smtClean="0"/>
              <a:t>depend</a:t>
            </a:r>
            <a:r>
              <a:rPr lang="fr-FR" sz="2400" dirty="0" smtClean="0"/>
              <a:t> on the time </a:t>
            </a:r>
            <a:r>
              <a:rPr lang="fr-FR" sz="2400" dirty="0" err="1" smtClean="0"/>
              <a:t>spend</a:t>
            </a:r>
            <a:r>
              <a:rPr lang="fr-FR" sz="2400" dirty="0" smtClean="0"/>
              <a:t> to </a:t>
            </a:r>
            <a:r>
              <a:rPr lang="fr-FR" sz="2400" dirty="0" err="1" smtClean="0"/>
              <a:t>find</a:t>
            </a:r>
            <a:r>
              <a:rPr lang="fr-FR" sz="2400" dirty="0" smtClean="0"/>
              <a:t> the solution and the optimal one. </a:t>
            </a:r>
            <a:r>
              <a:rPr lang="fr-FR" sz="2400" dirty="0" err="1"/>
              <a:t>His</a:t>
            </a:r>
            <a:r>
              <a:rPr lang="fr-FR" sz="2400" dirty="0"/>
              <a:t> best score is </a:t>
            </a:r>
            <a:r>
              <a:rPr lang="fr-FR" sz="2400" dirty="0" err="1"/>
              <a:t>saved</a:t>
            </a:r>
            <a:r>
              <a:rPr lang="fr-FR" sz="2400" dirty="0"/>
              <a:t> and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dirty="0" err="1"/>
              <a:t>can</a:t>
            </a:r>
            <a:r>
              <a:rPr lang="fr-FR" sz="2400" dirty="0"/>
              <a:t> beat this one.</a:t>
            </a:r>
            <a:endParaRPr lang="en-GB" sz="2400" dirty="0"/>
          </a:p>
          <a:p>
            <a:pPr algn="just"/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3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/>
          <a:stretch/>
        </p:blipFill>
        <p:spPr>
          <a:xfrm>
            <a:off x="539552" y="1415428"/>
            <a:ext cx="8136632" cy="49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1315662"/>
            <a:ext cx="333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Menu (prototype)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36717" t="18500" r="21221" b="21454"/>
          <a:stretch/>
        </p:blipFill>
        <p:spPr>
          <a:xfrm>
            <a:off x="2483768" y="1963862"/>
            <a:ext cx="547260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131566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Learning part (</a:t>
            </a:r>
            <a:r>
              <a:rPr lang="fr-FR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Periodic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table)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47664" y="198884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Two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differents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levels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Kid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18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1775" t="18501" r="6832" b="23422"/>
          <a:stretch/>
        </p:blipFill>
        <p:spPr>
          <a:xfrm>
            <a:off x="1043608" y="2605864"/>
            <a:ext cx="7807747" cy="35709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9875" t="14463" r="5578" b="13478"/>
          <a:stretch/>
        </p:blipFill>
        <p:spPr>
          <a:xfrm>
            <a:off x="1691680" y="2420887"/>
            <a:ext cx="6768752" cy="424847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547664" y="198884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Two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differents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levels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         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Student</a:t>
            </a:r>
            <a:endParaRPr lang="fr-F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131566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Learning </a:t>
            </a:r>
            <a:r>
              <a:rPr lang="fr-F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part (</a:t>
            </a:r>
            <a:r>
              <a:rPr lang="fr-FR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Periodic</a:t>
            </a:r>
            <a:r>
              <a:rPr lang="fr-F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table)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47664" y="1988840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You click on an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element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you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will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have:</a:t>
            </a:r>
          </a:p>
          <a:p>
            <a:pPr marL="285750" indent="-285750" algn="just">
              <a:buFontTx/>
              <a:buChar char="-"/>
            </a:pP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His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properties: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atomic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atomic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mass, Lewis Symbol.</a:t>
            </a:r>
          </a:p>
          <a:p>
            <a:pPr algn="just"/>
            <a:endParaRPr lang="fr-F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just"/>
            <a:endParaRPr lang="fr-F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19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4503" t="5704" r="34505" b="30313"/>
          <a:stretch/>
        </p:blipFill>
        <p:spPr>
          <a:xfrm>
            <a:off x="2989004" y="2958336"/>
            <a:ext cx="3165993" cy="36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smtClean="0">
                <a:latin typeface="Baskerville Old Face" panose="02020602080505020303" pitchFamily="18" charset="0"/>
              </a:rPr>
              <a:t>Team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187624" y="1366077"/>
            <a:ext cx="7848872" cy="4319860"/>
          </a:xfrm>
        </p:spPr>
        <p:txBody>
          <a:bodyPr>
            <a:normAutofit/>
          </a:bodyPr>
          <a:lstStyle/>
          <a:p>
            <a:pPr marL="457200" lvl="2" indent="0">
              <a:spcBef>
                <a:spcPts val="1000"/>
              </a:spcBef>
              <a:buNone/>
              <a:defRPr/>
            </a:pPr>
            <a:r>
              <a:rPr lang="en-US" b="1" u="sng" dirty="0" smtClean="0"/>
              <a:t>Producer:</a:t>
            </a:r>
            <a:r>
              <a:rPr lang="en-US" b="1" dirty="0" smtClean="0"/>
              <a:t>	 	</a:t>
            </a:r>
            <a:r>
              <a:rPr lang="en-US" b="1" u="sng" dirty="0" smtClean="0"/>
              <a:t>Team Manager: </a:t>
            </a:r>
            <a:r>
              <a:rPr lang="en-US" b="1" dirty="0" smtClean="0"/>
              <a:t>		</a:t>
            </a:r>
            <a:r>
              <a:rPr lang="en-US" b="1" u="sng" dirty="0" smtClean="0"/>
              <a:t> Lead Programmer: </a:t>
            </a:r>
          </a:p>
          <a:p>
            <a:pPr marL="457200" lvl="2" indent="0">
              <a:spcBef>
                <a:spcPts val="1000"/>
              </a:spcBef>
              <a:buNone/>
              <a:defRPr/>
            </a:pPr>
            <a:r>
              <a:rPr lang="en-US" b="1" dirty="0" smtClean="0"/>
              <a:t>Baptiste		     Marion		          </a:t>
            </a:r>
            <a:r>
              <a:rPr lang="en-US" b="1" dirty="0" err="1" smtClean="0"/>
              <a:t>Bacary</a:t>
            </a:r>
            <a:endParaRPr lang="en-US" b="1" dirty="0" smtClean="0"/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en-US" b="1" dirty="0"/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en-US" b="1" dirty="0" smtClean="0"/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fr-FR" b="1" dirty="0"/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fr-FR" b="1" dirty="0"/>
          </a:p>
          <a:p>
            <a:pPr marL="457200" lvl="2" indent="0">
              <a:spcBef>
                <a:spcPts val="1000"/>
              </a:spcBef>
              <a:buNone/>
              <a:defRPr/>
            </a:pPr>
            <a:endParaRPr lang="fr-FR" b="1" dirty="0"/>
          </a:p>
          <a:p>
            <a:pPr marL="0" indent="0" eaLnBrk="1" hangingPunct="1">
              <a:buNone/>
              <a:defRPr/>
            </a:pPr>
            <a:endParaRPr lang="tr-TR" sz="2000" b="1" dirty="0" smtClean="0">
              <a:latin typeface="Baskerville Old Face" panose="02020602080505020303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3" y="2443708"/>
            <a:ext cx="2857500" cy="285750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14175"/>
          <a:stretch/>
        </p:blipFill>
        <p:spPr>
          <a:xfrm>
            <a:off x="6166582" y="2443708"/>
            <a:ext cx="2869914" cy="285750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5901" r="55630" b="55250"/>
          <a:stretch/>
        </p:blipFill>
        <p:spPr>
          <a:xfrm>
            <a:off x="3739841" y="2443708"/>
            <a:ext cx="2273273" cy="285750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3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47664" y="131566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Learning part (MCQ)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47664" y="2132856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MCQ is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showed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 order to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increase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player’s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knowlege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AND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level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b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fr-FR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fr-FR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Like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Duolinguo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this MCQ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could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be have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many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chemistry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atomistic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domain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need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reinforcement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the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frequentation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the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player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/>
            <a:r>
              <a:rPr lang="fr-FR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just"/>
            <a:endParaRPr lang="fr-F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39486" t="3735" r="16793" b="12594"/>
          <a:stretch/>
        </p:blipFill>
        <p:spPr>
          <a:xfrm>
            <a:off x="1547664" y="174672"/>
            <a:ext cx="6084676" cy="65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1412776"/>
            <a:ext cx="333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Creation part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44123" y="2310882"/>
            <a:ext cx="7654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You have the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choice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between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link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sphere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or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dice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fr-FR" sz="2000" strike="sngStrike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Cylindre 8"/>
          <p:cNvSpPr/>
          <p:nvPr/>
        </p:nvSpPr>
        <p:spPr>
          <a:xfrm>
            <a:off x="2506967" y="3413075"/>
            <a:ext cx="381000" cy="2369713"/>
          </a:xfrm>
          <a:prstGeom prst="can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3284942" y="3519309"/>
            <a:ext cx="5487768" cy="772585"/>
            <a:chOff x="1738410" y="1134529"/>
            <a:chExt cx="9189548" cy="1422400"/>
          </a:xfrm>
        </p:grpSpPr>
        <p:sp>
          <p:nvSpPr>
            <p:cNvPr id="12" name="Ellipse 11"/>
            <p:cNvSpPr/>
            <p:nvPr/>
          </p:nvSpPr>
          <p:spPr>
            <a:xfrm>
              <a:off x="3014133" y="1253063"/>
              <a:ext cx="1117600" cy="1185333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Baskerville Old Face" panose="02020602080505020303" pitchFamily="18" charset="0"/>
                </a:rPr>
                <a:t>C</a:t>
              </a:r>
              <a:endParaRPr lang="fr-FR" dirty="0">
                <a:latin typeface="Baskerville Old Face" panose="02020602080505020303" pitchFamily="18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1738410" y="1464731"/>
              <a:ext cx="762000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H</a:t>
              </a:r>
              <a:endParaRPr lang="fr-FR" dirty="0">
                <a:solidFill>
                  <a:schemeClr val="tx1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9539425" y="1134529"/>
              <a:ext cx="1388533" cy="142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Baskerville Old Face" panose="02020602080505020303" pitchFamily="18" charset="0"/>
                </a:rPr>
                <a:t>Cl</a:t>
              </a:r>
              <a:endParaRPr lang="fr-FR" dirty="0">
                <a:latin typeface="Baskerville Old Face" panose="02020602080505020303" pitchFamily="18" charset="0"/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4645456" y="1253064"/>
              <a:ext cx="1117600" cy="1185333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Baskerville Old Face" panose="02020602080505020303" pitchFamily="18" charset="0"/>
                </a:rPr>
                <a:t>O</a:t>
              </a:r>
              <a:endParaRPr lang="fr-FR" dirty="0">
                <a:latin typeface="Baskerville Old Face" panose="02020602080505020303" pitchFamily="18" charset="0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6276779" y="1253064"/>
              <a:ext cx="1117600" cy="1185333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Baskerville Old Face" panose="02020602080505020303" pitchFamily="18" charset="0"/>
                </a:rPr>
                <a:t>N</a:t>
              </a:r>
              <a:endParaRPr lang="fr-FR" dirty="0">
                <a:latin typeface="Baskerville Old Face" panose="02020602080505020303" pitchFamily="18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7908102" y="1253063"/>
              <a:ext cx="1117600" cy="1185333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Baskerville Old Face" panose="02020602080505020303" pitchFamily="18" charset="0"/>
                </a:rPr>
                <a:t>Na</a:t>
              </a:r>
              <a:endParaRPr lang="fr-FR" dirty="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21</a:t>
            </a:fld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3092578" y="4671398"/>
            <a:ext cx="5920251" cy="1684952"/>
            <a:chOff x="1604077" y="3979047"/>
            <a:chExt cx="7017761" cy="2408270"/>
          </a:xfrm>
        </p:grpSpPr>
        <p:grpSp>
          <p:nvGrpSpPr>
            <p:cNvPr id="21" name="Groupe 20"/>
            <p:cNvGrpSpPr/>
            <p:nvPr/>
          </p:nvGrpSpPr>
          <p:grpSpPr>
            <a:xfrm>
              <a:off x="4193026" y="4026895"/>
              <a:ext cx="1434414" cy="2084827"/>
              <a:chOff x="4193026" y="4026895"/>
              <a:chExt cx="1434414" cy="2084827"/>
            </a:xfrm>
          </p:grpSpPr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93026" y="5181717"/>
                <a:ext cx="1434414" cy="930005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4013" y="4026895"/>
                <a:ext cx="998964" cy="868665"/>
              </a:xfrm>
              <a:prstGeom prst="rect">
                <a:avLst/>
              </a:prstGeom>
            </p:spPr>
          </p:pic>
        </p:grpSp>
        <p:grpSp>
          <p:nvGrpSpPr>
            <p:cNvPr id="22" name="Groupe 21"/>
            <p:cNvGrpSpPr/>
            <p:nvPr/>
          </p:nvGrpSpPr>
          <p:grpSpPr>
            <a:xfrm>
              <a:off x="7483452" y="3979047"/>
              <a:ext cx="1138386" cy="2164342"/>
              <a:chOff x="6457950" y="4507518"/>
              <a:chExt cx="1138386" cy="2164342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9076" y="5612671"/>
                <a:ext cx="1045252" cy="1059189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7950" y="4507518"/>
                <a:ext cx="1138386" cy="970216"/>
              </a:xfrm>
              <a:prstGeom prst="rect">
                <a:avLst/>
              </a:prstGeom>
            </p:spPr>
          </p:pic>
        </p:grpSp>
        <p:grpSp>
          <p:nvGrpSpPr>
            <p:cNvPr id="23" name="Groupe 22"/>
            <p:cNvGrpSpPr/>
            <p:nvPr/>
          </p:nvGrpSpPr>
          <p:grpSpPr>
            <a:xfrm>
              <a:off x="5765837" y="4041325"/>
              <a:ext cx="1461947" cy="2230554"/>
              <a:chOff x="4525500" y="4605455"/>
              <a:chExt cx="1461947" cy="2230554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6553" y="4605455"/>
                <a:ext cx="1079840" cy="845659"/>
              </a:xfrm>
              <a:prstGeom prst="rect">
                <a:avLst/>
              </a:prstGeom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525500" y="5697727"/>
                <a:ext cx="1461947" cy="1138282"/>
              </a:xfrm>
              <a:prstGeom prst="rect">
                <a:avLst/>
              </a:prstGeom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1604077" y="4095598"/>
              <a:ext cx="1216469" cy="2128823"/>
              <a:chOff x="2177307" y="4073799"/>
              <a:chExt cx="1216469" cy="2128823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3622" y="4073799"/>
                <a:ext cx="1000154" cy="774856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115" b="34115" l="23572" r="36823"/>
                        </a14:imgEffect>
                      </a14:imgLayer>
                    </a14:imgProps>
                  </a:ext>
                </a:extLst>
              </a:blip>
              <a:srcRect l="23435" t="9641" r="62729" b="65750"/>
              <a:stretch/>
            </p:blipFill>
            <p:spPr>
              <a:xfrm>
                <a:off x="2177307" y="5084200"/>
                <a:ext cx="1216469" cy="1118422"/>
              </a:xfrm>
              <a:prstGeom prst="rect">
                <a:avLst/>
              </a:prstGeom>
            </p:spPr>
          </p:pic>
        </p:grpSp>
        <p:grpSp>
          <p:nvGrpSpPr>
            <p:cNvPr id="25" name="Groupe 24"/>
            <p:cNvGrpSpPr/>
            <p:nvPr/>
          </p:nvGrpSpPr>
          <p:grpSpPr>
            <a:xfrm>
              <a:off x="2841353" y="4187808"/>
              <a:ext cx="1390452" cy="2199509"/>
              <a:chOff x="2841353" y="4187808"/>
              <a:chExt cx="1390452" cy="2199509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6670" b="44783" l="39817" r="51328"/>
                        </a14:imgEffect>
                      </a14:imgLayer>
                    </a14:imgProps>
                  </a:ext>
                </a:extLst>
              </a:blip>
              <a:srcRect l="38378" t="24406" r="47233" b="52953"/>
              <a:stretch/>
            </p:blipFill>
            <p:spPr>
              <a:xfrm>
                <a:off x="2841353" y="5157302"/>
                <a:ext cx="1390452" cy="1230015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04" t="14877" b="75088"/>
              <a:stretch/>
            </p:blipFill>
            <p:spPr>
              <a:xfrm>
                <a:off x="2991385" y="4187808"/>
                <a:ext cx="1165671" cy="729665"/>
              </a:xfrm>
              <a:prstGeom prst="rect">
                <a:avLst/>
              </a:prstGeom>
            </p:spPr>
          </p:pic>
        </p:grpSp>
      </p:grpSp>
      <p:sp>
        <p:nvSpPr>
          <p:cNvPr id="3" name="ZoneTexte 2"/>
          <p:cNvSpPr txBox="1"/>
          <p:nvPr/>
        </p:nvSpPr>
        <p:spPr>
          <a:xfrm>
            <a:off x="3240020" y="3071807"/>
            <a:ext cx="1928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 smtClean="0">
                <a:latin typeface="Cambria" panose="02040503050406030204" pitchFamily="18" charset="0"/>
              </a:rPr>
              <a:t>Sphere</a:t>
            </a:r>
            <a:r>
              <a:rPr lang="fr-FR" sz="2000" u="sng" dirty="0" smtClean="0">
                <a:latin typeface="Cambria" panose="02040503050406030204" pitchFamily="18" charset="0"/>
              </a:rPr>
              <a:t> </a:t>
            </a:r>
            <a:r>
              <a:rPr lang="fr-FR" sz="2000" u="sng" dirty="0" err="1" smtClean="0">
                <a:latin typeface="Cambria" panose="02040503050406030204" pitchFamily="18" charset="0"/>
              </a:rPr>
              <a:t>shape</a:t>
            </a:r>
            <a:r>
              <a:rPr lang="fr-FR" sz="2000" u="sng" dirty="0" smtClean="0">
                <a:latin typeface="Cambria" panose="02040503050406030204" pitchFamily="18" charset="0"/>
              </a:rPr>
              <a:t>:</a:t>
            </a:r>
            <a:endParaRPr lang="fr-FR" sz="2000" u="sng" dirty="0">
              <a:latin typeface="Cambria" panose="02040503050406030204" pitchFamily="18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228764" y="4424471"/>
            <a:ext cx="1928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 smtClean="0">
                <a:latin typeface="Cambria" panose="02040503050406030204" pitchFamily="18" charset="0"/>
              </a:rPr>
              <a:t>Dice</a:t>
            </a:r>
            <a:r>
              <a:rPr lang="fr-FR" sz="2000" u="sng" dirty="0" smtClean="0">
                <a:latin typeface="Cambria" panose="02040503050406030204" pitchFamily="18" charset="0"/>
              </a:rPr>
              <a:t> </a:t>
            </a:r>
            <a:r>
              <a:rPr lang="fr-FR" sz="2000" u="sng" dirty="0" err="1" smtClean="0">
                <a:latin typeface="Cambria" panose="02040503050406030204" pitchFamily="18" charset="0"/>
              </a:rPr>
              <a:t>shape</a:t>
            </a:r>
            <a:r>
              <a:rPr lang="fr-FR" sz="2000" u="sng" dirty="0" smtClean="0">
                <a:latin typeface="Cambria" panose="02040503050406030204" pitchFamily="18" charset="0"/>
              </a:rPr>
              <a:t>:</a:t>
            </a:r>
            <a:endParaRPr lang="fr-FR" sz="2000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141277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Creation part (3D 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animation – lunch the </a:t>
            </a:r>
            <a:r>
              <a:rPr lang="fr-FR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video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22</a:t>
            </a:fld>
            <a:endParaRPr lang="fr-FR"/>
          </a:p>
        </p:txBody>
      </p:sp>
      <p:pic>
        <p:nvPicPr>
          <p:cNvPr id="4" name="Creation_P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5492" y="2204864"/>
            <a:ext cx="4869160" cy="3895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824" y="2393850"/>
            <a:ext cx="1584176" cy="1899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860032" y="537321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Draw</a:t>
            </a:r>
            <a:r>
              <a:rPr lang="fr-FR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Area</a:t>
            </a:r>
            <a:endParaRPr lang="fr-FR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547664" y="280009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latin typeface="Cambria" panose="02040503050406030204" pitchFamily="18" charset="0"/>
              </a:rPr>
              <a:t>ToolBox</a:t>
            </a:r>
            <a:endParaRPr lang="fr-FR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1412776"/>
            <a:ext cx="333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Challenges part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9515" y="2132856"/>
            <a:ext cx="7654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Two Different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games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algn="just"/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1- The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app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give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you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and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you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must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create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specified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molecule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(do a H2O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molecule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for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example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;</a:t>
            </a:r>
          </a:p>
          <a:p>
            <a:pPr algn="just"/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You 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have a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timer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time to do that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will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be </a:t>
            </a:r>
            <a:r>
              <a:rPr lang="fr-FR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your</a:t>
            </a: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score 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(world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ranking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friends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ranking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on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facebook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;</a:t>
            </a:r>
          </a:p>
          <a:p>
            <a:pPr algn="just"/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 one world all the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level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had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approximatly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the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same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difficutly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same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but different links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when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you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change the world (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every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20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levels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the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difficulty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increase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(2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atoms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 the first world, 6 in the 5th world).</a:t>
            </a:r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7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en arc 7"/>
          <p:cNvCxnSpPr/>
          <p:nvPr/>
        </p:nvCxnSpPr>
        <p:spPr>
          <a:xfrm>
            <a:off x="417589" y="603327"/>
            <a:ext cx="2805545" cy="17812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1732604" y="874263"/>
            <a:ext cx="2547257" cy="1478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778836" y="2524468"/>
            <a:ext cx="2975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latin typeface="Cambria" panose="02040503050406030204" pitchFamily="18" charset="0"/>
              </a:rPr>
              <a:t>You </a:t>
            </a:r>
            <a:r>
              <a:rPr lang="fr-FR" sz="2700" dirty="0" err="1">
                <a:latin typeface="Cambria" panose="02040503050406030204" pitchFamily="18" charset="0"/>
              </a:rPr>
              <a:t>can</a:t>
            </a:r>
            <a:r>
              <a:rPr lang="fr-FR" sz="2700" dirty="0">
                <a:latin typeface="Cambria" panose="02040503050406030204" pitchFamily="18" charset="0"/>
              </a:rPr>
              <a:t> put </a:t>
            </a:r>
            <a:r>
              <a:rPr lang="fr-FR" sz="2700" dirty="0" err="1">
                <a:latin typeface="Cambria" panose="02040503050406030204" pitchFamily="18" charset="0"/>
              </a:rPr>
              <a:t>your</a:t>
            </a:r>
            <a:r>
              <a:rPr lang="fr-FR" sz="2700" dirty="0">
                <a:latin typeface="Cambria" panose="02040503050406030204" pitchFamily="18" charset="0"/>
              </a:rPr>
              <a:t> </a:t>
            </a:r>
            <a:r>
              <a:rPr lang="fr-FR" sz="2700" dirty="0" err="1">
                <a:latin typeface="Cambria" panose="02040503050406030204" pitchFamily="18" charset="0"/>
              </a:rPr>
              <a:t>dices</a:t>
            </a:r>
            <a:r>
              <a:rPr lang="fr-FR" sz="2700" dirty="0">
                <a:latin typeface="Cambria" panose="02040503050406030204" pitchFamily="18" charset="0"/>
              </a:rPr>
              <a:t> </a:t>
            </a:r>
            <a:r>
              <a:rPr lang="fr-FR" sz="2700" dirty="0" err="1">
                <a:latin typeface="Cambria" panose="02040503050406030204" pitchFamily="18" charset="0"/>
              </a:rPr>
              <a:t>here</a:t>
            </a:r>
            <a:endParaRPr lang="fr-FR" sz="2700" dirty="0">
              <a:latin typeface="Cambria" panose="02040503050406030204" pitchFamily="18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456440" y="1536818"/>
            <a:ext cx="0" cy="1192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0588" y="2834563"/>
            <a:ext cx="1394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 err="1">
                <a:latin typeface="Cambria" panose="02040503050406030204" pitchFamily="18" charset="0"/>
              </a:rPr>
              <a:t>Quantities</a:t>
            </a:r>
            <a:endParaRPr lang="fr-FR" sz="2100" dirty="0">
              <a:latin typeface="Cambria" panose="020405030504060302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r="2222" b="821"/>
          <a:stretch/>
        </p:blipFill>
        <p:spPr>
          <a:xfrm>
            <a:off x="0" y="-17489"/>
            <a:ext cx="2130431" cy="16649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2843808" y="502698"/>
            <a:ext cx="4622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latin typeface="Cambria" panose="02040503050406030204" pitchFamily="18" charset="0"/>
              </a:rPr>
              <a:t>Challenge part:</a:t>
            </a:r>
            <a:endParaRPr lang="en-GB" sz="21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3880525" y="2366174"/>
            <a:ext cx="2956405" cy="2721935"/>
            <a:chOff x="4876874" y="2346512"/>
            <a:chExt cx="3941873" cy="3629246"/>
          </a:xfrm>
        </p:grpSpPr>
        <p:sp>
          <p:nvSpPr>
            <p:cNvPr id="20" name="Éclair 19"/>
            <p:cNvSpPr/>
            <p:nvPr/>
          </p:nvSpPr>
          <p:spPr>
            <a:xfrm rot="15451357">
              <a:off x="7260273" y="2591800"/>
              <a:ext cx="1001440" cy="2115508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19" name="Éclair 18"/>
            <p:cNvSpPr/>
            <p:nvPr/>
          </p:nvSpPr>
          <p:spPr>
            <a:xfrm rot="7382334">
              <a:off x="4937071" y="3677648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10" name="Éclair 9"/>
            <p:cNvSpPr/>
            <p:nvPr/>
          </p:nvSpPr>
          <p:spPr>
            <a:xfrm rot="1484368">
              <a:off x="6439506" y="5061358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6874" y="2932128"/>
              <a:ext cx="3685774" cy="2869769"/>
            </a:xfrm>
            <a:prstGeom prst="rect">
              <a:avLst/>
            </a:prstGeom>
          </p:spPr>
        </p:pic>
        <p:sp>
          <p:nvSpPr>
            <p:cNvPr id="8" name="Éclair 7"/>
            <p:cNvSpPr/>
            <p:nvPr/>
          </p:nvSpPr>
          <p:spPr>
            <a:xfrm rot="17998743">
              <a:off x="7435054" y="3582256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9" name="Éclair 8"/>
            <p:cNvSpPr/>
            <p:nvPr/>
          </p:nvSpPr>
          <p:spPr>
            <a:xfrm rot="12358454">
              <a:off x="6334199" y="2346512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11" name="Éclair 10"/>
            <p:cNvSpPr/>
            <p:nvPr/>
          </p:nvSpPr>
          <p:spPr>
            <a:xfrm rot="4822609">
              <a:off x="5523721" y="3794408"/>
              <a:ext cx="731593" cy="1750998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60915" y="3350226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mbria" panose="02040503050406030204" pitchFamily="18" charset="0"/>
              </a:rPr>
              <a:t>Covalent links:</a:t>
            </a:r>
            <a:br>
              <a:rPr lang="fr-FR" dirty="0">
                <a:latin typeface="Cambria" panose="02040503050406030204" pitchFamily="18" charset="0"/>
              </a:rPr>
            </a:br>
            <a:r>
              <a:rPr lang="fr-FR" dirty="0" err="1">
                <a:latin typeface="Cambria" panose="02040503050406030204" pitchFamily="18" charset="0"/>
              </a:rPr>
              <a:t>Yellow</a:t>
            </a:r>
            <a:r>
              <a:rPr lang="fr-FR" dirty="0">
                <a:latin typeface="Cambria" panose="02040503050406030204" pitchFamily="18" charset="0"/>
              </a:rPr>
              <a:t> = Free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833511" y="1933429"/>
            <a:ext cx="3123028" cy="207850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2171700" cy="16644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2843808" y="502698"/>
            <a:ext cx="4622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latin typeface="Cambria" panose="02040503050406030204" pitchFamily="18" charset="0"/>
              </a:rPr>
              <a:t>Challenge part:</a:t>
            </a:r>
            <a:endParaRPr lang="en-GB" sz="21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2171700" cy="16502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" name="Connecteur droit avec flèche 2"/>
          <p:cNvCxnSpPr/>
          <p:nvPr/>
        </p:nvCxnSpPr>
        <p:spPr>
          <a:xfrm>
            <a:off x="1740877" y="1764617"/>
            <a:ext cx="63305" cy="148765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/>
          <p:cNvGrpSpPr/>
          <p:nvPr/>
        </p:nvGrpSpPr>
        <p:grpSpPr>
          <a:xfrm>
            <a:off x="330296" y="3375422"/>
            <a:ext cx="2021681" cy="1959623"/>
            <a:chOff x="1057787" y="3742006"/>
            <a:chExt cx="2695575" cy="2612830"/>
          </a:xfrm>
        </p:grpSpPr>
        <p:sp>
          <p:nvSpPr>
            <p:cNvPr id="12" name="Éclair 11"/>
            <p:cNvSpPr/>
            <p:nvPr/>
          </p:nvSpPr>
          <p:spPr>
            <a:xfrm rot="1937738">
              <a:off x="1863969" y="5440436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7787" y="3742006"/>
              <a:ext cx="2695575" cy="2076450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2376574" y="3375422"/>
            <a:ext cx="2021681" cy="1959623"/>
            <a:chOff x="1057787" y="3742006"/>
            <a:chExt cx="2695575" cy="2612830"/>
          </a:xfrm>
        </p:grpSpPr>
        <p:sp>
          <p:nvSpPr>
            <p:cNvPr id="21" name="Éclair 20"/>
            <p:cNvSpPr/>
            <p:nvPr/>
          </p:nvSpPr>
          <p:spPr>
            <a:xfrm rot="1937738">
              <a:off x="1863969" y="5440436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7787" y="3742006"/>
              <a:ext cx="2695575" cy="2076450"/>
            </a:xfrm>
            <a:prstGeom prst="rect">
              <a:avLst/>
            </a:prstGeom>
          </p:spPr>
        </p:pic>
      </p:grpSp>
      <p:sp>
        <p:nvSpPr>
          <p:cNvPr id="28" name="ZoneTexte 27"/>
          <p:cNvSpPr txBox="1"/>
          <p:nvPr/>
        </p:nvSpPr>
        <p:spPr>
          <a:xfrm>
            <a:off x="2376573" y="2148847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mbria" panose="02040503050406030204" pitchFamily="18" charset="0"/>
              </a:rPr>
              <a:t>Covalent links:</a:t>
            </a:r>
            <a:br>
              <a:rPr lang="fr-FR" dirty="0">
                <a:latin typeface="Cambria" panose="02040503050406030204" pitchFamily="18" charset="0"/>
              </a:rPr>
            </a:br>
            <a:r>
              <a:rPr lang="fr-FR" dirty="0" err="1">
                <a:latin typeface="Cambria" panose="02040503050406030204" pitchFamily="18" charset="0"/>
              </a:rPr>
              <a:t>Yellow</a:t>
            </a:r>
            <a:r>
              <a:rPr lang="fr-FR" dirty="0">
                <a:latin typeface="Cambria" panose="02040503050406030204" pitchFamily="18" charset="0"/>
              </a:rPr>
              <a:t> = Free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01"/>
            <a:ext cx="2171700" cy="16644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0" name="Groupe 29"/>
          <p:cNvGrpSpPr/>
          <p:nvPr/>
        </p:nvGrpSpPr>
        <p:grpSpPr>
          <a:xfrm>
            <a:off x="5498409" y="2669405"/>
            <a:ext cx="2956405" cy="2721935"/>
            <a:chOff x="4876874" y="2346512"/>
            <a:chExt cx="3941873" cy="3629246"/>
          </a:xfrm>
        </p:grpSpPr>
        <p:sp>
          <p:nvSpPr>
            <p:cNvPr id="31" name="Éclair 30"/>
            <p:cNvSpPr/>
            <p:nvPr/>
          </p:nvSpPr>
          <p:spPr>
            <a:xfrm rot="15451357">
              <a:off x="7260273" y="2591800"/>
              <a:ext cx="1001440" cy="2115508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32" name="Éclair 31"/>
            <p:cNvSpPr/>
            <p:nvPr/>
          </p:nvSpPr>
          <p:spPr>
            <a:xfrm rot="7382334">
              <a:off x="4937071" y="3677648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33" name="Éclair 32"/>
            <p:cNvSpPr/>
            <p:nvPr/>
          </p:nvSpPr>
          <p:spPr>
            <a:xfrm rot="1484368">
              <a:off x="6439506" y="5061358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6874" y="2932128"/>
              <a:ext cx="3685774" cy="2869769"/>
            </a:xfrm>
            <a:prstGeom prst="rect">
              <a:avLst/>
            </a:prstGeom>
          </p:spPr>
        </p:pic>
        <p:sp>
          <p:nvSpPr>
            <p:cNvPr id="35" name="Éclair 34"/>
            <p:cNvSpPr/>
            <p:nvPr/>
          </p:nvSpPr>
          <p:spPr>
            <a:xfrm rot="17998743">
              <a:off x="7435054" y="3582256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36" name="Éclair 35"/>
            <p:cNvSpPr/>
            <p:nvPr/>
          </p:nvSpPr>
          <p:spPr>
            <a:xfrm rot="12358454">
              <a:off x="6334199" y="2346512"/>
              <a:ext cx="914400" cy="914400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  <p:sp>
          <p:nvSpPr>
            <p:cNvPr id="37" name="Éclair 36"/>
            <p:cNvSpPr/>
            <p:nvPr/>
          </p:nvSpPr>
          <p:spPr>
            <a:xfrm rot="4822609">
              <a:off x="5523721" y="3794408"/>
              <a:ext cx="731593" cy="1750998"/>
            </a:xfrm>
            <a:prstGeom prst="lightningBol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ambria" panose="02040503050406030204" pitchFamily="18" charset="0"/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843808" y="502698"/>
            <a:ext cx="4622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latin typeface="Cambria" panose="02040503050406030204" pitchFamily="18" charset="0"/>
              </a:rPr>
              <a:t>Challenge part:</a:t>
            </a:r>
            <a:endParaRPr lang="en-GB" sz="21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202226" y="2747442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mbria" panose="02040503050406030204" pitchFamily="18" charset="0"/>
              </a:rPr>
              <a:t>Covalent links:</a:t>
            </a:r>
            <a:br>
              <a:rPr lang="fr-FR" dirty="0">
                <a:latin typeface="Cambria" panose="02040503050406030204" pitchFamily="18" charset="0"/>
              </a:rPr>
            </a:br>
            <a:r>
              <a:rPr lang="fr-FR" dirty="0">
                <a:latin typeface="Cambria" panose="02040503050406030204" pitchFamily="18" charset="0"/>
              </a:rPr>
              <a:t>Blue = </a:t>
            </a:r>
            <a:r>
              <a:rPr lang="fr-FR" dirty="0" err="1">
                <a:latin typeface="Cambria" panose="02040503050406030204" pitchFamily="18" charset="0"/>
              </a:rPr>
              <a:t>Correctly</a:t>
            </a:r>
            <a:r>
              <a:rPr lang="fr-FR" dirty="0">
                <a:latin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</a:rPr>
              <a:t>link</a:t>
            </a:r>
            <a:endParaRPr lang="fr-FR" dirty="0">
              <a:latin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6296" y="4869266"/>
            <a:ext cx="7207055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dirty="0" err="1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Awesome</a:t>
            </a:r>
            <a:r>
              <a:rPr lang="fr-FR" sz="6000" b="1" dirty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!!!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01"/>
            <a:ext cx="2171700" cy="16644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e 1"/>
          <p:cNvGrpSpPr/>
          <p:nvPr/>
        </p:nvGrpSpPr>
        <p:grpSpPr>
          <a:xfrm rot="1030387">
            <a:off x="2246208" y="1695871"/>
            <a:ext cx="6324359" cy="3672185"/>
            <a:chOff x="2994944" y="1118162"/>
            <a:chExt cx="8432478" cy="4896246"/>
          </a:xfrm>
        </p:grpSpPr>
        <p:grpSp>
          <p:nvGrpSpPr>
            <p:cNvPr id="36" name="Groupe 35"/>
            <p:cNvGrpSpPr/>
            <p:nvPr/>
          </p:nvGrpSpPr>
          <p:grpSpPr>
            <a:xfrm>
              <a:off x="2994944" y="4575847"/>
              <a:ext cx="914400" cy="795632"/>
              <a:chOff x="2866868" y="1857511"/>
              <a:chExt cx="914400" cy="795632"/>
            </a:xfrm>
          </p:grpSpPr>
          <p:sp>
            <p:nvSpPr>
              <p:cNvPr id="18" name="Étoile à 8 branches 17"/>
              <p:cNvSpPr/>
              <p:nvPr/>
            </p:nvSpPr>
            <p:spPr>
              <a:xfrm>
                <a:off x="2866868" y="1857511"/>
                <a:ext cx="914400" cy="795632"/>
              </a:xfrm>
              <a:prstGeom prst="star8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3099356" y="2044876"/>
                <a:ext cx="6027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" panose="02040503050406030204" pitchFamily="18" charset="0"/>
                  </a:rPr>
                  <a:t>-d </a:t>
                </a:r>
                <a:endParaRPr lang="fr-FR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10748739" y="1788536"/>
              <a:ext cx="6027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endParaRPr lang="fr-FR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7870116" y="1660795"/>
              <a:ext cx="914400" cy="861775"/>
              <a:chOff x="10868761" y="5493992"/>
              <a:chExt cx="914400" cy="861775"/>
            </a:xfrm>
          </p:grpSpPr>
          <p:sp>
            <p:nvSpPr>
              <p:cNvPr id="20" name="Étoile à 8 branches 19"/>
              <p:cNvSpPr/>
              <p:nvPr/>
            </p:nvSpPr>
            <p:spPr>
              <a:xfrm>
                <a:off x="10868761" y="5527063"/>
                <a:ext cx="914400" cy="795632"/>
              </a:xfrm>
              <a:prstGeom prst="star8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11049932" y="5493992"/>
                <a:ext cx="602785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+2d </a:t>
                </a:r>
                <a:endParaRPr lang="fr-FR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24" name="Arc plein 23"/>
            <p:cNvSpPr/>
            <p:nvPr/>
          </p:nvSpPr>
          <p:spPr>
            <a:xfrm rot="19776772">
              <a:off x="3331242" y="2178735"/>
              <a:ext cx="4899646" cy="1529488"/>
            </a:xfrm>
            <a:prstGeom prst="blockArc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5" name="Arc plein 24"/>
            <p:cNvSpPr/>
            <p:nvPr/>
          </p:nvSpPr>
          <p:spPr>
            <a:xfrm rot="2762184">
              <a:off x="8078216" y="2499446"/>
              <a:ext cx="4082268" cy="1319699"/>
            </a:xfrm>
            <a:prstGeom prst="blockArc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4906418" y="1350677"/>
              <a:ext cx="4269871" cy="3934053"/>
              <a:chOff x="4833944" y="1879457"/>
              <a:chExt cx="3984803" cy="3934053"/>
            </a:xfrm>
          </p:grpSpPr>
          <p:sp>
            <p:nvSpPr>
              <p:cNvPr id="29" name="Éclair 28"/>
              <p:cNvSpPr/>
              <p:nvPr/>
            </p:nvSpPr>
            <p:spPr>
              <a:xfrm rot="14518744">
                <a:off x="7260273" y="2591800"/>
                <a:ext cx="1001440" cy="2115508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  <p:sp>
            <p:nvSpPr>
              <p:cNvPr id="30" name="Éclair 29"/>
              <p:cNvSpPr/>
              <p:nvPr/>
            </p:nvSpPr>
            <p:spPr>
              <a:xfrm rot="8717371">
                <a:off x="5158468" y="3149385"/>
                <a:ext cx="411582" cy="1364409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  <p:sp>
            <p:nvSpPr>
              <p:cNvPr id="31" name="Éclair 30"/>
              <p:cNvSpPr/>
              <p:nvPr/>
            </p:nvSpPr>
            <p:spPr>
              <a:xfrm rot="549809">
                <a:off x="6539845" y="5309721"/>
                <a:ext cx="1803205" cy="230454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33944" y="2943741"/>
                <a:ext cx="3685774" cy="2869769"/>
              </a:xfrm>
              <a:prstGeom prst="rect">
                <a:avLst/>
              </a:prstGeom>
            </p:spPr>
          </p:pic>
          <p:sp>
            <p:nvSpPr>
              <p:cNvPr id="34" name="Éclair 33"/>
              <p:cNvSpPr/>
              <p:nvPr/>
            </p:nvSpPr>
            <p:spPr>
              <a:xfrm rot="12358454">
                <a:off x="6904798" y="1879457"/>
                <a:ext cx="451518" cy="1513053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  <p:sp>
            <p:nvSpPr>
              <p:cNvPr id="35" name="Éclair 34"/>
              <p:cNvSpPr/>
              <p:nvPr/>
            </p:nvSpPr>
            <p:spPr>
              <a:xfrm rot="4822609">
                <a:off x="5523721" y="3794408"/>
                <a:ext cx="731593" cy="1750998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  <p:sp>
            <p:nvSpPr>
              <p:cNvPr id="33" name="Éclair 32"/>
              <p:cNvSpPr/>
              <p:nvPr/>
            </p:nvSpPr>
            <p:spPr>
              <a:xfrm rot="17998743">
                <a:off x="7435054" y="3582256"/>
                <a:ext cx="914400" cy="914400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 rot="16200000">
              <a:off x="8171638" y="2619327"/>
              <a:ext cx="2345459" cy="2533651"/>
              <a:chOff x="1057787" y="3284805"/>
              <a:chExt cx="2695575" cy="2533651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57787" y="3742006"/>
                <a:ext cx="2695575" cy="2076450"/>
              </a:xfrm>
              <a:prstGeom prst="rect">
                <a:avLst/>
              </a:prstGeom>
            </p:spPr>
          </p:pic>
          <p:sp>
            <p:nvSpPr>
              <p:cNvPr id="12" name="Éclair 11"/>
              <p:cNvSpPr/>
              <p:nvPr/>
            </p:nvSpPr>
            <p:spPr>
              <a:xfrm rot="12402370">
                <a:off x="1802112" y="3284805"/>
                <a:ext cx="914400" cy="914400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 rot="4036109">
              <a:off x="4194544" y="3384330"/>
              <a:ext cx="2163153" cy="3097003"/>
              <a:chOff x="1057787" y="2481741"/>
              <a:chExt cx="2695575" cy="3336715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57787" y="3742006"/>
                <a:ext cx="2695575" cy="2076450"/>
              </a:xfrm>
              <a:prstGeom prst="rect">
                <a:avLst/>
              </a:prstGeom>
            </p:spPr>
          </p:pic>
          <p:sp>
            <p:nvSpPr>
              <p:cNvPr id="16" name="Éclair 15"/>
              <p:cNvSpPr/>
              <p:nvPr/>
            </p:nvSpPr>
            <p:spPr>
              <a:xfrm rot="12402370">
                <a:off x="1531366" y="2481741"/>
                <a:ext cx="1404221" cy="1661545"/>
              </a:xfrm>
              <a:prstGeom prst="lightningBolt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10513022" y="4424474"/>
              <a:ext cx="914400" cy="795632"/>
              <a:chOff x="2866868" y="1857511"/>
              <a:chExt cx="914400" cy="795632"/>
            </a:xfrm>
          </p:grpSpPr>
          <p:sp>
            <p:nvSpPr>
              <p:cNvPr id="38" name="Étoile à 8 branches 37"/>
              <p:cNvSpPr/>
              <p:nvPr/>
            </p:nvSpPr>
            <p:spPr>
              <a:xfrm>
                <a:off x="2866868" y="1857511"/>
                <a:ext cx="914400" cy="795632"/>
              </a:xfrm>
              <a:prstGeom prst="star8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3099356" y="2044876"/>
                <a:ext cx="6027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" panose="02040503050406030204" pitchFamily="18" charset="0"/>
                  </a:rPr>
                  <a:t>-d </a:t>
                </a:r>
                <a:endParaRPr lang="fr-FR" dirty="0"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42" name="ZoneTexte 41"/>
          <p:cNvSpPr txBox="1"/>
          <p:nvPr/>
        </p:nvSpPr>
        <p:spPr>
          <a:xfrm>
            <a:off x="2843808" y="502698"/>
            <a:ext cx="4622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latin typeface="Cambria" panose="02040503050406030204" pitchFamily="18" charset="0"/>
              </a:rPr>
              <a:t>Challenge part:</a:t>
            </a:r>
            <a:endParaRPr lang="en-GB" sz="21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358" y="4410688"/>
            <a:ext cx="2242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mbria" panose="02040503050406030204" pitchFamily="18" charset="0"/>
              </a:rPr>
              <a:t>Covalent links:</a:t>
            </a:r>
            <a:br>
              <a:rPr lang="fr-FR" dirty="0">
                <a:latin typeface="Cambria" panose="02040503050406030204" pitchFamily="18" charset="0"/>
              </a:rPr>
            </a:br>
            <a:r>
              <a:rPr lang="fr-FR" dirty="0">
                <a:latin typeface="Cambria" panose="02040503050406030204" pitchFamily="18" charset="0"/>
              </a:rPr>
              <a:t>Blue = </a:t>
            </a:r>
            <a:r>
              <a:rPr lang="fr-FR" dirty="0" err="1">
                <a:latin typeface="Cambria" panose="02040503050406030204" pitchFamily="18" charset="0"/>
              </a:rPr>
              <a:t>Correctly</a:t>
            </a:r>
            <a:r>
              <a:rPr lang="fr-FR" dirty="0">
                <a:latin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</a:rPr>
              <a:t>link</a:t>
            </a:r>
            <a:endParaRPr lang="fr-FR" dirty="0">
              <a:latin typeface="Cambria" panose="02040503050406030204" pitchFamily="18" charset="0"/>
            </a:endParaRPr>
          </a:p>
          <a:p>
            <a:r>
              <a:rPr lang="fr-FR" dirty="0" err="1">
                <a:latin typeface="Cambria" panose="02040503050406030204" pitchFamily="18" charset="0"/>
              </a:rPr>
              <a:t>Red</a:t>
            </a:r>
            <a:r>
              <a:rPr lang="fr-FR" dirty="0">
                <a:latin typeface="Cambria" panose="02040503050406030204" pitchFamily="18" charset="0"/>
              </a:rPr>
              <a:t> = </a:t>
            </a:r>
            <a:r>
              <a:rPr lang="fr-FR" dirty="0" err="1">
                <a:latin typeface="Cambria" panose="02040503050406030204" pitchFamily="18" charset="0"/>
              </a:rPr>
              <a:t>Wrong</a:t>
            </a:r>
            <a:r>
              <a:rPr lang="fr-FR" dirty="0">
                <a:latin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</a:rPr>
              <a:t>link</a:t>
            </a:r>
            <a:endParaRPr lang="fr-FR" dirty="0"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01"/>
            <a:ext cx="2171700" cy="16644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5" name="Groupe 4"/>
          <p:cNvGrpSpPr/>
          <p:nvPr/>
        </p:nvGrpSpPr>
        <p:grpSpPr>
          <a:xfrm>
            <a:off x="1694217" y="1740434"/>
            <a:ext cx="7284606" cy="3451515"/>
            <a:chOff x="2258956" y="1177578"/>
            <a:chExt cx="9712808" cy="4602020"/>
          </a:xfrm>
        </p:grpSpPr>
        <p:grpSp>
          <p:nvGrpSpPr>
            <p:cNvPr id="29" name="Groupe 28"/>
            <p:cNvGrpSpPr/>
            <p:nvPr/>
          </p:nvGrpSpPr>
          <p:grpSpPr>
            <a:xfrm>
              <a:off x="11057364" y="2668240"/>
              <a:ext cx="914400" cy="795632"/>
              <a:chOff x="2866868" y="1857511"/>
              <a:chExt cx="914400" cy="795632"/>
            </a:xfrm>
          </p:grpSpPr>
          <p:sp>
            <p:nvSpPr>
              <p:cNvPr id="30" name="Étoile à 8 branches 29"/>
              <p:cNvSpPr/>
              <p:nvPr/>
            </p:nvSpPr>
            <p:spPr>
              <a:xfrm>
                <a:off x="2866868" y="1857511"/>
                <a:ext cx="914400" cy="795632"/>
              </a:xfrm>
              <a:prstGeom prst="star8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3099356" y="2106431"/>
                <a:ext cx="6027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" panose="02040503050406030204" pitchFamily="18" charset="0"/>
                  </a:rPr>
                  <a:t>-d </a:t>
                </a:r>
                <a:endParaRPr lang="fr-FR" dirty="0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4" name="Groupe 3"/>
            <p:cNvGrpSpPr/>
            <p:nvPr/>
          </p:nvGrpSpPr>
          <p:grpSpPr>
            <a:xfrm>
              <a:off x="2258956" y="1177578"/>
              <a:ext cx="9712808" cy="4602020"/>
              <a:chOff x="2332198" y="659429"/>
              <a:chExt cx="9712808" cy="4602020"/>
            </a:xfrm>
          </p:grpSpPr>
          <p:grpSp>
            <p:nvGrpSpPr>
              <p:cNvPr id="15" name="Groupe 14"/>
              <p:cNvGrpSpPr/>
              <p:nvPr/>
            </p:nvGrpSpPr>
            <p:grpSpPr>
              <a:xfrm rot="5747671">
                <a:off x="3796256" y="1700405"/>
                <a:ext cx="2163153" cy="3097003"/>
                <a:chOff x="1057787" y="2481741"/>
                <a:chExt cx="2695575" cy="3336715"/>
              </a:xfrm>
            </p:grpSpPr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57787" y="3742006"/>
                  <a:ext cx="2695575" cy="2076450"/>
                </a:xfrm>
                <a:prstGeom prst="rect">
                  <a:avLst/>
                </a:prstGeom>
              </p:spPr>
            </p:pic>
            <p:sp>
              <p:nvSpPr>
                <p:cNvPr id="17" name="Éclair 16"/>
                <p:cNvSpPr/>
                <p:nvPr/>
              </p:nvSpPr>
              <p:spPr>
                <a:xfrm rot="12402370">
                  <a:off x="1531366" y="2481741"/>
                  <a:ext cx="1404221" cy="1661545"/>
                </a:xfrm>
                <a:prstGeom prst="lightningBolt">
                  <a:avLst/>
                </a:prstGeom>
                <a:solidFill>
                  <a:srgbClr val="0070C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" name="Groupe 17"/>
              <p:cNvGrpSpPr/>
              <p:nvPr/>
            </p:nvGrpSpPr>
            <p:grpSpPr>
              <a:xfrm>
                <a:off x="5554016" y="1072180"/>
                <a:ext cx="3941873" cy="3629246"/>
                <a:chOff x="4876874" y="2346512"/>
                <a:chExt cx="3941873" cy="3629246"/>
              </a:xfrm>
            </p:grpSpPr>
            <p:sp>
              <p:nvSpPr>
                <p:cNvPr id="19" name="Éclair 18"/>
                <p:cNvSpPr/>
                <p:nvPr/>
              </p:nvSpPr>
              <p:spPr>
                <a:xfrm rot="15451357">
                  <a:off x="7260273" y="2591800"/>
                  <a:ext cx="1001440" cy="2115508"/>
                </a:xfrm>
                <a:prstGeom prst="lightningBolt">
                  <a:avLst/>
                </a:prstGeom>
                <a:solidFill>
                  <a:schemeClr val="accent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0" name="Éclair 19"/>
                <p:cNvSpPr/>
                <p:nvPr/>
              </p:nvSpPr>
              <p:spPr>
                <a:xfrm rot="7382334">
                  <a:off x="4937071" y="3677648"/>
                  <a:ext cx="914400" cy="914400"/>
                </a:xfrm>
                <a:prstGeom prst="lightningBolt">
                  <a:avLst/>
                </a:prstGeom>
                <a:solidFill>
                  <a:srgbClr val="0070C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1" name="Éclair 20"/>
                <p:cNvSpPr/>
                <p:nvPr/>
              </p:nvSpPr>
              <p:spPr>
                <a:xfrm rot="1484368">
                  <a:off x="6439506" y="5061358"/>
                  <a:ext cx="914400" cy="914400"/>
                </a:xfrm>
                <a:prstGeom prst="lightningBolt">
                  <a:avLst/>
                </a:prstGeom>
                <a:solidFill>
                  <a:schemeClr val="accent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pic>
              <p:nvPicPr>
                <p:cNvPr id="22" name="Image 21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876874" y="2932128"/>
                  <a:ext cx="3685774" cy="2869769"/>
                </a:xfrm>
                <a:prstGeom prst="rect">
                  <a:avLst/>
                </a:prstGeom>
              </p:spPr>
            </p:pic>
            <p:sp>
              <p:nvSpPr>
                <p:cNvPr id="23" name="Éclair 22"/>
                <p:cNvSpPr/>
                <p:nvPr/>
              </p:nvSpPr>
              <p:spPr>
                <a:xfrm rot="17998743">
                  <a:off x="7435054" y="3582256"/>
                  <a:ext cx="914400" cy="914400"/>
                </a:xfrm>
                <a:prstGeom prst="lightningBolt">
                  <a:avLst/>
                </a:prstGeom>
                <a:solidFill>
                  <a:srgbClr val="0070C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4" name="Éclair 23"/>
                <p:cNvSpPr/>
                <p:nvPr/>
              </p:nvSpPr>
              <p:spPr>
                <a:xfrm rot="12358454">
                  <a:off x="6334199" y="2346512"/>
                  <a:ext cx="914400" cy="914400"/>
                </a:xfrm>
                <a:prstGeom prst="lightningBolt">
                  <a:avLst/>
                </a:prstGeom>
                <a:solidFill>
                  <a:schemeClr val="accent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5" name="Éclair 24"/>
                <p:cNvSpPr/>
                <p:nvPr/>
              </p:nvSpPr>
              <p:spPr>
                <a:xfrm rot="4822609">
                  <a:off x="5523721" y="3794408"/>
                  <a:ext cx="731593" cy="1750998"/>
                </a:xfrm>
                <a:prstGeom prst="lightningBolt">
                  <a:avLst/>
                </a:prstGeom>
                <a:solidFill>
                  <a:schemeClr val="accent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12" name="Groupe 11"/>
              <p:cNvGrpSpPr/>
              <p:nvPr/>
            </p:nvGrpSpPr>
            <p:grpSpPr>
              <a:xfrm rot="16200000">
                <a:off x="8343319" y="1315835"/>
                <a:ext cx="2345459" cy="3115889"/>
                <a:chOff x="1057787" y="3284805"/>
                <a:chExt cx="2695575" cy="2533651"/>
              </a:xfrm>
            </p:grpSpPr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57787" y="3742006"/>
                  <a:ext cx="2695575" cy="2076450"/>
                </a:xfrm>
                <a:prstGeom prst="rect">
                  <a:avLst/>
                </a:prstGeom>
              </p:spPr>
            </p:pic>
            <p:sp>
              <p:nvSpPr>
                <p:cNvPr id="14" name="Éclair 13"/>
                <p:cNvSpPr/>
                <p:nvPr/>
              </p:nvSpPr>
              <p:spPr>
                <a:xfrm rot="12402370">
                  <a:off x="1802112" y="3284805"/>
                  <a:ext cx="914400" cy="914400"/>
                </a:xfrm>
                <a:prstGeom prst="lightningBolt">
                  <a:avLst/>
                </a:prstGeom>
                <a:solidFill>
                  <a:srgbClr val="0070C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26" name="Groupe 25"/>
              <p:cNvGrpSpPr/>
              <p:nvPr/>
            </p:nvGrpSpPr>
            <p:grpSpPr>
              <a:xfrm>
                <a:off x="2441011" y="2593978"/>
                <a:ext cx="914400" cy="795632"/>
                <a:chOff x="2866868" y="1857511"/>
                <a:chExt cx="914400" cy="795632"/>
              </a:xfrm>
            </p:grpSpPr>
            <p:sp>
              <p:nvSpPr>
                <p:cNvPr id="27" name="Étoile à 8 branches 26"/>
                <p:cNvSpPr/>
                <p:nvPr/>
              </p:nvSpPr>
              <p:spPr>
                <a:xfrm>
                  <a:off x="2866868" y="1857511"/>
                  <a:ext cx="914400" cy="795632"/>
                </a:xfrm>
                <a:prstGeom prst="star8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3099356" y="2106431"/>
                  <a:ext cx="602785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smtClean="0">
                      <a:latin typeface="Cambria" panose="02040503050406030204" pitchFamily="18" charset="0"/>
                    </a:rPr>
                    <a:t>-d </a:t>
                  </a:r>
                  <a:endParaRPr lang="fr-FR" dirty="0"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32" name="Groupe 31"/>
              <p:cNvGrpSpPr/>
              <p:nvPr/>
            </p:nvGrpSpPr>
            <p:grpSpPr>
              <a:xfrm>
                <a:off x="8666270" y="659429"/>
                <a:ext cx="914400" cy="795632"/>
                <a:chOff x="10868761" y="5527063"/>
                <a:chExt cx="914400" cy="795632"/>
              </a:xfrm>
            </p:grpSpPr>
            <p:sp>
              <p:nvSpPr>
                <p:cNvPr id="33" name="Étoile à 8 branches 32"/>
                <p:cNvSpPr/>
                <p:nvPr/>
              </p:nvSpPr>
              <p:spPr>
                <a:xfrm>
                  <a:off x="10868761" y="5527063"/>
                  <a:ext cx="914400" cy="795632"/>
                </a:xfrm>
                <a:prstGeom prst="star8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4" name="ZoneTexte 33"/>
                <p:cNvSpPr txBox="1"/>
                <p:nvPr/>
              </p:nvSpPr>
              <p:spPr>
                <a:xfrm>
                  <a:off x="11049932" y="5740214"/>
                  <a:ext cx="602785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+d </a:t>
                  </a:r>
                  <a:endParaRPr lang="fr-FR" dirty="0">
                    <a:solidFill>
                      <a:schemeClr val="bg1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>
                <a:off x="6137340" y="4452984"/>
                <a:ext cx="914400" cy="795632"/>
                <a:chOff x="10868761" y="5527063"/>
                <a:chExt cx="914400" cy="795632"/>
              </a:xfrm>
            </p:grpSpPr>
            <p:sp>
              <p:nvSpPr>
                <p:cNvPr id="36" name="Étoile à 8 branches 35"/>
                <p:cNvSpPr/>
                <p:nvPr/>
              </p:nvSpPr>
              <p:spPr>
                <a:xfrm>
                  <a:off x="10868761" y="5527063"/>
                  <a:ext cx="914400" cy="795632"/>
                </a:xfrm>
                <a:prstGeom prst="star8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37" name="ZoneTexte 36"/>
                <p:cNvSpPr txBox="1"/>
                <p:nvPr/>
              </p:nvSpPr>
              <p:spPr>
                <a:xfrm>
                  <a:off x="11049932" y="5740214"/>
                  <a:ext cx="602785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+d </a:t>
                  </a:r>
                  <a:endParaRPr lang="fr-FR" dirty="0">
                    <a:solidFill>
                      <a:schemeClr val="bg1"/>
                    </a:solidFill>
                    <a:latin typeface="Cambria" panose="02040503050406030204" pitchFamily="18" charset="0"/>
                  </a:endParaRPr>
                </a:p>
              </p:txBody>
            </p:sp>
          </p:grpSp>
          <p:sp>
            <p:nvSpPr>
              <p:cNvPr id="38" name="Arc plein 37"/>
              <p:cNvSpPr/>
              <p:nvPr/>
            </p:nvSpPr>
            <p:spPr>
              <a:xfrm rot="12275868">
                <a:off x="2332198" y="3663378"/>
                <a:ext cx="4431376" cy="1581523"/>
              </a:xfrm>
              <a:prstGeom prst="blockArc">
                <a:avLst/>
              </a:prstGeom>
              <a:solidFill>
                <a:srgbClr val="C0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39" name="Arc plein 38"/>
              <p:cNvSpPr/>
              <p:nvPr/>
            </p:nvSpPr>
            <p:spPr>
              <a:xfrm rot="9597615">
                <a:off x="6528610" y="3464948"/>
                <a:ext cx="5516396" cy="1796501"/>
              </a:xfrm>
              <a:prstGeom prst="blockArc">
                <a:avLst/>
              </a:prstGeom>
              <a:solidFill>
                <a:srgbClr val="C0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1239273" y="5144044"/>
            <a:ext cx="7207055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pitchFamily="18" charset="0"/>
              </a:rPr>
              <a:t>Instable!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843808" y="502698"/>
            <a:ext cx="46224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latin typeface="Cambria" panose="02040503050406030204" pitchFamily="18" charset="0"/>
              </a:rPr>
              <a:t>Challenge part:</a:t>
            </a:r>
            <a:endParaRPr lang="en-GB" sz="21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141277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Challenge part 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3D </a:t>
            </a:r>
            <a:r>
              <a:rPr lang="fr-F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animation – lunch the </a:t>
            </a:r>
            <a:r>
              <a:rPr lang="fr-FR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video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): </a:t>
            </a:r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H2O 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29</a:t>
            </a:fld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4006074" y="2638739"/>
            <a:ext cx="277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latin typeface="Cambria" panose="02040503050406030204" pitchFamily="18" charset="0"/>
              </a:rPr>
              <a:t>Given</a:t>
            </a:r>
            <a:r>
              <a:rPr lang="fr-FR" sz="2000" b="1" dirty="0" smtClean="0">
                <a:latin typeface="Cambria" panose="02040503050406030204" pitchFamily="18" charset="0"/>
              </a:rPr>
              <a:t> </a:t>
            </a:r>
            <a:r>
              <a:rPr lang="fr-FR" sz="2000" b="1" dirty="0" err="1" smtClean="0">
                <a:latin typeface="Cambria" panose="02040503050406030204" pitchFamily="18" charset="0"/>
              </a:rPr>
              <a:t>atoms</a:t>
            </a:r>
            <a:r>
              <a:rPr lang="fr-FR" sz="2000" b="1" dirty="0" smtClean="0">
                <a:latin typeface="Cambria" panose="02040503050406030204" pitchFamily="18" charset="0"/>
              </a:rPr>
              <a:t> &amp; links</a:t>
            </a:r>
            <a:endParaRPr lang="fr-FR" sz="2000" b="1" dirty="0">
              <a:latin typeface="Cambria" panose="02040503050406030204" pitchFamily="18" charset="0"/>
            </a:endParaRPr>
          </a:p>
        </p:txBody>
      </p:sp>
      <p:pic>
        <p:nvPicPr>
          <p:cNvPr id="3" name="Challenge_Part0001-06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2436" y="3069708"/>
            <a:ext cx="5631296" cy="3167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2131" y="3113405"/>
            <a:ext cx="2952328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3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552728" cy="981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 err="1" smtClean="0">
                <a:latin typeface="Baskerville Old Face" panose="02020602080505020303" pitchFamily="18" charset="0"/>
              </a:rPr>
              <a:t>Presentation</a:t>
            </a:r>
            <a:r>
              <a:rPr lang="fr-FR" dirty="0" smtClean="0">
                <a:latin typeface="Baskerville Old Face" panose="02020602080505020303" pitchFamily="18" charset="0"/>
              </a:rPr>
              <a:t> of the </a:t>
            </a:r>
            <a:r>
              <a:rPr lang="fr-FR" dirty="0" err="1" smtClean="0">
                <a:latin typeface="Baskerville Old Face" panose="02020602080505020303" pitchFamily="18" charset="0"/>
              </a:rPr>
              <a:t>product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411760" y="1772816"/>
            <a:ext cx="5850825" cy="4176464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fr-FR" sz="2400" dirty="0" smtClean="0">
                <a:latin typeface="Baskerville Old Face" panose="02020602080505020303" pitchFamily="18" charset="0"/>
              </a:rPr>
              <a:t>Vision </a:t>
            </a:r>
            <a:r>
              <a:rPr lang="fr-FR" sz="2400" dirty="0" err="1" smtClean="0">
                <a:latin typeface="Baskerville Old Face" panose="02020602080505020303" pitchFamily="18" charset="0"/>
              </a:rPr>
              <a:t>behind</a:t>
            </a:r>
            <a:r>
              <a:rPr lang="fr-FR" sz="2400" dirty="0" smtClean="0">
                <a:latin typeface="Baskerville Old Face" panose="02020602080505020303" pitchFamily="18" charset="0"/>
              </a:rPr>
              <a:t> the </a:t>
            </a:r>
            <a:r>
              <a:rPr lang="fr-FR" sz="2400" dirty="0" err="1" smtClean="0">
                <a:latin typeface="Baskerville Old Face" panose="02020602080505020303" pitchFamily="18" charset="0"/>
              </a:rPr>
              <a:t>product</a:t>
            </a:r>
            <a:r>
              <a:rPr lang="fr-FR" sz="2400" dirty="0" smtClean="0">
                <a:latin typeface="Baskerville Old Face" panose="02020602080505020303" pitchFamily="18" charset="0"/>
              </a:rPr>
              <a:t> </a:t>
            </a:r>
            <a:r>
              <a:rPr lang="fr-FR" sz="2400" dirty="0" smtClean="0">
                <a:latin typeface="Baskerville Old Face" panose="02020602080505020303" pitchFamily="18" charset="0"/>
              </a:rPr>
              <a:t>;</a:t>
            </a:r>
          </a:p>
          <a:p>
            <a:pPr marL="0" indent="0" eaLnBrk="1" hangingPunct="1">
              <a:buNone/>
              <a:defRPr/>
            </a:pPr>
            <a:endParaRPr lang="fr-FR" sz="2400" dirty="0" smtClean="0">
              <a:latin typeface="Baskerville Old Face" panose="02020602080505020303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fr-FR" sz="2400" dirty="0" err="1" smtClean="0">
                <a:latin typeface="Baskerville Old Face" panose="02020602080505020303" pitchFamily="18" charset="0"/>
              </a:rPr>
              <a:t>Why</a:t>
            </a:r>
            <a:r>
              <a:rPr lang="fr-FR" sz="2400" dirty="0" smtClean="0">
                <a:latin typeface="Baskerville Old Face" panose="02020602080505020303" pitchFamily="18" charset="0"/>
              </a:rPr>
              <a:t> </a:t>
            </a:r>
            <a:r>
              <a:rPr lang="fr-FR" sz="2400" dirty="0" err="1" smtClean="0">
                <a:latin typeface="Baskerville Old Face" panose="02020602080505020303" pitchFamily="18" charset="0"/>
              </a:rPr>
              <a:t>Chemistry</a:t>
            </a:r>
            <a:r>
              <a:rPr lang="fr-FR" sz="2400" dirty="0" smtClean="0">
                <a:latin typeface="Baskerville Old Face" panose="02020602080505020303" pitchFamily="18" charset="0"/>
              </a:rPr>
              <a:t> App;</a:t>
            </a:r>
          </a:p>
          <a:p>
            <a:pPr marL="0" indent="0" eaLnBrk="1" hangingPunct="1">
              <a:buNone/>
              <a:defRPr/>
            </a:pPr>
            <a:endParaRPr lang="fr-FR" sz="2400" dirty="0" smtClean="0">
              <a:latin typeface="Baskerville Old Face" panose="02020602080505020303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fr-FR" sz="2400" dirty="0" err="1" smtClean="0">
                <a:latin typeface="Baskerville Old Face" panose="02020602080505020303" pitchFamily="18" charset="0"/>
              </a:rPr>
              <a:t>Market</a:t>
            </a:r>
            <a:r>
              <a:rPr lang="fr-FR" sz="2400" dirty="0" smtClean="0">
                <a:latin typeface="Baskerville Old Face" panose="02020602080505020303" pitchFamily="18" charset="0"/>
              </a:rPr>
              <a:t> </a:t>
            </a:r>
            <a:r>
              <a:rPr lang="fr-FR" sz="2400" dirty="0" err="1" smtClean="0">
                <a:latin typeface="Baskerville Old Face" panose="02020602080505020303" pitchFamily="18" charset="0"/>
              </a:rPr>
              <a:t>potential</a:t>
            </a:r>
            <a:r>
              <a:rPr lang="fr-FR" sz="2400" dirty="0" smtClean="0">
                <a:latin typeface="Baskerville Old Face" panose="02020602080505020303" pitchFamily="18" charset="0"/>
              </a:rPr>
              <a:t> of this </a:t>
            </a:r>
            <a:r>
              <a:rPr lang="fr-FR" sz="2400" dirty="0" err="1" smtClean="0">
                <a:latin typeface="Baskerville Old Face" panose="02020602080505020303" pitchFamily="18" charset="0"/>
              </a:rPr>
              <a:t>product</a:t>
            </a:r>
            <a:r>
              <a:rPr lang="fr-FR" sz="2400" dirty="0" smtClean="0">
                <a:latin typeface="Baskerville Old Face" panose="02020602080505020303" pitchFamily="18" charset="0"/>
              </a:rPr>
              <a:t> </a:t>
            </a:r>
            <a:r>
              <a:rPr lang="fr-FR" sz="2400" dirty="0" smtClean="0">
                <a:latin typeface="Baskerville Old Face" panose="02020602080505020303" pitchFamily="18" charset="0"/>
              </a:rPr>
              <a:t>;</a:t>
            </a:r>
          </a:p>
          <a:p>
            <a:pPr marL="0" indent="0" eaLnBrk="1" hangingPunct="1">
              <a:buNone/>
              <a:defRPr/>
            </a:pPr>
            <a:endParaRPr lang="fr-FR" sz="2400" dirty="0" smtClean="0">
              <a:latin typeface="Baskerville Old Face" panose="02020602080505020303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fr-FR" sz="2400" dirty="0" err="1">
                <a:latin typeface="Baskerville Old Face" panose="02020602080505020303" pitchFamily="18" charset="0"/>
              </a:rPr>
              <a:t>Explanation</a:t>
            </a:r>
            <a:r>
              <a:rPr lang="fr-FR" sz="2400" dirty="0">
                <a:latin typeface="Baskerville Old Face" panose="02020602080505020303" pitchFamily="18" charset="0"/>
              </a:rPr>
              <a:t> of the </a:t>
            </a:r>
            <a:r>
              <a:rPr lang="fr-FR" sz="2400" dirty="0" err="1" smtClean="0">
                <a:latin typeface="Baskerville Old Face" panose="02020602080505020303" pitchFamily="18" charset="0"/>
              </a:rPr>
              <a:t>game</a:t>
            </a:r>
            <a:r>
              <a:rPr lang="fr-FR" sz="2400" dirty="0" smtClean="0">
                <a:latin typeface="Baskerville Old Face" panose="02020602080505020303" pitchFamily="18" charset="0"/>
              </a:rPr>
              <a:t> </a:t>
            </a:r>
            <a:r>
              <a:rPr lang="fr-FR" sz="2400" dirty="0" smtClean="0">
                <a:latin typeface="Baskerville Old Face" panose="02020602080505020303" pitchFamily="18" charset="0"/>
              </a:rPr>
              <a:t>;</a:t>
            </a:r>
          </a:p>
          <a:p>
            <a:pPr marL="0" indent="0">
              <a:buNone/>
              <a:defRPr/>
            </a:pPr>
            <a:endParaRPr lang="fr-FR" sz="2400" dirty="0" smtClean="0">
              <a:latin typeface="Baskerville Old Face" panose="02020602080505020303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fr-FR" sz="2400" dirty="0" smtClean="0">
                <a:latin typeface="Baskerville Old Face" panose="02020602080505020303" pitchFamily="18" charset="0"/>
              </a:rPr>
              <a:t> </a:t>
            </a:r>
            <a:r>
              <a:rPr lang="fr-FR" sz="2400" dirty="0" err="1" smtClean="0"/>
              <a:t>Envisioned</a:t>
            </a:r>
            <a:r>
              <a:rPr lang="fr-FR" sz="2400" dirty="0" smtClean="0"/>
              <a:t> </a:t>
            </a:r>
            <a:r>
              <a:rPr lang="fr-FR" sz="2400" dirty="0"/>
              <a:t>end </a:t>
            </a:r>
            <a:r>
              <a:rPr lang="fr-FR" sz="2400" dirty="0" err="1"/>
              <a:t>product</a:t>
            </a:r>
            <a:endParaRPr lang="tr-TR" sz="2400" dirty="0" smtClean="0">
              <a:latin typeface="Baskerville Old Face" panose="02020602080505020303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6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1412776"/>
            <a:ext cx="333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Challenges part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9515" y="2132856"/>
            <a:ext cx="76547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2- </a:t>
            </a:r>
            <a:r>
              <a:rPr lang="fr-FR" sz="2000" dirty="0">
                <a:latin typeface="Cambria" panose="02040503050406030204" pitchFamily="18" charset="0"/>
              </a:rPr>
              <a:t>« Panic-challenge section » :</a:t>
            </a:r>
          </a:p>
          <a:p>
            <a:pPr algn="just"/>
            <a:r>
              <a:rPr lang="fr-FR" sz="2000" dirty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fr-FR" sz="2000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fr-FR" sz="2000" dirty="0">
                <a:latin typeface="Cambria" panose="02040503050406030204" pitchFamily="18" charset="0"/>
              </a:rPr>
              <a:t>This </a:t>
            </a:r>
            <a:r>
              <a:rPr lang="fr-FR" sz="2000" dirty="0" err="1">
                <a:latin typeface="Cambria" panose="02040503050406030204" pitchFamily="18" charset="0"/>
              </a:rPr>
              <a:t>idea</a:t>
            </a:r>
            <a:r>
              <a:rPr lang="fr-FR" sz="2000" dirty="0">
                <a:latin typeface="Cambria" panose="02040503050406030204" pitchFamily="18" charset="0"/>
              </a:rPr>
              <a:t> is </a:t>
            </a:r>
            <a:r>
              <a:rPr lang="fr-FR" sz="2000" dirty="0" err="1">
                <a:latin typeface="Cambria" panose="02040503050406030204" pitchFamily="18" charset="0"/>
              </a:rPr>
              <a:t>recent</a:t>
            </a:r>
            <a:r>
              <a:rPr lang="fr-FR" sz="2000" dirty="0">
                <a:latin typeface="Cambria" panose="02040503050406030204" pitchFamily="18" charset="0"/>
              </a:rPr>
              <a:t> and that </a:t>
            </a:r>
            <a:r>
              <a:rPr lang="fr-FR" sz="2000" dirty="0" err="1">
                <a:latin typeface="Cambria" panose="02040503050406030204" pitchFamily="18" charset="0"/>
              </a:rPr>
              <a:t>why</a:t>
            </a:r>
            <a:r>
              <a:rPr lang="fr-FR" sz="2000" dirty="0">
                <a:latin typeface="Cambria" panose="02040503050406030204" pitchFamily="18" charset="0"/>
              </a:rPr>
              <a:t> no prototype </a:t>
            </a:r>
            <a:r>
              <a:rPr lang="fr-FR" sz="2000" dirty="0" err="1">
                <a:latin typeface="Cambria" panose="02040503050406030204" pitchFamily="18" charset="0"/>
              </a:rPr>
              <a:t>will</a:t>
            </a:r>
            <a:r>
              <a:rPr lang="fr-FR" sz="2000" dirty="0">
                <a:latin typeface="Cambria" panose="02040503050406030204" pitchFamily="18" charset="0"/>
              </a:rPr>
              <a:t> be </a:t>
            </a:r>
            <a:r>
              <a:rPr lang="fr-FR" sz="2000" dirty="0" err="1">
                <a:latin typeface="Cambria" panose="02040503050406030204" pitchFamily="18" charset="0"/>
              </a:rPr>
              <a:t>build</a:t>
            </a:r>
            <a:r>
              <a:rPr lang="fr-FR" sz="2000" dirty="0">
                <a:latin typeface="Cambria" panose="02040503050406030204" pitchFamily="18" charset="0"/>
              </a:rPr>
              <a:t> for </a:t>
            </a:r>
            <a:r>
              <a:rPr lang="fr-FR" sz="2000" dirty="0" smtClean="0">
                <a:latin typeface="Cambria" panose="02040503050406030204" pitchFamily="18" charset="0"/>
              </a:rPr>
              <a:t>this.</a:t>
            </a:r>
          </a:p>
          <a:p>
            <a:pPr algn="just"/>
            <a:r>
              <a:rPr lang="fr-FR" sz="2000" dirty="0">
                <a:latin typeface="Cambria" panose="02040503050406030204" pitchFamily="18" charset="0"/>
              </a:rPr>
              <a:t/>
            </a:r>
            <a:br>
              <a:rPr lang="fr-FR" sz="2000" dirty="0">
                <a:latin typeface="Cambria" panose="02040503050406030204" pitchFamily="18" charset="0"/>
              </a:rPr>
            </a:br>
            <a:r>
              <a:rPr lang="fr-FR" sz="2000" dirty="0" smtClean="0">
                <a:latin typeface="Cambria" panose="02040503050406030204" pitchFamily="18" charset="0"/>
              </a:rPr>
              <a:t>The </a:t>
            </a:r>
            <a:r>
              <a:rPr lang="fr-FR" sz="2000" dirty="0" err="1" smtClean="0">
                <a:latin typeface="Cambria" panose="02040503050406030204" pitchFamily="18" charset="0"/>
              </a:rPr>
              <a:t>idea</a:t>
            </a:r>
            <a:r>
              <a:rPr lang="fr-FR" sz="2000" dirty="0" smtClean="0">
                <a:latin typeface="Cambria" panose="02040503050406030204" pitchFamily="18" charset="0"/>
              </a:rPr>
              <a:t> is to </a:t>
            </a:r>
            <a:r>
              <a:rPr lang="fr-FR" sz="2000" dirty="0" err="1" smtClean="0">
                <a:latin typeface="Cambria" panose="02040503050406030204" pitchFamily="18" charset="0"/>
              </a:rPr>
              <a:t>appear</a:t>
            </a:r>
            <a:r>
              <a:rPr lang="fr-FR" sz="2000" dirty="0" smtClean="0">
                <a:latin typeface="Cambria" panose="02040503050406030204" pitchFamily="18" charset="0"/>
              </a:rPr>
              <a:t> </a:t>
            </a:r>
            <a:r>
              <a:rPr lang="fr-FR" sz="2000" dirty="0" err="1">
                <a:latin typeface="Cambria" panose="02040503050406030204" pitchFamily="18" charset="0"/>
              </a:rPr>
              <a:t>atoms</a:t>
            </a:r>
            <a:r>
              <a:rPr lang="fr-FR" sz="2000" dirty="0">
                <a:latin typeface="Cambria" panose="02040503050406030204" pitchFamily="18" charset="0"/>
              </a:rPr>
              <a:t> on the </a:t>
            </a:r>
            <a:r>
              <a:rPr lang="fr-FR" sz="2000" dirty="0" err="1">
                <a:latin typeface="Cambria" panose="02040503050406030204" pitchFamily="18" charset="0"/>
              </a:rPr>
              <a:t>screen</a:t>
            </a:r>
            <a:r>
              <a:rPr lang="fr-FR" sz="2000" dirty="0">
                <a:latin typeface="Cambria" panose="02040503050406030204" pitchFamily="18" charset="0"/>
              </a:rPr>
              <a:t>, the </a:t>
            </a:r>
            <a:r>
              <a:rPr lang="fr-FR" sz="2000" dirty="0" err="1">
                <a:latin typeface="Cambria" panose="02040503050406030204" pitchFamily="18" charset="0"/>
              </a:rPr>
              <a:t>player</a:t>
            </a:r>
            <a:r>
              <a:rPr lang="fr-FR" sz="2000" dirty="0">
                <a:latin typeface="Cambria" panose="02040503050406030204" pitchFamily="18" charset="0"/>
              </a:rPr>
              <a:t> must </a:t>
            </a:r>
            <a:r>
              <a:rPr lang="fr-FR" sz="2000" dirty="0" err="1">
                <a:latin typeface="Cambria" panose="02040503050406030204" pitchFamily="18" charset="0"/>
              </a:rPr>
              <a:t>form</a:t>
            </a:r>
            <a:r>
              <a:rPr lang="fr-FR" sz="2000" dirty="0">
                <a:latin typeface="Cambria" panose="02040503050406030204" pitchFamily="18" charset="0"/>
              </a:rPr>
              <a:t> </a:t>
            </a:r>
            <a:r>
              <a:rPr lang="fr-FR" sz="2000" dirty="0" err="1">
                <a:latin typeface="Cambria" panose="02040503050406030204" pitchFamily="18" charset="0"/>
              </a:rPr>
              <a:t>buildable</a:t>
            </a:r>
            <a:r>
              <a:rPr lang="fr-FR" sz="2000" dirty="0">
                <a:latin typeface="Cambria" panose="02040503050406030204" pitchFamily="18" charset="0"/>
              </a:rPr>
              <a:t> </a:t>
            </a:r>
            <a:r>
              <a:rPr lang="fr-FR" sz="2000" dirty="0" err="1">
                <a:latin typeface="Cambria" panose="02040503050406030204" pitchFamily="18" charset="0"/>
              </a:rPr>
              <a:t>molecules</a:t>
            </a:r>
            <a:r>
              <a:rPr lang="fr-FR" sz="2000" dirty="0">
                <a:latin typeface="Cambria" panose="02040503050406030204" pitchFamily="18" charset="0"/>
              </a:rPr>
              <a:t> </a:t>
            </a:r>
            <a:r>
              <a:rPr lang="fr-FR" sz="2000" dirty="0" err="1" smtClean="0">
                <a:latin typeface="Cambria" panose="02040503050406030204" pitchFamily="18" charset="0"/>
              </a:rPr>
              <a:t>progressively</a:t>
            </a:r>
            <a:r>
              <a:rPr lang="fr-FR" sz="2000" dirty="0" smtClean="0">
                <a:latin typeface="Cambria" panose="02040503050406030204" pitchFamily="18" charset="0"/>
              </a:rPr>
              <a:t> </a:t>
            </a:r>
            <a:r>
              <a:rPr lang="fr-FR" sz="2000" dirty="0">
                <a:latin typeface="Cambria" panose="02040503050406030204" pitchFamily="18" charset="0"/>
              </a:rPr>
              <a:t>in order to destroy </a:t>
            </a:r>
            <a:r>
              <a:rPr lang="fr-FR" sz="2000" dirty="0" err="1">
                <a:latin typeface="Cambria" panose="02040503050406030204" pitchFamily="18" charset="0"/>
              </a:rPr>
              <a:t>them</a:t>
            </a:r>
            <a:r>
              <a:rPr lang="fr-FR" sz="2000" dirty="0">
                <a:latin typeface="Cambria" panose="02040503050406030204" pitchFamily="18" charset="0"/>
              </a:rPr>
              <a:t>, and </a:t>
            </a:r>
            <a:r>
              <a:rPr lang="fr-FR" sz="2000" dirty="0" err="1">
                <a:latin typeface="Cambria" panose="02040503050406030204" pitchFamily="18" charset="0"/>
              </a:rPr>
              <a:t>increase</a:t>
            </a:r>
            <a:r>
              <a:rPr lang="fr-FR" sz="2000" dirty="0">
                <a:latin typeface="Cambria" panose="02040503050406030204" pitchFamily="18" charset="0"/>
              </a:rPr>
              <a:t> score, the </a:t>
            </a:r>
            <a:r>
              <a:rPr lang="fr-FR" sz="2000" dirty="0" err="1">
                <a:latin typeface="Cambria" panose="02040503050406030204" pitchFamily="18" charset="0"/>
              </a:rPr>
              <a:t>game</a:t>
            </a:r>
            <a:r>
              <a:rPr lang="fr-FR" sz="2000" dirty="0">
                <a:latin typeface="Cambria" panose="02040503050406030204" pitchFamily="18" charset="0"/>
              </a:rPr>
              <a:t> end </a:t>
            </a:r>
            <a:r>
              <a:rPr lang="fr-FR" sz="2000" dirty="0" err="1">
                <a:latin typeface="Cambria" panose="02040503050406030204" pitchFamily="18" charset="0"/>
              </a:rPr>
              <a:t>when</a:t>
            </a:r>
            <a:r>
              <a:rPr lang="fr-FR" sz="2000" dirty="0">
                <a:latin typeface="Cambria" panose="02040503050406030204" pitchFamily="18" charset="0"/>
              </a:rPr>
              <a:t> </a:t>
            </a:r>
            <a:r>
              <a:rPr lang="fr-FR" sz="2000" dirty="0" err="1">
                <a:latin typeface="Cambria" panose="02040503050406030204" pitchFamily="18" charset="0"/>
              </a:rPr>
              <a:t>there</a:t>
            </a:r>
            <a:r>
              <a:rPr lang="fr-FR" sz="2000" dirty="0">
                <a:latin typeface="Cambria" panose="02040503050406030204" pitchFamily="18" charset="0"/>
              </a:rPr>
              <a:t> are </a:t>
            </a:r>
            <a:r>
              <a:rPr lang="fr-FR" sz="2000" dirty="0" err="1">
                <a:latin typeface="Cambria" panose="02040503050406030204" pitchFamily="18" charset="0"/>
              </a:rPr>
              <a:t>too</a:t>
            </a:r>
            <a:r>
              <a:rPr lang="fr-FR" sz="2000" dirty="0">
                <a:latin typeface="Cambria" panose="02040503050406030204" pitchFamily="18" charset="0"/>
              </a:rPr>
              <a:t> </a:t>
            </a:r>
            <a:r>
              <a:rPr lang="fr-FR" sz="2000" dirty="0" err="1">
                <a:latin typeface="Cambria" panose="02040503050406030204" pitchFamily="18" charset="0"/>
              </a:rPr>
              <a:t>much</a:t>
            </a:r>
            <a:r>
              <a:rPr lang="fr-FR" sz="2000" dirty="0">
                <a:latin typeface="Cambria" panose="02040503050406030204" pitchFamily="18" charset="0"/>
              </a:rPr>
              <a:t> </a:t>
            </a:r>
            <a:r>
              <a:rPr lang="fr-FR" sz="2000" dirty="0" err="1">
                <a:latin typeface="Cambria" panose="02040503050406030204" pitchFamily="18" charset="0"/>
              </a:rPr>
              <a:t>atoms</a:t>
            </a:r>
            <a:r>
              <a:rPr lang="fr-FR" sz="2000" dirty="0" smtClean="0">
                <a:latin typeface="Cambria" panose="02040503050406030204" pitchFamily="18" charset="0"/>
              </a:rPr>
              <a:t>.</a:t>
            </a:r>
            <a:br>
              <a:rPr lang="fr-FR" sz="2000" dirty="0" smtClean="0">
                <a:latin typeface="Cambria" panose="02040503050406030204" pitchFamily="18" charset="0"/>
              </a:rPr>
            </a:br>
            <a:endParaRPr lang="fr-FR" sz="2000" dirty="0" smtClean="0">
              <a:latin typeface="Cambria" panose="02040503050406030204" pitchFamily="18" charset="0"/>
            </a:endParaRPr>
          </a:p>
          <a:p>
            <a:pPr algn="just"/>
            <a:r>
              <a:rPr lang="fr-FR" sz="2000" dirty="0" smtClean="0">
                <a:latin typeface="Cambria" panose="02040503050406030204" pitchFamily="18" charset="0"/>
              </a:rPr>
              <a:t>The </a:t>
            </a:r>
            <a:r>
              <a:rPr lang="fr-FR" sz="2000" dirty="0" err="1" smtClean="0">
                <a:latin typeface="Cambria" panose="02040503050406030204" pitchFamily="18" charset="0"/>
              </a:rPr>
              <a:t>atoms</a:t>
            </a:r>
            <a:r>
              <a:rPr lang="fr-FR" sz="2000" dirty="0" smtClean="0">
                <a:latin typeface="Cambria" panose="02040503050406030204" pitchFamily="18" charset="0"/>
              </a:rPr>
              <a:t> apparition are </a:t>
            </a:r>
            <a:r>
              <a:rPr lang="fr-FR" sz="2000" dirty="0" err="1" smtClean="0">
                <a:latin typeface="Cambria" panose="02040503050406030204" pitchFamily="18" charset="0"/>
              </a:rPr>
              <a:t>random</a:t>
            </a:r>
            <a:r>
              <a:rPr lang="fr-FR" sz="2000" dirty="0" smtClean="0">
                <a:latin typeface="Cambria" panose="02040503050406030204" pitchFamily="18" charset="0"/>
              </a:rPr>
              <a:t> and </a:t>
            </a:r>
            <a:r>
              <a:rPr lang="fr-FR" sz="2000" dirty="0" smtClean="0">
                <a:latin typeface="Cambria" panose="02040503050406030204" pitchFamily="18" charset="0"/>
              </a:rPr>
              <a:t>some, </a:t>
            </a:r>
            <a:r>
              <a:rPr lang="fr-FR" sz="2000" dirty="0" err="1" smtClean="0">
                <a:latin typeface="Cambria" panose="02040503050406030204" pitchFamily="18" charset="0"/>
              </a:rPr>
              <a:t>usually</a:t>
            </a:r>
            <a:r>
              <a:rPr lang="fr-FR" sz="2000" dirty="0" smtClean="0">
                <a:latin typeface="Cambria" panose="02040503050406030204" pitchFamily="18" charset="0"/>
              </a:rPr>
              <a:t> impossible to use for </a:t>
            </a:r>
            <a:r>
              <a:rPr lang="fr-FR" sz="2000" dirty="0" err="1" smtClean="0">
                <a:latin typeface="Cambria" panose="02040503050406030204" pitchFamily="18" charset="0"/>
              </a:rPr>
              <a:t>molecules</a:t>
            </a:r>
            <a:r>
              <a:rPr lang="fr-FR" sz="2000" dirty="0" smtClean="0">
                <a:latin typeface="Cambria" panose="02040503050406030204" pitchFamily="18" charset="0"/>
              </a:rPr>
              <a:t>, </a:t>
            </a:r>
            <a:r>
              <a:rPr lang="fr-FR" sz="2000" dirty="0" err="1" smtClean="0">
                <a:latin typeface="Cambria" panose="02040503050406030204" pitchFamily="18" charset="0"/>
              </a:rPr>
              <a:t>could</a:t>
            </a:r>
            <a:r>
              <a:rPr lang="fr-FR" sz="2000" dirty="0" smtClean="0">
                <a:latin typeface="Cambria" panose="02040503050406030204" pitchFamily="18" charset="0"/>
              </a:rPr>
              <a:t> be </a:t>
            </a:r>
            <a:r>
              <a:rPr lang="fr-FR" sz="2000" dirty="0" err="1" smtClean="0">
                <a:latin typeface="Cambria" panose="02040503050406030204" pitchFamily="18" charset="0"/>
              </a:rPr>
              <a:t>useful</a:t>
            </a:r>
            <a:r>
              <a:rPr lang="fr-FR" sz="2000" dirty="0" smtClean="0">
                <a:latin typeface="Cambria" panose="02040503050406030204" pitchFamily="18" charset="0"/>
              </a:rPr>
              <a:t> for </a:t>
            </a:r>
            <a:r>
              <a:rPr lang="fr-FR" sz="2000" dirty="0" err="1" smtClean="0">
                <a:latin typeface="Cambria" panose="02040503050406030204" pitchFamily="18" charset="0"/>
              </a:rPr>
              <a:t>special</a:t>
            </a:r>
            <a:r>
              <a:rPr lang="fr-FR" sz="2000" dirty="0" smtClean="0">
                <a:latin typeface="Cambria" panose="02040503050406030204" pitchFamily="18" charset="0"/>
              </a:rPr>
              <a:t> </a:t>
            </a:r>
            <a:r>
              <a:rPr lang="fr-FR" sz="2000" dirty="0" err="1" smtClean="0">
                <a:latin typeface="Cambria" panose="02040503050406030204" pitchFamily="18" charset="0"/>
              </a:rPr>
              <a:t>abilities</a:t>
            </a:r>
            <a:r>
              <a:rPr lang="fr-FR" sz="2000" dirty="0" smtClean="0">
                <a:latin typeface="Cambria" panose="02040503050406030204" pitchFamily="18" charset="0"/>
              </a:rPr>
              <a:t>. The </a:t>
            </a:r>
            <a:r>
              <a:rPr lang="en-US" sz="2000" dirty="0">
                <a:latin typeface="Cambria" panose="02040503050406030204" pitchFamily="18" charset="0"/>
              </a:rPr>
              <a:t>rhythm</a:t>
            </a:r>
            <a:r>
              <a:rPr lang="en-US" sz="2000" dirty="0"/>
              <a:t> </a:t>
            </a:r>
            <a:r>
              <a:rPr lang="fr-FR" sz="2000" dirty="0" smtClean="0">
                <a:latin typeface="Cambria" panose="02040503050406030204" pitchFamily="18" charset="0"/>
              </a:rPr>
              <a:t>of </a:t>
            </a:r>
            <a:r>
              <a:rPr lang="fr-FR" sz="2000" dirty="0" err="1" smtClean="0">
                <a:latin typeface="Cambria" panose="02040503050406030204" pitchFamily="18" charset="0"/>
              </a:rPr>
              <a:t>their</a:t>
            </a:r>
            <a:r>
              <a:rPr lang="fr-FR" sz="2000" dirty="0" smtClean="0">
                <a:latin typeface="Cambria" panose="02040503050406030204" pitchFamily="18" charset="0"/>
              </a:rPr>
              <a:t> apparition </a:t>
            </a:r>
            <a:r>
              <a:rPr lang="fr-FR" sz="2000" dirty="0" err="1" smtClean="0">
                <a:latin typeface="Cambria" panose="02040503050406030204" pitchFamily="18" charset="0"/>
              </a:rPr>
              <a:t>increase</a:t>
            </a:r>
            <a:r>
              <a:rPr lang="fr-FR" sz="2000" dirty="0" smtClean="0">
                <a:latin typeface="Cambria" panose="02040503050406030204" pitchFamily="18" charset="0"/>
              </a:rPr>
              <a:t> with the time.</a:t>
            </a:r>
          </a:p>
          <a:p>
            <a:pPr algn="just"/>
            <a:r>
              <a:rPr lang="fr-FR" sz="2000" dirty="0">
                <a:latin typeface="Cambria" panose="02040503050406030204" pitchFamily="18" charset="0"/>
              </a:rPr>
              <a:t/>
            </a:r>
            <a:br>
              <a:rPr lang="fr-FR" sz="2000" dirty="0">
                <a:latin typeface="Cambria" panose="02040503050406030204" pitchFamily="18" charset="0"/>
              </a:rPr>
            </a:br>
            <a:endParaRPr lang="fr-FR" sz="2000" dirty="0">
              <a:solidFill>
                <a:srgbClr val="FF0000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69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6166" y="1959134"/>
            <a:ext cx="7886700" cy="1243334"/>
          </a:xfrm>
        </p:spPr>
        <p:txBody>
          <a:bodyPr>
            <a:normAutofit/>
          </a:bodyPr>
          <a:lstStyle/>
          <a:p>
            <a:pPr algn="just"/>
            <a:r>
              <a:rPr lang="fr-FR" sz="2200" dirty="0" err="1">
                <a:latin typeface="Cambria" panose="02040503050406030204" pitchFamily="18" charset="0"/>
              </a:rPr>
              <a:t>Multiplayer</a:t>
            </a:r>
            <a:r>
              <a:rPr lang="fr-FR" sz="2200" dirty="0">
                <a:latin typeface="Cambria" panose="02040503050406030204" pitchFamily="18" charset="0"/>
              </a:rPr>
              <a:t> mode </a:t>
            </a:r>
            <a:r>
              <a:rPr lang="fr-FR" sz="2200" dirty="0" err="1">
                <a:latin typeface="Cambria" panose="02040503050406030204" pitchFamily="18" charset="0"/>
              </a:rPr>
              <a:t>is</a:t>
            </a:r>
            <a:r>
              <a:rPr lang="fr-FR" sz="2200" dirty="0">
                <a:latin typeface="Cambria" panose="02040503050406030204" pitchFamily="18" charset="0"/>
              </a:rPr>
              <a:t> possible, and the </a:t>
            </a:r>
            <a:r>
              <a:rPr lang="fr-FR" sz="2200" dirty="0" err="1">
                <a:latin typeface="Cambria" panose="02040503050406030204" pitchFamily="18" charset="0"/>
              </a:rPr>
              <a:t>players</a:t>
            </a:r>
            <a:r>
              <a:rPr lang="fr-FR" sz="2200" dirty="0">
                <a:latin typeface="Cambria" panose="02040503050406030204" pitchFamily="18" charset="0"/>
              </a:rPr>
              <a:t> </a:t>
            </a:r>
            <a:r>
              <a:rPr lang="fr-FR" sz="2200" dirty="0" err="1">
                <a:latin typeface="Cambria" panose="02040503050406030204" pitchFamily="18" charset="0"/>
              </a:rPr>
              <a:t>can</a:t>
            </a:r>
            <a:r>
              <a:rPr lang="fr-FR" sz="2200" dirty="0">
                <a:latin typeface="Cambria" panose="02040503050406030204" pitchFamily="18" charset="0"/>
              </a:rPr>
              <a:t> </a:t>
            </a:r>
            <a:r>
              <a:rPr lang="fr-FR" sz="2200" dirty="0" err="1">
                <a:latin typeface="Cambria" panose="02040503050406030204" pitchFamily="18" charset="0"/>
              </a:rPr>
              <a:t>send</a:t>
            </a:r>
            <a:r>
              <a:rPr lang="fr-FR" sz="2200" dirty="0">
                <a:latin typeface="Cambria" panose="02040503050406030204" pitchFamily="18" charset="0"/>
              </a:rPr>
              <a:t> « </a:t>
            </a:r>
            <a:r>
              <a:rPr lang="fr-FR" sz="2200" dirty="0" err="1">
                <a:latin typeface="Cambria" panose="02040503050406030204" pitchFamily="18" charset="0"/>
              </a:rPr>
              <a:t>attack</a:t>
            </a:r>
            <a:r>
              <a:rPr lang="fr-FR" sz="2200" dirty="0">
                <a:latin typeface="Cambria" panose="02040503050406030204" pitchFamily="18" charset="0"/>
              </a:rPr>
              <a:t> » </a:t>
            </a:r>
            <a:r>
              <a:rPr lang="fr-FR" sz="2200" dirty="0" err="1">
                <a:latin typeface="Cambria" panose="02040503050406030204" pitchFamily="18" charset="0"/>
              </a:rPr>
              <a:t>during</a:t>
            </a:r>
            <a:r>
              <a:rPr lang="fr-FR" sz="2200" dirty="0">
                <a:latin typeface="Cambria" panose="02040503050406030204" pitchFamily="18" charset="0"/>
              </a:rPr>
              <a:t> the </a:t>
            </a:r>
            <a:r>
              <a:rPr lang="fr-FR" sz="2200" dirty="0" err="1">
                <a:latin typeface="Cambria" panose="02040503050406030204" pitchFamily="18" charset="0"/>
              </a:rPr>
              <a:t>game</a:t>
            </a:r>
            <a:r>
              <a:rPr lang="fr-FR" sz="2200" dirty="0">
                <a:latin typeface="Cambria" panose="02040503050406030204" pitchFamily="18" charset="0"/>
              </a:rPr>
              <a:t> </a:t>
            </a:r>
            <a:r>
              <a:rPr lang="fr-FR" sz="2200" dirty="0" err="1">
                <a:latin typeface="Cambria" panose="02040503050406030204" pitchFamily="18" charset="0"/>
              </a:rPr>
              <a:t>when</a:t>
            </a:r>
            <a:r>
              <a:rPr lang="fr-FR" sz="2200" dirty="0">
                <a:latin typeface="Cambria" panose="02040503050406030204" pitchFamily="18" charset="0"/>
              </a:rPr>
              <a:t> </a:t>
            </a:r>
            <a:r>
              <a:rPr lang="fr-FR" sz="2200" dirty="0" err="1">
                <a:latin typeface="Cambria" panose="02040503050406030204" pitchFamily="18" charset="0"/>
              </a:rPr>
              <a:t>they</a:t>
            </a:r>
            <a:r>
              <a:rPr lang="fr-FR" sz="2200" dirty="0">
                <a:latin typeface="Cambria" panose="02040503050406030204" pitchFamily="18" charset="0"/>
              </a:rPr>
              <a:t> </a:t>
            </a:r>
            <a:r>
              <a:rPr lang="fr-FR" sz="2200" dirty="0" err="1">
                <a:latin typeface="Cambria" panose="02040503050406030204" pitchFamily="18" charset="0"/>
              </a:rPr>
              <a:t>builds</a:t>
            </a:r>
            <a:r>
              <a:rPr lang="fr-FR" sz="2200" dirty="0">
                <a:latin typeface="Cambria" panose="02040503050406030204" pitchFamily="18" charset="0"/>
              </a:rPr>
              <a:t> a </a:t>
            </a:r>
            <a:r>
              <a:rPr lang="fr-FR" sz="2200" dirty="0" err="1">
                <a:latin typeface="Cambria" panose="02040503050406030204" pitchFamily="18" charset="0"/>
              </a:rPr>
              <a:t>big</a:t>
            </a:r>
            <a:r>
              <a:rPr lang="fr-FR" sz="2200" dirty="0">
                <a:latin typeface="Cambria" panose="02040503050406030204" pitchFamily="18" charset="0"/>
              </a:rPr>
              <a:t> </a:t>
            </a:r>
            <a:r>
              <a:rPr lang="fr-FR" sz="2200" dirty="0" err="1">
                <a:latin typeface="Cambria" panose="02040503050406030204" pitchFamily="18" charset="0"/>
              </a:rPr>
              <a:t>molecule</a:t>
            </a:r>
            <a:r>
              <a:rPr lang="fr-FR" sz="2200" dirty="0">
                <a:latin typeface="Cambria" panose="02040503050406030204" pitchFamily="18" charset="0"/>
              </a:rPr>
              <a:t>.</a:t>
            </a:r>
            <a:endParaRPr lang="en-GB" sz="2200" dirty="0">
              <a:latin typeface="Cambria" panose="02040503050406030204" pitchFamily="18" charset="0"/>
            </a:endParaRPr>
          </a:p>
          <a:p>
            <a:pPr algn="just"/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31</a:t>
            </a:fld>
            <a:endParaRPr lang="fr-FR"/>
          </a:p>
        </p:txBody>
      </p:sp>
      <p:pic>
        <p:nvPicPr>
          <p:cNvPr id="1026" name="Picture 2" descr="http://www.fightersgeneration.com/games/pu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77" y="2983647"/>
            <a:ext cx="5926478" cy="30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err="1"/>
              <a:t>Envisioned</a:t>
            </a:r>
            <a:r>
              <a:rPr lang="fr-FR" dirty="0"/>
              <a:t> end </a:t>
            </a:r>
            <a:r>
              <a:rPr lang="fr-FR" dirty="0" err="1"/>
              <a:t>product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3648" y="1412776"/>
            <a:ext cx="333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Challenges part</a:t>
            </a:r>
            <a:endParaRPr lang="fr-FR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275856" y="6125579"/>
            <a:ext cx="3979862" cy="46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fr-FR" sz="2400" dirty="0" smtClean="0"/>
              <a:t>Puzzle </a:t>
            </a:r>
            <a:r>
              <a:rPr lang="fr-FR" sz="2400" dirty="0" err="1" smtClean="0"/>
              <a:t>Fighter</a:t>
            </a:r>
            <a:r>
              <a:rPr lang="fr-FR" sz="2400" dirty="0" smtClean="0"/>
              <a:t> 2 </a:t>
            </a:r>
            <a:r>
              <a:rPr lang="fr-FR" sz="2400" dirty="0" err="1" smtClean="0"/>
              <a:t>example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74345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7924" y="2938463"/>
            <a:ext cx="2844316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 smtClean="0"/>
              <a:t>Thank</a:t>
            </a:r>
            <a:r>
              <a:rPr lang="fr-FR" dirty="0" smtClean="0"/>
              <a:t> You</a:t>
            </a:r>
            <a:endParaRPr lang="tr-TR" dirty="0">
              <a:latin typeface="Baskerville Old Face" panose="02020602080505020303" pitchFamily="18" charset="0"/>
            </a:endParaRPr>
          </a:p>
        </p:txBody>
      </p:sp>
      <p:sp>
        <p:nvSpPr>
          <p:cNvPr id="6" name="Rectangle 129"/>
          <p:cNvSpPr txBox="1">
            <a:spLocks noChangeArrowheads="1"/>
          </p:cNvSpPr>
          <p:nvPr/>
        </p:nvSpPr>
        <p:spPr>
          <a:xfrm>
            <a:off x="4194280" y="6237312"/>
            <a:ext cx="2231603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s-ES" sz="24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Myriad Pro" pitchFamily="34" charset="0"/>
              </a:rPr>
              <a:t>TroisDMT</a:t>
            </a:r>
            <a:r>
              <a:rPr lang="es-ES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Myriad Pro" pitchFamily="34" charset="0"/>
              </a:rPr>
              <a:t> </a:t>
            </a:r>
            <a:r>
              <a:rPr lang="es-ES" sz="24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Myriad Pro" pitchFamily="34" charset="0"/>
              </a:rPr>
              <a:t>Team</a:t>
            </a:r>
            <a:endParaRPr lang="es-ES" sz="2400" dirty="0" smtClean="0">
              <a:solidFill>
                <a:schemeClr val="tx2">
                  <a:lumMod val="50000"/>
                  <a:lumOff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6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200800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>
                <a:latin typeface="Baskerville Old Face" panose="02020602080505020303" pitchFamily="18" charset="0"/>
              </a:rPr>
              <a:t>Vision </a:t>
            </a:r>
            <a:r>
              <a:rPr lang="fr-FR" dirty="0" err="1">
                <a:latin typeface="Baskerville Old Face" panose="02020602080505020303" pitchFamily="18" charset="0"/>
              </a:rPr>
              <a:t>behind</a:t>
            </a:r>
            <a:r>
              <a:rPr lang="fr-FR" dirty="0">
                <a:latin typeface="Baskerville Old Face" panose="02020602080505020303" pitchFamily="18" charset="0"/>
              </a:rPr>
              <a:t> the </a:t>
            </a:r>
            <a:r>
              <a:rPr lang="fr-FR" dirty="0" err="1">
                <a:latin typeface="Baskerville Old Face" panose="02020602080505020303" pitchFamily="18" charset="0"/>
              </a:rPr>
              <a:t>product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524142"/>
              </p:ext>
            </p:extLst>
          </p:nvPr>
        </p:nvGraphicFramePr>
        <p:xfrm>
          <a:off x="2375756" y="1546297"/>
          <a:ext cx="5292588" cy="490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2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200800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 smtClean="0">
                <a:latin typeface="Baskerville Old Face" panose="02020602080505020303" pitchFamily="18" charset="0"/>
              </a:rPr>
              <a:t>Why</a:t>
            </a:r>
            <a:r>
              <a:rPr lang="fr-FR" dirty="0" smtClean="0">
                <a:latin typeface="Baskerville Old Face" panose="02020602080505020303" pitchFamily="18" charset="0"/>
              </a:rPr>
              <a:t> </a:t>
            </a:r>
            <a:r>
              <a:rPr lang="fr-FR" dirty="0" err="1" smtClean="0">
                <a:latin typeface="Baskerville Old Face" panose="02020602080505020303" pitchFamily="18" charset="0"/>
              </a:rPr>
              <a:t>chemistry</a:t>
            </a:r>
            <a:r>
              <a:rPr lang="fr-FR" dirty="0" smtClean="0">
                <a:latin typeface="Baskerville Old Face" panose="02020602080505020303" pitchFamily="18" charset="0"/>
              </a:rPr>
              <a:t>?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5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691680" y="1825625"/>
            <a:ext cx="7272808" cy="4123655"/>
          </a:xfrm>
        </p:spPr>
        <p:txBody>
          <a:bodyPr>
            <a:normAutofit/>
          </a:bodyPr>
          <a:lstStyle/>
          <a:p>
            <a:pPr algn="just"/>
            <a:r>
              <a:rPr lang="fr-FR" sz="2400" dirty="0" err="1"/>
              <a:t>Many</a:t>
            </a:r>
            <a:r>
              <a:rPr lang="fr-FR" sz="2400" dirty="0"/>
              <a:t> </a:t>
            </a:r>
            <a:r>
              <a:rPr lang="fr-FR" sz="2400" dirty="0" err="1"/>
              <a:t>games</a:t>
            </a:r>
            <a:r>
              <a:rPr lang="fr-FR" sz="2400" dirty="0"/>
              <a:t> </a:t>
            </a:r>
            <a:r>
              <a:rPr lang="fr-FR" sz="2400" dirty="0" smtClean="0"/>
              <a:t>are </a:t>
            </a:r>
            <a:r>
              <a:rPr lang="fr-FR" sz="2400" dirty="0" err="1" smtClean="0"/>
              <a:t>succefully</a:t>
            </a:r>
            <a:r>
              <a:rPr lang="fr-FR" sz="2400" dirty="0" smtClean="0"/>
              <a:t> </a:t>
            </a:r>
            <a:r>
              <a:rPr lang="fr-FR" sz="2400" dirty="0" err="1"/>
              <a:t>associate</a:t>
            </a:r>
            <a:r>
              <a:rPr lang="fr-FR" sz="2400" dirty="0"/>
              <a:t> fun and </a:t>
            </a:r>
            <a:r>
              <a:rPr lang="fr-FR" sz="2400" dirty="0" err="1"/>
              <a:t>aknoledgement</a:t>
            </a:r>
            <a:r>
              <a:rPr lang="fr-FR" sz="2400" dirty="0"/>
              <a:t>  </a:t>
            </a:r>
            <a:r>
              <a:rPr lang="fr-FR" sz="2400" dirty="0" err="1"/>
              <a:t>around</a:t>
            </a:r>
            <a:r>
              <a:rPr lang="fr-FR" sz="2400" dirty="0"/>
              <a:t> some </a:t>
            </a:r>
            <a:r>
              <a:rPr lang="fr-FR" sz="2400" dirty="0" err="1"/>
              <a:t>scientist</a:t>
            </a:r>
            <a:r>
              <a:rPr lang="fr-FR" sz="2400" dirty="0"/>
              <a:t> </a:t>
            </a:r>
            <a:r>
              <a:rPr lang="fr-FR" sz="2400" dirty="0" err="1"/>
              <a:t>domain</a:t>
            </a:r>
            <a:r>
              <a:rPr lang="fr-FR" sz="2400" dirty="0"/>
              <a:t> </a:t>
            </a:r>
            <a:r>
              <a:rPr lang="fr-FR" sz="2400" dirty="0" err="1"/>
              <a:t>like</a:t>
            </a:r>
            <a:r>
              <a:rPr lang="fr-FR" sz="2400" dirty="0"/>
              <a:t> </a:t>
            </a:r>
            <a:r>
              <a:rPr lang="fr-FR" sz="2400" dirty="0" err="1"/>
              <a:t>mathematics</a:t>
            </a:r>
            <a:r>
              <a:rPr lang="fr-FR" sz="2400" dirty="0"/>
              <a:t>, </a:t>
            </a:r>
            <a:r>
              <a:rPr lang="fr-FR" sz="2400" dirty="0" err="1"/>
              <a:t>physics</a:t>
            </a:r>
            <a:r>
              <a:rPr lang="fr-FR" sz="2400" dirty="0"/>
              <a:t>, </a:t>
            </a:r>
            <a:r>
              <a:rPr lang="fr-FR" sz="2400" dirty="0" err="1"/>
              <a:t>astronomy</a:t>
            </a:r>
            <a:r>
              <a:rPr lang="fr-FR" sz="2400" dirty="0"/>
              <a:t>, </a:t>
            </a:r>
            <a:r>
              <a:rPr lang="fr-FR" sz="2400" dirty="0" smtClean="0"/>
              <a:t>…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 err="1"/>
              <a:t>Chemistry</a:t>
            </a:r>
            <a:r>
              <a:rPr lang="fr-FR" sz="2400" dirty="0"/>
              <a:t> is </a:t>
            </a:r>
            <a:r>
              <a:rPr lang="fr-FR" sz="2400" dirty="0" err="1"/>
              <a:t>rarely</a:t>
            </a:r>
            <a:r>
              <a:rPr lang="fr-FR" sz="2400" dirty="0"/>
              <a:t> </a:t>
            </a:r>
            <a:r>
              <a:rPr lang="fr-FR" sz="2400" dirty="0" err="1"/>
              <a:t>used</a:t>
            </a:r>
            <a:r>
              <a:rPr lang="fr-FR" sz="2400" dirty="0"/>
              <a:t> as a </a:t>
            </a:r>
            <a:r>
              <a:rPr lang="fr-FR" sz="2400" dirty="0" err="1"/>
              <a:t>game</a:t>
            </a:r>
            <a:r>
              <a:rPr lang="fr-FR" sz="2400" dirty="0" smtClean="0"/>
              <a:t>, </a:t>
            </a:r>
            <a:r>
              <a:rPr lang="fr-FR" sz="2400" dirty="0" err="1" smtClean="0"/>
              <a:t>it’s</a:t>
            </a:r>
            <a:r>
              <a:rPr lang="fr-FR" sz="2400" dirty="0" smtClean="0"/>
              <a:t> </a:t>
            </a:r>
            <a:r>
              <a:rPr lang="fr-FR" sz="2400" dirty="0" err="1" smtClean="0"/>
              <a:t>only</a:t>
            </a:r>
            <a:r>
              <a:rPr lang="fr-FR" sz="2400" dirty="0" smtClean="0"/>
              <a:t> for information (</a:t>
            </a:r>
            <a:r>
              <a:rPr lang="fr-FR" sz="2400" dirty="0" err="1" smtClean="0"/>
              <a:t>periodic</a:t>
            </a:r>
            <a:r>
              <a:rPr lang="fr-FR" sz="2400" dirty="0" smtClean="0"/>
              <a:t> table, properties of the </a:t>
            </a:r>
            <a:r>
              <a:rPr lang="fr-FR" sz="2400" dirty="0" err="1" smtClean="0"/>
              <a:t>elements</a:t>
            </a:r>
            <a:r>
              <a:rPr lang="fr-FR" sz="2400" dirty="0" smtClean="0"/>
              <a:t>, </a:t>
            </a:r>
            <a:r>
              <a:rPr lang="fr-FR" sz="2400" dirty="0" err="1" smtClean="0"/>
              <a:t>molecule</a:t>
            </a:r>
            <a:r>
              <a:rPr lang="fr-FR" sz="2400" dirty="0" smtClean="0"/>
              <a:t> </a:t>
            </a:r>
            <a:r>
              <a:rPr lang="fr-FR" sz="2400" dirty="0" err="1" smtClean="0"/>
              <a:t>viewer</a:t>
            </a:r>
            <a:r>
              <a:rPr lang="fr-FR" sz="2400" dirty="0" smtClean="0"/>
              <a:t>).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996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>
                <a:latin typeface="Baskerville Old Face" panose="02020602080505020303" pitchFamily="18" charset="0"/>
              </a:rPr>
              <a:t>Market</a:t>
            </a:r>
            <a:r>
              <a:rPr lang="fr-FR" dirty="0">
                <a:latin typeface="Baskerville Old Face" panose="02020602080505020303" pitchFamily="18" charset="0"/>
              </a:rPr>
              <a:t> </a:t>
            </a:r>
            <a:r>
              <a:rPr lang="fr-FR" dirty="0" err="1">
                <a:latin typeface="Baskerville Old Face" panose="02020602080505020303" pitchFamily="18" charset="0"/>
              </a:rPr>
              <a:t>potential</a:t>
            </a:r>
            <a:r>
              <a:rPr lang="fr-FR" dirty="0">
                <a:latin typeface="Baskerville Old Face" panose="02020602080505020303" pitchFamily="18" charset="0"/>
              </a:rPr>
              <a:t> of </a:t>
            </a:r>
            <a:r>
              <a:rPr lang="fr-FR" dirty="0" err="1">
                <a:latin typeface="Baskerville Old Face" panose="02020602080505020303" pitchFamily="18" charset="0"/>
              </a:rPr>
              <a:t>this</a:t>
            </a:r>
            <a:r>
              <a:rPr lang="fr-FR" dirty="0">
                <a:latin typeface="Baskerville Old Face" panose="02020602080505020303" pitchFamily="18" charset="0"/>
              </a:rPr>
              <a:t> </a:t>
            </a:r>
            <a:r>
              <a:rPr lang="fr-FR" dirty="0" err="1">
                <a:latin typeface="Baskerville Old Face" panose="02020602080505020303" pitchFamily="18" charset="0"/>
              </a:rPr>
              <a:t>product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1198845120"/>
              </p:ext>
            </p:extLst>
          </p:nvPr>
        </p:nvGraphicFramePr>
        <p:xfrm>
          <a:off x="2483768" y="17008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 smtClean="0">
                <a:latin typeface="Baskerville Old Face" panose="02020602080505020303" pitchFamily="18" charset="0"/>
              </a:rPr>
              <a:t>Market</a:t>
            </a:r>
            <a:r>
              <a:rPr lang="fr-FR" dirty="0" smtClean="0">
                <a:latin typeface="Baskerville Old Face" panose="02020602080505020303" pitchFamily="18" charset="0"/>
              </a:rPr>
              <a:t> Sales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03648" y="1412776"/>
            <a:ext cx="7632848" cy="5328592"/>
          </a:xfrm>
        </p:spPr>
        <p:txBody>
          <a:bodyPr>
            <a:noAutofit/>
          </a:bodyPr>
          <a:lstStyle/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sz="2400" u="sng" dirty="0" smtClean="0"/>
              <a:t>Distribution: 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- Digital (</a:t>
            </a:r>
            <a:r>
              <a:rPr lang="en-US" dirty="0" smtClean="0"/>
              <a:t>Apple Store</a:t>
            </a:r>
            <a:r>
              <a:rPr lang="en-US" dirty="0" smtClean="0"/>
              <a:t>, Google Play, Windows </a:t>
            </a:r>
            <a:r>
              <a:rPr lang="en-US" dirty="0"/>
              <a:t>S</a:t>
            </a:r>
            <a:r>
              <a:rPr lang="en-US" dirty="0" smtClean="0"/>
              <a:t>tore</a:t>
            </a:r>
            <a:r>
              <a:rPr lang="en-US" dirty="0" smtClean="0"/>
              <a:t>)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sz="2400" dirty="0" smtClean="0"/>
          </a:p>
          <a:p>
            <a:pPr marL="685800" lvl="2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sz="2400" u="sng" dirty="0" smtClean="0"/>
              <a:t>Pricing (four possibilities):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- Micropayment system (free for the beta version, micropayment for the finish product (2 euros) </a:t>
            </a:r>
            <a:r>
              <a:rPr lang="en-US" dirty="0" smtClean="0"/>
              <a:t>)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- </a:t>
            </a:r>
            <a:r>
              <a:rPr lang="en-US" dirty="0" smtClean="0"/>
              <a:t>Publicity Banner (Rewards generated by clicks)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- </a:t>
            </a:r>
            <a:r>
              <a:rPr lang="en-US" dirty="0" err="1" smtClean="0"/>
              <a:t>Licence</a:t>
            </a:r>
            <a:r>
              <a:rPr lang="en-US" dirty="0" smtClean="0"/>
              <a:t> number by </a:t>
            </a:r>
            <a:r>
              <a:rPr lang="en-US" dirty="0" err="1" smtClean="0"/>
              <a:t>Paypal</a:t>
            </a:r>
            <a:r>
              <a:rPr lang="en-US" dirty="0" smtClean="0"/>
              <a:t> (1,5€ per </a:t>
            </a:r>
            <a:r>
              <a:rPr lang="en-US" dirty="0" err="1" smtClean="0"/>
              <a:t>licence</a:t>
            </a:r>
            <a:r>
              <a:rPr lang="en-US" dirty="0" smtClean="0"/>
              <a:t> number keys, no demo).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r>
              <a:rPr lang="en-US" dirty="0" smtClean="0"/>
              <a:t>    - Application is free, but in the challenge part when the player is stuck, we can pay for “joker” </a:t>
            </a:r>
            <a:r>
              <a:rPr lang="en-US" dirty="0"/>
              <a:t>at </a:t>
            </a:r>
            <a:r>
              <a:rPr lang="en-US" dirty="0" smtClean="0"/>
              <a:t>0,89€ (like automatic placement of one atom, …) or to unlock world </a:t>
            </a:r>
            <a:endParaRPr lang="en-US" sz="2400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3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 smtClean="0">
                <a:latin typeface="Baskerville Old Face" panose="02020602080505020303" pitchFamily="18" charset="0"/>
              </a:rPr>
              <a:t>Technology</a:t>
            </a:r>
            <a:r>
              <a:rPr lang="fr-FR" dirty="0" smtClean="0">
                <a:latin typeface="Baskerville Old Face" panose="02020602080505020303" pitchFamily="18" charset="0"/>
              </a:rPr>
              <a:t>: 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123728" y="1628800"/>
            <a:ext cx="6480720" cy="4319860"/>
          </a:xfrm>
        </p:spPr>
        <p:txBody>
          <a:bodyPr>
            <a:normAutofit/>
          </a:bodyPr>
          <a:lstStyle/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 smtClean="0"/>
              <a:t>Platform</a:t>
            </a:r>
            <a:r>
              <a:rPr lang="en-US" dirty="0"/>
              <a:t>: </a:t>
            </a:r>
            <a:r>
              <a:rPr lang="en-US" dirty="0" smtClean="0"/>
              <a:t>smartphone are the most popular support for this kind of game (Android, Apple &amp; Windows), </a:t>
            </a:r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Experience: no </a:t>
            </a:r>
            <a:r>
              <a:rPr lang="en-US" dirty="0" smtClean="0"/>
              <a:t>one 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Tools</a:t>
            </a:r>
            <a:r>
              <a:rPr lang="en-US" dirty="0" smtClean="0"/>
              <a:t>: Matlab for prototype version ; </a:t>
            </a:r>
            <a:r>
              <a:rPr lang="en-US" dirty="0"/>
              <a:t>Blender for 3D animation (visualization of the interface</a:t>
            </a:r>
            <a:r>
              <a:rPr lang="en-US" dirty="0" smtClean="0"/>
              <a:t>). </a:t>
            </a:r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Controllers: </a:t>
            </a:r>
            <a:r>
              <a:rPr lang="en-US" dirty="0" smtClean="0"/>
              <a:t>touchscreen for interaction and movement.</a:t>
            </a:r>
            <a:endParaRPr lang="fr-FR" dirty="0"/>
          </a:p>
          <a:p>
            <a:pPr algn="just" eaLnBrk="1" hangingPunct="1">
              <a:buFont typeface="Wingdings" pitchFamily="2" charset="2"/>
              <a:buChar char="v"/>
              <a:defRPr/>
            </a:pPr>
            <a:endParaRPr lang="tr-TR" sz="20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20553" r="20802" b="21721"/>
          <a:stretch/>
        </p:blipFill>
        <p:spPr>
          <a:xfrm>
            <a:off x="329238" y="5157191"/>
            <a:ext cx="1577739" cy="150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4" y="3284984"/>
            <a:ext cx="1484785" cy="15134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" b="100000" l="514" r="100000">
                        <a14:foregroundMark x1="55784" y1="69780" x2="71722" y2="64560"/>
                        <a14:foregroundMark x1="10026" y1="46429" x2="32134" y2="73352"/>
                        <a14:foregroundMark x1="43959" y1="80769" x2="53985" y2="51923"/>
                        <a14:foregroundMark x1="18509" y1="6593" x2="55784" y2="4945"/>
                        <a14:foregroundMark x1="53985" y1="8516" x2="36247" y2="75275"/>
                        <a14:foregroundMark x1="92802" y1="23077" x2="77635" y2="82418"/>
                        <a14:foregroundMark x1="19537" y1="10440" x2="771" y2="72527"/>
                        <a14:foregroundMark x1="9254" y1="42033" x2="45501" y2="4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0" y="1454231"/>
            <a:ext cx="1617489" cy="151258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1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632848" cy="981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smtClean="0">
                <a:latin typeface="Baskerville Old Face" panose="02020602080505020303" pitchFamily="18" charset="0"/>
              </a:rPr>
              <a:t>Audience:</a:t>
            </a:r>
            <a:endParaRPr lang="tr-TR" dirty="0" smtClean="0">
              <a:latin typeface="Baskerville Old Face" panose="02020602080505020303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1489625"/>
            <a:ext cx="6336704" cy="4319860"/>
          </a:xfrm>
        </p:spPr>
        <p:txBody>
          <a:bodyPr/>
          <a:lstStyle/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 smtClean="0"/>
              <a:t>10 – 30 </a:t>
            </a:r>
            <a:r>
              <a:rPr lang="en-US" dirty="0"/>
              <a:t>years old casual people </a:t>
            </a:r>
            <a:r>
              <a:rPr lang="en-US" dirty="0" smtClean="0"/>
              <a:t>;</a:t>
            </a:r>
          </a:p>
          <a:p>
            <a:pPr marL="457200" lvl="2" indent="0" algn="just">
              <a:spcBef>
                <a:spcPts val="1000"/>
              </a:spcBef>
              <a:buNone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en-US" dirty="0"/>
              <a:t>Social setting: alone &amp; on-line (share with </a:t>
            </a:r>
            <a:r>
              <a:rPr lang="en-US" dirty="0" smtClean="0"/>
              <a:t>friends, challenged them, show score and level advancement</a:t>
            </a:r>
            <a:r>
              <a:rPr lang="fr-FR" dirty="0" smtClean="0"/>
              <a:t>) ;</a:t>
            </a:r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r>
              <a:rPr lang="fr-FR" dirty="0" smtClean="0"/>
              <a:t>Social network (Facebook, Google </a:t>
            </a:r>
            <a:r>
              <a:rPr lang="fr-FR" dirty="0" err="1" smtClean="0"/>
              <a:t>play</a:t>
            </a:r>
            <a:r>
              <a:rPr lang="fr-FR" dirty="0" smtClean="0"/>
              <a:t>, </a:t>
            </a:r>
            <a:r>
              <a:rPr lang="fr-FR" dirty="0" err="1" smtClean="0"/>
              <a:t>kongregate</a:t>
            </a:r>
            <a:r>
              <a:rPr lang="fr-FR" dirty="0" smtClean="0"/>
              <a:t>, …).</a:t>
            </a:r>
            <a:endParaRPr lang="fr-FR" dirty="0"/>
          </a:p>
          <a:p>
            <a:pPr marL="685800" lvl="2" algn="just">
              <a:spcBef>
                <a:spcPts val="1000"/>
              </a:spcBef>
              <a:buFont typeface="Wingdings" pitchFamily="2" charset="2"/>
              <a:buChar char="v"/>
              <a:defRPr/>
            </a:pPr>
            <a:endParaRPr lang="fr-FR" dirty="0"/>
          </a:p>
          <a:p>
            <a:pPr algn="just" eaLnBrk="1" hangingPunct="1">
              <a:buFont typeface="Wingdings" pitchFamily="2" charset="2"/>
              <a:buChar char="v"/>
              <a:defRPr/>
            </a:pPr>
            <a:endParaRPr lang="tr-TR" sz="20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91" y="4625390"/>
            <a:ext cx="1448385" cy="14575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07" y="4631070"/>
            <a:ext cx="1448385" cy="14575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88" y="4625390"/>
            <a:ext cx="1448385" cy="145752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CFB99-5B9A-4B79-8F0E-F940F5EC166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8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15094</TotalTime>
  <Words>936</Words>
  <Application>Microsoft Office PowerPoint</Application>
  <PresentationFormat>Affichage à l'écran (4:3)</PresentationFormat>
  <Paragraphs>245</Paragraphs>
  <Slides>32</Slides>
  <Notes>21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Baskerville Old Face</vt:lpstr>
      <vt:lpstr>Calibri</vt:lpstr>
      <vt:lpstr>Cambria</vt:lpstr>
      <vt:lpstr>Cambria Math</vt:lpstr>
      <vt:lpstr>Myriad Pro</vt:lpstr>
      <vt:lpstr>Wingdings</vt:lpstr>
      <vt:lpstr>Conception personnalisée</vt:lpstr>
      <vt:lpstr>Présentation PowerPoint</vt:lpstr>
      <vt:lpstr>Team</vt:lpstr>
      <vt:lpstr>Presentation of the product</vt:lpstr>
      <vt:lpstr>Vision behind the product</vt:lpstr>
      <vt:lpstr>Why chemistry?</vt:lpstr>
      <vt:lpstr>Market potential of this product</vt:lpstr>
      <vt:lpstr>Market Sales</vt:lpstr>
      <vt:lpstr>Technology: </vt:lpstr>
      <vt:lpstr>Audience:</vt:lpstr>
      <vt:lpstr>Explanation of the game</vt:lpstr>
      <vt:lpstr>Explanation of the game</vt:lpstr>
      <vt:lpstr>Explanation of the game</vt:lpstr>
      <vt:lpstr>Why the idea of Dices?</vt:lpstr>
      <vt:lpstr>How evolve the player?</vt:lpstr>
      <vt:lpstr>How evolve the player?</vt:lpstr>
      <vt:lpstr>Envisioned end product</vt:lpstr>
      <vt:lpstr>Envisioned end product</vt:lpstr>
      <vt:lpstr>Envisioned end product</vt:lpstr>
      <vt:lpstr>Envisioned end product</vt:lpstr>
      <vt:lpstr>Envisioned end product</vt:lpstr>
      <vt:lpstr>Envisioned end product</vt:lpstr>
      <vt:lpstr>Envisioned end product</vt:lpstr>
      <vt:lpstr>Envisioned end product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Envisioned end product</vt:lpstr>
      <vt:lpstr>Envisioned end product</vt:lpstr>
      <vt:lpstr>Envisioned end product</vt:lpstr>
      <vt:lpstr>Thank You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Marion marion</cp:lastModifiedBy>
  <cp:revision>842</cp:revision>
  <dcterms:created xsi:type="dcterms:W3CDTF">2010-05-23T14:28:12Z</dcterms:created>
  <dcterms:modified xsi:type="dcterms:W3CDTF">2015-06-15T19:59:13Z</dcterms:modified>
</cp:coreProperties>
</file>