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is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0"/>
  </p:normalViewPr>
  <p:slideViewPr>
    <p:cSldViewPr>
      <p:cViewPr varScale="1">
        <p:scale>
          <a:sx n="109" d="100"/>
          <a:sy n="109" d="100"/>
        </p:scale>
        <p:origin x="-514" y="-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39" d="100"/>
          <a:sy n="39" d="100"/>
        </p:scale>
        <p:origin x="-3222" y="-498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332"/>
          </a:xfrm>
          <a:prstGeom prst="rect">
            <a:avLst/>
          </a:prstGeom>
        </p:spPr>
        <p:txBody>
          <a:bodyPr vert="horz" lIns="94825" tIns="47413" rIns="94825" bIns="4741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6332"/>
          </a:xfrm>
          <a:prstGeom prst="rect">
            <a:avLst/>
          </a:prstGeom>
        </p:spPr>
        <p:txBody>
          <a:bodyPr vert="horz" lIns="94825" tIns="47413" rIns="94825" bIns="47413" rtlCol="0"/>
          <a:lstStyle>
            <a:lvl1pPr algn="r">
              <a:defRPr sz="1200"/>
            </a:lvl1pPr>
          </a:lstStyle>
          <a:p>
            <a:fld id="{74F51CF1-8C03-4B94-B209-11C6B3C2C90F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4825" tIns="47413" rIns="94825" bIns="4741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4825" tIns="47413" rIns="94825" bIns="47413" rtlCol="0" anchor="b"/>
          <a:lstStyle>
            <a:lvl1pPr algn="r">
              <a:defRPr sz="1200"/>
            </a:lvl1pPr>
          </a:lstStyle>
          <a:p>
            <a:fld id="{324A7E96-F8F5-448B-B647-8A9F28A002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294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332"/>
          </a:xfrm>
          <a:prstGeom prst="rect">
            <a:avLst/>
          </a:prstGeom>
        </p:spPr>
        <p:txBody>
          <a:bodyPr vert="horz" lIns="94825" tIns="47413" rIns="94825" bIns="4741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332"/>
          </a:xfrm>
          <a:prstGeom prst="rect">
            <a:avLst/>
          </a:prstGeom>
        </p:spPr>
        <p:txBody>
          <a:bodyPr vert="horz" lIns="94825" tIns="47413" rIns="94825" bIns="47413" rtlCol="0"/>
          <a:lstStyle>
            <a:lvl1pPr algn="r">
              <a:defRPr sz="1200"/>
            </a:lvl1pPr>
          </a:lstStyle>
          <a:p>
            <a:fld id="{0E9CA9B5-C4D5-45CD-8F8C-43957A3ED60F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25" tIns="47413" rIns="94825" bIns="4741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4825" tIns="47413" rIns="94825" bIns="47413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4825" tIns="47413" rIns="94825" bIns="4741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4825" tIns="47413" rIns="94825" bIns="47413" rtlCol="0" anchor="b"/>
          <a:lstStyle>
            <a:lvl1pPr algn="r">
              <a:defRPr sz="1200"/>
            </a:lvl1pPr>
          </a:lstStyle>
          <a:p>
            <a:fld id="{CF861637-0B79-4F58-9C2F-D16946876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58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61637-0B79-4F58-9C2F-D1694687630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6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61637-0B79-4F58-9C2F-D1694687630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228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A </a:t>
            </a:r>
            <a:r>
              <a:rPr lang="fr-FR" sz="1400" dirty="0"/>
              <a:t>partir de leurs coordonnées géographiques (</a:t>
            </a:r>
            <a:r>
              <a:rPr lang="fr-FR" sz="1400" u="sng" dirty="0"/>
              <a:t>latitude</a:t>
            </a:r>
            <a:r>
              <a:rPr lang="fr-FR" sz="1400" dirty="0"/>
              <a:t>, </a:t>
            </a:r>
            <a:r>
              <a:rPr lang="fr-FR" sz="1400" u="sng" dirty="0" smtClean="0"/>
              <a:t>longitude</a:t>
            </a:r>
            <a:r>
              <a:rPr lang="fr-FR" sz="1400" dirty="0" smtClean="0"/>
              <a:t>)</a:t>
            </a:r>
          </a:p>
          <a:p>
            <a:pPr algn="just"/>
            <a:endParaRPr lang="fr-FR" sz="14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400" dirty="0"/>
              <a:t>Cette opération est réalisée </a:t>
            </a:r>
            <a:r>
              <a:rPr lang="fr-FR" sz="1400" dirty="0" smtClean="0">
                <a:sym typeface="Wingdings" panose="05000000000000000000" pitchFamily="2" charset="2"/>
              </a:rPr>
              <a:t> </a:t>
            </a:r>
            <a:r>
              <a:rPr lang="fr-FR" sz="1400" dirty="0" smtClean="0"/>
              <a:t>terminal </a:t>
            </a:r>
            <a:r>
              <a:rPr lang="fr-FR" sz="1400" dirty="0"/>
              <a:t>capable d’être localisé (grâce à un système de positionnement par satellites tel qu’un récepteur </a:t>
            </a:r>
            <a:r>
              <a:rPr lang="fr-FR" sz="1400" u="sng" dirty="0" smtClean="0"/>
              <a:t>GPS</a:t>
            </a:r>
            <a:r>
              <a:rPr lang="fr-FR" sz="1400" dirty="0" smtClean="0"/>
              <a:t> ) et </a:t>
            </a:r>
            <a:r>
              <a:rPr lang="fr-FR" sz="1400" dirty="0" smtClean="0">
                <a:sym typeface="Wingdings" panose="05000000000000000000" pitchFamily="2" charset="2"/>
              </a:rPr>
              <a:t></a:t>
            </a:r>
            <a:r>
              <a:rPr lang="fr-FR" sz="1400" dirty="0" smtClean="0"/>
              <a:t> </a:t>
            </a:r>
            <a:r>
              <a:rPr lang="fr-FR" sz="1400" dirty="0"/>
              <a:t>publier ses coordonnées géographiques.</a:t>
            </a:r>
            <a:endParaRPr lang="fr-FR" sz="1400" dirty="0" smtClean="0"/>
          </a:p>
          <a:p>
            <a:pPr algn="just"/>
            <a:endParaRPr lang="fr-FR" sz="1400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La </a:t>
            </a:r>
            <a:r>
              <a:rPr lang="fr-FR" sz="1400" dirty="0"/>
              <a:t>CNIL est chargée de veiller à ce que l’informatique soit au service du citoyen et qu’elle ne porte atteinte ni à l’identité humaine, ni aux droits de l’homme, ni à la vie privée, ni aux libertés individuelles ou </a:t>
            </a:r>
            <a:r>
              <a:rPr lang="fr-FR" sz="1400" dirty="0" smtClean="0"/>
              <a:t>publiques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61637-0B79-4F58-9C2F-D1694687630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926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7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1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F564B-9EE5-496C-A7A4-033D5D2DB4C8}" type="datetime1">
              <a:rPr lang="fr-FR" smtClean="0"/>
              <a:t>09/06/2015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92BC-16E7-4363-9097-99360D7415A7}" type="datetime1">
              <a:rPr lang="fr-FR" smtClean="0"/>
              <a:t>09/06/2015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18F5-DCEA-4762-9F8A-5A604DA157FD}" type="datetime1">
              <a:rPr lang="fr-FR" smtClean="0"/>
              <a:t>09/06/2015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CCB-6D62-4AF5-99E8-170F89AF5108}" type="datetime1">
              <a:rPr lang="fr-FR" smtClean="0"/>
              <a:t>09/06/2015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7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8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1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74EA-4DE9-46DF-9591-D244D35811E1}" type="datetime1">
              <a:rPr lang="fr-FR" smtClean="0"/>
              <a:t>09/06/2015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1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E2C-500E-407E-9979-07288B6DC981}" type="datetime1">
              <a:rPr lang="fr-FR" smtClean="0"/>
              <a:t>09/06/2015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1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93CC-0A0A-4CE3-9EC4-9057CF056699}" type="datetime1">
              <a:rPr lang="fr-FR" smtClean="0"/>
              <a:t>09/06/2015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3073-CFDD-492F-8A77-2034723D2F6E}" type="datetime1">
              <a:rPr lang="fr-FR" smtClean="0"/>
              <a:t>09/06/2015</a:t>
            </a:fld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5EAB9-3BBE-49D1-943E-25941F11C164}" type="datetime1">
              <a:rPr lang="fr-FR" smtClean="0"/>
              <a:t>09/06/2015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9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AB52-DD80-4AE6-9D9F-70CEC2EC6E7A}" type="datetime1">
              <a:rPr lang="fr-FR" smtClean="0"/>
              <a:t>09/06/2015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5"/>
            <a:ext cx="7620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3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3" y="2998766"/>
            <a:ext cx="3053867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5"/>
            <a:ext cx="2133600" cy="365125"/>
          </a:xfrm>
        </p:spPr>
        <p:txBody>
          <a:bodyPr/>
          <a:lstStyle/>
          <a:p>
            <a:fld id="{C9FC139D-BDE2-4D51-83EC-54A74E4E8C57}" type="datetime1">
              <a:rPr lang="fr-FR" smtClean="0"/>
              <a:t>09/06/2015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7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5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90997FF-A769-478C-8AC0-681936D39F9E}" type="datetime1">
              <a:rPr lang="fr-FR" smtClean="0"/>
              <a:t>09/06/2015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5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1991856"/>
            <a:ext cx="7959360" cy="230124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72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Le grafcet : </a:t>
            </a:r>
            <a:r>
              <a:rPr lang="fr-FR" sz="32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Théorie et principe, règles de fonctionnement</a:t>
            </a:r>
            <a:r>
              <a:rPr lang="fr-FR" sz="54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sz="54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sz="54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693377" y="407546"/>
            <a:ext cx="2897408" cy="861080"/>
          </a:xfrm>
          <a:prstGeom prst="rect">
            <a:avLst/>
          </a:prstGeom>
        </p:spPr>
        <p:txBody>
          <a:bodyPr vert="horz" lIns="45720" rIns="45720" anchor="t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i="0" u="none" strike="noStrike" kern="1200" cap="all" spc="0" normalizeH="0" baseline="0" noProof="0" dirty="0" smtClean="0">
                <a:ln w="0"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Groupe 3</a:t>
            </a:r>
            <a:r>
              <a:rPr kumimoji="0" lang="fr-FR" sz="5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fr-FR" sz="5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fr-FR" sz="54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859168" y="404664"/>
            <a:ext cx="2897408" cy="861080"/>
          </a:xfrm>
          <a:prstGeom prst="rect">
            <a:avLst/>
          </a:prstGeom>
        </p:spPr>
        <p:txBody>
          <a:bodyPr vert="horz" lIns="45720" rIns="45720" anchor="t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fr-FR" sz="1400" cap="all" baseline="30000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ère</a:t>
            </a:r>
            <a:r>
              <a:rPr lang="fr-FR" sz="1400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année </a:t>
            </a:r>
            <a:r>
              <a:rPr lang="fr-FR" sz="1400" cap="all" dirty="0" err="1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geii</a:t>
            </a:r>
            <a:endParaRPr kumimoji="0" lang="fr-FR" sz="1400" i="0" u="none" strike="noStrike" kern="1200" cap="all" spc="0" normalizeH="0" baseline="0" noProof="0" dirty="0" smtClean="0">
              <a:ln w="0"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fr-FR" sz="5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fr-FR" sz="54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611560" y="5996920"/>
            <a:ext cx="2897408" cy="861080"/>
          </a:xfrm>
          <a:prstGeom prst="rect">
            <a:avLst/>
          </a:prstGeom>
        </p:spPr>
        <p:txBody>
          <a:bodyPr vert="horz" lIns="45720" rIns="45720" anchor="t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i="0" u="none" strike="noStrike" kern="1200" cap="all" spc="0" normalizeH="0" baseline="0" noProof="0" dirty="0" smtClean="0">
                <a:ln w="0"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Apprendre Autrement</a:t>
            </a:r>
            <a:r>
              <a:rPr kumimoji="0" lang="fr-FR" sz="5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fr-FR" sz="5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fr-FR" sz="54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" name="Titre 1"/>
          <p:cNvSpPr txBox="1">
            <a:spLocks/>
          </p:cNvSpPr>
          <p:nvPr/>
        </p:nvSpPr>
        <p:spPr>
          <a:xfrm>
            <a:off x="6859168" y="734228"/>
            <a:ext cx="2897408" cy="861080"/>
          </a:xfrm>
          <a:prstGeom prst="rect">
            <a:avLst/>
          </a:prstGeom>
        </p:spPr>
        <p:txBody>
          <a:bodyPr vert="horz" lIns="45720" rIns="45720" anchor="t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</a:t>
            </a:r>
            <a:r>
              <a:rPr lang="fr-FR" sz="1400" cap="all" noProof="0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/06/2015</a:t>
            </a:r>
            <a:endParaRPr kumimoji="0" lang="fr-FR" sz="1400" i="0" u="none" strike="noStrike" kern="1200" cap="all" spc="0" normalizeH="0" baseline="0" noProof="0" dirty="0" smtClean="0">
              <a:ln w="0"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fr-FR" sz="5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fr-FR" sz="54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64704"/>
            <a:ext cx="9036496" cy="60486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OU divergent/ convergent :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 marL="36576" indent="0">
              <a:buNone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II.1.	Sélection de séquences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92" y="1196752"/>
            <a:ext cx="7496175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541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64704"/>
            <a:ext cx="9036496" cy="60486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ET divergent/ convergent :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 marL="36576" indent="0">
              <a:buNone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II.1.	Sélection de séquences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8760"/>
            <a:ext cx="5902855" cy="4536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279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64704"/>
            <a:ext cx="9036496" cy="60486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ET divergence :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ET convergence : </a:t>
            </a:r>
            <a:endParaRPr lang="fr-FR" sz="2000" dirty="0"/>
          </a:p>
          <a:p>
            <a:pPr marL="36576" indent="0">
              <a:buNone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II.1.	Sélection de séquences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908720"/>
            <a:ext cx="4004351" cy="2481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465551"/>
            <a:ext cx="3419648" cy="238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594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64704"/>
            <a:ext cx="9036496" cy="60486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Exemple d’application : 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>
              <a:buFont typeface="Wingdings" panose="05000000000000000000" pitchFamily="2" charset="2"/>
              <a:buChar char="v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  <a:p>
            <a:pPr marL="36576" indent="0">
              <a:buNone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II.1.	Sélection de séquences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01775"/>
            <a:ext cx="5176862" cy="4209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849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611560" y="-387424"/>
            <a:ext cx="7959360" cy="2301240"/>
          </a:xfrm>
          <a:prstGeom prst="rect">
            <a:avLst/>
          </a:prstGeom>
        </p:spPr>
        <p:txBody>
          <a:bodyPr vert="horz" lIns="45720" rIns="45720" anchor="ctr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800" b="1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Sommaire</a:t>
            </a:r>
            <a:r>
              <a:rPr kumimoji="0" lang="fr-FR" sz="5400" b="0" i="0" u="none" strike="noStrike" kern="1200" cap="none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kumimoji="0" lang="fr-FR" sz="5400" b="0" i="0" u="none" strike="noStrike" kern="1200" cap="none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kumimoji="0" lang="fr-FR" sz="5400" b="0" i="0" u="none" strike="noStrike" kern="1200" cap="none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074509"/>
            <a:ext cx="9324528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lvl="1" indent="-400050">
              <a:lnSpc>
                <a:spcPct val="150000"/>
              </a:lnSpc>
              <a:buFont typeface="+mj-lt"/>
              <a:buAutoNum type="romanUcPeriod"/>
            </a:pPr>
            <a:r>
              <a:rPr lang="fr-FR" sz="2000" b="1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fr-FR" sz="2000" b="1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grafcet en général</a:t>
            </a:r>
            <a:endParaRPr lang="fr-FR" sz="2000" b="1" cap="all" dirty="0" smtClean="0">
              <a:ln w="0">
                <a:noFill/>
              </a:ln>
              <a:solidFill>
                <a:schemeClr val="tx2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314450" lvl="2" indent="-400050">
              <a:lnSpc>
                <a:spcPct val="150000"/>
              </a:lnSpc>
              <a:buFont typeface="Arial" pitchFamily="34" charset="0"/>
              <a:buChar char="•"/>
            </a:pPr>
            <a:r>
              <a:rPr lang="fr-FR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Introduction</a:t>
            </a:r>
          </a:p>
          <a:p>
            <a:pPr marL="1314450" lvl="2" indent="-400050">
              <a:lnSpc>
                <a:spcPct val="150000"/>
              </a:lnSpc>
              <a:buFont typeface="Arial" pitchFamily="34" charset="0"/>
              <a:buChar char="•"/>
            </a:pPr>
            <a:r>
              <a:rPr lang="fr-FR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théorie</a:t>
            </a:r>
            <a:endParaRPr lang="fr-FR" cap="all" dirty="0" smtClean="0">
              <a:ln w="0">
                <a:noFill/>
              </a:ln>
              <a:solidFill>
                <a:schemeClr val="tx2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314450" lvl="2" indent="-400050">
              <a:lnSpc>
                <a:spcPct val="150000"/>
              </a:lnSpc>
              <a:buFont typeface="Arial" pitchFamily="34" charset="0"/>
              <a:buChar char="•"/>
            </a:pPr>
            <a:r>
              <a:rPr lang="fr-FR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pratiques</a:t>
            </a:r>
            <a:endParaRPr lang="fr-FR" cap="all" dirty="0" smtClean="0">
              <a:ln w="0">
                <a:noFill/>
              </a:ln>
              <a:solidFill>
                <a:schemeClr val="tx2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314450" lvl="2" indent="-400050"/>
            <a:endParaRPr lang="fr-FR" dirty="0" smtClean="0"/>
          </a:p>
          <a:p>
            <a:pPr marL="1257300" lvl="2" indent="-342900"/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3018725"/>
            <a:ext cx="932452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0" lvl="1" indent="-514350">
              <a:lnSpc>
                <a:spcPct val="150000"/>
              </a:lnSpc>
            </a:pPr>
            <a:r>
              <a:rPr lang="fr-FR" sz="2000" b="1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II.   Les </a:t>
            </a:r>
            <a:r>
              <a:rPr lang="fr-FR" sz="2000" b="1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règles du GRAFCET</a:t>
            </a:r>
            <a:endParaRPr lang="fr-FR" sz="2000" b="1" cap="all" dirty="0" smtClean="0">
              <a:ln w="0">
                <a:noFill/>
              </a:ln>
              <a:solidFill>
                <a:schemeClr val="tx2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314450" lvl="2" indent="-400050">
              <a:lnSpc>
                <a:spcPct val="150000"/>
              </a:lnSpc>
              <a:buFont typeface="Arial" pitchFamily="34" charset="0"/>
              <a:buChar char="•"/>
            </a:pPr>
            <a:r>
              <a:rPr lang="fr-FR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Sélections de séquences</a:t>
            </a:r>
          </a:p>
          <a:p>
            <a:pPr marL="1314450" lvl="2" indent="-400050"/>
            <a:endParaRPr lang="fr-FR" dirty="0" smtClean="0"/>
          </a:p>
          <a:p>
            <a:pPr marL="1257300" lvl="2" indent="-342900"/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fr-FR" sz="2400" b="1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I.1.	Introduction</a:t>
            </a:r>
            <a:r>
              <a:rPr lang="fr-FR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cap="all" dirty="0" smtClean="0">
                <a:ln w="0"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8" name="ZoneTexte 7"/>
          <p:cNvSpPr txBox="1"/>
          <p:nvPr/>
        </p:nvSpPr>
        <p:spPr>
          <a:xfrm>
            <a:off x="0" y="1225783"/>
            <a:ext cx="91085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Pourquoi ?</a:t>
            </a:r>
          </a:p>
          <a:p>
            <a:r>
              <a:rPr lang="fr-FR" dirty="0"/>
              <a:t>	</a:t>
            </a:r>
            <a:r>
              <a:rPr lang="fr-FR" dirty="0" smtClean="0"/>
              <a:t>Description et compréhension des cycles automatiques clairs pour les 	personnes concernés.</a:t>
            </a:r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Quoi ?</a:t>
            </a:r>
          </a:p>
          <a:p>
            <a:pPr lvl="1"/>
            <a:r>
              <a:rPr lang="fr-FR" dirty="0" smtClean="0"/>
              <a:t>	Langage graphique pour décrire , étudier, réaliser , exploiter et maintenir les 	automatismes.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Dates :</a:t>
            </a:r>
          </a:p>
          <a:p>
            <a:r>
              <a:rPr lang="fr-FR" dirty="0" smtClean="0"/>
              <a:t>	Mars 1993 : intégré dans la norme IEC1131.3 : définis 5 langages de 	programmation standard pour les automates programmables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48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Vocabulaire :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I.2.	Théorie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6477918" cy="4217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688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Règles d’évolutions :</a:t>
            </a:r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r>
              <a:rPr lang="fr-FR" sz="2000" dirty="0"/>
              <a:t>	</a:t>
            </a:r>
            <a:r>
              <a:rPr lang="fr-FR" sz="2000" dirty="0" err="1" smtClean="0"/>
              <a:t>régle</a:t>
            </a:r>
            <a:r>
              <a:rPr lang="fr-FR" sz="2000" dirty="0" smtClean="0"/>
              <a:t> 1 :  </a:t>
            </a:r>
            <a:r>
              <a:rPr lang="fr-FR" sz="2000" dirty="0" err="1" smtClean="0"/>
              <a:t>etape</a:t>
            </a:r>
            <a:r>
              <a:rPr lang="fr-FR" sz="2000" dirty="0" smtClean="0"/>
              <a:t> initiale </a:t>
            </a:r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r>
              <a:rPr lang="fr-FR" sz="2000" dirty="0" smtClean="0"/>
              <a:t>	</a:t>
            </a:r>
            <a:r>
              <a:rPr lang="fr-FR" sz="2000" dirty="0" err="1" smtClean="0"/>
              <a:t>régle</a:t>
            </a:r>
            <a:r>
              <a:rPr lang="fr-FR" sz="2000" dirty="0" smtClean="0"/>
              <a:t> 2 : transition validée ou non 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I.2.	Théorie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4355976" y="1143000"/>
            <a:ext cx="504056" cy="1187624"/>
            <a:chOff x="4355976" y="1143000"/>
            <a:chExt cx="504056" cy="1187624"/>
          </a:xfrm>
        </p:grpSpPr>
        <p:sp>
          <p:nvSpPr>
            <p:cNvPr id="6" name="Rectangle 5"/>
            <p:cNvSpPr/>
            <p:nvPr/>
          </p:nvSpPr>
          <p:spPr>
            <a:xfrm>
              <a:off x="4355976" y="1484784"/>
              <a:ext cx="504056" cy="5040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427984" y="1556792"/>
              <a:ext cx="360040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9" name="Connecteur droit 8"/>
            <p:cNvCxnSpPr>
              <a:endCxn id="6" idx="0"/>
            </p:cNvCxnSpPr>
            <p:nvPr/>
          </p:nvCxnSpPr>
          <p:spPr>
            <a:xfrm>
              <a:off x="4608004" y="1143000"/>
              <a:ext cx="0" cy="34178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/>
            <p:nvPr/>
          </p:nvCxnSpPr>
          <p:spPr>
            <a:xfrm>
              <a:off x="4605061" y="1988840"/>
              <a:ext cx="0" cy="34178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ZoneTexte 10"/>
            <p:cNvSpPr txBox="1"/>
            <p:nvPr/>
          </p:nvSpPr>
          <p:spPr>
            <a:xfrm>
              <a:off x="4427984" y="1556792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0</a:t>
              </a:r>
              <a:endParaRPr lang="fr-FR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121" y="2996952"/>
            <a:ext cx="6074445" cy="245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812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Règles d’évolutions :</a:t>
            </a:r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règle 3 :  franchissement transition chaine</a:t>
            </a:r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r>
              <a:rPr lang="fr-FR" sz="2000" dirty="0" smtClean="0"/>
              <a:t>	</a:t>
            </a:r>
          </a:p>
          <a:p>
            <a:pPr marL="36576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règle 4 : plusieurs transition simultanément franchissables sont 			simultanément franchies.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I.2.	Théorie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556" y="1628800"/>
            <a:ext cx="6385362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672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Règles d’évolutions :</a:t>
            </a:r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r>
              <a:rPr lang="fr-FR" sz="2000" dirty="0"/>
              <a:t>	</a:t>
            </a:r>
            <a:r>
              <a:rPr lang="fr-FR" sz="2000" dirty="0" err="1" smtClean="0"/>
              <a:t>régle</a:t>
            </a:r>
            <a:r>
              <a:rPr lang="fr-FR" sz="2000" dirty="0" smtClean="0"/>
              <a:t> 5 :  si dans un fonctionnement une même étape est désactivé et 		activé en même temps alors elle est activé.</a:t>
            </a:r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r>
              <a:rPr lang="fr-FR" sz="2000" dirty="0" smtClean="0"/>
              <a:t>	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I.2.	Théorie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18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7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Actions associés aux étapes : </a:t>
            </a:r>
            <a:endParaRPr lang="fr-FR" sz="2000" dirty="0"/>
          </a:p>
          <a:p>
            <a:pPr marL="36576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- action continue</a:t>
            </a:r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r>
              <a:rPr lang="fr-FR" sz="2000" dirty="0" smtClean="0"/>
              <a:t>	- action conditionnelle</a:t>
            </a:r>
          </a:p>
          <a:p>
            <a:pPr marL="36576" indent="0">
              <a:buNone/>
            </a:pPr>
            <a:r>
              <a:rPr lang="fr-FR" sz="2000" dirty="0"/>
              <a:t>	</a:t>
            </a: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r>
              <a:rPr lang="fr-FR" sz="2000" dirty="0" smtClean="0"/>
              <a:t>	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I.3.	Pratiques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28800"/>
            <a:ext cx="68865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581128"/>
            <a:ext cx="2520280" cy="148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418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7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Actions associés aux étapes : </a:t>
            </a:r>
            <a:endParaRPr lang="fr-FR" sz="2000" dirty="0"/>
          </a:p>
          <a:p>
            <a:pPr marL="36576" indent="0">
              <a:buNone/>
            </a:pPr>
            <a:r>
              <a:rPr lang="fr-FR" sz="2000" dirty="0"/>
              <a:t>	</a:t>
            </a:r>
            <a:r>
              <a:rPr lang="fr-FR" sz="2000" dirty="0" smtClean="0"/>
              <a:t>- action retardée</a:t>
            </a:r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endParaRPr lang="fr-FR" sz="2000" dirty="0" smtClean="0"/>
          </a:p>
          <a:p>
            <a:pPr marL="36576" indent="0">
              <a:buNone/>
            </a:pPr>
            <a:r>
              <a:rPr lang="fr-FR" sz="2000" dirty="0" smtClean="0"/>
              <a:t>	- action limités</a:t>
            </a:r>
          </a:p>
          <a:p>
            <a:pPr marL="36576" indent="0">
              <a:buNone/>
            </a:pPr>
            <a:r>
              <a:rPr lang="fr-FR" sz="2000" dirty="0"/>
              <a:t>	</a:t>
            </a:r>
            <a:endParaRPr lang="fr-FR" sz="2000" dirty="0" smtClean="0"/>
          </a:p>
          <a:p>
            <a:pPr marL="36576" indent="0">
              <a:buNone/>
            </a:pPr>
            <a:endParaRPr lang="fr-FR" sz="2000" dirty="0"/>
          </a:p>
          <a:p>
            <a:pPr marL="36576" indent="0">
              <a:buNone/>
            </a:pPr>
            <a:r>
              <a:rPr lang="fr-FR" sz="2000" dirty="0" smtClean="0"/>
              <a:t>	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ct val="0"/>
              </a:spcBef>
            </a:pPr>
            <a:r>
              <a:rPr lang="fr-FR" sz="2400" b="1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I.3.	Pratiques</a:t>
            </a:r>
            <a: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kern="0" cap="all" dirty="0" smtClean="0">
                <a:ln w="0">
                  <a:noFill/>
                </a:ln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kern="0" dirty="0">
              <a:solidFill>
                <a:sysClr val="windowText" lastClr="0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12775"/>
            <a:ext cx="34956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573016"/>
            <a:ext cx="2849499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540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echniq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395</TotalTime>
  <Words>126</Words>
  <Application>Microsoft Office PowerPoint</Application>
  <PresentationFormat>Affichage à l'écran (4:3)</PresentationFormat>
  <Paragraphs>128</Paragraphs>
  <Slides>13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Technique</vt:lpstr>
      <vt:lpstr>Le grafcet : Théorie et principe, règles de fonctionnement </vt:lpstr>
      <vt:lpstr>Présentation PowerPoint</vt:lpstr>
      <vt:lpstr>I.1. Introduction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Anthony</dc:creator>
  <cp:lastModifiedBy>Alexis</cp:lastModifiedBy>
  <cp:revision>88</cp:revision>
  <cp:lastPrinted>2015-05-26T19:17:48Z</cp:lastPrinted>
  <dcterms:created xsi:type="dcterms:W3CDTF">2015-05-20T14:33:43Z</dcterms:created>
  <dcterms:modified xsi:type="dcterms:W3CDTF">2015-06-09T19:42:05Z</dcterms:modified>
</cp:coreProperties>
</file>