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8" r:id="rId2"/>
    <p:sldId id="260" r:id="rId3"/>
    <p:sldId id="256" r:id="rId4"/>
    <p:sldId id="257" r:id="rId5"/>
    <p:sldId id="259" r:id="rId6"/>
    <p:sldId id="258" r:id="rId7"/>
    <p:sldId id="262" r:id="rId8"/>
    <p:sldId id="263" r:id="rId9"/>
    <p:sldId id="264" r:id="rId10"/>
    <p:sldId id="265" r:id="rId11"/>
    <p:sldId id="266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ierre" initials="P" lastIdx="1" clrIdx="0">
    <p:extLst>
      <p:ext uri="{19B8F6BF-5375-455C-9EA6-DF929625EA0E}">
        <p15:presenceInfo xmlns:p15="http://schemas.microsoft.com/office/powerpoint/2012/main" userId="Pierr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27" autoAdjust="0"/>
  </p:normalViewPr>
  <p:slideViewPr>
    <p:cSldViewPr snapToGrid="0">
      <p:cViewPr varScale="1">
        <p:scale>
          <a:sx n="71" d="100"/>
          <a:sy n="71" d="100"/>
        </p:scale>
        <p:origin x="90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C7794-1F5A-4E94-9F46-E9692960049F}" type="datetimeFigureOut">
              <a:rPr lang="fr-FR" smtClean="0"/>
              <a:t>08/06/2015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fr-FR" smtClean="0"/>
              <a:t>TPE juin 2015 TS1 FM/NL/PR</a:t>
            </a:r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D0D72-D2FE-457E-9FE0-255411FD33E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2671197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ADBF5B-4EBF-48C7-9918-B68BEBE70071}" type="datetimeFigureOut">
              <a:rPr lang="fr-FR" smtClean="0"/>
              <a:t>08/06/2015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fr-FR" smtClean="0"/>
              <a:t>TPE juin 2015 TS1 FM/NL/PR</a:t>
            </a:r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EA78BE-ECEC-4DB9-90E8-1DB77E51DCB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028739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1406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31014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Modifiez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6634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49978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423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10317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7796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27416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8198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66910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08717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31018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64773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smtClean="0"/>
              <a:t>TPE juin 2015 TS1 FM/NL/PR </a:t>
            </a:r>
            <a:endParaRPr lang="fr-FR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smtClean="0"/>
              <a:t>TPE juin 2015 TS1 FM/10NL/PR </a:t>
            </a:r>
            <a:endParaRPr lang="fr-FR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93DE8E-E586-4133-B567-F0729371A67D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29746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</a:t>
            </a:fld>
            <a:endParaRPr lang="fr-FR" dirty="0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TPE juin 2015 TS1</a:t>
            </a:r>
            <a:endParaRPr lang="fr-FR" dirty="0"/>
          </a:p>
        </p:txBody>
      </p:sp>
      <p:sp>
        <p:nvSpPr>
          <p:cNvPr id="9" name="Rectangle 8"/>
          <p:cNvSpPr/>
          <p:nvPr/>
        </p:nvSpPr>
        <p:spPr>
          <a:xfrm>
            <a:off x="3783238" y="494852"/>
            <a:ext cx="4454562" cy="1333947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sz="2400" dirty="0">
                <a:solidFill>
                  <a:srgbClr val="C00000"/>
                </a:solidFill>
              </a:rPr>
              <a:t>Projet pluritechnique </a:t>
            </a:r>
            <a:r>
              <a:rPr lang="fr-FR" sz="2400" dirty="0" smtClean="0">
                <a:solidFill>
                  <a:srgbClr val="C00000"/>
                </a:solidFill>
              </a:rPr>
              <a:t>encadré</a:t>
            </a:r>
          </a:p>
          <a:p>
            <a:pPr algn="ctr"/>
            <a:r>
              <a:rPr lang="fr-FR" sz="2400" dirty="0" smtClean="0">
                <a:solidFill>
                  <a:srgbClr val="C00000"/>
                </a:solidFill>
              </a:rPr>
              <a:t>Borne d’échange de CD</a:t>
            </a:r>
            <a:endParaRPr lang="fr-FR" sz="2400" dirty="0">
              <a:solidFill>
                <a:srgbClr val="C00000"/>
              </a:solidFill>
            </a:endParaRPr>
          </a:p>
          <a:p>
            <a:pPr algn="ctr"/>
            <a:r>
              <a:rPr lang="fr-FR" sz="2400" dirty="0" smtClean="0">
                <a:solidFill>
                  <a:srgbClr val="C00000"/>
                </a:solidFill>
              </a:rPr>
              <a:t>Lycée Thiers TS1 </a:t>
            </a:r>
            <a:endParaRPr lang="fr-FR" sz="2400" dirty="0">
              <a:solidFill>
                <a:srgbClr val="C00000"/>
              </a:solidFill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9047182" y="5131398"/>
            <a:ext cx="14219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Félix </a:t>
            </a:r>
            <a:r>
              <a:rPr lang="fr-FR" dirty="0" err="1" smtClean="0"/>
              <a:t>Monnot</a:t>
            </a:r>
            <a:endParaRPr lang="fr-FR" dirty="0" smtClean="0"/>
          </a:p>
          <a:p>
            <a:r>
              <a:rPr lang="fr-FR" dirty="0" smtClean="0"/>
              <a:t>Nino </a:t>
            </a:r>
            <a:r>
              <a:rPr lang="fr-FR" dirty="0" err="1" smtClean="0"/>
              <a:t>Latil</a:t>
            </a:r>
            <a:endParaRPr lang="fr-FR" dirty="0" smtClean="0"/>
          </a:p>
          <a:p>
            <a:r>
              <a:rPr lang="fr-FR" dirty="0" smtClean="0"/>
              <a:t>Pierre Ripoll</a:t>
            </a:r>
            <a:endParaRPr lang="fr-FR" dirty="0"/>
          </a:p>
        </p:txBody>
      </p:sp>
      <p:sp>
        <p:nvSpPr>
          <p:cNvPr id="11" name="ZoneTexte 10"/>
          <p:cNvSpPr txBox="1"/>
          <p:nvPr/>
        </p:nvSpPr>
        <p:spPr>
          <a:xfrm>
            <a:off x="2076877" y="2700169"/>
            <a:ext cx="7867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r-FR" sz="3600" dirty="0" smtClean="0">
                <a:solidFill>
                  <a:srgbClr val="C00000"/>
                </a:solidFill>
              </a:rPr>
              <a:t>Partie Electrique : Système électronique, </a:t>
            </a:r>
          </a:p>
          <a:p>
            <a:pPr algn="ctr"/>
            <a:r>
              <a:rPr lang="fr-FR" sz="3600" dirty="0" smtClean="0">
                <a:solidFill>
                  <a:srgbClr val="C00000"/>
                </a:solidFill>
              </a:rPr>
              <a:t>automatisme et </a:t>
            </a:r>
            <a:r>
              <a:rPr lang="fr-FR" sz="3600" dirty="0" err="1">
                <a:solidFill>
                  <a:srgbClr val="C00000"/>
                </a:solidFill>
              </a:rPr>
              <a:t>A</a:t>
            </a:r>
            <a:r>
              <a:rPr lang="fr-FR" sz="3600" dirty="0" err="1" smtClean="0">
                <a:solidFill>
                  <a:srgbClr val="C00000"/>
                </a:solidFill>
              </a:rPr>
              <a:t>rduino</a:t>
            </a:r>
            <a:endParaRPr lang="fr-FR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12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Connecteur droit 33"/>
          <p:cNvCxnSpPr>
            <a:stCxn id="25" idx="1"/>
          </p:cNvCxnSpPr>
          <p:nvPr/>
        </p:nvCxnSpPr>
        <p:spPr>
          <a:xfrm flipH="1">
            <a:off x="3395721" y="3413745"/>
            <a:ext cx="546882" cy="7961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ZoneTexte 35"/>
          <p:cNvSpPr txBox="1"/>
          <p:nvPr/>
        </p:nvSpPr>
        <p:spPr>
          <a:xfrm>
            <a:off x="2112616" y="4252880"/>
            <a:ext cx="24211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Capteur </a:t>
            </a:r>
            <a:r>
              <a:rPr lang="fr-FR" sz="1600" dirty="0" smtClean="0"/>
              <a:t>de </a:t>
            </a:r>
            <a:r>
              <a:rPr lang="fr-FR" sz="1600" dirty="0" smtClean="0"/>
              <a:t>d</a:t>
            </a:r>
            <a:r>
              <a:rPr lang="fr-FR" sz="1600" dirty="0" smtClean="0"/>
              <a:t>éplacement :</a:t>
            </a:r>
          </a:p>
          <a:p>
            <a:r>
              <a:rPr lang="fr-FR" sz="1600" dirty="0"/>
              <a:t>photo-électrique à fourche</a:t>
            </a:r>
          </a:p>
          <a:p>
            <a:endParaRPr lang="fr-FR" sz="1600" dirty="0"/>
          </a:p>
        </p:txBody>
      </p:sp>
      <p:cxnSp>
        <p:nvCxnSpPr>
          <p:cNvPr id="38" name="Connecteur droit 37"/>
          <p:cNvCxnSpPr>
            <a:stCxn id="44" idx="7"/>
          </p:cNvCxnSpPr>
          <p:nvPr/>
        </p:nvCxnSpPr>
        <p:spPr>
          <a:xfrm flipV="1">
            <a:off x="8387127" y="270880"/>
            <a:ext cx="941489" cy="4066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ZoneTexte 38"/>
          <p:cNvSpPr txBox="1"/>
          <p:nvPr/>
        </p:nvSpPr>
        <p:spPr>
          <a:xfrm>
            <a:off x="9328616" y="0"/>
            <a:ext cx="2467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Capteur d’initialisation :</a:t>
            </a:r>
            <a:endParaRPr lang="fr-FR" sz="1600" dirty="0"/>
          </a:p>
          <a:p>
            <a:r>
              <a:rPr lang="fr-FR" sz="1600" dirty="0" smtClean="0"/>
              <a:t>photo-électrique à fourche</a:t>
            </a:r>
            <a:endParaRPr lang="fr-FR" sz="1600" dirty="0"/>
          </a:p>
        </p:txBody>
      </p:sp>
      <p:cxnSp>
        <p:nvCxnSpPr>
          <p:cNvPr id="6" name="Connecteur droit 5"/>
          <p:cNvCxnSpPr>
            <a:endCxn id="8" idx="3"/>
          </p:cNvCxnSpPr>
          <p:nvPr/>
        </p:nvCxnSpPr>
        <p:spPr>
          <a:xfrm flipH="1" flipV="1">
            <a:off x="3280091" y="1735153"/>
            <a:ext cx="1372290" cy="835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" name="ZoneTexte 7"/>
          <p:cNvSpPr txBox="1"/>
          <p:nvPr/>
        </p:nvSpPr>
        <p:spPr>
          <a:xfrm>
            <a:off x="1929913" y="1319654"/>
            <a:ext cx="13501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Parcours de la</a:t>
            </a:r>
          </a:p>
          <a:p>
            <a:r>
              <a:rPr lang="fr-FR" sz="1600" dirty="0" smtClean="0"/>
              <a:t> plateforme</a:t>
            </a:r>
          </a:p>
          <a:p>
            <a:r>
              <a:rPr lang="fr-FR" sz="1600" dirty="0"/>
              <a:t>e</a:t>
            </a:r>
            <a:r>
              <a:rPr lang="fr-FR" sz="1600" dirty="0" smtClean="0"/>
              <a:t>t des dents</a:t>
            </a:r>
            <a:endParaRPr lang="fr-FR" sz="1600" dirty="0"/>
          </a:p>
        </p:txBody>
      </p:sp>
      <p:sp>
        <p:nvSpPr>
          <p:cNvPr id="13" name="ZoneTexte 12"/>
          <p:cNvSpPr txBox="1"/>
          <p:nvPr/>
        </p:nvSpPr>
        <p:spPr>
          <a:xfrm>
            <a:off x="10210688" y="1493896"/>
            <a:ext cx="19813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Parcours de l’élément</a:t>
            </a:r>
          </a:p>
          <a:p>
            <a:r>
              <a:rPr lang="fr-FR" sz="1600" dirty="0" smtClean="0"/>
              <a:t> initialiseur </a:t>
            </a:r>
            <a:endParaRPr lang="fr-FR" sz="1600" dirty="0"/>
          </a:p>
        </p:txBody>
      </p:sp>
      <p:cxnSp>
        <p:nvCxnSpPr>
          <p:cNvPr id="16" name="Connecteur droit 15"/>
          <p:cNvCxnSpPr/>
          <p:nvPr/>
        </p:nvCxnSpPr>
        <p:spPr>
          <a:xfrm flipV="1">
            <a:off x="7966589" y="5849641"/>
            <a:ext cx="1504819" cy="4172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oneTexte 16"/>
          <p:cNvSpPr txBox="1"/>
          <p:nvPr/>
        </p:nvSpPr>
        <p:spPr>
          <a:xfrm>
            <a:off x="9452536" y="5435906"/>
            <a:ext cx="2368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Munie de deux détecteurs</a:t>
            </a:r>
          </a:p>
          <a:p>
            <a:r>
              <a:rPr lang="fr-FR" sz="1600" dirty="0" smtClean="0"/>
              <a:t>de passage : réflecteur</a:t>
            </a:r>
          </a:p>
          <a:p>
            <a:r>
              <a:rPr lang="fr-FR" sz="1600" dirty="0" smtClean="0"/>
              <a:t>optique TCRT5000</a:t>
            </a:r>
            <a:endParaRPr lang="fr-FR" sz="1600" dirty="0"/>
          </a:p>
        </p:txBody>
      </p:sp>
      <p:sp>
        <p:nvSpPr>
          <p:cNvPr id="67" name="ZoneTexte 66"/>
          <p:cNvSpPr txBox="1"/>
          <p:nvPr/>
        </p:nvSpPr>
        <p:spPr>
          <a:xfrm>
            <a:off x="221673" y="270879"/>
            <a:ext cx="2393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</a:rPr>
              <a:t>Système étudié</a:t>
            </a:r>
            <a:endParaRPr lang="fr-FR" sz="2800" u="sng" dirty="0">
              <a:solidFill>
                <a:srgbClr val="C00000"/>
              </a:solidFill>
              <a:latin typeface="+mj-lt"/>
            </a:endParaRPr>
          </a:p>
        </p:txBody>
      </p:sp>
      <p:grpSp>
        <p:nvGrpSpPr>
          <p:cNvPr id="72" name="Groupe 71"/>
          <p:cNvGrpSpPr/>
          <p:nvPr/>
        </p:nvGrpSpPr>
        <p:grpSpPr>
          <a:xfrm>
            <a:off x="3755941" y="300558"/>
            <a:ext cx="7211284" cy="6510926"/>
            <a:chOff x="3712910" y="269390"/>
            <a:chExt cx="7211284" cy="6510926"/>
          </a:xfrm>
        </p:grpSpPr>
        <p:sp>
          <p:nvSpPr>
            <p:cNvPr id="55" name="Arc 54"/>
            <p:cNvSpPr/>
            <p:nvPr/>
          </p:nvSpPr>
          <p:spPr>
            <a:xfrm rot="12478035">
              <a:off x="4290510" y="331171"/>
              <a:ext cx="5347796" cy="5400195"/>
            </a:xfrm>
            <a:prstGeom prst="arc">
              <a:avLst>
                <a:gd name="adj1" fmla="val 19276747"/>
                <a:gd name="adj2" fmla="val 20591900"/>
              </a:avLst>
            </a:prstGeom>
            <a:ln w="38100">
              <a:solidFill>
                <a:srgbClr val="C0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9" name="Connecteur droit 8"/>
            <p:cNvCxnSpPr>
              <a:stCxn id="7" idx="2"/>
              <a:endCxn id="10" idx="0"/>
            </p:cNvCxnSpPr>
            <p:nvPr/>
          </p:nvCxnSpPr>
          <p:spPr>
            <a:xfrm>
              <a:off x="6973344" y="3300407"/>
              <a:ext cx="6927" cy="288222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" name="Rectangle 2"/>
            <p:cNvSpPr/>
            <p:nvPr/>
          </p:nvSpPr>
          <p:spPr>
            <a:xfrm>
              <a:off x="4276326" y="270879"/>
              <a:ext cx="1357746" cy="554182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A</a:t>
              </a:r>
              <a:endParaRPr lang="fr-FR" dirty="0"/>
            </a:p>
          </p:txBody>
        </p:sp>
        <p:cxnSp>
          <p:nvCxnSpPr>
            <p:cNvPr id="5" name="Connecteur droit 4"/>
            <p:cNvCxnSpPr>
              <a:stCxn id="3" idx="3"/>
            </p:cNvCxnSpPr>
            <p:nvPr/>
          </p:nvCxnSpPr>
          <p:spPr>
            <a:xfrm>
              <a:off x="5634072" y="547970"/>
              <a:ext cx="14778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Ellipse 1"/>
            <p:cNvSpPr/>
            <p:nvPr/>
          </p:nvSpPr>
          <p:spPr>
            <a:xfrm>
              <a:off x="4276326" y="381714"/>
              <a:ext cx="5403272" cy="5357091"/>
            </a:xfrm>
            <a:prstGeom prst="ellipse">
              <a:avLst/>
            </a:prstGeom>
            <a:solidFill>
              <a:srgbClr val="EAEAEA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0" name="Ellipse 39"/>
            <p:cNvSpPr/>
            <p:nvPr/>
          </p:nvSpPr>
          <p:spPr>
            <a:xfrm>
              <a:off x="4560347" y="683214"/>
              <a:ext cx="4839848" cy="4780141"/>
            </a:xfrm>
            <a:prstGeom prst="ellipse">
              <a:avLst/>
            </a:prstGeom>
            <a:solidFill>
              <a:srgbClr val="EAEAEA"/>
            </a:solidFill>
            <a:ln>
              <a:solidFill>
                <a:srgbClr val="00B050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236744" y="6182632"/>
              <a:ext cx="1487054" cy="226607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Entrée CD</a:t>
              </a:r>
              <a:endParaRPr lang="fr-FR" dirty="0"/>
            </a:p>
          </p:txBody>
        </p:sp>
        <p:grpSp>
          <p:nvGrpSpPr>
            <p:cNvPr id="24" name="Groupe 23"/>
            <p:cNvGrpSpPr/>
            <p:nvPr/>
          </p:nvGrpSpPr>
          <p:grpSpPr>
            <a:xfrm rot="16200000">
              <a:off x="3832982" y="2379528"/>
              <a:ext cx="1034473" cy="1274617"/>
              <a:chOff x="5412510" y="83127"/>
              <a:chExt cx="1034473" cy="1274617"/>
            </a:xfrm>
          </p:grpSpPr>
          <p:sp>
            <p:nvSpPr>
              <p:cNvPr id="25" name="Ellipse 24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723082" y="212436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28" name="Rectangle 27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29" name="Connecteur droit avec flèche 28"/>
              <p:cNvCxnSpPr>
                <a:stCxn id="27" idx="2"/>
              </p:cNvCxnSpPr>
              <p:nvPr/>
            </p:nvCxnSpPr>
            <p:spPr>
              <a:xfrm rot="5400000">
                <a:off x="5800148" y="651454"/>
                <a:ext cx="226291" cy="404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Connecteur droit avec flèche 29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necteur droit avec flèche 30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Groupe 42"/>
            <p:cNvGrpSpPr/>
            <p:nvPr/>
          </p:nvGrpSpPr>
          <p:grpSpPr>
            <a:xfrm rot="1451744">
              <a:off x="7303879" y="269390"/>
              <a:ext cx="1040150" cy="1274617"/>
              <a:chOff x="5412510" y="83127"/>
              <a:chExt cx="1034473" cy="1274617"/>
            </a:xfrm>
          </p:grpSpPr>
          <p:sp>
            <p:nvSpPr>
              <p:cNvPr id="44" name="Ellipse 43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5" name="Rectangle 44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46" name="Rectangle 45"/>
              <p:cNvSpPr/>
              <p:nvPr/>
            </p:nvSpPr>
            <p:spPr>
              <a:xfrm>
                <a:off x="5723082" y="212435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47" name="Rectangle 46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48" name="Connecteur droit avec flèche 47"/>
              <p:cNvCxnSpPr>
                <a:stCxn id="46" idx="2"/>
              </p:cNvCxnSpPr>
              <p:nvPr/>
            </p:nvCxnSpPr>
            <p:spPr>
              <a:xfrm flipH="1">
                <a:off x="5911274" y="540326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Connecteur droit avec flèche 48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Connecteur droit avec flèche 49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6" name="Arc 55"/>
            <p:cNvSpPr/>
            <p:nvPr/>
          </p:nvSpPr>
          <p:spPr>
            <a:xfrm rot="20313688">
              <a:off x="4713042" y="717504"/>
              <a:ext cx="4368537" cy="3945712"/>
            </a:xfrm>
            <a:prstGeom prst="arc">
              <a:avLst>
                <a:gd name="adj1" fmla="val 18206380"/>
                <a:gd name="adj2" fmla="val 20082321"/>
              </a:avLst>
            </a:prstGeom>
            <a:ln w="12700">
              <a:solidFill>
                <a:srgbClr val="00B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9684362" y="2748005"/>
              <a:ext cx="1239832" cy="3830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Lecteur CD</a:t>
              </a:r>
              <a:endParaRPr lang="fr-FR" dirty="0"/>
            </a:p>
          </p:txBody>
        </p:sp>
        <p:grpSp>
          <p:nvGrpSpPr>
            <p:cNvPr id="42" name="Groupe 41"/>
            <p:cNvGrpSpPr/>
            <p:nvPr/>
          </p:nvGrpSpPr>
          <p:grpSpPr>
            <a:xfrm>
              <a:off x="6674271" y="5807844"/>
              <a:ext cx="1049527" cy="362271"/>
              <a:chOff x="4753219" y="5807844"/>
              <a:chExt cx="1049527" cy="362271"/>
            </a:xfrm>
          </p:grpSpPr>
          <p:sp>
            <p:nvSpPr>
              <p:cNvPr id="21" name="Rectangle 20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35" name="Connecteur droit avec flèche 34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Connecteur droit avec flèche 51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7" name="Groupe 56"/>
            <p:cNvGrpSpPr/>
            <p:nvPr/>
          </p:nvGrpSpPr>
          <p:grpSpPr>
            <a:xfrm>
              <a:off x="6674271" y="6418045"/>
              <a:ext cx="1049527" cy="362271"/>
              <a:chOff x="4753219" y="5807844"/>
              <a:chExt cx="1049527" cy="362271"/>
            </a:xfrm>
          </p:grpSpPr>
          <p:sp>
            <p:nvSpPr>
              <p:cNvPr id="58" name="Rectangle 57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59" name="Rectangle 58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60" name="Connecteur droit avec flèche 59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Connecteur droit avec flèche 60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2" name="Ellipse 61"/>
            <p:cNvSpPr/>
            <p:nvPr/>
          </p:nvSpPr>
          <p:spPr>
            <a:xfrm rot="1451744">
              <a:off x="6168366" y="1998537"/>
              <a:ext cx="1632336" cy="1619300"/>
            </a:xfrm>
            <a:prstGeom prst="ellips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511525" y="2275171"/>
              <a:ext cx="923637" cy="10252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B</a:t>
              </a:r>
              <a:endParaRPr lang="fr-FR" dirty="0"/>
            </a:p>
          </p:txBody>
        </p:sp>
        <p:cxnSp>
          <p:nvCxnSpPr>
            <p:cNvPr id="64" name="Connecteur droit 63"/>
            <p:cNvCxnSpPr>
              <a:stCxn id="7" idx="2"/>
            </p:cNvCxnSpPr>
            <p:nvPr/>
          </p:nvCxnSpPr>
          <p:spPr>
            <a:xfrm flipH="1">
              <a:off x="6973343" y="3300407"/>
              <a:ext cx="1" cy="3294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Arc 68"/>
            <p:cNvSpPr/>
            <p:nvPr/>
          </p:nvSpPr>
          <p:spPr>
            <a:xfrm rot="12478035">
              <a:off x="4277190" y="317416"/>
              <a:ext cx="5347796" cy="5400195"/>
            </a:xfrm>
            <a:prstGeom prst="arc">
              <a:avLst>
                <a:gd name="adj1" fmla="val 19276747"/>
                <a:gd name="adj2" fmla="val 20591900"/>
              </a:avLst>
            </a:prstGeom>
            <a:ln w="38100">
              <a:solidFill>
                <a:srgbClr val="C0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cxnSp>
        <p:nvCxnSpPr>
          <p:cNvPr id="12" name="Connecteur droit 11"/>
          <p:cNvCxnSpPr/>
          <p:nvPr/>
        </p:nvCxnSpPr>
        <p:spPr>
          <a:xfrm flipV="1">
            <a:off x="9154972" y="1701176"/>
            <a:ext cx="1055716" cy="2839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Espace réservé du numéro de diapositive 7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2</a:t>
            </a:fld>
            <a:endParaRPr lang="fr-FR" dirty="0"/>
          </a:p>
        </p:txBody>
      </p:sp>
      <p:sp>
        <p:nvSpPr>
          <p:cNvPr id="79" name="Espace réservé de la date 7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590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oneTexte 12"/>
          <p:cNvSpPr txBox="1"/>
          <p:nvPr/>
        </p:nvSpPr>
        <p:spPr>
          <a:xfrm>
            <a:off x="7345520" y="249381"/>
            <a:ext cx="369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</a:rPr>
              <a:t>Algorithme du système</a:t>
            </a:r>
            <a:endParaRPr lang="fr-FR" sz="2800" u="sng" dirty="0">
              <a:solidFill>
                <a:srgbClr val="C00000"/>
              </a:solidFill>
              <a:latin typeface="+mj-lt"/>
            </a:endParaRPr>
          </a:p>
        </p:txBody>
      </p:sp>
      <p:grpSp>
        <p:nvGrpSpPr>
          <p:cNvPr id="73" name="Groupe 72"/>
          <p:cNvGrpSpPr/>
          <p:nvPr/>
        </p:nvGrpSpPr>
        <p:grpSpPr>
          <a:xfrm>
            <a:off x="1437347" y="249381"/>
            <a:ext cx="8506881" cy="6349033"/>
            <a:chOff x="372340" y="192532"/>
            <a:chExt cx="8506881" cy="6349033"/>
          </a:xfrm>
        </p:grpSpPr>
        <p:sp>
          <p:nvSpPr>
            <p:cNvPr id="15" name="Rectangle 14"/>
            <p:cNvSpPr/>
            <p:nvPr/>
          </p:nvSpPr>
          <p:spPr>
            <a:xfrm>
              <a:off x="372340" y="249381"/>
              <a:ext cx="2632364" cy="997527"/>
            </a:xfrm>
            <a:prstGeom prst="rect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Initialisation du système : recherche de la position initiale</a:t>
              </a:r>
              <a:endParaRPr lang="fr-FR" dirty="0"/>
            </a:p>
          </p:txBody>
        </p:sp>
        <p:sp>
          <p:nvSpPr>
            <p:cNvPr id="16" name="Losange 15"/>
            <p:cNvSpPr/>
            <p:nvPr/>
          </p:nvSpPr>
          <p:spPr>
            <a:xfrm>
              <a:off x="378691" y="1850737"/>
              <a:ext cx="2632364" cy="1034472"/>
            </a:xfrm>
            <a:prstGeom prst="diamond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Présence CD ?</a:t>
              </a:r>
              <a:endParaRPr lang="fr-FR" dirty="0"/>
            </a:p>
          </p:txBody>
        </p:sp>
        <p:sp>
          <p:nvSpPr>
            <p:cNvPr id="17" name="Rectangle à coins arrondis 16"/>
            <p:cNvSpPr/>
            <p:nvPr/>
          </p:nvSpPr>
          <p:spPr>
            <a:xfrm>
              <a:off x="378691" y="3551383"/>
              <a:ext cx="2632364" cy="1046018"/>
            </a:xfrm>
            <a:prstGeom prst="roundRect">
              <a:avLst>
                <a:gd name="adj" fmla="val 17953"/>
              </a:avLst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Suivi des ordres de la </a:t>
              </a:r>
              <a:r>
                <a:rPr lang="fr-FR" dirty="0" err="1" smtClean="0"/>
                <a:t>Raspberry</a:t>
              </a:r>
              <a:endParaRPr lang="fr-FR" dirty="0"/>
            </a:p>
          </p:txBody>
        </p:sp>
        <p:sp>
          <p:nvSpPr>
            <p:cNvPr id="18" name="Arrondir un rectangle avec un coin du même côté 17"/>
            <p:cNvSpPr/>
            <p:nvPr/>
          </p:nvSpPr>
          <p:spPr>
            <a:xfrm>
              <a:off x="378691" y="5263576"/>
              <a:ext cx="2632364" cy="1000990"/>
            </a:xfrm>
            <a:prstGeom prst="round2SameRect">
              <a:avLst>
                <a:gd name="adj1" fmla="val 0"/>
                <a:gd name="adj2" fmla="val 34141"/>
              </a:avLst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Fin du suivi</a:t>
              </a:r>
              <a:endParaRPr lang="fr-FR" dirty="0"/>
            </a:p>
          </p:txBody>
        </p:sp>
        <p:cxnSp>
          <p:nvCxnSpPr>
            <p:cNvPr id="21" name="Connecteur droit avec flèche 20"/>
            <p:cNvCxnSpPr/>
            <p:nvPr/>
          </p:nvCxnSpPr>
          <p:spPr>
            <a:xfrm>
              <a:off x="1694873" y="4597401"/>
              <a:ext cx="0" cy="666175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Connecteur droit avec flèche 22"/>
            <p:cNvCxnSpPr/>
            <p:nvPr/>
          </p:nvCxnSpPr>
          <p:spPr>
            <a:xfrm>
              <a:off x="1694873" y="2885209"/>
              <a:ext cx="0" cy="666174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Connecteur droit avec flèche 24"/>
            <p:cNvCxnSpPr>
              <a:stCxn id="15" idx="2"/>
            </p:cNvCxnSpPr>
            <p:nvPr/>
          </p:nvCxnSpPr>
          <p:spPr>
            <a:xfrm>
              <a:off x="1688522" y="1246908"/>
              <a:ext cx="0" cy="603828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5" name="Rectangle 44"/>
            <p:cNvSpPr/>
            <p:nvPr/>
          </p:nvSpPr>
          <p:spPr>
            <a:xfrm>
              <a:off x="4225607" y="4718484"/>
              <a:ext cx="2047641" cy="856096"/>
            </a:xfrm>
            <a:prstGeom prst="rect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Déplacement du CD</a:t>
              </a:r>
              <a:endParaRPr lang="fr-FR" dirty="0"/>
            </a:p>
          </p:txBody>
        </p:sp>
        <p:sp>
          <p:nvSpPr>
            <p:cNvPr id="54" name="ZoneTexte 53"/>
            <p:cNvSpPr txBox="1"/>
            <p:nvPr/>
          </p:nvSpPr>
          <p:spPr>
            <a:xfrm>
              <a:off x="3805343" y="1930454"/>
              <a:ext cx="200247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-Réflecteur </a:t>
              </a:r>
              <a:r>
                <a:rPr lang="fr-FR" dirty="0"/>
                <a:t>optique</a:t>
              </a:r>
            </a:p>
            <a:p>
              <a:endParaRPr lang="fr-FR" dirty="0"/>
            </a:p>
          </p:txBody>
        </p:sp>
        <p:sp>
          <p:nvSpPr>
            <p:cNvPr id="55" name="ZoneTexte 54"/>
            <p:cNvSpPr txBox="1"/>
            <p:nvPr/>
          </p:nvSpPr>
          <p:spPr>
            <a:xfrm>
              <a:off x="3805343" y="2326338"/>
              <a:ext cx="114396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-Moteur </a:t>
              </a:r>
              <a:r>
                <a:rPr lang="fr-FR" dirty="0"/>
                <a:t>B</a:t>
              </a:r>
            </a:p>
            <a:p>
              <a:endParaRPr lang="fr-FR" dirty="0"/>
            </a:p>
          </p:txBody>
        </p:sp>
        <p:sp>
          <p:nvSpPr>
            <p:cNvPr id="56" name="ZoneTexte 55"/>
            <p:cNvSpPr txBox="1"/>
            <p:nvPr/>
          </p:nvSpPr>
          <p:spPr>
            <a:xfrm>
              <a:off x="3019565" y="526862"/>
              <a:ext cx="2514150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dirty="0" smtClean="0"/>
                <a:t>-Capteur </a:t>
              </a:r>
              <a:r>
                <a:rPr lang="fr-FR" sz="1600" dirty="0"/>
                <a:t>d’initialisation : </a:t>
              </a:r>
              <a:endParaRPr lang="fr-FR" sz="1600" dirty="0" smtClean="0"/>
            </a:p>
            <a:p>
              <a:r>
                <a:rPr lang="fr-FR" sz="1600" dirty="0" smtClean="0"/>
                <a:t> photo-électrique </a:t>
              </a:r>
              <a:r>
                <a:rPr lang="fr-FR" sz="1600" dirty="0"/>
                <a:t>à fourche </a:t>
              </a:r>
            </a:p>
            <a:p>
              <a:endParaRPr lang="fr-FR" dirty="0"/>
            </a:p>
          </p:txBody>
        </p:sp>
        <p:sp>
          <p:nvSpPr>
            <p:cNvPr id="57" name="ZoneTexte 56"/>
            <p:cNvSpPr txBox="1"/>
            <p:nvPr/>
          </p:nvSpPr>
          <p:spPr>
            <a:xfrm>
              <a:off x="3030846" y="192532"/>
              <a:ext cx="115198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-Moteur </a:t>
              </a:r>
              <a:r>
                <a:rPr lang="fr-FR" dirty="0"/>
                <a:t>A</a:t>
              </a:r>
            </a:p>
            <a:p>
              <a:endParaRPr lang="fr-FR" dirty="0"/>
            </a:p>
          </p:txBody>
        </p:sp>
        <p:sp>
          <p:nvSpPr>
            <p:cNvPr id="58" name="ZoneTexte 57"/>
            <p:cNvSpPr txBox="1"/>
            <p:nvPr/>
          </p:nvSpPr>
          <p:spPr>
            <a:xfrm>
              <a:off x="3038860" y="3531561"/>
              <a:ext cx="2008499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-Liaison </a:t>
              </a:r>
              <a:r>
                <a:rPr lang="fr-FR" dirty="0"/>
                <a:t>série USB </a:t>
              </a:r>
              <a:endParaRPr lang="fr-FR" dirty="0" smtClean="0"/>
            </a:p>
            <a:p>
              <a:r>
                <a:rPr lang="fr-FR" dirty="0" smtClean="0"/>
                <a:t> </a:t>
              </a:r>
              <a:r>
                <a:rPr lang="fr-FR" dirty="0" err="1" smtClean="0"/>
                <a:t>Arduino-Raspberry</a:t>
              </a:r>
              <a:endParaRPr lang="fr-FR" dirty="0"/>
            </a:p>
            <a:p>
              <a:endParaRPr lang="fr-FR" dirty="0"/>
            </a:p>
          </p:txBody>
        </p:sp>
        <p:cxnSp>
          <p:nvCxnSpPr>
            <p:cNvPr id="60" name="Connecteur droit avec flèche 59"/>
            <p:cNvCxnSpPr>
              <a:endCxn id="45" idx="1"/>
            </p:cNvCxnSpPr>
            <p:nvPr/>
          </p:nvCxnSpPr>
          <p:spPr>
            <a:xfrm>
              <a:off x="2806434" y="4595710"/>
              <a:ext cx="1419173" cy="55082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4225608" y="5786584"/>
              <a:ext cx="2047641" cy="720762"/>
            </a:xfrm>
            <a:prstGeom prst="rect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Éjection du CD</a:t>
              </a:r>
              <a:endParaRPr lang="fr-FR" dirty="0"/>
            </a:p>
          </p:txBody>
        </p:sp>
        <p:cxnSp>
          <p:nvCxnSpPr>
            <p:cNvPr id="62" name="Connecteur droit avec flèche 61"/>
            <p:cNvCxnSpPr>
              <a:endCxn id="61" idx="1"/>
            </p:cNvCxnSpPr>
            <p:nvPr/>
          </p:nvCxnSpPr>
          <p:spPr>
            <a:xfrm>
              <a:off x="2506532" y="4597401"/>
              <a:ext cx="1719076" cy="15495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ZoneTexte 70"/>
            <p:cNvSpPr txBox="1"/>
            <p:nvPr/>
          </p:nvSpPr>
          <p:spPr>
            <a:xfrm>
              <a:off x="6411558" y="4718484"/>
              <a:ext cx="2467663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-Moteur A</a:t>
              </a:r>
            </a:p>
            <a:p>
              <a:r>
                <a:rPr lang="fr-FR" sz="1600" dirty="0" smtClean="0"/>
                <a:t>-Capteur de déplacement : </a:t>
              </a:r>
            </a:p>
            <a:p>
              <a:r>
                <a:rPr lang="fr-FR" sz="1600" dirty="0"/>
                <a:t> </a:t>
              </a:r>
              <a:r>
                <a:rPr lang="fr-FR" sz="1600" dirty="0" smtClean="0"/>
                <a:t>photo-électrique à fourche</a:t>
              </a:r>
              <a:endParaRPr lang="fr-FR" sz="1600" dirty="0"/>
            </a:p>
          </p:txBody>
        </p:sp>
        <p:sp>
          <p:nvSpPr>
            <p:cNvPr id="72" name="ZoneTexte 71"/>
            <p:cNvSpPr txBox="1"/>
            <p:nvPr/>
          </p:nvSpPr>
          <p:spPr>
            <a:xfrm>
              <a:off x="6411558" y="5895234"/>
              <a:ext cx="200247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dirty="0" smtClean="0"/>
                <a:t>-Moteur B </a:t>
              </a:r>
            </a:p>
            <a:p>
              <a:r>
                <a:rPr lang="fr-FR" dirty="0" smtClean="0"/>
                <a:t>-Réflecteur optique</a:t>
              </a:r>
              <a:endParaRPr lang="fr-FR" dirty="0"/>
            </a:p>
          </p:txBody>
        </p:sp>
      </p:grpSp>
      <p:sp>
        <p:nvSpPr>
          <p:cNvPr id="76" name="Espace réservé du numéro de diapositive 7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3</a:t>
            </a:fld>
            <a:endParaRPr lang="fr-FR" dirty="0"/>
          </a:p>
        </p:txBody>
      </p:sp>
      <p:sp>
        <p:nvSpPr>
          <p:cNvPr id="77" name="Espace réservé de la date 76"/>
          <p:cNvSpPr>
            <a:spLocks noGrp="1"/>
          </p:cNvSpPr>
          <p:nvPr>
            <p:ph type="dt" sz="half" idx="10"/>
          </p:nvPr>
        </p:nvSpPr>
        <p:spPr>
          <a:xfrm>
            <a:off x="828339" y="6504864"/>
            <a:ext cx="2743200" cy="365125"/>
          </a:xfrm>
        </p:spPr>
        <p:txBody>
          <a:bodyPr/>
          <a:lstStyle/>
          <a:p>
            <a:r>
              <a:rPr lang="fr-FR" dirty="0" smtClean="0"/>
              <a:t>TPE juin 2015 TS1 FM/NL/PR </a:t>
            </a:r>
            <a:endParaRPr lang="fr-FR" dirty="0"/>
          </a:p>
        </p:txBody>
      </p:sp>
      <p:cxnSp>
        <p:nvCxnSpPr>
          <p:cNvPr id="81" name="Connecteur en angle 80"/>
          <p:cNvCxnSpPr>
            <a:stCxn id="16" idx="3"/>
          </p:cNvCxnSpPr>
          <p:nvPr/>
        </p:nvCxnSpPr>
        <p:spPr>
          <a:xfrm flipH="1" flipV="1">
            <a:off x="2766230" y="1547205"/>
            <a:ext cx="1309832" cy="877617"/>
          </a:xfrm>
          <a:prstGeom prst="bentConnector3">
            <a:avLst>
              <a:gd name="adj1" fmla="val -17453"/>
            </a:avLst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ZoneTexte 82"/>
          <p:cNvSpPr txBox="1"/>
          <p:nvPr/>
        </p:nvSpPr>
        <p:spPr>
          <a:xfrm>
            <a:off x="3787094" y="2042117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Non</a:t>
            </a:r>
            <a:endParaRPr lang="fr-FR" sz="1600" dirty="0"/>
          </a:p>
        </p:txBody>
      </p:sp>
      <p:sp>
        <p:nvSpPr>
          <p:cNvPr id="84" name="ZoneTexte 83"/>
          <p:cNvSpPr txBox="1"/>
          <p:nvPr/>
        </p:nvSpPr>
        <p:spPr>
          <a:xfrm>
            <a:off x="2772581" y="2864506"/>
            <a:ext cx="4748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smtClean="0"/>
              <a:t>Oui</a:t>
            </a:r>
            <a:endParaRPr lang="fr-FR" sz="1600" dirty="0"/>
          </a:p>
        </p:txBody>
      </p:sp>
      <p:cxnSp>
        <p:nvCxnSpPr>
          <p:cNvPr id="86" name="Connecteur en angle 85"/>
          <p:cNvCxnSpPr>
            <a:stCxn id="18" idx="1"/>
          </p:cNvCxnSpPr>
          <p:nvPr/>
        </p:nvCxnSpPr>
        <p:spPr>
          <a:xfrm rot="5400000" flipH="1" flipV="1">
            <a:off x="379125" y="3927960"/>
            <a:ext cx="4774210" cy="12700"/>
          </a:xfrm>
          <a:prstGeom prst="bentConnector5">
            <a:avLst>
              <a:gd name="adj1" fmla="val -4788"/>
              <a:gd name="adj2" fmla="val -15975402"/>
              <a:gd name="adj3" fmla="val 99915"/>
            </a:avLst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77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oneTexte 17"/>
          <p:cNvSpPr txBox="1"/>
          <p:nvPr/>
        </p:nvSpPr>
        <p:spPr>
          <a:xfrm>
            <a:off x="4163162" y="234175"/>
            <a:ext cx="4812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L’initialisation du système</a:t>
            </a:r>
            <a:endParaRPr lang="fr-FR" sz="2800" u="sng" dirty="0">
              <a:solidFill>
                <a:srgbClr val="C00000"/>
              </a:solidFill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VID_20150606_114530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81" end="2805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5825" y="1087636"/>
            <a:ext cx="10258425" cy="5770364"/>
          </a:xfrm>
          <a:prstGeom prst="rect">
            <a:avLst/>
          </a:prstGeom>
        </p:spPr>
      </p:pic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4</a:t>
            </a:fld>
            <a:endParaRPr lang="fr-FR" dirty="0"/>
          </a:p>
        </p:txBody>
      </p:sp>
      <p:sp>
        <p:nvSpPr>
          <p:cNvPr id="6" name="Espace réservé de la dat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6256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" name="Groupe 132"/>
          <p:cNvGrpSpPr/>
          <p:nvPr/>
        </p:nvGrpSpPr>
        <p:grpSpPr>
          <a:xfrm>
            <a:off x="4765966" y="186263"/>
            <a:ext cx="7211285" cy="6510926"/>
            <a:chOff x="1791857" y="269390"/>
            <a:chExt cx="7211285" cy="6510926"/>
          </a:xfrm>
        </p:grpSpPr>
        <p:cxnSp>
          <p:nvCxnSpPr>
            <p:cNvPr id="134" name="Connecteur droit 133"/>
            <p:cNvCxnSpPr>
              <a:stCxn id="147" idx="2"/>
              <a:endCxn id="139" idx="0"/>
            </p:cNvCxnSpPr>
            <p:nvPr/>
          </p:nvCxnSpPr>
          <p:spPr>
            <a:xfrm>
              <a:off x="5052292" y="3300407"/>
              <a:ext cx="6927" cy="288222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5" name="Rectangle 134"/>
            <p:cNvSpPr/>
            <p:nvPr/>
          </p:nvSpPr>
          <p:spPr>
            <a:xfrm>
              <a:off x="2355274" y="270879"/>
              <a:ext cx="1357746" cy="554182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A</a:t>
              </a:r>
              <a:endParaRPr lang="fr-FR" dirty="0"/>
            </a:p>
          </p:txBody>
        </p:sp>
        <p:cxnSp>
          <p:nvCxnSpPr>
            <p:cNvPr id="136" name="Connecteur droit 135"/>
            <p:cNvCxnSpPr>
              <a:stCxn id="135" idx="3"/>
            </p:cNvCxnSpPr>
            <p:nvPr/>
          </p:nvCxnSpPr>
          <p:spPr>
            <a:xfrm>
              <a:off x="3713020" y="547970"/>
              <a:ext cx="14778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7" name="Ellipse 136"/>
            <p:cNvSpPr/>
            <p:nvPr/>
          </p:nvSpPr>
          <p:spPr>
            <a:xfrm>
              <a:off x="2355274" y="381714"/>
              <a:ext cx="5403272" cy="5357091"/>
            </a:xfrm>
            <a:prstGeom prst="ellipse">
              <a:avLst/>
            </a:prstGeom>
            <a:solidFill>
              <a:srgbClr val="EAEAEA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38" name="Ellipse 137"/>
            <p:cNvSpPr/>
            <p:nvPr/>
          </p:nvSpPr>
          <p:spPr>
            <a:xfrm>
              <a:off x="2639295" y="683214"/>
              <a:ext cx="4839848" cy="4780141"/>
            </a:xfrm>
            <a:prstGeom prst="ellipse">
              <a:avLst/>
            </a:prstGeom>
            <a:solidFill>
              <a:srgbClr val="EAEAEA"/>
            </a:solidFill>
            <a:ln>
              <a:solidFill>
                <a:srgbClr val="00B050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4315692" y="6182632"/>
              <a:ext cx="1487054" cy="226607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Entrée CD</a:t>
              </a:r>
              <a:endParaRPr lang="fr-FR" dirty="0"/>
            </a:p>
          </p:txBody>
        </p:sp>
        <p:grpSp>
          <p:nvGrpSpPr>
            <p:cNvPr id="140" name="Groupe 139"/>
            <p:cNvGrpSpPr/>
            <p:nvPr/>
          </p:nvGrpSpPr>
          <p:grpSpPr>
            <a:xfrm rot="16200000">
              <a:off x="1911929" y="2379527"/>
              <a:ext cx="1034473" cy="1274617"/>
              <a:chOff x="5412510" y="83127"/>
              <a:chExt cx="1034473" cy="1274617"/>
            </a:xfrm>
          </p:grpSpPr>
          <p:sp>
            <p:nvSpPr>
              <p:cNvPr id="164" name="Ellipse 163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65" name="Rectangle 164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66" name="Rectangle 165"/>
              <p:cNvSpPr/>
              <p:nvPr/>
            </p:nvSpPr>
            <p:spPr>
              <a:xfrm>
                <a:off x="5723082" y="212436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167" name="Rectangle 166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168" name="Connecteur droit avec flèche 167"/>
              <p:cNvCxnSpPr>
                <a:stCxn id="166" idx="2"/>
              </p:cNvCxnSpPr>
              <p:nvPr/>
            </p:nvCxnSpPr>
            <p:spPr>
              <a:xfrm rot="5400000">
                <a:off x="5800148" y="651454"/>
                <a:ext cx="226291" cy="404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Connecteur droit avec flèche 168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Connecteur droit avec flèche 169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1" name="Groupe 140"/>
            <p:cNvGrpSpPr/>
            <p:nvPr/>
          </p:nvGrpSpPr>
          <p:grpSpPr>
            <a:xfrm rot="1451744">
              <a:off x="5382827" y="269390"/>
              <a:ext cx="1040150" cy="1274617"/>
              <a:chOff x="5412510" y="83127"/>
              <a:chExt cx="1034473" cy="1274617"/>
            </a:xfrm>
          </p:grpSpPr>
          <p:sp>
            <p:nvSpPr>
              <p:cNvPr id="157" name="Ellipse 156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8" name="Rectangle 157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159" name="Rectangle 158"/>
              <p:cNvSpPr/>
              <p:nvPr/>
            </p:nvSpPr>
            <p:spPr>
              <a:xfrm>
                <a:off x="5723082" y="212435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160" name="Rectangle 159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161" name="Connecteur droit avec flèche 160"/>
              <p:cNvCxnSpPr>
                <a:stCxn id="159" idx="2"/>
              </p:cNvCxnSpPr>
              <p:nvPr/>
            </p:nvCxnSpPr>
            <p:spPr>
              <a:xfrm flipH="1">
                <a:off x="5911274" y="540326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Connecteur droit avec flèche 161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Connecteur droit avec flèche 162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2" name="Arc 141"/>
            <p:cNvSpPr/>
            <p:nvPr/>
          </p:nvSpPr>
          <p:spPr>
            <a:xfrm rot="20313688">
              <a:off x="2791990" y="717504"/>
              <a:ext cx="4368537" cy="3945712"/>
            </a:xfrm>
            <a:prstGeom prst="arc">
              <a:avLst>
                <a:gd name="adj1" fmla="val 18206380"/>
                <a:gd name="adj2" fmla="val 20082321"/>
              </a:avLst>
            </a:prstGeom>
            <a:ln w="12700">
              <a:solidFill>
                <a:srgbClr val="00B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7763310" y="2748005"/>
              <a:ext cx="1239832" cy="3830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Lecteur CD</a:t>
              </a:r>
              <a:endParaRPr lang="fr-FR" dirty="0"/>
            </a:p>
          </p:txBody>
        </p:sp>
        <p:grpSp>
          <p:nvGrpSpPr>
            <p:cNvPr id="144" name="Groupe 143"/>
            <p:cNvGrpSpPr/>
            <p:nvPr/>
          </p:nvGrpSpPr>
          <p:grpSpPr>
            <a:xfrm>
              <a:off x="4753219" y="5807844"/>
              <a:ext cx="1049527" cy="362271"/>
              <a:chOff x="4753219" y="5807844"/>
              <a:chExt cx="1049527" cy="362271"/>
            </a:xfrm>
          </p:grpSpPr>
          <p:sp>
            <p:nvSpPr>
              <p:cNvPr id="153" name="Rectangle 152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154" name="Rectangle 153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155" name="Connecteur droit avec flèche 154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Connecteur droit avec flèche 155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5" name="Groupe 144"/>
            <p:cNvGrpSpPr/>
            <p:nvPr/>
          </p:nvGrpSpPr>
          <p:grpSpPr>
            <a:xfrm>
              <a:off x="4753219" y="6418045"/>
              <a:ext cx="1049527" cy="362271"/>
              <a:chOff x="4753219" y="5807844"/>
              <a:chExt cx="1049527" cy="362271"/>
            </a:xfrm>
          </p:grpSpPr>
          <p:sp>
            <p:nvSpPr>
              <p:cNvPr id="149" name="Rectangle 148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150" name="Rectangle 149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151" name="Connecteur droit avec flèche 150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Connecteur droit avec flèche 151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6" name="Ellipse 145"/>
            <p:cNvSpPr/>
            <p:nvPr/>
          </p:nvSpPr>
          <p:spPr>
            <a:xfrm rot="1451744">
              <a:off x="4247314" y="1998537"/>
              <a:ext cx="1632336" cy="1619300"/>
            </a:xfrm>
            <a:prstGeom prst="ellips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4590473" y="2275171"/>
              <a:ext cx="923637" cy="10252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B</a:t>
              </a:r>
              <a:endParaRPr lang="fr-FR" dirty="0"/>
            </a:p>
          </p:txBody>
        </p:sp>
        <p:cxnSp>
          <p:nvCxnSpPr>
            <p:cNvPr id="148" name="Connecteur droit 147"/>
            <p:cNvCxnSpPr>
              <a:stCxn id="147" idx="2"/>
            </p:cNvCxnSpPr>
            <p:nvPr/>
          </p:nvCxnSpPr>
          <p:spPr>
            <a:xfrm flipH="1">
              <a:off x="5052291" y="3300407"/>
              <a:ext cx="1" cy="3294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1" name="Flèche droite 170"/>
          <p:cNvSpPr/>
          <p:nvPr/>
        </p:nvSpPr>
        <p:spPr>
          <a:xfrm rot="3614390">
            <a:off x="9813939" y="1310806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2" name="Flèche droite 171"/>
          <p:cNvSpPr/>
          <p:nvPr/>
        </p:nvSpPr>
        <p:spPr>
          <a:xfrm rot="8199284">
            <a:off x="9414322" y="4404113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3" name="Flèche droite 172"/>
          <p:cNvSpPr/>
          <p:nvPr/>
        </p:nvSpPr>
        <p:spPr>
          <a:xfrm rot="13726764">
            <a:off x="5673090" y="4431824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4" name="ZoneTexte 173"/>
          <p:cNvSpPr txBox="1"/>
          <p:nvPr/>
        </p:nvSpPr>
        <p:spPr>
          <a:xfrm>
            <a:off x="630346" y="1232237"/>
            <a:ext cx="29892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ère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étape :</a:t>
            </a:r>
            <a:endParaRPr lang="fr-FR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fr-FR" dirty="0"/>
          </a:p>
          <a:p>
            <a:r>
              <a:rPr lang="fr-FR" dirty="0" smtClean="0"/>
              <a:t>-sens horaire (Moteur A)</a:t>
            </a:r>
          </a:p>
          <a:p>
            <a:endParaRPr lang="fr-FR" dirty="0" smtClean="0"/>
          </a:p>
          <a:p>
            <a:r>
              <a:rPr lang="fr-FR" dirty="0" smtClean="0"/>
              <a:t>-vitesse maximale (Moteur A)</a:t>
            </a:r>
          </a:p>
        </p:txBody>
      </p:sp>
      <p:sp>
        <p:nvSpPr>
          <p:cNvPr id="176" name="Rectangle 175"/>
          <p:cNvSpPr/>
          <p:nvPr/>
        </p:nvSpPr>
        <p:spPr>
          <a:xfrm rot="18960337">
            <a:off x="6034681" y="1343116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178" name="Connecteur droit avec flèche 177"/>
          <p:cNvCxnSpPr>
            <a:stCxn id="176" idx="3"/>
          </p:cNvCxnSpPr>
          <p:nvPr/>
        </p:nvCxnSpPr>
        <p:spPr>
          <a:xfrm flipV="1">
            <a:off x="6358791" y="1040068"/>
            <a:ext cx="261084" cy="23977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Connecteur droit 179"/>
          <p:cNvCxnSpPr/>
          <p:nvPr/>
        </p:nvCxnSpPr>
        <p:spPr>
          <a:xfrm flipH="1" flipV="1">
            <a:off x="4765966" y="1231168"/>
            <a:ext cx="1274616" cy="1796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ZoneTexte 180"/>
          <p:cNvSpPr txBox="1"/>
          <p:nvPr/>
        </p:nvSpPr>
        <p:spPr>
          <a:xfrm>
            <a:off x="3879240" y="969558"/>
            <a:ext cx="952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dirty="0" smtClean="0"/>
              <a:t>Élément </a:t>
            </a:r>
          </a:p>
          <a:p>
            <a:r>
              <a:rPr lang="fr-FR" sz="1400" dirty="0" smtClean="0"/>
              <a:t>initialiseur</a:t>
            </a:r>
            <a:endParaRPr lang="fr-FR" sz="1400" dirty="0"/>
          </a:p>
        </p:txBody>
      </p:sp>
      <p:sp>
        <p:nvSpPr>
          <p:cNvPr id="182" name="Arc 181"/>
          <p:cNvSpPr/>
          <p:nvPr/>
        </p:nvSpPr>
        <p:spPr>
          <a:xfrm rot="12478035">
            <a:off x="5352502" y="232106"/>
            <a:ext cx="5347796" cy="5400195"/>
          </a:xfrm>
          <a:prstGeom prst="arc">
            <a:avLst>
              <a:gd name="adj1" fmla="val 19276747"/>
              <a:gd name="adj2" fmla="val 20591900"/>
            </a:avLst>
          </a:prstGeom>
          <a:ln w="38100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6" name="Espace réservé du numéro de diapositive 18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5</a:t>
            </a:fld>
            <a:endParaRPr lang="fr-FR" dirty="0"/>
          </a:p>
        </p:txBody>
      </p:sp>
      <p:sp>
        <p:nvSpPr>
          <p:cNvPr id="187" name="Espace réservé de la date 18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8315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e 40"/>
          <p:cNvGrpSpPr/>
          <p:nvPr/>
        </p:nvGrpSpPr>
        <p:grpSpPr>
          <a:xfrm>
            <a:off x="4765966" y="186263"/>
            <a:ext cx="7211285" cy="6510926"/>
            <a:chOff x="1791857" y="269390"/>
            <a:chExt cx="7211285" cy="6510926"/>
          </a:xfrm>
        </p:grpSpPr>
        <p:cxnSp>
          <p:nvCxnSpPr>
            <p:cNvPr id="42" name="Connecteur droit 41"/>
            <p:cNvCxnSpPr>
              <a:stCxn id="55" idx="2"/>
              <a:endCxn id="47" idx="0"/>
            </p:cNvCxnSpPr>
            <p:nvPr/>
          </p:nvCxnSpPr>
          <p:spPr>
            <a:xfrm>
              <a:off x="5052292" y="3300407"/>
              <a:ext cx="6927" cy="288222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Rectangle 42"/>
            <p:cNvSpPr/>
            <p:nvPr/>
          </p:nvSpPr>
          <p:spPr>
            <a:xfrm>
              <a:off x="2355274" y="270879"/>
              <a:ext cx="1357746" cy="554182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A</a:t>
              </a:r>
              <a:endParaRPr lang="fr-FR" dirty="0"/>
            </a:p>
          </p:txBody>
        </p:sp>
        <p:cxnSp>
          <p:nvCxnSpPr>
            <p:cNvPr id="44" name="Connecteur droit 43"/>
            <p:cNvCxnSpPr>
              <a:stCxn id="43" idx="3"/>
            </p:cNvCxnSpPr>
            <p:nvPr/>
          </p:nvCxnSpPr>
          <p:spPr>
            <a:xfrm>
              <a:off x="3713020" y="547970"/>
              <a:ext cx="14778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Ellipse 44"/>
            <p:cNvSpPr/>
            <p:nvPr/>
          </p:nvSpPr>
          <p:spPr>
            <a:xfrm>
              <a:off x="2355274" y="381714"/>
              <a:ext cx="5403272" cy="5357091"/>
            </a:xfrm>
            <a:prstGeom prst="ellipse">
              <a:avLst/>
            </a:prstGeom>
            <a:solidFill>
              <a:srgbClr val="EAEAEA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6" name="Ellipse 45"/>
            <p:cNvSpPr/>
            <p:nvPr/>
          </p:nvSpPr>
          <p:spPr>
            <a:xfrm>
              <a:off x="2639295" y="683214"/>
              <a:ext cx="4839848" cy="4780141"/>
            </a:xfrm>
            <a:prstGeom prst="ellipse">
              <a:avLst/>
            </a:prstGeom>
            <a:solidFill>
              <a:srgbClr val="EAEAEA"/>
            </a:solidFill>
            <a:ln>
              <a:solidFill>
                <a:srgbClr val="00B050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4315692" y="6182632"/>
              <a:ext cx="1487054" cy="226607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Entrée CD</a:t>
              </a:r>
              <a:endParaRPr lang="fr-FR" dirty="0"/>
            </a:p>
          </p:txBody>
        </p:sp>
        <p:grpSp>
          <p:nvGrpSpPr>
            <p:cNvPr id="48" name="Groupe 47"/>
            <p:cNvGrpSpPr/>
            <p:nvPr/>
          </p:nvGrpSpPr>
          <p:grpSpPr>
            <a:xfrm rot="16200000">
              <a:off x="1911929" y="2379527"/>
              <a:ext cx="1034473" cy="1274617"/>
              <a:chOff x="5412510" y="83127"/>
              <a:chExt cx="1034473" cy="1274617"/>
            </a:xfrm>
          </p:grpSpPr>
          <p:sp>
            <p:nvSpPr>
              <p:cNvPr id="72" name="Ellipse 71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3" name="Rectangle 72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4" name="Rectangle 73"/>
              <p:cNvSpPr/>
              <p:nvPr/>
            </p:nvSpPr>
            <p:spPr>
              <a:xfrm>
                <a:off x="5723082" y="212436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75" name="Rectangle 74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76" name="Connecteur droit avec flèche 75"/>
              <p:cNvCxnSpPr>
                <a:stCxn id="74" idx="2"/>
              </p:cNvCxnSpPr>
              <p:nvPr/>
            </p:nvCxnSpPr>
            <p:spPr>
              <a:xfrm rot="5400000">
                <a:off x="5800148" y="651454"/>
                <a:ext cx="226291" cy="404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Connecteur droit avec flèche 76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Connecteur droit avec flèche 77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Groupe 48"/>
            <p:cNvGrpSpPr/>
            <p:nvPr/>
          </p:nvGrpSpPr>
          <p:grpSpPr>
            <a:xfrm rot="1451744">
              <a:off x="5382827" y="269390"/>
              <a:ext cx="1040150" cy="1274617"/>
              <a:chOff x="5412510" y="83127"/>
              <a:chExt cx="1034473" cy="1274617"/>
            </a:xfrm>
          </p:grpSpPr>
          <p:sp>
            <p:nvSpPr>
              <p:cNvPr id="65" name="Ellipse 64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6" name="Rectangle 65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7" name="Rectangle 66"/>
              <p:cNvSpPr/>
              <p:nvPr/>
            </p:nvSpPr>
            <p:spPr>
              <a:xfrm>
                <a:off x="5723082" y="212435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68" name="Rectangle 67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69" name="Connecteur droit avec flèche 68"/>
              <p:cNvCxnSpPr>
                <a:stCxn id="67" idx="2"/>
              </p:cNvCxnSpPr>
              <p:nvPr/>
            </p:nvCxnSpPr>
            <p:spPr>
              <a:xfrm rot="20148256" flipH="1">
                <a:off x="5894155" y="544885"/>
                <a:ext cx="41018" cy="8859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Connecteur droit avec flèche 69"/>
              <p:cNvCxnSpPr/>
              <p:nvPr/>
            </p:nvCxnSpPr>
            <p:spPr>
              <a:xfrm rot="20148256" flipH="1">
                <a:off x="5984931" y="543289"/>
                <a:ext cx="44901" cy="90525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Connecteur droit avec flèche 70"/>
              <p:cNvCxnSpPr/>
              <p:nvPr/>
            </p:nvCxnSpPr>
            <p:spPr>
              <a:xfrm rot="20148256" flipH="1">
                <a:off x="5806271" y="542664"/>
                <a:ext cx="42708" cy="9442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Arc 49"/>
            <p:cNvSpPr/>
            <p:nvPr/>
          </p:nvSpPr>
          <p:spPr>
            <a:xfrm rot="20313688">
              <a:off x="2791990" y="717504"/>
              <a:ext cx="4368537" cy="3945712"/>
            </a:xfrm>
            <a:prstGeom prst="arc">
              <a:avLst>
                <a:gd name="adj1" fmla="val 18206380"/>
                <a:gd name="adj2" fmla="val 20082321"/>
              </a:avLst>
            </a:prstGeom>
            <a:ln w="12700">
              <a:solidFill>
                <a:srgbClr val="00B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7763310" y="2748005"/>
              <a:ext cx="1239832" cy="3830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Lecteur CD</a:t>
              </a:r>
              <a:endParaRPr lang="fr-FR" dirty="0"/>
            </a:p>
          </p:txBody>
        </p:sp>
        <p:grpSp>
          <p:nvGrpSpPr>
            <p:cNvPr id="52" name="Groupe 51"/>
            <p:cNvGrpSpPr/>
            <p:nvPr/>
          </p:nvGrpSpPr>
          <p:grpSpPr>
            <a:xfrm>
              <a:off x="4753219" y="5807844"/>
              <a:ext cx="1049527" cy="362271"/>
              <a:chOff x="4753219" y="5807844"/>
              <a:chExt cx="1049527" cy="362271"/>
            </a:xfrm>
          </p:grpSpPr>
          <p:sp>
            <p:nvSpPr>
              <p:cNvPr id="61" name="Rectangle 60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62" name="Rectangle 61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63" name="Connecteur droit avec flèche 62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Connecteur droit avec flèche 63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e 52"/>
            <p:cNvGrpSpPr/>
            <p:nvPr/>
          </p:nvGrpSpPr>
          <p:grpSpPr>
            <a:xfrm>
              <a:off x="4753219" y="6418045"/>
              <a:ext cx="1049527" cy="362271"/>
              <a:chOff x="4753219" y="5807844"/>
              <a:chExt cx="1049527" cy="362271"/>
            </a:xfrm>
          </p:grpSpPr>
          <p:sp>
            <p:nvSpPr>
              <p:cNvPr id="57" name="Rectangle 56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58" name="Rectangle 57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59" name="Connecteur droit avec flèche 58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Connecteur droit avec flèche 59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Ellipse 53"/>
            <p:cNvSpPr/>
            <p:nvPr/>
          </p:nvSpPr>
          <p:spPr>
            <a:xfrm rot="1451744">
              <a:off x="4247314" y="1998537"/>
              <a:ext cx="1632336" cy="1619300"/>
            </a:xfrm>
            <a:prstGeom prst="ellips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590473" y="2275171"/>
              <a:ext cx="923637" cy="10252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B</a:t>
              </a:r>
              <a:endParaRPr lang="fr-FR" dirty="0"/>
            </a:p>
          </p:txBody>
        </p:sp>
        <p:cxnSp>
          <p:nvCxnSpPr>
            <p:cNvPr id="56" name="Connecteur droit 55"/>
            <p:cNvCxnSpPr>
              <a:stCxn id="55" idx="2"/>
            </p:cNvCxnSpPr>
            <p:nvPr/>
          </p:nvCxnSpPr>
          <p:spPr>
            <a:xfrm flipH="1">
              <a:off x="5052291" y="3300407"/>
              <a:ext cx="1" cy="3294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lèche droite 78"/>
          <p:cNvSpPr/>
          <p:nvPr/>
        </p:nvSpPr>
        <p:spPr>
          <a:xfrm rot="3614390">
            <a:off x="9813939" y="1310806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0" name="Flèche droite 79"/>
          <p:cNvSpPr/>
          <p:nvPr/>
        </p:nvSpPr>
        <p:spPr>
          <a:xfrm rot="8199284">
            <a:off x="9414322" y="4404113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1" name="Flèche droite 80"/>
          <p:cNvSpPr/>
          <p:nvPr/>
        </p:nvSpPr>
        <p:spPr>
          <a:xfrm rot="13726764">
            <a:off x="5673090" y="4431824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 rot="1405817">
            <a:off x="8695877" y="704618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7" name="ZoneTexte 86"/>
          <p:cNvSpPr txBox="1"/>
          <p:nvPr/>
        </p:nvSpPr>
        <p:spPr>
          <a:xfrm>
            <a:off x="469316" y="1402013"/>
            <a:ext cx="32654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ème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étape :</a:t>
            </a:r>
          </a:p>
          <a:p>
            <a:endParaRPr lang="fr-FR" dirty="0"/>
          </a:p>
          <a:p>
            <a:r>
              <a:rPr lang="fr-FR" dirty="0" smtClean="0"/>
              <a:t>-l’élément initialiseur</a:t>
            </a:r>
          </a:p>
          <a:p>
            <a:r>
              <a:rPr lang="fr-FR" dirty="0"/>
              <a:t> </a:t>
            </a:r>
            <a:r>
              <a:rPr lang="fr-FR" dirty="0" smtClean="0"/>
              <a:t>passe entre les branches</a:t>
            </a:r>
          </a:p>
          <a:p>
            <a:r>
              <a:rPr lang="fr-FR" dirty="0" smtClean="0"/>
              <a:t>du capteur fourche</a:t>
            </a:r>
          </a:p>
          <a:p>
            <a:endParaRPr lang="fr-FR" dirty="0" smtClean="0"/>
          </a:p>
          <a:p>
            <a:r>
              <a:rPr lang="fr-FR" dirty="0" smtClean="0"/>
              <a:t>-variation aux bornes </a:t>
            </a:r>
            <a:br>
              <a:rPr lang="fr-FR" dirty="0" smtClean="0"/>
            </a:br>
            <a:r>
              <a:rPr lang="fr-FR" dirty="0" smtClean="0"/>
              <a:t> du collecteur du phototransistor</a:t>
            </a:r>
            <a:endParaRPr lang="fr-FR" dirty="0"/>
          </a:p>
        </p:txBody>
      </p:sp>
      <p:sp>
        <p:nvSpPr>
          <p:cNvPr id="89" name="Rectangle 88"/>
          <p:cNvSpPr/>
          <p:nvPr/>
        </p:nvSpPr>
        <p:spPr>
          <a:xfrm>
            <a:off x="2677277" y="2056739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90" name="Connecteur droit avec flèche 89"/>
          <p:cNvCxnSpPr>
            <a:stCxn id="85" idx="3"/>
            <a:endCxn id="50" idx="2"/>
          </p:cNvCxnSpPr>
          <p:nvPr/>
        </p:nvCxnSpPr>
        <p:spPr>
          <a:xfrm>
            <a:off x="9057336" y="847225"/>
            <a:ext cx="360187" cy="20129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Arc 94"/>
          <p:cNvSpPr/>
          <p:nvPr/>
        </p:nvSpPr>
        <p:spPr>
          <a:xfrm rot="12478035">
            <a:off x="5352502" y="232106"/>
            <a:ext cx="5347796" cy="5400195"/>
          </a:xfrm>
          <a:prstGeom prst="arc">
            <a:avLst>
              <a:gd name="adj1" fmla="val 19276747"/>
              <a:gd name="adj2" fmla="val 20591900"/>
            </a:avLst>
          </a:prstGeom>
          <a:ln w="38100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8" name="Espace réservé du numéro de diapositive 9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6</a:t>
            </a:fld>
            <a:endParaRPr lang="fr-FR" dirty="0"/>
          </a:p>
        </p:txBody>
      </p:sp>
      <p:sp>
        <p:nvSpPr>
          <p:cNvPr id="99" name="Espace réservé de la date 9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0923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e 40"/>
          <p:cNvGrpSpPr/>
          <p:nvPr/>
        </p:nvGrpSpPr>
        <p:grpSpPr>
          <a:xfrm>
            <a:off x="4765966" y="186263"/>
            <a:ext cx="7211285" cy="6510926"/>
            <a:chOff x="1791857" y="269390"/>
            <a:chExt cx="7211285" cy="6510926"/>
          </a:xfrm>
        </p:grpSpPr>
        <p:cxnSp>
          <p:nvCxnSpPr>
            <p:cNvPr id="42" name="Connecteur droit 41"/>
            <p:cNvCxnSpPr>
              <a:stCxn id="55" idx="2"/>
              <a:endCxn id="47" idx="0"/>
            </p:cNvCxnSpPr>
            <p:nvPr/>
          </p:nvCxnSpPr>
          <p:spPr>
            <a:xfrm>
              <a:off x="5052292" y="3300407"/>
              <a:ext cx="6927" cy="288222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Rectangle 42"/>
            <p:cNvSpPr/>
            <p:nvPr/>
          </p:nvSpPr>
          <p:spPr>
            <a:xfrm>
              <a:off x="2355274" y="270879"/>
              <a:ext cx="1357746" cy="554182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A</a:t>
              </a:r>
              <a:endParaRPr lang="fr-FR" dirty="0"/>
            </a:p>
          </p:txBody>
        </p:sp>
        <p:cxnSp>
          <p:nvCxnSpPr>
            <p:cNvPr id="44" name="Connecteur droit 43"/>
            <p:cNvCxnSpPr>
              <a:stCxn id="43" idx="3"/>
            </p:cNvCxnSpPr>
            <p:nvPr/>
          </p:nvCxnSpPr>
          <p:spPr>
            <a:xfrm>
              <a:off x="3713020" y="547970"/>
              <a:ext cx="14778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Ellipse 44"/>
            <p:cNvSpPr/>
            <p:nvPr/>
          </p:nvSpPr>
          <p:spPr>
            <a:xfrm>
              <a:off x="2355274" y="381714"/>
              <a:ext cx="5403272" cy="5357091"/>
            </a:xfrm>
            <a:prstGeom prst="ellipse">
              <a:avLst/>
            </a:prstGeom>
            <a:solidFill>
              <a:srgbClr val="EAEAEA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6" name="Ellipse 45"/>
            <p:cNvSpPr/>
            <p:nvPr/>
          </p:nvSpPr>
          <p:spPr>
            <a:xfrm>
              <a:off x="2639295" y="683214"/>
              <a:ext cx="4839848" cy="4780141"/>
            </a:xfrm>
            <a:prstGeom prst="ellipse">
              <a:avLst/>
            </a:prstGeom>
            <a:solidFill>
              <a:srgbClr val="EAEAEA"/>
            </a:solidFill>
            <a:ln>
              <a:solidFill>
                <a:srgbClr val="00B050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4315692" y="6182632"/>
              <a:ext cx="1487054" cy="226607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Entrée CD</a:t>
              </a:r>
              <a:endParaRPr lang="fr-FR" dirty="0"/>
            </a:p>
          </p:txBody>
        </p:sp>
        <p:grpSp>
          <p:nvGrpSpPr>
            <p:cNvPr id="48" name="Groupe 47"/>
            <p:cNvGrpSpPr/>
            <p:nvPr/>
          </p:nvGrpSpPr>
          <p:grpSpPr>
            <a:xfrm rot="16200000">
              <a:off x="1911929" y="2379527"/>
              <a:ext cx="1034473" cy="1274617"/>
              <a:chOff x="5412510" y="83127"/>
              <a:chExt cx="1034473" cy="1274617"/>
            </a:xfrm>
          </p:grpSpPr>
          <p:sp>
            <p:nvSpPr>
              <p:cNvPr id="72" name="Ellipse 71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3" name="Rectangle 72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4" name="Rectangle 73"/>
              <p:cNvSpPr/>
              <p:nvPr/>
            </p:nvSpPr>
            <p:spPr>
              <a:xfrm>
                <a:off x="5723082" y="212436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75" name="Rectangle 74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76" name="Connecteur droit avec flèche 75"/>
              <p:cNvCxnSpPr>
                <a:stCxn id="74" idx="2"/>
              </p:cNvCxnSpPr>
              <p:nvPr/>
            </p:nvCxnSpPr>
            <p:spPr>
              <a:xfrm rot="5400000">
                <a:off x="5800148" y="651454"/>
                <a:ext cx="226291" cy="404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Connecteur droit avec flèche 76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Connecteur droit avec flèche 77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Groupe 48"/>
            <p:cNvGrpSpPr/>
            <p:nvPr/>
          </p:nvGrpSpPr>
          <p:grpSpPr>
            <a:xfrm rot="1451744">
              <a:off x="5382827" y="269390"/>
              <a:ext cx="1040150" cy="1274617"/>
              <a:chOff x="5412510" y="83127"/>
              <a:chExt cx="1034473" cy="1274617"/>
            </a:xfrm>
          </p:grpSpPr>
          <p:sp>
            <p:nvSpPr>
              <p:cNvPr id="65" name="Ellipse 64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6" name="Rectangle 65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7" name="Rectangle 66"/>
              <p:cNvSpPr/>
              <p:nvPr/>
            </p:nvSpPr>
            <p:spPr>
              <a:xfrm>
                <a:off x="5723082" y="212435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68" name="Rectangle 67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69" name="Connecteur droit avec flèche 68"/>
              <p:cNvCxnSpPr>
                <a:stCxn id="67" idx="2"/>
                <a:endCxn id="68" idx="0"/>
              </p:cNvCxnSpPr>
              <p:nvPr/>
            </p:nvCxnSpPr>
            <p:spPr>
              <a:xfrm rot="20148256" flipH="1">
                <a:off x="5869194" y="550265"/>
                <a:ext cx="92241" cy="206414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Connecteur droit avec flèche 69"/>
              <p:cNvCxnSpPr/>
              <p:nvPr/>
            </p:nvCxnSpPr>
            <p:spPr>
              <a:xfrm rot="20148256" flipH="1">
                <a:off x="5987983" y="539530"/>
                <a:ext cx="100567" cy="211424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Connecteur droit avec flèche 70"/>
              <p:cNvCxnSpPr/>
              <p:nvPr/>
            </p:nvCxnSpPr>
            <p:spPr>
              <a:xfrm rot="20148256" flipH="1">
                <a:off x="5751143" y="545724"/>
                <a:ext cx="95818" cy="21959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Arc 49"/>
            <p:cNvSpPr/>
            <p:nvPr/>
          </p:nvSpPr>
          <p:spPr>
            <a:xfrm rot="20313688">
              <a:off x="2791990" y="717504"/>
              <a:ext cx="4368537" cy="3945712"/>
            </a:xfrm>
            <a:prstGeom prst="arc">
              <a:avLst>
                <a:gd name="adj1" fmla="val 18206380"/>
                <a:gd name="adj2" fmla="val 20082321"/>
              </a:avLst>
            </a:prstGeom>
            <a:ln w="12700">
              <a:solidFill>
                <a:srgbClr val="00B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7763310" y="2748005"/>
              <a:ext cx="1239832" cy="3830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Lecteur CD</a:t>
              </a:r>
              <a:endParaRPr lang="fr-FR" dirty="0"/>
            </a:p>
          </p:txBody>
        </p:sp>
        <p:grpSp>
          <p:nvGrpSpPr>
            <p:cNvPr id="52" name="Groupe 51"/>
            <p:cNvGrpSpPr/>
            <p:nvPr/>
          </p:nvGrpSpPr>
          <p:grpSpPr>
            <a:xfrm>
              <a:off x="4753219" y="5807844"/>
              <a:ext cx="1049527" cy="362271"/>
              <a:chOff x="4753219" y="5807844"/>
              <a:chExt cx="1049527" cy="362271"/>
            </a:xfrm>
          </p:grpSpPr>
          <p:sp>
            <p:nvSpPr>
              <p:cNvPr id="61" name="Rectangle 60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62" name="Rectangle 61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63" name="Connecteur droit avec flèche 62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Connecteur droit avec flèche 63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e 52"/>
            <p:cNvGrpSpPr/>
            <p:nvPr/>
          </p:nvGrpSpPr>
          <p:grpSpPr>
            <a:xfrm>
              <a:off x="4753219" y="6418045"/>
              <a:ext cx="1049527" cy="362271"/>
              <a:chOff x="4753219" y="5807844"/>
              <a:chExt cx="1049527" cy="362271"/>
            </a:xfrm>
          </p:grpSpPr>
          <p:sp>
            <p:nvSpPr>
              <p:cNvPr id="57" name="Rectangle 56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58" name="Rectangle 57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59" name="Connecteur droit avec flèche 58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Connecteur droit avec flèche 59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Ellipse 53"/>
            <p:cNvSpPr/>
            <p:nvPr/>
          </p:nvSpPr>
          <p:spPr>
            <a:xfrm rot="1451744">
              <a:off x="4247314" y="1998537"/>
              <a:ext cx="1632336" cy="1619300"/>
            </a:xfrm>
            <a:prstGeom prst="ellips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590473" y="2275171"/>
              <a:ext cx="923637" cy="10252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B</a:t>
              </a:r>
              <a:endParaRPr lang="fr-FR" dirty="0"/>
            </a:p>
          </p:txBody>
        </p:sp>
        <p:cxnSp>
          <p:nvCxnSpPr>
            <p:cNvPr id="56" name="Connecteur droit 55"/>
            <p:cNvCxnSpPr>
              <a:stCxn id="55" idx="2"/>
            </p:cNvCxnSpPr>
            <p:nvPr/>
          </p:nvCxnSpPr>
          <p:spPr>
            <a:xfrm flipH="1">
              <a:off x="5052291" y="3300407"/>
              <a:ext cx="1" cy="3294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lèche droite 78"/>
          <p:cNvSpPr/>
          <p:nvPr/>
        </p:nvSpPr>
        <p:spPr>
          <a:xfrm rot="14375229">
            <a:off x="9813939" y="1310806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0" name="Flèche droite 79"/>
          <p:cNvSpPr/>
          <p:nvPr/>
        </p:nvSpPr>
        <p:spPr>
          <a:xfrm rot="18915554">
            <a:off x="9414322" y="4404113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1" name="Flèche droite 80"/>
          <p:cNvSpPr/>
          <p:nvPr/>
        </p:nvSpPr>
        <p:spPr>
          <a:xfrm rot="2807205">
            <a:off x="5673090" y="4431824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 rot="2570544">
            <a:off x="9557341" y="1230268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7" name="ZoneTexte 86"/>
          <p:cNvSpPr txBox="1"/>
          <p:nvPr/>
        </p:nvSpPr>
        <p:spPr>
          <a:xfrm>
            <a:off x="346935" y="2063118"/>
            <a:ext cx="33661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3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ème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étape :</a:t>
            </a:r>
          </a:p>
          <a:p>
            <a:endParaRPr lang="fr-FR" dirty="0"/>
          </a:p>
          <a:p>
            <a:r>
              <a:rPr lang="fr-FR" dirty="0" smtClean="0"/>
              <a:t>-sens trigonométrique (Moteur A)</a:t>
            </a:r>
          </a:p>
          <a:p>
            <a:endParaRPr lang="fr-FR" dirty="0" smtClean="0"/>
          </a:p>
          <a:p>
            <a:r>
              <a:rPr lang="fr-FR" dirty="0" smtClean="0"/>
              <a:t>-vitesse réduite (Moteur A)</a:t>
            </a:r>
            <a:endParaRPr lang="fr-FR" dirty="0"/>
          </a:p>
        </p:txBody>
      </p:sp>
      <p:cxnSp>
        <p:nvCxnSpPr>
          <p:cNvPr id="82" name="Connecteur droit avec flèche 81"/>
          <p:cNvCxnSpPr>
            <a:stCxn id="85" idx="1"/>
          </p:cNvCxnSpPr>
          <p:nvPr/>
        </p:nvCxnSpPr>
        <p:spPr>
          <a:xfrm flipH="1" flipV="1">
            <a:off x="9242374" y="905417"/>
            <a:ext cx="365254" cy="2643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Arc 82"/>
          <p:cNvSpPr/>
          <p:nvPr/>
        </p:nvSpPr>
        <p:spPr>
          <a:xfrm rot="12478035">
            <a:off x="5352502" y="232106"/>
            <a:ext cx="5347796" cy="5400195"/>
          </a:xfrm>
          <a:prstGeom prst="arc">
            <a:avLst>
              <a:gd name="adj1" fmla="val 19276747"/>
              <a:gd name="adj2" fmla="val 20591900"/>
            </a:avLst>
          </a:prstGeom>
          <a:ln w="38100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7</a:t>
            </a:fld>
            <a:endParaRPr lang="fr-FR" dirty="0"/>
          </a:p>
        </p:txBody>
      </p:sp>
      <p:sp>
        <p:nvSpPr>
          <p:cNvPr id="16" name="Espace réservé de la date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9075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e 40"/>
          <p:cNvGrpSpPr/>
          <p:nvPr/>
        </p:nvGrpSpPr>
        <p:grpSpPr>
          <a:xfrm>
            <a:off x="4765966" y="186263"/>
            <a:ext cx="7211285" cy="6510926"/>
            <a:chOff x="1791857" y="269390"/>
            <a:chExt cx="7211285" cy="6510926"/>
          </a:xfrm>
        </p:grpSpPr>
        <p:cxnSp>
          <p:nvCxnSpPr>
            <p:cNvPr id="42" name="Connecteur droit 41"/>
            <p:cNvCxnSpPr>
              <a:stCxn id="55" idx="2"/>
              <a:endCxn id="47" idx="0"/>
            </p:cNvCxnSpPr>
            <p:nvPr/>
          </p:nvCxnSpPr>
          <p:spPr>
            <a:xfrm>
              <a:off x="5052292" y="3300407"/>
              <a:ext cx="6927" cy="288222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Rectangle 42"/>
            <p:cNvSpPr/>
            <p:nvPr/>
          </p:nvSpPr>
          <p:spPr>
            <a:xfrm>
              <a:off x="2355274" y="270879"/>
              <a:ext cx="1357746" cy="554182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A</a:t>
              </a:r>
              <a:endParaRPr lang="fr-FR" dirty="0"/>
            </a:p>
          </p:txBody>
        </p:sp>
        <p:cxnSp>
          <p:nvCxnSpPr>
            <p:cNvPr id="44" name="Connecteur droit 43"/>
            <p:cNvCxnSpPr>
              <a:stCxn id="43" idx="3"/>
            </p:cNvCxnSpPr>
            <p:nvPr/>
          </p:nvCxnSpPr>
          <p:spPr>
            <a:xfrm>
              <a:off x="3713020" y="547970"/>
              <a:ext cx="14778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Ellipse 44"/>
            <p:cNvSpPr/>
            <p:nvPr/>
          </p:nvSpPr>
          <p:spPr>
            <a:xfrm>
              <a:off x="2355274" y="381714"/>
              <a:ext cx="5403272" cy="5357091"/>
            </a:xfrm>
            <a:prstGeom prst="ellipse">
              <a:avLst/>
            </a:prstGeom>
            <a:solidFill>
              <a:srgbClr val="EAEAEA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6" name="Ellipse 45"/>
            <p:cNvSpPr/>
            <p:nvPr/>
          </p:nvSpPr>
          <p:spPr>
            <a:xfrm>
              <a:off x="2639295" y="683214"/>
              <a:ext cx="4839848" cy="4780141"/>
            </a:xfrm>
            <a:prstGeom prst="ellipse">
              <a:avLst/>
            </a:prstGeom>
            <a:solidFill>
              <a:srgbClr val="EAEAEA"/>
            </a:solidFill>
            <a:ln>
              <a:solidFill>
                <a:srgbClr val="00B050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4315692" y="6182632"/>
              <a:ext cx="1487054" cy="226607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Entrée CD</a:t>
              </a:r>
              <a:endParaRPr lang="fr-FR" dirty="0"/>
            </a:p>
          </p:txBody>
        </p:sp>
        <p:grpSp>
          <p:nvGrpSpPr>
            <p:cNvPr id="48" name="Groupe 47"/>
            <p:cNvGrpSpPr/>
            <p:nvPr/>
          </p:nvGrpSpPr>
          <p:grpSpPr>
            <a:xfrm rot="16200000">
              <a:off x="1911929" y="2379527"/>
              <a:ext cx="1034473" cy="1274617"/>
              <a:chOff x="5412510" y="83127"/>
              <a:chExt cx="1034473" cy="1274617"/>
            </a:xfrm>
          </p:grpSpPr>
          <p:sp>
            <p:nvSpPr>
              <p:cNvPr id="72" name="Ellipse 71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3" name="Rectangle 72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74" name="Rectangle 73"/>
              <p:cNvSpPr/>
              <p:nvPr/>
            </p:nvSpPr>
            <p:spPr>
              <a:xfrm>
                <a:off x="5723082" y="212436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75" name="Rectangle 74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76" name="Connecteur droit avec flèche 75"/>
              <p:cNvCxnSpPr>
                <a:stCxn id="74" idx="2"/>
              </p:cNvCxnSpPr>
              <p:nvPr/>
            </p:nvCxnSpPr>
            <p:spPr>
              <a:xfrm rot="5400000">
                <a:off x="5800148" y="651454"/>
                <a:ext cx="226291" cy="404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Connecteur droit avec flèche 76"/>
              <p:cNvCxnSpPr/>
              <p:nvPr/>
            </p:nvCxnSpPr>
            <p:spPr>
              <a:xfrm flipH="1">
                <a:off x="6005370" y="538014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Connecteur droit avec flèche 77"/>
              <p:cNvCxnSpPr/>
              <p:nvPr/>
            </p:nvCxnSpPr>
            <p:spPr>
              <a:xfrm flipH="1">
                <a:off x="5823818" y="538012"/>
                <a:ext cx="4040" cy="2262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Groupe 48"/>
            <p:cNvGrpSpPr/>
            <p:nvPr/>
          </p:nvGrpSpPr>
          <p:grpSpPr>
            <a:xfrm rot="1451744">
              <a:off x="5382827" y="269390"/>
              <a:ext cx="1040150" cy="1274617"/>
              <a:chOff x="5412510" y="83127"/>
              <a:chExt cx="1034473" cy="1274617"/>
            </a:xfrm>
          </p:grpSpPr>
          <p:sp>
            <p:nvSpPr>
              <p:cNvPr id="65" name="Ellipse 64"/>
              <p:cNvSpPr/>
              <p:nvPr/>
            </p:nvSpPr>
            <p:spPr>
              <a:xfrm>
                <a:off x="5412510" y="83127"/>
                <a:ext cx="1034473" cy="1274617"/>
              </a:xfrm>
              <a:prstGeom prst="ellipse">
                <a:avLst/>
              </a:prstGeom>
              <a:ln>
                <a:solidFill>
                  <a:schemeClr val="tx1"/>
                </a:solidFill>
                <a:prstDash val="lgDashDot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6" name="Rectangle 65"/>
              <p:cNvSpPr/>
              <p:nvPr/>
            </p:nvSpPr>
            <p:spPr>
              <a:xfrm>
                <a:off x="5723082" y="540326"/>
                <a:ext cx="384464" cy="33712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sp>
            <p:nvSpPr>
              <p:cNvPr id="67" name="Rectangle 66"/>
              <p:cNvSpPr/>
              <p:nvPr/>
            </p:nvSpPr>
            <p:spPr>
              <a:xfrm>
                <a:off x="5723082" y="212435"/>
                <a:ext cx="384464" cy="327891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800" dirty="0" smtClean="0"/>
                  <a:t>LED</a:t>
                </a:r>
                <a:endParaRPr lang="fr-FR" sz="800" dirty="0"/>
              </a:p>
            </p:txBody>
          </p:sp>
          <p:sp>
            <p:nvSpPr>
              <p:cNvPr id="68" name="Rectangle 67"/>
              <p:cNvSpPr/>
              <p:nvPr/>
            </p:nvSpPr>
            <p:spPr>
              <a:xfrm>
                <a:off x="5723082" y="766619"/>
                <a:ext cx="384464" cy="517237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700" dirty="0" smtClean="0"/>
                  <a:t>Phototransistor</a:t>
                </a:r>
                <a:endParaRPr lang="fr-FR" sz="700" dirty="0"/>
              </a:p>
            </p:txBody>
          </p:sp>
          <p:cxnSp>
            <p:nvCxnSpPr>
              <p:cNvPr id="69" name="Connecteur droit avec flèche 68"/>
              <p:cNvCxnSpPr>
                <a:stCxn id="67" idx="2"/>
                <a:endCxn id="85" idx="0"/>
              </p:cNvCxnSpPr>
              <p:nvPr/>
            </p:nvCxnSpPr>
            <p:spPr>
              <a:xfrm rot="20148256" flipH="1">
                <a:off x="5900675" y="543480"/>
                <a:ext cx="32406" cy="80191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Connecteur droit avec flèche 69"/>
              <p:cNvCxnSpPr/>
              <p:nvPr/>
            </p:nvCxnSpPr>
            <p:spPr>
              <a:xfrm rot="20148256" flipH="1">
                <a:off x="6005763" y="537317"/>
                <a:ext cx="47124" cy="8158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Connecteur droit avec flèche 70"/>
              <p:cNvCxnSpPr/>
              <p:nvPr/>
            </p:nvCxnSpPr>
            <p:spPr>
              <a:xfrm rot="20148256" flipH="1">
                <a:off x="5782155" y="539040"/>
                <a:ext cx="34306" cy="83193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Arc 49"/>
            <p:cNvSpPr/>
            <p:nvPr/>
          </p:nvSpPr>
          <p:spPr>
            <a:xfrm rot="20313688">
              <a:off x="2791990" y="717504"/>
              <a:ext cx="4368537" cy="3945712"/>
            </a:xfrm>
            <a:prstGeom prst="arc">
              <a:avLst>
                <a:gd name="adj1" fmla="val 18206380"/>
                <a:gd name="adj2" fmla="val 20082321"/>
              </a:avLst>
            </a:prstGeom>
            <a:ln w="12700">
              <a:solidFill>
                <a:srgbClr val="00B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7763310" y="2748005"/>
              <a:ext cx="1239832" cy="38300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Lecteur CD</a:t>
              </a:r>
              <a:endParaRPr lang="fr-FR" dirty="0"/>
            </a:p>
          </p:txBody>
        </p:sp>
        <p:grpSp>
          <p:nvGrpSpPr>
            <p:cNvPr id="52" name="Groupe 51"/>
            <p:cNvGrpSpPr/>
            <p:nvPr/>
          </p:nvGrpSpPr>
          <p:grpSpPr>
            <a:xfrm>
              <a:off x="4753219" y="5807844"/>
              <a:ext cx="1049527" cy="362271"/>
              <a:chOff x="4753219" y="5807844"/>
              <a:chExt cx="1049527" cy="362271"/>
            </a:xfrm>
          </p:grpSpPr>
          <p:sp>
            <p:nvSpPr>
              <p:cNvPr id="61" name="Rectangle 60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62" name="Rectangle 61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63" name="Connecteur droit avec flèche 62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Connecteur droit avec flèche 63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e 52"/>
            <p:cNvGrpSpPr/>
            <p:nvPr/>
          </p:nvGrpSpPr>
          <p:grpSpPr>
            <a:xfrm>
              <a:off x="4753219" y="6418045"/>
              <a:ext cx="1049527" cy="362271"/>
              <a:chOff x="4753219" y="5807844"/>
              <a:chExt cx="1049527" cy="362271"/>
            </a:xfrm>
          </p:grpSpPr>
          <p:sp>
            <p:nvSpPr>
              <p:cNvPr id="57" name="Rectangle 56"/>
              <p:cNvSpPr/>
              <p:nvPr/>
            </p:nvSpPr>
            <p:spPr>
              <a:xfrm>
                <a:off x="5372100" y="5807844"/>
                <a:ext cx="430646" cy="182444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600" dirty="0" smtClean="0"/>
                  <a:t>Photo</a:t>
                </a:r>
              </a:p>
              <a:p>
                <a:pPr algn="ctr"/>
                <a:r>
                  <a:rPr lang="fr-FR" sz="500" dirty="0" smtClean="0"/>
                  <a:t>transistor</a:t>
                </a:r>
                <a:endParaRPr lang="fr-FR" sz="500" dirty="0"/>
              </a:p>
            </p:txBody>
          </p:sp>
          <p:sp>
            <p:nvSpPr>
              <p:cNvPr id="58" name="Rectangle 57"/>
              <p:cNvSpPr/>
              <p:nvPr/>
            </p:nvSpPr>
            <p:spPr>
              <a:xfrm>
                <a:off x="5372100" y="5985483"/>
                <a:ext cx="430646" cy="184632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fr-FR" sz="1050" dirty="0" smtClean="0"/>
                  <a:t>LED</a:t>
                </a:r>
                <a:endParaRPr lang="fr-FR" sz="1050" dirty="0"/>
              </a:p>
            </p:txBody>
          </p:sp>
          <p:cxnSp>
            <p:nvCxnSpPr>
              <p:cNvPr id="59" name="Connecteur droit avec flèche 58"/>
              <p:cNvCxnSpPr/>
              <p:nvPr/>
            </p:nvCxnSpPr>
            <p:spPr>
              <a:xfrm flipH="1">
                <a:off x="4753219" y="6046049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Connecteur droit avec flèche 59"/>
              <p:cNvCxnSpPr/>
              <p:nvPr/>
            </p:nvCxnSpPr>
            <p:spPr>
              <a:xfrm flipH="1">
                <a:off x="4753219" y="6132686"/>
                <a:ext cx="612000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prstDash val="dash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Ellipse 53"/>
            <p:cNvSpPr/>
            <p:nvPr/>
          </p:nvSpPr>
          <p:spPr>
            <a:xfrm rot="1451744">
              <a:off x="4247314" y="1998537"/>
              <a:ext cx="1632336" cy="1619300"/>
            </a:xfrm>
            <a:prstGeom prst="ellips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590473" y="2275171"/>
              <a:ext cx="923637" cy="10252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fr-FR" dirty="0" smtClean="0"/>
                <a:t>Moteur B</a:t>
              </a:r>
              <a:endParaRPr lang="fr-FR" dirty="0"/>
            </a:p>
          </p:txBody>
        </p:sp>
        <p:cxnSp>
          <p:nvCxnSpPr>
            <p:cNvPr id="56" name="Connecteur droit 55"/>
            <p:cNvCxnSpPr>
              <a:stCxn id="55" idx="2"/>
            </p:cNvCxnSpPr>
            <p:nvPr/>
          </p:nvCxnSpPr>
          <p:spPr>
            <a:xfrm flipH="1">
              <a:off x="5052291" y="3300407"/>
              <a:ext cx="1" cy="3294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lèche droite 78"/>
          <p:cNvSpPr/>
          <p:nvPr/>
        </p:nvSpPr>
        <p:spPr>
          <a:xfrm rot="14375229">
            <a:off x="9813939" y="1310806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0" name="Flèche droite 79"/>
          <p:cNvSpPr/>
          <p:nvPr/>
        </p:nvSpPr>
        <p:spPr>
          <a:xfrm rot="18915554">
            <a:off x="9414322" y="4404113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1" name="Flèche droite 80"/>
          <p:cNvSpPr/>
          <p:nvPr/>
        </p:nvSpPr>
        <p:spPr>
          <a:xfrm rot="2807205">
            <a:off x="5673090" y="4431824"/>
            <a:ext cx="1016898" cy="835937"/>
          </a:xfrm>
          <a:prstGeom prst="rightArrow">
            <a:avLst>
              <a:gd name="adj1" fmla="val 52718"/>
              <a:gd name="adj2" fmla="val 63875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5" name="Rectangle 84"/>
          <p:cNvSpPr/>
          <p:nvPr/>
        </p:nvSpPr>
        <p:spPr>
          <a:xfrm rot="1391024">
            <a:off x="8689874" y="728064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7" name="ZoneTexte 86"/>
          <p:cNvSpPr txBox="1"/>
          <p:nvPr/>
        </p:nvSpPr>
        <p:spPr>
          <a:xfrm>
            <a:off x="346935" y="2063118"/>
            <a:ext cx="326858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4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ème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étape :</a:t>
            </a:r>
          </a:p>
          <a:p>
            <a:endParaRPr lang="fr-FR" dirty="0"/>
          </a:p>
          <a:p>
            <a:r>
              <a:rPr lang="fr-FR" dirty="0" smtClean="0"/>
              <a:t>-</a:t>
            </a:r>
            <a:r>
              <a:rPr lang="fr-FR" dirty="0"/>
              <a:t>l’élément initialiseur</a:t>
            </a:r>
          </a:p>
          <a:p>
            <a:r>
              <a:rPr lang="fr-FR" dirty="0"/>
              <a:t> </a:t>
            </a:r>
            <a:r>
              <a:rPr lang="fr-FR" dirty="0" smtClean="0"/>
              <a:t>se stabilise entre </a:t>
            </a:r>
            <a:r>
              <a:rPr lang="fr-FR" dirty="0"/>
              <a:t>les branches</a:t>
            </a:r>
          </a:p>
          <a:p>
            <a:r>
              <a:rPr lang="fr-FR" dirty="0"/>
              <a:t>du capteur </a:t>
            </a:r>
            <a:r>
              <a:rPr lang="fr-FR" dirty="0" smtClean="0"/>
              <a:t>fourche</a:t>
            </a:r>
          </a:p>
          <a:p>
            <a:endParaRPr lang="fr-FR" dirty="0"/>
          </a:p>
          <a:p>
            <a:r>
              <a:rPr lang="fr-FR" dirty="0" smtClean="0"/>
              <a:t>-position 1 en face de l’entrée CD</a:t>
            </a:r>
            <a:endParaRPr lang="fr-FR" dirty="0"/>
          </a:p>
          <a:p>
            <a:endParaRPr lang="fr-FR" dirty="0" smtClean="0"/>
          </a:p>
          <a:p>
            <a:r>
              <a:rPr lang="fr-FR" dirty="0" smtClean="0"/>
              <a:t>-moteur A coupé</a:t>
            </a:r>
            <a:endParaRPr lang="fr-FR" dirty="0"/>
          </a:p>
        </p:txBody>
      </p:sp>
      <p:sp>
        <p:nvSpPr>
          <p:cNvPr id="83" name="Arc 82"/>
          <p:cNvSpPr/>
          <p:nvPr/>
        </p:nvSpPr>
        <p:spPr>
          <a:xfrm rot="12478035">
            <a:off x="5352502" y="232106"/>
            <a:ext cx="5347796" cy="5400195"/>
          </a:xfrm>
          <a:prstGeom prst="arc">
            <a:avLst>
              <a:gd name="adj1" fmla="val 19276747"/>
              <a:gd name="adj2" fmla="val 20591900"/>
            </a:avLst>
          </a:prstGeom>
          <a:ln w="38100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4" name="Rectangle 83"/>
          <p:cNvSpPr/>
          <p:nvPr/>
        </p:nvSpPr>
        <p:spPr>
          <a:xfrm>
            <a:off x="2546249" y="2755909"/>
            <a:ext cx="377002" cy="135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8</a:t>
            </a:fld>
            <a:endParaRPr lang="fr-FR" dirty="0"/>
          </a:p>
        </p:txBody>
      </p:sp>
      <p:sp>
        <p:nvSpPr>
          <p:cNvPr id="13" name="Espace réservé de la date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4960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oneTexte 17"/>
          <p:cNvSpPr txBox="1"/>
          <p:nvPr/>
        </p:nvSpPr>
        <p:spPr>
          <a:xfrm>
            <a:off x="4163162" y="234175"/>
            <a:ext cx="4812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Détection de l’</a:t>
            </a:r>
            <a:r>
              <a:rPr lang="fr-FR" sz="2800" u="sng" dirty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e</a:t>
            </a:r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ntrée du CD</a:t>
            </a:r>
            <a:endParaRPr lang="fr-FR" sz="2800" u="sng" dirty="0">
              <a:solidFill>
                <a:srgbClr val="C00000"/>
              </a:solidFill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VID_20150606_114530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499" end="2480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5825" y="1087636"/>
            <a:ext cx="10258425" cy="5770364"/>
          </a:xfrm>
          <a:prstGeom prst="rect">
            <a:avLst/>
          </a:prstGeom>
        </p:spPr>
      </p:pic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9</a:t>
            </a:fld>
            <a:endParaRPr lang="fr-FR" dirty="0"/>
          </a:p>
        </p:txBody>
      </p:sp>
      <p:sp>
        <p:nvSpPr>
          <p:cNvPr id="6" name="Espace réservé de la dat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85378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ZoneTexte 75"/>
          <p:cNvSpPr txBox="1"/>
          <p:nvPr/>
        </p:nvSpPr>
        <p:spPr>
          <a:xfrm>
            <a:off x="630346" y="1232237"/>
            <a:ext cx="308821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ère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étape :</a:t>
            </a:r>
            <a:endParaRPr lang="fr-FR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fr-FR" dirty="0" smtClean="0"/>
          </a:p>
          <a:p>
            <a:r>
              <a:rPr lang="fr-FR" dirty="0" smtClean="0"/>
              <a:t>-variation de la tension</a:t>
            </a:r>
          </a:p>
          <a:p>
            <a:r>
              <a:rPr lang="fr-FR" dirty="0"/>
              <a:t> </a:t>
            </a:r>
            <a:r>
              <a:rPr lang="fr-FR" dirty="0" smtClean="0"/>
              <a:t>aux bornes du collecteur du</a:t>
            </a:r>
          </a:p>
          <a:p>
            <a:r>
              <a:rPr lang="fr-FR" dirty="0" smtClean="0"/>
              <a:t>  1</a:t>
            </a:r>
            <a:r>
              <a:rPr lang="fr-FR" baseline="30000" dirty="0" smtClean="0"/>
              <a:t>er</a:t>
            </a:r>
            <a:r>
              <a:rPr lang="fr-FR" dirty="0" smtClean="0"/>
              <a:t> phototransistor </a:t>
            </a:r>
          </a:p>
          <a:p>
            <a:endParaRPr lang="fr-FR" dirty="0" smtClean="0"/>
          </a:p>
          <a:p>
            <a:r>
              <a:rPr lang="fr-FR" dirty="0" smtClean="0"/>
              <a:t>-mise en marche du moteur B :</a:t>
            </a:r>
          </a:p>
          <a:p>
            <a:r>
              <a:rPr lang="fr-FR" dirty="0" smtClean="0"/>
              <a:t> rouleau en sens horaire</a:t>
            </a:r>
          </a:p>
        </p:txBody>
      </p:sp>
      <p:cxnSp>
        <p:nvCxnSpPr>
          <p:cNvPr id="6" name="Connecteur droit 5"/>
          <p:cNvCxnSpPr/>
          <p:nvPr/>
        </p:nvCxnSpPr>
        <p:spPr>
          <a:xfrm flipH="1">
            <a:off x="6630185" y="1922822"/>
            <a:ext cx="19509" cy="165047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5668318" y="133351"/>
            <a:ext cx="1899177" cy="17894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Moteur B</a:t>
            </a:r>
            <a:endParaRPr lang="fr-FR" dirty="0"/>
          </a:p>
        </p:txBody>
      </p:sp>
      <p:sp>
        <p:nvSpPr>
          <p:cNvPr id="26" name="Rectangle 25"/>
          <p:cNvSpPr/>
          <p:nvPr/>
        </p:nvSpPr>
        <p:spPr>
          <a:xfrm>
            <a:off x="7629646" y="3271141"/>
            <a:ext cx="1417534" cy="379683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27" name="Rectangle 26"/>
          <p:cNvSpPr/>
          <p:nvPr/>
        </p:nvSpPr>
        <p:spPr>
          <a:xfrm>
            <a:off x="7629646" y="3640824"/>
            <a:ext cx="1417534" cy="38423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grpSp>
        <p:nvGrpSpPr>
          <p:cNvPr id="87" name="Groupe 86"/>
          <p:cNvGrpSpPr/>
          <p:nvPr/>
        </p:nvGrpSpPr>
        <p:grpSpPr>
          <a:xfrm>
            <a:off x="5592508" y="3766868"/>
            <a:ext cx="2014488" cy="180300"/>
            <a:chOff x="5592508" y="3766868"/>
            <a:chExt cx="2014488" cy="180300"/>
          </a:xfrm>
        </p:grpSpPr>
        <p:cxnSp>
          <p:nvCxnSpPr>
            <p:cNvPr id="28" name="Connecteur droit avec flèche 27"/>
            <p:cNvCxnSpPr/>
            <p:nvPr/>
          </p:nvCxnSpPr>
          <p:spPr>
            <a:xfrm flipH="1">
              <a:off x="5592508" y="37668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cteur droit avec flèche 28"/>
            <p:cNvCxnSpPr/>
            <p:nvPr/>
          </p:nvCxnSpPr>
          <p:spPr>
            <a:xfrm flipH="1">
              <a:off x="5592508" y="39471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/>
          <p:cNvSpPr/>
          <p:nvPr/>
        </p:nvSpPr>
        <p:spPr>
          <a:xfrm>
            <a:off x="7629646" y="4910695"/>
            <a:ext cx="1417534" cy="38423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sp>
        <p:nvSpPr>
          <p:cNvPr id="50" name="Rectangle 49"/>
          <p:cNvSpPr/>
          <p:nvPr/>
        </p:nvSpPr>
        <p:spPr>
          <a:xfrm>
            <a:off x="6593620" y="4456288"/>
            <a:ext cx="58385" cy="230925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pSp>
        <p:nvGrpSpPr>
          <p:cNvPr id="71" name="Groupe 70"/>
          <p:cNvGrpSpPr/>
          <p:nvPr/>
        </p:nvGrpSpPr>
        <p:grpSpPr>
          <a:xfrm>
            <a:off x="6611150" y="4626639"/>
            <a:ext cx="995850" cy="544868"/>
            <a:chOff x="6626836" y="4716787"/>
            <a:chExt cx="779812" cy="456984"/>
          </a:xfrm>
        </p:grpSpPr>
        <p:cxnSp>
          <p:nvCxnSpPr>
            <p:cNvPr id="53" name="Connecteur droit 52"/>
            <p:cNvCxnSpPr/>
            <p:nvPr/>
          </p:nvCxnSpPr>
          <p:spPr>
            <a:xfrm flipH="1" flipV="1">
              <a:off x="6626836" y="5004367"/>
              <a:ext cx="779811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Connecteur droit 54"/>
            <p:cNvCxnSpPr/>
            <p:nvPr/>
          </p:nvCxnSpPr>
          <p:spPr>
            <a:xfrm flipH="1" flipV="1">
              <a:off x="6626836" y="5173771"/>
              <a:ext cx="779812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Connecteur droit avec flèche 56"/>
            <p:cNvCxnSpPr/>
            <p:nvPr/>
          </p:nvCxnSpPr>
          <p:spPr>
            <a:xfrm flipV="1">
              <a:off x="6633804" y="4855424"/>
              <a:ext cx="772843" cy="318347"/>
            </a:xfrm>
            <a:prstGeom prst="straightConnector1">
              <a:avLst/>
            </a:prstGeom>
            <a:ln w="12700"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Connecteur droit avec flèche 59"/>
            <p:cNvCxnSpPr/>
            <p:nvPr/>
          </p:nvCxnSpPr>
          <p:spPr>
            <a:xfrm flipV="1">
              <a:off x="6649255" y="4716787"/>
              <a:ext cx="757392" cy="303416"/>
            </a:xfrm>
            <a:prstGeom prst="straightConnector1">
              <a:avLst/>
            </a:prstGeom>
            <a:ln w="12700"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Rectangle 73"/>
          <p:cNvSpPr/>
          <p:nvPr/>
        </p:nvSpPr>
        <p:spPr>
          <a:xfrm>
            <a:off x="7629647" y="4531012"/>
            <a:ext cx="1417534" cy="37968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77" name="Ellipse 76"/>
          <p:cNvSpPr/>
          <p:nvPr/>
        </p:nvSpPr>
        <p:spPr>
          <a:xfrm>
            <a:off x="5857362" y="3980027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8" name="Ellipse 77"/>
          <p:cNvSpPr/>
          <p:nvPr/>
        </p:nvSpPr>
        <p:spPr>
          <a:xfrm>
            <a:off x="6657402" y="3968850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82" name="Connecteur droit avec flèche 81"/>
          <p:cNvCxnSpPr/>
          <p:nvPr/>
        </p:nvCxnSpPr>
        <p:spPr>
          <a:xfrm flipV="1">
            <a:off x="6662964" y="3755692"/>
            <a:ext cx="0" cy="561694"/>
          </a:xfrm>
          <a:prstGeom prst="straightConnector1">
            <a:avLst/>
          </a:prstGeom>
          <a:ln w="57150">
            <a:solidFill>
              <a:schemeClr val="accent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ZoneTexte 87"/>
          <p:cNvSpPr txBox="1"/>
          <p:nvPr/>
        </p:nvSpPr>
        <p:spPr>
          <a:xfrm>
            <a:off x="9294607" y="4791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1</a:t>
            </a:r>
            <a:endParaRPr lang="fr-FR" dirty="0"/>
          </a:p>
        </p:txBody>
      </p:sp>
      <p:sp>
        <p:nvSpPr>
          <p:cNvPr id="89" name="ZoneTexte 88"/>
          <p:cNvSpPr txBox="1"/>
          <p:nvPr/>
        </p:nvSpPr>
        <p:spPr>
          <a:xfrm>
            <a:off x="9294607" y="33992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2</a:t>
            </a:r>
            <a:endParaRPr lang="fr-FR" dirty="0"/>
          </a:p>
        </p:txBody>
      </p:sp>
      <p:sp>
        <p:nvSpPr>
          <p:cNvPr id="92" name="Espace réservé du numéro de diapositive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10</a:t>
            </a:fld>
            <a:endParaRPr lang="fr-FR" dirty="0"/>
          </a:p>
        </p:txBody>
      </p:sp>
      <p:sp>
        <p:nvSpPr>
          <p:cNvPr id="93" name="Espace réservé de la date 9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72854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Connecteur droit 19"/>
          <p:cNvCxnSpPr/>
          <p:nvPr/>
        </p:nvCxnSpPr>
        <p:spPr>
          <a:xfrm flipH="1">
            <a:off x="7061806" y="2062919"/>
            <a:ext cx="19509" cy="165047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7035092" y="2602011"/>
            <a:ext cx="58385" cy="230925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6073341" y="273448"/>
            <a:ext cx="1899177" cy="17894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Moteur B</a:t>
            </a:r>
            <a:endParaRPr lang="fr-FR" dirty="0"/>
          </a:p>
        </p:txBody>
      </p:sp>
      <p:sp>
        <p:nvSpPr>
          <p:cNvPr id="43" name="Rectangle 42"/>
          <p:cNvSpPr/>
          <p:nvPr/>
        </p:nvSpPr>
        <p:spPr>
          <a:xfrm>
            <a:off x="8081546" y="4213555"/>
            <a:ext cx="1417534" cy="379683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44" name="Rectangle 43"/>
          <p:cNvSpPr/>
          <p:nvPr/>
        </p:nvSpPr>
        <p:spPr>
          <a:xfrm>
            <a:off x="8081546" y="4583238"/>
            <a:ext cx="1417534" cy="38423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sp>
        <p:nvSpPr>
          <p:cNvPr id="32" name="Rectangle 31"/>
          <p:cNvSpPr/>
          <p:nvPr/>
        </p:nvSpPr>
        <p:spPr>
          <a:xfrm>
            <a:off x="8081546" y="5853109"/>
            <a:ext cx="1417534" cy="38423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grpSp>
        <p:nvGrpSpPr>
          <p:cNvPr id="34" name="Groupe 33"/>
          <p:cNvGrpSpPr/>
          <p:nvPr/>
        </p:nvGrpSpPr>
        <p:grpSpPr>
          <a:xfrm>
            <a:off x="7075272" y="4304570"/>
            <a:ext cx="995850" cy="544868"/>
            <a:chOff x="6626836" y="4716787"/>
            <a:chExt cx="779812" cy="456984"/>
          </a:xfrm>
        </p:grpSpPr>
        <p:cxnSp>
          <p:nvCxnSpPr>
            <p:cNvPr id="39" name="Connecteur droit 38"/>
            <p:cNvCxnSpPr/>
            <p:nvPr/>
          </p:nvCxnSpPr>
          <p:spPr>
            <a:xfrm flipH="1" flipV="1">
              <a:off x="6626836" y="5004367"/>
              <a:ext cx="779811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necteur droit 39"/>
            <p:cNvCxnSpPr/>
            <p:nvPr/>
          </p:nvCxnSpPr>
          <p:spPr>
            <a:xfrm flipH="1" flipV="1">
              <a:off x="6626836" y="5173771"/>
              <a:ext cx="779812" cy="0"/>
            </a:xfrm>
            <a:prstGeom prst="line">
              <a:avLst/>
            </a:prstGeom>
            <a:ln w="127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onnecteur droit avec flèche 40"/>
            <p:cNvCxnSpPr/>
            <p:nvPr/>
          </p:nvCxnSpPr>
          <p:spPr>
            <a:xfrm flipV="1">
              <a:off x="6633804" y="4855424"/>
              <a:ext cx="772843" cy="318347"/>
            </a:xfrm>
            <a:prstGeom prst="straightConnector1">
              <a:avLst/>
            </a:prstGeom>
            <a:ln w="12700"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Connecteur droit avec flèche 41"/>
            <p:cNvCxnSpPr/>
            <p:nvPr/>
          </p:nvCxnSpPr>
          <p:spPr>
            <a:xfrm flipV="1">
              <a:off x="6649255" y="4716787"/>
              <a:ext cx="757392" cy="303416"/>
            </a:xfrm>
            <a:prstGeom prst="straightConnector1">
              <a:avLst/>
            </a:prstGeom>
            <a:ln w="12700"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/>
          <p:cNvSpPr/>
          <p:nvPr/>
        </p:nvSpPr>
        <p:spPr>
          <a:xfrm>
            <a:off x="8081547" y="5473426"/>
            <a:ext cx="1417534" cy="37968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36" name="Ellipse 35"/>
          <p:cNvSpPr/>
          <p:nvPr/>
        </p:nvSpPr>
        <p:spPr>
          <a:xfrm>
            <a:off x="6309262" y="4922441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Ellipse 36"/>
          <p:cNvSpPr/>
          <p:nvPr/>
        </p:nvSpPr>
        <p:spPr>
          <a:xfrm>
            <a:off x="7109302" y="4911264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cxnSp>
        <p:nvCxnSpPr>
          <p:cNvPr id="38" name="Connecteur droit avec flèche 37"/>
          <p:cNvCxnSpPr/>
          <p:nvPr/>
        </p:nvCxnSpPr>
        <p:spPr>
          <a:xfrm flipV="1">
            <a:off x="7114864" y="4698106"/>
            <a:ext cx="0" cy="561694"/>
          </a:xfrm>
          <a:prstGeom prst="straightConnector1">
            <a:avLst/>
          </a:prstGeom>
          <a:ln w="57150">
            <a:solidFill>
              <a:schemeClr val="accent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ZoneTexte 55"/>
          <p:cNvSpPr txBox="1"/>
          <p:nvPr/>
        </p:nvSpPr>
        <p:spPr>
          <a:xfrm>
            <a:off x="630346" y="1232237"/>
            <a:ext cx="28476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ème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étape :</a:t>
            </a:r>
            <a:endParaRPr lang="fr-FR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fr-FR" dirty="0" smtClean="0"/>
          </a:p>
          <a:p>
            <a:r>
              <a:rPr lang="fr-FR" dirty="0" smtClean="0"/>
              <a:t>-variation de la tension</a:t>
            </a:r>
          </a:p>
          <a:p>
            <a:r>
              <a:rPr lang="fr-FR" dirty="0"/>
              <a:t> </a:t>
            </a:r>
            <a:r>
              <a:rPr lang="fr-FR" dirty="0" smtClean="0"/>
              <a:t>aux bornes du collecteur du</a:t>
            </a:r>
          </a:p>
          <a:p>
            <a:r>
              <a:rPr lang="fr-FR" dirty="0" smtClean="0"/>
              <a:t>  2eme phototransistor </a:t>
            </a:r>
          </a:p>
          <a:p>
            <a:endParaRPr lang="fr-FR" dirty="0" smtClean="0"/>
          </a:p>
        </p:txBody>
      </p:sp>
      <p:grpSp>
        <p:nvGrpSpPr>
          <p:cNvPr id="57" name="Groupe 56"/>
          <p:cNvGrpSpPr/>
          <p:nvPr/>
        </p:nvGrpSpPr>
        <p:grpSpPr>
          <a:xfrm>
            <a:off x="6044917" y="5919830"/>
            <a:ext cx="2014488" cy="180300"/>
            <a:chOff x="5592508" y="3766868"/>
            <a:chExt cx="2014488" cy="180300"/>
          </a:xfrm>
        </p:grpSpPr>
        <p:cxnSp>
          <p:nvCxnSpPr>
            <p:cNvPr id="58" name="Connecteur droit avec flèche 57"/>
            <p:cNvCxnSpPr/>
            <p:nvPr/>
          </p:nvCxnSpPr>
          <p:spPr>
            <a:xfrm flipH="1">
              <a:off x="5592508" y="37668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cteur droit avec flèche 58"/>
            <p:cNvCxnSpPr/>
            <p:nvPr/>
          </p:nvCxnSpPr>
          <p:spPr>
            <a:xfrm flipH="1">
              <a:off x="5592508" y="39471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ZoneTexte 59"/>
          <p:cNvSpPr txBox="1"/>
          <p:nvPr/>
        </p:nvSpPr>
        <p:spPr>
          <a:xfrm>
            <a:off x="9769376" y="57307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1</a:t>
            </a:r>
            <a:endParaRPr lang="fr-FR" dirty="0"/>
          </a:p>
        </p:txBody>
      </p:sp>
      <p:sp>
        <p:nvSpPr>
          <p:cNvPr id="61" name="ZoneTexte 60"/>
          <p:cNvSpPr txBox="1"/>
          <p:nvPr/>
        </p:nvSpPr>
        <p:spPr>
          <a:xfrm>
            <a:off x="9769376" y="43381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2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11</a:t>
            </a:fld>
            <a:endParaRPr lang="fr-FR" dirty="0"/>
          </a:p>
        </p:txBody>
      </p:sp>
      <p:sp>
        <p:nvSpPr>
          <p:cNvPr id="8" name="Espace réservé de la date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7279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Connecteur droit 19"/>
          <p:cNvCxnSpPr/>
          <p:nvPr/>
        </p:nvCxnSpPr>
        <p:spPr>
          <a:xfrm>
            <a:off x="7081315" y="1816863"/>
            <a:ext cx="2855" cy="2650293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7049731" y="2022975"/>
            <a:ext cx="58385" cy="230925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/>
          <p:cNvSpPr/>
          <p:nvPr/>
        </p:nvSpPr>
        <p:spPr>
          <a:xfrm>
            <a:off x="6112217" y="115834"/>
            <a:ext cx="1899177" cy="17894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Moteur B</a:t>
            </a:r>
            <a:endParaRPr lang="fr-FR" dirty="0"/>
          </a:p>
        </p:txBody>
      </p:sp>
      <p:sp>
        <p:nvSpPr>
          <p:cNvPr id="43" name="Rectangle 42"/>
          <p:cNvSpPr/>
          <p:nvPr/>
        </p:nvSpPr>
        <p:spPr>
          <a:xfrm>
            <a:off x="8081546" y="4213555"/>
            <a:ext cx="1417534" cy="379683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44" name="Rectangle 43"/>
          <p:cNvSpPr/>
          <p:nvPr/>
        </p:nvSpPr>
        <p:spPr>
          <a:xfrm>
            <a:off x="8081546" y="4583238"/>
            <a:ext cx="1417534" cy="38423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sp>
        <p:nvSpPr>
          <p:cNvPr id="32" name="Rectangle 31"/>
          <p:cNvSpPr/>
          <p:nvPr/>
        </p:nvSpPr>
        <p:spPr>
          <a:xfrm>
            <a:off x="8081546" y="5853109"/>
            <a:ext cx="1417534" cy="38423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050" dirty="0" smtClean="0"/>
              <a:t>LED</a:t>
            </a:r>
            <a:endParaRPr lang="fr-FR" sz="1050" dirty="0"/>
          </a:p>
        </p:txBody>
      </p:sp>
      <p:sp>
        <p:nvSpPr>
          <p:cNvPr id="35" name="Rectangle 34"/>
          <p:cNvSpPr/>
          <p:nvPr/>
        </p:nvSpPr>
        <p:spPr>
          <a:xfrm>
            <a:off x="8081547" y="5473426"/>
            <a:ext cx="1417534" cy="37968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900" dirty="0" smtClean="0"/>
              <a:t>Photo</a:t>
            </a:r>
          </a:p>
          <a:p>
            <a:pPr algn="ctr"/>
            <a:r>
              <a:rPr lang="fr-FR" sz="900" dirty="0" smtClean="0"/>
              <a:t>transistor</a:t>
            </a:r>
            <a:endParaRPr lang="fr-FR" sz="900" dirty="0"/>
          </a:p>
        </p:txBody>
      </p:sp>
      <p:sp>
        <p:nvSpPr>
          <p:cNvPr id="36" name="Ellipse 35"/>
          <p:cNvSpPr/>
          <p:nvPr/>
        </p:nvSpPr>
        <p:spPr>
          <a:xfrm>
            <a:off x="6309262" y="4922441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Ellipse 36"/>
          <p:cNvSpPr/>
          <p:nvPr/>
        </p:nvSpPr>
        <p:spPr>
          <a:xfrm>
            <a:off x="7109302" y="4911264"/>
            <a:ext cx="701948" cy="697071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6" name="ZoneTexte 55"/>
          <p:cNvSpPr txBox="1"/>
          <p:nvPr/>
        </p:nvSpPr>
        <p:spPr>
          <a:xfrm>
            <a:off x="630346" y="1232237"/>
            <a:ext cx="453136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u="sng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3</a:t>
            </a:r>
            <a:r>
              <a:rPr lang="fr-FR" u="sng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ème</a:t>
            </a:r>
            <a:r>
              <a:rPr lang="fr-FR" u="sng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étape :</a:t>
            </a:r>
            <a:endParaRPr lang="fr-FR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fr-FR" dirty="0" smtClean="0"/>
          </a:p>
          <a:p>
            <a:r>
              <a:rPr lang="fr-FR" dirty="0" smtClean="0"/>
              <a:t>-les phototransistors des réflecteurs</a:t>
            </a:r>
          </a:p>
          <a:p>
            <a:r>
              <a:rPr lang="fr-FR" dirty="0"/>
              <a:t> </a:t>
            </a:r>
            <a:r>
              <a:rPr lang="fr-FR" dirty="0" smtClean="0"/>
              <a:t>optiques sont revenus à l’état « normal »</a:t>
            </a:r>
          </a:p>
          <a:p>
            <a:endParaRPr lang="fr-FR" dirty="0" smtClean="0"/>
          </a:p>
          <a:p>
            <a:r>
              <a:rPr lang="fr-FR" dirty="0" smtClean="0"/>
              <a:t>-arrêt du moteur B</a:t>
            </a:r>
          </a:p>
          <a:p>
            <a:endParaRPr lang="fr-FR" dirty="0"/>
          </a:p>
          <a:p>
            <a:r>
              <a:rPr lang="fr-FR" dirty="0" smtClean="0"/>
              <a:t>-envoi de l’information de la présence d’un CD</a:t>
            </a:r>
          </a:p>
          <a:p>
            <a:r>
              <a:rPr lang="fr-FR" dirty="0"/>
              <a:t> </a:t>
            </a:r>
            <a:r>
              <a:rPr lang="fr-FR" dirty="0" smtClean="0"/>
              <a:t>à la </a:t>
            </a:r>
            <a:r>
              <a:rPr lang="fr-FR" dirty="0" err="1" smtClean="0"/>
              <a:t>Raspberry</a:t>
            </a:r>
            <a:r>
              <a:rPr lang="fr-FR" dirty="0" smtClean="0"/>
              <a:t> par la liaison série</a:t>
            </a:r>
          </a:p>
          <a:p>
            <a:endParaRPr lang="fr-FR" dirty="0"/>
          </a:p>
        </p:txBody>
      </p:sp>
      <p:grpSp>
        <p:nvGrpSpPr>
          <p:cNvPr id="57" name="Groupe 56"/>
          <p:cNvGrpSpPr/>
          <p:nvPr/>
        </p:nvGrpSpPr>
        <p:grpSpPr>
          <a:xfrm>
            <a:off x="6044917" y="5919830"/>
            <a:ext cx="2014488" cy="180300"/>
            <a:chOff x="5592508" y="3766868"/>
            <a:chExt cx="2014488" cy="180300"/>
          </a:xfrm>
        </p:grpSpPr>
        <p:cxnSp>
          <p:nvCxnSpPr>
            <p:cNvPr id="58" name="Connecteur droit avec flèche 57"/>
            <p:cNvCxnSpPr/>
            <p:nvPr/>
          </p:nvCxnSpPr>
          <p:spPr>
            <a:xfrm flipH="1">
              <a:off x="5592508" y="37668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cteur droit avec flèche 58"/>
            <p:cNvCxnSpPr/>
            <p:nvPr/>
          </p:nvCxnSpPr>
          <p:spPr>
            <a:xfrm flipH="1">
              <a:off x="5592508" y="39471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ZoneTexte 59"/>
          <p:cNvSpPr txBox="1"/>
          <p:nvPr/>
        </p:nvSpPr>
        <p:spPr>
          <a:xfrm>
            <a:off x="9769376" y="57307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1</a:t>
            </a:r>
            <a:endParaRPr lang="fr-FR" dirty="0"/>
          </a:p>
        </p:txBody>
      </p:sp>
      <p:sp>
        <p:nvSpPr>
          <p:cNvPr id="61" name="ZoneTexte 60"/>
          <p:cNvSpPr txBox="1"/>
          <p:nvPr/>
        </p:nvSpPr>
        <p:spPr>
          <a:xfrm>
            <a:off x="9769376" y="43381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2</a:t>
            </a:r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12</a:t>
            </a:fld>
            <a:endParaRPr lang="fr-FR" dirty="0"/>
          </a:p>
        </p:txBody>
      </p:sp>
      <p:sp>
        <p:nvSpPr>
          <p:cNvPr id="8" name="Espace réservé de la date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grpSp>
        <p:nvGrpSpPr>
          <p:cNvPr id="27" name="Groupe 26"/>
          <p:cNvGrpSpPr/>
          <p:nvPr/>
        </p:nvGrpSpPr>
        <p:grpSpPr>
          <a:xfrm>
            <a:off x="6050769" y="4672379"/>
            <a:ext cx="2014488" cy="180300"/>
            <a:chOff x="5592508" y="3766868"/>
            <a:chExt cx="2014488" cy="180300"/>
          </a:xfrm>
        </p:grpSpPr>
        <p:cxnSp>
          <p:nvCxnSpPr>
            <p:cNvPr id="28" name="Connecteur droit avec flèche 27"/>
            <p:cNvCxnSpPr/>
            <p:nvPr/>
          </p:nvCxnSpPr>
          <p:spPr>
            <a:xfrm flipH="1">
              <a:off x="5592508" y="37668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cteur droit avec flèche 28"/>
            <p:cNvCxnSpPr/>
            <p:nvPr/>
          </p:nvCxnSpPr>
          <p:spPr>
            <a:xfrm flipH="1">
              <a:off x="5592508" y="3947168"/>
              <a:ext cx="2014488" cy="0"/>
            </a:xfrm>
            <a:prstGeom prst="straightConnector1">
              <a:avLst/>
            </a:prstGeom>
            <a:ln>
              <a:solidFill>
                <a:srgbClr val="FF0000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tangle 3"/>
          <p:cNvSpPr/>
          <p:nvPr/>
        </p:nvSpPr>
        <p:spPr>
          <a:xfrm>
            <a:off x="8821271" y="632012"/>
            <a:ext cx="1249791" cy="16405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err="1" smtClean="0"/>
              <a:t>Arduino</a:t>
            </a:r>
            <a:endParaRPr lang="fr-FR" dirty="0"/>
          </a:p>
        </p:txBody>
      </p:sp>
      <p:sp>
        <p:nvSpPr>
          <p:cNvPr id="31" name="Rectangle 30"/>
          <p:cNvSpPr/>
          <p:nvPr/>
        </p:nvSpPr>
        <p:spPr>
          <a:xfrm>
            <a:off x="10728904" y="632012"/>
            <a:ext cx="1249791" cy="16405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err="1" smtClean="0"/>
              <a:t>Raspberry</a:t>
            </a:r>
            <a:endParaRPr lang="fr-FR" dirty="0"/>
          </a:p>
        </p:txBody>
      </p:sp>
      <p:cxnSp>
        <p:nvCxnSpPr>
          <p:cNvPr id="6" name="Connecteur droit avec flèche 5"/>
          <p:cNvCxnSpPr>
            <a:stCxn id="4" idx="3"/>
            <a:endCxn id="31" idx="1"/>
          </p:cNvCxnSpPr>
          <p:nvPr/>
        </p:nvCxnSpPr>
        <p:spPr>
          <a:xfrm>
            <a:off x="10071062" y="1452283"/>
            <a:ext cx="657842" cy="0"/>
          </a:xfrm>
          <a:prstGeom prst="straightConnector1">
            <a:avLst/>
          </a:prstGeom>
          <a:ln w="38100"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754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oneTexte 17"/>
          <p:cNvSpPr txBox="1"/>
          <p:nvPr/>
        </p:nvSpPr>
        <p:spPr>
          <a:xfrm>
            <a:off x="5010327" y="234175"/>
            <a:ext cx="4812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Déplacement du CD </a:t>
            </a:r>
            <a:endParaRPr lang="fr-FR" sz="2800" u="sng" dirty="0">
              <a:solidFill>
                <a:srgbClr val="C00000"/>
              </a:solidFill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VID_20150606_114530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101" end="1794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5825" y="1087636"/>
            <a:ext cx="10258425" cy="5770364"/>
          </a:xfrm>
          <a:prstGeom prst="rect">
            <a:avLst/>
          </a:prstGeom>
        </p:spPr>
      </p:pic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13</a:t>
            </a:fld>
            <a:endParaRPr lang="fr-FR" dirty="0"/>
          </a:p>
        </p:txBody>
      </p:sp>
      <p:sp>
        <p:nvSpPr>
          <p:cNvPr id="6" name="Espace réservé de la dat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5574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oneTexte 17"/>
          <p:cNvSpPr txBox="1"/>
          <p:nvPr/>
        </p:nvSpPr>
        <p:spPr>
          <a:xfrm>
            <a:off x="4821441" y="234175"/>
            <a:ext cx="2387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Éjection</a:t>
            </a:r>
            <a:r>
              <a:rPr lang="fr-FR" sz="2800" u="sng" dirty="0" smtClean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 du CD</a:t>
            </a:r>
            <a:endParaRPr lang="fr-FR" sz="2800" u="sng" dirty="0">
              <a:solidFill>
                <a:srgbClr val="C00000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3DE8E-E586-4133-B567-F0729371A67D}" type="slidenum">
              <a:rPr lang="fr-FR" smtClean="0"/>
              <a:t>14</a:t>
            </a:fld>
            <a:endParaRPr lang="fr-FR" dirty="0"/>
          </a:p>
        </p:txBody>
      </p:sp>
      <p:sp>
        <p:nvSpPr>
          <p:cNvPr id="6" name="Espace réservé de la dat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smtClean="0"/>
              <a:t>TPE juin 2015 TS1 FM/NL/PR </a:t>
            </a:r>
            <a:endParaRPr lang="fr-FR" dirty="0"/>
          </a:p>
        </p:txBody>
      </p:sp>
      <p:pic>
        <p:nvPicPr>
          <p:cNvPr id="3" name="VID_20150606_11472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01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6531" y="1144681"/>
            <a:ext cx="10157011" cy="571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66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826</TotalTime>
  <Words>498</Words>
  <Application>Microsoft Office PowerPoint</Application>
  <PresentationFormat>Grand écran</PresentationFormat>
  <Paragraphs>223</Paragraphs>
  <Slides>14</Slides>
  <Notes>2</Notes>
  <HiddenSlides>0</HiddenSlides>
  <MMClips>4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Pierre</dc:creator>
  <cp:lastModifiedBy>Pierre</cp:lastModifiedBy>
  <cp:revision>40</cp:revision>
  <dcterms:created xsi:type="dcterms:W3CDTF">2015-06-07T14:49:36Z</dcterms:created>
  <dcterms:modified xsi:type="dcterms:W3CDTF">2015-06-08T21:19:27Z</dcterms:modified>
</cp:coreProperties>
</file>