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wmf" ContentType="image/x-wmf"/>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vml" ContentType="application/vnd.openxmlformats-officedocument.vmlDrawing"/>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Default Extension="bin" ContentType="application/vnd.ms-office.activeX"/>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Default Extension="jpeg" ContentType="image/jpeg"/>
  <Override PartName="/ppt/slideLayouts/slideLayout3.xml" ContentType="application/vnd.openxmlformats-officedocument.presentationml.slideLayout+xml"/>
  <Override PartName="/ppt/activeX/activeX1.xml" ContentType="application/vnd.ms-office.activeX+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8" r:id="rId1"/>
  </p:sldMasterIdLst>
  <p:sldIdLst>
    <p:sldId id="256" r:id="rId2"/>
    <p:sldId id="319" r:id="rId3"/>
    <p:sldId id="259" r:id="rId4"/>
    <p:sldId id="257" r:id="rId5"/>
    <p:sldId id="258" r:id="rId6"/>
    <p:sldId id="265" r:id="rId7"/>
    <p:sldId id="261" r:id="rId8"/>
    <p:sldId id="262" r:id="rId9"/>
    <p:sldId id="263" r:id="rId10"/>
    <p:sldId id="266" r:id="rId11"/>
    <p:sldId id="267" r:id="rId12"/>
    <p:sldId id="269" r:id="rId13"/>
    <p:sldId id="270" r:id="rId14"/>
    <p:sldId id="271" r:id="rId15"/>
    <p:sldId id="272" r:id="rId16"/>
    <p:sldId id="273" r:id="rId17"/>
    <p:sldId id="274" r:id="rId18"/>
    <p:sldId id="287" r:id="rId19"/>
    <p:sldId id="288" r:id="rId20"/>
    <p:sldId id="290" r:id="rId21"/>
    <p:sldId id="291" r:id="rId22"/>
    <p:sldId id="292" r:id="rId23"/>
    <p:sldId id="293" r:id="rId24"/>
    <p:sldId id="294" r:id="rId25"/>
    <p:sldId id="295" r:id="rId26"/>
    <p:sldId id="298" r:id="rId27"/>
    <p:sldId id="299" r:id="rId28"/>
    <p:sldId id="300" r:id="rId29"/>
    <p:sldId id="301" r:id="rId30"/>
    <p:sldId id="302" r:id="rId31"/>
    <p:sldId id="315" r:id="rId32"/>
    <p:sldId id="316" r:id="rId33"/>
    <p:sldId id="317" r:id="rId34"/>
    <p:sldId id="318" r:id="rId35"/>
    <p:sldId id="314" r:id="rId36"/>
    <p:sldId id="320" r:id="rId37"/>
    <p:sldId id="321" r:id="rId38"/>
  </p:sldIdLst>
  <p:sldSz cx="9144000" cy="6858000" type="screen4x3"/>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CC"/>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234" autoAdjust="0"/>
    <p:restoredTop sz="94660"/>
  </p:normalViewPr>
  <p:slideViewPr>
    <p:cSldViewPr>
      <p:cViewPr>
        <p:scale>
          <a:sx n="75" d="100"/>
          <a:sy n="75" d="100"/>
        </p:scale>
        <p:origin x="-1728" y="-252"/>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activeX/_rels/activeX1.xml.rels><?xml version="1.0" encoding="UTF-8" standalone="yes"?>
<Relationships xmlns="http://schemas.openxmlformats.org/package/2006/relationships"><Relationship Id="rId1" Type="http://schemas.microsoft.com/office/2006/relationships/activeXControlBinary" Target="activeX1.bin"/></Relationships>
</file>

<file path=ppt/activeX/activeX1.xml><?xml version="1.0" encoding="utf-8"?>
<ax:ocx xmlns:ax="http://schemas.microsoft.com/office/2006/activeX" xmlns:r="http://schemas.openxmlformats.org/officeDocument/2006/relationships" ax:classid="{4C599241-6926-101B-9992-00000B65C6F9}" ax:persistence="persistStorage" r:id="rId1"/>
</file>

<file path=ppt/drawings/_rels/vmlDrawing1.vml.rels><?xml version="1.0" encoding="UTF-8" standalone="yes"?>
<Relationships xmlns="http://schemas.openxmlformats.org/package/2006/relationships"><Relationship Id="rId1" Type="http://schemas.openxmlformats.org/officeDocument/2006/relationships/image" Target="../media/image4.wmf"/></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bg>
      <p:bgRef idx="1002">
        <a:schemeClr val="bg2"/>
      </p:bgRef>
    </p:bg>
    <p:spTree>
      <p:nvGrpSpPr>
        <p:cNvPr id="1" name=""/>
        <p:cNvGrpSpPr/>
        <p:nvPr/>
      </p:nvGrpSpPr>
      <p:grpSpPr>
        <a:xfrm>
          <a:off x="0" y="0"/>
          <a:ext cx="0" cy="0"/>
          <a:chOff x="0" y="0"/>
          <a:chExt cx="0" cy="0"/>
        </a:xfrm>
      </p:grpSpPr>
      <p:sp>
        <p:nvSpPr>
          <p:cNvPr id="9" name="Titre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fr-FR" smtClean="0"/>
              <a:t>Cliquez pour modifier le style du titre</a:t>
            </a:r>
            <a:endParaRPr kumimoji="0" lang="en-US"/>
          </a:p>
        </p:txBody>
      </p:sp>
      <p:sp>
        <p:nvSpPr>
          <p:cNvPr id="17" name="Sous-titr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fr-FR" smtClean="0"/>
              <a:t>Cliquez pour modifier le style des sous-titres du masque</a:t>
            </a:r>
            <a:endParaRPr kumimoji="0" lang="en-US"/>
          </a:p>
        </p:txBody>
      </p:sp>
      <p:sp>
        <p:nvSpPr>
          <p:cNvPr id="30" name="Espace réservé de la date 29"/>
          <p:cNvSpPr>
            <a:spLocks noGrp="1"/>
          </p:cNvSpPr>
          <p:nvPr>
            <p:ph type="dt" sz="half" idx="10"/>
          </p:nvPr>
        </p:nvSpPr>
        <p:spPr/>
        <p:txBody>
          <a:bodyPr/>
          <a:lstStyle/>
          <a:p>
            <a:fld id="{5392B81E-0AEC-4488-A01C-92E0885978D9}" type="datetimeFigureOut">
              <a:rPr lang="fr-FR" smtClean="0"/>
              <a:pPr/>
              <a:t>03/06/2015</a:t>
            </a:fld>
            <a:endParaRPr lang="fr-FR"/>
          </a:p>
        </p:txBody>
      </p:sp>
      <p:sp>
        <p:nvSpPr>
          <p:cNvPr id="19" name="Espace réservé du pied de page 18"/>
          <p:cNvSpPr>
            <a:spLocks noGrp="1"/>
          </p:cNvSpPr>
          <p:nvPr>
            <p:ph type="ftr" sz="quarter" idx="11"/>
          </p:nvPr>
        </p:nvSpPr>
        <p:spPr/>
        <p:txBody>
          <a:bodyPr/>
          <a:lstStyle/>
          <a:p>
            <a:endParaRPr lang="fr-FR"/>
          </a:p>
        </p:txBody>
      </p:sp>
      <p:sp>
        <p:nvSpPr>
          <p:cNvPr id="27" name="Espace réservé du numéro de diapositive 26"/>
          <p:cNvSpPr>
            <a:spLocks noGrp="1"/>
          </p:cNvSpPr>
          <p:nvPr>
            <p:ph type="sldNum" sz="quarter" idx="12"/>
          </p:nvPr>
        </p:nvSpPr>
        <p:spPr/>
        <p:txBody>
          <a:bodyPr/>
          <a:lstStyle/>
          <a:p>
            <a:fld id="{08A095F6-71E4-4E81-8B70-4DE6F1547A87}" type="slidenum">
              <a:rPr lang="fr-FR" smtClean="0"/>
              <a:pPr/>
              <a:t>‹N°›</a:t>
            </a:fld>
            <a:endParaRPr lang="fr-FR"/>
          </a:p>
        </p:txBody>
      </p:sp>
    </p:spTree>
  </p:cSld>
  <p:clrMapOvr>
    <a:overrideClrMapping bg1="dk1" tx1="lt1" bg2="dk2" tx2="lt2" accent1="accent1" accent2="accent2" accent3="accent3" accent4="accent4" accent5="accent5" accent6="accent6" hlink="hlink" folHlink="folHlink"/>
  </p:clrMapOvr>
  <p:transition spd="slow"/>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kumimoji="0" lang="fr-FR" smtClean="0"/>
              <a:t>Cliquez pour modifier le style du titre</a:t>
            </a:r>
            <a:endParaRPr kumimoji="0" lang="en-US"/>
          </a:p>
        </p:txBody>
      </p:sp>
      <p:sp>
        <p:nvSpPr>
          <p:cNvPr id="3" name="Espace réservé du contenu 2"/>
          <p:cNvSpPr>
            <a:spLocks noGrp="1"/>
          </p:cNvSpPr>
          <p:nvPr>
            <p:ph idx="1"/>
          </p:nvPr>
        </p:nvSpPr>
        <p:spPr/>
        <p:txBody>
          <a:bodyPr/>
          <a:lstStyle/>
          <a:p>
            <a:pPr lvl="0" eaLnBrk="1" latinLnBrk="0" hangingPunct="1"/>
            <a:r>
              <a:rPr lang="fr-FR" smtClean="0"/>
              <a:t>Cliquez pour modifier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4" name="Espace réservé de la date 3"/>
          <p:cNvSpPr>
            <a:spLocks noGrp="1"/>
          </p:cNvSpPr>
          <p:nvPr>
            <p:ph type="dt" sz="half" idx="10"/>
          </p:nvPr>
        </p:nvSpPr>
        <p:spPr/>
        <p:txBody>
          <a:bodyPr/>
          <a:lstStyle/>
          <a:p>
            <a:fld id="{5392B81E-0AEC-4488-A01C-92E0885978D9}" type="datetimeFigureOut">
              <a:rPr lang="fr-FR" smtClean="0"/>
              <a:pPr/>
              <a:t>03/06/2015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08A095F6-71E4-4E81-8B70-4DE6F1547A87}" type="slidenum">
              <a:rPr lang="fr-FR" smtClean="0"/>
              <a:pPr/>
              <a:t>‹N°›</a:t>
            </a:fld>
            <a:endParaRPr lang="fr-FR"/>
          </a:p>
        </p:txBody>
      </p:sp>
    </p:spTree>
  </p:cSld>
  <p:clrMapOvr>
    <a:masterClrMapping/>
  </p:clrMapOvr>
  <p:transition spd="slow"/>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bg>
      <p:bgRef idx="1002">
        <a:schemeClr val="bg2"/>
      </p:bgRef>
    </p:bg>
    <p:spTree>
      <p:nvGrpSpPr>
        <p:cNvPr id="1" name=""/>
        <p:cNvGrpSpPr/>
        <p:nvPr/>
      </p:nvGrpSpPr>
      <p:grpSpPr>
        <a:xfrm>
          <a:off x="0" y="0"/>
          <a:ext cx="0" cy="0"/>
          <a:chOff x="0" y="0"/>
          <a:chExt cx="0" cy="0"/>
        </a:xfrm>
      </p:grpSpPr>
      <p:sp>
        <p:nvSpPr>
          <p:cNvPr id="2" name="Titr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fr-FR" smtClean="0"/>
              <a:t>Cliquez pour modifier le style du titre</a:t>
            </a:r>
            <a:endParaRPr kumimoji="0" lang="en-US"/>
          </a:p>
        </p:txBody>
      </p:sp>
      <p:sp>
        <p:nvSpPr>
          <p:cNvPr id="3" name="Espace réservé du texte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fr-FR" smtClean="0"/>
              <a:t>Cliquez pour modifier les styles du texte du masque</a:t>
            </a:r>
          </a:p>
        </p:txBody>
      </p:sp>
      <p:sp>
        <p:nvSpPr>
          <p:cNvPr id="4" name="Espace réservé de la date 3"/>
          <p:cNvSpPr>
            <a:spLocks noGrp="1"/>
          </p:cNvSpPr>
          <p:nvPr>
            <p:ph type="dt" sz="half" idx="10"/>
          </p:nvPr>
        </p:nvSpPr>
        <p:spPr/>
        <p:txBody>
          <a:bodyPr/>
          <a:lstStyle/>
          <a:p>
            <a:fld id="{5392B81E-0AEC-4488-A01C-92E0885978D9}" type="datetimeFigureOut">
              <a:rPr lang="fr-FR" smtClean="0"/>
              <a:pPr/>
              <a:t>03/06/2015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08A095F6-71E4-4E81-8B70-4DE6F1547A87}" type="slidenum">
              <a:rPr lang="fr-FR" smtClean="0"/>
              <a:pPr/>
              <a:t>‹N°›</a:t>
            </a:fld>
            <a:endParaRPr lang="fr-FR"/>
          </a:p>
        </p:txBody>
      </p:sp>
    </p:spTree>
  </p:cSld>
  <p:clrMapOvr>
    <a:overrideClrMapping bg1="dk1" tx1="lt1" bg2="dk2" tx2="lt2" accent1="accent1" accent2="accent2" accent3="accent3" accent4="accent4" accent5="accent5" accent6="accent6" hlink="hlink" folHlink="folHlink"/>
  </p:clrMapOvr>
  <p:transition spd="slow"/>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a:xfrm>
            <a:off x="457200" y="704088"/>
            <a:ext cx="8229600" cy="1143000"/>
          </a:xfrm>
        </p:spPr>
        <p:txBody>
          <a:bodyPr/>
          <a:lstStyle/>
          <a:p>
            <a:r>
              <a:rPr kumimoji="0" lang="fr-FR" smtClean="0"/>
              <a:t>Cliquez pour modifier le style du titre</a:t>
            </a:r>
            <a:endParaRPr kumimoji="0" lang="en-US"/>
          </a:p>
        </p:txBody>
      </p:sp>
      <p:sp>
        <p:nvSpPr>
          <p:cNvPr id="3" name="Espace réservé du contenu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fr-FR" smtClean="0"/>
              <a:t>Cliquez pour modifier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4" name="Espace réservé du contenu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fr-FR" smtClean="0"/>
              <a:t>Cliquez pour modifier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5" name="Espace réservé de la date 4"/>
          <p:cNvSpPr>
            <a:spLocks noGrp="1"/>
          </p:cNvSpPr>
          <p:nvPr>
            <p:ph type="dt" sz="half" idx="10"/>
          </p:nvPr>
        </p:nvSpPr>
        <p:spPr/>
        <p:txBody>
          <a:bodyPr/>
          <a:lstStyle/>
          <a:p>
            <a:fld id="{5392B81E-0AEC-4488-A01C-92E0885978D9}" type="datetimeFigureOut">
              <a:rPr lang="fr-FR" smtClean="0"/>
              <a:pPr/>
              <a:t>03/06/2015</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08A095F6-71E4-4E81-8B70-4DE6F1547A87}" type="slidenum">
              <a:rPr lang="fr-FR" smtClean="0"/>
              <a:pPr/>
              <a:t>‹N°›</a:t>
            </a:fld>
            <a:endParaRPr lang="fr-FR"/>
          </a:p>
        </p:txBody>
      </p:sp>
    </p:spTree>
  </p:cSld>
  <p:clrMapOvr>
    <a:masterClrMapping/>
  </p:clrMapOvr>
  <p:transition spd="slow"/>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457200" y="704088"/>
            <a:ext cx="8229600" cy="1143000"/>
          </a:xfrm>
        </p:spPr>
        <p:txBody>
          <a:bodyPr tIns="45720" anchor="b"/>
          <a:lstStyle>
            <a:lvl1pPr>
              <a:defRPr/>
            </a:lvl1pPr>
          </a:lstStyle>
          <a:p>
            <a:r>
              <a:rPr kumimoji="0" lang="fr-FR" smtClean="0"/>
              <a:t>Cliquez pour modifier le style du titre</a:t>
            </a:r>
            <a:endParaRPr kumimoji="0" lang="en-US"/>
          </a:p>
        </p:txBody>
      </p:sp>
      <p:sp>
        <p:nvSpPr>
          <p:cNvPr id="3" name="Espace réservé du texte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fr-FR" smtClean="0"/>
              <a:t>Cliquez pour modifier les styles du texte du masque</a:t>
            </a:r>
          </a:p>
        </p:txBody>
      </p:sp>
      <p:sp>
        <p:nvSpPr>
          <p:cNvPr id="4" name="Espace réservé du texte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fr-FR" smtClean="0"/>
              <a:t>Cliquez pour modifier les styles du texte du masque</a:t>
            </a:r>
          </a:p>
        </p:txBody>
      </p:sp>
      <p:sp>
        <p:nvSpPr>
          <p:cNvPr id="5" name="Espace réservé du contenu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fr-FR" smtClean="0"/>
              <a:t>Cliquez pour modifier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6" name="Espace réservé du contenu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fr-FR" smtClean="0"/>
              <a:t>Cliquez pour modifier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7" name="Espace réservé de la date 6"/>
          <p:cNvSpPr>
            <a:spLocks noGrp="1"/>
          </p:cNvSpPr>
          <p:nvPr>
            <p:ph type="dt" sz="half" idx="10"/>
          </p:nvPr>
        </p:nvSpPr>
        <p:spPr/>
        <p:txBody>
          <a:bodyPr/>
          <a:lstStyle/>
          <a:p>
            <a:fld id="{5392B81E-0AEC-4488-A01C-92E0885978D9}" type="datetimeFigureOut">
              <a:rPr lang="fr-FR" smtClean="0"/>
              <a:pPr/>
              <a:t>03/06/2015</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08A095F6-71E4-4E81-8B70-4DE6F1547A87}" type="slidenum">
              <a:rPr lang="fr-FR" smtClean="0"/>
              <a:pPr/>
              <a:t>‹N°›</a:t>
            </a:fld>
            <a:endParaRPr lang="fr-FR"/>
          </a:p>
        </p:txBody>
      </p:sp>
    </p:spTree>
  </p:cSld>
  <p:clrMapOvr>
    <a:masterClrMapping/>
  </p:clrMapOvr>
  <p:transition spd="slow"/>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fr-FR" smtClean="0"/>
              <a:t>Cliquez pour modifier le style du titre</a:t>
            </a:r>
            <a:endParaRPr kumimoji="0" lang="en-US"/>
          </a:p>
        </p:txBody>
      </p:sp>
      <p:sp>
        <p:nvSpPr>
          <p:cNvPr id="3" name="Espace réservé de la date 2"/>
          <p:cNvSpPr>
            <a:spLocks noGrp="1"/>
          </p:cNvSpPr>
          <p:nvPr>
            <p:ph type="dt" sz="half" idx="10"/>
          </p:nvPr>
        </p:nvSpPr>
        <p:spPr/>
        <p:txBody>
          <a:bodyPr/>
          <a:lstStyle/>
          <a:p>
            <a:fld id="{5392B81E-0AEC-4488-A01C-92E0885978D9}" type="datetimeFigureOut">
              <a:rPr lang="fr-FR" smtClean="0"/>
              <a:pPr/>
              <a:t>03/06/2015</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08A095F6-71E4-4E81-8B70-4DE6F1547A87}" type="slidenum">
              <a:rPr lang="fr-FR" smtClean="0"/>
              <a:pPr/>
              <a:t>‹N°›</a:t>
            </a:fld>
            <a:endParaRPr lang="fr-FR"/>
          </a:p>
        </p:txBody>
      </p:sp>
    </p:spTree>
  </p:cSld>
  <p:clrMapOvr>
    <a:masterClrMapping/>
  </p:clrMapOvr>
  <p:transition spd="slow"/>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5392B81E-0AEC-4488-A01C-92E0885978D9}" type="datetimeFigureOut">
              <a:rPr lang="fr-FR" smtClean="0"/>
              <a:pPr/>
              <a:t>03/06/2015</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08A095F6-71E4-4E81-8B70-4DE6F1547A87}" type="slidenum">
              <a:rPr lang="fr-FR" smtClean="0"/>
              <a:pPr/>
              <a:t>‹N°›</a:t>
            </a:fld>
            <a:endParaRPr lang="fr-FR"/>
          </a:p>
        </p:txBody>
      </p:sp>
    </p:spTree>
  </p:cSld>
  <p:clrMapOvr>
    <a:masterClrMapping/>
  </p:clrMapOvr>
  <p:transition spd="slow"/>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fr-FR" smtClean="0"/>
              <a:t>Cliquez pour modifier le style du titre</a:t>
            </a:r>
            <a:endParaRPr kumimoji="0" lang="en-US"/>
          </a:p>
        </p:txBody>
      </p:sp>
      <p:sp>
        <p:nvSpPr>
          <p:cNvPr id="3" name="Espace réservé du texte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fr-FR" smtClean="0"/>
              <a:t>Cliquez pour modifier les styles du texte du masque</a:t>
            </a:r>
          </a:p>
        </p:txBody>
      </p:sp>
      <p:sp>
        <p:nvSpPr>
          <p:cNvPr id="4" name="Espace réservé du contenu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fr-FR" smtClean="0"/>
              <a:t>Cliquez pour modifier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5" name="Espace réservé de la date 4"/>
          <p:cNvSpPr>
            <a:spLocks noGrp="1"/>
          </p:cNvSpPr>
          <p:nvPr>
            <p:ph type="dt" sz="half" idx="10"/>
          </p:nvPr>
        </p:nvSpPr>
        <p:spPr/>
        <p:txBody>
          <a:bodyPr/>
          <a:lstStyle/>
          <a:p>
            <a:fld id="{5392B81E-0AEC-4488-A01C-92E0885978D9}" type="datetimeFigureOut">
              <a:rPr lang="fr-FR" smtClean="0"/>
              <a:pPr/>
              <a:t>03/06/2015</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08A095F6-71E4-4E81-8B70-4DE6F1547A87}" type="slidenum">
              <a:rPr lang="fr-FR" smtClean="0"/>
              <a:pPr/>
              <a:t>‹N°›</a:t>
            </a:fld>
            <a:endParaRPr lang="fr-FR"/>
          </a:p>
        </p:txBody>
      </p:sp>
    </p:spTree>
  </p:cSld>
  <p:clrMapOvr>
    <a:masterClrMapping/>
  </p:clrMapOvr>
  <p:transition spd="slow"/>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 avec légende">
    <p:spTree>
      <p:nvGrpSpPr>
        <p:cNvPr id="1" name=""/>
        <p:cNvGrpSpPr/>
        <p:nvPr/>
      </p:nvGrpSpPr>
      <p:grpSpPr>
        <a:xfrm>
          <a:off x="0" y="0"/>
          <a:ext cx="0" cy="0"/>
          <a:chOff x="0" y="0"/>
          <a:chExt cx="0" cy="0"/>
        </a:xfrm>
      </p:grpSpPr>
      <p:sp>
        <p:nvSpPr>
          <p:cNvPr id="9" name="Rogner et arrondir un rectangle à un seul coin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Triangle rect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re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fr-FR" smtClean="0"/>
              <a:t>Cliquez pour modifier le style du titre</a:t>
            </a:r>
            <a:endParaRPr kumimoji="0" lang="en-US"/>
          </a:p>
        </p:txBody>
      </p:sp>
      <p:sp>
        <p:nvSpPr>
          <p:cNvPr id="4" name="Espace réservé du texte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fr-FR" smtClean="0"/>
              <a:t>Cliquez pour modifier les styles du texte du masque</a:t>
            </a:r>
          </a:p>
        </p:txBody>
      </p:sp>
      <p:sp>
        <p:nvSpPr>
          <p:cNvPr id="5" name="Espace réservé de la date 4"/>
          <p:cNvSpPr>
            <a:spLocks noGrp="1"/>
          </p:cNvSpPr>
          <p:nvPr>
            <p:ph type="dt" sz="half" idx="10"/>
          </p:nvPr>
        </p:nvSpPr>
        <p:spPr/>
        <p:txBody>
          <a:bodyPr/>
          <a:lstStyle/>
          <a:p>
            <a:fld id="{5392B81E-0AEC-4488-A01C-92E0885978D9}" type="datetimeFigureOut">
              <a:rPr lang="fr-FR" smtClean="0"/>
              <a:pPr/>
              <a:t>03/06/2015</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a:xfrm>
            <a:off x="8077200" y="6356350"/>
            <a:ext cx="609600" cy="365125"/>
          </a:xfrm>
        </p:spPr>
        <p:txBody>
          <a:bodyPr/>
          <a:lstStyle/>
          <a:p>
            <a:fld id="{08A095F6-71E4-4E81-8B70-4DE6F1547A87}" type="slidenum">
              <a:rPr lang="fr-FR" smtClean="0"/>
              <a:pPr/>
              <a:t>‹N°›</a:t>
            </a:fld>
            <a:endParaRPr lang="fr-FR"/>
          </a:p>
        </p:txBody>
      </p:sp>
      <p:sp>
        <p:nvSpPr>
          <p:cNvPr id="3" name="Espace réservé pour une image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fr-FR" smtClean="0"/>
              <a:t>Cliquez sur l'icône pour ajouter une image</a:t>
            </a:r>
            <a:endParaRPr kumimoji="0" lang="en-US" dirty="0"/>
          </a:p>
        </p:txBody>
      </p:sp>
      <p:sp>
        <p:nvSpPr>
          <p:cNvPr id="10" name="Forme libre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Forme libre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transition spd="slow"/>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kumimoji="0" lang="fr-FR" smtClean="0"/>
              <a:t>Cliquez pour modifier le style du titre</a:t>
            </a:r>
            <a:endParaRPr kumimoji="0" lang="en-US"/>
          </a:p>
        </p:txBody>
      </p:sp>
      <p:sp>
        <p:nvSpPr>
          <p:cNvPr id="3" name="Espace réservé du texte vertical 2"/>
          <p:cNvSpPr>
            <a:spLocks noGrp="1"/>
          </p:cNvSpPr>
          <p:nvPr>
            <p:ph type="body" orient="vert" idx="1"/>
          </p:nvPr>
        </p:nvSpPr>
        <p:spPr/>
        <p:txBody>
          <a:bodyPr vert="eaVert"/>
          <a:lstStyle/>
          <a:p>
            <a:pPr lvl="0" eaLnBrk="1" latinLnBrk="0" hangingPunct="1"/>
            <a:r>
              <a:rPr lang="fr-FR" smtClean="0"/>
              <a:t>Cliquez pour modifier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4" name="Espace réservé de la date 3"/>
          <p:cNvSpPr>
            <a:spLocks noGrp="1"/>
          </p:cNvSpPr>
          <p:nvPr>
            <p:ph type="dt" sz="half" idx="10"/>
          </p:nvPr>
        </p:nvSpPr>
        <p:spPr/>
        <p:txBody>
          <a:bodyPr/>
          <a:lstStyle/>
          <a:p>
            <a:fld id="{5392B81E-0AEC-4488-A01C-92E0885978D9}" type="datetimeFigureOut">
              <a:rPr lang="fr-FR" smtClean="0"/>
              <a:pPr/>
              <a:t>03/06/2015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08A095F6-71E4-4E81-8B70-4DE6F1547A87}" type="slidenum">
              <a:rPr lang="fr-FR" smtClean="0"/>
              <a:pPr/>
              <a:t>‹N°›</a:t>
            </a:fld>
            <a:endParaRPr lang="fr-FR"/>
          </a:p>
        </p:txBody>
      </p:sp>
    </p:spTree>
  </p:cSld>
  <p:clrMapOvr>
    <a:masterClrMapping/>
  </p:clrMapOvr>
  <p:transition spd="slow"/>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914401"/>
            <a:ext cx="2057400" cy="5211763"/>
          </a:xfrm>
        </p:spPr>
        <p:txBody>
          <a:bodyPr vert="eaVert"/>
          <a:lstStyle/>
          <a:p>
            <a:r>
              <a:rPr kumimoji="0" lang="fr-FR" smtClean="0"/>
              <a:t>Cliquez pour modifier le style du titre</a:t>
            </a:r>
            <a:endParaRPr kumimoji="0" lang="en-US"/>
          </a:p>
        </p:txBody>
      </p:sp>
      <p:sp>
        <p:nvSpPr>
          <p:cNvPr id="3" name="Espace réservé du texte vertical 2"/>
          <p:cNvSpPr>
            <a:spLocks noGrp="1"/>
          </p:cNvSpPr>
          <p:nvPr>
            <p:ph type="body" orient="vert" idx="1"/>
          </p:nvPr>
        </p:nvSpPr>
        <p:spPr>
          <a:xfrm>
            <a:off x="457200" y="914401"/>
            <a:ext cx="6019800" cy="5211763"/>
          </a:xfrm>
        </p:spPr>
        <p:txBody>
          <a:bodyPr vert="eaVert"/>
          <a:lstStyle/>
          <a:p>
            <a:pPr lvl="0" eaLnBrk="1" latinLnBrk="0" hangingPunct="1"/>
            <a:r>
              <a:rPr lang="fr-FR" smtClean="0"/>
              <a:t>Cliquez pour modifier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4" name="Espace réservé de la date 3"/>
          <p:cNvSpPr>
            <a:spLocks noGrp="1"/>
          </p:cNvSpPr>
          <p:nvPr>
            <p:ph type="dt" sz="half" idx="10"/>
          </p:nvPr>
        </p:nvSpPr>
        <p:spPr/>
        <p:txBody>
          <a:bodyPr/>
          <a:lstStyle/>
          <a:p>
            <a:fld id="{5392B81E-0AEC-4488-A01C-92E0885978D9}" type="datetimeFigureOut">
              <a:rPr lang="fr-FR" smtClean="0"/>
              <a:pPr/>
              <a:t>03/06/2015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08A095F6-71E4-4E81-8B70-4DE6F1547A87}" type="slidenum">
              <a:rPr lang="fr-FR" smtClean="0"/>
              <a:pPr/>
              <a:t>‹N°›</a:t>
            </a:fld>
            <a:endParaRPr lang="fr-FR"/>
          </a:p>
        </p:txBody>
      </p:sp>
    </p:spTree>
  </p:cSld>
  <p:clrMapOvr>
    <a:masterClrMapping/>
  </p:clrMapOvr>
  <p:transition spd="slow"/>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Forme libre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Forme libre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Espace réservé du titre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fr-FR" smtClean="0"/>
              <a:t>Cliquez pour modifier le style du titre</a:t>
            </a:r>
            <a:endParaRPr kumimoji="0" lang="en-US"/>
          </a:p>
        </p:txBody>
      </p:sp>
      <p:sp>
        <p:nvSpPr>
          <p:cNvPr id="30" name="Espace réservé du texte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fr-FR" smtClean="0"/>
              <a:t>Cliquez pour modifier les styles du texte du masque</a:t>
            </a:r>
          </a:p>
          <a:p>
            <a:pPr lvl="1" eaLnBrk="1" latinLnBrk="0" hangingPunct="1"/>
            <a:r>
              <a:rPr kumimoji="0" lang="fr-FR" smtClean="0"/>
              <a:t>Deuxième niveau</a:t>
            </a:r>
          </a:p>
          <a:p>
            <a:pPr lvl="2" eaLnBrk="1" latinLnBrk="0" hangingPunct="1"/>
            <a:r>
              <a:rPr kumimoji="0" lang="fr-FR" smtClean="0"/>
              <a:t>Troisième niveau</a:t>
            </a:r>
          </a:p>
          <a:p>
            <a:pPr lvl="3" eaLnBrk="1" latinLnBrk="0" hangingPunct="1"/>
            <a:r>
              <a:rPr kumimoji="0" lang="fr-FR" smtClean="0"/>
              <a:t>Quatrième niveau</a:t>
            </a:r>
          </a:p>
          <a:p>
            <a:pPr lvl="4" eaLnBrk="1" latinLnBrk="0" hangingPunct="1"/>
            <a:r>
              <a:rPr kumimoji="0" lang="fr-FR" smtClean="0"/>
              <a:t>Cinquième niveau</a:t>
            </a:r>
            <a:endParaRPr kumimoji="0" lang="en-US"/>
          </a:p>
        </p:txBody>
      </p:sp>
      <p:sp>
        <p:nvSpPr>
          <p:cNvPr id="10" name="Espace réservé de la date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5392B81E-0AEC-4488-A01C-92E0885978D9}" type="datetimeFigureOut">
              <a:rPr lang="fr-FR" smtClean="0"/>
              <a:pPr/>
              <a:t>03/06/2015</a:t>
            </a:fld>
            <a:endParaRPr lang="fr-FR"/>
          </a:p>
        </p:txBody>
      </p:sp>
      <p:sp>
        <p:nvSpPr>
          <p:cNvPr id="22" name="Espace réservé du pied de page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fr-FR"/>
          </a:p>
        </p:txBody>
      </p:sp>
      <p:sp>
        <p:nvSpPr>
          <p:cNvPr id="18" name="Espace réservé du numéro de diapositive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08A095F6-71E4-4E81-8B70-4DE6F1547A87}" type="slidenum">
              <a:rPr lang="fr-FR" smtClean="0"/>
              <a:pPr/>
              <a:t>‹N°›</a:t>
            </a:fld>
            <a:endParaRPr lang="fr-FR"/>
          </a:p>
        </p:txBody>
      </p:sp>
      <p:grpSp>
        <p:nvGrpSpPr>
          <p:cNvPr id="2" name="Groupe 1"/>
          <p:cNvGrpSpPr/>
          <p:nvPr/>
        </p:nvGrpSpPr>
        <p:grpSpPr>
          <a:xfrm>
            <a:off x="-19017" y="202408"/>
            <a:ext cx="9180548" cy="649224"/>
            <a:chOff x="-19045" y="216550"/>
            <a:chExt cx="9180548" cy="649224"/>
          </a:xfrm>
        </p:grpSpPr>
        <p:sp>
          <p:nvSpPr>
            <p:cNvPr id="12" name="Forme libre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orme libre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ransition spd="slow"/>
  <p:timing>
    <p:tnLst>
      <p:par>
        <p:cTn id="1" dur="indefinite" restart="never" nodeType="tmRoot"/>
      </p:par>
    </p:tnLst>
  </p:timing>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control" Target="../activeX/activeX1.xml"/><Relationship Id="rId1" Type="http://schemas.openxmlformats.org/officeDocument/2006/relationships/vmlDrawing" Target="../drawings/vmlDrawing1.vml"/><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slide" Target="slide18.xml"/><Relationship Id="rId2" Type="http://schemas.openxmlformats.org/officeDocument/2006/relationships/slide" Target="slide6.xml"/><Relationship Id="rId1" Type="http://schemas.openxmlformats.org/officeDocument/2006/relationships/slideLayout" Target="../slideLayouts/slideLayout4.xml"/><Relationship Id="rId4" Type="http://schemas.openxmlformats.org/officeDocument/2006/relationships/slide" Target="slide30.xml"/></Relationships>
</file>

<file path=ppt/slides/_rels/slide6.xml.rels><?xml version="1.0" encoding="UTF-8" standalone="yes"?>
<Relationships xmlns="http://schemas.openxmlformats.org/package/2006/relationships"><Relationship Id="rId2" Type="http://schemas.openxmlformats.org/officeDocument/2006/relationships/slide" Target="slide5.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3" Type="http://schemas.openxmlformats.org/officeDocument/2006/relationships/slide" Target="slide5.xml"/><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4.xml"/></Relationships>
</file>

<file path=ppt/slides/_rels/slide3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4.xml"/></Relationships>
</file>

<file path=ppt/slides/_rels/slide33.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4.xml"/></Relationships>
</file>

<file path=ppt/slides/_rels/slide34.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4.xml"/></Relationships>
</file>

<file path=ppt/slides/_rels/slide35.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Image 6" descr="logo.png"/>
          <p:cNvPicPr>
            <a:picLocks noChangeAspect="1"/>
          </p:cNvPicPr>
          <p:nvPr/>
        </p:nvPicPr>
        <p:blipFill>
          <a:blip r:embed="rId2" cstate="print"/>
          <a:stretch>
            <a:fillRect/>
          </a:stretch>
        </p:blipFill>
        <p:spPr>
          <a:xfrm>
            <a:off x="179512" y="123353"/>
            <a:ext cx="1008111" cy="1505447"/>
          </a:xfrm>
          <a:prstGeom prst="rect">
            <a:avLst/>
          </a:prstGeom>
        </p:spPr>
      </p:pic>
      <p:sp>
        <p:nvSpPr>
          <p:cNvPr id="5" name="Rectangle 4"/>
          <p:cNvSpPr/>
          <p:nvPr/>
        </p:nvSpPr>
        <p:spPr>
          <a:xfrm>
            <a:off x="827584" y="1844824"/>
            <a:ext cx="8208912" cy="2862322"/>
          </a:xfrm>
          <a:prstGeom prst="rect">
            <a:avLst/>
          </a:prstGeom>
          <a:solidFill>
            <a:srgbClr val="0070C0"/>
          </a:solidFill>
          <a:effectLst>
            <a:glow rad="101600">
              <a:srgbClr val="FF0000">
                <a:alpha val="60000"/>
              </a:srgbClr>
            </a:glow>
            <a:innerShdw blurRad="63500" dist="50800" dir="13500000">
              <a:srgbClr val="FF0000">
                <a:alpha val="50000"/>
              </a:srgbClr>
            </a:innerShdw>
            <a:reflection blurRad="6350" stA="50000" endA="300" endPos="90000" dist="50800" dir="5400000" sy="-100000" algn="bl" rotWithShape="0"/>
            <a:softEdge rad="63500"/>
          </a:effectLst>
          <a:scene3d>
            <a:camera prst="perspectiveContrastingRightFacing"/>
            <a:lightRig rig="threePt" dir="t"/>
          </a:scene3d>
          <a:sp3d>
            <a:bevelT w="114300" prst="artDeco"/>
          </a:sp3d>
        </p:spPr>
        <p:style>
          <a:lnRef idx="0">
            <a:scrgbClr r="0" g="0" b="0"/>
          </a:lnRef>
          <a:fillRef idx="1002">
            <a:schemeClr val="dk2"/>
          </a:fillRef>
          <a:effectRef idx="0">
            <a:scrgbClr r="0" g="0" b="0"/>
          </a:effectRef>
          <a:fontRef idx="major"/>
        </p:style>
        <p:txBody>
          <a:bodyPr wrap="square" lIns="91440" tIns="45720" rIns="91440" bIns="45720">
            <a:spAutoFit/>
          </a:bodyPr>
          <a:lstStyle/>
          <a:p>
            <a:pPr algn="ctr"/>
            <a:r>
              <a:rPr lang="fr-FR" sz="6000" b="1" dirty="0" smtClean="0">
                <a:ln w="19050">
                  <a:solidFill>
                    <a:srgbClr val="FFFF00"/>
                  </a:solidFill>
                  <a:prstDash val="solid"/>
                </a:ln>
                <a:solidFill>
                  <a:schemeClr val="bg1"/>
                </a:solidFill>
                <a:effectLst>
                  <a:innerShdw blurRad="63500" dist="50800" dir="13500000">
                    <a:prstClr val="black">
                      <a:alpha val="50000"/>
                    </a:prstClr>
                  </a:innerShdw>
                </a:effectLst>
                <a:latin typeface="Algerian" pitchFamily="82" charset="0"/>
              </a:rPr>
              <a:t>MODE D’EMPLOI</a:t>
            </a:r>
          </a:p>
          <a:p>
            <a:pPr algn="ctr"/>
            <a:r>
              <a:rPr lang="fr-FR" sz="6000" b="1" dirty="0" smtClean="0">
                <a:ln w="19050">
                  <a:solidFill>
                    <a:srgbClr val="FFFF00"/>
                  </a:solidFill>
                  <a:prstDash val="solid"/>
                </a:ln>
                <a:solidFill>
                  <a:schemeClr val="bg1"/>
                </a:solidFill>
                <a:effectLst>
                  <a:innerShdw blurRad="63500" dist="50800" dir="13500000">
                    <a:prstClr val="black">
                      <a:alpha val="50000"/>
                    </a:prstClr>
                  </a:innerShdw>
                </a:effectLst>
                <a:latin typeface="Algerian" pitchFamily="82" charset="0"/>
              </a:rPr>
              <a:t>SITE ARCHIVAGE</a:t>
            </a:r>
          </a:p>
          <a:p>
            <a:pPr algn="ctr"/>
            <a:r>
              <a:rPr lang="fr-FR" sz="6000" b="1" dirty="0" smtClean="0">
                <a:ln w="19050">
                  <a:solidFill>
                    <a:srgbClr val="FFFF00"/>
                  </a:solidFill>
                  <a:prstDash val="solid"/>
                </a:ln>
                <a:solidFill>
                  <a:schemeClr val="bg1"/>
                </a:solidFill>
                <a:effectLst>
                  <a:innerShdw blurRad="63500" dist="50800" dir="13500000">
                    <a:prstClr val="black">
                      <a:alpha val="50000"/>
                    </a:prstClr>
                  </a:innerShdw>
                </a:effectLst>
                <a:latin typeface="Algerian" pitchFamily="82" charset="0"/>
              </a:rPr>
              <a:t>CSD</a:t>
            </a:r>
          </a:p>
        </p:txBody>
      </p:sp>
      <p:pic>
        <p:nvPicPr>
          <p:cNvPr id="8" name="Image 7" descr="LOGO ufict sans département.jpg"/>
          <p:cNvPicPr>
            <a:picLocks noChangeAspect="1"/>
          </p:cNvPicPr>
          <p:nvPr/>
        </p:nvPicPr>
        <p:blipFill>
          <a:blip r:embed="rId3" cstate="print"/>
          <a:stretch>
            <a:fillRect/>
          </a:stretch>
        </p:blipFill>
        <p:spPr>
          <a:xfrm>
            <a:off x="7007692" y="116632"/>
            <a:ext cx="1978376" cy="122413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0" name="ZoneTexte 9"/>
          <p:cNvSpPr txBox="1"/>
          <p:nvPr/>
        </p:nvSpPr>
        <p:spPr>
          <a:xfrm>
            <a:off x="899592" y="5949280"/>
            <a:ext cx="7560840" cy="523220"/>
          </a:xfrm>
          <a:prstGeom prst="rect">
            <a:avLst/>
          </a:prstGeom>
          <a:ln/>
          <a:scene3d>
            <a:camera prst="orthographicFront"/>
            <a:lightRig rig="threePt" dir="t"/>
          </a:scene3d>
          <a:sp3d>
            <a:bevelT prst="slope"/>
          </a:sp3d>
        </p:spPr>
        <p:style>
          <a:lnRef idx="1">
            <a:schemeClr val="accent1"/>
          </a:lnRef>
          <a:fillRef idx="3">
            <a:schemeClr val="accent1"/>
          </a:fillRef>
          <a:effectRef idx="2">
            <a:schemeClr val="accent1"/>
          </a:effectRef>
          <a:fontRef idx="minor">
            <a:schemeClr val="lt1"/>
          </a:fontRef>
        </p:style>
        <p:txBody>
          <a:bodyPr wrap="square" rtlCol="0">
            <a:spAutoFit/>
          </a:bodyPr>
          <a:lstStyle/>
          <a:p>
            <a:r>
              <a:rPr lang="fr-FR" sz="1400" b="1" i="1" u="sng" dirty="0" smtClean="0">
                <a:solidFill>
                  <a:schemeClr val="bg1"/>
                </a:solidFill>
                <a:latin typeface="Arial Rounded MT Bold" pitchFamily="34" charset="0"/>
                <a:cs typeface="Aharoni" pitchFamily="2" charset="-79"/>
              </a:rPr>
              <a:t>Administrateurs</a:t>
            </a:r>
            <a:r>
              <a:rPr lang="fr-FR" sz="1400" b="1" i="1" dirty="0" smtClean="0">
                <a:solidFill>
                  <a:schemeClr val="bg1"/>
                </a:solidFill>
                <a:latin typeface="Arial Rounded MT Bold" pitchFamily="34" charset="0"/>
                <a:cs typeface="Aharoni" pitchFamily="2" charset="-79"/>
              </a:rPr>
              <a:t>:     Julien </a:t>
            </a:r>
            <a:r>
              <a:rPr lang="fr-FR" sz="1400" b="1" i="1" dirty="0" err="1" smtClean="0">
                <a:solidFill>
                  <a:schemeClr val="bg1"/>
                </a:solidFill>
                <a:latin typeface="Arial Rounded MT Bold" pitchFamily="34" charset="0"/>
                <a:cs typeface="Aharoni" pitchFamily="2" charset="-79"/>
              </a:rPr>
              <a:t>Gillaizeau</a:t>
            </a:r>
            <a:r>
              <a:rPr lang="fr-FR" sz="1400" b="1" i="1" dirty="0" smtClean="0">
                <a:solidFill>
                  <a:schemeClr val="bg1"/>
                </a:solidFill>
                <a:latin typeface="Arial Rounded MT Bold" pitchFamily="34" charset="0"/>
                <a:cs typeface="Aharoni" pitchFamily="2" charset="-79"/>
              </a:rPr>
              <a:t>         06.87.72.74.51       juliencgt29@gmail.com </a:t>
            </a:r>
          </a:p>
          <a:p>
            <a:r>
              <a:rPr lang="fr-FR" sz="1400" b="1" i="1" dirty="0" smtClean="0">
                <a:solidFill>
                  <a:schemeClr val="bg1"/>
                </a:solidFill>
                <a:latin typeface="Arial Rounded MT Bold" pitchFamily="34" charset="0"/>
                <a:cs typeface="Aharoni" pitchFamily="2" charset="-79"/>
              </a:rPr>
              <a:t>                                    Stéphane Palisse         06.66.92.18.71         stef.cgt44@gmail.com</a:t>
            </a:r>
            <a:endParaRPr lang="fr-FR" sz="1400" b="1" i="1" dirty="0">
              <a:solidFill>
                <a:schemeClr val="bg1"/>
              </a:solidFill>
              <a:latin typeface="Arial Rounded MT Bold" pitchFamily="34" charset="0"/>
              <a:cs typeface="Aharoni" pitchFamily="2" charset="-79"/>
            </a:endParaRPr>
          </a:p>
        </p:txBody>
      </p:sp>
    </p:spTree>
  </p:cSld>
  <p:clrMapOvr>
    <a:masterClrMapping/>
  </p:clrMapOvr>
  <p:transition spd="slow"/>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mage 5" descr="Capture acceuil.JPG"/>
          <p:cNvPicPr>
            <a:picLocks noChangeAspect="1"/>
          </p:cNvPicPr>
          <p:nvPr/>
        </p:nvPicPr>
        <p:blipFill>
          <a:blip r:embed="rId4" cstate="print"/>
          <a:stretch>
            <a:fillRect/>
          </a:stretch>
        </p:blipFill>
        <p:spPr>
          <a:xfrm>
            <a:off x="197944" y="1844824"/>
            <a:ext cx="8946056" cy="4204476"/>
          </a:xfrm>
          <a:prstGeom prst="rect">
            <a:avLst/>
          </a:prstGeom>
        </p:spPr>
      </p:pic>
      <p:sp>
        <p:nvSpPr>
          <p:cNvPr id="11" name="ZoneTexte 10"/>
          <p:cNvSpPr txBox="1"/>
          <p:nvPr/>
        </p:nvSpPr>
        <p:spPr>
          <a:xfrm>
            <a:off x="179512" y="188640"/>
            <a:ext cx="8784976" cy="1384995"/>
          </a:xfrm>
          <a:prstGeom prst="rect">
            <a:avLst/>
          </a:prstGeom>
          <a:solidFill>
            <a:srgbClr val="FFFFCC"/>
          </a:solidFill>
          <a:ln w="28575">
            <a:solidFill>
              <a:srgbClr val="C00000"/>
            </a:solidFill>
          </a:ln>
          <a:effectLst>
            <a:outerShdw blurRad="107950" dist="12700" dir="5400000" algn="ctr">
              <a:srgbClr val="000000"/>
            </a:outerShdw>
          </a:effectLst>
          <a:scene3d>
            <a:camera prst="orthographicFront"/>
            <a:lightRig rig="soft" dir="t">
              <a:rot lat="0" lon="0" rev="0"/>
            </a:lightRig>
          </a:scene3d>
          <a:sp3d contourW="44450" prstMaterial="matte">
            <a:bevelT w="63500" h="63500" prst="artDeco"/>
            <a:contourClr>
              <a:srgbClr val="FFFFFF"/>
            </a:contourClr>
          </a:sp3d>
        </p:spPr>
        <p:txBody>
          <a:bodyPr wrap="square" rtlCol="0">
            <a:spAutoFit/>
          </a:bodyPr>
          <a:lstStyle/>
          <a:p>
            <a:r>
              <a:rPr lang="fr-FR" sz="2100" b="1" i="1" dirty="0" smtClean="0">
                <a:ln w="10541" cmpd="sng">
                  <a:solidFill>
                    <a:schemeClr val="accent1">
                      <a:shade val="88000"/>
                      <a:satMod val="110000"/>
                    </a:schemeClr>
                  </a:solidFill>
                  <a:prstDash val="solid"/>
                </a:ln>
                <a:solidFill>
                  <a:srgbClr val="FF0000"/>
                </a:solidFill>
                <a:latin typeface="Arial Black" pitchFamily="34" charset="0"/>
                <a:cs typeface="Aharoni" pitchFamily="2" charset="-79"/>
              </a:rPr>
              <a:t>IMPORTANT: </a:t>
            </a:r>
          </a:p>
          <a:p>
            <a:r>
              <a:rPr lang="fr-FR" sz="2100" b="1" i="1" dirty="0" smtClean="0">
                <a:ln w="10541" cmpd="sng">
                  <a:solidFill>
                    <a:schemeClr val="accent1">
                      <a:shade val="88000"/>
                      <a:satMod val="110000"/>
                    </a:schemeClr>
                  </a:solidFill>
                  <a:prstDash val="solid"/>
                </a:ln>
                <a:solidFill>
                  <a:srgbClr val="FF0000"/>
                </a:solidFill>
                <a:latin typeface="Arial Black" pitchFamily="34" charset="0"/>
                <a:cs typeface="Aharoni" pitchFamily="2" charset="-79"/>
              </a:rPr>
              <a:t>Afin d’utiliser l’ensemble des fonctionnalités de la boite d’archive, il est préférable de se connecter  comme suit  pour ouvrir la page d’accueil ci-dessous:</a:t>
            </a:r>
          </a:p>
        </p:txBody>
      </p:sp>
      <p:sp>
        <p:nvSpPr>
          <p:cNvPr id="5" name="ZoneTexte 16"/>
          <p:cNvSpPr txBox="1">
            <a:spLocks noChangeArrowheads="1"/>
          </p:cNvSpPr>
          <p:nvPr/>
        </p:nvSpPr>
        <p:spPr bwMode="auto">
          <a:xfrm>
            <a:off x="1187624" y="6093296"/>
            <a:ext cx="5976664" cy="646331"/>
          </a:xfrm>
          <a:prstGeom prst="rect">
            <a:avLst/>
          </a:prstGeom>
          <a:ln>
            <a:solidFill>
              <a:srgbClr val="C00000"/>
            </a:solidFill>
            <a:headEnd/>
            <a:tailEnd/>
          </a:ln>
        </p:spPr>
        <p:style>
          <a:lnRef idx="0">
            <a:schemeClr val="accent3"/>
          </a:lnRef>
          <a:fillRef idx="3">
            <a:schemeClr val="accent3"/>
          </a:fillRef>
          <a:effectRef idx="3">
            <a:schemeClr val="accent3"/>
          </a:effectRef>
          <a:fontRef idx="minor">
            <a:schemeClr val="lt1"/>
          </a:fontRef>
        </p:style>
        <p:txBody>
          <a:bodyPr wrap="square" lIns="36000" rIns="36000">
            <a:spAutoFit/>
          </a:bodyPr>
          <a:lstStyle/>
          <a:p>
            <a:r>
              <a:rPr lang="fr-FR" b="1" dirty="0" smtClean="0">
                <a:solidFill>
                  <a:srgbClr val="C00000"/>
                </a:solidFill>
                <a:latin typeface="Calibri" pitchFamily="34" charset="0"/>
              </a:rPr>
              <a:t>IMPRIMER LA NOTICE SUR IMPRIMANTE PAR DEFAUT</a:t>
            </a:r>
          </a:p>
          <a:p>
            <a:r>
              <a:rPr lang="fr-FR" b="1" dirty="0" smtClean="0">
                <a:solidFill>
                  <a:srgbClr val="C00000"/>
                </a:solidFill>
                <a:latin typeface="Calibri" pitchFamily="34" charset="0"/>
              </a:rPr>
              <a:t>DOUBLE CLIC SUR LE LOGO</a:t>
            </a:r>
            <a:endParaRPr lang="fr-FR" b="1" dirty="0">
              <a:solidFill>
                <a:srgbClr val="C00000"/>
              </a:solidFill>
              <a:latin typeface="Calibri" pitchFamily="34" charset="0"/>
            </a:endParaRPr>
          </a:p>
        </p:txBody>
      </p:sp>
      <p:sp>
        <p:nvSpPr>
          <p:cNvPr id="7" name="Flèche droite 6"/>
          <p:cNvSpPr/>
          <p:nvPr/>
        </p:nvSpPr>
        <p:spPr>
          <a:xfrm>
            <a:off x="7380312" y="6309320"/>
            <a:ext cx="576064" cy="288032"/>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fr-FR"/>
          </a:p>
        </p:txBody>
      </p:sp>
    </p:spTree>
    <p:controls>
      <p:control spid="1026" name="Image3" r:id="rId2" imgW="647640" imgH="647640"/>
    </p:controls>
  </p:cSld>
  <p:clrMapOvr>
    <a:masterClrMapping/>
  </p:clrMapOvr>
  <p:transition spd="slow"/>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descr="Capture acceuil.JPG"/>
          <p:cNvPicPr>
            <a:picLocks noChangeAspect="1"/>
          </p:cNvPicPr>
          <p:nvPr/>
        </p:nvPicPr>
        <p:blipFill>
          <a:blip r:embed="rId2" cstate="print"/>
          <a:stretch>
            <a:fillRect/>
          </a:stretch>
        </p:blipFill>
        <p:spPr>
          <a:xfrm>
            <a:off x="45220" y="1340768"/>
            <a:ext cx="9053560" cy="4204476"/>
          </a:xfrm>
          <a:prstGeom prst="rect">
            <a:avLst/>
          </a:prstGeom>
        </p:spPr>
      </p:pic>
      <p:sp>
        <p:nvSpPr>
          <p:cNvPr id="6" name="ZoneTexte 5"/>
          <p:cNvSpPr txBox="1"/>
          <p:nvPr/>
        </p:nvSpPr>
        <p:spPr>
          <a:xfrm>
            <a:off x="971600" y="1556792"/>
            <a:ext cx="2880320" cy="830997"/>
          </a:xfrm>
          <a:prstGeom prst="rect">
            <a:avLst/>
          </a:prstGeom>
          <a:solidFill>
            <a:srgbClr val="FFFFCC"/>
          </a:solidFill>
          <a:ln w="28575">
            <a:solidFill>
              <a:srgbClr val="002060"/>
            </a:solidFill>
          </a:ln>
          <a:scene3d>
            <a:camera prst="orthographicFront"/>
            <a:lightRig rig="threePt" dir="t"/>
          </a:scene3d>
          <a:sp3d>
            <a:bevelT w="114300" prst="artDeco"/>
          </a:sp3d>
        </p:spPr>
        <p:txBody>
          <a:bodyPr wrap="square" rtlCol="0">
            <a:spAutoFit/>
          </a:bodyPr>
          <a:lstStyle/>
          <a:p>
            <a:r>
              <a:rPr lang="fr-FR" sz="1600" dirty="0" smtClean="0"/>
              <a:t>Taper ici votre identifiant</a:t>
            </a:r>
          </a:p>
          <a:p>
            <a:r>
              <a:rPr lang="fr-FR" sz="1600" dirty="0" smtClean="0"/>
              <a:t>Administrator </a:t>
            </a:r>
            <a:r>
              <a:rPr lang="fr-FR" sz="1200" dirty="0" smtClean="0"/>
              <a:t>(pour poster les doc)</a:t>
            </a:r>
          </a:p>
          <a:p>
            <a:r>
              <a:rPr lang="fr-FR" sz="1600" dirty="0" smtClean="0"/>
              <a:t>Utilisateur </a:t>
            </a:r>
            <a:r>
              <a:rPr lang="fr-FR" sz="1200" dirty="0" smtClean="0"/>
              <a:t>(lecture seule)</a:t>
            </a:r>
            <a:endParaRPr lang="fr-FR" sz="1600" dirty="0"/>
          </a:p>
        </p:txBody>
      </p:sp>
      <p:sp>
        <p:nvSpPr>
          <p:cNvPr id="7" name="ZoneTexte 6"/>
          <p:cNvSpPr txBox="1"/>
          <p:nvPr/>
        </p:nvSpPr>
        <p:spPr>
          <a:xfrm>
            <a:off x="4499992" y="1772816"/>
            <a:ext cx="2664296" cy="338554"/>
          </a:xfrm>
          <a:prstGeom prst="rect">
            <a:avLst/>
          </a:prstGeom>
          <a:solidFill>
            <a:srgbClr val="FFFFCC"/>
          </a:solidFill>
          <a:ln w="28575">
            <a:solidFill>
              <a:srgbClr val="002060"/>
            </a:solidFill>
          </a:ln>
          <a:scene3d>
            <a:camera prst="orthographicFront"/>
            <a:lightRig rig="threePt" dir="t"/>
          </a:scene3d>
          <a:sp3d>
            <a:bevelT w="114300" prst="artDeco"/>
          </a:sp3d>
        </p:spPr>
        <p:txBody>
          <a:bodyPr wrap="square" rtlCol="0">
            <a:spAutoFit/>
          </a:bodyPr>
          <a:lstStyle/>
          <a:p>
            <a:r>
              <a:rPr lang="fr-FR" sz="1600" dirty="0" smtClean="0"/>
              <a:t>Taper ici votre mot de passe</a:t>
            </a:r>
            <a:endParaRPr lang="fr-FR" sz="1600" dirty="0"/>
          </a:p>
        </p:txBody>
      </p:sp>
      <p:sp>
        <p:nvSpPr>
          <p:cNvPr id="8" name="ZoneTexte 7"/>
          <p:cNvSpPr txBox="1"/>
          <p:nvPr/>
        </p:nvSpPr>
        <p:spPr>
          <a:xfrm>
            <a:off x="2339752" y="5661248"/>
            <a:ext cx="2664296" cy="338554"/>
          </a:xfrm>
          <a:prstGeom prst="rect">
            <a:avLst/>
          </a:prstGeom>
          <a:solidFill>
            <a:srgbClr val="FFFFCC"/>
          </a:solidFill>
          <a:ln w="28575">
            <a:solidFill>
              <a:srgbClr val="002060"/>
            </a:solidFill>
          </a:ln>
          <a:scene3d>
            <a:camera prst="orthographicFront"/>
            <a:lightRig rig="threePt" dir="t"/>
          </a:scene3d>
          <a:sp3d>
            <a:bevelT w="114300" prst="artDeco"/>
          </a:sp3d>
        </p:spPr>
        <p:txBody>
          <a:bodyPr wrap="square" rtlCol="0">
            <a:spAutoFit/>
          </a:bodyPr>
          <a:lstStyle/>
          <a:p>
            <a:r>
              <a:rPr lang="fr-FR" sz="1600" dirty="0" smtClean="0"/>
              <a:t>Cliquez pour accéder au site</a:t>
            </a:r>
            <a:endParaRPr lang="fr-FR" sz="1600" dirty="0"/>
          </a:p>
        </p:txBody>
      </p:sp>
      <p:cxnSp>
        <p:nvCxnSpPr>
          <p:cNvPr id="10" name="Connecteur en angle 9"/>
          <p:cNvCxnSpPr>
            <a:stCxn id="6" idx="2"/>
          </p:cNvCxnSpPr>
          <p:nvPr/>
        </p:nvCxnSpPr>
        <p:spPr>
          <a:xfrm rot="16200000" flipH="1">
            <a:off x="2359207" y="2440342"/>
            <a:ext cx="1041211" cy="936104"/>
          </a:xfrm>
          <a:prstGeom prst="bentConnector3">
            <a:avLst>
              <a:gd name="adj1" fmla="val 50000"/>
            </a:avLst>
          </a:prstGeom>
          <a:ln w="25400">
            <a:solidFill>
              <a:srgbClr val="C00000"/>
            </a:solidFill>
            <a:tailEnd type="stealth"/>
          </a:ln>
        </p:spPr>
        <p:style>
          <a:lnRef idx="1">
            <a:schemeClr val="accent1"/>
          </a:lnRef>
          <a:fillRef idx="0">
            <a:schemeClr val="accent1"/>
          </a:fillRef>
          <a:effectRef idx="0">
            <a:schemeClr val="accent1"/>
          </a:effectRef>
          <a:fontRef idx="minor">
            <a:schemeClr val="tx1"/>
          </a:fontRef>
        </p:style>
      </p:cxnSp>
      <p:cxnSp>
        <p:nvCxnSpPr>
          <p:cNvPr id="12" name="Connecteur en angle 11"/>
          <p:cNvCxnSpPr/>
          <p:nvPr/>
        </p:nvCxnSpPr>
        <p:spPr>
          <a:xfrm rot="5400000">
            <a:off x="4139952" y="2132856"/>
            <a:ext cx="1584176" cy="1584176"/>
          </a:xfrm>
          <a:prstGeom prst="bentConnector3">
            <a:avLst>
              <a:gd name="adj1" fmla="val 50000"/>
            </a:avLst>
          </a:prstGeom>
          <a:ln w="25400">
            <a:solidFill>
              <a:srgbClr val="C00000"/>
            </a:solidFill>
            <a:tailEnd type="stealth"/>
          </a:ln>
        </p:spPr>
        <p:style>
          <a:lnRef idx="1">
            <a:schemeClr val="accent1"/>
          </a:lnRef>
          <a:fillRef idx="0">
            <a:schemeClr val="accent1"/>
          </a:fillRef>
          <a:effectRef idx="0">
            <a:schemeClr val="accent1"/>
          </a:effectRef>
          <a:fontRef idx="minor">
            <a:schemeClr val="tx1"/>
          </a:fontRef>
        </p:style>
      </p:cxnSp>
      <p:cxnSp>
        <p:nvCxnSpPr>
          <p:cNvPr id="30" name="Connecteur droit avec flèche 29"/>
          <p:cNvCxnSpPr/>
          <p:nvPr/>
        </p:nvCxnSpPr>
        <p:spPr>
          <a:xfrm flipV="1">
            <a:off x="3563888" y="4005064"/>
            <a:ext cx="0" cy="1584176"/>
          </a:xfrm>
          <a:prstGeom prst="straightConnector1">
            <a:avLst/>
          </a:prstGeom>
          <a:ln w="25400">
            <a:solidFill>
              <a:srgbClr val="FF0000"/>
            </a:solidFill>
            <a:tailEnd type="stealth"/>
          </a:ln>
        </p:spPr>
        <p:style>
          <a:lnRef idx="1">
            <a:schemeClr val="accent1"/>
          </a:lnRef>
          <a:fillRef idx="0">
            <a:schemeClr val="accent1"/>
          </a:fillRef>
          <a:effectRef idx="0">
            <a:schemeClr val="accent1"/>
          </a:effectRef>
          <a:fontRef idx="minor">
            <a:schemeClr val="tx1"/>
          </a:fontRef>
        </p:style>
      </p:cxnSp>
      <p:sp>
        <p:nvSpPr>
          <p:cNvPr id="18" name="ZoneTexte 17"/>
          <p:cNvSpPr txBox="1"/>
          <p:nvPr/>
        </p:nvSpPr>
        <p:spPr>
          <a:xfrm>
            <a:off x="179512" y="260648"/>
            <a:ext cx="8640960" cy="738664"/>
          </a:xfrm>
          <a:prstGeom prst="rect">
            <a:avLst/>
          </a:prstGeom>
          <a:solidFill>
            <a:srgbClr val="FFFFCC"/>
          </a:solidFill>
          <a:ln w="28575">
            <a:solidFill>
              <a:srgbClr val="C00000"/>
            </a:solidFill>
          </a:ln>
          <a:effectLst>
            <a:outerShdw blurRad="107950" dist="12700" dir="5400000" algn="ctr">
              <a:srgbClr val="000000"/>
            </a:outerShdw>
          </a:effectLst>
          <a:scene3d>
            <a:camera prst="orthographicFront"/>
            <a:lightRig rig="soft" dir="t">
              <a:rot lat="0" lon="0" rev="0"/>
            </a:lightRig>
          </a:scene3d>
          <a:sp3d contourW="44450" prstMaterial="matte">
            <a:bevelT w="63500" h="63500" prst="artDeco"/>
            <a:contourClr>
              <a:srgbClr val="FFFFFF"/>
            </a:contourClr>
          </a:sp3d>
        </p:spPr>
        <p:txBody>
          <a:bodyPr wrap="square" rtlCol="0">
            <a:spAutoFit/>
          </a:bodyPr>
          <a:lstStyle/>
          <a:p>
            <a:r>
              <a:rPr lang="fr-FR" sz="2100" b="1" i="1" dirty="0" smtClean="0">
                <a:ln w="10541" cmpd="sng">
                  <a:solidFill>
                    <a:schemeClr val="accent1">
                      <a:shade val="88000"/>
                      <a:satMod val="110000"/>
                    </a:schemeClr>
                  </a:solidFill>
                  <a:prstDash val="solid"/>
                </a:ln>
                <a:solidFill>
                  <a:srgbClr val="FF0000"/>
                </a:solidFill>
                <a:latin typeface="Arial Black" pitchFamily="34" charset="0"/>
                <a:cs typeface="Aharoni" pitchFamily="2" charset="-79"/>
              </a:rPr>
              <a:t>IMPORTANT: cliquez sur l’onglet correspondant à votre habilitation, ou cliquez « recherche dans les documents »</a:t>
            </a:r>
            <a:endParaRPr lang="fr-FR" sz="2100" b="1" i="1" dirty="0">
              <a:ln w="10541" cmpd="sng">
                <a:solidFill>
                  <a:schemeClr val="accent1">
                    <a:shade val="88000"/>
                    <a:satMod val="110000"/>
                  </a:schemeClr>
                </a:solidFill>
                <a:prstDash val="solid"/>
              </a:ln>
              <a:solidFill>
                <a:srgbClr val="FF0000"/>
              </a:solidFill>
              <a:latin typeface="Arial Black" pitchFamily="34" charset="0"/>
              <a:cs typeface="Aharoni" pitchFamily="2" charset="-79"/>
            </a:endParaRPr>
          </a:p>
        </p:txBody>
      </p:sp>
    </p:spTree>
  </p:cSld>
  <p:clrMapOvr>
    <a:masterClrMapping/>
  </p:clrMapOvr>
  <p:transition spd="slow"/>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descr="Capture acceuil.JPG"/>
          <p:cNvPicPr>
            <a:picLocks noChangeAspect="1"/>
          </p:cNvPicPr>
          <p:nvPr/>
        </p:nvPicPr>
        <p:blipFill>
          <a:blip r:embed="rId2" cstate="print"/>
          <a:stretch>
            <a:fillRect/>
          </a:stretch>
        </p:blipFill>
        <p:spPr>
          <a:xfrm>
            <a:off x="251520" y="391365"/>
            <a:ext cx="8640960" cy="5180242"/>
          </a:xfrm>
          <a:prstGeom prst="ellipse">
            <a:avLst/>
          </a:prstGeom>
          <a:ln w="63500" cap="rnd">
            <a:solidFill>
              <a:srgbClr val="0070C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7" name="ZoneTexte 6"/>
          <p:cNvSpPr txBox="1"/>
          <p:nvPr/>
        </p:nvSpPr>
        <p:spPr>
          <a:xfrm>
            <a:off x="1691680" y="2348880"/>
            <a:ext cx="4536504" cy="307777"/>
          </a:xfrm>
          <a:prstGeom prst="rect">
            <a:avLst/>
          </a:prstGeom>
          <a:solidFill>
            <a:srgbClr val="FFFFCC"/>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wrap="square" rtlCol="0">
            <a:sp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r>
              <a:rPr lang="fr-FR" sz="1400" b="1" i="1" cap="all" dirty="0" smtClean="0">
                <a:ln w="0"/>
                <a:solidFill>
                  <a:srgbClr val="FF0000"/>
                </a:solidFill>
                <a:effectLst>
                  <a:reflection blurRad="12700" stA="50000" endPos="50000" dist="5000" dir="5400000" sy="-100000" rotWithShape="0"/>
                </a:effectLst>
                <a:cs typeface="Aharoni" pitchFamily="2" charset="-79"/>
              </a:rPr>
              <a:t>Lien site FNME</a:t>
            </a:r>
            <a:endParaRPr lang="fr-FR" sz="1400" b="1" i="1" cap="all" dirty="0">
              <a:ln w="0"/>
              <a:solidFill>
                <a:srgbClr val="FF0000"/>
              </a:solidFill>
              <a:effectLst>
                <a:reflection blurRad="12700" stA="50000" endPos="50000" dist="5000" dir="5400000" sy="-100000" rotWithShape="0"/>
              </a:effectLst>
              <a:cs typeface="Aharoni" pitchFamily="2" charset="-79"/>
            </a:endParaRPr>
          </a:p>
        </p:txBody>
      </p:sp>
      <p:sp>
        <p:nvSpPr>
          <p:cNvPr id="8" name="ZoneTexte 7"/>
          <p:cNvSpPr txBox="1"/>
          <p:nvPr/>
        </p:nvSpPr>
        <p:spPr>
          <a:xfrm>
            <a:off x="1691680" y="2780928"/>
            <a:ext cx="4536504" cy="307777"/>
          </a:xfrm>
          <a:prstGeom prst="rect">
            <a:avLst/>
          </a:prstGeom>
          <a:solidFill>
            <a:srgbClr val="FFFFCC"/>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wrap="square" rtlCol="0">
            <a:sp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r>
              <a:rPr lang="fr-FR" sz="1400" b="1" i="1" cap="all" dirty="0" smtClean="0">
                <a:ln w="0"/>
                <a:solidFill>
                  <a:srgbClr val="FF0000"/>
                </a:solidFill>
                <a:effectLst>
                  <a:reflection blurRad="12700" stA="50000" endPos="50000" dist="5000" dir="5400000" sy="-100000" rotWithShape="0"/>
                </a:effectLst>
                <a:cs typeface="Aharoni" pitchFamily="2" charset="-79"/>
              </a:rPr>
              <a:t>Lien site FNME section militant</a:t>
            </a:r>
            <a:endParaRPr lang="fr-FR" sz="1400" b="1" i="1" cap="all" dirty="0">
              <a:ln w="0"/>
              <a:solidFill>
                <a:srgbClr val="FF0000"/>
              </a:solidFill>
              <a:effectLst>
                <a:reflection blurRad="12700" stA="50000" endPos="50000" dist="5000" dir="5400000" sy="-100000" rotWithShape="0"/>
              </a:effectLst>
              <a:cs typeface="Aharoni" pitchFamily="2" charset="-79"/>
            </a:endParaRPr>
          </a:p>
        </p:txBody>
      </p:sp>
      <p:sp>
        <p:nvSpPr>
          <p:cNvPr id="9" name="ZoneTexte 8"/>
          <p:cNvSpPr txBox="1"/>
          <p:nvPr/>
        </p:nvSpPr>
        <p:spPr>
          <a:xfrm>
            <a:off x="1691680" y="3212976"/>
            <a:ext cx="4536504" cy="307777"/>
          </a:xfrm>
          <a:prstGeom prst="rect">
            <a:avLst/>
          </a:prstGeom>
          <a:solidFill>
            <a:srgbClr val="FFFFCC"/>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wrap="square" rtlCol="0">
            <a:sp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r>
              <a:rPr lang="fr-FR" sz="1400" b="1" i="1" cap="all" dirty="0" smtClean="0">
                <a:ln w="0">
                  <a:solidFill>
                    <a:srgbClr val="C00000"/>
                  </a:solidFill>
                </a:ln>
                <a:solidFill>
                  <a:srgbClr val="FF0000"/>
                </a:solidFill>
                <a:effectLst>
                  <a:reflection blurRad="12700" stA="50000" endPos="50000" dist="5000" dir="5400000" sy="-100000" rotWithShape="0"/>
                </a:effectLst>
                <a:cs typeface="Aharoni" pitchFamily="2" charset="-79"/>
              </a:rPr>
              <a:t>Lien site </a:t>
            </a:r>
            <a:r>
              <a:rPr lang="fr-FR" sz="1400" b="1" i="1" cap="all" dirty="0" err="1" smtClean="0">
                <a:ln w="0">
                  <a:solidFill>
                    <a:srgbClr val="C00000"/>
                  </a:solidFill>
                </a:ln>
                <a:solidFill>
                  <a:srgbClr val="FF0000"/>
                </a:solidFill>
                <a:effectLst>
                  <a:reflection blurRad="12700" stA="50000" endPos="50000" dist="5000" dir="5400000" sy="-100000" rotWithShape="0"/>
                </a:effectLst>
                <a:cs typeface="Aharoni" pitchFamily="2" charset="-79"/>
              </a:rPr>
              <a:t>Ufict</a:t>
            </a:r>
            <a:r>
              <a:rPr lang="fr-FR" sz="1400" b="1" i="1" cap="all" dirty="0" smtClean="0">
                <a:ln w="0">
                  <a:solidFill>
                    <a:srgbClr val="C00000"/>
                  </a:solidFill>
                </a:ln>
                <a:solidFill>
                  <a:srgbClr val="FF0000"/>
                </a:solidFill>
                <a:effectLst>
                  <a:reflection blurRad="12700" stA="50000" endPos="50000" dist="5000" dir="5400000" sy="-100000" rotWithShape="0"/>
                </a:effectLst>
                <a:cs typeface="Aharoni" pitchFamily="2" charset="-79"/>
              </a:rPr>
              <a:t> militant</a:t>
            </a:r>
            <a:endParaRPr lang="fr-FR" sz="1400" b="1" i="1" cap="all" dirty="0">
              <a:ln w="0">
                <a:solidFill>
                  <a:srgbClr val="C00000"/>
                </a:solidFill>
              </a:ln>
              <a:solidFill>
                <a:srgbClr val="FF0000"/>
              </a:solidFill>
              <a:effectLst>
                <a:reflection blurRad="12700" stA="50000" endPos="50000" dist="5000" dir="5400000" sy="-100000" rotWithShape="0"/>
              </a:effectLst>
              <a:cs typeface="Aharoni" pitchFamily="2" charset="-79"/>
            </a:endParaRPr>
          </a:p>
        </p:txBody>
      </p:sp>
      <p:sp>
        <p:nvSpPr>
          <p:cNvPr id="10" name="ZoneTexte 9"/>
          <p:cNvSpPr txBox="1"/>
          <p:nvPr/>
        </p:nvSpPr>
        <p:spPr>
          <a:xfrm>
            <a:off x="1691680" y="4489956"/>
            <a:ext cx="6120680" cy="307777"/>
          </a:xfrm>
          <a:prstGeom prst="rect">
            <a:avLst/>
          </a:prstGeom>
          <a:solidFill>
            <a:srgbClr val="FFFFCC"/>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wrap="square" rtlCol="0">
            <a:sp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r>
              <a:rPr lang="fr-FR" sz="1400" b="1" i="1" cap="all" dirty="0" smtClean="0">
                <a:ln w="0">
                  <a:solidFill>
                    <a:srgbClr val="C00000"/>
                  </a:solidFill>
                </a:ln>
                <a:solidFill>
                  <a:srgbClr val="FF0000"/>
                </a:solidFill>
                <a:effectLst>
                  <a:reflection blurRad="12700" stA="50000" endPos="50000" dist="5000" dir="5400000" sy="-100000" rotWithShape="0"/>
                </a:effectLst>
                <a:cs typeface="Aharoni" pitchFamily="2" charset="-79"/>
              </a:rPr>
              <a:t>Notice site archivage CSD:  mode d’emploi du site</a:t>
            </a:r>
            <a:endParaRPr lang="fr-FR" sz="1400" b="1" i="1" cap="all" dirty="0">
              <a:ln w="0">
                <a:solidFill>
                  <a:srgbClr val="C00000"/>
                </a:solidFill>
              </a:ln>
              <a:solidFill>
                <a:srgbClr val="FF0000"/>
              </a:solidFill>
              <a:effectLst>
                <a:reflection blurRad="12700" stA="50000" endPos="50000" dist="5000" dir="5400000" sy="-100000" rotWithShape="0"/>
              </a:effectLst>
              <a:cs typeface="Aharoni" pitchFamily="2" charset="-79"/>
            </a:endParaRPr>
          </a:p>
        </p:txBody>
      </p:sp>
      <p:sp>
        <p:nvSpPr>
          <p:cNvPr id="11" name="ZoneTexte 10"/>
          <p:cNvSpPr txBox="1"/>
          <p:nvPr/>
        </p:nvSpPr>
        <p:spPr>
          <a:xfrm>
            <a:off x="1691680" y="3645024"/>
            <a:ext cx="2664296" cy="307777"/>
          </a:xfrm>
          <a:prstGeom prst="rect">
            <a:avLst/>
          </a:prstGeom>
          <a:solidFill>
            <a:srgbClr val="FFFFCC"/>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wrap="square" rtlCol="0">
            <a:sp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r>
              <a:rPr lang="fr-FR" sz="1400" b="1" i="1" cap="all" dirty="0" smtClean="0">
                <a:ln w="0">
                  <a:solidFill>
                    <a:srgbClr val="C00000"/>
                  </a:solidFill>
                </a:ln>
                <a:solidFill>
                  <a:srgbClr val="FF0000"/>
                </a:solidFill>
                <a:effectLst>
                  <a:reflection blurRad="12700" stA="50000" endPos="50000" dist="5000" dir="5400000" sy="-100000" rotWithShape="0"/>
                </a:effectLst>
                <a:cs typeface="Aharoni" pitchFamily="2" charset="-79"/>
              </a:rPr>
              <a:t>Lien site CCE ERDF</a:t>
            </a:r>
            <a:endParaRPr lang="fr-FR" sz="1400" b="1" i="1" cap="all" dirty="0">
              <a:ln w="0">
                <a:solidFill>
                  <a:srgbClr val="C00000"/>
                </a:solidFill>
              </a:ln>
              <a:solidFill>
                <a:srgbClr val="FF0000"/>
              </a:solidFill>
              <a:effectLst>
                <a:reflection blurRad="12700" stA="50000" endPos="50000" dist="5000" dir="5400000" sy="-100000" rotWithShape="0"/>
              </a:effectLst>
              <a:cs typeface="Aharoni" pitchFamily="2" charset="-79"/>
            </a:endParaRPr>
          </a:p>
        </p:txBody>
      </p:sp>
      <p:sp>
        <p:nvSpPr>
          <p:cNvPr id="60" name="ZoneTexte 59"/>
          <p:cNvSpPr txBox="1"/>
          <p:nvPr/>
        </p:nvSpPr>
        <p:spPr>
          <a:xfrm>
            <a:off x="179512" y="116632"/>
            <a:ext cx="8784976" cy="523220"/>
          </a:xfrm>
          <a:prstGeom prst="rect">
            <a:avLst/>
          </a:prstGeom>
          <a:solidFill>
            <a:schemeClr val="bg2"/>
          </a:solidFill>
          <a:effectLst>
            <a:outerShdw blurRad="63500" sx="102000" sy="102000" algn="ctr" rotWithShape="0">
              <a:prstClr val="black">
                <a:alpha val="40000"/>
              </a:prstClr>
            </a:outerShdw>
          </a:effectLst>
          <a:scene3d>
            <a:camera prst="orthographicFront">
              <a:rot lat="0" lon="0" rev="0"/>
            </a:camera>
            <a:lightRig rig="contrasting" dir="t">
              <a:rot lat="0" lon="0" rev="4500000"/>
            </a:lightRig>
          </a:scene3d>
          <a:sp3d>
            <a:bevelT w="114300" prst="artDeco"/>
          </a:sp3d>
        </p:spPr>
        <p:style>
          <a:lnRef idx="0">
            <a:scrgbClr r="0" g="0" b="0"/>
          </a:lnRef>
          <a:fillRef idx="1002">
            <a:schemeClr val="lt2"/>
          </a:fillRef>
          <a:effectRef idx="0">
            <a:scrgbClr r="0" g="0" b="0"/>
          </a:effectRef>
          <a:fontRef idx="major"/>
        </p:style>
        <p:txBody>
          <a:bodyPr wrap="square" rtlCol="0">
            <a:spAutoFit/>
            <a:sp3d extrusionH="57150" contourW="6350" prstMaterial="metal">
              <a:bevelT w="127000" h="31750" prst="coolSlant"/>
              <a:contourClr>
                <a:schemeClr val="accent1">
                  <a:shade val="75000"/>
                </a:schemeClr>
              </a:contourClr>
            </a:sp3d>
          </a:bodyPr>
          <a:lstStyle/>
          <a:p>
            <a:r>
              <a:rPr lang="fr-FR" sz="2800" b="1" cap="all" dirty="0" smtClean="0">
                <a:ln w="0"/>
                <a:solidFill>
                  <a:srgbClr val="FF0000"/>
                </a:solidFill>
                <a:effectLst>
                  <a:reflection blurRad="12700" stA="50000" endPos="50000" dist="5000" dir="5400000" sy="-100000" rotWithShape="0"/>
                </a:effectLst>
              </a:rPr>
              <a:t>          </a:t>
            </a:r>
            <a:r>
              <a:rPr lang="fr-FR" sz="2400" b="1" cap="all" dirty="0" smtClean="0">
                <a:ln w="0">
                  <a:solidFill>
                    <a:srgbClr val="FF0000"/>
                  </a:solidFill>
                </a:ln>
                <a:solidFill>
                  <a:srgbClr val="FF0000"/>
                </a:solidFill>
                <a:effectLst>
                  <a:outerShdw blurRad="50800" dist="38100" dir="2700000" algn="tl" rotWithShape="0">
                    <a:prstClr val="black">
                      <a:alpha val="40000"/>
                    </a:prstClr>
                  </a:outerShdw>
                </a:effectLst>
              </a:rPr>
              <a:t>Liens accessibles sans nécessité de se connecter</a:t>
            </a:r>
            <a:endParaRPr lang="fr-FR" sz="2400" b="1" cap="all" dirty="0">
              <a:ln w="0">
                <a:solidFill>
                  <a:srgbClr val="FF0000"/>
                </a:solidFill>
              </a:ln>
              <a:solidFill>
                <a:srgbClr val="FF0000"/>
              </a:solidFill>
              <a:effectLst>
                <a:outerShdw blurRad="50800" dist="38100" dir="2700000" algn="tl" rotWithShape="0">
                  <a:prstClr val="black">
                    <a:alpha val="40000"/>
                  </a:prstClr>
                </a:outerShdw>
              </a:effectLst>
            </a:endParaRPr>
          </a:p>
        </p:txBody>
      </p:sp>
      <p:sp>
        <p:nvSpPr>
          <p:cNvPr id="72" name="Bulle ronde 71"/>
          <p:cNvSpPr/>
          <p:nvPr/>
        </p:nvSpPr>
        <p:spPr>
          <a:xfrm>
            <a:off x="1979712" y="908720"/>
            <a:ext cx="4968552" cy="1296144"/>
          </a:xfrm>
          <a:prstGeom prst="wedgeEllipseCallout">
            <a:avLst>
              <a:gd name="adj1" fmla="val 49894"/>
              <a:gd name="adj2" fmla="val 48905"/>
            </a:avLst>
          </a:prstGeom>
          <a:scene3d>
            <a:camera prst="orthographicFront"/>
            <a:lightRig rig="threePt" dir="t"/>
          </a:scene3d>
          <a:sp3d>
            <a:bevelT prst="slope"/>
          </a:sp3d>
        </p:spPr>
        <p:style>
          <a:lnRef idx="1">
            <a:schemeClr val="accent3"/>
          </a:lnRef>
          <a:fillRef idx="2">
            <a:schemeClr val="accent3"/>
          </a:fillRef>
          <a:effectRef idx="1">
            <a:schemeClr val="accent3"/>
          </a:effectRef>
          <a:fontRef idx="minor">
            <a:schemeClr val="dk1"/>
          </a:fontRef>
        </p:style>
        <p:txBody>
          <a:bodyPr rtlCol="0" anchor="ctr"/>
          <a:lstStyle/>
          <a:p>
            <a:pPr algn="ctr"/>
            <a:r>
              <a:rPr lang="fr-FR" sz="1400" dirty="0" smtClean="0">
                <a:latin typeface="Britannic Bold" pitchFamily="34" charset="0"/>
              </a:rPr>
              <a:t>Les liens utiles ne peuvent en rien altérer le fonctionnement du site. Ce ne sont que des liens d’accès « rapide »</a:t>
            </a:r>
            <a:endParaRPr lang="fr-FR" sz="1400" dirty="0">
              <a:latin typeface="Britannic Bold" pitchFamily="34" charset="0"/>
            </a:endParaRPr>
          </a:p>
        </p:txBody>
      </p:sp>
      <p:sp>
        <p:nvSpPr>
          <p:cNvPr id="16" name="ZoneTexte 15"/>
          <p:cNvSpPr txBox="1"/>
          <p:nvPr/>
        </p:nvSpPr>
        <p:spPr>
          <a:xfrm>
            <a:off x="1691680" y="4077072"/>
            <a:ext cx="2664296" cy="307777"/>
          </a:xfrm>
          <a:prstGeom prst="rect">
            <a:avLst/>
          </a:prstGeom>
          <a:solidFill>
            <a:srgbClr val="FFFFCC"/>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wrap="square" rtlCol="0">
            <a:sp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r>
              <a:rPr lang="fr-FR" sz="1400" b="1" i="1" cap="all" dirty="0" smtClean="0">
                <a:ln w="0">
                  <a:solidFill>
                    <a:srgbClr val="C00000"/>
                  </a:solidFill>
                </a:ln>
                <a:solidFill>
                  <a:srgbClr val="FF0000"/>
                </a:solidFill>
                <a:effectLst>
                  <a:reflection blurRad="12700" stA="50000" endPos="50000" dist="5000" dir="5400000" sy="-100000" rotWithShape="0"/>
                </a:effectLst>
                <a:cs typeface="Aharoni" pitchFamily="2" charset="-79"/>
              </a:rPr>
              <a:t>Lien site CCE GRDF</a:t>
            </a:r>
            <a:endParaRPr lang="fr-FR" sz="1400" b="1" i="1" cap="all" dirty="0">
              <a:ln w="0">
                <a:solidFill>
                  <a:srgbClr val="C00000"/>
                </a:solidFill>
              </a:ln>
              <a:solidFill>
                <a:srgbClr val="FF0000"/>
              </a:solidFill>
              <a:effectLst>
                <a:reflection blurRad="12700" stA="50000" endPos="50000" dist="5000" dir="5400000" sy="-100000" rotWithShape="0"/>
              </a:effectLst>
              <a:cs typeface="Aharoni" pitchFamily="2" charset="-79"/>
            </a:endParaRPr>
          </a:p>
        </p:txBody>
      </p:sp>
    </p:spTree>
  </p:cSld>
  <p:clrMapOvr>
    <a:masterClrMapping/>
  </p:clrMapOvr>
  <p:transition spd="slow"/>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ZoneTexte 5">
            <a:hlinkClick r:id="rId2" action="ppaction://hlinksldjump"/>
          </p:cNvPr>
          <p:cNvSpPr txBox="1"/>
          <p:nvPr/>
        </p:nvSpPr>
        <p:spPr>
          <a:xfrm>
            <a:off x="179512" y="2276872"/>
            <a:ext cx="7632848" cy="461665"/>
          </a:xfrm>
          <a:prstGeom prst="rect">
            <a:avLst/>
          </a:prstGeom>
          <a:solidFill>
            <a:schemeClr val="accent1"/>
          </a:solidFill>
          <a:ln w="28575">
            <a:solidFill>
              <a:srgbClr val="C00000"/>
            </a:solidFill>
          </a:ln>
          <a:effectLst>
            <a:outerShdw blurRad="107950" dist="12700" dir="5400000" algn="ctr">
              <a:srgbClr val="000000"/>
            </a:outerShdw>
          </a:effectLst>
          <a:scene3d>
            <a:camera prst="orthographicFront"/>
            <a:lightRig rig="soft" dir="t">
              <a:rot lat="0" lon="0" rev="0"/>
            </a:lightRig>
          </a:scene3d>
          <a:sp3d contourW="44450" prstMaterial="matte">
            <a:bevelT w="63500" h="63500" prst="artDeco"/>
            <a:contourClr>
              <a:srgbClr val="FFFFFF"/>
            </a:contourClr>
          </a:sp3d>
        </p:spPr>
        <p:txBody>
          <a:bodyPr wrap="square" rtlCol="0">
            <a:spAutoFit/>
          </a:bodyPr>
          <a:lstStyle/>
          <a:p>
            <a:r>
              <a:rPr lang="fr-FR" sz="2400" b="1" i="1" dirty="0" smtClean="0">
                <a:ln w="10541" cmpd="sng">
                  <a:solidFill>
                    <a:schemeClr val="accent1">
                      <a:shade val="88000"/>
                      <a:satMod val="110000"/>
                    </a:schemeClr>
                  </a:solidFill>
                  <a:prstDash val="solid"/>
                </a:ln>
                <a:solidFill>
                  <a:srgbClr val="FFFF00"/>
                </a:solidFill>
                <a:latin typeface="Arial Black" pitchFamily="34" charset="0"/>
                <a:cs typeface="Aharoni" pitchFamily="2" charset="-79"/>
              </a:rPr>
              <a:t>Habilitation consultation et téléchargement</a:t>
            </a:r>
            <a:endParaRPr lang="fr-FR" sz="2400" b="1" i="1" dirty="0">
              <a:ln w="10541" cmpd="sng">
                <a:solidFill>
                  <a:schemeClr val="accent1">
                    <a:shade val="88000"/>
                    <a:satMod val="110000"/>
                  </a:schemeClr>
                </a:solidFill>
                <a:prstDash val="solid"/>
              </a:ln>
              <a:solidFill>
                <a:srgbClr val="FFFF00"/>
              </a:solidFill>
              <a:latin typeface="Arial Black" pitchFamily="34" charset="0"/>
              <a:cs typeface="Aharoni" pitchFamily="2" charset="-79"/>
            </a:endParaRPr>
          </a:p>
        </p:txBody>
      </p:sp>
      <p:sp>
        <p:nvSpPr>
          <p:cNvPr id="7" name="ZoneTexte 6">
            <a:hlinkClick r:id="rId3" action="ppaction://hlinksldjump"/>
          </p:cNvPr>
          <p:cNvSpPr txBox="1"/>
          <p:nvPr/>
        </p:nvSpPr>
        <p:spPr>
          <a:xfrm>
            <a:off x="179512" y="2924944"/>
            <a:ext cx="4032448" cy="523220"/>
          </a:xfrm>
          <a:prstGeom prst="rect">
            <a:avLst/>
          </a:prstGeom>
          <a:solidFill>
            <a:srgbClr val="0070C0"/>
          </a:solidFill>
          <a:ln w="28575">
            <a:solidFill>
              <a:srgbClr val="C00000"/>
            </a:solidFill>
          </a:ln>
          <a:effectLst>
            <a:outerShdw blurRad="107950" dist="12700" dir="5400000" algn="ctr">
              <a:srgbClr val="000000"/>
            </a:outerShdw>
          </a:effectLst>
          <a:scene3d>
            <a:camera prst="orthographicFront"/>
            <a:lightRig rig="soft" dir="t">
              <a:rot lat="0" lon="0" rev="0"/>
            </a:lightRig>
          </a:scene3d>
          <a:sp3d contourW="44450" prstMaterial="matte">
            <a:bevelT w="63500" h="63500" prst="artDeco"/>
            <a:contourClr>
              <a:srgbClr val="FFFFFF"/>
            </a:contourClr>
          </a:sp3d>
        </p:spPr>
        <p:txBody>
          <a:bodyPr wrap="square" rtlCol="0">
            <a:spAutoFit/>
          </a:bodyPr>
          <a:lstStyle/>
          <a:p>
            <a:r>
              <a:rPr lang="fr-FR" sz="2400" b="1" i="1" dirty="0" smtClean="0">
                <a:ln w="10541" cmpd="sng">
                  <a:solidFill>
                    <a:schemeClr val="accent1">
                      <a:shade val="88000"/>
                      <a:satMod val="110000"/>
                    </a:schemeClr>
                  </a:solidFill>
                  <a:prstDash val="solid"/>
                </a:ln>
                <a:solidFill>
                  <a:srgbClr val="FFFF00"/>
                </a:solidFill>
                <a:latin typeface="Arial Black" pitchFamily="34" charset="0"/>
                <a:cs typeface="Aharoni" pitchFamily="2" charset="-79"/>
              </a:rPr>
              <a:t>Habilitation  postage</a:t>
            </a:r>
            <a:r>
              <a:rPr lang="fr-FR" sz="2800" b="1" i="1" dirty="0" smtClean="0">
                <a:ln w="10541" cmpd="sng">
                  <a:solidFill>
                    <a:schemeClr val="accent1">
                      <a:shade val="88000"/>
                      <a:satMod val="110000"/>
                    </a:schemeClr>
                  </a:solidFill>
                  <a:prstDash val="solid"/>
                </a:ln>
                <a:solidFill>
                  <a:srgbClr val="FF0000"/>
                </a:solidFill>
                <a:latin typeface="Arial Black" pitchFamily="34" charset="0"/>
                <a:cs typeface="Aharoni" pitchFamily="2" charset="-79"/>
              </a:rPr>
              <a:t>*</a:t>
            </a:r>
            <a:endParaRPr lang="fr-FR" sz="2800" b="1" i="1" dirty="0">
              <a:ln w="10541" cmpd="sng">
                <a:solidFill>
                  <a:schemeClr val="accent1">
                    <a:shade val="88000"/>
                    <a:satMod val="110000"/>
                  </a:schemeClr>
                </a:solidFill>
                <a:prstDash val="solid"/>
              </a:ln>
              <a:solidFill>
                <a:srgbClr val="FF0000"/>
              </a:solidFill>
              <a:latin typeface="Arial Black" pitchFamily="34" charset="0"/>
              <a:cs typeface="Aharoni" pitchFamily="2" charset="-79"/>
            </a:endParaRPr>
          </a:p>
        </p:txBody>
      </p:sp>
      <p:sp>
        <p:nvSpPr>
          <p:cNvPr id="9" name="ZoneTexte 8"/>
          <p:cNvSpPr txBox="1"/>
          <p:nvPr/>
        </p:nvSpPr>
        <p:spPr>
          <a:xfrm>
            <a:off x="323528" y="5373216"/>
            <a:ext cx="8568952" cy="938719"/>
          </a:xfrm>
          <a:prstGeom prst="rect">
            <a:avLst/>
          </a:prstGeom>
          <a:solidFill>
            <a:schemeClr val="accent3">
              <a:lumMod val="20000"/>
              <a:lumOff val="80000"/>
            </a:schemeClr>
          </a:solidFill>
          <a:ln w="28575">
            <a:solidFill>
              <a:schemeClr val="tx2">
                <a:lumMod val="75000"/>
              </a:schemeClr>
            </a:solidFill>
          </a:ln>
        </p:spPr>
        <p:txBody>
          <a:bodyPr wrap="square" rtlCol="0">
            <a:spAutoFit/>
          </a:bodyPr>
          <a:lstStyle/>
          <a:p>
            <a:r>
              <a:rPr lang="fr-FR" sz="1100" b="1" i="1" u="sng" dirty="0" smtClean="0">
                <a:solidFill>
                  <a:srgbClr val="C00000"/>
                </a:solidFill>
                <a:latin typeface="Aharoni" pitchFamily="2" charset="-79"/>
                <a:cs typeface="Aharoni" pitchFamily="2" charset="-79"/>
              </a:rPr>
              <a:t>Rappel: pourquoi ce site ?</a:t>
            </a:r>
          </a:p>
          <a:p>
            <a:r>
              <a:rPr lang="fr-FR" sz="1100" dirty="0" smtClean="0">
                <a:solidFill>
                  <a:srgbClr val="002060"/>
                </a:solidFill>
                <a:latin typeface="Aharoni" pitchFamily="2" charset="-79"/>
                <a:cs typeface="Aharoni" pitchFamily="2" charset="-79"/>
              </a:rPr>
              <a:t>La décision de la mise en place d’une base d’archive a été décidée en CSD.</a:t>
            </a:r>
          </a:p>
          <a:p>
            <a:r>
              <a:rPr lang="fr-FR" sz="1100" dirty="0" smtClean="0">
                <a:solidFill>
                  <a:srgbClr val="002060"/>
                </a:solidFill>
                <a:latin typeface="Aharoni" pitchFamily="2" charset="-79"/>
                <a:cs typeface="Aharoni" pitchFamily="2" charset="-79"/>
              </a:rPr>
              <a:t>Celle-ci  doit permettre aux élus de partager les documents direction des instances IRP, le travail CGT (déclaration, résolution…), comptes rendus syndicaux, et de pouvoir rechercher, croiser, comparer leurs données. Nous y adosserons les dossiers  nationaux pour garder la cohérence du national au local et de toutes ces instances.</a:t>
            </a:r>
          </a:p>
        </p:txBody>
      </p:sp>
      <p:sp>
        <p:nvSpPr>
          <p:cNvPr id="14" name="ZoneTexte 13"/>
          <p:cNvSpPr txBox="1"/>
          <p:nvPr/>
        </p:nvSpPr>
        <p:spPr>
          <a:xfrm>
            <a:off x="107504" y="620688"/>
            <a:ext cx="8928992" cy="707886"/>
          </a:xfrm>
          <a:prstGeom prst="rect">
            <a:avLst/>
          </a:prstGeom>
          <a:solidFill>
            <a:srgbClr val="FFFFCC"/>
          </a:solidFill>
          <a:ln w="28575">
            <a:solidFill>
              <a:srgbClr val="C00000"/>
            </a:solidFill>
          </a:ln>
          <a:effectLst>
            <a:outerShdw blurRad="107950" dist="12700" dir="5400000" algn="ctr">
              <a:srgbClr val="000000"/>
            </a:outerShdw>
          </a:effectLst>
          <a:scene3d>
            <a:camera prst="orthographicFront"/>
            <a:lightRig rig="soft" dir="t">
              <a:rot lat="0" lon="0" rev="0"/>
            </a:lightRig>
          </a:scene3d>
          <a:sp3d contourW="44450" prstMaterial="matte">
            <a:bevelT w="63500" h="63500" prst="artDeco"/>
            <a:contourClr>
              <a:srgbClr val="FFFFFF"/>
            </a:contourClr>
          </a:sp3d>
        </p:spPr>
        <p:txBody>
          <a:bodyPr wrap="square" rtlCol="0">
            <a:spAutoFit/>
          </a:bodyPr>
          <a:lstStyle/>
          <a:p>
            <a:r>
              <a:rPr lang="fr-FR" sz="2000" b="1" i="1" dirty="0" smtClean="0">
                <a:ln w="10541" cmpd="sng">
                  <a:solidFill>
                    <a:schemeClr val="accent1">
                      <a:shade val="88000"/>
                      <a:satMod val="110000"/>
                    </a:schemeClr>
                  </a:solidFill>
                  <a:prstDash val="solid"/>
                </a:ln>
                <a:solidFill>
                  <a:srgbClr val="FF0000"/>
                </a:solidFill>
                <a:latin typeface="Arial Black" pitchFamily="34" charset="0"/>
                <a:cs typeface="Aharoni" pitchFamily="2" charset="-79"/>
              </a:rPr>
              <a:t>Cliquez sur l’onglet correspondant à votre habilitation, ou cliquez « recherche dans les documents » selon votre besoin</a:t>
            </a:r>
            <a:endParaRPr lang="fr-FR" sz="2000" b="1" i="1" dirty="0">
              <a:ln w="10541" cmpd="sng">
                <a:solidFill>
                  <a:schemeClr val="accent1">
                    <a:shade val="88000"/>
                    <a:satMod val="110000"/>
                  </a:schemeClr>
                </a:solidFill>
                <a:prstDash val="solid"/>
              </a:ln>
              <a:solidFill>
                <a:srgbClr val="FF0000"/>
              </a:solidFill>
              <a:latin typeface="Arial Black" pitchFamily="34" charset="0"/>
              <a:cs typeface="Aharoni" pitchFamily="2" charset="-79"/>
            </a:endParaRPr>
          </a:p>
        </p:txBody>
      </p:sp>
      <p:sp>
        <p:nvSpPr>
          <p:cNvPr id="12" name="ZoneTexte 11">
            <a:hlinkClick r:id="rId4" action="ppaction://hlinksldjump"/>
          </p:cNvPr>
          <p:cNvSpPr txBox="1"/>
          <p:nvPr/>
        </p:nvSpPr>
        <p:spPr>
          <a:xfrm>
            <a:off x="179512" y="3645024"/>
            <a:ext cx="5472608" cy="461665"/>
          </a:xfrm>
          <a:prstGeom prst="rect">
            <a:avLst/>
          </a:prstGeom>
          <a:solidFill>
            <a:srgbClr val="0070C0"/>
          </a:solidFill>
          <a:ln w="28575">
            <a:solidFill>
              <a:srgbClr val="C00000"/>
            </a:solidFill>
          </a:ln>
          <a:effectLst>
            <a:outerShdw blurRad="107950" dist="12700" dir="5400000" algn="ctr">
              <a:srgbClr val="000000"/>
            </a:outerShdw>
          </a:effectLst>
          <a:scene3d>
            <a:camera prst="orthographicFront"/>
            <a:lightRig rig="soft" dir="t">
              <a:rot lat="0" lon="0" rev="0"/>
            </a:lightRig>
          </a:scene3d>
          <a:sp3d contourW="44450" prstMaterial="matte">
            <a:bevelT w="63500" h="63500" prst="artDeco"/>
            <a:contourClr>
              <a:srgbClr val="FFFFFF"/>
            </a:contourClr>
          </a:sp3d>
        </p:spPr>
        <p:txBody>
          <a:bodyPr wrap="square" rtlCol="0">
            <a:spAutoFit/>
          </a:bodyPr>
          <a:lstStyle/>
          <a:p>
            <a:r>
              <a:rPr lang="fr-FR" sz="2400" b="1" i="1" dirty="0" smtClean="0">
                <a:ln w="10541" cmpd="sng">
                  <a:solidFill>
                    <a:schemeClr val="accent1">
                      <a:shade val="88000"/>
                      <a:satMod val="110000"/>
                    </a:schemeClr>
                  </a:solidFill>
                  <a:prstDash val="solid"/>
                </a:ln>
                <a:solidFill>
                  <a:srgbClr val="FFFF00"/>
                </a:solidFill>
                <a:latin typeface="Arial Black" pitchFamily="34" charset="0"/>
                <a:cs typeface="Aharoni" pitchFamily="2" charset="-79"/>
              </a:rPr>
              <a:t>Recherche dans les documents</a:t>
            </a:r>
            <a:endParaRPr lang="fr-FR" sz="2400" b="1" i="1" dirty="0">
              <a:ln w="10541" cmpd="sng">
                <a:solidFill>
                  <a:schemeClr val="accent1">
                    <a:shade val="88000"/>
                    <a:satMod val="110000"/>
                  </a:schemeClr>
                </a:solidFill>
                <a:prstDash val="solid"/>
              </a:ln>
              <a:solidFill>
                <a:srgbClr val="FFFF00"/>
              </a:solidFill>
              <a:latin typeface="Arial Black" pitchFamily="34" charset="0"/>
              <a:cs typeface="Aharoni" pitchFamily="2" charset="-79"/>
            </a:endParaRPr>
          </a:p>
        </p:txBody>
      </p:sp>
      <p:sp>
        <p:nvSpPr>
          <p:cNvPr id="8" name="ZoneTexte 7">
            <a:hlinkClick r:id="rId3" action="ppaction://hlinksldjump"/>
          </p:cNvPr>
          <p:cNvSpPr txBox="1"/>
          <p:nvPr/>
        </p:nvSpPr>
        <p:spPr>
          <a:xfrm>
            <a:off x="251520" y="4365104"/>
            <a:ext cx="6192688" cy="369332"/>
          </a:xfrm>
          <a:prstGeom prst="rect">
            <a:avLst/>
          </a:prstGeom>
          <a:solidFill>
            <a:schemeClr val="bg1"/>
          </a:solidFill>
          <a:ln w="28575">
            <a:solidFill>
              <a:schemeClr val="bg1"/>
            </a:solidFill>
          </a:ln>
        </p:spPr>
        <p:txBody>
          <a:bodyPr wrap="square" rtlCol="0">
            <a:spAutoFit/>
          </a:bodyPr>
          <a:lstStyle/>
          <a:p>
            <a:r>
              <a:rPr lang="fr-FR" b="1" dirty="0" smtClean="0">
                <a:solidFill>
                  <a:srgbClr val="FF0000"/>
                </a:solidFill>
                <a:latin typeface="Algerian" pitchFamily="82" charset="0"/>
              </a:rPr>
              <a:t>* Il est préférable de maitriser le mode consultation lecture avant de passer au postage</a:t>
            </a:r>
            <a:endParaRPr lang="fr-FR" b="1" dirty="0">
              <a:solidFill>
                <a:srgbClr val="FF0000"/>
              </a:solidFill>
              <a:latin typeface="Algerian" pitchFamily="82" charset="0"/>
            </a:endParaRPr>
          </a:p>
        </p:txBody>
      </p:sp>
    </p:spTree>
  </p:cSld>
  <p:clrMapOvr>
    <a:masterClrMapping/>
  </p:clrMapOvr>
  <p:transition spd="slow"/>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67544" y="2132856"/>
            <a:ext cx="7776864" cy="2592288"/>
          </a:xfrm>
        </p:spPr>
        <p:style>
          <a:lnRef idx="0">
            <a:schemeClr val="accent1"/>
          </a:lnRef>
          <a:fillRef idx="3">
            <a:schemeClr val="accent1"/>
          </a:fillRef>
          <a:effectRef idx="3">
            <a:schemeClr val="accent1"/>
          </a:effectRef>
          <a:fontRef idx="minor">
            <a:schemeClr val="lt1"/>
          </a:fontRef>
        </p:style>
        <p:txBody>
          <a:bodyPr>
            <a:normAutofit/>
            <a:scene3d>
              <a:camera prst="orthographicFront"/>
              <a:lightRig rig="soft" dir="t">
                <a:rot lat="0" lon="0" rev="10800000"/>
              </a:lightRig>
            </a:scene3d>
            <a:sp3d>
              <a:bevelT w="27940" h="12700"/>
              <a:contourClr>
                <a:srgbClr val="DDDDDD"/>
              </a:contourClr>
            </a:sp3d>
          </a:bodyPr>
          <a:lstStyle/>
          <a:p>
            <a:pPr algn="ctr"/>
            <a:r>
              <a:rPr lang="fr-FR" sz="5400" b="1" spc="150" dirty="0" smtClean="0">
                <a:ln w="11430"/>
                <a:solidFill>
                  <a:srgbClr val="F8F8F8"/>
                </a:solidFill>
                <a:effectLst>
                  <a:outerShdw blurRad="25400" algn="tl" rotWithShape="0">
                    <a:srgbClr val="000000">
                      <a:alpha val="43000"/>
                    </a:srgbClr>
                  </a:outerShdw>
                </a:effectLst>
              </a:rPr>
              <a:t> MODE CONSULTATION ET      TELECHARGEMENT</a:t>
            </a:r>
            <a:endParaRPr lang="fr-FR" sz="5400" b="1" spc="150" dirty="0">
              <a:ln w="11430"/>
              <a:solidFill>
                <a:srgbClr val="F8F8F8"/>
              </a:solidFill>
              <a:effectLst>
                <a:outerShdw blurRad="25400" algn="tl" rotWithShape="0">
                  <a:srgbClr val="000000">
                    <a:alpha val="43000"/>
                  </a:srgbClr>
                </a:outerShdw>
              </a:effectLst>
            </a:endParaRPr>
          </a:p>
        </p:txBody>
      </p:sp>
      <p:sp>
        <p:nvSpPr>
          <p:cNvPr id="5" name="Bouton d'action : Précédent 4">
            <a:hlinkClick r:id="" action="ppaction://hlinkshowjump?jump=previousslide" highlightClick="1"/>
          </p:cNvPr>
          <p:cNvSpPr/>
          <p:nvPr/>
        </p:nvSpPr>
        <p:spPr>
          <a:xfrm>
            <a:off x="8316416" y="6453336"/>
            <a:ext cx="648072" cy="288032"/>
          </a:xfrm>
          <a:prstGeom prst="actionButtonBackPrevious">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ZoneTexte 5"/>
          <p:cNvSpPr txBox="1"/>
          <p:nvPr/>
        </p:nvSpPr>
        <p:spPr>
          <a:xfrm>
            <a:off x="6012160" y="6453336"/>
            <a:ext cx="2232248" cy="276999"/>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r>
              <a:rPr lang="fr-FR" sz="1200" b="1" dirty="0" smtClean="0"/>
              <a:t>Retour page précédente</a:t>
            </a:r>
            <a:endParaRPr lang="fr-FR" sz="1200" b="1" dirty="0"/>
          </a:p>
        </p:txBody>
      </p:sp>
      <p:sp>
        <p:nvSpPr>
          <p:cNvPr id="7" name="Bouton d'action : Accueil 6">
            <a:hlinkClick r:id="" action="ppaction://hlinkshowjump?jump=firstslide" highlightClick="1"/>
          </p:cNvPr>
          <p:cNvSpPr/>
          <p:nvPr/>
        </p:nvSpPr>
        <p:spPr>
          <a:xfrm>
            <a:off x="107504" y="6408712"/>
            <a:ext cx="360040" cy="332656"/>
          </a:xfrm>
          <a:prstGeom prst="actionButtonHome">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8" name="ZoneTexte 7">
            <a:hlinkClick r:id="rId2" action="ppaction://hlinksldjump"/>
          </p:cNvPr>
          <p:cNvSpPr txBox="1"/>
          <p:nvPr/>
        </p:nvSpPr>
        <p:spPr>
          <a:xfrm>
            <a:off x="539552" y="6453336"/>
            <a:ext cx="1800200" cy="276999"/>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r>
              <a:rPr lang="fr-FR" sz="1200" b="1" dirty="0" smtClean="0"/>
              <a:t>Retour première page</a:t>
            </a:r>
            <a:endParaRPr lang="fr-FR" sz="1200" b="1" dirty="0"/>
          </a:p>
        </p:txBody>
      </p:sp>
    </p:spTree>
  </p:cSld>
  <p:clrMapOvr>
    <a:masterClrMapping/>
  </p:clrMapOvr>
  <p:transition spd="slow"/>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Capture page 1.JPG"/>
          <p:cNvPicPr>
            <a:picLocks noChangeAspect="1"/>
          </p:cNvPicPr>
          <p:nvPr/>
        </p:nvPicPr>
        <p:blipFill>
          <a:blip r:embed="rId2" cstate="print"/>
          <a:stretch>
            <a:fillRect/>
          </a:stretch>
        </p:blipFill>
        <p:spPr>
          <a:xfrm>
            <a:off x="0" y="1268760"/>
            <a:ext cx="9144000" cy="3942773"/>
          </a:xfrm>
          <a:prstGeom prst="rect">
            <a:avLst/>
          </a:prstGeom>
        </p:spPr>
      </p:pic>
      <p:sp>
        <p:nvSpPr>
          <p:cNvPr id="3" name="ZoneTexte 2"/>
          <p:cNvSpPr txBox="1"/>
          <p:nvPr/>
        </p:nvSpPr>
        <p:spPr>
          <a:xfrm>
            <a:off x="395536" y="620688"/>
            <a:ext cx="8208912" cy="584775"/>
          </a:xfrm>
          <a:prstGeom prst="rect">
            <a:avLst/>
          </a:prstGeom>
          <a:solidFill>
            <a:schemeClr val="accent3">
              <a:lumMod val="20000"/>
              <a:lumOff val="80000"/>
            </a:schemeClr>
          </a:solidFill>
          <a:ln w="28575">
            <a:solidFill>
              <a:srgbClr val="FF0000"/>
            </a:solidFill>
          </a:ln>
        </p:spPr>
        <p:txBody>
          <a:bodyPr wrap="square" rtlCol="0">
            <a:spAutoFit/>
          </a:bodyPr>
          <a:lstStyle/>
          <a:p>
            <a:r>
              <a:rPr lang="fr-FR" b="1" dirty="0" smtClean="0">
                <a:solidFill>
                  <a:srgbClr val="FF0000"/>
                </a:solidFill>
                <a:latin typeface="Algerian" pitchFamily="82" charset="0"/>
              </a:rPr>
              <a:t>IMPORTANT</a:t>
            </a:r>
            <a:r>
              <a:rPr lang="fr-FR" sz="1400" b="1" dirty="0" smtClean="0">
                <a:solidFill>
                  <a:srgbClr val="FF0000"/>
                </a:solidFill>
              </a:rPr>
              <a:t> </a:t>
            </a:r>
            <a:r>
              <a:rPr lang="fr-FR" sz="1400" b="1" dirty="0" smtClean="0">
                <a:solidFill>
                  <a:schemeClr val="bg1"/>
                </a:solidFill>
              </a:rPr>
              <a:t>: </a:t>
            </a:r>
            <a:r>
              <a:rPr lang="fr-FR" sz="1400" b="1" dirty="0" smtClean="0">
                <a:solidFill>
                  <a:srgbClr val="C00000"/>
                </a:solidFill>
              </a:rPr>
              <a:t>Il est possible que le site soit amené à évoluer, que des rubriques soient modifiées , ajoutées mais le principe restera le même lors des consultations et des  postages</a:t>
            </a:r>
            <a:endParaRPr lang="fr-FR" sz="1400" b="1" dirty="0">
              <a:solidFill>
                <a:srgbClr val="C00000"/>
              </a:solidFill>
            </a:endParaRPr>
          </a:p>
        </p:txBody>
      </p:sp>
      <p:sp>
        <p:nvSpPr>
          <p:cNvPr id="4" name="ZoneTexte 3"/>
          <p:cNvSpPr txBox="1"/>
          <p:nvPr/>
        </p:nvSpPr>
        <p:spPr>
          <a:xfrm>
            <a:off x="179512" y="5301208"/>
            <a:ext cx="6192688" cy="307777"/>
          </a:xfrm>
          <a:prstGeom prst="rect">
            <a:avLst/>
          </a:prstGeom>
          <a:solidFill>
            <a:srgbClr val="FFFFCC"/>
          </a:solidFill>
          <a:ln w="19050">
            <a:solidFill>
              <a:srgbClr val="002060"/>
            </a:solidFill>
          </a:ln>
          <a:scene3d>
            <a:camera prst="orthographicFront"/>
            <a:lightRig rig="threePt" dir="t"/>
          </a:scene3d>
          <a:sp3d>
            <a:bevelT w="114300" prst="artDeco"/>
          </a:sp3d>
        </p:spPr>
        <p:txBody>
          <a:bodyPr wrap="square" rtlCol="0">
            <a:spAutoFit/>
          </a:bodyPr>
          <a:lstStyle/>
          <a:p>
            <a:r>
              <a:rPr lang="fr-FR" sz="1400" b="1" dirty="0" smtClean="0">
                <a:solidFill>
                  <a:srgbClr val="002060"/>
                </a:solidFill>
                <a:latin typeface="Aharoni" pitchFamily="2" charset="-79"/>
                <a:cs typeface="Aharoni" pitchFamily="2" charset="-79"/>
              </a:rPr>
              <a:t>Choisissez la rubrique qui vous intéresse en cliquant sur le texte en bleu  </a:t>
            </a:r>
            <a:endParaRPr lang="fr-FR" sz="1400" b="1" dirty="0">
              <a:solidFill>
                <a:srgbClr val="002060"/>
              </a:solidFill>
              <a:latin typeface="Aharoni" pitchFamily="2" charset="-79"/>
              <a:cs typeface="Aharoni" pitchFamily="2" charset="-79"/>
            </a:endParaRPr>
          </a:p>
        </p:txBody>
      </p:sp>
      <p:sp>
        <p:nvSpPr>
          <p:cNvPr id="5" name="ZoneTexte 4"/>
          <p:cNvSpPr txBox="1"/>
          <p:nvPr/>
        </p:nvSpPr>
        <p:spPr>
          <a:xfrm>
            <a:off x="215008" y="5805264"/>
            <a:ext cx="8928992" cy="523220"/>
          </a:xfrm>
          <a:prstGeom prst="rect">
            <a:avLst/>
          </a:prstGeom>
          <a:solidFill>
            <a:schemeClr val="accent1"/>
          </a:solidFill>
          <a:ln w="19050">
            <a:solidFill>
              <a:srgbClr val="002060"/>
            </a:solidFill>
          </a:ln>
          <a:scene3d>
            <a:camera prst="orthographicFront"/>
            <a:lightRig rig="threePt" dir="t"/>
          </a:scene3d>
          <a:sp3d>
            <a:bevelT w="114300" prst="artDeco"/>
          </a:sp3d>
        </p:spPr>
        <p:txBody>
          <a:bodyPr wrap="square" rtlCol="0">
            <a:spAutoFit/>
          </a:bodyPr>
          <a:lstStyle/>
          <a:p>
            <a:r>
              <a:rPr lang="fr-FR" sz="1400" b="1" dirty="0" smtClean="0">
                <a:solidFill>
                  <a:schemeClr val="bg1"/>
                </a:solidFill>
                <a:latin typeface="Aharoni" pitchFamily="2" charset="-79"/>
                <a:cs typeface="Aharoni" pitchFamily="2" charset="-79"/>
              </a:rPr>
              <a:t>Vous pouvez remarquer ce nouvel encart. Il vous permet le filtrage et se fait seulement sur cette page mais l’utilisation du moteur de recherche sera bien plus efficace si vous avez  une requête particulière.</a:t>
            </a:r>
            <a:endParaRPr lang="fr-FR" sz="1400" b="1" dirty="0">
              <a:solidFill>
                <a:schemeClr val="bg1"/>
              </a:solidFill>
              <a:latin typeface="Aharoni" pitchFamily="2" charset="-79"/>
              <a:cs typeface="Aharoni" pitchFamily="2" charset="-79"/>
            </a:endParaRPr>
          </a:p>
        </p:txBody>
      </p:sp>
      <p:sp>
        <p:nvSpPr>
          <p:cNvPr id="6" name="Accolade ouvrante 5"/>
          <p:cNvSpPr/>
          <p:nvPr/>
        </p:nvSpPr>
        <p:spPr>
          <a:xfrm>
            <a:off x="1187624" y="3645024"/>
            <a:ext cx="576064" cy="576064"/>
          </a:xfrm>
          <a:prstGeom prst="leftBrace">
            <a:avLst/>
          </a:prstGeom>
          <a:ln w="22225">
            <a:solidFill>
              <a:srgbClr val="C00000"/>
            </a:solidFill>
            <a:headEnd type="none"/>
            <a:tailEnd type="none"/>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fr-FR"/>
          </a:p>
        </p:txBody>
      </p:sp>
      <p:cxnSp>
        <p:nvCxnSpPr>
          <p:cNvPr id="8" name="Connecteur en angle 7"/>
          <p:cNvCxnSpPr/>
          <p:nvPr/>
        </p:nvCxnSpPr>
        <p:spPr>
          <a:xfrm rot="5400000" flipH="1" flipV="1">
            <a:off x="107504" y="4293096"/>
            <a:ext cx="1368152" cy="648072"/>
          </a:xfrm>
          <a:prstGeom prst="bentConnector3">
            <a:avLst>
              <a:gd name="adj1" fmla="val 100126"/>
            </a:avLst>
          </a:prstGeom>
          <a:ln w="19050">
            <a:solidFill>
              <a:srgbClr val="C00000"/>
            </a:solidFill>
            <a:tailEnd type="stealth"/>
          </a:ln>
        </p:spPr>
        <p:style>
          <a:lnRef idx="1">
            <a:schemeClr val="accent1"/>
          </a:lnRef>
          <a:fillRef idx="0">
            <a:schemeClr val="accent1"/>
          </a:fillRef>
          <a:effectRef idx="0">
            <a:schemeClr val="accent1"/>
          </a:effectRef>
          <a:fontRef idx="minor">
            <a:schemeClr val="tx1"/>
          </a:fontRef>
        </p:style>
      </p:cxnSp>
      <p:cxnSp>
        <p:nvCxnSpPr>
          <p:cNvPr id="13" name="Connecteur en angle 12"/>
          <p:cNvCxnSpPr/>
          <p:nvPr/>
        </p:nvCxnSpPr>
        <p:spPr>
          <a:xfrm rot="10800000">
            <a:off x="2915816" y="3284984"/>
            <a:ext cx="4248472" cy="2520280"/>
          </a:xfrm>
          <a:prstGeom prst="bentConnector3">
            <a:avLst>
              <a:gd name="adj1" fmla="val -893"/>
            </a:avLst>
          </a:prstGeom>
          <a:ln w="19050">
            <a:solidFill>
              <a:srgbClr val="C00000"/>
            </a:solidFill>
            <a:tailEnd type="stealth"/>
          </a:ln>
        </p:spPr>
        <p:style>
          <a:lnRef idx="1">
            <a:schemeClr val="accent1"/>
          </a:lnRef>
          <a:fillRef idx="0">
            <a:schemeClr val="accent1"/>
          </a:fillRef>
          <a:effectRef idx="0">
            <a:schemeClr val="accent1"/>
          </a:effectRef>
          <a:fontRef idx="minor">
            <a:schemeClr val="tx1"/>
          </a:fontRef>
        </p:style>
      </p:cxnSp>
      <p:sp>
        <p:nvSpPr>
          <p:cNvPr id="9" name="Bouton d'action : Accueil 8">
            <a:hlinkClick r:id="" action="ppaction://hlinkshowjump?jump=firstslide" highlightClick="1"/>
          </p:cNvPr>
          <p:cNvSpPr/>
          <p:nvPr/>
        </p:nvSpPr>
        <p:spPr>
          <a:xfrm>
            <a:off x="107504" y="6408712"/>
            <a:ext cx="360040" cy="332656"/>
          </a:xfrm>
          <a:prstGeom prst="actionButtonHome">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0" name="ZoneTexte 9">
            <a:hlinkClick r:id="rId3" action="ppaction://hlinksldjump"/>
          </p:cNvPr>
          <p:cNvSpPr txBox="1"/>
          <p:nvPr/>
        </p:nvSpPr>
        <p:spPr>
          <a:xfrm>
            <a:off x="539552" y="6453336"/>
            <a:ext cx="1800200" cy="276999"/>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r>
              <a:rPr lang="fr-FR" sz="1200" b="1" dirty="0" smtClean="0"/>
              <a:t>Retour première page</a:t>
            </a:r>
            <a:endParaRPr lang="fr-FR" sz="1200" b="1" dirty="0"/>
          </a:p>
        </p:txBody>
      </p:sp>
      <p:sp>
        <p:nvSpPr>
          <p:cNvPr id="11" name="Bouton d'action : Précédent 10">
            <a:hlinkClick r:id="" action="ppaction://hlinkshowjump?jump=previousslide" highlightClick="1"/>
          </p:cNvPr>
          <p:cNvSpPr/>
          <p:nvPr/>
        </p:nvSpPr>
        <p:spPr>
          <a:xfrm>
            <a:off x="8316416" y="6453336"/>
            <a:ext cx="648072" cy="288032"/>
          </a:xfrm>
          <a:prstGeom prst="actionButtonBackPrevious">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2" name="ZoneTexte 11"/>
          <p:cNvSpPr txBox="1"/>
          <p:nvPr/>
        </p:nvSpPr>
        <p:spPr>
          <a:xfrm>
            <a:off x="6012160" y="6453336"/>
            <a:ext cx="2232248" cy="276999"/>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r>
              <a:rPr lang="fr-FR" sz="1200" b="1" dirty="0" smtClean="0"/>
              <a:t>Retour page précédente</a:t>
            </a:r>
            <a:endParaRPr lang="fr-FR" sz="1200" b="1" dirty="0"/>
          </a:p>
        </p:txBody>
      </p:sp>
    </p:spTree>
  </p:cSld>
  <p:clrMapOvr>
    <a:masterClrMapping/>
  </p:clrMapOvr>
  <p:transition spd="slow"/>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cstate="print"/>
          <a:srcRect r="26055"/>
          <a:stretch>
            <a:fillRect/>
          </a:stretch>
        </p:blipFill>
        <p:spPr bwMode="auto">
          <a:xfrm>
            <a:off x="-1" y="1268760"/>
            <a:ext cx="8135529" cy="4680520"/>
          </a:xfrm>
          <a:prstGeom prst="rect">
            <a:avLst/>
          </a:prstGeom>
          <a:noFill/>
          <a:ln w="9525">
            <a:noFill/>
            <a:miter lim="800000"/>
            <a:headEnd/>
            <a:tailEnd/>
          </a:ln>
        </p:spPr>
      </p:pic>
      <p:sp>
        <p:nvSpPr>
          <p:cNvPr id="3" name="Ellipse 2"/>
          <p:cNvSpPr/>
          <p:nvPr/>
        </p:nvSpPr>
        <p:spPr>
          <a:xfrm>
            <a:off x="0" y="2348880"/>
            <a:ext cx="1187624" cy="1296144"/>
          </a:xfrm>
          <a:prstGeom prst="ellipse">
            <a:avLst/>
          </a:prstGeom>
          <a:solidFill>
            <a:schemeClr val="accent1">
              <a:alpha val="8000"/>
            </a:schemeClr>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ZoneTexte 3"/>
          <p:cNvSpPr txBox="1"/>
          <p:nvPr/>
        </p:nvSpPr>
        <p:spPr>
          <a:xfrm>
            <a:off x="467544" y="548680"/>
            <a:ext cx="7848872" cy="738664"/>
          </a:xfrm>
          <a:prstGeom prst="rect">
            <a:avLst/>
          </a:prstGeom>
          <a:solidFill>
            <a:schemeClr val="bg2">
              <a:lumMod val="90000"/>
            </a:schemeClr>
          </a:solidFill>
          <a:ln w="19050">
            <a:solidFill>
              <a:srgbClr val="002060"/>
            </a:solidFill>
          </a:ln>
          <a:scene3d>
            <a:camera prst="orthographicFront"/>
            <a:lightRig rig="threePt" dir="t"/>
          </a:scene3d>
          <a:sp3d>
            <a:bevelT w="114300" prst="artDeco"/>
          </a:sp3d>
        </p:spPr>
        <p:txBody>
          <a:bodyPr wrap="square" rtlCol="0">
            <a:spAutoFit/>
          </a:bodyPr>
          <a:lstStyle/>
          <a:p>
            <a:r>
              <a:rPr lang="fr-FR" sz="1400" dirty="0" smtClean="0"/>
              <a:t>Cet endroit du site vous permet de « naviguer » plus largement, de faciliter la navigation plutôt qu’un retour  arrière. Les résultats seront identiques mais les titres inscrits ici sont moins détaillés (dates, contributeurs, etc.)</a:t>
            </a:r>
            <a:endParaRPr lang="fr-FR" sz="1400" dirty="0"/>
          </a:p>
        </p:txBody>
      </p:sp>
      <p:cxnSp>
        <p:nvCxnSpPr>
          <p:cNvPr id="6" name="Connecteur en angle 5"/>
          <p:cNvCxnSpPr/>
          <p:nvPr/>
        </p:nvCxnSpPr>
        <p:spPr>
          <a:xfrm rot="5400000">
            <a:off x="575556" y="1880828"/>
            <a:ext cx="1728192" cy="504056"/>
          </a:xfrm>
          <a:prstGeom prst="bentConnector3">
            <a:avLst>
              <a:gd name="adj1" fmla="val 107871"/>
            </a:avLst>
          </a:prstGeom>
          <a:ln w="19050">
            <a:solidFill>
              <a:srgbClr val="C00000"/>
            </a:solidFill>
            <a:tailEnd type="oval"/>
          </a:ln>
        </p:spPr>
        <p:style>
          <a:lnRef idx="1">
            <a:schemeClr val="accent1"/>
          </a:lnRef>
          <a:fillRef idx="0">
            <a:schemeClr val="accent1"/>
          </a:fillRef>
          <a:effectRef idx="0">
            <a:schemeClr val="accent1"/>
          </a:effectRef>
          <a:fontRef idx="minor">
            <a:schemeClr val="tx1"/>
          </a:fontRef>
        </p:style>
      </p:cxnSp>
      <p:sp>
        <p:nvSpPr>
          <p:cNvPr id="12" name="ZoneTexte 11"/>
          <p:cNvSpPr txBox="1"/>
          <p:nvPr/>
        </p:nvSpPr>
        <p:spPr>
          <a:xfrm>
            <a:off x="117951" y="5589240"/>
            <a:ext cx="8270473" cy="523220"/>
          </a:xfrm>
          <a:prstGeom prst="rect">
            <a:avLst/>
          </a:prstGeom>
          <a:solidFill>
            <a:srgbClr val="FFFFCC"/>
          </a:solidFill>
          <a:ln w="19050">
            <a:solidFill>
              <a:srgbClr val="002060"/>
            </a:solidFill>
          </a:ln>
          <a:scene3d>
            <a:camera prst="orthographicFront"/>
            <a:lightRig rig="threePt" dir="t"/>
          </a:scene3d>
          <a:sp3d>
            <a:bevelT w="114300" prst="artDeco"/>
          </a:sp3d>
        </p:spPr>
        <p:txBody>
          <a:bodyPr wrap="square" rtlCol="0">
            <a:spAutoFit/>
          </a:bodyPr>
          <a:lstStyle/>
          <a:p>
            <a:r>
              <a:rPr lang="fr-FR" sz="1400" b="1" dirty="0" smtClean="0">
                <a:cs typeface="Aharoni" pitchFamily="2" charset="-79"/>
              </a:rPr>
              <a:t>Cliquez sur l’IRP désirée , sur le texte en bleu (</a:t>
            </a:r>
            <a:r>
              <a:rPr lang="fr-FR" sz="1400" b="1" dirty="0" smtClean="0">
                <a:solidFill>
                  <a:srgbClr val="FF0000"/>
                </a:solidFill>
                <a:cs typeface="Aharoni" pitchFamily="2" charset="-79"/>
              </a:rPr>
              <a:t>un espace d’essai </a:t>
            </a:r>
            <a:r>
              <a:rPr lang="fr-FR" sz="1400" b="1" dirty="0" smtClean="0">
                <a:cs typeface="Aharoni" pitchFamily="2" charset="-79"/>
              </a:rPr>
              <a:t>permet de vous exercer  sur les modules « poster » « recherche »…)</a:t>
            </a:r>
            <a:endParaRPr lang="fr-FR" sz="1400" b="1" dirty="0">
              <a:cs typeface="Aharoni" pitchFamily="2" charset="-79"/>
            </a:endParaRPr>
          </a:p>
        </p:txBody>
      </p:sp>
      <p:sp>
        <p:nvSpPr>
          <p:cNvPr id="13" name="Accolade ouvrante 12"/>
          <p:cNvSpPr/>
          <p:nvPr/>
        </p:nvSpPr>
        <p:spPr>
          <a:xfrm>
            <a:off x="1547664" y="3645024"/>
            <a:ext cx="504056" cy="1296144"/>
          </a:xfrm>
          <a:prstGeom prst="leftBrace">
            <a:avLst>
              <a:gd name="adj1" fmla="val 8333"/>
              <a:gd name="adj2" fmla="val 46473"/>
            </a:avLst>
          </a:prstGeom>
          <a:ln w="19050">
            <a:solidFill>
              <a:srgbClr val="C00000"/>
            </a:solidFill>
            <a:tailEnd type="none"/>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fr-FR"/>
          </a:p>
        </p:txBody>
      </p:sp>
      <p:cxnSp>
        <p:nvCxnSpPr>
          <p:cNvPr id="15" name="Connecteur en angle 14"/>
          <p:cNvCxnSpPr/>
          <p:nvPr/>
        </p:nvCxnSpPr>
        <p:spPr>
          <a:xfrm rot="5400000" flipH="1" flipV="1">
            <a:off x="611560" y="4653136"/>
            <a:ext cx="1296144" cy="576064"/>
          </a:xfrm>
          <a:prstGeom prst="bentConnector3">
            <a:avLst>
              <a:gd name="adj1" fmla="val 100706"/>
            </a:avLst>
          </a:prstGeom>
          <a:ln w="19050">
            <a:solidFill>
              <a:srgbClr val="C00000"/>
            </a:solidFill>
            <a:tailEnd type="stealth"/>
          </a:ln>
        </p:spPr>
        <p:style>
          <a:lnRef idx="1">
            <a:schemeClr val="accent1"/>
          </a:lnRef>
          <a:fillRef idx="0">
            <a:schemeClr val="accent1"/>
          </a:fillRef>
          <a:effectRef idx="0">
            <a:schemeClr val="accent1"/>
          </a:effectRef>
          <a:fontRef idx="minor">
            <a:schemeClr val="tx1"/>
          </a:fontRef>
        </p:style>
      </p:cxnSp>
      <p:sp>
        <p:nvSpPr>
          <p:cNvPr id="9" name="Bouton d'action : Accueil 8">
            <a:hlinkClick r:id="" action="ppaction://hlinkshowjump?jump=firstslide" highlightClick="1"/>
          </p:cNvPr>
          <p:cNvSpPr/>
          <p:nvPr/>
        </p:nvSpPr>
        <p:spPr>
          <a:xfrm>
            <a:off x="107504" y="6408712"/>
            <a:ext cx="360040" cy="332656"/>
          </a:xfrm>
          <a:prstGeom prst="actionButtonHome">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0" name="ZoneTexte 9"/>
          <p:cNvSpPr txBox="1"/>
          <p:nvPr/>
        </p:nvSpPr>
        <p:spPr>
          <a:xfrm>
            <a:off x="539552" y="6453336"/>
            <a:ext cx="1800200" cy="276999"/>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r>
              <a:rPr lang="fr-FR" sz="1200" b="1" dirty="0" smtClean="0"/>
              <a:t>Retour première page</a:t>
            </a:r>
            <a:endParaRPr lang="fr-FR" sz="1200" b="1" dirty="0"/>
          </a:p>
        </p:txBody>
      </p:sp>
      <p:sp>
        <p:nvSpPr>
          <p:cNvPr id="11" name="Bouton d'action : Précédent 10">
            <a:hlinkClick r:id="" action="ppaction://hlinkshowjump?jump=previousslide" highlightClick="1"/>
          </p:cNvPr>
          <p:cNvSpPr/>
          <p:nvPr/>
        </p:nvSpPr>
        <p:spPr>
          <a:xfrm>
            <a:off x="8316416" y="6453336"/>
            <a:ext cx="648072" cy="288032"/>
          </a:xfrm>
          <a:prstGeom prst="actionButtonBackPrevious">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4" name="ZoneTexte 13"/>
          <p:cNvSpPr txBox="1"/>
          <p:nvPr/>
        </p:nvSpPr>
        <p:spPr>
          <a:xfrm>
            <a:off x="6012160" y="6453336"/>
            <a:ext cx="2232248" cy="276999"/>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r>
              <a:rPr lang="fr-FR" sz="1200" b="1" dirty="0" smtClean="0"/>
              <a:t>Retour page précédente</a:t>
            </a:r>
            <a:endParaRPr lang="fr-FR" sz="1200" b="1" dirty="0"/>
          </a:p>
        </p:txBody>
      </p:sp>
    </p:spTree>
  </p:cSld>
  <p:clrMapOvr>
    <a:masterClrMapping/>
  </p:clrMapOvr>
  <p:transition spd="slow"/>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Capture page 3.JPG"/>
          <p:cNvPicPr>
            <a:picLocks noChangeAspect="1"/>
          </p:cNvPicPr>
          <p:nvPr/>
        </p:nvPicPr>
        <p:blipFill>
          <a:blip r:embed="rId2" cstate="print"/>
          <a:stretch>
            <a:fillRect/>
          </a:stretch>
        </p:blipFill>
        <p:spPr>
          <a:xfrm>
            <a:off x="0" y="1356782"/>
            <a:ext cx="9144000" cy="3584932"/>
          </a:xfrm>
          <a:prstGeom prst="rect">
            <a:avLst/>
          </a:prstGeom>
        </p:spPr>
      </p:pic>
      <p:sp>
        <p:nvSpPr>
          <p:cNvPr id="3" name="ZoneTexte 2"/>
          <p:cNvSpPr txBox="1"/>
          <p:nvPr/>
        </p:nvSpPr>
        <p:spPr>
          <a:xfrm>
            <a:off x="1259632" y="332656"/>
            <a:ext cx="6696744" cy="738664"/>
          </a:xfrm>
          <a:prstGeom prst="rect">
            <a:avLst/>
          </a:prstGeom>
          <a:solidFill>
            <a:schemeClr val="bg2">
              <a:lumMod val="90000"/>
            </a:schemeClr>
          </a:solidFill>
          <a:ln w="19050">
            <a:solidFill>
              <a:srgbClr val="002060"/>
            </a:solidFill>
          </a:ln>
          <a:scene3d>
            <a:camera prst="orthographicFront"/>
            <a:lightRig rig="threePt" dir="t"/>
          </a:scene3d>
          <a:sp3d>
            <a:bevelT w="114300" prst="artDeco"/>
          </a:sp3d>
        </p:spPr>
        <p:txBody>
          <a:bodyPr wrap="square" rtlCol="0">
            <a:spAutoFit/>
          </a:bodyPr>
          <a:lstStyle/>
          <a:p>
            <a:r>
              <a:rPr lang="fr-FR" sz="1400" dirty="0" smtClean="0"/>
              <a:t>Nous prendrons comme exemple les IRP en DP. A savoir que pour les autres instances, la manipulation reste identique. Quelques petites variantes sont présentes sur certaines instances, mais le chemin reste intuitif.</a:t>
            </a:r>
            <a:endParaRPr lang="fr-FR" sz="1400" dirty="0"/>
          </a:p>
        </p:txBody>
      </p:sp>
      <p:sp>
        <p:nvSpPr>
          <p:cNvPr id="4" name="ZoneTexte 3"/>
          <p:cNvSpPr txBox="1"/>
          <p:nvPr/>
        </p:nvSpPr>
        <p:spPr>
          <a:xfrm>
            <a:off x="251520" y="5373216"/>
            <a:ext cx="3384376" cy="307777"/>
          </a:xfrm>
          <a:prstGeom prst="rect">
            <a:avLst/>
          </a:prstGeom>
          <a:solidFill>
            <a:srgbClr val="FFFFCC"/>
          </a:solidFill>
          <a:ln w="19050">
            <a:solidFill>
              <a:srgbClr val="002060"/>
            </a:solidFill>
          </a:ln>
          <a:scene3d>
            <a:camera prst="orthographicFront"/>
            <a:lightRig rig="threePt" dir="t"/>
          </a:scene3d>
          <a:sp3d>
            <a:bevelT prst="convex"/>
          </a:sp3d>
        </p:spPr>
        <p:txBody>
          <a:bodyPr wrap="square" rtlCol="0">
            <a:spAutoFit/>
          </a:bodyPr>
          <a:lstStyle/>
          <a:p>
            <a:r>
              <a:rPr lang="fr-FR" sz="1400" b="1" dirty="0" smtClean="0"/>
              <a:t>Choisissez la région qui vous concerne</a:t>
            </a:r>
            <a:endParaRPr lang="fr-FR" sz="1400" b="1" dirty="0"/>
          </a:p>
        </p:txBody>
      </p:sp>
      <p:sp>
        <p:nvSpPr>
          <p:cNvPr id="5" name="Accolade ouvrante 4"/>
          <p:cNvSpPr/>
          <p:nvPr/>
        </p:nvSpPr>
        <p:spPr>
          <a:xfrm>
            <a:off x="1331640" y="3861048"/>
            <a:ext cx="360040" cy="648072"/>
          </a:xfrm>
          <a:prstGeom prst="leftBrace">
            <a:avLst>
              <a:gd name="adj1" fmla="val 8333"/>
              <a:gd name="adj2" fmla="val 47165"/>
            </a:avLst>
          </a:prstGeom>
          <a:ln w="19050">
            <a:solidFill>
              <a:srgbClr val="C0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fr-FR"/>
          </a:p>
        </p:txBody>
      </p:sp>
      <p:cxnSp>
        <p:nvCxnSpPr>
          <p:cNvPr id="7" name="Connecteur en angle 6"/>
          <p:cNvCxnSpPr>
            <a:endCxn id="5" idx="1"/>
          </p:cNvCxnSpPr>
          <p:nvPr/>
        </p:nvCxnSpPr>
        <p:spPr>
          <a:xfrm rot="5400000" flipH="1" flipV="1">
            <a:off x="296339" y="4265909"/>
            <a:ext cx="1134498" cy="936103"/>
          </a:xfrm>
          <a:prstGeom prst="bentConnector2">
            <a:avLst/>
          </a:prstGeom>
          <a:ln w="19050">
            <a:solidFill>
              <a:srgbClr val="C00000"/>
            </a:solidFill>
            <a:tailEnd type="stealth"/>
          </a:ln>
        </p:spPr>
        <p:style>
          <a:lnRef idx="1">
            <a:schemeClr val="accent1"/>
          </a:lnRef>
          <a:fillRef idx="0">
            <a:schemeClr val="accent1"/>
          </a:fillRef>
          <a:effectRef idx="0">
            <a:schemeClr val="accent1"/>
          </a:effectRef>
          <a:fontRef idx="minor">
            <a:schemeClr val="tx1"/>
          </a:fontRef>
        </p:style>
      </p:cxnSp>
      <p:sp>
        <p:nvSpPr>
          <p:cNvPr id="8" name="Bouton d'action : Accueil 7">
            <a:hlinkClick r:id="" action="ppaction://hlinkshowjump?jump=firstslide" highlightClick="1"/>
          </p:cNvPr>
          <p:cNvSpPr/>
          <p:nvPr/>
        </p:nvSpPr>
        <p:spPr>
          <a:xfrm>
            <a:off x="107504" y="6408712"/>
            <a:ext cx="360040" cy="332656"/>
          </a:xfrm>
          <a:prstGeom prst="actionButtonHome">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9" name="ZoneTexte 8"/>
          <p:cNvSpPr txBox="1"/>
          <p:nvPr/>
        </p:nvSpPr>
        <p:spPr>
          <a:xfrm>
            <a:off x="539552" y="6453336"/>
            <a:ext cx="1800200" cy="276999"/>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r>
              <a:rPr lang="fr-FR" sz="1200" b="1" dirty="0" smtClean="0"/>
              <a:t>Retour première page</a:t>
            </a:r>
            <a:endParaRPr lang="fr-FR" sz="1200" b="1" dirty="0"/>
          </a:p>
        </p:txBody>
      </p:sp>
      <p:sp>
        <p:nvSpPr>
          <p:cNvPr id="10" name="Bouton d'action : Précédent 9">
            <a:hlinkClick r:id="" action="ppaction://hlinkshowjump?jump=previousslide" highlightClick="1"/>
          </p:cNvPr>
          <p:cNvSpPr/>
          <p:nvPr/>
        </p:nvSpPr>
        <p:spPr>
          <a:xfrm>
            <a:off x="8316416" y="6453336"/>
            <a:ext cx="648072" cy="288032"/>
          </a:xfrm>
          <a:prstGeom prst="actionButtonBackPrevious">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1" name="ZoneTexte 10"/>
          <p:cNvSpPr txBox="1"/>
          <p:nvPr/>
        </p:nvSpPr>
        <p:spPr>
          <a:xfrm>
            <a:off x="6012160" y="6453336"/>
            <a:ext cx="2232248" cy="276999"/>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r>
              <a:rPr lang="fr-FR" sz="1200" b="1" dirty="0" smtClean="0"/>
              <a:t>Retour page précédente</a:t>
            </a:r>
            <a:endParaRPr lang="fr-FR" sz="1200" b="1" dirty="0"/>
          </a:p>
        </p:txBody>
      </p:sp>
    </p:spTree>
  </p:cSld>
  <p:clrMapOvr>
    <a:masterClrMapping/>
  </p:clrMapOvr>
  <p:transition spd="slow"/>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dr ucf dp 2.JPG"/>
          <p:cNvPicPr>
            <a:picLocks noChangeAspect="1"/>
          </p:cNvPicPr>
          <p:nvPr/>
        </p:nvPicPr>
        <p:blipFill>
          <a:blip r:embed="rId2" cstate="print"/>
          <a:stretch>
            <a:fillRect/>
          </a:stretch>
        </p:blipFill>
        <p:spPr>
          <a:xfrm>
            <a:off x="0" y="1268760"/>
            <a:ext cx="10192349" cy="3917536"/>
          </a:xfrm>
          <a:prstGeom prst="rect">
            <a:avLst/>
          </a:prstGeom>
        </p:spPr>
      </p:pic>
      <p:sp>
        <p:nvSpPr>
          <p:cNvPr id="3" name="Bouton d'action : Accueil 2">
            <a:hlinkClick r:id="" action="ppaction://hlinkshowjump?jump=firstslide" highlightClick="1"/>
          </p:cNvPr>
          <p:cNvSpPr/>
          <p:nvPr/>
        </p:nvSpPr>
        <p:spPr>
          <a:xfrm>
            <a:off x="107504" y="6408712"/>
            <a:ext cx="360040" cy="332656"/>
          </a:xfrm>
          <a:prstGeom prst="actionButtonHome">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ZoneTexte 3"/>
          <p:cNvSpPr txBox="1"/>
          <p:nvPr/>
        </p:nvSpPr>
        <p:spPr>
          <a:xfrm>
            <a:off x="539552" y="6453336"/>
            <a:ext cx="1800200" cy="276999"/>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r>
              <a:rPr lang="fr-FR" sz="1200" b="1" dirty="0" smtClean="0"/>
              <a:t>Retour première page</a:t>
            </a:r>
            <a:endParaRPr lang="fr-FR" sz="1200" b="1" dirty="0"/>
          </a:p>
        </p:txBody>
      </p:sp>
      <p:sp>
        <p:nvSpPr>
          <p:cNvPr id="5" name="Bouton d'action : Précédent 4">
            <a:hlinkClick r:id="" action="ppaction://hlinkshowjump?jump=previousslide" highlightClick="1"/>
          </p:cNvPr>
          <p:cNvSpPr/>
          <p:nvPr/>
        </p:nvSpPr>
        <p:spPr>
          <a:xfrm>
            <a:off x="8316416" y="6453336"/>
            <a:ext cx="648072" cy="288032"/>
          </a:xfrm>
          <a:prstGeom prst="actionButtonBackPrevious">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ZoneTexte 5"/>
          <p:cNvSpPr txBox="1"/>
          <p:nvPr/>
        </p:nvSpPr>
        <p:spPr>
          <a:xfrm>
            <a:off x="6012160" y="6453336"/>
            <a:ext cx="2232248" cy="276999"/>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r>
              <a:rPr lang="fr-FR" sz="1200" b="1" dirty="0" smtClean="0"/>
              <a:t>Retour page précédente</a:t>
            </a:r>
            <a:endParaRPr lang="fr-FR" sz="1200" b="1" dirty="0"/>
          </a:p>
        </p:txBody>
      </p:sp>
      <p:sp>
        <p:nvSpPr>
          <p:cNvPr id="7" name="ZoneTexte 6"/>
          <p:cNvSpPr txBox="1"/>
          <p:nvPr/>
        </p:nvSpPr>
        <p:spPr>
          <a:xfrm>
            <a:off x="179512" y="5517232"/>
            <a:ext cx="3384376" cy="307777"/>
          </a:xfrm>
          <a:prstGeom prst="rect">
            <a:avLst/>
          </a:prstGeom>
          <a:solidFill>
            <a:srgbClr val="FFFFCC"/>
          </a:solidFill>
          <a:ln w="19050">
            <a:solidFill>
              <a:srgbClr val="002060"/>
            </a:solidFill>
          </a:ln>
          <a:scene3d>
            <a:camera prst="orthographicFront"/>
            <a:lightRig rig="threePt" dir="t"/>
          </a:scene3d>
          <a:sp3d>
            <a:bevelT prst="convex"/>
          </a:sp3d>
        </p:spPr>
        <p:txBody>
          <a:bodyPr wrap="square" rtlCol="0">
            <a:spAutoFit/>
          </a:bodyPr>
          <a:lstStyle/>
          <a:p>
            <a:r>
              <a:rPr lang="fr-FR" sz="1400" b="1" dirty="0" smtClean="0"/>
              <a:t>Choisissez la région qui vous concerne</a:t>
            </a:r>
            <a:endParaRPr lang="fr-FR" sz="1400" b="1" dirty="0"/>
          </a:p>
        </p:txBody>
      </p:sp>
      <p:sp>
        <p:nvSpPr>
          <p:cNvPr id="8" name="Accolade ouvrante 7"/>
          <p:cNvSpPr/>
          <p:nvPr/>
        </p:nvSpPr>
        <p:spPr>
          <a:xfrm>
            <a:off x="1763688" y="4077072"/>
            <a:ext cx="216024" cy="432048"/>
          </a:xfrm>
          <a:prstGeom prst="leftBrace">
            <a:avLst>
              <a:gd name="adj1" fmla="val 8333"/>
              <a:gd name="adj2" fmla="val 47165"/>
            </a:avLst>
          </a:prstGeom>
          <a:ln w="19050">
            <a:solidFill>
              <a:srgbClr val="C0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fr-FR"/>
          </a:p>
        </p:txBody>
      </p:sp>
      <p:cxnSp>
        <p:nvCxnSpPr>
          <p:cNvPr id="9" name="Connecteur en angle 6"/>
          <p:cNvCxnSpPr/>
          <p:nvPr/>
        </p:nvCxnSpPr>
        <p:spPr>
          <a:xfrm rot="5400000" flipH="1" flipV="1">
            <a:off x="656379" y="4392293"/>
            <a:ext cx="1134498" cy="936103"/>
          </a:xfrm>
          <a:prstGeom prst="bentConnector2">
            <a:avLst/>
          </a:prstGeom>
          <a:ln w="19050">
            <a:solidFill>
              <a:srgbClr val="C00000"/>
            </a:solidFill>
            <a:tailEnd type="stealth"/>
          </a:ln>
        </p:spPr>
        <p:style>
          <a:lnRef idx="1">
            <a:schemeClr val="accent1"/>
          </a:lnRef>
          <a:fillRef idx="0">
            <a:schemeClr val="accent1"/>
          </a:fillRef>
          <a:effectRef idx="0">
            <a:schemeClr val="accent1"/>
          </a:effectRef>
          <a:fontRef idx="minor">
            <a:schemeClr val="tx1"/>
          </a:fontRef>
        </p:style>
      </p:cxnSp>
      <p:sp>
        <p:nvSpPr>
          <p:cNvPr id="10" name="ZoneTexte 9"/>
          <p:cNvSpPr txBox="1"/>
          <p:nvPr/>
        </p:nvSpPr>
        <p:spPr>
          <a:xfrm>
            <a:off x="1259632" y="260648"/>
            <a:ext cx="6696744" cy="523220"/>
          </a:xfrm>
          <a:prstGeom prst="rect">
            <a:avLst/>
          </a:prstGeom>
          <a:solidFill>
            <a:schemeClr val="bg2">
              <a:lumMod val="90000"/>
            </a:schemeClr>
          </a:solidFill>
          <a:ln w="19050">
            <a:solidFill>
              <a:srgbClr val="002060"/>
            </a:solidFill>
          </a:ln>
          <a:scene3d>
            <a:camera prst="orthographicFront"/>
            <a:lightRig rig="threePt" dir="t"/>
          </a:scene3d>
          <a:sp3d>
            <a:bevelT w="114300" prst="artDeco"/>
          </a:sp3d>
        </p:spPr>
        <p:txBody>
          <a:bodyPr wrap="square" rtlCol="0">
            <a:spAutoFit/>
          </a:bodyPr>
          <a:lstStyle/>
          <a:p>
            <a:r>
              <a:rPr lang="fr-FR" sz="1400" dirty="0" smtClean="0"/>
              <a:t>Nous remarquerez à cet endroit que le chemin parcouru reste indiqué. Cela vous permet de revenir en arrière plus aisément</a:t>
            </a:r>
            <a:endParaRPr lang="fr-FR" sz="1400" dirty="0"/>
          </a:p>
        </p:txBody>
      </p:sp>
      <p:sp>
        <p:nvSpPr>
          <p:cNvPr id="11" name="Ellipse 10"/>
          <p:cNvSpPr/>
          <p:nvPr/>
        </p:nvSpPr>
        <p:spPr>
          <a:xfrm>
            <a:off x="0" y="2348880"/>
            <a:ext cx="1907704" cy="1512168"/>
          </a:xfrm>
          <a:prstGeom prst="ellipse">
            <a:avLst/>
          </a:prstGeom>
          <a:solidFill>
            <a:schemeClr val="accent1">
              <a:alpha val="2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cxnSp>
        <p:nvCxnSpPr>
          <p:cNvPr id="12" name="Connecteur en angle 11"/>
          <p:cNvCxnSpPr/>
          <p:nvPr/>
        </p:nvCxnSpPr>
        <p:spPr>
          <a:xfrm rot="10800000" flipV="1">
            <a:off x="1619672" y="836712"/>
            <a:ext cx="4032448" cy="2304256"/>
          </a:xfrm>
          <a:prstGeom prst="bentConnector3">
            <a:avLst>
              <a:gd name="adj1" fmla="val -76"/>
            </a:avLst>
          </a:prstGeom>
          <a:ln w="19050">
            <a:solidFill>
              <a:srgbClr val="C00000"/>
            </a:solidFill>
            <a:tailEnd type="oval"/>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telechargement 2.JPG"/>
          <p:cNvPicPr>
            <a:picLocks noChangeAspect="1"/>
          </p:cNvPicPr>
          <p:nvPr/>
        </p:nvPicPr>
        <p:blipFill>
          <a:blip r:embed="rId2" cstate="print"/>
          <a:stretch>
            <a:fillRect/>
          </a:stretch>
        </p:blipFill>
        <p:spPr>
          <a:xfrm>
            <a:off x="0" y="1052736"/>
            <a:ext cx="9144000" cy="4767456"/>
          </a:xfrm>
          <a:prstGeom prst="rect">
            <a:avLst/>
          </a:prstGeom>
        </p:spPr>
      </p:pic>
      <p:sp>
        <p:nvSpPr>
          <p:cNvPr id="3" name="ZoneTexte 2"/>
          <p:cNvSpPr txBox="1"/>
          <p:nvPr/>
        </p:nvSpPr>
        <p:spPr>
          <a:xfrm>
            <a:off x="827584" y="116632"/>
            <a:ext cx="7416824" cy="738664"/>
          </a:xfrm>
          <a:prstGeom prst="rect">
            <a:avLst/>
          </a:prstGeom>
          <a:solidFill>
            <a:schemeClr val="accent1">
              <a:lumMod val="75000"/>
            </a:schemeClr>
          </a:solidFill>
          <a:ln w="28575">
            <a:solidFill>
              <a:srgbClr val="FFFF00"/>
            </a:solidFill>
          </a:ln>
          <a:scene3d>
            <a:camera prst="orthographicFront"/>
            <a:lightRig rig="threePt" dir="t"/>
          </a:scene3d>
          <a:sp3d>
            <a:bevelT w="139700" prst="cross"/>
          </a:sp3d>
        </p:spPr>
        <p:txBody>
          <a:bodyPr wrap="square" rtlCol="0">
            <a:spAutoFit/>
          </a:bodyPr>
          <a:lstStyle/>
          <a:p>
            <a:r>
              <a:rPr lang="fr-FR" sz="1400" b="1" i="1" dirty="0" smtClean="0">
                <a:solidFill>
                  <a:srgbClr val="FFFF00"/>
                </a:solidFill>
                <a:cs typeface="Aharoni" pitchFamily="2" charset="-79"/>
              </a:rPr>
              <a:t>ATTENTION:  </a:t>
            </a:r>
            <a:r>
              <a:rPr lang="fr-FR" sz="1400" b="1" dirty="0" smtClean="0">
                <a:solidFill>
                  <a:schemeClr val="bg1"/>
                </a:solidFill>
                <a:cs typeface="Aharoni" pitchFamily="2" charset="-79"/>
              </a:rPr>
              <a:t>dans l’exemple qui suit, deux comptes rendus ont été postés. Lorsque vous serez amenés à  consulter cette page, le nombre de documents aura augmenté. Sur l’exemple suivant, deux formats ont étés postés : un en Word et l’autre en PDF</a:t>
            </a:r>
            <a:endParaRPr lang="fr-FR" sz="1400" b="1" dirty="0">
              <a:solidFill>
                <a:schemeClr val="bg1"/>
              </a:solidFill>
              <a:cs typeface="Aharoni" pitchFamily="2" charset="-79"/>
            </a:endParaRPr>
          </a:p>
        </p:txBody>
      </p:sp>
      <p:sp>
        <p:nvSpPr>
          <p:cNvPr id="4" name="ZoneTexte 3"/>
          <p:cNvSpPr txBox="1"/>
          <p:nvPr/>
        </p:nvSpPr>
        <p:spPr>
          <a:xfrm>
            <a:off x="144016" y="5570656"/>
            <a:ext cx="8892480" cy="738664"/>
          </a:xfrm>
          <a:prstGeom prst="rect">
            <a:avLst/>
          </a:prstGeom>
          <a:solidFill>
            <a:srgbClr val="FFFFCC"/>
          </a:solidFill>
          <a:ln w="19050">
            <a:solidFill>
              <a:srgbClr val="002060"/>
            </a:solidFill>
          </a:ln>
          <a:scene3d>
            <a:camera prst="orthographicFront"/>
            <a:lightRig rig="threePt" dir="t"/>
          </a:scene3d>
          <a:sp3d>
            <a:bevelT w="114300" prst="artDeco"/>
          </a:sp3d>
        </p:spPr>
        <p:txBody>
          <a:bodyPr wrap="square" rtlCol="0">
            <a:spAutoFit/>
          </a:bodyPr>
          <a:lstStyle/>
          <a:p>
            <a:r>
              <a:rPr lang="fr-FR" sz="1400" b="1" dirty="0" smtClean="0">
                <a:cs typeface="Aharoni" pitchFamily="2" charset="-79"/>
              </a:rPr>
              <a:t>Les titres des comptes rendus et PV sont toujours intitulés comme suit : Année . Mois. Jour </a:t>
            </a:r>
          </a:p>
          <a:p>
            <a:r>
              <a:rPr lang="fr-FR" sz="1400" b="1" dirty="0" smtClean="0">
                <a:cs typeface="Aharoni" pitchFamily="2" charset="-79"/>
              </a:rPr>
              <a:t>Par soucis de facilité de classement, ce sera le seul format utilisé sur ce site.</a:t>
            </a:r>
          </a:p>
          <a:p>
            <a:endParaRPr lang="fr-FR" sz="1400" b="1" dirty="0">
              <a:cs typeface="Aharoni" pitchFamily="2" charset="-79"/>
            </a:endParaRPr>
          </a:p>
        </p:txBody>
      </p:sp>
      <p:sp>
        <p:nvSpPr>
          <p:cNvPr id="5" name="Bouton d'action : Accueil 4">
            <a:hlinkClick r:id="" action="ppaction://hlinkshowjump?jump=firstslide" highlightClick="1"/>
          </p:cNvPr>
          <p:cNvSpPr/>
          <p:nvPr/>
        </p:nvSpPr>
        <p:spPr>
          <a:xfrm>
            <a:off x="107504" y="6408712"/>
            <a:ext cx="360040" cy="332656"/>
          </a:xfrm>
          <a:prstGeom prst="actionButtonHome">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ZoneTexte 5"/>
          <p:cNvSpPr txBox="1"/>
          <p:nvPr/>
        </p:nvSpPr>
        <p:spPr>
          <a:xfrm>
            <a:off x="539552" y="6453336"/>
            <a:ext cx="1800200" cy="276999"/>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r>
              <a:rPr lang="fr-FR" sz="1200" b="1" dirty="0" smtClean="0"/>
              <a:t>Retour première page</a:t>
            </a:r>
            <a:endParaRPr lang="fr-FR" sz="1200" b="1" dirty="0"/>
          </a:p>
        </p:txBody>
      </p:sp>
      <p:sp>
        <p:nvSpPr>
          <p:cNvPr id="7" name="Bouton d'action : Précédent 6">
            <a:hlinkClick r:id="" action="ppaction://hlinkshowjump?jump=previousslide" highlightClick="1"/>
          </p:cNvPr>
          <p:cNvSpPr/>
          <p:nvPr/>
        </p:nvSpPr>
        <p:spPr>
          <a:xfrm>
            <a:off x="8316416" y="6453336"/>
            <a:ext cx="648072" cy="288032"/>
          </a:xfrm>
          <a:prstGeom prst="actionButtonBackPrevious">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8" name="ZoneTexte 7"/>
          <p:cNvSpPr txBox="1"/>
          <p:nvPr/>
        </p:nvSpPr>
        <p:spPr>
          <a:xfrm>
            <a:off x="6012160" y="6453336"/>
            <a:ext cx="2232248" cy="276999"/>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r>
              <a:rPr lang="fr-FR" sz="1200" b="1" dirty="0" smtClean="0"/>
              <a:t>Retour page précédente</a:t>
            </a:r>
            <a:endParaRPr lang="fr-FR" sz="1200" b="1" dirty="0"/>
          </a:p>
        </p:txBody>
      </p:sp>
      <p:sp>
        <p:nvSpPr>
          <p:cNvPr id="9" name="ZoneTexte 8"/>
          <p:cNvSpPr txBox="1"/>
          <p:nvPr/>
        </p:nvSpPr>
        <p:spPr>
          <a:xfrm>
            <a:off x="5220072" y="2636912"/>
            <a:ext cx="3672408" cy="523220"/>
          </a:xfrm>
          <a:prstGeom prst="rect">
            <a:avLst/>
          </a:prstGeom>
          <a:solidFill>
            <a:srgbClr val="FFFFCC"/>
          </a:solidFill>
          <a:ln w="19050">
            <a:solidFill>
              <a:srgbClr val="002060"/>
            </a:solidFill>
          </a:ln>
          <a:scene3d>
            <a:camera prst="orthographicFront"/>
            <a:lightRig rig="threePt" dir="t"/>
          </a:scene3d>
          <a:sp3d>
            <a:bevelT w="114300" prst="artDeco"/>
          </a:sp3d>
        </p:spPr>
        <p:txBody>
          <a:bodyPr wrap="square" rtlCol="0">
            <a:spAutoFit/>
          </a:bodyPr>
          <a:lstStyle/>
          <a:p>
            <a:pPr algn="just"/>
            <a:r>
              <a:rPr lang="fr-FR" sz="1400" b="1" dirty="0" smtClean="0">
                <a:cs typeface="Aharoni" pitchFamily="2" charset="-79"/>
              </a:rPr>
              <a:t>Cliquez sur le titre à lire ou télécharger</a:t>
            </a:r>
          </a:p>
          <a:p>
            <a:endParaRPr lang="fr-FR" sz="1400" b="1" dirty="0">
              <a:cs typeface="Aharoni" pitchFamily="2" charset="-79"/>
            </a:endParaRPr>
          </a:p>
        </p:txBody>
      </p:sp>
      <p:cxnSp>
        <p:nvCxnSpPr>
          <p:cNvPr id="22" name="Connecteur en angle 21"/>
          <p:cNvCxnSpPr/>
          <p:nvPr/>
        </p:nvCxnSpPr>
        <p:spPr>
          <a:xfrm rot="10800000" flipV="1">
            <a:off x="3131840" y="3212976"/>
            <a:ext cx="3528392" cy="1800200"/>
          </a:xfrm>
          <a:prstGeom prst="bentConnector3">
            <a:avLst>
              <a:gd name="adj1" fmla="val 59"/>
            </a:avLst>
          </a:prstGeom>
          <a:ln w="19050">
            <a:solidFill>
              <a:srgbClr val="C00000"/>
            </a:solidFill>
            <a:tailEnd type="oval"/>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telechargement 2.JPG"/>
          <p:cNvPicPr>
            <a:picLocks noChangeAspect="1"/>
          </p:cNvPicPr>
          <p:nvPr/>
        </p:nvPicPr>
        <p:blipFill>
          <a:blip r:embed="rId2" cstate="print"/>
          <a:stretch>
            <a:fillRect/>
          </a:stretch>
        </p:blipFill>
        <p:spPr>
          <a:xfrm>
            <a:off x="151632" y="1189287"/>
            <a:ext cx="9655090" cy="5192041"/>
          </a:xfrm>
          <a:prstGeom prst="rect">
            <a:avLst/>
          </a:prstGeom>
        </p:spPr>
      </p:pic>
      <p:sp>
        <p:nvSpPr>
          <p:cNvPr id="3" name="Bouton d'action : Accueil 2">
            <a:hlinkClick r:id="" action="ppaction://hlinkshowjump?jump=firstslide" highlightClick="1"/>
          </p:cNvPr>
          <p:cNvSpPr/>
          <p:nvPr/>
        </p:nvSpPr>
        <p:spPr>
          <a:xfrm>
            <a:off x="107504" y="6408712"/>
            <a:ext cx="360040" cy="332656"/>
          </a:xfrm>
          <a:prstGeom prst="actionButtonHome">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ZoneTexte 3"/>
          <p:cNvSpPr txBox="1"/>
          <p:nvPr/>
        </p:nvSpPr>
        <p:spPr>
          <a:xfrm>
            <a:off x="539552" y="6453336"/>
            <a:ext cx="1800200" cy="276999"/>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r>
              <a:rPr lang="fr-FR" sz="1200" b="1" dirty="0" smtClean="0"/>
              <a:t>Retour première page</a:t>
            </a:r>
            <a:endParaRPr lang="fr-FR" sz="1200" b="1" dirty="0"/>
          </a:p>
        </p:txBody>
      </p:sp>
      <p:sp>
        <p:nvSpPr>
          <p:cNvPr id="5" name="Bouton d'action : Précédent 4">
            <a:hlinkClick r:id="" action="ppaction://hlinkshowjump?jump=previousslide" highlightClick="1"/>
          </p:cNvPr>
          <p:cNvSpPr/>
          <p:nvPr/>
        </p:nvSpPr>
        <p:spPr>
          <a:xfrm>
            <a:off x="8316416" y="6453336"/>
            <a:ext cx="648072" cy="288032"/>
          </a:xfrm>
          <a:prstGeom prst="actionButtonBackPrevious">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ZoneTexte 5"/>
          <p:cNvSpPr txBox="1"/>
          <p:nvPr/>
        </p:nvSpPr>
        <p:spPr>
          <a:xfrm>
            <a:off x="6012160" y="6453336"/>
            <a:ext cx="2232248" cy="276999"/>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r>
              <a:rPr lang="fr-FR" sz="1200" b="1" dirty="0" smtClean="0"/>
              <a:t>Retour page précédente</a:t>
            </a:r>
            <a:endParaRPr lang="fr-FR" sz="1200" b="1" dirty="0"/>
          </a:p>
        </p:txBody>
      </p:sp>
      <p:sp>
        <p:nvSpPr>
          <p:cNvPr id="7" name="ZoneTexte 6"/>
          <p:cNvSpPr txBox="1"/>
          <p:nvPr/>
        </p:nvSpPr>
        <p:spPr>
          <a:xfrm>
            <a:off x="683568" y="116633"/>
            <a:ext cx="7776864" cy="954107"/>
          </a:xfrm>
          <a:prstGeom prst="rect">
            <a:avLst/>
          </a:prstGeom>
          <a:solidFill>
            <a:srgbClr val="FFFFCC"/>
          </a:solidFill>
          <a:ln w="19050">
            <a:solidFill>
              <a:srgbClr val="002060"/>
            </a:solidFill>
          </a:ln>
          <a:scene3d>
            <a:camera prst="orthographicFront"/>
            <a:lightRig rig="threePt" dir="t"/>
          </a:scene3d>
          <a:sp3d>
            <a:bevelT w="114300" prst="artDeco"/>
          </a:sp3d>
        </p:spPr>
        <p:txBody>
          <a:bodyPr wrap="square" rtlCol="0">
            <a:spAutoFit/>
          </a:bodyPr>
          <a:lstStyle/>
          <a:p>
            <a:pPr algn="just"/>
            <a:r>
              <a:rPr lang="fr-FR" sz="1400" b="1" dirty="0" smtClean="0">
                <a:solidFill>
                  <a:srgbClr val="FF0000"/>
                </a:solidFill>
                <a:cs typeface="Aharoni" pitchFamily="2" charset="-79"/>
              </a:rPr>
              <a:t>A savoir </a:t>
            </a:r>
            <a:r>
              <a:rPr lang="fr-FR" sz="1400" b="1" dirty="0" smtClean="0">
                <a:cs typeface="Aharoni" pitchFamily="2" charset="-79"/>
              </a:rPr>
              <a:t>: </a:t>
            </a:r>
            <a:r>
              <a:rPr lang="fr-FR" sz="1400" b="1" dirty="0" smtClean="0">
                <a:solidFill>
                  <a:srgbClr val="7030A0"/>
                </a:solidFill>
                <a:cs typeface="Aharoni" pitchFamily="2" charset="-79"/>
              </a:rPr>
              <a:t>en informatique, les termes « télécharger » et « lire » sont souvent indissociables. La raison est que pour lire, il est nécessaire de télécharger le document au préalable. Ensuite, libre à vous de l’enregistrer, ou non</a:t>
            </a:r>
            <a:r>
              <a:rPr lang="fr-FR" sz="1400" b="1" dirty="0" smtClean="0">
                <a:cs typeface="Aharoni" pitchFamily="2" charset="-79"/>
              </a:rPr>
              <a:t>.</a:t>
            </a:r>
          </a:p>
          <a:p>
            <a:endParaRPr lang="fr-FR" sz="1400" b="1" dirty="0">
              <a:cs typeface="Aharoni" pitchFamily="2" charset="-79"/>
            </a:endParaRPr>
          </a:p>
        </p:txBody>
      </p:sp>
      <p:sp>
        <p:nvSpPr>
          <p:cNvPr id="8" name="ZoneTexte 7"/>
          <p:cNvSpPr txBox="1"/>
          <p:nvPr/>
        </p:nvSpPr>
        <p:spPr>
          <a:xfrm>
            <a:off x="4932040" y="1916832"/>
            <a:ext cx="3744416" cy="523220"/>
          </a:xfrm>
          <a:prstGeom prst="rect">
            <a:avLst/>
          </a:prstGeom>
          <a:solidFill>
            <a:srgbClr val="FFFFCC"/>
          </a:solidFill>
          <a:ln w="19050">
            <a:solidFill>
              <a:srgbClr val="002060"/>
            </a:solidFill>
          </a:ln>
          <a:scene3d>
            <a:camera prst="orthographicFront"/>
            <a:lightRig rig="threePt" dir="t"/>
          </a:scene3d>
          <a:sp3d>
            <a:bevelT w="114300" prst="artDeco"/>
          </a:sp3d>
        </p:spPr>
        <p:txBody>
          <a:bodyPr wrap="square" rtlCol="0">
            <a:spAutoFit/>
          </a:bodyPr>
          <a:lstStyle/>
          <a:p>
            <a:pPr algn="just"/>
            <a:r>
              <a:rPr lang="fr-FR" sz="1400" b="1" dirty="0" smtClean="0">
                <a:solidFill>
                  <a:srgbClr val="7030A0"/>
                </a:solidFill>
                <a:cs typeface="Aharoni" pitchFamily="2" charset="-79"/>
              </a:rPr>
              <a:t>Cliquez ici pour télécharger le document</a:t>
            </a:r>
            <a:r>
              <a:rPr lang="fr-FR" sz="1400" b="1" dirty="0" smtClean="0">
                <a:solidFill>
                  <a:srgbClr val="FF0000"/>
                </a:solidFill>
                <a:cs typeface="Aharoni" pitchFamily="2" charset="-79"/>
              </a:rPr>
              <a:t>.</a:t>
            </a:r>
            <a:endParaRPr lang="fr-FR" sz="1400" b="1" dirty="0" smtClean="0">
              <a:cs typeface="Aharoni" pitchFamily="2" charset="-79"/>
            </a:endParaRPr>
          </a:p>
          <a:p>
            <a:endParaRPr lang="fr-FR" sz="1400" b="1" dirty="0">
              <a:cs typeface="Aharoni" pitchFamily="2" charset="-79"/>
            </a:endParaRPr>
          </a:p>
        </p:txBody>
      </p:sp>
      <p:sp>
        <p:nvSpPr>
          <p:cNvPr id="9" name="Ellipse 8"/>
          <p:cNvSpPr/>
          <p:nvPr/>
        </p:nvSpPr>
        <p:spPr>
          <a:xfrm>
            <a:off x="8028384" y="4005064"/>
            <a:ext cx="576064" cy="576064"/>
          </a:xfrm>
          <a:prstGeom prst="ellipse">
            <a:avLst/>
          </a:prstGeom>
          <a:solidFill>
            <a:schemeClr val="accent1">
              <a:alpha val="7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cxnSp>
        <p:nvCxnSpPr>
          <p:cNvPr id="10" name="Connecteur en angle 9"/>
          <p:cNvCxnSpPr>
            <a:endCxn id="9" idx="0"/>
          </p:cNvCxnSpPr>
          <p:nvPr/>
        </p:nvCxnSpPr>
        <p:spPr>
          <a:xfrm rot="16200000" flipH="1">
            <a:off x="7128284" y="2816932"/>
            <a:ext cx="1512168" cy="864096"/>
          </a:xfrm>
          <a:prstGeom prst="bentConnector3">
            <a:avLst>
              <a:gd name="adj1" fmla="val 50000"/>
            </a:avLst>
          </a:prstGeom>
          <a:ln w="19050">
            <a:solidFill>
              <a:srgbClr val="C00000"/>
            </a:solidFill>
            <a:tailEnd type="oval"/>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region grand ouest.jpg"/>
          <p:cNvPicPr>
            <a:picLocks noChangeAspect="1"/>
          </p:cNvPicPr>
          <p:nvPr/>
        </p:nvPicPr>
        <p:blipFill>
          <a:blip r:embed="rId2" cstate="print"/>
          <a:stretch>
            <a:fillRect/>
          </a:stretch>
        </p:blipFill>
        <p:spPr>
          <a:xfrm>
            <a:off x="1691680" y="1412776"/>
            <a:ext cx="5472608" cy="3915472"/>
          </a:xfrm>
          <a:prstGeom prst="rect">
            <a:avLst/>
          </a:prstGeom>
          <a:solidFill>
            <a:srgbClr val="FFFFFF">
              <a:shade val="85000"/>
            </a:srgbClr>
          </a:solidFill>
          <a:ln w="101600" cap="sq">
            <a:solidFill>
              <a:srgbClr val="FDFDFD"/>
            </a:solidFill>
            <a:miter lim="800000"/>
          </a:ln>
          <a:effectLst>
            <a:glow rad="101600">
              <a:schemeClr val="accent2">
                <a:satMod val="175000"/>
                <a:alpha val="40000"/>
              </a:schemeClr>
            </a:glow>
            <a:outerShdw blurRad="57150" dist="37500" dir="7560000" sy="98000" kx="110000" ky="200000" algn="tl" rotWithShape="0">
              <a:srgbClr val="000000">
                <a:alpha val="20000"/>
              </a:srgbClr>
            </a:outerShdw>
          </a:effectLst>
          <a:scene3d>
            <a:camera prst="perspectiveRelaxed">
              <a:rot lat="18960000" lon="0" rev="0"/>
            </a:camera>
            <a:lightRig rig="twoPt" dir="t">
              <a:rot lat="0" lon="0" rev="7200000"/>
            </a:lightRig>
          </a:scene3d>
          <a:sp3d prstMaterial="matte">
            <a:bevelT w="22860" h="12700" prst="artDeco"/>
            <a:contourClr>
              <a:srgbClr val="FFFFFF"/>
            </a:contourClr>
          </a:sp3d>
        </p:spPr>
      </p:pic>
      <p:sp>
        <p:nvSpPr>
          <p:cNvPr id="3" name="Rectangle 2"/>
          <p:cNvSpPr/>
          <p:nvPr/>
        </p:nvSpPr>
        <p:spPr>
          <a:xfrm>
            <a:off x="395536" y="332656"/>
            <a:ext cx="8251554" cy="923330"/>
          </a:xfrm>
          <a:prstGeom prst="rect">
            <a:avLst/>
          </a:prstGeom>
          <a:solidFill>
            <a:schemeClr val="accent4">
              <a:lumMod val="20000"/>
              <a:lumOff val="80000"/>
            </a:schemeClr>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2"/>
          </a:lnRef>
          <a:fillRef idx="1">
            <a:schemeClr val="lt1"/>
          </a:fillRef>
          <a:effectRef idx="0">
            <a:schemeClr val="accent2"/>
          </a:effectRef>
          <a:fontRef idx="minor">
            <a:schemeClr val="dk1"/>
          </a:fontRef>
        </p:style>
        <p:txBody>
          <a:bodyPr wrap="none" lIns="91440" tIns="45720" rIns="91440" bIns="45720">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fr-FR" sz="5400" b="1" cap="all" dirty="0" smtClean="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Fin du mode lecture</a:t>
            </a:r>
            <a:endParaRPr lang="fr-FR" sz="5400" b="1" cap="all" dirty="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endParaRPr>
          </a:p>
        </p:txBody>
      </p:sp>
      <p:sp>
        <p:nvSpPr>
          <p:cNvPr id="4" name="Bouton d'action : Accueil 3">
            <a:hlinkClick r:id="" action="ppaction://hlinkshowjump?jump=firstslide" highlightClick="1"/>
          </p:cNvPr>
          <p:cNvSpPr/>
          <p:nvPr/>
        </p:nvSpPr>
        <p:spPr>
          <a:xfrm>
            <a:off x="107504" y="6408712"/>
            <a:ext cx="360040" cy="332656"/>
          </a:xfrm>
          <a:prstGeom prst="actionButtonHome">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ZoneTexte 4"/>
          <p:cNvSpPr txBox="1"/>
          <p:nvPr/>
        </p:nvSpPr>
        <p:spPr>
          <a:xfrm>
            <a:off x="539552" y="6453336"/>
            <a:ext cx="1800200" cy="276999"/>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r>
              <a:rPr lang="fr-FR" sz="1200" b="1" dirty="0" smtClean="0"/>
              <a:t>Retour première page</a:t>
            </a:r>
            <a:endParaRPr lang="fr-FR" sz="1200" b="1" dirty="0"/>
          </a:p>
        </p:txBody>
      </p:sp>
      <p:sp>
        <p:nvSpPr>
          <p:cNvPr id="6" name="Bouton d'action : Précédent 5">
            <a:hlinkClick r:id="" action="ppaction://hlinkshowjump?jump=previousslide" highlightClick="1"/>
          </p:cNvPr>
          <p:cNvSpPr/>
          <p:nvPr/>
        </p:nvSpPr>
        <p:spPr>
          <a:xfrm>
            <a:off x="8316416" y="6453336"/>
            <a:ext cx="648072" cy="288032"/>
          </a:xfrm>
          <a:prstGeom prst="actionButtonBackPrevious">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ZoneTexte 6"/>
          <p:cNvSpPr txBox="1"/>
          <p:nvPr/>
        </p:nvSpPr>
        <p:spPr>
          <a:xfrm>
            <a:off x="6012160" y="6453336"/>
            <a:ext cx="2232248" cy="276999"/>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r>
              <a:rPr lang="fr-FR" sz="1200" b="1" dirty="0" smtClean="0"/>
              <a:t>Retour page précédente</a:t>
            </a:r>
            <a:endParaRPr lang="fr-FR" sz="1200" b="1" dirty="0"/>
          </a:p>
        </p:txBody>
      </p:sp>
      <p:sp>
        <p:nvSpPr>
          <p:cNvPr id="12" name="ZoneTexte 11"/>
          <p:cNvSpPr txBox="1"/>
          <p:nvPr/>
        </p:nvSpPr>
        <p:spPr>
          <a:xfrm>
            <a:off x="827584" y="5426640"/>
            <a:ext cx="7344816" cy="523220"/>
          </a:xfrm>
          <a:prstGeom prst="rect">
            <a:avLst/>
          </a:prstGeom>
          <a:ln w="19050">
            <a:solidFill>
              <a:srgbClr val="002060"/>
            </a:solidFill>
          </a:ln>
          <a:scene3d>
            <a:camera prst="orthographicFront"/>
            <a:lightRig rig="threePt" dir="t"/>
          </a:scene3d>
          <a:sp3d>
            <a:bevelT w="114300" prst="artDeco"/>
          </a:sp3d>
        </p:spPr>
        <p:style>
          <a:lnRef idx="0">
            <a:scrgbClr r="0" g="0" b="0"/>
          </a:lnRef>
          <a:fillRef idx="1001">
            <a:schemeClr val="dk2"/>
          </a:fillRef>
          <a:effectRef idx="0">
            <a:scrgbClr r="0" g="0" b="0"/>
          </a:effectRef>
          <a:fontRef idx="major"/>
        </p:style>
        <p:txBody>
          <a:bodyPr wrap="square" rtlCol="0">
            <a:spAutoFit/>
          </a:bodyPr>
          <a:lstStyle/>
          <a:p>
            <a:pPr algn="just"/>
            <a:r>
              <a:rPr lang="fr-FR" sz="1400" b="1" dirty="0" smtClean="0">
                <a:solidFill>
                  <a:srgbClr val="FFFF00"/>
                </a:solidFill>
                <a:latin typeface="Arial Rounded MT Bold" pitchFamily="34" charset="0"/>
                <a:cs typeface="Aharoni" pitchFamily="2" charset="-79"/>
              </a:rPr>
              <a:t>Bon courage à tous et merci de faire vivre ce site. Il doit être un outil utile à tous. N’hésitez à contacter les administrateurs si besoin. </a:t>
            </a:r>
            <a:endParaRPr lang="fr-FR" sz="1400" b="1" dirty="0">
              <a:cs typeface="Aharoni" pitchFamily="2" charset="-79"/>
            </a:endParaRPr>
          </a:p>
        </p:txBody>
      </p:sp>
    </p:spTree>
  </p:cSld>
  <p:clrMapOvr>
    <a:masterClrMapping/>
  </p:clrMapOvr>
  <p:transition spd="slow"/>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79512" y="2348880"/>
            <a:ext cx="8670643" cy="1569660"/>
          </a:xfrm>
          <a:prstGeom prst="rect">
            <a:avLst/>
          </a:prstGeom>
          <a:noFill/>
        </p:spPr>
        <p:txBody>
          <a:bodyPr wrap="non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fr-FR" sz="9600" b="1" cap="none"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Fin du tutoriel</a:t>
            </a:r>
            <a:endParaRPr lang="fr-FR" sz="9600" b="1" cap="none"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cSld>
  <p:clrMapOvr>
    <a:masterClrMapping/>
  </p:clrMapOvr>
  <p:transition spd="slow"/>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spTree>
  </p:cSld>
  <p:clrMapOvr>
    <a:masterClrMapping/>
  </p:clrMapOvr>
  <p:transition spd="slow"/>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Tree>
  </p:cSld>
  <p:clrMapOvr>
    <a:masterClrMapping/>
  </p:clrMapOvr>
  <p:transition spd="slow"/>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Tree>
  </p:cSld>
  <p:clrMapOvr>
    <a:masterClrMapping/>
  </p:clrMapOvr>
  <p:transition spd="slow"/>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txBox="1">
            <a:spLocks/>
          </p:cNvSpPr>
          <p:nvPr/>
        </p:nvSpPr>
        <p:spPr>
          <a:xfrm>
            <a:off x="467544" y="2132856"/>
            <a:ext cx="7776864" cy="2592288"/>
          </a:xfrm>
          <a:prstGeom prst="rect">
            <a:avLst/>
          </a:prstGeom>
        </p:spPr>
        <p:style>
          <a:lnRef idx="0">
            <a:schemeClr val="accent1"/>
          </a:lnRef>
          <a:fillRef idx="3">
            <a:schemeClr val="accent1"/>
          </a:fillRef>
          <a:effectRef idx="3">
            <a:schemeClr val="accent1"/>
          </a:effectRef>
          <a:fontRef idx="minor">
            <a:schemeClr val="lt1"/>
          </a:fontRef>
        </p:style>
        <p:txBody>
          <a:bodyPr>
            <a:normAutofit fontScale="92500" lnSpcReduction="20000"/>
            <a:scene3d>
              <a:camera prst="orthographicFront"/>
              <a:lightRig rig="soft" dir="t">
                <a:rot lat="0" lon="0" rev="10800000"/>
              </a:lightRig>
            </a:scene3d>
            <a:sp3d>
              <a:bevelT w="27940" h="12700"/>
              <a:contourClr>
                <a:srgbClr val="DDDDDD"/>
              </a:contourClr>
            </a:sp3d>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fr-FR" sz="5400" b="1" i="0" u="none" strike="noStrike" kern="1200" cap="none" spc="150" normalizeH="0" baseline="0" noProof="0" dirty="0" smtClean="0">
                <a:ln w="11430"/>
                <a:solidFill>
                  <a:srgbClr val="F8F8F8"/>
                </a:solidFill>
                <a:effectLst>
                  <a:outerShdw blurRad="25400" algn="tl" rotWithShape="0">
                    <a:srgbClr val="000000">
                      <a:alpha val="43000"/>
                    </a:srgbClr>
                  </a:outerShdw>
                </a:effectLst>
                <a:uLnTx/>
                <a:uFillTx/>
                <a:latin typeface="+mn-lt"/>
                <a:ea typeface="+mn-ea"/>
                <a:cs typeface="+mn-cs"/>
              </a:rPr>
              <a:t> MODE CONSULTATION,      TELECHARGEMENT,</a:t>
            </a:r>
          </a:p>
          <a:p>
            <a:pPr marL="0" marR="0" lvl="0" indent="0" algn="ctr" defTabSz="914400" rtl="0" eaLnBrk="1" fontAlgn="auto" latinLnBrk="0" hangingPunct="1">
              <a:lnSpc>
                <a:spcPct val="100000"/>
              </a:lnSpc>
              <a:spcBef>
                <a:spcPct val="0"/>
              </a:spcBef>
              <a:spcAft>
                <a:spcPts val="0"/>
              </a:spcAft>
              <a:buClrTx/>
              <a:buSzTx/>
              <a:buFontTx/>
              <a:buNone/>
              <a:tabLst/>
              <a:defRPr/>
            </a:pPr>
            <a:r>
              <a:rPr lang="fr-FR" sz="5400" b="1" spc="150" dirty="0" smtClean="0">
                <a:ln w="11430"/>
                <a:solidFill>
                  <a:srgbClr val="F8F8F8"/>
                </a:solidFill>
                <a:effectLst>
                  <a:outerShdw blurRad="25400" algn="tl" rotWithShape="0">
                    <a:srgbClr val="000000">
                      <a:alpha val="43000"/>
                    </a:srgbClr>
                  </a:outerShdw>
                </a:effectLst>
              </a:rPr>
              <a:t>Et POSTAGE</a:t>
            </a:r>
            <a:endParaRPr kumimoji="0" lang="fr-FR" sz="5400" b="1" i="0" u="none" strike="noStrike" kern="1200" cap="none" spc="150" normalizeH="0" baseline="0" noProof="0" dirty="0">
              <a:ln w="11430"/>
              <a:solidFill>
                <a:srgbClr val="F8F8F8"/>
              </a:solidFill>
              <a:effectLst>
                <a:outerShdw blurRad="25400" algn="tl" rotWithShape="0">
                  <a:srgbClr val="000000">
                    <a:alpha val="43000"/>
                  </a:srgbClr>
                </a:outerShdw>
              </a:effectLst>
              <a:uLnTx/>
              <a:uFillTx/>
              <a:latin typeface="+mn-lt"/>
              <a:ea typeface="+mn-ea"/>
              <a:cs typeface="+mn-cs"/>
            </a:endParaRPr>
          </a:p>
        </p:txBody>
      </p:sp>
      <p:sp>
        <p:nvSpPr>
          <p:cNvPr id="3" name="Bouton d'action : Accueil 2">
            <a:hlinkClick r:id="" action="ppaction://hlinkshowjump?jump=firstslide" highlightClick="1"/>
          </p:cNvPr>
          <p:cNvSpPr/>
          <p:nvPr/>
        </p:nvSpPr>
        <p:spPr>
          <a:xfrm>
            <a:off x="107504" y="6408712"/>
            <a:ext cx="360040" cy="332656"/>
          </a:xfrm>
          <a:prstGeom prst="actionButtonHome">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ZoneTexte 3"/>
          <p:cNvSpPr txBox="1"/>
          <p:nvPr/>
        </p:nvSpPr>
        <p:spPr>
          <a:xfrm>
            <a:off x="539552" y="6453336"/>
            <a:ext cx="1800200" cy="276999"/>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r>
              <a:rPr lang="fr-FR" sz="1200" b="1" dirty="0" smtClean="0"/>
              <a:t>Retour première page</a:t>
            </a:r>
            <a:endParaRPr lang="fr-FR" sz="1200" b="1" dirty="0"/>
          </a:p>
        </p:txBody>
      </p:sp>
      <p:sp>
        <p:nvSpPr>
          <p:cNvPr id="5" name="Bouton d'action : Précédent 4">
            <a:hlinkClick r:id="" action="ppaction://hlinkshowjump?jump=previousslide" highlightClick="1"/>
          </p:cNvPr>
          <p:cNvSpPr/>
          <p:nvPr/>
        </p:nvSpPr>
        <p:spPr>
          <a:xfrm>
            <a:off x="8316416" y="6453336"/>
            <a:ext cx="648072" cy="288032"/>
          </a:xfrm>
          <a:prstGeom prst="actionButtonBackPrevious">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ZoneTexte 5"/>
          <p:cNvSpPr txBox="1"/>
          <p:nvPr/>
        </p:nvSpPr>
        <p:spPr>
          <a:xfrm>
            <a:off x="6012160" y="6453336"/>
            <a:ext cx="2232248" cy="276999"/>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r>
              <a:rPr lang="fr-FR" sz="1200" b="1" dirty="0" smtClean="0"/>
              <a:t>Retour page précédente</a:t>
            </a:r>
            <a:endParaRPr lang="fr-FR" sz="1200" b="1" dirty="0"/>
          </a:p>
        </p:txBody>
      </p:sp>
    </p:spTree>
  </p:cSld>
  <p:clrMapOvr>
    <a:masterClrMapping/>
  </p:clrMapOvr>
  <p:transition spd="slow"/>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p:cNvSpPr txBox="1"/>
          <p:nvPr/>
        </p:nvSpPr>
        <p:spPr>
          <a:xfrm>
            <a:off x="2339752" y="404664"/>
            <a:ext cx="4176464" cy="523220"/>
          </a:xfrm>
          <a:prstGeom prst="rect">
            <a:avLst/>
          </a:prstGeom>
          <a:solidFill>
            <a:schemeClr val="accent1">
              <a:lumMod val="75000"/>
            </a:schemeClr>
          </a:solidFill>
          <a:ln w="28575">
            <a:solidFill>
              <a:srgbClr val="FFFF00"/>
            </a:solidFill>
          </a:ln>
          <a:scene3d>
            <a:camera prst="orthographicFront"/>
            <a:lightRig rig="threePt" dir="t"/>
          </a:scene3d>
          <a:sp3d>
            <a:bevelT w="139700" prst="cross"/>
          </a:sp3d>
        </p:spPr>
        <p:txBody>
          <a:bodyPr wrap="square" rtlCol="0">
            <a:spAutoFit/>
          </a:bodyPr>
          <a:lstStyle/>
          <a:p>
            <a:pPr algn="ctr"/>
            <a:r>
              <a:rPr lang="fr-FR" sz="2800" b="1" dirty="0" smtClean="0">
                <a:ln w="17780" cmpd="sng">
                  <a:solidFill>
                    <a:schemeClr val="accent1">
                      <a:tint val="3000"/>
                    </a:schemeClr>
                  </a:solidFill>
                  <a:prstDash val="solid"/>
                  <a:miter lim="800000"/>
                </a:ln>
                <a:gradFill>
                  <a:gsLst>
                    <a:gs pos="10000">
                      <a:schemeClr val="accent1">
                        <a:tint val="63000"/>
                        <a:sat val="105000"/>
                      </a:schemeClr>
                    </a:gs>
                    <a:gs pos="90000">
                      <a:schemeClr val="accent1">
                        <a:shade val="50000"/>
                        <a:satMod val="100000"/>
                      </a:schemeClr>
                    </a:gs>
                  </a:gsLst>
                  <a:lin ang="5400000"/>
                </a:gradFill>
                <a:effectLst>
                  <a:outerShdw blurRad="55000" dist="50800" dir="5400000" algn="tl">
                    <a:srgbClr val="000000">
                      <a:alpha val="33000"/>
                    </a:srgbClr>
                  </a:outerShdw>
                </a:effectLst>
                <a:cs typeface="Aharoni" pitchFamily="2" charset="-79"/>
              </a:rPr>
              <a:t>COMMENT POSTER ?</a:t>
            </a:r>
            <a:endParaRPr lang="fr-FR" sz="2800" b="1" dirty="0">
              <a:ln w="17780" cmpd="sng">
                <a:solidFill>
                  <a:schemeClr val="accent1">
                    <a:tint val="3000"/>
                  </a:schemeClr>
                </a:solidFill>
                <a:prstDash val="solid"/>
                <a:miter lim="800000"/>
              </a:ln>
              <a:gradFill>
                <a:gsLst>
                  <a:gs pos="10000">
                    <a:schemeClr val="accent1">
                      <a:tint val="63000"/>
                      <a:sat val="105000"/>
                    </a:schemeClr>
                  </a:gs>
                  <a:gs pos="90000">
                    <a:schemeClr val="accent1">
                      <a:shade val="50000"/>
                      <a:satMod val="100000"/>
                    </a:schemeClr>
                  </a:gs>
                </a:gsLst>
                <a:lin ang="5400000"/>
              </a:gradFill>
              <a:effectLst>
                <a:outerShdw blurRad="55000" dist="50800" dir="5400000" algn="tl">
                  <a:srgbClr val="000000">
                    <a:alpha val="33000"/>
                  </a:srgbClr>
                </a:outerShdw>
              </a:effectLst>
              <a:cs typeface="Aharoni" pitchFamily="2" charset="-79"/>
            </a:endParaRPr>
          </a:p>
        </p:txBody>
      </p:sp>
      <p:sp>
        <p:nvSpPr>
          <p:cNvPr id="3" name="ZoneTexte 2"/>
          <p:cNvSpPr txBox="1"/>
          <p:nvPr/>
        </p:nvSpPr>
        <p:spPr>
          <a:xfrm>
            <a:off x="179512" y="1124744"/>
            <a:ext cx="8784976" cy="3662541"/>
          </a:xfrm>
          <a:prstGeom prst="rect">
            <a:avLst/>
          </a:prstGeom>
          <a:solidFill>
            <a:schemeClr val="accent1">
              <a:lumMod val="75000"/>
            </a:schemeClr>
          </a:solidFill>
          <a:ln w="28575">
            <a:solidFill>
              <a:srgbClr val="FFFF00"/>
            </a:solidFill>
          </a:ln>
          <a:scene3d>
            <a:camera prst="orthographicFront"/>
            <a:lightRig rig="threePt" dir="t"/>
          </a:scene3d>
          <a:sp3d>
            <a:bevelT w="139700" prst="cross"/>
          </a:sp3d>
        </p:spPr>
        <p:txBody>
          <a:bodyPr wrap="square" rtlCol="0">
            <a:spAutoFit/>
          </a:bodyPr>
          <a:lstStyle/>
          <a:p>
            <a:r>
              <a:rPr lang="fr-FR" sz="1400" b="1" dirty="0" smtClean="0">
                <a:solidFill>
                  <a:schemeClr val="bg1"/>
                </a:solidFill>
                <a:cs typeface="Aharoni" pitchFamily="2" charset="-79"/>
              </a:rPr>
              <a:t>Il nous faut pour ceci reprendre  un peu en amont. Cependant, il est bon de rappeler le format impératif à utiliser :</a:t>
            </a:r>
          </a:p>
          <a:p>
            <a:r>
              <a:rPr lang="fr-FR" sz="1400" b="1" dirty="0" smtClean="0">
                <a:solidFill>
                  <a:schemeClr val="bg1"/>
                </a:solidFill>
                <a:cs typeface="Aharoni" pitchFamily="2" charset="-79"/>
              </a:rPr>
              <a:t>Tout document qui sera posté devra avoir </a:t>
            </a:r>
            <a:r>
              <a:rPr lang="fr-FR" sz="1400" b="1" u="sng" dirty="0" smtClean="0">
                <a:solidFill>
                  <a:srgbClr val="FF0000"/>
                </a:solidFill>
                <a:cs typeface="Aharoni" pitchFamily="2" charset="-79"/>
              </a:rPr>
              <a:t>un titre respectant certains critères  </a:t>
            </a:r>
            <a:r>
              <a:rPr lang="fr-FR" sz="1400" b="1" dirty="0" smtClean="0">
                <a:solidFill>
                  <a:schemeClr val="bg1"/>
                </a:solidFill>
                <a:cs typeface="Aharoni" pitchFamily="2" charset="-79"/>
              </a:rPr>
              <a:t>pour éviter que l’archive devienne une poubelle fourre tout, il devra se nommé ainsi:</a:t>
            </a:r>
          </a:p>
          <a:p>
            <a:r>
              <a:rPr lang="fr-FR" sz="1600" b="1" dirty="0" smtClean="0">
                <a:solidFill>
                  <a:srgbClr val="FFFF00"/>
                </a:solidFill>
                <a:latin typeface="Arial Black" pitchFamily="34" charset="0"/>
                <a:cs typeface="Aharoni" pitchFamily="2" charset="-79"/>
              </a:rPr>
              <a:t>Date « américain » (Année,  Mois, Jour)</a:t>
            </a:r>
          </a:p>
          <a:p>
            <a:r>
              <a:rPr lang="fr-FR" sz="1600" b="1" dirty="0" smtClean="0">
                <a:solidFill>
                  <a:srgbClr val="FF0000"/>
                </a:solidFill>
                <a:latin typeface="Arial Black" pitchFamily="34" charset="0"/>
                <a:cs typeface="Aharoni" pitchFamily="2" charset="-79"/>
              </a:rPr>
              <a:t>Puis</a:t>
            </a:r>
            <a:endParaRPr lang="fr-FR" sz="1600" b="1" dirty="0" smtClean="0">
              <a:solidFill>
                <a:srgbClr val="FFFF00"/>
              </a:solidFill>
              <a:latin typeface="Arial Black" pitchFamily="34" charset="0"/>
              <a:cs typeface="Aharoni" pitchFamily="2" charset="-79"/>
            </a:endParaRPr>
          </a:p>
          <a:p>
            <a:r>
              <a:rPr lang="fr-FR" sz="1600" b="1" dirty="0" smtClean="0">
                <a:solidFill>
                  <a:srgbClr val="FFFF00"/>
                </a:solidFill>
                <a:latin typeface="Arial Black" pitchFamily="34" charset="0"/>
                <a:cs typeface="Aharoni" pitchFamily="2" charset="-79"/>
              </a:rPr>
              <a:t>IRP et Région (DP PDL ou CHSCT 229 BZH ou DS UCF PC… respectant les noms des répertoires)</a:t>
            </a:r>
          </a:p>
          <a:p>
            <a:r>
              <a:rPr lang="fr-FR" sz="1600" b="1" dirty="0" smtClean="0">
                <a:solidFill>
                  <a:srgbClr val="FF0000"/>
                </a:solidFill>
                <a:latin typeface="Arial Black" pitchFamily="34" charset="0"/>
                <a:cs typeface="Aharoni" pitchFamily="2" charset="-79"/>
              </a:rPr>
              <a:t>Puis</a:t>
            </a:r>
          </a:p>
          <a:p>
            <a:r>
              <a:rPr lang="fr-FR" sz="1600" b="1" dirty="0" smtClean="0">
                <a:solidFill>
                  <a:srgbClr val="FFFF00"/>
                </a:solidFill>
                <a:latin typeface="Arial Black" pitchFamily="34" charset="0"/>
                <a:cs typeface="Aharoni" pitchFamily="2" charset="-79"/>
              </a:rPr>
              <a:t>type de document (CR pour compte rendu, </a:t>
            </a:r>
            <a:r>
              <a:rPr lang="fr-FR" sz="1600" b="1" dirty="0" err="1" smtClean="0">
                <a:solidFill>
                  <a:srgbClr val="FFFF00"/>
                </a:solidFill>
                <a:latin typeface="Arial Black" pitchFamily="34" charset="0"/>
                <a:cs typeface="Aharoni" pitchFamily="2" charset="-79"/>
              </a:rPr>
              <a:t>Décla</a:t>
            </a:r>
            <a:r>
              <a:rPr lang="fr-FR" sz="1600" b="1" dirty="0" smtClean="0">
                <a:solidFill>
                  <a:srgbClr val="FFFF00"/>
                </a:solidFill>
                <a:latin typeface="Arial Black" pitchFamily="34" charset="0"/>
                <a:cs typeface="Aharoni" pitchFamily="2" charset="-79"/>
              </a:rPr>
              <a:t> pour déclaration, Résolution, motion, tract…)</a:t>
            </a:r>
          </a:p>
          <a:p>
            <a:r>
              <a:rPr lang="fr-FR" sz="1600" b="1" dirty="0" smtClean="0">
                <a:solidFill>
                  <a:srgbClr val="FF0000"/>
                </a:solidFill>
                <a:latin typeface="Arial Black" pitchFamily="34" charset="0"/>
                <a:cs typeface="Aharoni" pitchFamily="2" charset="-79"/>
              </a:rPr>
              <a:t>Puis </a:t>
            </a:r>
          </a:p>
          <a:p>
            <a:r>
              <a:rPr lang="fr-FR" sz="1600" b="1" dirty="0" smtClean="0">
                <a:solidFill>
                  <a:srgbClr val="FFFF00"/>
                </a:solidFill>
                <a:latin typeface="Arial Black" pitchFamily="34" charset="0"/>
                <a:cs typeface="Aharoni" pitchFamily="2" charset="-79"/>
              </a:rPr>
              <a:t>nom a votre convenance</a:t>
            </a:r>
          </a:p>
          <a:p>
            <a:endParaRPr lang="fr-FR" sz="1600" b="1" dirty="0" smtClean="0">
              <a:solidFill>
                <a:srgbClr val="FFFF00"/>
              </a:solidFill>
              <a:latin typeface="Arial Black" pitchFamily="34" charset="0"/>
              <a:cs typeface="Aharoni" pitchFamily="2" charset="-79"/>
            </a:endParaRPr>
          </a:p>
          <a:p>
            <a:r>
              <a:rPr lang="fr-FR" sz="1600" b="1" dirty="0" smtClean="0">
                <a:solidFill>
                  <a:srgbClr val="FFFF00"/>
                </a:solidFill>
                <a:latin typeface="Arial Black" pitchFamily="34" charset="0"/>
                <a:cs typeface="Aharoni" pitchFamily="2" charset="-79"/>
              </a:rPr>
              <a:t>Ce qui donnera pour exemple :  </a:t>
            </a:r>
            <a:r>
              <a:rPr lang="fr-FR" sz="1600" b="1" dirty="0" smtClean="0">
                <a:solidFill>
                  <a:srgbClr val="FF0000"/>
                </a:solidFill>
                <a:latin typeface="Arial Black" pitchFamily="34" charset="0"/>
                <a:cs typeface="Aharoni" pitchFamily="2" charset="-79"/>
              </a:rPr>
              <a:t>2015.04.20 CR DS DRO BZH  dossier  </a:t>
            </a:r>
            <a:r>
              <a:rPr lang="fr-FR" sz="1600" b="1" dirty="0" err="1" smtClean="0">
                <a:solidFill>
                  <a:srgbClr val="FF0000"/>
                </a:solidFill>
                <a:latin typeface="Arial Black" pitchFamily="34" charset="0"/>
                <a:cs typeface="Aharoni" pitchFamily="2" charset="-79"/>
              </a:rPr>
              <a:t>Zepig</a:t>
            </a:r>
            <a:endParaRPr lang="fr-FR" sz="1600" b="1" dirty="0">
              <a:solidFill>
                <a:srgbClr val="FF0000"/>
              </a:solidFill>
              <a:latin typeface="Arial Black" pitchFamily="34" charset="0"/>
              <a:cs typeface="Aharoni" pitchFamily="2" charset="-79"/>
            </a:endParaRPr>
          </a:p>
        </p:txBody>
      </p:sp>
      <p:sp>
        <p:nvSpPr>
          <p:cNvPr id="5" name="ZoneTexte 4"/>
          <p:cNvSpPr txBox="1"/>
          <p:nvPr/>
        </p:nvSpPr>
        <p:spPr>
          <a:xfrm>
            <a:off x="683568" y="5013176"/>
            <a:ext cx="7776864" cy="1323439"/>
          </a:xfrm>
          <a:prstGeom prst="rect">
            <a:avLst/>
          </a:prstGeom>
          <a:solidFill>
            <a:srgbClr val="FFFFCC"/>
          </a:solidFill>
          <a:ln w="19050">
            <a:solidFill>
              <a:srgbClr val="002060"/>
            </a:solidFill>
          </a:ln>
          <a:scene3d>
            <a:camera prst="orthographicFront"/>
            <a:lightRig rig="threePt" dir="t"/>
          </a:scene3d>
          <a:sp3d>
            <a:bevelT w="114300" prst="artDeco"/>
          </a:sp3d>
        </p:spPr>
        <p:txBody>
          <a:bodyPr wrap="square" rtlCol="0">
            <a:spAutoFit/>
          </a:bodyPr>
          <a:lstStyle/>
          <a:p>
            <a:pPr algn="just"/>
            <a:r>
              <a:rPr lang="fr-FR" sz="1600" b="1" dirty="0" smtClean="0">
                <a:solidFill>
                  <a:srgbClr val="FF0000"/>
                </a:solidFill>
                <a:latin typeface="Aharoni" pitchFamily="2" charset="-79"/>
                <a:cs typeface="Aharoni" pitchFamily="2" charset="-79"/>
              </a:rPr>
              <a:t>A savoir </a:t>
            </a:r>
            <a:r>
              <a:rPr lang="fr-FR" sz="1600" b="1" dirty="0" smtClean="0">
                <a:latin typeface="Aharoni" pitchFamily="2" charset="-79"/>
                <a:cs typeface="Aharoni" pitchFamily="2" charset="-79"/>
              </a:rPr>
              <a:t>: </a:t>
            </a:r>
            <a:r>
              <a:rPr lang="fr-FR" sz="1600" b="1" dirty="0" smtClean="0">
                <a:solidFill>
                  <a:srgbClr val="7030A0"/>
                </a:solidFill>
                <a:latin typeface="Aharoni" pitchFamily="2" charset="-79"/>
                <a:cs typeface="Aharoni" pitchFamily="2" charset="-79"/>
              </a:rPr>
              <a:t>Ce tutoriel (ou mode d’emploi) a été établi avec des codes administrateur. En vous connectant avec un accès utilisateur, il est possible que le visuel soit restreint alors que des onglets apparaissent sur les captures d’écran de ce manuel. C’est NORMAL, seule la consultation / recherche vous est permise (le postage est à la main des administrateurs)</a:t>
            </a:r>
            <a:endParaRPr lang="fr-FR" sz="1400" b="1" dirty="0">
              <a:cs typeface="Aharoni" pitchFamily="2" charset="-79"/>
            </a:endParaRPr>
          </a:p>
        </p:txBody>
      </p:sp>
      <p:sp>
        <p:nvSpPr>
          <p:cNvPr id="6" name="Bouton d'action : Accueil 5">
            <a:hlinkClick r:id="" action="ppaction://hlinkshowjump?jump=firstslide" highlightClick="1"/>
          </p:cNvPr>
          <p:cNvSpPr/>
          <p:nvPr/>
        </p:nvSpPr>
        <p:spPr>
          <a:xfrm>
            <a:off x="107504" y="6408712"/>
            <a:ext cx="360040" cy="332656"/>
          </a:xfrm>
          <a:prstGeom prst="actionButtonHome">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ZoneTexte 6"/>
          <p:cNvSpPr txBox="1"/>
          <p:nvPr/>
        </p:nvSpPr>
        <p:spPr>
          <a:xfrm>
            <a:off x="539552" y="6453336"/>
            <a:ext cx="1800200" cy="276999"/>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r>
              <a:rPr lang="fr-FR" sz="1200" b="1" dirty="0" smtClean="0"/>
              <a:t>Retour première page</a:t>
            </a:r>
            <a:endParaRPr lang="fr-FR" sz="1200" b="1" dirty="0"/>
          </a:p>
        </p:txBody>
      </p:sp>
      <p:sp>
        <p:nvSpPr>
          <p:cNvPr id="8" name="Bouton d'action : Précédent 7">
            <a:hlinkClick r:id="" action="ppaction://hlinkshowjump?jump=previousslide" highlightClick="1"/>
          </p:cNvPr>
          <p:cNvSpPr/>
          <p:nvPr/>
        </p:nvSpPr>
        <p:spPr>
          <a:xfrm>
            <a:off x="8316416" y="6453336"/>
            <a:ext cx="648072" cy="288032"/>
          </a:xfrm>
          <a:prstGeom prst="actionButtonBackPrevious">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9" name="ZoneTexte 8"/>
          <p:cNvSpPr txBox="1"/>
          <p:nvPr/>
        </p:nvSpPr>
        <p:spPr>
          <a:xfrm>
            <a:off x="6012160" y="6453336"/>
            <a:ext cx="2232248" cy="276999"/>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r>
              <a:rPr lang="fr-FR" sz="1200" b="1" dirty="0" smtClean="0"/>
              <a:t>Retour page précédente</a:t>
            </a:r>
            <a:endParaRPr lang="fr-FR" sz="1200" b="1" dirty="0"/>
          </a:p>
        </p:txBody>
      </p:sp>
    </p:spTree>
  </p:cSld>
  <p:clrMapOvr>
    <a:masterClrMapping/>
  </p:clrMapOvr>
  <p:transition spd="slow"/>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telechargement 2.JPG"/>
          <p:cNvPicPr>
            <a:picLocks noChangeAspect="1"/>
          </p:cNvPicPr>
          <p:nvPr/>
        </p:nvPicPr>
        <p:blipFill>
          <a:blip r:embed="rId2" cstate="print"/>
          <a:stretch>
            <a:fillRect/>
          </a:stretch>
        </p:blipFill>
        <p:spPr>
          <a:xfrm>
            <a:off x="0" y="1124744"/>
            <a:ext cx="9091045" cy="4767456"/>
          </a:xfrm>
          <a:prstGeom prst="rect">
            <a:avLst/>
          </a:prstGeom>
        </p:spPr>
      </p:pic>
      <p:sp>
        <p:nvSpPr>
          <p:cNvPr id="5" name="Bouton d'action : Accueil 4">
            <a:hlinkClick r:id="" action="ppaction://hlinkshowjump?jump=firstslide" highlightClick="1"/>
          </p:cNvPr>
          <p:cNvSpPr/>
          <p:nvPr/>
        </p:nvSpPr>
        <p:spPr>
          <a:xfrm>
            <a:off x="107504" y="6408712"/>
            <a:ext cx="360040" cy="332656"/>
          </a:xfrm>
          <a:prstGeom prst="actionButtonHome">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ZoneTexte 5"/>
          <p:cNvSpPr txBox="1"/>
          <p:nvPr/>
        </p:nvSpPr>
        <p:spPr>
          <a:xfrm>
            <a:off x="539552" y="6453336"/>
            <a:ext cx="1800200" cy="276999"/>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r>
              <a:rPr lang="fr-FR" sz="1200" b="1" dirty="0" smtClean="0"/>
              <a:t>Retour première page</a:t>
            </a:r>
            <a:endParaRPr lang="fr-FR" sz="1200" b="1" dirty="0"/>
          </a:p>
        </p:txBody>
      </p:sp>
      <p:sp>
        <p:nvSpPr>
          <p:cNvPr id="7" name="Bouton d'action : Précédent 6">
            <a:hlinkClick r:id="" action="ppaction://hlinkshowjump?jump=previousslide" highlightClick="1"/>
          </p:cNvPr>
          <p:cNvSpPr/>
          <p:nvPr/>
        </p:nvSpPr>
        <p:spPr>
          <a:xfrm>
            <a:off x="8316416" y="6453336"/>
            <a:ext cx="648072" cy="288032"/>
          </a:xfrm>
          <a:prstGeom prst="actionButtonBackPrevious">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8" name="ZoneTexte 7"/>
          <p:cNvSpPr txBox="1"/>
          <p:nvPr/>
        </p:nvSpPr>
        <p:spPr>
          <a:xfrm>
            <a:off x="6012160" y="6453336"/>
            <a:ext cx="2232248" cy="276999"/>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r>
              <a:rPr lang="fr-FR" sz="1200" b="1" dirty="0" smtClean="0"/>
              <a:t>Retour page précédente</a:t>
            </a:r>
            <a:endParaRPr lang="fr-FR" sz="1200" b="1" dirty="0"/>
          </a:p>
        </p:txBody>
      </p:sp>
      <p:sp>
        <p:nvSpPr>
          <p:cNvPr id="10" name="ZoneTexte 9"/>
          <p:cNvSpPr txBox="1"/>
          <p:nvPr/>
        </p:nvSpPr>
        <p:spPr>
          <a:xfrm>
            <a:off x="4283968" y="404664"/>
            <a:ext cx="4752528" cy="523220"/>
          </a:xfrm>
          <a:prstGeom prst="rect">
            <a:avLst/>
          </a:prstGeom>
          <a:solidFill>
            <a:srgbClr val="FFFFCC"/>
          </a:solidFill>
          <a:ln w="19050">
            <a:solidFill>
              <a:srgbClr val="002060"/>
            </a:solidFill>
          </a:ln>
          <a:scene3d>
            <a:camera prst="orthographicFront"/>
            <a:lightRig rig="threePt" dir="t"/>
          </a:scene3d>
          <a:sp3d>
            <a:bevelT w="114300" prst="artDeco"/>
          </a:sp3d>
        </p:spPr>
        <p:txBody>
          <a:bodyPr wrap="square" rtlCol="0">
            <a:spAutoFit/>
          </a:bodyPr>
          <a:lstStyle/>
          <a:p>
            <a:pPr algn="just"/>
            <a:r>
              <a:rPr lang="fr-FR" sz="1400" b="1" dirty="0" smtClean="0">
                <a:solidFill>
                  <a:srgbClr val="7030A0"/>
                </a:solidFill>
                <a:cs typeface="Aharoni" pitchFamily="2" charset="-79"/>
              </a:rPr>
              <a:t>Cliquez ici pour télécharger le fichier que vous voulez poster sur le site depuis votre ordinateur</a:t>
            </a:r>
            <a:endParaRPr lang="fr-FR" sz="1400" b="1" dirty="0">
              <a:cs typeface="Aharoni" pitchFamily="2" charset="-79"/>
            </a:endParaRPr>
          </a:p>
        </p:txBody>
      </p:sp>
      <p:sp>
        <p:nvSpPr>
          <p:cNvPr id="12" name="Ellipse 11"/>
          <p:cNvSpPr/>
          <p:nvPr/>
        </p:nvSpPr>
        <p:spPr>
          <a:xfrm>
            <a:off x="3707904" y="3717032"/>
            <a:ext cx="1368152" cy="504056"/>
          </a:xfrm>
          <a:prstGeom prst="ellipse">
            <a:avLst/>
          </a:prstGeom>
          <a:solidFill>
            <a:srgbClr val="C00000">
              <a:alpha val="15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cxnSp>
        <p:nvCxnSpPr>
          <p:cNvPr id="13" name="Connecteur en angle 12"/>
          <p:cNvCxnSpPr>
            <a:stCxn id="10" idx="2"/>
            <a:endCxn id="12" idx="6"/>
          </p:cNvCxnSpPr>
          <p:nvPr/>
        </p:nvCxnSpPr>
        <p:spPr>
          <a:xfrm rot="5400000">
            <a:off x="4347556" y="1656384"/>
            <a:ext cx="3041176" cy="1584176"/>
          </a:xfrm>
          <a:prstGeom prst="bentConnector2">
            <a:avLst/>
          </a:prstGeom>
          <a:ln w="19050">
            <a:solidFill>
              <a:srgbClr val="C00000"/>
            </a:solidFill>
            <a:tailEnd type="oval"/>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ad 1.JPG"/>
          <p:cNvPicPr>
            <a:picLocks noChangeAspect="1"/>
          </p:cNvPicPr>
          <p:nvPr/>
        </p:nvPicPr>
        <p:blipFill>
          <a:blip r:embed="rId2" cstate="print"/>
          <a:stretch>
            <a:fillRect/>
          </a:stretch>
        </p:blipFill>
        <p:spPr>
          <a:xfrm>
            <a:off x="0" y="1427614"/>
            <a:ext cx="9144000" cy="4002771"/>
          </a:xfrm>
          <a:prstGeom prst="rect">
            <a:avLst/>
          </a:prstGeom>
        </p:spPr>
      </p:pic>
      <p:sp>
        <p:nvSpPr>
          <p:cNvPr id="3" name="ZoneTexte 2"/>
          <p:cNvSpPr txBox="1"/>
          <p:nvPr/>
        </p:nvSpPr>
        <p:spPr>
          <a:xfrm>
            <a:off x="3995936" y="260648"/>
            <a:ext cx="4752528" cy="738664"/>
          </a:xfrm>
          <a:prstGeom prst="rect">
            <a:avLst/>
          </a:prstGeom>
          <a:solidFill>
            <a:srgbClr val="FFFFCC"/>
          </a:solidFill>
          <a:ln w="19050">
            <a:solidFill>
              <a:srgbClr val="002060"/>
            </a:solidFill>
          </a:ln>
          <a:scene3d>
            <a:camera prst="orthographicFront"/>
            <a:lightRig rig="threePt" dir="t"/>
          </a:scene3d>
          <a:sp3d>
            <a:bevelT w="114300" prst="artDeco"/>
          </a:sp3d>
        </p:spPr>
        <p:txBody>
          <a:bodyPr wrap="square" rtlCol="0">
            <a:spAutoFit/>
          </a:bodyPr>
          <a:lstStyle/>
          <a:p>
            <a:pPr algn="just"/>
            <a:r>
              <a:rPr lang="fr-FR" sz="1400" b="1" dirty="0" smtClean="0">
                <a:solidFill>
                  <a:srgbClr val="7030A0"/>
                </a:solidFill>
                <a:cs typeface="Aharoni" pitchFamily="2" charset="-79"/>
              </a:rPr>
              <a:t>Cliquez sur « ajouter » … le fichier que vous voulez poster sur le site</a:t>
            </a:r>
            <a:endParaRPr lang="fr-FR" sz="1400" b="1" dirty="0" smtClean="0">
              <a:cs typeface="Aharoni" pitchFamily="2" charset="-79"/>
            </a:endParaRPr>
          </a:p>
          <a:p>
            <a:endParaRPr lang="fr-FR" sz="1400" b="1" dirty="0">
              <a:cs typeface="Aharoni" pitchFamily="2" charset="-79"/>
            </a:endParaRPr>
          </a:p>
        </p:txBody>
      </p:sp>
      <p:sp>
        <p:nvSpPr>
          <p:cNvPr id="4" name="Ellipse 3"/>
          <p:cNvSpPr/>
          <p:nvPr/>
        </p:nvSpPr>
        <p:spPr>
          <a:xfrm>
            <a:off x="3563888" y="3573016"/>
            <a:ext cx="864096" cy="360040"/>
          </a:xfrm>
          <a:prstGeom prst="ellipse">
            <a:avLst/>
          </a:prstGeom>
          <a:solidFill>
            <a:srgbClr val="C00000">
              <a:alpha val="22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cxnSp>
        <p:nvCxnSpPr>
          <p:cNvPr id="5" name="Connecteur en angle 12"/>
          <p:cNvCxnSpPr>
            <a:endCxn id="4" idx="6"/>
          </p:cNvCxnSpPr>
          <p:nvPr/>
        </p:nvCxnSpPr>
        <p:spPr>
          <a:xfrm rot="5400000">
            <a:off x="4131242" y="1224046"/>
            <a:ext cx="2825732" cy="2232248"/>
          </a:xfrm>
          <a:prstGeom prst="bentConnector2">
            <a:avLst/>
          </a:prstGeom>
          <a:ln w="19050">
            <a:solidFill>
              <a:srgbClr val="C00000"/>
            </a:solidFill>
            <a:tailEnd type="oval"/>
          </a:ln>
        </p:spPr>
        <p:style>
          <a:lnRef idx="1">
            <a:schemeClr val="accent1"/>
          </a:lnRef>
          <a:fillRef idx="0">
            <a:schemeClr val="accent1"/>
          </a:fillRef>
          <a:effectRef idx="0">
            <a:schemeClr val="accent1"/>
          </a:effectRef>
          <a:fontRef idx="minor">
            <a:schemeClr val="tx1"/>
          </a:fontRef>
        </p:style>
      </p:cxnSp>
      <p:sp>
        <p:nvSpPr>
          <p:cNvPr id="7" name="Bouton d'action : Accueil 6">
            <a:hlinkClick r:id="" action="ppaction://hlinkshowjump?jump=firstslide" highlightClick="1"/>
          </p:cNvPr>
          <p:cNvSpPr/>
          <p:nvPr/>
        </p:nvSpPr>
        <p:spPr>
          <a:xfrm>
            <a:off x="107504" y="6408712"/>
            <a:ext cx="360040" cy="332656"/>
          </a:xfrm>
          <a:prstGeom prst="actionButtonHome">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8" name="ZoneTexte 7"/>
          <p:cNvSpPr txBox="1"/>
          <p:nvPr/>
        </p:nvSpPr>
        <p:spPr>
          <a:xfrm>
            <a:off x="539552" y="6453336"/>
            <a:ext cx="1800200" cy="276999"/>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r>
              <a:rPr lang="fr-FR" sz="1200" b="1" dirty="0" smtClean="0"/>
              <a:t>Retour première page</a:t>
            </a:r>
            <a:endParaRPr lang="fr-FR" sz="1200" b="1" dirty="0"/>
          </a:p>
        </p:txBody>
      </p:sp>
      <p:sp>
        <p:nvSpPr>
          <p:cNvPr id="9" name="Bouton d'action : Précédent 8">
            <a:hlinkClick r:id="" action="ppaction://hlinkshowjump?jump=previousslide" highlightClick="1"/>
          </p:cNvPr>
          <p:cNvSpPr/>
          <p:nvPr/>
        </p:nvSpPr>
        <p:spPr>
          <a:xfrm>
            <a:off x="8316416" y="6453336"/>
            <a:ext cx="648072" cy="288032"/>
          </a:xfrm>
          <a:prstGeom prst="actionButtonBackPrevious">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0" name="ZoneTexte 9"/>
          <p:cNvSpPr txBox="1"/>
          <p:nvPr/>
        </p:nvSpPr>
        <p:spPr>
          <a:xfrm>
            <a:off x="6012160" y="6453336"/>
            <a:ext cx="2232248" cy="276999"/>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r>
              <a:rPr lang="fr-FR" sz="1200" b="1" dirty="0" smtClean="0"/>
              <a:t>Retour page précédente</a:t>
            </a:r>
            <a:endParaRPr lang="fr-FR" sz="1200" b="1" dirty="0"/>
          </a:p>
        </p:txBody>
      </p:sp>
    </p:spTree>
  </p:cSld>
  <p:clrMapOvr>
    <a:masterClrMapping/>
  </p:clrMapOvr>
  <p:transition spd="slow"/>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outon d'action : Accueil 1">
            <a:hlinkClick r:id="" action="ppaction://hlinkshowjump?jump=firstslide" highlightClick="1"/>
          </p:cNvPr>
          <p:cNvSpPr/>
          <p:nvPr/>
        </p:nvSpPr>
        <p:spPr>
          <a:xfrm>
            <a:off x="107504" y="6408712"/>
            <a:ext cx="360040" cy="332656"/>
          </a:xfrm>
          <a:prstGeom prst="actionButtonHome">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3" name="ZoneTexte 2"/>
          <p:cNvSpPr txBox="1"/>
          <p:nvPr/>
        </p:nvSpPr>
        <p:spPr>
          <a:xfrm>
            <a:off x="539552" y="6453336"/>
            <a:ext cx="1800200" cy="276999"/>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r>
              <a:rPr lang="fr-FR" sz="1200" b="1" dirty="0" smtClean="0"/>
              <a:t>Retour première page</a:t>
            </a:r>
            <a:endParaRPr lang="fr-FR" sz="1200" b="1" dirty="0"/>
          </a:p>
        </p:txBody>
      </p:sp>
      <p:sp>
        <p:nvSpPr>
          <p:cNvPr id="4" name="Bouton d'action : Précédent 3">
            <a:hlinkClick r:id="" action="ppaction://hlinkshowjump?jump=previousslide" highlightClick="1"/>
          </p:cNvPr>
          <p:cNvSpPr/>
          <p:nvPr/>
        </p:nvSpPr>
        <p:spPr>
          <a:xfrm>
            <a:off x="8316416" y="6453336"/>
            <a:ext cx="648072" cy="288032"/>
          </a:xfrm>
          <a:prstGeom prst="actionButtonBackPrevious">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ZoneTexte 4"/>
          <p:cNvSpPr txBox="1"/>
          <p:nvPr/>
        </p:nvSpPr>
        <p:spPr>
          <a:xfrm>
            <a:off x="6012160" y="6453336"/>
            <a:ext cx="2232248" cy="276999"/>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r>
              <a:rPr lang="fr-FR" sz="1200" b="1" dirty="0" smtClean="0"/>
              <a:t>Retour page précédente</a:t>
            </a:r>
            <a:endParaRPr lang="fr-FR" sz="1200" b="1" dirty="0"/>
          </a:p>
        </p:txBody>
      </p:sp>
      <p:pic>
        <p:nvPicPr>
          <p:cNvPr id="7" name="Image 6" descr="ad2.JPG"/>
          <p:cNvPicPr>
            <a:picLocks noChangeAspect="1"/>
          </p:cNvPicPr>
          <p:nvPr/>
        </p:nvPicPr>
        <p:blipFill>
          <a:blip r:embed="rId2" cstate="print"/>
          <a:stretch>
            <a:fillRect/>
          </a:stretch>
        </p:blipFill>
        <p:spPr>
          <a:xfrm>
            <a:off x="0" y="648202"/>
            <a:ext cx="9144000" cy="5561595"/>
          </a:xfrm>
          <a:prstGeom prst="rect">
            <a:avLst/>
          </a:prstGeom>
        </p:spPr>
      </p:pic>
      <p:sp>
        <p:nvSpPr>
          <p:cNvPr id="8" name="ZoneTexte 7"/>
          <p:cNvSpPr txBox="1"/>
          <p:nvPr/>
        </p:nvSpPr>
        <p:spPr>
          <a:xfrm>
            <a:off x="0" y="5229200"/>
            <a:ext cx="5580112" cy="523220"/>
          </a:xfrm>
          <a:prstGeom prst="rect">
            <a:avLst/>
          </a:prstGeom>
          <a:solidFill>
            <a:srgbClr val="FFFFCC"/>
          </a:solidFill>
          <a:ln w="19050">
            <a:solidFill>
              <a:srgbClr val="002060"/>
            </a:solidFill>
          </a:ln>
          <a:scene3d>
            <a:camera prst="orthographicFront"/>
            <a:lightRig rig="threePt" dir="t"/>
          </a:scene3d>
          <a:sp3d>
            <a:bevelT w="114300" prst="artDeco"/>
          </a:sp3d>
        </p:spPr>
        <p:txBody>
          <a:bodyPr wrap="square" rtlCol="0">
            <a:spAutoFit/>
          </a:bodyPr>
          <a:lstStyle/>
          <a:p>
            <a:pPr algn="just"/>
            <a:r>
              <a:rPr lang="fr-FR" sz="1400" b="1" dirty="0" smtClean="0">
                <a:solidFill>
                  <a:srgbClr val="7030A0"/>
                </a:solidFill>
                <a:cs typeface="Aharoni" pitchFamily="2" charset="-79"/>
              </a:rPr>
              <a:t>Cliquez 2 fois sur votre fichier afin qu’il soit pris en compte</a:t>
            </a:r>
            <a:endParaRPr lang="fr-FR" sz="1400" b="1" dirty="0" smtClean="0">
              <a:cs typeface="Aharoni" pitchFamily="2" charset="-79"/>
            </a:endParaRPr>
          </a:p>
          <a:p>
            <a:endParaRPr lang="fr-FR" sz="1400" b="1" dirty="0">
              <a:cs typeface="Aharoni" pitchFamily="2" charset="-79"/>
            </a:endParaRPr>
          </a:p>
        </p:txBody>
      </p:sp>
      <p:cxnSp>
        <p:nvCxnSpPr>
          <p:cNvPr id="10" name="Connecteur droit avec flèche 9"/>
          <p:cNvCxnSpPr/>
          <p:nvPr/>
        </p:nvCxnSpPr>
        <p:spPr>
          <a:xfrm flipH="1" flipV="1">
            <a:off x="1619672" y="1700808"/>
            <a:ext cx="936104" cy="3456384"/>
          </a:xfrm>
          <a:prstGeom prst="straightConnector1">
            <a:avLst/>
          </a:prstGeom>
          <a:ln w="25400">
            <a:solidFill>
              <a:srgbClr val="FF0000"/>
            </a:solidFill>
            <a:headEnd type="none"/>
            <a:tailEnd type="stealth"/>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outon d'action : Accueil 1">
            <a:hlinkClick r:id="" action="ppaction://hlinkshowjump?jump=firstslide" highlightClick="1"/>
          </p:cNvPr>
          <p:cNvSpPr/>
          <p:nvPr/>
        </p:nvSpPr>
        <p:spPr>
          <a:xfrm>
            <a:off x="107504" y="6408712"/>
            <a:ext cx="360040" cy="332656"/>
          </a:xfrm>
          <a:prstGeom prst="actionButtonHome">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3" name="ZoneTexte 2"/>
          <p:cNvSpPr txBox="1"/>
          <p:nvPr/>
        </p:nvSpPr>
        <p:spPr>
          <a:xfrm>
            <a:off x="539552" y="6453336"/>
            <a:ext cx="1800200" cy="276999"/>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r>
              <a:rPr lang="fr-FR" sz="1200" b="1" dirty="0" smtClean="0"/>
              <a:t>Retour première page</a:t>
            </a:r>
            <a:endParaRPr lang="fr-FR" sz="1200" b="1" dirty="0"/>
          </a:p>
        </p:txBody>
      </p:sp>
      <p:sp>
        <p:nvSpPr>
          <p:cNvPr id="4" name="Bouton d'action : Précédent 3">
            <a:hlinkClick r:id="" action="ppaction://hlinkshowjump?jump=previousslide" highlightClick="1"/>
          </p:cNvPr>
          <p:cNvSpPr/>
          <p:nvPr/>
        </p:nvSpPr>
        <p:spPr>
          <a:xfrm>
            <a:off x="8316416" y="6453336"/>
            <a:ext cx="648072" cy="288032"/>
          </a:xfrm>
          <a:prstGeom prst="actionButtonBackPrevious">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ZoneTexte 4"/>
          <p:cNvSpPr txBox="1"/>
          <p:nvPr/>
        </p:nvSpPr>
        <p:spPr>
          <a:xfrm>
            <a:off x="6012160" y="6453336"/>
            <a:ext cx="2232248" cy="276999"/>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r>
              <a:rPr lang="fr-FR" sz="1200" b="1" dirty="0" smtClean="0"/>
              <a:t>Retour page précédente</a:t>
            </a:r>
            <a:endParaRPr lang="fr-FR" sz="1200" b="1" dirty="0"/>
          </a:p>
        </p:txBody>
      </p:sp>
      <p:sp>
        <p:nvSpPr>
          <p:cNvPr id="6" name="ZoneTexte 5"/>
          <p:cNvSpPr txBox="1"/>
          <p:nvPr/>
        </p:nvSpPr>
        <p:spPr>
          <a:xfrm>
            <a:off x="3419872" y="116632"/>
            <a:ext cx="5580112" cy="738664"/>
          </a:xfrm>
          <a:prstGeom prst="rect">
            <a:avLst/>
          </a:prstGeom>
          <a:solidFill>
            <a:srgbClr val="FFFFCC"/>
          </a:solidFill>
          <a:ln w="19050">
            <a:solidFill>
              <a:srgbClr val="002060"/>
            </a:solidFill>
          </a:ln>
          <a:scene3d>
            <a:camera prst="orthographicFront"/>
            <a:lightRig rig="threePt" dir="t"/>
          </a:scene3d>
          <a:sp3d>
            <a:bevelT w="114300" prst="artDeco"/>
          </a:sp3d>
        </p:spPr>
        <p:txBody>
          <a:bodyPr wrap="square" rtlCol="0">
            <a:spAutoFit/>
          </a:bodyPr>
          <a:lstStyle/>
          <a:p>
            <a:pPr algn="just"/>
            <a:r>
              <a:rPr lang="fr-FR" sz="1400" b="1" dirty="0" smtClean="0">
                <a:solidFill>
                  <a:srgbClr val="7030A0"/>
                </a:solidFill>
                <a:cs typeface="Aharoni" pitchFamily="2" charset="-79"/>
              </a:rPr>
              <a:t>Une fois la barre de téléchargement terminée, votre fichier est prêt à être posté. Cliquez maintenant sur « envoyer ».</a:t>
            </a:r>
            <a:endParaRPr lang="fr-FR" sz="1400" b="1" dirty="0" smtClean="0">
              <a:cs typeface="Aharoni" pitchFamily="2" charset="-79"/>
            </a:endParaRPr>
          </a:p>
          <a:p>
            <a:endParaRPr lang="fr-FR" sz="1400" b="1" dirty="0">
              <a:cs typeface="Aharoni" pitchFamily="2" charset="-79"/>
            </a:endParaRPr>
          </a:p>
        </p:txBody>
      </p:sp>
      <p:pic>
        <p:nvPicPr>
          <p:cNvPr id="7" name="Image 6" descr="ad 3.JPG"/>
          <p:cNvPicPr>
            <a:picLocks noChangeAspect="1"/>
          </p:cNvPicPr>
          <p:nvPr/>
        </p:nvPicPr>
        <p:blipFill>
          <a:blip r:embed="rId2" cstate="print"/>
          <a:stretch>
            <a:fillRect/>
          </a:stretch>
        </p:blipFill>
        <p:spPr>
          <a:xfrm>
            <a:off x="0" y="1328726"/>
            <a:ext cx="9144000" cy="4200547"/>
          </a:xfrm>
          <a:prstGeom prst="rect">
            <a:avLst/>
          </a:prstGeom>
        </p:spPr>
      </p:pic>
      <p:sp>
        <p:nvSpPr>
          <p:cNvPr id="8" name="Ellipse 7"/>
          <p:cNvSpPr/>
          <p:nvPr/>
        </p:nvSpPr>
        <p:spPr>
          <a:xfrm>
            <a:off x="4067944" y="4797152"/>
            <a:ext cx="720080" cy="288032"/>
          </a:xfrm>
          <a:prstGeom prst="ellipse">
            <a:avLst/>
          </a:prstGeom>
          <a:solidFill>
            <a:srgbClr val="C00000">
              <a:alpha val="17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cxnSp>
        <p:nvCxnSpPr>
          <p:cNvPr id="9" name="Connecteur en angle 12"/>
          <p:cNvCxnSpPr/>
          <p:nvPr/>
        </p:nvCxnSpPr>
        <p:spPr>
          <a:xfrm rot="5400000">
            <a:off x="3735198" y="1817530"/>
            <a:ext cx="4121876" cy="2160240"/>
          </a:xfrm>
          <a:prstGeom prst="bentConnector3">
            <a:avLst>
              <a:gd name="adj1" fmla="val 100145"/>
            </a:avLst>
          </a:prstGeom>
          <a:ln w="19050">
            <a:solidFill>
              <a:srgbClr val="C00000"/>
            </a:solidFill>
            <a:tailEnd type="oval"/>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outon d'action : Accueil 1">
            <a:hlinkClick r:id="" action="ppaction://hlinkshowjump?jump=firstslide" highlightClick="1"/>
          </p:cNvPr>
          <p:cNvSpPr/>
          <p:nvPr/>
        </p:nvSpPr>
        <p:spPr>
          <a:xfrm>
            <a:off x="107504" y="6408712"/>
            <a:ext cx="360040" cy="332656"/>
          </a:xfrm>
          <a:prstGeom prst="actionButtonHome">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3" name="ZoneTexte 2"/>
          <p:cNvSpPr txBox="1"/>
          <p:nvPr/>
        </p:nvSpPr>
        <p:spPr>
          <a:xfrm>
            <a:off x="539552" y="6453336"/>
            <a:ext cx="1800200" cy="276999"/>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r>
              <a:rPr lang="fr-FR" sz="1200" b="1" dirty="0" smtClean="0"/>
              <a:t>Retour première page</a:t>
            </a:r>
            <a:endParaRPr lang="fr-FR" sz="1200" b="1" dirty="0"/>
          </a:p>
        </p:txBody>
      </p:sp>
      <p:sp>
        <p:nvSpPr>
          <p:cNvPr id="4" name="Bouton d'action : Précédent 3">
            <a:hlinkClick r:id="" action="ppaction://hlinkshowjump?jump=previousslide" highlightClick="1"/>
          </p:cNvPr>
          <p:cNvSpPr/>
          <p:nvPr/>
        </p:nvSpPr>
        <p:spPr>
          <a:xfrm>
            <a:off x="8316416" y="6453336"/>
            <a:ext cx="648072" cy="288032"/>
          </a:xfrm>
          <a:prstGeom prst="actionButtonBackPrevious">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ZoneTexte 4"/>
          <p:cNvSpPr txBox="1"/>
          <p:nvPr/>
        </p:nvSpPr>
        <p:spPr>
          <a:xfrm>
            <a:off x="6012160" y="6453336"/>
            <a:ext cx="2232248" cy="276999"/>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r>
              <a:rPr lang="fr-FR" sz="1200" b="1" dirty="0" smtClean="0"/>
              <a:t>Retour page précédente</a:t>
            </a:r>
            <a:endParaRPr lang="fr-FR" sz="1200" b="1" dirty="0"/>
          </a:p>
        </p:txBody>
      </p:sp>
      <p:pic>
        <p:nvPicPr>
          <p:cNvPr id="7" name="Image 6" descr="ad4.JPG"/>
          <p:cNvPicPr>
            <a:picLocks noChangeAspect="1"/>
          </p:cNvPicPr>
          <p:nvPr/>
        </p:nvPicPr>
        <p:blipFill>
          <a:blip r:embed="rId2" cstate="print"/>
          <a:stretch>
            <a:fillRect/>
          </a:stretch>
        </p:blipFill>
        <p:spPr>
          <a:xfrm>
            <a:off x="0" y="1340768"/>
            <a:ext cx="9144000" cy="4891472"/>
          </a:xfrm>
          <a:prstGeom prst="rect">
            <a:avLst/>
          </a:prstGeom>
        </p:spPr>
      </p:pic>
      <p:sp>
        <p:nvSpPr>
          <p:cNvPr id="8" name="ZoneTexte 7"/>
          <p:cNvSpPr txBox="1"/>
          <p:nvPr/>
        </p:nvSpPr>
        <p:spPr>
          <a:xfrm>
            <a:off x="432048" y="242645"/>
            <a:ext cx="8244408" cy="954107"/>
          </a:xfrm>
          <a:prstGeom prst="rect">
            <a:avLst/>
          </a:prstGeom>
          <a:solidFill>
            <a:srgbClr val="FFFFCC"/>
          </a:solidFill>
          <a:ln w="19050">
            <a:solidFill>
              <a:srgbClr val="002060"/>
            </a:solidFill>
          </a:ln>
          <a:scene3d>
            <a:camera prst="orthographicFront"/>
            <a:lightRig rig="threePt" dir="t"/>
          </a:scene3d>
          <a:sp3d>
            <a:bevelT w="114300" prst="artDeco"/>
          </a:sp3d>
        </p:spPr>
        <p:txBody>
          <a:bodyPr wrap="square" rtlCol="0">
            <a:spAutoFit/>
          </a:bodyPr>
          <a:lstStyle/>
          <a:p>
            <a:pPr algn="just"/>
            <a:r>
              <a:rPr lang="fr-FR" sz="1400" b="1" dirty="0" smtClean="0">
                <a:solidFill>
                  <a:srgbClr val="7030A0"/>
                </a:solidFill>
                <a:cs typeface="Aharoni" pitchFamily="2" charset="-79"/>
              </a:rPr>
              <a:t>Cette fenêtre s’ouvre maintenant. Elle vous confirme que l’opération s’est bien passée et vous en donne les caractéristiques. Elle vous donne le nom du « </a:t>
            </a:r>
            <a:r>
              <a:rPr lang="fr-FR" sz="1400" b="1" dirty="0" err="1" smtClean="0">
                <a:solidFill>
                  <a:srgbClr val="7030A0"/>
                </a:solidFill>
                <a:cs typeface="Aharoni" pitchFamily="2" charset="-79"/>
              </a:rPr>
              <a:t>posteur</a:t>
            </a:r>
            <a:r>
              <a:rPr lang="fr-FR" sz="1400" b="1" dirty="0" smtClean="0">
                <a:solidFill>
                  <a:srgbClr val="7030A0"/>
                </a:solidFill>
                <a:cs typeface="Aharoni" pitchFamily="2" charset="-79"/>
              </a:rPr>
              <a:t> », la date, le nom du fichier, et même l’heure du postage.</a:t>
            </a:r>
            <a:endParaRPr lang="fr-FR" sz="1400" b="1" dirty="0" smtClean="0">
              <a:cs typeface="Aharoni" pitchFamily="2" charset="-79"/>
            </a:endParaRPr>
          </a:p>
          <a:p>
            <a:endParaRPr lang="fr-FR" sz="1400" b="1" dirty="0">
              <a:cs typeface="Aharoni" pitchFamily="2" charset="-79"/>
            </a:endParaRPr>
          </a:p>
        </p:txBody>
      </p:sp>
      <p:sp>
        <p:nvSpPr>
          <p:cNvPr id="9" name="Rectangle à coins arrondis 8"/>
          <p:cNvSpPr/>
          <p:nvPr/>
        </p:nvSpPr>
        <p:spPr>
          <a:xfrm>
            <a:off x="2051720" y="3645024"/>
            <a:ext cx="2808312" cy="2304256"/>
          </a:xfrm>
          <a:prstGeom prst="roundRect">
            <a:avLst/>
          </a:prstGeom>
          <a:solidFill>
            <a:srgbClr val="C00000">
              <a:alpha val="2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cxnSp>
        <p:nvCxnSpPr>
          <p:cNvPr id="10" name="Connecteur droit avec flèche 9"/>
          <p:cNvCxnSpPr/>
          <p:nvPr/>
        </p:nvCxnSpPr>
        <p:spPr>
          <a:xfrm flipH="1">
            <a:off x="4860032" y="1196752"/>
            <a:ext cx="1152128" cy="2664296"/>
          </a:xfrm>
          <a:prstGeom prst="straightConnector1">
            <a:avLst/>
          </a:prstGeom>
          <a:ln w="25400">
            <a:solidFill>
              <a:srgbClr val="FF0000"/>
            </a:solidFill>
            <a:headEnd type="none"/>
            <a:tailEnd type="stealth"/>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outon d'action : Accueil 1">
            <a:hlinkClick r:id="" action="ppaction://hlinkshowjump?jump=firstslide" highlightClick="1"/>
          </p:cNvPr>
          <p:cNvSpPr/>
          <p:nvPr/>
        </p:nvSpPr>
        <p:spPr>
          <a:xfrm>
            <a:off x="107504" y="6408712"/>
            <a:ext cx="360040" cy="332656"/>
          </a:xfrm>
          <a:prstGeom prst="actionButtonHome">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3" name="ZoneTexte 2"/>
          <p:cNvSpPr txBox="1"/>
          <p:nvPr/>
        </p:nvSpPr>
        <p:spPr>
          <a:xfrm>
            <a:off x="539552" y="6453336"/>
            <a:ext cx="1800200" cy="276999"/>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r>
              <a:rPr lang="fr-FR" sz="1200" b="1" dirty="0" smtClean="0"/>
              <a:t>Retour première page</a:t>
            </a:r>
            <a:endParaRPr lang="fr-FR" sz="1200" b="1" dirty="0"/>
          </a:p>
        </p:txBody>
      </p:sp>
      <p:sp>
        <p:nvSpPr>
          <p:cNvPr id="4" name="Bouton d'action : Précédent 3">
            <a:hlinkClick r:id="" action="ppaction://hlinkshowjump?jump=previousslide" highlightClick="1"/>
          </p:cNvPr>
          <p:cNvSpPr/>
          <p:nvPr/>
        </p:nvSpPr>
        <p:spPr>
          <a:xfrm>
            <a:off x="8316416" y="6453336"/>
            <a:ext cx="648072" cy="288032"/>
          </a:xfrm>
          <a:prstGeom prst="actionButtonBackPrevious">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ZoneTexte 4"/>
          <p:cNvSpPr txBox="1"/>
          <p:nvPr/>
        </p:nvSpPr>
        <p:spPr>
          <a:xfrm>
            <a:off x="6012160" y="6453336"/>
            <a:ext cx="2232248" cy="276999"/>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r>
              <a:rPr lang="fr-FR" sz="1200" b="1" dirty="0" smtClean="0"/>
              <a:t>Retour page précédente</a:t>
            </a:r>
            <a:endParaRPr lang="fr-FR" sz="1200" b="1" dirty="0"/>
          </a:p>
        </p:txBody>
      </p:sp>
      <p:sp>
        <p:nvSpPr>
          <p:cNvPr id="6" name="ZoneTexte 5"/>
          <p:cNvSpPr txBox="1"/>
          <p:nvPr/>
        </p:nvSpPr>
        <p:spPr>
          <a:xfrm>
            <a:off x="432048" y="242645"/>
            <a:ext cx="8244408" cy="738664"/>
          </a:xfrm>
          <a:prstGeom prst="rect">
            <a:avLst/>
          </a:prstGeom>
          <a:solidFill>
            <a:srgbClr val="FFFFCC"/>
          </a:solidFill>
          <a:ln w="19050">
            <a:solidFill>
              <a:srgbClr val="002060"/>
            </a:solidFill>
          </a:ln>
          <a:scene3d>
            <a:camera prst="orthographicFront"/>
            <a:lightRig rig="threePt" dir="t"/>
          </a:scene3d>
          <a:sp3d>
            <a:bevelT w="114300" prst="artDeco"/>
          </a:sp3d>
        </p:spPr>
        <p:txBody>
          <a:bodyPr wrap="square" rtlCol="0">
            <a:spAutoFit/>
          </a:bodyPr>
          <a:lstStyle/>
          <a:p>
            <a:pPr algn="just"/>
            <a:r>
              <a:rPr lang="fr-FR" sz="1400" b="1" dirty="0" smtClean="0">
                <a:solidFill>
                  <a:srgbClr val="FF0000"/>
                </a:solidFill>
                <a:cs typeface="Aharoni" pitchFamily="2" charset="-79"/>
              </a:rPr>
              <a:t>L’opération est terminée : Vous remarquerez que votre fichier a bien été posté, et qu’il est consultable par  toute personne ayant les droits d’accès pour la lecture.</a:t>
            </a:r>
          </a:p>
          <a:p>
            <a:endParaRPr lang="fr-FR" sz="1400" b="1" dirty="0">
              <a:cs typeface="Aharoni" pitchFamily="2" charset="-79"/>
            </a:endParaRPr>
          </a:p>
        </p:txBody>
      </p:sp>
      <p:pic>
        <p:nvPicPr>
          <p:cNvPr id="7" name="Image 6" descr="ad 5.JPG"/>
          <p:cNvPicPr>
            <a:picLocks noChangeAspect="1"/>
          </p:cNvPicPr>
          <p:nvPr/>
        </p:nvPicPr>
        <p:blipFill>
          <a:blip r:embed="rId2" cstate="print"/>
          <a:stretch>
            <a:fillRect/>
          </a:stretch>
        </p:blipFill>
        <p:spPr>
          <a:xfrm>
            <a:off x="0" y="1172508"/>
            <a:ext cx="9144000" cy="4512984"/>
          </a:xfrm>
          <a:prstGeom prst="rect">
            <a:avLst/>
          </a:prstGeom>
        </p:spPr>
      </p:pic>
      <p:sp>
        <p:nvSpPr>
          <p:cNvPr id="8" name="Rectangle à coins arrondis 7"/>
          <p:cNvSpPr/>
          <p:nvPr/>
        </p:nvSpPr>
        <p:spPr>
          <a:xfrm>
            <a:off x="2051720" y="4437112"/>
            <a:ext cx="2016224" cy="360040"/>
          </a:xfrm>
          <a:prstGeom prst="roundRect">
            <a:avLst/>
          </a:prstGeom>
          <a:solidFill>
            <a:srgbClr val="FFC000">
              <a:alpha val="25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cxnSp>
        <p:nvCxnSpPr>
          <p:cNvPr id="9" name="Connecteur droit avec flèche 8"/>
          <p:cNvCxnSpPr/>
          <p:nvPr/>
        </p:nvCxnSpPr>
        <p:spPr>
          <a:xfrm flipH="1">
            <a:off x="3995936" y="980728"/>
            <a:ext cx="2160240" cy="3384376"/>
          </a:xfrm>
          <a:prstGeom prst="straightConnector1">
            <a:avLst/>
          </a:prstGeom>
          <a:ln w="25400">
            <a:solidFill>
              <a:srgbClr val="FF0000"/>
            </a:solidFill>
            <a:headEnd type="none"/>
            <a:tailEnd type="stealth"/>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region grand ouest.jpg"/>
          <p:cNvPicPr>
            <a:picLocks noChangeAspect="1"/>
          </p:cNvPicPr>
          <p:nvPr/>
        </p:nvPicPr>
        <p:blipFill>
          <a:blip r:embed="rId2" cstate="print"/>
          <a:stretch>
            <a:fillRect/>
          </a:stretch>
        </p:blipFill>
        <p:spPr>
          <a:xfrm>
            <a:off x="1691680" y="1412776"/>
            <a:ext cx="5472608" cy="3915472"/>
          </a:xfrm>
          <a:prstGeom prst="rect">
            <a:avLst/>
          </a:prstGeom>
          <a:solidFill>
            <a:srgbClr val="FFFFFF">
              <a:shade val="85000"/>
            </a:srgbClr>
          </a:solidFill>
          <a:ln w="101600" cap="sq">
            <a:solidFill>
              <a:srgbClr val="FDFDFD"/>
            </a:solidFill>
            <a:miter lim="800000"/>
          </a:ln>
          <a:effectLst>
            <a:glow rad="101600">
              <a:schemeClr val="accent2">
                <a:satMod val="175000"/>
                <a:alpha val="40000"/>
              </a:schemeClr>
            </a:glow>
            <a:outerShdw blurRad="57150" dist="37500" dir="7560000" sy="98000" kx="110000" ky="200000" algn="tl" rotWithShape="0">
              <a:srgbClr val="000000">
                <a:alpha val="20000"/>
              </a:srgbClr>
            </a:outerShdw>
          </a:effectLst>
          <a:scene3d>
            <a:camera prst="perspectiveRelaxed">
              <a:rot lat="18960000" lon="0" rev="0"/>
            </a:camera>
            <a:lightRig rig="twoPt" dir="t">
              <a:rot lat="0" lon="0" rev="7200000"/>
            </a:lightRig>
          </a:scene3d>
          <a:sp3d prstMaterial="matte">
            <a:bevelT w="22860" h="12700" prst="artDeco"/>
            <a:contourClr>
              <a:srgbClr val="FFFFFF"/>
            </a:contourClr>
          </a:sp3d>
        </p:spPr>
      </p:pic>
      <p:sp>
        <p:nvSpPr>
          <p:cNvPr id="3" name="Rectangle 2"/>
          <p:cNvSpPr/>
          <p:nvPr/>
        </p:nvSpPr>
        <p:spPr>
          <a:xfrm>
            <a:off x="387041" y="332656"/>
            <a:ext cx="8268546" cy="923330"/>
          </a:xfrm>
          <a:prstGeom prst="rect">
            <a:avLst/>
          </a:prstGeom>
          <a:solidFill>
            <a:schemeClr val="accent4">
              <a:lumMod val="20000"/>
              <a:lumOff val="80000"/>
            </a:schemeClr>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2"/>
          </a:lnRef>
          <a:fillRef idx="1">
            <a:schemeClr val="lt1"/>
          </a:fillRef>
          <a:effectRef idx="0">
            <a:schemeClr val="accent2"/>
          </a:effectRef>
          <a:fontRef idx="minor">
            <a:schemeClr val="dk1"/>
          </a:fontRef>
        </p:style>
        <p:txBody>
          <a:bodyPr wrap="none" lIns="91440" tIns="45720" rIns="91440" bIns="45720">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fr-FR" sz="5400" b="1" cap="all" dirty="0" smtClean="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Fin du mode postage</a:t>
            </a:r>
            <a:endParaRPr lang="fr-FR" sz="5400" b="1" cap="all" dirty="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endParaRPr>
          </a:p>
        </p:txBody>
      </p:sp>
      <p:sp>
        <p:nvSpPr>
          <p:cNvPr id="4" name="Bouton d'action : Accueil 3">
            <a:hlinkClick r:id="" action="ppaction://hlinkshowjump?jump=firstslide" highlightClick="1"/>
          </p:cNvPr>
          <p:cNvSpPr/>
          <p:nvPr/>
        </p:nvSpPr>
        <p:spPr>
          <a:xfrm>
            <a:off x="107504" y="6408712"/>
            <a:ext cx="360040" cy="332656"/>
          </a:xfrm>
          <a:prstGeom prst="actionButtonHome">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ZoneTexte 4"/>
          <p:cNvSpPr txBox="1"/>
          <p:nvPr/>
        </p:nvSpPr>
        <p:spPr>
          <a:xfrm>
            <a:off x="539552" y="6453336"/>
            <a:ext cx="1800200" cy="276999"/>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r>
              <a:rPr lang="fr-FR" sz="1200" b="1" dirty="0" smtClean="0"/>
              <a:t>Retour première page</a:t>
            </a:r>
            <a:endParaRPr lang="fr-FR" sz="1200" b="1" dirty="0"/>
          </a:p>
        </p:txBody>
      </p:sp>
      <p:sp>
        <p:nvSpPr>
          <p:cNvPr id="6" name="Bouton d'action : Précédent 5">
            <a:hlinkClick r:id="" action="ppaction://hlinkshowjump?jump=previousslide" highlightClick="1"/>
          </p:cNvPr>
          <p:cNvSpPr/>
          <p:nvPr/>
        </p:nvSpPr>
        <p:spPr>
          <a:xfrm>
            <a:off x="8316416" y="6453336"/>
            <a:ext cx="648072" cy="288032"/>
          </a:xfrm>
          <a:prstGeom prst="actionButtonBackPrevious">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ZoneTexte 6"/>
          <p:cNvSpPr txBox="1"/>
          <p:nvPr/>
        </p:nvSpPr>
        <p:spPr>
          <a:xfrm>
            <a:off x="6012160" y="6453336"/>
            <a:ext cx="2232248" cy="276999"/>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r>
              <a:rPr lang="fr-FR" sz="1200" b="1" dirty="0" smtClean="0"/>
              <a:t>Retour page précédente</a:t>
            </a:r>
            <a:endParaRPr lang="fr-FR" sz="1200" b="1" dirty="0"/>
          </a:p>
        </p:txBody>
      </p:sp>
      <p:sp>
        <p:nvSpPr>
          <p:cNvPr id="10" name="ZoneTexte 9"/>
          <p:cNvSpPr txBox="1"/>
          <p:nvPr/>
        </p:nvSpPr>
        <p:spPr>
          <a:xfrm>
            <a:off x="827584" y="5426640"/>
            <a:ext cx="7344816" cy="523220"/>
          </a:xfrm>
          <a:prstGeom prst="rect">
            <a:avLst/>
          </a:prstGeom>
          <a:ln w="19050">
            <a:solidFill>
              <a:srgbClr val="002060"/>
            </a:solidFill>
          </a:ln>
          <a:scene3d>
            <a:camera prst="orthographicFront"/>
            <a:lightRig rig="threePt" dir="t"/>
          </a:scene3d>
          <a:sp3d>
            <a:bevelT w="114300" prst="artDeco"/>
          </a:sp3d>
        </p:spPr>
        <p:style>
          <a:lnRef idx="0">
            <a:scrgbClr r="0" g="0" b="0"/>
          </a:lnRef>
          <a:fillRef idx="1001">
            <a:schemeClr val="dk2"/>
          </a:fillRef>
          <a:effectRef idx="0">
            <a:scrgbClr r="0" g="0" b="0"/>
          </a:effectRef>
          <a:fontRef idx="major"/>
        </p:style>
        <p:txBody>
          <a:bodyPr wrap="square" rtlCol="0">
            <a:spAutoFit/>
          </a:bodyPr>
          <a:lstStyle/>
          <a:p>
            <a:pPr algn="just"/>
            <a:r>
              <a:rPr lang="fr-FR" sz="1400" b="1" dirty="0" smtClean="0">
                <a:solidFill>
                  <a:srgbClr val="FFFF00"/>
                </a:solidFill>
                <a:latin typeface="Arial Rounded MT Bold" pitchFamily="34" charset="0"/>
                <a:cs typeface="Aharoni" pitchFamily="2" charset="-79"/>
              </a:rPr>
              <a:t>Bon courage à tous et merci de faire vivre ce site. Il doit être un outil utile à tous. N’hésitez à contacter les administrateurs si besoin. </a:t>
            </a:r>
            <a:endParaRPr lang="fr-FR" sz="1400" b="1" dirty="0">
              <a:cs typeface="Aharoni" pitchFamily="2" charset="-79"/>
            </a:endParaRPr>
          </a:p>
        </p:txBody>
      </p:sp>
    </p:spTree>
  </p:cSld>
  <p:clrMapOvr>
    <a:masterClrMapping/>
  </p:clrMapOvr>
  <p:transition spd="slow"/>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79512" y="2348880"/>
            <a:ext cx="8670643" cy="1569660"/>
          </a:xfrm>
          <a:prstGeom prst="rect">
            <a:avLst/>
          </a:prstGeom>
          <a:noFill/>
        </p:spPr>
        <p:txBody>
          <a:bodyPr wrap="non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fr-FR" sz="9600" b="1" cap="none"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Fin du tutoriel</a:t>
            </a:r>
            <a:endParaRPr lang="fr-FR" sz="9600" b="1" cap="none"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
        <p:nvSpPr>
          <p:cNvPr id="3" name="Bouton d'action : Accueil 2">
            <a:hlinkClick r:id="" action="ppaction://hlinkshowjump?jump=firstslide" highlightClick="1"/>
          </p:cNvPr>
          <p:cNvSpPr/>
          <p:nvPr/>
        </p:nvSpPr>
        <p:spPr>
          <a:xfrm>
            <a:off x="107504" y="6408712"/>
            <a:ext cx="360040" cy="332656"/>
          </a:xfrm>
          <a:prstGeom prst="actionButtonHome">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ZoneTexte 3"/>
          <p:cNvSpPr txBox="1"/>
          <p:nvPr/>
        </p:nvSpPr>
        <p:spPr>
          <a:xfrm>
            <a:off x="539552" y="6453336"/>
            <a:ext cx="1800200" cy="276999"/>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r>
              <a:rPr lang="fr-FR" sz="1200" b="1" dirty="0" smtClean="0"/>
              <a:t>Retour première page</a:t>
            </a:r>
            <a:endParaRPr lang="fr-FR" sz="1200" b="1" dirty="0"/>
          </a:p>
        </p:txBody>
      </p:sp>
      <p:sp>
        <p:nvSpPr>
          <p:cNvPr id="5" name="Bouton d'action : Précédent 4">
            <a:hlinkClick r:id="" action="ppaction://hlinkshowjump?jump=previousslide" highlightClick="1"/>
          </p:cNvPr>
          <p:cNvSpPr/>
          <p:nvPr/>
        </p:nvSpPr>
        <p:spPr>
          <a:xfrm>
            <a:off x="8316416" y="6453336"/>
            <a:ext cx="648072" cy="288032"/>
          </a:xfrm>
          <a:prstGeom prst="actionButtonBackPrevious">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ZoneTexte 5"/>
          <p:cNvSpPr txBox="1"/>
          <p:nvPr/>
        </p:nvSpPr>
        <p:spPr>
          <a:xfrm>
            <a:off x="6012160" y="6453336"/>
            <a:ext cx="2232248" cy="276999"/>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r>
              <a:rPr lang="fr-FR" sz="1200" b="1" dirty="0" smtClean="0"/>
              <a:t>Retour page précédente</a:t>
            </a:r>
            <a:endParaRPr lang="fr-FR" sz="1200" b="1" dirty="0"/>
          </a:p>
        </p:txBody>
      </p:sp>
    </p:spTree>
  </p:cSld>
  <p:clrMapOvr>
    <a:masterClrMapping/>
  </p:clrMapOvr>
  <p:transition spd="slow"/>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Tree>
  </p:cSld>
  <p:clrMapOvr>
    <a:masterClrMapping/>
  </p:clrMapOvr>
  <p:transition spd="slow"/>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Tree>
  </p:cSld>
  <p:clrMapOvr>
    <a:masterClrMapping/>
  </p:clrMapOvr>
  <p:transition spd="slow"/>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re 1"/>
          <p:cNvSpPr txBox="1">
            <a:spLocks/>
          </p:cNvSpPr>
          <p:nvPr/>
        </p:nvSpPr>
        <p:spPr>
          <a:xfrm>
            <a:off x="467544" y="2132856"/>
            <a:ext cx="7776864" cy="2592288"/>
          </a:xfrm>
          <a:prstGeom prst="rect">
            <a:avLst/>
          </a:prstGeom>
        </p:spPr>
        <p:style>
          <a:lnRef idx="0">
            <a:schemeClr val="accent1"/>
          </a:lnRef>
          <a:fillRef idx="3">
            <a:schemeClr val="accent1"/>
          </a:fillRef>
          <a:effectRef idx="3">
            <a:schemeClr val="accent1"/>
          </a:effectRef>
          <a:fontRef idx="minor">
            <a:schemeClr val="lt1"/>
          </a:fontRef>
        </p:style>
        <p:txBody>
          <a:bodyPr>
            <a:normAutofit/>
            <a:scene3d>
              <a:camera prst="orthographicFront"/>
              <a:lightRig rig="soft" dir="t">
                <a:rot lat="0" lon="0" rev="10800000"/>
              </a:lightRig>
            </a:scene3d>
            <a:sp3d>
              <a:bevelT w="27940" h="12700"/>
              <a:contourClr>
                <a:srgbClr val="DDDDDD"/>
              </a:contourClr>
            </a:sp3d>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fr-FR" sz="5400" b="1" i="0" u="none" strike="noStrike" kern="1200" cap="none" spc="150" normalizeH="0" baseline="0" noProof="0" dirty="0" smtClean="0">
                <a:ln w="11430"/>
                <a:solidFill>
                  <a:srgbClr val="F8F8F8"/>
                </a:solidFill>
                <a:effectLst>
                  <a:outerShdw blurRad="25400" algn="tl" rotWithShape="0">
                    <a:srgbClr val="000000">
                      <a:alpha val="43000"/>
                    </a:srgbClr>
                  </a:outerShdw>
                </a:effectLst>
                <a:uLnTx/>
                <a:uFillTx/>
                <a:latin typeface="+mn-lt"/>
                <a:ea typeface="+mn-ea"/>
                <a:cs typeface="+mn-cs"/>
              </a:rPr>
              <a:t> MODE RECHERCHE DE DOCUMENT PAR MOT CLE,</a:t>
            </a:r>
            <a:r>
              <a:rPr kumimoji="0" lang="fr-FR" sz="5400" b="1" i="0" u="none" strike="noStrike" kern="1200" cap="none" spc="150" normalizeH="0" noProof="0" dirty="0" smtClean="0">
                <a:ln w="11430"/>
                <a:solidFill>
                  <a:srgbClr val="F8F8F8"/>
                </a:solidFill>
                <a:effectLst>
                  <a:outerShdw blurRad="25400" algn="tl" rotWithShape="0">
                    <a:srgbClr val="000000">
                      <a:alpha val="43000"/>
                    </a:srgbClr>
                  </a:outerShdw>
                </a:effectLst>
                <a:uLnTx/>
                <a:uFillTx/>
                <a:latin typeface="+mn-lt"/>
                <a:ea typeface="+mn-ea"/>
                <a:cs typeface="+mn-cs"/>
              </a:rPr>
              <a:t> DATE…</a:t>
            </a:r>
            <a:endParaRPr kumimoji="0" lang="fr-FR" sz="5400" b="1" i="0" u="none" strike="noStrike" kern="1200" cap="none" spc="150" normalizeH="0" baseline="0" noProof="0" dirty="0">
              <a:ln w="11430"/>
              <a:solidFill>
                <a:srgbClr val="F8F8F8"/>
              </a:solidFill>
              <a:effectLst>
                <a:outerShdw blurRad="25400" algn="tl" rotWithShape="0">
                  <a:srgbClr val="000000">
                    <a:alpha val="43000"/>
                  </a:srgbClr>
                </a:outerShdw>
              </a:effectLst>
              <a:uLnTx/>
              <a:uFillTx/>
              <a:latin typeface="+mn-lt"/>
              <a:ea typeface="+mn-ea"/>
              <a:cs typeface="+mn-cs"/>
            </a:endParaRPr>
          </a:p>
        </p:txBody>
      </p:sp>
      <p:sp>
        <p:nvSpPr>
          <p:cNvPr id="4" name="Bouton d'action : Accueil 3">
            <a:hlinkClick r:id="" action="ppaction://hlinkshowjump?jump=firstslide" highlightClick="1"/>
          </p:cNvPr>
          <p:cNvSpPr/>
          <p:nvPr/>
        </p:nvSpPr>
        <p:spPr>
          <a:xfrm>
            <a:off x="107504" y="6408712"/>
            <a:ext cx="360040" cy="332656"/>
          </a:xfrm>
          <a:prstGeom prst="actionButtonHome">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ZoneTexte 4"/>
          <p:cNvSpPr txBox="1"/>
          <p:nvPr/>
        </p:nvSpPr>
        <p:spPr>
          <a:xfrm>
            <a:off x="539552" y="6453336"/>
            <a:ext cx="1800200" cy="276999"/>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r>
              <a:rPr lang="fr-FR" sz="1200" b="1" dirty="0" smtClean="0"/>
              <a:t>Retour première page</a:t>
            </a:r>
            <a:endParaRPr lang="fr-FR" sz="1200" b="1" dirty="0"/>
          </a:p>
        </p:txBody>
      </p:sp>
      <p:sp>
        <p:nvSpPr>
          <p:cNvPr id="6" name="Bouton d'action : Précédent 5">
            <a:hlinkClick r:id="" action="ppaction://hlinkshowjump?jump=previousslide" highlightClick="1"/>
          </p:cNvPr>
          <p:cNvSpPr/>
          <p:nvPr/>
        </p:nvSpPr>
        <p:spPr>
          <a:xfrm>
            <a:off x="8316416" y="6453336"/>
            <a:ext cx="648072" cy="288032"/>
          </a:xfrm>
          <a:prstGeom prst="actionButtonBackPrevious">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ZoneTexte 6"/>
          <p:cNvSpPr txBox="1"/>
          <p:nvPr/>
        </p:nvSpPr>
        <p:spPr>
          <a:xfrm>
            <a:off x="6012160" y="6453336"/>
            <a:ext cx="2232248" cy="276999"/>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r>
              <a:rPr lang="fr-FR" sz="1200" b="1" dirty="0" smtClean="0"/>
              <a:t>Retour page précédente</a:t>
            </a:r>
            <a:endParaRPr lang="fr-FR" sz="1200" b="1" dirty="0"/>
          </a:p>
        </p:txBody>
      </p:sp>
    </p:spTree>
  </p:cSld>
  <p:clrMapOvr>
    <a:masterClrMapping/>
  </p:clrMapOvr>
  <p:transition spd="slow"/>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descr="Capture page 1.JPG"/>
          <p:cNvPicPr>
            <a:picLocks noChangeAspect="1"/>
          </p:cNvPicPr>
          <p:nvPr/>
        </p:nvPicPr>
        <p:blipFill>
          <a:blip r:embed="rId2" cstate="print"/>
          <a:stretch>
            <a:fillRect/>
          </a:stretch>
        </p:blipFill>
        <p:spPr>
          <a:xfrm>
            <a:off x="0" y="1052736"/>
            <a:ext cx="9144000" cy="3942773"/>
          </a:xfrm>
          <a:prstGeom prst="rect">
            <a:avLst/>
          </a:prstGeom>
        </p:spPr>
      </p:pic>
      <p:sp>
        <p:nvSpPr>
          <p:cNvPr id="6" name="ZoneTexte 5"/>
          <p:cNvSpPr txBox="1"/>
          <p:nvPr/>
        </p:nvSpPr>
        <p:spPr>
          <a:xfrm>
            <a:off x="107504" y="4437112"/>
            <a:ext cx="8928992" cy="1538883"/>
          </a:xfrm>
          <a:prstGeom prst="rect">
            <a:avLst/>
          </a:prstGeom>
          <a:solidFill>
            <a:schemeClr val="accent3">
              <a:lumMod val="40000"/>
              <a:lumOff val="60000"/>
            </a:schemeClr>
          </a:solidFill>
          <a:ln w="19050">
            <a:solidFill>
              <a:srgbClr val="002060"/>
            </a:solidFill>
          </a:ln>
          <a:scene3d>
            <a:camera prst="orthographicFront"/>
            <a:lightRig rig="threePt" dir="t"/>
          </a:scene3d>
          <a:sp3d>
            <a:bevelT w="114300" prst="artDeco"/>
          </a:sp3d>
        </p:spPr>
        <p:txBody>
          <a:bodyPr wrap="square" rtlCol="0">
            <a:spAutoFit/>
          </a:bodyPr>
          <a:lstStyle/>
          <a:p>
            <a:r>
              <a:rPr lang="fr-FR" sz="1400" dirty="0" smtClean="0"/>
              <a:t>La fonction de recherche (</a:t>
            </a:r>
            <a:r>
              <a:rPr lang="fr-FR" sz="1400" dirty="0" smtClean="0">
                <a:solidFill>
                  <a:srgbClr val="FF0000"/>
                </a:solidFill>
              </a:rPr>
              <a:t>utiliser la recherche avancée, </a:t>
            </a:r>
            <a:r>
              <a:rPr lang="fr-FR" sz="1400" b="1" dirty="0" smtClean="0">
                <a:solidFill>
                  <a:srgbClr val="FF0000"/>
                </a:solidFill>
              </a:rPr>
              <a:t>ici ça marche</a:t>
            </a:r>
            <a:r>
              <a:rPr lang="fr-FR" sz="1400" dirty="0" smtClean="0"/>
              <a:t>) a été choisie en fonction de ses capacités à pouvoir lire dans tout type de format (Word, PDF*, Powerpoint, etc.). Comme tout moteur de recherche, plus la demande est précise, moins vous vous perdrez dans les résultats. </a:t>
            </a:r>
          </a:p>
          <a:p>
            <a:r>
              <a:rPr lang="fr-FR" sz="1400" dirty="0" smtClean="0"/>
              <a:t>Exemple : Si vous tapez « repas » ou « déjeuner », vous n’aurez pas le même résultat d’où l’intérêt d’être précis aussi dans les termes que nous employons dans les doc que nous postons.</a:t>
            </a:r>
          </a:p>
          <a:p>
            <a:r>
              <a:rPr lang="fr-FR" sz="1200" dirty="0" smtClean="0">
                <a:solidFill>
                  <a:srgbClr val="FF0000"/>
                </a:solidFill>
              </a:rPr>
              <a:t>*les PDF image (scannés) ne sont pas supportés, seuls les </a:t>
            </a:r>
            <a:r>
              <a:rPr lang="fr-FR" sz="1200" dirty="0" err="1" smtClean="0">
                <a:solidFill>
                  <a:srgbClr val="FF0000"/>
                </a:solidFill>
              </a:rPr>
              <a:t>Pdf</a:t>
            </a:r>
            <a:r>
              <a:rPr lang="fr-FR" sz="1200" dirty="0" smtClean="0">
                <a:solidFill>
                  <a:srgbClr val="FF0000"/>
                </a:solidFill>
              </a:rPr>
              <a:t> issus de Word, Excel… le sont. Pour les reconnaitre c’est simple, vous pouvez sélectionner du texte dans le fichier </a:t>
            </a:r>
            <a:r>
              <a:rPr lang="fr-FR" sz="1200" dirty="0" err="1" smtClean="0">
                <a:solidFill>
                  <a:srgbClr val="FF0000"/>
                </a:solidFill>
              </a:rPr>
              <a:t>Pdf</a:t>
            </a:r>
            <a:r>
              <a:rPr lang="fr-FR" sz="1200" dirty="0" smtClean="0">
                <a:solidFill>
                  <a:srgbClr val="FF0000"/>
                </a:solidFill>
              </a:rPr>
              <a:t> lorsqu’il est ouvert.. Demandez des doc direction conforment! Et exploitables!</a:t>
            </a:r>
            <a:endParaRPr lang="fr-FR" sz="1200" dirty="0">
              <a:solidFill>
                <a:srgbClr val="FF0000"/>
              </a:solidFill>
            </a:endParaRPr>
          </a:p>
        </p:txBody>
      </p:sp>
      <p:cxnSp>
        <p:nvCxnSpPr>
          <p:cNvPr id="8" name="Connecteur droit avec flèche 7"/>
          <p:cNvCxnSpPr/>
          <p:nvPr/>
        </p:nvCxnSpPr>
        <p:spPr>
          <a:xfrm flipH="1" flipV="1">
            <a:off x="8532440" y="1916832"/>
            <a:ext cx="72008" cy="2520280"/>
          </a:xfrm>
          <a:prstGeom prst="straightConnector1">
            <a:avLst/>
          </a:prstGeom>
          <a:ln w="25400">
            <a:solidFill>
              <a:srgbClr val="C00000"/>
            </a:solidFill>
            <a:tailEnd type="stealth"/>
          </a:ln>
        </p:spPr>
        <p:style>
          <a:lnRef idx="1">
            <a:schemeClr val="accent1"/>
          </a:lnRef>
          <a:fillRef idx="0">
            <a:schemeClr val="accent1"/>
          </a:fillRef>
          <a:effectRef idx="0">
            <a:schemeClr val="accent1"/>
          </a:effectRef>
          <a:fontRef idx="minor">
            <a:schemeClr val="tx1"/>
          </a:fontRef>
        </p:style>
      </p:cxnSp>
      <p:sp>
        <p:nvSpPr>
          <p:cNvPr id="7" name="Bouton d'action : Accueil 6">
            <a:hlinkClick r:id="" action="ppaction://hlinkshowjump?jump=firstslide" highlightClick="1"/>
          </p:cNvPr>
          <p:cNvSpPr/>
          <p:nvPr/>
        </p:nvSpPr>
        <p:spPr>
          <a:xfrm>
            <a:off x="107504" y="6408712"/>
            <a:ext cx="360040" cy="332656"/>
          </a:xfrm>
          <a:prstGeom prst="actionButtonHome">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9" name="ZoneTexte 8"/>
          <p:cNvSpPr txBox="1"/>
          <p:nvPr/>
        </p:nvSpPr>
        <p:spPr>
          <a:xfrm>
            <a:off x="539552" y="6453336"/>
            <a:ext cx="1800200" cy="276999"/>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r>
              <a:rPr lang="fr-FR" sz="1200" b="1" dirty="0" smtClean="0"/>
              <a:t>Retour première page</a:t>
            </a:r>
            <a:endParaRPr lang="fr-FR" sz="1200" b="1" dirty="0"/>
          </a:p>
        </p:txBody>
      </p:sp>
      <p:sp>
        <p:nvSpPr>
          <p:cNvPr id="10" name="Bouton d'action : Précédent 9">
            <a:hlinkClick r:id="" action="ppaction://hlinkshowjump?jump=previousslide" highlightClick="1"/>
          </p:cNvPr>
          <p:cNvSpPr/>
          <p:nvPr/>
        </p:nvSpPr>
        <p:spPr>
          <a:xfrm>
            <a:off x="8316416" y="6453336"/>
            <a:ext cx="648072" cy="288032"/>
          </a:xfrm>
          <a:prstGeom prst="actionButtonBackPrevious">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1" name="ZoneTexte 10"/>
          <p:cNvSpPr txBox="1"/>
          <p:nvPr/>
        </p:nvSpPr>
        <p:spPr>
          <a:xfrm>
            <a:off x="6012160" y="6453336"/>
            <a:ext cx="2232248" cy="276999"/>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r>
              <a:rPr lang="fr-FR" sz="1200" b="1" dirty="0" smtClean="0"/>
              <a:t>Retour page précédente</a:t>
            </a:r>
            <a:endParaRPr lang="fr-FR" sz="1200" b="1" dirty="0"/>
          </a:p>
        </p:txBody>
      </p:sp>
      <p:sp>
        <p:nvSpPr>
          <p:cNvPr id="13" name="Ellipse 12"/>
          <p:cNvSpPr/>
          <p:nvPr/>
        </p:nvSpPr>
        <p:spPr>
          <a:xfrm>
            <a:off x="8244408" y="1628800"/>
            <a:ext cx="792088" cy="288032"/>
          </a:xfrm>
          <a:prstGeom prst="ellipse">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cSld>
  <p:clrMapOvr>
    <a:masterClrMapping/>
  </p:clrMapOvr>
  <p:transition spd="slow"/>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ZoneTexte 5"/>
          <p:cNvSpPr txBox="1"/>
          <p:nvPr/>
        </p:nvSpPr>
        <p:spPr>
          <a:xfrm>
            <a:off x="215008" y="6021288"/>
            <a:ext cx="8928992" cy="307777"/>
          </a:xfrm>
          <a:prstGeom prst="rect">
            <a:avLst/>
          </a:prstGeom>
          <a:solidFill>
            <a:schemeClr val="accent3">
              <a:lumMod val="40000"/>
              <a:lumOff val="60000"/>
            </a:schemeClr>
          </a:solidFill>
          <a:ln w="19050">
            <a:solidFill>
              <a:srgbClr val="002060"/>
            </a:solidFill>
          </a:ln>
          <a:scene3d>
            <a:camera prst="orthographicFront"/>
            <a:lightRig rig="threePt" dir="t"/>
          </a:scene3d>
          <a:sp3d>
            <a:bevelT w="114300" prst="artDeco"/>
          </a:sp3d>
        </p:spPr>
        <p:txBody>
          <a:bodyPr wrap="square" rtlCol="0">
            <a:spAutoFit/>
          </a:bodyPr>
          <a:lstStyle/>
          <a:p>
            <a:r>
              <a:rPr lang="fr-FR" sz="1400" dirty="0" smtClean="0"/>
              <a:t>Remplissez le ou les champs appropriés et descendre l’ascenseur… </a:t>
            </a:r>
            <a:endParaRPr lang="fr-FR" sz="1200" dirty="0">
              <a:solidFill>
                <a:srgbClr val="FF0000"/>
              </a:solidFill>
            </a:endParaRPr>
          </a:p>
        </p:txBody>
      </p:sp>
      <p:sp>
        <p:nvSpPr>
          <p:cNvPr id="7" name="Bouton d'action : Accueil 6">
            <a:hlinkClick r:id="" action="ppaction://hlinkshowjump?jump=firstslide" highlightClick="1"/>
          </p:cNvPr>
          <p:cNvSpPr/>
          <p:nvPr/>
        </p:nvSpPr>
        <p:spPr>
          <a:xfrm>
            <a:off x="107504" y="6408712"/>
            <a:ext cx="360040" cy="332656"/>
          </a:xfrm>
          <a:prstGeom prst="actionButtonHome">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9" name="ZoneTexte 8"/>
          <p:cNvSpPr txBox="1"/>
          <p:nvPr/>
        </p:nvSpPr>
        <p:spPr>
          <a:xfrm>
            <a:off x="539552" y="6453336"/>
            <a:ext cx="1800200" cy="276999"/>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r>
              <a:rPr lang="fr-FR" sz="1200" b="1" dirty="0" smtClean="0"/>
              <a:t>Retour première page</a:t>
            </a:r>
            <a:endParaRPr lang="fr-FR" sz="1200" b="1" dirty="0"/>
          </a:p>
        </p:txBody>
      </p:sp>
      <p:sp>
        <p:nvSpPr>
          <p:cNvPr id="10" name="Bouton d'action : Précédent 9">
            <a:hlinkClick r:id="" action="ppaction://hlinkshowjump?jump=previousslide" highlightClick="1"/>
          </p:cNvPr>
          <p:cNvSpPr/>
          <p:nvPr/>
        </p:nvSpPr>
        <p:spPr>
          <a:xfrm>
            <a:off x="8316416" y="6453336"/>
            <a:ext cx="648072" cy="288032"/>
          </a:xfrm>
          <a:prstGeom prst="actionButtonBackPrevious">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1" name="ZoneTexte 10"/>
          <p:cNvSpPr txBox="1"/>
          <p:nvPr/>
        </p:nvSpPr>
        <p:spPr>
          <a:xfrm>
            <a:off x="6012160" y="6453336"/>
            <a:ext cx="2232248" cy="276999"/>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r>
              <a:rPr lang="fr-FR" sz="1200" b="1" dirty="0" smtClean="0"/>
              <a:t>Retour page précédente</a:t>
            </a:r>
            <a:endParaRPr lang="fr-FR" sz="1200" b="1" dirty="0"/>
          </a:p>
        </p:txBody>
      </p:sp>
      <p:pic>
        <p:nvPicPr>
          <p:cNvPr id="1027" name="Picture 3"/>
          <p:cNvPicPr>
            <a:picLocks noChangeAspect="1" noChangeArrowheads="1"/>
          </p:cNvPicPr>
          <p:nvPr/>
        </p:nvPicPr>
        <p:blipFill>
          <a:blip r:embed="rId2" cstate="print"/>
          <a:srcRect/>
          <a:stretch>
            <a:fillRect/>
          </a:stretch>
        </p:blipFill>
        <p:spPr bwMode="auto">
          <a:xfrm>
            <a:off x="0" y="1124744"/>
            <a:ext cx="9144000" cy="4283243"/>
          </a:xfrm>
          <a:prstGeom prst="rect">
            <a:avLst/>
          </a:prstGeom>
          <a:noFill/>
          <a:ln w="9525">
            <a:noFill/>
            <a:miter lim="800000"/>
            <a:headEnd/>
            <a:tailEnd/>
          </a:ln>
        </p:spPr>
      </p:pic>
      <p:cxnSp>
        <p:nvCxnSpPr>
          <p:cNvPr id="8" name="Connecteur droit avec flèche 7"/>
          <p:cNvCxnSpPr/>
          <p:nvPr/>
        </p:nvCxnSpPr>
        <p:spPr>
          <a:xfrm flipV="1">
            <a:off x="1907704" y="2636912"/>
            <a:ext cx="792088" cy="3384376"/>
          </a:xfrm>
          <a:prstGeom prst="straightConnector1">
            <a:avLst/>
          </a:prstGeom>
          <a:ln w="25400">
            <a:solidFill>
              <a:srgbClr val="C00000"/>
            </a:solidFill>
            <a:tailEnd type="stealth"/>
          </a:ln>
        </p:spPr>
        <p:style>
          <a:lnRef idx="1">
            <a:schemeClr val="accent1"/>
          </a:lnRef>
          <a:fillRef idx="0">
            <a:schemeClr val="accent1"/>
          </a:fillRef>
          <a:effectRef idx="0">
            <a:schemeClr val="accent1"/>
          </a:effectRef>
          <a:fontRef idx="minor">
            <a:schemeClr val="tx1"/>
          </a:fontRef>
        </p:style>
      </p:cxnSp>
      <p:cxnSp>
        <p:nvCxnSpPr>
          <p:cNvPr id="15" name="Connecteur droit avec flèche 14"/>
          <p:cNvCxnSpPr/>
          <p:nvPr/>
        </p:nvCxnSpPr>
        <p:spPr>
          <a:xfrm flipV="1">
            <a:off x="2627784" y="4437112"/>
            <a:ext cx="216024" cy="1584176"/>
          </a:xfrm>
          <a:prstGeom prst="straightConnector1">
            <a:avLst/>
          </a:prstGeom>
          <a:ln w="25400">
            <a:solidFill>
              <a:srgbClr val="C00000"/>
            </a:solidFill>
            <a:tailEnd type="stealth"/>
          </a:ln>
        </p:spPr>
        <p:style>
          <a:lnRef idx="1">
            <a:schemeClr val="accent1"/>
          </a:lnRef>
          <a:fillRef idx="0">
            <a:schemeClr val="accent1"/>
          </a:fillRef>
          <a:effectRef idx="0">
            <a:schemeClr val="accent1"/>
          </a:effectRef>
          <a:fontRef idx="minor">
            <a:schemeClr val="tx1"/>
          </a:fontRef>
        </p:style>
      </p:cxnSp>
      <p:cxnSp>
        <p:nvCxnSpPr>
          <p:cNvPr id="20" name="Connecteur droit avec flèche 19"/>
          <p:cNvCxnSpPr/>
          <p:nvPr/>
        </p:nvCxnSpPr>
        <p:spPr>
          <a:xfrm flipV="1">
            <a:off x="3995936" y="4005064"/>
            <a:ext cx="5040560" cy="2016224"/>
          </a:xfrm>
          <a:prstGeom prst="straightConnector1">
            <a:avLst/>
          </a:prstGeom>
          <a:ln w="25400">
            <a:solidFill>
              <a:srgbClr val="C00000"/>
            </a:solidFill>
            <a:tailEnd type="stealth"/>
          </a:ln>
        </p:spPr>
        <p:style>
          <a:lnRef idx="1">
            <a:schemeClr val="accent1"/>
          </a:lnRef>
          <a:fillRef idx="0">
            <a:schemeClr val="accent1"/>
          </a:fillRef>
          <a:effectRef idx="0">
            <a:schemeClr val="accent1"/>
          </a:effectRef>
          <a:fontRef idx="minor">
            <a:schemeClr val="tx1"/>
          </a:fontRef>
        </p:style>
      </p:cxnSp>
      <p:pic>
        <p:nvPicPr>
          <p:cNvPr id="1029" name="Picture 5"/>
          <p:cNvPicPr>
            <a:picLocks noChangeAspect="1" noChangeArrowheads="1"/>
          </p:cNvPicPr>
          <p:nvPr/>
        </p:nvPicPr>
        <p:blipFill>
          <a:blip r:embed="rId3" cstate="print"/>
          <a:srcRect/>
          <a:stretch>
            <a:fillRect/>
          </a:stretch>
        </p:blipFill>
        <p:spPr bwMode="auto">
          <a:xfrm>
            <a:off x="2627784" y="2492896"/>
            <a:ext cx="514350" cy="152400"/>
          </a:xfrm>
          <a:prstGeom prst="rect">
            <a:avLst/>
          </a:prstGeom>
          <a:noFill/>
          <a:ln w="9525">
            <a:noFill/>
            <a:miter lim="800000"/>
            <a:headEnd/>
            <a:tailEnd/>
          </a:ln>
        </p:spPr>
      </p:pic>
    </p:spTree>
  </p:cSld>
  <p:clrMapOvr>
    <a:masterClrMapping/>
  </p:clrMapOvr>
  <p:transition spd="slow"/>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ZoneTexte 5"/>
          <p:cNvSpPr txBox="1"/>
          <p:nvPr/>
        </p:nvSpPr>
        <p:spPr>
          <a:xfrm>
            <a:off x="215008" y="6021288"/>
            <a:ext cx="8928992" cy="307777"/>
          </a:xfrm>
          <a:prstGeom prst="rect">
            <a:avLst/>
          </a:prstGeom>
          <a:solidFill>
            <a:schemeClr val="accent3">
              <a:lumMod val="40000"/>
              <a:lumOff val="60000"/>
            </a:schemeClr>
          </a:solidFill>
          <a:ln w="19050">
            <a:solidFill>
              <a:srgbClr val="002060"/>
            </a:solidFill>
          </a:ln>
          <a:scene3d>
            <a:camera prst="orthographicFront"/>
            <a:lightRig rig="threePt" dir="t"/>
          </a:scene3d>
          <a:sp3d>
            <a:bevelT w="114300" prst="artDeco"/>
          </a:sp3d>
        </p:spPr>
        <p:txBody>
          <a:bodyPr wrap="square" rtlCol="0">
            <a:spAutoFit/>
          </a:bodyPr>
          <a:lstStyle/>
          <a:p>
            <a:r>
              <a:rPr lang="fr-FR" sz="1400" dirty="0" smtClean="0"/>
              <a:t>…et lancez la recherche</a:t>
            </a:r>
            <a:endParaRPr lang="fr-FR" sz="1200" dirty="0">
              <a:solidFill>
                <a:srgbClr val="FF0000"/>
              </a:solidFill>
            </a:endParaRPr>
          </a:p>
        </p:txBody>
      </p:sp>
      <p:sp>
        <p:nvSpPr>
          <p:cNvPr id="7" name="Bouton d'action : Accueil 6">
            <a:hlinkClick r:id="" action="ppaction://hlinkshowjump?jump=firstslide" highlightClick="1"/>
          </p:cNvPr>
          <p:cNvSpPr/>
          <p:nvPr/>
        </p:nvSpPr>
        <p:spPr>
          <a:xfrm>
            <a:off x="107504" y="6408712"/>
            <a:ext cx="360040" cy="332656"/>
          </a:xfrm>
          <a:prstGeom prst="actionButtonHome">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9" name="ZoneTexte 8"/>
          <p:cNvSpPr txBox="1"/>
          <p:nvPr/>
        </p:nvSpPr>
        <p:spPr>
          <a:xfrm>
            <a:off x="539552" y="6453336"/>
            <a:ext cx="1800200" cy="276999"/>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r>
              <a:rPr lang="fr-FR" sz="1200" b="1" dirty="0" smtClean="0"/>
              <a:t>Retour première page</a:t>
            </a:r>
            <a:endParaRPr lang="fr-FR" sz="1200" b="1" dirty="0"/>
          </a:p>
        </p:txBody>
      </p:sp>
      <p:sp>
        <p:nvSpPr>
          <p:cNvPr id="10" name="Bouton d'action : Précédent 9">
            <a:hlinkClick r:id="" action="ppaction://hlinkshowjump?jump=previousslide" highlightClick="1"/>
          </p:cNvPr>
          <p:cNvSpPr/>
          <p:nvPr/>
        </p:nvSpPr>
        <p:spPr>
          <a:xfrm>
            <a:off x="8316416" y="6453336"/>
            <a:ext cx="648072" cy="288032"/>
          </a:xfrm>
          <a:prstGeom prst="actionButtonBackPrevious">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1" name="ZoneTexte 10"/>
          <p:cNvSpPr txBox="1"/>
          <p:nvPr/>
        </p:nvSpPr>
        <p:spPr>
          <a:xfrm>
            <a:off x="6012160" y="6453336"/>
            <a:ext cx="2232248" cy="276999"/>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r>
              <a:rPr lang="fr-FR" sz="1200" b="1" dirty="0" smtClean="0"/>
              <a:t>Retour page précédente</a:t>
            </a:r>
            <a:endParaRPr lang="fr-FR" sz="1200" b="1" dirty="0"/>
          </a:p>
        </p:txBody>
      </p:sp>
      <p:pic>
        <p:nvPicPr>
          <p:cNvPr id="2051" name="Picture 3"/>
          <p:cNvPicPr>
            <a:picLocks noChangeAspect="1" noChangeArrowheads="1"/>
          </p:cNvPicPr>
          <p:nvPr/>
        </p:nvPicPr>
        <p:blipFill>
          <a:blip r:embed="rId2" cstate="print"/>
          <a:srcRect/>
          <a:stretch>
            <a:fillRect/>
          </a:stretch>
        </p:blipFill>
        <p:spPr bwMode="auto">
          <a:xfrm>
            <a:off x="0" y="1124744"/>
            <a:ext cx="9156835" cy="4104456"/>
          </a:xfrm>
          <a:prstGeom prst="rect">
            <a:avLst/>
          </a:prstGeom>
          <a:noFill/>
          <a:ln w="9525">
            <a:noFill/>
            <a:miter lim="800000"/>
            <a:headEnd/>
            <a:tailEnd/>
          </a:ln>
        </p:spPr>
      </p:pic>
      <p:cxnSp>
        <p:nvCxnSpPr>
          <p:cNvPr id="15" name="Connecteur droit avec flèche 14"/>
          <p:cNvCxnSpPr/>
          <p:nvPr/>
        </p:nvCxnSpPr>
        <p:spPr>
          <a:xfrm flipV="1">
            <a:off x="2051720" y="4293096"/>
            <a:ext cx="0" cy="1728192"/>
          </a:xfrm>
          <a:prstGeom prst="straightConnector1">
            <a:avLst/>
          </a:prstGeom>
          <a:ln w="25400">
            <a:solidFill>
              <a:srgbClr val="C00000"/>
            </a:solidFill>
            <a:tailEnd type="stealth"/>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ZoneTexte 5"/>
          <p:cNvSpPr txBox="1"/>
          <p:nvPr/>
        </p:nvSpPr>
        <p:spPr>
          <a:xfrm>
            <a:off x="215008" y="6021288"/>
            <a:ext cx="8928992" cy="307777"/>
          </a:xfrm>
          <a:prstGeom prst="rect">
            <a:avLst/>
          </a:prstGeom>
          <a:solidFill>
            <a:schemeClr val="accent3">
              <a:lumMod val="40000"/>
              <a:lumOff val="60000"/>
            </a:schemeClr>
          </a:solidFill>
          <a:ln w="19050">
            <a:solidFill>
              <a:srgbClr val="002060"/>
            </a:solidFill>
          </a:ln>
          <a:scene3d>
            <a:camera prst="orthographicFront"/>
            <a:lightRig rig="threePt" dir="t"/>
          </a:scene3d>
          <a:sp3d>
            <a:bevelT w="114300" prst="artDeco"/>
          </a:sp3d>
        </p:spPr>
        <p:txBody>
          <a:bodyPr wrap="square" rtlCol="0">
            <a:spAutoFit/>
          </a:bodyPr>
          <a:lstStyle/>
          <a:p>
            <a:r>
              <a:rPr lang="fr-FR" sz="1400" dirty="0" smtClean="0"/>
              <a:t>Résultat de la recherche puis télécharger le doc en cliquant  sur le symbole</a:t>
            </a:r>
            <a:endParaRPr lang="fr-FR" sz="1200" dirty="0">
              <a:solidFill>
                <a:srgbClr val="FF0000"/>
              </a:solidFill>
            </a:endParaRPr>
          </a:p>
        </p:txBody>
      </p:sp>
      <p:sp>
        <p:nvSpPr>
          <p:cNvPr id="7" name="Bouton d'action : Accueil 6">
            <a:hlinkClick r:id="" action="ppaction://hlinkshowjump?jump=firstslide" highlightClick="1"/>
          </p:cNvPr>
          <p:cNvSpPr/>
          <p:nvPr/>
        </p:nvSpPr>
        <p:spPr>
          <a:xfrm>
            <a:off x="107504" y="6408712"/>
            <a:ext cx="360040" cy="332656"/>
          </a:xfrm>
          <a:prstGeom prst="actionButtonHome">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9" name="ZoneTexte 8"/>
          <p:cNvSpPr txBox="1"/>
          <p:nvPr/>
        </p:nvSpPr>
        <p:spPr>
          <a:xfrm>
            <a:off x="539552" y="6453336"/>
            <a:ext cx="1800200" cy="276999"/>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r>
              <a:rPr lang="fr-FR" sz="1200" b="1" dirty="0" smtClean="0"/>
              <a:t>Retour première page</a:t>
            </a:r>
            <a:endParaRPr lang="fr-FR" sz="1200" b="1" dirty="0"/>
          </a:p>
        </p:txBody>
      </p:sp>
      <p:sp>
        <p:nvSpPr>
          <p:cNvPr id="10" name="Bouton d'action : Précédent 9">
            <a:hlinkClick r:id="" action="ppaction://hlinkshowjump?jump=previousslide" highlightClick="1"/>
          </p:cNvPr>
          <p:cNvSpPr/>
          <p:nvPr/>
        </p:nvSpPr>
        <p:spPr>
          <a:xfrm>
            <a:off x="8316416" y="6453336"/>
            <a:ext cx="648072" cy="288032"/>
          </a:xfrm>
          <a:prstGeom prst="actionButtonBackPrevious">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1" name="ZoneTexte 10"/>
          <p:cNvSpPr txBox="1"/>
          <p:nvPr/>
        </p:nvSpPr>
        <p:spPr>
          <a:xfrm>
            <a:off x="6012160" y="6453336"/>
            <a:ext cx="2232248" cy="276999"/>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r>
              <a:rPr lang="fr-FR" sz="1200" b="1" dirty="0" smtClean="0"/>
              <a:t>Retour page précédente</a:t>
            </a:r>
            <a:endParaRPr lang="fr-FR" sz="1200" b="1" dirty="0"/>
          </a:p>
        </p:txBody>
      </p:sp>
      <p:pic>
        <p:nvPicPr>
          <p:cNvPr id="4098" name="Picture 2"/>
          <p:cNvPicPr>
            <a:picLocks noChangeAspect="1" noChangeArrowheads="1"/>
          </p:cNvPicPr>
          <p:nvPr/>
        </p:nvPicPr>
        <p:blipFill>
          <a:blip r:embed="rId2" cstate="print"/>
          <a:srcRect/>
          <a:stretch>
            <a:fillRect/>
          </a:stretch>
        </p:blipFill>
        <p:spPr bwMode="auto">
          <a:xfrm>
            <a:off x="0" y="1484784"/>
            <a:ext cx="9144000" cy="2542407"/>
          </a:xfrm>
          <a:prstGeom prst="rect">
            <a:avLst/>
          </a:prstGeom>
          <a:noFill/>
          <a:ln w="9525">
            <a:noFill/>
            <a:miter lim="800000"/>
            <a:headEnd/>
            <a:tailEnd/>
          </a:ln>
        </p:spPr>
      </p:pic>
      <p:pic>
        <p:nvPicPr>
          <p:cNvPr id="4099" name="Picture 3"/>
          <p:cNvPicPr>
            <a:picLocks noChangeAspect="1" noChangeArrowheads="1"/>
          </p:cNvPicPr>
          <p:nvPr/>
        </p:nvPicPr>
        <p:blipFill>
          <a:blip r:embed="rId3" cstate="print"/>
          <a:srcRect/>
          <a:stretch>
            <a:fillRect/>
          </a:stretch>
        </p:blipFill>
        <p:spPr bwMode="auto">
          <a:xfrm>
            <a:off x="6156176" y="6093296"/>
            <a:ext cx="180975" cy="228600"/>
          </a:xfrm>
          <a:prstGeom prst="rect">
            <a:avLst/>
          </a:prstGeom>
          <a:noFill/>
          <a:ln w="9525">
            <a:noFill/>
            <a:miter lim="800000"/>
            <a:headEnd/>
            <a:tailEnd/>
          </a:ln>
        </p:spPr>
      </p:pic>
      <p:cxnSp>
        <p:nvCxnSpPr>
          <p:cNvPr id="15" name="Connecteur droit avec flèche 14"/>
          <p:cNvCxnSpPr/>
          <p:nvPr/>
        </p:nvCxnSpPr>
        <p:spPr>
          <a:xfrm flipV="1">
            <a:off x="2915816" y="3284984"/>
            <a:ext cx="1008112" cy="2808312"/>
          </a:xfrm>
          <a:prstGeom prst="straightConnector1">
            <a:avLst/>
          </a:prstGeom>
          <a:ln w="25400">
            <a:solidFill>
              <a:srgbClr val="C00000"/>
            </a:solidFill>
            <a:tailEnd type="stealth"/>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43608" y="5013176"/>
            <a:ext cx="6840760" cy="954107"/>
          </a:xfrm>
          <a:prstGeom prst="rect">
            <a:avLst/>
          </a:prstGeom>
          <a:solidFill>
            <a:schemeClr val="accent3">
              <a:lumMod val="40000"/>
              <a:lumOff val="60000"/>
            </a:schemeClr>
          </a:solidFill>
          <a:ln w="19050">
            <a:solidFill>
              <a:srgbClr val="002060"/>
            </a:solidFill>
          </a:ln>
          <a:scene3d>
            <a:camera prst="orthographicFront"/>
            <a:lightRig rig="threePt" dir="t"/>
          </a:scene3d>
          <a:sp3d>
            <a:bevelT w="114300" prst="artDeco"/>
          </a:sp3d>
        </p:spPr>
        <p:txBody>
          <a:bodyPr wrap="square" rtlCol="0">
            <a:spAutoFit/>
          </a:bodyPr>
          <a:lstStyle/>
          <a:p>
            <a:r>
              <a:rPr lang="fr-FR" sz="1400" dirty="0" smtClean="0"/>
              <a:t>Votre doc </a:t>
            </a:r>
            <a:r>
              <a:rPr lang="fr-FR" sz="1400" dirty="0" err="1" smtClean="0"/>
              <a:t>Pdf</a:t>
            </a:r>
            <a:r>
              <a:rPr lang="fr-FR" sz="1400" dirty="0" smtClean="0"/>
              <a:t>, </a:t>
            </a:r>
            <a:r>
              <a:rPr lang="fr-FR" sz="1400" dirty="0" err="1" smtClean="0"/>
              <a:t>Word,Excel</a:t>
            </a:r>
            <a:r>
              <a:rPr lang="fr-FR" sz="1400" dirty="0" smtClean="0"/>
              <a:t>… ouvert, lancez une recherche en appuyant simultanément sur les touches Ctrl et F et retapez le mots à chercher dans ce doc</a:t>
            </a:r>
          </a:p>
          <a:p>
            <a:r>
              <a:rPr lang="fr-FR" sz="1400" dirty="0" smtClean="0"/>
              <a:t>Si le mot apparait plusieurs fois dans le doc, vous pouvez passer d’un à l’autre en cliquant sur « Précédent » ou «  suivant ».</a:t>
            </a:r>
          </a:p>
        </p:txBody>
      </p:sp>
      <p:pic>
        <p:nvPicPr>
          <p:cNvPr id="3" name="Picture 4"/>
          <p:cNvPicPr>
            <a:picLocks noChangeAspect="1" noChangeArrowheads="1"/>
          </p:cNvPicPr>
          <p:nvPr/>
        </p:nvPicPr>
        <p:blipFill>
          <a:blip r:embed="rId2" cstate="print"/>
          <a:srcRect b="8328"/>
          <a:stretch>
            <a:fillRect/>
          </a:stretch>
        </p:blipFill>
        <p:spPr bwMode="auto">
          <a:xfrm>
            <a:off x="1043608" y="1844824"/>
            <a:ext cx="6995340" cy="2376264"/>
          </a:xfrm>
          <a:prstGeom prst="rect">
            <a:avLst/>
          </a:prstGeom>
          <a:noFill/>
          <a:ln w="9525">
            <a:noFill/>
            <a:miter lim="800000"/>
            <a:headEnd/>
            <a:tailEnd/>
          </a:ln>
        </p:spPr>
      </p:pic>
      <p:cxnSp>
        <p:nvCxnSpPr>
          <p:cNvPr id="4" name="Connecteur droit avec flèche 3"/>
          <p:cNvCxnSpPr/>
          <p:nvPr/>
        </p:nvCxnSpPr>
        <p:spPr>
          <a:xfrm flipH="1" flipV="1">
            <a:off x="7236296" y="2708920"/>
            <a:ext cx="72008" cy="2304256"/>
          </a:xfrm>
          <a:prstGeom prst="straightConnector1">
            <a:avLst/>
          </a:prstGeom>
          <a:ln w="25400">
            <a:solidFill>
              <a:srgbClr val="C00000"/>
            </a:solidFill>
            <a:tailEnd type="stealth"/>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region grand ouest.jpg"/>
          <p:cNvPicPr>
            <a:picLocks noChangeAspect="1"/>
          </p:cNvPicPr>
          <p:nvPr/>
        </p:nvPicPr>
        <p:blipFill>
          <a:blip r:embed="rId2" cstate="print"/>
          <a:stretch>
            <a:fillRect/>
          </a:stretch>
        </p:blipFill>
        <p:spPr>
          <a:xfrm>
            <a:off x="1691680" y="1412776"/>
            <a:ext cx="5472608" cy="3915472"/>
          </a:xfrm>
          <a:prstGeom prst="rect">
            <a:avLst/>
          </a:prstGeom>
          <a:solidFill>
            <a:srgbClr val="FFFFFF">
              <a:shade val="85000"/>
            </a:srgbClr>
          </a:solidFill>
          <a:ln w="101600" cap="sq">
            <a:solidFill>
              <a:srgbClr val="FDFDFD"/>
            </a:solidFill>
            <a:miter lim="800000"/>
          </a:ln>
          <a:effectLst>
            <a:glow rad="101600">
              <a:schemeClr val="accent2">
                <a:satMod val="175000"/>
                <a:alpha val="40000"/>
              </a:schemeClr>
            </a:glow>
            <a:outerShdw blurRad="57150" dist="37500" dir="7560000" sy="98000" kx="110000" ky="200000" algn="tl" rotWithShape="0">
              <a:srgbClr val="000000">
                <a:alpha val="20000"/>
              </a:srgbClr>
            </a:outerShdw>
          </a:effectLst>
          <a:scene3d>
            <a:camera prst="perspectiveRelaxed">
              <a:rot lat="18960000" lon="0" rev="0"/>
            </a:camera>
            <a:lightRig rig="twoPt" dir="t">
              <a:rot lat="0" lon="0" rev="7200000"/>
            </a:lightRig>
          </a:scene3d>
          <a:sp3d prstMaterial="matte">
            <a:bevelT w="22860" h="12700" prst="artDeco"/>
            <a:contourClr>
              <a:srgbClr val="FFFFFF"/>
            </a:contourClr>
          </a:sp3d>
        </p:spPr>
      </p:pic>
      <p:sp>
        <p:nvSpPr>
          <p:cNvPr id="3" name="Rectangle 2"/>
          <p:cNvSpPr/>
          <p:nvPr/>
        </p:nvSpPr>
        <p:spPr>
          <a:xfrm>
            <a:off x="-169968" y="332656"/>
            <a:ext cx="9382569" cy="923330"/>
          </a:xfrm>
          <a:prstGeom prst="rect">
            <a:avLst/>
          </a:prstGeom>
          <a:solidFill>
            <a:schemeClr val="accent4">
              <a:lumMod val="20000"/>
              <a:lumOff val="80000"/>
            </a:schemeClr>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2"/>
          </a:lnRef>
          <a:fillRef idx="1">
            <a:schemeClr val="lt1"/>
          </a:fillRef>
          <a:effectRef idx="0">
            <a:schemeClr val="accent2"/>
          </a:effectRef>
          <a:fontRef idx="minor">
            <a:schemeClr val="dk1"/>
          </a:fontRef>
        </p:style>
        <p:txBody>
          <a:bodyPr wrap="none" lIns="91440" tIns="45720" rIns="91440" bIns="45720">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fr-FR" sz="5400" b="1" cap="all" dirty="0" smtClean="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Fin du mode RECHERCHE</a:t>
            </a:r>
            <a:endParaRPr lang="fr-FR" sz="5400" b="1" cap="all" dirty="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endParaRPr>
          </a:p>
        </p:txBody>
      </p:sp>
      <p:sp>
        <p:nvSpPr>
          <p:cNvPr id="4" name="Bouton d'action : Accueil 3">
            <a:hlinkClick r:id="" action="ppaction://hlinkshowjump?jump=firstslide" highlightClick="1"/>
          </p:cNvPr>
          <p:cNvSpPr/>
          <p:nvPr/>
        </p:nvSpPr>
        <p:spPr>
          <a:xfrm>
            <a:off x="107504" y="6408712"/>
            <a:ext cx="360040" cy="332656"/>
          </a:xfrm>
          <a:prstGeom prst="actionButtonHome">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ZoneTexte 4"/>
          <p:cNvSpPr txBox="1"/>
          <p:nvPr/>
        </p:nvSpPr>
        <p:spPr>
          <a:xfrm>
            <a:off x="539552" y="6453336"/>
            <a:ext cx="1800200" cy="276999"/>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r>
              <a:rPr lang="fr-FR" sz="1200" b="1" dirty="0" smtClean="0"/>
              <a:t>Retour première page</a:t>
            </a:r>
            <a:endParaRPr lang="fr-FR" sz="1200" b="1" dirty="0"/>
          </a:p>
        </p:txBody>
      </p:sp>
      <p:sp>
        <p:nvSpPr>
          <p:cNvPr id="6" name="Bouton d'action : Précédent 5">
            <a:hlinkClick r:id="" action="ppaction://hlinkshowjump?jump=previousslide" highlightClick="1"/>
          </p:cNvPr>
          <p:cNvSpPr/>
          <p:nvPr/>
        </p:nvSpPr>
        <p:spPr>
          <a:xfrm>
            <a:off x="8316416" y="6453336"/>
            <a:ext cx="648072" cy="288032"/>
          </a:xfrm>
          <a:prstGeom prst="actionButtonBackPrevious">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ZoneTexte 6"/>
          <p:cNvSpPr txBox="1"/>
          <p:nvPr/>
        </p:nvSpPr>
        <p:spPr>
          <a:xfrm>
            <a:off x="6012160" y="6453336"/>
            <a:ext cx="2232248" cy="276999"/>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r>
              <a:rPr lang="fr-FR" sz="1200" b="1" dirty="0" smtClean="0"/>
              <a:t>Retour page précédente</a:t>
            </a:r>
            <a:endParaRPr lang="fr-FR" sz="1200" b="1" dirty="0"/>
          </a:p>
        </p:txBody>
      </p:sp>
      <p:sp>
        <p:nvSpPr>
          <p:cNvPr id="10" name="ZoneTexte 9"/>
          <p:cNvSpPr txBox="1"/>
          <p:nvPr/>
        </p:nvSpPr>
        <p:spPr>
          <a:xfrm>
            <a:off x="827584" y="5426640"/>
            <a:ext cx="7344816" cy="523220"/>
          </a:xfrm>
          <a:prstGeom prst="rect">
            <a:avLst/>
          </a:prstGeom>
          <a:ln w="19050">
            <a:solidFill>
              <a:srgbClr val="002060"/>
            </a:solidFill>
          </a:ln>
          <a:scene3d>
            <a:camera prst="orthographicFront"/>
            <a:lightRig rig="threePt" dir="t"/>
          </a:scene3d>
          <a:sp3d>
            <a:bevelT w="114300" prst="artDeco"/>
          </a:sp3d>
        </p:spPr>
        <p:style>
          <a:lnRef idx="0">
            <a:scrgbClr r="0" g="0" b="0"/>
          </a:lnRef>
          <a:fillRef idx="1001">
            <a:schemeClr val="dk2"/>
          </a:fillRef>
          <a:effectRef idx="0">
            <a:scrgbClr r="0" g="0" b="0"/>
          </a:effectRef>
          <a:fontRef idx="major"/>
        </p:style>
        <p:txBody>
          <a:bodyPr wrap="square" rtlCol="0">
            <a:spAutoFit/>
          </a:bodyPr>
          <a:lstStyle/>
          <a:p>
            <a:pPr algn="just"/>
            <a:r>
              <a:rPr lang="fr-FR" sz="1400" b="1" dirty="0" smtClean="0">
                <a:solidFill>
                  <a:srgbClr val="FFFF00"/>
                </a:solidFill>
                <a:latin typeface="Arial Rounded MT Bold" pitchFamily="34" charset="0"/>
                <a:cs typeface="Aharoni" pitchFamily="2" charset="-79"/>
              </a:rPr>
              <a:t>Bon courage à tous et merci de faire vivre ce site. Il doit être un outil utile à tous. N’hésitez à contacter les administrateurs si besoin. </a:t>
            </a:r>
            <a:endParaRPr lang="fr-FR" sz="1400" b="1" dirty="0">
              <a:cs typeface="Aharoni" pitchFamily="2" charset="-79"/>
            </a:endParaRPr>
          </a:p>
        </p:txBody>
      </p:sp>
    </p:spTree>
  </p:cSld>
  <p:clrMapOvr>
    <a:masterClrMapping/>
  </p:clrMapOvr>
  <p:transition spd="slow"/>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79512" y="2348880"/>
            <a:ext cx="8670643" cy="1569660"/>
          </a:xfrm>
          <a:prstGeom prst="rect">
            <a:avLst/>
          </a:prstGeom>
          <a:noFill/>
        </p:spPr>
        <p:txBody>
          <a:bodyPr wrap="non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fr-FR" sz="9600" b="1" cap="none"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Fin du tutoriel</a:t>
            </a:r>
            <a:endParaRPr lang="fr-FR" sz="9600" b="1" cap="none"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
        <p:nvSpPr>
          <p:cNvPr id="3" name="Bouton d'action : Accueil 2">
            <a:hlinkClick r:id="" action="ppaction://hlinkshowjump?jump=firstslide" highlightClick="1"/>
          </p:cNvPr>
          <p:cNvSpPr/>
          <p:nvPr/>
        </p:nvSpPr>
        <p:spPr>
          <a:xfrm>
            <a:off x="107504" y="6408712"/>
            <a:ext cx="360040" cy="332656"/>
          </a:xfrm>
          <a:prstGeom prst="actionButtonHome">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ZoneTexte 3"/>
          <p:cNvSpPr txBox="1"/>
          <p:nvPr/>
        </p:nvSpPr>
        <p:spPr>
          <a:xfrm>
            <a:off x="539552" y="6453336"/>
            <a:ext cx="1800200" cy="276999"/>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r>
              <a:rPr lang="fr-FR" sz="1200" b="1" dirty="0" smtClean="0"/>
              <a:t>Retour première page</a:t>
            </a:r>
            <a:endParaRPr lang="fr-FR" sz="1200" b="1" dirty="0"/>
          </a:p>
        </p:txBody>
      </p:sp>
      <p:sp>
        <p:nvSpPr>
          <p:cNvPr id="5" name="Bouton d'action : Précédent 4">
            <a:hlinkClick r:id="" action="ppaction://hlinkshowjump?jump=previousslide" highlightClick="1"/>
          </p:cNvPr>
          <p:cNvSpPr/>
          <p:nvPr/>
        </p:nvSpPr>
        <p:spPr>
          <a:xfrm>
            <a:off x="8316416" y="6453336"/>
            <a:ext cx="648072" cy="288032"/>
          </a:xfrm>
          <a:prstGeom prst="actionButtonBackPrevious">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ZoneTexte 5"/>
          <p:cNvSpPr txBox="1"/>
          <p:nvPr/>
        </p:nvSpPr>
        <p:spPr>
          <a:xfrm>
            <a:off x="6012160" y="6453336"/>
            <a:ext cx="2232248" cy="276999"/>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r>
              <a:rPr lang="fr-FR" sz="1200" b="1" dirty="0" smtClean="0"/>
              <a:t>Retour page précédente</a:t>
            </a:r>
            <a:endParaRPr lang="fr-FR" sz="1200" b="1" dirty="0"/>
          </a:p>
        </p:txBody>
      </p:sp>
    </p:spTree>
  </p:cSld>
  <p:clrMapOvr>
    <a:masterClrMapping/>
  </p:clrMapOvr>
  <p:transition spd="slow"/>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Débit">
  <a:themeElements>
    <a:clrScheme name="Débit">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Débit">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Débit">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Metro</Template>
  <TotalTime>2825</TotalTime>
  <Words>1212</Words>
  <Application>Microsoft Office PowerPoint</Application>
  <PresentationFormat>Affichage à l'écran (4:3)</PresentationFormat>
  <Paragraphs>136</Paragraphs>
  <Slides>37</Slides>
  <Notes>0</Notes>
  <HiddenSlides>0</HiddenSlides>
  <MMClips>0</MMClips>
  <ScaleCrop>false</ScaleCrop>
  <HeadingPairs>
    <vt:vector size="4" baseType="variant">
      <vt:variant>
        <vt:lpstr>Thème</vt:lpstr>
      </vt:variant>
      <vt:variant>
        <vt:i4>1</vt:i4>
      </vt:variant>
      <vt:variant>
        <vt:lpstr>Titres des diapositives</vt:lpstr>
      </vt:variant>
      <vt:variant>
        <vt:i4>37</vt:i4>
      </vt:variant>
    </vt:vector>
  </HeadingPairs>
  <TitlesOfParts>
    <vt:vector size="38" baseType="lpstr">
      <vt:lpstr>Débit</vt:lpstr>
      <vt:lpstr>Diapositive 1</vt:lpstr>
      <vt:lpstr>Diapositive 2</vt:lpstr>
      <vt:lpstr>Diapositive 3</vt:lpstr>
      <vt:lpstr>Diapositive 4</vt:lpstr>
      <vt:lpstr>Diapositive 5</vt:lpstr>
      <vt:lpstr> MODE CONSULTATION ET      TELECHARGEMENT</vt:lpstr>
      <vt:lpstr>Diapositive 7</vt:lpstr>
      <vt:lpstr>Diapositive 8</vt:lpstr>
      <vt:lpstr>Diapositive 9</vt:lpstr>
      <vt:lpstr>Diapositive 10</vt:lpstr>
      <vt:lpstr>Diapositive 11</vt:lpstr>
      <vt:lpstr>Diapositive 12</vt:lpstr>
      <vt:lpstr>Diapositive 13</vt:lpstr>
      <vt:lpstr>Diapositive 14</vt:lpstr>
      <vt:lpstr>Diapositive 15</vt:lpstr>
      <vt:lpstr>Diapositive 16</vt:lpstr>
      <vt:lpstr>Diapositive 17</vt:lpstr>
      <vt:lpstr>Diapositive 18</vt:lpstr>
      <vt:lpstr>Diapositive 19</vt:lpstr>
      <vt:lpstr>Diapositive 20</vt:lpstr>
      <vt:lpstr>Diapositive 21</vt:lpstr>
      <vt:lpstr>Diapositive 22</vt:lpstr>
      <vt:lpstr>Diapositive 23</vt:lpstr>
      <vt:lpstr>Diapositive 24</vt:lpstr>
      <vt:lpstr>Diapositive 25</vt:lpstr>
      <vt:lpstr>Diapositive 26</vt:lpstr>
      <vt:lpstr>Diapositive 27</vt:lpstr>
      <vt:lpstr>Diapositive 28</vt:lpstr>
      <vt:lpstr>Diapositive 29</vt:lpstr>
      <vt:lpstr>Diapositive 30</vt:lpstr>
      <vt:lpstr>Diapositive 31</vt:lpstr>
      <vt:lpstr>Diapositive 32</vt:lpstr>
      <vt:lpstr>Diapositive 33</vt:lpstr>
      <vt:lpstr>Diapositive 34</vt:lpstr>
      <vt:lpstr>Diapositive 35</vt:lpstr>
      <vt:lpstr>Diapositive 36</vt:lpstr>
      <vt:lpstr>Diapositive 37</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Diapositive 1</dc:title>
  <dc:creator>Stef</dc:creator>
  <cp:lastModifiedBy>Stef</cp:lastModifiedBy>
  <cp:revision>175</cp:revision>
  <dcterms:created xsi:type="dcterms:W3CDTF">2015-03-28T14:57:16Z</dcterms:created>
  <dcterms:modified xsi:type="dcterms:W3CDTF">2015-06-03T14:49:24Z</dcterms:modified>
</cp:coreProperties>
</file>