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1" d="100"/>
          <a:sy n="71" d="100"/>
        </p:scale>
        <p:origin x="70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28DCC-5244-4185-BCBA-0FE6965CFCAB}" type="datetimeFigureOut">
              <a:rPr lang="fr-FR" smtClean="0"/>
              <a:t>28/05/2015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1687C-667C-47A7-A926-FAEDAE82E4DE}" type="slidenum">
              <a:rPr lang="fr-FR" smtClean="0"/>
              <a:t>‹N°›</a:t>
            </a:fld>
            <a:endParaRPr lang="fr-FR"/>
          </a:p>
        </p:txBody>
      </p:sp>
    </p:spTree>
    <p:extLst>
      <p:ext uri="{BB962C8B-B14F-4D97-AF65-F5344CB8AC3E}">
        <p14:creationId xmlns:p14="http://schemas.microsoft.com/office/powerpoint/2010/main" val="108388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945F81D-CA20-45C3-BB70-7A273CBDE4A8}" type="slidenum">
              <a:rPr lang="fr-FR" smtClean="0"/>
              <a:t>22</a:t>
            </a:fld>
            <a:endParaRPr lang="fr-FR"/>
          </a:p>
        </p:txBody>
      </p:sp>
    </p:spTree>
    <p:extLst>
      <p:ext uri="{BB962C8B-B14F-4D97-AF65-F5344CB8AC3E}">
        <p14:creationId xmlns:p14="http://schemas.microsoft.com/office/powerpoint/2010/main" val="224290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Modifiez le style du titre</a:t>
            </a:r>
            <a:endParaRPr kumimoji="0" lang="en-US"/>
          </a:p>
        </p:txBody>
      </p:sp>
      <p:sp>
        <p:nvSpPr>
          <p:cNvPr id="28" name="Espace réservé de la date 27"/>
          <p:cNvSpPr>
            <a:spLocks noGrp="1"/>
          </p:cNvSpPr>
          <p:nvPr>
            <p:ph type="dt" sz="half" idx="10"/>
          </p:nvPr>
        </p:nvSpPr>
        <p:spPr/>
        <p:txBody>
          <a:bodyPr/>
          <a:lstStyle/>
          <a:p>
            <a:fld id="{8136A25D-8F84-4AFE-84CB-F360E9AA403A}" type="datetimeFigureOut">
              <a:rPr lang="fr-FR" smtClean="0"/>
              <a:t>28/05/2015</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F9A3C8C4-9467-4C5D-A368-A49572C5F22E}" type="slidenum">
              <a:rPr lang="fr-FR" smtClean="0"/>
              <a:t>‹N°›</a:t>
            </a:fld>
            <a:endParaRPr lang="fr-FR"/>
          </a:p>
        </p:txBody>
      </p:sp>
      <p:sp>
        <p:nvSpPr>
          <p:cNvPr id="9" name="Sous-titr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Tree>
    <p:extLst>
      <p:ext uri="{BB962C8B-B14F-4D97-AF65-F5344CB8AC3E}">
        <p14:creationId xmlns:p14="http://schemas.microsoft.com/office/powerpoint/2010/main" val="360578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136A25D-8F84-4AFE-84CB-F360E9AA403A}" type="datetimeFigureOut">
              <a:rPr lang="fr-FR" smtClean="0"/>
              <a:t>28/05/2015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A3C8C4-9467-4C5D-A368-A49572C5F22E}" type="slidenum">
              <a:rPr lang="fr-FR" smtClean="0"/>
              <a:t>‹N°›</a:t>
            </a:fld>
            <a:endParaRPr lang="fr-FR"/>
          </a:p>
        </p:txBody>
      </p:sp>
    </p:spTree>
    <p:extLst>
      <p:ext uri="{BB962C8B-B14F-4D97-AF65-F5344CB8AC3E}">
        <p14:creationId xmlns:p14="http://schemas.microsoft.com/office/powerpoint/2010/main" val="318908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136A25D-8F84-4AFE-84CB-F360E9AA403A}" type="datetimeFigureOut">
              <a:rPr lang="fr-FR" smtClean="0"/>
              <a:t>28/05/2015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A3C8C4-9467-4C5D-A368-A49572C5F22E}" type="slidenum">
              <a:rPr lang="fr-FR" smtClean="0"/>
              <a:t>‹N°›</a:t>
            </a:fld>
            <a:endParaRPr lang="fr-FR"/>
          </a:p>
        </p:txBody>
      </p:sp>
    </p:spTree>
    <p:extLst>
      <p:ext uri="{BB962C8B-B14F-4D97-AF65-F5344CB8AC3E}">
        <p14:creationId xmlns:p14="http://schemas.microsoft.com/office/powerpoint/2010/main" val="32108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136A25D-8F84-4AFE-84CB-F360E9AA403A}" type="datetimeFigureOut">
              <a:rPr lang="fr-FR" smtClean="0"/>
              <a:t>28/05/2015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A3C8C4-9467-4C5D-A368-A49572C5F22E}" type="slidenum">
              <a:rPr lang="fr-FR" smtClean="0"/>
              <a:t>‹N°›</a:t>
            </a:fld>
            <a:endParaRPr lang="fr-FR"/>
          </a:p>
        </p:txBody>
      </p:sp>
    </p:spTree>
    <p:extLst>
      <p:ext uri="{BB962C8B-B14F-4D97-AF65-F5344CB8AC3E}">
        <p14:creationId xmlns:p14="http://schemas.microsoft.com/office/powerpoint/2010/main" val="1729859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8136A25D-8F84-4AFE-84CB-F360E9AA403A}" type="datetimeFigureOut">
              <a:rPr lang="fr-FR" smtClean="0"/>
              <a:t>28/05/2015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10566400" y="6416676"/>
            <a:ext cx="1016000" cy="365125"/>
          </a:xfrm>
        </p:spPr>
        <p:txBody>
          <a:bodyPr/>
          <a:lstStyle/>
          <a:p>
            <a:fld id="{F9A3C8C4-9467-4C5D-A368-A49572C5F22E}" type="slidenum">
              <a:rPr lang="fr-FR" smtClean="0"/>
              <a:t>‹N°›</a:t>
            </a:fld>
            <a:endParaRPr lang="fr-FR"/>
          </a:p>
        </p:txBody>
      </p:sp>
    </p:spTree>
    <p:extLst>
      <p:ext uri="{BB962C8B-B14F-4D97-AF65-F5344CB8AC3E}">
        <p14:creationId xmlns:p14="http://schemas.microsoft.com/office/powerpoint/2010/main" val="37794449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136A25D-8F84-4AFE-84CB-F360E9AA403A}" type="datetimeFigureOut">
              <a:rPr lang="fr-FR" smtClean="0"/>
              <a:t>28/05/2015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A3C8C4-9467-4C5D-A368-A49572C5F22E}" type="slidenum">
              <a:rPr lang="fr-FR" smtClean="0"/>
              <a:t>‹N°›</a:t>
            </a:fld>
            <a:endParaRPr lang="fr-FR"/>
          </a:p>
        </p:txBody>
      </p:sp>
    </p:spTree>
    <p:extLst>
      <p:ext uri="{BB962C8B-B14F-4D97-AF65-F5344CB8AC3E}">
        <p14:creationId xmlns:p14="http://schemas.microsoft.com/office/powerpoint/2010/main" val="1840785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136A25D-8F84-4AFE-84CB-F360E9AA403A}" type="datetimeFigureOut">
              <a:rPr lang="fr-FR" smtClean="0"/>
              <a:t>28/05/2015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9A3C8C4-9467-4C5D-A368-A49572C5F22E}" type="slidenum">
              <a:rPr lang="fr-FR" smtClean="0"/>
              <a:t>‹N°›</a:t>
            </a:fld>
            <a:endParaRPr lang="fr-FR"/>
          </a:p>
        </p:txBody>
      </p:sp>
    </p:spTree>
    <p:extLst>
      <p:ext uri="{BB962C8B-B14F-4D97-AF65-F5344CB8AC3E}">
        <p14:creationId xmlns:p14="http://schemas.microsoft.com/office/powerpoint/2010/main" val="397180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8136A25D-8F84-4AFE-84CB-F360E9AA403A}" type="datetimeFigureOut">
              <a:rPr lang="fr-FR" smtClean="0"/>
              <a:t>28/05/2015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9A3C8C4-9467-4C5D-A368-A49572C5F22E}" type="slidenum">
              <a:rPr lang="fr-FR" smtClean="0"/>
              <a:t>‹N°›</a:t>
            </a:fld>
            <a:endParaRPr lang="fr-FR"/>
          </a:p>
        </p:txBody>
      </p:sp>
    </p:spTree>
    <p:extLst>
      <p:ext uri="{BB962C8B-B14F-4D97-AF65-F5344CB8AC3E}">
        <p14:creationId xmlns:p14="http://schemas.microsoft.com/office/powerpoint/2010/main" val="1317711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36A25D-8F84-4AFE-84CB-F360E9AA403A}" type="datetimeFigureOut">
              <a:rPr lang="fr-FR" smtClean="0"/>
              <a:t>28/05/2015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9A3C8C4-9467-4C5D-A368-A49572C5F22E}" type="slidenum">
              <a:rPr lang="fr-FR" smtClean="0"/>
              <a:t>‹N°›</a:t>
            </a:fld>
            <a:endParaRPr lang="fr-FR"/>
          </a:p>
        </p:txBody>
      </p:sp>
    </p:spTree>
    <p:extLst>
      <p:ext uri="{BB962C8B-B14F-4D97-AF65-F5344CB8AC3E}">
        <p14:creationId xmlns:p14="http://schemas.microsoft.com/office/powerpoint/2010/main" val="309945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136A25D-8F84-4AFE-84CB-F360E9AA403A}" type="datetimeFigureOut">
              <a:rPr lang="fr-FR" smtClean="0"/>
              <a:t>28/05/2015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A3C8C4-9467-4C5D-A368-A49572C5F22E}" type="slidenum">
              <a:rPr lang="fr-FR" smtClean="0"/>
              <a:t>‹N°›</a:t>
            </a:fld>
            <a:endParaRPr lang="fr-FR"/>
          </a:p>
        </p:txBody>
      </p:sp>
    </p:spTree>
    <p:extLst>
      <p:ext uri="{BB962C8B-B14F-4D97-AF65-F5344CB8AC3E}">
        <p14:creationId xmlns:p14="http://schemas.microsoft.com/office/powerpoint/2010/main" val="347498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8136A25D-8F84-4AFE-84CB-F360E9AA403A}" type="datetimeFigureOut">
              <a:rPr lang="fr-FR" smtClean="0"/>
              <a:t>28/05/2015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A3C8C4-9467-4C5D-A368-A49572C5F22E}" type="slidenum">
              <a:rPr lang="fr-FR" smtClean="0"/>
              <a:t>‹N°›</a:t>
            </a:fld>
            <a:endParaRPr lang="fr-FR"/>
          </a:p>
        </p:txBody>
      </p:sp>
    </p:spTree>
    <p:extLst>
      <p:ext uri="{BB962C8B-B14F-4D97-AF65-F5344CB8AC3E}">
        <p14:creationId xmlns:p14="http://schemas.microsoft.com/office/powerpoint/2010/main" val="962662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136A25D-8F84-4AFE-84CB-F360E9AA403A}" type="datetimeFigureOut">
              <a:rPr lang="fr-FR" smtClean="0"/>
              <a:t>28/05/2015</a:t>
            </a:fld>
            <a:endParaRPr lang="fr-FR"/>
          </a:p>
        </p:txBody>
      </p:sp>
      <p:sp>
        <p:nvSpPr>
          <p:cNvPr id="3" name="Espace réservé du pied de page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9A3C8C4-9467-4C5D-A368-A49572C5F22E}" type="slidenum">
              <a:rPr lang="fr-FR" smtClean="0"/>
              <a:t>‹N°›</a:t>
            </a:fld>
            <a:endParaRPr lang="fr-FR"/>
          </a:p>
        </p:txBody>
      </p:sp>
    </p:spTree>
    <p:extLst>
      <p:ext uri="{BB962C8B-B14F-4D97-AF65-F5344CB8AC3E}">
        <p14:creationId xmlns:p14="http://schemas.microsoft.com/office/powerpoint/2010/main" val="16406392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81200" y="548680"/>
            <a:ext cx="8229600" cy="995536"/>
          </a:xfrm>
        </p:spPr>
        <p:txBody>
          <a:bodyPr/>
          <a:lstStyle/>
          <a:p>
            <a:r>
              <a:rPr lang="fr-FR" dirty="0" err="1" smtClean="0"/>
              <a:t>GARbellotto</a:t>
            </a:r>
            <a:endParaRPr lang="fr-FR" dirty="0"/>
          </a:p>
        </p:txBody>
      </p:sp>
      <p:sp>
        <p:nvSpPr>
          <p:cNvPr id="3" name="Sous-titre 2"/>
          <p:cNvSpPr>
            <a:spLocks noGrp="1"/>
          </p:cNvSpPr>
          <p:nvPr>
            <p:ph type="subTitle" idx="1"/>
          </p:nvPr>
        </p:nvSpPr>
        <p:spPr/>
        <p:txBody>
          <a:bodyPr/>
          <a:lstStyle/>
          <a:p>
            <a:endParaRPr lang="fr-FR" dirty="0"/>
          </a:p>
        </p:txBody>
      </p:sp>
      <p:pic>
        <p:nvPicPr>
          <p:cNvPr id="4" name="Image 3" descr="famille garbellotto.jpg"/>
          <p:cNvPicPr>
            <a:picLocks noChangeAspect="1"/>
          </p:cNvPicPr>
          <p:nvPr/>
        </p:nvPicPr>
        <p:blipFill>
          <a:blip r:embed="rId2" cstate="print"/>
          <a:stretch>
            <a:fillRect/>
          </a:stretch>
        </p:blipFill>
        <p:spPr>
          <a:xfrm>
            <a:off x="659577" y="2336543"/>
            <a:ext cx="10872845" cy="3742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43934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stomShape 1"/>
          <p:cNvSpPr/>
          <p:nvPr/>
        </p:nvSpPr>
        <p:spPr>
          <a:xfrm>
            <a:off x="2098920" y="476640"/>
            <a:ext cx="856836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dirty="0">
                <a:latin typeface="Calibri"/>
                <a:ea typeface="DejaVu Sans"/>
              </a:rPr>
              <a:t>- Fermentation Alcoolique</a:t>
            </a:r>
            <a:endParaRPr dirty="0"/>
          </a:p>
          <a:p>
            <a:pPr algn="ctr">
              <a:lnSpc>
                <a:spcPct val="100000"/>
              </a:lnSpc>
            </a:pPr>
            <a:r>
              <a:rPr lang="fr-FR" sz="2800" dirty="0">
                <a:latin typeface="Calibri"/>
                <a:ea typeface="DejaVu Sans"/>
              </a:rPr>
              <a:t>- Durée</a:t>
            </a:r>
            <a:r>
              <a:rPr lang="fr-FR" dirty="0">
                <a:latin typeface="Calibri"/>
                <a:ea typeface="DejaVu Sans"/>
              </a:rPr>
              <a:t> </a:t>
            </a:r>
            <a:endParaRPr dirty="0"/>
          </a:p>
          <a:p>
            <a:pPr>
              <a:lnSpc>
                <a:spcPct val="100000"/>
              </a:lnSpc>
            </a:pPr>
            <a:endParaRPr dirty="0"/>
          </a:p>
        </p:txBody>
      </p:sp>
      <p:pic>
        <p:nvPicPr>
          <p:cNvPr id="46" name="Image 2"/>
          <p:cNvPicPr/>
          <p:nvPr/>
        </p:nvPicPr>
        <p:blipFill>
          <a:blip r:embed="rId2"/>
          <a:stretch/>
        </p:blipFill>
        <p:spPr>
          <a:xfrm>
            <a:off x="954740" y="1663920"/>
            <a:ext cx="6468035" cy="4656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7" name="Image 3"/>
          <p:cNvPicPr/>
          <p:nvPr/>
        </p:nvPicPr>
        <p:blipFill>
          <a:blip r:embed="rId3"/>
          <a:stretch/>
        </p:blipFill>
        <p:spPr>
          <a:xfrm>
            <a:off x="8436878" y="1223682"/>
            <a:ext cx="2872098" cy="44295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572189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631504" y="2564905"/>
            <a:ext cx="8676456" cy="1728191"/>
          </a:xfrm>
        </p:spPr>
        <p:txBody>
          <a:bodyPr>
            <a:noAutofit/>
          </a:bodyPr>
          <a:lstStyle/>
          <a:p>
            <a:r>
              <a:rPr lang="fr-FR" dirty="0" smtClean="0"/>
              <a:t>Venise </a:t>
            </a:r>
            <a:br>
              <a:rPr lang="fr-FR" dirty="0" smtClean="0"/>
            </a:br>
            <a:r>
              <a:rPr lang="fr-FR" dirty="0" smtClean="0"/>
              <a:t>ses monuments </a:t>
            </a:r>
            <a:br>
              <a:rPr lang="fr-FR" dirty="0" smtClean="0"/>
            </a:br>
            <a:r>
              <a:rPr lang="fr-FR" dirty="0" smtClean="0"/>
              <a:t>mythiques</a:t>
            </a:r>
            <a:endParaRPr lang="fr-FR" dirty="0"/>
          </a:p>
        </p:txBody>
      </p:sp>
    </p:spTree>
    <p:extLst>
      <p:ext uri="{BB962C8B-B14F-4D97-AF65-F5344CB8AC3E}">
        <p14:creationId xmlns:p14="http://schemas.microsoft.com/office/powerpoint/2010/main" val="705707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4800" dirty="0"/>
              <a:t>La Basilique St Marc</a:t>
            </a:r>
            <a:endParaRPr lang="fr-FR" sz="4800" dirty="0"/>
          </a:p>
        </p:txBody>
      </p:sp>
      <p:pic>
        <p:nvPicPr>
          <p:cNvPr id="1026" name="Picture 2" descr="http://www.google.fr/url?source=imglanding&amp;ct=img&amp;q=http://www.vazyvite.com/photo_div/2004/venise/basilic/0027.jpg&amp;sa=X&amp;ei=_npnVbSaCYHbUci1gJgH&amp;ved=0CAkQ8wc&amp;usg=AFQjCNFZA8I74CjKwe6ZXBKMN_7dT4jRKQ"/>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6218" y="1588460"/>
            <a:ext cx="7194364" cy="481123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Basilique St Marc&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588" y="1427208"/>
            <a:ext cx="3127030" cy="2342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www.google.fr/url?source=imglanding&amp;ct=img&amp;q=http://www.lapanse.com/venise/photos/venise_vos_photos/1003_old_cp_interieur_basilique_saint_marc.jpg&amp;sa=X&amp;ei=24lnVcLGB8uBUfT7gNgN&amp;ved=0CAkQ8wc4Cg&amp;usg=AFQjCNFTEat3vpKk0do-pEAssYQ2vh-Mk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588" y="4195482"/>
            <a:ext cx="3172299" cy="23128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286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a:t>Le Pont du Rialto </a:t>
            </a:r>
            <a:endParaRPr lang="fr-FR" sz="4800" dirty="0"/>
          </a:p>
        </p:txBody>
      </p:sp>
      <p:pic>
        <p:nvPicPr>
          <p:cNvPr id="2050" name="Picture 2" descr="http://www.google.fr/url?source=imglanding&amp;ct=img&amp;q=http://img.e-marketing.fr/Img/BREVE/2013/9/183290/Diesel-finance-restauration-Pont-Rialto-F.jpg&amp;sa=X&amp;ei=R3tnVZDjHIX2UvaVgPgK&amp;ved=0CAkQ8wc&amp;usg=AFQjCNGSCfuhb96WP2JNB-PLjqmVdh1S_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990164"/>
            <a:ext cx="6239184" cy="31195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3074" name="Picture 2" descr="http://www.google.fr/url?source=imglanding&amp;ct=img&amp;q=http://www.venise-tourisme.com/pont-rialto-3.jpg&amp;sa=X&amp;ei=HopnVfbHFIbnUoWKgpgK&amp;ved=0CAkQ8wc&amp;usg=AFQjCNFkmQsbH4OFeWkHqQJX0DR03cFy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806" y="3361980"/>
            <a:ext cx="5641615" cy="32804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343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47528" y="620688"/>
            <a:ext cx="8229600" cy="779512"/>
          </a:xfrm>
        </p:spPr>
        <p:txBody>
          <a:bodyPr/>
          <a:lstStyle/>
          <a:p>
            <a:r>
              <a:rPr lang="fr-FR" cap="none" dirty="0" smtClean="0"/>
              <a:t>Le Grand Canal</a:t>
            </a:r>
            <a:endParaRPr lang="fr-FR" cap="none" dirty="0"/>
          </a:p>
        </p:txBody>
      </p:sp>
      <p:pic>
        <p:nvPicPr>
          <p:cNvPr id="3076" name="Picture 4" descr="Grand Canal et palais de Ven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93" y="1616059"/>
            <a:ext cx="6651576" cy="49812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6" name="Picture 2" descr="http://t1.gstatic.com/images?q=tbn:ANd9GcS4KOAs0RtdD8ZL2kogVZo5ZbcFB5DjjZvpZPD7mOgNKCc0MqPYAXWft7mNY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679" y="1864632"/>
            <a:ext cx="4734673" cy="354643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661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5889" y="683151"/>
            <a:ext cx="8229600" cy="995536"/>
          </a:xfrm>
        </p:spPr>
        <p:txBody>
          <a:bodyPr/>
          <a:lstStyle/>
          <a:p>
            <a:r>
              <a:rPr lang="fr-FR" cap="none" dirty="0" smtClean="0"/>
              <a:t>Le Campanile</a:t>
            </a:r>
            <a:endParaRPr lang="fr-FR" cap="none" dirty="0"/>
          </a:p>
        </p:txBody>
      </p:sp>
      <p:pic>
        <p:nvPicPr>
          <p:cNvPr id="4098" name="Picture 2" descr="http://www.google.fr/url?source=imglanding&amp;ct=img&amp;q=http://www.dinosoria.com/tragedie/campanile-3.jpg&amp;sa=X&amp;ei=RH1nVbG5HYLnUqbJguAI&amp;ved=0CAkQ8wc&amp;usg=AFQjCNH2LlOFH_cPSStF2jy8FS5ULEkWF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22" y="2210178"/>
            <a:ext cx="5795684" cy="38637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descr="http://www.google.fr/url?source=imglanding&amp;ct=img&amp;q=http://vivre.venisejetaime.com/fr/files/2013/04/16.jpg&amp;sa=X&amp;ei=fIpnVeL7FoLeUaXVgegJ&amp;ved=0CAkQ8wc4GA&amp;usg=AFQjCNHzO8lwNmgjoXD0sckX9CkYR4_vZ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258" y="414210"/>
            <a:ext cx="4552950" cy="619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069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46030" y="332656"/>
            <a:ext cx="8229600" cy="892696"/>
          </a:xfrm>
        </p:spPr>
        <p:txBody>
          <a:bodyPr/>
          <a:lstStyle/>
          <a:p>
            <a:r>
              <a:rPr lang="fr-FR" cap="none" dirty="0" smtClean="0"/>
              <a:t>Le Palais des Doges</a:t>
            </a:r>
            <a:endParaRPr lang="fr-FR" cap="none" dirty="0"/>
          </a:p>
        </p:txBody>
      </p:sp>
      <p:pic>
        <p:nvPicPr>
          <p:cNvPr id="5122" name="Picture 2" descr="http://www.google.fr/url?source=imglanding&amp;ct=img&amp;q=http://upload.wikimedia.org/wikipedia/commons/9/90/Venise_-_Palais_des_Doges_vu_du_Giudecca.jpg&amp;sa=X&amp;ei=235nVdb2GYWmU8zYgNAM&amp;ved=0CAkQ8wc&amp;usg=AFQjCNFJw2t9NQfhMfhM4Xphho7CoqoYa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25" y="1597133"/>
            <a:ext cx="7526614" cy="5005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descr="http://t3.gstatic.com/images?q=tbn:ANd9GcQn06Y3h9ZHGT9hd1RCszPYPBKhJtciy1pH8m9PlSWrzt72slGQQyibqXPU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142" y="1579882"/>
            <a:ext cx="2466975" cy="18478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6" name="Picture 6" descr="http://www.google.fr/url?source=imglanding&amp;ct=img&amp;q=http://www.az-venise.com/IMG/jpg/architecture-palais-des-doges-venise-2.jpg&amp;sa=X&amp;ei=A4tnVfqQH4LWU_fmgKgI&amp;ved=0CAkQ8wc&amp;usg=AFQjCNEJrKdifWdsI6cIyb6RK5GMICxU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8755" y="3782264"/>
            <a:ext cx="3333750" cy="2581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66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19536" y="260649"/>
            <a:ext cx="8229600" cy="804639"/>
          </a:xfrm>
        </p:spPr>
        <p:txBody>
          <a:bodyPr/>
          <a:lstStyle/>
          <a:p>
            <a:r>
              <a:rPr lang="fr-FR" cap="none" dirty="0" smtClean="0"/>
              <a:t>Le Pont des Soupirs</a:t>
            </a:r>
            <a:endParaRPr lang="fr-FR" cap="none" dirty="0"/>
          </a:p>
        </p:txBody>
      </p:sp>
      <p:pic>
        <p:nvPicPr>
          <p:cNvPr id="6146" name="Picture 2" descr="http://www.google.fr/url?source=imglanding&amp;ct=img&amp;q=https://apiedsjoints.files.wordpress.com/2013/02/1049_le-cc3a9lc3a8bre-pont-des-soupirs-c3a0-sa-gauche-le-tribunal-c3a0-sa-droite-la-prison-venise-24-08.jpg&amp;sa=X&amp;ei=cn9nVYadDoH6UtKIgaAP&amp;ved=0CAkQ8wc&amp;usg=AFQjCNGlW0I4Wsw3ayhQQeHptIZWTl1FY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69" y="1842247"/>
            <a:ext cx="7115894" cy="40026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descr="http://upload.wikimedia.org/wikipedia/commons/thumb/9/99/Venise_-_Pont_des_Soupirs.jpg/1024px-Venise_-_Pont_des_Soupi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892" y="3082348"/>
            <a:ext cx="4701908" cy="3136137"/>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642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37671" y="309282"/>
            <a:ext cx="7246315" cy="1475656"/>
          </a:xfrm>
        </p:spPr>
        <p:txBody>
          <a:bodyPr/>
          <a:lstStyle/>
          <a:p>
            <a:r>
              <a:rPr lang="fr-FR" cap="none" dirty="0" smtClean="0"/>
              <a:t>Eglise Santa Maria </a:t>
            </a:r>
            <a:r>
              <a:rPr lang="fr-FR" cap="none" dirty="0"/>
              <a:t>D</a:t>
            </a:r>
            <a:r>
              <a:rPr lang="fr-FR" cap="none" dirty="0" smtClean="0"/>
              <a:t>ella </a:t>
            </a:r>
            <a:r>
              <a:rPr lang="fr-FR" cap="none" dirty="0" err="1"/>
              <a:t>S</a:t>
            </a:r>
            <a:r>
              <a:rPr lang="fr-FR" cap="none" dirty="0" err="1" smtClean="0"/>
              <a:t>alute</a:t>
            </a:r>
            <a:endParaRPr lang="fr-FR" cap="none" dirty="0"/>
          </a:p>
        </p:txBody>
      </p:sp>
      <p:pic>
        <p:nvPicPr>
          <p:cNvPr id="7170" name="Picture 2" descr="http://www.google.fr/url?source=imglanding&amp;ct=img&amp;q=http://www.vos-photos.eu/photo_23185_9.jpg&amp;sa=X&amp;ei=2X9nVaCJF8jjU-emgbAO&amp;ved=0CAkQ8wc&amp;usg=AFQjCNE1wb_lDpSXBAh_IdI1LnJ5SNfDG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1" y="3094904"/>
            <a:ext cx="3256292" cy="24422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Picture 2" descr="http://www.google.fr/url?source=imglanding&amp;ct=img&amp;q=http://upload.wikimedia.org/wikipedia/commons/0/06/20110724_Venice_Santa_Maria_della_Salute_5159.jpg&amp;sa=X&amp;ei=zotnVaKvCcW1UZrngIAM&amp;ved=0CAkQ8wc&amp;usg=AFQjCNFDYZxR1hwj5u4IPGRmEpBhOL-US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8" y="1945594"/>
            <a:ext cx="7093873" cy="47106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915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1026" name="Picture 2" descr="C:\Users\ajuchors\Downloads\11351189_10205137653374323_3914131440020441124_n.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3096302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47528" y="332656"/>
            <a:ext cx="8064896" cy="5509200"/>
          </a:xfrm>
          <a:prstGeom prst="rect">
            <a:avLst/>
          </a:prstGeom>
          <a:noFill/>
        </p:spPr>
        <p:txBody>
          <a:bodyPr wrap="square" rtlCol="0">
            <a:spAutoFit/>
          </a:bodyPr>
          <a:lstStyle/>
          <a:p>
            <a:pPr algn="ctr">
              <a:buClr>
                <a:schemeClr val="tx1"/>
              </a:buClr>
            </a:pPr>
            <a:endParaRPr lang="fr-FR" sz="4800" b="1" i="1" dirty="0">
              <a:solidFill>
                <a:srgbClr val="00B050"/>
              </a:solidFill>
            </a:endParaRPr>
          </a:p>
          <a:p>
            <a:pPr algn="ctr">
              <a:buClr>
                <a:schemeClr val="tx1"/>
              </a:buClr>
            </a:pPr>
            <a:r>
              <a:rPr lang="fr-FR" sz="4800" dirty="0">
                <a:solidFill>
                  <a:srgbClr val="00B050"/>
                </a:solidFill>
              </a:rPr>
              <a:t> </a:t>
            </a:r>
            <a:endParaRPr lang="fr-FR" sz="3200" dirty="0"/>
          </a:p>
          <a:p>
            <a:pPr marL="342900" indent="-342900" algn="ctr">
              <a:lnSpc>
                <a:spcPct val="200000"/>
              </a:lnSpc>
              <a:buClr>
                <a:schemeClr val="tx1"/>
              </a:buClr>
              <a:buFont typeface="+mj-lt"/>
              <a:buAutoNum type="arabicPeriod"/>
            </a:pPr>
            <a:r>
              <a:rPr lang="fr-FR" sz="3200" dirty="0"/>
              <a:t> L’histoire</a:t>
            </a:r>
          </a:p>
          <a:p>
            <a:pPr marL="342900" indent="-342900" algn="ctr">
              <a:lnSpc>
                <a:spcPct val="200000"/>
              </a:lnSpc>
              <a:buClr>
                <a:schemeClr val="tx1"/>
              </a:buClr>
              <a:buFont typeface="+mj-lt"/>
              <a:buAutoNum type="arabicPeriod"/>
            </a:pPr>
            <a:r>
              <a:rPr lang="fr-FR" sz="3200" dirty="0"/>
              <a:t> La production </a:t>
            </a:r>
          </a:p>
          <a:p>
            <a:pPr marL="342900" indent="-342900" algn="ctr">
              <a:lnSpc>
                <a:spcPct val="200000"/>
              </a:lnSpc>
              <a:buClr>
                <a:schemeClr val="tx1"/>
              </a:buClr>
              <a:buFont typeface="+mj-lt"/>
              <a:buAutoNum type="arabicPeriod"/>
            </a:pPr>
            <a:r>
              <a:rPr lang="fr-FR" sz="3200" dirty="0"/>
              <a:t> Les effectifs</a:t>
            </a:r>
          </a:p>
          <a:p>
            <a:pPr marL="342900" indent="-342900" algn="ctr">
              <a:lnSpc>
                <a:spcPct val="200000"/>
              </a:lnSpc>
              <a:buClr>
                <a:schemeClr val="tx1"/>
              </a:buClr>
              <a:buFont typeface="+mj-lt"/>
              <a:buAutoNum type="arabicPeriod"/>
            </a:pPr>
            <a:r>
              <a:rPr lang="fr-FR" sz="3200" dirty="0"/>
              <a:t>Conclusion</a:t>
            </a:r>
          </a:p>
        </p:txBody>
      </p:sp>
      <p:sp>
        <p:nvSpPr>
          <p:cNvPr id="3" name="Titre 1"/>
          <p:cNvSpPr txBox="1">
            <a:spLocks/>
          </p:cNvSpPr>
          <p:nvPr/>
        </p:nvSpPr>
        <p:spPr>
          <a:xfrm>
            <a:off x="1847528" y="548680"/>
            <a:ext cx="8229600" cy="995536"/>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fr-FR" dirty="0"/>
              <a:t>Sommaire</a:t>
            </a:r>
            <a:endParaRPr lang="fr-FR" dirty="0"/>
          </a:p>
        </p:txBody>
      </p:sp>
    </p:spTree>
    <p:extLst>
      <p:ext uri="{BB962C8B-B14F-4D97-AF65-F5344CB8AC3E}">
        <p14:creationId xmlns:p14="http://schemas.microsoft.com/office/powerpoint/2010/main" val="152355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0" y="620688"/>
            <a:ext cx="6912768" cy="6048672"/>
          </a:xfrm>
        </p:spPr>
        <p:txBody>
          <a:bodyPr>
            <a:normAutofit lnSpcReduction="10000"/>
          </a:bodyPr>
          <a:lstStyle/>
          <a:p>
            <a:pPr>
              <a:buNone/>
            </a:pPr>
            <a:endParaRPr lang="fr-FR" dirty="0" smtClean="0"/>
          </a:p>
          <a:p>
            <a:r>
              <a:rPr lang="fr-FR" dirty="0" smtClean="0">
                <a:solidFill>
                  <a:schemeClr val="tx1">
                    <a:lumMod val="95000"/>
                    <a:lumOff val="5000"/>
                  </a:schemeClr>
                </a:solidFill>
                <a:latin typeface="Times New Roman" pitchFamily="18" charset="0"/>
                <a:cs typeface="Times New Roman" pitchFamily="18" charset="0"/>
              </a:rPr>
              <a:t>Création 1986 à 10 km de l’</a:t>
            </a:r>
            <a:r>
              <a:rPr lang="fr-FR" dirty="0">
                <a:solidFill>
                  <a:schemeClr val="tx1">
                    <a:lumMod val="95000"/>
                    <a:lumOff val="5000"/>
                  </a:schemeClr>
                </a:solidFill>
                <a:latin typeface="Times New Roman" pitchFamily="18" charset="0"/>
                <a:cs typeface="Times New Roman" pitchFamily="18" charset="0"/>
              </a:rPr>
              <a:t>é</a:t>
            </a:r>
            <a:r>
              <a:rPr lang="fr-FR" dirty="0" smtClean="0">
                <a:solidFill>
                  <a:schemeClr val="tx1">
                    <a:lumMod val="95000"/>
                    <a:lumOff val="5000"/>
                  </a:schemeClr>
                </a:solidFill>
                <a:latin typeface="Times New Roman" pitchFamily="18" charset="0"/>
                <a:cs typeface="Times New Roman" pitchFamily="18" charset="0"/>
              </a:rPr>
              <a:t>cole d’œnologie de </a:t>
            </a:r>
            <a:r>
              <a:rPr lang="fr-FR" dirty="0" err="1" smtClean="0">
                <a:solidFill>
                  <a:schemeClr val="tx1">
                    <a:lumMod val="95000"/>
                    <a:lumOff val="5000"/>
                  </a:schemeClr>
                </a:solidFill>
                <a:latin typeface="Times New Roman" pitchFamily="18" charset="0"/>
                <a:cs typeface="Times New Roman" pitchFamily="18" charset="0"/>
              </a:rPr>
              <a:t>Conegliano</a:t>
            </a:r>
            <a:r>
              <a:rPr lang="fr-FR" dirty="0" smtClean="0">
                <a:solidFill>
                  <a:schemeClr val="tx1">
                    <a:lumMod val="95000"/>
                    <a:lumOff val="5000"/>
                  </a:schemeClr>
                </a:solidFill>
                <a:latin typeface="Times New Roman" pitchFamily="18" charset="0"/>
                <a:cs typeface="Times New Roman" pitchFamily="18" charset="0"/>
              </a:rPr>
              <a:t> </a:t>
            </a:r>
          </a:p>
          <a:p>
            <a:endParaRPr lang="fr-FR" dirty="0" smtClean="0">
              <a:solidFill>
                <a:schemeClr val="tx1">
                  <a:lumMod val="95000"/>
                  <a:lumOff val="5000"/>
                </a:schemeClr>
              </a:solidFill>
              <a:latin typeface="Times New Roman" pitchFamily="18" charset="0"/>
              <a:cs typeface="Times New Roman" pitchFamily="18" charset="0"/>
            </a:endParaRPr>
          </a:p>
          <a:p>
            <a:r>
              <a:rPr lang="fr-FR" dirty="0" smtClean="0">
                <a:solidFill>
                  <a:schemeClr val="tx1">
                    <a:lumMod val="95000"/>
                    <a:lumOff val="5000"/>
                  </a:schemeClr>
                </a:solidFill>
                <a:latin typeface="Times New Roman" pitchFamily="18" charset="0"/>
                <a:cs typeface="Times New Roman" pitchFamily="18" charset="0"/>
              </a:rPr>
              <a:t>Localisé dans le Piave où est cultivé depuis plus de 500 ans le Raboso</a:t>
            </a:r>
          </a:p>
          <a:p>
            <a:pPr>
              <a:buNone/>
            </a:pPr>
            <a:r>
              <a:rPr lang="fr-FR" dirty="0" smtClean="0">
                <a:solidFill>
                  <a:schemeClr val="tx1">
                    <a:lumMod val="95000"/>
                    <a:lumOff val="5000"/>
                  </a:schemeClr>
                </a:solidFill>
                <a:latin typeface="Times New Roman" pitchFamily="18" charset="0"/>
                <a:cs typeface="Times New Roman" pitchFamily="18" charset="0"/>
              </a:rPr>
              <a:t> </a:t>
            </a:r>
          </a:p>
          <a:p>
            <a:r>
              <a:rPr lang="fr-FR" dirty="0" smtClean="0">
                <a:solidFill>
                  <a:schemeClr val="tx1">
                    <a:lumMod val="95000"/>
                    <a:lumOff val="5000"/>
                  </a:schemeClr>
                </a:solidFill>
                <a:latin typeface="Times New Roman" pitchFamily="18" charset="0"/>
                <a:cs typeface="Times New Roman" pitchFamily="18" charset="0"/>
              </a:rPr>
              <a:t>En appellation DOCG et                                    appelé Piave en son                                          honneur</a:t>
            </a:r>
          </a:p>
          <a:p>
            <a:endParaRPr lang="fr-FR" dirty="0" smtClean="0">
              <a:solidFill>
                <a:srgbClr val="C00000"/>
              </a:solidFill>
            </a:endParaRPr>
          </a:p>
          <a:p>
            <a:pPr>
              <a:buNone/>
            </a:pPr>
            <a:r>
              <a:rPr lang="fr-FR" dirty="0" smtClean="0">
                <a:solidFill>
                  <a:srgbClr val="C00000"/>
                </a:solidFill>
              </a:rPr>
              <a:t> </a:t>
            </a:r>
          </a:p>
          <a:p>
            <a:pPr>
              <a:buNone/>
            </a:pPr>
            <a:r>
              <a:rPr lang="fr-FR" dirty="0" smtClean="0">
                <a:solidFill>
                  <a:srgbClr val="C00000"/>
                </a:solidFill>
              </a:rPr>
              <a:t> </a:t>
            </a:r>
            <a:endParaRPr lang="fr-FR" dirty="0">
              <a:solidFill>
                <a:srgbClr val="C00000"/>
              </a:solidFill>
            </a:endParaRPr>
          </a:p>
        </p:txBody>
      </p:sp>
      <p:pic>
        <p:nvPicPr>
          <p:cNvPr id="3074" name="Picture 2" descr="C:\Users\ajuchors\Downloads\11270262_10205137653414324_2263596798385780852_o.jpg"/>
          <p:cNvPicPr>
            <a:picLocks noChangeAspect="1" noChangeArrowheads="1"/>
          </p:cNvPicPr>
          <p:nvPr/>
        </p:nvPicPr>
        <p:blipFill>
          <a:blip r:embed="rId2" cstate="print"/>
          <a:srcRect/>
          <a:stretch>
            <a:fillRect/>
          </a:stretch>
        </p:blipFill>
        <p:spPr bwMode="auto">
          <a:xfrm>
            <a:off x="6028280" y="2716306"/>
            <a:ext cx="5657215" cy="39530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086359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2060848"/>
            <a:ext cx="8229600" cy="4263752"/>
          </a:xfrm>
        </p:spPr>
        <p:txBody>
          <a:bodyPr>
            <a:normAutofit lnSpcReduction="10000"/>
          </a:bodyPr>
          <a:lstStyle/>
          <a:p>
            <a:pPr algn="ctr">
              <a:buNone/>
            </a:pPr>
            <a:r>
              <a:rPr lang="fr-FR" dirty="0" smtClean="0">
                <a:latin typeface="Times New Roman" pitchFamily="18" charset="0"/>
                <a:cs typeface="Times New Roman" pitchFamily="18" charset="0"/>
              </a:rPr>
              <a:t>Superficie : 125 hectares </a:t>
            </a:r>
          </a:p>
          <a:p>
            <a:pPr algn="ctr">
              <a:buNone/>
            </a:pPr>
            <a:r>
              <a:rPr lang="fr-FR" dirty="0" smtClean="0">
                <a:latin typeface="Times New Roman" pitchFamily="18" charset="0"/>
                <a:cs typeface="Times New Roman" pitchFamily="18" charset="0"/>
              </a:rPr>
              <a:t>Cépages : Sauvignon, Raboso, </a:t>
            </a:r>
            <a:r>
              <a:rPr lang="fr-FR" dirty="0" err="1" smtClean="0">
                <a:latin typeface="Times New Roman" pitchFamily="18" charset="0"/>
                <a:cs typeface="Times New Roman" pitchFamily="18" charset="0"/>
              </a:rPr>
              <a:t>Carménère</a:t>
            </a:r>
            <a:r>
              <a:rPr lang="fr-FR" dirty="0" smtClean="0">
                <a:latin typeface="Times New Roman" pitchFamily="18" charset="0"/>
                <a:cs typeface="Times New Roman" pitchFamily="18" charset="0"/>
              </a:rPr>
              <a:t>, Merlot</a:t>
            </a:r>
          </a:p>
          <a:p>
            <a:pPr algn="ctr">
              <a:buNone/>
            </a:pPr>
            <a:r>
              <a:rPr lang="fr-FR" dirty="0" smtClean="0">
                <a:latin typeface="Times New Roman" pitchFamily="18" charset="0"/>
                <a:cs typeface="Times New Roman" pitchFamily="18" charset="0"/>
              </a:rPr>
              <a:t>Taille : Guyot, Cordon</a:t>
            </a:r>
          </a:p>
          <a:p>
            <a:pPr algn="ctr">
              <a:buNone/>
            </a:pPr>
            <a:r>
              <a:rPr lang="fr-FR" dirty="0" smtClean="0">
                <a:latin typeface="Times New Roman" pitchFamily="18" charset="0"/>
                <a:cs typeface="Times New Roman" pitchFamily="18" charset="0"/>
              </a:rPr>
              <a:t>Distance entre les ceps variable sur la longueur « rayon de soleil » (vigne </a:t>
            </a:r>
            <a:r>
              <a:rPr lang="fr-FR" dirty="0" err="1" smtClean="0">
                <a:latin typeface="Times New Roman" pitchFamily="18" charset="0"/>
                <a:cs typeface="Times New Roman" pitchFamily="18" charset="0"/>
              </a:rPr>
              <a:t>expétimentale</a:t>
            </a:r>
            <a:r>
              <a:rPr lang="fr-FR" dirty="0" smtClean="0">
                <a:latin typeface="Times New Roman" pitchFamily="18" charset="0"/>
                <a:cs typeface="Times New Roman" pitchFamily="18" charset="0"/>
              </a:rPr>
              <a:t>)</a:t>
            </a:r>
          </a:p>
          <a:p>
            <a:pPr algn="ctr">
              <a:buNone/>
            </a:pPr>
            <a:r>
              <a:rPr lang="fr-FR" dirty="0" smtClean="0">
                <a:latin typeface="Times New Roman" pitchFamily="18" charset="0"/>
                <a:cs typeface="Times New Roman" pitchFamily="18" charset="0"/>
              </a:rPr>
              <a:t>Entre 2000 et 5000 ceps/ha</a:t>
            </a:r>
          </a:p>
          <a:p>
            <a:pPr algn="ctr">
              <a:buNone/>
            </a:pPr>
            <a:r>
              <a:rPr lang="fr-FR" dirty="0" smtClean="0">
                <a:latin typeface="Times New Roman" pitchFamily="18" charset="0"/>
                <a:cs typeface="Times New Roman" pitchFamily="18" charset="0"/>
              </a:rPr>
              <a:t>Une partie des raisins sont séchés 30 jours par aération puis naturellement pour le vin de paille </a:t>
            </a:r>
          </a:p>
          <a:p>
            <a:pPr algn="ctr">
              <a:buNone/>
            </a:pPr>
            <a:r>
              <a:rPr lang="fr-FR" dirty="0" smtClean="0">
                <a:latin typeface="Times New Roman" pitchFamily="18" charset="0"/>
                <a:cs typeface="Times New Roman" pitchFamily="18" charset="0"/>
              </a:rPr>
              <a:t>Vendange manuelle de septembre à novembre</a:t>
            </a:r>
          </a:p>
          <a:p>
            <a:pPr algn="ctr">
              <a:buNone/>
            </a:pPr>
            <a:endParaRPr lang="fr-FR" dirty="0" smtClean="0">
              <a:latin typeface="Times New Roman" pitchFamily="18" charset="0"/>
              <a:cs typeface="Times New Roman" pitchFamily="18" charset="0"/>
            </a:endParaRPr>
          </a:p>
          <a:p>
            <a:pPr>
              <a:buNone/>
            </a:pPr>
            <a:endParaRPr lang="fr-FR" dirty="0">
              <a:latin typeface="Times New Roman" pitchFamily="18" charset="0"/>
              <a:cs typeface="Times New Roman" pitchFamily="18" charset="0"/>
            </a:endParaRPr>
          </a:p>
        </p:txBody>
      </p:sp>
      <p:sp>
        <p:nvSpPr>
          <p:cNvPr id="4" name="Titre 3"/>
          <p:cNvSpPr>
            <a:spLocks noGrp="1"/>
          </p:cNvSpPr>
          <p:nvPr>
            <p:ph type="title"/>
          </p:nvPr>
        </p:nvSpPr>
        <p:spPr>
          <a:xfrm>
            <a:off x="1978347" y="260648"/>
            <a:ext cx="8229600" cy="1143000"/>
          </a:xfrm>
        </p:spPr>
        <p:txBody>
          <a:bodyPr/>
          <a:lstStyle/>
          <a:p>
            <a:r>
              <a:rPr lang="fr-FR" dirty="0" smtClean="0"/>
              <a:t>Viticulture</a:t>
            </a:r>
            <a:endParaRPr lang="fr-FR" dirty="0"/>
          </a:p>
        </p:txBody>
      </p:sp>
    </p:spTree>
    <p:extLst>
      <p:ext uri="{BB962C8B-B14F-4D97-AF65-F5344CB8AC3E}">
        <p14:creationId xmlns:p14="http://schemas.microsoft.com/office/powerpoint/2010/main" val="3818405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5481" y="1988840"/>
            <a:ext cx="6583065" cy="4320480"/>
          </a:xfrm>
        </p:spPr>
        <p:txBody>
          <a:bodyPr>
            <a:normAutofit fontScale="25000" lnSpcReduction="20000"/>
          </a:bodyPr>
          <a:lstStyle/>
          <a:p>
            <a:pPr>
              <a:buFont typeface="Wingdings" panose="05000000000000000000" pitchFamily="2" charset="2"/>
              <a:buChar char="§"/>
            </a:pPr>
            <a:r>
              <a:rPr lang="fr-FR" sz="10400" dirty="0">
                <a:latin typeface="Times New Roman" pitchFamily="18" charset="0"/>
                <a:cs typeface="Times New Roman" pitchFamily="18" charset="0"/>
              </a:rPr>
              <a:t>Fermentation des rouges entre 26°C et 28°C</a:t>
            </a:r>
          </a:p>
          <a:p>
            <a:pPr>
              <a:buNone/>
            </a:pPr>
            <a:endParaRPr lang="fr-FR" sz="10400" dirty="0">
              <a:latin typeface="Times New Roman" pitchFamily="18" charset="0"/>
              <a:cs typeface="Times New Roman" pitchFamily="18" charset="0"/>
            </a:endParaRPr>
          </a:p>
          <a:p>
            <a:pPr>
              <a:buFont typeface="Wingdings" panose="05000000000000000000" pitchFamily="2" charset="2"/>
              <a:buChar char="§"/>
            </a:pPr>
            <a:r>
              <a:rPr lang="fr-FR" sz="10400" dirty="0">
                <a:latin typeface="Times New Roman" pitchFamily="18" charset="0"/>
                <a:cs typeface="Times New Roman" pitchFamily="18" charset="0"/>
              </a:rPr>
              <a:t>Contrôle de température des cuves grâce à un ordinateur</a:t>
            </a:r>
          </a:p>
          <a:p>
            <a:pPr>
              <a:buNone/>
            </a:pPr>
            <a:endParaRPr lang="fr-FR" sz="10400" dirty="0">
              <a:latin typeface="Times New Roman" pitchFamily="18" charset="0"/>
              <a:cs typeface="Times New Roman" pitchFamily="18" charset="0"/>
            </a:endParaRPr>
          </a:p>
          <a:p>
            <a:pPr>
              <a:buFont typeface="Wingdings" panose="05000000000000000000" pitchFamily="2" charset="2"/>
              <a:buChar char="§"/>
            </a:pPr>
            <a:r>
              <a:rPr lang="fr-FR" sz="10400" dirty="0">
                <a:latin typeface="Times New Roman" pitchFamily="18" charset="0"/>
                <a:cs typeface="Times New Roman" pitchFamily="18" charset="0"/>
              </a:rPr>
              <a:t>6 fûts différents composés de 6 bois différents</a:t>
            </a:r>
          </a:p>
          <a:p>
            <a:pPr>
              <a:buNone/>
            </a:pPr>
            <a:endParaRPr lang="fr-FR" sz="10400" dirty="0">
              <a:latin typeface="Times New Roman" pitchFamily="18" charset="0"/>
              <a:cs typeface="Times New Roman" pitchFamily="18" charset="0"/>
            </a:endParaRPr>
          </a:p>
          <a:p>
            <a:pPr>
              <a:buFont typeface="Wingdings" panose="05000000000000000000" pitchFamily="2" charset="2"/>
              <a:buChar char="§"/>
            </a:pPr>
            <a:r>
              <a:rPr lang="fr-FR" sz="10400" dirty="0">
                <a:latin typeface="Times New Roman" pitchFamily="18" charset="0"/>
                <a:cs typeface="Times New Roman" pitchFamily="18" charset="0"/>
              </a:rPr>
              <a:t>Pas de fermentation malolactique</a:t>
            </a:r>
          </a:p>
          <a:p>
            <a:pPr>
              <a:buNone/>
            </a:pPr>
            <a:endParaRPr lang="fr-FR" sz="10400" dirty="0">
              <a:latin typeface="Times New Roman" pitchFamily="18" charset="0"/>
              <a:cs typeface="Times New Roman" pitchFamily="18" charset="0"/>
            </a:endParaRPr>
          </a:p>
          <a:p>
            <a:pPr>
              <a:buFont typeface="Wingdings" panose="05000000000000000000" pitchFamily="2" charset="2"/>
              <a:buChar char="§"/>
            </a:pPr>
            <a:r>
              <a:rPr lang="fr-FR" sz="10400" dirty="0">
                <a:latin typeface="Times New Roman" pitchFamily="18" charset="0"/>
                <a:cs typeface="Times New Roman" pitchFamily="18" charset="0"/>
              </a:rPr>
              <a:t>Pas de liqueur de tirage</a:t>
            </a:r>
          </a:p>
          <a:p>
            <a:pPr>
              <a:lnSpc>
                <a:spcPct val="70000"/>
              </a:lnSpc>
              <a:buNone/>
            </a:pPr>
            <a:endParaRPr lang="fr-FR" dirty="0" smtClean="0">
              <a:latin typeface="Times New Roman" pitchFamily="18" charset="0"/>
              <a:cs typeface="Times New Roman" pitchFamily="18" charset="0"/>
            </a:endParaRPr>
          </a:p>
          <a:p>
            <a:pPr>
              <a:lnSpc>
                <a:spcPct val="70000"/>
              </a:lnSpc>
              <a:buNone/>
            </a:pPr>
            <a:r>
              <a:rPr lang="fr-FR" dirty="0" smtClean="0">
                <a:latin typeface="Times New Roman" pitchFamily="18" charset="0"/>
                <a:cs typeface="Times New Roman" pitchFamily="18" charset="0"/>
              </a:rPr>
              <a:t> </a:t>
            </a:r>
          </a:p>
          <a:p>
            <a:pPr>
              <a:lnSpc>
                <a:spcPct val="70000"/>
              </a:lnSpc>
              <a:buNone/>
            </a:pPr>
            <a:endParaRPr lang="fr-FR" dirty="0" smtClean="0">
              <a:latin typeface="Times New Roman" pitchFamily="18" charset="0"/>
              <a:cs typeface="Times New Roman" pitchFamily="18" charset="0"/>
            </a:endParaRPr>
          </a:p>
          <a:p>
            <a:pPr>
              <a:lnSpc>
                <a:spcPct val="70000"/>
              </a:lnSpc>
              <a:buNone/>
            </a:pPr>
            <a:endParaRPr lang="fr-FR" dirty="0" smtClean="0">
              <a:latin typeface="Times New Roman" pitchFamily="18" charset="0"/>
              <a:cs typeface="Times New Roman" pitchFamily="18" charset="0"/>
            </a:endParaRPr>
          </a:p>
          <a:p>
            <a:pPr>
              <a:lnSpc>
                <a:spcPct val="70000"/>
              </a:lnSpc>
              <a:buNone/>
            </a:pPr>
            <a:r>
              <a:rPr lang="fr-FR" dirty="0" smtClean="0"/>
              <a:t> </a:t>
            </a:r>
            <a:endParaRPr lang="fr-FR" dirty="0"/>
          </a:p>
        </p:txBody>
      </p:sp>
      <p:pic>
        <p:nvPicPr>
          <p:cNvPr id="4099" name="Picture 3"/>
          <p:cNvPicPr>
            <a:picLocks noChangeAspect="1" noChangeArrowheads="1"/>
          </p:cNvPicPr>
          <p:nvPr/>
        </p:nvPicPr>
        <p:blipFill>
          <a:blip r:embed="rId3" cstate="print"/>
          <a:srcRect/>
          <a:stretch>
            <a:fillRect/>
          </a:stretch>
        </p:blipFill>
        <p:spPr bwMode="auto">
          <a:xfrm>
            <a:off x="7324036" y="2448898"/>
            <a:ext cx="4533817" cy="34003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itre 3"/>
          <p:cNvSpPr>
            <a:spLocks noGrp="1"/>
          </p:cNvSpPr>
          <p:nvPr>
            <p:ph type="title"/>
          </p:nvPr>
        </p:nvSpPr>
        <p:spPr>
          <a:xfrm>
            <a:off x="1919536" y="344066"/>
            <a:ext cx="8229600" cy="1143000"/>
          </a:xfrm>
        </p:spPr>
        <p:txBody>
          <a:bodyPr/>
          <a:lstStyle/>
          <a:p>
            <a:r>
              <a:rPr lang="fr-FR" dirty="0" smtClean="0"/>
              <a:t>Œnologie</a:t>
            </a:r>
            <a:endParaRPr lang="fr-FR" dirty="0"/>
          </a:p>
        </p:txBody>
      </p:sp>
    </p:spTree>
    <p:extLst>
      <p:ext uri="{BB962C8B-B14F-4D97-AF65-F5344CB8AC3E}">
        <p14:creationId xmlns:p14="http://schemas.microsoft.com/office/powerpoint/2010/main" val="3810019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609" y="1209331"/>
            <a:ext cx="7093085" cy="5519144"/>
          </a:xfrm>
          <a:prstGeom prst="rect">
            <a:avLst/>
          </a:prstGeom>
          <a:ln>
            <a:noFill/>
          </a:ln>
          <a:effectLst>
            <a:outerShdw blurRad="292100" dist="139700" dir="2700000" algn="tl" rotWithShape="0">
              <a:srgbClr val="333333">
                <a:alpha val="65000"/>
              </a:srgbClr>
            </a:outerShdw>
          </a:effectLst>
        </p:spPr>
      </p:pic>
      <p:sp>
        <p:nvSpPr>
          <p:cNvPr id="2" name="Titre 1"/>
          <p:cNvSpPr>
            <a:spLocks noGrp="1"/>
          </p:cNvSpPr>
          <p:nvPr>
            <p:ph type="title"/>
          </p:nvPr>
        </p:nvSpPr>
        <p:spPr>
          <a:xfrm>
            <a:off x="627751" y="100975"/>
            <a:ext cx="10972800" cy="1108356"/>
          </a:xfrm>
        </p:spPr>
        <p:txBody>
          <a:bodyPr/>
          <a:lstStyle/>
          <a:p>
            <a:r>
              <a:rPr lang="fr-FR" dirty="0" smtClean="0"/>
              <a:t>Trois Raboso traditionnels</a:t>
            </a:r>
            <a:endParaRPr lang="fr-FR" dirty="0"/>
          </a:p>
        </p:txBody>
      </p:sp>
      <p:sp>
        <p:nvSpPr>
          <p:cNvPr id="3" name="Espace réservé du contenu 2"/>
          <p:cNvSpPr>
            <a:spLocks noGrp="1"/>
          </p:cNvSpPr>
          <p:nvPr>
            <p:ph idx="1"/>
          </p:nvPr>
        </p:nvSpPr>
        <p:spPr>
          <a:xfrm>
            <a:off x="5811415" y="4797152"/>
            <a:ext cx="3849278" cy="2188840"/>
          </a:xfrm>
        </p:spPr>
        <p:txBody>
          <a:bodyPr/>
          <a:lstStyle/>
          <a:p>
            <a:pPr>
              <a:buFont typeface="Wingdings" panose="05000000000000000000" pitchFamily="2" charset="2"/>
              <a:buChar char="q"/>
            </a:pPr>
            <a:r>
              <a:rPr lang="fr-FR" dirty="0">
                <a:latin typeface="Times New Roman" pitchFamily="18" charset="0"/>
                <a:cs typeface="Times New Roman" pitchFamily="18" charset="0"/>
              </a:rPr>
              <a:t>R</a:t>
            </a:r>
            <a:r>
              <a:rPr lang="fr-FR" dirty="0" smtClean="0">
                <a:latin typeface="Times New Roman" pitchFamily="18" charset="0"/>
                <a:cs typeface="Times New Roman" pitchFamily="18" charset="0"/>
              </a:rPr>
              <a:t>aboso DOCG</a:t>
            </a:r>
          </a:p>
          <a:p>
            <a:pPr>
              <a:buFont typeface="Wingdings" panose="05000000000000000000" pitchFamily="2" charset="2"/>
              <a:buChar char="q"/>
            </a:pPr>
            <a:r>
              <a:rPr lang="fr-FR" dirty="0" smtClean="0">
                <a:latin typeface="Times New Roman" pitchFamily="18" charset="0"/>
                <a:cs typeface="Times New Roman" pitchFamily="18" charset="0"/>
              </a:rPr>
              <a:t>Raboso Passito</a:t>
            </a:r>
          </a:p>
          <a:p>
            <a:pPr>
              <a:buFont typeface="Wingdings" panose="05000000000000000000" pitchFamily="2" charset="2"/>
              <a:buChar char="q"/>
            </a:pPr>
            <a:r>
              <a:rPr lang="fr-FR" dirty="0" smtClean="0">
                <a:latin typeface="Times New Roman" pitchFamily="18" charset="0"/>
                <a:cs typeface="Times New Roman" pitchFamily="18" charset="0"/>
              </a:rPr>
              <a:t>Raboso rosé pétillant</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3276437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ublic\Pictures\Copie de Sample Pictures\11303589_1603434589934251_721995562_n.jpg"/>
          <p:cNvPicPr>
            <a:picLocks noChangeAspect="1" noChangeArrowheads="1"/>
          </p:cNvPicPr>
          <p:nvPr/>
        </p:nvPicPr>
        <p:blipFill>
          <a:blip r:embed="rId2" cstate="print"/>
          <a:srcRect/>
          <a:stretch>
            <a:fillRect/>
          </a:stretch>
        </p:blipFill>
        <p:spPr bwMode="auto">
          <a:xfrm>
            <a:off x="7182745" y="3160059"/>
            <a:ext cx="4694204" cy="3331876"/>
          </a:xfrm>
          <a:prstGeom prst="rect">
            <a:avLst/>
          </a:prstGeom>
          <a:ln>
            <a:noFill/>
          </a:ln>
          <a:effectLst>
            <a:outerShdw blurRad="292100" dist="139700" dir="2700000" algn="tl" rotWithShape="0">
              <a:srgbClr val="333333">
                <a:alpha val="65000"/>
              </a:srgbClr>
            </a:outerShdw>
          </a:effectLst>
        </p:spPr>
      </p:pic>
      <p:sp>
        <p:nvSpPr>
          <p:cNvPr id="3" name="Sous-titre 2"/>
          <p:cNvSpPr>
            <a:spLocks noGrp="1"/>
          </p:cNvSpPr>
          <p:nvPr>
            <p:ph type="subTitle" idx="1"/>
          </p:nvPr>
        </p:nvSpPr>
        <p:spPr>
          <a:xfrm>
            <a:off x="1708126" y="3257600"/>
            <a:ext cx="5112568" cy="3600400"/>
          </a:xfrm>
        </p:spPr>
        <p:txBody>
          <a:bodyPr>
            <a:normAutofit/>
          </a:bodyPr>
          <a:lstStyle/>
          <a:p>
            <a:r>
              <a:rPr lang="fr-FR" dirty="0" smtClean="0">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60 hectares dont 5 en location  </a:t>
            </a:r>
          </a:p>
          <a:p>
            <a:r>
              <a:rPr lang="fr-FR" dirty="0" smtClean="0">
                <a:solidFill>
                  <a:schemeClr val="tx1"/>
                </a:solidFill>
                <a:latin typeface="Times New Roman" pitchFamily="18" charset="0"/>
                <a:cs typeface="Times New Roman" pitchFamily="18" charset="0"/>
              </a:rPr>
              <a:t>- Dans 3 secteurs</a:t>
            </a:r>
          </a:p>
          <a:p>
            <a:r>
              <a:rPr lang="fr-FR" dirty="0" smtClean="0">
                <a:solidFill>
                  <a:schemeClr val="tx1"/>
                </a:solidFill>
                <a:latin typeface="Times New Roman" pitchFamily="18" charset="0"/>
                <a:cs typeface="Times New Roman" pitchFamily="18" charset="0"/>
              </a:rPr>
              <a:t>- 180 000 bouteilles par an</a:t>
            </a:r>
          </a:p>
          <a:p>
            <a:pPr>
              <a:buFontTx/>
              <a:buChar char="-"/>
            </a:pPr>
            <a:r>
              <a:rPr lang="fr-FR" dirty="0" smtClean="0">
                <a:solidFill>
                  <a:schemeClr val="tx1"/>
                </a:solidFill>
                <a:latin typeface="Times New Roman" pitchFamily="18" charset="0"/>
                <a:cs typeface="Times New Roman" pitchFamily="18" charset="0"/>
              </a:rPr>
              <a:t>Production principale : </a:t>
            </a:r>
          </a:p>
          <a:p>
            <a:r>
              <a:rPr lang="fr-FR" dirty="0" smtClean="0">
                <a:solidFill>
                  <a:schemeClr val="tx1"/>
                </a:solidFill>
                <a:latin typeface="Times New Roman" pitchFamily="18" charset="0"/>
                <a:cs typeface="Times New Roman" pitchFamily="18" charset="0"/>
              </a:rPr>
              <a:t>Le </a:t>
            </a:r>
            <a:r>
              <a:rPr lang="fr-FR" dirty="0" err="1" smtClean="0">
                <a:solidFill>
                  <a:schemeClr val="tx1"/>
                </a:solidFill>
                <a:latin typeface="Times New Roman" pitchFamily="18" charset="0"/>
                <a:cs typeface="Times New Roman" pitchFamily="18" charset="0"/>
              </a:rPr>
              <a:t>Raboso</a:t>
            </a:r>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- 4 types de vins avec le </a:t>
            </a:r>
            <a:r>
              <a:rPr lang="fr-FR" dirty="0" err="1" smtClean="0">
                <a:solidFill>
                  <a:schemeClr val="tx1"/>
                </a:solidFill>
                <a:latin typeface="Times New Roman" pitchFamily="18" charset="0"/>
                <a:cs typeface="Times New Roman" pitchFamily="18" charset="0"/>
              </a:rPr>
              <a:t>Raboso</a:t>
            </a:r>
            <a:endParaRPr lang="fr-FR" dirty="0">
              <a:solidFill>
                <a:schemeClr val="tx1"/>
              </a:solidFill>
              <a:latin typeface="Times New Roman" pitchFamily="18" charset="0"/>
              <a:cs typeface="Times New Roman" pitchFamily="18" charset="0"/>
            </a:endParaRPr>
          </a:p>
        </p:txBody>
      </p:sp>
      <p:pic>
        <p:nvPicPr>
          <p:cNvPr id="5122" name="Picture 2" descr="C:\Users\jcourvoisierlyet\Desktop\imgres.jpg"/>
          <p:cNvPicPr>
            <a:picLocks noChangeAspect="1" noChangeArrowheads="1"/>
          </p:cNvPicPr>
          <p:nvPr/>
        </p:nvPicPr>
        <p:blipFill>
          <a:blip r:embed="rId3" cstate="print"/>
          <a:srcRect/>
          <a:stretch>
            <a:fillRect/>
          </a:stretch>
        </p:blipFill>
        <p:spPr bwMode="auto">
          <a:xfrm>
            <a:off x="484094" y="404664"/>
            <a:ext cx="4547148" cy="2546403"/>
          </a:xfrm>
          <a:prstGeom prst="rect">
            <a:avLst/>
          </a:prstGeom>
          <a:ln>
            <a:noFill/>
          </a:ln>
          <a:effectLst>
            <a:outerShdw blurRad="292100" dist="139700" dir="2700000" algn="tl" rotWithShape="0">
              <a:srgbClr val="333333">
                <a:alpha val="65000"/>
              </a:srgbClr>
            </a:outerShdw>
          </a:effectLst>
        </p:spPr>
      </p:pic>
      <p:sp>
        <p:nvSpPr>
          <p:cNvPr id="7" name="Titre 1"/>
          <p:cNvSpPr txBox="1">
            <a:spLocks/>
          </p:cNvSpPr>
          <p:nvPr/>
        </p:nvSpPr>
        <p:spPr>
          <a:xfrm>
            <a:off x="5735960" y="404664"/>
            <a:ext cx="4176464" cy="1143000"/>
          </a:xfrm>
          <a:prstGeom prst="rect">
            <a:avLst/>
          </a:prstGeom>
        </p:spPr>
        <p:txBody>
          <a:bodyPr vert="horz" lIns="45720" tIns="0" rIns="45720" bIns="0" anchor="b">
            <a:normAutofit fontScale="92500" lnSpcReduction="2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fr-FR" dirty="0"/>
              <a:t>Domaine BONOTTO</a:t>
            </a:r>
            <a:endParaRPr lang="fr-FR" dirty="0"/>
          </a:p>
        </p:txBody>
      </p:sp>
    </p:spTree>
    <p:extLst>
      <p:ext uri="{BB962C8B-B14F-4D97-AF65-F5344CB8AC3E}">
        <p14:creationId xmlns:p14="http://schemas.microsoft.com/office/powerpoint/2010/main" val="2520485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a:t>
            </a:r>
            <a:r>
              <a:rPr lang="fr-FR" dirty="0" err="1" smtClean="0"/>
              <a:t>Raboso</a:t>
            </a:r>
            <a:endParaRPr lang="fr-FR" dirty="0"/>
          </a:p>
        </p:txBody>
      </p:sp>
      <p:sp>
        <p:nvSpPr>
          <p:cNvPr id="5" name="Espace réservé du contenu 4"/>
          <p:cNvSpPr>
            <a:spLocks noGrp="1"/>
          </p:cNvSpPr>
          <p:nvPr>
            <p:ph idx="1"/>
          </p:nvPr>
        </p:nvSpPr>
        <p:spPr>
          <a:xfrm>
            <a:off x="282388" y="1504342"/>
            <a:ext cx="4114800" cy="4525963"/>
          </a:xfrm>
        </p:spPr>
        <p:txBody>
          <a:bodyPr>
            <a:normAutofit/>
          </a:bodyPr>
          <a:lstStyle/>
          <a:p>
            <a:pPr algn="ctr"/>
            <a:r>
              <a:rPr lang="fr-FR" dirty="0"/>
              <a:t> </a:t>
            </a:r>
            <a:r>
              <a:rPr lang="fr-FR" dirty="0" smtClean="0"/>
              <a:t>des </a:t>
            </a:r>
            <a:r>
              <a:rPr lang="fr-FR" dirty="0"/>
              <a:t>rosés </a:t>
            </a:r>
            <a:r>
              <a:rPr lang="fr-FR" dirty="0" smtClean="0"/>
              <a:t>frais</a:t>
            </a:r>
          </a:p>
          <a:p>
            <a:pPr algn="ctr"/>
            <a:r>
              <a:rPr lang="fr-FR" dirty="0" smtClean="0"/>
              <a:t>des </a:t>
            </a:r>
            <a:r>
              <a:rPr lang="fr-FR" dirty="0"/>
              <a:t>vins </a:t>
            </a:r>
            <a:r>
              <a:rPr lang="fr-FR" dirty="0" smtClean="0"/>
              <a:t>pétillants</a:t>
            </a:r>
          </a:p>
          <a:p>
            <a:pPr algn="ctr"/>
            <a:r>
              <a:rPr lang="fr-FR" dirty="0" smtClean="0"/>
              <a:t>des </a:t>
            </a:r>
            <a:r>
              <a:rPr lang="fr-FR" dirty="0"/>
              <a:t>rouges </a:t>
            </a:r>
            <a:r>
              <a:rPr lang="fr-FR" dirty="0" smtClean="0"/>
              <a:t>croquants</a:t>
            </a:r>
          </a:p>
          <a:p>
            <a:pPr algn="ctr"/>
            <a:r>
              <a:rPr lang="fr-FR" dirty="0" smtClean="0"/>
              <a:t> des </a:t>
            </a:r>
            <a:r>
              <a:rPr lang="fr-FR" dirty="0"/>
              <a:t>vins </a:t>
            </a:r>
            <a:r>
              <a:rPr lang="fr-FR" dirty="0" smtClean="0"/>
              <a:t>ambitieux. Il faut patienter </a:t>
            </a:r>
            <a:r>
              <a:rPr lang="fr-FR" dirty="0"/>
              <a:t>jusqu’à la mi-novembre </a:t>
            </a:r>
            <a:r>
              <a:rPr lang="fr-FR" dirty="0" smtClean="0"/>
              <a:t>pour </a:t>
            </a:r>
            <a:r>
              <a:rPr lang="fr-FR" dirty="0"/>
              <a:t>le </a:t>
            </a:r>
            <a:r>
              <a:rPr lang="fr-FR" dirty="0" smtClean="0"/>
              <a:t>vendanger.</a:t>
            </a:r>
            <a:endParaRPr lang="fr-FR" dirty="0"/>
          </a:p>
        </p:txBody>
      </p:sp>
      <p:pic>
        <p:nvPicPr>
          <p:cNvPr id="2050" name="Picture 2" descr="C:\Users\jcourvoisierlyet\Desktop\11334693_900295323347200_638626013_o.jpg"/>
          <p:cNvPicPr>
            <a:picLocks noChangeAspect="1" noChangeArrowheads="1"/>
          </p:cNvPicPr>
          <p:nvPr/>
        </p:nvPicPr>
        <p:blipFill>
          <a:blip r:embed="rId2" cstate="print"/>
          <a:srcRect/>
          <a:stretch>
            <a:fillRect/>
          </a:stretch>
        </p:blipFill>
        <p:spPr bwMode="auto">
          <a:xfrm>
            <a:off x="4491318" y="1688634"/>
            <a:ext cx="7390892" cy="41573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2260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Macération Carbonique</a:t>
            </a:r>
            <a:endParaRPr lang="fr-FR" dirty="0"/>
          </a:p>
        </p:txBody>
      </p:sp>
      <p:sp>
        <p:nvSpPr>
          <p:cNvPr id="3" name="Espace réservé du contenu 2"/>
          <p:cNvSpPr>
            <a:spLocks noGrp="1"/>
          </p:cNvSpPr>
          <p:nvPr>
            <p:ph idx="1"/>
          </p:nvPr>
        </p:nvSpPr>
        <p:spPr>
          <a:xfrm>
            <a:off x="1847528" y="1916832"/>
            <a:ext cx="4176464" cy="4032448"/>
          </a:xfrm>
        </p:spPr>
        <p:txBody>
          <a:bodyPr>
            <a:normAutofit/>
          </a:bodyPr>
          <a:lstStyle/>
          <a:p>
            <a:pPr algn="ctr"/>
            <a:r>
              <a:rPr lang="fr-FR" dirty="0" smtClean="0"/>
              <a:t>Technique très douce</a:t>
            </a:r>
          </a:p>
          <a:p>
            <a:pPr algn="ctr"/>
            <a:r>
              <a:rPr lang="fr-FR" dirty="0" smtClean="0"/>
              <a:t>Permet « d’attendrir » le Raboso qui est un cépage qui donne des vins corsés</a:t>
            </a:r>
          </a:p>
          <a:p>
            <a:pPr algn="ctr"/>
            <a:r>
              <a:rPr lang="fr-FR" dirty="0" smtClean="0"/>
              <a:t>Que pour le vin « Ribelle »</a:t>
            </a:r>
          </a:p>
          <a:p>
            <a:endParaRPr lang="fr-FR" dirty="0"/>
          </a:p>
        </p:txBody>
      </p:sp>
      <p:pic>
        <p:nvPicPr>
          <p:cNvPr id="3075" name="Picture 3" descr="C:\Users\jcourvoisierlyet\Desktop\11297727_753158498136933_886997359_n.jpg"/>
          <p:cNvPicPr>
            <a:picLocks noChangeAspect="1" noChangeArrowheads="1"/>
          </p:cNvPicPr>
          <p:nvPr/>
        </p:nvPicPr>
        <p:blipFill>
          <a:blip r:embed="rId2" cstate="print"/>
          <a:srcRect/>
          <a:stretch>
            <a:fillRect/>
          </a:stretch>
        </p:blipFill>
        <p:spPr bwMode="auto">
          <a:xfrm>
            <a:off x="7915598" y="1318191"/>
            <a:ext cx="3922296" cy="52297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7013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39616" y="332656"/>
            <a:ext cx="7797552" cy="1143000"/>
          </a:xfrm>
        </p:spPr>
        <p:txBody>
          <a:bodyPr/>
          <a:lstStyle/>
          <a:p>
            <a:r>
              <a:rPr lang="fr-FR" dirty="0" smtClean="0"/>
              <a:t>Quelques vins à la carte </a:t>
            </a:r>
            <a:endParaRPr lang="fr-FR" dirty="0"/>
          </a:p>
        </p:txBody>
      </p:sp>
      <p:pic>
        <p:nvPicPr>
          <p:cNvPr id="3074" name="Picture 2" descr="C:\Users\Public\Pictures\Copie de Sample Pictures\POTESTA.jpg"/>
          <p:cNvPicPr>
            <a:picLocks noChangeAspect="1" noChangeArrowheads="1"/>
          </p:cNvPicPr>
          <p:nvPr/>
        </p:nvPicPr>
        <p:blipFill>
          <a:blip r:embed="rId2" cstate="print"/>
          <a:stretch>
            <a:fillRect/>
          </a:stretch>
        </p:blipFill>
        <p:spPr bwMode="auto">
          <a:xfrm>
            <a:off x="2135560" y="476672"/>
            <a:ext cx="1248140" cy="4062696"/>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3575720" y="1988840"/>
            <a:ext cx="5184576" cy="1446550"/>
          </a:xfrm>
          <a:prstGeom prst="rect">
            <a:avLst/>
          </a:prstGeom>
          <a:noFill/>
        </p:spPr>
        <p:txBody>
          <a:bodyPr wrap="square" rtlCol="0">
            <a:spAutoFit/>
          </a:bodyPr>
          <a:lstStyle/>
          <a:p>
            <a:pPr algn="ctr"/>
            <a:r>
              <a:rPr lang="fr-FR" sz="3200" dirty="0"/>
              <a:t>Vins dégustés</a:t>
            </a:r>
          </a:p>
          <a:p>
            <a:pPr algn="ctr"/>
            <a:r>
              <a:rPr lang="fr-FR" sz="2800" dirty="0"/>
              <a:t>- </a:t>
            </a:r>
            <a:r>
              <a:rPr lang="fr-FR" sz="2800" dirty="0" err="1"/>
              <a:t>Malanotte</a:t>
            </a:r>
            <a:r>
              <a:rPr lang="fr-FR" sz="2800" dirty="0"/>
              <a:t> </a:t>
            </a:r>
            <a:r>
              <a:rPr lang="fr-FR" sz="2800" dirty="0" err="1"/>
              <a:t>del</a:t>
            </a:r>
            <a:r>
              <a:rPr lang="fr-FR" sz="2800" dirty="0"/>
              <a:t> Piave DOCG 2011</a:t>
            </a:r>
          </a:p>
        </p:txBody>
      </p:sp>
      <p:sp>
        <p:nvSpPr>
          <p:cNvPr id="6" name="ZoneTexte 5"/>
          <p:cNvSpPr txBox="1"/>
          <p:nvPr/>
        </p:nvSpPr>
        <p:spPr>
          <a:xfrm>
            <a:off x="1703512" y="4725145"/>
            <a:ext cx="4680520" cy="1723549"/>
          </a:xfrm>
          <a:prstGeom prst="rect">
            <a:avLst/>
          </a:prstGeom>
          <a:noFill/>
        </p:spPr>
        <p:txBody>
          <a:bodyPr wrap="square" rtlCol="0">
            <a:spAutoFit/>
          </a:bodyPr>
          <a:lstStyle/>
          <a:p>
            <a:pPr algn="ctr"/>
            <a:r>
              <a:rPr lang="fr-FR" sz="3200" dirty="0"/>
              <a:t>- </a:t>
            </a:r>
            <a:r>
              <a:rPr lang="fr-FR" sz="2800" dirty="0" err="1"/>
              <a:t>Raboso</a:t>
            </a:r>
            <a:r>
              <a:rPr lang="fr-FR" sz="2800" dirty="0"/>
              <a:t> </a:t>
            </a:r>
            <a:r>
              <a:rPr lang="fr-FR" sz="2800" dirty="0" err="1"/>
              <a:t>Passito</a:t>
            </a:r>
            <a:r>
              <a:rPr lang="fr-FR" sz="2800" dirty="0"/>
              <a:t> 2010</a:t>
            </a:r>
          </a:p>
          <a:p>
            <a:pPr algn="ctr"/>
            <a:r>
              <a:rPr lang="fr-FR" sz="2800" dirty="0"/>
              <a:t>- Ribelle Raboso </a:t>
            </a:r>
            <a:r>
              <a:rPr lang="fr-FR" sz="2800" dirty="0" err="1"/>
              <a:t>Frizzante</a:t>
            </a:r>
            <a:r>
              <a:rPr lang="fr-FR" sz="2800" dirty="0"/>
              <a:t> 2014</a:t>
            </a:r>
          </a:p>
          <a:p>
            <a:endParaRPr lang="fr-FR" dirty="0"/>
          </a:p>
        </p:txBody>
      </p:sp>
      <p:pic>
        <p:nvPicPr>
          <p:cNvPr id="1026" name="Picture 2" descr="C:\Users\jcourvoisierlyet\Desktop\ribelle.png"/>
          <p:cNvPicPr>
            <a:picLocks noChangeAspect="1" noChangeArrowheads="1"/>
          </p:cNvPicPr>
          <p:nvPr/>
        </p:nvPicPr>
        <p:blipFill>
          <a:blip r:embed="rId3" cstate="print"/>
          <a:srcRect/>
          <a:stretch>
            <a:fillRect/>
          </a:stretch>
        </p:blipFill>
        <p:spPr bwMode="auto">
          <a:xfrm>
            <a:off x="6758430" y="3418029"/>
            <a:ext cx="1281786" cy="2943836"/>
          </a:xfrm>
          <a:prstGeom prst="rect">
            <a:avLst/>
          </a:prstGeom>
          <a:ln>
            <a:noFill/>
          </a:ln>
          <a:effectLst>
            <a:outerShdw blurRad="292100" dist="139700" dir="2700000" algn="tl" rotWithShape="0">
              <a:srgbClr val="333333">
                <a:alpha val="65000"/>
              </a:srgbClr>
            </a:outerShdw>
          </a:effectLst>
        </p:spPr>
      </p:pic>
      <p:pic>
        <p:nvPicPr>
          <p:cNvPr id="1027" name="Picture 3" descr="C:\Users\jcourvoisierlyet\Desktop\linea-regale_passito.png"/>
          <p:cNvPicPr>
            <a:picLocks noChangeAspect="1" noChangeArrowheads="1"/>
          </p:cNvPicPr>
          <p:nvPr/>
        </p:nvPicPr>
        <p:blipFill>
          <a:blip r:embed="rId4" cstate="print"/>
          <a:srcRect/>
          <a:stretch>
            <a:fillRect/>
          </a:stretch>
        </p:blipFill>
        <p:spPr bwMode="auto">
          <a:xfrm>
            <a:off x="8749454" y="3501008"/>
            <a:ext cx="874938" cy="2846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0479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courvoisierlyet\Desktop\11297763_900295440013855_477669713_n.jpg"/>
          <p:cNvPicPr>
            <a:picLocks noChangeAspect="1" noChangeArrowheads="1"/>
          </p:cNvPicPr>
          <p:nvPr/>
        </p:nvPicPr>
        <p:blipFill>
          <a:blip r:embed="rId2" cstate="print"/>
          <a:srcRect/>
          <a:stretch>
            <a:fillRect/>
          </a:stretch>
        </p:blipFill>
        <p:spPr bwMode="auto">
          <a:xfrm>
            <a:off x="7893587" y="314879"/>
            <a:ext cx="3496072" cy="6215238"/>
          </a:xfrm>
          <a:prstGeom prst="rect">
            <a:avLst/>
          </a:prstGeom>
          <a:ln w="3175">
            <a:solidFill>
              <a:schemeClr val="tx1"/>
            </a:solidFill>
          </a:ln>
          <a:effectLst>
            <a:outerShdw blurRad="292100" dist="139700" dir="2700000" algn="tl" rotWithShape="0">
              <a:srgbClr val="333333">
                <a:alpha val="65000"/>
              </a:srgbClr>
            </a:outerShdw>
          </a:effectLst>
        </p:spPr>
      </p:pic>
      <p:sp>
        <p:nvSpPr>
          <p:cNvPr id="2" name="Titre 1"/>
          <p:cNvSpPr>
            <a:spLocks noGrp="1"/>
          </p:cNvSpPr>
          <p:nvPr>
            <p:ph type="title"/>
          </p:nvPr>
        </p:nvSpPr>
        <p:spPr>
          <a:xfrm>
            <a:off x="263352" y="159817"/>
            <a:ext cx="8229600" cy="1012974"/>
          </a:xfrm>
        </p:spPr>
        <p:txBody>
          <a:bodyPr/>
          <a:lstStyle/>
          <a:p>
            <a:r>
              <a:rPr lang="fr-FR" dirty="0" err="1" smtClean="0"/>
              <a:t>Raboso</a:t>
            </a:r>
            <a:r>
              <a:rPr lang="fr-FR" dirty="0" smtClean="0"/>
              <a:t> </a:t>
            </a:r>
            <a:r>
              <a:rPr lang="fr-FR" dirty="0" err="1" smtClean="0"/>
              <a:t>Passito</a:t>
            </a:r>
            <a:endParaRPr lang="fr-FR" dirty="0"/>
          </a:p>
        </p:txBody>
      </p:sp>
      <p:sp>
        <p:nvSpPr>
          <p:cNvPr id="3" name="Espace réservé du contenu 2"/>
          <p:cNvSpPr>
            <a:spLocks noGrp="1"/>
          </p:cNvSpPr>
          <p:nvPr>
            <p:ph idx="1"/>
          </p:nvPr>
        </p:nvSpPr>
        <p:spPr>
          <a:xfrm>
            <a:off x="1524000" y="1628801"/>
            <a:ext cx="5508104" cy="4525963"/>
          </a:xfrm>
        </p:spPr>
        <p:txBody>
          <a:bodyPr>
            <a:normAutofit/>
          </a:bodyPr>
          <a:lstStyle/>
          <a:p>
            <a:pPr algn="ctr"/>
            <a:r>
              <a:rPr lang="fr-FR" dirty="0"/>
              <a:t>R</a:t>
            </a:r>
            <a:r>
              <a:rPr lang="fr-FR" dirty="0" smtClean="0"/>
              <a:t>aisins récoltés mi-novembre</a:t>
            </a:r>
          </a:p>
          <a:p>
            <a:pPr algn="ctr"/>
            <a:r>
              <a:rPr lang="fr-FR" dirty="0" smtClean="0"/>
              <a:t>Séchés sur claies pendant 4 mois</a:t>
            </a:r>
          </a:p>
          <a:p>
            <a:pPr algn="ctr"/>
            <a:r>
              <a:rPr lang="fr-FR" dirty="0" smtClean="0"/>
              <a:t>15 premiers jours séchage sévère</a:t>
            </a:r>
          </a:p>
          <a:p>
            <a:pPr algn="ctr"/>
            <a:r>
              <a:rPr lang="fr-FR" dirty="0" smtClean="0"/>
              <a:t>120 grammes de sucres résiduels</a:t>
            </a:r>
          </a:p>
          <a:p>
            <a:pPr algn="ctr"/>
            <a:r>
              <a:rPr lang="fr-FR" dirty="0" smtClean="0"/>
              <a:t>Pour 100 kg de raisins séchés on obtient 15 litres de jus</a:t>
            </a:r>
            <a:endParaRPr lang="fr-FR" dirty="0"/>
          </a:p>
        </p:txBody>
      </p:sp>
    </p:spTree>
    <p:extLst>
      <p:ext uri="{BB962C8B-B14F-4D97-AF65-F5344CB8AC3E}">
        <p14:creationId xmlns:p14="http://schemas.microsoft.com/office/powerpoint/2010/main" val="586563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919536" y="1340768"/>
            <a:ext cx="8208912" cy="2185214"/>
          </a:xfrm>
          <a:prstGeom prst="rect">
            <a:avLst/>
          </a:prstGeom>
          <a:noFill/>
        </p:spPr>
        <p:txBody>
          <a:bodyPr wrap="square" rtlCol="0">
            <a:spAutoFit/>
          </a:bodyPr>
          <a:lstStyle/>
          <a:p>
            <a:pPr algn="ctr"/>
            <a:r>
              <a:rPr lang="fr-FR" sz="2000" dirty="0"/>
              <a:t>Les Garbellotto sont une famille d'artisans dont les racines se trouvent dans la région de la Vénétie, plus précisément dans le village de San Fior, près de la ville de Conegliano située à 60 km de Venise. Giuseppe Garbellotto devient en 1775 artisan du bois et aujourd’hui c’est la 8</a:t>
            </a:r>
            <a:r>
              <a:rPr lang="fr-FR" sz="2000" baseline="30000" dirty="0"/>
              <a:t>ème</a:t>
            </a:r>
            <a:r>
              <a:rPr lang="fr-FR" sz="2000" dirty="0"/>
              <a:t> génération qui continue ce métier avec passion.</a:t>
            </a:r>
            <a:endParaRPr lang="fr-FR" dirty="0"/>
          </a:p>
          <a:p>
            <a:endParaRPr lang="fr-FR" dirty="0"/>
          </a:p>
          <a:p>
            <a:endParaRPr lang="fr-FR" dirty="0"/>
          </a:p>
        </p:txBody>
      </p:sp>
      <p:pic>
        <p:nvPicPr>
          <p:cNvPr id="12" name="Image 11" descr="garbllotto560 (1).jpg"/>
          <p:cNvPicPr>
            <a:picLocks noChangeAspect="1"/>
          </p:cNvPicPr>
          <p:nvPr/>
        </p:nvPicPr>
        <p:blipFill>
          <a:blip r:embed="rId2" cstate="print"/>
          <a:stretch>
            <a:fillRect/>
          </a:stretch>
        </p:blipFill>
        <p:spPr>
          <a:xfrm>
            <a:off x="2624085" y="3284984"/>
            <a:ext cx="6799814"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re 1"/>
          <p:cNvSpPr txBox="1">
            <a:spLocks/>
          </p:cNvSpPr>
          <p:nvPr/>
        </p:nvSpPr>
        <p:spPr>
          <a:xfrm>
            <a:off x="2063552" y="146398"/>
            <a:ext cx="8229600" cy="995536"/>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fr-FR" dirty="0"/>
              <a:t>Historique</a:t>
            </a:r>
            <a:endParaRPr lang="fr-FR" dirty="0"/>
          </a:p>
        </p:txBody>
      </p:sp>
    </p:spTree>
    <p:extLst>
      <p:ext uri="{BB962C8B-B14F-4D97-AF65-F5344CB8AC3E}">
        <p14:creationId xmlns:p14="http://schemas.microsoft.com/office/powerpoint/2010/main" val="948494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foto_aerea.jpg"/>
          <p:cNvPicPr>
            <a:picLocks noChangeAspect="1"/>
          </p:cNvPicPr>
          <p:nvPr/>
        </p:nvPicPr>
        <p:blipFill>
          <a:blip r:embed="rId2" cstate="print"/>
          <a:stretch>
            <a:fillRect/>
          </a:stretch>
        </p:blipFill>
        <p:spPr>
          <a:xfrm>
            <a:off x="3287688" y="260648"/>
            <a:ext cx="5647198"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1744445" y="4653136"/>
            <a:ext cx="8733685" cy="1938992"/>
          </a:xfrm>
          <a:prstGeom prst="rect">
            <a:avLst/>
          </a:prstGeom>
        </p:spPr>
        <p:txBody>
          <a:bodyPr wrap="square">
            <a:spAutoFit/>
          </a:bodyPr>
          <a:lstStyle/>
          <a:p>
            <a:pPr algn="ctr">
              <a:buFont typeface="Wingdings" pitchFamily="2" charset="2"/>
              <a:buChar char="§"/>
            </a:pPr>
            <a:r>
              <a:rPr lang="fr-FR" sz="2000" dirty="0"/>
              <a:t> Première et seconde guerre mondiale : Destruction de leurs bâtiments.</a:t>
            </a:r>
          </a:p>
          <a:p>
            <a:pPr algn="ctr"/>
            <a:endParaRPr lang="fr-FR" sz="2000" dirty="0"/>
          </a:p>
          <a:p>
            <a:pPr algn="ctr">
              <a:buFont typeface="Wingdings" pitchFamily="2" charset="2"/>
              <a:buChar char="§"/>
            </a:pPr>
            <a:r>
              <a:rPr lang="fr-FR" sz="2000" dirty="0"/>
              <a:t> Le plus grand parc d’Europe avec 6 hectares.</a:t>
            </a:r>
          </a:p>
          <a:p>
            <a:pPr algn="ctr"/>
            <a:endParaRPr lang="fr-FR" sz="2000" dirty="0"/>
          </a:p>
          <a:p>
            <a:pPr algn="ctr">
              <a:buFont typeface="Wingdings" pitchFamily="2" charset="2"/>
              <a:buChar char="§"/>
            </a:pPr>
            <a:r>
              <a:rPr lang="fr-FR" sz="2000" dirty="0"/>
              <a:t> Envisage aujourd’hui de déménager leur entreprise dans un village voisin pour pouvoir construire des bâtiments avec des installations performantes</a:t>
            </a:r>
          </a:p>
        </p:txBody>
      </p:sp>
    </p:spTree>
    <p:extLst>
      <p:ext uri="{BB962C8B-B14F-4D97-AF65-F5344CB8AC3E}">
        <p14:creationId xmlns:p14="http://schemas.microsoft.com/office/powerpoint/2010/main" val="3735145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004.jpg"/>
          <p:cNvPicPr>
            <a:picLocks noChangeAspect="1"/>
          </p:cNvPicPr>
          <p:nvPr/>
        </p:nvPicPr>
        <p:blipFill>
          <a:blip r:embed="rId2" cstate="print"/>
          <a:stretch>
            <a:fillRect/>
          </a:stretch>
        </p:blipFill>
        <p:spPr>
          <a:xfrm>
            <a:off x="7278218" y="1179471"/>
            <a:ext cx="3996425" cy="2667258"/>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1847528" y="1085342"/>
            <a:ext cx="4968552" cy="3724096"/>
          </a:xfrm>
          <a:prstGeom prst="rect">
            <a:avLst/>
          </a:prstGeom>
          <a:noFill/>
        </p:spPr>
        <p:txBody>
          <a:bodyPr wrap="square" rtlCol="0">
            <a:spAutoFit/>
          </a:bodyPr>
          <a:lstStyle/>
          <a:p>
            <a:pPr>
              <a:buFont typeface="Wingdings" pitchFamily="2" charset="2"/>
              <a:buChar char="§"/>
            </a:pPr>
            <a:r>
              <a:rPr lang="fr-FR" dirty="0"/>
              <a:t> </a:t>
            </a:r>
            <a:r>
              <a:rPr lang="fr-FR" sz="2000" dirty="0"/>
              <a:t>Le séchage du bois se fait à l’air libre dans leur parc de 6 hectares.</a:t>
            </a:r>
          </a:p>
          <a:p>
            <a:pPr>
              <a:buFont typeface="Wingdings" pitchFamily="2" charset="2"/>
              <a:buChar char="§"/>
            </a:pPr>
            <a:r>
              <a:rPr lang="fr-FR" sz="2000" dirty="0"/>
              <a:t> 8 mois pour sécher 1 cm de bois en épaisseur.</a:t>
            </a:r>
          </a:p>
          <a:p>
            <a:pPr>
              <a:buFont typeface="Wingdings" pitchFamily="2" charset="2"/>
              <a:buChar char="§"/>
            </a:pPr>
            <a:r>
              <a:rPr lang="fr-FR" sz="2000" dirty="0"/>
              <a:t> Merisier, chêne, acacia, poirier, olivier, châtaignier  sont les bois utilisés.</a:t>
            </a:r>
          </a:p>
          <a:p>
            <a:pPr>
              <a:buFont typeface="Wingdings" pitchFamily="2" charset="2"/>
              <a:buChar char="§"/>
            </a:pPr>
            <a:r>
              <a:rPr lang="fr-FR" sz="2000" dirty="0"/>
              <a:t> Contenants de 10 à 300 hl </a:t>
            </a:r>
            <a:r>
              <a:rPr lang="fr-FR" sz="2000"/>
              <a:t>voir plus </a:t>
            </a:r>
            <a:r>
              <a:rPr lang="fr-FR" sz="2000" dirty="0"/>
              <a:t>et de 800 hl pour les producteurs de vinaigre balsamique.</a:t>
            </a:r>
          </a:p>
          <a:p>
            <a:pPr>
              <a:buFont typeface="Wingdings" pitchFamily="2" charset="2"/>
              <a:buChar char="§"/>
            </a:pPr>
            <a:r>
              <a:rPr lang="fr-FR" sz="2000" dirty="0"/>
              <a:t> Jointement à l’aide de roseaux.</a:t>
            </a:r>
          </a:p>
          <a:p>
            <a:endParaRPr lang="fr-FR" dirty="0"/>
          </a:p>
          <a:p>
            <a:pPr>
              <a:buFont typeface="Wingdings" pitchFamily="2" charset="2"/>
              <a:buChar char="§"/>
            </a:pPr>
            <a:endParaRPr lang="fr-FR" dirty="0"/>
          </a:p>
        </p:txBody>
      </p:sp>
      <p:pic>
        <p:nvPicPr>
          <p:cNvPr id="9" name="Image 8" descr="prodotti_botticelle.jpg"/>
          <p:cNvPicPr>
            <a:picLocks noChangeAspect="1"/>
          </p:cNvPicPr>
          <p:nvPr/>
        </p:nvPicPr>
        <p:blipFill>
          <a:blip r:embed="rId3" cstate="print"/>
          <a:stretch>
            <a:fillRect/>
          </a:stretch>
        </p:blipFill>
        <p:spPr>
          <a:xfrm>
            <a:off x="2003608" y="4175970"/>
            <a:ext cx="7791078" cy="2682030"/>
          </a:xfrm>
          <a:prstGeom prst="ellipse">
            <a:avLst/>
          </a:prstGeom>
          <a:ln>
            <a:noFill/>
          </a:ln>
          <a:effectLst>
            <a:softEdge rad="112500"/>
          </a:effectLst>
        </p:spPr>
      </p:pic>
      <p:sp>
        <p:nvSpPr>
          <p:cNvPr id="8" name="Titre 1"/>
          <p:cNvSpPr txBox="1">
            <a:spLocks/>
          </p:cNvSpPr>
          <p:nvPr/>
        </p:nvSpPr>
        <p:spPr>
          <a:xfrm>
            <a:off x="2003608" y="93204"/>
            <a:ext cx="8229600" cy="995536"/>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fr-FR" dirty="0"/>
              <a:t>Production</a:t>
            </a:r>
            <a:endParaRPr lang="fr-FR" dirty="0"/>
          </a:p>
        </p:txBody>
      </p:sp>
    </p:spTree>
    <p:extLst>
      <p:ext uri="{BB962C8B-B14F-4D97-AF65-F5344CB8AC3E}">
        <p14:creationId xmlns:p14="http://schemas.microsoft.com/office/powerpoint/2010/main" val="2587147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836712"/>
            <a:ext cx="4355976" cy="3724096"/>
          </a:xfrm>
          <a:prstGeom prst="rect">
            <a:avLst/>
          </a:prstGeom>
        </p:spPr>
        <p:txBody>
          <a:bodyPr wrap="square">
            <a:spAutoFit/>
          </a:bodyPr>
          <a:lstStyle/>
          <a:p>
            <a:pPr algn="ctr">
              <a:buFont typeface="Wingdings" pitchFamily="2" charset="2"/>
              <a:buChar char="§"/>
            </a:pPr>
            <a:r>
              <a:rPr lang="fr-FR" dirty="0"/>
              <a:t> </a:t>
            </a:r>
            <a:r>
              <a:rPr lang="fr-FR" sz="2000" dirty="0"/>
              <a:t>Les 3 frères Garbellotto ont une équipe de 65 employés.</a:t>
            </a:r>
          </a:p>
          <a:p>
            <a:pPr algn="ctr"/>
            <a:endParaRPr lang="fr-FR" sz="2000" dirty="0"/>
          </a:p>
          <a:p>
            <a:pPr algn="ctr">
              <a:buFont typeface="Wingdings" pitchFamily="2" charset="2"/>
              <a:buChar char="§"/>
            </a:pPr>
            <a:r>
              <a:rPr lang="fr-FR" sz="2000" dirty="0"/>
              <a:t> Chacun à un poste et un travail répétitif.</a:t>
            </a:r>
          </a:p>
          <a:p>
            <a:pPr algn="ctr"/>
            <a:endParaRPr lang="fr-FR" sz="2000" dirty="0"/>
          </a:p>
          <a:p>
            <a:pPr algn="ctr">
              <a:buFont typeface="Wingdings" pitchFamily="2" charset="2"/>
              <a:buChar char="§"/>
            </a:pPr>
            <a:r>
              <a:rPr lang="fr-FR" sz="2000" dirty="0"/>
              <a:t> Ils doivent le réaliser au mieux pour éviter des défauts de fabrication qui pourraient devenir par la suite problématique sur le vin.  </a:t>
            </a:r>
          </a:p>
          <a:p>
            <a:endParaRPr lang="fr-FR" dirty="0"/>
          </a:p>
          <a:p>
            <a:pPr>
              <a:buFont typeface="Wingdings" pitchFamily="2" charset="2"/>
              <a:buChar char="§"/>
            </a:pPr>
            <a:endParaRPr lang="fr-FR" dirty="0"/>
          </a:p>
        </p:txBody>
      </p:sp>
      <p:pic>
        <p:nvPicPr>
          <p:cNvPr id="6" name="Image 5" descr="Garbellotto-Giobatta-&amp;-Piero-SpA.png"/>
          <p:cNvPicPr>
            <a:picLocks noChangeAspect="1"/>
          </p:cNvPicPr>
          <p:nvPr/>
        </p:nvPicPr>
        <p:blipFill>
          <a:blip r:embed="rId2" cstate="print"/>
          <a:stretch>
            <a:fillRect/>
          </a:stretch>
        </p:blipFill>
        <p:spPr>
          <a:xfrm>
            <a:off x="1775482" y="4160489"/>
            <a:ext cx="4032448" cy="2500530"/>
          </a:xfrm>
          <a:prstGeom prst="rect">
            <a:avLst/>
          </a:prstGeom>
          <a:ln>
            <a:noFill/>
          </a:ln>
          <a:effectLst>
            <a:outerShdw blurRad="292100" dist="139700" dir="2700000" algn="tl" rotWithShape="0">
              <a:srgbClr val="333333">
                <a:alpha val="65000"/>
              </a:srgbClr>
            </a:outerShdw>
          </a:effectLst>
        </p:spPr>
      </p:pic>
      <p:cxnSp>
        <p:nvCxnSpPr>
          <p:cNvPr id="8" name="Connecteur droit 7"/>
          <p:cNvCxnSpPr/>
          <p:nvPr/>
        </p:nvCxnSpPr>
        <p:spPr>
          <a:xfrm>
            <a:off x="6096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360604" y="2117755"/>
            <a:ext cx="4104456" cy="4062651"/>
          </a:xfrm>
          <a:prstGeom prst="rect">
            <a:avLst/>
          </a:prstGeom>
          <a:noFill/>
        </p:spPr>
        <p:txBody>
          <a:bodyPr wrap="square" rtlCol="0">
            <a:spAutoFit/>
          </a:bodyPr>
          <a:lstStyle/>
          <a:p>
            <a:pPr algn="ctr">
              <a:buFont typeface="Wingdings" pitchFamily="2" charset="2"/>
              <a:buChar char="§"/>
            </a:pPr>
            <a:r>
              <a:rPr lang="fr-FR" sz="2000" dirty="0"/>
              <a:t> Cette machine est unique au monde.</a:t>
            </a:r>
          </a:p>
          <a:p>
            <a:endParaRPr lang="fr-FR" sz="2000" dirty="0"/>
          </a:p>
          <a:p>
            <a:pPr algn="ctr">
              <a:buFont typeface="Wingdings" pitchFamily="2" charset="2"/>
              <a:buChar char="§"/>
            </a:pPr>
            <a:r>
              <a:rPr lang="fr-FR" sz="2000" dirty="0"/>
              <a:t> Elle a été créée en partenariat avec l’université du vin et un laboratoire d’analyses.</a:t>
            </a:r>
          </a:p>
          <a:p>
            <a:pPr>
              <a:buFont typeface="Wingdings" pitchFamily="2" charset="2"/>
              <a:buChar char="§"/>
            </a:pPr>
            <a:endParaRPr lang="fr-FR" sz="2000" dirty="0"/>
          </a:p>
          <a:p>
            <a:pPr>
              <a:buFont typeface="Wingdings" pitchFamily="2" charset="2"/>
              <a:buChar char="§"/>
            </a:pPr>
            <a:r>
              <a:rPr lang="fr-FR" sz="2000" dirty="0"/>
              <a:t> Elle trouve 4 valeurs :  </a:t>
            </a:r>
          </a:p>
          <a:p>
            <a:pPr lvl="2">
              <a:buFont typeface="Wingdings" pitchFamily="2" charset="2"/>
              <a:buChar char="§"/>
            </a:pPr>
            <a:r>
              <a:rPr lang="fr-FR" sz="2000" dirty="0"/>
              <a:t> Structure</a:t>
            </a:r>
          </a:p>
          <a:p>
            <a:pPr lvl="2">
              <a:buFont typeface="Wingdings" pitchFamily="2" charset="2"/>
              <a:buChar char="§"/>
            </a:pPr>
            <a:r>
              <a:rPr lang="fr-FR" sz="2000" dirty="0"/>
              <a:t> Douceur (vanille)</a:t>
            </a:r>
          </a:p>
          <a:p>
            <a:pPr lvl="2">
              <a:buFont typeface="Wingdings" pitchFamily="2" charset="2"/>
              <a:buChar char="§"/>
            </a:pPr>
            <a:r>
              <a:rPr lang="fr-FR" sz="2000" dirty="0"/>
              <a:t> Epice</a:t>
            </a:r>
          </a:p>
          <a:p>
            <a:pPr lvl="2">
              <a:buFont typeface="Wingdings" pitchFamily="2" charset="2"/>
              <a:buChar char="§"/>
            </a:pPr>
            <a:r>
              <a:rPr lang="fr-FR" sz="2000" dirty="0"/>
              <a:t> Végétale </a:t>
            </a:r>
            <a:r>
              <a:rPr lang="fr-FR" dirty="0"/>
              <a:t>	</a:t>
            </a:r>
          </a:p>
          <a:p>
            <a:pPr>
              <a:buFont typeface="Wingdings" pitchFamily="2" charset="2"/>
              <a:buChar char="§"/>
            </a:pPr>
            <a:endParaRPr lang="fr-FR" dirty="0"/>
          </a:p>
        </p:txBody>
      </p:sp>
      <p:sp>
        <p:nvSpPr>
          <p:cNvPr id="9" name="Titre 1"/>
          <p:cNvSpPr txBox="1">
            <a:spLocks/>
          </p:cNvSpPr>
          <p:nvPr/>
        </p:nvSpPr>
        <p:spPr>
          <a:xfrm>
            <a:off x="1788604" y="0"/>
            <a:ext cx="3826768" cy="995536"/>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fr-FR" dirty="0"/>
              <a:t>Effectifs</a:t>
            </a:r>
            <a:endParaRPr lang="fr-FR" dirty="0"/>
          </a:p>
        </p:txBody>
      </p:sp>
      <p:sp>
        <p:nvSpPr>
          <p:cNvPr id="10" name="Titre 1"/>
          <p:cNvSpPr txBox="1">
            <a:spLocks/>
          </p:cNvSpPr>
          <p:nvPr/>
        </p:nvSpPr>
        <p:spPr>
          <a:xfrm>
            <a:off x="6576629" y="836712"/>
            <a:ext cx="3394720" cy="995536"/>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fr-FR" dirty="0"/>
              <a:t>Machine</a:t>
            </a:r>
            <a:endParaRPr lang="fr-FR" dirty="0"/>
          </a:p>
        </p:txBody>
      </p:sp>
    </p:spTree>
    <p:extLst>
      <p:ext uri="{BB962C8B-B14F-4D97-AF65-F5344CB8AC3E}">
        <p14:creationId xmlns:p14="http://schemas.microsoft.com/office/powerpoint/2010/main" val="493617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1"/>
          <p:cNvPicPr/>
          <p:nvPr/>
        </p:nvPicPr>
        <p:blipFill>
          <a:blip r:embed="rId2"/>
          <a:stretch/>
        </p:blipFill>
        <p:spPr>
          <a:xfrm>
            <a:off x="2716363" y="1757364"/>
            <a:ext cx="6574635" cy="4516717"/>
          </a:xfrm>
          <a:prstGeom prst="rect">
            <a:avLst/>
          </a:prstGeom>
          <a:ln>
            <a:noFill/>
          </a:ln>
          <a:effectLst>
            <a:outerShdw blurRad="292100" dist="139700" dir="2700000" algn="tl" rotWithShape="0">
              <a:srgbClr val="333333">
                <a:alpha val="65000"/>
              </a:srgbClr>
            </a:outerShdw>
          </a:effectLst>
        </p:spPr>
      </p:pic>
      <p:sp>
        <p:nvSpPr>
          <p:cNvPr id="4" name="Titre 1"/>
          <p:cNvSpPr txBox="1">
            <a:spLocks/>
          </p:cNvSpPr>
          <p:nvPr/>
        </p:nvSpPr>
        <p:spPr>
          <a:xfrm>
            <a:off x="1888880" y="457201"/>
            <a:ext cx="8229600" cy="1042987"/>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fr-FR" sz="4800" dirty="0"/>
              <a:t>MALIBRÁN</a:t>
            </a:r>
            <a:endParaRPr lang="fr-FR" sz="4800" dirty="0"/>
          </a:p>
        </p:txBody>
      </p:sp>
    </p:spTree>
    <p:extLst>
      <p:ext uri="{BB962C8B-B14F-4D97-AF65-F5344CB8AC3E}">
        <p14:creationId xmlns:p14="http://schemas.microsoft.com/office/powerpoint/2010/main" val="29629206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ustomShape 1"/>
          <p:cNvSpPr/>
          <p:nvPr/>
        </p:nvSpPr>
        <p:spPr>
          <a:xfrm>
            <a:off x="6456000" y="378534"/>
            <a:ext cx="3815640" cy="2558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dirty="0">
                <a:solidFill>
                  <a:srgbClr val="F9F9F9"/>
                </a:solidFill>
                <a:latin typeface="Calibri"/>
                <a:ea typeface="DejaVu Sans"/>
              </a:rPr>
              <a:t>- Situation</a:t>
            </a:r>
            <a:endParaRPr dirty="0">
              <a:solidFill>
                <a:srgbClr val="F9F9F9"/>
              </a:solidFill>
            </a:endParaRPr>
          </a:p>
          <a:p>
            <a:pPr algn="ctr">
              <a:lnSpc>
                <a:spcPct val="100000"/>
              </a:lnSpc>
            </a:pPr>
            <a:r>
              <a:rPr lang="fr-FR" sz="2800" dirty="0">
                <a:solidFill>
                  <a:srgbClr val="F9F9F9"/>
                </a:solidFill>
                <a:latin typeface="Calibri"/>
                <a:ea typeface="DejaVu Sans"/>
              </a:rPr>
              <a:t>- Cépage </a:t>
            </a:r>
            <a:endParaRPr dirty="0">
              <a:solidFill>
                <a:srgbClr val="F9F9F9"/>
              </a:solidFill>
            </a:endParaRPr>
          </a:p>
          <a:p>
            <a:pPr algn="ctr">
              <a:lnSpc>
                <a:spcPct val="100000"/>
              </a:lnSpc>
            </a:pPr>
            <a:r>
              <a:rPr lang="fr-FR" sz="2800" dirty="0">
                <a:solidFill>
                  <a:srgbClr val="F9F9F9"/>
                </a:solidFill>
                <a:latin typeface="Calibri"/>
                <a:ea typeface="DejaVu Sans"/>
              </a:rPr>
              <a:t>- Surface</a:t>
            </a:r>
            <a:endParaRPr dirty="0">
              <a:solidFill>
                <a:srgbClr val="F9F9F9"/>
              </a:solidFill>
            </a:endParaRPr>
          </a:p>
          <a:p>
            <a:pPr algn="ctr">
              <a:lnSpc>
                <a:spcPct val="100000"/>
              </a:lnSpc>
            </a:pPr>
            <a:r>
              <a:rPr lang="fr-FR" sz="2800" dirty="0">
                <a:solidFill>
                  <a:srgbClr val="F9F9F9"/>
                </a:solidFill>
                <a:latin typeface="Calibri"/>
                <a:ea typeface="DejaVu Sans"/>
              </a:rPr>
              <a:t>- Age des vignes </a:t>
            </a:r>
            <a:endParaRPr dirty="0">
              <a:solidFill>
                <a:srgbClr val="F9F9F9"/>
              </a:solidFill>
            </a:endParaRPr>
          </a:p>
          <a:p>
            <a:pPr>
              <a:lnSpc>
                <a:spcPct val="100000"/>
              </a:lnSpc>
            </a:pPr>
            <a:endParaRPr dirty="0"/>
          </a:p>
        </p:txBody>
      </p:sp>
      <p:pic>
        <p:nvPicPr>
          <p:cNvPr id="39" name="Image 2"/>
          <p:cNvPicPr/>
          <p:nvPr/>
        </p:nvPicPr>
        <p:blipFill>
          <a:blip r:embed="rId2"/>
          <a:stretch/>
        </p:blipFill>
        <p:spPr>
          <a:xfrm>
            <a:off x="363071" y="378534"/>
            <a:ext cx="5422850" cy="4337685"/>
          </a:xfrm>
          <a:prstGeom prst="rect">
            <a:avLst/>
          </a:prstGeom>
          <a:ln>
            <a:noFill/>
          </a:ln>
          <a:effectLst>
            <a:outerShdw blurRad="292100" dist="139700" dir="2700000" algn="tl" rotWithShape="0">
              <a:srgbClr val="333333">
                <a:alpha val="65000"/>
              </a:srgbClr>
            </a:outerShdw>
          </a:effectLst>
        </p:spPr>
      </p:pic>
      <p:pic>
        <p:nvPicPr>
          <p:cNvPr id="40" name="Image 3"/>
          <p:cNvPicPr/>
          <p:nvPr/>
        </p:nvPicPr>
        <p:blipFill>
          <a:blip r:embed="rId3"/>
          <a:stretch/>
        </p:blipFill>
        <p:spPr>
          <a:xfrm>
            <a:off x="6792176" y="2547377"/>
            <a:ext cx="4920212" cy="4022351"/>
          </a:xfrm>
          <a:prstGeom prst="rect">
            <a:avLst/>
          </a:prstGeom>
          <a:ln>
            <a:noFill/>
          </a:ln>
          <a:effectLst>
            <a:outerShdw blurRad="292100" dist="139700" dir="2700000" algn="tl" rotWithShape="0">
              <a:srgbClr val="333333">
                <a:alpha val="65000"/>
              </a:srgbClr>
            </a:outerShdw>
          </a:effectLst>
        </p:spPr>
      </p:pic>
      <p:sp>
        <p:nvSpPr>
          <p:cNvPr id="41" name="CustomShape 2"/>
          <p:cNvSpPr/>
          <p:nvPr/>
        </p:nvSpPr>
        <p:spPr>
          <a:xfrm>
            <a:off x="2027640" y="5228571"/>
            <a:ext cx="4428360" cy="81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dirty="0">
                <a:solidFill>
                  <a:srgbClr val="F9F9F9"/>
                </a:solidFill>
                <a:latin typeface="Calibri"/>
                <a:ea typeface="DejaVu Sans"/>
              </a:rPr>
              <a:t>Le système de taille utilisé</a:t>
            </a:r>
            <a:r>
              <a:rPr lang="fr-FR" dirty="0">
                <a:solidFill>
                  <a:srgbClr val="F9F9F9"/>
                </a:solidFill>
                <a:latin typeface="Calibri"/>
                <a:ea typeface="DejaVu Sans"/>
              </a:rPr>
              <a:t> </a:t>
            </a:r>
            <a:endParaRPr dirty="0">
              <a:solidFill>
                <a:srgbClr val="F9F9F9"/>
              </a:solidFill>
            </a:endParaRPr>
          </a:p>
          <a:p>
            <a:pPr>
              <a:lnSpc>
                <a:spcPct val="100000"/>
              </a:lnSpc>
            </a:pPr>
            <a:endParaRPr dirty="0"/>
          </a:p>
        </p:txBody>
      </p:sp>
    </p:spTree>
    <p:extLst>
      <p:ext uri="{BB962C8B-B14F-4D97-AF65-F5344CB8AC3E}">
        <p14:creationId xmlns:p14="http://schemas.microsoft.com/office/powerpoint/2010/main" val="58267293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6888000" y="936000"/>
            <a:ext cx="1980000" cy="122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600" dirty="0">
                <a:latin typeface="Calibri"/>
                <a:ea typeface="DejaVu Sans"/>
              </a:rPr>
              <a:t>- Vendanges</a:t>
            </a:r>
            <a:endParaRPr dirty="0"/>
          </a:p>
          <a:p>
            <a:pPr algn="ctr">
              <a:lnSpc>
                <a:spcPct val="100000"/>
              </a:lnSpc>
            </a:pPr>
            <a:r>
              <a:rPr lang="fr-FR" sz="2600" dirty="0">
                <a:latin typeface="Calibri"/>
                <a:ea typeface="DejaVu Sans"/>
              </a:rPr>
              <a:t>- Vinification</a:t>
            </a:r>
            <a:endParaRPr dirty="0"/>
          </a:p>
          <a:p>
            <a:pPr algn="ctr">
              <a:lnSpc>
                <a:spcPct val="100000"/>
              </a:lnSpc>
            </a:pPr>
            <a:r>
              <a:rPr lang="fr-FR" sz="2600" dirty="0">
                <a:latin typeface="Calibri"/>
                <a:ea typeface="DejaVu Sans"/>
              </a:rPr>
              <a:t>- Production</a:t>
            </a:r>
            <a:endParaRPr dirty="0"/>
          </a:p>
          <a:p>
            <a:pPr algn="ctr">
              <a:lnSpc>
                <a:spcPct val="100000"/>
              </a:lnSpc>
            </a:pPr>
            <a:endParaRPr dirty="0"/>
          </a:p>
        </p:txBody>
      </p:sp>
      <p:pic>
        <p:nvPicPr>
          <p:cNvPr id="43" name="Image 2"/>
          <p:cNvPicPr/>
          <p:nvPr/>
        </p:nvPicPr>
        <p:blipFill>
          <a:blip r:embed="rId2"/>
          <a:stretch/>
        </p:blipFill>
        <p:spPr>
          <a:xfrm>
            <a:off x="6076715" y="2388600"/>
            <a:ext cx="5582569" cy="4032000"/>
          </a:xfrm>
          <a:prstGeom prst="rect">
            <a:avLst/>
          </a:prstGeom>
          <a:ln>
            <a:noFill/>
          </a:ln>
          <a:effectLst>
            <a:outerShdw blurRad="292100" dist="139700" dir="2700000" algn="tl" rotWithShape="0">
              <a:srgbClr val="333333">
                <a:alpha val="65000"/>
              </a:srgbClr>
            </a:outerShdw>
          </a:effectLst>
        </p:spPr>
      </p:pic>
      <p:pic>
        <p:nvPicPr>
          <p:cNvPr id="44" name="Image 4"/>
          <p:cNvPicPr/>
          <p:nvPr/>
        </p:nvPicPr>
        <p:blipFill>
          <a:blip r:embed="rId3"/>
          <a:stretch/>
        </p:blipFill>
        <p:spPr>
          <a:xfrm>
            <a:off x="511376" y="446378"/>
            <a:ext cx="4517824" cy="5187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100718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 1 gris</Template>
  <TotalTime>41</TotalTime>
  <Words>540</Words>
  <Application>Microsoft Office PowerPoint</Application>
  <PresentationFormat>Grand écran</PresentationFormat>
  <Paragraphs>120</Paragraphs>
  <Slides>28</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28</vt:i4>
      </vt:variant>
    </vt:vector>
  </HeadingPairs>
  <TitlesOfParts>
    <vt:vector size="38" baseType="lpstr">
      <vt:lpstr>Arial</vt:lpstr>
      <vt:lpstr>Book Antiqua</vt:lpstr>
      <vt:lpstr>Calibri</vt:lpstr>
      <vt:lpstr>DejaVu Sans</vt:lpstr>
      <vt:lpstr>Lucida Sans</vt:lpstr>
      <vt:lpstr>Times New Roman</vt:lpstr>
      <vt:lpstr>Wingdings</vt:lpstr>
      <vt:lpstr>Wingdings 2</vt:lpstr>
      <vt:lpstr>Wingdings 3</vt:lpstr>
      <vt:lpstr>Apex</vt:lpstr>
      <vt:lpstr>GARbellotto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Venise  ses monuments  mythiques</vt:lpstr>
      <vt:lpstr>La Basilique St Marc</vt:lpstr>
      <vt:lpstr>Le Pont du Rialto </vt:lpstr>
      <vt:lpstr>Le Grand Canal</vt:lpstr>
      <vt:lpstr>Le Campanile</vt:lpstr>
      <vt:lpstr>Le Palais des Doges</vt:lpstr>
      <vt:lpstr>Le Pont des Soupirs</vt:lpstr>
      <vt:lpstr>Eglise Santa Maria Della Salute</vt:lpstr>
      <vt:lpstr>Présentation PowerPoint</vt:lpstr>
      <vt:lpstr>Présentation PowerPoint</vt:lpstr>
      <vt:lpstr>Viticulture</vt:lpstr>
      <vt:lpstr>Œnologie</vt:lpstr>
      <vt:lpstr>Trois Raboso traditionnels</vt:lpstr>
      <vt:lpstr>Présentation PowerPoint</vt:lpstr>
      <vt:lpstr>Le Raboso</vt:lpstr>
      <vt:lpstr>Macération Carbonique</vt:lpstr>
      <vt:lpstr>Quelques vins à la carte </vt:lpstr>
      <vt:lpstr>Raboso Passito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GARbellotto</dc:title>
  <dc:creator>legtaJD</dc:creator>
  <cp:lastModifiedBy>legtaJD</cp:lastModifiedBy>
  <cp:revision>9</cp:revision>
  <dcterms:created xsi:type="dcterms:W3CDTF">2015-05-28T21:15:22Z</dcterms:created>
  <dcterms:modified xsi:type="dcterms:W3CDTF">2015-05-28T21:57:08Z</dcterms:modified>
</cp:coreProperties>
</file>