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2" r:id="rId3"/>
    <p:sldId id="263" r:id="rId4"/>
    <p:sldId id="257" r:id="rId5"/>
    <p:sldId id="258" r:id="rId6"/>
    <p:sldId id="261" r:id="rId7"/>
    <p:sldId id="264" r:id="rId8"/>
  </p:sldIdLst>
  <p:sldSz cx="6858000" cy="9144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600060"/>
    <a:srgbClr val="FFCC99"/>
    <a:srgbClr val="FFEB96"/>
    <a:srgbClr val="FFFFAF"/>
    <a:srgbClr val="FFFFA3"/>
    <a:srgbClr val="FFFF99"/>
    <a:srgbClr val="360036"/>
    <a:srgbClr val="FFCCCC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103" autoAdjust="0"/>
    <p:restoredTop sz="94660"/>
  </p:normalViewPr>
  <p:slideViewPr>
    <p:cSldViewPr>
      <p:cViewPr>
        <p:scale>
          <a:sx n="39" d="100"/>
          <a:sy n="39" d="100"/>
        </p:scale>
        <p:origin x="-1766" y="-3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B2E6F9-3F88-482E-A205-DC4F996C1F9C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9AD89-6F6A-4748-9ADE-A45E547434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E9AD89-6F6A-4748-9ADE-A45E5474346A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9CE0A1-8B44-4505-9D9C-DF747BF41FB5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DC321-1687-4BC3-9BC8-B4E610114F1D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F6CB-764B-4841-BB61-D50B82569B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DC321-1687-4BC3-9BC8-B4E610114F1D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F6CB-764B-4841-BB61-D50B82569B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DC321-1687-4BC3-9BC8-B4E610114F1D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F6CB-764B-4841-BB61-D50B82569B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DC321-1687-4BC3-9BC8-B4E610114F1D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F6CB-764B-4841-BB61-D50B82569B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DC321-1687-4BC3-9BC8-B4E610114F1D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F6CB-764B-4841-BB61-D50B82569B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DC321-1687-4BC3-9BC8-B4E610114F1D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F6CB-764B-4841-BB61-D50B82569B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DC321-1687-4BC3-9BC8-B4E610114F1D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F6CB-764B-4841-BB61-D50B82569B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DC321-1687-4BC3-9BC8-B4E610114F1D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F6CB-764B-4841-BB61-D50B82569B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DC321-1687-4BC3-9BC8-B4E610114F1D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F6CB-764B-4841-BB61-D50B82569B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DC321-1687-4BC3-9BC8-B4E610114F1D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F6CB-764B-4841-BB61-D50B82569B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DC321-1687-4BC3-9BC8-B4E610114F1D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BF6CB-764B-4841-BB61-D50B82569B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DC321-1687-4BC3-9BC8-B4E610114F1D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BF6CB-764B-4841-BB61-D50B82569B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2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.pn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2.jpeg"/><Relationship Id="rId7" Type="http://schemas.openxmlformats.org/officeDocument/2006/relationships/hyperlink" Target="https://instagram.com/gardengymdijon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acebook.com/gardengymdijon" TargetMode="External"/><Relationship Id="rId5" Type="http://schemas.openxmlformats.org/officeDocument/2006/relationships/hyperlink" Target="http://www.garden-gym-dijon.fr/" TargetMode="External"/><Relationship Id="rId4" Type="http://schemas.openxmlformats.org/officeDocument/2006/relationships/hyperlink" Target="mailto:contact@garden-gym-dijon.f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600060">
                <a:alpha val="8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 27" descr="sticker-arabesque-tete-de-lit.jp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t="35938" b="31250"/>
          <a:stretch>
            <a:fillRect/>
          </a:stretch>
        </p:blipFill>
        <p:spPr>
          <a:xfrm>
            <a:off x="1785926" y="5214942"/>
            <a:ext cx="3291477" cy="10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 11" descr="1310_AG27_Klube0019.jpg"/>
          <p:cNvPicPr>
            <a:picLocks noChangeAspect="1"/>
          </p:cNvPicPr>
          <p:nvPr/>
        </p:nvPicPr>
        <p:blipFill>
          <a:blip r:embed="rId4" cstate="print">
            <a:lum contrast="30000"/>
          </a:blip>
          <a:srcRect l="22820"/>
          <a:stretch>
            <a:fillRect/>
          </a:stretch>
        </p:blipFill>
        <p:spPr>
          <a:xfrm>
            <a:off x="3500438" y="785786"/>
            <a:ext cx="2500330" cy="2016562"/>
          </a:xfrm>
          <a:prstGeom prst="roundRect">
            <a:avLst>
              <a:gd name="adj" fmla="val 6054"/>
            </a:avLst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Image 12" descr="1310_AG27_Klube0026.jpg"/>
          <p:cNvPicPr>
            <a:picLocks noChangeAspect="1"/>
          </p:cNvPicPr>
          <p:nvPr/>
        </p:nvPicPr>
        <p:blipFill>
          <a:blip r:embed="rId5" cstate="print">
            <a:lum contrast="30000"/>
          </a:blip>
          <a:srcRect l="20933"/>
          <a:stretch>
            <a:fillRect/>
          </a:stretch>
        </p:blipFill>
        <p:spPr>
          <a:xfrm>
            <a:off x="857232" y="2928926"/>
            <a:ext cx="2500330" cy="2016562"/>
          </a:xfrm>
          <a:prstGeom prst="roundRect">
            <a:avLst>
              <a:gd name="adj" fmla="val 3160"/>
            </a:avLst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Image 19" descr="1310_AG27_Klube2.jpg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3500438" y="2928926"/>
            <a:ext cx="2500330" cy="2000264"/>
          </a:xfrm>
          <a:prstGeom prst="roundRect">
            <a:avLst>
              <a:gd name="adj" fmla="val 4995"/>
            </a:avLst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Image 20" descr="1310_AG27_Klube10.jpg"/>
          <p:cNvPicPr>
            <a:picLocks noChangeAspect="1"/>
          </p:cNvPicPr>
          <p:nvPr/>
        </p:nvPicPr>
        <p:blipFill>
          <a:blip r:embed="rId7" cstate="print">
            <a:lum contrast="30000"/>
          </a:blip>
          <a:srcRect l="8743" r="20119"/>
          <a:stretch>
            <a:fillRect/>
          </a:stretch>
        </p:blipFill>
        <p:spPr>
          <a:xfrm>
            <a:off x="857232" y="785786"/>
            <a:ext cx="2500330" cy="2016560"/>
          </a:xfrm>
          <a:prstGeom prst="roundRect">
            <a:avLst>
              <a:gd name="adj" fmla="val 4125"/>
            </a:avLst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7" name="ZoneTexte 26"/>
          <p:cNvSpPr txBox="1"/>
          <p:nvPr/>
        </p:nvSpPr>
        <p:spPr>
          <a:xfrm>
            <a:off x="24" y="6215074"/>
            <a:ext cx="6858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b="1" dirty="0" smtClean="0">
                <a:solidFill>
                  <a:srgbClr val="600060"/>
                </a:solidFill>
                <a:latin typeface="Century Gothic" pitchFamily="34" charset="0"/>
                <a:cs typeface="Andalus" pitchFamily="18" charset="-78"/>
              </a:rPr>
              <a:t>Garden Gym</a:t>
            </a:r>
          </a:p>
          <a:p>
            <a:pPr algn="ctr"/>
            <a:r>
              <a:rPr lang="fr-FR" sz="3200" b="1" dirty="0" smtClean="0">
                <a:solidFill>
                  <a:srgbClr val="600060"/>
                </a:solidFill>
                <a:latin typeface="Century Gothic" pitchFamily="34" charset="0"/>
                <a:cs typeface="Andalus" pitchFamily="18" charset="-78"/>
              </a:rPr>
              <a:t>Institut SPA OASIS</a:t>
            </a:r>
          </a:p>
          <a:p>
            <a:pPr algn="ctr"/>
            <a:r>
              <a:rPr lang="fr-FR" sz="3200" b="1" dirty="0" smtClean="0">
                <a:solidFill>
                  <a:srgbClr val="600060"/>
                </a:solidFill>
                <a:latin typeface="Century Gothic" pitchFamily="34" charset="0"/>
                <a:cs typeface="Andalus" pitchFamily="18" charset="-78"/>
              </a:rPr>
              <a:t>Balnéothérapie</a:t>
            </a:r>
            <a:endParaRPr lang="fr-FR" sz="3200" b="1" dirty="0">
              <a:solidFill>
                <a:srgbClr val="600060"/>
              </a:solidFill>
              <a:latin typeface="Century Gothic" pitchFamily="34" charset="0"/>
              <a:cs typeface="Andalus" pitchFamily="18" charset="-78"/>
            </a:endParaRPr>
          </a:p>
        </p:txBody>
      </p:sp>
      <p:pic>
        <p:nvPicPr>
          <p:cNvPr id="14" name="Image 13" descr="sticker-arabesque-tete-de-lit.jp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t="35938" b="31250"/>
          <a:stretch>
            <a:fillRect/>
          </a:stretch>
        </p:blipFill>
        <p:spPr>
          <a:xfrm>
            <a:off x="1785926" y="7931820"/>
            <a:ext cx="3286148" cy="10782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600060">
                <a:alpha val="8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sticker-arabesque-tete-de-lit.jpg"/>
          <p:cNvPicPr>
            <a:picLocks noChangeAspect="1"/>
          </p:cNvPicPr>
          <p:nvPr/>
        </p:nvPicPr>
        <p:blipFill>
          <a:blip r:embed="rId2"/>
          <a:srcRect t="35938" b="31250"/>
          <a:stretch>
            <a:fillRect/>
          </a:stretch>
        </p:blipFill>
        <p:spPr>
          <a:xfrm>
            <a:off x="0" y="71438"/>
            <a:ext cx="4572000" cy="150016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0" y="571472"/>
            <a:ext cx="6858000" cy="428628"/>
          </a:xfrm>
          <a:prstGeom prst="rect">
            <a:avLst/>
          </a:prstGeom>
          <a:solidFill>
            <a:srgbClr val="600060"/>
          </a:solidFill>
          <a:ln>
            <a:solidFill>
              <a:srgbClr val="600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67869" y="357158"/>
            <a:ext cx="44738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Garden Gym</a:t>
            </a:r>
            <a:endParaRPr lang="fr-F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6" name="Arrondir un rectangle avec un coin du même côté 5"/>
          <p:cNvSpPr/>
          <p:nvPr/>
        </p:nvSpPr>
        <p:spPr>
          <a:xfrm rot="5400000">
            <a:off x="-571516" y="2285996"/>
            <a:ext cx="6143668" cy="5000636"/>
          </a:xfrm>
          <a:prstGeom prst="round2SameRect">
            <a:avLst/>
          </a:prstGeom>
          <a:solidFill>
            <a:srgbClr val="FFFFCC"/>
          </a:solidFill>
          <a:ln w="38100">
            <a:solidFill>
              <a:srgbClr val="600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0" y="1857356"/>
            <a:ext cx="4786322" cy="592935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2000" dirty="0" smtClean="0">
                <a:solidFill>
                  <a:srgbClr val="660066"/>
                </a:solidFill>
                <a:latin typeface="Century Gothic" pitchFamily="34" charset="0"/>
              </a:rPr>
              <a:t>	Garden Gym, c’est un lieu </a:t>
            </a:r>
            <a:r>
              <a:rPr lang="fr-FR" sz="2000" b="1" dirty="0" smtClean="0">
                <a:solidFill>
                  <a:srgbClr val="660066"/>
                </a:solidFill>
                <a:latin typeface="Century Gothic" pitchFamily="34" charset="0"/>
              </a:rPr>
              <a:t>unique </a:t>
            </a:r>
            <a:r>
              <a:rPr lang="fr-FR" sz="2000" dirty="0" smtClean="0">
                <a:solidFill>
                  <a:srgbClr val="660066"/>
                </a:solidFill>
                <a:latin typeface="Century Gothic" pitchFamily="34" charset="0"/>
              </a:rPr>
              <a:t>conçu pour votre bien-être.	</a:t>
            </a:r>
          </a:p>
          <a:p>
            <a:pPr>
              <a:buNone/>
            </a:pPr>
            <a:endParaRPr lang="fr-FR" sz="2000" dirty="0" smtClean="0">
              <a:solidFill>
                <a:srgbClr val="660066"/>
              </a:solidFill>
              <a:latin typeface="Century Gothic" pitchFamily="34" charset="0"/>
            </a:endParaRPr>
          </a:p>
          <a:p>
            <a:pPr>
              <a:buNone/>
            </a:pPr>
            <a:r>
              <a:rPr lang="fr-FR" sz="2000" dirty="0" smtClean="0">
                <a:solidFill>
                  <a:srgbClr val="660066"/>
                </a:solidFill>
                <a:latin typeface="Century Gothic" pitchFamily="34" charset="0"/>
              </a:rPr>
              <a:t>	Une équipe de </a:t>
            </a:r>
            <a:r>
              <a:rPr lang="fr-FR" sz="2000" b="1" dirty="0" smtClean="0">
                <a:solidFill>
                  <a:srgbClr val="660066"/>
                </a:solidFill>
                <a:latin typeface="Century Gothic" pitchFamily="34" charset="0"/>
              </a:rPr>
              <a:t>25</a:t>
            </a:r>
            <a:r>
              <a:rPr lang="fr-FR" sz="2000" dirty="0" smtClean="0">
                <a:solidFill>
                  <a:srgbClr val="660066"/>
                </a:solidFill>
                <a:latin typeface="Century Gothic" pitchFamily="34" charset="0"/>
              </a:rPr>
              <a:t> professionnels est à votre écoute pour vous accompagner et répondre au mieux à vos besoins. Chez Garden Gym, la </a:t>
            </a:r>
            <a:r>
              <a:rPr lang="fr-FR" sz="2000" b="1" dirty="0" smtClean="0">
                <a:solidFill>
                  <a:srgbClr val="660066"/>
                </a:solidFill>
                <a:latin typeface="Century Gothic" pitchFamily="34" charset="0"/>
              </a:rPr>
              <a:t>qualité du service </a:t>
            </a:r>
            <a:r>
              <a:rPr lang="fr-FR" sz="2000" dirty="0" smtClean="0">
                <a:solidFill>
                  <a:srgbClr val="660066"/>
                </a:solidFill>
                <a:latin typeface="Century Gothic" pitchFamily="34" charset="0"/>
              </a:rPr>
              <a:t>est au centre de nos préoccupations. </a:t>
            </a:r>
          </a:p>
          <a:p>
            <a:pPr>
              <a:buNone/>
            </a:pPr>
            <a:r>
              <a:rPr lang="fr-FR" sz="2000" dirty="0" smtClean="0">
                <a:solidFill>
                  <a:srgbClr val="660066"/>
                </a:solidFill>
                <a:latin typeface="Century Gothic" pitchFamily="34" charset="0"/>
              </a:rPr>
              <a:t> </a:t>
            </a:r>
          </a:p>
          <a:p>
            <a:pPr>
              <a:buNone/>
            </a:pPr>
            <a:r>
              <a:rPr lang="fr-FR" sz="2000" dirty="0" smtClean="0">
                <a:solidFill>
                  <a:srgbClr val="660066"/>
                </a:solidFill>
                <a:latin typeface="Century Gothic" pitchFamily="34" charset="0"/>
              </a:rPr>
              <a:t>	Vous disposez, au sein d’un même endroit (2500m²), de cours de fitness terrestres et aquatiques, de 3 plateaux de </a:t>
            </a:r>
            <a:r>
              <a:rPr lang="fr-FR" sz="2000" dirty="0" err="1" smtClean="0">
                <a:solidFill>
                  <a:srgbClr val="660066"/>
                </a:solidFill>
                <a:latin typeface="Century Gothic" pitchFamily="34" charset="0"/>
              </a:rPr>
              <a:t>cardio</a:t>
            </a:r>
            <a:r>
              <a:rPr lang="fr-FR" sz="2000" dirty="0" smtClean="0">
                <a:solidFill>
                  <a:srgbClr val="660066"/>
                </a:solidFill>
                <a:latin typeface="Century Gothic" pitchFamily="34" charset="0"/>
              </a:rPr>
              <a:t>-musculation, du plus grand espace de balnéothérapie de Bourgogne, d’un spa esthétique et d’un salon de coiffure. </a:t>
            </a:r>
          </a:p>
          <a:p>
            <a:pPr>
              <a:buNone/>
            </a:pPr>
            <a:endParaRPr lang="fr-FR" sz="2000" dirty="0" smtClean="0">
              <a:solidFill>
                <a:srgbClr val="660066"/>
              </a:solidFill>
              <a:latin typeface="Century Gothic" pitchFamily="34" charset="0"/>
            </a:endParaRPr>
          </a:p>
        </p:txBody>
      </p:sp>
      <p:pic>
        <p:nvPicPr>
          <p:cNvPr id="11" name="Image 10" descr="ARTMF372_1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/>
          </a:blip>
          <a:stretch>
            <a:fillRect/>
          </a:stretch>
        </p:blipFill>
        <p:spPr>
          <a:xfrm rot="16200000">
            <a:off x="3714752" y="6000761"/>
            <a:ext cx="3048000" cy="3048000"/>
          </a:xfrm>
          <a:prstGeom prst="rect">
            <a:avLst/>
          </a:prstGeom>
        </p:spPr>
      </p:pic>
    </p:spTree>
  </p:cSld>
  <p:clrMapOvr>
    <a:masterClrMapping/>
  </p:clrMapOvr>
  <p:transition spd="slow" advClick="0" advTm="23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600060">
                <a:alpha val="8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sticker-arabesque-tete-de-lit.jpg"/>
          <p:cNvPicPr>
            <a:picLocks noChangeAspect="1"/>
          </p:cNvPicPr>
          <p:nvPr/>
        </p:nvPicPr>
        <p:blipFill>
          <a:blip r:embed="rId2"/>
          <a:srcRect t="35938" b="31250"/>
          <a:stretch>
            <a:fillRect/>
          </a:stretch>
        </p:blipFill>
        <p:spPr>
          <a:xfrm>
            <a:off x="0" y="71406"/>
            <a:ext cx="4572000" cy="150016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0" y="571472"/>
            <a:ext cx="6858000" cy="428628"/>
          </a:xfrm>
          <a:prstGeom prst="rect">
            <a:avLst/>
          </a:prstGeom>
          <a:solidFill>
            <a:srgbClr val="600060"/>
          </a:solidFill>
          <a:ln>
            <a:solidFill>
              <a:srgbClr val="600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294676" y="357158"/>
            <a:ext cx="48488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Notre idée</a:t>
            </a:r>
            <a:endParaRPr lang="fr-F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10" name="Arrondir un rectangle avec un coin du même côté 9"/>
          <p:cNvSpPr/>
          <p:nvPr/>
        </p:nvSpPr>
        <p:spPr>
          <a:xfrm rot="5400000">
            <a:off x="-678673" y="2536029"/>
            <a:ext cx="6286544" cy="4929198"/>
          </a:xfrm>
          <a:prstGeom prst="round2SameRect">
            <a:avLst/>
          </a:prstGeom>
          <a:solidFill>
            <a:srgbClr val="FFFFCC"/>
          </a:solidFill>
          <a:ln w="38100">
            <a:solidFill>
              <a:srgbClr val="600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-24" y="1948838"/>
            <a:ext cx="464349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000" lvl="0">
              <a:spcBef>
                <a:spcPts val="0"/>
              </a:spcBef>
              <a:buNone/>
              <a:defRPr/>
            </a:pP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Trop d’hôtels en Bourgogne, vous souhaitez vous </a:t>
            </a:r>
            <a:r>
              <a:rPr lang="fr-FR" b="1" dirty="0" smtClean="0">
                <a:solidFill>
                  <a:srgbClr val="600060"/>
                </a:solidFill>
                <a:latin typeface="Century Gothic" pitchFamily="34" charset="0"/>
              </a:rPr>
              <a:t>démarquer</a:t>
            </a: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…</a:t>
            </a:r>
          </a:p>
          <a:p>
            <a:pPr marL="342000" lvl="0">
              <a:spcBef>
                <a:spcPts val="0"/>
              </a:spcBef>
              <a:buNone/>
              <a:defRPr/>
            </a:pPr>
            <a:endParaRPr lang="fr-FR" dirty="0" smtClean="0">
              <a:solidFill>
                <a:srgbClr val="600060"/>
              </a:solidFill>
              <a:latin typeface="Century Gothic" pitchFamily="34" charset="0"/>
            </a:endParaRPr>
          </a:p>
          <a:p>
            <a:pPr marL="342000" lvl="0">
              <a:spcBef>
                <a:spcPts val="0"/>
              </a:spcBef>
              <a:buNone/>
              <a:defRPr/>
            </a:pP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	</a:t>
            </a:r>
            <a:r>
              <a:rPr lang="fr-FR" b="1" dirty="0" smtClean="0">
                <a:solidFill>
                  <a:srgbClr val="600060"/>
                </a:solidFill>
                <a:latin typeface="Century Gothic" pitchFamily="34" charset="0"/>
              </a:rPr>
              <a:t>Garden Gym </a:t>
            </a: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a la solution !</a:t>
            </a:r>
          </a:p>
          <a:p>
            <a:pPr marL="342000" lvl="0">
              <a:spcBef>
                <a:spcPts val="0"/>
              </a:spcBef>
              <a:buNone/>
              <a:defRPr/>
            </a:pPr>
            <a:endParaRPr lang="fr-FR" dirty="0" smtClean="0">
              <a:solidFill>
                <a:srgbClr val="600060"/>
              </a:solidFill>
              <a:latin typeface="Century Gothic" pitchFamily="34" charset="0"/>
            </a:endParaRPr>
          </a:p>
          <a:p>
            <a:pPr marL="342000" lvl="0">
              <a:spcBef>
                <a:spcPts val="0"/>
              </a:spcBef>
              <a:buNone/>
              <a:defRPr/>
            </a:pP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Grâce à nous, vous pouvez être référencé comme </a:t>
            </a:r>
            <a:r>
              <a:rPr lang="fr-FR" b="1" dirty="0" smtClean="0">
                <a:solidFill>
                  <a:srgbClr val="600060"/>
                </a:solidFill>
                <a:latin typeface="Century Gothic" pitchFamily="34" charset="0"/>
              </a:rPr>
              <a:t>Hôtel &amp; Spa </a:t>
            </a: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pour attirer une nouvelle clientèle.</a:t>
            </a:r>
          </a:p>
          <a:p>
            <a:pPr marL="342000" lvl="0">
              <a:spcBef>
                <a:spcPts val="0"/>
              </a:spcBef>
              <a:buNone/>
              <a:defRPr/>
            </a:pP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Nous mettons à la disposition de vos clients le </a:t>
            </a:r>
            <a:r>
              <a:rPr lang="fr-FR" b="1" dirty="0" smtClean="0">
                <a:solidFill>
                  <a:srgbClr val="600060"/>
                </a:solidFill>
                <a:latin typeface="Century Gothic" pitchFamily="34" charset="0"/>
              </a:rPr>
              <a:t>Spa</a:t>
            </a: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 </a:t>
            </a:r>
            <a:r>
              <a:rPr lang="fr-FR" b="1" dirty="0" smtClean="0">
                <a:solidFill>
                  <a:srgbClr val="600060"/>
                </a:solidFill>
                <a:latin typeface="Century Gothic" pitchFamily="34" charset="0"/>
              </a:rPr>
              <a:t>Oasis</a:t>
            </a: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, nos cours de </a:t>
            </a:r>
            <a:r>
              <a:rPr lang="fr-FR" b="1" dirty="0" smtClean="0">
                <a:solidFill>
                  <a:srgbClr val="600060"/>
                </a:solidFill>
                <a:latin typeface="Century Gothic" pitchFamily="34" charset="0"/>
              </a:rPr>
              <a:t>fitness</a:t>
            </a: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 terrestre et aquatique et le </a:t>
            </a:r>
            <a:r>
              <a:rPr lang="fr-FR" b="1" dirty="0" smtClean="0">
                <a:solidFill>
                  <a:srgbClr val="600060"/>
                </a:solidFill>
                <a:latin typeface="Century Gothic" pitchFamily="34" charset="0"/>
              </a:rPr>
              <a:t>plus grand espace de </a:t>
            </a:r>
            <a:r>
              <a:rPr lang="fr-FR" b="1" dirty="0" smtClean="0">
                <a:solidFill>
                  <a:srgbClr val="600060"/>
                </a:solidFill>
                <a:latin typeface="Century Gothic" pitchFamily="34" charset="0"/>
              </a:rPr>
              <a:t>b</a:t>
            </a:r>
            <a:r>
              <a:rPr lang="fr-FR" b="1" dirty="0" smtClean="0">
                <a:solidFill>
                  <a:srgbClr val="600060"/>
                </a:solidFill>
                <a:latin typeface="Century Gothic" pitchFamily="34" charset="0"/>
              </a:rPr>
              <a:t>alnéothérapie </a:t>
            </a: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de Bourgogne. </a:t>
            </a:r>
          </a:p>
          <a:p>
            <a:pPr marL="342000" lvl="0">
              <a:spcBef>
                <a:spcPts val="0"/>
              </a:spcBef>
              <a:buNone/>
              <a:defRPr/>
            </a:pP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 </a:t>
            </a:r>
          </a:p>
          <a:p>
            <a:pPr marL="342000" lvl="0">
              <a:spcBef>
                <a:spcPts val="0"/>
              </a:spcBef>
              <a:buNone/>
              <a:defRPr/>
            </a:pP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Rien de plus simple : nous laissons </a:t>
            </a:r>
            <a:r>
              <a:rPr lang="fr-FR" b="1" dirty="0" smtClean="0">
                <a:solidFill>
                  <a:srgbClr val="600060"/>
                </a:solidFill>
                <a:latin typeface="Century Gothic" pitchFamily="34" charset="0"/>
              </a:rPr>
              <a:t>libre accès </a:t>
            </a: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à vos clients à la </a:t>
            </a:r>
            <a:r>
              <a:rPr lang="fr-FR" dirty="0" err="1" smtClean="0">
                <a:solidFill>
                  <a:srgbClr val="600060"/>
                </a:solidFill>
                <a:latin typeface="Century Gothic" pitchFamily="34" charset="0"/>
              </a:rPr>
              <a:t>balnéo</a:t>
            </a: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 et aux cours de fitness, nous leur offrons </a:t>
            </a:r>
            <a:r>
              <a:rPr lang="fr-FR" b="1" dirty="0" smtClean="0">
                <a:solidFill>
                  <a:srgbClr val="600060"/>
                </a:solidFill>
                <a:latin typeface="Century Gothic" pitchFamily="34" charset="0"/>
              </a:rPr>
              <a:t>20% </a:t>
            </a: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sur les soins au spa, en échange d’un </a:t>
            </a:r>
            <a:r>
              <a:rPr lang="fr-FR" b="1" dirty="0" smtClean="0">
                <a:solidFill>
                  <a:srgbClr val="600060"/>
                </a:solidFill>
                <a:latin typeface="Century Gothic" pitchFamily="34" charset="0"/>
              </a:rPr>
              <a:t>Contrat de Partenariat Publicitaire </a:t>
            </a:r>
            <a:r>
              <a:rPr lang="fr-FR" dirty="0" smtClean="0">
                <a:solidFill>
                  <a:srgbClr val="600060"/>
                </a:solidFill>
                <a:latin typeface="Century Gothic" pitchFamily="34" charset="0"/>
              </a:rPr>
              <a:t>(selon votre taille et votre flux de clientèle). </a:t>
            </a:r>
          </a:p>
        </p:txBody>
      </p:sp>
      <p:pic>
        <p:nvPicPr>
          <p:cNvPr id="16" name="Image 15" descr="ARTMF372_1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/>
          </a:blip>
          <a:stretch>
            <a:fillRect/>
          </a:stretch>
        </p:blipFill>
        <p:spPr>
          <a:xfrm rot="16200000">
            <a:off x="3714752" y="6000761"/>
            <a:ext cx="3048000" cy="3048000"/>
          </a:xfrm>
          <a:prstGeom prst="rect">
            <a:avLst/>
          </a:prstGeom>
        </p:spPr>
      </p:pic>
    </p:spTree>
  </p:cSld>
  <p:clrMapOvr>
    <a:masterClrMapping/>
  </p:clrMapOvr>
  <p:transition spd="slow" advClick="0" advTm="30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Arrondir un rectangle avec un coin du même côté 22"/>
          <p:cNvSpPr/>
          <p:nvPr/>
        </p:nvSpPr>
        <p:spPr>
          <a:xfrm rot="5400000">
            <a:off x="-107169" y="1893087"/>
            <a:ext cx="4214842" cy="4000504"/>
          </a:xfrm>
          <a:prstGeom prst="round2SameRect">
            <a:avLst>
              <a:gd name="adj1" fmla="val 9372"/>
              <a:gd name="adj2" fmla="val 0"/>
            </a:avLst>
          </a:prstGeom>
          <a:solidFill>
            <a:srgbClr val="FFFFCC"/>
          </a:solidFill>
          <a:ln w="38100">
            <a:solidFill>
              <a:srgbClr val="600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 descr="sticker-arabesque-tete-de-lit.jpg"/>
          <p:cNvPicPr>
            <a:picLocks noChangeAspect="1"/>
          </p:cNvPicPr>
          <p:nvPr/>
        </p:nvPicPr>
        <p:blipFill>
          <a:blip r:embed="rId3"/>
          <a:srcRect t="35938" b="31250"/>
          <a:stretch>
            <a:fillRect/>
          </a:stretch>
        </p:blipFill>
        <p:spPr>
          <a:xfrm>
            <a:off x="0" y="0"/>
            <a:ext cx="4572000" cy="1500166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14"/>
          <p:cNvSpPr/>
          <p:nvPr/>
        </p:nvSpPr>
        <p:spPr>
          <a:xfrm>
            <a:off x="0" y="500034"/>
            <a:ext cx="6858000" cy="428628"/>
          </a:xfrm>
          <a:prstGeom prst="rect">
            <a:avLst/>
          </a:prstGeom>
          <a:solidFill>
            <a:srgbClr val="600060"/>
          </a:solidFill>
          <a:ln>
            <a:solidFill>
              <a:srgbClr val="600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 descr="1310_AG27_Klube22.jp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751234" y="3335145"/>
            <a:ext cx="1749600" cy="1165417"/>
          </a:xfrm>
          <a:prstGeom prst="roundRect">
            <a:avLst>
              <a:gd name="adj" fmla="val 9989"/>
            </a:avLst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ZoneTexte 13"/>
          <p:cNvSpPr txBox="1"/>
          <p:nvPr/>
        </p:nvSpPr>
        <p:spPr>
          <a:xfrm>
            <a:off x="267869" y="357158"/>
            <a:ext cx="63222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Balnéothérapie</a:t>
            </a:r>
            <a:endParaRPr lang="fr-FR" sz="40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pic>
        <p:nvPicPr>
          <p:cNvPr id="11" name="Image 10" descr="1310_AG27_Klube19.jpg"/>
          <p:cNvPicPr>
            <a:picLocks noChangeAspect="1"/>
          </p:cNvPicPr>
          <p:nvPr/>
        </p:nvPicPr>
        <p:blipFill>
          <a:blip r:embed="rId5" cstate="print">
            <a:lum contrast="40000"/>
          </a:blip>
          <a:stretch>
            <a:fillRect/>
          </a:stretch>
        </p:blipFill>
        <p:spPr>
          <a:xfrm>
            <a:off x="4786322" y="4835344"/>
            <a:ext cx="1749600" cy="1165416"/>
          </a:xfrm>
          <a:prstGeom prst="roundRect">
            <a:avLst>
              <a:gd name="adj" fmla="val 6651"/>
            </a:avLst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Image 11" descr="1310_AG27_Klube0026.jpg"/>
          <p:cNvPicPr>
            <a:picLocks noChangeAspect="1"/>
          </p:cNvPicPr>
          <p:nvPr/>
        </p:nvPicPr>
        <p:blipFill>
          <a:blip r:embed="rId6" cstate="print">
            <a:lum contrast="40000"/>
          </a:blip>
          <a:stretch>
            <a:fillRect/>
          </a:stretch>
        </p:blipFill>
        <p:spPr>
          <a:xfrm>
            <a:off x="4751234" y="1857356"/>
            <a:ext cx="1749600" cy="1143009"/>
          </a:xfrm>
          <a:prstGeom prst="roundRect">
            <a:avLst>
              <a:gd name="adj" fmla="val 8156"/>
            </a:avLst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Espace réservé du contenu 15"/>
          <p:cNvSpPr>
            <a:spLocks noGrp="1"/>
          </p:cNvSpPr>
          <p:nvPr>
            <p:ph sz="half" idx="1"/>
          </p:nvPr>
        </p:nvSpPr>
        <p:spPr>
          <a:xfrm>
            <a:off x="-285776" y="1919287"/>
            <a:ext cx="4429156" cy="401003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1700" dirty="0" smtClean="0">
                <a:solidFill>
                  <a:srgbClr val="360036"/>
                </a:solidFill>
                <a:latin typeface="Century Gothic" pitchFamily="34" charset="0"/>
              </a:rPr>
              <a:t>	Garden Gym détient le </a:t>
            </a:r>
            <a:r>
              <a:rPr lang="fr-FR" sz="1700" b="1" dirty="0" smtClean="0">
                <a:solidFill>
                  <a:srgbClr val="360036"/>
                </a:solidFill>
                <a:latin typeface="Century Gothic" pitchFamily="34" charset="0"/>
              </a:rPr>
              <a:t>plus grand </a:t>
            </a:r>
            <a:r>
              <a:rPr lang="fr-FR" sz="1700" dirty="0" smtClean="0">
                <a:solidFill>
                  <a:srgbClr val="360036"/>
                </a:solidFill>
                <a:latin typeface="Century Gothic" pitchFamily="34" charset="0"/>
              </a:rPr>
              <a:t>espace de balnéothérapie de Bourgogne. </a:t>
            </a:r>
          </a:p>
          <a:p>
            <a:pPr>
              <a:buNone/>
            </a:pPr>
            <a:r>
              <a:rPr lang="fr-FR" sz="1700" dirty="0" smtClean="0">
                <a:solidFill>
                  <a:srgbClr val="360036"/>
                </a:solidFill>
                <a:latin typeface="Century Gothic" pitchFamily="34" charset="0"/>
              </a:rPr>
              <a:t>	1 jacuzzi géant, 3 saunas, 2 hammams, </a:t>
            </a:r>
            <a:r>
              <a:rPr lang="fr-FR" sz="1700" dirty="0" smtClean="0">
                <a:solidFill>
                  <a:srgbClr val="360036"/>
                </a:solidFill>
                <a:latin typeface="Century Gothic" pitchFamily="34" charset="0"/>
              </a:rPr>
              <a:t>des </a:t>
            </a:r>
            <a:r>
              <a:rPr lang="fr-FR" sz="1700" dirty="0" smtClean="0">
                <a:solidFill>
                  <a:srgbClr val="360036"/>
                </a:solidFill>
                <a:latin typeface="Century Gothic" pitchFamily="34" charset="0"/>
              </a:rPr>
              <a:t>douches </a:t>
            </a:r>
          </a:p>
          <a:p>
            <a:pPr>
              <a:buNone/>
            </a:pPr>
            <a:r>
              <a:rPr lang="fr-FR" sz="1700" dirty="0" smtClean="0">
                <a:solidFill>
                  <a:srgbClr val="360036"/>
                </a:solidFill>
                <a:latin typeface="Century Gothic" pitchFamily="34" charset="0"/>
              </a:rPr>
              <a:t>	expériences, une salle de repos saline… </a:t>
            </a:r>
          </a:p>
          <a:p>
            <a:pPr>
              <a:buNone/>
            </a:pPr>
            <a:endParaRPr lang="fr-FR" sz="1700" dirty="0" smtClean="0">
              <a:solidFill>
                <a:srgbClr val="360036"/>
              </a:solidFill>
              <a:latin typeface="Century Gothic" pitchFamily="34" charset="0"/>
            </a:endParaRPr>
          </a:p>
          <a:p>
            <a:pPr>
              <a:buNone/>
            </a:pPr>
            <a:r>
              <a:rPr lang="fr-FR" sz="1700" dirty="0" smtClean="0">
                <a:solidFill>
                  <a:srgbClr val="360036"/>
                </a:solidFill>
                <a:latin typeface="Century Gothic" pitchFamily="34" charset="0"/>
              </a:rPr>
              <a:t>	</a:t>
            </a:r>
            <a:r>
              <a:rPr lang="fr-FR" sz="1700" i="1" dirty="0" smtClean="0">
                <a:solidFill>
                  <a:srgbClr val="360036"/>
                </a:solidFill>
                <a:latin typeface="Century Gothic" pitchFamily="34" charset="0"/>
              </a:rPr>
              <a:t>Garden Gym has the biggest center of balneotherapy in Burgundy. </a:t>
            </a:r>
          </a:p>
          <a:p>
            <a:pPr>
              <a:buNone/>
            </a:pPr>
            <a:r>
              <a:rPr lang="fr-FR" sz="1700" i="1" dirty="0" smtClean="0">
                <a:solidFill>
                  <a:srgbClr val="360036"/>
                </a:solidFill>
                <a:latin typeface="Century Gothic" pitchFamily="34" charset="0"/>
              </a:rPr>
              <a:t>	a huge jacuzzi, 3 saunas, 2 hammams, some experiences showers, a salt rest room…</a:t>
            </a:r>
          </a:p>
          <a:p>
            <a:endParaRPr lang="fr-FR" sz="1700" dirty="0">
              <a:solidFill>
                <a:srgbClr val="360036"/>
              </a:solidFill>
              <a:latin typeface="Century Gothic" pitchFamily="34" charset="0"/>
            </a:endParaRPr>
          </a:p>
        </p:txBody>
      </p:sp>
      <p:sp>
        <p:nvSpPr>
          <p:cNvPr id="18" name="Rectangle à coins arrondis 17"/>
          <p:cNvSpPr/>
          <p:nvPr/>
        </p:nvSpPr>
        <p:spPr>
          <a:xfrm>
            <a:off x="142852" y="6715140"/>
            <a:ext cx="4357718" cy="1857388"/>
          </a:xfrm>
          <a:prstGeom prst="roundRect">
            <a:avLst>
              <a:gd name="adj" fmla="val 9405"/>
            </a:avLst>
          </a:prstGeom>
          <a:solidFill>
            <a:srgbClr val="600060"/>
          </a:solidFill>
          <a:ln w="381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FFCC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-24" y="6685208"/>
            <a:ext cx="45005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fr-FR" sz="1400" b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  Entrée journée illimitée :  15 € </a:t>
            </a:r>
            <a:r>
              <a:rPr lang="fr-FR" sz="1400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au lieu de </a:t>
            </a:r>
            <a:r>
              <a:rPr lang="fr-FR" sz="1400" i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19.99 €</a:t>
            </a:r>
          </a:p>
          <a:p>
            <a:pPr algn="ctr">
              <a:buNone/>
            </a:pPr>
            <a:r>
              <a:rPr lang="fr-FR" sz="1400" b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  </a:t>
            </a:r>
          </a:p>
          <a:p>
            <a:pPr algn="ctr">
              <a:buNone/>
            </a:pPr>
            <a:r>
              <a:rPr lang="fr-FR" sz="1400" b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Les formules horaires</a:t>
            </a:r>
          </a:p>
          <a:p>
            <a:pPr algn="ctr">
              <a:buNone/>
            </a:pPr>
            <a:r>
              <a:rPr lang="fr-FR" sz="1400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        2 heures : </a:t>
            </a:r>
            <a:r>
              <a:rPr lang="fr-FR" sz="1400" b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19 €  </a:t>
            </a:r>
            <a:r>
              <a:rPr lang="fr-FR" sz="1400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au lieu de </a:t>
            </a:r>
            <a:r>
              <a:rPr lang="fr-FR" sz="1400" i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25 €</a:t>
            </a:r>
          </a:p>
          <a:p>
            <a:pPr algn="ctr">
              <a:buNone/>
            </a:pPr>
            <a:r>
              <a:rPr lang="fr-FR" sz="1400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        5 heures : </a:t>
            </a:r>
            <a:r>
              <a:rPr lang="fr-FR" sz="1400" b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35 € </a:t>
            </a:r>
            <a:r>
              <a:rPr lang="fr-FR" sz="1400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au lieu de </a:t>
            </a:r>
            <a:r>
              <a:rPr lang="fr-FR" sz="1400" i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49 €</a:t>
            </a:r>
          </a:p>
          <a:p>
            <a:pPr algn="ctr">
              <a:buNone/>
            </a:pPr>
            <a:r>
              <a:rPr lang="fr-FR" sz="1400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      10 heures : </a:t>
            </a:r>
            <a:r>
              <a:rPr lang="fr-FR" sz="1400" b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65 € </a:t>
            </a:r>
            <a:r>
              <a:rPr lang="fr-FR" sz="1400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au lieu de </a:t>
            </a:r>
            <a:r>
              <a:rPr lang="fr-FR" sz="1400" i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89 €</a:t>
            </a:r>
          </a:p>
          <a:p>
            <a:pPr algn="ctr">
              <a:buNone/>
            </a:pPr>
            <a:r>
              <a:rPr lang="fr-FR" sz="1400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 20 heures : </a:t>
            </a:r>
            <a:r>
              <a:rPr lang="fr-FR" sz="1400" b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119 € </a:t>
            </a:r>
            <a:r>
              <a:rPr lang="fr-FR" sz="1400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au lieu de </a:t>
            </a:r>
            <a:r>
              <a:rPr lang="fr-FR" sz="1400" i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159 €</a:t>
            </a:r>
          </a:p>
          <a:p>
            <a:pPr algn="ctr">
              <a:buNone/>
            </a:pPr>
            <a:r>
              <a:rPr lang="fr-FR" sz="1400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50 heures :  </a:t>
            </a:r>
            <a:r>
              <a:rPr lang="fr-FR" sz="1400" b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279 € </a:t>
            </a:r>
            <a:r>
              <a:rPr lang="fr-FR" sz="1400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au lieu de </a:t>
            </a:r>
            <a:r>
              <a:rPr lang="fr-FR" sz="1400" i="1" dirty="0" smtClean="0">
                <a:solidFill>
                  <a:srgbClr val="FFFFCC"/>
                </a:solidFill>
                <a:latin typeface="Century Gothic" pitchFamily="34" charset="0"/>
                <a:cs typeface="Arial" pitchFamily="34" charset="0"/>
              </a:rPr>
              <a:t>379 €</a:t>
            </a:r>
          </a:p>
        </p:txBody>
      </p:sp>
      <p:pic>
        <p:nvPicPr>
          <p:cNvPr id="19" name="Image 18" descr="1310_AG27_Klube24.jpg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>
            <a:off x="4786322" y="6357950"/>
            <a:ext cx="1750207" cy="1166805"/>
          </a:xfrm>
          <a:prstGeom prst="roundRect">
            <a:avLst>
              <a:gd name="adj" fmla="val 8330"/>
            </a:avLst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20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Arrondir un rectangle avec un coin du même côté 25"/>
          <p:cNvSpPr/>
          <p:nvPr/>
        </p:nvSpPr>
        <p:spPr>
          <a:xfrm rot="5400000">
            <a:off x="-428640" y="2500310"/>
            <a:ext cx="5214974" cy="4357694"/>
          </a:xfrm>
          <a:prstGeom prst="round2SameRect">
            <a:avLst>
              <a:gd name="adj1" fmla="val 7738"/>
              <a:gd name="adj2" fmla="val 0"/>
            </a:avLst>
          </a:prstGeom>
          <a:solidFill>
            <a:srgbClr val="FFFFCC"/>
          </a:solidFill>
          <a:ln w="38100">
            <a:solidFill>
              <a:srgbClr val="600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1" name="Image 20" descr="sticker-arabesque-tete-de-lit.jpg"/>
          <p:cNvPicPr>
            <a:picLocks noChangeAspect="1"/>
          </p:cNvPicPr>
          <p:nvPr/>
        </p:nvPicPr>
        <p:blipFill>
          <a:blip r:embed="rId4"/>
          <a:srcRect t="35417" b="31770"/>
          <a:stretch>
            <a:fillRect/>
          </a:stretch>
        </p:blipFill>
        <p:spPr>
          <a:xfrm>
            <a:off x="-24" y="-32"/>
            <a:ext cx="4572000" cy="1500198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Rectangle à coins arrondis 15"/>
          <p:cNvSpPr/>
          <p:nvPr/>
        </p:nvSpPr>
        <p:spPr>
          <a:xfrm>
            <a:off x="142852" y="7786710"/>
            <a:ext cx="6572296" cy="1143008"/>
          </a:xfrm>
          <a:prstGeom prst="roundRect">
            <a:avLst>
              <a:gd name="adj" fmla="val 8156"/>
            </a:avLst>
          </a:prstGeom>
          <a:solidFill>
            <a:srgbClr val="600060"/>
          </a:solidFill>
          <a:ln w="38100">
            <a:solidFill>
              <a:srgbClr val="FFFFC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0" y="500034"/>
            <a:ext cx="6858000" cy="428628"/>
          </a:xfrm>
          <a:prstGeom prst="rect">
            <a:avLst/>
          </a:prstGeom>
          <a:solidFill>
            <a:srgbClr val="600060"/>
          </a:solidFill>
          <a:ln>
            <a:solidFill>
              <a:srgbClr val="360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space réservé du contenu 2"/>
          <p:cNvSpPr txBox="1">
            <a:spLocks/>
          </p:cNvSpPr>
          <p:nvPr/>
        </p:nvSpPr>
        <p:spPr>
          <a:xfrm>
            <a:off x="142876" y="7858148"/>
            <a:ext cx="6572272" cy="1000132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10000"/>
              </a:lnSpc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fr-F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entury Gothic" pitchFamily="34" charset="0"/>
              </a:rPr>
              <a:t>Massage (30 min.)</a:t>
            </a:r>
            <a:r>
              <a:rPr kumimoji="0" lang="fr-FR" sz="1600" b="1" i="0" u="none" strike="noStrike" kern="1200" cap="none" spc="0" normalizeH="0" noProof="0" dirty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entury Gothic" pitchFamily="34" charset="0"/>
              </a:rPr>
              <a:t> : 39 € </a:t>
            </a:r>
            <a:r>
              <a:rPr kumimoji="0" lang="fr-FR" sz="1600" i="0" u="none" strike="noStrike" kern="1200" cap="none" spc="0" normalizeH="0" noProof="0" dirty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entury Gothic" pitchFamily="34" charset="0"/>
              </a:rPr>
              <a:t>au lieu de </a:t>
            </a:r>
            <a:r>
              <a:rPr kumimoji="0" lang="fr-FR" sz="1600" i="1" u="none" kern="1200" cap="none" spc="0" normalizeH="0" noProof="0" dirty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entury Gothic" pitchFamily="34" charset="0"/>
              </a:rPr>
              <a:t>45 €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10000"/>
              </a:lnSpc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fr-FR" sz="1600" b="1" baseline="0" dirty="0" smtClean="0">
                <a:solidFill>
                  <a:srgbClr val="FFFFCC"/>
                </a:solidFill>
                <a:latin typeface="Century Gothic" pitchFamily="34" charset="0"/>
              </a:rPr>
              <a:t>Massage</a:t>
            </a:r>
            <a:r>
              <a:rPr lang="fr-FR" sz="1600" b="1" dirty="0" smtClean="0">
                <a:solidFill>
                  <a:srgbClr val="FFFFCC"/>
                </a:solidFill>
                <a:latin typeface="Century Gothic" pitchFamily="34" charset="0"/>
              </a:rPr>
              <a:t> (1h) : 69 € </a:t>
            </a:r>
            <a:r>
              <a:rPr lang="fr-FR" sz="1600" dirty="0" smtClean="0">
                <a:solidFill>
                  <a:srgbClr val="FFFFCC"/>
                </a:solidFill>
                <a:latin typeface="Century Gothic" pitchFamily="34" charset="0"/>
              </a:rPr>
              <a:t>au lieu de </a:t>
            </a:r>
            <a:r>
              <a:rPr lang="fr-FR" sz="1600" i="1" dirty="0" smtClean="0">
                <a:solidFill>
                  <a:srgbClr val="FFFFCC"/>
                </a:solidFill>
                <a:latin typeface="Century Gothic" pitchFamily="34" charset="0"/>
              </a:rPr>
              <a:t>85 €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10000"/>
              </a:lnSpc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fr-FR" sz="1600" dirty="0" smtClean="0">
                <a:solidFill>
                  <a:srgbClr val="FFFFCC"/>
                </a:solidFill>
                <a:latin typeface="Century Gothic" pitchFamily="34" charset="0"/>
              </a:rPr>
              <a:t>Pour tout achat de 10 tickets minimum</a:t>
            </a:r>
            <a:endParaRPr kumimoji="0" lang="fr-FR" sz="1600" i="0" u="non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Century Gothic" pitchFamily="34" charset="0"/>
            </a:endParaRPr>
          </a:p>
        </p:txBody>
      </p:sp>
      <p:pic>
        <p:nvPicPr>
          <p:cNvPr id="15" name="Image 14" descr="1310_AG27_Klube4.jpg"/>
          <p:cNvPicPr>
            <a:picLocks noChangeAspect="1"/>
          </p:cNvPicPr>
          <p:nvPr/>
        </p:nvPicPr>
        <p:blipFill>
          <a:blip r:embed="rId5" cstate="print">
            <a:lum contrast="30000"/>
          </a:blip>
          <a:stretch>
            <a:fillRect/>
          </a:stretch>
        </p:blipFill>
        <p:spPr>
          <a:xfrm>
            <a:off x="4824147" y="4857752"/>
            <a:ext cx="1748125" cy="1165417"/>
          </a:xfrm>
          <a:prstGeom prst="roundRect">
            <a:avLst>
              <a:gd name="adj" fmla="val 8320"/>
            </a:avLst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Image 16" descr="1310_AG27_Klube2.jpg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4786322" y="2000232"/>
            <a:ext cx="1748146" cy="1165431"/>
          </a:xfrm>
          <a:prstGeom prst="roundRect">
            <a:avLst>
              <a:gd name="adj" fmla="val 8320"/>
            </a:avLst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Image 17" descr="1310_AG27_Klube10.jpg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>
            <a:off x="4822672" y="3428992"/>
            <a:ext cx="1749600" cy="1166400"/>
          </a:xfrm>
          <a:prstGeom prst="roundRect">
            <a:avLst>
              <a:gd name="adj" fmla="val 8327"/>
            </a:avLst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Image 19" descr="10306245_866234220081454_4039459619085208362_n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18033" y="142844"/>
            <a:ext cx="1482339" cy="1482339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Espace réservé du contenu 21"/>
          <p:cNvSpPr>
            <a:spLocks noGrp="1"/>
          </p:cNvSpPr>
          <p:nvPr>
            <p:ph sz="half" idx="1"/>
          </p:nvPr>
        </p:nvSpPr>
        <p:spPr>
          <a:xfrm>
            <a:off x="-214338" y="2285984"/>
            <a:ext cx="4514847" cy="5000660"/>
          </a:xfrm>
        </p:spPr>
        <p:txBody>
          <a:bodyPr>
            <a:normAutofit fontScale="85000" lnSpcReduction="10000"/>
          </a:bodyPr>
          <a:lstStyle/>
          <a:p>
            <a:pPr lvl="0">
              <a:spcBef>
                <a:spcPts val="0"/>
              </a:spcBef>
              <a:buNone/>
              <a:defRPr/>
            </a:pP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	Le Spa Oasis vous propose des </a:t>
            </a:r>
          </a:p>
          <a:p>
            <a:pPr lvl="0">
              <a:spcBef>
                <a:spcPts val="0"/>
              </a:spcBef>
              <a:buNone/>
              <a:defRPr/>
            </a:pPr>
            <a:r>
              <a:rPr lang="fr-FR" sz="2000" b="1" dirty="0" smtClean="0">
                <a:solidFill>
                  <a:srgbClr val="360036"/>
                </a:solidFill>
                <a:latin typeface="Century Gothic" pitchFamily="34" charset="0"/>
              </a:rPr>
              <a:t>	soins  d’exception </a:t>
            </a: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(soins du corps et du visage) ainsi que des épilations, des </a:t>
            </a:r>
            <a:r>
              <a:rPr lang="fr-FR" sz="2000" b="1" dirty="0" smtClean="0">
                <a:solidFill>
                  <a:srgbClr val="360036"/>
                </a:solidFill>
                <a:latin typeface="Century Gothic" pitchFamily="34" charset="0"/>
              </a:rPr>
              <a:t>UV</a:t>
            </a: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 et bien d’autres </a:t>
            </a: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prestations encore</a:t>
            </a: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…</a:t>
            </a:r>
          </a:p>
          <a:p>
            <a:pPr lvl="0">
              <a:spcBef>
                <a:spcPts val="0"/>
              </a:spcBef>
              <a:buNone/>
              <a:defRPr/>
            </a:pPr>
            <a:endParaRPr lang="fr-FR" sz="2000" dirty="0" smtClean="0">
              <a:solidFill>
                <a:srgbClr val="360036"/>
              </a:solidFill>
              <a:latin typeface="Century Gothic" pitchFamily="34" charset="0"/>
            </a:endParaRPr>
          </a:p>
          <a:p>
            <a:pPr lvl="0">
              <a:spcBef>
                <a:spcPts val="0"/>
              </a:spcBef>
              <a:buNone/>
              <a:defRPr/>
            </a:pP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	Nous utilisons les produits des marques prestigieuses :</a:t>
            </a:r>
          </a:p>
          <a:p>
            <a:pPr lvl="0">
              <a:spcBef>
                <a:spcPts val="0"/>
              </a:spcBef>
              <a:buNone/>
              <a:defRPr/>
            </a:pPr>
            <a:endParaRPr lang="fr-FR" sz="2000" dirty="0" smtClean="0">
              <a:solidFill>
                <a:srgbClr val="360036"/>
              </a:solidFill>
              <a:latin typeface="Century Gothic" pitchFamily="34" charset="0"/>
            </a:endParaRPr>
          </a:p>
          <a:p>
            <a:pPr lvl="0">
              <a:spcBef>
                <a:spcPts val="0"/>
              </a:spcBef>
              <a:buNone/>
              <a:defRPr/>
            </a:pP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 			    et</a:t>
            </a:r>
          </a:p>
          <a:p>
            <a:pPr lvl="0">
              <a:spcBef>
                <a:spcPts val="0"/>
              </a:spcBef>
              <a:buNone/>
              <a:defRPr/>
            </a:pPr>
            <a:endParaRPr lang="fr-FR" sz="2000" dirty="0" smtClean="0">
              <a:solidFill>
                <a:srgbClr val="360036"/>
              </a:solidFill>
              <a:latin typeface="Century Gothic" pitchFamily="34" charset="0"/>
            </a:endParaRPr>
          </a:p>
          <a:p>
            <a:pPr lvl="0">
              <a:spcBef>
                <a:spcPts val="0"/>
              </a:spcBef>
              <a:buNone/>
              <a:defRPr/>
            </a:pP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	Après vos soins, nous vous invitons en tisanerie pour prolonger votre détente, devant notre cinéma zen. </a:t>
            </a:r>
          </a:p>
          <a:p>
            <a:pPr lvl="0">
              <a:spcBef>
                <a:spcPts val="0"/>
              </a:spcBef>
              <a:buNone/>
              <a:defRPr/>
            </a:pPr>
            <a:endParaRPr lang="fr-FR" sz="2000" dirty="0" smtClean="0">
              <a:solidFill>
                <a:srgbClr val="360036"/>
              </a:solidFill>
              <a:latin typeface="Century Gothic" pitchFamily="34" charset="0"/>
            </a:endParaRPr>
          </a:p>
          <a:p>
            <a:pPr lvl="0">
              <a:spcBef>
                <a:spcPts val="0"/>
              </a:spcBef>
              <a:buNone/>
              <a:defRPr/>
            </a:pP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	</a:t>
            </a:r>
            <a:r>
              <a:rPr lang="fr-FR" sz="2000" i="1" dirty="0" smtClean="0">
                <a:solidFill>
                  <a:srgbClr val="360036"/>
                </a:solidFill>
                <a:latin typeface="Century Gothic" pitchFamily="34" charset="0"/>
              </a:rPr>
              <a:t>The Spa Oasis offers facial skincare, bodycare, UV, epilation and many other services… </a:t>
            </a:r>
          </a:p>
          <a:p>
            <a:pPr lvl="0">
              <a:spcBef>
                <a:spcPts val="0"/>
              </a:spcBef>
              <a:buNone/>
              <a:defRPr/>
            </a:pPr>
            <a:r>
              <a:rPr lang="fr-FR" sz="2000" i="1" dirty="0" smtClean="0">
                <a:solidFill>
                  <a:srgbClr val="360036"/>
                </a:solidFill>
                <a:latin typeface="Century Gothic" pitchFamily="34" charset="0"/>
              </a:rPr>
              <a:t>	We use the top-of-the-range products Cinq Mondes and </a:t>
            </a:r>
            <a:r>
              <a:rPr lang="fr-FR" sz="2000" i="1" dirty="0" err="1" smtClean="0">
                <a:solidFill>
                  <a:srgbClr val="360036"/>
                </a:solidFill>
                <a:latin typeface="Century Gothic" pitchFamily="34" charset="0"/>
              </a:rPr>
              <a:t>Carita</a:t>
            </a:r>
            <a:r>
              <a:rPr lang="fr-FR" sz="2000" i="1" dirty="0" smtClean="0">
                <a:solidFill>
                  <a:srgbClr val="360036"/>
                </a:solidFill>
                <a:latin typeface="Century Gothic" pitchFamily="34" charset="0"/>
              </a:rPr>
              <a:t>.</a:t>
            </a:r>
            <a:endParaRPr lang="fr-FR" sz="2000" dirty="0">
              <a:solidFill>
                <a:srgbClr val="360036"/>
              </a:solidFill>
              <a:latin typeface="Century Gothic" pitchFamily="34" charset="0"/>
            </a:endParaRPr>
          </a:p>
        </p:txBody>
      </p:sp>
      <p:pic>
        <p:nvPicPr>
          <p:cNvPr id="23" name="Image 22" descr="spa.JP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822672" y="6286512"/>
            <a:ext cx="1749600" cy="1160949"/>
          </a:xfrm>
          <a:prstGeom prst="roundRect">
            <a:avLst>
              <a:gd name="adj" fmla="val 8288"/>
            </a:avLst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Image 12" descr="Carita_(logo)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6471" b="24905"/>
          <a:stretch>
            <a:fillRect/>
          </a:stretch>
        </p:blipFill>
        <p:spPr>
          <a:xfrm>
            <a:off x="642918" y="4286248"/>
            <a:ext cx="1143008" cy="357190"/>
          </a:xfrm>
          <a:prstGeom prst="rect">
            <a:avLst/>
          </a:prstGeom>
        </p:spPr>
      </p:pic>
      <p:pic>
        <p:nvPicPr>
          <p:cNvPr id="14" name="Image 13" descr="logo5mondes.jpg"/>
          <p:cNvPicPr>
            <a:picLocks noChangeAspect="1"/>
          </p:cNvPicPr>
          <p:nvPr/>
        </p:nvPicPr>
        <p:blipFill>
          <a:blip r:embed="rId10"/>
          <a:srcRect t="33872" b="41935"/>
          <a:stretch>
            <a:fillRect/>
          </a:stretch>
        </p:blipFill>
        <p:spPr>
          <a:xfrm>
            <a:off x="2285992" y="4286248"/>
            <a:ext cx="1476372" cy="357190"/>
          </a:xfrm>
          <a:prstGeom prst="rect">
            <a:avLst/>
          </a:prstGeom>
        </p:spPr>
      </p:pic>
    </p:spTree>
  </p:cSld>
  <p:clrMapOvr>
    <a:masterClrMapping/>
  </p:clrMapOvr>
  <p:transition spd="slow" advClick="0" advTm="20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600060">
                <a:alpha val="8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rrondir un rectangle avec un coin du même côté 20"/>
          <p:cNvSpPr/>
          <p:nvPr/>
        </p:nvSpPr>
        <p:spPr>
          <a:xfrm rot="5400000">
            <a:off x="-321483" y="2178839"/>
            <a:ext cx="5143535" cy="4500570"/>
          </a:xfrm>
          <a:prstGeom prst="round2SameRect">
            <a:avLst>
              <a:gd name="adj1" fmla="val 8156"/>
              <a:gd name="adj2" fmla="val 1135"/>
            </a:avLst>
          </a:prstGeom>
          <a:solidFill>
            <a:srgbClr val="FFFFCC"/>
          </a:solidFill>
          <a:ln w="38100">
            <a:solidFill>
              <a:srgbClr val="600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atin typeface="Century Gothic" pitchFamily="34" charset="0"/>
            </a:endParaRPr>
          </a:p>
        </p:txBody>
      </p:sp>
      <p:pic>
        <p:nvPicPr>
          <p:cNvPr id="17" name="Image 16" descr="sticker-arabesque-tete-de-lit.jpg"/>
          <p:cNvPicPr>
            <a:picLocks noChangeAspect="1"/>
          </p:cNvPicPr>
          <p:nvPr/>
        </p:nvPicPr>
        <p:blipFill>
          <a:blip r:embed="rId2"/>
          <a:srcRect t="32813" b="31249"/>
          <a:stretch>
            <a:fillRect/>
          </a:stretch>
        </p:blipFill>
        <p:spPr>
          <a:xfrm>
            <a:off x="160712" y="-142908"/>
            <a:ext cx="4572000" cy="164307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Rectangle 15"/>
          <p:cNvSpPr/>
          <p:nvPr/>
        </p:nvSpPr>
        <p:spPr>
          <a:xfrm>
            <a:off x="0" y="500034"/>
            <a:ext cx="6858000" cy="476253"/>
          </a:xfrm>
          <a:prstGeom prst="rect">
            <a:avLst/>
          </a:prstGeom>
          <a:solidFill>
            <a:srgbClr val="600060"/>
          </a:solidFill>
          <a:ln>
            <a:solidFill>
              <a:srgbClr val="600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>
          <a:xfrm>
            <a:off x="142852" y="214282"/>
            <a:ext cx="6643710" cy="952496"/>
          </a:xfrm>
        </p:spPr>
        <p:txBody>
          <a:bodyPr>
            <a:normAutofit/>
          </a:bodyPr>
          <a:lstStyle/>
          <a:p>
            <a:pPr algn="l"/>
            <a:r>
              <a:rPr lang="fr-FR" sz="36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Arial" pitchFamily="34" charset="0"/>
              </a:rPr>
              <a:t>Fitness terrestre et aquatique</a:t>
            </a:r>
            <a:endParaRPr lang="fr-FR" sz="36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71414" y="1798338"/>
            <a:ext cx="4214842" cy="5416868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marL="342900" indent="-342900"/>
            <a:r>
              <a:rPr lang="fr-FR" sz="2000" b="1" dirty="0" smtClean="0">
                <a:solidFill>
                  <a:srgbClr val="360036"/>
                </a:solidFill>
                <a:latin typeface="Century Gothic" pitchFamily="34" charset="0"/>
              </a:rPr>
              <a:t>Garden Gym, c’est aussi : </a:t>
            </a:r>
          </a:p>
          <a:p>
            <a:pPr marL="342900" indent="-342900"/>
            <a:endParaRPr lang="fr-FR" sz="2000" b="1" dirty="0" smtClean="0">
              <a:solidFill>
                <a:srgbClr val="360036"/>
              </a:solidFill>
              <a:latin typeface="Century Gothic" pitchFamily="34" charset="0"/>
            </a:endParaRPr>
          </a:p>
          <a:p>
            <a:pPr marL="342900" lvl="1" indent="-342900">
              <a:buFont typeface="Arial" pitchFamily="34" charset="0"/>
              <a:buChar char="•"/>
            </a:pP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115 cours collectifs de fitness par semaine </a:t>
            </a:r>
          </a:p>
          <a:p>
            <a:pPr marL="342900" lvl="1" indent="-342900"/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	(</a:t>
            </a:r>
            <a:r>
              <a:rPr lang="fr-FR" sz="2000" dirty="0" err="1" smtClean="0">
                <a:solidFill>
                  <a:srgbClr val="360036"/>
                </a:solidFill>
                <a:latin typeface="Century Gothic" pitchFamily="34" charset="0"/>
              </a:rPr>
              <a:t>BodyPump</a:t>
            </a: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, </a:t>
            </a:r>
            <a:r>
              <a:rPr lang="fr-FR" sz="2000" dirty="0" err="1" smtClean="0">
                <a:solidFill>
                  <a:srgbClr val="360036"/>
                </a:solidFill>
                <a:latin typeface="Century Gothic" pitchFamily="34" charset="0"/>
              </a:rPr>
              <a:t>Pilates</a:t>
            </a: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, </a:t>
            </a:r>
            <a:r>
              <a:rPr lang="fr-FR" sz="2000" dirty="0" err="1" smtClean="0">
                <a:solidFill>
                  <a:srgbClr val="360036"/>
                </a:solidFill>
                <a:latin typeface="Century Gothic" pitchFamily="34" charset="0"/>
              </a:rPr>
              <a:t>Zumba</a:t>
            </a: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, RPM, </a:t>
            </a:r>
            <a:r>
              <a:rPr lang="fr-FR" sz="2000" dirty="0" err="1" smtClean="0">
                <a:solidFill>
                  <a:srgbClr val="360036"/>
                </a:solidFill>
                <a:latin typeface="Century Gothic" pitchFamily="34" charset="0"/>
              </a:rPr>
              <a:t>AquaBike</a:t>
            </a: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, </a:t>
            </a:r>
            <a:r>
              <a:rPr lang="fr-FR" sz="2000" dirty="0" err="1" smtClean="0">
                <a:solidFill>
                  <a:srgbClr val="360036"/>
                </a:solidFill>
                <a:latin typeface="Century Gothic" pitchFamily="34" charset="0"/>
              </a:rPr>
              <a:t>AquaSlim</a:t>
            </a: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, </a:t>
            </a:r>
            <a:r>
              <a:rPr lang="fr-FR" sz="2000" dirty="0" err="1" smtClean="0">
                <a:solidFill>
                  <a:srgbClr val="360036"/>
                </a:solidFill>
                <a:latin typeface="Century Gothic" pitchFamily="34" charset="0"/>
              </a:rPr>
              <a:t>AquaGym</a:t>
            </a: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…)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3 plateaux de </a:t>
            </a:r>
            <a:r>
              <a:rPr lang="fr-FR" sz="2000" dirty="0" err="1" smtClean="0">
                <a:solidFill>
                  <a:srgbClr val="360036"/>
                </a:solidFill>
                <a:latin typeface="Century Gothic" pitchFamily="34" charset="0"/>
              </a:rPr>
              <a:t>cardio</a:t>
            </a: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-musculation 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fr-FR" sz="2000" dirty="0" smtClean="0">
                <a:solidFill>
                  <a:srgbClr val="360036"/>
                </a:solidFill>
                <a:latin typeface="Century Gothic" pitchFamily="34" charset="0"/>
              </a:rPr>
              <a:t>12 coachs pour vous encadrer  </a:t>
            </a:r>
          </a:p>
          <a:p>
            <a:pPr marL="342900" lvl="1" indent="-342900">
              <a:buFont typeface="Arial" pitchFamily="34" charset="0"/>
              <a:buChar char="•"/>
            </a:pPr>
            <a:endParaRPr lang="fr-FR" i="1" dirty="0" smtClean="0">
              <a:solidFill>
                <a:srgbClr val="360036"/>
              </a:solidFill>
              <a:latin typeface="Century Gothic" pitchFamily="34" charset="0"/>
            </a:endParaRPr>
          </a:p>
          <a:p>
            <a:pPr marL="342900" lvl="1" indent="-342900"/>
            <a:r>
              <a:rPr lang="fr-FR" b="1" i="1" dirty="0" smtClean="0">
                <a:solidFill>
                  <a:srgbClr val="360036"/>
                </a:solidFill>
                <a:latin typeface="Century Gothic" pitchFamily="34" charset="0"/>
              </a:rPr>
              <a:t>Garden Gym, </a:t>
            </a:r>
            <a:r>
              <a:rPr lang="fr-FR" b="1" i="1" dirty="0" err="1" smtClean="0">
                <a:solidFill>
                  <a:srgbClr val="360036"/>
                </a:solidFill>
                <a:latin typeface="Century Gothic" pitchFamily="34" charset="0"/>
              </a:rPr>
              <a:t>it’s</a:t>
            </a:r>
            <a:r>
              <a:rPr lang="fr-FR" b="1" i="1" dirty="0" smtClean="0">
                <a:solidFill>
                  <a:srgbClr val="360036"/>
                </a:solidFill>
                <a:latin typeface="Century Gothic" pitchFamily="34" charset="0"/>
              </a:rPr>
              <a:t> </a:t>
            </a:r>
            <a:r>
              <a:rPr lang="fr-FR" b="1" i="1" dirty="0" err="1" smtClean="0">
                <a:solidFill>
                  <a:srgbClr val="360036"/>
                </a:solidFill>
                <a:latin typeface="Century Gothic" pitchFamily="34" charset="0"/>
              </a:rPr>
              <a:t>also</a:t>
            </a:r>
            <a:r>
              <a:rPr lang="fr-FR" b="1" i="1" dirty="0" smtClean="0">
                <a:solidFill>
                  <a:srgbClr val="360036"/>
                </a:solidFill>
                <a:latin typeface="Century Gothic" pitchFamily="34" charset="0"/>
              </a:rPr>
              <a:t> :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fr-FR" i="1" dirty="0" smtClean="0">
                <a:solidFill>
                  <a:srgbClr val="360036"/>
                </a:solidFill>
                <a:latin typeface="Century Gothic" pitchFamily="34" charset="0"/>
              </a:rPr>
              <a:t>115 fitness </a:t>
            </a:r>
            <a:r>
              <a:rPr lang="fr-FR" i="1" dirty="0" err="1" smtClean="0">
                <a:solidFill>
                  <a:srgbClr val="360036"/>
                </a:solidFill>
                <a:latin typeface="Century Gothic" pitchFamily="34" charset="0"/>
              </a:rPr>
              <a:t>lessons</a:t>
            </a:r>
            <a:r>
              <a:rPr lang="fr-FR" i="1" dirty="0" smtClean="0">
                <a:solidFill>
                  <a:srgbClr val="360036"/>
                </a:solidFill>
                <a:latin typeface="Century Gothic" pitchFamily="34" charset="0"/>
              </a:rPr>
              <a:t> a </a:t>
            </a:r>
            <a:r>
              <a:rPr lang="fr-FR" i="1" dirty="0" err="1" smtClean="0">
                <a:solidFill>
                  <a:srgbClr val="360036"/>
                </a:solidFill>
                <a:latin typeface="Century Gothic" pitchFamily="34" charset="0"/>
              </a:rPr>
              <a:t>week</a:t>
            </a:r>
            <a:endParaRPr lang="fr-FR" i="1" dirty="0" smtClean="0">
              <a:solidFill>
                <a:srgbClr val="360036"/>
              </a:solidFill>
              <a:latin typeface="Century Gothic" pitchFamily="34" charset="0"/>
            </a:endParaRPr>
          </a:p>
          <a:p>
            <a:pPr marL="342900" lvl="1" indent="-342900">
              <a:buFont typeface="Arial" pitchFamily="34" charset="0"/>
              <a:buChar char="•"/>
            </a:pPr>
            <a:r>
              <a:rPr lang="fr-FR" i="1" dirty="0" smtClean="0">
                <a:solidFill>
                  <a:srgbClr val="360036"/>
                </a:solidFill>
                <a:latin typeface="Century Gothic" pitchFamily="34" charset="0"/>
              </a:rPr>
              <a:t>3 </a:t>
            </a:r>
            <a:r>
              <a:rPr lang="fr-FR" i="1" dirty="0" err="1" smtClean="0">
                <a:solidFill>
                  <a:srgbClr val="360036"/>
                </a:solidFill>
                <a:latin typeface="Century Gothic" pitchFamily="34" charset="0"/>
              </a:rPr>
              <a:t>rooms</a:t>
            </a:r>
            <a:r>
              <a:rPr lang="fr-FR" i="1" dirty="0" smtClean="0">
                <a:solidFill>
                  <a:srgbClr val="360036"/>
                </a:solidFill>
                <a:latin typeface="Century Gothic" pitchFamily="34" charset="0"/>
              </a:rPr>
              <a:t> for </a:t>
            </a:r>
            <a:r>
              <a:rPr lang="fr-FR" i="1" dirty="0" err="1" smtClean="0">
                <a:solidFill>
                  <a:srgbClr val="360036"/>
                </a:solidFill>
                <a:latin typeface="Century Gothic" pitchFamily="34" charset="0"/>
              </a:rPr>
              <a:t>body-building</a:t>
            </a:r>
            <a:endParaRPr lang="fr-FR" i="1" dirty="0" smtClean="0">
              <a:solidFill>
                <a:srgbClr val="360036"/>
              </a:solidFill>
              <a:latin typeface="Century Gothic" pitchFamily="34" charset="0"/>
            </a:endParaRPr>
          </a:p>
          <a:p>
            <a:pPr marL="342900" lvl="1" indent="-342900">
              <a:buFont typeface="Arial" pitchFamily="34" charset="0"/>
              <a:buChar char="•"/>
            </a:pPr>
            <a:r>
              <a:rPr lang="fr-FR" i="1" dirty="0" smtClean="0">
                <a:solidFill>
                  <a:srgbClr val="360036"/>
                </a:solidFill>
                <a:latin typeface="Century Gothic" pitchFamily="34" charset="0"/>
              </a:rPr>
              <a:t>12 coaches are </a:t>
            </a:r>
            <a:r>
              <a:rPr lang="fr-FR" i="1" dirty="0" err="1" smtClean="0">
                <a:solidFill>
                  <a:srgbClr val="360036"/>
                </a:solidFill>
                <a:latin typeface="Century Gothic" pitchFamily="34" charset="0"/>
              </a:rPr>
              <a:t>there</a:t>
            </a:r>
            <a:r>
              <a:rPr lang="fr-FR" i="1" dirty="0" smtClean="0">
                <a:solidFill>
                  <a:srgbClr val="360036"/>
                </a:solidFill>
                <a:latin typeface="Century Gothic" pitchFamily="34" charset="0"/>
              </a:rPr>
              <a:t> to guide </a:t>
            </a:r>
            <a:r>
              <a:rPr lang="fr-FR" i="1" dirty="0" err="1" smtClean="0">
                <a:solidFill>
                  <a:srgbClr val="360036"/>
                </a:solidFill>
                <a:latin typeface="Century Gothic" pitchFamily="34" charset="0"/>
              </a:rPr>
              <a:t>you</a:t>
            </a:r>
            <a:endParaRPr lang="fr-FR" i="1" dirty="0" smtClean="0">
              <a:solidFill>
                <a:srgbClr val="360036"/>
              </a:solidFill>
              <a:latin typeface="Century Gothic" pitchFamily="34" charset="0"/>
            </a:endParaRPr>
          </a:p>
          <a:p>
            <a:pPr marL="342900" lvl="1" indent="-342900"/>
            <a:endParaRPr lang="fr-FR" sz="2000" dirty="0">
              <a:solidFill>
                <a:srgbClr val="360036"/>
              </a:solidFill>
              <a:latin typeface="Cambria" pitchFamily="18" charset="0"/>
            </a:endParaRPr>
          </a:p>
        </p:txBody>
      </p:sp>
      <p:pic>
        <p:nvPicPr>
          <p:cNvPr id="23" name="Image 22" descr="card.JPG"/>
          <p:cNvPicPr>
            <a:picLocks noChangeAspect="1"/>
          </p:cNvPicPr>
          <p:nvPr/>
        </p:nvPicPr>
        <p:blipFill>
          <a:blip r:embed="rId3">
            <a:lum bright="10000" contrast="30000"/>
          </a:blip>
          <a:stretch>
            <a:fillRect/>
          </a:stretch>
        </p:blipFill>
        <p:spPr>
          <a:xfrm>
            <a:off x="4805328" y="1928794"/>
            <a:ext cx="1838382" cy="1214446"/>
          </a:xfrm>
          <a:prstGeom prst="round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" name="Image 23" descr="piscine.jpg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>
            <a:off x="4786322" y="3524243"/>
            <a:ext cx="1857388" cy="1190633"/>
          </a:xfrm>
          <a:prstGeom prst="round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Image 24" descr="card.JPG"/>
          <p:cNvPicPr>
            <a:picLocks noChangeAspect="1"/>
          </p:cNvPicPr>
          <p:nvPr/>
        </p:nvPicPr>
        <p:blipFill>
          <a:blip r:embed="rId5">
            <a:lum bright="10000" contrast="30000"/>
          </a:blip>
          <a:stretch>
            <a:fillRect/>
          </a:stretch>
        </p:blipFill>
        <p:spPr>
          <a:xfrm>
            <a:off x="4786322" y="5072066"/>
            <a:ext cx="1857388" cy="1214446"/>
          </a:xfrm>
          <a:prstGeom prst="round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600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Rectangle à coins arrondis 18"/>
          <p:cNvSpPr/>
          <p:nvPr/>
        </p:nvSpPr>
        <p:spPr>
          <a:xfrm>
            <a:off x="142852" y="7786710"/>
            <a:ext cx="6572296" cy="1143008"/>
          </a:xfrm>
          <a:prstGeom prst="roundRect">
            <a:avLst>
              <a:gd name="adj" fmla="val 8156"/>
            </a:avLst>
          </a:prstGeom>
          <a:solidFill>
            <a:srgbClr val="600060"/>
          </a:solidFill>
          <a:ln w="38100">
            <a:solidFill>
              <a:srgbClr val="FFFFC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428604" y="8001024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FFCC"/>
                </a:solidFill>
                <a:latin typeface="Century Gothic" pitchFamily="34" charset="0"/>
              </a:rPr>
              <a:t>Entrée journée illimitée Fitness </a:t>
            </a:r>
            <a:r>
              <a:rPr lang="fr-FR" dirty="0" smtClean="0">
                <a:solidFill>
                  <a:srgbClr val="FFFFCC"/>
                </a:solidFill>
                <a:latin typeface="Century Gothic" pitchFamily="34" charset="0"/>
              </a:rPr>
              <a:t>: </a:t>
            </a:r>
            <a:r>
              <a:rPr lang="fr-FR" b="1" dirty="0" smtClean="0">
                <a:solidFill>
                  <a:srgbClr val="FFFFCC"/>
                </a:solidFill>
                <a:latin typeface="Century Gothic" pitchFamily="34" charset="0"/>
              </a:rPr>
              <a:t>15 € </a:t>
            </a:r>
            <a:r>
              <a:rPr lang="fr-FR" dirty="0" smtClean="0">
                <a:solidFill>
                  <a:srgbClr val="FFFFCC"/>
                </a:solidFill>
                <a:latin typeface="Century Gothic" pitchFamily="34" charset="0"/>
              </a:rPr>
              <a:t>au lieu de </a:t>
            </a:r>
            <a:r>
              <a:rPr lang="fr-FR" i="1" dirty="0" smtClean="0">
                <a:solidFill>
                  <a:srgbClr val="FFFFCC"/>
                </a:solidFill>
                <a:latin typeface="Century Gothic" pitchFamily="34" charset="0"/>
              </a:rPr>
              <a:t>20 €</a:t>
            </a:r>
          </a:p>
          <a:p>
            <a:pPr algn="ctr"/>
            <a:r>
              <a:rPr lang="fr-FR" dirty="0" smtClean="0">
                <a:solidFill>
                  <a:srgbClr val="FFFFCC"/>
                </a:solidFill>
                <a:latin typeface="Century Gothic" pitchFamily="34" charset="0"/>
              </a:rPr>
              <a:t>Pour tout achat de 20 entrées minimum. </a:t>
            </a:r>
            <a:endParaRPr lang="fr-FR" dirty="0">
              <a:solidFill>
                <a:srgbClr val="FFFFCC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20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600060">
                <a:alpha val="8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sticker-arabesque-tete-de-lit.jpg"/>
          <p:cNvPicPr>
            <a:picLocks noChangeAspect="1"/>
          </p:cNvPicPr>
          <p:nvPr/>
        </p:nvPicPr>
        <p:blipFill>
          <a:blip r:embed="rId2"/>
          <a:srcRect b="28125"/>
          <a:stretch>
            <a:fillRect/>
          </a:stretch>
        </p:blipFill>
        <p:spPr>
          <a:xfrm>
            <a:off x="-71462" y="-1500209"/>
            <a:ext cx="4572000" cy="328612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28604" y="3571868"/>
            <a:ext cx="3000396" cy="1357322"/>
          </a:xfrm>
          <a:prstGeom prst="roundRect">
            <a:avLst/>
          </a:prstGeom>
          <a:solidFill>
            <a:srgbClr val="FFFFCC"/>
          </a:solidFill>
          <a:ln w="38100">
            <a:solidFill>
              <a:srgbClr val="600060"/>
            </a:solidFill>
          </a:ln>
        </p:spPr>
        <p:txBody>
          <a:bodyPr>
            <a:no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fr-FR" sz="1600" b="1" dirty="0" smtClean="0">
                <a:solidFill>
                  <a:srgbClr val="600060"/>
                </a:solidFill>
                <a:latin typeface="Century Gothic" pitchFamily="34" charset="0"/>
              </a:rPr>
              <a:t>4 rue des Fromentaux</a:t>
            </a:r>
          </a:p>
          <a:p>
            <a:pPr marL="0" algn="ctr">
              <a:spcBef>
                <a:spcPts val="0"/>
              </a:spcBef>
              <a:buNone/>
            </a:pPr>
            <a:r>
              <a:rPr lang="fr-FR" sz="1600" b="1" dirty="0" smtClean="0">
                <a:solidFill>
                  <a:srgbClr val="600060"/>
                </a:solidFill>
                <a:latin typeface="Century Gothic" pitchFamily="34" charset="0"/>
              </a:rPr>
              <a:t>Z.A. Les Grandes Varennes 21121 Dijon </a:t>
            </a:r>
            <a:r>
              <a:rPr lang="fr-FR" sz="1600" b="1" dirty="0" err="1" smtClean="0">
                <a:solidFill>
                  <a:srgbClr val="600060"/>
                </a:solidFill>
                <a:latin typeface="Century Gothic" pitchFamily="34" charset="0"/>
              </a:rPr>
              <a:t>Ahuy</a:t>
            </a:r>
            <a:endParaRPr lang="fr-FR" sz="1600" b="1" dirty="0" smtClean="0">
              <a:solidFill>
                <a:srgbClr val="600060"/>
              </a:solidFill>
              <a:latin typeface="Century Gothic" pitchFamily="34" charset="0"/>
            </a:endParaRPr>
          </a:p>
          <a:p>
            <a:pPr marL="0" algn="ctr">
              <a:spcBef>
                <a:spcPts val="0"/>
              </a:spcBef>
              <a:buNone/>
            </a:pPr>
            <a:endParaRPr lang="fr-FR" sz="1600" b="1" dirty="0" smtClean="0">
              <a:solidFill>
                <a:srgbClr val="600060"/>
              </a:solidFill>
              <a:latin typeface="Century Gothic" pitchFamily="34" charset="0"/>
            </a:endParaRPr>
          </a:p>
          <a:p>
            <a:pPr marL="0" algn="ctr">
              <a:spcBef>
                <a:spcPts val="0"/>
              </a:spcBef>
              <a:buNone/>
            </a:pPr>
            <a:r>
              <a:rPr lang="fr-FR" sz="1600" b="1" dirty="0" smtClean="0">
                <a:solidFill>
                  <a:srgbClr val="600060"/>
                </a:solidFill>
                <a:latin typeface="Century Gothic" pitchFamily="34" charset="0"/>
              </a:rPr>
              <a:t>Tél. : 03.80.53.03.00</a:t>
            </a:r>
          </a:p>
        </p:txBody>
      </p:sp>
      <p:pic>
        <p:nvPicPr>
          <p:cNvPr id="4" name="Image 3" descr="ge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2" y="3460616"/>
            <a:ext cx="2714644" cy="1611450"/>
          </a:xfrm>
          <a:prstGeom prst="roundRect">
            <a:avLst/>
          </a:prstGeom>
          <a:noFill/>
          <a:ln w="57150">
            <a:solidFill>
              <a:srgbClr val="600060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24" y="8303153"/>
            <a:ext cx="6858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dirty="0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</a:rPr>
              <a:t>Mail : </a:t>
            </a:r>
            <a:r>
              <a:rPr lang="fr-FR" sz="1100" dirty="0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  <a:hlinkClick r:id="rId4"/>
              </a:rPr>
              <a:t>contact@garden-gym-dijon.fr</a:t>
            </a:r>
            <a:endParaRPr lang="fr-FR" sz="1100" dirty="0" smtClean="0">
              <a:solidFill>
                <a:srgbClr val="600060"/>
              </a:solidFill>
              <a:latin typeface="Century Gothic" pitchFamily="34" charset="0"/>
              <a:cs typeface="Arial" pitchFamily="34" charset="0"/>
            </a:endParaRPr>
          </a:p>
          <a:p>
            <a:pPr algn="ctr"/>
            <a:r>
              <a:rPr lang="fr-FR" sz="1100" dirty="0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</a:rPr>
              <a:t>Site web : </a:t>
            </a:r>
            <a:r>
              <a:rPr lang="fr-FR" sz="1100" dirty="0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  <a:hlinkClick r:id="rId5"/>
              </a:rPr>
              <a:t>http://www.garden-gym-dijon.fr/</a:t>
            </a:r>
            <a:endParaRPr lang="fr-FR" sz="1100" dirty="0" smtClean="0">
              <a:solidFill>
                <a:srgbClr val="600060"/>
              </a:solidFill>
              <a:latin typeface="Century Gothic" pitchFamily="34" charset="0"/>
              <a:cs typeface="Arial" pitchFamily="34" charset="0"/>
            </a:endParaRPr>
          </a:p>
          <a:p>
            <a:pPr algn="ctr"/>
            <a:r>
              <a:rPr lang="fr-FR" sz="1100" dirty="0" err="1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</a:rPr>
              <a:t>Facebook</a:t>
            </a:r>
            <a:r>
              <a:rPr lang="fr-FR" sz="1100" dirty="0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</a:rPr>
              <a:t> : </a:t>
            </a:r>
            <a:r>
              <a:rPr lang="fr-FR" sz="1100" dirty="0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  <a:hlinkClick r:id="rId6"/>
              </a:rPr>
              <a:t>https://www.facebook.com/gardengymdijon</a:t>
            </a:r>
            <a:endParaRPr lang="fr-FR" sz="1100" dirty="0" smtClean="0">
              <a:solidFill>
                <a:srgbClr val="600060"/>
              </a:solidFill>
              <a:latin typeface="Century Gothic" pitchFamily="34" charset="0"/>
              <a:cs typeface="Arial" pitchFamily="34" charset="0"/>
            </a:endParaRPr>
          </a:p>
          <a:p>
            <a:pPr algn="ctr"/>
            <a:r>
              <a:rPr lang="fr-FR" sz="1100" dirty="0" err="1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</a:rPr>
              <a:t>Instagramm</a:t>
            </a:r>
            <a:r>
              <a:rPr lang="fr-FR" sz="1100" dirty="0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</a:rPr>
              <a:t> : </a:t>
            </a:r>
            <a:r>
              <a:rPr lang="fr-FR" sz="1100" dirty="0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  <a:hlinkClick r:id="rId7"/>
              </a:rPr>
              <a:t>https://instagram.com/gardengymdijon/</a:t>
            </a:r>
            <a:endParaRPr lang="fr-FR" sz="1100" dirty="0" smtClean="0">
              <a:solidFill>
                <a:srgbClr val="600060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357298" y="1755805"/>
            <a:ext cx="4071966" cy="1387435"/>
          </a:xfrm>
          <a:prstGeom prst="roundRect">
            <a:avLst>
              <a:gd name="adj" fmla="val 9297"/>
            </a:avLst>
          </a:prstGeom>
          <a:solidFill>
            <a:srgbClr val="FFFFCC"/>
          </a:solidFill>
          <a:ln w="38100">
            <a:solidFill>
              <a:srgbClr val="66006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</a:rPr>
              <a:t>Horaires d’ouverture</a:t>
            </a:r>
          </a:p>
          <a:p>
            <a:pPr algn="ctr"/>
            <a:r>
              <a:rPr lang="fr-FR" sz="2000" dirty="0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</a:rPr>
              <a:t>Lundi au Vendredi : 9h à 21h</a:t>
            </a:r>
          </a:p>
          <a:p>
            <a:pPr algn="ctr"/>
            <a:r>
              <a:rPr lang="fr-FR" sz="2000" dirty="0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</a:rPr>
              <a:t>Samedi : 9h à 19h</a:t>
            </a:r>
          </a:p>
          <a:p>
            <a:pPr algn="ctr"/>
            <a:r>
              <a:rPr lang="fr-FR" sz="2000" dirty="0" smtClean="0">
                <a:solidFill>
                  <a:srgbClr val="600060"/>
                </a:solidFill>
                <a:latin typeface="Century Gothic" pitchFamily="34" charset="0"/>
                <a:cs typeface="Arial" pitchFamily="34" charset="0"/>
              </a:rPr>
              <a:t>Dimanche : 9h à 13h45</a:t>
            </a:r>
            <a:endParaRPr lang="fr-FR" sz="2000" dirty="0">
              <a:solidFill>
                <a:srgbClr val="600060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66712"/>
            <a:ext cx="6858000" cy="476264"/>
          </a:xfrm>
          <a:prstGeom prst="rect">
            <a:avLst/>
          </a:prstGeom>
          <a:solidFill>
            <a:srgbClr val="600060"/>
          </a:solidFill>
          <a:ln>
            <a:solidFill>
              <a:srgbClr val="600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375026" y="516411"/>
            <a:ext cx="49292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Infos Pratiques</a:t>
            </a:r>
            <a:endParaRPr lang="fr-F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pic>
        <p:nvPicPr>
          <p:cNvPr id="13" name="Image 12" descr="geo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604" y="5357818"/>
            <a:ext cx="6158040" cy="2629996"/>
          </a:xfrm>
          <a:prstGeom prst="roundRect">
            <a:avLst/>
          </a:prstGeom>
          <a:noFill/>
          <a:ln w="57150">
            <a:solidFill>
              <a:srgbClr val="600060"/>
            </a:solidFill>
          </a:ln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</TotalTime>
  <Words>220</Words>
  <Application>Microsoft Office PowerPoint</Application>
  <PresentationFormat>Affichage à l'écran (4:3)</PresentationFormat>
  <Paragraphs>76</Paragraphs>
  <Slides>7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Fitness terrestre et aquatique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Utilisateur</dc:creator>
  <cp:lastModifiedBy>Utilisateur</cp:lastModifiedBy>
  <cp:revision>81</cp:revision>
  <dcterms:created xsi:type="dcterms:W3CDTF">2015-04-30T12:55:02Z</dcterms:created>
  <dcterms:modified xsi:type="dcterms:W3CDTF">2015-05-26T15:57:39Z</dcterms:modified>
</cp:coreProperties>
</file>