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23"/>
  </p:notesMasterIdLst>
  <p:sldIdLst>
    <p:sldId id="256" r:id="rId2"/>
    <p:sldId id="260" r:id="rId3"/>
    <p:sldId id="257" r:id="rId4"/>
    <p:sldId id="290" r:id="rId5"/>
    <p:sldId id="279" r:id="rId6"/>
    <p:sldId id="282" r:id="rId7"/>
    <p:sldId id="292" r:id="rId8"/>
    <p:sldId id="262" r:id="rId9"/>
    <p:sldId id="275" r:id="rId10"/>
    <p:sldId id="271" r:id="rId11"/>
    <p:sldId id="276" r:id="rId12"/>
    <p:sldId id="266" r:id="rId13"/>
    <p:sldId id="285" r:id="rId14"/>
    <p:sldId id="273" r:id="rId15"/>
    <p:sldId id="286" r:id="rId16"/>
    <p:sldId id="291" r:id="rId17"/>
    <p:sldId id="289" r:id="rId18"/>
    <p:sldId id="261" r:id="rId19"/>
    <p:sldId id="259" r:id="rId20"/>
    <p:sldId id="287" r:id="rId21"/>
    <p:sldId id="293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35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06" autoAdjust="0"/>
    <p:restoredTop sz="99784" autoAdjust="0"/>
  </p:normalViewPr>
  <p:slideViewPr>
    <p:cSldViewPr snapToGrid="0" snapToObjects="1">
      <p:cViewPr>
        <p:scale>
          <a:sx n="76" d="100"/>
          <a:sy n="76" d="100"/>
        </p:scale>
        <p:origin x="-1960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A885B-E3ED-7F46-8852-B3098BCBF781}" type="datetimeFigureOut">
              <a:rPr lang="en-US" smtClean="0"/>
              <a:t>19/05/15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F4934-6877-2F47-86CC-EB74E7219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9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F4934-6877-2F47-86CC-EB74E72190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61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F4934-6877-2F47-86CC-EB74E72190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72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F4934-6877-2F47-86CC-EB74E72190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79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F4934-6877-2F47-86CC-EB74E72190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37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F4934-6877-2F47-86CC-EB74E72190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85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F4934-6877-2F47-86CC-EB74E72190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18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F4934-6877-2F47-86CC-EB74E72190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8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19/05/15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19/05/15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fr-F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19/05/15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19/05/15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fr-F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19/05/15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19/05/15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19/05/15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19/05/15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19/05/15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fr-FR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19/05/15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19/05/15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19/05/15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4.wdp"/><Relationship Id="rId5" Type="http://schemas.openxmlformats.org/officeDocument/2006/relationships/image" Target="../media/image8.jpeg"/><Relationship Id="rId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microsoft.com/office/2007/relationships/hdphoto" Target="../media/hdphoto8.wdp"/><Relationship Id="rId5" Type="http://schemas.openxmlformats.org/officeDocument/2006/relationships/image" Target="../media/image16.jpeg"/><Relationship Id="rId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001" y="2038808"/>
            <a:ext cx="7543800" cy="1592951"/>
          </a:xfrm>
        </p:spPr>
        <p:txBody>
          <a:bodyPr/>
          <a:lstStyle/>
          <a:p>
            <a:pPr algn="ctr"/>
            <a:r>
              <a:rPr lang="en-US" sz="4000" dirty="0" smtClean="0"/>
              <a:t>FILS COURTS en ESTHETIQUE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2001" y="5963739"/>
            <a:ext cx="2240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Françoise CUCURELLA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AIX-LES MILLES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4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21" y="274699"/>
            <a:ext cx="7620000" cy="1143000"/>
          </a:xfrm>
        </p:spPr>
        <p:txBody>
          <a:bodyPr/>
          <a:lstStyle/>
          <a:p>
            <a:r>
              <a:rPr lang="en-US" dirty="0" smtClean="0"/>
              <a:t> Zone </a:t>
            </a:r>
            <a:r>
              <a:rPr lang="en-US" dirty="0" err="1" smtClean="0"/>
              <a:t>péri</a:t>
            </a:r>
            <a:r>
              <a:rPr lang="en-US" dirty="0" err="1"/>
              <a:t>-</a:t>
            </a:r>
            <a:r>
              <a:rPr lang="en-US" dirty="0" err="1" smtClean="0"/>
              <a:t>orbitaire</a:t>
            </a:r>
            <a:r>
              <a:rPr lang="en-US" dirty="0" smtClean="0"/>
              <a:t>: 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err="1" smtClean="0"/>
              <a:t>nappage</a:t>
            </a:r>
            <a:r>
              <a:rPr lang="en-US" sz="2800" dirty="0" smtClean="0"/>
              <a:t>  et </a:t>
            </a:r>
            <a:r>
              <a:rPr lang="en-US" sz="2800" dirty="0" err="1" smtClean="0"/>
              <a:t>vecteur</a:t>
            </a:r>
            <a:r>
              <a:rPr lang="en-US" sz="2800" dirty="0" smtClean="0"/>
              <a:t> </a:t>
            </a:r>
            <a:r>
              <a:rPr lang="en-US" sz="2800" dirty="0" err="1" smtClean="0"/>
              <a:t>d’élévation</a:t>
            </a:r>
            <a:endParaRPr lang="en-US" dirty="0"/>
          </a:p>
        </p:txBody>
      </p:sp>
      <p:pic>
        <p:nvPicPr>
          <p:cNvPr id="4" name="Content Placeholder 3" descr="IMG_0461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95" t="27067" r="15742" b="32999"/>
          <a:stretch/>
        </p:blipFill>
        <p:spPr>
          <a:xfrm>
            <a:off x="4840185" y="1870559"/>
            <a:ext cx="3410907" cy="4074115"/>
          </a:xfrm>
        </p:spPr>
      </p:pic>
      <p:pic>
        <p:nvPicPr>
          <p:cNvPr id="5" name="Picture 4" descr="IMG_0460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2" t="22519" r="14019" b="23479"/>
          <a:stretch/>
        </p:blipFill>
        <p:spPr>
          <a:xfrm>
            <a:off x="188803" y="1870559"/>
            <a:ext cx="4651382" cy="4074115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>
            <a:off x="6950944" y="1870559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1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Lèvre</a:t>
            </a:r>
            <a:r>
              <a:rPr lang="en-US" dirty="0" smtClean="0"/>
              <a:t> </a:t>
            </a:r>
            <a:r>
              <a:rPr lang="en-US" dirty="0" err="1" smtClean="0"/>
              <a:t>supérieure</a:t>
            </a:r>
            <a:r>
              <a:rPr lang="en-US" dirty="0" smtClean="0"/>
              <a:t> et NG</a:t>
            </a:r>
            <a:endParaRPr lang="en-US" dirty="0"/>
          </a:p>
        </p:txBody>
      </p:sp>
      <p:pic>
        <p:nvPicPr>
          <p:cNvPr id="4" name="Content Placeholder 3" descr="IMG_046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176" r="7428" b="13808"/>
          <a:stretch/>
        </p:blipFill>
        <p:spPr>
          <a:xfrm>
            <a:off x="330200" y="1723571"/>
            <a:ext cx="7053943" cy="4898571"/>
          </a:xfrm>
        </p:spPr>
      </p:pic>
    </p:spTree>
    <p:extLst>
      <p:ext uri="{BB962C8B-B14F-4D97-AF65-F5344CB8AC3E}">
        <p14:creationId xmlns:p14="http://schemas.microsoft.com/office/powerpoint/2010/main" val="1978359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Vecteurs</a:t>
            </a:r>
            <a:r>
              <a:rPr lang="en-US" dirty="0" smtClean="0"/>
              <a:t>  pour la </a:t>
            </a:r>
            <a:r>
              <a:rPr lang="en-US" dirty="0" err="1" smtClean="0"/>
              <a:t>ptose</a:t>
            </a:r>
            <a:endParaRPr lang="en-US" dirty="0"/>
          </a:p>
        </p:txBody>
      </p:sp>
      <p:pic>
        <p:nvPicPr>
          <p:cNvPr id="4" name="Content Placeholder 3" descr="IMG_0440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5" b="13525"/>
          <a:stretch/>
        </p:blipFill>
        <p:spPr>
          <a:xfrm>
            <a:off x="1089025" y="1179286"/>
            <a:ext cx="6186488" cy="5678714"/>
          </a:xfrm>
        </p:spPr>
      </p:pic>
    </p:spTree>
    <p:extLst>
      <p:ext uri="{BB962C8B-B14F-4D97-AF65-F5344CB8AC3E}">
        <p14:creationId xmlns:p14="http://schemas.microsoft.com/office/powerpoint/2010/main" val="1955651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44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6" t="27778" r="1486" b="7692"/>
          <a:stretch/>
        </p:blipFill>
        <p:spPr>
          <a:xfrm>
            <a:off x="457200" y="274638"/>
            <a:ext cx="7620000" cy="6583362"/>
          </a:xfrm>
        </p:spPr>
      </p:pic>
    </p:spTree>
    <p:extLst>
      <p:ext uri="{BB962C8B-B14F-4D97-AF65-F5344CB8AC3E}">
        <p14:creationId xmlns:p14="http://schemas.microsoft.com/office/powerpoint/2010/main" val="4071433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Zones </a:t>
            </a:r>
            <a:r>
              <a:rPr lang="en-US" dirty="0" err="1" smtClean="0"/>
              <a:t>jugales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 descr="IMG_0462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31" r="3575" b="4541"/>
          <a:stretch/>
        </p:blipFill>
        <p:spPr>
          <a:xfrm>
            <a:off x="1456059" y="1201276"/>
            <a:ext cx="5540429" cy="547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97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Cou</a:t>
            </a:r>
            <a:r>
              <a:rPr lang="en-US" dirty="0" smtClean="0"/>
              <a:t> : </a:t>
            </a:r>
            <a:r>
              <a:rPr lang="en-US" dirty="0" err="1" smtClean="0"/>
              <a:t>maillage</a:t>
            </a:r>
            <a:endParaRPr lang="en-US" dirty="0"/>
          </a:p>
        </p:txBody>
      </p:sp>
      <p:pic>
        <p:nvPicPr>
          <p:cNvPr id="4" name="Content Placeholder 3" descr="IMG_0441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t="35012" r="11396" b="24340"/>
          <a:stretch/>
        </p:blipFill>
        <p:spPr>
          <a:xfrm>
            <a:off x="997964" y="1410703"/>
            <a:ext cx="6367761" cy="5200134"/>
          </a:xfrm>
        </p:spPr>
      </p:pic>
      <p:sp>
        <p:nvSpPr>
          <p:cNvPr id="5" name="Up Arrow 4"/>
          <p:cNvSpPr/>
          <p:nvPr/>
        </p:nvSpPr>
        <p:spPr>
          <a:xfrm>
            <a:off x="9991982" y="4073047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511431" y="3238253"/>
            <a:ext cx="16708" cy="22097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370623" y="3676540"/>
            <a:ext cx="0" cy="26738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962573" y="3238254"/>
            <a:ext cx="16710" cy="3112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13739" y="3509424"/>
            <a:ext cx="1131617" cy="28409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563612" y="3994059"/>
            <a:ext cx="1019251" cy="24398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692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495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5" t="6053" r="25525" b="12500"/>
          <a:stretch/>
        </p:blipFill>
        <p:spPr>
          <a:xfrm>
            <a:off x="2472931" y="317520"/>
            <a:ext cx="3943325" cy="6206250"/>
          </a:xfrm>
        </p:spPr>
      </p:pic>
    </p:spTree>
    <p:extLst>
      <p:ext uri="{BB962C8B-B14F-4D97-AF65-F5344CB8AC3E}">
        <p14:creationId xmlns:p14="http://schemas.microsoft.com/office/powerpoint/2010/main" val="1510824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488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8" t="2026" r="5990" b="13605"/>
          <a:stretch/>
        </p:blipFill>
        <p:spPr>
          <a:xfrm>
            <a:off x="4050650" y="274578"/>
            <a:ext cx="3896177" cy="6428973"/>
          </a:xfrm>
        </p:spPr>
      </p:pic>
      <p:pic>
        <p:nvPicPr>
          <p:cNvPr id="5" name="Picture 4" descr="IMG_0491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50" t="4254" r="-40935" b="2002"/>
          <a:stretch/>
        </p:blipFill>
        <p:spPr>
          <a:xfrm>
            <a:off x="360436" y="240256"/>
            <a:ext cx="6659544" cy="64289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0650" y="3901034"/>
            <a:ext cx="38961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Reinforcing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050650" y="680578"/>
            <a:ext cx="38961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Vector Linear Technique 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0437" y="2670094"/>
            <a:ext cx="35063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Fan Technique 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6873" y="3912621"/>
            <a:ext cx="355994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Sandwich Technique 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4050650" y="274578"/>
            <a:ext cx="3896177" cy="3626456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5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Contre</a:t>
            </a:r>
            <a:r>
              <a:rPr lang="en-US" dirty="0"/>
              <a:t>-</a:t>
            </a:r>
            <a:r>
              <a:rPr lang="en-US" dirty="0" smtClean="0"/>
              <a:t>indications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Troubles de l’hémostase</a:t>
            </a:r>
            <a:endParaRPr lang="en-US" sz="2800" dirty="0" smtClean="0"/>
          </a:p>
          <a:p>
            <a:pPr marL="114300" indent="0">
              <a:buNone/>
            </a:pPr>
            <a:endParaRPr lang="en-US" sz="2800" dirty="0"/>
          </a:p>
          <a:p>
            <a:r>
              <a:rPr lang="en-US" sz="2800" dirty="0" smtClean="0"/>
              <a:t>Dystrophies </a:t>
            </a:r>
            <a:r>
              <a:rPr lang="en-US" sz="2800" dirty="0" err="1" smtClean="0"/>
              <a:t>cicatricielles</a:t>
            </a:r>
            <a:r>
              <a:rPr lang="en-US" sz="2800" dirty="0" smtClean="0"/>
              <a:t> </a:t>
            </a:r>
          </a:p>
          <a:p>
            <a:endParaRPr lang="en-US" sz="2800" dirty="0"/>
          </a:p>
          <a:p>
            <a:r>
              <a:rPr lang="en-US" sz="2800" dirty="0" smtClean="0"/>
              <a:t>Implants non </a:t>
            </a:r>
            <a:r>
              <a:rPr lang="en-US" sz="2800" dirty="0" err="1" smtClean="0"/>
              <a:t>résorbables</a:t>
            </a:r>
            <a:r>
              <a:rPr lang="en-US" sz="2800" dirty="0" smtClean="0"/>
              <a:t> </a:t>
            </a:r>
          </a:p>
          <a:p>
            <a:endParaRPr lang="en-US" sz="2800" dirty="0"/>
          </a:p>
          <a:p>
            <a:r>
              <a:rPr lang="en-US" sz="2800" dirty="0" err="1" smtClean="0"/>
              <a:t>Dermatoses</a:t>
            </a:r>
            <a:r>
              <a:rPr lang="en-US" sz="2800" dirty="0" smtClean="0"/>
              <a:t> </a:t>
            </a:r>
            <a:r>
              <a:rPr lang="en-US" sz="2800" dirty="0" err="1" smtClean="0"/>
              <a:t>inflammatoires</a:t>
            </a:r>
            <a:r>
              <a:rPr lang="en-US" sz="2800" dirty="0" smtClean="0"/>
              <a:t> et </a:t>
            </a:r>
            <a:r>
              <a:rPr lang="en-US" sz="2800" dirty="0" err="1" smtClean="0"/>
              <a:t>infectieuses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606287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72" y="1600200"/>
            <a:ext cx="7943528" cy="4800600"/>
          </a:xfrm>
          <a:ln>
            <a:solidFill>
              <a:srgbClr val="A9A57C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/>
              <a:t> </a:t>
            </a:r>
            <a:r>
              <a:rPr lang="en-US" sz="2800" b="1" dirty="0" err="1" smtClean="0"/>
              <a:t>Toujours</a:t>
            </a:r>
            <a:r>
              <a:rPr lang="en-US" sz="2800" dirty="0" smtClean="0"/>
              <a:t> </a:t>
            </a:r>
            <a:r>
              <a:rPr lang="en-US" sz="2800" dirty="0"/>
              <a:t>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      - </a:t>
            </a:r>
            <a:r>
              <a:rPr lang="en-US" sz="2800" dirty="0" err="1"/>
              <a:t>Erythème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       - </a:t>
            </a:r>
            <a:r>
              <a:rPr lang="en-US" sz="2800" dirty="0" err="1"/>
              <a:t>Oédème</a:t>
            </a:r>
            <a:r>
              <a:rPr lang="en-US" sz="2800" dirty="0"/>
              <a:t> </a:t>
            </a:r>
            <a:r>
              <a:rPr lang="en-US" sz="2800" dirty="0" err="1"/>
              <a:t>transitoire</a:t>
            </a:r>
            <a:r>
              <a:rPr lang="en-US" sz="2800" dirty="0"/>
              <a:t> 48h </a:t>
            </a:r>
            <a:endParaRPr lang="en-US" sz="2800" dirty="0" smtClean="0"/>
          </a:p>
          <a:p>
            <a:r>
              <a:rPr lang="en-US" sz="2800" b="1" dirty="0" err="1"/>
              <a:t>Souvent</a:t>
            </a:r>
            <a:r>
              <a:rPr lang="en-US" sz="2800" b="1" dirty="0"/>
              <a:t> </a:t>
            </a:r>
            <a:r>
              <a:rPr lang="en-US" sz="2800" dirty="0"/>
              <a:t>:</a:t>
            </a:r>
          </a:p>
          <a:p>
            <a:pPr marL="114300" indent="0">
              <a:buNone/>
            </a:pPr>
            <a:r>
              <a:rPr lang="en-US" sz="2800" dirty="0"/>
              <a:t>      - </a:t>
            </a:r>
            <a:r>
              <a:rPr lang="en-US" sz="2800" dirty="0" err="1"/>
              <a:t>Hématomes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       (</a:t>
            </a:r>
            <a:r>
              <a:rPr lang="fr-FR" sz="2800" dirty="0"/>
              <a:t>Arnica®</a:t>
            </a:r>
            <a:r>
              <a:rPr lang="fr-FR" sz="2800" dirty="0" smtClean="0"/>
              <a:t>, </a:t>
            </a:r>
            <a:r>
              <a:rPr lang="fr-FR" sz="2800" dirty="0" err="1" smtClean="0"/>
              <a:t>Extranase</a:t>
            </a:r>
            <a:r>
              <a:rPr lang="fr-FR" sz="2800" dirty="0"/>
              <a:t>®...)</a:t>
            </a:r>
            <a:r>
              <a:rPr lang="en-US" sz="2800" dirty="0"/>
              <a:t> </a:t>
            </a:r>
          </a:p>
          <a:p>
            <a:r>
              <a:rPr lang="en-US" sz="2800" b="1" dirty="0" err="1"/>
              <a:t>Peu</a:t>
            </a:r>
            <a:r>
              <a:rPr lang="en-US" sz="2800" b="1" dirty="0"/>
              <a:t> </a:t>
            </a:r>
            <a:r>
              <a:rPr lang="en-US" sz="2800" b="1" dirty="0" err="1"/>
              <a:t>fréquent</a:t>
            </a:r>
            <a:r>
              <a:rPr lang="en-US" sz="2800" b="1" dirty="0"/>
              <a:t> </a:t>
            </a:r>
            <a:r>
              <a:rPr lang="en-US" sz="2800" b="1" dirty="0" smtClean="0"/>
              <a:t>:</a:t>
            </a:r>
            <a:br>
              <a:rPr lang="en-US" sz="2800" b="1" dirty="0" smtClean="0"/>
            </a:br>
            <a:r>
              <a:rPr lang="en-US" sz="2800" b="1" dirty="0"/>
              <a:t> </a:t>
            </a:r>
            <a:r>
              <a:rPr lang="en-US" sz="2800" b="1" dirty="0" smtClean="0"/>
              <a:t>   </a:t>
            </a:r>
            <a:r>
              <a:rPr lang="en-US" sz="2800" dirty="0" smtClean="0"/>
              <a:t>-</a:t>
            </a:r>
            <a:r>
              <a:rPr lang="en-US" sz="2800" b="1" dirty="0" smtClean="0"/>
              <a:t> </a:t>
            </a:r>
            <a:r>
              <a:rPr lang="en-US" sz="2800" dirty="0" smtClean="0"/>
              <a:t>Protrusion d’un </a:t>
            </a:r>
            <a:r>
              <a:rPr lang="en-US" sz="2800" dirty="0" err="1" smtClean="0"/>
              <a:t>fil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     par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en-US" sz="2800" dirty="0" smtClean="0"/>
              <a:t> </a:t>
            </a:r>
            <a:r>
              <a:rPr lang="en-US" sz="2800" dirty="0" err="1" smtClean="0"/>
              <a:t>oédème</a:t>
            </a:r>
            <a:endParaRPr lang="en-US" sz="2800" dirty="0"/>
          </a:p>
        </p:txBody>
      </p:sp>
      <p:pic>
        <p:nvPicPr>
          <p:cNvPr id="4" name="Picture 3" descr="IMG_042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11"/>
          <a:stretch/>
        </p:blipFill>
        <p:spPr>
          <a:xfrm>
            <a:off x="4841814" y="0"/>
            <a:ext cx="4302186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377189" y="6117864"/>
            <a:ext cx="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563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Préambule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032" y="1600200"/>
            <a:ext cx="7275168" cy="4800600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n-US" sz="2800" dirty="0" err="1" smtClean="0"/>
              <a:t>Fils</a:t>
            </a:r>
            <a:r>
              <a:rPr lang="en-US" sz="2800" dirty="0" smtClean="0"/>
              <a:t> “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courts</a:t>
            </a:r>
            <a:r>
              <a:rPr lang="en-US" sz="2800" dirty="0" smtClean="0"/>
              <a:t>” </a:t>
            </a:r>
            <a:r>
              <a:rPr lang="en-US" dirty="0" smtClean="0"/>
              <a:t>=  </a:t>
            </a:r>
            <a:r>
              <a:rPr lang="en-US" sz="2800" dirty="0" err="1" smtClean="0"/>
              <a:t>fils</a:t>
            </a:r>
            <a:r>
              <a:rPr lang="en-US" sz="2800" dirty="0" smtClean="0"/>
              <a:t> RESORBABLES et “</a:t>
            </a:r>
            <a:r>
              <a:rPr lang="en-US" sz="2800" dirty="0" err="1" smtClean="0"/>
              <a:t>montés</a:t>
            </a:r>
            <a:r>
              <a:rPr lang="en-US" sz="2800" dirty="0" smtClean="0"/>
              <a:t>” </a:t>
            </a:r>
            <a:r>
              <a:rPr lang="en-US" sz="2800" dirty="0" err="1" smtClean="0"/>
              <a:t>sur</a:t>
            </a:r>
            <a:r>
              <a:rPr lang="en-US" sz="2800" dirty="0" smtClean="0"/>
              <a:t> </a:t>
            </a:r>
            <a:r>
              <a:rPr lang="en-US" sz="2800" dirty="0" err="1" smtClean="0"/>
              <a:t>une</a:t>
            </a:r>
            <a:r>
              <a:rPr lang="en-US" sz="2800" dirty="0" smtClean="0"/>
              <a:t> aiguille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smtClean="0"/>
              <a:t>Par opposition aux </a:t>
            </a:r>
            <a:r>
              <a:rPr lang="en-US" sz="2800" dirty="0" err="1" smtClean="0"/>
              <a:t>fils</a:t>
            </a:r>
            <a:r>
              <a:rPr lang="en-US" sz="2800" dirty="0" smtClean="0"/>
              <a:t> non </a:t>
            </a:r>
            <a:r>
              <a:rPr lang="en-US" sz="2800" dirty="0" err="1" smtClean="0"/>
              <a:t>résorbables</a:t>
            </a:r>
            <a:r>
              <a:rPr lang="en-US" sz="2800" dirty="0" smtClean="0"/>
              <a:t> : </a:t>
            </a:r>
            <a:br>
              <a:rPr lang="en-US" sz="2800" dirty="0" smtClean="0"/>
            </a:br>
            <a:r>
              <a:rPr lang="en-US" sz="2800" dirty="0" smtClean="0"/>
              <a:t>or, </a:t>
            </a:r>
            <a:r>
              <a:rPr lang="en-US" sz="2800" dirty="0" err="1" smtClean="0"/>
              <a:t>polypropylène</a:t>
            </a:r>
            <a:r>
              <a:rPr lang="en-US" sz="2800" dirty="0" smtClean="0"/>
              <a:t>, </a:t>
            </a:r>
            <a:r>
              <a:rPr lang="en-US" sz="2800" dirty="0" err="1" smtClean="0"/>
              <a:t>polyuréthane</a:t>
            </a:r>
            <a:r>
              <a:rPr lang="en-US" sz="2800" dirty="0" smtClean="0"/>
              <a:t> et polyamide</a:t>
            </a:r>
          </a:p>
          <a:p>
            <a:pPr marL="114300" indent="0"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smtClean="0">
                <a:sym typeface="Wingdings"/>
              </a:rPr>
              <a:t>Par opposition aux </a:t>
            </a:r>
            <a:r>
              <a:rPr lang="en-US" sz="2800" dirty="0" err="1" smtClean="0">
                <a:sym typeface="Wingdings"/>
              </a:rPr>
              <a:t>fils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err="1" smtClean="0">
                <a:sym typeface="Wingdings"/>
              </a:rPr>
              <a:t>bidirectionnels</a:t>
            </a:r>
            <a:r>
              <a:rPr lang="en-US" sz="2800" dirty="0" smtClean="0">
                <a:sym typeface="Wingdings"/>
              </a:rPr>
              <a:t>  (en moyenne12 cm)</a:t>
            </a:r>
            <a:r>
              <a:rPr lang="en-US" sz="2800" dirty="0" smtClean="0"/>
              <a:t> type Silhouette Soft®</a:t>
            </a:r>
          </a:p>
          <a:p>
            <a:pPr marL="114300" indent="0">
              <a:buNone/>
            </a:pPr>
            <a:endParaRPr lang="en-US" sz="2800" dirty="0">
              <a:latin typeface="Wingdings"/>
              <a:ea typeface="Wingdings"/>
              <a:cs typeface="Wingdings"/>
              <a:sym typeface="Wingdings"/>
            </a:endParaRPr>
          </a:p>
          <a:p>
            <a:pPr marL="114300" indent="0">
              <a:buNone/>
            </a:pPr>
            <a:r>
              <a:rPr lang="en-US" sz="2800" dirty="0" smtClean="0">
                <a:sym typeface="Wingdings"/>
              </a:rPr>
              <a:t> </a:t>
            </a:r>
            <a:r>
              <a:rPr lang="en-US" sz="2800" dirty="0" smtClean="0"/>
              <a:t>Structure :  </a:t>
            </a:r>
            <a:br>
              <a:rPr lang="en-US" sz="2800" dirty="0" smtClean="0"/>
            </a:b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sz="2800" dirty="0" smtClean="0"/>
              <a:t>- Monofilaments : </a:t>
            </a:r>
            <a:r>
              <a:rPr lang="en-US" sz="2800" dirty="0" err="1" smtClean="0"/>
              <a:t>Polydioxanone</a:t>
            </a:r>
            <a:endParaRPr lang="en-US" sz="2800" dirty="0" smtClean="0"/>
          </a:p>
          <a:p>
            <a:pPr marL="114300" indent="0">
              <a:buNone/>
            </a:pPr>
            <a:r>
              <a:rPr lang="en-US" sz="2800" dirty="0" smtClean="0"/>
              <a:t>         - </a:t>
            </a:r>
            <a:r>
              <a:rPr lang="en-US" sz="2800" dirty="0" err="1"/>
              <a:t>P</a:t>
            </a:r>
            <a:r>
              <a:rPr lang="en-US" sz="2800" dirty="0" err="1" smtClean="0"/>
              <a:t>olyfilaments</a:t>
            </a:r>
            <a:r>
              <a:rPr lang="en-US" sz="2800" dirty="0" smtClean="0"/>
              <a:t> : Ac .</a:t>
            </a:r>
            <a:r>
              <a:rPr lang="en-US" sz="2800" dirty="0" err="1" smtClean="0"/>
              <a:t>Polyglycolique</a:t>
            </a:r>
            <a:r>
              <a:rPr lang="en-US" sz="2800" dirty="0" smtClean="0"/>
              <a:t>,</a:t>
            </a:r>
            <a:br>
              <a:rPr lang="en-US" sz="2800" dirty="0" smtClean="0"/>
            </a:br>
            <a:r>
              <a:rPr lang="en-US" sz="2800" dirty="0" smtClean="0"/>
              <a:t>                                      </a:t>
            </a:r>
            <a:r>
              <a:rPr lang="en-US" sz="2800" dirty="0"/>
              <a:t>A</a:t>
            </a:r>
            <a:r>
              <a:rPr lang="en-US" sz="2800" dirty="0" smtClean="0"/>
              <a:t>c .</a:t>
            </a:r>
            <a:r>
              <a:rPr lang="en-US" sz="2800" dirty="0" err="1" smtClean="0"/>
              <a:t>Polylactique</a:t>
            </a:r>
            <a:r>
              <a:rPr lang="en-US" sz="2800" dirty="0" smtClean="0"/>
              <a:t>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08682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Protrusion du </a:t>
            </a:r>
            <a:r>
              <a:rPr lang="en-US" dirty="0" err="1" smtClean="0"/>
              <a:t>fil</a:t>
            </a:r>
            <a:r>
              <a:rPr lang="en-US" dirty="0" smtClean="0"/>
              <a:t> :</a:t>
            </a:r>
            <a:endParaRPr lang="en-US" dirty="0"/>
          </a:p>
        </p:txBody>
      </p:sp>
      <p:pic>
        <p:nvPicPr>
          <p:cNvPr id="4" name="Content Placeholder 3" descr="IMG_048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t="42188" r="4738" b="24885"/>
          <a:stretch/>
        </p:blipFill>
        <p:spPr>
          <a:xfrm>
            <a:off x="457200" y="2574163"/>
            <a:ext cx="7619999" cy="3363574"/>
          </a:xfrm>
        </p:spPr>
      </p:pic>
    </p:spTree>
    <p:extLst>
      <p:ext uri="{BB962C8B-B14F-4D97-AF65-F5344CB8AC3E}">
        <p14:creationId xmlns:p14="http://schemas.microsoft.com/office/powerpoint/2010/main" val="3363228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 conclusion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6654"/>
            <a:ext cx="7620000" cy="538111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dirty="0" smtClean="0"/>
          </a:p>
          <a:p>
            <a:r>
              <a:rPr lang="en-US" sz="2800" dirty="0" smtClean="0"/>
              <a:t> </a:t>
            </a:r>
            <a:r>
              <a:rPr lang="en-US" sz="2800" dirty="0"/>
              <a:t>T</a:t>
            </a:r>
            <a:r>
              <a:rPr lang="en-US" sz="2800" dirty="0" smtClean="0"/>
              <a:t>echnique </a:t>
            </a:r>
            <a:r>
              <a:rPr lang="en-US" sz="2800" b="1" dirty="0" smtClean="0"/>
              <a:t>non </a:t>
            </a:r>
            <a:r>
              <a:rPr lang="en-US" sz="2800" b="1" dirty="0" err="1" smtClean="0"/>
              <a:t>chirurgicale</a:t>
            </a:r>
            <a:r>
              <a:rPr lang="en-US" sz="2800" b="1" dirty="0" smtClean="0"/>
              <a:t> </a:t>
            </a:r>
            <a:r>
              <a:rPr lang="en-US" sz="2800" dirty="0" smtClean="0"/>
              <a:t>pour </a:t>
            </a:r>
            <a:r>
              <a:rPr lang="en-US" sz="2800" dirty="0" err="1" smtClean="0"/>
              <a:t>traiter</a:t>
            </a:r>
            <a:r>
              <a:rPr lang="en-US" sz="2800" dirty="0" smtClean="0"/>
              <a:t> le </a:t>
            </a:r>
            <a:r>
              <a:rPr lang="en-US" sz="2800" b="1" dirty="0" err="1" smtClean="0"/>
              <a:t>relâchement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cutané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 smtClean="0"/>
          </a:p>
          <a:p>
            <a:r>
              <a:rPr lang="en-US" sz="2800" dirty="0" smtClean="0"/>
              <a:t> </a:t>
            </a:r>
            <a:r>
              <a:rPr lang="en-US" sz="2800" b="1" dirty="0"/>
              <a:t>I</a:t>
            </a:r>
            <a:r>
              <a:rPr lang="en-US" sz="2800" b="1" dirty="0" smtClean="0"/>
              <a:t>nduction </a:t>
            </a:r>
            <a:r>
              <a:rPr lang="en-US" sz="2800" b="1" dirty="0" err="1" smtClean="0"/>
              <a:t>tissulaire</a:t>
            </a:r>
            <a:r>
              <a:rPr lang="en-US" sz="2800" b="1" dirty="0" smtClean="0"/>
              <a:t> </a:t>
            </a:r>
            <a:r>
              <a:rPr lang="en-US" sz="2800" dirty="0" smtClean="0"/>
              <a:t>(</a:t>
            </a:r>
            <a:r>
              <a:rPr lang="en-US" sz="2800" dirty="0" err="1" smtClean="0"/>
              <a:t>fils</a:t>
            </a:r>
            <a:r>
              <a:rPr lang="en-US" sz="2800" dirty="0" smtClean="0"/>
              <a:t> simples)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err="1" smtClean="0"/>
              <a:t>Effet</a:t>
            </a:r>
            <a:r>
              <a:rPr lang="en-US" sz="2800" dirty="0" smtClean="0"/>
              <a:t> “</a:t>
            </a:r>
            <a:r>
              <a:rPr lang="en-US" sz="2800" b="1" dirty="0" err="1" smtClean="0"/>
              <a:t>liftant</a:t>
            </a:r>
            <a:r>
              <a:rPr lang="en-US" sz="2800" dirty="0" smtClean="0"/>
              <a:t>” </a:t>
            </a:r>
            <a:r>
              <a:rPr lang="en-US" sz="2800" dirty="0" err="1" smtClean="0"/>
              <a:t>associé</a:t>
            </a:r>
            <a:r>
              <a:rPr lang="en-US" sz="2800" dirty="0" smtClean="0"/>
              <a:t> (</a:t>
            </a:r>
            <a:r>
              <a:rPr lang="en-US" sz="2800" dirty="0" err="1" smtClean="0"/>
              <a:t>fils</a:t>
            </a:r>
            <a:r>
              <a:rPr lang="en-US" sz="2800" dirty="0" smtClean="0"/>
              <a:t> </a:t>
            </a:r>
            <a:r>
              <a:rPr lang="en-US" sz="2800" dirty="0" err="1" smtClean="0"/>
              <a:t>crantés</a:t>
            </a:r>
            <a:r>
              <a:rPr lang="en-US" sz="2800" dirty="0" smtClean="0"/>
              <a:t> et screw) </a:t>
            </a:r>
          </a:p>
          <a:p>
            <a:r>
              <a:rPr lang="en-US" sz="2800" dirty="0" smtClean="0"/>
              <a:t> </a:t>
            </a:r>
            <a:r>
              <a:rPr lang="en-US" sz="2800" dirty="0" err="1"/>
              <a:t>S</a:t>
            </a:r>
            <a:r>
              <a:rPr lang="en-US" sz="2800" dirty="0" err="1" smtClean="0"/>
              <a:t>eule</a:t>
            </a:r>
            <a:r>
              <a:rPr lang="en-US" sz="2800" dirty="0" smtClean="0"/>
              <a:t> </a:t>
            </a:r>
            <a:r>
              <a:rPr lang="en-US" sz="2800" dirty="0" err="1" smtClean="0"/>
              <a:t>ou</a:t>
            </a:r>
            <a:r>
              <a:rPr lang="en-US" sz="2800" dirty="0" smtClean="0"/>
              <a:t> en association avec les fillers</a:t>
            </a:r>
          </a:p>
          <a:p>
            <a:r>
              <a:rPr lang="en-US" sz="2800" dirty="0" smtClean="0"/>
              <a:t>Indications plus </a:t>
            </a:r>
            <a:r>
              <a:rPr lang="en-US" sz="2800" dirty="0" err="1" smtClean="0"/>
              <a:t>spécifiques</a:t>
            </a:r>
            <a:r>
              <a:rPr lang="en-US" sz="2800" smtClean="0"/>
              <a:t> : </a:t>
            </a:r>
            <a:r>
              <a:rPr lang="en-US" sz="2800" dirty="0" err="1" smtClean="0"/>
              <a:t>ligne</a:t>
            </a:r>
            <a:r>
              <a:rPr lang="en-US" sz="2800" dirty="0" smtClean="0"/>
              <a:t> </a:t>
            </a:r>
            <a:r>
              <a:rPr lang="en-US" sz="2800" dirty="0" err="1" smtClean="0"/>
              <a:t>mandibulaire</a:t>
            </a:r>
            <a:r>
              <a:rPr lang="en-US" sz="2800" dirty="0"/>
              <a:t>,</a:t>
            </a:r>
            <a:r>
              <a:rPr lang="en-US" sz="2800" dirty="0" smtClean="0"/>
              <a:t> </a:t>
            </a:r>
            <a:r>
              <a:rPr lang="en-US" sz="2800" dirty="0" err="1" smtClean="0"/>
              <a:t>cou</a:t>
            </a:r>
            <a:r>
              <a:rPr lang="en-US" sz="2800" dirty="0" smtClean="0"/>
              <a:t>, décolleté..</a:t>
            </a:r>
          </a:p>
        </p:txBody>
      </p:sp>
    </p:spTree>
    <p:extLst>
      <p:ext uri="{BB962C8B-B14F-4D97-AF65-F5344CB8AC3E}">
        <p14:creationId xmlns:p14="http://schemas.microsoft.com/office/powerpoint/2010/main" val="3229062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Objectif</a:t>
            </a:r>
            <a:r>
              <a:rPr lang="en-US" dirty="0" smtClean="0"/>
              <a:t>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83"/>
            <a:ext cx="7345903" cy="1888399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 smtClean="0"/>
              <a:t>INTÉGRATION</a:t>
            </a:r>
            <a:r>
              <a:rPr lang="en-US" sz="2800" dirty="0" smtClean="0"/>
              <a:t> et </a:t>
            </a:r>
            <a:r>
              <a:rPr lang="en-US" sz="2800" b="1" dirty="0" smtClean="0"/>
              <a:t>INDUCTION</a:t>
            </a:r>
            <a:r>
              <a:rPr lang="en-US" sz="2800" dirty="0" smtClean="0"/>
              <a:t> </a:t>
            </a:r>
            <a:r>
              <a:rPr lang="en-US" sz="2800" b="1" dirty="0" err="1" smtClean="0"/>
              <a:t>tissulaire</a:t>
            </a:r>
            <a:r>
              <a:rPr lang="en-US" sz="2800" dirty="0" smtClean="0"/>
              <a:t> </a:t>
            </a:r>
            <a:endParaRPr lang="en-US" sz="2800" dirty="0"/>
          </a:p>
          <a:p>
            <a:r>
              <a:rPr lang="en-US" sz="2800" dirty="0"/>
              <a:t>P</a:t>
            </a:r>
            <a:r>
              <a:rPr lang="en-US" sz="2800" dirty="0" smtClean="0"/>
              <a:t>ar le </a:t>
            </a:r>
            <a:r>
              <a:rPr lang="en-US" sz="2800" dirty="0" err="1" smtClean="0"/>
              <a:t>biais</a:t>
            </a:r>
            <a:r>
              <a:rPr lang="en-US" sz="2800" dirty="0" smtClean="0"/>
              <a:t> </a:t>
            </a:r>
            <a:r>
              <a:rPr lang="en-US" sz="2800" dirty="0" err="1" smtClean="0"/>
              <a:t>d’une</a:t>
            </a:r>
            <a:r>
              <a:rPr lang="en-US" sz="2800" dirty="0" smtClean="0"/>
              <a:t> </a:t>
            </a:r>
            <a:r>
              <a:rPr lang="en-US" sz="2800" dirty="0" err="1">
                <a:solidFill>
                  <a:srgbClr val="8E795E"/>
                </a:solidFill>
              </a:rPr>
              <a:t>réaction</a:t>
            </a:r>
            <a:r>
              <a:rPr lang="en-US" sz="2800" dirty="0">
                <a:solidFill>
                  <a:srgbClr val="8E795E"/>
                </a:solidFill>
              </a:rPr>
              <a:t> </a:t>
            </a:r>
            <a:r>
              <a:rPr lang="en-US" sz="2800" dirty="0" err="1">
                <a:solidFill>
                  <a:srgbClr val="8E795E"/>
                </a:solidFill>
              </a:rPr>
              <a:t>inflammatoire</a:t>
            </a:r>
            <a:r>
              <a:rPr lang="en-US" sz="2800" dirty="0">
                <a:solidFill>
                  <a:srgbClr val="8E795E"/>
                </a:solidFill>
              </a:rPr>
              <a:t> </a:t>
            </a:r>
            <a:r>
              <a:rPr lang="en-US" sz="2800" dirty="0" smtClean="0"/>
              <a:t>due </a:t>
            </a:r>
            <a:r>
              <a:rPr lang="en-US" sz="2800" dirty="0" err="1" smtClean="0"/>
              <a:t>à</a:t>
            </a:r>
            <a:r>
              <a:rPr lang="en-US" sz="2800" dirty="0" smtClean="0"/>
              <a:t> la </a:t>
            </a:r>
            <a:r>
              <a:rPr lang="en-US" sz="2800" dirty="0" err="1" smtClean="0"/>
              <a:t>présence</a:t>
            </a:r>
            <a:r>
              <a:rPr lang="en-US" sz="2800" dirty="0" smtClean="0"/>
              <a:t> du </a:t>
            </a:r>
            <a:r>
              <a:rPr lang="en-US" sz="2800" dirty="0" err="1" smtClean="0"/>
              <a:t>fil</a:t>
            </a:r>
            <a:r>
              <a:rPr lang="en-US" sz="2800" dirty="0" smtClean="0"/>
              <a:t> et au </a:t>
            </a:r>
            <a:r>
              <a:rPr lang="en-US" sz="2800" dirty="0" err="1" smtClean="0"/>
              <a:t>traumatisme</a:t>
            </a:r>
            <a:r>
              <a:rPr lang="en-US" sz="2800" dirty="0" smtClean="0"/>
              <a:t> de </a:t>
            </a:r>
            <a:r>
              <a:rPr lang="en-US" sz="2800" dirty="0" err="1" smtClean="0"/>
              <a:t>l’aiguille</a:t>
            </a:r>
            <a:endParaRPr lang="en-US" sz="2800" dirty="0" smtClean="0"/>
          </a:p>
          <a:p>
            <a:r>
              <a:rPr lang="en-US" sz="2800" dirty="0" smtClean="0">
                <a:sym typeface="Wingdings"/>
              </a:rPr>
              <a:t></a:t>
            </a:r>
            <a:r>
              <a:rPr lang="en-US" sz="2800" dirty="0" smtClean="0"/>
              <a:t> </a:t>
            </a:r>
            <a:r>
              <a:rPr lang="en-US" sz="2800" dirty="0" err="1">
                <a:solidFill>
                  <a:srgbClr val="533581"/>
                </a:solidFill>
              </a:rPr>
              <a:t>néocollagénèse</a:t>
            </a:r>
            <a:r>
              <a:rPr lang="en-US" sz="2800" dirty="0"/>
              <a:t> </a:t>
            </a:r>
            <a:r>
              <a:rPr lang="en-US" sz="2800" dirty="0" smtClean="0"/>
              <a:t>+++</a:t>
            </a:r>
            <a:br>
              <a:rPr lang="en-US" sz="2800" dirty="0" smtClean="0"/>
            </a:br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4" name="Content Placeholder 3" descr="IMG_048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8500"/>
          <a:stretch>
            <a:fillRect/>
          </a:stretch>
        </p:blipFill>
        <p:spPr>
          <a:xfrm>
            <a:off x="1248423" y="2822444"/>
            <a:ext cx="6136955" cy="386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2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2159" y="58824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4640" y="1537462"/>
            <a:ext cx="75468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2800" dirty="0"/>
              <a:t>La </a:t>
            </a:r>
            <a:r>
              <a:rPr lang="en-US" sz="2800" b="1" dirty="0"/>
              <a:t>POLYDIOXANONE</a:t>
            </a:r>
            <a:r>
              <a:rPr lang="en-US" sz="2800" dirty="0"/>
              <a:t> (C4H603</a:t>
            </a:r>
            <a:r>
              <a:rPr lang="en-US" sz="2800" dirty="0" smtClean="0"/>
              <a:t>) :</a:t>
            </a:r>
          </a:p>
          <a:p>
            <a:pPr marL="114300" indent="0">
              <a:buNone/>
            </a:pPr>
            <a:endParaRPr lang="en-US" sz="2800" dirty="0"/>
          </a:p>
          <a:p>
            <a:pPr marL="114300" indent="0">
              <a:buNone/>
            </a:pPr>
            <a:r>
              <a:rPr lang="en-US" sz="2800" dirty="0"/>
              <a:t>   - le </a:t>
            </a:r>
            <a:r>
              <a:rPr lang="en-US" sz="2800" dirty="0" err="1"/>
              <a:t>composant</a:t>
            </a:r>
            <a:r>
              <a:rPr lang="en-US" sz="2800" dirty="0"/>
              <a:t> le plus </a:t>
            </a:r>
            <a:r>
              <a:rPr lang="en-US" sz="2800" dirty="0" err="1"/>
              <a:t>utilisé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   </a:t>
            </a:r>
            <a:r>
              <a:rPr lang="en-US" sz="2800" dirty="0" smtClean="0"/>
              <a:t>- </a:t>
            </a:r>
            <a:r>
              <a:rPr lang="en-US" sz="2800" dirty="0" err="1"/>
              <a:t>matériau</a:t>
            </a:r>
            <a:r>
              <a:rPr lang="en-US" sz="2800" dirty="0"/>
              <a:t> </a:t>
            </a:r>
            <a:r>
              <a:rPr lang="en-US" sz="2800" b="1" dirty="0" err="1"/>
              <a:t>inerte</a:t>
            </a:r>
            <a:r>
              <a:rPr lang="en-US" sz="2800" dirty="0"/>
              <a:t>, </a:t>
            </a:r>
            <a:r>
              <a:rPr lang="en-US" sz="2800" b="1" dirty="0"/>
              <a:t>flexible</a:t>
            </a:r>
            <a:r>
              <a:rPr lang="en-US" sz="2800" dirty="0"/>
              <a:t>, </a:t>
            </a:r>
            <a:r>
              <a:rPr lang="en-US" sz="2800" b="1" dirty="0"/>
              <a:t>durable</a:t>
            </a:r>
            <a:r>
              <a:rPr lang="en-US" sz="2800" dirty="0"/>
              <a:t> </a:t>
            </a:r>
            <a:r>
              <a:rPr lang="en-US" sz="2800" dirty="0" err="1"/>
              <a:t>utilisé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    </a:t>
            </a:r>
            <a:r>
              <a:rPr lang="en-US" sz="2800" dirty="0" err="1" smtClean="0"/>
              <a:t>depuis</a:t>
            </a:r>
            <a:r>
              <a:rPr lang="en-US" sz="2800" dirty="0" smtClean="0"/>
              <a:t> plus de</a:t>
            </a:r>
            <a:r>
              <a:rPr lang="en-US" sz="2800" dirty="0"/>
              <a:t> </a:t>
            </a:r>
            <a:r>
              <a:rPr lang="en-US" sz="2800" dirty="0" smtClean="0"/>
              <a:t>30 </a:t>
            </a:r>
            <a:r>
              <a:rPr lang="en-US" sz="2800" dirty="0" err="1"/>
              <a:t>ans</a:t>
            </a:r>
            <a:r>
              <a:rPr lang="en-US" sz="2800" dirty="0"/>
              <a:t> </a:t>
            </a:r>
            <a:r>
              <a:rPr lang="en-US" sz="2800" dirty="0" err="1"/>
              <a:t>comme</a:t>
            </a:r>
            <a:r>
              <a:rPr lang="en-US" sz="2800" dirty="0"/>
              <a:t> </a:t>
            </a:r>
            <a:r>
              <a:rPr lang="en-US" sz="2800" dirty="0" err="1"/>
              <a:t>matériel</a:t>
            </a:r>
            <a:r>
              <a:rPr lang="en-US" sz="2800" dirty="0"/>
              <a:t> </a:t>
            </a:r>
            <a:r>
              <a:rPr lang="en-US" sz="2800" dirty="0" smtClean="0"/>
              <a:t>de</a:t>
            </a:r>
            <a:br>
              <a:rPr lang="en-US" sz="2800" dirty="0" smtClean="0"/>
            </a:br>
            <a:r>
              <a:rPr lang="en-US" sz="2800" dirty="0" smtClean="0"/>
              <a:t>     suture en </a:t>
            </a:r>
            <a:r>
              <a:rPr lang="en-US" sz="2800" dirty="0" err="1" smtClean="0"/>
              <a:t>chirurgie</a:t>
            </a:r>
            <a:r>
              <a:rPr lang="en-US" sz="2800" dirty="0" smtClean="0"/>
              <a:t>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   - </a:t>
            </a:r>
            <a:r>
              <a:rPr lang="en-US" sz="2800" dirty="0" err="1"/>
              <a:t>l’hydrolyse</a:t>
            </a:r>
            <a:r>
              <a:rPr lang="en-US" sz="2800" dirty="0"/>
              <a:t> </a:t>
            </a:r>
            <a:r>
              <a:rPr lang="en-US" sz="2800" dirty="0" err="1"/>
              <a:t>lente</a:t>
            </a:r>
            <a:r>
              <a:rPr lang="en-US" sz="2800" dirty="0"/>
              <a:t> du </a:t>
            </a:r>
            <a:r>
              <a:rPr lang="en-US" sz="2800" dirty="0" err="1"/>
              <a:t>fil</a:t>
            </a:r>
            <a:r>
              <a:rPr lang="en-US" sz="2800" dirty="0"/>
              <a:t> de PDO </a:t>
            </a:r>
            <a:r>
              <a:rPr lang="en-US" sz="2800" dirty="0" err="1"/>
              <a:t>démarre</a:t>
            </a:r>
            <a:r>
              <a:rPr lang="en-US" sz="2800" dirty="0"/>
              <a:t> </a:t>
            </a:r>
            <a:r>
              <a:rPr lang="en-US" sz="2800" dirty="0" err="1"/>
              <a:t>dès</a:t>
            </a:r>
            <a:r>
              <a:rPr lang="en-US" sz="2800" dirty="0"/>
              <a:t> </a:t>
            </a:r>
            <a:r>
              <a:rPr lang="en-US" sz="2800" dirty="0" smtClean="0"/>
              <a:t>la</a:t>
            </a:r>
            <a:br>
              <a:rPr lang="en-US" sz="2800" dirty="0" smtClean="0"/>
            </a:br>
            <a:r>
              <a:rPr lang="en-US" sz="2800" dirty="0" smtClean="0"/>
              <a:t>     3ème </a:t>
            </a:r>
            <a:r>
              <a:rPr lang="en-US" sz="2800" dirty="0" err="1" smtClean="0"/>
              <a:t>semaine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/>
              </a:rPr>
              <a:t></a:t>
            </a:r>
            <a:r>
              <a:rPr lang="en-US" sz="2800" dirty="0" smtClean="0"/>
              <a:t> H20 + C02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   - </a:t>
            </a:r>
            <a:r>
              <a:rPr lang="en-US" sz="2800" dirty="0" err="1"/>
              <a:t>dégradation</a:t>
            </a:r>
            <a:r>
              <a:rPr lang="en-US" sz="2800" dirty="0"/>
              <a:t> </a:t>
            </a:r>
            <a:r>
              <a:rPr lang="en-US" sz="2800" dirty="0" err="1"/>
              <a:t>totale</a:t>
            </a:r>
            <a:r>
              <a:rPr lang="en-US" sz="2800" dirty="0"/>
              <a:t> : 6 </a:t>
            </a:r>
            <a:r>
              <a:rPr lang="en-US" sz="2800" dirty="0" err="1"/>
              <a:t>à</a:t>
            </a:r>
            <a:r>
              <a:rPr lang="en-US" sz="2800" dirty="0"/>
              <a:t> 8 </a:t>
            </a:r>
            <a:r>
              <a:rPr lang="en-US" sz="2800" dirty="0" err="1"/>
              <a:t>mois</a:t>
            </a:r>
            <a:r>
              <a:rPr lang="en-US" sz="2800" dirty="0"/>
              <a:t> </a:t>
            </a:r>
          </a:p>
          <a:p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52159" y="385333"/>
            <a:ext cx="260840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 err="1" smtClean="0">
                <a:solidFill>
                  <a:schemeClr val="tx2"/>
                </a:solidFill>
                <a:latin typeface="Cambria"/>
                <a:cs typeface="Cambria"/>
              </a:rPr>
              <a:t>L’implant</a:t>
            </a:r>
            <a:endParaRPr lang="en-US" sz="4600" dirty="0">
              <a:solidFill>
                <a:schemeClr val="tx2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73289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de </a:t>
            </a:r>
            <a:r>
              <a:rPr lang="en-US" dirty="0" err="1" smtClean="0"/>
              <a:t>fils</a:t>
            </a:r>
            <a:r>
              <a:rPr lang="en-US" dirty="0" smtClean="0"/>
              <a:t> PDO :</a:t>
            </a:r>
            <a:endParaRPr lang="en-US" dirty="0"/>
          </a:p>
        </p:txBody>
      </p:sp>
      <p:pic>
        <p:nvPicPr>
          <p:cNvPr id="4" name="Content Placeholder 3" descr="IMG_0480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7" t="6869" r="2794" b="22744"/>
          <a:stretch/>
        </p:blipFill>
        <p:spPr>
          <a:xfrm rot="10800000">
            <a:off x="1152919" y="1737997"/>
            <a:ext cx="6533220" cy="4891637"/>
          </a:xfrm>
          <a:scene3d>
            <a:camera prst="orthographicFront">
              <a:rot lat="0" lon="21599994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74041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Montage :</a:t>
            </a:r>
            <a:endParaRPr lang="en-US" dirty="0"/>
          </a:p>
        </p:txBody>
      </p:sp>
      <p:pic>
        <p:nvPicPr>
          <p:cNvPr id="4" name="Content Placeholder 3" descr="IMG_0474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90" b="35742"/>
          <a:stretch/>
        </p:blipFill>
        <p:spPr>
          <a:xfrm>
            <a:off x="457200" y="2439885"/>
            <a:ext cx="7620000" cy="2923600"/>
          </a:xfrm>
        </p:spPr>
      </p:pic>
    </p:spTree>
    <p:extLst>
      <p:ext uri="{BB962C8B-B14F-4D97-AF65-F5344CB8AC3E}">
        <p14:creationId xmlns:p14="http://schemas.microsoft.com/office/powerpoint/2010/main" val="1498063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290" y="2373038"/>
            <a:ext cx="7479575" cy="587201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0498_2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1932" r="4759" b="3877"/>
          <a:stretch/>
        </p:blipFill>
        <p:spPr>
          <a:xfrm>
            <a:off x="200507" y="2373038"/>
            <a:ext cx="8170700" cy="4077618"/>
          </a:xfrm>
        </p:spPr>
      </p:pic>
      <p:sp>
        <p:nvSpPr>
          <p:cNvPr id="6" name="TextBox 5"/>
          <p:cNvSpPr txBox="1"/>
          <p:nvPr/>
        </p:nvSpPr>
        <p:spPr>
          <a:xfrm>
            <a:off x="200507" y="384367"/>
            <a:ext cx="5965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675E47"/>
                </a:solidFill>
                <a:latin typeface="Cambria"/>
                <a:cs typeface="Cambria"/>
              </a:rPr>
              <a:t>Plusieurs</a:t>
            </a:r>
            <a:r>
              <a:rPr lang="en-US" sz="3200" dirty="0" smtClean="0">
                <a:solidFill>
                  <a:srgbClr val="675E47"/>
                </a:solidFill>
                <a:latin typeface="Cambria"/>
                <a:cs typeface="Cambria"/>
              </a:rPr>
              <a:t> types de </a:t>
            </a:r>
            <a:r>
              <a:rPr lang="en-US" sz="3200" dirty="0" err="1" smtClean="0">
                <a:solidFill>
                  <a:srgbClr val="675E47"/>
                </a:solidFill>
                <a:latin typeface="Cambria"/>
                <a:cs typeface="Cambria"/>
              </a:rPr>
              <a:t>fils</a:t>
            </a:r>
            <a:r>
              <a:rPr lang="en-US" sz="3200" dirty="0" smtClean="0">
                <a:solidFill>
                  <a:srgbClr val="675E47"/>
                </a:solidFill>
                <a:latin typeface="Cambria"/>
                <a:cs typeface="Cambria"/>
              </a:rPr>
              <a:t>  </a:t>
            </a:r>
            <a:br>
              <a:rPr lang="en-US" sz="3200" dirty="0" smtClean="0">
                <a:solidFill>
                  <a:srgbClr val="675E47"/>
                </a:solidFill>
                <a:latin typeface="Cambria"/>
                <a:cs typeface="Cambria"/>
              </a:rPr>
            </a:br>
            <a:r>
              <a:rPr lang="en-US" sz="3200" dirty="0" smtClean="0">
                <a:solidFill>
                  <a:srgbClr val="675E47"/>
                </a:solidFill>
                <a:latin typeface="Cambria"/>
                <a:cs typeface="Cambria"/>
              </a:rPr>
              <a:t>pour </a:t>
            </a:r>
            <a:r>
              <a:rPr lang="en-US" sz="3200" dirty="0" err="1" smtClean="0">
                <a:solidFill>
                  <a:srgbClr val="675E47"/>
                </a:solidFill>
                <a:latin typeface="Cambria"/>
                <a:cs typeface="Cambria"/>
              </a:rPr>
              <a:t>différentes</a:t>
            </a:r>
            <a:r>
              <a:rPr lang="en-US" sz="3200" dirty="0" smtClean="0">
                <a:solidFill>
                  <a:srgbClr val="675E47"/>
                </a:solidFill>
                <a:latin typeface="Cambria"/>
                <a:cs typeface="Cambria"/>
              </a:rPr>
              <a:t> topographies :</a:t>
            </a:r>
            <a:endParaRPr lang="en-US" sz="3200" dirty="0">
              <a:solidFill>
                <a:srgbClr val="675E47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53963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620000" cy="4983162"/>
          </a:xfrm>
        </p:spPr>
        <p:txBody>
          <a:bodyPr>
            <a:normAutofit lnSpcReduction="10000"/>
          </a:bodyPr>
          <a:lstStyle/>
          <a:p>
            <a:r>
              <a:rPr lang="en-US" sz="2800" b="1" dirty="0" err="1" smtClean="0"/>
              <a:t>Réjuvénation</a:t>
            </a:r>
            <a:r>
              <a:rPr lang="en-US" sz="2800" dirty="0" smtClean="0"/>
              <a:t> </a:t>
            </a:r>
            <a:r>
              <a:rPr lang="en-US" sz="2800" dirty="0" err="1" smtClean="0"/>
              <a:t>globale</a:t>
            </a:r>
            <a:r>
              <a:rPr lang="en-US" sz="2800" dirty="0" smtClean="0"/>
              <a:t> et </a:t>
            </a:r>
            <a:r>
              <a:rPr lang="en-US" sz="2800" b="1" dirty="0" err="1" smtClean="0"/>
              <a:t>remodelage</a:t>
            </a:r>
            <a:r>
              <a:rPr lang="en-US" sz="2800" dirty="0" smtClean="0"/>
              <a:t>: ”</a:t>
            </a:r>
            <a:r>
              <a:rPr lang="en-US" sz="2800" i="1" dirty="0" err="1" smtClean="0"/>
              <a:t>meso-fils</a:t>
            </a:r>
            <a:r>
              <a:rPr lang="en-US" sz="2800" i="1" dirty="0" smtClean="0"/>
              <a:t>”</a:t>
            </a:r>
            <a:endParaRPr lang="en-US" sz="2800" dirty="0" smtClean="0"/>
          </a:p>
          <a:p>
            <a:r>
              <a:rPr lang="en-US" sz="2800" dirty="0" err="1"/>
              <a:t>T</a:t>
            </a:r>
            <a:r>
              <a:rPr lang="en-US" sz="2800" dirty="0" err="1" smtClean="0"/>
              <a:t>raitement</a:t>
            </a:r>
            <a:r>
              <a:rPr lang="en-US" sz="2800" dirty="0" smtClean="0"/>
              <a:t> des </a:t>
            </a:r>
            <a:r>
              <a:rPr lang="en-US" sz="2800" b="1" dirty="0" err="1" smtClean="0"/>
              <a:t>ptoses</a:t>
            </a:r>
            <a:r>
              <a:rPr lang="en-US" sz="2800" dirty="0" smtClean="0"/>
              <a:t> </a:t>
            </a:r>
            <a:r>
              <a:rPr lang="en-US" sz="2800" dirty="0" err="1" smtClean="0"/>
              <a:t>modérées</a:t>
            </a:r>
            <a:r>
              <a:rPr lang="en-US" sz="2800" dirty="0" smtClean="0"/>
              <a:t> :”</a:t>
            </a:r>
            <a:r>
              <a:rPr lang="en-US" sz="2800" i="1" dirty="0" err="1" smtClean="0"/>
              <a:t>fils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barbés</a:t>
            </a:r>
            <a:r>
              <a:rPr lang="en-US" sz="2800" dirty="0" smtClean="0"/>
              <a:t>, </a:t>
            </a:r>
            <a:r>
              <a:rPr lang="en-US" sz="2800" i="1" dirty="0" smtClean="0"/>
              <a:t>screw”</a:t>
            </a:r>
            <a:r>
              <a:rPr lang="en-US" sz="2800" dirty="0" smtClean="0"/>
              <a:t>  </a:t>
            </a:r>
            <a:r>
              <a:rPr lang="en-US" sz="2800" dirty="0" smtClean="0">
                <a:sym typeface="Wingdings"/>
              </a:rPr>
              <a:t> </a:t>
            </a:r>
            <a:r>
              <a:rPr lang="en-US" sz="2800" dirty="0" err="1" smtClean="0"/>
              <a:t>Vecteurs</a:t>
            </a:r>
            <a:r>
              <a:rPr lang="en-US" sz="2800" dirty="0" smtClean="0"/>
              <a:t> anti-</a:t>
            </a:r>
            <a:r>
              <a:rPr lang="en-US" sz="2800" dirty="0" err="1" smtClean="0"/>
              <a:t>gravitationnels</a:t>
            </a:r>
            <a:endParaRPr lang="en-US" sz="2800" dirty="0" smtClean="0"/>
          </a:p>
          <a:p>
            <a:r>
              <a:rPr lang="en-US" sz="2800" b="1" dirty="0" err="1" smtClean="0"/>
              <a:t>Réduction</a:t>
            </a:r>
            <a:r>
              <a:rPr lang="en-US" sz="2800" dirty="0" smtClean="0"/>
              <a:t> du tonus </a:t>
            </a:r>
            <a:r>
              <a:rPr lang="en-US" sz="2800" dirty="0" err="1" smtClean="0"/>
              <a:t>musculaire</a:t>
            </a:r>
            <a:r>
              <a:rPr lang="en-US" sz="2800" dirty="0" smtClean="0"/>
              <a:t> </a:t>
            </a:r>
            <a:r>
              <a:rPr lang="en-US" sz="2800" dirty="0" err="1" smtClean="0"/>
              <a:t>sur</a:t>
            </a:r>
            <a:r>
              <a:rPr lang="en-US" sz="2800" dirty="0" smtClean="0"/>
              <a:t> zones </a:t>
            </a:r>
            <a:r>
              <a:rPr lang="en-US" sz="2800" dirty="0" err="1" smtClean="0"/>
              <a:t>spastiques</a:t>
            </a:r>
            <a:endParaRPr lang="en-US" sz="2800" dirty="0"/>
          </a:p>
          <a:p>
            <a:pPr marL="114300" indent="0">
              <a:buNone/>
            </a:pPr>
            <a:r>
              <a:rPr lang="en-US" sz="2800" b="1" dirty="0"/>
              <a:t> </a:t>
            </a:r>
            <a:r>
              <a:rPr lang="en-US" sz="2800" b="1" dirty="0" smtClean="0"/>
              <a:t>    </a:t>
            </a:r>
            <a:r>
              <a:rPr lang="en-US" sz="3000" b="1" dirty="0" smtClean="0"/>
              <a:t>DONC :</a:t>
            </a:r>
          </a:p>
          <a:p>
            <a:pPr marL="114300" indent="0">
              <a:buNone/>
            </a:pPr>
            <a:r>
              <a:rPr lang="en-US" sz="2800" dirty="0" smtClean="0">
                <a:sym typeface="Wingdings"/>
              </a:rPr>
              <a:t> </a:t>
            </a:r>
            <a:r>
              <a:rPr lang="en-US" sz="2800" dirty="0" smtClean="0"/>
              <a:t>Visages </a:t>
            </a:r>
            <a:r>
              <a:rPr lang="en-US" sz="2800" dirty="0" err="1" smtClean="0"/>
              <a:t>lourds</a:t>
            </a:r>
            <a:r>
              <a:rPr lang="en-US" sz="2800" dirty="0" smtClean="0"/>
              <a:t> </a:t>
            </a:r>
          </a:p>
          <a:p>
            <a:pPr marL="114300" indent="0">
              <a:buNone/>
            </a:pPr>
            <a:r>
              <a:rPr lang="en-US" sz="2800" dirty="0" smtClean="0">
                <a:sym typeface="Wingdings"/>
              </a:rPr>
              <a:t> </a:t>
            </a:r>
            <a:r>
              <a:rPr lang="en-US" sz="2800" dirty="0" err="1" smtClean="0"/>
              <a:t>Ligne</a:t>
            </a:r>
            <a:r>
              <a:rPr lang="en-US" sz="2800" dirty="0" smtClean="0"/>
              <a:t> </a:t>
            </a:r>
            <a:r>
              <a:rPr lang="en-US" sz="2800" dirty="0" err="1" smtClean="0"/>
              <a:t>mandibulaire</a:t>
            </a:r>
            <a:r>
              <a:rPr lang="en-US" sz="2800" dirty="0" smtClean="0"/>
              <a:t> et zone </a:t>
            </a:r>
            <a:r>
              <a:rPr lang="en-US" sz="2800" dirty="0" err="1" smtClean="0"/>
              <a:t>ss</a:t>
            </a:r>
            <a:r>
              <a:rPr lang="en-US" sz="2800" dirty="0" smtClean="0"/>
              <a:t> </a:t>
            </a:r>
            <a:r>
              <a:rPr lang="en-US" sz="2800" dirty="0" err="1" smtClean="0"/>
              <a:t>mentonnière</a:t>
            </a:r>
            <a:endParaRPr lang="en-US" sz="2800" dirty="0" smtClean="0"/>
          </a:p>
          <a:p>
            <a:pPr marL="114300" indent="0">
              <a:buNone/>
            </a:pPr>
            <a:r>
              <a:rPr lang="en-US" sz="2800" dirty="0" smtClean="0">
                <a:sym typeface="Wingdings"/>
              </a:rPr>
              <a:t> </a:t>
            </a:r>
            <a:r>
              <a:rPr lang="en-US" sz="2800" dirty="0" smtClean="0"/>
              <a:t>Zones “ type </a:t>
            </a:r>
            <a:r>
              <a:rPr lang="en-US" sz="2800" dirty="0" err="1" smtClean="0"/>
              <a:t>nappage</a:t>
            </a:r>
            <a:r>
              <a:rPr lang="en-US" sz="2800" dirty="0" smtClean="0"/>
              <a:t>” : plissé </a:t>
            </a:r>
            <a:r>
              <a:rPr lang="en-US" sz="2800" dirty="0" err="1" smtClean="0"/>
              <a:t>jugal</a:t>
            </a:r>
            <a:r>
              <a:rPr lang="en-US" sz="2800" dirty="0" smtClean="0"/>
              <a:t>, décolleté, </a:t>
            </a:r>
            <a:r>
              <a:rPr lang="en-US" sz="2800" dirty="0" err="1" smtClean="0"/>
              <a:t>cou</a:t>
            </a:r>
            <a:r>
              <a:rPr lang="en-US" sz="2800" dirty="0" smtClean="0"/>
              <a:t>, bras, </a:t>
            </a:r>
            <a:r>
              <a:rPr lang="en-US" sz="2800" dirty="0" err="1" smtClean="0"/>
              <a:t>péri-ombilic</a:t>
            </a:r>
            <a:r>
              <a:rPr lang="en-US" sz="2800" dirty="0" smtClean="0"/>
              <a:t>…</a:t>
            </a:r>
          </a:p>
          <a:p>
            <a:pPr marL="114300" indent="0">
              <a:buNone/>
            </a:pPr>
            <a:r>
              <a:rPr lang="en-US" sz="2800" dirty="0" smtClean="0">
                <a:sym typeface="Wingdings"/>
              </a:rPr>
              <a:t> </a:t>
            </a:r>
            <a:r>
              <a:rPr lang="en-US" sz="2800" dirty="0" err="1" smtClean="0"/>
              <a:t>Contre</a:t>
            </a:r>
            <a:r>
              <a:rPr lang="en-US" sz="2800" dirty="0"/>
              <a:t>-</a:t>
            </a:r>
            <a:r>
              <a:rPr lang="en-US" sz="2800" dirty="0" smtClean="0"/>
              <a:t>indications aux implants (AH et </a:t>
            </a:r>
            <a:r>
              <a:rPr lang="en-US" sz="2800" dirty="0" err="1" smtClean="0"/>
              <a:t>autres</a:t>
            </a:r>
            <a:r>
              <a:rPr lang="en-US" sz="2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3024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Zone </a:t>
            </a:r>
            <a:r>
              <a:rPr lang="en-US" dirty="0" err="1" smtClean="0"/>
              <a:t>péri-orbitaire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2800" dirty="0" err="1" smtClean="0"/>
              <a:t>sourcils</a:t>
            </a:r>
            <a:r>
              <a:rPr lang="en-US" sz="2800" dirty="0" smtClean="0"/>
              <a:t> avec </a:t>
            </a:r>
            <a:r>
              <a:rPr lang="en-US" sz="2800" dirty="0" err="1" smtClean="0"/>
              <a:t>vecteurs</a:t>
            </a:r>
            <a:r>
              <a:rPr lang="en-US" sz="2800" dirty="0" smtClean="0"/>
              <a:t> </a:t>
            </a:r>
            <a:r>
              <a:rPr lang="en-US" sz="2800" dirty="0" err="1" smtClean="0"/>
              <a:t>d’élévation</a:t>
            </a:r>
            <a:endParaRPr lang="en-US" dirty="0"/>
          </a:p>
        </p:txBody>
      </p:sp>
      <p:pic>
        <p:nvPicPr>
          <p:cNvPr id="4" name="Content Placeholder 3" descr="IMG_0457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98" r="7544" b="33840"/>
          <a:stretch/>
        </p:blipFill>
        <p:spPr>
          <a:xfrm>
            <a:off x="674417" y="2429402"/>
            <a:ext cx="7045141" cy="3637201"/>
          </a:xfrm>
        </p:spPr>
      </p:pic>
    </p:spTree>
    <p:extLst>
      <p:ext uri="{BB962C8B-B14F-4D97-AF65-F5344CB8AC3E}">
        <p14:creationId xmlns:p14="http://schemas.microsoft.com/office/powerpoint/2010/main" val="12136398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851</TotalTime>
  <Words>233</Words>
  <Application>Microsoft Macintosh PowerPoint</Application>
  <PresentationFormat>On-screen Show (4:3)</PresentationFormat>
  <Paragraphs>69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Adjacency</vt:lpstr>
      <vt:lpstr>FILS COURTS en ESTHETIQUE</vt:lpstr>
      <vt:lpstr>Préambule</vt:lpstr>
      <vt:lpstr>Objectif :</vt:lpstr>
      <vt:lpstr>PowerPoint Presentation</vt:lpstr>
      <vt:lpstr>Types de fils PDO :</vt:lpstr>
      <vt:lpstr>Montage :</vt:lpstr>
      <vt:lpstr>PowerPoint Presentation</vt:lpstr>
      <vt:lpstr>Indications</vt:lpstr>
      <vt:lpstr>Zone péri-orbitaire: sourcils avec vecteurs d’élévation</vt:lpstr>
      <vt:lpstr> Zone péri-orbitaire:  nappage  et vecteur d’élévation</vt:lpstr>
      <vt:lpstr>Lèvre supérieure et NG</vt:lpstr>
      <vt:lpstr>Vecteurs  pour la ptose</vt:lpstr>
      <vt:lpstr>PowerPoint Presentation</vt:lpstr>
      <vt:lpstr>Zones jugales </vt:lpstr>
      <vt:lpstr>Cou : maillage</vt:lpstr>
      <vt:lpstr>PowerPoint Presentation</vt:lpstr>
      <vt:lpstr>PowerPoint Presentation</vt:lpstr>
      <vt:lpstr>Contre-indications :</vt:lpstr>
      <vt:lpstr>Complications</vt:lpstr>
      <vt:lpstr>Protrusion du fil :</vt:lpstr>
      <vt:lpstr>En conclusion 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FILS COURTS en ESTHETIQUE</dc:title>
  <dc:creator>Françoise Cucurella</dc:creator>
  <cp:lastModifiedBy>Françoise Cucurella</cp:lastModifiedBy>
  <cp:revision>59</cp:revision>
  <cp:lastPrinted>2015-03-07T14:10:41Z</cp:lastPrinted>
  <dcterms:created xsi:type="dcterms:W3CDTF">2015-02-24T23:52:47Z</dcterms:created>
  <dcterms:modified xsi:type="dcterms:W3CDTF">2015-05-19T20:53:19Z</dcterms:modified>
</cp:coreProperties>
</file>