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C9F4A-F996-407F-AE74-E147AE506CB6}" type="datetimeFigureOut">
              <a:rPr lang="fr-FR" smtClean="0"/>
              <a:t>23/04/2015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C1A772B-BCBE-4914-A3B8-0A366B355DC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C9F4A-F996-407F-AE74-E147AE506CB6}" type="datetimeFigureOut">
              <a:rPr lang="fr-FR" smtClean="0"/>
              <a:t>23/04/2015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772B-BCBE-4914-A3B8-0A366B355DC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C9F4A-F996-407F-AE74-E147AE506CB6}" type="datetimeFigureOut">
              <a:rPr lang="fr-FR" smtClean="0"/>
              <a:t>23/04/2015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772B-BCBE-4914-A3B8-0A366B355DC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C9F4A-F996-407F-AE74-E147AE506CB6}" type="datetimeFigureOut">
              <a:rPr lang="fr-FR" smtClean="0"/>
              <a:t>23/04/2015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772B-BCBE-4914-A3B8-0A366B355DC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C9F4A-F996-407F-AE74-E147AE506CB6}" type="datetimeFigureOut">
              <a:rPr lang="fr-FR" smtClean="0"/>
              <a:t>23/04/2015</a:t>
            </a:fld>
            <a:endParaRPr lang="fr-F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1A772B-BCBE-4914-A3B8-0A366B355DC1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C9F4A-F996-407F-AE74-E147AE506CB6}" type="datetimeFigureOut">
              <a:rPr lang="fr-FR" smtClean="0"/>
              <a:t>23/04/2015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772B-BCBE-4914-A3B8-0A366B355DC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C9F4A-F996-407F-AE74-E147AE506CB6}" type="datetimeFigureOut">
              <a:rPr lang="fr-FR" smtClean="0"/>
              <a:t>23/04/2015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772B-BCBE-4914-A3B8-0A366B355DC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C9F4A-F996-407F-AE74-E147AE506CB6}" type="datetimeFigureOut">
              <a:rPr lang="fr-FR" smtClean="0"/>
              <a:t>23/04/2015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772B-BCBE-4914-A3B8-0A366B355DC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C9F4A-F996-407F-AE74-E147AE506CB6}" type="datetimeFigureOut">
              <a:rPr lang="fr-FR" smtClean="0"/>
              <a:t>23/04/2015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772B-BCBE-4914-A3B8-0A366B355DC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C9F4A-F996-407F-AE74-E147AE506CB6}" type="datetimeFigureOut">
              <a:rPr lang="fr-FR" smtClean="0"/>
              <a:t>23/04/2015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772B-BCBE-4914-A3B8-0A366B355DC1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C9F4A-F996-407F-AE74-E147AE506CB6}" type="datetimeFigureOut">
              <a:rPr lang="fr-FR" smtClean="0"/>
              <a:t>23/04/2015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C1A772B-BCBE-4914-A3B8-0A366B355DC1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86DC9F4A-F996-407F-AE74-E147AE506CB6}" type="datetimeFigureOut">
              <a:rPr lang="fr-FR" smtClean="0"/>
              <a:t>23/04/2015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8C1A772B-BCBE-4914-A3B8-0A366B355DC1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-99392"/>
            <a:ext cx="7704856" cy="1728192"/>
          </a:xfrm>
        </p:spPr>
        <p:txBody>
          <a:bodyPr/>
          <a:lstStyle/>
          <a:p>
            <a:pPr algn="ctr"/>
            <a:r>
              <a:rPr lang="fr-FR" sz="4800" b="1" u="sng" cap="none" spc="0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entury Gothic" panose="020B0502020202020204" pitchFamily="34" charset="0"/>
              </a:rPr>
              <a:t>Enquête de satisfaction: </a:t>
            </a:r>
            <a:r>
              <a:rPr lang="fr-FR" sz="4800" b="1" u="sng" cap="none" spc="0" dirty="0" err="1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entury Gothic" panose="020B0502020202020204" pitchFamily="34" charset="0"/>
              </a:rPr>
              <a:t>f</a:t>
            </a:r>
            <a:r>
              <a:rPr lang="fr-FR" sz="4800" b="1" u="sng" cap="none" spc="0" dirty="0" err="1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entury Gothic" panose="020B0502020202020204" pitchFamily="34" charset="0"/>
              </a:rPr>
              <a:t>ortwo</a:t>
            </a:r>
            <a:r>
              <a:rPr lang="fr-FR" sz="4800" b="1" u="sng" cap="none" spc="0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fr-FR" sz="4800" b="1" u="sng" cap="none" spc="0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entury Gothic" panose="020B0502020202020204" pitchFamily="34" charset="0"/>
              </a:rPr>
              <a:t>&amp; </a:t>
            </a:r>
            <a:r>
              <a:rPr lang="fr-FR" sz="4800" b="1" u="sng" cap="none" spc="0" dirty="0" err="1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entury Gothic" panose="020B0502020202020204" pitchFamily="34" charset="0"/>
              </a:rPr>
              <a:t>f</a:t>
            </a:r>
            <a:r>
              <a:rPr lang="fr-FR" sz="4800" b="1" u="sng" cap="none" spc="0" dirty="0" err="1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entury Gothic" panose="020B0502020202020204" pitchFamily="34" charset="0"/>
              </a:rPr>
              <a:t>orfour</a:t>
            </a:r>
            <a:endParaRPr lang="fr-FR" sz="4800" b="1" u="sng" cap="none" spc="0" dirty="0">
              <a:ln w="19050">
                <a:solidFill>
                  <a:schemeClr val="tx1"/>
                </a:solidFill>
                <a:prstDash val="solid"/>
              </a:ln>
              <a:solidFill>
                <a:schemeClr val="bg1">
                  <a:lumMod val="20000"/>
                  <a:lumOff val="8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44008" y="1710153"/>
            <a:ext cx="4176464" cy="57606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Prénom : </a:t>
            </a:r>
            <a:r>
              <a:rPr lang="fr-FR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………………………………..</a:t>
            </a:r>
            <a:endParaRPr lang="fr-FR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520" y="1710153"/>
            <a:ext cx="4176464" cy="57606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Nom : </a:t>
            </a:r>
            <a:r>
              <a:rPr lang="fr-FR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………………………………..</a:t>
            </a:r>
            <a:endParaRPr lang="fr-FR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95736" y="5733256"/>
            <a:ext cx="4543522" cy="57606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TEAM : </a:t>
            </a:r>
            <a:r>
              <a:rPr lang="fr-FR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………………………………..</a:t>
            </a:r>
            <a:endParaRPr lang="fr-FR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G:\0 2014\0 photothèque presse\The new smart fortwo and forfour\photos\The_new_smart_fortwo_and_forfour-14B710\High-Res\14C662_1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468180"/>
            <a:ext cx="4543522" cy="301933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637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496" y="-786998"/>
            <a:ext cx="8784976" cy="1407686"/>
          </a:xfrm>
          <a:ln>
            <a:noFill/>
          </a:ln>
        </p:spPr>
        <p:txBody>
          <a:bodyPr/>
          <a:lstStyle/>
          <a:p>
            <a:pPr algn="ctr"/>
            <a:r>
              <a:rPr lang="fr-FR" b="1" u="sng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latin typeface="Century Gothic" panose="020B0502020202020204" pitchFamily="34" charset="0"/>
              </a:rPr>
              <a:t>Votre véhicule :</a:t>
            </a:r>
            <a:endParaRPr lang="fr-FR" b="1" u="sng" dirty="0">
              <a:ln>
                <a:solidFill>
                  <a:schemeClr val="tx1"/>
                </a:solidFill>
              </a:ln>
              <a:solidFill>
                <a:srgbClr val="FFC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692696"/>
            <a:ext cx="8784976" cy="6048672"/>
          </a:xfrm>
        </p:spPr>
        <p:txBody>
          <a:bodyPr>
            <a:normAutofit/>
          </a:bodyPr>
          <a:lstStyle/>
          <a:p>
            <a:r>
              <a:rPr lang="fr-FR" sz="1900" dirty="0" smtClean="0">
                <a:latin typeface="Century Gothic" panose="020B0502020202020204" pitchFamily="34" charset="0"/>
              </a:rPr>
              <a:t>Quelle </a:t>
            </a:r>
            <a:r>
              <a:rPr lang="fr-FR" sz="1900" dirty="0" smtClean="0">
                <a:latin typeface="Century Gothic" panose="020B0502020202020204" pitchFamily="34" charset="0"/>
              </a:rPr>
              <a:t>smart </a:t>
            </a:r>
            <a:r>
              <a:rPr lang="fr-FR" sz="1900" dirty="0" smtClean="0">
                <a:latin typeface="Century Gothic" panose="020B0502020202020204" pitchFamily="34" charset="0"/>
              </a:rPr>
              <a:t>possédez-vous ?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r>
              <a:rPr lang="fr-FR" sz="1900" dirty="0" smtClean="0">
                <a:latin typeface="Century Gothic" panose="020B0502020202020204" pitchFamily="34" charset="0"/>
              </a:rPr>
              <a:t>De quelle boîte de vitesses votre véhicule est-il équipé ?</a:t>
            </a:r>
            <a:r>
              <a:rPr lang="fr-FR" dirty="0" smtClean="0"/>
              <a:t> 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r>
              <a:rPr lang="fr-FR" sz="1900" dirty="0" smtClean="0">
                <a:latin typeface="Century Gothic" panose="020B0502020202020204" pitchFamily="34" charset="0"/>
              </a:rPr>
              <a:t>Quelle est la finition de votre véhicule ? </a:t>
            </a:r>
            <a:endParaRPr lang="fr-FR" sz="1900" dirty="0">
              <a:latin typeface="Century Gothic" panose="020B0502020202020204" pitchFamily="34" charset="0"/>
            </a:endParaRPr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r>
              <a:rPr lang="fr-FR" sz="1900" dirty="0" smtClean="0">
                <a:latin typeface="Century Gothic" panose="020B0502020202020204" pitchFamily="34" charset="0"/>
              </a:rPr>
              <a:t>Combien de kilomètres avez-vous déjà parcourus avec votre véhicule ? 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79512" y="6309320"/>
            <a:ext cx="8496944" cy="432048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187624" y="3276352"/>
            <a:ext cx="1368152" cy="369332"/>
          </a:xfrm>
          <a:prstGeom prst="rect">
            <a:avLst/>
          </a:prstGeom>
          <a:noFill/>
          <a:ln w="254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Mécanique </a:t>
            </a:r>
            <a:endParaRPr lang="fr-FR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5233387" y="3276352"/>
            <a:ext cx="1642869" cy="369332"/>
          </a:xfrm>
          <a:prstGeom prst="rect">
            <a:avLst/>
          </a:prstGeom>
          <a:noFill/>
          <a:ln w="254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Automatique </a:t>
            </a:r>
            <a:endParaRPr lang="fr-FR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215516" y="4653136"/>
            <a:ext cx="828092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Proxy  </a:t>
            </a:r>
            <a:endParaRPr lang="fr-FR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215516" y="5301208"/>
            <a:ext cx="828092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Prime </a:t>
            </a:r>
            <a:endParaRPr lang="fr-FR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2411760" y="4653136"/>
            <a:ext cx="1368152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Business+ </a:t>
            </a:r>
            <a:endParaRPr lang="fr-FR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2411760" y="5301208"/>
            <a:ext cx="1368152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Passion</a:t>
            </a:r>
            <a:endParaRPr lang="fr-FR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5233387" y="4653136"/>
            <a:ext cx="749426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Pure</a:t>
            </a:r>
            <a:endParaRPr lang="fr-FR" b="1" dirty="0"/>
          </a:p>
        </p:txBody>
      </p:sp>
      <p:pic>
        <p:nvPicPr>
          <p:cNvPr id="1026" name="Picture 2" descr="C:\Users\ELPIERR\Desktop\FORTW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colorTemperature colorTemp="59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24744"/>
            <a:ext cx="1930299" cy="12241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  <a14:imgEffect>
                      <a14:colorTemperature colorTemp="590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8012" y="1124744"/>
            <a:ext cx="2290291" cy="12241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4" name="ZoneTexte 13"/>
          <p:cNvSpPr txBox="1"/>
          <p:nvPr/>
        </p:nvSpPr>
        <p:spPr>
          <a:xfrm>
            <a:off x="2411760" y="1552146"/>
            <a:ext cx="414046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  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7524328" y="1552146"/>
            <a:ext cx="414046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  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3707904" y="764704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fr-FR" sz="1200" i="1" dirty="0" smtClean="0">
                <a:solidFill>
                  <a:schemeClr val="bg1">
                    <a:lumMod val="50000"/>
                  </a:schemeClr>
                </a:solidFill>
              </a:rPr>
              <a:t>(Cochez votre réponse)</a:t>
            </a:r>
            <a:endParaRPr lang="fr-FR" sz="12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107504" y="2708920"/>
            <a:ext cx="28980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 smtClean="0">
                <a:solidFill>
                  <a:schemeClr val="bg1">
                    <a:lumMod val="50000"/>
                  </a:schemeClr>
                </a:solidFill>
              </a:rPr>
              <a:t>(Cochez votre réponse)</a:t>
            </a:r>
            <a:endParaRPr lang="fr-FR" sz="12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4716016" y="4293096"/>
            <a:ext cx="27993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 smtClean="0">
                <a:solidFill>
                  <a:schemeClr val="bg1">
                    <a:lumMod val="50000"/>
                  </a:schemeClr>
                </a:solidFill>
              </a:rPr>
              <a:t>(Cochez votre réponse)</a:t>
            </a:r>
            <a:endParaRPr lang="fr-FR" sz="1200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55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-747464"/>
            <a:ext cx="8784976" cy="1407686"/>
          </a:xfrm>
          <a:ln>
            <a:noFill/>
          </a:ln>
        </p:spPr>
        <p:txBody>
          <a:bodyPr/>
          <a:lstStyle/>
          <a:p>
            <a:pPr algn="ctr"/>
            <a:r>
              <a:rPr lang="fr-FR" b="1" u="sng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latin typeface="Century Gothic" panose="020B0502020202020204" pitchFamily="34" charset="0"/>
              </a:rPr>
              <a:t>Votre véhicule et vous</a:t>
            </a:r>
            <a:endParaRPr lang="fr-FR" b="1" u="sng" dirty="0">
              <a:ln>
                <a:solidFill>
                  <a:schemeClr val="tx1"/>
                </a:solidFill>
              </a:ln>
              <a:solidFill>
                <a:srgbClr val="FFC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692696"/>
            <a:ext cx="8784976" cy="6048672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35496" y="1388095"/>
            <a:ext cx="878497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900" b="1" dirty="0" smtClean="0">
                <a:latin typeface="Century Gothic" panose="020B0502020202020204" pitchFamily="34" charset="0"/>
              </a:rPr>
              <a:t>Prise en main initiale 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58172" y="2756247"/>
            <a:ext cx="878497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900" b="1" dirty="0" smtClean="0">
                <a:latin typeface="Century Gothic" panose="020B0502020202020204" pitchFamily="34" charset="0"/>
              </a:rPr>
              <a:t>Moteur (bruit, puissance, vibration)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35496" y="4124399"/>
            <a:ext cx="878497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900" b="1" dirty="0" smtClean="0">
                <a:latin typeface="Century Gothic" panose="020B0502020202020204" pitchFamily="34" charset="0"/>
              </a:rPr>
              <a:t>Tenue de route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98613" y="5517232"/>
            <a:ext cx="878497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900" b="1" dirty="0" smtClean="0">
                <a:latin typeface="Century Gothic" panose="020B0502020202020204" pitchFamily="34" charset="0"/>
              </a:rPr>
              <a:t>Freinage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07504" y="6021288"/>
            <a:ext cx="8805687" cy="776699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/>
          <p:cNvSpPr txBox="1"/>
          <p:nvPr/>
        </p:nvSpPr>
        <p:spPr>
          <a:xfrm>
            <a:off x="2555776" y="1372706"/>
            <a:ext cx="3384376" cy="400110"/>
          </a:xfrm>
          <a:prstGeom prst="rect">
            <a:avLst/>
          </a:prstGeom>
          <a:noFill/>
          <a:ln w="254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latin typeface="Century Gothic" panose="020B0502020202020204" pitchFamily="34" charset="0"/>
              </a:rPr>
              <a:t>0  1  2  3  4  5  6  7  8  9  10</a:t>
            </a:r>
            <a:endParaRPr lang="fr-FR" sz="2000" b="1" dirty="0">
              <a:latin typeface="Century Gothic" panose="020B0502020202020204" pitchFamily="34" charset="0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4283968" y="2740858"/>
            <a:ext cx="3384376" cy="400110"/>
          </a:xfrm>
          <a:prstGeom prst="rect">
            <a:avLst/>
          </a:prstGeom>
          <a:noFill/>
          <a:ln w="254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latin typeface="Century Gothic" panose="020B0502020202020204" pitchFamily="34" charset="0"/>
              </a:rPr>
              <a:t>0  1  2  3  4  5  6  7  8  9  10</a:t>
            </a:r>
            <a:endParaRPr lang="fr-FR" sz="2000" b="1" dirty="0">
              <a:latin typeface="Century Gothic" panose="020B0502020202020204" pitchFamily="34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1331640" y="5517232"/>
            <a:ext cx="3384376" cy="400110"/>
          </a:xfrm>
          <a:prstGeom prst="rect">
            <a:avLst/>
          </a:prstGeom>
          <a:noFill/>
          <a:ln w="254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latin typeface="Century Gothic" panose="020B0502020202020204" pitchFamily="34" charset="0"/>
              </a:rPr>
              <a:t>0  1  2  3  4  5  6  7  8  9  10</a:t>
            </a:r>
            <a:endParaRPr lang="fr-FR" sz="2000" b="1" dirty="0">
              <a:latin typeface="Century Gothic" panose="020B0502020202020204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16375" y="4581128"/>
            <a:ext cx="8805687" cy="776699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ZoneTexte 36"/>
          <p:cNvSpPr txBox="1"/>
          <p:nvPr/>
        </p:nvSpPr>
        <p:spPr>
          <a:xfrm>
            <a:off x="1979712" y="4109010"/>
            <a:ext cx="3384376" cy="400110"/>
          </a:xfrm>
          <a:prstGeom prst="rect">
            <a:avLst/>
          </a:prstGeom>
          <a:noFill/>
          <a:ln w="254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latin typeface="Century Gothic" panose="020B0502020202020204" pitchFamily="34" charset="0"/>
              </a:rPr>
              <a:t>0  1  2  3  4  5  6  7  8  9  10</a:t>
            </a:r>
            <a:endParaRPr lang="fr-FR" sz="2000" b="1" dirty="0">
              <a:latin typeface="Century Gothic" panose="020B0502020202020204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16375" y="3228365"/>
            <a:ext cx="8805687" cy="776699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Rectangle 38"/>
          <p:cNvSpPr/>
          <p:nvPr/>
        </p:nvSpPr>
        <p:spPr>
          <a:xfrm>
            <a:off x="77902" y="1860213"/>
            <a:ext cx="8805687" cy="776699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ZoneTexte 39"/>
          <p:cNvSpPr txBox="1"/>
          <p:nvPr/>
        </p:nvSpPr>
        <p:spPr>
          <a:xfrm>
            <a:off x="107504" y="620688"/>
            <a:ext cx="878497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900" b="1" dirty="0" smtClean="0">
                <a:ln>
                  <a:solidFill>
                    <a:schemeClr val="bg1">
                      <a:lumMod val="40000"/>
                      <a:lumOff val="60000"/>
                    </a:schemeClr>
                  </a:solidFill>
                </a:ln>
                <a:latin typeface="Century Gothic" panose="020B0502020202020204" pitchFamily="34" charset="0"/>
              </a:rPr>
              <a:t>Veuillez attribuer une note aux caractéristiques de votre véhicule</a:t>
            </a:r>
            <a:r>
              <a:rPr lang="fr-FR" sz="1900" b="1" dirty="0" smtClean="0">
                <a:latin typeface="Century Gothic" panose="020B0502020202020204" pitchFamily="34" charset="0"/>
              </a:rPr>
              <a:t>: </a:t>
            </a:r>
            <a:endParaRPr lang="fr-FR" sz="1900" b="1" dirty="0">
              <a:latin typeface="Century Gothic" panose="020B0502020202020204" pitchFamily="34" charset="0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107504" y="919753"/>
            <a:ext cx="77310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 smtClean="0">
                <a:solidFill>
                  <a:schemeClr val="bg1">
                    <a:lumMod val="50000"/>
                  </a:schemeClr>
                </a:solidFill>
              </a:rPr>
              <a:t>(0 étant la note minimale et 10 étant la note maximale, le rectangle ci-dessous va vous permettre de donner vos ressenties)</a:t>
            </a:r>
            <a:endParaRPr lang="fr-FR" sz="1200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933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-747464"/>
            <a:ext cx="8784976" cy="1407686"/>
          </a:xfrm>
          <a:ln>
            <a:noFill/>
          </a:ln>
        </p:spPr>
        <p:txBody>
          <a:bodyPr/>
          <a:lstStyle/>
          <a:p>
            <a:pPr algn="ctr"/>
            <a:r>
              <a:rPr lang="fr-FR" b="1" u="sng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latin typeface="Century Gothic" panose="020B0502020202020204" pitchFamily="34" charset="0"/>
              </a:rPr>
              <a:t>Votre véhicule et vous</a:t>
            </a:r>
            <a:endParaRPr lang="fr-FR" b="1" u="sng" dirty="0">
              <a:ln>
                <a:solidFill>
                  <a:schemeClr val="tx1"/>
                </a:solidFill>
              </a:ln>
              <a:solidFill>
                <a:srgbClr val="FFC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692696"/>
            <a:ext cx="8784976" cy="6048672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107504" y="620688"/>
            <a:ext cx="878497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900" b="1" dirty="0" smtClean="0">
                <a:ln>
                  <a:solidFill>
                    <a:schemeClr val="bg1">
                      <a:lumMod val="40000"/>
                      <a:lumOff val="60000"/>
                    </a:schemeClr>
                  </a:solidFill>
                </a:ln>
                <a:latin typeface="Century Gothic" panose="020B0502020202020204" pitchFamily="34" charset="0"/>
              </a:rPr>
              <a:t>Veuillez attribuer une note aux caractéristiques de votre véhicule</a:t>
            </a:r>
            <a:r>
              <a:rPr lang="fr-FR" sz="1900" b="1" dirty="0" smtClean="0">
                <a:latin typeface="Century Gothic" panose="020B0502020202020204" pitchFamily="34" charset="0"/>
              </a:rPr>
              <a:t>: </a:t>
            </a:r>
            <a:endParaRPr lang="fr-FR" sz="1900" b="1" dirty="0">
              <a:latin typeface="Century Gothic" panose="020B0502020202020204" pitchFamily="34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35496" y="1388095"/>
            <a:ext cx="878497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900" b="1" dirty="0" smtClean="0">
                <a:latin typeface="Century Gothic" panose="020B0502020202020204" pitchFamily="34" charset="0"/>
              </a:rPr>
              <a:t>Boîte de vitesses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58172" y="2660438"/>
            <a:ext cx="52339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latin typeface="Century Gothic" panose="020B0502020202020204" pitchFamily="34" charset="0"/>
              </a:rPr>
              <a:t>Habitabilité (Rangement, prise en main du navigateur, commandes)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35496" y="4124399"/>
            <a:ext cx="878497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900" b="1" dirty="0" smtClean="0">
                <a:latin typeface="Century Gothic" panose="020B0502020202020204" pitchFamily="34" charset="0"/>
              </a:rPr>
              <a:t>Habitacle (Finitions, confort)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98613" y="5517232"/>
            <a:ext cx="878497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900" b="1" dirty="0" smtClean="0">
                <a:latin typeface="Century Gothic" panose="020B0502020202020204" pitchFamily="34" charset="0"/>
              </a:rPr>
              <a:t>Consommation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07504" y="6021288"/>
            <a:ext cx="8805687" cy="776699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/>
          <p:cNvSpPr txBox="1"/>
          <p:nvPr/>
        </p:nvSpPr>
        <p:spPr>
          <a:xfrm>
            <a:off x="2123728" y="1372706"/>
            <a:ext cx="3384376" cy="400110"/>
          </a:xfrm>
          <a:prstGeom prst="rect">
            <a:avLst/>
          </a:prstGeom>
          <a:noFill/>
          <a:ln w="254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latin typeface="Century Gothic" panose="020B0502020202020204" pitchFamily="34" charset="0"/>
              </a:rPr>
              <a:t>0  1  2  3  4  5  6  7  8  9  10</a:t>
            </a:r>
            <a:endParaRPr lang="fr-FR" sz="2000" b="1" dirty="0">
              <a:latin typeface="Century Gothic" panose="020B0502020202020204" pitchFamily="34" charset="0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5292080" y="2740858"/>
            <a:ext cx="3384376" cy="400110"/>
          </a:xfrm>
          <a:prstGeom prst="rect">
            <a:avLst/>
          </a:prstGeom>
          <a:noFill/>
          <a:ln w="254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latin typeface="Century Gothic" panose="020B0502020202020204" pitchFamily="34" charset="0"/>
              </a:rPr>
              <a:t>0  1  2  3  4  5  6  7  8  9  10</a:t>
            </a:r>
            <a:endParaRPr lang="fr-FR" sz="2000" b="1" dirty="0">
              <a:latin typeface="Century Gothic" panose="020B0502020202020204" pitchFamily="34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2051720" y="5517232"/>
            <a:ext cx="3384376" cy="400110"/>
          </a:xfrm>
          <a:prstGeom prst="rect">
            <a:avLst/>
          </a:prstGeom>
          <a:noFill/>
          <a:ln w="254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latin typeface="Century Gothic" panose="020B0502020202020204" pitchFamily="34" charset="0"/>
              </a:rPr>
              <a:t>0  1  2  3  4  5  6  7  8  9  10</a:t>
            </a:r>
            <a:endParaRPr lang="fr-FR" sz="2000" b="1" dirty="0">
              <a:latin typeface="Century Gothic" panose="020B0502020202020204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16375" y="4581128"/>
            <a:ext cx="8805687" cy="776699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ZoneTexte 36"/>
          <p:cNvSpPr txBox="1"/>
          <p:nvPr/>
        </p:nvSpPr>
        <p:spPr>
          <a:xfrm>
            <a:off x="3491880" y="4109010"/>
            <a:ext cx="3384376" cy="400110"/>
          </a:xfrm>
          <a:prstGeom prst="rect">
            <a:avLst/>
          </a:prstGeom>
          <a:noFill/>
          <a:ln w="254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latin typeface="Century Gothic" panose="020B0502020202020204" pitchFamily="34" charset="0"/>
              </a:rPr>
              <a:t>0  1  2  3  4  5  6  7  8  9  10</a:t>
            </a:r>
            <a:endParaRPr lang="fr-FR" sz="2000" b="1" dirty="0">
              <a:latin typeface="Century Gothic" panose="020B0502020202020204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16375" y="3228365"/>
            <a:ext cx="8805687" cy="776699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Rectangle 38"/>
          <p:cNvSpPr/>
          <p:nvPr/>
        </p:nvSpPr>
        <p:spPr>
          <a:xfrm>
            <a:off x="77902" y="1860213"/>
            <a:ext cx="8805687" cy="776699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/>
          <p:cNvSpPr txBox="1"/>
          <p:nvPr/>
        </p:nvSpPr>
        <p:spPr>
          <a:xfrm>
            <a:off x="107504" y="919753"/>
            <a:ext cx="77310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 smtClean="0">
                <a:solidFill>
                  <a:schemeClr val="bg1">
                    <a:lumMod val="50000"/>
                  </a:schemeClr>
                </a:solidFill>
              </a:rPr>
              <a:t>(0 étant la note minimale et 10 étant la note maximale, le rectangle ci-dessous va vous permettre de donner vos ressenties)</a:t>
            </a:r>
            <a:endParaRPr lang="fr-FR" sz="1200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34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692696"/>
            <a:ext cx="8784976" cy="6048672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107504" y="683404"/>
            <a:ext cx="878497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900" b="1" dirty="0" smtClean="0">
                <a:latin typeface="Century Gothic" panose="020B0502020202020204" pitchFamily="34" charset="0"/>
              </a:rPr>
              <a:t>Qu’amélioreriez-vous sur votre véhicule ?  </a:t>
            </a:r>
            <a:endParaRPr lang="fr-FR" sz="1900" b="1" dirty="0">
              <a:latin typeface="Century Gothic" panose="020B050202020202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95655" y="1140133"/>
            <a:ext cx="8796826" cy="920715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itre 1"/>
          <p:cNvSpPr txBox="1">
            <a:spLocks/>
          </p:cNvSpPr>
          <p:nvPr/>
        </p:nvSpPr>
        <p:spPr>
          <a:xfrm>
            <a:off x="-36512" y="-819472"/>
            <a:ext cx="8784976" cy="140768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b="1" u="sng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latin typeface="Century Gothic" panose="020B0502020202020204" pitchFamily="34" charset="0"/>
              </a:rPr>
              <a:t>Et enfin, vous:</a:t>
            </a:r>
            <a:endParaRPr lang="fr-FR" b="1" u="sng" dirty="0">
              <a:ln>
                <a:solidFill>
                  <a:schemeClr val="tx1"/>
                </a:solidFill>
              </a:ln>
              <a:solidFill>
                <a:srgbClr val="FFC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107504" y="2121247"/>
            <a:ext cx="878497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900" b="1" dirty="0" smtClean="0">
                <a:latin typeface="Century Gothic" panose="020B0502020202020204" pitchFamily="34" charset="0"/>
              </a:rPr>
              <a:t>Recommanderiez-vous votre véhicule à quelqu’un ?    </a:t>
            </a:r>
            <a:endParaRPr lang="fr-FR" sz="1900" b="1" dirty="0">
              <a:latin typeface="Century Gothic" panose="020B0502020202020204" pitchFamily="34" charset="0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1863397" y="2708920"/>
            <a:ext cx="720080" cy="384721"/>
          </a:xfrm>
          <a:prstGeom prst="rect">
            <a:avLst/>
          </a:prstGeom>
          <a:noFill/>
          <a:ln w="254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900" b="1" dirty="0" smtClean="0">
                <a:latin typeface="Century Gothic" panose="020B0502020202020204" pitchFamily="34" charset="0"/>
              </a:rPr>
              <a:t>OUI</a:t>
            </a:r>
            <a:endParaRPr lang="fr-FR" sz="1900" b="1" dirty="0">
              <a:latin typeface="Century Gothic" panose="020B0502020202020204" pitchFamily="34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6372200" y="2708920"/>
            <a:ext cx="792088" cy="384721"/>
          </a:xfrm>
          <a:prstGeom prst="rect">
            <a:avLst/>
          </a:prstGeom>
          <a:noFill/>
          <a:ln w="254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900" b="1" dirty="0" smtClean="0">
                <a:latin typeface="Century Gothic" panose="020B0502020202020204" pitchFamily="34" charset="0"/>
              </a:rPr>
              <a:t>NON</a:t>
            </a:r>
            <a:endParaRPr lang="fr-FR" sz="1900" b="1" dirty="0">
              <a:latin typeface="Century Gothic" panose="020B0502020202020204" pitchFamily="34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96631" y="6309320"/>
            <a:ext cx="878497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900" b="1" dirty="0" smtClean="0">
                <a:latin typeface="Century Gothic" panose="020B0502020202020204" pitchFamily="34" charset="0"/>
              </a:rPr>
              <a:t>Quelle note donneriez-vous à votre véhicule ?</a:t>
            </a:r>
            <a:endParaRPr lang="fr-FR" sz="1900" b="1" dirty="0">
              <a:latin typeface="Century Gothic" panose="020B0502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96136" y="6238922"/>
            <a:ext cx="1224136" cy="574454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/20</a:t>
            </a:r>
            <a:endParaRPr lang="fr-FR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Flèche vers le bas 1"/>
          <p:cNvSpPr/>
          <p:nvPr/>
        </p:nvSpPr>
        <p:spPr>
          <a:xfrm>
            <a:off x="1863397" y="3213224"/>
            <a:ext cx="720080" cy="1296144"/>
          </a:xfrm>
          <a:prstGeom prst="downArrow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 vers le bas 12"/>
          <p:cNvSpPr/>
          <p:nvPr/>
        </p:nvSpPr>
        <p:spPr>
          <a:xfrm>
            <a:off x="6408204" y="3213224"/>
            <a:ext cx="720080" cy="1296144"/>
          </a:xfrm>
          <a:prstGeom prst="downArrow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7308304" y="3326267"/>
            <a:ext cx="1620180" cy="646331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Si non, pourquoi ?</a:t>
            </a:r>
            <a:endParaRPr lang="fr-FR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243217" y="3326267"/>
            <a:ext cx="1620180" cy="646331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Si oui, pourquoi ?</a:t>
            </a:r>
            <a:endParaRPr lang="fr-FR" b="1" dirty="0"/>
          </a:p>
        </p:txBody>
      </p:sp>
      <p:sp>
        <p:nvSpPr>
          <p:cNvPr id="20" name="Rectangle 19"/>
          <p:cNvSpPr/>
          <p:nvPr/>
        </p:nvSpPr>
        <p:spPr>
          <a:xfrm>
            <a:off x="4662009" y="4653136"/>
            <a:ext cx="4230471" cy="1352763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/>
          <p:cNvSpPr/>
          <p:nvPr/>
        </p:nvSpPr>
        <p:spPr>
          <a:xfrm>
            <a:off x="108202" y="4653135"/>
            <a:ext cx="4230471" cy="1352763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/>
          <p:cNvSpPr txBox="1"/>
          <p:nvPr/>
        </p:nvSpPr>
        <p:spPr>
          <a:xfrm>
            <a:off x="4932040" y="737264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fr-FR" sz="1200" i="1" dirty="0" smtClean="0">
                <a:solidFill>
                  <a:schemeClr val="bg1">
                    <a:lumMod val="50000"/>
                  </a:schemeClr>
                </a:solidFill>
              </a:rPr>
              <a:t>(Cochez votre réponse)</a:t>
            </a:r>
            <a:endParaRPr lang="fr-FR" sz="1200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30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el">
  <a:themeElements>
    <a:clrScheme name="Personnalisé 3">
      <a:dk1>
        <a:sysClr val="windowText" lastClr="000000"/>
      </a:dk1>
      <a:lt1>
        <a:srgbClr val="CECECE"/>
      </a:lt1>
      <a:dk2>
        <a:srgbClr val="FFC000"/>
      </a:dk2>
      <a:lt2>
        <a:srgbClr val="FF0000"/>
      </a:lt2>
      <a:accent1>
        <a:srgbClr val="FF0000"/>
      </a:accent1>
      <a:accent2>
        <a:srgbClr val="FF9900"/>
      </a:accent2>
      <a:accent3>
        <a:srgbClr val="000000"/>
      </a:accent3>
      <a:accent4>
        <a:srgbClr val="000000"/>
      </a:accent4>
      <a:accent5>
        <a:srgbClr val="FF9900"/>
      </a:accent5>
      <a:accent6>
        <a:srgbClr val="000000"/>
      </a:accent6>
      <a:hlink>
        <a:srgbClr val="000000"/>
      </a:hlink>
      <a:folHlink>
        <a:srgbClr val="000000"/>
      </a:folHlink>
    </a:clrScheme>
    <a:fontScheme name="Essentie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e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>
    <a:txDef>
      <a:spPr>
        <a:noFill/>
        <a:ln w="12700">
          <a:solidFill>
            <a:srgbClr val="FFC000"/>
          </a:solidFill>
        </a:ln>
      </a:spPr>
      <a:bodyPr wrap="square" rtlCol="0">
        <a:spAutoFit/>
      </a:bodyPr>
      <a:lstStyle>
        <a:defPPr>
          <a:defRPr sz="2000" b="1" dirty="0" smtClean="0">
            <a:latin typeface="Century Gothic" panose="020B0502020202020204" pitchFamily="34" charset="0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0</TotalTime>
  <Words>322</Words>
  <Application>Microsoft Office PowerPoint</Application>
  <PresentationFormat>Affichage à l'écran (4:3)</PresentationFormat>
  <Paragraphs>62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Essentiel</vt:lpstr>
      <vt:lpstr>Enquête de satisfaction: fortwo &amp; forfour</vt:lpstr>
      <vt:lpstr>Votre véhicule :</vt:lpstr>
      <vt:lpstr>Votre véhicule et vous</vt:lpstr>
      <vt:lpstr>Votre véhicule et vous</vt:lpstr>
      <vt:lpstr>Présentation PowerPoint</vt:lpstr>
    </vt:vector>
  </TitlesOfParts>
  <Company>Daimler AG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Enquête de satisfaction : FORTwo &amp; For four</dc:title>
  <dc:creator>Pierret, Elliott (117)</dc:creator>
  <cp:lastModifiedBy>Pierret, Elliott (117)</cp:lastModifiedBy>
  <cp:revision>21</cp:revision>
  <cp:lastPrinted>2015-04-23T09:44:26Z</cp:lastPrinted>
  <dcterms:created xsi:type="dcterms:W3CDTF">2015-04-21T14:52:18Z</dcterms:created>
  <dcterms:modified xsi:type="dcterms:W3CDTF">2015-04-23T12:47:28Z</dcterms:modified>
</cp:coreProperties>
</file>