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74" r:id="rId5"/>
    <p:sldId id="273" r:id="rId6"/>
    <p:sldId id="271" r:id="rId7"/>
    <p:sldId id="272" r:id="rId8"/>
    <p:sldId id="276" r:id="rId9"/>
    <p:sldId id="275" r:id="rId10"/>
    <p:sldId id="266" r:id="rId11"/>
    <p:sldId id="267" r:id="rId12"/>
    <p:sldId id="268" r:id="rId13"/>
    <p:sldId id="269" r:id="rId14"/>
    <p:sldId id="270" r:id="rId15"/>
    <p:sldId id="264" r:id="rId16"/>
    <p:sldId id="258" r:id="rId17"/>
    <p:sldId id="259" r:id="rId18"/>
    <p:sldId id="260" r:id="rId19"/>
    <p:sldId id="261" r:id="rId20"/>
    <p:sldId id="262" r:id="rId21"/>
    <p:sldId id="263" r:id="rId22"/>
    <p:sldId id="277" r:id="rId23"/>
    <p:sldId id="278" r:id="rId24"/>
    <p:sldId id="279" r:id="rId25"/>
    <p:sldId id="280" r:id="rId26"/>
    <p:sldId id="322" r:id="rId27"/>
    <p:sldId id="281" r:id="rId28"/>
    <p:sldId id="282" r:id="rId29"/>
    <p:sldId id="283" r:id="rId30"/>
    <p:sldId id="284" r:id="rId31"/>
    <p:sldId id="288" r:id="rId32"/>
    <p:sldId id="286" r:id="rId33"/>
    <p:sldId id="319" r:id="rId34"/>
    <p:sldId id="285" r:id="rId35"/>
    <p:sldId id="289" r:id="rId36"/>
    <p:sldId id="287" r:id="rId37"/>
    <p:sldId id="290" r:id="rId38"/>
    <p:sldId id="295" r:id="rId39"/>
    <p:sldId id="291" r:id="rId40"/>
    <p:sldId id="292" r:id="rId41"/>
    <p:sldId id="293" r:id="rId42"/>
    <p:sldId id="294" r:id="rId43"/>
    <p:sldId id="298" r:id="rId44"/>
    <p:sldId id="296" r:id="rId45"/>
    <p:sldId id="297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11" r:id="rId57"/>
    <p:sldId id="310" r:id="rId58"/>
    <p:sldId id="313" r:id="rId59"/>
    <p:sldId id="312" r:id="rId60"/>
    <p:sldId id="314" r:id="rId61"/>
    <p:sldId id="316" r:id="rId62"/>
    <p:sldId id="315" r:id="rId63"/>
    <p:sldId id="309" r:id="rId64"/>
    <p:sldId id="317" r:id="rId65"/>
    <p:sldId id="318" r:id="rId66"/>
    <p:sldId id="320" r:id="rId67"/>
    <p:sldId id="321" r:id="rId68"/>
    <p:sldId id="336" r:id="rId69"/>
    <p:sldId id="324" r:id="rId70"/>
    <p:sldId id="323" r:id="rId71"/>
    <p:sldId id="326" r:id="rId72"/>
    <p:sldId id="325" r:id="rId73"/>
    <p:sldId id="327" r:id="rId74"/>
    <p:sldId id="328" r:id="rId75"/>
    <p:sldId id="335" r:id="rId76"/>
    <p:sldId id="333" r:id="rId77"/>
    <p:sldId id="334" r:id="rId78"/>
    <p:sldId id="330" r:id="rId79"/>
    <p:sldId id="329" r:id="rId80"/>
    <p:sldId id="331" r:id="rId81"/>
    <p:sldId id="332" r:id="rId82"/>
  </p:sldIdLst>
  <p:sldSz cx="12192000" cy="6858000"/>
  <p:notesSz cx="6881813" cy="9661525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21" autoAdjust="0"/>
    <p:restoredTop sz="94660"/>
  </p:normalViewPr>
  <p:slideViewPr>
    <p:cSldViewPr snapToGrid="0">
      <p:cViewPr varScale="1">
        <p:scale>
          <a:sx n="70" d="100"/>
          <a:sy n="70" d="100"/>
        </p:scale>
        <p:origin x="84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616BB-7C89-4817-9054-BBC24CCB8F90}" type="datetimeFigureOut">
              <a:rPr lang="fr-FR" smtClean="0"/>
              <a:t>11/04/2015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E9DAD-B8D5-4167-AF1B-6077FC333C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3434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616BB-7C89-4817-9054-BBC24CCB8F90}" type="datetimeFigureOut">
              <a:rPr lang="fr-FR" smtClean="0"/>
              <a:t>11/04/2015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E9DAD-B8D5-4167-AF1B-6077FC333C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9073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616BB-7C89-4817-9054-BBC24CCB8F90}" type="datetimeFigureOut">
              <a:rPr lang="fr-FR" smtClean="0"/>
              <a:t>11/04/2015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E9DAD-B8D5-4167-AF1B-6077FC333C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7583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616BB-7C89-4817-9054-BBC24CCB8F90}" type="datetimeFigureOut">
              <a:rPr lang="fr-FR" smtClean="0"/>
              <a:t>11/04/2015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E9DAD-B8D5-4167-AF1B-6077FC333C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9619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616BB-7C89-4817-9054-BBC24CCB8F90}" type="datetimeFigureOut">
              <a:rPr lang="fr-FR" smtClean="0"/>
              <a:t>11/04/2015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E9DAD-B8D5-4167-AF1B-6077FC333C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1825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616BB-7C89-4817-9054-BBC24CCB8F90}" type="datetimeFigureOut">
              <a:rPr lang="fr-FR" smtClean="0"/>
              <a:t>11/04/2015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E9DAD-B8D5-4167-AF1B-6077FC333C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9252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616BB-7C89-4817-9054-BBC24CCB8F90}" type="datetimeFigureOut">
              <a:rPr lang="fr-FR" smtClean="0"/>
              <a:t>11/04/2015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E9DAD-B8D5-4167-AF1B-6077FC333C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2396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616BB-7C89-4817-9054-BBC24CCB8F90}" type="datetimeFigureOut">
              <a:rPr lang="fr-FR" smtClean="0"/>
              <a:t>11/04/2015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E9DAD-B8D5-4167-AF1B-6077FC333C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7749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616BB-7C89-4817-9054-BBC24CCB8F90}" type="datetimeFigureOut">
              <a:rPr lang="fr-FR" smtClean="0"/>
              <a:t>11/04/2015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E9DAD-B8D5-4167-AF1B-6077FC333C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2012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616BB-7C89-4817-9054-BBC24CCB8F90}" type="datetimeFigureOut">
              <a:rPr lang="fr-FR" smtClean="0"/>
              <a:t>11/04/2015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E9DAD-B8D5-4167-AF1B-6077FC333C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557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616BB-7C89-4817-9054-BBC24CCB8F90}" type="datetimeFigureOut">
              <a:rPr lang="fr-FR" smtClean="0"/>
              <a:t>11/04/2015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E9DAD-B8D5-4167-AF1B-6077FC333C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7597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616BB-7C89-4817-9054-BBC24CCB8F90}" type="datetimeFigureOut">
              <a:rPr lang="fr-FR" smtClean="0"/>
              <a:t>11/04/2015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CE9DAD-B8D5-4167-AF1B-6077FC333C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1690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4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Relationship Id="rId9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g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5/50/Vasco-da-gama-2.jpg" TargetMode="Externa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1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89.jpg"/><Relationship Id="rId4" Type="http://schemas.openxmlformats.org/officeDocument/2006/relationships/image" Target="../media/image88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jpeg"/><Relationship Id="rId4" Type="http://schemas.openxmlformats.org/officeDocument/2006/relationships/image" Target="../media/image109.gif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jpeg"/><Relationship Id="rId5" Type="http://schemas.openxmlformats.org/officeDocument/2006/relationships/image" Target="../media/image114.jpg"/><Relationship Id="rId4" Type="http://schemas.openxmlformats.org/officeDocument/2006/relationships/image" Target="../media/image113.jp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7" Type="http://schemas.openxmlformats.org/officeDocument/2006/relationships/image" Target="../media/image137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jpeg"/><Relationship Id="rId3" Type="http://schemas.openxmlformats.org/officeDocument/2006/relationships/image" Target="../media/image138.jpeg"/><Relationship Id="rId7" Type="http://schemas.openxmlformats.org/officeDocument/2006/relationships/image" Target="../media/image14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jpg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Relationship Id="rId9" Type="http://schemas.openxmlformats.org/officeDocument/2006/relationships/image" Target="../media/image144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us.123rf.com/400wm/400/400/alhovik/alhovik1202/alhovik120200017/12493289-salles-de-cinema-avec-ecran-et-des-sie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630"/>
            <a:ext cx="12192000" cy="687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978702" y="1038106"/>
            <a:ext cx="687246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 Grandes découvertes</a:t>
            </a:r>
            <a:endParaRPr lang="fr-F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384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0964" y="464900"/>
            <a:ext cx="6872464" cy="92333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La soie</a:t>
            </a:r>
            <a:endParaRPr lang="fr-FR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146" name="Picture 2" descr="http://www.herodote.net/_images/route8-atlas-catal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497" y="1902297"/>
            <a:ext cx="7165397" cy="408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1992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ours-subrini.com/e/media/upload/images/evolution_ver_soi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603" y="142407"/>
            <a:ext cx="7346974" cy="671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17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larousse.fr/encyclopedie/data/images/1006615-S%C3%A9cr%C3%A9tion_du_cocon_par_des_vers_%C3%A0_soi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93" y="0"/>
            <a:ext cx="11512446" cy="7367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093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mage-photos.linternaute.com/image_photo/750/le-cocon-du-ver-a-soie-le-bombyx-mori-1932871768-14293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5902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demassieux.fr/TDFWeb/images/TDFWebFull09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289" y="175692"/>
            <a:ext cx="7679961" cy="6234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775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tissumatiere.files.wordpress.com/2011/09/soi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0661"/>
            <a:ext cx="5920573" cy="395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p1.storage.canalblog.com/16/12/119589/404015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746" y="75651"/>
            <a:ext cx="5659480" cy="606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0881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mso399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318" y="0"/>
            <a:ext cx="930230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e 3"/>
          <p:cNvGrpSpPr/>
          <p:nvPr/>
        </p:nvGrpSpPr>
        <p:grpSpPr>
          <a:xfrm>
            <a:off x="0" y="0"/>
            <a:ext cx="2845318" cy="3537679"/>
            <a:chOff x="0" y="0"/>
            <a:chExt cx="2845318" cy="3537679"/>
          </a:xfrm>
        </p:grpSpPr>
        <p:pic>
          <p:nvPicPr>
            <p:cNvPr id="2050" name="Picture 2" descr="http://www.herodote.net/_images/route4-chameau-guimet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845318" cy="35376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ZoneTexte 2"/>
            <p:cNvSpPr txBox="1"/>
            <p:nvPr/>
          </p:nvSpPr>
          <p:spPr>
            <a:xfrm>
              <a:off x="1154243" y="239843"/>
              <a:ext cx="135325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 smtClean="0">
                  <a:solidFill>
                    <a:schemeClr val="bg1"/>
                  </a:solidFill>
                </a:rPr>
                <a:t>chameau</a:t>
              </a:r>
              <a:endParaRPr lang="fr-FR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0" y="3747541"/>
            <a:ext cx="2845318" cy="2953618"/>
            <a:chOff x="0" y="3747541"/>
            <a:chExt cx="2845318" cy="2953618"/>
          </a:xfrm>
        </p:grpSpPr>
        <p:pic>
          <p:nvPicPr>
            <p:cNvPr id="2052" name="Picture 4" descr="http://www.mandragore2.net/dico/lexique2/navires2/jonque-de-kin-tcheou-gd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47541"/>
              <a:ext cx="2845318" cy="29536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ZoneTexte 5"/>
            <p:cNvSpPr txBox="1"/>
            <p:nvPr/>
          </p:nvSpPr>
          <p:spPr>
            <a:xfrm>
              <a:off x="75101" y="3989883"/>
              <a:ext cx="10791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 smtClean="0"/>
                <a:t>jonque</a:t>
              </a:r>
              <a:endParaRPr lang="fr-FR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214371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13614" y="168677"/>
            <a:ext cx="6872464" cy="92333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 épices</a:t>
            </a:r>
            <a:endParaRPr lang="fr-FR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072" y="1484025"/>
            <a:ext cx="6785548" cy="508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490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48" y="212538"/>
            <a:ext cx="4255421" cy="638313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569" y="212538"/>
            <a:ext cx="7727431" cy="515413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351488" y="5366673"/>
            <a:ext cx="5519524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5400" dirty="0" smtClean="0">
                <a:solidFill>
                  <a:srgbClr val="FF0000"/>
                </a:solidFill>
              </a:rPr>
              <a:t>Les clous de girofle</a:t>
            </a:r>
            <a:endParaRPr lang="fr-FR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108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32536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536" y="0"/>
            <a:ext cx="7259464" cy="483846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351488" y="5366673"/>
            <a:ext cx="5975354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5400" dirty="0" smtClean="0">
                <a:solidFill>
                  <a:srgbClr val="FF0000"/>
                </a:solidFill>
              </a:rPr>
              <a:t>Les noix de muscade</a:t>
            </a:r>
            <a:endParaRPr lang="fr-FR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618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76605" cy="388245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322" y="0"/>
            <a:ext cx="7000678" cy="5291528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7032072" y="5456614"/>
            <a:ext cx="3319178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5400" dirty="0" smtClean="0">
                <a:solidFill>
                  <a:srgbClr val="FF0000"/>
                </a:solidFill>
              </a:rPr>
              <a:t>La cannelle</a:t>
            </a:r>
            <a:endParaRPr lang="fr-FR" sz="5400" dirty="0">
              <a:solidFill>
                <a:srgbClr val="FF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83672" y="4229919"/>
            <a:ext cx="3656322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5400" dirty="0" smtClean="0">
                <a:solidFill>
                  <a:srgbClr val="FF0000"/>
                </a:solidFill>
              </a:rPr>
              <a:t>La coriandre</a:t>
            </a:r>
            <a:endParaRPr lang="fr-FR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30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78702" y="1038106"/>
            <a:ext cx="6872464" cy="175432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 raisons des découvertes</a:t>
            </a:r>
            <a:endParaRPr lang="fr-FR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3804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59" y="0"/>
            <a:ext cx="10322484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59" y="5128"/>
            <a:ext cx="10428679" cy="6852872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683082" y="887112"/>
            <a:ext cx="2756396" cy="92333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5400" dirty="0" smtClean="0">
                <a:solidFill>
                  <a:srgbClr val="FF0000"/>
                </a:solidFill>
              </a:rPr>
              <a:t>Le poivre</a:t>
            </a:r>
            <a:endParaRPr lang="fr-FR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966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77" y="0"/>
            <a:ext cx="10283252" cy="696796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319133" y="239841"/>
            <a:ext cx="18619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b="1" dirty="0" smtClean="0"/>
              <a:t>Venise</a:t>
            </a:r>
            <a:endParaRPr lang="fr-FR" sz="48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1094281" y="4965447"/>
            <a:ext cx="5011308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4800" b="1" dirty="0" smtClean="0"/>
              <a:t>Marchand vénitien</a:t>
            </a:r>
            <a:endParaRPr lang="fr-FR" sz="48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7996321" y="3114651"/>
            <a:ext cx="2931508" cy="15696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4800" b="1" dirty="0" smtClean="0"/>
              <a:t>Marchand </a:t>
            </a:r>
          </a:p>
          <a:p>
            <a:pPr algn="ctr"/>
            <a:r>
              <a:rPr lang="fr-FR" sz="4800" b="1" dirty="0" smtClean="0"/>
              <a:t>arabe</a:t>
            </a:r>
            <a:endParaRPr lang="fr-FR" sz="48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6478248" y="5820159"/>
            <a:ext cx="1787669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4800" b="1" dirty="0" smtClean="0"/>
              <a:t>épices</a:t>
            </a:r>
            <a:endParaRPr lang="fr-FR" sz="4800" b="1" dirty="0"/>
          </a:p>
        </p:txBody>
      </p:sp>
    </p:spTree>
    <p:extLst>
      <p:ext uri="{BB962C8B-B14F-4D97-AF65-F5344CB8AC3E}">
        <p14:creationId xmlns:p14="http://schemas.microsoft.com/office/powerpoint/2010/main" val="390511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13614" y="168677"/>
            <a:ext cx="6872464" cy="92333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L’or</a:t>
            </a:r>
            <a:endParaRPr lang="fr-FR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2290" name="Picture 2" descr="http://orpailleur.fr/igalerie/image.php?id=8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169" y="1405719"/>
            <a:ext cx="7801354" cy="545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sacra-moneta.com/varia/couronned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45" y="1405718"/>
            <a:ext cx="10948350" cy="545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487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78702" y="1038106"/>
            <a:ext cx="6872464" cy="92333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 Portugais</a:t>
            </a:r>
            <a:endParaRPr lang="fr-FR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74" name="Picture 2" descr="https://eventinfo.files.wordpress.com/2009/12/upwcart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451" y="2446313"/>
            <a:ext cx="5988966" cy="392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954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779" y="160645"/>
            <a:ext cx="4882392" cy="556503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68" y="231864"/>
            <a:ext cx="6347188" cy="542259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255"/>
            <a:ext cx="7074857" cy="556503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026753" y="5840405"/>
            <a:ext cx="4993418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4800" dirty="0" smtClean="0"/>
              <a:t>Henri le Navigateur</a:t>
            </a:r>
            <a:endParaRPr lang="fr-FR" sz="4800" dirty="0"/>
          </a:p>
        </p:txBody>
      </p:sp>
      <p:sp>
        <p:nvSpPr>
          <p:cNvPr id="6" name="ZoneTexte 5"/>
          <p:cNvSpPr txBox="1"/>
          <p:nvPr/>
        </p:nvSpPr>
        <p:spPr>
          <a:xfrm>
            <a:off x="1108958" y="5868119"/>
            <a:ext cx="4026936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4800" dirty="0" smtClean="0"/>
              <a:t>Les géographes</a:t>
            </a:r>
            <a:endParaRPr lang="fr-FR" sz="4800" dirty="0"/>
          </a:p>
        </p:txBody>
      </p:sp>
    </p:spTree>
    <p:extLst>
      <p:ext uri="{BB962C8B-B14F-4D97-AF65-F5344CB8AC3E}">
        <p14:creationId xmlns:p14="http://schemas.microsoft.com/office/powerpoint/2010/main" val="3584932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848669" cy="688158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769" y="0"/>
            <a:ext cx="1977006" cy="398514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775" y="0"/>
            <a:ext cx="6372225" cy="6858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982514" y="4080680"/>
            <a:ext cx="1697516" cy="58477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3200" dirty="0" smtClean="0"/>
              <a:t>Gil Eanes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241996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2234383"/>
              </p:ext>
            </p:extLst>
          </p:nvPr>
        </p:nvGraphicFramePr>
        <p:xfrm>
          <a:off x="1364776" y="0"/>
          <a:ext cx="9144000" cy="685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" name="Photo Editor Photo" r:id="rId3" imgW="6857143" imgH="5144218" progId="MSPhotoEd.3">
                  <p:embed/>
                </p:oleObj>
              </mc:Choice>
              <mc:Fallback>
                <p:oleObj name="Photo Editor Photo" r:id="rId3" imgW="6857143" imgH="5144218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4776" y="0"/>
                        <a:ext cx="9144000" cy="685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Groupe 13"/>
          <p:cNvGrpSpPr/>
          <p:nvPr/>
        </p:nvGrpSpPr>
        <p:grpSpPr>
          <a:xfrm>
            <a:off x="8097364" y="190501"/>
            <a:ext cx="2173287" cy="3379787"/>
            <a:chOff x="8097364" y="190501"/>
            <a:chExt cx="2173287" cy="3379787"/>
          </a:xfrm>
        </p:grpSpPr>
        <p:pic>
          <p:nvPicPr>
            <p:cNvPr id="4" name="Picture 6" descr="mso89A5D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7364" y="190501"/>
              <a:ext cx="2173287" cy="2879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 Box 7"/>
            <p:cNvSpPr txBox="1">
              <a:spLocks noChangeArrowheads="1"/>
            </p:cNvSpPr>
            <p:nvPr/>
          </p:nvSpPr>
          <p:spPr bwMode="auto">
            <a:xfrm>
              <a:off x="8168801" y="2709863"/>
              <a:ext cx="1997075" cy="860425"/>
            </a:xfrm>
            <a:prstGeom prst="rect">
              <a:avLst/>
            </a:prstGeom>
            <a:solidFill>
              <a:schemeClr val="bg1"/>
            </a:solidFill>
            <a:ln w="38100" cmpd="dbl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altLang="fr-FR"/>
                <a:t>Le gouvernail </a:t>
              </a:r>
            </a:p>
            <a:p>
              <a:r>
                <a:rPr lang="fr-FR" altLang="fr-FR"/>
                <a:t>d’étambot</a:t>
              </a:r>
            </a:p>
          </p:txBody>
        </p:sp>
      </p:grpSp>
      <p:grpSp>
        <p:nvGrpSpPr>
          <p:cNvPr id="13" name="Groupe 12"/>
          <p:cNvGrpSpPr/>
          <p:nvPr/>
        </p:nvGrpSpPr>
        <p:grpSpPr>
          <a:xfrm>
            <a:off x="1544164" y="190501"/>
            <a:ext cx="2144712" cy="2655887"/>
            <a:chOff x="1544164" y="190501"/>
            <a:chExt cx="2144712" cy="2655887"/>
          </a:xfrm>
        </p:grpSpPr>
        <p:pic>
          <p:nvPicPr>
            <p:cNvPr id="3" name="Picture 5" descr="une_caravelle_tiree_d27un_manuscrit_italien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164" y="190501"/>
              <a:ext cx="2144712" cy="25193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 Box 8"/>
            <p:cNvSpPr txBox="1">
              <a:spLocks noChangeArrowheads="1"/>
            </p:cNvSpPr>
            <p:nvPr/>
          </p:nvSpPr>
          <p:spPr bwMode="auto">
            <a:xfrm>
              <a:off x="1615601" y="2351088"/>
              <a:ext cx="1903413" cy="495300"/>
            </a:xfrm>
            <a:prstGeom prst="rect">
              <a:avLst/>
            </a:prstGeom>
            <a:solidFill>
              <a:schemeClr val="bg1"/>
            </a:solidFill>
            <a:ln w="38100" cmpd="dbl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altLang="fr-FR"/>
                <a:t>Une caravelle</a:t>
              </a:r>
            </a:p>
          </p:txBody>
        </p:sp>
      </p:grpSp>
      <p:grpSp>
        <p:nvGrpSpPr>
          <p:cNvPr id="17" name="Groupe 16"/>
          <p:cNvGrpSpPr/>
          <p:nvPr/>
        </p:nvGrpSpPr>
        <p:grpSpPr>
          <a:xfrm>
            <a:off x="1364776" y="5014913"/>
            <a:ext cx="2894013" cy="1863725"/>
            <a:chOff x="1364776" y="5014913"/>
            <a:chExt cx="2894013" cy="1863725"/>
          </a:xfrm>
        </p:grpSpPr>
        <p:pic>
          <p:nvPicPr>
            <p:cNvPr id="8" name="Picture 11" descr="mso308E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4776" y="5014913"/>
              <a:ext cx="2808288" cy="1273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 Box 12"/>
            <p:cNvSpPr txBox="1">
              <a:spLocks noChangeArrowheads="1"/>
            </p:cNvSpPr>
            <p:nvPr/>
          </p:nvSpPr>
          <p:spPr bwMode="auto">
            <a:xfrm>
              <a:off x="1615601" y="6402388"/>
              <a:ext cx="2643188" cy="47625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altLang="fr-FR"/>
                <a:t>Calcul de la latitude</a:t>
              </a:r>
            </a:p>
          </p:txBody>
        </p:sp>
      </p:grpSp>
      <p:grpSp>
        <p:nvGrpSpPr>
          <p:cNvPr id="16" name="Groupe 15"/>
          <p:cNvGrpSpPr/>
          <p:nvPr/>
        </p:nvGrpSpPr>
        <p:grpSpPr>
          <a:xfrm>
            <a:off x="7376639" y="3862388"/>
            <a:ext cx="2465387" cy="2706688"/>
            <a:chOff x="7376639" y="3862388"/>
            <a:chExt cx="2465387" cy="2706688"/>
          </a:xfrm>
        </p:grpSpPr>
        <p:pic>
          <p:nvPicPr>
            <p:cNvPr id="7" name="Picture 9" descr="astrolab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4701" y="3862388"/>
              <a:ext cx="1457325" cy="1944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Box 13"/>
            <p:cNvSpPr txBox="1">
              <a:spLocks noChangeArrowheads="1"/>
            </p:cNvSpPr>
            <p:nvPr/>
          </p:nvSpPr>
          <p:spPr bwMode="auto">
            <a:xfrm>
              <a:off x="7376639" y="5951538"/>
              <a:ext cx="2289175" cy="617538"/>
            </a:xfrm>
            <a:prstGeom prst="rect">
              <a:avLst/>
            </a:prstGeom>
            <a:solidFill>
              <a:schemeClr val="bg1"/>
            </a:solidFill>
            <a:ln w="38100" cmpd="dbl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altLang="fr-FR" sz="3200"/>
                <a:t>Un astrolabe</a:t>
              </a:r>
            </a:p>
          </p:txBody>
        </p:sp>
      </p:grpSp>
      <p:grpSp>
        <p:nvGrpSpPr>
          <p:cNvPr id="15" name="Groupe 14"/>
          <p:cNvGrpSpPr/>
          <p:nvPr/>
        </p:nvGrpSpPr>
        <p:grpSpPr>
          <a:xfrm>
            <a:off x="1615601" y="3070226"/>
            <a:ext cx="1928813" cy="1917700"/>
            <a:chOff x="1615601" y="3070226"/>
            <a:chExt cx="1928813" cy="1917700"/>
          </a:xfrm>
        </p:grpSpPr>
        <p:pic>
          <p:nvPicPr>
            <p:cNvPr id="11" name="Picture 15" descr="MagCompas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615601" y="3070226"/>
              <a:ext cx="1928813" cy="1446212"/>
            </a:xfrm>
            <a:prstGeom prst="rect">
              <a:avLst/>
            </a:prstGeom>
            <a:noFill/>
            <a:ln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2" name="Text Box 17"/>
            <p:cNvSpPr txBox="1">
              <a:spLocks noChangeArrowheads="1"/>
            </p:cNvSpPr>
            <p:nvPr/>
          </p:nvSpPr>
          <p:spPr bwMode="auto">
            <a:xfrm>
              <a:off x="1741014" y="4530726"/>
              <a:ext cx="1647825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altLang="fr-FR"/>
                <a:t>La boussole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581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60610" cy="488441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513" y="0"/>
            <a:ext cx="4750487" cy="657759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92740" y="4964113"/>
            <a:ext cx="2875129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 err="1" smtClean="0">
                <a:solidFill>
                  <a:srgbClr val="252525"/>
                </a:solidFill>
                <a:latin typeface="Arial" panose="020B0604020202020204" pitchFamily="34" charset="0"/>
              </a:rPr>
              <a:t>Bartolomeu</a:t>
            </a:r>
            <a:r>
              <a:rPr lang="fr-FR" sz="2400" b="1" dirty="0" smtClean="0">
                <a:solidFill>
                  <a:srgbClr val="252525"/>
                </a:solidFill>
                <a:latin typeface="Arial" panose="020B0604020202020204" pitchFamily="34" charset="0"/>
              </a:rPr>
              <a:t> Dias</a:t>
            </a:r>
            <a:endParaRPr lang="fr-FR" sz="2400" baseline="30000" dirty="0">
              <a:solidFill>
                <a:srgbClr val="0B0080"/>
              </a:solidFill>
              <a:latin typeface="Arial" panose="020B0604020202020204" pitchFamily="34" charset="0"/>
            </a:endParaRPr>
          </a:p>
          <a:p>
            <a:pPr algn="ctr"/>
            <a:r>
              <a:rPr lang="fr-FR" sz="2400" dirty="0">
                <a:solidFill>
                  <a:srgbClr val="252525"/>
                </a:solidFill>
                <a:latin typeface="Arial" panose="020B0604020202020204" pitchFamily="34" charset="0"/>
              </a:rPr>
              <a:t> </a:t>
            </a:r>
            <a:r>
              <a:rPr lang="fr-FR" sz="2400" dirty="0" smtClean="0">
                <a:latin typeface="Arial" panose="020B0604020202020204" pitchFamily="34" charset="0"/>
              </a:rPr>
              <a:t>1450 -1500</a:t>
            </a:r>
            <a:endParaRPr lang="fr-FR" sz="2400" dirty="0"/>
          </a:p>
        </p:txBody>
      </p:sp>
      <p:sp>
        <p:nvSpPr>
          <p:cNvPr id="5" name="Rectangle 4"/>
          <p:cNvSpPr/>
          <p:nvPr/>
        </p:nvSpPr>
        <p:spPr>
          <a:xfrm>
            <a:off x="552734" y="5874813"/>
            <a:ext cx="5684293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252525"/>
                </a:solidFill>
                <a:latin typeface="Arial" panose="020B0604020202020204" pitchFamily="34" charset="0"/>
              </a:rPr>
              <a:t>Passe pour la première fois le Cap de Bonne Espérance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776129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mondomix.com/blogs/media/image/carte-afrique-du-sud-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635" y="-2630"/>
            <a:ext cx="9543379" cy="686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yannarthusbertrand2.org/index2.php?option=com_datsogallery&amp;func=wmark&amp;oid=22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635" y="0"/>
            <a:ext cx="10231272" cy="687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35" y="0"/>
            <a:ext cx="10231272" cy="687413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234457" y="0"/>
            <a:ext cx="64901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b="1" dirty="0" smtClean="0"/>
              <a:t>Cap de Bonne-Espérance</a:t>
            </a:r>
            <a:endParaRPr lang="fr-FR" sz="4800" b="1" dirty="0"/>
          </a:p>
        </p:txBody>
      </p:sp>
    </p:spTree>
    <p:extLst>
      <p:ext uri="{BB962C8B-B14F-4D97-AF65-F5344CB8AC3E}">
        <p14:creationId xmlns:p14="http://schemas.microsoft.com/office/powerpoint/2010/main" val="148304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upload.wikimedia.org/wikipedia/commons/d/d6/Bartolomeu_Dias_Voy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54966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14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78702" y="1038106"/>
            <a:ext cx="6872464" cy="92333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Marco Polo</a:t>
            </a:r>
            <a:endParaRPr lang="fr-FR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Picture 4" descr="http://annoyzview.files.wordpress.com/2012/05/marco-polo-in-mosaic-form-chi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243" y="2274758"/>
            <a:ext cx="3245381" cy="4327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534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fr.questmachine.org/encyclopedie/illustrations/illustrations_articles/vasco-10_13019336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27" y="191069"/>
            <a:ext cx="2857500" cy="380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asiawheeling.com/wp-content/uploads/2010/03/imag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967" y="191069"/>
            <a:ext cx="4665472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081" y="191069"/>
            <a:ext cx="3203848" cy="401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726805" y="4202779"/>
            <a:ext cx="1789144" cy="230832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4800" b="1" dirty="0" smtClean="0"/>
              <a:t>Vasco </a:t>
            </a:r>
          </a:p>
          <a:p>
            <a:pPr algn="ctr"/>
            <a:r>
              <a:rPr lang="fr-FR" sz="4800" b="1" dirty="0" smtClean="0"/>
              <a:t>de</a:t>
            </a:r>
          </a:p>
          <a:p>
            <a:pPr algn="ctr"/>
            <a:r>
              <a:rPr lang="fr-FR" sz="4800" b="1" dirty="0" smtClean="0"/>
              <a:t>Gama</a:t>
            </a:r>
            <a:endParaRPr lang="fr-FR" sz="4800" b="1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967" y="191069"/>
            <a:ext cx="4665472" cy="64008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8079081" y="3629977"/>
            <a:ext cx="27713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>
                <a:solidFill>
                  <a:schemeClr val="bg1"/>
                </a:solidFill>
              </a:rPr>
              <a:t>Vasco de Gama</a:t>
            </a:r>
            <a:endParaRPr lang="fr-FR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68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89" y="-16101"/>
            <a:ext cx="10413242" cy="687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47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es voyages de Vasco de Gama , Portugal ( Lisbone), Cap de Bonne Esperance, Afrique, Mozambique, Indes, Calcuta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6005"/>
            <a:ext cx="6440905" cy="685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951" y="26005"/>
            <a:ext cx="8361812" cy="6864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07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gama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380" y="1266896"/>
            <a:ext cx="9144000" cy="540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321597" y="4797425"/>
            <a:ext cx="1192212" cy="711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2000"/>
              <a:t>Océan</a:t>
            </a:r>
          </a:p>
          <a:p>
            <a:pPr eaLnBrk="1" hangingPunct="1"/>
            <a:r>
              <a:rPr lang="fr-FR" altLang="fr-FR" sz="2000"/>
              <a:t>atlantique</a:t>
            </a: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5540992" y="6165850"/>
            <a:ext cx="3246438" cy="4667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/>
              <a:t>Cap de Bonne Espérance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7701580" y="2924175"/>
            <a:ext cx="735012" cy="466725"/>
          </a:xfrm>
          <a:prstGeom prst="rect">
            <a:avLst/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/>
              <a:t>Inde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3453430" y="1557338"/>
            <a:ext cx="1225550" cy="466725"/>
          </a:xfrm>
          <a:prstGeom prst="rect">
            <a:avLst/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/>
              <a:t>Portugal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8781080" y="1746250"/>
            <a:ext cx="939800" cy="588963"/>
          </a:xfrm>
          <a:prstGeom prst="rect">
            <a:avLst/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3200" b="1"/>
              <a:t>Asie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3740767" y="3141663"/>
            <a:ext cx="1547813" cy="588962"/>
          </a:xfrm>
          <a:prstGeom prst="rect">
            <a:avLst/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3200" b="1"/>
              <a:t>Afrique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7773017" y="5013325"/>
            <a:ext cx="842963" cy="711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2000"/>
              <a:t>Océan</a:t>
            </a:r>
          </a:p>
          <a:p>
            <a:pPr eaLnBrk="1" hangingPunct="1"/>
            <a:r>
              <a:rPr lang="fr-FR" altLang="fr-FR" sz="2000"/>
              <a:t>indien</a:t>
            </a:r>
          </a:p>
        </p:txBody>
      </p:sp>
      <p:sp>
        <p:nvSpPr>
          <p:cNvPr id="10" name="Line 13"/>
          <p:cNvSpPr>
            <a:spLocks noChangeShapeType="1"/>
          </p:cNvSpPr>
          <p:nvPr/>
        </p:nvSpPr>
        <p:spPr bwMode="auto">
          <a:xfrm flipH="1">
            <a:off x="4748830" y="6453188"/>
            <a:ext cx="792162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6944119" y="3573462"/>
            <a:ext cx="708025" cy="314325"/>
          </a:xfrm>
          <a:prstGeom prst="rect">
            <a:avLst/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400"/>
              <a:t>Calicut</a:t>
            </a:r>
          </a:p>
        </p:txBody>
      </p:sp>
      <p:pic>
        <p:nvPicPr>
          <p:cNvPr id="12" name="Picture 16" descr="Image:Vasco-da-gama-2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455" y="0"/>
            <a:ext cx="1990725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7773017" y="333375"/>
            <a:ext cx="2254250" cy="495300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b="1"/>
              <a:t>Vasco de Gama</a:t>
            </a: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1148380" y="283073"/>
            <a:ext cx="3232150" cy="860425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/>
              <a:t>Lisbonne - 8 juillet 1497</a:t>
            </a:r>
          </a:p>
          <a:p>
            <a:pPr eaLnBrk="1" hangingPunct="1"/>
            <a:r>
              <a:rPr lang="fr-FR" altLang="fr-FR"/>
              <a:t>Calicut – 20 mai 1498</a:t>
            </a:r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2011980" y="1628775"/>
            <a:ext cx="855662" cy="314325"/>
          </a:xfrm>
          <a:prstGeom prst="rect">
            <a:avLst/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400"/>
              <a:t>Lisbonne</a:t>
            </a:r>
          </a:p>
        </p:txBody>
      </p:sp>
    </p:spTree>
    <p:extLst>
      <p:ext uri="{BB962C8B-B14F-4D97-AF65-F5344CB8AC3E}">
        <p14:creationId xmlns:p14="http://schemas.microsoft.com/office/powerpoint/2010/main" val="227036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480" y="-13295"/>
            <a:ext cx="8557146" cy="687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707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585648" cy="688535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84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78953" y="587730"/>
            <a:ext cx="6872464" cy="92333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 Espagnols</a:t>
            </a:r>
            <a:endParaRPr lang="fr-FR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3314" name="Picture 2" descr="http://medieval.mrugala.net/Isabelle%20de%20Castille/Isabell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956" y="1657349"/>
            <a:ext cx="4105275" cy="520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users.belgacom.net/bn061744/moyenage/moyespagnolsreconquist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987" y="1657349"/>
            <a:ext cx="5791200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656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sannicolas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748" y="0"/>
            <a:ext cx="568642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9" descr="mso4257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173" y="2041525"/>
            <a:ext cx="7486650" cy="481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10"/>
          <p:cNvSpPr>
            <a:spLocks noChangeArrowheads="1"/>
          </p:cNvSpPr>
          <p:nvPr/>
        </p:nvSpPr>
        <p:spPr bwMode="auto">
          <a:xfrm>
            <a:off x="1546486" y="260350"/>
            <a:ext cx="2376487" cy="863600"/>
          </a:xfrm>
          <a:prstGeom prst="ribbon2">
            <a:avLst>
              <a:gd name="adj1" fmla="val 12500"/>
              <a:gd name="adj2" fmla="val 50000"/>
            </a:avLst>
          </a:prstGeom>
          <a:gradFill rotWithShape="1">
            <a:gsLst>
              <a:gs pos="0">
                <a:srgbClr val="765E00"/>
              </a:gs>
              <a:gs pos="50000">
                <a:srgbClr val="FFCC00"/>
              </a:gs>
              <a:gs pos="100000">
                <a:srgbClr val="765E00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/>
              <a:t>1492</a:t>
            </a: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1402023" y="1341438"/>
            <a:ext cx="2849563" cy="4762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/>
              <a:t>Fin de la Reconquista</a:t>
            </a: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1078173" y="2565400"/>
            <a:ext cx="1147763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/>
              <a:t>Boabdil</a:t>
            </a: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3849948" y="2636838"/>
            <a:ext cx="1419225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/>
              <a:t>Ferdinand</a:t>
            </a:r>
          </a:p>
        </p:txBody>
      </p: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7810761" y="2565400"/>
            <a:ext cx="1746250" cy="822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/>
              <a:t>Isabelle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/>
              <a:t>la catholique</a:t>
            </a:r>
          </a:p>
        </p:txBody>
      </p:sp>
      <p:sp>
        <p:nvSpPr>
          <p:cNvPr id="9" name="Line 17"/>
          <p:cNvSpPr>
            <a:spLocks noChangeShapeType="1"/>
          </p:cNvSpPr>
          <p:nvPr/>
        </p:nvSpPr>
        <p:spPr bwMode="auto">
          <a:xfrm flipH="1">
            <a:off x="7018598" y="2924175"/>
            <a:ext cx="863600" cy="50482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" name="Line 18"/>
          <p:cNvSpPr>
            <a:spLocks noChangeShapeType="1"/>
          </p:cNvSpPr>
          <p:nvPr/>
        </p:nvSpPr>
        <p:spPr bwMode="auto">
          <a:xfrm>
            <a:off x="1689361" y="2997200"/>
            <a:ext cx="792162" cy="5032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5937511" y="188913"/>
            <a:ext cx="4032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/>
              <a:t>Palais de Alhambra ( Grenade )</a:t>
            </a:r>
          </a:p>
        </p:txBody>
      </p:sp>
      <p:pic>
        <p:nvPicPr>
          <p:cNvPr id="12" name="Picture 20" descr="mso840C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798" y="3357563"/>
            <a:ext cx="1233488" cy="170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1" descr="mso6539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798" y="5084763"/>
            <a:ext cx="11493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Line 22"/>
          <p:cNvSpPr>
            <a:spLocks noChangeShapeType="1"/>
          </p:cNvSpPr>
          <p:nvPr/>
        </p:nvSpPr>
        <p:spPr bwMode="auto">
          <a:xfrm>
            <a:off x="4426211" y="3068638"/>
            <a:ext cx="503237" cy="360362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858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85-0014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287" y="-9525"/>
            <a:ext cx="4448175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 descr="06-5026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250" y="323850"/>
            <a:ext cx="4618037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6014375" y="5651500"/>
            <a:ext cx="4125912" cy="8318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/>
              <a:t>La cour des Ambassadeurs au palais de l'Alhambra </a:t>
            </a: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1391575" y="5295900"/>
            <a:ext cx="3908425" cy="15621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/>
              <a:t>Sa mère lui lança :</a:t>
            </a:r>
            <a:r>
              <a:rPr lang="fr-FR" altLang="fr-FR" sz="2400" i="1"/>
              <a:t> </a:t>
            </a:r>
            <a:r>
              <a:rPr lang="fr-FR" altLang="fr-FR" sz="2400" b="1"/>
              <a:t>" pleure comme une femme ce que tu n’as pas su défendre comme un homme ! "</a:t>
            </a:r>
            <a:r>
              <a:rPr lang="fr-FR" altLang="fr-FR" sz="2400"/>
              <a:t> </a:t>
            </a: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4128425" y="-9525"/>
            <a:ext cx="4410075" cy="466725"/>
          </a:xfrm>
          <a:prstGeom prst="rect">
            <a:avLst/>
          </a:prstGeom>
          <a:gradFill rotWithShape="1">
            <a:gsLst>
              <a:gs pos="0">
                <a:srgbClr val="FFCC00">
                  <a:alpha val="85999"/>
                </a:srgbClr>
              </a:gs>
              <a:gs pos="100000">
                <a:srgbClr val="FFFFFF">
                  <a:alpha val="85999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/>
              <a:t>L'Adieu du roi Boabdil à Grenade </a:t>
            </a:r>
          </a:p>
        </p:txBody>
      </p:sp>
    </p:spTree>
    <p:extLst>
      <p:ext uri="{BB962C8B-B14F-4D97-AF65-F5344CB8AC3E}">
        <p14:creationId xmlns:p14="http://schemas.microsoft.com/office/powerpoint/2010/main" val="311998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mso681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743" y="0"/>
            <a:ext cx="8778875" cy="651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6567393" y="5805488"/>
            <a:ext cx="3763962" cy="860425"/>
          </a:xfrm>
          <a:prstGeom prst="rect">
            <a:avLst/>
          </a:prstGeom>
          <a:solidFill>
            <a:schemeClr val="bg1"/>
          </a:solidFill>
          <a:ln w="38100" cmpd="dbl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/>
              <a:t>La reconquête chrétienne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/>
              <a:t>de l’Espagne.</a:t>
            </a:r>
          </a:p>
        </p:txBody>
      </p:sp>
    </p:spTree>
    <p:extLst>
      <p:ext uri="{BB962C8B-B14F-4D97-AF65-F5344CB8AC3E}">
        <p14:creationId xmlns:p14="http://schemas.microsoft.com/office/powerpoint/2010/main" val="319848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florenceprints.com/images/Citta/venezia_1650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9764"/>
            <a:ext cx="12195386" cy="599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eni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789"/>
            <a:ext cx="12195387" cy="6896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01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hristophe Colom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096" y="0"/>
            <a:ext cx="5763904" cy="6084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05266" cy="4464281"/>
          </a:xfrm>
          <a:prstGeom prst="rect">
            <a:avLst/>
          </a:prstGeom>
        </p:spPr>
      </p:pic>
      <p:pic>
        <p:nvPicPr>
          <p:cNvPr id="4" name="Picture 20" descr="mso840C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672" y="4148918"/>
            <a:ext cx="1956819" cy="269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mso6539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43" y="4148918"/>
            <a:ext cx="1965560" cy="2709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619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003" y="0"/>
            <a:ext cx="8584442" cy="685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60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76"/>
            <a:ext cx="8598090" cy="686127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090" y="725606"/>
            <a:ext cx="3563112" cy="4925568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0" y="2292824"/>
            <a:ext cx="11785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/>
              <a:t>N</a:t>
            </a:r>
            <a:r>
              <a:rPr lang="fr-FR" sz="4000" b="1" dirty="0" smtClean="0"/>
              <a:t>ina</a:t>
            </a:r>
            <a:endParaRPr lang="fr-FR" sz="40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6785781" y="1584938"/>
            <a:ext cx="12809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/>
              <a:t>Pinta</a:t>
            </a:r>
            <a:endParaRPr lang="fr-FR" sz="40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4192137" y="684663"/>
            <a:ext cx="27573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/>
              <a:t>Santa Maria</a:t>
            </a:r>
            <a:endParaRPr lang="fr-FR" sz="4000" b="1" dirty="0"/>
          </a:p>
        </p:txBody>
      </p:sp>
    </p:spTree>
    <p:extLst>
      <p:ext uri="{BB962C8B-B14F-4D97-AF65-F5344CB8AC3E}">
        <p14:creationId xmlns:p14="http://schemas.microsoft.com/office/powerpoint/2010/main" val="13807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hristophe Colomb découvre la Ter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764" y="136478"/>
            <a:ext cx="6318914" cy="4527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msoF03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12" y="136478"/>
            <a:ext cx="4084638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628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mso1A3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723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254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810233" cy="684721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506269" cy="6863749"/>
          </a:xfrm>
          <a:prstGeom prst="rect">
            <a:avLst/>
          </a:prstGeom>
        </p:spPr>
      </p:pic>
      <p:pic>
        <p:nvPicPr>
          <p:cNvPr id="4" name="Picture 4" descr="msoB055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8980" y="-16537"/>
            <a:ext cx="2763128" cy="6841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2064078" y="245660"/>
            <a:ext cx="29411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/>
              <a:t>12 octobre 1492</a:t>
            </a:r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539304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937838"/>
              </p:ext>
            </p:extLst>
          </p:nvPr>
        </p:nvGraphicFramePr>
        <p:xfrm>
          <a:off x="491319" y="16984"/>
          <a:ext cx="10754436" cy="6841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4" name="Photo Editor Photo" r:id="rId3" imgW="7219048" imgH="4600000" progId="MSPhotoEd.3">
                  <p:embed/>
                </p:oleObj>
              </mc:Choice>
              <mc:Fallback>
                <p:oleObj name="Photo Editor Photo" r:id="rId3" imgW="7219048" imgH="460000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1319" y="16984"/>
                        <a:ext cx="10754436" cy="68410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642" y="548724"/>
            <a:ext cx="6417790" cy="577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660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658" y="1883392"/>
            <a:ext cx="3151142" cy="459247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78953" y="587730"/>
            <a:ext cx="6872464" cy="92333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 Conquistadors</a:t>
            </a:r>
            <a:endParaRPr lang="fr-FR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563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mso88A4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420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035"/>
            <a:ext cx="12192000" cy="506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6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msoAC84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003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286" y="17653"/>
            <a:ext cx="8068102" cy="684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97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46" y="228884"/>
            <a:ext cx="4986907" cy="617191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287" y="228883"/>
            <a:ext cx="6421129" cy="642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60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surcouf-erick.com/French/Histoire/Images/22-Galion%20espagn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124"/>
            <a:ext cx="4791338" cy="670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historic-marine-france.com/scaphandrier/or-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338" y="1723842"/>
            <a:ext cx="7211831" cy="4687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5773003" y="862620"/>
            <a:ext cx="59127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smtClean="0"/>
              <a:t>Or et argent des Amériques</a:t>
            </a:r>
            <a:endParaRPr lang="fr-FR" sz="4000" dirty="0"/>
          </a:p>
        </p:txBody>
      </p:sp>
      <p:sp>
        <p:nvSpPr>
          <p:cNvPr id="5" name="ZoneTexte 4"/>
          <p:cNvSpPr txBox="1"/>
          <p:nvPr/>
        </p:nvSpPr>
        <p:spPr>
          <a:xfrm>
            <a:off x="2737571" y="150124"/>
            <a:ext cx="205376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smtClean="0"/>
              <a:t>Galion</a:t>
            </a:r>
          </a:p>
          <a:p>
            <a:r>
              <a:rPr lang="fr-FR" sz="4000" dirty="0" smtClean="0"/>
              <a:t>espagnol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394151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92600" y="519492"/>
            <a:ext cx="6872464" cy="175432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 premier tour du monde</a:t>
            </a:r>
            <a:endParaRPr lang="fr-FR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594882" y="3383377"/>
            <a:ext cx="4267900" cy="193899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4000" b="1" dirty="0" smtClean="0"/>
              <a:t>20 septembre 1519</a:t>
            </a:r>
          </a:p>
          <a:p>
            <a:r>
              <a:rPr lang="fr-FR" sz="4000" b="1" dirty="0"/>
              <a:t>	</a:t>
            </a:r>
            <a:r>
              <a:rPr lang="fr-FR" sz="4000" b="1" dirty="0" smtClean="0"/>
              <a:t>	-</a:t>
            </a:r>
          </a:p>
          <a:p>
            <a:r>
              <a:rPr lang="fr-FR" sz="4000" b="1" dirty="0" smtClean="0"/>
              <a:t>6 septembre 1522</a:t>
            </a:r>
          </a:p>
        </p:txBody>
      </p:sp>
    </p:spTree>
    <p:extLst>
      <p:ext uri="{BB962C8B-B14F-4D97-AF65-F5344CB8AC3E}">
        <p14:creationId xmlns:p14="http://schemas.microsoft.com/office/powerpoint/2010/main" val="4877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176" y="0"/>
            <a:ext cx="5340824" cy="6866774"/>
          </a:xfrm>
          <a:prstGeom prst="rect">
            <a:avLst/>
          </a:prstGeom>
        </p:spPr>
      </p:pic>
      <p:pic>
        <p:nvPicPr>
          <p:cNvPr id="4" name="Picture 2" descr="Fernando de Magell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07" y="12991"/>
            <a:ext cx="5086296" cy="6853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7044745" y="12991"/>
            <a:ext cx="21652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>
                <a:solidFill>
                  <a:schemeClr val="bg1"/>
                </a:solidFill>
              </a:rPr>
              <a:t>Magellan</a:t>
            </a:r>
            <a:endParaRPr lang="fr-FR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24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xpédition de Fernand Magell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56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mso88A4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312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493303" y="332657"/>
            <a:ext cx="7389715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6000" b="1" dirty="0">
                <a:solidFill>
                  <a:srgbClr val="C00000"/>
                </a:solidFill>
              </a:rPr>
              <a:t>Le détroit de Magellan</a:t>
            </a:r>
          </a:p>
        </p:txBody>
      </p:sp>
      <p:pic>
        <p:nvPicPr>
          <p:cNvPr id="9218" name="Picture 2" descr="http://lelivrescolaire.fr/upload/books/7_dos1_doc3_carte_d%C3%A9troit_de_Magella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755" y="1699218"/>
            <a:ext cx="5184576" cy="515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54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511198" y="332657"/>
            <a:ext cx="7353937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6000" b="1" dirty="0">
                <a:solidFill>
                  <a:srgbClr val="C00000"/>
                </a:solidFill>
              </a:rPr>
              <a:t>Traversée du Pacifique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166" y="1435100"/>
            <a:ext cx="8128000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69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905757" y="353842"/>
            <a:ext cx="7532127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6000" b="1" dirty="0" smtClean="0">
                <a:solidFill>
                  <a:srgbClr val="C00000"/>
                </a:solidFill>
              </a:rPr>
              <a:t>Arrivée aux Philippines</a:t>
            </a:r>
            <a:endParaRPr lang="fr-FR" sz="6000" b="1" dirty="0">
              <a:solidFill>
                <a:srgbClr val="C0000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757" y="1671555"/>
            <a:ext cx="7532127" cy="506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50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3.bp.blogspot.com/-ZS66nirjQXA/Ts5luM3nnzI/AAAAAAAAAAw/0M1_5YA69CI/s1600/marco+polo+parcou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537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348" y="0"/>
            <a:ext cx="7524328" cy="685981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30" y="1815"/>
            <a:ext cx="11967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83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www.courrierinternational.com/files/illustrations/article/2010/10/1041/1041-Indonesie-6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23" y="-23587"/>
            <a:ext cx="12221723" cy="6847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76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23266" y="0"/>
            <a:ext cx="5715000" cy="4286250"/>
            <a:chOff x="0" y="14092"/>
            <a:chExt cx="5715000" cy="4286250"/>
          </a:xfrm>
        </p:grpSpPr>
        <p:pic>
          <p:nvPicPr>
            <p:cNvPr id="3" name="Picture 2" descr="http://img.over-blog.com/600x450/3/02/18/95/actu-8/Actu-9/Actu-10/actu-13/Dossier-16/Dossier-27/Dossier-34/giroflier---banque-SVT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4092"/>
              <a:ext cx="571500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ZoneTexte 3"/>
            <p:cNvSpPr txBox="1"/>
            <p:nvPr/>
          </p:nvSpPr>
          <p:spPr>
            <a:xfrm>
              <a:off x="251520" y="3429000"/>
              <a:ext cx="1811458" cy="707886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rtlCol="0">
              <a:spAutoFit/>
            </a:bodyPr>
            <a:lstStyle/>
            <a:p>
              <a:r>
                <a:rPr lang="fr-FR" sz="4000" dirty="0" smtClean="0"/>
                <a:t>giroflier</a:t>
              </a:r>
              <a:endParaRPr lang="fr-FR" sz="4000" dirty="0"/>
            </a:p>
          </p:txBody>
        </p:sp>
      </p:grpSp>
      <p:pic>
        <p:nvPicPr>
          <p:cNvPr id="5" name="Picture 4" descr="http://idata.over-blog.com/3/42/85/37/muscadi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471" y="3559771"/>
            <a:ext cx="4752528" cy="334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6876256" y="3756551"/>
            <a:ext cx="2046329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4000" dirty="0" smtClean="0"/>
              <a:t>muscade</a:t>
            </a:r>
            <a:endParaRPr lang="fr-FR" sz="4000" dirty="0"/>
          </a:p>
        </p:txBody>
      </p:sp>
      <p:pic>
        <p:nvPicPr>
          <p:cNvPr id="7" name="Picture 6" descr="http://img.over-blog-kiwi.com/1/40/02/09/20150126/ob_114a28_musca2-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275" y="692696"/>
            <a:ext cx="3252725" cy="243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://img.aujourdhui.com/news/epice-diap3_440x30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87" y="4290044"/>
            <a:ext cx="3565956" cy="249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917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mso88A4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388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308" y="-44097"/>
            <a:ext cx="4479668" cy="6902097"/>
          </a:xfrm>
          <a:prstGeom prst="rect">
            <a:avLst/>
          </a:prstGeom>
        </p:spPr>
      </p:pic>
      <p:pic>
        <p:nvPicPr>
          <p:cNvPr id="3" name="Picture 4" descr="http://www.happybeertime.com/wp-content/uploads/2013/07/thumb-350x2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133" y="68007"/>
            <a:ext cx="4400118" cy="279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133" y="3029501"/>
            <a:ext cx="2897798" cy="381350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52364" y="238569"/>
            <a:ext cx="1919436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Charles Quint</a:t>
            </a:r>
            <a:endParaRPr lang="fr-FR" sz="2400" b="1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820" y="68007"/>
            <a:ext cx="5744122" cy="6835707"/>
          </a:xfrm>
          <a:prstGeom prst="rect">
            <a:avLst/>
          </a:prstGeom>
        </p:spPr>
      </p:pic>
      <p:pic>
        <p:nvPicPr>
          <p:cNvPr id="7170" name="Picture 2" descr="http://upload.wikimedia.org/wikipedia/commons/thumb/4/48/Elcano-estatua.JPG/640px-Elcano-estatu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149" y="68007"/>
            <a:ext cx="6109464" cy="6804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9389375" y="238569"/>
            <a:ext cx="17524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/>
              <a:t>El</a:t>
            </a:r>
            <a:r>
              <a:rPr lang="fr-FR" sz="4000" b="1" dirty="0" smtClean="0"/>
              <a:t> </a:t>
            </a:r>
            <a:r>
              <a:rPr lang="fr-FR" sz="4000" b="1" dirty="0" smtClean="0"/>
              <a:t>Cano</a:t>
            </a:r>
            <a:endParaRPr lang="fr-FR" sz="4000" b="1" dirty="0"/>
          </a:p>
        </p:txBody>
      </p:sp>
    </p:spTree>
    <p:extLst>
      <p:ext uri="{BB962C8B-B14F-4D97-AF65-F5344CB8AC3E}">
        <p14:creationId xmlns:p14="http://schemas.microsoft.com/office/powerpoint/2010/main" val="3559833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6511" y="194044"/>
            <a:ext cx="6872464" cy="175432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La découverte </a:t>
            </a:r>
          </a:p>
          <a:p>
            <a:pPr algn="ctr"/>
            <a:r>
              <a:rPr lang="fr-FR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du Canada</a:t>
            </a:r>
            <a:endParaRPr lang="fr-FR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Picture 17" descr="C:\Users\guillaume\Desktop\IMG_20121201_0001_N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713" y="58738"/>
            <a:ext cx="4840287" cy="679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6511" y="2581206"/>
            <a:ext cx="6872464" cy="92333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Jacques Cartier</a:t>
            </a:r>
            <a:endParaRPr lang="fr-FR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3539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msoEE6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0" y="0"/>
            <a:ext cx="6521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François Ier vers 1527 par Jean Clouet, huile sur toile, 96 × 74 cm, Paris, musée du Louvr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89" y="0"/>
            <a:ext cx="4694830" cy="607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713240" y="5934670"/>
            <a:ext cx="4227250" cy="92333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François I</a:t>
            </a:r>
            <a:r>
              <a:rPr lang="fr-FR" sz="5400" b="1" baseline="3000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er</a:t>
            </a:r>
            <a:endParaRPr lang="fr-FR" sz="5400" b="1" cap="none" spc="0" baseline="3000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002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mso88A4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http://3.bp.blogspot.com/-TTEh5JTQVBQ/ToJuA2MHOWI/AAAAAAAACXg/UGNf_xdbgf8/s1600/1%2B-Cartier%2B2%2Bvoy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95" y="105317"/>
            <a:ext cx="11832609" cy="6893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463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375585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247" y="0"/>
            <a:ext cx="6297077" cy="2254649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7912533" y="2844225"/>
            <a:ext cx="35878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/>
              <a:t>La pêche à la morue</a:t>
            </a:r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201127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data2.collectionscanada.ca/ap/c/c010521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66" y="0"/>
            <a:ext cx="99077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7997798" y="2469407"/>
            <a:ext cx="3624262" cy="132343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4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Découvre le site </a:t>
            </a:r>
          </a:p>
          <a:p>
            <a:pPr algn="ctr"/>
            <a:r>
              <a:rPr lang="fr-FR" sz="4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Montréal</a:t>
            </a:r>
            <a:endParaRPr lang="fr-FR" sz="4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54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Marco Po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6248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544" y="104932"/>
            <a:ext cx="5715311" cy="2848130"/>
          </a:xfrm>
          <a:prstGeom prst="rect">
            <a:avLst/>
          </a:prstGeom>
        </p:spPr>
      </p:pic>
      <p:pic>
        <p:nvPicPr>
          <p:cNvPr id="4" name="Picture 5" descr="mso93E5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581" y="3069636"/>
            <a:ext cx="5583238" cy="3680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1610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96631" y="371465"/>
            <a:ext cx="6872464" cy="175432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Conséquences des </a:t>
            </a:r>
          </a:p>
          <a:p>
            <a:pPr algn="ctr"/>
            <a:r>
              <a:rPr lang="fr-FR" sz="5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Grandes découvertes</a:t>
            </a:r>
            <a:endParaRPr lang="fr-FR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4104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24" y="0"/>
            <a:ext cx="12199824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05307" y="695459"/>
            <a:ext cx="40800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 err="1" smtClean="0"/>
              <a:t>Amerigo</a:t>
            </a:r>
            <a:r>
              <a:rPr lang="fr-FR" sz="2000" b="1" dirty="0" smtClean="0"/>
              <a:t> Vespucci </a:t>
            </a:r>
            <a:r>
              <a:rPr lang="fr-FR" sz="2000" dirty="0" smtClean="0"/>
              <a:t>explorant le site de</a:t>
            </a:r>
          </a:p>
          <a:p>
            <a:pPr algn="ctr"/>
            <a:r>
              <a:rPr lang="fr-FR" sz="2000" b="1" dirty="0" smtClean="0"/>
              <a:t>Rio de Janeiro</a:t>
            </a:r>
          </a:p>
          <a:p>
            <a:pPr algn="ctr"/>
            <a:r>
              <a:rPr lang="fr-FR" sz="2000" b="1" dirty="0" smtClean="0"/>
              <a:t>Brésil</a:t>
            </a:r>
            <a:endParaRPr lang="fr-FR" sz="2000" b="1" dirty="0"/>
          </a:p>
        </p:txBody>
      </p:sp>
      <p:sp>
        <p:nvSpPr>
          <p:cNvPr id="5" name="Ruban vers le bas 4"/>
          <p:cNvSpPr/>
          <p:nvPr/>
        </p:nvSpPr>
        <p:spPr>
          <a:xfrm>
            <a:off x="7662929" y="300576"/>
            <a:ext cx="3949521" cy="1000190"/>
          </a:xfrm>
          <a:prstGeom prst="ribbon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solidFill>
                  <a:srgbClr val="FF0000"/>
                </a:solidFill>
              </a:rPr>
              <a:t>1</a:t>
            </a:r>
            <a:r>
              <a:rPr lang="fr-FR" sz="2800" b="1" baseline="30000" dirty="0" smtClean="0">
                <a:solidFill>
                  <a:srgbClr val="FF0000"/>
                </a:solidFill>
              </a:rPr>
              <a:t>er</a:t>
            </a:r>
            <a:r>
              <a:rPr lang="fr-FR" sz="2800" b="1" dirty="0" smtClean="0">
                <a:solidFill>
                  <a:srgbClr val="FF0000"/>
                </a:solidFill>
              </a:rPr>
              <a:t> janvier 1502</a:t>
            </a:r>
            <a:endParaRPr lang="fr-F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75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54905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13" y="0"/>
            <a:ext cx="32127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9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14" y="0"/>
            <a:ext cx="4960700" cy="686964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88" y="0"/>
            <a:ext cx="5486400" cy="6858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991673" y="528034"/>
            <a:ext cx="1688283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rgbClr val="FF0000"/>
                </a:solidFill>
              </a:rPr>
              <a:t>épidémies</a:t>
            </a:r>
            <a:endParaRPr lang="fr-FR" sz="2800" dirty="0">
              <a:solidFill>
                <a:srgbClr val="FF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940188" y="6012288"/>
            <a:ext cx="1342099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rgbClr val="FF0000"/>
                </a:solidFill>
              </a:rPr>
              <a:t>Guerres</a:t>
            </a:r>
            <a:endParaRPr lang="fr-FR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79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histoiregeoeducationcivique.i.h.f.unblog.fr/files/2013/09/produits-des-colonies-et-comptoir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603" y="0"/>
            <a:ext cx="83495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230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la-mer-en-livres.fr/imarins/gonneville/bry-lisbonne-15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291" y="11995"/>
            <a:ext cx="9065698" cy="684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5022761" y="115910"/>
            <a:ext cx="1788759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b="1" dirty="0" smtClean="0"/>
              <a:t>Port de Lisbonne</a:t>
            </a:r>
            <a:endParaRPr lang="fr-FR" b="1" dirty="0"/>
          </a:p>
        </p:txBody>
      </p:sp>
      <p:pic>
        <p:nvPicPr>
          <p:cNvPr id="10244" name="Picture 4" descr="http://upload.wikimedia.org/wikipedia/commons/thumb/f/f6/La_sevilla_del_sigloXVI.jpg/1280px-La_sevilla_del_sigloXV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862198" y="485242"/>
            <a:ext cx="4107663" cy="144655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4400" dirty="0" smtClean="0"/>
              <a:t>Le port de Séville</a:t>
            </a:r>
          </a:p>
          <a:p>
            <a:pPr algn="ctr"/>
            <a:r>
              <a:rPr lang="fr-FR" sz="4400" dirty="0" smtClean="0"/>
              <a:t>Espagne</a:t>
            </a:r>
            <a:r>
              <a:rPr lang="fr-FR" dirty="0" smtClean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97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mso12A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74" y="-163"/>
            <a:ext cx="10161431" cy="685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919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09510" y="2869966"/>
            <a:ext cx="6872464" cy="92333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Fin du diaporama</a:t>
            </a:r>
            <a:endParaRPr lang="fr-FR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1030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mso12A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818478" y="772064"/>
            <a:ext cx="6904413" cy="5267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mso88A4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48473" y="918986"/>
            <a:ext cx="6729328" cy="4891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23848" y="33082"/>
            <a:ext cx="1532289" cy="186235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41879" y="4945758"/>
            <a:ext cx="1361495" cy="192762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273532" y="1574728"/>
            <a:ext cx="1579465" cy="198364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223314" y="3430966"/>
            <a:ext cx="1826126" cy="176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47564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mso88A4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7182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05" y="1008749"/>
            <a:ext cx="4745846" cy="480743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690" y="516110"/>
            <a:ext cx="7098310" cy="530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240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mso93E5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188045" y="366982"/>
            <a:ext cx="3438659" cy="2704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21460" y="490791"/>
            <a:ext cx="3567244" cy="258566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40575" y="424101"/>
            <a:ext cx="3438661" cy="259045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9658" y="460756"/>
            <a:ext cx="3438660" cy="2517145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 rot="5400000">
            <a:off x="10357469" y="2298153"/>
            <a:ext cx="1395510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000" b="1" dirty="0" smtClean="0"/>
              <a:t>Marco Polo</a:t>
            </a:r>
            <a:endParaRPr lang="fr-FR" sz="2000" b="1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914" y="3463828"/>
            <a:ext cx="2792615" cy="339417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67931" y="3889189"/>
            <a:ext cx="3419342" cy="251827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13301" y="3715202"/>
            <a:ext cx="3394173" cy="2891425"/>
          </a:xfrm>
          <a:prstGeom prst="rect">
            <a:avLst/>
          </a:prstGeom>
        </p:spPr>
      </p:pic>
      <p:pic>
        <p:nvPicPr>
          <p:cNvPr id="11" name="Picture 17" descr="C:\Users\guillaume\Desktop\IMG_20121201_0001_NEW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38" y="3567246"/>
            <a:ext cx="2342636" cy="3290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621737" y="6488668"/>
            <a:ext cx="1628972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Jacques Cartier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24245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25" y="722180"/>
            <a:ext cx="5561559" cy="5085502"/>
          </a:xfrm>
          <a:prstGeom prst="rect">
            <a:avLst/>
          </a:prstGeom>
        </p:spPr>
      </p:pic>
      <p:pic>
        <p:nvPicPr>
          <p:cNvPr id="3" name="Picture 4" descr="msoF03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128" y="503240"/>
            <a:ext cx="4679899" cy="5085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6463080" y="4726546"/>
            <a:ext cx="38490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solidFill>
                  <a:schemeClr val="bg1"/>
                </a:solidFill>
              </a:rPr>
              <a:t>Christophe Colomb</a:t>
            </a:r>
            <a:endParaRPr lang="fr-FR" sz="3600" b="1" dirty="0">
              <a:solidFill>
                <a:schemeClr val="bg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548712" y="4772712"/>
            <a:ext cx="30835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600" b="1" dirty="0" smtClean="0"/>
              <a:t>Découverte de </a:t>
            </a:r>
          </a:p>
          <a:p>
            <a:pPr algn="ctr"/>
            <a:r>
              <a:rPr lang="fr-FR" sz="3600" b="1" dirty="0"/>
              <a:t>l</a:t>
            </a:r>
            <a:r>
              <a:rPr lang="fr-FR" sz="3600" b="1" dirty="0" smtClean="0"/>
              <a:t>’Amérique</a:t>
            </a:r>
            <a:endParaRPr lang="fr-FR" sz="36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1719772" y="722180"/>
            <a:ext cx="25992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b="1" dirty="0" smtClean="0"/>
              <a:t>12 octobre 1492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173983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29" y="173635"/>
            <a:ext cx="5677079" cy="390368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616" y="2374808"/>
            <a:ext cx="7035384" cy="430331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981743" y="359764"/>
            <a:ext cx="5385129" cy="76944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4400" dirty="0" smtClean="0"/>
              <a:t>Le livre des Merveilles </a:t>
            </a:r>
            <a:endParaRPr lang="fr-FR" sz="4400" dirty="0"/>
          </a:p>
        </p:txBody>
      </p:sp>
      <p:sp>
        <p:nvSpPr>
          <p:cNvPr id="5" name="ZoneTexte 4"/>
          <p:cNvSpPr txBox="1"/>
          <p:nvPr/>
        </p:nvSpPr>
        <p:spPr>
          <a:xfrm>
            <a:off x="814659" y="5924554"/>
            <a:ext cx="4412618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4000" dirty="0" smtClean="0"/>
              <a:t>La récolte du poivre 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241129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778</TotalTime>
  <Words>257</Words>
  <Application>Microsoft Office PowerPoint</Application>
  <PresentationFormat>Grand écran</PresentationFormat>
  <Paragraphs>110</Paragraphs>
  <Slides>81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81</vt:i4>
      </vt:variant>
    </vt:vector>
  </HeadingPairs>
  <TitlesOfParts>
    <vt:vector size="87" baseType="lpstr">
      <vt:lpstr>Arial</vt:lpstr>
      <vt:lpstr>Calibri</vt:lpstr>
      <vt:lpstr>Calibri Light</vt:lpstr>
      <vt:lpstr>Times New Roman</vt:lpstr>
      <vt:lpstr>Thème Office</vt:lpstr>
      <vt:lpstr>Photo Editor Photo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guillaume</dc:creator>
  <cp:lastModifiedBy>guillaume</cp:lastModifiedBy>
  <cp:revision>42</cp:revision>
  <cp:lastPrinted>2015-04-11T06:55:35Z</cp:lastPrinted>
  <dcterms:created xsi:type="dcterms:W3CDTF">2015-04-08T16:14:14Z</dcterms:created>
  <dcterms:modified xsi:type="dcterms:W3CDTF">2015-04-11T12:23:09Z</dcterms:modified>
</cp:coreProperties>
</file>