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sldIdLst>
    <p:sldId id="267" r:id="rId4"/>
    <p:sldId id="258" r:id="rId5"/>
    <p:sldId id="289" r:id="rId6"/>
    <p:sldId id="290" r:id="rId7"/>
    <p:sldId id="291" r:id="rId8"/>
    <p:sldId id="292" r:id="rId9"/>
    <p:sldId id="293" r:id="rId10"/>
    <p:sldId id="294" r:id="rId11"/>
    <p:sldId id="435" r:id="rId12"/>
    <p:sldId id="295" r:id="rId13"/>
    <p:sldId id="436" r:id="rId14"/>
    <p:sldId id="437" r:id="rId15"/>
    <p:sldId id="438" r:id="rId16"/>
    <p:sldId id="439" r:id="rId17"/>
    <p:sldId id="440" r:id="rId18"/>
    <p:sldId id="443" r:id="rId19"/>
    <p:sldId id="442" r:id="rId20"/>
    <p:sldId id="407" r:id="rId21"/>
    <p:sldId id="392" r:id="rId22"/>
    <p:sldId id="383" r:id="rId23"/>
    <p:sldId id="434" r:id="rId24"/>
    <p:sldId id="405" r:id="rId25"/>
    <p:sldId id="377" r:id="rId26"/>
    <p:sldId id="381" r:id="rId27"/>
    <p:sldId id="386" r:id="rId28"/>
    <p:sldId id="385" r:id="rId29"/>
    <p:sldId id="387" r:id="rId30"/>
    <p:sldId id="403" r:id="rId31"/>
    <p:sldId id="399" r:id="rId32"/>
    <p:sldId id="390" r:id="rId33"/>
    <p:sldId id="397" r:id="rId34"/>
    <p:sldId id="396" r:id="rId35"/>
    <p:sldId id="398" r:id="rId36"/>
    <p:sldId id="391" r:id="rId37"/>
    <p:sldId id="406" r:id="rId38"/>
    <p:sldId id="394" r:id="rId39"/>
    <p:sldId id="432" r:id="rId40"/>
    <p:sldId id="404" r:id="rId41"/>
    <p:sldId id="373" r:id="rId42"/>
    <p:sldId id="380" r:id="rId43"/>
    <p:sldId id="411" r:id="rId44"/>
    <p:sldId id="410" r:id="rId45"/>
    <p:sldId id="415" r:id="rId46"/>
    <p:sldId id="412" r:id="rId47"/>
    <p:sldId id="427" r:id="rId48"/>
    <p:sldId id="419" r:id="rId49"/>
    <p:sldId id="423" r:id="rId50"/>
    <p:sldId id="422" r:id="rId51"/>
    <p:sldId id="426" r:id="rId52"/>
    <p:sldId id="425" r:id="rId53"/>
    <p:sldId id="433" r:id="rId54"/>
    <p:sldId id="266" r:id="rId55"/>
  </p:sldIdLst>
  <p:sldSz cx="9144000" cy="6858000" type="screen4x3"/>
  <p:notesSz cx="6858000" cy="9144000"/>
  <p:embeddedFontLst>
    <p:embeddedFont>
      <p:font typeface="Nadianne" panose="03020902050305070206" pitchFamily="66" charset="0"/>
      <p:bold r:id="rId56"/>
    </p:embeddedFont>
    <p:embeddedFont>
      <p:font typeface="Bertram CE" panose="04020905020D02060204" pitchFamily="82" charset="0"/>
      <p:regular r:id="rId57"/>
    </p:embeddedFont>
    <p:embeddedFont>
      <p:font typeface="Arial Black" panose="020B0A04020102020204" pitchFamily="34" charset="0"/>
      <p:bold r:id="rId58"/>
    </p:embeddedFont>
    <p:embeddedFont>
      <p:font typeface="Verdana" panose="020B0604030504040204" pitchFamily="34" charset="0"/>
      <p:regular r:id="rId59"/>
      <p:bold r:id="rId60"/>
      <p:italic r:id="rId61"/>
      <p:boldItalic r:id="rId62"/>
    </p:embeddedFont>
    <p:embeddedFont>
      <p:font typeface="Calibri" panose="020F0502020204030204" pitchFamily="34" charset="0"/>
      <p:regular r:id="rId63"/>
      <p:bold r:id="rId64"/>
      <p:italic r:id="rId65"/>
      <p:boldItalic r:id="rId66"/>
    </p:embeddedFont>
    <p:embeddedFont>
      <p:font typeface="Cupertino" pitchFamily="2" charset="0"/>
      <p:regular r:id="rId67"/>
      <p:italic r:id="rId68"/>
    </p:embeddedFont>
    <p:embeddedFont>
      <p:font typeface="Freefrm721 Blk BT" panose="03060902040402060B05" pitchFamily="66" charset="-18"/>
      <p:italic r:id="rId6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pb4qwwnYRzEsHKqGzgOYQ==" hashData="fTpCB9cmknjvu2cFFsLN8XeEb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82FAA"/>
    <a:srgbClr val="F4750C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09" autoAdjust="0"/>
    <p:restoredTop sz="94660"/>
  </p:normalViewPr>
  <p:slideViewPr>
    <p:cSldViewPr>
      <p:cViewPr varScale="1">
        <p:scale>
          <a:sx n="110" d="100"/>
          <a:sy n="110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12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font" Target="fonts/font8.fntdata"/><Relationship Id="rId68" Type="http://schemas.openxmlformats.org/officeDocument/2006/relationships/font" Target="fonts/font13.fntdata"/><Relationship Id="rId7" Type="http://schemas.openxmlformats.org/officeDocument/2006/relationships/slide" Target="slides/slide4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2.fntdata"/><Relationship Id="rId61" Type="http://schemas.openxmlformats.org/officeDocument/2006/relationships/font" Target="fonts/font6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73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font" Target="fonts/font14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font" Target="fonts/font7.fntdata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12F4-E73F-418D-95A0-6E09FA4653BC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8D44E-B8B0-4AA9-AF51-D712B5B68EA5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8299515"/>
      </p:ext>
    </p:extLst>
  </p:cSld>
  <p:clrMapOvr>
    <a:masterClrMapping/>
  </p:clrMapOvr>
  <p:transition spd="med" advClick="0" advTm="6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073B0-626B-40BE-BB9D-3B6F2041261D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AFB4-FFBD-4860-87E3-7B3ADF9473A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7644960"/>
      </p:ext>
    </p:extLst>
  </p:cSld>
  <p:clrMapOvr>
    <a:masterClrMapping/>
  </p:clrMapOvr>
  <p:transition spd="med" advClick="0" advTm="6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12104-9B72-4EC8-9288-D078FC788515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02957-B898-480D-8BC0-F333C271F61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7231775"/>
      </p:ext>
    </p:extLst>
  </p:cSld>
  <p:clrMapOvr>
    <a:masterClrMapping/>
  </p:clrMapOvr>
  <p:transition spd="med" advClick="0" advTm="6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8DC75-0997-4A58-ADFF-399F8D2B85F0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80F16-DBCF-4638-82A1-45358CD8FAF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53666936"/>
      </p:ext>
    </p:extLst>
  </p:cSld>
  <p:clrMapOvr>
    <a:masterClrMapping/>
  </p:clrMapOvr>
  <p:transition spd="med" advClick="0" advTm="6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F1DE0-61A4-4094-8990-31D27BA291B0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E35CE-8217-4579-9366-C4009757840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30514186"/>
      </p:ext>
    </p:extLst>
  </p:cSld>
  <p:clrMapOvr>
    <a:masterClrMapping/>
  </p:clrMapOvr>
  <p:transition spd="med" advClick="0" advTm="6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43C2E-2726-40CF-A6F6-54ACCEECDB6F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715F2-583F-40F9-A5AC-E5558ACCC36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9234534"/>
      </p:ext>
    </p:extLst>
  </p:cSld>
  <p:clrMapOvr>
    <a:masterClrMapping/>
  </p:clrMapOvr>
  <p:transition spd="med" advClick="0" advTm="6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1E479-2AF4-4C26-90BD-CF1D42C29901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333D2-F174-4126-876E-9CFAA37E74BA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7610325"/>
      </p:ext>
    </p:extLst>
  </p:cSld>
  <p:clrMapOvr>
    <a:masterClrMapping/>
  </p:clrMapOvr>
  <p:transition spd="med" advClick="0" advTm="6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7C582-0467-4EF2-B910-F91BB0E2FE29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0F768-F3EA-4B4D-9051-B7885990B89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32865217"/>
      </p:ext>
    </p:extLst>
  </p:cSld>
  <p:clrMapOvr>
    <a:masterClrMapping/>
  </p:clrMapOvr>
  <p:transition spd="med" advClick="0" advTm="6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C9BB9-E937-4D36-81A9-2FFF4068E301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942FA-58C1-485C-AB3D-247E988C3578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80656570"/>
      </p:ext>
    </p:extLst>
  </p:cSld>
  <p:clrMapOvr>
    <a:masterClrMapping/>
  </p:clrMapOvr>
  <p:transition spd="med" advClick="0" advTm="6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FEADB-4635-4127-AA90-72FAB0415B90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9777-F0A4-4583-984F-A419EB711449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41057060"/>
      </p:ext>
    </p:extLst>
  </p:cSld>
  <p:clrMapOvr>
    <a:masterClrMapping/>
  </p:clrMapOvr>
  <p:transition spd="med" advClick="0" advTm="6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102-00F8-454C-AE75-21659AF58928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0C995-C3A2-4EB3-BA51-2C8AE2D0C9B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77608628"/>
      </p:ext>
    </p:extLst>
  </p:cSld>
  <p:clrMapOvr>
    <a:masterClrMapping/>
  </p:clrMapOvr>
  <p:transition spd="med" advClick="0" advTm="6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p:transition spd="med" advClick="0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p:transition spd="med" advClick="0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p:transition spd="med" advClick="0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p:transition spd="med" advClick="0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p:transition spd="med" advClick="0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p:transition spd="med" advClick="0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p:transition spd="med" advClick="0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p:transition spd="med" advClick="0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p:transition spd="med" advClick="0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p:transition spd="med" advClick="0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p:transition spd="med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7BDE91-5D6F-43C6-AA5E-C25200D25D63}" type="datetime1">
              <a:rPr lang="sk-SK"/>
              <a:pPr>
                <a:defRPr/>
              </a:pPr>
              <a:t>11. 4. 2015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2E1973-A674-4F30-9B39-A5BC3715AE9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64833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6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11. 4. 2015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image" Target="../media/image10.png"/><Relationship Id="rId24" Type="http://schemas.openxmlformats.org/officeDocument/2006/relationships/audio" Target="../media/audio1.wav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image" Target="../media/image11.png"/><Relationship Id="rId18" Type="http://schemas.openxmlformats.org/officeDocument/2006/relationships/image" Target="../media/image26.png"/><Relationship Id="rId26" Type="http://schemas.openxmlformats.org/officeDocument/2006/relationships/image" Target="../media/image8.png"/><Relationship Id="rId3" Type="http://schemas.openxmlformats.org/officeDocument/2006/relationships/image" Target="../media/image24.png"/><Relationship Id="rId21" Type="http://schemas.openxmlformats.org/officeDocument/2006/relationships/slide" Target="slide14.xml"/><Relationship Id="rId34" Type="http://schemas.openxmlformats.org/officeDocument/2006/relationships/image" Target="../media/image16.png"/><Relationship Id="rId7" Type="http://schemas.openxmlformats.org/officeDocument/2006/relationships/image" Target="../media/image10.png"/><Relationship Id="rId12" Type="http://schemas.openxmlformats.org/officeDocument/2006/relationships/slide" Target="slide9.xml"/><Relationship Id="rId17" Type="http://schemas.openxmlformats.org/officeDocument/2006/relationships/image" Target="../media/image13.png"/><Relationship Id="rId25" Type="http://schemas.openxmlformats.org/officeDocument/2006/relationships/slide" Target="slide16.xml"/><Relationship Id="rId33" Type="http://schemas.openxmlformats.org/officeDocument/2006/relationships/slide" Target="slide17.xml"/><Relationship Id="rId2" Type="http://schemas.openxmlformats.org/officeDocument/2006/relationships/image" Target="../media/image23.jpg"/><Relationship Id="rId16" Type="http://schemas.openxmlformats.org/officeDocument/2006/relationships/slide" Target="slide10.xml"/><Relationship Id="rId20" Type="http://schemas.openxmlformats.org/officeDocument/2006/relationships/image" Target="../media/image22.png"/><Relationship Id="rId29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21.png"/><Relationship Id="rId24" Type="http://schemas.openxmlformats.org/officeDocument/2006/relationships/image" Target="../media/image14.png"/><Relationship Id="rId32" Type="http://schemas.openxmlformats.org/officeDocument/2006/relationships/image" Target="../media/image12.png"/><Relationship Id="rId5" Type="http://schemas.openxmlformats.org/officeDocument/2006/relationships/image" Target="../media/image17.png"/><Relationship Id="rId15" Type="http://schemas.openxmlformats.org/officeDocument/2006/relationships/image" Target="../media/image19.png"/><Relationship Id="rId23" Type="http://schemas.openxmlformats.org/officeDocument/2006/relationships/slide" Target="slide15.xml"/><Relationship Id="rId28" Type="http://schemas.openxmlformats.org/officeDocument/2006/relationships/image" Target="../media/image20.png"/><Relationship Id="rId10" Type="http://schemas.openxmlformats.org/officeDocument/2006/relationships/slide" Target="slide4.xml"/><Relationship Id="rId19" Type="http://schemas.openxmlformats.org/officeDocument/2006/relationships/slide" Target="slide8.xml"/><Relationship Id="rId31" Type="http://schemas.openxmlformats.org/officeDocument/2006/relationships/slide" Target="slide13.xml"/><Relationship Id="rId4" Type="http://schemas.openxmlformats.org/officeDocument/2006/relationships/slide" Target="slide6.xml"/><Relationship Id="rId9" Type="http://schemas.openxmlformats.org/officeDocument/2006/relationships/image" Target="../media/image25.png"/><Relationship Id="rId14" Type="http://schemas.openxmlformats.org/officeDocument/2006/relationships/slide" Target="slide7.xml"/><Relationship Id="rId22" Type="http://schemas.openxmlformats.org/officeDocument/2006/relationships/image" Target="../media/image15.png"/><Relationship Id="rId27" Type="http://schemas.openxmlformats.org/officeDocument/2006/relationships/slide" Target="slide12.xml"/><Relationship Id="rId30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2.wdp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5013176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164288" y="641349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sp>
        <p:nvSpPr>
          <p:cNvPr id="4" name="Obdĺžnik 3"/>
          <p:cNvSpPr/>
          <p:nvPr/>
        </p:nvSpPr>
        <p:spPr>
          <a:xfrm>
            <a:off x="1331640" y="0"/>
            <a:ext cx="6552728" cy="11794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Nízke Tatry</a:t>
            </a:r>
            <a:endParaRPr lang="sk-SK" sz="8000" b="1" cap="none" spc="5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3491351" y="1268760"/>
            <a:ext cx="223330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JASNÁ</a:t>
            </a:r>
            <a:endParaRPr lang="sk-SK" sz="4800" b="1" cap="none" spc="5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13" name="Obrázok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70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Низкие </a:t>
                </a:r>
                <a:r>
                  <a:rPr lang="az-Cyrl-AZ" sz="700" smtClean="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Татры</a:t>
                </a:r>
                <a:endParaRPr lang="sk-SK" sz="700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600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Nízke  Tatry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Slovensko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El Bajo 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Eslovaquia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Bassi 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Slovacchia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>
                    <a:solidFill>
                      <a:srgbClr val="082FAA"/>
                    </a:solidFill>
                    <a:latin typeface="Cupertino" pitchFamily="2" charset="0"/>
                  </a:rPr>
                  <a:t>De Lage </a:t>
                </a:r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Alacsony Tátra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Szlovákia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Låga Tatra 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>
                    <a:solidFill>
                      <a:srgbClr val="082FAA"/>
                    </a:solidFill>
                    <a:latin typeface="Cupertino" pitchFamily="2" charset="0"/>
                  </a:rPr>
                  <a:t>Alçak </a:t>
                </a:r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700" b="1">
                    <a:solidFill>
                      <a:srgbClr val="082F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Black" panose="020B0A04020102020204" pitchFamily="34" charset="0"/>
                  </a:rPr>
                  <a:t>הרי הטאטרה </a:t>
                </a:r>
                <a:r>
                  <a:rPr lang="he-IL" sz="700" b="1" smtClean="0">
                    <a:solidFill>
                      <a:srgbClr val="082F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Black" panose="020B0A04020102020204" pitchFamily="34" charset="0"/>
                  </a:rPr>
                  <a:t>הנמוכים</a:t>
                </a:r>
                <a:endParaRPr lang="sk-SK" sz="700" b="1">
                  <a:solidFill>
                    <a:srgbClr val="082F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endParaRP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>
                    <a:solidFill>
                      <a:srgbClr val="082F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upertino" pitchFamily="2" charset="0"/>
                  </a:rPr>
                  <a:t>סלובקיה</a:t>
                </a:r>
                <a:endParaRPr lang="sk-SK" sz="600" b="1">
                  <a:solidFill>
                    <a:srgbClr val="082F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957158" y="4016606"/>
                <a:ext cx="105371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Les Basses Tatras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88181" y="414510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Slovaquie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968940" y="4016606"/>
                <a:ext cx="104192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Τα χαμηλά </a:t>
                </a:r>
                <a:r>
                  <a:rPr lang="sk-SK" sz="700" b="1" smtClean="0">
                    <a:solidFill>
                      <a:srgbClr val="082FAA"/>
                    </a:solidFill>
                    <a:latin typeface="Arial Black" panose="020B0A04020102020204" pitchFamily="34" charset="0"/>
                    <a:ea typeface="Adobe Gothic Std B" pitchFamily="34" charset="-128"/>
                  </a:rPr>
                  <a:t>Tatras</a:t>
                </a:r>
                <a:endParaRPr lang="sk-SK" sz="700" b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2120313" y="4147216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600" b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Σλοβακία</a:t>
                </a:r>
                <a:endParaRPr lang="sk-SK" sz="600" b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Die Niedere Tatra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90786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Slowakei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vi-VN" sz="700">
                    <a:solidFill>
                      <a:srgbClr val="082FAA"/>
                    </a:solidFill>
                    <a:latin typeface="Cupertino" pitchFamily="2" charset="0"/>
                  </a:rPr>
                  <a:t>Tatra </a:t>
                </a:r>
                <a:r>
                  <a:rPr lang="vi-VN" sz="700" smtClean="0">
                    <a:solidFill>
                      <a:srgbClr val="082FAA"/>
                    </a:solidFill>
                    <a:latin typeface="Cupertino" pitchFamily="2" charset="0"/>
                  </a:rPr>
                  <a:t>Mică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2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The Low Tatras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smtClean="0">
                    <a:solidFill>
                      <a:srgbClr val="082FAA"/>
                    </a:solidFill>
                    <a:latin typeface="Cupertino" pitchFamily="2" charset="0"/>
                  </a:rPr>
                  <a:t>Slovakia</a:t>
                </a:r>
                <a:endParaRPr lang="sk-SK" sz="6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966401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>
                    <a:solidFill>
                      <a:srgbClr val="082FAA"/>
                    </a:solidFill>
                    <a:latin typeface="Cupertino" pitchFamily="2" charset="0"/>
                  </a:rPr>
                  <a:t>As Baixo </a:t>
                </a:r>
                <a:r>
                  <a:rPr lang="sk-SK" sz="700" smtClean="0">
                    <a:solidFill>
                      <a:srgbClr val="082FAA"/>
                    </a:solidFill>
                    <a:latin typeface="Cupertino" pitchFamily="2" charset="0"/>
                  </a:rPr>
                  <a:t>Tatras</a:t>
                </a:r>
                <a:endParaRPr lang="sk-SK" sz="700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190565" y="4137413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>
                    <a:solidFill>
                      <a:srgbClr val="082FAA"/>
                    </a:solidFill>
                    <a:latin typeface="Cupertino" pitchFamily="2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293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00">
        <p:sndAc>
          <p:stSnd loop="1">
            <p:snd r:embed="rId2" name="Avseniki - Beli lokvanj.wav"/>
          </p:stSnd>
        </p:sndAc>
      </p:transition>
    </mc:Choice>
    <mc:Fallback xmlns="">
      <p:transition spd="slow" advClick="0" advTm="37000">
        <p:sndAc>
          <p:stSnd loop="1">
            <p:snd r:embed="rId24" name="Avseniki - Beli lokvanj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3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52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59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66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73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80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87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94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101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108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15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22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29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36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43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50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3500"/>
                            </p:stCondLst>
                            <p:childTnLst>
                              <p:par>
                                <p:cTn id="152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/>
      <p:bldP spid="1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4966496"/>
          </a:xfrm>
          <a:prstGeom prst="rect">
            <a:avLst/>
          </a:prstGeom>
        </p:spPr>
      </p:pic>
      <p:sp>
        <p:nvSpPr>
          <p:cNvPr id="5" name="Obdĺžnik 4"/>
          <p:cNvSpPr/>
          <p:nvPr/>
        </p:nvSpPr>
        <p:spPr>
          <a:xfrm>
            <a:off x="314658" y="5286670"/>
            <a:ext cx="36760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5400" b="1" cap="none" spc="5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5400" b="1" cap="none" spc="5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302" y="1988840"/>
            <a:ext cx="644020" cy="618259"/>
          </a:xfrm>
          <a:prstGeom prst="rect">
            <a:avLst/>
          </a:prstGeom>
        </p:spPr>
      </p:pic>
      <p:sp>
        <p:nvSpPr>
          <p:cNvPr id="3" name="Šípka doprava 2"/>
          <p:cNvSpPr/>
          <p:nvPr/>
        </p:nvSpPr>
        <p:spPr>
          <a:xfrm rot="384455">
            <a:off x="4643221" y="5939922"/>
            <a:ext cx="252000" cy="7200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204010" y="6212855"/>
            <a:ext cx="38973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latin typeface="Freefrm721 Blk BT" panose="03060902040402060B05" pitchFamily="66" charset="-18"/>
              </a:rPr>
              <a:t>GPS   N </a:t>
            </a:r>
            <a:r>
              <a:rPr lang="sk-SK" sz="1400">
                <a:latin typeface="Freefrm721 Blk BT" panose="03060902040402060B05" pitchFamily="66" charset="-18"/>
              </a:rPr>
              <a:t>48°58‘18</a:t>
            </a:r>
            <a:r>
              <a:rPr lang="sk-SK" sz="1400" smtClean="0">
                <a:latin typeface="Freefrm721 Blk BT" panose="03060902040402060B05" pitchFamily="66" charset="-18"/>
              </a:rPr>
              <a:t>‘‘   </a:t>
            </a:r>
            <a:r>
              <a:rPr lang="sk-SK" sz="1400">
                <a:latin typeface="Freefrm721 Blk BT" panose="03060902040402060B05" pitchFamily="66" charset="-18"/>
              </a:rPr>
              <a:t>E 19°35‘05‘‘</a:t>
            </a:r>
          </a:p>
        </p:txBody>
      </p:sp>
      <p:pic>
        <p:nvPicPr>
          <p:cNvPr id="29" name="Obrázok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805" y="5601845"/>
            <a:ext cx="540000" cy="249233"/>
          </a:xfrm>
          <a:prstGeom prst="rect">
            <a:avLst/>
          </a:prstGeom>
        </p:spPr>
      </p:pic>
      <p:pic>
        <p:nvPicPr>
          <p:cNvPr id="30" name="Obrázok 29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805" y="5601846"/>
            <a:ext cx="504000" cy="249233"/>
          </a:xfrm>
          <a:prstGeom prst="rect">
            <a:avLst/>
          </a:prstGeom>
        </p:spPr>
      </p:pic>
      <p:pic>
        <p:nvPicPr>
          <p:cNvPr id="31" name="Obrázok 30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953" y="5352615"/>
            <a:ext cx="540000" cy="249233"/>
          </a:xfrm>
          <a:prstGeom prst="rect">
            <a:avLst/>
          </a:prstGeom>
        </p:spPr>
      </p:pic>
      <p:pic>
        <p:nvPicPr>
          <p:cNvPr id="32" name="Obrázok 31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248" y="5352079"/>
            <a:ext cx="540000" cy="249233"/>
          </a:xfrm>
          <a:prstGeom prst="rect">
            <a:avLst/>
          </a:prstGeom>
        </p:spPr>
      </p:pic>
      <p:pic>
        <p:nvPicPr>
          <p:cNvPr id="33" name="Obrázok 32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248" y="5870848"/>
            <a:ext cx="540000" cy="249233"/>
          </a:xfrm>
          <a:prstGeom prst="rect">
            <a:avLst/>
          </a:prstGeom>
        </p:spPr>
      </p:pic>
      <p:pic>
        <p:nvPicPr>
          <p:cNvPr id="34" name="Obrázok 33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953" y="5601844"/>
            <a:ext cx="540000" cy="249233"/>
          </a:xfrm>
          <a:prstGeom prst="rect">
            <a:avLst/>
          </a:prstGeom>
        </p:spPr>
      </p:pic>
      <p:pic>
        <p:nvPicPr>
          <p:cNvPr id="35" name="Obrázok 34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546" y="6383852"/>
            <a:ext cx="540000" cy="249233"/>
          </a:xfrm>
          <a:prstGeom prst="rect">
            <a:avLst/>
          </a:prstGeom>
        </p:spPr>
      </p:pic>
      <p:sp>
        <p:nvSpPr>
          <p:cNvPr id="14" name="Šípka doprava 13"/>
          <p:cNvSpPr/>
          <p:nvPr/>
        </p:nvSpPr>
        <p:spPr>
          <a:xfrm>
            <a:off x="5652120" y="5899141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rgbClr val="00B050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 smtClean="0">
              <a:ln>
                <a:solidFill>
                  <a:prstClr val="white"/>
                </a:solidFill>
              </a:ln>
              <a:solidFill>
                <a:srgbClr val="F79646">
                  <a:lumMod val="60000"/>
                  <a:lumOff val="4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Obrázok 1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747753"/>
            <a:ext cx="504056" cy="456304"/>
          </a:xfrm>
          <a:prstGeom prst="rect">
            <a:avLst/>
          </a:prstGeom>
        </p:spPr>
      </p:pic>
      <p:pic>
        <p:nvPicPr>
          <p:cNvPr id="10" name="Obrázok 9">
            <a:hlinkClick r:id="rId19" action="ppaction://hlinksldjump"/>
          </p:cNvPr>
          <p:cNvPicPr>
            <a:picLocks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248" y="6381085"/>
            <a:ext cx="468000" cy="252000"/>
          </a:xfrm>
          <a:prstGeom prst="rect">
            <a:avLst/>
          </a:prstGeom>
        </p:spPr>
      </p:pic>
      <p:pic>
        <p:nvPicPr>
          <p:cNvPr id="11" name="Obrázok 10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805" y="6121464"/>
            <a:ext cx="540000" cy="249233"/>
          </a:xfrm>
          <a:prstGeom prst="rect">
            <a:avLst/>
          </a:prstGeom>
        </p:spPr>
      </p:pic>
      <p:pic>
        <p:nvPicPr>
          <p:cNvPr id="12" name="Obrázok 11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805" y="6133397"/>
            <a:ext cx="540000" cy="249233"/>
          </a:xfrm>
          <a:prstGeom prst="rect">
            <a:avLst/>
          </a:prstGeom>
        </p:spPr>
      </p:pic>
      <p:pic>
        <p:nvPicPr>
          <p:cNvPr id="13" name="Obrázok 12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248" y="5870316"/>
            <a:ext cx="540000" cy="249233"/>
          </a:xfrm>
          <a:prstGeom prst="rect">
            <a:avLst/>
          </a:prstGeom>
        </p:spPr>
      </p:pic>
      <p:pic>
        <p:nvPicPr>
          <p:cNvPr id="16" name="Obrázok 15">
            <a:hlinkClick r:id="rId27" action="ppaction://hlinksldjump"/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953" y="6133398"/>
            <a:ext cx="540000" cy="249233"/>
          </a:xfrm>
          <a:prstGeom prst="rect">
            <a:avLst/>
          </a:prstGeom>
        </p:spPr>
      </p:pic>
      <p:pic>
        <p:nvPicPr>
          <p:cNvPr id="17" name="Obrázok 16">
            <a:hlinkClick r:id="rId29" action="ppaction://hlinksldjump"/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525" y="5864531"/>
            <a:ext cx="540000" cy="249233"/>
          </a:xfrm>
          <a:prstGeom prst="rect">
            <a:avLst/>
          </a:prstGeom>
        </p:spPr>
      </p:pic>
      <p:pic>
        <p:nvPicPr>
          <p:cNvPr id="18" name="Obrázok 17">
            <a:hlinkClick r:id="rId31" action="ppaction://hlinksldjump"/>
          </p:cNvPr>
          <p:cNvPicPr>
            <a:picLocks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248" y="6394632"/>
            <a:ext cx="540000" cy="252000"/>
          </a:xfrm>
          <a:prstGeom prst="rect">
            <a:avLst/>
          </a:prstGeom>
        </p:spPr>
      </p:pic>
      <p:pic>
        <p:nvPicPr>
          <p:cNvPr id="4" name="Obrázok 3">
            <a:hlinkClick r:id="rId33" action="ppaction://hlinksldjump"/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525" y="5352078"/>
            <a:ext cx="540000" cy="24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43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60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0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5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8500"/>
                            </p:stCondLst>
                            <p:childTnLst>
                              <p:par>
                                <p:cTn id="1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50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61111E-6 2.96296E-6 L 0.04288 0.00139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5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 animBg="1"/>
      <p:bldP spid="1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Nízke Tatry  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Hudba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4" y="347618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2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Stredisko Jasná sa nachádza na severnej strane Chopku v Nízkych Tatrách, ktoré sú najnavštevovanejším pohorím Slovenska.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Je to turisticko-športové centrum zimnej a letnej rekreácie a súčasne aj najväčšie lyžiarske stredisko Slovenska.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 prevádzke je tu 7 lanoviek a mnoho vlekov. Celková dĺžka zjazdoviek je približne 45 km.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je súčasťou Národného parku Nízke Tatry, ktorý svojou rozlohou 728 km</a:t>
            </a:r>
            <a:r>
              <a:rPr lang="sk-SK" sz="1700" i="1" baseline="30000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je najrozsiahlejším národným parkom na Slovensku.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The Low Tatras  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Music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Year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23969" y="377721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Recreation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centre Jasná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located at the northern side of Chopok mountain in Low Tatras as the most visited mountain range in Slovakia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his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the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tourist/sport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center for winter and summer recreation and at the same time the largest ski area of Slovakia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6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Seven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cableway installations and numerous ski lifts operate in this area. The total length of sky slopes is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about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73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 centre is a part of the National Park Low Tatras covering 728 km</a:t>
            </a:r>
            <a:r>
              <a:rPr lang="en-US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which makes it to be the largest national park of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Slovakia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El Bajo Tatra  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Música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420759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Recreación Jasná se encuentra en el lado norte de la montaña Chopok en Bajos Tatras, siendo la cordillera más visitada de Eslovaquia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Este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el centro  turístico / deportivo para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recreación de invierno y verano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y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al mismo tiempo, la estación de esquí más grande de Eslovaquia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412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Siete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nstalaciones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transporte por cable y numerosos remontes operan en esta zona. La longitud total de pistas de esqui es de unos 45 kilómetros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6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El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deportivo es una parte del Parque Nacional de Bajos Tatras cubre 728 km</a:t>
            </a:r>
            <a:r>
              <a:rPr lang="es-ES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lo que hace que sea el parque nacional más grande de Eslovaquia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Les Basses Tatras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usique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Année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189586" y="397115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 la plus importante station des sports d’hiver et se trouve sur le versant nord du mont Chopok en Basses Tatras, la plus visitée chaîne de montagne en Slovaquie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 la plus grande station de ski en Slovaquie et centre de tourisme d’été et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d’hiver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domaine skiable dispose de 7 télésièges et beaucoup de remontées mécaniques. Totale longueur des pistes de ski fait  à peu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45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km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88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centre des sports fait partie du Parc national des Basses Tatras et son territoire recouvre 728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km</a:t>
            </a:r>
            <a:r>
              <a:rPr lang="fr-FR" sz="1700" i="1" baseline="30000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Comme cela,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c’est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 plus grand Parc National en Slovaquie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Die Niedere Tatra  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Musik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Jahr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92280" y="421121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Das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Erholungszentrum erstreckt sich von Jasná über den Nordhang des Chopok in der Niederen Tatra, die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zu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der meistbesuchten Bergkette der Slowakei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zählt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ist ein bekanntes Fremdenverkehrs- und Sportzentrum für Winter- und Sommerurlaub und das umfangreichste Skizentrum der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Slowakei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412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Derzeit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stehen hier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sieben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Sessellifte und mehrere Schlepplifte zur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Verfügung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Die Gesamtlänge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der Abfahrtpisten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beträgt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ca.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6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Das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Sportzentrum liegt innerhalb des Nationalparks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der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Niederen Tatra und nimmt das Gebiet 728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km</a:t>
            </a:r>
            <a:r>
              <a:rPr lang="sk-SK" sz="1700" i="1" baseline="30000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ein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 Somit ist es der umfangreichste Nationalpark der Slowakei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7" name="Obrázok 1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As Baixo Tatras 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Música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92280" y="392318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Recreação Jasná está localizado no lado norte da montanha Chopok em Baixo Tatras sendo a cordilheira mais visitada na Eslováquia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Este 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é o centro turístico / esportivo para recreação de inverno e verão e, ao mesmo tempo, a maior área de esqui da Eslováquia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6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Sete 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instalações por cabo e numerosos teleféricos operaram nesta área. O comprimento total das pistas de esqui é de aproximadamente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1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O 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de esporte é uma parte do Parque Nacional de Baixo Tatras cobrindo 728 km</a:t>
            </a:r>
            <a:r>
              <a:rPr lang="pt-BR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pt-B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que faz com que ele seja o maior parque nacional da Eslováquia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Bassi Tatra  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Música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92280" y="398528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ricreativo di Jasná è situato sulla parte  settentrionale della montagna di Chopok in Tatras Basso, che è la catena montuosa di più visitata in Slovacchia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Questo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è il centro turistico per sport invernali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ricreazione  estiva, oltre ad essere la più grande area sciistica della  Slovacchia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6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Sette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teleferiche e numerose seggiovie operano in questa area. La lunghezza totale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piste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sciistiche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è approssimativamente di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52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centro sportivo è situato nel Parco Nazionale Tatras Basso che copre 728 km quadrati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ed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è considerato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più grande parco nazionale della Slovacchia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Alacsony Tátra 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Zene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Év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92280" y="331694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üdülőközpont a Chopok északi oldalán, Szlovákia leglátogatottabb hegységében, az Alacsony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Tátrában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található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6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Turisztikai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és sport központ (Szlovákia legnagyobb síközpontja), amely a téli illetve nyári időszakokban egyaránt közkedvelt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Hét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kötélpálya és számos sífelvonó működik ezen a területen. A sípályák teljes hossza kb.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4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sportközpont az Alacsony-Tátrai nemzeti park része amely a 728 km</a:t>
            </a:r>
            <a:r>
              <a:rPr lang="sk-SK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Szlovákia legnagyobb nemzeti parkja.</a:t>
            </a: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2400" b="1" i="1" u="sng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Τα Χαμηλά </a:t>
            </a:r>
            <a:r>
              <a:rPr lang="sk-SK" sz="2400" i="1" u="sng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Tatras</a:t>
            </a:r>
            <a:r>
              <a:rPr lang="sk-SK" sz="2400" i="1" u="sng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sk-SK" sz="2400" i="1" u="sng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el-GR" sz="2400" b="1" i="1" u="sng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Σλοβακίας</a:t>
            </a:r>
            <a:endParaRPr lang="sk-SK" sz="2400" b="1" i="1" u="sng">
              <a:ln w="9525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6048244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Μουσική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Φωτογραφίες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ιδιωτικές</a:t>
            </a:r>
            <a:endParaRPr lang="sk-SK" sz="1400" b="1" i="1" smtClean="0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Ηλεκτρονική </a:t>
            </a:r>
            <a:r>
              <a:rPr lang="el-GR" sz="1400" b="1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Διεύθυνση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Συλλογή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400" b="1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Έτος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393110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Κέντρο Αναψυχής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</a:t>
            </a:r>
            <a:r>
              <a:rPr lang="el-GR" sz="1700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βρίσκεται στη βόρεια πλευρά του βουνού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Chopok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στα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Χαμηλά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Tatras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και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είναι η πιο επισκέψιμη οροσειρά της Σλοβακίας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</a:t>
            </a:r>
            <a:r>
              <a:rPr lang="el-G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είναι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</a:t>
            </a:r>
            <a:r>
              <a:rPr lang="sk-SK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μεγαλύτερο Χιονοδρομικό Κέντρο της Σλοβακίας ενώ λειτουργεί το χειμώνα ως Τουριστικό Κέντρο Αθλητισμού και το καλοκαίρι ως Χώρος Αναψυχής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44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Λειτουργούν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επτά χιονοδρομικές εγκαταστάσεις με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πολλά</a:t>
            </a:r>
            <a:r>
              <a:rPr lang="sk-SK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ανασηκώστε τον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ουρανό</a:t>
            </a:r>
            <a:r>
              <a:rPr lang="el-GR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</a:t>
            </a:r>
            <a:r>
              <a:rPr lang="el-G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συνολικό δε μήκος των πρανών είναι περίπου </a:t>
            </a:r>
            <a:r>
              <a:rPr lang="el-GR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45</a:t>
            </a:r>
            <a:r>
              <a:rPr lang="sk-SK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χιλιόμετρα</a:t>
            </a:r>
            <a:r>
              <a:rPr lang="sk-SK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b="1" i="1">
              <a:ln w="9525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8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Το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αθλητικό κέντρο είναι μέρος του Εθνικού Πάρκου των </a:t>
            </a:r>
            <a:r>
              <a:rPr lang="el-GR" sz="1700" b="1" i="1" smtClean="0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Χαμηλών </a:t>
            </a:r>
            <a:r>
              <a:rPr lang="el-GR" sz="1700" i="1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Tatras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και καλύπτει έκταση </a:t>
            </a:r>
            <a:r>
              <a:rPr lang="el-GR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728</a:t>
            </a:r>
            <a:r>
              <a:rPr lang="sk-SK" sz="1700" i="1" smtClean="0">
                <a:ln w="9525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τετραγωνικά χιλιόμετρα</a:t>
            </a:r>
            <a:r>
              <a:rPr lang="el-G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 </a:t>
            </a:r>
            <a:r>
              <a:rPr lang="el-GR" sz="1700" b="1" i="1">
                <a:ln w="95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γεγονός που το καθιστά ως το μεγαλύτερο Εθνικό Πάρκο της Σλοβακίας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58075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 </a:t>
            </a:r>
            <a:r>
              <a:rPr lang="vi-VN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Mică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Muzica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Data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401685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40038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Staţiunea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agrement, de odihnă şi de iarnă Jasná,  este situată pe partea de nord a muntelui Chopok,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regiunea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centrală din  Tatra Mică, la 15 km spre sud de oraşul Liptovsky Mikulas şi ocupă o parte din cel mai mare parc naţional slovac - Parcul Naţional Tatra Mică (suprafaţa: 728 km</a:t>
            </a:r>
            <a:r>
              <a:rPr lang="vi-VN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)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216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Este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cea mai mare şi modernă amenajare de schi din Slovacia, cu o lungime totală a pârtiilor de schi de 5, de aproximativ 45 de km şi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cu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o durată a sezonului, între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150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şi 200 de zile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Din </a:t>
            </a:r>
            <a:r>
              <a:rPr lang="vi-VN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reţeaua totală de pârtii, 11,5 km dispune de tunuri de zăpadă şi 1,8 km au instalaţie nocturnă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Lage Tatra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Muziek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Wijnoogst :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164288" y="390116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Recreatiecentrum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is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gelegen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aan de noordelijke kant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van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Chopok berg in Lage Tatra als de meest bezochte gebergte in Slowakije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Dit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de toeristische / sportcentrum voor de winter en de zomer recreatie en tegelijkertijd het grootste skigebied van Slowakije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9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Zeven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kabelbanen en tal van skiliften opereren in dit gebied. De totale lengte van hellingen hemel is ongeveer 45 km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73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Het 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sportcentrum is een onderdeel van het Nationaal Park Lage Tatra die 728 km</a:t>
            </a:r>
            <a:r>
              <a:rPr lang="nl-NL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nl-NL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 waardoor het tot het grootste nationale park van Slowakije is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Alçak Tatra  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Müzik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Yil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3" y="392541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rekreasyon merkezi, Slovakya’da en çok ziyaret edilen Alçak Tatra sıra dağlarının kuzey kenarındaki Chopok dağında konumlanmıştır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Burası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kış ve yaz rekreasyon için turist/spor merkezi olup aynı zamanda Slovakya’nın en büyük kayak alanıdır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Bu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alanda yedi teleferik tesisi ve çok sayıda kayak asansörü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vardır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 Kayak pistinin uzunluğu yaklaşık 45 km’dir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62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Bu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 merkezi, 728 km</a:t>
            </a:r>
            <a:r>
              <a:rPr lang="it-IT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alanı kapsayan Alçak Tatra Dağları Ulusal Parkı’nın bir parçası olup, Slovakya’nın en büyük ulusal parkıdır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Låga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Tatra  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Slovakien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Musik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 :		privat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E-post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Sammanställt av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År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253303" y="377721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Sportanläggning 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befinner sig på norra sidan av fjällen Chopok i Nizke Tatry bergen, som är den mest besökta bergkedjan i Slovakien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Det 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är ett turistisk och sportcentrum för både vinter och sommar rekreation och samtidig den största skidanläggningen i Slovakien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41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 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anläggningen finns det 7 linbanor och många skidliftar. Den sammanlagda längden av skidbackar är ca 45 km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Jasná 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är delen av nationalparken Nizke Tatry som med sina 728 km</a:t>
            </a:r>
            <a:r>
              <a:rPr lang="sv-SE" sz="1700" i="1" baseline="3000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2</a:t>
            </a:r>
            <a:r>
              <a:rPr lang="sv-S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är största nationalparken i Slovakien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25268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2400" i="1" u="sng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Низкие </a:t>
            </a:r>
            <a:r>
              <a:rPr lang="az-Cyrl-AZ" sz="2400" i="1" u="sng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Татры</a:t>
            </a:r>
            <a:r>
              <a:rPr lang="sk-SK" sz="2400" i="1" u="sng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2400" i="1" u="sng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Avseniki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:		2015 </a:t>
            </a:r>
            <a:r>
              <a:rPr lang="az-Cyrl-AZ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7020272" y="407707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92333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Зона 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отдыха Ясная находится на северной стороне горы Хопок в массиве Низкие Татры, которые являются наиболее посещаемыми горами Словакии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92000"/>
            <a:ext cx="7848600" cy="64633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Это 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туристический и спортивный комплекс для зимнего и летнего отдыха и одновременно крупнейший горнолыжный центр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268000"/>
            <a:ext cx="7848600" cy="92333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К 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услугам лыжников здесь имеется </a:t>
            </a:r>
            <a:r>
              <a:rPr lang="ru-RU" sz="16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7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подвесных канатных дорог и множество подъёмников. Общая длина трасс для спуска составляет около </a:t>
            </a:r>
            <a:r>
              <a:rPr lang="ru-RU" sz="16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45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километров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096000"/>
            <a:ext cx="7848600" cy="92333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Ясная 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является частью Национального парка Низкие Татры, который площадью в </a:t>
            </a:r>
            <a:r>
              <a:rPr lang="ru-RU" sz="16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728</a:t>
            </a:r>
            <a:r>
              <a:rPr lang="ru-RU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кв. километров является наиболее крупным национальным парком в Словакии</a:t>
            </a:r>
            <a:r>
              <a:rPr lang="ru-RU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הרי הטאטרה הנמוכים \ סלובקיה</a:t>
            </a:r>
            <a:endParaRPr lang="sk-SK" sz="2800" b="1" i="1" u="sng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	Avseniki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</a:t>
            </a:r>
            <a:endParaRPr lang="sk-SK" sz="1400" i="1" smtClean="0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1344783" y="342767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6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17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מרכז </a:t>
            </a:r>
            <a:r>
              <a:rPr lang="he-IL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נופש יאסנה ממוקם בצד הצפוני של הר צ'ופוק בהרי הטאטרה הנמוכים והוא רכס ההרים המתויר ביותר בסלובקיה.</a:t>
            </a:r>
            <a:endParaRPr lang="sk-SK" sz="1700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40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זה הוא מרכז לתירות ולספורט הפעיל בחורף ובקיץ וגם אזור הסקי הגדול ביותר של סלובקיה בחורף.</a:t>
            </a:r>
            <a:endParaRPr lang="sk-SK" sz="1700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4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שבעה מתקני רכבל ומעליות סקי רבות פועלים בתחום זה. האורך הכולל של מסלולי הסקי הוא כ -45 קילומטר.</a:t>
            </a:r>
            <a:endParaRPr lang="sk-SK" sz="1700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8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מרכז הספורט הוא חלק מהפרק הלאומי של הרי הטאטרה הנמוכים ומכסה 728 ק"מ רבועים מה שהופך אותו להיות הפארק הלאומי הגדול ביותר של סלובקיה.</a:t>
            </a:r>
            <a:endParaRPr lang="sk-SK" sz="1700" i="1">
              <a:ln w="9525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27" y="5216623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093296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4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54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60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92622" y="0"/>
            <a:ext cx="27836622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9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3000">
        <p14:gallery dir="l"/>
      </p:transition>
    </mc:Choice>
    <mc:Fallback xmlns="">
      <p:transition spd="slow" advClick="0" advTm="5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10000" decel="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2.04583 0 " pathEditMode="relative" rAng="0" ptsTypes="AA">
                                      <p:cBhvr>
                                        <p:cTn id="6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61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53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0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1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2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4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29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31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9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62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3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6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0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4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17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6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7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3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8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59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6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23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5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23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36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3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6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grayscl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12756" y="0"/>
            <a:ext cx="41148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22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4000">
        <p14:prism/>
      </p:transition>
    </mc:Choice>
    <mc:Fallback xmlns="">
      <p:transition spd="slow" advClick="0" advTm="5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10000" decel="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28604E-6 L 3.4993 -4.28604E-6 " pathEditMode="relative" rAng="0" ptsTypes="AA">
                                      <p:cBhvr>
                                        <p:cTn id="6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9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 smtClean="0">
                <a:solidFill>
                  <a:srgbClr val="993300"/>
                </a:solidFill>
                <a:cs typeface="Arial" charset="0"/>
              </a:rPr>
              <a:t>NEKOMERČNÁ  PREZENTÁCIA!</a:t>
            </a:r>
          </a:p>
        </p:txBody>
      </p:sp>
      <p:sp>
        <p:nvSpPr>
          <p:cNvPr id="11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PRÉSENTATION NON-COMMERCIALE!</a:t>
            </a:r>
          </a:p>
        </p:txBody>
      </p:sp>
      <p:sp>
        <p:nvSpPr>
          <p:cNvPr id="9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NICHTKOMMERZIELLE PRÄSENTATION!</a:t>
            </a:r>
          </a:p>
        </p:txBody>
      </p:sp>
      <p:sp>
        <p:nvSpPr>
          <p:cNvPr id="15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NON-COMERCIAL  PRESENTACION!</a:t>
            </a:r>
          </a:p>
        </p:txBody>
      </p:sp>
      <p:sp>
        <p:nvSpPr>
          <p:cNvPr id="14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NON-COMMERCIAL  PRESENTATION!</a:t>
            </a:r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65284" y="440348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chemeClr val="accent6">
                <a:lumMod val="50000"/>
                <a:alpha val="40000"/>
              </a:schemeClr>
            </a:outerShdw>
          </a:effectLst>
        </p:spPr>
      </p:pic>
      <p:sp>
        <p:nvSpPr>
          <p:cNvPr id="5" name="Obdĺžnik 4"/>
          <p:cNvSpPr/>
          <p:nvPr/>
        </p:nvSpPr>
        <p:spPr>
          <a:xfrm rot="20953575">
            <a:off x="1466876" y="5081071"/>
            <a:ext cx="254428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2792257" y="3253219"/>
            <a:ext cx="151682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53558">
            <a:off x="1199139" y="2147309"/>
            <a:ext cx="92685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4511200" y="2592121"/>
            <a:ext cx="963725" cy="400110"/>
          </a:xfrm>
          <a:prstGeom prst="rect">
            <a:avLst/>
          </a:prstGeom>
          <a:noFill/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252763">
            <a:off x="1579473" y="3833593"/>
            <a:ext cx="149592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Obdĺžnik 17"/>
          <p:cNvSpPr/>
          <p:nvPr/>
        </p:nvSpPr>
        <p:spPr>
          <a:xfrm rot="20641997">
            <a:off x="2883660" y="2289464"/>
            <a:ext cx="13340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Obdĺžnik 18"/>
          <p:cNvSpPr/>
          <p:nvPr/>
        </p:nvSpPr>
        <p:spPr>
          <a:xfrm rot="20674169">
            <a:off x="1218916" y="2976676"/>
            <a:ext cx="1107997" cy="400110"/>
          </a:xfrm>
          <a:prstGeom prst="rect">
            <a:avLst/>
          </a:prstGeom>
          <a:noFill/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Obdĺžnik 20"/>
          <p:cNvSpPr/>
          <p:nvPr/>
        </p:nvSpPr>
        <p:spPr>
          <a:xfrm rot="470071">
            <a:off x="1333641" y="4567240"/>
            <a:ext cx="10102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23" name="Obdĺžnik 22"/>
          <p:cNvSpPr/>
          <p:nvPr/>
        </p:nvSpPr>
        <p:spPr>
          <a:xfrm rot="21346037">
            <a:off x="4963187" y="3307794"/>
            <a:ext cx="14173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24" name="Obdĺžnik 23"/>
          <p:cNvSpPr/>
          <p:nvPr/>
        </p:nvSpPr>
        <p:spPr>
          <a:xfrm rot="614318">
            <a:off x="5505273" y="4300200"/>
            <a:ext cx="12844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25" name="Obdĺžnik 24"/>
          <p:cNvSpPr/>
          <p:nvPr/>
        </p:nvSpPr>
        <p:spPr>
          <a:xfrm>
            <a:off x="3692905" y="5402428"/>
            <a:ext cx="177016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sp>
        <p:nvSpPr>
          <p:cNvPr id="26" name="Obdĺžnik 25"/>
          <p:cNvSpPr/>
          <p:nvPr/>
        </p:nvSpPr>
        <p:spPr>
          <a:xfrm rot="313571">
            <a:off x="5783955" y="2260613"/>
            <a:ext cx="104708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27" name="Obdĺžnik 26"/>
          <p:cNvSpPr/>
          <p:nvPr/>
        </p:nvSpPr>
        <p:spPr>
          <a:xfrm rot="20850622">
            <a:off x="3409249" y="4154273"/>
            <a:ext cx="167545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8" name="Obdĺžnik 27"/>
          <p:cNvSpPr/>
          <p:nvPr/>
        </p:nvSpPr>
        <p:spPr>
          <a:xfrm rot="359580">
            <a:off x="4481110" y="4790663"/>
            <a:ext cx="11673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9" name="Obdĺžnik 28"/>
          <p:cNvSpPr/>
          <p:nvPr/>
        </p:nvSpPr>
        <p:spPr>
          <a:xfrm rot="266801">
            <a:off x="5911298" y="5202373"/>
            <a:ext cx="79239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293" y="251830"/>
            <a:ext cx="1654515" cy="1224340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20" name="Obdĺžnik 19"/>
          <p:cNvSpPr/>
          <p:nvPr/>
        </p:nvSpPr>
        <p:spPr>
          <a:xfrm rot="20903409">
            <a:off x="7774595" y="5763442"/>
            <a:ext cx="849913" cy="5386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Steve</a:t>
            </a:r>
          </a:p>
          <a:p>
            <a:pPr algn="ctr"/>
            <a:r>
              <a:rPr lang="sk-SK" sz="1100" b="1" smtClean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(2015)</a:t>
            </a:r>
            <a:endParaRPr lang="sk-SK" sz="1100" b="1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>
            <a:off x="719999" y="6105160"/>
            <a:ext cx="658308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Thank you very much </a:t>
            </a:r>
            <a:r>
              <a:rPr lang="en-US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my</a:t>
            </a:r>
            <a:r>
              <a:rPr lang="sk-SK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dear</a:t>
            </a:r>
            <a:r>
              <a:rPr lang="en-US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friend</a:t>
            </a:r>
            <a:r>
              <a:rPr lang="sk-SK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en-US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for help with the </a:t>
            </a:r>
            <a:r>
              <a:rPr lang="en-US" b="1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translation.</a:t>
            </a:r>
            <a:endParaRPr lang="sk-SK" b="1" cap="none" spc="0">
              <a:ln w="1905"/>
              <a:solidFill>
                <a:schemeClr val="accent6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415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4000">
        <p:fad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11" grpId="0" animBg="1"/>
      <p:bldP spid="9" grpId="0" animBg="1"/>
      <p:bldP spid="15" grpId="0" animBg="1"/>
      <p:bldP spid="14" grpId="0" animBg="1"/>
      <p:bldP spid="5" grpId="0"/>
      <p:bldP spid="12" grpId="0"/>
      <p:bldP spid="13" grpId="0"/>
      <p:bldP spid="16" grpId="0"/>
      <p:bldP spid="17" grpId="0"/>
      <p:bldP spid="18" grpId="0"/>
      <p:bldP spid="19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20" grpId="0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ív Office">
  <a:themeElements>
    <a:clrScheme name="Vlastná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1674</Words>
  <Application>Microsoft Office PowerPoint</Application>
  <PresentationFormat>Prezentácia na obrazovke (4:3)</PresentationFormat>
  <Paragraphs>221</Paragraphs>
  <Slides>52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52</vt:i4>
      </vt:variant>
    </vt:vector>
  </HeadingPairs>
  <TitlesOfParts>
    <vt:vector size="64" baseType="lpstr">
      <vt:lpstr>Arial</vt:lpstr>
      <vt:lpstr>Nadianne</vt:lpstr>
      <vt:lpstr>Bertram CE</vt:lpstr>
      <vt:lpstr>Adobe Gothic Std B</vt:lpstr>
      <vt:lpstr>Arial Black</vt:lpstr>
      <vt:lpstr>Verdana</vt:lpstr>
      <vt:lpstr>Calibri</vt:lpstr>
      <vt:lpstr>Cupertino</vt:lpstr>
      <vt:lpstr>Freefrm721 Blk BT</vt:lpstr>
      <vt:lpstr>Motív Office</vt:lpstr>
      <vt:lpstr>1_Motív Office</vt:lpstr>
      <vt:lpstr>2_Motív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2015-04-11T14:21:11Z</dcterms:modified>
</cp:coreProperties>
</file>