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93" r:id="rId4"/>
    <p:sldId id="294" r:id="rId5"/>
    <p:sldId id="257" r:id="rId6"/>
    <p:sldId id="258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295" r:id="rId16"/>
    <p:sldId id="296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305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FA06"/>
    <a:srgbClr val="3ECE04"/>
    <a:srgbClr val="36CADE"/>
    <a:srgbClr val="0F9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3D305-B9E6-40DC-A4A1-F69EC4AE8601}" type="datetimeFigureOut">
              <a:rPr lang="fr-FR" smtClean="0"/>
              <a:t>23/03/2015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825AA-24CB-47EF-8DFD-85F50DBF31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23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35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055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62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129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976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259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314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71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775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369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13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10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363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406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50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697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884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455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686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158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94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51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6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15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812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3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393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825AA-24CB-47EF-8DFD-85F50DBF31C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98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50F3B-61C1-4A2C-98B9-21D1096C6E8C}" type="datetime1">
              <a:rPr lang="fr-FR" smtClean="0"/>
              <a:t>23/03/2015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12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84C1F-2E36-4CF1-942C-8FAE55C92D39}" type="datetime1">
              <a:rPr lang="fr-FR" smtClean="0"/>
              <a:t>23/03/2015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29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0FCD-9085-4C30-A547-3DF938036681}" type="datetime1">
              <a:rPr lang="fr-FR" smtClean="0"/>
              <a:t>23/03/2015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83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C373-D66E-4DBC-9E09-C6E096A7AD05}" type="datetime1">
              <a:rPr lang="fr-FR" smtClean="0"/>
              <a:t>23/03/2015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37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66D4-2694-490E-9E68-98A45C97357A}" type="datetime1">
              <a:rPr lang="fr-FR" smtClean="0"/>
              <a:t>23/03/2015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5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7455-18D7-4CCF-82B7-66285CB7D515}" type="datetime1">
              <a:rPr lang="fr-FR" smtClean="0"/>
              <a:t>23/03/2015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50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0FF7-4FA5-4B41-A04D-D3742DAC860D}" type="datetime1">
              <a:rPr lang="fr-FR" smtClean="0"/>
              <a:t>23/03/2015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09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F535-79CD-46FD-8FA9-A35AFF18CCDA}" type="datetime1">
              <a:rPr lang="fr-FR" smtClean="0"/>
              <a:t>23/03/2015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57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9FE3F-BC47-4710-A555-D243F6108DF7}" type="datetime1">
              <a:rPr lang="fr-FR" smtClean="0"/>
              <a:t>23/03/2015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9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90C8C-1BAC-4447-BB3A-F9C11879C658}" type="datetime1">
              <a:rPr lang="fr-FR" smtClean="0"/>
              <a:t>23/03/2015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61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13C7-E5A7-4800-84E0-FFD62CF1EB69}" type="datetime1">
              <a:rPr lang="fr-FR" smtClean="0"/>
              <a:t>23/03/2015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5C848-D47C-44CF-9E07-5B090DAE9C83}" type="datetime1">
              <a:rPr lang="fr-FR" smtClean="0"/>
              <a:t>23/03/2015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23D4-690F-4E4F-910D-40F90AE13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96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hyperlink" Target="http://www.sciencesetavenir.fr/nature-environnement/20140914.AFP5977/apres-avoir-pollue-ses-plages-l-algue-pourrait-devenir-l-or-vert-de-la-bretagne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74" y="3457684"/>
            <a:ext cx="2914113" cy="27198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65" y="412124"/>
            <a:ext cx="2537525" cy="14369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3" y="412124"/>
            <a:ext cx="3398134" cy="10560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1653110"/>
            <a:ext cx="1192940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000" dirty="0">
              <a:solidFill>
                <a:srgbClr val="36CAD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fr-FR" sz="4400" b="1" dirty="0" smtClean="0">
                <a:solidFill>
                  <a:srgbClr val="4CFA0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</a:t>
            </a:r>
          </a:p>
          <a:p>
            <a:pPr algn="ctr"/>
            <a:r>
              <a:rPr lang="fr-FR" sz="4400" b="1" dirty="0" smtClean="0">
                <a:solidFill>
                  <a:srgbClr val="4CFA0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&amp; </a:t>
            </a:r>
          </a:p>
          <a:p>
            <a:pPr algn="ctr"/>
            <a:r>
              <a:rPr lang="fr-FR" sz="4400" b="1" dirty="0" smtClean="0">
                <a:solidFill>
                  <a:srgbClr val="4CFA0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DEVELOPPEMENT DURABLE</a:t>
            </a:r>
            <a:endParaRPr lang="fr-FR" sz="5400" b="1" dirty="0">
              <a:solidFill>
                <a:srgbClr val="4CFA06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3336" y="6250460"/>
            <a:ext cx="4082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Duran / Plence / Delattre</a:t>
            </a:r>
            <a:endParaRPr lang="fr-FR" sz="24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221275" y="6250459"/>
            <a:ext cx="297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EGC3  2014/2015</a:t>
            </a:r>
            <a:endParaRPr lang="fr-FR" sz="24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84427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7794"/>
          <a:stretch/>
        </p:blipFill>
        <p:spPr>
          <a:xfrm>
            <a:off x="5400850" y="1120405"/>
            <a:ext cx="6662360" cy="4881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8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789" y="6273225"/>
            <a:ext cx="1128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3" y="490101"/>
            <a:ext cx="109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Pénurie d’eau douce touchera 1,8 milliards de personne dans 10ans.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27996" y="1535967"/>
            <a:ext cx="55055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Ponction excessives des activités humaines</a:t>
            </a: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2025 : 1,8 milliards de personne en manque d’eau</a:t>
            </a: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   2/3 population mondiale en stress hydrique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Pollution</a:t>
            </a:r>
          </a:p>
          <a:p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3 million de morts /an</a:t>
            </a:r>
          </a:p>
          <a:p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 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phénomène eutrophisation</a:t>
            </a: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Précipitation réduites 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Evaporation importante</a:t>
            </a:r>
          </a:p>
        </p:txBody>
      </p:sp>
    </p:spTree>
    <p:extLst>
      <p:ext uri="{BB962C8B-B14F-4D97-AF65-F5344CB8AC3E}">
        <p14:creationId xmlns:p14="http://schemas.microsoft.com/office/powerpoint/2010/main" val="3016038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9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124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3" y="490101"/>
            <a:ext cx="109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décroissance des Ressources halieutique.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27996" y="1435950"/>
            <a:ext cx="720926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Epuisement des ressources</a:t>
            </a: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3/4 des poissons exploités au maximum de leur renouvèlement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Surexploitation croissante</a:t>
            </a:r>
          </a:p>
          <a:p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capacité de la flotte mondiale = 2,5  fois la capacité océanique</a:t>
            </a: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Destruction massives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Développement de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l’aquaculture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¼ des poissons pêchés en mer nourrit les poissons d’élevage</a:t>
            </a:r>
          </a:p>
          <a:p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Réchauffement climatique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 2000, dégradation de 27% des récif coralliens mondiaux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7264263" y="1535967"/>
            <a:ext cx="0" cy="3749040"/>
          </a:xfrm>
          <a:prstGeom prst="line">
            <a:avLst/>
          </a:prstGeom>
          <a:ln>
            <a:solidFill>
              <a:srgbClr val="4CF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b="12157"/>
          <a:stretch/>
        </p:blipFill>
        <p:spPr>
          <a:xfrm>
            <a:off x="7437258" y="1360642"/>
            <a:ext cx="4505325" cy="40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10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053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3" y="490101"/>
            <a:ext cx="109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Déforestation déséquilibrée géographiquement.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7592382" y="1614068"/>
            <a:ext cx="0" cy="3749040"/>
          </a:xfrm>
          <a:prstGeom prst="line">
            <a:avLst/>
          </a:prstGeom>
          <a:ln>
            <a:solidFill>
              <a:srgbClr val="4CF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r="5051" b="13264"/>
          <a:stretch/>
        </p:blipFill>
        <p:spPr>
          <a:xfrm>
            <a:off x="7738648" y="1614068"/>
            <a:ext cx="4078792" cy="350305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9386" y="1929613"/>
            <a:ext cx="72092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Causes</a:t>
            </a:r>
            <a:endParaRPr lang="fr-FR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commerce du bois, urbanisation, conversion des terres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France, optimisation des forêt qu’à 50%</a:t>
            </a:r>
          </a:p>
          <a:p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60 million m3/an &lt; croissance biologique 116 million m3/an </a:t>
            </a: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Monde, déforestation excessives</a:t>
            </a:r>
          </a:p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responsable de 20% des émissions de gaz à effet de serre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5136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11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059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3" y="490101"/>
            <a:ext cx="109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destruction de la Biodiversité va créer la sixième crise d’extinction.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r="5197" b="10674"/>
          <a:stretch/>
        </p:blipFill>
        <p:spPr>
          <a:xfrm>
            <a:off x="9074240" y="1738187"/>
            <a:ext cx="2956228" cy="33337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 b="15703"/>
          <a:stretch/>
        </p:blipFill>
        <p:spPr>
          <a:xfrm>
            <a:off x="6448243" y="1738187"/>
            <a:ext cx="2625997" cy="270736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72503" y="1921785"/>
            <a:ext cx="611134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Première source de l’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Alimentation</a:t>
            </a: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+ de 70% des cultures dépendent de la pollinisation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Destruction des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Ecosystèmes côtiers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    de l’alimentation ;      de la vulnérabilité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Agriculture productiviste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perte de diversité, homogénéisation génétique</a:t>
            </a:r>
          </a:p>
          <a:p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source essentielle des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Médecines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80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% des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nouveau produits issus de produits naturels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6339341" y="1645818"/>
            <a:ext cx="0" cy="3749040"/>
          </a:xfrm>
          <a:prstGeom prst="line">
            <a:avLst/>
          </a:prstGeom>
          <a:ln>
            <a:solidFill>
              <a:srgbClr val="4CF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0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12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035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3" y="490101"/>
            <a:ext cx="109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Pollution est responsable de 7 millions de mort /an.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10435" y="2056686"/>
            <a:ext cx="61113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Utilisation des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produits toxique</a:t>
            </a:r>
            <a:endParaRPr lang="fr-FR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90% des déchets électronique mondiaux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Filière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électronucléaire</a:t>
            </a:r>
            <a:endParaRPr lang="fr-FR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aucune solution de stockage (radioactifs)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Résidus de produit pharmaceutique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Pollution des eaux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3 million de morts /an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</a:t>
            </a:r>
          </a:p>
          <a:p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5276415" y="1764842"/>
            <a:ext cx="0" cy="3749040"/>
          </a:xfrm>
          <a:prstGeom prst="line">
            <a:avLst/>
          </a:prstGeom>
          <a:ln>
            <a:solidFill>
              <a:srgbClr val="4CF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 b="7418"/>
          <a:stretch/>
        </p:blipFill>
        <p:spPr>
          <a:xfrm>
            <a:off x="5304919" y="1210613"/>
            <a:ext cx="6887081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6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5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Vidéo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pic>
        <p:nvPicPr>
          <p:cNvPr id="3" name="CO 2 - Humains 0 #DATAGUEULE 2_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81" y="0"/>
            <a:ext cx="12197481" cy="68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77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951"/>
            <a:ext cx="2343150" cy="26860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85" y="4675176"/>
            <a:ext cx="3388287" cy="16235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054" y="4201931"/>
            <a:ext cx="4705287" cy="264787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23" y="4127981"/>
            <a:ext cx="3682778" cy="273002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90" y="26453"/>
            <a:ext cx="3262860" cy="21734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54" y="26453"/>
            <a:ext cx="1165847" cy="12697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15" y="103910"/>
            <a:ext cx="2166525" cy="2157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182813"/>
            <a:ext cx="12192000" cy="1964184"/>
          </a:xfrm>
          <a:prstGeom prst="rect">
            <a:avLst/>
          </a:prstGeom>
          <a:gradFill>
            <a:gsLst>
              <a:gs pos="62000">
                <a:srgbClr val="3ECE04"/>
              </a:gs>
              <a:gs pos="100000">
                <a:schemeClr val="bg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ECE04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fld id="{5C9623D4-690F-4E4F-910D-40F90AE13794}" type="slidenum">
              <a:rPr lang="fr-FR" sz="1800" b="1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16</a:t>
            </a:fld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5119" y="2841739"/>
            <a:ext cx="793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II. Economie durable.</a:t>
            </a:r>
            <a:endParaRPr lang="fr-FR" sz="3600" b="1" dirty="0">
              <a:solidFill>
                <a:schemeClr val="bg1">
                  <a:lumMod val="9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90"/>
            <a:ext cx="4201879" cy="214362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18388"/>
          <a:stretch/>
        </p:blipFill>
        <p:spPr>
          <a:xfrm>
            <a:off x="6848336" y="56433"/>
            <a:ext cx="2405912" cy="21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62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14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065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Traités internationaux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97303" y="1403141"/>
            <a:ext cx="50239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Kyoto</a:t>
            </a:r>
          </a:p>
          <a:p>
            <a:pPr algn="just"/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1990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55% des émissions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 Gaz à effet de serre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Russie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1997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Etats Unis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Canada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2011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098" name="Picture 2" descr="http://www.courrierinternational.com/files/illustrations/Graphiques/994-ClimatProtocole-6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1" t="9458"/>
          <a:stretch/>
        </p:blipFill>
        <p:spPr bwMode="auto">
          <a:xfrm>
            <a:off x="6961164" y="350415"/>
            <a:ext cx="4226151" cy="556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736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61" y="2674462"/>
            <a:ext cx="4735514" cy="35144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15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89" y="6273225"/>
            <a:ext cx="1090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Traités internationaux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97991" y="1436394"/>
            <a:ext cx="50239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Paris</a:t>
            </a:r>
          </a:p>
          <a:p>
            <a:pPr algn="just"/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Décembre 2015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2°C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Accord international (2020)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Agenda des solutions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03971" y="1026374"/>
            <a:ext cx="481551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Rio</a:t>
            </a:r>
          </a:p>
          <a:p>
            <a:pPr algn="ctr"/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110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Chefs d’états</a:t>
            </a:r>
          </a:p>
          <a:p>
            <a:pPr algn="just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182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Pays</a:t>
            </a: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Agenda 21 (2500 recommandations)</a:t>
            </a:r>
          </a:p>
          <a:p>
            <a:pPr algn="just"/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97650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16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89" y="6273225"/>
            <a:ext cx="1095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97303" y="1435950"/>
            <a:ext cx="68322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Capitalisme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Extraction et exploitation des énergies fossiles 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Crises économiques, alimentaire ,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écologique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  <a:sym typeface="Wingdings" panose="05000000000000000000" pitchFamily="2" charset="2"/>
              </a:rPr>
              <a:t>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</a:p>
          <a:p>
            <a:pPr marL="342900" indent="-342900" algn="just">
              <a:buFontTx/>
              <a:buChar char="-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Prise en compte de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l’impact des actions de l’homme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sur la nature</a:t>
            </a:r>
          </a:p>
          <a:p>
            <a:pPr algn="just"/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Long terme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535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67" y="61768"/>
            <a:ext cx="4116946" cy="41169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219718"/>
            <a:ext cx="4338147" cy="28848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-2" y="2120241"/>
            <a:ext cx="12192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4CFA0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 </a:t>
            </a:r>
            <a:r>
              <a:rPr lang="fr-FR" sz="3600" b="1" dirty="0" smtClean="0">
                <a:solidFill>
                  <a:srgbClr val="4CFA0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Développement Durable </a:t>
            </a:r>
          </a:p>
          <a:p>
            <a:pPr algn="ctr"/>
            <a:r>
              <a:rPr lang="fr-FR" sz="3600" dirty="0" smtClean="0">
                <a:solidFill>
                  <a:srgbClr val="4CFA0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est-il </a:t>
            </a:r>
            <a:r>
              <a:rPr lang="fr-FR" sz="3600" b="1" dirty="0" smtClean="0">
                <a:solidFill>
                  <a:srgbClr val="4CFA0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économiquement</a:t>
            </a:r>
            <a:r>
              <a:rPr lang="fr-FR" sz="3600" dirty="0" smtClean="0">
                <a:solidFill>
                  <a:srgbClr val="4CFA0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possible?</a:t>
            </a:r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4060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lternatives-economiques.fr/__TRAVAIL/graphique_legends/img.php?id=693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80916"/>
            <a:ext cx="3305175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17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89" y="6230361"/>
            <a:ext cx="1081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Focus sur la France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14916" y="1287244"/>
            <a:ext cx="34712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Crise écologique, affaire du XXIème siècle</a:t>
            </a:r>
          </a:p>
          <a:p>
            <a:pPr algn="just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Usage abusif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des énergies fossiles</a:t>
            </a:r>
          </a:p>
          <a:p>
            <a:pPr algn="just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Situation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ambiguë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de la France</a:t>
            </a:r>
          </a:p>
          <a:p>
            <a:pPr algn="just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Ampleur de son programme nucléaire</a:t>
            </a:r>
          </a:p>
          <a:p>
            <a:pPr algn="just"/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Moins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de pollution</a:t>
            </a:r>
          </a:p>
          <a:p>
            <a:pPr algn="just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Moins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d’efforts</a:t>
            </a:r>
          </a:p>
          <a:p>
            <a:pPr algn="just"/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58212" y="1287244"/>
            <a:ext cx="32592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Retard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dans le développement des énergies renouvelable</a:t>
            </a:r>
          </a:p>
          <a:p>
            <a:pPr algn="just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Projet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de loi sur la transition énergétique</a:t>
            </a:r>
          </a:p>
          <a:p>
            <a:pPr algn="just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Réduire la part du nucléaire à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50% d’ici 2025</a:t>
            </a:r>
          </a:p>
          <a:p>
            <a:pPr algn="just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Diviser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par deux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quantité d'énergie consommée d'ici à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2050</a:t>
            </a:r>
          </a:p>
          <a:p>
            <a:pPr algn="just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Développement limité des énergies renouvelable (2030)</a:t>
            </a:r>
          </a:p>
        </p:txBody>
      </p:sp>
      <p:pic>
        <p:nvPicPr>
          <p:cNvPr id="3076" name="Picture 4" descr="http://archive.francesoir.fr/sites/default/files/imagesweb/info-poidsnucleai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42" y="-186631"/>
            <a:ext cx="8109558" cy="62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lternatives-economiques.fr/__TRAVAIL/graphique_legends/img.php?id=688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25"/>
          <a:stretch/>
        </p:blipFill>
        <p:spPr bwMode="auto">
          <a:xfrm>
            <a:off x="8585199" y="-514349"/>
            <a:ext cx="3232240" cy="655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63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00377 1.036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5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lternatives-economiques.fr/__TRAVAIL/graphique_legends/img.php?id=69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82" y="80776"/>
            <a:ext cx="4448176" cy="646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18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108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Comparatif européen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04237" y="1120405"/>
            <a:ext cx="46176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Équivalent 3,8 tonnes de pétrole / hab.</a:t>
            </a:r>
          </a:p>
          <a:p>
            <a:pPr algn="just"/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-0,4% </a:t>
            </a:r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PIB +39%</a:t>
            </a:r>
          </a:p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Emission de Co2 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-5%</a:t>
            </a:r>
          </a:p>
          <a:p>
            <a:pPr algn="just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Allemagne : 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-14% 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PIB +39%</a:t>
            </a:r>
          </a:p>
          <a:p>
            <a:pPr algn="just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Emission de Co2 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-21%</a:t>
            </a:r>
          </a:p>
          <a:p>
            <a:pPr algn="just"/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Poids de l’industries 2x plus lourd</a:t>
            </a:r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04237" y="3769738"/>
            <a:ext cx="50605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Royaume-Uni :</a:t>
            </a:r>
          </a:p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Équivalent 3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tonnes de pétrole / 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hab.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-17,5% 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PIB 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+64%</a:t>
            </a:r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Etats Unis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: </a:t>
            </a:r>
          </a:p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Demande énergétique / hab.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10% 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just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Croissance encore plus forte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1148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19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89" y="6273225"/>
            <a:ext cx="1095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97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Fiscalité / Investissement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pic>
        <p:nvPicPr>
          <p:cNvPr id="11" name="Image 10" descr="https://lh3.googleusercontent.com/6pYdQ5uAbECZf79rj4DSaMrQ-m1lmuYivjHH5tIRbzJC_AkRNqxOtj9umSql_QOLksgwuwskgq6sxvdr2O0stGyU9VvRVdESc7dUR5h6DNKOkZVM19JkX9qPb-bTb2zqpX6LUg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02" y="951765"/>
            <a:ext cx="4071938" cy="504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6" descr="http://www.alternatives-economiques.fr/pics_bdd/article_options_visuel/A339011B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65" y="1717448"/>
            <a:ext cx="37719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96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108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Projet horizon 2020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pic>
        <p:nvPicPr>
          <p:cNvPr id="1028" name="Picture 4" descr="http://www.alternatives-economiques.fr/__TRAVAIL/graphique_legends/img.php?id=644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91" y="902868"/>
            <a:ext cx="7410922" cy="517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252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fld id="{5C9623D4-690F-4E4F-910D-40F90AE13794}" type="slidenum">
              <a:rPr lang="fr-FR" sz="1800" b="1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24</a:t>
            </a:fld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82813"/>
            <a:ext cx="12192000" cy="1964184"/>
          </a:xfrm>
          <a:prstGeom prst="rect">
            <a:avLst/>
          </a:prstGeom>
          <a:gradFill>
            <a:gsLst>
              <a:gs pos="62000">
                <a:srgbClr val="3ECE04"/>
              </a:gs>
              <a:gs pos="100000">
                <a:schemeClr val="bg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ECE04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5119" y="2841739"/>
            <a:ext cx="8763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III. La nécessité de repenser l’économie</a:t>
            </a:r>
            <a:endParaRPr lang="fr-FR" sz="3600" b="1" dirty="0">
              <a:solidFill>
                <a:schemeClr val="bg1">
                  <a:lumMod val="9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030" name="Picture 6" descr="http://www.actu-environnement.com/images/illustrations/news/19809_u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45" y="4146996"/>
            <a:ext cx="9129014" cy="27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as.norddefrance.cci.fr/3emeri/wp-content/uploads/sites/7/2013/04/tetier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4275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790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21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89" y="6273225"/>
            <a:ext cx="1036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nécessité de repenser l’économie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54918" y="34212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Des changements nécessaires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3459" y="-67152"/>
            <a:ext cx="3814327" cy="48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Bef>
                <a:spcPts val="200"/>
              </a:spcBef>
              <a:spcAft>
                <a:spcPts val="0"/>
              </a:spcAft>
            </a:pPr>
            <a:r>
              <a:rPr lang="fr-FR" sz="2400" b="1" dirty="0">
                <a:ea typeface="Times New Roman" panose="02020603050405020304" pitchFamily="18" charset="0"/>
              </a:rPr>
              <a:t>Améliorer la communication</a:t>
            </a:r>
          </a:p>
        </p:txBody>
      </p:sp>
      <p:pic>
        <p:nvPicPr>
          <p:cNvPr id="9218" name="Picture 2" descr="http://www.eolecom.com/Image/environnement747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126"/>
            <a:ext cx="12192000" cy="507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viande.info/fichiers/visuels/schemas/eau-fonction-aliment/eau-fonction-aliments-2048x153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38" y="841103"/>
            <a:ext cx="6963362" cy="526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Climate Change Denial by Haydn Washington and John Cook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707679"/>
            <a:ext cx="3711702" cy="437560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ZoneTexte 3"/>
          <p:cNvSpPr txBox="1"/>
          <p:nvPr/>
        </p:nvSpPr>
        <p:spPr>
          <a:xfrm>
            <a:off x="7273459" y="451728"/>
            <a:ext cx="5127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Adapter notre consommation</a:t>
            </a:r>
          </a:p>
          <a:p>
            <a:endParaRPr lang="fr-FR" sz="2400" b="1" dirty="0"/>
          </a:p>
        </p:txBody>
      </p:sp>
      <p:pic>
        <p:nvPicPr>
          <p:cNvPr id="9224" name="Picture 8" descr="http://www.ilri.org/InfoServ/Webpub/fulldocs/Fr2020/image/Fig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754"/>
            <a:ext cx="5228638" cy="522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301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22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067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nécessité de repenser l’économie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Les freins majeurs 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43511" y="1625799"/>
            <a:ext cx="522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 smtClean="0"/>
              <a:t>Terre rare: Pénurie prévu d’ici 15 ans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237" y="2571859"/>
            <a:ext cx="8964884" cy="87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365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Les inégalités renforcées: </a:t>
            </a:r>
          </a:p>
          <a:p>
            <a:pPr>
              <a:lnSpc>
                <a:spcPts val="1365"/>
              </a:lnSpc>
              <a:spcBef>
                <a:spcPts val="50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« </a:t>
            </a:r>
            <a:r>
              <a:rPr lang="fr-FR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les conséquences les plus cruelles </a:t>
            </a:r>
            <a:r>
              <a:rPr lang="fr-FR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du changement climatique sont la faim et la </a:t>
            </a:r>
            <a:r>
              <a:rPr lang="fr-FR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pauvreté</a:t>
            </a:r>
            <a:r>
              <a:rPr lang="fr-FR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Les </a:t>
            </a:r>
            <a:r>
              <a:rPr lang="fr-FR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coûts </a:t>
            </a:r>
            <a:r>
              <a:rPr lang="fr-FR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et </a:t>
            </a:r>
            <a:r>
              <a:rPr lang="fr-FR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sociaux de </a:t>
            </a:r>
            <a:r>
              <a:rPr lang="fr-FR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l'inaction</a:t>
            </a:r>
            <a:r>
              <a:rPr lang="fr-FR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fr-FR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politique</a:t>
            </a:r>
            <a:r>
              <a:rPr lang="fr-FR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 sur le changement climatique sont </a:t>
            </a:r>
            <a:r>
              <a:rPr lang="fr-FR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renversants</a:t>
            </a:r>
            <a:r>
              <a:rPr lang="fr-FR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 » Jeremy Hobbs directeur d’Oxfam International</a:t>
            </a:r>
            <a:endParaRPr lang="fr-FR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4565" y="3803230"/>
            <a:ext cx="2441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Hypothèse délétères</a:t>
            </a:r>
            <a:endParaRPr lang="fr-FR" b="1" dirty="0"/>
          </a:p>
        </p:txBody>
      </p:sp>
      <p:pic>
        <p:nvPicPr>
          <p:cNvPr id="1029" name="Picture 5" descr="http://jeffreyhill.typepad.com/.a/6a00d8341d417153ef0120a58cedf7970b-800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95" y="-40162"/>
            <a:ext cx="5148399" cy="61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medias.lepost.fr/ill/2011/11/09/h-20-2634223-13208772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3" y="928975"/>
            <a:ext cx="5781822" cy="498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3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23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112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nécessité de repenser l’économie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17865" y="391386"/>
            <a:ext cx="9837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La troisième révolution industrielle</a:t>
            </a:r>
            <a:endParaRPr lang="fr-FR" sz="2400" b="1" dirty="0"/>
          </a:p>
          <a:p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95418" y="1177307"/>
            <a:ext cx="522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29500" y="966748"/>
            <a:ext cx="522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Notion de Jérémy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Rifkin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6146" name="Picture 2" descr="http://attitudesgagnantes.com/wp-content/images/articles/pili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84" y="1445538"/>
            <a:ext cx="4317156" cy="3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759228" y="4250028"/>
            <a:ext cx="379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1              2             3              4             5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340283" y="1896147"/>
            <a:ext cx="7159999" cy="346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90500" lvl="0" indent="-342900">
              <a:lnSpc>
                <a:spcPct val="106000"/>
              </a:lnSpc>
              <a:spcBef>
                <a:spcPts val="500"/>
              </a:spcBef>
              <a:spcAft>
                <a:spcPts val="150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fr-FR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Passer aux énergies renouvelables </a:t>
            </a:r>
            <a:endParaRPr lang="fr-FR" b="1" dirty="0" smtClean="0">
              <a:solidFill>
                <a:srgbClr val="22222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0500" lvl="0" indent="-342900">
              <a:lnSpc>
                <a:spcPct val="106000"/>
              </a:lnSpc>
              <a:spcBef>
                <a:spcPts val="500"/>
              </a:spcBef>
              <a:spcAft>
                <a:spcPts val="150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fr-FR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transformer </a:t>
            </a:r>
            <a:r>
              <a:rPr lang="fr-FR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les bâtiments en </a:t>
            </a:r>
            <a:r>
              <a:rPr lang="fr-FR" b="1" dirty="0" err="1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micro-centrales</a:t>
            </a:r>
            <a:r>
              <a:rPr lang="fr-FR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énergétiques </a:t>
            </a:r>
            <a:endParaRPr lang="fr-FR" sz="28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0500" lvl="0" indent="-342900">
              <a:lnSpc>
                <a:spcPct val="106000"/>
              </a:lnSpc>
              <a:spcBef>
                <a:spcPts val="500"/>
              </a:spcBef>
              <a:spcAft>
                <a:spcPts val="150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fr-FR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développer </a:t>
            </a:r>
            <a:r>
              <a:rPr lang="fr-FR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les techniques de stockage pour gérer l’intermittence des énergies renouvelables </a:t>
            </a:r>
            <a:endParaRPr lang="fr-FR" sz="28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0500" lvl="0" indent="-342900">
              <a:lnSpc>
                <a:spcPct val="106000"/>
              </a:lnSpc>
              <a:spcBef>
                <a:spcPts val="500"/>
              </a:spcBef>
              <a:spcAft>
                <a:spcPts val="150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fr-FR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utiliser </a:t>
            </a:r>
            <a:r>
              <a:rPr lang="fr-FR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l’internet pour gérer et équilibrer demande, production et surplus </a:t>
            </a:r>
            <a:r>
              <a:rPr lang="fr-FR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fr-FR" sz="28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0500" lvl="0" indent="-342900">
              <a:lnSpc>
                <a:spcPct val="106000"/>
              </a:lnSpc>
              <a:spcBef>
                <a:spcPts val="500"/>
              </a:spcBef>
              <a:spcAft>
                <a:spcPts val="150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fr-FR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refondre </a:t>
            </a:r>
            <a:r>
              <a:rPr lang="fr-FR" b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les transports par une flotte de micro-véhicules électriques rechargeables.</a:t>
            </a:r>
            <a:endParaRPr lang="fr-FR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070" y="110731"/>
            <a:ext cx="1413581" cy="139230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003168" y="3283784"/>
            <a:ext cx="522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cs typeface="Gisha" panose="020B0502040204020203" pitchFamily="34" charset="-79"/>
              </a:rPr>
              <a:t>Prosomateur</a:t>
            </a:r>
            <a:endParaRPr lang="fr-FR" b="1" dirty="0">
              <a:cs typeface="Gisha" panose="020B0502040204020203" pitchFamily="34" charset="-79"/>
            </a:endParaRPr>
          </a:p>
        </p:txBody>
      </p:sp>
      <p:pic>
        <p:nvPicPr>
          <p:cNvPr id="19" name="Picture 4" descr="http://ecx.images-amazon.com/images/I/51EVXZrwj5L._AA324_PIkin4,BottomRight,-55,22_AA300_SH20_OU08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963" y="1902655"/>
            <a:ext cx="3872247" cy="38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colblog.blog.lemonde.fr/files/2011/04/rifkin.13032825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8" y="1977885"/>
            <a:ext cx="3734873" cy="37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86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4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24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89" y="6273225"/>
            <a:ext cx="1040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nécessité de repenser l’économie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17865" y="391386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Notion de Smart </a:t>
            </a:r>
            <a:r>
              <a:rPr lang="fr-FR" sz="2400" b="1" dirty="0" err="1" smtClean="0"/>
              <a:t>Grid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40284" y="1403469"/>
            <a:ext cx="522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3" name="Image 12" descr="http://4.bp.blogspot.com/-UwciYciFmi4/TatpTfrAZnI/AAAAAAAAACU/mGrf8uI78VI/s1600/Pictur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3051"/>
            <a:ext cx="7564621" cy="525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 descr="http://www.legrand.com/files/fck/Image/12884/ILLUSTR-SMART-GRI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20" y="2402729"/>
            <a:ext cx="4627379" cy="2125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190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25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8789" y="6273225"/>
            <a:ext cx="112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nécessité de repenser l’économie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789" y="1897409"/>
            <a:ext cx="4632035" cy="294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Modification</a:t>
            </a:r>
            <a:r>
              <a:rPr lang="fr-FR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du PIB</a:t>
            </a:r>
          </a:p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b="1" kern="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Réduction de croissance passe par une réduction du temps de travail</a:t>
            </a:r>
            <a:r>
              <a:rPr lang="fr-FR" b="1" kern="0" dirty="0" smtClean="0">
                <a:ea typeface="Times New Roman" panose="02020603050405020304" pitchFamily="18" charset="0"/>
              </a:rPr>
              <a:t/>
            </a:r>
            <a:br>
              <a:rPr lang="fr-FR" b="1" kern="0" dirty="0" smtClean="0">
                <a:ea typeface="Times New Roman" panose="02020603050405020304" pitchFamily="18" charset="0"/>
              </a:rPr>
            </a:br>
            <a:r>
              <a:rPr lang="fr-FR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(Dominique </a:t>
            </a:r>
            <a:r>
              <a:rPr lang="fr-FR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Méda</a:t>
            </a:r>
            <a:r>
              <a:rPr lang="fr-FR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La mystique de la croissance)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7928" y="447898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Modification sociale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0" name="Image 9" descr="http://ragemag.fr/wp-content/uploads/2013/06/gip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64" y="18552"/>
            <a:ext cx="7903335" cy="608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77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Introduction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329901" y="1003774"/>
            <a:ext cx="852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b="1" i="1" dirty="0" smtClean="0"/>
              <a:t>Celui </a:t>
            </a:r>
            <a:r>
              <a:rPr lang="fr-FR" b="1" i="1" dirty="0"/>
              <a:t>qui croit à une croissance exponentielle infinie dans un monde fini est soit un fou, soit un </a:t>
            </a:r>
            <a:r>
              <a:rPr lang="fr-FR" b="1" i="1" dirty="0" smtClean="0"/>
              <a:t>économiste » Kenneth </a:t>
            </a:r>
            <a:r>
              <a:rPr lang="fr-FR" b="1" i="1" dirty="0" err="1" smtClean="0"/>
              <a:t>Boulding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2" name="Picture 2" descr="http://www.transjurassienne.com/bibliotheque/developpement_durable/environnemental/developpement-durab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22" y="2372073"/>
            <a:ext cx="5409128" cy="33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avie.fr/images/2013/11/13/46442_palmares-ecolog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555"/>
            <a:ext cx="6735651" cy="418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456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26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038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nécessité de repenser l’économie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Perspective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616194" y="756912"/>
            <a:ext cx="319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 smtClean="0"/>
              <a:t>Compte citoyen </a:t>
            </a:r>
            <a:r>
              <a:rPr lang="fr-FR" b="1" dirty="0" err="1" smtClean="0"/>
              <a:t>Equi-pass</a:t>
            </a:r>
            <a:r>
              <a:rPr lang="fr-FR" dirty="0" smtClean="0"/>
              <a:t>.</a:t>
            </a:r>
            <a:endParaRPr lang="fr-FR" dirty="0"/>
          </a:p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104" name="Picture 8" descr="http://cdncache1-a.akamaihd.net/items/it/img/arrow-10x10.png">
            <a:hlinkClick r:id="rId4" tooltip="Click to Continue &gt; by I - Cinem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2338" y="-106363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40339" y="3225994"/>
            <a:ext cx="8971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Les algues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791781" y="5041268"/>
            <a:ext cx="315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Vers une gestion mondiale</a:t>
            </a:r>
            <a:endParaRPr lang="fr-FR" b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70" y="2991153"/>
            <a:ext cx="3596640" cy="3032244"/>
          </a:xfrm>
          <a:prstGeom prst="rect">
            <a:avLst/>
          </a:prstGeom>
        </p:spPr>
      </p:pic>
      <p:pic>
        <p:nvPicPr>
          <p:cNvPr id="20" name="Image 19" descr="http://i0.wp.com/4emesinge.com/wp-content/uploads/2014/12/M.E.E.D.jpg?fit=278%2C17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181" y="-124727"/>
            <a:ext cx="3845819" cy="262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6" name="Picture 10" descr="http://s2.lemde.fr/image/2012/07/20/534x267/1736278_3_8626_salade-d-algues-wakame_8149c041df8e3d8b765e2796b3c53ba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36" y="1913206"/>
            <a:ext cx="5261346" cy="282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12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27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109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nécessité de repenser l’économie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964520" y="213388"/>
            <a:ext cx="9837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Vers une globalisation croissante</a:t>
            </a:r>
          </a:p>
          <a:p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799335" y="1192425"/>
            <a:ext cx="4549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Ecotaxes: PAC 5à 10% sur le transport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dirty="0" smtClean="0">
                <a:cs typeface="Gisha" panose="020B0502040204020203" pitchFamily="34" charset="-79"/>
              </a:rPr>
              <a:t>Définition des services écosystémiques</a:t>
            </a:r>
            <a:endParaRPr lang="fr-FR" b="1" dirty="0">
              <a:cs typeface="Gisha" panose="020B0502040204020203" pitchFamily="34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1668" y="5072516"/>
            <a:ext cx="4971542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fr-FR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Besoin d’améliorer les rendements de l’agriculture</a:t>
            </a:r>
            <a:endParaRPr lang="fr-FR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46685" y="3034635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FEM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1667" y="2788822"/>
            <a:ext cx="4861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176 pays</a:t>
            </a:r>
          </a:p>
          <a:p>
            <a:r>
              <a:rPr lang="fr-FR" b="1" dirty="0"/>
              <a:t>plus important bailleur de fonds mondial pour les projets visant à améliorer </a:t>
            </a:r>
            <a:r>
              <a:rPr lang="fr-FR" b="1" dirty="0" smtClean="0"/>
              <a:t>l’environnement </a:t>
            </a:r>
            <a:endParaRPr lang="fr-FR" b="1" dirty="0"/>
          </a:p>
          <a:p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5246086" y="5122146"/>
            <a:ext cx="178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AIE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6086" y="1280954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OME</a:t>
            </a:r>
          </a:p>
        </p:txBody>
      </p:sp>
      <p:pic>
        <p:nvPicPr>
          <p:cNvPr id="17" name="Picture 4" descr="http://www.pleinchamp.com/var/ca_pleinchamp/storage/images/plein_champ/home/grandes-cultures/actualites/la-formation-pour-explorer-l-agriculture-ecologiquement-intensive/33406153-1-fre-FR/la-formation-pour-explorer-l-agriculture-ecologiquement-intensi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66" y="4221969"/>
            <a:ext cx="11906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www.ffem.fr/webdav/site/ffem/shared/ELEMENTS_COMMUNS/U_ADMINISTRATEUR/PARTENAIRES/g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39" y="2581672"/>
            <a:ext cx="1564080" cy="147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apetitechartreuse.files.wordpress.com/2012/08/292px-logo_texte_organisation_mondiale_de_lenvironneme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46" y="1101655"/>
            <a:ext cx="27813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3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" y="4106816"/>
            <a:ext cx="2807489" cy="1976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28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8790" y="6298730"/>
            <a:ext cx="1134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 développement durable est-il économiquement possible?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07583" y="490101"/>
            <a:ext cx="109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Conclusion la seule solution est mondiale…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8" r="17208" b="8264"/>
          <a:stretch/>
        </p:blipFill>
        <p:spPr>
          <a:xfrm>
            <a:off x="5072128" y="1120405"/>
            <a:ext cx="6400801" cy="448425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1657" y="1695851"/>
            <a:ext cx="4685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Mobilisation trop faible</a:t>
            </a:r>
          </a:p>
          <a:p>
            <a:pPr algn="ctr"/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Consensus politique &amp; scientifique</a:t>
            </a:r>
          </a:p>
          <a:p>
            <a:pPr algn="ctr"/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APD (Aide Publique au Développement) insuffisante          </a:t>
            </a:r>
            <a:endParaRPr lang="fr-FR" sz="24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52119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3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Introduction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48331" y="3986998"/>
            <a:ext cx="852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Harrod</a:t>
            </a:r>
            <a:r>
              <a:rPr lang="en-US" b="1" dirty="0" smtClean="0"/>
              <a:t>–</a:t>
            </a:r>
            <a:r>
              <a:rPr lang="en-US" b="1" dirty="0" err="1" smtClean="0"/>
              <a:t>Domar</a:t>
            </a:r>
            <a:r>
              <a:rPr lang="en-US" b="1" dirty="0" smtClean="0"/>
              <a:t> model: Un </a:t>
            </a:r>
            <a:r>
              <a:rPr lang="en-US" b="1" dirty="0" err="1" smtClean="0"/>
              <a:t>modèle</a:t>
            </a:r>
            <a:r>
              <a:rPr lang="en-US" b="1" dirty="0" smtClean="0"/>
              <a:t> </a:t>
            </a:r>
            <a:r>
              <a:rPr lang="en-US" b="1" dirty="0" err="1" smtClean="0"/>
              <a:t>expansioniste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35453" y="5045792"/>
            <a:ext cx="479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Un bien public: Non rivalité et non exclusion</a:t>
            </a:r>
            <a:endParaRPr lang="fr-FR" b="1" dirty="0"/>
          </a:p>
        </p:txBody>
      </p:sp>
      <p:pic>
        <p:nvPicPr>
          <p:cNvPr id="14" name="Picture 2" descr=" taux \ de \ croissance = \frac{PIB^{annee \ N} - PIB^{annee \ N-1}}{PIB^{annee \ N-1}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3" y="1329767"/>
            <a:ext cx="6736975" cy="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5453" y="2618569"/>
            <a:ext cx="7675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Un </a:t>
            </a:r>
            <a:r>
              <a:rPr lang="fr-FR" b="1" dirty="0"/>
              <a:t>état est dit « durable » si « les composantes de l'écosystème et leurs fonctions sont préservées pour les générations présentes et futures </a:t>
            </a:r>
            <a:r>
              <a:rPr lang="fr-FR" b="1" dirty="0" smtClean="0"/>
              <a:t>» AFNOR 2012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35453" y="1532237"/>
            <a:ext cx="33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 descr="http://www.contrepoints.org/wp-content/uploads/2012/05/imgscan-contrepoints-198-croissance-Hollande-476x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475" y="250028"/>
            <a:ext cx="2631207" cy="56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64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-11062"/>
            <a:ext cx="1128940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</a:p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1) Changement climatique             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2) Productivisme agricole               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3) Pénurie d’eau                             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4) Ressources halieutiques              </a:t>
            </a:r>
          </a:p>
          <a:p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Economie durable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1) Traités internationaux            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2)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Economie durable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3)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Focus sur la France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4)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Comparatif européen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5) Projets Futurs</a:t>
            </a:r>
            <a:b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fr-F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La </a:t>
            </a: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nécessité de repenser </a:t>
            </a:r>
            <a:r>
              <a:rPr lang="fr-F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l’économie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1) Des changements nécessaires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2) Les freins majeurs 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3)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Des outils mondiaux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4)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troisième révolution industrielle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	5)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Perspective</a:t>
            </a:r>
          </a:p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8936"/>
          <a:stretch/>
        </p:blipFill>
        <p:spPr>
          <a:xfrm>
            <a:off x="7142661" y="1262731"/>
            <a:ext cx="5038310" cy="33226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37894" y="538164"/>
            <a:ext cx="2576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5)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Déforestation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6)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Biodiversité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7)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Pollution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8)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Santé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0" y="48767"/>
            <a:ext cx="489397" cy="489397"/>
            <a:chOff x="1075387" y="787758"/>
            <a:chExt cx="489397" cy="489397"/>
          </a:xfrm>
          <a:solidFill>
            <a:srgbClr val="4CFA06"/>
          </a:solidFill>
        </p:grpSpPr>
        <p:sp>
          <p:nvSpPr>
            <p:cNvPr id="13" name="Ellipse 12"/>
            <p:cNvSpPr/>
            <p:nvPr/>
          </p:nvSpPr>
          <p:spPr>
            <a:xfrm>
              <a:off x="1075387" y="787758"/>
              <a:ext cx="489397" cy="489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075387" y="830687"/>
              <a:ext cx="489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0" y="4337724"/>
            <a:ext cx="489397" cy="489397"/>
            <a:chOff x="1075387" y="787758"/>
            <a:chExt cx="489397" cy="489397"/>
          </a:xfrm>
          <a:solidFill>
            <a:srgbClr val="4CFA06"/>
          </a:solidFill>
        </p:grpSpPr>
        <p:sp>
          <p:nvSpPr>
            <p:cNvPr id="16" name="Ellipse 15"/>
            <p:cNvSpPr/>
            <p:nvPr/>
          </p:nvSpPr>
          <p:spPr>
            <a:xfrm>
              <a:off x="1075387" y="787758"/>
              <a:ext cx="489397" cy="489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075387" y="830687"/>
              <a:ext cx="489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III</a:t>
              </a:r>
              <a:endParaRPr lang="fr-FR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0" y="2125526"/>
            <a:ext cx="489397" cy="489397"/>
            <a:chOff x="1075387" y="787758"/>
            <a:chExt cx="489397" cy="489397"/>
          </a:xfrm>
          <a:solidFill>
            <a:srgbClr val="4CFA06"/>
          </a:solidFill>
        </p:grpSpPr>
        <p:sp>
          <p:nvSpPr>
            <p:cNvPr id="19" name="Ellipse 18"/>
            <p:cNvSpPr/>
            <p:nvPr/>
          </p:nvSpPr>
          <p:spPr>
            <a:xfrm>
              <a:off x="1075387" y="787758"/>
              <a:ext cx="489397" cy="489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075387" y="830687"/>
              <a:ext cx="489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II</a:t>
              </a:r>
              <a:endParaRPr lang="fr-FR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5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1"/>
          <a:stretch/>
        </p:blipFill>
        <p:spPr>
          <a:xfrm>
            <a:off x="6235908" y="-13300"/>
            <a:ext cx="2906112" cy="22244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113" y="1"/>
            <a:ext cx="3329795" cy="21902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06112" cy="21828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67" y="4133638"/>
            <a:ext cx="4137284" cy="27243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36" y="0"/>
            <a:ext cx="3407764" cy="219682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5521"/>
            <a:ext cx="5081666" cy="272247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fld id="{5C9623D4-690F-4E4F-910D-40F90AE13794}" type="slidenum">
              <a:rPr lang="fr-FR" sz="1800" b="1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</a:t>
            </a:fld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82813"/>
            <a:ext cx="12192000" cy="1964184"/>
          </a:xfrm>
          <a:prstGeom prst="rect">
            <a:avLst/>
          </a:prstGeom>
          <a:gradFill>
            <a:gsLst>
              <a:gs pos="62000">
                <a:srgbClr val="3ECE04"/>
              </a:gs>
              <a:gs pos="100000">
                <a:schemeClr val="bg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ECE04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5119" y="2841739"/>
            <a:ext cx="793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I. Etat des lieux de l’environnement.</a:t>
            </a:r>
            <a:endParaRPr lang="fr-FR" sz="3600" b="1" dirty="0">
              <a:solidFill>
                <a:schemeClr val="bg1">
                  <a:lumMod val="9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4"/>
          <a:stretch/>
        </p:blipFill>
        <p:spPr>
          <a:xfrm>
            <a:off x="8487778" y="4146996"/>
            <a:ext cx="3699225" cy="27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4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5</a:t>
            </a:r>
            <a:endParaRPr lang="fr-FR" sz="1800" b="1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789" y="6273225"/>
            <a:ext cx="1193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 Changement </a:t>
            </a:r>
            <a:r>
              <a:rPr lang="fr-F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climatique coûte 1,6% du PIB 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mondial. 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04237" y="1987240"/>
            <a:ext cx="66427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Tempêtes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,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cyclones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ont doublés en 35 ans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Trou de la couche d’ozone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reconstruction en 2060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Sècheresse, canicules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vont doublés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Emission de CO2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+70% depuis 1970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Changement d’affectation des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7686893" y="1549507"/>
            <a:ext cx="0" cy="3749040"/>
          </a:xfrm>
          <a:prstGeom prst="line">
            <a:avLst/>
          </a:prstGeom>
          <a:ln>
            <a:solidFill>
              <a:srgbClr val="4CF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r="5278" b="13407"/>
          <a:stretch/>
        </p:blipFill>
        <p:spPr>
          <a:xfrm>
            <a:off x="8159585" y="1235758"/>
            <a:ext cx="3019357" cy="43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94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 smtClean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789" y="6273225"/>
            <a:ext cx="112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4" y="490101"/>
            <a:ext cx="983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 Changement climatique coûte 1200 milliard de dollars /an.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29517" y="1435950"/>
            <a:ext cx="69030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Niveau de la mer 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augmente de 1,8 mm/an</a:t>
            </a:r>
          </a:p>
          <a:p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Température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augmente de 0,7 °C/an 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Ecosystèmes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dépassement du seuil de transformation du CO2 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Exode de population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réduction d’1/3 des recette agricoles au Pakistan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r="1029" b="25707"/>
          <a:stretch/>
        </p:blipFill>
        <p:spPr>
          <a:xfrm>
            <a:off x="7895824" y="1383844"/>
            <a:ext cx="3921616" cy="4288664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7622498" y="1383844"/>
            <a:ext cx="0" cy="3749040"/>
          </a:xfrm>
          <a:prstGeom prst="line">
            <a:avLst/>
          </a:prstGeom>
          <a:ln>
            <a:solidFill>
              <a:srgbClr val="4CF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310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04586"/>
            <a:ext cx="12192000" cy="753414"/>
          </a:xfrm>
          <a:prstGeom prst="rect">
            <a:avLst/>
          </a:prstGeom>
          <a:solidFill>
            <a:srgbClr val="3ECE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074240" y="6298730"/>
            <a:ext cx="2743200" cy="365125"/>
          </a:xfrm>
        </p:spPr>
        <p:txBody>
          <a:bodyPr/>
          <a:lstStyle/>
          <a:p>
            <a:r>
              <a:rPr lang="fr-FR" sz="1800" b="1" dirty="0"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7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790" y="6273225"/>
            <a:ext cx="1026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Etat des lieux de l’environnement</a:t>
            </a:r>
            <a:endParaRPr lang="fr-FR" sz="1600" dirty="0">
              <a:solidFill>
                <a:schemeClr val="bg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07583" y="490101"/>
            <a:ext cx="109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 Productivisme agricole coûte 3 à 4% du PIB mondial.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" y="0"/>
            <a:ext cx="1127907" cy="126731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27996" y="1535967"/>
            <a:ext cx="787102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 2050, 9,2 milliards d’humains          +70% production alimentaire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Surfaces agricoles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stagnent</a:t>
            </a:r>
          </a:p>
          <a:p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Limite du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modèle d’agriculture productiviste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Impact du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changement climatique </a:t>
            </a:r>
          </a:p>
          <a:p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Continent latino-américain : 88% terres ont perdus en fertilité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Afrique ¼ terres touchés par la salinisation, 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          -50% rendement pour les cultures d’irrigation naturelle</a:t>
            </a:r>
          </a:p>
          <a:p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Si le réchauffement est supérieur à 3°C l’impact sera négatif mondialement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8266441" y="1535967"/>
            <a:ext cx="0" cy="3749040"/>
          </a:xfrm>
          <a:prstGeom prst="line">
            <a:avLst/>
          </a:prstGeom>
          <a:ln>
            <a:solidFill>
              <a:srgbClr val="4CF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b="14628"/>
          <a:stretch/>
        </p:blipFill>
        <p:spPr>
          <a:xfrm>
            <a:off x="8604768" y="1026847"/>
            <a:ext cx="2867850" cy="2481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3" b="14367"/>
          <a:stretch/>
        </p:blipFill>
        <p:spPr>
          <a:xfrm>
            <a:off x="8604768" y="3547664"/>
            <a:ext cx="2867849" cy="2459251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4020877" y="1700011"/>
            <a:ext cx="567805" cy="5467"/>
          </a:xfrm>
          <a:prstGeom prst="straightConnector1">
            <a:avLst/>
          </a:prstGeom>
          <a:ln>
            <a:solidFill>
              <a:srgbClr val="4CFA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881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4594</TotalTime>
  <Words>1108</Words>
  <Application>Microsoft Office PowerPoint</Application>
  <PresentationFormat>Grand écran</PresentationFormat>
  <Paragraphs>355</Paragraphs>
  <Slides>32</Slides>
  <Notes>28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Gisha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 Delattre</dc:creator>
  <cp:lastModifiedBy>Thomas DURAN</cp:lastModifiedBy>
  <cp:revision>144</cp:revision>
  <dcterms:created xsi:type="dcterms:W3CDTF">2014-12-02T11:22:06Z</dcterms:created>
  <dcterms:modified xsi:type="dcterms:W3CDTF">2015-03-23T13:51:07Z</dcterms:modified>
</cp:coreProperties>
</file>