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84" r:id="rId3"/>
    <p:sldId id="343" r:id="rId4"/>
    <p:sldId id="339" r:id="rId5"/>
    <p:sldId id="302" r:id="rId6"/>
    <p:sldId id="303" r:id="rId7"/>
    <p:sldId id="292" r:id="rId8"/>
    <p:sldId id="305" r:id="rId9"/>
    <p:sldId id="293" r:id="rId10"/>
    <p:sldId id="345" r:id="rId11"/>
    <p:sldId id="308" r:id="rId12"/>
    <p:sldId id="347" r:id="rId13"/>
    <p:sldId id="307" r:id="rId14"/>
    <p:sldId id="309" r:id="rId15"/>
    <p:sldId id="348" r:id="rId16"/>
    <p:sldId id="295" r:id="rId17"/>
    <p:sldId id="349" r:id="rId18"/>
    <p:sldId id="335" r:id="rId19"/>
    <p:sldId id="315" r:id="rId20"/>
    <p:sldId id="350" r:id="rId21"/>
    <p:sldId id="317" r:id="rId22"/>
    <p:sldId id="319" r:id="rId23"/>
    <p:sldId id="329" r:id="rId24"/>
    <p:sldId id="346" r:id="rId25"/>
    <p:sldId id="300" r:id="rId26"/>
    <p:sldId id="342" r:id="rId27"/>
    <p:sldId id="321" r:id="rId28"/>
    <p:sldId id="338" r:id="rId29"/>
  </p:sldIdLst>
  <p:sldSz cx="9144000" cy="6858000" type="screen4x3"/>
  <p:notesSz cx="6858000" cy="9144000"/>
  <p:defaultTextStyle>
    <a:defPPr>
      <a:defRPr lang="fr-FR"/>
    </a:defPPr>
    <a:lvl1pPr marL="0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4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08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62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15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68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22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76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30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B9D62"/>
    <a:srgbClr val="06B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77" autoAdjust="0"/>
    <p:restoredTop sz="94606" autoAdjust="0"/>
  </p:normalViewPr>
  <p:slideViewPr>
    <p:cSldViewPr>
      <p:cViewPr>
        <p:scale>
          <a:sx n="66" d="100"/>
          <a:sy n="66" d="100"/>
        </p:scale>
        <p:origin x="-678" y="-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21/03/2015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21/03/2015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21/03/2015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21/03/2015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21/03/2015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21/03/2015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21/03/2015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21/03/2015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21/03/2015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21/03/2015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21/03/2015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0"/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lum/>
          </a:blip>
          <a:srcRect/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B5571D7-F116-4AC9-9DAD-F6DA583EC8C5}" type="datetimeFigureOut">
              <a:rPr lang="fr-FR" smtClean="0"/>
              <a:pPr/>
              <a:t>21/03/2015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microsoft.com/office/2007/relationships/hdphoto" Target="../media/hdphoto1.wdp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0" y="1428736"/>
            <a:ext cx="9144000" cy="4929222"/>
          </a:xfrm>
          <a:prstGeom prst="rect">
            <a:avLst/>
          </a:prstGeom>
        </p:spPr>
        <p:txBody>
          <a:bodyPr/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Avancées scientifiques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et réalisations techniques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fr-FR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32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Les nanomédicaments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fr-FR" sz="2000" b="1" i="0" u="none" strike="noStrike" kern="1200" cap="small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lang="fr-FR" sz="2600" dirty="0" smtClean="0">
              <a:solidFill>
                <a:schemeClr val="tx1">
                  <a:lumMod val="65000"/>
                  <a:lumOff val="3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2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	</a:t>
            </a:r>
            <a:r>
              <a:rPr kumimoji="0" lang="fr-B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Pourquoi les nanomédicaments sont-ils un progrès pour la lutte</a:t>
            </a:r>
            <a:r>
              <a:rPr kumimoji="0" lang="fr-BE" sz="2800" b="0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kumimoji="0" lang="fr-B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contre le cancer ?</a:t>
            </a:r>
            <a:endParaRPr kumimoji="0" lang="fr-FR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76370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Les nanocapsules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8034" y="4812400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>
              <a:buSzPct val="70000"/>
            </a:pPr>
            <a:r>
              <a:rPr lang="fr-FR" i="1" dirty="0" smtClean="0"/>
              <a:t>Forme d’un ballon de football</a:t>
            </a:r>
          </a:p>
          <a:p>
            <a:pPr marL="358775" indent="-271463">
              <a:buSzPct val="70000"/>
            </a:pPr>
            <a:r>
              <a:rPr lang="fr-FR" i="1" dirty="0" smtClean="0"/>
              <a:t>Cœur huileux ou aqueux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83968" y="4812400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2">
              <a:buSzPct val="70000"/>
            </a:pPr>
            <a:r>
              <a:rPr lang="fr-FR" i="1" dirty="0" smtClean="0"/>
              <a:t>Nanotube de Carbone </a:t>
            </a:r>
          </a:p>
          <a:p>
            <a:pPr marL="182562">
              <a:buSzPct val="70000"/>
            </a:pPr>
            <a:r>
              <a:rPr lang="fr-FR" i="1" dirty="0" smtClean="0"/>
              <a:t>(Fullerène C</a:t>
            </a:r>
            <a:r>
              <a:rPr lang="fr-FR" i="1" baseline="-25000" dirty="0" smtClean="0"/>
              <a:t>60</a:t>
            </a:r>
            <a:r>
              <a:rPr lang="fr-FR" i="1" dirty="0" smtClean="0"/>
              <a:t>)</a:t>
            </a:r>
            <a:endParaRPr lang="fr-FR" i="1" baseline="-25000" dirty="0" smtClean="0"/>
          </a:p>
        </p:txBody>
      </p:sp>
      <p:pic>
        <p:nvPicPr>
          <p:cNvPr id="12" name="Picture 3" descr="C:\Users\Akio\Aki Chan\Cours\Lycée\Travaux Personnels Encadrés\Image\modeleNano_gd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0" b="7594"/>
          <a:stretch/>
        </p:blipFill>
        <p:spPr bwMode="auto">
          <a:xfrm>
            <a:off x="5130316" y="2220277"/>
            <a:ext cx="2987824" cy="255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26049" y="2004088"/>
            <a:ext cx="1757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u="sng" dirty="0" smtClean="0"/>
              <a:t>Encapsulation </a:t>
            </a:r>
            <a:r>
              <a:rPr lang="fr-FR" i="1" u="sng" dirty="0"/>
              <a:t>:</a:t>
            </a:r>
            <a:r>
              <a:rPr lang="fr-FR" i="1" dirty="0"/>
              <a:t> </a:t>
            </a:r>
            <a:endParaRPr lang="fr-FR" dirty="0"/>
          </a:p>
        </p:txBody>
      </p:sp>
      <p:pic>
        <p:nvPicPr>
          <p:cNvPr id="14" name="Picture 2" descr="C:\Users\Akio\Aki Chan\Cours\Lycée\Travaux Personnels Encadrés\Image\nanocapsule_g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3" y="2004088"/>
            <a:ext cx="3615057" cy="2631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3832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.P.E\Fulleréne C60 représentation\buckyb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000240"/>
            <a:ext cx="6000766" cy="450057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11560" y="2328676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+mj-lt"/>
              </a:rPr>
              <a:t>Fullerène C</a:t>
            </a:r>
            <a:r>
              <a:rPr lang="fr-FR" sz="3200" baseline="-25000" dirty="0" smtClean="0">
                <a:latin typeface="+mj-lt"/>
              </a:rPr>
              <a:t>60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</a:bodyPr>
          <a:lstStyle/>
          <a:p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Encapsulation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210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1600" y="4869160"/>
            <a:ext cx="698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Minerai naturel extrait des mines</a:t>
            </a:r>
          </a:p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Forme hexagonale</a:t>
            </a:r>
          </a:p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Organisé en feuillets </a:t>
            </a:r>
            <a:endParaRPr lang="fr-FR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Image 7" descr="acada88794_graph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916832"/>
            <a:ext cx="3262193" cy="2448272"/>
          </a:xfrm>
          <a:prstGeom prst="rect">
            <a:avLst/>
          </a:prstGeom>
        </p:spPr>
      </p:pic>
      <p:pic>
        <p:nvPicPr>
          <p:cNvPr id="1026" name="Picture 2" descr="F:\T.P.E\Image\Graphite retouch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2881336" cy="261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fr.academic.ru/pictures/frwiki/66/Bleistif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53" y="2010121"/>
            <a:ext cx="3015592" cy="226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700808"/>
          </a:xfrm>
        </p:spPr>
        <p:txBody>
          <a:bodyPr>
            <a:normAutofit/>
          </a:bodyPr>
          <a:lstStyle/>
          <a:p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 graphite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30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anotube.jpg"/>
          <p:cNvPicPr>
            <a:picLocks noChangeAspect="1"/>
          </p:cNvPicPr>
          <p:nvPr/>
        </p:nvPicPr>
        <p:blipFill>
          <a:blip r:embed="rId2" cstate="print"/>
          <a:srcRect l="3203" t="4746" r="2831" b="5085"/>
          <a:stretch>
            <a:fillRect/>
          </a:stretch>
        </p:blipFill>
        <p:spPr>
          <a:xfrm>
            <a:off x="827584" y="2996952"/>
            <a:ext cx="6948264" cy="35680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748464" cy="1872208"/>
          </a:xfrm>
        </p:spPr>
        <p:txBody>
          <a:bodyPr>
            <a:noAutofit/>
          </a:bodyPr>
          <a:lstStyle/>
          <a:p>
            <a: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Du graphite </a:t>
            </a:r>
            <a:b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au nanotube de carbone</a:t>
            </a:r>
            <a:endParaRPr lang="fr-FR" sz="48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65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Travaux Personnels Encadrés\Photographies\Retouches\PC08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928" y="3647293"/>
            <a:ext cx="3964605" cy="31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704088"/>
            <a:ext cx="8583488" cy="1068728"/>
          </a:xfrm>
        </p:spPr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Modèle moléculaire :</a:t>
            </a:r>
            <a:endParaRPr lang="fr-FR" sz="4400" dirty="0">
              <a:latin typeface="+mn-lt"/>
            </a:endParaRPr>
          </a:p>
        </p:txBody>
      </p:sp>
      <p:pic>
        <p:nvPicPr>
          <p:cNvPr id="2050" name="Picture 2" descr="H:\Travaux Personnels Encadrés\Photographies\Retouches\PC08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1986"/>
            <a:ext cx="2143830" cy="1714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Travaux Personnels Encadrés\Photographies\Retouches\PC08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719" y="1931626"/>
            <a:ext cx="2144281" cy="1715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Travaux Personnels Encadrés\Photographies\Retouches\PC080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31986"/>
            <a:ext cx="2144280" cy="1715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Travaux Personnels Encadrés\Photographies\Retouches\PC0800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31627"/>
            <a:ext cx="2150902" cy="1715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46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Conception</a:t>
            </a:r>
            <a:endParaRPr lang="fr-FR" sz="4400" dirty="0">
              <a:latin typeface="+mn-lt"/>
            </a:endParaRPr>
          </a:p>
        </p:txBody>
      </p:sp>
      <p:pic>
        <p:nvPicPr>
          <p:cNvPr id="6" name="Image 5" descr="logo solidwork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772816"/>
            <a:ext cx="2448272" cy="244827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1560" y="2164502"/>
            <a:ext cx="40324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174625">
              <a:buSzPct val="70000"/>
              <a:buFont typeface="Arial" pitchFamily="34" charset="0"/>
              <a:buChar char="•"/>
            </a:pPr>
            <a:r>
              <a:rPr lang="fr-FR" sz="2800" dirty="0" smtClean="0">
                <a:latin typeface="+mj-lt"/>
              </a:rPr>
              <a:t>Logiciel </a:t>
            </a:r>
            <a:r>
              <a:rPr lang="fr-FR" sz="2800" dirty="0">
                <a:latin typeface="+mj-lt"/>
              </a:rPr>
              <a:t>de CAO</a:t>
            </a:r>
          </a:p>
          <a:p>
            <a:pPr marL="536575" lvl="1" indent="-173038">
              <a:buSzPct val="70000"/>
              <a:buFont typeface="Constantia" pitchFamily="18" charset="0"/>
              <a:buChar char="‐"/>
              <a:tabLst>
                <a:tab pos="449263" algn="l"/>
              </a:tabLst>
            </a:pPr>
            <a:r>
              <a:rPr lang="fr-FR" sz="2800" dirty="0">
                <a:latin typeface="+mj-lt"/>
              </a:rPr>
              <a:t>Conception de pièce</a:t>
            </a:r>
          </a:p>
          <a:p>
            <a:pPr marL="536575" lvl="1" indent="-173038">
              <a:buSzPct val="70000"/>
              <a:buFont typeface="Constantia" pitchFamily="18" charset="0"/>
              <a:buChar char="‐"/>
              <a:tabLst>
                <a:tab pos="449263" algn="l"/>
              </a:tabLst>
            </a:pPr>
            <a:r>
              <a:rPr lang="fr-FR" sz="2800" dirty="0">
                <a:latin typeface="+mj-lt"/>
              </a:rPr>
              <a:t>Montage</a:t>
            </a:r>
          </a:p>
          <a:p>
            <a:pPr marL="536575" lvl="1" indent="-173038">
              <a:buSzPct val="70000"/>
              <a:buFont typeface="Constantia" pitchFamily="18" charset="0"/>
              <a:buChar char="‐"/>
              <a:tabLst>
                <a:tab pos="449263" algn="l"/>
              </a:tabLst>
            </a:pPr>
            <a:r>
              <a:rPr lang="fr-FR" sz="2800" dirty="0">
                <a:latin typeface="+mj-lt"/>
              </a:rPr>
              <a:t>Simulation </a:t>
            </a:r>
            <a:r>
              <a:rPr lang="fr-FR" sz="2800" dirty="0" smtClean="0">
                <a:latin typeface="+mj-lt"/>
              </a:rPr>
              <a:t>3D</a:t>
            </a:r>
          </a:p>
          <a:p>
            <a:pPr marL="363537" lvl="1">
              <a:buSzPct val="70000"/>
              <a:tabLst>
                <a:tab pos="449263" algn="l"/>
              </a:tabLst>
            </a:pPr>
            <a:endParaRPr lang="fr-FR" sz="2800" dirty="0">
              <a:latin typeface="+mj-lt"/>
            </a:endParaRPr>
          </a:p>
          <a:p>
            <a:pPr marL="261938" indent="-174625">
              <a:buSzPct val="70000"/>
              <a:buFont typeface="Arial" pitchFamily="34" charset="0"/>
              <a:buChar char="•"/>
            </a:pPr>
            <a:r>
              <a:rPr lang="fr-FR" sz="2800" dirty="0">
                <a:latin typeface="+mj-lt"/>
              </a:rPr>
              <a:t> ABS</a:t>
            </a:r>
          </a:p>
          <a:p>
            <a:pPr marL="536575" lvl="1" indent="-173038">
              <a:buSzPct val="70000"/>
              <a:buFont typeface="Constantia" pitchFamily="18" charset="0"/>
              <a:buChar char="‐"/>
              <a:tabLst>
                <a:tab pos="449263" algn="l"/>
              </a:tabLst>
            </a:pPr>
            <a:r>
              <a:rPr lang="fr-FR" sz="2800" dirty="0">
                <a:latin typeface="+mj-lt"/>
              </a:rPr>
              <a:t> Rigide</a:t>
            </a:r>
          </a:p>
          <a:p>
            <a:pPr marL="536575" lvl="1" indent="-173038">
              <a:buSzPct val="70000"/>
              <a:buFont typeface="Constantia" pitchFamily="18" charset="0"/>
              <a:buChar char="‐"/>
              <a:tabLst>
                <a:tab pos="449263" algn="l"/>
              </a:tabLst>
            </a:pPr>
            <a:r>
              <a:rPr lang="fr-FR" sz="2800" dirty="0">
                <a:latin typeface="+mj-lt"/>
              </a:rPr>
              <a:t> Souple</a:t>
            </a:r>
          </a:p>
          <a:p>
            <a:pPr marL="536575" lvl="1" indent="-173038">
              <a:buSzPct val="70000"/>
              <a:buFont typeface="Constantia" pitchFamily="18" charset="0"/>
              <a:buChar char="‐"/>
              <a:tabLst>
                <a:tab pos="449263" algn="l"/>
              </a:tabLst>
            </a:pPr>
            <a:r>
              <a:rPr lang="fr-FR" sz="2800" dirty="0">
                <a:latin typeface="+mj-lt"/>
              </a:rPr>
              <a:t> Peut être moulé</a:t>
            </a:r>
          </a:p>
          <a:p>
            <a:pPr marL="914254" lvl="1" indent="-457200">
              <a:buSzPct val="70000"/>
              <a:buFont typeface="Arial" panose="020B0604020202020204" pitchFamily="34" charset="0"/>
              <a:buChar char="•"/>
            </a:pPr>
            <a:endParaRPr lang="fr-FR" sz="2800" dirty="0">
              <a:latin typeface="+mj-lt"/>
            </a:endParaRPr>
          </a:p>
        </p:txBody>
      </p:sp>
      <p:pic>
        <p:nvPicPr>
          <p:cNvPr id="8" name="Image 7" descr="ABS formu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6332" y="4221088"/>
            <a:ext cx="3395070" cy="204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0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1</a:t>
            </a:r>
            <a:r>
              <a:rPr lang="fr-FR" sz="5400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ère</a:t>
            </a: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4" name="Picture 2" descr="C:\Users\Akio\Aki Chan\Cours\Lycée\Travaux Personnels Encadrés\Image\lip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2" y="2924944"/>
            <a:ext cx="3968752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 descr="C:\Users\Akio\Aki Chan\Cours\Lycée\Travaux Personnels Encadrés\Image\lipo1demi_gd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r="15185" b="23263"/>
          <a:stretch/>
        </p:blipFill>
        <p:spPr bwMode="auto">
          <a:xfrm>
            <a:off x="4883719" y="2924944"/>
            <a:ext cx="3673050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3611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remière génér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400" r="12400"/>
          <a:stretch/>
        </p:blipFill>
        <p:spPr>
          <a:xfrm>
            <a:off x="1187624" y="1196752"/>
            <a:ext cx="6876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8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7" t="50534" r="7323" b="6388"/>
          <a:stretch/>
        </p:blipFill>
        <p:spPr bwMode="auto">
          <a:xfrm>
            <a:off x="269012" y="2307105"/>
            <a:ext cx="4498464" cy="387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7476" y="2353525"/>
            <a:ext cx="4052996" cy="3016210"/>
          </a:xfrm>
          <a:prstGeom prst="rect">
            <a:avLst/>
          </a:prstGeom>
        </p:spPr>
        <p:txBody>
          <a:bodyPr wrap="square" spcCol="468000">
            <a:spAutoFit/>
          </a:bodyPr>
          <a:lstStyle/>
          <a:p>
            <a:pPr marL="358775" indent="-271463" algn="just">
              <a:buSzPct val="70000"/>
            </a:pPr>
            <a:r>
              <a:rPr lang="fr-FR" b="1" i="1" dirty="0" smtClean="0"/>
              <a:t>Observations</a:t>
            </a: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i="1" dirty="0" smtClean="0"/>
              <a:t>La </a:t>
            </a:r>
            <a:r>
              <a:rPr lang="fr-FR" b="1" i="1" dirty="0" smtClean="0">
                <a:solidFill>
                  <a:srgbClr val="00B050"/>
                </a:solidFill>
              </a:rPr>
              <a:t>doxorubicine galénique </a:t>
            </a:r>
            <a:r>
              <a:rPr lang="fr-FR" i="1" dirty="0" smtClean="0"/>
              <a:t>: </a:t>
            </a:r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 smtClean="0"/>
              <a:t>faible activité anticancéreuse</a:t>
            </a:r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 smtClean="0"/>
              <a:t>toxicité cardiaque à 7,5 mg/kg.</a:t>
            </a:r>
            <a:endParaRPr lang="fr-FR" sz="100" i="1" dirty="0" smtClean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 smtClean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 smtClean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i="1" dirty="0" smtClean="0"/>
              <a:t>La </a:t>
            </a:r>
            <a:r>
              <a:rPr lang="fr-FR" b="1" i="1" dirty="0" smtClean="0">
                <a:solidFill>
                  <a:srgbClr val="FF0000"/>
                </a:solidFill>
              </a:rPr>
              <a:t>doxorubicine encapsulée </a:t>
            </a:r>
            <a:r>
              <a:rPr lang="fr-FR" i="1" dirty="0" smtClean="0"/>
              <a:t>: </a:t>
            </a:r>
            <a:endParaRPr lang="fr-FR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/>
              <a:t>h</a:t>
            </a:r>
            <a:r>
              <a:rPr lang="fr-FR" i="1" dirty="0" smtClean="0"/>
              <a:t>ausse de l’activité anticancéreuse</a:t>
            </a:r>
            <a:endParaRPr lang="fr-FR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/>
              <a:t>r</a:t>
            </a:r>
            <a:r>
              <a:rPr lang="fr-FR" i="1" dirty="0" smtClean="0"/>
              <a:t>éduction de la toxicité cardiaque.</a:t>
            </a:r>
          </a:p>
          <a:p>
            <a:pPr marL="742804" lvl="1" indent="-285750" algn="just">
              <a:buFont typeface="Arial" panose="020B0604020202020204" pitchFamily="34" charset="0"/>
              <a:buChar char="•"/>
            </a:pPr>
            <a:endParaRPr lang="fr-FR" i="1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 smtClean="0"/>
              <a:t>Amélioration de l’efficacité </a:t>
            </a:r>
            <a:r>
              <a:rPr lang="fr-FR" i="1" dirty="0" smtClean="0"/>
              <a:t>du traitement grâce à l’encapsulation. </a:t>
            </a:r>
            <a:endParaRPr lang="fr-FR" i="1" dirty="0"/>
          </a:p>
        </p:txBody>
      </p:sp>
      <p:sp>
        <p:nvSpPr>
          <p:cNvPr id="9" name="Rectangle 8"/>
          <p:cNvSpPr/>
          <p:nvPr/>
        </p:nvSpPr>
        <p:spPr>
          <a:xfrm>
            <a:off x="986096" y="1660774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 algn="just">
              <a:buSzPct val="70000"/>
            </a:pPr>
            <a:r>
              <a:rPr lang="fr-FR" b="1" i="1" dirty="0" smtClean="0"/>
              <a:t>Doxorubicine </a:t>
            </a:r>
            <a:endParaRPr lang="fr-FR" b="1" i="1" dirty="0"/>
          </a:p>
          <a:p>
            <a:pPr marL="373062" indent="-285750" algn="just">
              <a:buSzPct val="70000"/>
              <a:buFont typeface="Arial" panose="020B0604020202020204" pitchFamily="34" charset="0"/>
              <a:buChar char="•"/>
            </a:pPr>
            <a:r>
              <a:rPr lang="fr-FR" i="1" dirty="0"/>
              <a:t>médicament </a:t>
            </a:r>
            <a:r>
              <a:rPr lang="fr-FR" i="1" dirty="0" smtClean="0"/>
              <a:t>anti-cancéreux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457200" y="0"/>
            <a:ext cx="8305800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Expérimentation</a:t>
            </a:r>
            <a:endParaRPr lang="fr-FR" sz="4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32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kio\Aki Chan\Cours\Lycée\Travaux Personnels Encadrés\Image\lipo2demi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3990033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3" descr="C:\Users\Akio\Aki Chan\Cours\Lycée\Travaux Personnels Encadrés\Image\lipo2_g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5"/>
            <a:ext cx="3990031" cy="2976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2</a:t>
            </a:r>
            <a:r>
              <a:rPr lang="fr-FR" sz="5400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ème</a:t>
            </a: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46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1708529"/>
            <a:ext cx="9171808" cy="339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Un progrès scientifique : 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l</a:t>
            </a: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a nanomédecine</a:t>
            </a:r>
            <a:endParaRPr lang="fr-FR" sz="6700" b="1" cap="small" dirty="0">
              <a:solidFill>
                <a:schemeClr val="accent1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uxième génér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400" r="12794"/>
          <a:stretch/>
        </p:blipFill>
        <p:spPr>
          <a:xfrm>
            <a:off x="1187624" y="1196752"/>
            <a:ext cx="6840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4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kio\Aki Chan\Cours\Lycée\Travaux Personnels Encadrés\Image\lipsome3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41712"/>
            <a:ext cx="4330290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Akio\Aki Chan\Cours\Lycée\Travaux Personnels Encadrés\Image\2011n00358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41712"/>
            <a:ext cx="2993332" cy="2993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3</a:t>
            </a:r>
            <a:r>
              <a:rPr lang="fr-FR" sz="5400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ème</a:t>
            </a: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anomédicament absorbé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90127" y="2060847"/>
            <a:ext cx="8172400" cy="4596975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457200" y="0"/>
            <a:ext cx="8305800" cy="1700808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Internalisation</a:t>
            </a:r>
            <a:endParaRPr lang="fr-FR" sz="5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26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2265605"/>
            <a:ext cx="9171808" cy="236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La nanomédecine 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et ses limites</a:t>
            </a:r>
          </a:p>
        </p:txBody>
      </p:sp>
    </p:spTree>
    <p:extLst>
      <p:ext uri="{BB962C8B-B14F-4D97-AF65-F5344CB8AC3E}">
        <p14:creationId xmlns:p14="http://schemas.microsoft.com/office/powerpoint/2010/main" val="5321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Contraintes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680" y="2276366"/>
            <a:ext cx="3746696" cy="3199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ZoneTexte 3"/>
          <p:cNvSpPr txBox="1"/>
          <p:nvPr/>
        </p:nvSpPr>
        <p:spPr>
          <a:xfrm>
            <a:off x="947378" y="1844821"/>
            <a:ext cx="304855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200" dirty="0" smtClean="0">
              <a:latin typeface="+mj-lt"/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100" dirty="0">
              <a:latin typeface="+mj-lt"/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100" dirty="0" smtClean="0">
              <a:latin typeface="+mj-lt"/>
            </a:endParaRPr>
          </a:p>
          <a:p>
            <a:pPr marL="358775" indent="-271463" algn="just">
              <a:buSzPct val="70000"/>
            </a:pPr>
            <a:r>
              <a:rPr lang="fr-FR" sz="2800" b="1" i="1" dirty="0" smtClean="0"/>
              <a:t>Encapsulation :</a:t>
            </a:r>
            <a:endParaRPr lang="fr-FR" sz="2800" b="1" i="1" dirty="0" smtClean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 smtClean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 smtClean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 smtClean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 smtClean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 smtClean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 smtClean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>
              <a:latin typeface="+mj-lt"/>
            </a:endParaRPr>
          </a:p>
          <a:p>
            <a:pPr marL="92075" algn="just">
              <a:buClr>
                <a:srgbClr val="FF0000"/>
              </a:buClr>
            </a:pPr>
            <a:r>
              <a:rPr lang="fr-FR" sz="2800" dirty="0" smtClean="0">
                <a:latin typeface="+mj-lt"/>
              </a:rPr>
              <a:t>Infime  partie  du </a:t>
            </a:r>
            <a:r>
              <a:rPr lang="fr-FR" sz="2800" i="1" dirty="0" smtClean="0">
                <a:latin typeface="+mj-lt"/>
              </a:rPr>
              <a:t>principe actif</a:t>
            </a:r>
            <a:r>
              <a:rPr lang="fr-FR" sz="2800" dirty="0" smtClean="0">
                <a:latin typeface="+mj-lt"/>
              </a:rPr>
              <a:t> non encapsulée</a:t>
            </a:r>
            <a:endParaRPr lang="fr-FR" sz="2800" b="1" dirty="0" smtClean="0">
              <a:latin typeface="+mj-lt"/>
            </a:endParaRPr>
          </a:p>
          <a:p>
            <a:pPr>
              <a:buClr>
                <a:srgbClr val="FF0000"/>
              </a:buClr>
            </a:pPr>
            <a:r>
              <a:rPr lang="fr-FR" sz="100" dirty="0" smtClean="0">
                <a:latin typeface="+mj-lt"/>
              </a:rPr>
              <a:t>*</a:t>
            </a:r>
          </a:p>
          <a:p>
            <a:pPr>
              <a:buClr>
                <a:srgbClr val="FF0000"/>
              </a:buClr>
            </a:pPr>
            <a:endParaRPr lang="fr-FR" sz="1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 marL="457200" indent="-457200"/>
            <a:endParaRPr lang="fr-FR" sz="100" b="1" dirty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>
              <a:latin typeface="+mj-lt"/>
            </a:endParaRPr>
          </a:p>
          <a:p>
            <a:pPr marL="358775" indent="-271463" algn="just">
              <a:buSzPct val="70000"/>
            </a:pPr>
            <a:r>
              <a:rPr lang="fr-FR" sz="2800" b="1" i="1" dirty="0" smtClean="0"/>
              <a:t>Taux de charge :</a:t>
            </a:r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452438" lvl="1" indent="-273050">
              <a:buSzPct val="62000"/>
              <a:buFont typeface="Wingdings" panose="05000000000000000000" pitchFamily="2" charset="2"/>
              <a:buChar char="§"/>
            </a:pPr>
            <a:r>
              <a:rPr lang="fr-FR" sz="2800" dirty="0" smtClean="0">
                <a:latin typeface="+mj-lt"/>
              </a:rPr>
              <a:t>Attendu : 8%</a:t>
            </a:r>
          </a:p>
          <a:p>
            <a:pPr marL="452438" lvl="1" indent="-273050">
              <a:buSzPct val="62000"/>
              <a:buFont typeface="Wingdings" panose="05000000000000000000" pitchFamily="2" charset="2"/>
              <a:buChar char="§"/>
            </a:pPr>
            <a:r>
              <a:rPr lang="fr-FR" sz="2800" dirty="0" smtClean="0">
                <a:latin typeface="+mj-lt"/>
              </a:rPr>
              <a:t>Réel : 1 à 2%</a:t>
            </a:r>
            <a:endParaRPr lang="fr-FR" sz="28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86632" y="5584306"/>
            <a:ext cx="37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92000"/>
            </a:pPr>
            <a:r>
              <a:rPr lang="fr-FR" dirty="0" smtClean="0"/>
              <a:t>Légende :</a:t>
            </a:r>
          </a:p>
          <a:p>
            <a:pPr>
              <a:buClr>
                <a:srgbClr val="FF0000"/>
              </a:buClr>
              <a:buSzPct val="192000"/>
            </a:pPr>
            <a:r>
              <a:rPr lang="fr-FR" dirty="0" smtClean="0"/>
              <a:t>    principe </a:t>
            </a:r>
            <a:r>
              <a:rPr lang="fr-FR" dirty="0"/>
              <a:t>actif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98" y="5968702"/>
            <a:ext cx="1714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36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S</a:t>
            </a:r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qualénisation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1027" name="Picture 3" descr="C:\Users\Akio\Aki Chan\Cours\Lycée\Travaux Personnels Encadrés\Image\Squalène\capture-20150304-19000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" t="3262" r="3320" b="2025"/>
          <a:stretch/>
        </p:blipFill>
        <p:spPr bwMode="auto">
          <a:xfrm>
            <a:off x="1107440" y="1597811"/>
            <a:ext cx="6929120" cy="52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35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" y="1745952"/>
            <a:ext cx="5809212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44824"/>
            <a:ext cx="32480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57200" y="0"/>
            <a:ext cx="8305800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Expérimentation</a:t>
            </a:r>
            <a:endParaRPr lang="fr-FR" sz="4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816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76370" cy="1700808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Toxicité des nanoparticules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29716" y="1854984"/>
            <a:ext cx="91737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5750" algn="just">
              <a:buSzPct val="79000"/>
              <a:buFont typeface="Arial" panose="020B0604020202020204" pitchFamily="34" charset="0"/>
              <a:buChar char="•"/>
              <a:tabLst>
                <a:tab pos="171450" algn="l"/>
              </a:tabLst>
            </a:pPr>
            <a:endParaRPr lang="fr-FR" sz="3200" dirty="0" smtClean="0">
              <a:latin typeface="+mj-lt"/>
            </a:endParaRPr>
          </a:p>
          <a:p>
            <a:pPr marL="171450" algn="ctr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« Le </a:t>
            </a:r>
            <a:r>
              <a:rPr lang="fr-FR" sz="2800" b="1" dirty="0" smtClean="0">
                <a:latin typeface="+mj-lt"/>
              </a:rPr>
              <a:t>risque</a:t>
            </a:r>
            <a:r>
              <a:rPr lang="fr-FR" sz="2800" dirty="0" smtClean="0">
                <a:latin typeface="+mj-lt"/>
              </a:rPr>
              <a:t>, c’est le produit</a:t>
            </a:r>
            <a:r>
              <a:rPr lang="fr-FR" sz="2800" b="1" dirty="0" smtClean="0">
                <a:latin typeface="+mj-lt"/>
              </a:rPr>
              <a:t> </a:t>
            </a:r>
            <a:r>
              <a:rPr lang="fr-FR" sz="2800" dirty="0" smtClean="0">
                <a:latin typeface="+mj-lt"/>
              </a:rPr>
              <a:t>de l’</a:t>
            </a:r>
            <a:r>
              <a:rPr lang="fr-FR" sz="2800" b="1" dirty="0" smtClean="0">
                <a:latin typeface="+mj-lt"/>
              </a:rPr>
              <a:t>exposition</a:t>
            </a:r>
            <a:r>
              <a:rPr lang="fr-FR" sz="2800" dirty="0" smtClean="0">
                <a:latin typeface="+mj-lt"/>
              </a:rPr>
              <a:t> et du </a:t>
            </a:r>
            <a:r>
              <a:rPr lang="fr-FR" sz="2800" b="1" dirty="0" smtClean="0">
                <a:latin typeface="+mj-lt"/>
              </a:rPr>
              <a:t>danger</a:t>
            </a:r>
            <a:r>
              <a:rPr lang="fr-FR" sz="2800" dirty="0" smtClean="0">
                <a:latin typeface="+mj-lt"/>
              </a:rPr>
              <a:t>. »</a:t>
            </a:r>
          </a:p>
          <a:p>
            <a:pPr marL="171450" algn="ctr">
              <a:buSzPct val="79000"/>
              <a:tabLst>
                <a:tab pos="171450" algn="l"/>
              </a:tabLst>
            </a:pPr>
            <a:endParaRPr lang="fr-FR" sz="2800" dirty="0" smtClean="0">
              <a:latin typeface="+mj-lt"/>
            </a:endParaRPr>
          </a:p>
          <a:p>
            <a:pPr marL="171450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   « Tout est mortel, rien n’est mortel. </a:t>
            </a:r>
          </a:p>
          <a:p>
            <a:pPr marL="171450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			    </a:t>
            </a:r>
            <a:r>
              <a:rPr lang="fr-FR" sz="2800" i="1" dirty="0" smtClean="0">
                <a:latin typeface="+mj-lt"/>
              </a:rPr>
              <a:t>C’est juste une question de quantité.</a:t>
            </a:r>
            <a:r>
              <a:rPr lang="fr-FR" sz="2800" dirty="0" smtClean="0">
                <a:latin typeface="+mj-lt"/>
              </a:rPr>
              <a:t> »</a:t>
            </a:r>
          </a:p>
          <a:p>
            <a:pPr marL="171450" algn="just">
              <a:buSzPct val="79000"/>
              <a:tabLst>
                <a:tab pos="171450" algn="l"/>
              </a:tabLst>
            </a:pPr>
            <a:endParaRPr lang="fr-FR" sz="3200" dirty="0"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5800" y="4797152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fr-FR" sz="32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Qu’en est-il du devenir des nanoparticules </a:t>
            </a:r>
          </a:p>
          <a:p>
            <a:pPr algn="ctr">
              <a:buClr>
                <a:srgbClr val="FF0000"/>
              </a:buClr>
            </a:pPr>
            <a:r>
              <a:rPr lang="fr-FR" sz="32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qui se disséminent dans la nature ?</a:t>
            </a:r>
            <a:endParaRPr lang="fr-FR" sz="3200" b="1" i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83661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La médecine de demain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10242" name="Picture 2" descr="http://www.the-scientist.com/August2014/nanomedic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69" y="1916832"/>
            <a:ext cx="6096000" cy="342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ZoneTexte 9"/>
          <p:cNvSpPr txBox="1"/>
          <p:nvPr/>
        </p:nvSpPr>
        <p:spPr>
          <a:xfrm>
            <a:off x="236685" y="5565736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fr-FR" sz="24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Qu’en sera-t-il de leur application en médecine humaine ?</a:t>
            </a:r>
            <a:endParaRPr lang="fr-FR" sz="2400" b="1" i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080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5308" y="-243408"/>
            <a:ext cx="9149308" cy="2304256"/>
          </a:xfrm>
        </p:spPr>
        <p:txBody>
          <a:bodyPr>
            <a:normAutofit/>
          </a:bodyPr>
          <a:lstStyle/>
          <a:p>
            <a:pPr marL="109728" algn="ctr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Patrick Couvreur,</a:t>
            </a:r>
            <a:b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</a:br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pionnier des nanomédicaments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419872" y="2435996"/>
            <a:ext cx="554461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buSzPct val="75000"/>
              <a:buFont typeface="Wingdings" panose="05000000000000000000" pitchFamily="2" charset="2"/>
              <a:buChar char="§"/>
            </a:pPr>
            <a:r>
              <a:rPr lang="fr-FR" sz="2400" b="1" dirty="0" smtClean="0">
                <a:latin typeface="+mj-lt"/>
              </a:rPr>
              <a:t>Spécialiste des nanotechnologies médicales</a:t>
            </a:r>
            <a:endParaRPr lang="fr-FR" sz="2400" b="1" dirty="0">
              <a:latin typeface="+mj-lt"/>
            </a:endParaRPr>
          </a:p>
          <a:p>
            <a:pPr marL="261938" indent="-261938">
              <a:buSzPct val="75000"/>
              <a:buFont typeface="Wingdings" panose="05000000000000000000" pitchFamily="2" charset="2"/>
              <a:buChar char="§"/>
            </a:pPr>
            <a:endParaRPr lang="fr-FR" sz="200" dirty="0" smtClean="0">
              <a:latin typeface="+mj-lt"/>
            </a:endParaRPr>
          </a:p>
          <a:p>
            <a:pPr marL="261938" indent="-261938">
              <a:buSzPct val="75000"/>
              <a:buFont typeface="Wingdings" panose="05000000000000000000" pitchFamily="2" charset="2"/>
              <a:buChar char="§"/>
            </a:pPr>
            <a:endParaRPr lang="fr-FR" sz="200" dirty="0" smtClean="0">
              <a:latin typeface="+mj-lt"/>
            </a:endParaRPr>
          </a:p>
          <a:p>
            <a:pPr marL="261938" lvl="1" indent="-261938">
              <a:buSzPct val="75000"/>
            </a:pPr>
            <a:endParaRPr lang="fr-FR" sz="200" i="1" dirty="0" smtClean="0">
              <a:latin typeface="+mj-lt"/>
            </a:endParaRPr>
          </a:p>
          <a:p>
            <a:pPr marL="449263" lvl="1" indent="-187325">
              <a:buSzPct val="75000"/>
              <a:buFont typeface="Arial" panose="020B0604020202020204" pitchFamily="34" charset="0"/>
              <a:buChar char="•"/>
              <a:tabLst>
                <a:tab pos="536575" algn="l"/>
              </a:tabLst>
            </a:pPr>
            <a:r>
              <a:rPr lang="fr-FR" sz="2400" i="1" dirty="0" smtClean="0">
                <a:latin typeface="+mj-lt"/>
              </a:rPr>
              <a:t>1975 : acheminement de substances actives</a:t>
            </a:r>
          </a:p>
          <a:p>
            <a:pPr marL="449263" lvl="1" indent="-187325">
              <a:buSzPct val="75000"/>
              <a:buFont typeface="Arial" panose="020B0604020202020204" pitchFamily="34" charset="0"/>
              <a:buChar char="•"/>
              <a:tabLst>
                <a:tab pos="536575" algn="l"/>
              </a:tabLst>
            </a:pPr>
            <a:r>
              <a:rPr lang="fr-FR" sz="2400" i="1" dirty="0" smtClean="0">
                <a:latin typeface="+mj-lt"/>
              </a:rPr>
              <a:t>1997 : nanoparticules contre les défenses du corps</a:t>
            </a:r>
          </a:p>
          <a:p>
            <a:pPr marL="261938" lvl="1" indent="-261938">
              <a:buSzPct val="75000"/>
              <a:buFont typeface="Arial" panose="020B0604020202020204" pitchFamily="34" charset="0"/>
              <a:buChar char="•"/>
            </a:pPr>
            <a:endParaRPr lang="fr-FR" sz="200" i="1" dirty="0" smtClean="0">
              <a:latin typeface="+mj-lt"/>
            </a:endParaRPr>
          </a:p>
          <a:p>
            <a:pPr marL="261938" indent="-261938">
              <a:buSzPct val="75000"/>
              <a:buFont typeface="Wingdings" panose="05000000000000000000" pitchFamily="2" charset="2"/>
              <a:buChar char="§"/>
            </a:pPr>
            <a:endParaRPr lang="fr-FR" sz="200" dirty="0" smtClean="0">
              <a:latin typeface="+mj-lt"/>
            </a:endParaRPr>
          </a:p>
          <a:p>
            <a:pPr marL="261938" indent="-261938">
              <a:buSzPct val="75000"/>
              <a:buFont typeface="Wingdings" panose="05000000000000000000" pitchFamily="2" charset="2"/>
              <a:buChar char="§"/>
            </a:pPr>
            <a:endParaRPr lang="fr-FR" sz="200" dirty="0" smtClean="0">
              <a:latin typeface="+mj-lt"/>
            </a:endParaRPr>
          </a:p>
          <a:p>
            <a:pPr marL="261938" indent="-261938">
              <a:buSzPct val="75000"/>
              <a:buFont typeface="Wingdings" panose="05000000000000000000" pitchFamily="2" charset="2"/>
              <a:buChar char="§"/>
            </a:pPr>
            <a:endParaRPr lang="fr-FR" sz="200" dirty="0" smtClean="0">
              <a:latin typeface="+mj-lt"/>
            </a:endParaRPr>
          </a:p>
          <a:p>
            <a:pPr marL="261938" indent="-261938">
              <a:buSzPct val="75000"/>
              <a:buFont typeface="Wingdings" panose="05000000000000000000" pitchFamily="2" charset="2"/>
              <a:buChar char="§"/>
            </a:pPr>
            <a:r>
              <a:rPr lang="fr-FR" sz="2400" b="1" dirty="0" smtClean="0">
                <a:latin typeface="+mj-lt"/>
              </a:rPr>
              <a:t>« Concevoir de </a:t>
            </a:r>
            <a:r>
              <a:rPr lang="fr-FR" sz="2400" b="1" i="1" dirty="0" smtClean="0">
                <a:latin typeface="+mj-lt"/>
              </a:rPr>
              <a:t>nouveau systèmes d’administration </a:t>
            </a:r>
            <a:r>
              <a:rPr lang="fr-FR" sz="2400" b="1" dirty="0" smtClean="0">
                <a:latin typeface="+mj-lt"/>
              </a:rPr>
              <a:t>et de </a:t>
            </a:r>
            <a:r>
              <a:rPr lang="fr-FR" sz="2400" b="1" i="1" dirty="0" smtClean="0">
                <a:latin typeface="+mj-lt"/>
              </a:rPr>
              <a:t>vectorisation des médicaments</a:t>
            </a:r>
            <a:r>
              <a:rPr lang="fr-FR" sz="2400" b="1" dirty="0" smtClean="0">
                <a:latin typeface="+mj-lt"/>
              </a:rPr>
              <a:t>. »</a:t>
            </a:r>
          </a:p>
        </p:txBody>
      </p:sp>
      <p:pic>
        <p:nvPicPr>
          <p:cNvPr id="4" name="Image 3" descr="Patrick Couvreu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243430"/>
            <a:ext cx="2880320" cy="431855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8657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1560" y="2328675"/>
            <a:ext cx="2736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dirty="0" smtClean="0">
                <a:latin typeface="+mj-lt"/>
              </a:rPr>
              <a:t>Observation microscopique d’un cheveu</a:t>
            </a:r>
          </a:p>
          <a:p>
            <a:pPr algn="just"/>
            <a:endParaRPr lang="fr-FR" sz="32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4290" y="5195875"/>
            <a:ext cx="2283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dirty="0"/>
              <a:t>Cheveu humain </a:t>
            </a:r>
          </a:p>
          <a:p>
            <a:pPr algn="r"/>
            <a:r>
              <a:rPr lang="fr-FR" dirty="0" smtClean="0"/>
              <a:t>Grossissement : </a:t>
            </a:r>
            <a:r>
              <a:rPr lang="fr-FR" dirty="0"/>
              <a:t>400x</a:t>
            </a:r>
          </a:p>
        </p:txBody>
      </p:sp>
      <p:sp>
        <p:nvSpPr>
          <p:cNvPr id="4" name="Rectangle 3"/>
          <p:cNvSpPr/>
          <p:nvPr/>
        </p:nvSpPr>
        <p:spPr>
          <a:xfrm>
            <a:off x="611560" y="6093296"/>
            <a:ext cx="7884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/>
              <a:t>Le nanomonde est 1 000 fois plus petit que le micromonde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-2654" y="0"/>
            <a:ext cx="9149308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09728" algn="ctr" defTabSz="914400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Nanomonde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  <p:pic>
        <p:nvPicPr>
          <p:cNvPr id="9" name="Picture 2" descr="H:\Travaux Personnels Encadrés\Observation microscopique\Observation microscopique du cheveu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26" y="1822184"/>
            <a:ext cx="5353050" cy="4020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77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3687" y="2132856"/>
            <a:ext cx="79903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Taille réduite </a:t>
            </a:r>
            <a:r>
              <a:rPr lang="fr-FR" sz="3200" dirty="0" smtClean="0">
                <a:latin typeface="+mj-lt"/>
              </a:rPr>
              <a:t>du médicament</a:t>
            </a: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Transport </a:t>
            </a:r>
            <a:r>
              <a:rPr lang="fr-FR" sz="3200" b="1" dirty="0">
                <a:latin typeface="+mj-lt"/>
              </a:rPr>
              <a:t>ciblé </a:t>
            </a:r>
            <a:r>
              <a:rPr lang="fr-FR" sz="3200" dirty="0" smtClean="0">
                <a:latin typeface="+mj-lt"/>
              </a:rPr>
              <a:t>du médicament </a:t>
            </a:r>
            <a:r>
              <a:rPr lang="fr-FR" sz="3200" dirty="0" smtClean="0">
                <a:latin typeface="+mj-lt"/>
              </a:rPr>
              <a:t>:</a:t>
            </a:r>
            <a:endParaRPr lang="fr-FR" sz="2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355600" lvl="1">
              <a:buSzPct val="75000"/>
            </a:pPr>
            <a:endParaRPr lang="fr-FR" sz="100" dirty="0">
              <a:latin typeface="+mj-lt"/>
            </a:endParaRPr>
          </a:p>
          <a:p>
            <a:pPr marL="355600" lvl="1">
              <a:buSzPct val="75000"/>
            </a:pPr>
            <a:endParaRPr lang="fr-FR" sz="100" i="1" dirty="0" smtClean="0">
              <a:latin typeface="+mj-lt"/>
            </a:endParaRPr>
          </a:p>
          <a:p>
            <a:pPr marL="355600" lvl="1">
              <a:buSzPct val="75000"/>
            </a:pPr>
            <a:endParaRPr lang="fr-FR" sz="100" i="1" dirty="0">
              <a:latin typeface="+mj-lt"/>
            </a:endParaRPr>
          </a:p>
          <a:p>
            <a:pPr marL="623888" lvl="1" indent="-268288">
              <a:buSzPct val="75000"/>
              <a:buFont typeface="Arial" panose="020B0604020202020204" pitchFamily="34" charset="0"/>
              <a:buChar char="•"/>
              <a:tabLst>
                <a:tab pos="623888" algn="l"/>
              </a:tabLst>
            </a:pPr>
            <a:r>
              <a:rPr lang="fr-FR" sz="2800" i="1" dirty="0" smtClean="0">
                <a:latin typeface="+mj-lt"/>
              </a:rPr>
              <a:t>Améliorer l’efficacité </a:t>
            </a:r>
            <a:endParaRPr lang="fr-FR" sz="200" i="1" dirty="0" smtClean="0">
              <a:latin typeface="+mj-lt"/>
            </a:endParaRPr>
          </a:p>
          <a:p>
            <a:pPr marL="623888" lvl="1" indent="-268288">
              <a:buSzPct val="75000"/>
              <a:tabLst>
                <a:tab pos="623888" algn="l"/>
              </a:tabLst>
            </a:pPr>
            <a:endParaRPr lang="fr-FR" sz="200" i="1" dirty="0">
              <a:latin typeface="+mj-lt"/>
            </a:endParaRPr>
          </a:p>
          <a:p>
            <a:pPr marL="623888" lvl="1" indent="-268288">
              <a:buSzPct val="75000"/>
              <a:tabLst>
                <a:tab pos="623888" algn="l"/>
              </a:tabLst>
            </a:pPr>
            <a:endParaRPr lang="fr-FR" sz="200" i="1" dirty="0" smtClean="0">
              <a:latin typeface="+mj-lt"/>
            </a:endParaRPr>
          </a:p>
          <a:p>
            <a:pPr marL="623888" lvl="1" indent="-268288">
              <a:buSzPct val="75000"/>
              <a:tabLst>
                <a:tab pos="623888" algn="l"/>
              </a:tabLst>
            </a:pPr>
            <a:endParaRPr lang="fr-FR" sz="200" i="1" dirty="0" smtClean="0">
              <a:latin typeface="+mj-lt"/>
            </a:endParaRPr>
          </a:p>
          <a:p>
            <a:pPr marL="623888" lvl="1" indent="-268288">
              <a:buSzPct val="75000"/>
              <a:buFont typeface="Arial" panose="020B0604020202020204" pitchFamily="34" charset="0"/>
              <a:buChar char="•"/>
              <a:tabLst>
                <a:tab pos="623888" algn="l"/>
              </a:tabLst>
            </a:pPr>
            <a:r>
              <a:rPr lang="fr-FR" sz="2800" i="1" dirty="0" smtClean="0">
                <a:latin typeface="+mj-lt"/>
              </a:rPr>
              <a:t>Diminuer </a:t>
            </a:r>
            <a:r>
              <a:rPr lang="fr-FR" sz="2800" i="1" dirty="0" smtClean="0">
                <a:latin typeface="+mj-lt"/>
              </a:rPr>
              <a:t>les effets </a:t>
            </a:r>
            <a:r>
              <a:rPr lang="fr-FR" sz="2800" i="1" dirty="0" smtClean="0">
                <a:latin typeface="+mj-lt"/>
              </a:rPr>
              <a:t>secondaires</a:t>
            </a: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lvl="1">
              <a:buSzPct val="75000"/>
            </a:pPr>
            <a:endParaRPr lang="fr-FR" sz="100" i="1" dirty="0" smtClean="0">
              <a:latin typeface="+mj-lt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-2654" y="0"/>
            <a:ext cx="9149308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09728" algn="ctr" defTabSz="914400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Nanomédicament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20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793750" y="0"/>
            <a:ext cx="8382906" cy="1628800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Diffusion dans le corps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7170" name="Picture 2" descr="http://files.nanotechnologie-medecine.webnode.fr/200000072-f32df0003a/nanomedicament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6273"/>
          <a:stretch/>
        </p:blipFill>
        <p:spPr bwMode="auto">
          <a:xfrm>
            <a:off x="771183" y="1772816"/>
            <a:ext cx="7601634" cy="4362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0950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2265605"/>
            <a:ext cx="9171808" cy="236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Nanovecteur,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u</a:t>
            </a: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n principe actif ciblé</a:t>
            </a:r>
            <a:endParaRPr lang="fr-FR" sz="6700" b="1" cap="small" dirty="0">
              <a:solidFill>
                <a:schemeClr val="accent1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7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3067" y="1360736"/>
            <a:ext cx="7990319" cy="493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>
                <a:latin typeface="+mj-lt"/>
              </a:rPr>
              <a:t>Les </a:t>
            </a:r>
            <a:r>
              <a:rPr lang="fr-FR" sz="3600" b="1" dirty="0">
                <a:latin typeface="+mj-lt"/>
              </a:rPr>
              <a:t>nanosphères</a:t>
            </a:r>
            <a:r>
              <a:rPr lang="fr-FR" sz="3600" dirty="0">
                <a:latin typeface="+mj-lt"/>
              </a:rPr>
              <a:t> </a:t>
            </a: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</a:pPr>
            <a:r>
              <a:rPr lang="fr-FR" sz="3600" dirty="0" smtClean="0">
                <a:latin typeface="+mj-lt"/>
              </a:rPr>
              <a:t>   </a:t>
            </a:r>
            <a:r>
              <a:rPr lang="fr-FR" sz="2800" dirty="0" smtClean="0">
                <a:latin typeface="+mj-lt"/>
              </a:rPr>
              <a:t>- réseau de polymères</a:t>
            </a: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>
                <a:latin typeface="+mj-lt"/>
              </a:rPr>
              <a:t>Les </a:t>
            </a:r>
            <a:r>
              <a:rPr lang="fr-FR" sz="3600" b="1" dirty="0" smtClean="0">
                <a:latin typeface="+mj-lt"/>
              </a:rPr>
              <a:t>nanocapsules</a:t>
            </a:r>
          </a:p>
          <a:p>
            <a:pPr marL="358775" indent="-271463">
              <a:buSzPct val="70000"/>
            </a:pPr>
            <a:r>
              <a:rPr lang="fr-FR" sz="3600" dirty="0" smtClean="0">
                <a:latin typeface="+mj-lt"/>
              </a:rPr>
              <a:t>   </a:t>
            </a:r>
            <a:r>
              <a:rPr lang="fr-FR" sz="2800" dirty="0" smtClean="0">
                <a:latin typeface="+mj-lt"/>
              </a:rPr>
              <a:t>- nanotube de Carbone</a:t>
            </a: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 smtClean="0">
                <a:latin typeface="+mj-lt"/>
              </a:rPr>
              <a:t>Les</a:t>
            </a:r>
            <a:r>
              <a:rPr lang="fr-FR" sz="3600" dirty="0">
                <a:latin typeface="+mj-lt"/>
              </a:rPr>
              <a:t> </a:t>
            </a:r>
            <a:r>
              <a:rPr lang="fr-FR" sz="3600" b="1" dirty="0">
                <a:latin typeface="+mj-lt"/>
              </a:rPr>
              <a:t>liposomes</a:t>
            </a:r>
            <a:r>
              <a:rPr lang="fr-FR" sz="3600" dirty="0">
                <a:latin typeface="+mj-lt"/>
              </a:rPr>
              <a:t> </a:t>
            </a:r>
            <a:endParaRPr lang="fr-FR" sz="3600" dirty="0" smtClean="0">
              <a:latin typeface="+mj-lt"/>
            </a:endParaRPr>
          </a:p>
          <a:p>
            <a:pPr marL="358775" indent="-271463"/>
            <a:r>
              <a:rPr lang="fr-FR" sz="5400" baseline="-25000" dirty="0">
                <a:latin typeface="+mj-lt"/>
              </a:rPr>
              <a:t> </a:t>
            </a:r>
            <a:r>
              <a:rPr lang="fr-FR" sz="5400" baseline="-25000" dirty="0" smtClean="0">
                <a:latin typeface="+mj-lt"/>
              </a:rPr>
              <a:t>  </a:t>
            </a:r>
            <a:r>
              <a:rPr lang="fr-FR" sz="4000" baseline="-25000" dirty="0" smtClean="0">
                <a:latin typeface="+mj-lt"/>
              </a:rPr>
              <a:t>- substance graisseuse</a:t>
            </a:r>
          </a:p>
          <a:p>
            <a:endParaRPr lang="fr-FR" sz="4000" baseline="-25000" dirty="0" smtClean="0">
              <a:latin typeface="+mj-lt"/>
            </a:endParaRPr>
          </a:p>
        </p:txBody>
      </p:sp>
      <p:pic>
        <p:nvPicPr>
          <p:cNvPr id="2051" name="Picture 3" descr="C:\Users\Akio\Aki Chan\Cours\Lycée\Travaux Personnels Encadrés\Image\nanosphere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59" y="1360736"/>
            <a:ext cx="2203966" cy="160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C:\Users\Akio\Aki Chan\Cours\Lycée\Travaux Personnels Encadrés\Image\nanocapsule_g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32" y="2965224"/>
            <a:ext cx="2203966" cy="160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Akio\Aki Chan\Cours\Lycée\Travaux Personnels Encadrés\Image\lip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59" y="4438765"/>
            <a:ext cx="2203966" cy="1652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6364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Les nanosphères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4" name="Picture 3" descr="C:\Users\Akio\Aki Chan\Cours\Lycée\Travaux Personnels Encadrés\Image\nanosphere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2" y="2004088"/>
            <a:ext cx="3604420" cy="2624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418034" y="4812400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>
              <a:buSzPct val="70000"/>
            </a:pPr>
            <a:r>
              <a:rPr lang="fr-FR" i="1" dirty="0" smtClean="0"/>
              <a:t>Réseau </a:t>
            </a:r>
            <a:r>
              <a:rPr lang="fr-FR" i="1" dirty="0"/>
              <a:t>de </a:t>
            </a:r>
            <a:r>
              <a:rPr lang="fr-FR" i="1" dirty="0" smtClean="0"/>
              <a:t>polymères</a:t>
            </a:r>
          </a:p>
        </p:txBody>
      </p:sp>
      <p:pic>
        <p:nvPicPr>
          <p:cNvPr id="1028" name="Picture 4" descr="http://www.mpbio.com/images/product-images/molecular-structure/021948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98" y="2373420"/>
            <a:ext cx="4231860" cy="214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283968" y="4812400"/>
            <a:ext cx="468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>
              <a:buSzPct val="70000"/>
            </a:pPr>
            <a:r>
              <a:rPr lang="fr-FR" b="1" i="1" dirty="0" smtClean="0"/>
              <a:t>P</a:t>
            </a:r>
            <a:r>
              <a:rPr lang="fr-FR" i="1" dirty="0" smtClean="0"/>
              <a:t>oly</a:t>
            </a:r>
            <a:r>
              <a:rPr lang="fr-FR" b="1" i="1" dirty="0" smtClean="0"/>
              <a:t>é</a:t>
            </a:r>
            <a:r>
              <a:rPr lang="fr-FR" i="1" dirty="0" smtClean="0"/>
              <a:t>thylène </a:t>
            </a:r>
            <a:r>
              <a:rPr lang="fr-FR" b="1" i="1" dirty="0" smtClean="0"/>
              <a:t>g</a:t>
            </a:r>
            <a:r>
              <a:rPr lang="fr-FR" i="1" dirty="0" smtClean="0"/>
              <a:t>lycol (PEG)</a:t>
            </a:r>
          </a:p>
          <a:p>
            <a:pPr marL="358775" indent="-271463">
              <a:buSzPct val="70000"/>
            </a:pPr>
            <a:r>
              <a:rPr lang="fr-FR" i="1" dirty="0"/>
              <a:t> </a:t>
            </a:r>
            <a:r>
              <a:rPr lang="fr-FR" i="1" dirty="0" smtClean="0"/>
              <a:t>- biodégradable</a:t>
            </a:r>
          </a:p>
          <a:p>
            <a:pPr marL="358775" indent="-271463">
              <a:buSzPct val="70000"/>
            </a:pPr>
            <a:r>
              <a:rPr lang="fr-FR" i="1" dirty="0"/>
              <a:t> </a:t>
            </a:r>
            <a:r>
              <a:rPr lang="fr-FR" i="1" dirty="0" smtClean="0"/>
              <a:t>- couche hydrophile et flexible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426049" y="2004088"/>
            <a:ext cx="1257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u="sng" dirty="0"/>
              <a:t>Polymère :</a:t>
            </a:r>
            <a:r>
              <a:rPr lang="fr-FR" i="1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59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TS104001551</Template>
  <TotalTime>7679</TotalTime>
  <Words>282</Words>
  <Application>Microsoft Office PowerPoint</Application>
  <PresentationFormat>Affichage à l'écran (4:3)</PresentationFormat>
  <Paragraphs>213</Paragraphs>
  <Slides>28</Slides>
  <Notes>0</Notes>
  <HiddenSlides>3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Débit</vt:lpstr>
      <vt:lpstr>Présentation PowerPoint</vt:lpstr>
      <vt:lpstr>Présentation PowerPoint</vt:lpstr>
      <vt:lpstr>Patrick Couvreur, pionnier des nanomédicaments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nanosphères</vt:lpstr>
      <vt:lpstr>Les nanocapsules</vt:lpstr>
      <vt:lpstr>Encapsulation</vt:lpstr>
      <vt:lpstr>Le graphite</vt:lpstr>
      <vt:lpstr>Du graphite  au nanotube de carbone</vt:lpstr>
      <vt:lpstr>Modèle moléculaire :</vt:lpstr>
      <vt:lpstr>Conception</vt:lpstr>
      <vt:lpstr>Le liposome 1ère génération</vt:lpstr>
      <vt:lpstr>Présentation PowerPoint</vt:lpstr>
      <vt:lpstr>Présentation PowerPoint</vt:lpstr>
      <vt:lpstr>Le liposome 2ème génération</vt:lpstr>
      <vt:lpstr>Présentation PowerPoint</vt:lpstr>
      <vt:lpstr>Le liposome 3ème génération</vt:lpstr>
      <vt:lpstr>Présentation PowerPoint</vt:lpstr>
      <vt:lpstr>Présentation PowerPoint</vt:lpstr>
      <vt:lpstr>Contraintes</vt:lpstr>
      <vt:lpstr>Squalénisation</vt:lpstr>
      <vt:lpstr>Présentation PowerPoint</vt:lpstr>
      <vt:lpstr>Toxicité des nanoparticules</vt:lpstr>
      <vt:lpstr>La médecine de demain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Cancer du foie</dc:title>
  <dc:creator>modele</dc:creator>
  <cp:lastModifiedBy>Akio</cp:lastModifiedBy>
  <cp:revision>202</cp:revision>
  <dcterms:created xsi:type="dcterms:W3CDTF">2015-01-15T15:10:28Z</dcterms:created>
  <dcterms:modified xsi:type="dcterms:W3CDTF">2015-03-21T18:19:17Z</dcterms:modified>
</cp:coreProperties>
</file>