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24C1643-ED63-476D-9A54-44575D18C73E}" type="datetimeFigureOut">
              <a:rPr lang="fr-FR" smtClean="0"/>
              <a:pPr/>
              <a:t>22/03/2015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9169FB-728B-4E47-8000-93C4BAB9BFC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C1643-ED63-476D-9A54-44575D18C73E}" type="datetimeFigureOut">
              <a:rPr lang="fr-FR" smtClean="0"/>
              <a:pPr/>
              <a:t>22/03/2015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169FB-728B-4E47-8000-93C4BAB9BFC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alpha val="96000"/>
          </a:schemeClr>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3568" y="188640"/>
            <a:ext cx="7772400" cy="1470025"/>
          </a:xfrm>
        </p:spPr>
        <p:txBody>
          <a:bodyPr/>
          <a:lstStyle/>
          <a:p>
            <a:r>
              <a:rPr lang="fr-FR" dirty="0" err="1" smtClean="0">
                <a:solidFill>
                  <a:schemeClr val="tx1">
                    <a:lumMod val="50000"/>
                    <a:lumOff val="50000"/>
                  </a:schemeClr>
                </a:solidFill>
              </a:rPr>
              <a:t>Wunderwaffen</a:t>
            </a:r>
            <a:r>
              <a:rPr lang="fr-FR" dirty="0" smtClean="0">
                <a:solidFill>
                  <a:schemeClr val="tx1">
                    <a:lumMod val="50000"/>
                    <a:lumOff val="50000"/>
                  </a:schemeClr>
                </a:solidFill>
              </a:rPr>
              <a:t> :</a:t>
            </a:r>
            <a:endParaRPr lang="fr-FR" dirty="0">
              <a:solidFill>
                <a:schemeClr val="tx1">
                  <a:lumMod val="50000"/>
                  <a:lumOff val="50000"/>
                </a:schemeClr>
              </a:solidFill>
            </a:endParaRPr>
          </a:p>
        </p:txBody>
      </p:sp>
      <p:sp>
        <p:nvSpPr>
          <p:cNvPr id="3" name="Sous-titre 2"/>
          <p:cNvSpPr>
            <a:spLocks noGrp="1"/>
          </p:cNvSpPr>
          <p:nvPr>
            <p:ph type="subTitle" idx="1"/>
          </p:nvPr>
        </p:nvSpPr>
        <p:spPr>
          <a:xfrm>
            <a:off x="1331640" y="1412776"/>
            <a:ext cx="6400800" cy="1752600"/>
          </a:xfrm>
        </p:spPr>
        <p:txBody>
          <a:bodyPr/>
          <a:lstStyle/>
          <a:p>
            <a:r>
              <a:rPr lang="fr-FR" dirty="0" smtClean="0"/>
              <a:t>Les armes miracles et autres projets</a:t>
            </a:r>
          </a:p>
          <a:p>
            <a:r>
              <a:rPr lang="fr-FR" dirty="0" smtClean="0"/>
              <a:t>Mystiques nazies:</a:t>
            </a:r>
            <a:endParaRPr lang="fr-FR" dirty="0"/>
          </a:p>
        </p:txBody>
      </p:sp>
      <p:pic>
        <p:nvPicPr>
          <p:cNvPr id="1026" name="Picture 2" descr="http://upload.wikimedia.org/wikipedia/commons/thumb/0/0e/DeutschesKreuzinGold.jpg/165px-DeutschesKreuzinGold.jpg"/>
          <p:cNvPicPr>
            <a:picLocks noChangeAspect="1" noChangeArrowheads="1"/>
          </p:cNvPicPr>
          <p:nvPr/>
        </p:nvPicPr>
        <p:blipFill>
          <a:blip r:embed="rId2" cstate="print"/>
          <a:srcRect/>
          <a:stretch>
            <a:fillRect/>
          </a:stretch>
        </p:blipFill>
        <p:spPr bwMode="auto">
          <a:xfrm>
            <a:off x="3779912" y="2636912"/>
            <a:ext cx="1359909" cy="1368152"/>
          </a:xfrm>
          <a:prstGeom prst="rect">
            <a:avLst/>
          </a:prstGeom>
          <a:noFill/>
        </p:spPr>
      </p:pic>
      <p:pic>
        <p:nvPicPr>
          <p:cNvPr id="1028" name="Picture 4" descr="http://i.ytimg.com/vi/75QZLyoPbwc/hqdefault.jpg"/>
          <p:cNvPicPr>
            <a:picLocks noChangeAspect="1" noChangeArrowheads="1"/>
          </p:cNvPicPr>
          <p:nvPr/>
        </p:nvPicPr>
        <p:blipFill>
          <a:blip r:embed="rId3" cstate="print"/>
          <a:srcRect/>
          <a:stretch>
            <a:fillRect/>
          </a:stretch>
        </p:blipFill>
        <p:spPr bwMode="auto">
          <a:xfrm>
            <a:off x="251520" y="1988840"/>
            <a:ext cx="2195736" cy="1646802"/>
          </a:xfrm>
          <a:prstGeom prst="rect">
            <a:avLst/>
          </a:prstGeom>
          <a:noFill/>
        </p:spPr>
      </p:pic>
      <p:pic>
        <p:nvPicPr>
          <p:cNvPr id="1030" name="Picture 6" descr="http://i39.servimg.com/u/f39/18/88/77/29/nazi-u10.jpg"/>
          <p:cNvPicPr>
            <a:picLocks noChangeAspect="1" noChangeArrowheads="1"/>
          </p:cNvPicPr>
          <p:nvPr/>
        </p:nvPicPr>
        <p:blipFill>
          <a:blip r:embed="rId4" cstate="print"/>
          <a:srcRect/>
          <a:stretch>
            <a:fillRect/>
          </a:stretch>
        </p:blipFill>
        <p:spPr bwMode="auto">
          <a:xfrm>
            <a:off x="179512" y="4365104"/>
            <a:ext cx="4876800" cy="2047876"/>
          </a:xfrm>
          <a:prstGeom prst="rect">
            <a:avLst/>
          </a:prstGeom>
          <a:noFill/>
        </p:spPr>
      </p:pic>
      <p:pic>
        <p:nvPicPr>
          <p:cNvPr id="1032" name="Picture 8" descr="http://www.ufocasebook.com/2008/vril-6odin.jpg"/>
          <p:cNvPicPr>
            <a:picLocks noChangeAspect="1" noChangeArrowheads="1"/>
          </p:cNvPicPr>
          <p:nvPr/>
        </p:nvPicPr>
        <p:blipFill>
          <a:blip r:embed="rId5" cstate="print"/>
          <a:srcRect/>
          <a:stretch>
            <a:fillRect/>
          </a:stretch>
        </p:blipFill>
        <p:spPr bwMode="auto">
          <a:xfrm>
            <a:off x="5292080" y="3140968"/>
            <a:ext cx="3618001" cy="273630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aux « </a:t>
            </a:r>
            <a:r>
              <a:rPr lang="fr-FR" dirty="0" err="1" smtClean="0"/>
              <a:t>wunderwaffen</a:t>
            </a:r>
            <a:r>
              <a:rPr lang="fr-FR" dirty="0" smtClean="0"/>
              <a:t> »</a:t>
            </a:r>
            <a:endParaRPr lang="fr-FR" dirty="0"/>
          </a:p>
        </p:txBody>
      </p:sp>
      <p:sp>
        <p:nvSpPr>
          <p:cNvPr id="3" name="Espace réservé du contenu 2"/>
          <p:cNvSpPr>
            <a:spLocks noGrp="1"/>
          </p:cNvSpPr>
          <p:nvPr>
            <p:ph idx="1"/>
          </p:nvPr>
        </p:nvSpPr>
        <p:spPr/>
        <p:txBody>
          <a:bodyPr/>
          <a:lstStyle/>
          <a:p>
            <a:r>
              <a:rPr lang="fr-FR" dirty="0" smtClean="0"/>
              <a:t>Les </a:t>
            </a:r>
            <a:r>
              <a:rPr lang="fr-FR" dirty="0" err="1" smtClean="0"/>
              <a:t>wunderwaffen</a:t>
            </a:r>
            <a:r>
              <a:rPr lang="fr-FR" dirty="0" smtClean="0"/>
              <a:t> </a:t>
            </a:r>
            <a:r>
              <a:rPr lang="fr-FR" dirty="0" err="1" smtClean="0"/>
              <a:t>allemandes,sont</a:t>
            </a:r>
            <a:r>
              <a:rPr lang="fr-FR" dirty="0" smtClean="0"/>
              <a:t> comme leurs noms le signifie des « armes miracles » ,des armes destinées à semé la terreur chez les rangs </a:t>
            </a:r>
            <a:r>
              <a:rPr lang="fr-FR" dirty="0" err="1" smtClean="0"/>
              <a:t>alliès,mais</a:t>
            </a:r>
            <a:r>
              <a:rPr lang="fr-FR" dirty="0" smtClean="0"/>
              <a:t> également de renverser la balance de la guerre à leurs </a:t>
            </a:r>
            <a:r>
              <a:rPr lang="fr-FR" dirty="0" err="1" smtClean="0"/>
              <a:t>avantages.Mais</a:t>
            </a:r>
            <a:r>
              <a:rPr lang="fr-FR" dirty="0" smtClean="0"/>
              <a:t>,le cours de la « vrai guerre » avait entrainé l’</a:t>
            </a:r>
            <a:r>
              <a:rPr lang="fr-FR" dirty="0" err="1" smtClean="0"/>
              <a:t>arret</a:t>
            </a:r>
            <a:r>
              <a:rPr lang="fr-FR" dirty="0" smtClean="0"/>
              <a:t> d’une bonne tonne de programmes expérimentaux comme nous le </a:t>
            </a:r>
            <a:r>
              <a:rPr lang="fr-FR" dirty="0" err="1" smtClean="0"/>
              <a:t>vèrrons</a:t>
            </a:r>
            <a:r>
              <a:rPr lang="fr-FR" dirty="0" smtClean="0"/>
              <a:t> dans ce livre…</a:t>
            </a:r>
            <a:endParaRPr lang="fr-FR" dirty="0"/>
          </a:p>
        </p:txBody>
      </p:sp>
      <p:pic>
        <p:nvPicPr>
          <p:cNvPr id="13314" name="Picture 2" descr="http://www.ufocasebook.com/2008/nazi13.jpg"/>
          <p:cNvPicPr>
            <a:picLocks noChangeAspect="1" noChangeArrowheads="1"/>
          </p:cNvPicPr>
          <p:nvPr/>
        </p:nvPicPr>
        <p:blipFill>
          <a:blip r:embed="rId2" cstate="print"/>
          <a:srcRect/>
          <a:stretch>
            <a:fillRect/>
          </a:stretch>
        </p:blipFill>
        <p:spPr bwMode="auto">
          <a:xfrm>
            <a:off x="2699793" y="5624880"/>
            <a:ext cx="1872208" cy="105556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 :</a:t>
            </a:r>
            <a:endParaRPr lang="fr-FR" dirty="0"/>
          </a:p>
        </p:txBody>
      </p:sp>
      <p:sp>
        <p:nvSpPr>
          <p:cNvPr id="3" name="Espace réservé du contenu 2"/>
          <p:cNvSpPr>
            <a:spLocks noGrp="1"/>
          </p:cNvSpPr>
          <p:nvPr>
            <p:ph idx="1"/>
          </p:nvPr>
        </p:nvSpPr>
        <p:spPr/>
        <p:txBody>
          <a:bodyPr/>
          <a:lstStyle/>
          <a:p>
            <a:r>
              <a:rPr lang="fr-FR" dirty="0" smtClean="0"/>
              <a:t>Chapitre 1: Les prototypes de </a:t>
            </a:r>
            <a:r>
              <a:rPr lang="fr-FR" dirty="0" err="1" smtClean="0"/>
              <a:t>wunderwaffe</a:t>
            </a:r>
            <a:r>
              <a:rPr lang="fr-FR" dirty="0" smtClean="0"/>
              <a:t>.</a:t>
            </a:r>
          </a:p>
          <a:p>
            <a:r>
              <a:rPr lang="fr-FR" dirty="0" smtClean="0"/>
              <a:t>Chapitre 2 : les projet sans suite…</a:t>
            </a:r>
          </a:p>
          <a:p>
            <a:r>
              <a:rPr lang="fr-FR" dirty="0" smtClean="0"/>
              <a:t>Chapitre 3:les développements de projet allemands après guerre </a:t>
            </a:r>
          </a:p>
          <a:p>
            <a:r>
              <a:rPr lang="fr-FR" err="1" smtClean="0"/>
              <a:t>Dossier</a:t>
            </a:r>
            <a:r>
              <a:rPr lang="fr-FR" smtClean="0"/>
              <a:t>: Les </a:t>
            </a:r>
            <a:r>
              <a:rPr lang="fr-FR" dirty="0" smtClean="0"/>
              <a:t>ovnis </a:t>
            </a:r>
            <a:r>
              <a:rPr lang="fr-FR" dirty="0" err="1" smtClean="0"/>
              <a:t>nazis,et</a:t>
            </a:r>
            <a:r>
              <a:rPr lang="fr-FR" dirty="0" smtClean="0"/>
              <a:t> la mystification.</a:t>
            </a:r>
            <a:endParaRPr lang="fr-FR" dirty="0"/>
          </a:p>
          <a:p>
            <a:endParaRPr lang="fr-FR" dirty="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t>
            </a:r>
            <a:r>
              <a:rPr lang="fr-FR" dirty="0" err="1" smtClean="0"/>
              <a:t>arado</a:t>
            </a:r>
            <a:r>
              <a:rPr lang="fr-FR" dirty="0" smtClean="0"/>
              <a:t> Ar 234 :</a:t>
            </a:r>
            <a:endParaRPr lang="fr-FR" dirty="0"/>
          </a:p>
        </p:txBody>
      </p:sp>
      <p:sp>
        <p:nvSpPr>
          <p:cNvPr id="3" name="Espace réservé du contenu 2"/>
          <p:cNvSpPr>
            <a:spLocks noGrp="1"/>
          </p:cNvSpPr>
          <p:nvPr>
            <p:ph idx="1"/>
          </p:nvPr>
        </p:nvSpPr>
        <p:spPr/>
        <p:txBody>
          <a:bodyPr>
            <a:normAutofit fontScale="47500" lnSpcReduction="20000"/>
          </a:bodyPr>
          <a:lstStyle/>
          <a:p>
            <a:r>
              <a:rPr lang="fr-FR" dirty="0" smtClean="0"/>
              <a:t>Au début des années 40, peu après le premier vol du premier appareil à réaction du monde, le Heinkel He-178, </a:t>
            </a:r>
            <a:r>
              <a:rPr lang="fr-FR" dirty="0" err="1" smtClean="0"/>
              <a:t>Arado</a:t>
            </a:r>
            <a:r>
              <a:rPr lang="fr-FR" dirty="0" smtClean="0"/>
              <a:t> envisageait également d'utiliser le turboréacteur pour ses appareils en développement. Ces projets conduiront au premier avion de reconnaissance à réaction ainsi qu'au premier bombardier à réaction opérationnel.</a:t>
            </a:r>
          </a:p>
          <a:p>
            <a:r>
              <a:rPr lang="fr-FR" dirty="0" smtClean="0"/>
              <a:t>Parmi les projets à l'étude, le E.480 était un chasseur à propulsion mixte équipé d’un turboréacteur et d’un moteur à piston Daimler-Benz DB 614. Une deuxième variante purement à réaction fut également envisagée. Malheureusement, il ne reste aucune trace de ces projets si ce n’est des diagrammes de performances et des tables de masse.</a:t>
            </a:r>
          </a:p>
          <a:p>
            <a:r>
              <a:rPr lang="fr-FR" dirty="0" smtClean="0"/>
              <a:t>Parallèlement aux études sur les chasseurs à réaction, une équipe d’ingénieurs, dirigée par Walter </a:t>
            </a:r>
            <a:r>
              <a:rPr lang="fr-FR" dirty="0" err="1" smtClean="0"/>
              <a:t>Blume</a:t>
            </a:r>
            <a:r>
              <a:rPr lang="fr-FR" dirty="0" smtClean="0"/>
              <a:t> et Hans </a:t>
            </a:r>
            <a:r>
              <a:rPr lang="fr-FR" dirty="0" err="1" smtClean="0"/>
              <a:t>Rebeski</a:t>
            </a:r>
            <a:r>
              <a:rPr lang="fr-FR" dirty="0" smtClean="0"/>
              <a:t>, travaillait sur un projet pour un appareil de reconnaissance désigné E.370. L’E.370 était un monoplan à aile haute propulsé par deux turboréacteurs </a:t>
            </a:r>
            <a:r>
              <a:rPr lang="fr-FR" dirty="0" err="1" smtClean="0"/>
              <a:t>Jumo</a:t>
            </a:r>
            <a:r>
              <a:rPr lang="fr-FR" dirty="0" smtClean="0"/>
              <a:t> 004 fixé sous les ailes dans deux nacelles. La masse totale prévue était d’environ huit tonnes.</a:t>
            </a:r>
          </a:p>
          <a:p>
            <a:r>
              <a:rPr lang="fr-FR" dirty="0" smtClean="0"/>
              <a:t>Les performances calculées étaient une vitesse maximale de 780 km/h à 6000 m, un plafond opérationnel supérieur à 10800 m et une distance franchissable, avec réserve, de 2000 km. Ces performances étaient un peu inférieures aux spécifications, notamment en terme de distance franchissable, mais le projet E.370 fut accepté par la Luftwaffe et conduira finalement au premier prototype de l’Ar-234 au début de 1943.</a:t>
            </a:r>
          </a:p>
          <a:p>
            <a:endParaRPr lang="fr-FR" dirty="0"/>
          </a:p>
        </p:txBody>
      </p:sp>
      <p:pic>
        <p:nvPicPr>
          <p:cNvPr id="1026" name="Picture 2" descr="Le premier prototype de l'Ar-234, le V1"/>
          <p:cNvPicPr>
            <a:picLocks noChangeAspect="1" noChangeArrowheads="1"/>
          </p:cNvPicPr>
          <p:nvPr/>
        </p:nvPicPr>
        <p:blipFill>
          <a:blip r:embed="rId2" cstate="print"/>
          <a:srcRect/>
          <a:stretch>
            <a:fillRect/>
          </a:stretch>
        </p:blipFill>
        <p:spPr bwMode="auto">
          <a:xfrm>
            <a:off x="4211960" y="4690114"/>
            <a:ext cx="4716016" cy="2167886"/>
          </a:xfrm>
          <a:prstGeom prst="rect">
            <a:avLst/>
          </a:prstGeom>
          <a:noFill/>
        </p:spPr>
      </p:pic>
      <p:pic>
        <p:nvPicPr>
          <p:cNvPr id="1028" name="Picture 4" descr="Radar sur une version de chasse de nuit de l'Ar-234"/>
          <p:cNvPicPr>
            <a:picLocks noChangeAspect="1" noChangeArrowheads="1"/>
          </p:cNvPicPr>
          <p:nvPr/>
        </p:nvPicPr>
        <p:blipFill>
          <a:blip r:embed="rId3" cstate="print"/>
          <a:srcRect/>
          <a:stretch>
            <a:fillRect/>
          </a:stretch>
        </p:blipFill>
        <p:spPr bwMode="auto">
          <a:xfrm>
            <a:off x="1043608" y="4919031"/>
            <a:ext cx="1691680" cy="193896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différentes  versions de l’avion :</a:t>
            </a:r>
            <a:br>
              <a:rPr lang="fr-FR" dirty="0" smtClean="0"/>
            </a:br>
            <a:endParaRPr lang="fr-FR" dirty="0"/>
          </a:p>
        </p:txBody>
      </p:sp>
      <p:sp>
        <p:nvSpPr>
          <p:cNvPr id="3" name="Espace réservé du contenu 2"/>
          <p:cNvSpPr>
            <a:spLocks noGrp="1"/>
          </p:cNvSpPr>
          <p:nvPr>
            <p:ph idx="1"/>
          </p:nvPr>
        </p:nvSpPr>
        <p:spPr>
          <a:xfrm>
            <a:off x="457200" y="1124744"/>
            <a:ext cx="8229600" cy="5001419"/>
          </a:xfrm>
        </p:spPr>
        <p:txBody>
          <a:bodyPr>
            <a:normAutofit fontScale="62500" lnSpcReduction="20000"/>
          </a:bodyPr>
          <a:lstStyle/>
          <a:p>
            <a:r>
              <a:rPr lang="fr-FR" dirty="0" smtClean="0"/>
              <a:t>Les trains tricycles :</a:t>
            </a:r>
          </a:p>
          <a:p>
            <a:r>
              <a:rPr lang="fr-FR" dirty="0" smtClean="0"/>
              <a:t>La version de série équipée du chariot largable devait être désignée Ar-234A mais ce modèle fut abandonné car il apparut rapidement que la formule du chariot largable était inacceptable dans un environnement opérationnel. Si le décollage sur chariot ne présentait pas d’inconvénient majeur, il n’en était pas de même lors de l’atterrissage et des manœuvres au sol, sans compter une logistique très lourde. </a:t>
            </a:r>
          </a:p>
          <a:p>
            <a:r>
              <a:rPr lang="fr-FR" dirty="0" err="1" smtClean="0"/>
              <a:t>Arado</a:t>
            </a:r>
            <a:r>
              <a:rPr lang="fr-FR" dirty="0" smtClean="0"/>
              <a:t> commença donc à développer une version améliorée de l’appareil muni d’un train classique se rétractant dans le fuselage. Le RLM commanda rapidement deux prototypes de la version 234B.</a:t>
            </a:r>
          </a:p>
          <a:p>
            <a:r>
              <a:rPr lang="fr-FR" dirty="0" smtClean="0"/>
              <a:t>Les </a:t>
            </a:r>
            <a:r>
              <a:rPr lang="fr-FR" dirty="0" err="1" smtClean="0"/>
              <a:t>Arado</a:t>
            </a:r>
            <a:r>
              <a:rPr lang="fr-FR" dirty="0" smtClean="0"/>
              <a:t> Ar-234 B avaient un fuselage légèrement élargi pour permettre l’installation d’un train d'atterrissage conventionnel mais d'une voie relativement étroite. Destiné au bombardement ou à la reconnaissance, l’Ar-234B était propulsé par deux turboréacteurs </a:t>
            </a:r>
            <a:r>
              <a:rPr lang="fr-FR" dirty="0" err="1" smtClean="0"/>
              <a:t>Jumo</a:t>
            </a:r>
            <a:r>
              <a:rPr lang="fr-FR" dirty="0" smtClean="0"/>
              <a:t> 004B et pesait 5160 kg à vide et 8350 en charge. La largeur un peu plus grande du fuselage réduisait la vitesse d’environ 35 km/h à 740 km/h à 6000 m.</a:t>
            </a:r>
          </a:p>
          <a:p>
            <a:endParaRPr lang="fr-FR" dirty="0"/>
          </a:p>
        </p:txBody>
      </p:sp>
      <p:pic>
        <p:nvPicPr>
          <p:cNvPr id="17410" name="Picture 2" descr="http://xplanes.free.fr/ar234/proto/ar234_V9_08.jpg"/>
          <p:cNvPicPr>
            <a:picLocks noChangeAspect="1" noChangeArrowheads="1"/>
          </p:cNvPicPr>
          <p:nvPr/>
        </p:nvPicPr>
        <p:blipFill>
          <a:blip r:embed="rId2" cstate="print"/>
          <a:srcRect/>
          <a:stretch>
            <a:fillRect/>
          </a:stretch>
        </p:blipFill>
        <p:spPr bwMode="auto">
          <a:xfrm>
            <a:off x="683568" y="5445224"/>
            <a:ext cx="2088232" cy="1155133"/>
          </a:xfrm>
          <a:prstGeom prst="rect">
            <a:avLst/>
          </a:prstGeom>
          <a:noFill/>
        </p:spPr>
      </p:pic>
      <p:pic>
        <p:nvPicPr>
          <p:cNvPr id="17412" name="Picture 4" descr="L'Arado 234 V9"/>
          <p:cNvPicPr>
            <a:picLocks noChangeAspect="1" noChangeArrowheads="1"/>
          </p:cNvPicPr>
          <p:nvPr/>
        </p:nvPicPr>
        <p:blipFill>
          <a:blip r:embed="rId3" cstate="print"/>
          <a:srcRect/>
          <a:stretch>
            <a:fillRect/>
          </a:stretch>
        </p:blipFill>
        <p:spPr bwMode="auto">
          <a:xfrm>
            <a:off x="3059832" y="5377280"/>
            <a:ext cx="3168352" cy="148072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457200" y="260350"/>
            <a:ext cx="8229600" cy="5865813"/>
          </a:xfrm>
        </p:spPr>
        <p:txBody>
          <a:bodyPr/>
          <a:lstStyle/>
          <a:p>
            <a:r>
              <a:rPr lang="fr-FR" dirty="0" smtClean="0"/>
              <a:t>Pour les missions de bombardement, l’Ar-234 emportait une bombe blottie sous le ventre dans une cavité qui enrobait partiellement cette dernière. La charge maximale de bombes était de 1500 kg et dans cette configuration, la vitesse était réduite de 60 à 80 km/h. Il en résulta un monoplace de bombardement, doté d’un système original de contrôle de cap d’approche pour le bombardement.</a:t>
            </a:r>
            <a:endParaRPr lang="fr-FR" dirty="0"/>
          </a:p>
        </p:txBody>
      </p:sp>
      <p:pic>
        <p:nvPicPr>
          <p:cNvPr id="18434" name="Picture 2" descr="Arado Ar-234 V9"/>
          <p:cNvPicPr>
            <a:picLocks noChangeAspect="1" noChangeArrowheads="1"/>
          </p:cNvPicPr>
          <p:nvPr/>
        </p:nvPicPr>
        <p:blipFill>
          <a:blip r:embed="rId2" cstate="print"/>
          <a:srcRect/>
          <a:stretch>
            <a:fillRect/>
          </a:stretch>
        </p:blipFill>
        <p:spPr bwMode="auto">
          <a:xfrm>
            <a:off x="4083810" y="4941168"/>
            <a:ext cx="2393190" cy="141198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457200" y="188913"/>
            <a:ext cx="8229600" cy="5937250"/>
          </a:xfrm>
        </p:spPr>
        <p:txBody>
          <a:bodyPr>
            <a:normAutofit fontScale="70000" lnSpcReduction="20000"/>
          </a:bodyPr>
          <a:lstStyle/>
          <a:p>
            <a:r>
              <a:rPr lang="fr-FR" dirty="0" smtClean="0"/>
              <a:t>Un viseur classique de tir en vol horizontal était installé dans le nez vitré de l’appareil sur un panneau de verre optiquement plat, à l’avant de la place du pilote. Juste avant d’amorcer l’approche, le pilote réglait son avion en vol stabilisé, plaçait le manche complètement sur le côté et se penchait sur le viseur de bombardement. A plat-ventre, il continuait de diriger l’avion au moyen du pilote automatique commandé par les circuits du viseur de bombardement.</a:t>
            </a:r>
          </a:p>
          <a:p>
            <a:r>
              <a:rPr lang="fr-FR" dirty="0" smtClean="0"/>
              <a:t>Il suffisait au pilote de maintenir le viseur sur l’objectif et lorsque l’avion atteignait le point de largage, les bombes tombaient automatiquement. Le pilote remettait alors le manche en place, débrayait le pilote automatique et retournait vers sa base. L’Ar-234B fut le premier avion à utiliser opérationnellement un parachute frein pour raccourcir la distance d’atterrissage.</a:t>
            </a:r>
          </a:p>
          <a:p>
            <a:r>
              <a:rPr lang="fr-FR" dirty="0" smtClean="0"/>
              <a:t>Le prototype V9 (PH+SQ, WNr. 130009) fut le premier appareil de la nouvelle série et il vola le 12 mars 1944. Il fut suivi le 2 avril du V10 (PH+SR), qui n’avait pas de cockpit pressurisé ni de siège éjectable, mais était équipé de pylônes pour l’emport de bombes et du système de visée de bombardement, ainsi que d’un périscope au-dessus de la verrière pour donner au pilote une visibilité correcte vers l’arrière. </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5937523"/>
          </a:xfrm>
        </p:spPr>
        <p:txBody>
          <a:bodyPr>
            <a:normAutofit fontScale="70000" lnSpcReduction="20000"/>
          </a:bodyPr>
          <a:lstStyle/>
          <a:p>
            <a:r>
              <a:rPr lang="fr-FR" dirty="0" smtClean="0"/>
              <a:t>Les autres prototypes importants de l’Ar-234 était le V12 avec un empennage vertical agrandi, le V16, avec une paire de moteurs BMW 003, et les V15 et V17, également à moteurs BMW, et utilisé comme bancs d'essai pour accélérer la mise au point de ces turboréacteurs.</a:t>
            </a:r>
          </a:p>
          <a:p>
            <a:r>
              <a:rPr lang="fr-FR" dirty="0" smtClean="0"/>
              <a:t>Le V13, initialement de la série B, fut transformé en quadriréacteur à moteurs BMW 003. Il fût détruit lors de son premier vol après la panne au décollage de trois de ses quatre réacteurs. Le prototype V15 était un Ar-234B motorisé avec deux BMW 003 à la place des </a:t>
            </a:r>
            <a:r>
              <a:rPr lang="fr-FR" dirty="0" err="1" smtClean="0"/>
              <a:t>Jumo</a:t>
            </a:r>
            <a:r>
              <a:rPr lang="fr-FR" dirty="0" smtClean="0"/>
              <a:t> 004. Le 29 mars 1945, le pilote d’essais de BMW, </a:t>
            </a:r>
            <a:r>
              <a:rPr lang="fr-FR" dirty="0" err="1" smtClean="0"/>
              <a:t>Kappus</a:t>
            </a:r>
            <a:r>
              <a:rPr lang="fr-FR" dirty="0" smtClean="0"/>
              <a:t>, faillit s’écraser avec cet appareil. Il venait de décoller lorsque : </a:t>
            </a:r>
          </a:p>
          <a:p>
            <a:r>
              <a:rPr lang="fr-FR" dirty="0" smtClean="0"/>
              <a:t>«</a:t>
            </a:r>
            <a:r>
              <a:rPr lang="fr-FR" i="1" dirty="0" smtClean="0"/>
              <a:t>J’ai remarqué soudain que le bruit de moteur était plus fort, ce qui ressemblait à un emballement. Je fus étonné de constater que le tachymètre du moteur n  2 indiquait 11000 tours. Instinctivement je réduisis. Puis, je réfléchis et conclus qu’à un tel régime, le moteur aurait dû instantanément cracher ses aubes de turbines et de compresseur. Par conséquent, la panne devait venir du compte-tours. Il n’était pas possible que le moteur eût tourné si vite, et, comme j’étais encore «tout sorti» - train et volets -, j’avançai de nouveau en confiance la manette de gaz pour faire le tour du terrain. Ce fut une grosse erreur !</a:t>
            </a:r>
            <a:r>
              <a:rPr lang="fr-FR" dirty="0" smtClean="0"/>
              <a:t> »</a:t>
            </a:r>
          </a:p>
          <a:p>
            <a:endParaRPr lang="fr-FR" b="1" dirty="0" smtClean="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945</Words>
  <Application>Microsoft Office PowerPoint</Application>
  <PresentationFormat>Affichage à l'écran (4:3)</PresentationFormat>
  <Paragraphs>27</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Wunderwaffen :</vt:lpstr>
      <vt:lpstr>Introduction aux « wunderwaffen »</vt:lpstr>
      <vt:lpstr>SOMMAIRE :</vt:lpstr>
      <vt:lpstr>L’arado Ar 234 :</vt:lpstr>
      <vt:lpstr>Les différentes  versions de l’avion : </vt:lpstr>
      <vt:lpstr>Diapositive 6</vt:lpstr>
      <vt:lpstr>Diapositive 7</vt:lpstr>
      <vt:lpstr>Diapositive 8</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Wunderwaffen :</dc:title>
  <dc:creator>hp</dc:creator>
  <cp:lastModifiedBy>hp</cp:lastModifiedBy>
  <cp:revision>5</cp:revision>
  <dcterms:created xsi:type="dcterms:W3CDTF">2015-03-21T23:34:24Z</dcterms:created>
  <dcterms:modified xsi:type="dcterms:W3CDTF">2015-03-22T00:20:40Z</dcterms:modified>
</cp:coreProperties>
</file>