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76" r:id="rId9"/>
    <p:sldId id="265" r:id="rId10"/>
    <p:sldId id="277" r:id="rId11"/>
    <p:sldId id="278" r:id="rId12"/>
    <p:sldId id="279" r:id="rId13"/>
    <p:sldId id="289" r:id="rId14"/>
    <p:sldId id="280" r:id="rId15"/>
    <p:sldId id="266" r:id="rId16"/>
    <p:sldId id="267" r:id="rId17"/>
    <p:sldId id="260" r:id="rId18"/>
    <p:sldId id="261" r:id="rId19"/>
    <p:sldId id="268" r:id="rId20"/>
    <p:sldId id="262" r:id="rId21"/>
    <p:sldId id="264" r:id="rId22"/>
    <p:sldId id="263" r:id="rId23"/>
    <p:sldId id="269" r:id="rId24"/>
    <p:sldId id="270" r:id="rId25"/>
    <p:sldId id="290" r:id="rId26"/>
    <p:sldId id="282" r:id="rId27"/>
    <p:sldId id="281" r:id="rId28"/>
    <p:sldId id="283" r:id="rId29"/>
    <p:sldId id="292" r:id="rId30"/>
    <p:sldId id="284" r:id="rId31"/>
    <p:sldId id="285" r:id="rId32"/>
    <p:sldId id="286" r:id="rId33"/>
    <p:sldId id="288" r:id="rId34"/>
    <p:sldId id="287" r:id="rId35"/>
    <p:sldId id="272" r:id="rId36"/>
    <p:sldId id="308" r:id="rId37"/>
    <p:sldId id="293" r:id="rId38"/>
    <p:sldId id="294" r:id="rId39"/>
    <p:sldId id="315" r:id="rId40"/>
    <p:sldId id="309" r:id="rId41"/>
    <p:sldId id="298" r:id="rId42"/>
    <p:sldId id="299" r:id="rId43"/>
    <p:sldId id="295" r:id="rId44"/>
    <p:sldId id="300" r:id="rId45"/>
    <p:sldId id="296" r:id="rId46"/>
    <p:sldId id="301" r:id="rId47"/>
    <p:sldId id="297" r:id="rId48"/>
    <p:sldId id="302" r:id="rId49"/>
    <p:sldId id="311" r:id="rId50"/>
    <p:sldId id="305" r:id="rId51"/>
    <p:sldId id="312" r:id="rId52"/>
    <p:sldId id="303" r:id="rId53"/>
    <p:sldId id="304" r:id="rId54"/>
    <p:sldId id="314" r:id="rId55"/>
    <p:sldId id="306" r:id="rId56"/>
    <p:sldId id="316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07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84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42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78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65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17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26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19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74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9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92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E7C0-A476-40BE-8011-96F5C7E4A2A0}" type="datetimeFigureOut">
              <a:rPr lang="fr-FR" smtClean="0"/>
              <a:t>19/03/2015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4BB1D-5116-4A5F-A9AA-B149F0217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82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maps/search/village+olympique+de+londres/@51.5380685,-0.0284744,3520m/data=!3m1!1e3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fr/maps/search/Greenwich+Millennium+Village/@51.4996771,0.0064282,3519m/data=!3m1!1e3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Thème 3 : Aménager la ville </a:t>
            </a:r>
          </a:p>
        </p:txBody>
      </p:sp>
    </p:spTree>
    <p:extLst>
      <p:ext uri="{BB962C8B-B14F-4D97-AF65-F5344CB8AC3E}">
        <p14:creationId xmlns:p14="http://schemas.microsoft.com/office/powerpoint/2010/main" val="315812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70" y="692696"/>
            <a:ext cx="9231764" cy="554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93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752528" cy="233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5492"/>
            <a:ext cx="4860032" cy="191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896067" cy="638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09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65" y="260648"/>
            <a:ext cx="6781775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82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-10876"/>
            <a:ext cx="4972534" cy="699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79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0078"/>
            <a:ext cx="2741742" cy="694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79" y="188640"/>
            <a:ext cx="6249145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546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Les villes : croissance, étalement et inégalité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lvl="0" indent="0">
              <a:buNone/>
            </a:pPr>
            <a:r>
              <a:rPr lang="fr-FR" dirty="0" smtClean="0"/>
              <a:t>A. </a:t>
            </a:r>
            <a:r>
              <a:rPr lang="fr-FR" dirty="0"/>
              <a:t>Croissance et étalement des villes </a:t>
            </a:r>
          </a:p>
          <a:p>
            <a:pPr marL="514350" indent="-514350">
              <a:buAutoNum type="arabicPeriod"/>
            </a:pPr>
            <a:r>
              <a:rPr lang="fr-FR" dirty="0" smtClean="0"/>
              <a:t>L’exemple de Londres, une ville du Nord</a:t>
            </a:r>
          </a:p>
          <a:p>
            <a:pPr marL="514350" indent="-514350">
              <a:buAutoNum type="arabicPeriod"/>
            </a:pPr>
            <a:r>
              <a:rPr lang="fr-FR" dirty="0" smtClean="0"/>
              <a:t>L’exemple de Mexico, une ville du Sud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fr-FR" dirty="0"/>
              <a:t>Mise en perspective : les villes consomment de plus en plus d’espace 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93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 smtClean="0"/>
              <a:t>B. </a:t>
            </a:r>
            <a:r>
              <a:rPr lang="fr-FR" dirty="0"/>
              <a:t>Les inégalités dans les villes</a:t>
            </a:r>
          </a:p>
          <a:p>
            <a:pPr marL="0" indent="0">
              <a:buNone/>
            </a:pPr>
            <a:r>
              <a:rPr lang="fr-FR" dirty="0" smtClean="0"/>
              <a:t>1. L’exemple de Londres, une ville du Nord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Les villes : croissance, étalement et inégalité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537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Utilisateur\Desktop\old kent 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93" y="3905731"/>
            <a:ext cx="4405365" cy="294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Utilisateur\Desktop\émeutes londes ladepeche.f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98" y="0"/>
            <a:ext cx="4869704" cy="34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quartiers pauvres de Londres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946456" y="476672"/>
            <a:ext cx="136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: ladépêche.fr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-11298" y="3474964"/>
            <a:ext cx="160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Source: owni.fr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95237" y="40050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Quartier de Old Kent Road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Users\Utilisateur\Desktop\the_junk_shop_new_cro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72" y="3556798"/>
            <a:ext cx="5537729" cy="331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405566" y="6476517"/>
            <a:ext cx="304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Quartier pauvre de New Cross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1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quartiers riches de Londres</a:t>
            </a:r>
            <a:endParaRPr lang="fr-F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19048" r="40542" b="22421"/>
          <a:stretch/>
        </p:blipFill>
        <p:spPr bwMode="auto">
          <a:xfrm>
            <a:off x="3686536" y="0"/>
            <a:ext cx="5450746" cy="36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22443" r="40417" b="18844"/>
          <a:stretch/>
        </p:blipFill>
        <p:spPr bwMode="auto">
          <a:xfrm>
            <a:off x="-30455" y="3578479"/>
            <a:ext cx="4962495" cy="33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-23192" y="320914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Quartiers autour de </a:t>
            </a:r>
            <a:r>
              <a:rPr lang="fr-FR" dirty="0" err="1" smtClean="0"/>
              <a:t>Regent’s</a:t>
            </a:r>
            <a:r>
              <a:rPr lang="fr-FR" dirty="0" smtClean="0"/>
              <a:t> Park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55568" y="645111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: voyagegourmand.fr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629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 smtClean="0"/>
              <a:t>B. </a:t>
            </a:r>
            <a:r>
              <a:rPr lang="fr-FR" dirty="0"/>
              <a:t>Les inégalités dans les villes</a:t>
            </a:r>
          </a:p>
          <a:p>
            <a:pPr marL="514350" indent="-514350">
              <a:buAutoNum type="arabicPeriod"/>
            </a:pPr>
            <a:r>
              <a:rPr lang="fr-FR" dirty="0" smtClean="0"/>
              <a:t>L’exemple de Londres, une ville du Nord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FR" dirty="0" smtClean="0"/>
              <a:t>L’exemple de Mexico, une ville du Sud</a:t>
            </a:r>
          </a:p>
          <a:p>
            <a:pPr marL="514350" indent="-514350">
              <a:buAutoNum type="arabicPeriod"/>
            </a:pPr>
            <a:endParaRPr lang="fr-FR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Les villes : croissance, étalement et inégalité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730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584" y="119742"/>
            <a:ext cx="3258975" cy="27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23927" y="119741"/>
            <a:ext cx="4104456" cy="673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47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Utilisateur\Desktop\site_0412_0001-594-0-20091001123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2576"/>
            <a:ext cx="5783137" cy="385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Utilisateur\Desktop\Xochimilco_23080_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44" y="0"/>
            <a:ext cx="4523656" cy="3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39199" y="6488668"/>
            <a:ext cx="163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Source: Unesco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Xochimilco 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783137" y="2997835"/>
            <a:ext cx="336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Les canaux de Xochimilco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2589310"/>
            <a:ext cx="2328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Palacio de </a:t>
            </a:r>
            <a:r>
              <a:rPr lang="fr-FR" dirty="0" err="1" smtClean="0"/>
              <a:t>Bellas</a:t>
            </a:r>
            <a:r>
              <a:rPr lang="fr-FR" dirty="0" smtClean="0"/>
              <a:t> </a:t>
            </a:r>
            <a:r>
              <a:rPr lang="fr-FR" dirty="0" err="1" smtClean="0"/>
              <a:t>Artes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1968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Utilisateur\Desktop\bidonville-dans-la-banlieue-de-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4275"/>
            <a:ext cx="57150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0" y="5655680"/>
            <a:ext cx="1106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Un bidonville de Mexico </a:t>
            </a:r>
            <a:endParaRPr lang="fr-FR" dirty="0"/>
          </a:p>
        </p:txBody>
      </p:sp>
      <p:pic>
        <p:nvPicPr>
          <p:cNvPr id="5125" name="Picture 5" descr="D:\Users\Utilisateur\Desktop\Valette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11" y="-15489"/>
            <a:ext cx="4976589" cy="373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08304" y="3717333"/>
            <a:ext cx="1835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smtClean="0"/>
              <a:t>Logements informels en périphérie de Mexico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318" y="-19945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quartiers pauvres de Mexico</a:t>
            </a:r>
            <a:endParaRPr lang="fr-FR" b="1" dirty="0"/>
          </a:p>
        </p:txBody>
      </p:sp>
      <p:sp>
        <p:nvSpPr>
          <p:cNvPr id="11" name="Rectangle 10"/>
          <p:cNvSpPr/>
          <p:nvPr/>
        </p:nvSpPr>
        <p:spPr>
          <a:xfrm>
            <a:off x="8562" y="2574196"/>
            <a:ext cx="3798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Source : revue-urbanites.fr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7318" y="692696"/>
            <a:ext cx="3906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/>
              <a:t>Définition : logements </a:t>
            </a:r>
            <a:r>
              <a:rPr lang="fr-FR" dirty="0"/>
              <a:t>informels </a:t>
            </a:r>
            <a:r>
              <a:rPr lang="fr-FR" dirty="0" smtClean="0"/>
              <a:t>= logements en dur </a:t>
            </a:r>
            <a:r>
              <a:rPr lang="fr-FR" dirty="0"/>
              <a:t>construits </a:t>
            </a:r>
            <a:r>
              <a:rPr lang="fr-FR" dirty="0" smtClean="0"/>
              <a:t>illégalement qui finissent par être légalisés par les pouvoirs publics.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167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Utilisateur\Desktop\Paradisevillagegatedcommun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842041" cy="335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Utilisateur\Desktop\BosquesInterlomasMexico_C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04" y="30274"/>
            <a:ext cx="6876796" cy="347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26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« </a:t>
            </a:r>
            <a:r>
              <a:rPr lang="fr-FR" b="1" dirty="0" err="1" smtClean="0"/>
              <a:t>gated</a:t>
            </a:r>
            <a:r>
              <a:rPr lang="fr-FR" b="1" dirty="0" smtClean="0"/>
              <a:t> </a:t>
            </a:r>
            <a:r>
              <a:rPr lang="fr-FR" b="1" dirty="0" err="1" smtClean="0"/>
              <a:t>communites</a:t>
            </a:r>
            <a:r>
              <a:rPr lang="fr-FR" b="1" dirty="0" smtClean="0"/>
              <a:t> » à Mexico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837524" y="3501008"/>
            <a:ext cx="336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/>
              <a:t>Interlomas</a:t>
            </a:r>
            <a:r>
              <a:rPr lang="fr-FR" dirty="0" smtClean="0"/>
              <a:t> à Mexico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842041" y="5655680"/>
            <a:ext cx="1781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Entrée d’une « </a:t>
            </a:r>
            <a:r>
              <a:rPr lang="fr-FR" dirty="0" err="1" smtClean="0"/>
              <a:t>Gated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r>
              <a:rPr lang="fr-FR" dirty="0" smtClean="0"/>
              <a:t> » de Mexico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-18796" y="1412776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Définition : </a:t>
            </a:r>
          </a:p>
          <a:p>
            <a:pPr algn="just"/>
            <a:r>
              <a:rPr lang="fr-FR" dirty="0" smtClean="0"/>
              <a:t>résidences fermées </a:t>
            </a:r>
            <a:r>
              <a:rPr lang="fr-FR" dirty="0"/>
              <a:t>et sécurisées où vivent les populations riches. </a:t>
            </a:r>
          </a:p>
        </p:txBody>
      </p:sp>
    </p:spTree>
    <p:extLst>
      <p:ext uri="{BB962C8B-B14F-4D97-AF65-F5344CB8AC3E}">
        <p14:creationId xmlns:p14="http://schemas.microsoft.com/office/powerpoint/2010/main" val="155183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 smtClean="0"/>
              <a:t>B. </a:t>
            </a:r>
            <a:r>
              <a:rPr lang="fr-FR" dirty="0"/>
              <a:t>Les inégalités dans les villes</a:t>
            </a:r>
          </a:p>
          <a:p>
            <a:pPr marL="514350" indent="-514350">
              <a:buAutoNum type="arabicPeriod"/>
            </a:pPr>
            <a:r>
              <a:rPr lang="fr-FR" dirty="0" smtClean="0"/>
              <a:t>L’exemple de Londres, une ville du Nord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FR" dirty="0" smtClean="0"/>
              <a:t>L’exemple de Mexico, une ville du Sud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fr-FR" dirty="0"/>
              <a:t>Mise en perspective : la ville, un espace fragmenté </a:t>
            </a:r>
          </a:p>
          <a:p>
            <a:pPr marL="0" indent="0">
              <a:buNone/>
            </a:pPr>
            <a:endParaRPr lang="fr-FR" dirty="0" smtClean="0"/>
          </a:p>
          <a:p>
            <a:pPr marL="514350" indent="-514350">
              <a:buAutoNum type="arabicPeriod"/>
            </a:pPr>
            <a:endParaRPr lang="fr-FR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Les villes : croissance, étalement et inégalité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2408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tilisateur\Desktop\inégalités urba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7" y="1628800"/>
            <a:ext cx="8432946" cy="484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548680"/>
            <a:ext cx="832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fracture socio-spatiale à Sao Paulo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58869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II. Transports et mobilités au cœur des aménagements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 smtClean="0"/>
              <a:t>A.  Les </a:t>
            </a:r>
            <a:r>
              <a:rPr lang="fr-FR" dirty="0"/>
              <a:t>transports et les mobilités dans une ville du Nord, </a:t>
            </a:r>
            <a:r>
              <a:rPr lang="fr-FR" dirty="0" smtClean="0"/>
              <a:t>Londres 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041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042941" cy="577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04" y="650388"/>
            <a:ext cx="3773987" cy="574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05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5779467" cy="530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112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0" y="666069"/>
            <a:ext cx="7355390" cy="564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247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II. Transports et mobilités au cœur des aménagements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alphaUcPeriod"/>
            </a:pPr>
            <a:r>
              <a:rPr lang="fr-FR" dirty="0" smtClean="0"/>
              <a:t>Les </a:t>
            </a:r>
            <a:r>
              <a:rPr lang="fr-FR" dirty="0"/>
              <a:t>transports et les mobilités dans une ville du Nord, </a:t>
            </a:r>
            <a:r>
              <a:rPr lang="fr-FR" dirty="0" smtClean="0"/>
              <a:t>Londres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fr-FR" dirty="0"/>
              <a:t>Les mobilités et les transports dans une ville du sud, Mexico </a:t>
            </a:r>
          </a:p>
          <a:p>
            <a:pPr marL="0" lvl="0" indent="0">
              <a:buNone/>
            </a:pPr>
            <a:endParaRPr lang="fr-FR" dirty="0" smtClean="0"/>
          </a:p>
          <a:p>
            <a:pPr marL="514350" lvl="0" indent="-514350">
              <a:buAutoNum type="alphaUcPeriod"/>
            </a:pPr>
            <a:endParaRPr lang="fr-FR" dirty="0"/>
          </a:p>
          <a:p>
            <a:pPr marL="514350" lvl="0" indent="-514350">
              <a:buAutoNum type="arabicPeriod"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429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Problématique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A quels défis doivent faire face les villes du monde 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0733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988"/>
            <a:ext cx="4950668" cy="647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11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469"/>
            <a:ext cx="5040560" cy="644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810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/>
          <a:stretch/>
        </p:blipFill>
        <p:spPr bwMode="auto">
          <a:xfrm>
            <a:off x="1331640" y="789709"/>
            <a:ext cx="6327624" cy="551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71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5" y="836712"/>
            <a:ext cx="9178041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254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31" y="1412777"/>
            <a:ext cx="686920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973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tilisateur\Desktop\mexico-pol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4" y="1628800"/>
            <a:ext cx="7573546" cy="439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40466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« smog » de Mexico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68785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 smtClean="0"/>
              <a:t>C. Mise </a:t>
            </a:r>
            <a:r>
              <a:rPr lang="fr-FR" dirty="0"/>
              <a:t>en perspective : des stratégies différentes ?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3935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" y="0"/>
            <a:ext cx="4639847" cy="618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u="sng" dirty="0" smtClean="0"/>
              <a:t>Extrait de l’article : Comment </a:t>
            </a:r>
            <a:r>
              <a:rPr lang="fr-FR" sz="2400" b="1" u="sng" dirty="0"/>
              <a:t>Anne Hidalgo veut réduire la </a:t>
            </a:r>
            <a:r>
              <a:rPr lang="fr-FR" sz="2400" b="1" u="sng" dirty="0" smtClean="0"/>
              <a:t>pollution à Paris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b="1" dirty="0" smtClean="0"/>
              <a:t>Vous voulez éradiquer le </a:t>
            </a:r>
            <a:r>
              <a:rPr lang="fr-FR" b="1" dirty="0"/>
              <a:t>diesel à Paris d’ici à 2020. Autrement dit, à cette date, plus aucun véhicule diesel, qu’il s’agisse de bus, de camions, </a:t>
            </a:r>
            <a:r>
              <a:rPr lang="fr-FR" b="1" dirty="0" smtClean="0"/>
              <a:t>de voitures individuelles</a:t>
            </a:r>
            <a:r>
              <a:rPr lang="fr-FR" b="1" dirty="0"/>
              <a:t>, ne sera autorisé à </a:t>
            </a:r>
            <a:r>
              <a:rPr lang="fr-FR" b="1" dirty="0" smtClean="0"/>
              <a:t>rouler dans </a:t>
            </a:r>
            <a:r>
              <a:rPr lang="fr-FR" b="1" dirty="0"/>
              <a:t>Paris ?</a:t>
            </a:r>
            <a:endParaRPr lang="fr-FR" dirty="0"/>
          </a:p>
          <a:p>
            <a:pPr algn="just"/>
            <a:r>
              <a:rPr lang="fr-FR" dirty="0"/>
              <a:t>Oui, c’est l’objectif. Il est vrai qu’entre les véhicules de la fin des années 1990 et les nouveaux diesels d’aujourd’hui, il existe des améliorations technologiques. Mais les particules très fines – et les plus dangereuses pour la santé – ne sont pas captées par les filtres les plus puissants. En tant qu'acteur de terrain, je me veux très volontariste : je ne négocierai pas sur l'essentiel, à </a:t>
            </a:r>
            <a:r>
              <a:rPr lang="fr-FR" dirty="0" smtClean="0"/>
              <a:t>savoir la </a:t>
            </a:r>
            <a:r>
              <a:rPr lang="fr-FR" dirty="0"/>
              <a:t>santé des parisiens. Pour autant, je </a:t>
            </a:r>
            <a:r>
              <a:rPr lang="fr-FR" dirty="0" smtClean="0"/>
              <a:t>souhaite faciliter ces </a:t>
            </a:r>
            <a:r>
              <a:rPr lang="fr-FR" dirty="0"/>
              <a:t>transitions</a:t>
            </a:r>
            <a:r>
              <a:rPr lang="fr-FR" dirty="0" smtClean="0"/>
              <a:t>.</a:t>
            </a:r>
          </a:p>
          <a:p>
            <a:pPr algn="just"/>
            <a:r>
              <a:rPr lang="fr-FR" dirty="0" smtClean="0"/>
              <a:t>Source : lemonde.fr</a:t>
            </a:r>
            <a:endParaRPr lang="fr-FR" dirty="0"/>
          </a:p>
        </p:txBody>
      </p:sp>
      <p:pic>
        <p:nvPicPr>
          <p:cNvPr id="1026" name="Picture 2" descr="D:\Users\Utilisateur\Desktop\Autolib_pics_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91" y="2214156"/>
            <a:ext cx="449249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41691" y="1817635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L’ « </a:t>
            </a:r>
            <a:r>
              <a:rPr lang="fr-FR" b="1" dirty="0" err="1" smtClean="0"/>
              <a:t>autolib</a:t>
            </a:r>
            <a:r>
              <a:rPr lang="fr-FR" b="1" dirty="0" smtClean="0"/>
              <a:t> » à Paris 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714857" y="5094476"/>
            <a:ext cx="434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: jdd.fr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41691" y="0"/>
            <a:ext cx="4492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Quelles sont les différentes mesures mises en place par la ville de Paris pour assurer une politique de développement durable ?</a:t>
            </a:r>
          </a:p>
          <a:p>
            <a:r>
              <a:rPr lang="fr-FR" dirty="0" smtClean="0"/>
              <a:t>En quoi, sont-elles propres aux pays développés ?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078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Utilisateur\Desktop\pt40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980801"/>
            <a:ext cx="4945732" cy="32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40618" y="1268760"/>
            <a:ext cx="323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Parking à vélos, Stockholm, 2010</a:t>
            </a:r>
            <a:endParaRPr lang="fr-FR" dirty="0"/>
          </a:p>
        </p:txBody>
      </p:sp>
      <p:pic>
        <p:nvPicPr>
          <p:cNvPr id="2051" name="Picture 3" descr="D:\Users\Utilisateur\Desktop\tour_img-1532-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55" y="4281970"/>
            <a:ext cx="4702345" cy="257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13856" y="5200435"/>
            <a:ext cx="323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Cyclistes à Amsterdam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6488232"/>
            <a:ext cx="323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: le routard.fr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09872" y="260648"/>
            <a:ext cx="681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La démocratisation du vélo dans les villes du Nord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1164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60" y="222762"/>
            <a:ext cx="4485281" cy="58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604916" cy="60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20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Les villes : croissance, étalement et inégalité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lvl="0" indent="0">
              <a:buNone/>
            </a:pPr>
            <a:r>
              <a:rPr lang="fr-FR" dirty="0" smtClean="0"/>
              <a:t>A. </a:t>
            </a:r>
            <a:r>
              <a:rPr lang="fr-FR" dirty="0"/>
              <a:t>Croissance et étalement des villes </a:t>
            </a:r>
          </a:p>
          <a:p>
            <a:pPr marL="0" indent="0">
              <a:buNone/>
            </a:pPr>
            <a:r>
              <a:rPr lang="fr-FR" dirty="0" smtClean="0"/>
              <a:t>1. L’exemple de Londres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149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 smtClean="0"/>
              <a:t>III. Quelles </a:t>
            </a:r>
            <a:r>
              <a:rPr lang="fr-FR" dirty="0"/>
              <a:t>solutions pour ces villes : aménager des villes durables ?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514350" lvl="0" indent="-514350">
              <a:buAutoNum type="alphaUcPeriod"/>
            </a:pPr>
            <a:r>
              <a:rPr lang="fr-FR" dirty="0" smtClean="0"/>
              <a:t>Les enjeux </a:t>
            </a:r>
            <a:r>
              <a:rPr lang="fr-FR" dirty="0"/>
              <a:t>des villes durables dans les pays du </a:t>
            </a:r>
            <a:r>
              <a:rPr lang="fr-FR" dirty="0" smtClean="0"/>
              <a:t>Nord</a:t>
            </a:r>
          </a:p>
          <a:p>
            <a:pPr marL="0" indent="0">
              <a:buNone/>
            </a:pPr>
            <a:r>
              <a:rPr lang="fr-FR" dirty="0" smtClean="0"/>
              <a:t>1. L’exemple de Londres : </a:t>
            </a:r>
            <a:r>
              <a:rPr lang="fr-FR" dirty="0"/>
              <a:t>championne du développement durable</a:t>
            </a:r>
          </a:p>
          <a:p>
            <a:pPr marL="0" lv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2051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18" y="1052736"/>
            <a:ext cx="502336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18" y="3778487"/>
            <a:ext cx="50937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49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540052" cy="495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478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Utilisateur\Desktop\ukolym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61209" y="40466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hlinkClick r:id="rId3"/>
              </a:rPr>
              <a:t>Le village olympique de Londres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486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7" y="0"/>
            <a:ext cx="888607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6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799" y="19294"/>
            <a:ext cx="3109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hlinkClick r:id="rId2"/>
              </a:rPr>
              <a:t>Greenwich Millennium Village </a:t>
            </a:r>
            <a:endParaRPr lang="fr-FR" b="1" dirty="0"/>
          </a:p>
        </p:txBody>
      </p:sp>
      <p:pic>
        <p:nvPicPr>
          <p:cNvPr id="4098" name="Picture 2" descr="D:\Users\Utilisateur\Desktop\03sctd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18976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77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85995" cy="51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198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Utilisateur\Desktop\2tra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" y="1340768"/>
            <a:ext cx="9245826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5776" y="538437"/>
            <a:ext cx="4974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Projet de rénovation urbaine de Thames </a:t>
            </a:r>
            <a:r>
              <a:rPr lang="fr-FR" b="1" dirty="0"/>
              <a:t>Gateway </a:t>
            </a:r>
          </a:p>
        </p:txBody>
      </p:sp>
    </p:spTree>
    <p:extLst>
      <p:ext uri="{BB962C8B-B14F-4D97-AF65-F5344CB8AC3E}">
        <p14:creationId xmlns:p14="http://schemas.microsoft.com/office/powerpoint/2010/main" val="1409310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" y="1988841"/>
            <a:ext cx="90068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062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 smtClean="0"/>
              <a:t>III. Quelles </a:t>
            </a:r>
            <a:r>
              <a:rPr lang="fr-FR" dirty="0"/>
              <a:t>solutions pour ces villes : aménager des villes durables ?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514350" lvl="0" indent="-514350">
              <a:buAutoNum type="alphaUcPeriod"/>
            </a:pPr>
            <a:r>
              <a:rPr lang="fr-FR" dirty="0" smtClean="0"/>
              <a:t>Les enjeux </a:t>
            </a:r>
            <a:r>
              <a:rPr lang="fr-FR" dirty="0"/>
              <a:t>des villes durables dans les pays du </a:t>
            </a:r>
            <a:r>
              <a:rPr lang="fr-FR" dirty="0" smtClean="0"/>
              <a:t>Nord</a:t>
            </a:r>
          </a:p>
          <a:p>
            <a:pPr marL="514350" indent="-514350">
              <a:buAutoNum type="arabicPeriod"/>
            </a:pPr>
            <a:r>
              <a:rPr lang="fr-FR" dirty="0" smtClean="0"/>
              <a:t>L’exemple de Londres : </a:t>
            </a:r>
            <a:r>
              <a:rPr lang="fr-FR" dirty="0"/>
              <a:t>championne du développement </a:t>
            </a:r>
            <a:r>
              <a:rPr lang="fr-FR" dirty="0" smtClean="0"/>
              <a:t>durable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fr-FR" dirty="0"/>
              <a:t>Mise en perspective : les éco-quartiers en Europe</a:t>
            </a:r>
          </a:p>
          <a:p>
            <a:pPr marL="0" indent="0">
              <a:buNone/>
            </a:pPr>
            <a:endParaRPr lang="fr-FR" dirty="0"/>
          </a:p>
          <a:p>
            <a:pPr marL="0" lv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84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7414" cy="239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877414" cy="191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31" y="0"/>
            <a:ext cx="3390267" cy="699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10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93" y="-110605"/>
            <a:ext cx="4197067" cy="59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74" y="4891010"/>
            <a:ext cx="5074432" cy="196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027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 smtClean="0"/>
              <a:t>B. Quels </a:t>
            </a:r>
            <a:r>
              <a:rPr lang="fr-FR" dirty="0"/>
              <a:t>enjeux pour les villes du sud ? </a:t>
            </a:r>
          </a:p>
          <a:p>
            <a:pPr marL="0" lvl="0" indent="0">
              <a:buNone/>
            </a:pPr>
            <a:r>
              <a:rPr lang="fr-FR" dirty="0" smtClean="0"/>
              <a:t>1. </a:t>
            </a:r>
            <a:r>
              <a:rPr lang="fr-FR" dirty="0"/>
              <a:t>L’exemple de Mexico : une ville de plus en plus durable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5056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61" y="0"/>
            <a:ext cx="7115039" cy="49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7589"/>
          <a:stretch/>
        </p:blipFill>
        <p:spPr bwMode="auto">
          <a:xfrm>
            <a:off x="0" y="5098473"/>
            <a:ext cx="6037981" cy="17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567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48" y="0"/>
            <a:ext cx="3069775" cy="484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7201"/>
            <a:ext cx="6494013" cy="306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908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 smtClean="0"/>
              <a:t>B. Quels </a:t>
            </a:r>
            <a:r>
              <a:rPr lang="fr-FR" dirty="0"/>
              <a:t>enjeux pour les villes du sud ? </a:t>
            </a:r>
          </a:p>
          <a:p>
            <a:pPr marL="514350" lvl="0" indent="-514350">
              <a:buAutoNum type="arabicPeriod"/>
            </a:pPr>
            <a:r>
              <a:rPr lang="fr-FR" dirty="0" smtClean="0"/>
              <a:t>L’exemple </a:t>
            </a:r>
            <a:r>
              <a:rPr lang="fr-FR" dirty="0"/>
              <a:t>de Mexico : une ville de plus en plus durable </a:t>
            </a:r>
            <a:endParaRPr lang="fr-FR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FR" dirty="0"/>
              <a:t>Mise en perspective : Au Sud, des priorités différentes</a:t>
            </a:r>
          </a:p>
          <a:p>
            <a:pPr marL="514350" lvl="0" indent="-514350">
              <a:buAutoNum type="arabicPeriod"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4513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5959825" cy="594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-10553"/>
            <a:ext cx="3331815" cy="660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33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742"/>
            <a:ext cx="4348127" cy="606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18"/>
            <a:ext cx="4427984" cy="66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1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095"/>
            <a:ext cx="6607051" cy="662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58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8" y="0"/>
            <a:ext cx="675828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62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7" y="980728"/>
            <a:ext cx="9241196" cy="525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90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Les villes : croissance, étalement et inégalité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lvl="0" indent="0">
              <a:buNone/>
            </a:pPr>
            <a:r>
              <a:rPr lang="fr-FR" dirty="0" smtClean="0"/>
              <a:t>A. </a:t>
            </a:r>
            <a:r>
              <a:rPr lang="fr-FR" dirty="0"/>
              <a:t>Croissance et étalement des villes </a:t>
            </a:r>
          </a:p>
          <a:p>
            <a:pPr marL="514350" indent="-514350">
              <a:buAutoNum type="arabicPeriod"/>
            </a:pPr>
            <a:r>
              <a:rPr lang="fr-FR" dirty="0" smtClean="0"/>
              <a:t>L’exemple de Londres, une ville du Nord</a:t>
            </a:r>
          </a:p>
          <a:p>
            <a:pPr marL="514350" indent="-514350">
              <a:buAutoNum type="arabicPeriod"/>
            </a:pPr>
            <a:r>
              <a:rPr lang="fr-FR" dirty="0" smtClean="0"/>
              <a:t>L’exemple de Mexico, une ville du Sud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8002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519</Words>
  <Application>Microsoft Office PowerPoint</Application>
  <PresentationFormat>Affichage à l'écran (4:3)</PresentationFormat>
  <Paragraphs>88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Thème 3 : Aménager la ville </vt:lpstr>
      <vt:lpstr>Présentation PowerPoint</vt:lpstr>
      <vt:lpstr>Problématique : </vt:lpstr>
      <vt:lpstr>I. Les villes : croissance, étalement et inégalité </vt:lpstr>
      <vt:lpstr>Présentation PowerPoint</vt:lpstr>
      <vt:lpstr>Présentation PowerPoint</vt:lpstr>
      <vt:lpstr>Présentation PowerPoint</vt:lpstr>
      <vt:lpstr>Présentation PowerPoint</vt:lpstr>
      <vt:lpstr>I. Les villes : croissance, étalement et inégalité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I. Les villes : croissance, étalement et inégalité </vt:lpstr>
      <vt:lpstr>I. Les villes : croissance, étalement et inégalité </vt:lpstr>
      <vt:lpstr>Présentation PowerPoint</vt:lpstr>
      <vt:lpstr>Présentation PowerPoint</vt:lpstr>
      <vt:lpstr>I. Les villes : croissance, étalement et inégalité </vt:lpstr>
      <vt:lpstr>Présentation PowerPoint</vt:lpstr>
      <vt:lpstr>Présentation PowerPoint</vt:lpstr>
      <vt:lpstr>Présentation PowerPoint</vt:lpstr>
      <vt:lpstr>I. Les villes : croissance, étalement et inégalité </vt:lpstr>
      <vt:lpstr>Présentation PowerPoint</vt:lpstr>
      <vt:lpstr>II. Transports et mobilités au cœur des aménagements </vt:lpstr>
      <vt:lpstr>Présentation PowerPoint</vt:lpstr>
      <vt:lpstr>Présentation PowerPoint</vt:lpstr>
      <vt:lpstr>Présentation PowerPoint</vt:lpstr>
      <vt:lpstr>II. Transports et mobilités au cœur des aménagements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III. Quelles solutions pour ces villes : aménager des villes durables 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III. Quelles solutions pour ces villes : aménager des villes durables 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26</cp:revision>
  <dcterms:created xsi:type="dcterms:W3CDTF">2015-02-24T07:55:08Z</dcterms:created>
  <dcterms:modified xsi:type="dcterms:W3CDTF">2015-03-19T09:58:26Z</dcterms:modified>
</cp:coreProperties>
</file>