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4" autoAdjust="0"/>
    <p:restoredTop sz="94638" autoAdjust="0"/>
  </p:normalViewPr>
  <p:slideViewPr>
    <p:cSldViewPr>
      <p:cViewPr>
        <p:scale>
          <a:sx n="85" d="100"/>
          <a:sy n="85" d="100"/>
        </p:scale>
        <p:origin x="-111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Arrondir un rectangle avec un coin diagonal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r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10" name="Espace réservé de la date 9"/>
          <p:cNvSpPr>
            <a:spLocks noGrp="1"/>
          </p:cNvSpPr>
          <p:nvPr>
            <p:ph type="dt" sz="half" idx="10"/>
          </p:nvPr>
        </p:nvSpPr>
        <p:spPr>
          <a:xfrm>
            <a:off x="5562600" y="6509004"/>
            <a:ext cx="3002280" cy="274320"/>
          </a:xfrm>
        </p:spPr>
        <p:txBody>
          <a:bodyPr vert="horz" rtlCol="0"/>
          <a:lstStyle>
            <a:extLst/>
          </a:lstStyle>
          <a:p>
            <a:fld id="{98D170A1-86C8-4187-AF5C-0D0D98245D48}" type="datetimeFigureOut">
              <a:rPr lang="fr-FR" smtClean="0"/>
              <a:pPr/>
              <a:t>07/03/2015</a:t>
            </a:fld>
            <a:endParaRPr lang="fr-FR"/>
          </a:p>
        </p:txBody>
      </p:sp>
      <p:sp>
        <p:nvSpPr>
          <p:cNvPr id="11" name="Espace réservé du numéro de diapositive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57E30B7C-E11F-4830-8F07-C845F4529D98}" type="slidenum">
              <a:rPr lang="fr-FR" smtClean="0"/>
              <a:pPr/>
              <a:t>‹N°›</a:t>
            </a:fld>
            <a:endParaRPr lang="fr-FR"/>
          </a:p>
        </p:txBody>
      </p:sp>
      <p:sp>
        <p:nvSpPr>
          <p:cNvPr id="12" name="Espace réservé du pied de page 11"/>
          <p:cNvSpPr>
            <a:spLocks noGrp="1"/>
          </p:cNvSpPr>
          <p:nvPr>
            <p:ph type="ftr" sz="quarter" idx="12"/>
          </p:nvPr>
        </p:nvSpPr>
        <p:spPr>
          <a:xfrm>
            <a:off x="1600200" y="6509004"/>
            <a:ext cx="3907464" cy="274320"/>
          </a:xfrm>
        </p:spPr>
        <p:txBody>
          <a:bodyPr vert="horz" rtlCol="0"/>
          <a:lstStyle>
            <a:extLst/>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8D170A1-86C8-4187-AF5C-0D0D98245D48}" type="datetimeFigureOut">
              <a:rPr lang="fr-FR" smtClean="0"/>
              <a:pPr/>
              <a:t>07/03/2015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7E30B7C-E11F-4830-8F07-C845F4529D9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lvl1pPr algn="l">
              <a:defRPr/>
            </a:lvl1pPr>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8D170A1-86C8-4187-AF5C-0D0D98245D48}" type="datetimeFigureOut">
              <a:rPr lang="fr-FR" smtClean="0"/>
              <a:pPr/>
              <a:t>07/03/2015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7E30B7C-E11F-4830-8F07-C845F4529D9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8D170A1-86C8-4187-AF5C-0D0D98245D48}" type="datetimeFigureOut">
              <a:rPr lang="fr-FR" smtClean="0"/>
              <a:pPr/>
              <a:t>07/03/2015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7E30B7C-E11F-4830-8F07-C845F4529D9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a:xfrm>
            <a:off x="5562600" y="6513670"/>
            <a:ext cx="3002280" cy="274320"/>
          </a:xfrm>
        </p:spPr>
        <p:txBody>
          <a:bodyPr vert="horz" rtlCol="0"/>
          <a:lstStyle>
            <a:extLst/>
          </a:lstStyle>
          <a:p>
            <a:fld id="{98D170A1-86C8-4187-AF5C-0D0D98245D48}" type="datetimeFigureOut">
              <a:rPr lang="fr-FR" smtClean="0"/>
              <a:pPr/>
              <a:t>07/03/2015</a:t>
            </a:fld>
            <a:endParaRPr lang="fr-FR"/>
          </a:p>
        </p:txBody>
      </p:sp>
      <p:sp>
        <p:nvSpPr>
          <p:cNvPr id="9" name="Espace réservé du numéro de diapositive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57E30B7C-E11F-4830-8F07-C845F4529D98}" type="slidenum">
              <a:rPr lang="fr-FR" smtClean="0"/>
              <a:pPr/>
              <a:t>‹N°›</a:t>
            </a:fld>
            <a:endParaRPr lang="fr-FR"/>
          </a:p>
        </p:txBody>
      </p:sp>
      <p:sp>
        <p:nvSpPr>
          <p:cNvPr id="10" name="Espace réservé du pied de page 9"/>
          <p:cNvSpPr>
            <a:spLocks noGrp="1"/>
          </p:cNvSpPr>
          <p:nvPr>
            <p:ph type="ftr" sz="quarter" idx="12"/>
          </p:nvPr>
        </p:nvSpPr>
        <p:spPr>
          <a:xfrm>
            <a:off x="1600200" y="6513670"/>
            <a:ext cx="3907464" cy="274320"/>
          </a:xfrm>
        </p:spPr>
        <p:txBody>
          <a:bodyPr vert="horz" rtlCol="0"/>
          <a:lstStyle>
            <a:extLst/>
          </a:lstStyle>
          <a:p>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98D170A1-86C8-4187-AF5C-0D0D98245D48}" type="datetimeFigureOut">
              <a:rPr lang="fr-FR" smtClean="0"/>
              <a:pPr/>
              <a:t>07/03/2015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a:xfrm>
            <a:off x="8641080" y="6514568"/>
            <a:ext cx="464288" cy="274320"/>
          </a:xfrm>
        </p:spPr>
        <p:txBody>
          <a:bodyPr/>
          <a:lstStyle>
            <a:extLst/>
          </a:lstStyle>
          <a:p>
            <a:fld id="{57E30B7C-E11F-4830-8F07-C845F4529D98}" type="slidenum">
              <a:rPr lang="fr-FR" smtClean="0"/>
              <a:pPr/>
              <a:t>‹N°›</a:t>
            </a:fld>
            <a:endParaRPr lang="fr-FR"/>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re 1"/>
          <p:cNvSpPr>
            <a:spLocks noGrp="1"/>
          </p:cNvSpPr>
          <p:nvPr>
            <p:ph type="title"/>
          </p:nvPr>
        </p:nvSpPr>
        <p:spPr>
          <a:xfrm>
            <a:off x="457200" y="251948"/>
            <a:ext cx="8229600"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98D170A1-86C8-4187-AF5C-0D0D98245D48}" type="datetimeFigureOut">
              <a:rPr lang="fr-FR" smtClean="0"/>
              <a:pPr/>
              <a:t>07/03/2015</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a:xfrm>
            <a:off x="8641080" y="6514568"/>
            <a:ext cx="464288" cy="274320"/>
          </a:xfrm>
        </p:spPr>
        <p:txBody>
          <a:bodyPr/>
          <a:lstStyle>
            <a:extLst/>
          </a:lstStyle>
          <a:p>
            <a:fld id="{57E30B7C-E11F-4830-8F07-C845F4529D9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53218"/>
            <a:ext cx="8229600"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98D170A1-86C8-4187-AF5C-0D0D98245D48}" type="datetimeFigureOut">
              <a:rPr lang="fr-FR" smtClean="0"/>
              <a:pPr/>
              <a:t>07/03/2015</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57E30B7C-E11F-4830-8F07-C845F4529D98}" type="slidenum">
              <a:rPr lang="fr-FR" smtClean="0"/>
              <a:pPr/>
              <a:t>‹N°›</a:t>
            </a:fld>
            <a:endParaRPr lang="fr-FR"/>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98D170A1-86C8-4187-AF5C-0D0D98245D48}" type="datetimeFigureOut">
              <a:rPr lang="fr-FR" smtClean="0"/>
              <a:pPr/>
              <a:t>07/03/2015</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57E30B7C-E11F-4830-8F07-C845F4529D9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963136" y="304800"/>
            <a:ext cx="3931920" cy="762000"/>
          </a:xfrm>
        </p:spPr>
        <p:txBody>
          <a:bodyPr anchor="b"/>
          <a:lstStyle>
            <a:lvl1pPr marL="0" algn="r">
              <a:buNone/>
              <a:defRPr sz="2000" b="1"/>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9" name="Espace réservé de la date 8"/>
          <p:cNvSpPr>
            <a:spLocks noGrp="1"/>
          </p:cNvSpPr>
          <p:nvPr>
            <p:ph type="dt" sz="half" idx="10"/>
          </p:nvPr>
        </p:nvSpPr>
        <p:spPr>
          <a:xfrm>
            <a:off x="5562600" y="6513670"/>
            <a:ext cx="3002280" cy="274320"/>
          </a:xfrm>
        </p:spPr>
        <p:txBody>
          <a:bodyPr vert="horz" rtlCol="0"/>
          <a:lstStyle>
            <a:extLst/>
          </a:lstStyle>
          <a:p>
            <a:fld id="{98D170A1-86C8-4187-AF5C-0D0D98245D48}" type="datetimeFigureOut">
              <a:rPr lang="fr-FR" smtClean="0"/>
              <a:pPr/>
              <a:t>07/03/2015</a:t>
            </a:fld>
            <a:endParaRPr lang="fr-FR"/>
          </a:p>
        </p:txBody>
      </p:sp>
      <p:sp>
        <p:nvSpPr>
          <p:cNvPr id="10" name="Espace réservé du numéro de diapositive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57E30B7C-E11F-4830-8F07-C845F4529D98}" type="slidenum">
              <a:rPr lang="fr-FR" smtClean="0"/>
              <a:pPr/>
              <a:t>‹N°›</a:t>
            </a:fld>
            <a:endParaRPr lang="fr-FR"/>
          </a:p>
        </p:txBody>
      </p:sp>
      <p:sp>
        <p:nvSpPr>
          <p:cNvPr id="11" name="Espace réservé du pied de page 10"/>
          <p:cNvSpPr>
            <a:spLocks noGrp="1"/>
          </p:cNvSpPr>
          <p:nvPr>
            <p:ph type="ftr" sz="quarter" idx="12"/>
          </p:nvPr>
        </p:nvSpPr>
        <p:spPr>
          <a:xfrm>
            <a:off x="1600200" y="6513670"/>
            <a:ext cx="3907464" cy="274320"/>
          </a:xfrm>
        </p:spPr>
        <p:txBody>
          <a:bodyPr vert="horz" rtlCol="0"/>
          <a:lstStyle>
            <a:extLst/>
          </a:lstStyle>
          <a:p>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040443" y="4724400"/>
            <a:ext cx="5486400" cy="664536"/>
          </a:xfrm>
        </p:spPr>
        <p:txBody>
          <a:bodyPr anchor="b"/>
          <a:lstStyle>
            <a:lvl1pPr marL="0" algn="r">
              <a:buNone/>
              <a:defRPr sz="2000" b="1"/>
            </a:lvl1pPr>
            <a:extLst/>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13" name="Espace réservé pour une image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8" name="Espace réservé de la date 7"/>
          <p:cNvSpPr>
            <a:spLocks noGrp="1"/>
          </p:cNvSpPr>
          <p:nvPr>
            <p:ph type="dt" sz="half" idx="10"/>
          </p:nvPr>
        </p:nvSpPr>
        <p:spPr>
          <a:xfrm>
            <a:off x="5562600" y="6509004"/>
            <a:ext cx="3002280" cy="274320"/>
          </a:xfrm>
        </p:spPr>
        <p:txBody>
          <a:bodyPr vert="horz" rtlCol="0"/>
          <a:lstStyle>
            <a:extLst/>
          </a:lstStyle>
          <a:p>
            <a:fld id="{98D170A1-86C8-4187-AF5C-0D0D98245D48}" type="datetimeFigureOut">
              <a:rPr lang="fr-FR" smtClean="0"/>
              <a:pPr/>
              <a:t>07/03/2015</a:t>
            </a:fld>
            <a:endParaRPr lang="fr-FR"/>
          </a:p>
        </p:txBody>
      </p:sp>
      <p:sp>
        <p:nvSpPr>
          <p:cNvPr id="9" name="Espace réservé du numéro de diapositive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57E30B7C-E11F-4830-8F07-C845F4529D98}" type="slidenum">
              <a:rPr lang="fr-FR" smtClean="0"/>
              <a:pPr/>
              <a:t>‹N°›</a:t>
            </a:fld>
            <a:endParaRPr lang="fr-FR"/>
          </a:p>
        </p:txBody>
      </p:sp>
      <p:sp>
        <p:nvSpPr>
          <p:cNvPr id="10" name="Espace réservé du pied de page 9"/>
          <p:cNvSpPr>
            <a:spLocks noGrp="1"/>
          </p:cNvSpPr>
          <p:nvPr>
            <p:ph type="ftr" sz="quarter" idx="12"/>
          </p:nvPr>
        </p:nvSpPr>
        <p:spPr>
          <a:xfrm>
            <a:off x="1600200" y="6509004"/>
            <a:ext cx="3907464" cy="274320"/>
          </a:xfrm>
        </p:spPr>
        <p:txBody>
          <a:bodyPr vert="horz" rtlCol="0"/>
          <a:lstStyle>
            <a:extLst/>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Arrondir un rectangle avec un coin diagonal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pied de page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fr-FR"/>
          </a:p>
        </p:txBody>
      </p:sp>
      <p:sp>
        <p:nvSpPr>
          <p:cNvPr id="14" name="Espace réservé de la date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98D170A1-86C8-4187-AF5C-0D0D98245D48}" type="datetimeFigureOut">
              <a:rPr lang="fr-FR" smtClean="0"/>
              <a:pPr/>
              <a:t>07/03/2015</a:t>
            </a:fld>
            <a:endParaRPr lang="fr-FR"/>
          </a:p>
        </p:txBody>
      </p:sp>
      <p:sp>
        <p:nvSpPr>
          <p:cNvPr id="23" name="Espace réservé du numéro de diapositive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57E30B7C-E11F-4830-8F07-C845F4529D98}" type="slidenum">
              <a:rPr lang="fr-FR" smtClean="0"/>
              <a:pPr/>
              <a:t>‹N°›</a:t>
            </a:fld>
            <a:endParaRPr lang="fr-FR"/>
          </a:p>
        </p:txBody>
      </p:sp>
      <p:sp>
        <p:nvSpPr>
          <p:cNvPr id="22" name="Espace réservé du titre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80528" y="-171400"/>
            <a:ext cx="9793088" cy="1470025"/>
          </a:xfrm>
        </p:spPr>
        <p:txBody>
          <a:bodyPr/>
          <a:lstStyle/>
          <a:p>
            <a:pPr algn="ctr"/>
            <a:r>
              <a:rPr lang="fr-FR" sz="5400" b="1" i="1" u="sng" dirty="0" smtClean="0"/>
              <a:t>Tutoriel</a:t>
            </a:r>
            <a:endParaRPr lang="fr-FR" sz="5400" b="1" i="1" u="sng" dirty="0"/>
          </a:p>
        </p:txBody>
      </p:sp>
      <p:sp>
        <p:nvSpPr>
          <p:cNvPr id="3" name="Sous-titre 2"/>
          <p:cNvSpPr>
            <a:spLocks noGrp="1"/>
          </p:cNvSpPr>
          <p:nvPr>
            <p:ph type="subTitle" idx="1"/>
          </p:nvPr>
        </p:nvSpPr>
        <p:spPr>
          <a:xfrm>
            <a:off x="1371600" y="1412776"/>
            <a:ext cx="6400800" cy="1752600"/>
          </a:xfrm>
        </p:spPr>
        <p:txBody>
          <a:bodyPr>
            <a:normAutofit/>
          </a:bodyPr>
          <a:lstStyle/>
          <a:p>
            <a:r>
              <a:rPr lang="fr-FR" sz="3600" u="sng" dirty="0" smtClean="0">
                <a:solidFill>
                  <a:srgbClr val="FF0000"/>
                </a:solidFill>
              </a:rPr>
              <a:t>Le </a:t>
            </a:r>
            <a:r>
              <a:rPr lang="fr-FR" sz="3600" u="sng" dirty="0" err="1" smtClean="0">
                <a:solidFill>
                  <a:srgbClr val="FF0000"/>
                </a:solidFill>
              </a:rPr>
              <a:t>Raven</a:t>
            </a:r>
            <a:r>
              <a:rPr lang="fr-FR" sz="3600" u="sng" dirty="0" smtClean="0">
                <a:solidFill>
                  <a:srgbClr val="FF0000"/>
                </a:solidFill>
              </a:rPr>
              <a:t> </a:t>
            </a:r>
            <a:r>
              <a:rPr lang="fr-FR" sz="3600" u="sng" dirty="0" err="1" smtClean="0">
                <a:solidFill>
                  <a:srgbClr val="FF0000"/>
                </a:solidFill>
              </a:rPr>
              <a:t>Reckless</a:t>
            </a:r>
            <a:r>
              <a:rPr lang="fr-FR" sz="3600" u="sng" dirty="0" smtClean="0">
                <a:solidFill>
                  <a:srgbClr val="FF0000"/>
                </a:solidFill>
              </a:rPr>
              <a:t> </a:t>
            </a:r>
            <a:r>
              <a:rPr lang="fr-FR" sz="3600" u="sng" dirty="0" err="1" smtClean="0">
                <a:solidFill>
                  <a:srgbClr val="FF0000"/>
                </a:solidFill>
              </a:rPr>
              <a:t>Fist</a:t>
            </a:r>
            <a:r>
              <a:rPr lang="fr-FR" sz="3600" u="sng" dirty="0" smtClean="0">
                <a:solidFill>
                  <a:srgbClr val="FF0000"/>
                </a:solidFill>
              </a:rPr>
              <a:t> (RF)</a:t>
            </a:r>
            <a:endParaRPr lang="fr-FR" sz="3600" u="sng" dirty="0">
              <a:solidFill>
                <a:srgbClr val="FF0000"/>
              </a:solidFill>
            </a:endParaRPr>
          </a:p>
        </p:txBody>
      </p:sp>
      <p:pic>
        <p:nvPicPr>
          <p:cNvPr id="5" name="Image 4" descr="Reckless.Fist.(Raven).full.1473418.jpg"/>
          <p:cNvPicPr>
            <a:picLocks noChangeAspect="1"/>
          </p:cNvPicPr>
          <p:nvPr/>
        </p:nvPicPr>
        <p:blipFill>
          <a:blip r:embed="rId2" cstate="print"/>
          <a:stretch>
            <a:fillRect/>
          </a:stretch>
        </p:blipFill>
        <p:spPr>
          <a:xfrm>
            <a:off x="1835696" y="2780928"/>
            <a:ext cx="5616624" cy="383442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solidFill>
                  <a:srgbClr val="FF0000"/>
                </a:solidFill>
              </a:rPr>
              <a:t>2) Le ‘</a:t>
            </a:r>
            <a:r>
              <a:rPr lang="fr-FR" dirty="0" err="1" smtClean="0">
                <a:solidFill>
                  <a:srgbClr val="FF0000"/>
                </a:solidFill>
              </a:rPr>
              <a:t>Rapid</a:t>
            </a:r>
            <a:r>
              <a:rPr lang="fr-FR" dirty="0" smtClean="0">
                <a:solidFill>
                  <a:srgbClr val="FF0000"/>
                </a:solidFill>
              </a:rPr>
              <a:t> </a:t>
            </a:r>
            <a:r>
              <a:rPr lang="fr-FR" dirty="0" err="1" smtClean="0">
                <a:solidFill>
                  <a:srgbClr val="FF0000"/>
                </a:solidFill>
              </a:rPr>
              <a:t>attack</a:t>
            </a:r>
            <a:r>
              <a:rPr lang="fr-FR" dirty="0" smtClean="0">
                <a:solidFill>
                  <a:srgbClr val="FF0000"/>
                </a:solidFill>
              </a:rPr>
              <a:t>’ </a:t>
            </a:r>
            <a:r>
              <a:rPr lang="fr-FR" dirty="0" smtClean="0">
                <a:solidFill>
                  <a:srgbClr val="FF0000"/>
                </a:solidFill>
              </a:rPr>
              <a:t/>
            </a:r>
            <a:br>
              <a:rPr lang="fr-FR" dirty="0" smtClean="0">
                <a:solidFill>
                  <a:srgbClr val="FF0000"/>
                </a:solidFill>
              </a:rPr>
            </a:br>
            <a:r>
              <a:rPr lang="fr-FR" dirty="0" smtClean="0">
                <a:solidFill>
                  <a:srgbClr val="FF0000"/>
                </a:solidFill>
              </a:rPr>
              <a:t>( </a:t>
            </a:r>
            <a:r>
              <a:rPr lang="fr-FR" dirty="0" smtClean="0">
                <a:solidFill>
                  <a:srgbClr val="FF0000"/>
                </a:solidFill>
              </a:rPr>
              <a:t>avec </a:t>
            </a:r>
            <a:r>
              <a:rPr lang="fr-FR" dirty="0" err="1" smtClean="0">
                <a:solidFill>
                  <a:srgbClr val="FF0000"/>
                </a:solidFill>
              </a:rPr>
              <a:t>E</a:t>
            </a:r>
            <a:r>
              <a:rPr lang="fr-FR" sz="1100" dirty="0" err="1" smtClean="0">
                <a:solidFill>
                  <a:srgbClr val="FF0000"/>
                </a:solidFill>
              </a:rPr>
              <a:t>xploding</a:t>
            </a:r>
            <a:r>
              <a:rPr lang="fr-FR" dirty="0" err="1" smtClean="0">
                <a:solidFill>
                  <a:srgbClr val="FF0000"/>
                </a:solidFill>
              </a:rPr>
              <a:t>N</a:t>
            </a:r>
            <a:r>
              <a:rPr lang="fr-FR" sz="1100" dirty="0" err="1" smtClean="0">
                <a:solidFill>
                  <a:srgbClr val="FF0000"/>
                </a:solidFill>
              </a:rPr>
              <a:t>asod</a:t>
            </a:r>
            <a:r>
              <a:rPr lang="fr-FR" dirty="0" err="1" smtClean="0">
                <a:solidFill>
                  <a:srgbClr val="FF0000"/>
                </a:solidFill>
              </a:rPr>
              <a:t>H</a:t>
            </a:r>
            <a:r>
              <a:rPr lang="fr-FR" sz="1100" dirty="0" err="1" smtClean="0">
                <a:solidFill>
                  <a:srgbClr val="FF0000"/>
                </a:solidFill>
              </a:rPr>
              <a:t>and</a:t>
            </a:r>
            <a:r>
              <a:rPr lang="fr-FR" dirty="0" smtClean="0">
                <a:solidFill>
                  <a:srgbClr val="FF0000"/>
                </a:solidFill>
              </a:rPr>
              <a:t>)</a:t>
            </a:r>
            <a:endParaRPr lang="fr-FR" dirty="0">
              <a:solidFill>
                <a:srgbClr val="FF0000"/>
              </a:solidFill>
            </a:endParaRPr>
          </a:p>
        </p:txBody>
      </p:sp>
      <p:sp>
        <p:nvSpPr>
          <p:cNvPr id="3" name="Espace réservé du contenu 2"/>
          <p:cNvSpPr>
            <a:spLocks noGrp="1"/>
          </p:cNvSpPr>
          <p:nvPr>
            <p:ph idx="1"/>
          </p:nvPr>
        </p:nvSpPr>
        <p:spPr>
          <a:xfrm>
            <a:off x="457200" y="1600201"/>
            <a:ext cx="8229600" cy="4205064"/>
          </a:xfrm>
          <a:ln>
            <a:solidFill>
              <a:schemeClr val="tx1"/>
            </a:solidFill>
          </a:ln>
        </p:spPr>
        <p:txBody>
          <a:bodyPr>
            <a:normAutofit lnSpcReduction="10000"/>
          </a:bodyPr>
          <a:lstStyle/>
          <a:p>
            <a:pPr>
              <a:buNone/>
            </a:pPr>
            <a:r>
              <a:rPr lang="fr-FR" dirty="0" smtClean="0"/>
              <a:t>     </a:t>
            </a:r>
            <a:r>
              <a:rPr lang="fr-FR" sz="2200" dirty="0" smtClean="0"/>
              <a:t>C’est un nom que j’ai inventé parce que j’en trouvais pas pour cette attaque. Certes, cela pourrait être considéré comme un </a:t>
            </a:r>
            <a:r>
              <a:rPr lang="fr-FR" sz="2200" dirty="0" err="1" smtClean="0"/>
              <a:t>step</a:t>
            </a:r>
            <a:r>
              <a:rPr lang="fr-FR" sz="2200" dirty="0" smtClean="0"/>
              <a:t> mais c’est une attaque spécialement pratique pour le RF de par le passif au </a:t>
            </a:r>
            <a:r>
              <a:rPr lang="fr-FR" sz="2200" dirty="0" err="1" smtClean="0"/>
              <a:t>lvl</a:t>
            </a:r>
            <a:r>
              <a:rPr lang="fr-FR" sz="2200" dirty="0" smtClean="0"/>
              <a:t> 45 du nom de ‘ENH’.</a:t>
            </a:r>
          </a:p>
          <a:p>
            <a:pPr>
              <a:buNone/>
            </a:pPr>
            <a:r>
              <a:rPr lang="fr-FR" sz="2400" dirty="0" smtClean="0"/>
              <a:t>      </a:t>
            </a:r>
            <a:r>
              <a:rPr lang="fr-FR" sz="2000" u="sng" dirty="0" smtClean="0"/>
              <a:t>Les touches :</a:t>
            </a:r>
            <a:r>
              <a:rPr lang="fr-FR" sz="2000" dirty="0" smtClean="0"/>
              <a:t> &gt;&gt;^W ou &gt;&gt;</a:t>
            </a:r>
            <a:r>
              <a:rPr lang="fr-FR" sz="2000" dirty="0" err="1" smtClean="0"/>
              <a:t>vW</a:t>
            </a:r>
            <a:r>
              <a:rPr lang="fr-FR" sz="2000" dirty="0" smtClean="0"/>
              <a:t> </a:t>
            </a:r>
            <a:r>
              <a:rPr lang="fr-FR" sz="2000" dirty="0" smtClean="0"/>
              <a:t>si vous êtes sur</a:t>
            </a:r>
            <a:r>
              <a:rPr lang="fr-FR" sz="2000" dirty="0" smtClean="0"/>
              <a:t> </a:t>
            </a:r>
            <a:r>
              <a:rPr lang="fr-FR" sz="2000" dirty="0" smtClean="0"/>
              <a:t>une plateforme</a:t>
            </a:r>
          </a:p>
          <a:p>
            <a:pPr>
              <a:buNone/>
            </a:pPr>
            <a:r>
              <a:rPr lang="fr-FR" sz="2000" dirty="0" smtClean="0"/>
              <a:t>      </a:t>
            </a:r>
            <a:r>
              <a:rPr lang="fr-FR" sz="2000" dirty="0" smtClean="0"/>
              <a:t> </a:t>
            </a:r>
            <a:r>
              <a:rPr lang="fr-FR" sz="1500" dirty="0" smtClean="0"/>
              <a:t>Je </a:t>
            </a:r>
            <a:r>
              <a:rPr lang="fr-FR" sz="1500" dirty="0" smtClean="0"/>
              <a:t>l’ai donc mis ici car pour le RF, c’est surtout pour faire des </a:t>
            </a:r>
            <a:r>
              <a:rPr lang="fr-FR" sz="1500" dirty="0" err="1" smtClean="0"/>
              <a:t>dégats</a:t>
            </a:r>
            <a:r>
              <a:rPr lang="fr-FR" sz="1500" dirty="0" smtClean="0"/>
              <a:t> car le passif permet qu’à partir du moment que vous faites une attaque au bras </a:t>
            </a:r>
            <a:r>
              <a:rPr lang="fr-FR" sz="1500" dirty="0" err="1" smtClean="0"/>
              <a:t>nasod</a:t>
            </a:r>
            <a:r>
              <a:rPr lang="fr-FR" sz="1500" dirty="0" smtClean="0"/>
              <a:t>, il y aura une probabilité d’avoir une explosion. Après l’explosion, il y </a:t>
            </a:r>
            <a:r>
              <a:rPr lang="fr-FR" sz="1500" dirty="0" smtClean="0"/>
              <a:t>aura, par exemple, </a:t>
            </a:r>
            <a:r>
              <a:rPr lang="fr-FR" sz="1500" dirty="0" smtClean="0"/>
              <a:t>avec sa 8</a:t>
            </a:r>
            <a:r>
              <a:rPr lang="fr-FR" sz="1500" baseline="30000" dirty="0" smtClean="0"/>
              <a:t>ème</a:t>
            </a:r>
            <a:r>
              <a:rPr lang="fr-FR" sz="1500" dirty="0" smtClean="0"/>
              <a:t> amélioration au </a:t>
            </a:r>
            <a:r>
              <a:rPr lang="fr-FR" sz="1500" dirty="0" err="1" smtClean="0"/>
              <a:t>lvl</a:t>
            </a:r>
            <a:r>
              <a:rPr lang="fr-FR" sz="1500" dirty="0" smtClean="0"/>
              <a:t> 68, obligatoirement 10 coups critiques. Avec la ‘</a:t>
            </a:r>
            <a:r>
              <a:rPr lang="fr-FR" sz="1500" dirty="0" err="1" smtClean="0"/>
              <a:t>Rapid</a:t>
            </a:r>
            <a:r>
              <a:rPr lang="fr-FR" sz="1500" dirty="0" smtClean="0"/>
              <a:t> </a:t>
            </a:r>
            <a:r>
              <a:rPr lang="fr-FR" sz="1500" dirty="0" err="1" smtClean="0"/>
              <a:t>attack</a:t>
            </a:r>
            <a:r>
              <a:rPr lang="fr-FR" sz="1500" dirty="0" smtClean="0"/>
              <a:t>’ comme je l’ai surnommé, vous aurez beaucoup plus de chances d’avoir une explosion et donc de faire plein de dégâts après. Conseil, juste après l’explosion, faites direct une spéciale active comme ‘</a:t>
            </a:r>
            <a:r>
              <a:rPr lang="fr-FR" sz="1500" dirty="0" err="1" smtClean="0"/>
              <a:t>Arch</a:t>
            </a:r>
            <a:r>
              <a:rPr lang="fr-FR" sz="1500" dirty="0" smtClean="0"/>
              <a:t> </a:t>
            </a:r>
            <a:r>
              <a:rPr lang="fr-FR" sz="1500" dirty="0" err="1" smtClean="0"/>
              <a:t>enemy</a:t>
            </a:r>
            <a:r>
              <a:rPr lang="fr-FR" sz="1500" dirty="0" smtClean="0"/>
              <a:t>’ pour un max de </a:t>
            </a:r>
            <a:r>
              <a:rPr lang="fr-FR" sz="1500" dirty="0" err="1" smtClean="0"/>
              <a:t>dégats</a:t>
            </a:r>
            <a:r>
              <a:rPr lang="fr-FR" sz="1500" dirty="0" smtClean="0"/>
              <a:t>.</a:t>
            </a:r>
            <a:endParaRPr lang="fr-FR" sz="1500" dirty="0" smtClean="0"/>
          </a:p>
          <a:p>
            <a:pPr>
              <a:buNone/>
            </a:pPr>
            <a:r>
              <a:rPr lang="fr-FR" sz="1500" dirty="0" smtClean="0"/>
              <a:t>        </a:t>
            </a:r>
            <a:r>
              <a:rPr lang="fr-FR" sz="1800" u="sng" dirty="0" smtClean="0">
                <a:solidFill>
                  <a:srgbClr val="92D050"/>
                </a:solidFill>
              </a:rPr>
              <a:t>Difficulté : </a:t>
            </a:r>
            <a:r>
              <a:rPr lang="fr-FR" sz="1800" u="sng" dirty="0" smtClean="0">
                <a:solidFill>
                  <a:srgbClr val="92D050"/>
                </a:solidFill>
              </a:rPr>
              <a:t>Facile</a:t>
            </a:r>
            <a:endParaRPr lang="fr-FR" sz="1800" u="sng" dirty="0" smtClean="0">
              <a:solidFill>
                <a:srgbClr val="92D05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3) Le ‘X aérien’</a:t>
            </a:r>
            <a:endParaRPr lang="fr-FR" dirty="0">
              <a:solidFill>
                <a:srgbClr val="FF0000"/>
              </a:solidFill>
            </a:endParaRPr>
          </a:p>
        </p:txBody>
      </p:sp>
      <p:sp>
        <p:nvSpPr>
          <p:cNvPr id="3" name="Espace réservé du contenu 2"/>
          <p:cNvSpPr>
            <a:spLocks noGrp="1"/>
          </p:cNvSpPr>
          <p:nvPr>
            <p:ph idx="1"/>
          </p:nvPr>
        </p:nvSpPr>
        <p:spPr>
          <a:xfrm>
            <a:off x="467544" y="1484784"/>
            <a:ext cx="8229600" cy="4853136"/>
          </a:xfrm>
          <a:ln>
            <a:solidFill>
              <a:schemeClr val="tx1"/>
            </a:solidFill>
          </a:ln>
        </p:spPr>
        <p:txBody>
          <a:bodyPr>
            <a:normAutofit fontScale="92500" lnSpcReduction="10000"/>
          </a:bodyPr>
          <a:lstStyle/>
          <a:p>
            <a:pPr>
              <a:buNone/>
            </a:pPr>
            <a:r>
              <a:rPr lang="fr-FR" sz="2400" dirty="0" smtClean="0"/>
              <a:t>     Le combo le plus intéressant de </a:t>
            </a:r>
            <a:r>
              <a:rPr lang="fr-FR" sz="2400" dirty="0" smtClean="0"/>
              <a:t>tous </a:t>
            </a:r>
            <a:r>
              <a:rPr lang="fr-FR" sz="2400" dirty="0" smtClean="0"/>
              <a:t>les personnages ET le plus utilisé ET le plus connu. La particularité est que ce combo n’utilise que 0 de KD ! Placé en combo en le maîtrisant, ça fait exactement des dégâts gratuits. Par contre, à ne pas en abuser, à force, ça reviendra à faire un combo normal et donc ça reviendra à augmenter trop vite le compteur de KD. Il faut le placer donc régulièrement mais pas trop quand même.</a:t>
            </a:r>
          </a:p>
          <a:p>
            <a:pPr>
              <a:buNone/>
            </a:pPr>
            <a:r>
              <a:rPr lang="fr-FR" sz="2400" dirty="0" smtClean="0"/>
              <a:t>     </a:t>
            </a:r>
            <a:r>
              <a:rPr lang="fr-FR" sz="2000" dirty="0" smtClean="0"/>
              <a:t> </a:t>
            </a:r>
            <a:r>
              <a:rPr lang="fr-FR" sz="2200" u="sng" dirty="0" smtClean="0"/>
              <a:t>Les touches :</a:t>
            </a:r>
            <a:r>
              <a:rPr lang="fr-FR" sz="2200" dirty="0" smtClean="0"/>
              <a:t> WWXX ou </a:t>
            </a:r>
            <a:r>
              <a:rPr lang="fr-FR" sz="2200" dirty="0" err="1" smtClean="0"/>
              <a:t>XXvX</a:t>
            </a:r>
            <a:r>
              <a:rPr lang="fr-FR" sz="2200" dirty="0" smtClean="0"/>
              <a:t> ^</a:t>
            </a:r>
            <a:r>
              <a:rPr lang="fr-FR" sz="2200" dirty="0" err="1" smtClean="0"/>
              <a:t>vX</a:t>
            </a:r>
            <a:r>
              <a:rPr lang="fr-FR" sz="2200" dirty="0" smtClean="0"/>
              <a:t> WW…</a:t>
            </a:r>
          </a:p>
          <a:p>
            <a:pPr>
              <a:buNone/>
            </a:pPr>
            <a:r>
              <a:rPr lang="fr-FR" sz="2000" dirty="0" smtClean="0"/>
              <a:t>     </a:t>
            </a:r>
            <a:r>
              <a:rPr lang="fr-FR" sz="1600" dirty="0" smtClean="0"/>
              <a:t> </a:t>
            </a:r>
            <a:r>
              <a:rPr lang="fr-FR" sz="1600" dirty="0" smtClean="0"/>
              <a:t> Je </a:t>
            </a:r>
            <a:r>
              <a:rPr lang="fr-FR" sz="1600" dirty="0" smtClean="0"/>
              <a:t>privilégierais </a:t>
            </a:r>
            <a:r>
              <a:rPr lang="fr-FR" sz="1600" dirty="0" err="1" smtClean="0"/>
              <a:t>XXvX</a:t>
            </a:r>
            <a:r>
              <a:rPr lang="fr-FR" sz="1600" dirty="0" smtClean="0"/>
              <a:t> qui offre plus de liberté de combo après et plus de facilité. WWXX a une animation qui ne peut même pas être cancel ce qui complique énormément la tache. Aussi, le ‘X aérien’ du </a:t>
            </a:r>
            <a:r>
              <a:rPr lang="fr-FR" sz="1600" dirty="0" err="1" smtClean="0"/>
              <a:t>Raven</a:t>
            </a:r>
            <a:r>
              <a:rPr lang="fr-FR" sz="1600" dirty="0" smtClean="0"/>
              <a:t> est un peu plus dur que celui du </a:t>
            </a:r>
            <a:r>
              <a:rPr lang="fr-FR" sz="1600" dirty="0" err="1" smtClean="0"/>
              <a:t>Elsword</a:t>
            </a:r>
            <a:r>
              <a:rPr lang="fr-FR" sz="1600" dirty="0" smtClean="0"/>
              <a:t> car un ^</a:t>
            </a:r>
            <a:r>
              <a:rPr lang="fr-FR" sz="1600" dirty="0" err="1" smtClean="0"/>
              <a:t>vX</a:t>
            </a:r>
            <a:r>
              <a:rPr lang="fr-FR" sz="1600" dirty="0" smtClean="0"/>
              <a:t> d’</a:t>
            </a:r>
            <a:r>
              <a:rPr lang="fr-FR" sz="1600" dirty="0" err="1" smtClean="0"/>
              <a:t>Elsword</a:t>
            </a:r>
            <a:r>
              <a:rPr lang="fr-FR" sz="1600" dirty="0" smtClean="0"/>
              <a:t> à une </a:t>
            </a:r>
            <a:r>
              <a:rPr lang="fr-FR" sz="1600" dirty="0" err="1" smtClean="0"/>
              <a:t>hitbox</a:t>
            </a:r>
            <a:r>
              <a:rPr lang="fr-FR" sz="1600" dirty="0" smtClean="0"/>
              <a:t> beaucoup plus grande que le </a:t>
            </a:r>
            <a:r>
              <a:rPr lang="fr-FR" sz="1600" dirty="0" err="1" smtClean="0"/>
              <a:t>Raven</a:t>
            </a:r>
            <a:r>
              <a:rPr lang="fr-FR" sz="1600" dirty="0" smtClean="0"/>
              <a:t>. Attention ! Si ‘ENH’ s’active au même moment, le X aérien sera foiré mais votre adversaire ne tombera pas ! Si vous avez certains réflexes et que votre X est placé assez bas, vous pourrez rattraper votre adversaire sans trop de problèmes avec un combo W ou même avec un combo X avec un peu plus de rapidité.</a:t>
            </a:r>
          </a:p>
          <a:p>
            <a:pPr>
              <a:buNone/>
            </a:pPr>
            <a:r>
              <a:rPr lang="fr-FR" sz="1600" dirty="0" smtClean="0">
                <a:solidFill>
                  <a:srgbClr val="92D050"/>
                </a:solidFill>
              </a:rPr>
              <a:t>        </a:t>
            </a:r>
            <a:r>
              <a:rPr lang="fr-FR" sz="1900" u="sng" dirty="0" smtClean="0">
                <a:solidFill>
                  <a:srgbClr val="92D050"/>
                </a:solidFill>
              </a:rPr>
              <a:t>Difficulté : Facile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88640"/>
            <a:ext cx="8229600" cy="1143000"/>
          </a:xfrm>
        </p:spPr>
        <p:txBody>
          <a:bodyPr/>
          <a:lstStyle/>
          <a:p>
            <a:pPr algn="ctr"/>
            <a:r>
              <a:rPr lang="fr-FR" dirty="0" smtClean="0">
                <a:solidFill>
                  <a:srgbClr val="FF0000"/>
                </a:solidFill>
              </a:rPr>
              <a:t>Partie III : Spécificités du RF</a:t>
            </a:r>
            <a:endParaRPr lang="fr-FR" dirty="0">
              <a:solidFill>
                <a:srgbClr val="FF0000"/>
              </a:solidFill>
            </a:endParaRPr>
          </a:p>
        </p:txBody>
      </p:sp>
      <p:sp>
        <p:nvSpPr>
          <p:cNvPr id="3" name="Espace réservé du contenu 2"/>
          <p:cNvSpPr>
            <a:spLocks noGrp="1"/>
          </p:cNvSpPr>
          <p:nvPr>
            <p:ph idx="1"/>
          </p:nvPr>
        </p:nvSpPr>
        <p:spPr/>
        <p:txBody>
          <a:bodyPr>
            <a:normAutofit/>
          </a:bodyPr>
          <a:lstStyle/>
          <a:p>
            <a:pPr>
              <a:buNone/>
            </a:pPr>
            <a:r>
              <a:rPr lang="fr-FR" dirty="0" smtClean="0"/>
              <a:t>       </a:t>
            </a:r>
            <a:r>
              <a:rPr lang="fr-FR" u="sng" dirty="0" smtClean="0"/>
              <a:t>Introduction :</a:t>
            </a:r>
          </a:p>
          <a:p>
            <a:pPr>
              <a:buNone/>
            </a:pPr>
            <a:r>
              <a:rPr lang="fr-FR" sz="2800" dirty="0" smtClean="0"/>
              <a:t>     Cette partie sera vraiment une exploitation de ce que le RF peut faire à lui seul et donc comprendra ses combos et ses techniques que lui seul a (oui enfin !). Je ne citerais pas forcément tout car je ne m’estime pas forcément professionnel du jeu. Je pourrais vous montrer donc le </a:t>
            </a:r>
            <a:r>
              <a:rPr lang="fr-FR" sz="2800" dirty="0" err="1" smtClean="0"/>
              <a:t>Raven</a:t>
            </a:r>
            <a:r>
              <a:rPr lang="fr-FR" sz="2800" dirty="0" smtClean="0"/>
              <a:t> sur certains angles que vous n’avez peut-être jamais vu, vous qui ne l’aviez jamais joué et qui s’informe</a:t>
            </a:r>
            <a:endParaRPr lang="fr-FR"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dirty="0" smtClean="0">
                <a:solidFill>
                  <a:srgbClr val="FF0000"/>
                </a:solidFill>
              </a:rPr>
              <a:t>1) Contourner </a:t>
            </a:r>
            <a:r>
              <a:rPr lang="fr-FR" dirty="0" smtClean="0">
                <a:solidFill>
                  <a:srgbClr val="FF0000"/>
                </a:solidFill>
              </a:rPr>
              <a:t>un adversaire</a:t>
            </a:r>
            <a:endParaRPr lang="fr-FR" dirty="0">
              <a:solidFill>
                <a:srgbClr val="FF0000"/>
              </a:solidFill>
            </a:endParaRPr>
          </a:p>
        </p:txBody>
      </p:sp>
      <p:sp>
        <p:nvSpPr>
          <p:cNvPr id="3" name="Espace réservé du contenu 2"/>
          <p:cNvSpPr>
            <a:spLocks noGrp="1"/>
          </p:cNvSpPr>
          <p:nvPr>
            <p:ph idx="1"/>
          </p:nvPr>
        </p:nvSpPr>
        <p:spPr>
          <a:xfrm>
            <a:off x="395536" y="2132856"/>
            <a:ext cx="8229600" cy="3384376"/>
          </a:xfrm>
          <a:ln>
            <a:solidFill>
              <a:schemeClr val="tx1"/>
            </a:solidFill>
          </a:ln>
        </p:spPr>
        <p:txBody>
          <a:bodyPr/>
          <a:lstStyle/>
          <a:p>
            <a:pPr>
              <a:buNone/>
            </a:pPr>
            <a:r>
              <a:rPr lang="fr-FR" dirty="0" smtClean="0"/>
              <a:t>    </a:t>
            </a:r>
            <a:r>
              <a:rPr lang="fr-FR" sz="2200" dirty="0" smtClean="0"/>
              <a:t>Mis à part le ‘V </a:t>
            </a:r>
            <a:r>
              <a:rPr lang="fr-FR" sz="2200" dirty="0" err="1" smtClean="0"/>
              <a:t>step</a:t>
            </a:r>
            <a:r>
              <a:rPr lang="fr-FR" sz="2200" dirty="0" smtClean="0"/>
              <a:t>’, le </a:t>
            </a:r>
            <a:r>
              <a:rPr lang="fr-FR" sz="2200" dirty="0" err="1" smtClean="0"/>
              <a:t>Raven</a:t>
            </a:r>
            <a:r>
              <a:rPr lang="fr-FR" sz="2200" dirty="0" smtClean="0"/>
              <a:t> RF a un combo qui lui permet de traverser littéralement l’adversaire afin de se retrouver derrière lui. Le côté pratique est que juste après l’avoir traversé, en plus d’avoir une chance d’explosion, on peut enchaîner directement un combo après sans problème.</a:t>
            </a:r>
          </a:p>
          <a:p>
            <a:pPr>
              <a:buNone/>
            </a:pPr>
            <a:r>
              <a:rPr lang="fr-FR" sz="2000" dirty="0" smtClean="0"/>
              <a:t> </a:t>
            </a:r>
            <a:r>
              <a:rPr lang="fr-FR" sz="2000" dirty="0" smtClean="0"/>
              <a:t>    Les touches </a:t>
            </a:r>
            <a:r>
              <a:rPr lang="fr-FR" sz="2000" dirty="0" smtClean="0"/>
              <a:t>: </a:t>
            </a:r>
            <a:r>
              <a:rPr lang="fr-FR" sz="2000" dirty="0" smtClean="0"/>
              <a:t>WWXXX</a:t>
            </a:r>
          </a:p>
          <a:p>
            <a:pPr>
              <a:buNone/>
            </a:pPr>
            <a:r>
              <a:rPr lang="fr-FR" sz="2000" dirty="0" smtClean="0"/>
              <a:t> </a:t>
            </a:r>
            <a:r>
              <a:rPr lang="fr-FR" sz="2000" dirty="0" smtClean="0"/>
              <a:t>    </a:t>
            </a:r>
            <a:r>
              <a:rPr lang="fr-FR" sz="1500" dirty="0" smtClean="0"/>
              <a:t>On </a:t>
            </a:r>
            <a:r>
              <a:rPr lang="fr-FR" sz="1500" dirty="0" smtClean="0"/>
              <a:t>peut rajouter aussi qu’après ce coup soit disant inutile, s’il n’y a pas d’explosion pour l’empêcher de tomber, vous pouvez faire juste avant qu’il se retrouve par terre, un ‘X Crash’ ou un ‘</a:t>
            </a:r>
            <a:r>
              <a:rPr lang="fr-FR" sz="1500" dirty="0" err="1" smtClean="0"/>
              <a:t>Charged</a:t>
            </a:r>
            <a:r>
              <a:rPr lang="fr-FR" sz="1500" dirty="0" smtClean="0"/>
              <a:t> </a:t>
            </a:r>
            <a:r>
              <a:rPr lang="fr-FR" sz="1500" dirty="0" err="1" smtClean="0"/>
              <a:t>Bolt</a:t>
            </a:r>
            <a:r>
              <a:rPr lang="fr-FR" sz="1500" dirty="0" smtClean="0"/>
              <a:t> – Bloody </a:t>
            </a:r>
            <a:r>
              <a:rPr lang="fr-FR" sz="1500" dirty="0" err="1" smtClean="0"/>
              <a:t>Thorns</a:t>
            </a:r>
            <a:r>
              <a:rPr lang="fr-FR" sz="1500" dirty="0" smtClean="0"/>
              <a:t>’ pour ensuite le combo en le rattrapant avec un ‘</a:t>
            </a:r>
            <a:r>
              <a:rPr lang="fr-FR" sz="1500" dirty="0" err="1" smtClean="0"/>
              <a:t>Shadow</a:t>
            </a:r>
            <a:r>
              <a:rPr lang="fr-FR" sz="1500" dirty="0" smtClean="0"/>
              <a:t> Piercing’ ou un &gt;&gt;</a:t>
            </a:r>
            <a:r>
              <a:rPr lang="fr-FR" sz="1500" dirty="0" smtClean="0"/>
              <a:t>X.</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2) Catch ‘Bouboule’</a:t>
            </a:r>
            <a:endParaRPr lang="fr-FR" dirty="0">
              <a:solidFill>
                <a:srgbClr val="FF0000"/>
              </a:solidFill>
            </a:endParaRPr>
          </a:p>
        </p:txBody>
      </p:sp>
      <p:sp>
        <p:nvSpPr>
          <p:cNvPr id="3" name="Espace réservé du contenu 2"/>
          <p:cNvSpPr>
            <a:spLocks noGrp="1"/>
          </p:cNvSpPr>
          <p:nvPr>
            <p:ph idx="1"/>
          </p:nvPr>
        </p:nvSpPr>
        <p:spPr>
          <a:xfrm>
            <a:off x="467544" y="2132856"/>
            <a:ext cx="8229600" cy="3582963"/>
          </a:xfrm>
          <a:ln>
            <a:solidFill>
              <a:schemeClr val="tx1"/>
            </a:solidFill>
          </a:ln>
        </p:spPr>
        <p:txBody>
          <a:bodyPr>
            <a:normAutofit/>
          </a:bodyPr>
          <a:lstStyle/>
          <a:p>
            <a:pPr>
              <a:buNone/>
            </a:pPr>
            <a:r>
              <a:rPr lang="fr-FR" sz="2200" dirty="0" smtClean="0"/>
              <a:t> </a:t>
            </a:r>
            <a:r>
              <a:rPr lang="fr-FR" sz="2200" dirty="0" smtClean="0"/>
              <a:t>    C’est LE catch que vous allez le plus utiliser avec lui, déjà parce que c’est une bouboule, puis parce que c’est très facilement </a:t>
            </a:r>
            <a:r>
              <a:rPr lang="fr-FR" sz="2200" dirty="0" err="1" smtClean="0"/>
              <a:t>enchaînable</a:t>
            </a:r>
            <a:r>
              <a:rPr lang="fr-FR" sz="2200" dirty="0" smtClean="0"/>
              <a:t> avec une ‘</a:t>
            </a:r>
            <a:r>
              <a:rPr lang="fr-FR" sz="2200" dirty="0" err="1" smtClean="0"/>
              <a:t>Rapid</a:t>
            </a:r>
            <a:r>
              <a:rPr lang="fr-FR" sz="2200" dirty="0" smtClean="0"/>
              <a:t> </a:t>
            </a:r>
            <a:r>
              <a:rPr lang="fr-FR" sz="2200" dirty="0" err="1" smtClean="0"/>
              <a:t>attack</a:t>
            </a:r>
            <a:r>
              <a:rPr lang="fr-FR" sz="2200" dirty="0" smtClean="0"/>
              <a:t>’. Si vous faites la 2</a:t>
            </a:r>
            <a:r>
              <a:rPr lang="fr-FR" sz="2200" baseline="30000" dirty="0" smtClean="0"/>
              <a:t>ème</a:t>
            </a:r>
            <a:r>
              <a:rPr lang="fr-FR" sz="2200" dirty="0" smtClean="0"/>
              <a:t> attaque qui fait une onde de choc par terre, </a:t>
            </a:r>
            <a:r>
              <a:rPr lang="fr-FR" sz="2200" dirty="0" err="1" smtClean="0"/>
              <a:t>reprennez</a:t>
            </a:r>
            <a:r>
              <a:rPr lang="fr-FR" sz="2200" dirty="0" smtClean="0"/>
              <a:t> l’adversaire qui s’était pris la bouboule avec un W ou avec une ‘</a:t>
            </a:r>
            <a:r>
              <a:rPr lang="fr-FR" sz="2200" dirty="0" err="1" smtClean="0"/>
              <a:t>Rapid</a:t>
            </a:r>
            <a:r>
              <a:rPr lang="fr-FR" sz="2200" dirty="0" smtClean="0"/>
              <a:t> </a:t>
            </a:r>
            <a:r>
              <a:rPr lang="fr-FR" sz="2200" dirty="0" err="1" smtClean="0"/>
              <a:t>Attack</a:t>
            </a:r>
            <a:r>
              <a:rPr lang="fr-FR" sz="2200" dirty="0" smtClean="0"/>
              <a:t>’</a:t>
            </a:r>
          </a:p>
          <a:p>
            <a:pPr>
              <a:buNone/>
            </a:pPr>
            <a:r>
              <a:rPr lang="fr-FR" sz="2200" dirty="0" smtClean="0"/>
              <a:t> </a:t>
            </a:r>
            <a:r>
              <a:rPr lang="fr-FR" sz="2200" dirty="0" smtClean="0"/>
              <a:t>    </a:t>
            </a:r>
            <a:r>
              <a:rPr lang="fr-FR" sz="2000" u="sng" dirty="0" smtClean="0"/>
              <a:t>Les touches :</a:t>
            </a:r>
            <a:r>
              <a:rPr lang="fr-FR" sz="2000" dirty="0" smtClean="0"/>
              <a:t> &gt;&gt;^XX</a:t>
            </a:r>
          </a:p>
          <a:p>
            <a:pPr>
              <a:buNone/>
            </a:pPr>
            <a:r>
              <a:rPr lang="fr-FR" sz="2000" dirty="0" smtClean="0"/>
              <a:t> </a:t>
            </a:r>
            <a:r>
              <a:rPr lang="fr-FR" sz="2000" dirty="0" smtClean="0"/>
              <a:t>    </a:t>
            </a:r>
            <a:r>
              <a:rPr lang="fr-FR" sz="1500" dirty="0" smtClean="0"/>
              <a:t>Effectivement, le seul problème est que ce n’est pas un catch stabilisateur et donc l’adversaire à une chance de fuir. Mais avec le ‘</a:t>
            </a:r>
            <a:r>
              <a:rPr lang="fr-FR" sz="1500" dirty="0" err="1" smtClean="0"/>
              <a:t>Rapid</a:t>
            </a:r>
            <a:r>
              <a:rPr lang="fr-FR" sz="1500" dirty="0" smtClean="0"/>
              <a:t> </a:t>
            </a:r>
            <a:r>
              <a:rPr lang="fr-FR" sz="1500" dirty="0" err="1" smtClean="0"/>
              <a:t>attack</a:t>
            </a:r>
            <a:r>
              <a:rPr lang="fr-FR" sz="1500" dirty="0" smtClean="0"/>
              <a:t>’, vos chances de rattraper l’adversaire sont quasiment à 90% de chances. Le seul problème serait le </a:t>
            </a:r>
            <a:r>
              <a:rPr lang="fr-FR" sz="1500" dirty="0" err="1" smtClean="0"/>
              <a:t>lag</a:t>
            </a:r>
            <a:r>
              <a:rPr lang="fr-FR" sz="1500" dirty="0" smtClean="0"/>
              <a:t> ou sinon le manque de réflexes pour exécuter la ‘</a:t>
            </a:r>
            <a:r>
              <a:rPr lang="fr-FR" sz="1500" dirty="0" err="1" smtClean="0"/>
              <a:t>Rapid</a:t>
            </a:r>
            <a:r>
              <a:rPr lang="fr-FR" sz="1500" dirty="0" smtClean="0"/>
              <a:t> </a:t>
            </a:r>
            <a:r>
              <a:rPr lang="fr-FR" sz="1500" dirty="0" err="1" smtClean="0"/>
              <a:t>attack</a:t>
            </a:r>
            <a:r>
              <a:rPr lang="fr-FR" sz="1500" dirty="0" smtClean="0"/>
              <a:t>’.</a:t>
            </a:r>
            <a:endParaRPr lang="fr-FR"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3) Catch ‘</a:t>
            </a:r>
            <a:r>
              <a:rPr lang="fr-FR" dirty="0" err="1" smtClean="0">
                <a:solidFill>
                  <a:srgbClr val="FF0000"/>
                </a:solidFill>
              </a:rPr>
              <a:t>Meteor</a:t>
            </a:r>
            <a:r>
              <a:rPr lang="fr-FR" dirty="0" smtClean="0">
                <a:solidFill>
                  <a:srgbClr val="FF0000"/>
                </a:solidFill>
              </a:rPr>
              <a:t> Punch’</a:t>
            </a:r>
            <a:endParaRPr lang="fr-FR" dirty="0">
              <a:solidFill>
                <a:srgbClr val="FF0000"/>
              </a:solidFill>
            </a:endParaRPr>
          </a:p>
        </p:txBody>
      </p:sp>
      <p:sp>
        <p:nvSpPr>
          <p:cNvPr id="3" name="Espace réservé du contenu 2"/>
          <p:cNvSpPr>
            <a:spLocks noGrp="1"/>
          </p:cNvSpPr>
          <p:nvPr>
            <p:ph idx="1"/>
          </p:nvPr>
        </p:nvSpPr>
        <p:spPr>
          <a:xfrm>
            <a:off x="467544" y="2276872"/>
            <a:ext cx="8229600" cy="2592288"/>
          </a:xfrm>
          <a:ln>
            <a:solidFill>
              <a:schemeClr val="tx1"/>
            </a:solidFill>
          </a:ln>
        </p:spPr>
        <p:txBody>
          <a:bodyPr>
            <a:normAutofit/>
          </a:bodyPr>
          <a:lstStyle/>
          <a:p>
            <a:pPr>
              <a:buNone/>
            </a:pPr>
            <a:r>
              <a:rPr lang="fr-FR" sz="2200" dirty="0" smtClean="0"/>
              <a:t>     Le catch est un gros stabilisateur avec l’onde de choc rouge quand vous atterrissez ce qui permet d’enchaîner un combo facilement après.</a:t>
            </a:r>
          </a:p>
          <a:p>
            <a:pPr>
              <a:buNone/>
            </a:pPr>
            <a:r>
              <a:rPr lang="fr-FR" sz="2200" dirty="0" smtClean="0"/>
              <a:t>     Les touches : &gt;&gt;^WXX</a:t>
            </a:r>
            <a:endParaRPr lang="fr-FR" sz="2200" dirty="0" smtClean="0"/>
          </a:p>
          <a:p>
            <a:pPr>
              <a:buNone/>
            </a:pPr>
            <a:r>
              <a:rPr lang="fr-FR" sz="1500" dirty="0" smtClean="0"/>
              <a:t>       Si vous faites les piques après, vous pouvez </a:t>
            </a:r>
            <a:r>
              <a:rPr lang="fr-FR" sz="1500" dirty="0" err="1" smtClean="0"/>
              <a:t>réenchaîner</a:t>
            </a:r>
            <a:r>
              <a:rPr lang="fr-FR" sz="1500" dirty="0" smtClean="0"/>
              <a:t> avec ce même catch ou rattraper avec &gt;&gt;X </a:t>
            </a:r>
            <a:r>
              <a:rPr lang="fr-FR" sz="1500" dirty="0" err="1" smtClean="0"/>
              <a:t>etc</a:t>
            </a:r>
            <a:r>
              <a:rPr lang="fr-FR" sz="1500" dirty="0" smtClean="0"/>
              <a:t>… Par contre, c’est un catch qui comprend un danger : il est trop prévisible et peut être contré facilement avec un </a:t>
            </a:r>
            <a:r>
              <a:rPr lang="fr-FR" sz="1500" dirty="0" err="1" smtClean="0"/>
              <a:t>L</a:t>
            </a:r>
            <a:r>
              <a:rPr lang="fr-FR" sz="1100" dirty="0" err="1" smtClean="0"/>
              <a:t>ord</a:t>
            </a:r>
            <a:r>
              <a:rPr lang="fr-FR" sz="1500" dirty="0" err="1" smtClean="0"/>
              <a:t>K</a:t>
            </a:r>
            <a:r>
              <a:rPr lang="fr-FR" sz="1100" dirty="0" err="1" smtClean="0"/>
              <a:t>night</a:t>
            </a:r>
            <a:r>
              <a:rPr lang="fr-FR" sz="1500" dirty="0" smtClean="0"/>
              <a:t> (‘</a:t>
            </a:r>
            <a:r>
              <a:rPr lang="fr-FR" sz="1500" dirty="0" err="1" smtClean="0"/>
              <a:t>Counter</a:t>
            </a:r>
            <a:r>
              <a:rPr lang="fr-FR" sz="1500" dirty="0" smtClean="0"/>
              <a:t> </a:t>
            </a:r>
            <a:r>
              <a:rPr lang="fr-FR" sz="1500" dirty="0" err="1" smtClean="0"/>
              <a:t>A</a:t>
            </a:r>
            <a:r>
              <a:rPr lang="fr-FR" sz="1500" dirty="0" err="1" smtClean="0"/>
              <a:t>ttack</a:t>
            </a:r>
            <a:r>
              <a:rPr lang="fr-FR" sz="1500" dirty="0" smtClean="0"/>
              <a:t>’) ou par une Ara (‘</a:t>
            </a:r>
            <a:r>
              <a:rPr lang="fr-FR" sz="1500" dirty="0" err="1" smtClean="0"/>
              <a:t>Breaking</a:t>
            </a:r>
            <a:r>
              <a:rPr lang="fr-FR" sz="1500" dirty="0" smtClean="0"/>
              <a:t>’). A éviter de le faire sans réfléchir et à l’utiliser plus au début du combat.</a:t>
            </a:r>
            <a:endParaRPr lang="fr-FR" sz="15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4) Combo ‘Multi Punch’</a:t>
            </a:r>
            <a:endParaRPr lang="fr-FR" dirty="0">
              <a:solidFill>
                <a:srgbClr val="FF0000"/>
              </a:solidFill>
            </a:endParaRPr>
          </a:p>
        </p:txBody>
      </p:sp>
      <p:sp>
        <p:nvSpPr>
          <p:cNvPr id="3" name="Espace réservé du contenu 2"/>
          <p:cNvSpPr>
            <a:spLocks noGrp="1"/>
          </p:cNvSpPr>
          <p:nvPr>
            <p:ph idx="1"/>
          </p:nvPr>
        </p:nvSpPr>
        <p:spPr>
          <a:xfrm>
            <a:off x="467544" y="2132856"/>
            <a:ext cx="8229600" cy="3438947"/>
          </a:xfrm>
          <a:ln>
            <a:solidFill>
              <a:schemeClr val="tx1"/>
            </a:solidFill>
          </a:ln>
        </p:spPr>
        <p:txBody>
          <a:bodyPr>
            <a:normAutofit/>
          </a:bodyPr>
          <a:lstStyle/>
          <a:p>
            <a:pPr>
              <a:buNone/>
            </a:pPr>
            <a:r>
              <a:rPr lang="fr-FR" sz="2200" dirty="0" smtClean="0"/>
              <a:t>     Ce combo, contrairement à ce qu’on pourrait croire, n’use pas tellement de KD et n’est vraiment pas compliqué. Comme c’est un combo en X, forcément, les dégâts sont à peu de chose près, multipliés par 1,5 et ça fait bobo ! Plus le ‘ENH’, vous pourrez constater les dégâts suite à une petite spéciale active placée par la.</a:t>
            </a:r>
          </a:p>
          <a:p>
            <a:pPr>
              <a:buNone/>
            </a:pPr>
            <a:r>
              <a:rPr lang="fr-FR" sz="2200" dirty="0" smtClean="0"/>
              <a:t> </a:t>
            </a:r>
            <a:r>
              <a:rPr lang="fr-FR" sz="2200" dirty="0" smtClean="0"/>
              <a:t>    </a:t>
            </a:r>
            <a:r>
              <a:rPr lang="fr-FR" sz="2000" u="sng" dirty="0" smtClean="0"/>
              <a:t>Les touches :</a:t>
            </a:r>
            <a:r>
              <a:rPr lang="fr-FR" sz="2000" dirty="0" smtClean="0"/>
              <a:t> XX&gt;X~X</a:t>
            </a:r>
          </a:p>
          <a:p>
            <a:pPr>
              <a:buNone/>
            </a:pPr>
            <a:r>
              <a:rPr lang="fr-FR" sz="1500" dirty="0" smtClean="0"/>
              <a:t>       Un truc sympa que peu de personnes connaissent, ce n’est même pas écrit sur </a:t>
            </a:r>
            <a:r>
              <a:rPr lang="fr-FR" sz="1500" dirty="0" err="1" smtClean="0"/>
              <a:t>Elwiki</a:t>
            </a:r>
            <a:r>
              <a:rPr lang="fr-FR" sz="1500" dirty="0" smtClean="0"/>
              <a:t>, c’est un ensemble de ce combo avec XXvX. Ca donne XX&gt;</a:t>
            </a:r>
            <a:r>
              <a:rPr lang="fr-FR" sz="1500" dirty="0" err="1" smtClean="0"/>
              <a:t>XXvX</a:t>
            </a:r>
            <a:r>
              <a:rPr lang="fr-FR" sz="1500" dirty="0" smtClean="0"/>
              <a:t> ou XX&gt;XXXXvX.</a:t>
            </a:r>
          </a:p>
          <a:p>
            <a:pPr>
              <a:buNone/>
            </a:pPr>
            <a:r>
              <a:rPr lang="fr-FR" sz="1500" dirty="0" smtClean="0"/>
              <a:t> </a:t>
            </a:r>
            <a:r>
              <a:rPr lang="fr-FR" sz="1500" dirty="0" smtClean="0"/>
              <a:t>      Vous pourrez faire le X aérien juste après cette sortie de combo et continuer normalement ! C’est donc plutôt pratique pour compenser le KD.</a:t>
            </a:r>
            <a:endParaRPr lang="fr-FR" sz="15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5) Le ‘</a:t>
            </a:r>
            <a:r>
              <a:rPr lang="fr-FR" dirty="0" err="1" smtClean="0">
                <a:solidFill>
                  <a:srgbClr val="FF0000"/>
                </a:solidFill>
              </a:rPr>
              <a:t>Limit</a:t>
            </a:r>
            <a:r>
              <a:rPr lang="fr-FR" dirty="0" smtClean="0">
                <a:solidFill>
                  <a:srgbClr val="FF0000"/>
                </a:solidFill>
              </a:rPr>
              <a:t> </a:t>
            </a:r>
            <a:r>
              <a:rPr lang="fr-FR" dirty="0" err="1" smtClean="0">
                <a:solidFill>
                  <a:srgbClr val="FF0000"/>
                </a:solidFill>
              </a:rPr>
              <a:t>Crusher</a:t>
            </a:r>
            <a:r>
              <a:rPr lang="fr-FR" dirty="0" smtClean="0">
                <a:solidFill>
                  <a:srgbClr val="FF0000"/>
                </a:solidFill>
              </a:rPr>
              <a:t>’</a:t>
            </a:r>
            <a:endParaRPr lang="fr-FR" dirty="0">
              <a:solidFill>
                <a:srgbClr val="FF0000"/>
              </a:solidFill>
            </a:endParaRPr>
          </a:p>
        </p:txBody>
      </p:sp>
      <p:sp>
        <p:nvSpPr>
          <p:cNvPr id="3" name="Espace réservé du contenu 2"/>
          <p:cNvSpPr>
            <a:spLocks noGrp="1"/>
          </p:cNvSpPr>
          <p:nvPr>
            <p:ph idx="1"/>
          </p:nvPr>
        </p:nvSpPr>
        <p:spPr>
          <a:ln>
            <a:solidFill>
              <a:schemeClr val="tx1"/>
            </a:solidFill>
          </a:ln>
        </p:spPr>
        <p:txBody>
          <a:bodyPr>
            <a:normAutofit/>
          </a:bodyPr>
          <a:lstStyle/>
          <a:p>
            <a:pPr>
              <a:buNone/>
            </a:pPr>
            <a:r>
              <a:rPr lang="fr-FR" sz="2200" dirty="0" smtClean="0"/>
              <a:t> </a:t>
            </a:r>
            <a:r>
              <a:rPr lang="fr-FR" sz="2200" dirty="0" smtClean="0"/>
              <a:t>    C’est LA technique la plus souvent utilisée pour attraper l’adversaire et même le </a:t>
            </a:r>
            <a:r>
              <a:rPr lang="fr-FR" sz="2200" dirty="0" err="1" smtClean="0"/>
              <a:t>stun</a:t>
            </a:r>
            <a:r>
              <a:rPr lang="fr-FR" sz="2200" dirty="0" smtClean="0"/>
              <a:t> : ‘</a:t>
            </a:r>
            <a:r>
              <a:rPr lang="fr-FR" sz="2200" dirty="0" err="1" smtClean="0"/>
              <a:t>Limit</a:t>
            </a:r>
            <a:r>
              <a:rPr lang="fr-FR" sz="2200" dirty="0" smtClean="0"/>
              <a:t> </a:t>
            </a:r>
            <a:r>
              <a:rPr lang="fr-FR" sz="2200" dirty="0" err="1" smtClean="0"/>
              <a:t>Crusher</a:t>
            </a:r>
            <a:r>
              <a:rPr lang="fr-FR" sz="2200" dirty="0" smtClean="0"/>
              <a:t>’ a une chance de </a:t>
            </a:r>
            <a:r>
              <a:rPr lang="fr-FR" sz="2200" dirty="0" err="1" smtClean="0"/>
              <a:t>stun</a:t>
            </a:r>
            <a:r>
              <a:rPr lang="fr-FR" sz="2200" dirty="0" smtClean="0"/>
              <a:t> assez importante, 50% de chances de </a:t>
            </a:r>
            <a:r>
              <a:rPr lang="fr-FR" sz="2200" dirty="0" err="1" smtClean="0"/>
              <a:t>stun</a:t>
            </a:r>
            <a:r>
              <a:rPr lang="fr-FR" sz="2200" dirty="0" smtClean="0"/>
              <a:t> pendant 1,5 secondes, ce qui vous laisse le temps de vous placer comme vous voulez pour débuter un combo. Il a aussi 50% de chances de critiques auxquels il ne faut pas négliger. Tout ça pour un coût de PM qui est seulement de 40 avec un </a:t>
            </a:r>
            <a:r>
              <a:rPr lang="fr-FR" sz="2200" dirty="0" err="1" smtClean="0"/>
              <a:t>cooldown</a:t>
            </a:r>
            <a:r>
              <a:rPr lang="fr-FR" sz="2200" dirty="0" smtClean="0"/>
              <a:t> qui est de seulement 6 secondes. Cette compétence est </a:t>
            </a:r>
            <a:r>
              <a:rPr lang="fr-FR" sz="2200" dirty="0" err="1" smtClean="0"/>
              <a:t>débloquable</a:t>
            </a:r>
            <a:r>
              <a:rPr lang="fr-FR" sz="2200" dirty="0" smtClean="0"/>
              <a:t> dés que vous avez votre </a:t>
            </a:r>
            <a:r>
              <a:rPr lang="fr-FR" sz="2200" dirty="0" err="1" smtClean="0"/>
              <a:t>spcialisation</a:t>
            </a:r>
            <a:r>
              <a:rPr lang="fr-FR" sz="2200" dirty="0" smtClean="0"/>
              <a:t> de RF ! Dés que vous avez cette technique en passant la spécialisation, vous devenez directement 2 fois plus fort, je dirais même que ça vous offre un rang supplémentaire. CADEAU !</a:t>
            </a:r>
            <a:endParaRPr lang="fr-FR" sz="2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043608" y="2132856"/>
            <a:ext cx="5486400" cy="664536"/>
          </a:xfrm>
        </p:spPr>
        <p:txBody>
          <a:bodyPr>
            <a:noAutofit/>
          </a:bodyPr>
          <a:lstStyle/>
          <a:p>
            <a:r>
              <a:rPr lang="fr-FR" sz="7200" i="1" u="sng" dirty="0" smtClean="0"/>
              <a:t>The End</a:t>
            </a:r>
            <a:endParaRPr lang="fr-FR" sz="7200" i="1" u="sng" dirty="0"/>
          </a:p>
        </p:txBody>
      </p:sp>
      <p:sp>
        <p:nvSpPr>
          <p:cNvPr id="6" name="Espace réservé du texte 5"/>
          <p:cNvSpPr>
            <a:spLocks noGrp="1"/>
          </p:cNvSpPr>
          <p:nvPr>
            <p:ph type="body" sz="half" idx="2"/>
          </p:nvPr>
        </p:nvSpPr>
        <p:spPr>
          <a:xfrm>
            <a:off x="1259632" y="5013176"/>
            <a:ext cx="5486400" cy="1440160"/>
          </a:xfrm>
        </p:spPr>
        <p:txBody>
          <a:bodyPr>
            <a:noAutofit/>
          </a:bodyPr>
          <a:lstStyle/>
          <a:p>
            <a:r>
              <a:rPr lang="fr-FR" sz="7200" dirty="0" smtClean="0">
                <a:latin typeface="Bradley Hand ITC" pitchFamily="66" charset="0"/>
              </a:rPr>
              <a:t>THE END</a:t>
            </a:r>
          </a:p>
          <a:p>
            <a:pPr algn="ctr"/>
            <a:r>
              <a:rPr lang="fr-FR" sz="2000" dirty="0" smtClean="0">
                <a:latin typeface="Bradley Hand ITC" pitchFamily="66" charset="0"/>
              </a:rPr>
              <a:t>                         Merci d’avoir regardé ;)</a:t>
            </a:r>
            <a:endParaRPr lang="fr-FR" sz="2000" dirty="0">
              <a:latin typeface="Bradley Hand ITC" pitchFamily="66" charset="0"/>
            </a:endParaRPr>
          </a:p>
        </p:txBody>
      </p:sp>
      <p:pic>
        <p:nvPicPr>
          <p:cNvPr id="1031" name="Picture 7" descr="File:Wreckless.png"/>
          <p:cNvPicPr>
            <a:picLocks noGrp="1" noChangeAspect="1" noChangeArrowheads="1"/>
          </p:cNvPicPr>
          <p:nvPr>
            <p:ph type="pic" idx="1"/>
          </p:nvPr>
        </p:nvPicPr>
        <p:blipFill>
          <a:blip r:embed="rId2" cstate="print"/>
          <a:srcRect t="24554" b="24554"/>
          <a:stretch>
            <a:fillRect/>
          </a:stretch>
        </p:blipFill>
        <p:spPr bwMode="auto">
          <a:xfrm>
            <a:off x="-180528" y="404664"/>
            <a:ext cx="9195400" cy="467980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fade">
                                      <p:cBhvr>
                                        <p:cTn id="10" dur="20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u="sng" dirty="0" smtClean="0">
                <a:solidFill>
                  <a:srgbClr val="FF0000"/>
                </a:solidFill>
              </a:rPr>
              <a:t>Partie I : Les </a:t>
            </a:r>
            <a:r>
              <a:rPr lang="fr-FR" u="sng" dirty="0" err="1" smtClean="0">
                <a:solidFill>
                  <a:srgbClr val="FF0000"/>
                </a:solidFill>
              </a:rPr>
              <a:t>steps</a:t>
            </a:r>
            <a:r>
              <a:rPr lang="fr-FR" u="sng" dirty="0" smtClean="0">
                <a:solidFill>
                  <a:srgbClr val="FF0000"/>
                </a:solidFill>
              </a:rPr>
              <a:t> (rappel)</a:t>
            </a:r>
            <a:endParaRPr lang="fr-FR" u="sng" dirty="0">
              <a:solidFill>
                <a:srgbClr val="FF0000"/>
              </a:solidFill>
            </a:endParaRPr>
          </a:p>
        </p:txBody>
      </p:sp>
      <p:sp>
        <p:nvSpPr>
          <p:cNvPr id="3" name="Espace réservé du contenu 2"/>
          <p:cNvSpPr>
            <a:spLocks noGrp="1"/>
          </p:cNvSpPr>
          <p:nvPr>
            <p:ph idx="1"/>
          </p:nvPr>
        </p:nvSpPr>
        <p:spPr>
          <a:xfrm>
            <a:off x="323528" y="1484784"/>
            <a:ext cx="8208912" cy="4824536"/>
          </a:xfrm>
          <a:ln>
            <a:solidFill>
              <a:schemeClr val="tx1"/>
            </a:solidFill>
          </a:ln>
        </p:spPr>
        <p:txBody>
          <a:bodyPr>
            <a:normAutofit lnSpcReduction="10000"/>
          </a:bodyPr>
          <a:lstStyle/>
          <a:p>
            <a:pPr>
              <a:buNone/>
            </a:pPr>
            <a:r>
              <a:rPr lang="fr-FR" dirty="0" smtClean="0"/>
              <a:t>       </a:t>
            </a:r>
            <a:r>
              <a:rPr lang="fr-FR" u="sng" dirty="0" smtClean="0"/>
              <a:t>Introduction :</a:t>
            </a:r>
            <a:r>
              <a:rPr lang="fr-FR" sz="2800" dirty="0" smtClean="0"/>
              <a:t> </a:t>
            </a:r>
          </a:p>
          <a:p>
            <a:pPr>
              <a:buNone/>
            </a:pPr>
            <a:r>
              <a:rPr lang="fr-FR" sz="2800" dirty="0"/>
              <a:t> </a:t>
            </a:r>
            <a:r>
              <a:rPr lang="fr-FR" sz="2800" dirty="0" smtClean="0"/>
              <a:t>     Tout d’abord, comme tout bon personnage, le RF se doit de connaître un minimum ses </a:t>
            </a:r>
            <a:r>
              <a:rPr lang="fr-FR" sz="2800" dirty="0" err="1" smtClean="0"/>
              <a:t>steps</a:t>
            </a:r>
            <a:r>
              <a:rPr lang="fr-FR" sz="2800" dirty="0" smtClean="0"/>
              <a:t> tel que le </a:t>
            </a:r>
            <a:r>
              <a:rPr lang="fr-FR" sz="2800" dirty="0" err="1" smtClean="0"/>
              <a:t>spring</a:t>
            </a:r>
            <a:r>
              <a:rPr lang="fr-FR" sz="2800" dirty="0" smtClean="0"/>
              <a:t> </a:t>
            </a:r>
            <a:r>
              <a:rPr lang="fr-FR" sz="2800" dirty="0" err="1" smtClean="0"/>
              <a:t>step</a:t>
            </a:r>
            <a:r>
              <a:rPr lang="fr-FR" sz="2800" dirty="0" smtClean="0"/>
              <a:t>, le </a:t>
            </a:r>
            <a:r>
              <a:rPr lang="fr-FR" sz="2800" dirty="0" err="1" smtClean="0"/>
              <a:t>circle</a:t>
            </a:r>
            <a:r>
              <a:rPr lang="fr-FR" sz="2800" dirty="0" smtClean="0"/>
              <a:t> </a:t>
            </a:r>
            <a:r>
              <a:rPr lang="fr-FR" sz="2800" dirty="0" err="1" smtClean="0"/>
              <a:t>step</a:t>
            </a:r>
            <a:r>
              <a:rPr lang="fr-FR" sz="2800" dirty="0"/>
              <a:t> </a:t>
            </a:r>
            <a:r>
              <a:rPr lang="fr-FR" sz="2800" dirty="0" smtClean="0"/>
              <a:t>ou encore le V </a:t>
            </a:r>
            <a:r>
              <a:rPr lang="fr-FR" sz="2800" dirty="0" err="1" smtClean="0"/>
              <a:t>step</a:t>
            </a:r>
            <a:r>
              <a:rPr lang="fr-FR" sz="2800" dirty="0" smtClean="0"/>
              <a:t> (comme pour </a:t>
            </a:r>
            <a:r>
              <a:rPr lang="fr-FR" sz="2800" dirty="0" err="1" smtClean="0"/>
              <a:t>Elsword</a:t>
            </a:r>
            <a:r>
              <a:rPr lang="fr-FR" sz="2800" dirty="0" smtClean="0"/>
              <a:t>, Chung ou </a:t>
            </a:r>
            <a:r>
              <a:rPr lang="fr-FR" sz="2800" dirty="0" err="1" smtClean="0"/>
              <a:t>Elesis</a:t>
            </a:r>
            <a:r>
              <a:rPr lang="fr-FR" sz="2800" dirty="0" smtClean="0"/>
              <a:t>) . Ce ne sont que les bases, </a:t>
            </a:r>
            <a:r>
              <a:rPr lang="fr-FR" sz="2800" dirty="0"/>
              <a:t>m</a:t>
            </a:r>
            <a:r>
              <a:rPr lang="fr-FR" sz="2800" dirty="0" smtClean="0"/>
              <a:t>ais comme ce tutoriel est seulement consacré au RF et pas à </a:t>
            </a:r>
            <a:r>
              <a:rPr lang="fr-FR" sz="2800" dirty="0" err="1" smtClean="0"/>
              <a:t>Elsword</a:t>
            </a:r>
            <a:r>
              <a:rPr lang="fr-FR" sz="2800" dirty="0" smtClean="0"/>
              <a:t> en général, cette partie sera donc considérée comme un rappel ou nous allons voir que ces 3 </a:t>
            </a:r>
            <a:r>
              <a:rPr lang="fr-FR" sz="2800" dirty="0" err="1" smtClean="0"/>
              <a:t>steps</a:t>
            </a:r>
            <a:r>
              <a:rPr lang="fr-FR" sz="2800" dirty="0" smtClean="0"/>
              <a:t> la.</a:t>
            </a:r>
          </a:p>
          <a:p>
            <a:pPr>
              <a:buNone/>
            </a:pPr>
            <a:r>
              <a:rPr lang="fr-FR" sz="2800" dirty="0"/>
              <a:t> </a:t>
            </a:r>
            <a:r>
              <a:rPr lang="fr-FR" sz="2800" dirty="0" smtClean="0"/>
              <a:t>     </a:t>
            </a:r>
            <a:r>
              <a:rPr lang="fr-FR" sz="2400" u="sng" dirty="0" smtClean="0"/>
              <a:t>Utilité :</a:t>
            </a:r>
            <a:r>
              <a:rPr lang="fr-FR" sz="2400" dirty="0" smtClean="0"/>
              <a:t> Savoir feinter l’adversaire et ainsi le catch plus      facilement</a:t>
            </a:r>
            <a:endParaRPr lang="fr-FR"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1) Le ‘</a:t>
            </a:r>
            <a:r>
              <a:rPr lang="fr-FR" dirty="0" err="1" smtClean="0">
                <a:solidFill>
                  <a:srgbClr val="FF0000"/>
                </a:solidFill>
              </a:rPr>
              <a:t>Spring</a:t>
            </a:r>
            <a:r>
              <a:rPr lang="fr-FR" dirty="0" smtClean="0">
                <a:solidFill>
                  <a:srgbClr val="FF0000"/>
                </a:solidFill>
              </a:rPr>
              <a:t> </a:t>
            </a:r>
            <a:r>
              <a:rPr lang="fr-FR" dirty="0" err="1" smtClean="0">
                <a:solidFill>
                  <a:srgbClr val="FF0000"/>
                </a:solidFill>
              </a:rPr>
              <a:t>step</a:t>
            </a:r>
            <a:r>
              <a:rPr lang="fr-FR" dirty="0" smtClean="0">
                <a:solidFill>
                  <a:srgbClr val="FF0000"/>
                </a:solidFill>
              </a:rPr>
              <a:t>’</a:t>
            </a:r>
            <a:endParaRPr lang="fr-FR" dirty="0">
              <a:solidFill>
                <a:srgbClr val="FF0000"/>
              </a:solidFill>
            </a:endParaRPr>
          </a:p>
        </p:txBody>
      </p:sp>
      <p:sp>
        <p:nvSpPr>
          <p:cNvPr id="3" name="Espace réservé du contenu 2"/>
          <p:cNvSpPr>
            <a:spLocks noGrp="1"/>
          </p:cNvSpPr>
          <p:nvPr>
            <p:ph idx="1"/>
          </p:nvPr>
        </p:nvSpPr>
        <p:spPr>
          <a:xfrm>
            <a:off x="395536" y="2204864"/>
            <a:ext cx="8064896" cy="3240360"/>
          </a:xfrm>
          <a:ln>
            <a:solidFill>
              <a:schemeClr val="tx1"/>
            </a:solidFill>
          </a:ln>
        </p:spPr>
        <p:txBody>
          <a:bodyPr>
            <a:normAutofit fontScale="25000" lnSpcReduction="20000"/>
          </a:bodyPr>
          <a:lstStyle/>
          <a:p>
            <a:pPr>
              <a:buNone/>
            </a:pPr>
            <a:r>
              <a:rPr lang="fr-FR" sz="4500" dirty="0" smtClean="0"/>
              <a:t>           </a:t>
            </a:r>
            <a:r>
              <a:rPr lang="fr-FR" sz="8600" dirty="0" smtClean="0"/>
              <a:t>Ce </a:t>
            </a:r>
            <a:r>
              <a:rPr lang="fr-FR" sz="8600" dirty="0" err="1" smtClean="0"/>
              <a:t>step</a:t>
            </a:r>
            <a:r>
              <a:rPr lang="fr-FR" sz="8600" dirty="0" smtClean="0"/>
              <a:t> consiste principalement à aller plus vite pour traverser une salle et ainsi à arriver plus rapidement à votre objectif, ce qui sera très utile pour prendre les objets et bonus avant votre adversaire puis ainsi prendre un avantage certain.</a:t>
            </a:r>
          </a:p>
          <a:p>
            <a:pPr>
              <a:buNone/>
            </a:pPr>
            <a:r>
              <a:rPr lang="fr-FR" sz="5100" dirty="0"/>
              <a:t> </a:t>
            </a:r>
            <a:r>
              <a:rPr lang="fr-FR" sz="5100" dirty="0" smtClean="0"/>
              <a:t>          </a:t>
            </a:r>
            <a:r>
              <a:rPr lang="fr-FR" sz="8000" u="sng" dirty="0" smtClean="0"/>
              <a:t>Les touches :</a:t>
            </a:r>
            <a:r>
              <a:rPr lang="fr-FR" sz="8000" dirty="0" smtClean="0"/>
              <a:t>                               &gt;&gt;^v ^v ^v ^v …</a:t>
            </a:r>
          </a:p>
          <a:p>
            <a:pPr>
              <a:buNone/>
            </a:pPr>
            <a:r>
              <a:rPr lang="fr-FR" sz="2800" dirty="0" smtClean="0"/>
              <a:t>               </a:t>
            </a:r>
            <a:r>
              <a:rPr lang="fr-FR" sz="6000" dirty="0"/>
              <a:t> </a:t>
            </a:r>
            <a:r>
              <a:rPr lang="fr-FR" sz="6000" dirty="0" smtClean="0"/>
              <a:t>Pour le réussir, il faut un rythme très régulier. Ce rythme est de faire le ‘^’ et le ’v’ avec un écart des plus minime possible entre les 2 touches. Il faut ensuite le faire avec le rythme de plus en plus rapide au fur et à mesure que vous le maîtriserez. Quand vous commencerez à le faire, entrainez-vous tout d’abord avec un rythme d’au moins 0,5 seconde aux espaces entre les ‘^v’ puis réduisez cet écart au fur et à mesure de votre entraînement comme dit précédemment. Plus l’écart est petit, plus vous arriverez à le maîtriser.</a:t>
            </a:r>
          </a:p>
          <a:p>
            <a:pPr>
              <a:buNone/>
            </a:pPr>
            <a:r>
              <a:rPr lang="fr-FR" sz="6000" dirty="0" smtClean="0"/>
              <a:t>        </a:t>
            </a:r>
            <a:r>
              <a:rPr lang="fr-FR" sz="8000" dirty="0" smtClean="0"/>
              <a:t> </a:t>
            </a:r>
            <a:r>
              <a:rPr lang="fr-FR" sz="7200" u="sng" dirty="0" smtClean="0">
                <a:solidFill>
                  <a:srgbClr val="92D050"/>
                </a:solidFill>
              </a:rPr>
              <a:t>Difficulté : Facile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2) </a:t>
            </a:r>
            <a:r>
              <a:rPr lang="fr-FR" dirty="0" smtClean="0">
                <a:solidFill>
                  <a:srgbClr val="00B050"/>
                </a:solidFill>
              </a:rPr>
              <a:t>a) Le ‘</a:t>
            </a:r>
            <a:r>
              <a:rPr lang="fr-FR" dirty="0" err="1" smtClean="0">
                <a:solidFill>
                  <a:srgbClr val="00B050"/>
                </a:solidFill>
              </a:rPr>
              <a:t>high</a:t>
            </a:r>
            <a:r>
              <a:rPr lang="fr-FR" dirty="0" smtClean="0">
                <a:solidFill>
                  <a:srgbClr val="00B050"/>
                </a:solidFill>
              </a:rPr>
              <a:t> </a:t>
            </a:r>
            <a:r>
              <a:rPr lang="fr-FR" dirty="0" err="1" smtClean="0">
                <a:solidFill>
                  <a:srgbClr val="00B050"/>
                </a:solidFill>
              </a:rPr>
              <a:t>jump</a:t>
            </a:r>
            <a:r>
              <a:rPr lang="fr-FR" dirty="0" smtClean="0">
                <a:solidFill>
                  <a:srgbClr val="00B050"/>
                </a:solidFill>
              </a:rPr>
              <a:t>’</a:t>
            </a:r>
            <a:endParaRPr lang="fr-FR" dirty="0">
              <a:solidFill>
                <a:srgbClr val="00B050"/>
              </a:solidFill>
            </a:endParaRPr>
          </a:p>
        </p:txBody>
      </p:sp>
      <p:sp>
        <p:nvSpPr>
          <p:cNvPr id="3" name="Espace réservé du contenu 2"/>
          <p:cNvSpPr>
            <a:spLocks noGrp="1"/>
          </p:cNvSpPr>
          <p:nvPr>
            <p:ph idx="1"/>
          </p:nvPr>
        </p:nvSpPr>
        <p:spPr>
          <a:xfrm>
            <a:off x="395536" y="1988840"/>
            <a:ext cx="8229600" cy="3384376"/>
          </a:xfrm>
          <a:ln>
            <a:solidFill>
              <a:schemeClr val="tx1"/>
            </a:solidFill>
          </a:ln>
        </p:spPr>
        <p:txBody>
          <a:bodyPr>
            <a:normAutofit fontScale="92500"/>
          </a:bodyPr>
          <a:lstStyle/>
          <a:p>
            <a:pPr>
              <a:buNone/>
            </a:pPr>
            <a:r>
              <a:rPr lang="fr-FR" dirty="0"/>
              <a:t> </a:t>
            </a:r>
            <a:r>
              <a:rPr lang="fr-FR" dirty="0" smtClean="0"/>
              <a:t>   </a:t>
            </a:r>
            <a:r>
              <a:rPr lang="fr-FR" sz="2200" dirty="0" smtClean="0"/>
              <a:t>Ce </a:t>
            </a:r>
            <a:r>
              <a:rPr lang="fr-FR" sz="2200" dirty="0" err="1" smtClean="0"/>
              <a:t>step</a:t>
            </a:r>
            <a:r>
              <a:rPr lang="fr-FR" sz="2200" dirty="0" smtClean="0"/>
              <a:t> et vraiment très simple et secondaire mais ne le négligez pas pour autant, il va servir principalement à esquiver des attaques envoyées par votre adversaire, qui prennent de la place sur le terrain (et ainsi, arriver jusqu’à celui-ci pour le catch)</a:t>
            </a:r>
          </a:p>
          <a:p>
            <a:pPr>
              <a:buNone/>
            </a:pPr>
            <a:r>
              <a:rPr lang="fr-FR" sz="2200" dirty="0"/>
              <a:t> </a:t>
            </a:r>
            <a:r>
              <a:rPr lang="fr-FR" sz="2200" dirty="0" smtClean="0"/>
              <a:t>     </a:t>
            </a:r>
            <a:r>
              <a:rPr lang="fr-FR" sz="2000" u="sng" dirty="0" smtClean="0"/>
              <a:t>Les touches :</a:t>
            </a:r>
            <a:r>
              <a:rPr lang="fr-FR" sz="2000" dirty="0" smtClean="0"/>
              <a:t>                                      &gt;&gt;^&lt;</a:t>
            </a:r>
          </a:p>
          <a:p>
            <a:pPr>
              <a:buNone/>
            </a:pPr>
            <a:r>
              <a:rPr lang="fr-FR" sz="1500" dirty="0" smtClean="0"/>
              <a:t>         C’est le copié-collé du début du ‘</a:t>
            </a:r>
            <a:r>
              <a:rPr lang="fr-FR" sz="1500" dirty="0" err="1" smtClean="0"/>
              <a:t>Circle</a:t>
            </a:r>
            <a:r>
              <a:rPr lang="fr-FR" sz="1500" dirty="0" smtClean="0"/>
              <a:t> </a:t>
            </a:r>
            <a:r>
              <a:rPr lang="fr-FR" sz="1500" dirty="0" err="1" smtClean="0"/>
              <a:t>step</a:t>
            </a:r>
            <a:r>
              <a:rPr lang="fr-FR" sz="1500" dirty="0" smtClean="0"/>
              <a:t>’ (cf. page suivante) ! Et c’est pour cela qu’il est en a), pour que vous ayez déjà une base pour la suite. Ou sinon, il faut l’exécuter </a:t>
            </a:r>
            <a:r>
              <a:rPr lang="fr-FR" sz="1500" dirty="0" smtClean="0"/>
              <a:t>sans aucun timing particulier</a:t>
            </a:r>
            <a:r>
              <a:rPr lang="fr-FR" sz="1500" dirty="0" smtClean="0"/>
              <a:t>. Le &lt; vous fera aller un tout petit peu plus haut que d’habitude et, si vous avez un peu de capacité de saut, vous pouvez </a:t>
            </a:r>
            <a:r>
              <a:rPr lang="fr-FR" sz="1500" dirty="0" err="1" smtClean="0"/>
              <a:t>grace</a:t>
            </a:r>
            <a:r>
              <a:rPr lang="fr-FR" sz="1500" dirty="0" smtClean="0"/>
              <a:t> à ce </a:t>
            </a:r>
            <a:r>
              <a:rPr lang="fr-FR" sz="1500" dirty="0" err="1" smtClean="0"/>
              <a:t>step</a:t>
            </a:r>
            <a:r>
              <a:rPr lang="fr-FR" sz="1500" dirty="0" smtClean="0"/>
              <a:t>, sauter sur 2 plateformes au lieu de rebondir sur chacune pour aller encore plus haut sans se prendre la tête. Touches à faire d’affilé sans s’arrêter.</a:t>
            </a:r>
          </a:p>
          <a:p>
            <a:pPr>
              <a:buNone/>
            </a:pPr>
            <a:r>
              <a:rPr lang="fr-FR" sz="1500" dirty="0" smtClean="0"/>
              <a:t>         </a:t>
            </a:r>
            <a:r>
              <a:rPr lang="fr-FR" sz="1800" u="sng" dirty="0" smtClean="0">
                <a:solidFill>
                  <a:srgbClr val="92D050"/>
                </a:solidFill>
              </a:rPr>
              <a:t>Difficulté : Facile</a:t>
            </a:r>
            <a:endParaRPr lang="fr-FR" sz="1800" u="sng" dirty="0">
              <a:solidFill>
                <a:srgbClr val="92D05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00B050"/>
                </a:solidFill>
              </a:rPr>
              <a:t>b) Le ‘</a:t>
            </a:r>
            <a:r>
              <a:rPr lang="fr-FR" dirty="0" err="1" smtClean="0">
                <a:solidFill>
                  <a:srgbClr val="00B050"/>
                </a:solidFill>
              </a:rPr>
              <a:t>Circle</a:t>
            </a:r>
            <a:r>
              <a:rPr lang="fr-FR" dirty="0" smtClean="0">
                <a:solidFill>
                  <a:srgbClr val="00B050"/>
                </a:solidFill>
              </a:rPr>
              <a:t> </a:t>
            </a:r>
            <a:r>
              <a:rPr lang="fr-FR" dirty="0" err="1" smtClean="0">
                <a:solidFill>
                  <a:srgbClr val="00B050"/>
                </a:solidFill>
              </a:rPr>
              <a:t>step</a:t>
            </a:r>
            <a:r>
              <a:rPr lang="fr-FR" dirty="0" smtClean="0">
                <a:solidFill>
                  <a:srgbClr val="00B050"/>
                </a:solidFill>
              </a:rPr>
              <a:t>’</a:t>
            </a:r>
            <a:endParaRPr lang="fr-FR" dirty="0">
              <a:solidFill>
                <a:srgbClr val="00B050"/>
              </a:solidFill>
            </a:endParaRPr>
          </a:p>
        </p:txBody>
      </p:sp>
      <p:sp>
        <p:nvSpPr>
          <p:cNvPr id="3" name="Espace réservé du contenu 2"/>
          <p:cNvSpPr>
            <a:spLocks noGrp="1"/>
          </p:cNvSpPr>
          <p:nvPr>
            <p:ph idx="1"/>
          </p:nvPr>
        </p:nvSpPr>
        <p:spPr>
          <a:xfrm>
            <a:off x="539552" y="2060848"/>
            <a:ext cx="8229600" cy="3528392"/>
          </a:xfrm>
          <a:ln>
            <a:solidFill>
              <a:schemeClr val="tx1"/>
            </a:solidFill>
          </a:ln>
        </p:spPr>
        <p:txBody>
          <a:bodyPr>
            <a:normAutofit fontScale="92500"/>
          </a:bodyPr>
          <a:lstStyle/>
          <a:p>
            <a:pPr>
              <a:buNone/>
            </a:pPr>
            <a:r>
              <a:rPr lang="fr-FR" dirty="0" smtClean="0"/>
              <a:t>    </a:t>
            </a:r>
            <a:r>
              <a:rPr lang="fr-FR" sz="2200" dirty="0" smtClean="0"/>
              <a:t>Pour le coup, vous ne pourrez que le maîtriser avec l’habitude de contrôler votre personnage et l’habitude de le faire. Ce </a:t>
            </a:r>
            <a:r>
              <a:rPr lang="fr-FR" sz="2200" dirty="0" err="1" smtClean="0"/>
              <a:t>step</a:t>
            </a:r>
            <a:r>
              <a:rPr lang="fr-FR" sz="2200" dirty="0" smtClean="0"/>
              <a:t> servira pour feinter l’ennemi et peut très bien se lier avec le ‘</a:t>
            </a:r>
            <a:r>
              <a:rPr lang="fr-FR" sz="2200" dirty="0" err="1" smtClean="0"/>
              <a:t>Spring</a:t>
            </a:r>
            <a:r>
              <a:rPr lang="fr-FR" sz="2200" dirty="0" smtClean="0"/>
              <a:t> </a:t>
            </a:r>
            <a:r>
              <a:rPr lang="fr-FR" sz="2200" dirty="0" err="1" smtClean="0"/>
              <a:t>step</a:t>
            </a:r>
            <a:r>
              <a:rPr lang="fr-FR" sz="2200" dirty="0" smtClean="0"/>
              <a:t>’ pour avoir des mouvements imprévisibles.</a:t>
            </a:r>
          </a:p>
          <a:p>
            <a:pPr>
              <a:buNone/>
            </a:pPr>
            <a:r>
              <a:rPr lang="fr-FR" sz="2000" dirty="0"/>
              <a:t> </a:t>
            </a:r>
            <a:r>
              <a:rPr lang="fr-FR" sz="2000" dirty="0" smtClean="0"/>
              <a:t>      </a:t>
            </a:r>
            <a:r>
              <a:rPr lang="fr-FR" sz="2000" u="sng" dirty="0" smtClean="0"/>
              <a:t>Les touches :</a:t>
            </a:r>
            <a:r>
              <a:rPr lang="fr-FR" sz="2000" dirty="0" smtClean="0"/>
              <a:t>                      &gt;&gt;^&lt; &lt;v&gt; &gt;^&lt; &lt;v&gt; &gt;^&lt; &lt;v&gt; …</a:t>
            </a:r>
          </a:p>
          <a:p>
            <a:pPr>
              <a:buNone/>
            </a:pPr>
            <a:r>
              <a:rPr lang="fr-FR" sz="2000" dirty="0"/>
              <a:t> </a:t>
            </a:r>
            <a:r>
              <a:rPr lang="fr-FR" sz="2000" dirty="0" smtClean="0"/>
              <a:t>      </a:t>
            </a:r>
            <a:r>
              <a:rPr lang="fr-FR" sz="1500" dirty="0" smtClean="0"/>
              <a:t>Pour le réussir, déjà, il faudra une maîtrise parfaite du ‘</a:t>
            </a:r>
            <a:r>
              <a:rPr lang="fr-FR" sz="1500" dirty="0" err="1" smtClean="0"/>
              <a:t>high</a:t>
            </a:r>
            <a:r>
              <a:rPr lang="fr-FR" sz="1500" dirty="0" smtClean="0"/>
              <a:t> </a:t>
            </a:r>
            <a:r>
              <a:rPr lang="fr-FR" sz="1500" dirty="0" err="1" smtClean="0"/>
              <a:t>jump</a:t>
            </a:r>
            <a:r>
              <a:rPr lang="fr-FR" sz="1500" dirty="0" smtClean="0"/>
              <a:t>’ qui n’est vraiment pas compliqué à comprendre et à savoir maîtriser. L’écart (ou l’espace) qu’il y a entre le groupement de </a:t>
            </a:r>
          </a:p>
          <a:p>
            <a:pPr>
              <a:buNone/>
            </a:pPr>
            <a:r>
              <a:rPr lang="fr-FR" sz="1500" dirty="0"/>
              <a:t> </a:t>
            </a:r>
            <a:r>
              <a:rPr lang="fr-FR" sz="1500" dirty="0" smtClean="0"/>
              <a:t>       flèches doit être le plus petit possible. Au plus il est petit et au plus votre ‘</a:t>
            </a:r>
            <a:r>
              <a:rPr lang="fr-FR" sz="1500" dirty="0" err="1" smtClean="0"/>
              <a:t>Circle</a:t>
            </a:r>
            <a:r>
              <a:rPr lang="fr-FR" sz="1500" dirty="0" smtClean="0"/>
              <a:t> </a:t>
            </a:r>
            <a:r>
              <a:rPr lang="fr-FR" sz="1500" dirty="0" err="1" smtClean="0"/>
              <a:t>step</a:t>
            </a:r>
            <a:r>
              <a:rPr lang="fr-FR" sz="1500" dirty="0" smtClean="0"/>
              <a:t>’ sera </a:t>
            </a:r>
          </a:p>
          <a:p>
            <a:pPr>
              <a:buNone/>
            </a:pPr>
            <a:r>
              <a:rPr lang="fr-FR" sz="1500" dirty="0"/>
              <a:t> </a:t>
            </a:r>
            <a:r>
              <a:rPr lang="fr-FR" sz="1500" dirty="0" smtClean="0"/>
              <a:t>       </a:t>
            </a:r>
            <a:r>
              <a:rPr lang="fr-FR" sz="1500" dirty="0" smtClean="0"/>
              <a:t>considéré comme maîtrisé </a:t>
            </a:r>
            <a:r>
              <a:rPr lang="fr-FR" sz="1500" dirty="0" smtClean="0"/>
              <a:t>de </a:t>
            </a:r>
            <a:r>
              <a:rPr lang="fr-FR" sz="1500" dirty="0" smtClean="0"/>
              <a:t>pour </a:t>
            </a:r>
            <a:r>
              <a:rPr lang="fr-FR" sz="1500" dirty="0" smtClean="0"/>
              <a:t>ainsi pouvoir avoir une capacité à vous </a:t>
            </a:r>
            <a:r>
              <a:rPr lang="fr-FR" sz="1500" dirty="0" smtClean="0"/>
              <a:t>déplacer </a:t>
            </a:r>
            <a:r>
              <a:rPr lang="fr-FR" sz="1500" dirty="0" smtClean="0"/>
              <a:t>plus importante et surtout plus libre </a:t>
            </a:r>
            <a:r>
              <a:rPr lang="fr-FR" sz="1500" dirty="0" smtClean="0"/>
              <a:t>(et </a:t>
            </a:r>
            <a:r>
              <a:rPr lang="fr-FR" sz="1500" dirty="0" smtClean="0"/>
              <a:t>bruyante sur votre </a:t>
            </a:r>
            <a:r>
              <a:rPr lang="fr-FR" sz="1500" dirty="0" smtClean="0"/>
              <a:t>clavier).</a:t>
            </a:r>
            <a:endParaRPr lang="fr-FR" sz="1500" dirty="0" smtClean="0"/>
          </a:p>
          <a:p>
            <a:pPr>
              <a:buNone/>
            </a:pPr>
            <a:r>
              <a:rPr lang="fr-FR" sz="1500" dirty="0" smtClean="0"/>
              <a:t>        </a:t>
            </a:r>
            <a:r>
              <a:rPr lang="fr-FR" sz="1500" u="sng" dirty="0" smtClean="0">
                <a:solidFill>
                  <a:schemeClr val="accent6">
                    <a:lumMod val="75000"/>
                  </a:schemeClr>
                </a:solidFill>
              </a:rPr>
              <a:t>Difficulté : Moyen</a:t>
            </a:r>
            <a:endParaRPr lang="fr-FR" sz="2000" u="sng"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3) Le ‘V </a:t>
            </a:r>
            <a:r>
              <a:rPr lang="fr-FR" dirty="0" err="1" smtClean="0">
                <a:solidFill>
                  <a:srgbClr val="FF0000"/>
                </a:solidFill>
              </a:rPr>
              <a:t>step</a:t>
            </a:r>
            <a:r>
              <a:rPr lang="fr-FR" dirty="0" smtClean="0">
                <a:solidFill>
                  <a:srgbClr val="FF0000"/>
                </a:solidFill>
              </a:rPr>
              <a:t>’</a:t>
            </a:r>
            <a:endParaRPr lang="fr-FR" dirty="0">
              <a:solidFill>
                <a:srgbClr val="FF0000"/>
              </a:solidFill>
            </a:endParaRPr>
          </a:p>
        </p:txBody>
      </p:sp>
      <p:sp>
        <p:nvSpPr>
          <p:cNvPr id="3" name="Espace réservé du contenu 2"/>
          <p:cNvSpPr>
            <a:spLocks noGrp="1"/>
          </p:cNvSpPr>
          <p:nvPr>
            <p:ph idx="1"/>
          </p:nvPr>
        </p:nvSpPr>
        <p:spPr>
          <a:xfrm>
            <a:off x="467544" y="1700808"/>
            <a:ext cx="8229600" cy="4349080"/>
          </a:xfrm>
          <a:ln>
            <a:solidFill>
              <a:schemeClr val="tx1"/>
            </a:solidFill>
          </a:ln>
        </p:spPr>
        <p:txBody>
          <a:bodyPr>
            <a:normAutofit fontScale="92500"/>
          </a:bodyPr>
          <a:lstStyle/>
          <a:p>
            <a:pPr>
              <a:buNone/>
            </a:pPr>
            <a:r>
              <a:rPr lang="fr-FR" sz="2200" dirty="0" smtClean="0"/>
              <a:t>      On passe à un niveau supérieur. Le ‘V </a:t>
            </a:r>
            <a:r>
              <a:rPr lang="fr-FR" sz="2200" dirty="0" err="1" smtClean="0"/>
              <a:t>step</a:t>
            </a:r>
            <a:r>
              <a:rPr lang="fr-FR" sz="2200" dirty="0" smtClean="0"/>
              <a:t>’ est bien sur appelé comme ça parce que vous devrez faire une forme de V avec votre personnage. Peut servir à la fois en </a:t>
            </a:r>
            <a:r>
              <a:rPr lang="fr-FR" sz="2200" dirty="0" err="1" smtClean="0"/>
              <a:t>PvP</a:t>
            </a:r>
            <a:r>
              <a:rPr lang="fr-FR" sz="2200" dirty="0" smtClean="0"/>
              <a:t> pour catch comme en donjon pour attaquer par derrière les ennemis avec boucliers. Finalement, il est très important de le connaître pour maîtriser son personnage et aller plus vite en donjon (très utile pour les BM).</a:t>
            </a:r>
          </a:p>
          <a:p>
            <a:pPr>
              <a:buNone/>
            </a:pPr>
            <a:r>
              <a:rPr lang="fr-FR" sz="2200" dirty="0"/>
              <a:t> </a:t>
            </a:r>
            <a:r>
              <a:rPr lang="fr-FR" sz="2200" dirty="0" smtClean="0"/>
              <a:t>     </a:t>
            </a:r>
            <a:r>
              <a:rPr lang="fr-FR" sz="2000" u="sng" dirty="0" smtClean="0"/>
              <a:t>Les touches :</a:t>
            </a:r>
            <a:r>
              <a:rPr lang="fr-FR" sz="2000" dirty="0" smtClean="0"/>
              <a:t>                  &gt;&gt;^ &lt;&lt;v^ &gt;&gt;v^ &lt;&lt;v^ &gt;&gt;v^ &lt;&lt;v^ …</a:t>
            </a:r>
          </a:p>
          <a:p>
            <a:pPr>
              <a:buNone/>
            </a:pPr>
            <a:r>
              <a:rPr lang="fr-FR" sz="2000" dirty="0"/>
              <a:t> </a:t>
            </a:r>
            <a:r>
              <a:rPr lang="fr-FR" sz="2000" dirty="0" smtClean="0"/>
              <a:t>     </a:t>
            </a:r>
            <a:r>
              <a:rPr lang="fr-FR" sz="1500" dirty="0" smtClean="0"/>
              <a:t>Le plus difficile dans ce </a:t>
            </a:r>
            <a:r>
              <a:rPr lang="fr-FR" sz="1500" dirty="0" err="1" smtClean="0"/>
              <a:t>step</a:t>
            </a:r>
            <a:r>
              <a:rPr lang="fr-FR" sz="1500" dirty="0" smtClean="0"/>
              <a:t> est d’alterner les doigts. Ce </a:t>
            </a:r>
            <a:r>
              <a:rPr lang="fr-FR" sz="1500" dirty="0" err="1" smtClean="0"/>
              <a:t>step</a:t>
            </a:r>
            <a:r>
              <a:rPr lang="fr-FR" sz="1500" dirty="0" smtClean="0"/>
              <a:t> est plus difficile car les doigts vont être relativement </a:t>
            </a:r>
            <a:r>
              <a:rPr lang="fr-FR" sz="1500" dirty="0" smtClean="0"/>
              <a:t>serrés </a:t>
            </a:r>
            <a:r>
              <a:rPr lang="fr-FR" sz="1500" dirty="0" smtClean="0"/>
              <a:t>sur les touches directionnelles (à la limite, utilisez votre pavé numérique pour </a:t>
            </a:r>
          </a:p>
          <a:p>
            <a:pPr>
              <a:buNone/>
            </a:pPr>
            <a:r>
              <a:rPr lang="fr-FR" sz="1500" dirty="0"/>
              <a:t> </a:t>
            </a:r>
            <a:r>
              <a:rPr lang="fr-FR" sz="1500" dirty="0" smtClean="0"/>
              <a:t>       plus d’espace si vos touches de flèches directionnelles sont trop petites). Pour l’explication, je vais numéroter les doigts de 1 à 5 : 1=Pouce ; 2=Index ; 3= Majeur ; 4=Annulaire ; 5=</a:t>
            </a:r>
            <a:r>
              <a:rPr lang="fr-FR" sz="1500" dirty="0" err="1" smtClean="0"/>
              <a:t>Oriculaire</a:t>
            </a:r>
            <a:r>
              <a:rPr lang="fr-FR" sz="1500" dirty="0" smtClean="0"/>
              <a:t>.           &gt;&gt;^ &lt;&lt;v^ &gt;&gt;v^ &lt;&lt;v^ &gt;&gt;v^ &lt;&lt;v^ … = 443 2234 4423 2234 4423 2234 …</a:t>
            </a:r>
          </a:p>
          <a:p>
            <a:pPr>
              <a:buNone/>
            </a:pPr>
            <a:r>
              <a:rPr lang="fr-FR" sz="1500" dirty="0"/>
              <a:t> </a:t>
            </a:r>
            <a:r>
              <a:rPr lang="fr-FR" sz="1500" dirty="0" smtClean="0"/>
              <a:t>       Entraînez-vous beaucoup sur ça et dites-vous aussi que comme vous avez appris le ‘</a:t>
            </a:r>
            <a:r>
              <a:rPr lang="fr-FR" sz="1500" dirty="0" err="1" smtClean="0"/>
              <a:t>Circle</a:t>
            </a:r>
            <a:r>
              <a:rPr lang="fr-FR" sz="1500" dirty="0" smtClean="0"/>
              <a:t> </a:t>
            </a:r>
            <a:r>
              <a:rPr lang="fr-FR" sz="1500" dirty="0" err="1"/>
              <a:t>s</a:t>
            </a:r>
            <a:r>
              <a:rPr lang="fr-FR" sz="1500" dirty="0" err="1" smtClean="0"/>
              <a:t>tep</a:t>
            </a:r>
            <a:r>
              <a:rPr lang="fr-FR" sz="1500" dirty="0" smtClean="0"/>
              <a:t>’, il est maintenant beaucoup plus facile de </a:t>
            </a:r>
            <a:r>
              <a:rPr lang="fr-FR" sz="1500" dirty="0" smtClean="0"/>
              <a:t>maîtriser </a:t>
            </a:r>
            <a:r>
              <a:rPr lang="fr-FR" sz="1500" dirty="0" smtClean="0"/>
              <a:t>ce </a:t>
            </a:r>
            <a:r>
              <a:rPr lang="fr-FR" sz="1500" dirty="0" err="1" smtClean="0"/>
              <a:t>step</a:t>
            </a:r>
            <a:r>
              <a:rPr lang="fr-FR" sz="1500" dirty="0" smtClean="0"/>
              <a:t> la !</a:t>
            </a:r>
          </a:p>
          <a:p>
            <a:pPr>
              <a:buNone/>
            </a:pPr>
            <a:r>
              <a:rPr lang="fr-FR" sz="1500" dirty="0" smtClean="0"/>
              <a:t>        </a:t>
            </a:r>
            <a:r>
              <a:rPr lang="fr-FR" sz="1800" u="sng" dirty="0" smtClean="0">
                <a:solidFill>
                  <a:schemeClr val="accent6">
                    <a:lumMod val="75000"/>
                  </a:schemeClr>
                </a:solidFill>
              </a:rPr>
              <a:t>Difficulté : Moyen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u="sng" dirty="0" smtClean="0">
                <a:solidFill>
                  <a:srgbClr val="FF0000"/>
                </a:solidFill>
              </a:rPr>
              <a:t>Partie II : </a:t>
            </a:r>
            <a:r>
              <a:rPr lang="fr-FR" u="sng" dirty="0" smtClean="0">
                <a:solidFill>
                  <a:srgbClr val="FF0000"/>
                </a:solidFill>
              </a:rPr>
              <a:t>Combos et enchaînements</a:t>
            </a:r>
            <a:endParaRPr lang="fr-FR" u="sng" dirty="0">
              <a:solidFill>
                <a:srgbClr val="FF0000"/>
              </a:solidFill>
            </a:endParaRPr>
          </a:p>
        </p:txBody>
      </p:sp>
      <p:sp>
        <p:nvSpPr>
          <p:cNvPr id="3" name="Espace réservé du contenu 2"/>
          <p:cNvSpPr>
            <a:spLocks noGrp="1"/>
          </p:cNvSpPr>
          <p:nvPr>
            <p:ph idx="1"/>
          </p:nvPr>
        </p:nvSpPr>
        <p:spPr/>
        <p:txBody>
          <a:bodyPr/>
          <a:lstStyle/>
          <a:p>
            <a:pPr>
              <a:buNone/>
            </a:pPr>
            <a:r>
              <a:rPr lang="fr-FR" dirty="0" smtClean="0"/>
              <a:t>       </a:t>
            </a:r>
            <a:r>
              <a:rPr lang="fr-FR" u="sng" dirty="0" smtClean="0"/>
              <a:t>Introduction :</a:t>
            </a:r>
            <a:endParaRPr lang="fr-FR" dirty="0" smtClean="0"/>
          </a:p>
          <a:p>
            <a:pPr>
              <a:buNone/>
            </a:pPr>
            <a:r>
              <a:rPr lang="fr-FR" sz="2800" dirty="0" smtClean="0"/>
              <a:t>     Après avoir catch, il faut bien sûr commencer un combo sur l’adversaire. Dans cette partie, vous allez surtout voir des choses techniques pour pouvoir plus ou moins faire des dommages à l’adversaire. On va parler aussi de quelque chose de très important dans le domaine des combos sur </a:t>
            </a:r>
            <a:r>
              <a:rPr lang="fr-FR" sz="2800" dirty="0" err="1" smtClean="0"/>
              <a:t>Elsword</a:t>
            </a:r>
            <a:r>
              <a:rPr lang="fr-FR" sz="2800" dirty="0" smtClean="0"/>
              <a:t> …</a:t>
            </a:r>
            <a:endParaRPr lang="fr-FR"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143000"/>
          </a:xfrm>
        </p:spPr>
        <p:txBody>
          <a:bodyPr>
            <a:noAutofit/>
          </a:bodyPr>
          <a:lstStyle/>
          <a:p>
            <a:r>
              <a:rPr lang="fr-FR" sz="3700" u="sng" dirty="0" smtClean="0">
                <a:solidFill>
                  <a:srgbClr val="FF0000"/>
                </a:solidFill>
              </a:rPr>
              <a:t>Avant de commencer, parlons du KD</a:t>
            </a:r>
            <a:endParaRPr lang="fr-FR" sz="3700" u="sng"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a:buNone/>
            </a:pPr>
            <a:r>
              <a:rPr lang="fr-FR" dirty="0" smtClean="0"/>
              <a:t>      </a:t>
            </a:r>
            <a:r>
              <a:rPr lang="fr-FR" sz="2400" dirty="0" smtClean="0"/>
              <a:t>Le KD est cette sorte de compteur par coups qui s’accumule au fur et à mesure que vous tapez. Quand vous commencez à taper un adversaire avec le compteur étant à 0, une fois arrivé à 16 (en </a:t>
            </a:r>
            <a:r>
              <a:rPr lang="fr-FR" sz="2400" dirty="0" err="1" smtClean="0"/>
              <a:t>PvP</a:t>
            </a:r>
            <a:r>
              <a:rPr lang="fr-FR" sz="2400" dirty="0" smtClean="0"/>
              <a:t>), l’adversaire tombera automatiquement et vous empêchera de continuer votre combo. « Mais </a:t>
            </a:r>
            <a:r>
              <a:rPr lang="fr-FR" sz="2400" dirty="0"/>
              <a:t>p</a:t>
            </a:r>
            <a:r>
              <a:rPr lang="fr-FR" sz="2400" dirty="0" smtClean="0"/>
              <a:t>ourquoi parler de ça » me direz-vous ? Parce que certains combos vont vous permettre d’éviter d’ajouter trop de KD comme le ‘X aérien’ qui coûte 0 de KD ou encore un niveau au-dessus, le ‘cross-over’. Mais je ne vais pas parler de ça, vous êtes libre de regarder des vidéos sur </a:t>
            </a:r>
            <a:r>
              <a:rPr lang="fr-FR" sz="2400" dirty="0" err="1" smtClean="0"/>
              <a:t>Youtube</a:t>
            </a:r>
            <a:r>
              <a:rPr lang="fr-FR" sz="2400" dirty="0" smtClean="0"/>
              <a:t> pour voir comment ça se passe et qu’est-ce que </a:t>
            </a:r>
            <a:r>
              <a:rPr lang="fr-FR" sz="2400" dirty="0" smtClean="0"/>
              <a:t>c’est, </a:t>
            </a:r>
            <a:r>
              <a:rPr lang="fr-FR" sz="2400" dirty="0" smtClean="0"/>
              <a:t>comme par exemple celle-ci : https://www.youtube.com/watch?v=155lz5n3ukk</a:t>
            </a:r>
            <a:endParaRPr lang="fr-FR"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1) Le ‘ZZ </a:t>
            </a:r>
            <a:r>
              <a:rPr lang="fr-FR" dirty="0" err="1" smtClean="0">
                <a:solidFill>
                  <a:srgbClr val="FF0000"/>
                </a:solidFill>
              </a:rPr>
              <a:t>Loop</a:t>
            </a:r>
            <a:r>
              <a:rPr lang="fr-FR" dirty="0" smtClean="0">
                <a:solidFill>
                  <a:srgbClr val="FF0000"/>
                </a:solidFill>
              </a:rPr>
              <a:t>’</a:t>
            </a:r>
            <a:endParaRPr lang="fr-FR" dirty="0">
              <a:solidFill>
                <a:srgbClr val="FF0000"/>
              </a:solidFill>
            </a:endParaRPr>
          </a:p>
        </p:txBody>
      </p:sp>
      <p:sp>
        <p:nvSpPr>
          <p:cNvPr id="3" name="Espace réservé du contenu 2"/>
          <p:cNvSpPr>
            <a:spLocks noGrp="1"/>
          </p:cNvSpPr>
          <p:nvPr>
            <p:ph idx="1"/>
          </p:nvPr>
        </p:nvSpPr>
        <p:spPr>
          <a:xfrm>
            <a:off x="457200" y="1600200"/>
            <a:ext cx="8229600" cy="4637112"/>
          </a:xfrm>
          <a:ln>
            <a:solidFill>
              <a:schemeClr val="tx1"/>
            </a:solidFill>
          </a:ln>
        </p:spPr>
        <p:txBody>
          <a:bodyPr>
            <a:normAutofit/>
          </a:bodyPr>
          <a:lstStyle/>
          <a:p>
            <a:pPr>
              <a:buNone/>
            </a:pPr>
            <a:r>
              <a:rPr lang="fr-FR" dirty="0" smtClean="0"/>
              <a:t>     </a:t>
            </a:r>
            <a:r>
              <a:rPr lang="fr-FR" sz="2200" dirty="0" smtClean="0"/>
              <a:t> Le ‘ZZ </a:t>
            </a:r>
            <a:r>
              <a:rPr lang="fr-FR" sz="2200" dirty="0" err="1" smtClean="0"/>
              <a:t>Loop</a:t>
            </a:r>
            <a:r>
              <a:rPr lang="fr-FR" sz="2200" dirty="0" smtClean="0"/>
              <a:t>’ est l’un des combos les plus facile et peut être fait </a:t>
            </a:r>
            <a:r>
              <a:rPr lang="fr-FR" sz="2200" dirty="0" smtClean="0"/>
              <a:t>plus rapidement </a:t>
            </a:r>
            <a:r>
              <a:rPr lang="fr-FR" sz="2200" dirty="0" smtClean="0"/>
              <a:t>ou plus lentement selon votre difficulté à le faire. Sa particularité est que la limite de KD est plutôt lente à dépasser par rapport à certains combos et </a:t>
            </a:r>
            <a:r>
              <a:rPr lang="fr-FR" sz="2200" dirty="0" smtClean="0"/>
              <a:t>rend </a:t>
            </a:r>
            <a:r>
              <a:rPr lang="fr-FR" sz="2200" dirty="0" smtClean="0"/>
              <a:t>assez facilement et rapidement des PMs.</a:t>
            </a:r>
          </a:p>
          <a:p>
            <a:pPr>
              <a:buNone/>
            </a:pPr>
            <a:r>
              <a:rPr lang="fr-FR" sz="2400" dirty="0" smtClean="0"/>
              <a:t>      </a:t>
            </a:r>
            <a:r>
              <a:rPr lang="fr-FR" sz="2000" u="sng" dirty="0" smtClean="0"/>
              <a:t>Les touches </a:t>
            </a:r>
            <a:r>
              <a:rPr lang="fr-FR" sz="2000" u="sng" dirty="0" smtClean="0"/>
              <a:t>:</a:t>
            </a:r>
            <a:r>
              <a:rPr lang="fr-FR" sz="2000" dirty="0" smtClean="0"/>
              <a:t>WW(W)</a:t>
            </a:r>
            <a:r>
              <a:rPr lang="fr-FR" sz="2000" dirty="0" err="1" smtClean="0"/>
              <a:t>hold</a:t>
            </a:r>
            <a:r>
              <a:rPr lang="fr-FR" sz="2000" dirty="0" smtClean="0"/>
              <a:t>&gt;&gt;(sprint)&lt; WW(W)</a:t>
            </a:r>
            <a:r>
              <a:rPr lang="fr-FR" sz="2000" dirty="0" err="1" smtClean="0"/>
              <a:t>hold</a:t>
            </a:r>
            <a:r>
              <a:rPr lang="fr-FR" sz="2000" dirty="0" smtClean="0"/>
              <a:t>&gt;&gt;(sprint)&lt; …</a:t>
            </a:r>
          </a:p>
          <a:p>
            <a:pPr algn="ctr">
              <a:buNone/>
            </a:pPr>
            <a:r>
              <a:rPr lang="fr-FR" sz="2000" dirty="0" smtClean="0"/>
              <a:t>                      </a:t>
            </a:r>
            <a:r>
              <a:rPr lang="fr-FR" sz="2000" dirty="0" smtClean="0"/>
              <a:t> ou </a:t>
            </a:r>
            <a:r>
              <a:rPr lang="fr-FR" sz="2000" dirty="0" smtClean="0"/>
              <a:t>WW(X)</a:t>
            </a:r>
            <a:r>
              <a:rPr lang="fr-FR" sz="2000" dirty="0" err="1" smtClean="0"/>
              <a:t>hold</a:t>
            </a:r>
            <a:r>
              <a:rPr lang="fr-FR" sz="2000" dirty="0" smtClean="0"/>
              <a:t>&gt;&gt;(sprint)&lt; WW(X)</a:t>
            </a:r>
            <a:r>
              <a:rPr lang="fr-FR" sz="2000" dirty="0" err="1" smtClean="0"/>
              <a:t>hold</a:t>
            </a:r>
            <a:r>
              <a:rPr lang="fr-FR" sz="2000" dirty="0" smtClean="0"/>
              <a:t>&gt;&gt;(sprint)&lt; …       </a:t>
            </a:r>
            <a:r>
              <a:rPr lang="fr-FR" sz="2000" dirty="0" smtClean="0"/>
              <a:t>(</a:t>
            </a:r>
            <a:r>
              <a:rPr lang="fr-FR" sz="2000" dirty="0" err="1" smtClean="0">
                <a:sym typeface="Wingdings" pitchFamily="2" charset="2"/>
              </a:rPr>
              <a:t>hold</a:t>
            </a:r>
            <a:r>
              <a:rPr lang="fr-FR" sz="2000" dirty="0" smtClean="0">
                <a:sym typeface="Wingdings" pitchFamily="2" charset="2"/>
              </a:rPr>
              <a:t> = rester appuyé)</a:t>
            </a:r>
            <a:endParaRPr lang="fr-FR" sz="2000" dirty="0" smtClean="0"/>
          </a:p>
          <a:p>
            <a:pPr>
              <a:buNone/>
            </a:pPr>
            <a:r>
              <a:rPr lang="fr-FR" sz="2000" dirty="0" smtClean="0"/>
              <a:t>       </a:t>
            </a:r>
            <a:r>
              <a:rPr lang="fr-FR" sz="1500" dirty="0" smtClean="0"/>
              <a:t>Ce combo est assez technique quand on veut l’apprendre. Mais finalement, la seule chose technique dans ça, c’est le </a:t>
            </a:r>
            <a:r>
              <a:rPr lang="fr-FR" sz="1500" dirty="0" err="1" smtClean="0"/>
              <a:t>hold</a:t>
            </a:r>
            <a:r>
              <a:rPr lang="fr-FR" sz="1500" dirty="0" smtClean="0"/>
              <a:t>&gt;&gt;(sprint)&lt;. Il faut absolument faire ça et c’est même la clé de ce combo, le cancel.  Il faut faire ça d’un premier temps parce que le sprint va arrêter la petite animation. Ensuite, le fait d’appuyer rapidement sur la touche de l’autre côté va annuler le sprint et </a:t>
            </a:r>
            <a:r>
              <a:rPr lang="fr-FR" sz="1500" dirty="0" smtClean="0"/>
              <a:t>ainsi </a:t>
            </a:r>
            <a:r>
              <a:rPr lang="fr-FR" sz="1500" dirty="0" smtClean="0"/>
              <a:t>vous permettre de </a:t>
            </a:r>
            <a:r>
              <a:rPr lang="fr-FR" sz="1500" dirty="0" smtClean="0"/>
              <a:t>continuer votre ‘ZZ </a:t>
            </a:r>
            <a:r>
              <a:rPr lang="fr-FR" sz="1500" dirty="0" err="1" smtClean="0"/>
              <a:t>Loop</a:t>
            </a:r>
            <a:r>
              <a:rPr lang="fr-FR" sz="1500" dirty="0" smtClean="0"/>
              <a:t>’.</a:t>
            </a:r>
            <a:endParaRPr lang="fr-FR" sz="1500" dirty="0" smtClean="0"/>
          </a:p>
          <a:p>
            <a:pPr>
              <a:buNone/>
            </a:pPr>
            <a:r>
              <a:rPr lang="fr-FR" sz="2000" dirty="0" smtClean="0"/>
              <a:t>      </a:t>
            </a:r>
            <a:r>
              <a:rPr lang="fr-FR" sz="1800" u="sng" dirty="0" smtClean="0">
                <a:solidFill>
                  <a:srgbClr val="92D050"/>
                </a:solidFill>
              </a:rPr>
              <a:t>Difficulté : Facile</a:t>
            </a:r>
            <a:endParaRPr lang="fr-FR" sz="1800" u="sng" dirty="0">
              <a:solidFill>
                <a:srgbClr val="92D05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nderie">
  <a:themeElements>
    <a:clrScheme name="Fonderie">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nderie">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nderie">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429</TotalTime>
  <Words>2377</Words>
  <Application>Microsoft Office PowerPoint</Application>
  <PresentationFormat>Affichage à l'écran (4:3)</PresentationFormat>
  <Paragraphs>76</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Fonderie</vt:lpstr>
      <vt:lpstr>Tutoriel</vt:lpstr>
      <vt:lpstr>Partie I : Les steps (rappel)</vt:lpstr>
      <vt:lpstr>1) Le ‘Spring step’</vt:lpstr>
      <vt:lpstr>2) a) Le ‘high jump’</vt:lpstr>
      <vt:lpstr>b) Le ‘Circle step’</vt:lpstr>
      <vt:lpstr>3) Le ‘V step’</vt:lpstr>
      <vt:lpstr>Partie II : Combos et enchaînements</vt:lpstr>
      <vt:lpstr>Avant de commencer, parlons du KD</vt:lpstr>
      <vt:lpstr>1) Le ‘ZZ Loop’</vt:lpstr>
      <vt:lpstr>2) Le ‘Rapid attack’  ( avec ExplodingNasodHand)</vt:lpstr>
      <vt:lpstr>3) Le ‘X aérien’</vt:lpstr>
      <vt:lpstr>Partie III : Spécificités du RF</vt:lpstr>
      <vt:lpstr>1) Contourner un adversaire</vt:lpstr>
      <vt:lpstr>2) Catch ‘Bouboule’</vt:lpstr>
      <vt:lpstr>3) Catch ‘Meteor Punch’</vt:lpstr>
      <vt:lpstr>4) Combo ‘Multi Punch’</vt:lpstr>
      <vt:lpstr>5) Le ‘Limit Crusher’</vt:lpstr>
      <vt:lpstr>The End</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By KenoKiller                      Tutoriel</dc:title>
  <dc:creator>emilie</dc:creator>
  <cp:lastModifiedBy>emilie</cp:lastModifiedBy>
  <cp:revision>48</cp:revision>
  <dcterms:created xsi:type="dcterms:W3CDTF">2015-03-06T12:04:30Z</dcterms:created>
  <dcterms:modified xsi:type="dcterms:W3CDTF">2015-03-07T15:56:10Z</dcterms:modified>
</cp:coreProperties>
</file>