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90" r:id="rId4"/>
    <p:sldId id="339" r:id="rId5"/>
    <p:sldId id="302" r:id="rId6"/>
    <p:sldId id="303" r:id="rId7"/>
    <p:sldId id="292" r:id="rId8"/>
    <p:sldId id="305" r:id="rId9"/>
    <p:sldId id="293" r:id="rId10"/>
    <p:sldId id="294" r:id="rId11"/>
    <p:sldId id="306" r:id="rId12"/>
    <p:sldId id="307" r:id="rId13"/>
    <p:sldId id="308" r:id="rId14"/>
    <p:sldId id="309" r:id="rId15"/>
    <p:sldId id="295" r:id="rId16"/>
    <p:sldId id="335" r:id="rId17"/>
    <p:sldId id="315" r:id="rId18"/>
    <p:sldId id="337" r:id="rId19"/>
    <p:sldId id="317" r:id="rId20"/>
    <p:sldId id="319" r:id="rId21"/>
    <p:sldId id="329" r:id="rId22"/>
    <p:sldId id="297" r:id="rId23"/>
    <p:sldId id="300" r:id="rId24"/>
    <p:sldId id="342" r:id="rId25"/>
    <p:sldId id="321" r:id="rId26"/>
    <p:sldId id="338" r:id="rId27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B9D62"/>
    <a:srgbClr val="06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12" autoAdjust="0"/>
    <p:restoredTop sz="94606" autoAdjust="0"/>
  </p:normalViewPr>
  <p:slideViewPr>
    <p:cSldViewPr>
      <p:cViewPr varScale="1">
        <p:scale>
          <a:sx n="80" d="100"/>
          <a:sy n="80" d="100"/>
        </p:scale>
        <p:origin x="-18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05/03/2015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16963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Comparable au </a:t>
            </a:r>
            <a:r>
              <a:rPr lang="fr-FR" sz="2400" dirty="0">
                <a:latin typeface="+mj-lt"/>
              </a:rPr>
              <a:t>ballon de </a:t>
            </a:r>
            <a:r>
              <a:rPr lang="fr-FR" sz="2400" dirty="0" smtClean="0">
                <a:latin typeface="+mj-lt"/>
              </a:rPr>
              <a:t>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Cœur huileux ou aqueux</a:t>
            </a:r>
            <a:endParaRPr lang="fr-FR" sz="2400" i="1" dirty="0">
              <a:latin typeface="+mj-lt"/>
            </a:endParaRPr>
          </a:p>
        </p:txBody>
      </p:sp>
      <p:pic>
        <p:nvPicPr>
          <p:cNvPr id="5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02" y="2169638"/>
            <a:ext cx="3826396" cy="278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3735039"/>
            <a:ext cx="2987824" cy="29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98" y="3647293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583488" cy="1068728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Model moléculaire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t="50534" r="7323" b="6388"/>
          <a:stretch/>
        </p:blipFill>
        <p:spPr bwMode="auto">
          <a:xfrm>
            <a:off x="269012" y="2307105"/>
            <a:ext cx="4498464" cy="38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476" y="2353525"/>
            <a:ext cx="4052996" cy="3016210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00B050"/>
                </a:solidFill>
              </a:rPr>
              <a:t>doxorubicine galénique </a:t>
            </a:r>
            <a:r>
              <a:rPr lang="fr-FR" i="1" dirty="0" smtClean="0"/>
              <a:t>: 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faible activité anticancéreuse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toxicité cardiaque à 7,5 mg/kg.</a:t>
            </a: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FF0000"/>
                </a:solidFill>
              </a:rPr>
              <a:t>doxorubicine encapsulée </a:t>
            </a:r>
            <a:r>
              <a:rPr lang="fr-FR" i="1" dirty="0" smtClean="0"/>
              <a:t>: 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h</a:t>
            </a:r>
            <a:r>
              <a:rPr lang="fr-FR" i="1" dirty="0" smtClean="0"/>
              <a:t>ausse de l’activité anticancéreuse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r</a:t>
            </a:r>
            <a:r>
              <a:rPr lang="fr-FR" i="1" dirty="0" smtClean="0"/>
              <a:t>éduction de la toxicité cardiaque.</a:t>
            </a:r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Amélioration de l’efficacité </a:t>
            </a:r>
            <a:r>
              <a:rPr lang="fr-FR" i="1" dirty="0" smtClean="0"/>
              <a:t>du traitement grâce à l’encapsulation. </a:t>
            </a:r>
            <a:endParaRPr lang="fr-FR" i="1" dirty="0"/>
          </a:p>
        </p:txBody>
      </p:sp>
      <p:sp>
        <p:nvSpPr>
          <p:cNvPr id="9" name="Rectangle 8"/>
          <p:cNvSpPr/>
          <p:nvPr/>
        </p:nvSpPr>
        <p:spPr>
          <a:xfrm>
            <a:off x="986096" y="166077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Doxorubicine </a:t>
            </a:r>
            <a:endParaRPr lang="fr-FR" b="1" i="1" dirty="0"/>
          </a:p>
          <a:p>
            <a:pPr marL="373062" indent="-285750" algn="just">
              <a:buSzPct val="70000"/>
              <a:buFont typeface="Arial" panose="020B0604020202020204" pitchFamily="34" charset="0"/>
              <a:buChar char="•"/>
            </a:pPr>
            <a:r>
              <a:rPr lang="fr-FR" i="1" dirty="0"/>
              <a:t>médicament </a:t>
            </a:r>
            <a:r>
              <a:rPr lang="fr-FR" i="1" dirty="0" smtClean="0"/>
              <a:t>anti-cancéreux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kio\Desktop\ca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0" y="1788788"/>
            <a:ext cx="46685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39484" y="2113568"/>
            <a:ext cx="4052996" cy="1908215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rgbClr val="C00000"/>
                </a:solidFill>
              </a:rPr>
              <a:t>nanovecteur PEGylé </a:t>
            </a:r>
            <a:endParaRPr lang="fr-FR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nanovecteur non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PEGylé </a:t>
            </a:r>
            <a:endParaRPr lang="fr-FR" i="1" dirty="0" smtClean="0"/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193675" algn="just">
              <a:buSzPct val="68000"/>
              <a:buFont typeface="Wingdings" panose="05000000000000000000" pitchFamily="2" charset="2"/>
              <a:buChar char="§"/>
            </a:pPr>
            <a:r>
              <a:rPr lang="fr-FR" dirty="0" smtClean="0"/>
              <a:t>Amélioration  de la durée dans le torrent sanguin grâce aux polymères</a:t>
            </a:r>
            <a:endParaRPr lang="fr-FR" i="1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0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28" y="2348880"/>
            <a:ext cx="3210172" cy="2741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713556" y="2157086"/>
            <a:ext cx="724924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3200" dirty="0" smtClean="0">
                <a:latin typeface="+mj-lt"/>
              </a:rPr>
              <a:t>Infime  partie  du</a:t>
            </a:r>
          </a:p>
          <a:p>
            <a:pPr algn="just">
              <a:buClr>
                <a:srgbClr val="FF0000"/>
              </a:buClr>
            </a:pPr>
            <a:r>
              <a:rPr lang="fr-FR" sz="3200" i="1" dirty="0">
                <a:latin typeface="+mj-lt"/>
              </a:rPr>
              <a:t> </a:t>
            </a:r>
            <a:r>
              <a:rPr lang="fr-FR" sz="3200" i="1" dirty="0" smtClean="0">
                <a:latin typeface="+mj-lt"/>
              </a:rPr>
              <a:t>    principe actif</a:t>
            </a:r>
            <a:r>
              <a:rPr lang="fr-FR" sz="3200" dirty="0" smtClean="0">
                <a:latin typeface="+mj-lt"/>
              </a:rPr>
              <a:t> non </a:t>
            </a:r>
          </a:p>
          <a:p>
            <a:pPr algn="just">
              <a:buClr>
                <a:srgbClr val="FF0000"/>
              </a:buClr>
            </a:pP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    encapsulée</a:t>
            </a:r>
          </a:p>
          <a:p>
            <a:pPr>
              <a:buClr>
                <a:srgbClr val="FF0000"/>
              </a:buClr>
            </a:pPr>
            <a:endParaRPr lang="fr-FR" sz="3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32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r>
              <a:rPr lang="fr-FR" sz="3200" dirty="0" smtClean="0">
                <a:latin typeface="+mj-lt"/>
              </a:rPr>
              <a:t>libération dans l’organisme </a:t>
            </a:r>
            <a:r>
              <a:rPr lang="fr-FR" sz="3200" b="1" dirty="0" smtClean="0">
                <a:latin typeface="+mj-lt"/>
              </a:rPr>
              <a:t>incontrôlée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2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533728" cy="48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S</a:t>
            </a:r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8" y="1844824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57200" y="0"/>
            <a:ext cx="8305800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Expérimentation</a:t>
            </a:r>
            <a:endParaRPr lang="fr-FR" sz="4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81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produit</a:t>
            </a:r>
            <a:r>
              <a:rPr lang="fr-FR" sz="2800" b="1" dirty="0" smtClean="0">
                <a:latin typeface="+mj-lt"/>
              </a:rPr>
              <a:t>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</a:t>
            </a:r>
            <a:r>
              <a:rPr lang="fr-FR" sz="2800" b="1" dirty="0" smtClean="0">
                <a:latin typeface="+mj-lt"/>
              </a:rPr>
              <a:t>danger</a:t>
            </a:r>
            <a:r>
              <a:rPr lang="fr-FR" sz="2800" dirty="0" smtClean="0">
                <a:latin typeface="+mj-lt"/>
              </a:rPr>
              <a:t>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médecine de demain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42" name="Picture 2" descr="http://www.the-scientist.com/August2014/nanomedi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9" y="1916832"/>
            <a:ext cx="6096000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ZoneTexte 9"/>
          <p:cNvSpPr txBox="1"/>
          <p:nvPr/>
        </p:nvSpPr>
        <p:spPr>
          <a:xfrm>
            <a:off x="236685" y="556573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24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sera-t-il de leur application en médecine humaine ?</a:t>
            </a:r>
            <a:endParaRPr lang="fr-FR" sz="24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204864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349073"/>
            <a:ext cx="842493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Spécialiste des nanotechnologies médicales</a:t>
            </a:r>
            <a:endParaRPr lang="fr-FR" sz="26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1975 : acheminement de substances actives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>
                <a:latin typeface="+mj-lt"/>
              </a:rPr>
              <a:t>1997 : nanoparticules contre les défenses du </a:t>
            </a:r>
            <a:r>
              <a:rPr lang="fr-FR" sz="2600" i="1" dirty="0" smtClean="0">
                <a:latin typeface="+mj-lt"/>
              </a:rPr>
              <a:t>corps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</a:t>
            </a:r>
            <a:r>
              <a:rPr lang="fr-FR" sz="2600" b="1" i="1" dirty="0" smtClean="0">
                <a:latin typeface="+mj-lt"/>
              </a:rPr>
              <a:t>Pénétration</a:t>
            </a:r>
            <a:r>
              <a:rPr lang="fr-FR" sz="2600" b="1" dirty="0" smtClean="0">
                <a:latin typeface="+mj-lt"/>
              </a:rPr>
              <a:t> plus efficace et les </a:t>
            </a:r>
            <a:r>
              <a:rPr lang="fr-FR" sz="2600" b="1" i="1" dirty="0" smtClean="0">
                <a:latin typeface="+mj-lt"/>
              </a:rPr>
              <a:t>cellules saines </a:t>
            </a:r>
            <a:r>
              <a:rPr lang="fr-FR" sz="2600" b="1" dirty="0" smtClean="0">
                <a:latin typeface="+mj-lt"/>
              </a:rPr>
              <a:t>seront </a:t>
            </a:r>
            <a:r>
              <a:rPr lang="fr-FR" sz="2600" b="1" i="1" dirty="0" smtClean="0">
                <a:latin typeface="+mj-lt"/>
              </a:rPr>
              <a:t>épargnées</a:t>
            </a:r>
            <a:r>
              <a:rPr lang="fr-FR" sz="2600" b="1" dirty="0" smtClean="0">
                <a:latin typeface="+mj-lt"/>
              </a:rPr>
              <a:t> »</a:t>
            </a:r>
            <a:endParaRPr lang="fr-FR" sz="2600" b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lvl="1">
              <a:buSzPct val="75000"/>
            </a:pPr>
            <a:endParaRPr lang="fr-FR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Améliorer l’efficacité </a:t>
            </a:r>
            <a:r>
              <a:rPr lang="fr-FR" sz="2800" i="1" dirty="0">
                <a:latin typeface="+mj-lt"/>
              </a:rPr>
              <a:t>et diminuer </a:t>
            </a:r>
            <a:r>
              <a:rPr lang="fr-FR" sz="2800" i="1" dirty="0" smtClean="0">
                <a:latin typeface="+mj-lt"/>
              </a:rPr>
              <a:t>les effets secondaires du médicament</a:t>
            </a: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Contourner </a:t>
            </a:r>
            <a:r>
              <a:rPr lang="fr-FR" sz="2800" i="1" dirty="0">
                <a:latin typeface="+mj-lt"/>
              </a:rPr>
              <a:t>les défenses du foie pour cibler d’autres </a:t>
            </a:r>
            <a:r>
              <a:rPr lang="fr-FR" sz="2800" i="1" dirty="0" smtClean="0">
                <a:latin typeface="+mj-lt"/>
              </a:rPr>
              <a:t>organes</a:t>
            </a: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Pénétrer </a:t>
            </a:r>
            <a:r>
              <a:rPr lang="fr-FR" sz="2800" i="1" dirty="0">
                <a:latin typeface="+mj-lt"/>
              </a:rPr>
              <a:t>dans les cellules </a:t>
            </a:r>
            <a:r>
              <a:rPr lang="fr-FR" sz="2800" i="1" dirty="0" smtClean="0">
                <a:latin typeface="+mj-lt"/>
              </a:rPr>
              <a:t>malades</a:t>
            </a:r>
            <a:endParaRPr lang="fr-FR" sz="2800" i="1" dirty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170" name="Picture 2" descr="http://files.nanotechnologie-medecine.webnode.fr/200000072-f32df0003a/nanomedicamen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273"/>
          <a:stretch/>
        </p:blipFill>
        <p:spPr bwMode="auto">
          <a:xfrm>
            <a:off x="771183" y="1772816"/>
            <a:ext cx="7601634" cy="43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2004088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8124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373420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8124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6049" y="2004088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5073</TotalTime>
  <Words>273</Words>
  <Application>Microsoft Office PowerPoint</Application>
  <PresentationFormat>Affichage à l'écran (4:3)</PresentationFormat>
  <Paragraphs>203</Paragraphs>
  <Slides>26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Débit</vt:lpstr>
      <vt:lpstr>Présentation PowerPoint</vt:lpstr>
      <vt:lpstr>Présentation PowerPoint</vt:lpstr>
      <vt:lpstr>Patrick Couvreur, pionnier des nanomédicaments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Le graphite</vt:lpstr>
      <vt:lpstr>Du graphite  au nanotube de carbone</vt:lpstr>
      <vt:lpstr>Encapsulation</vt:lpstr>
      <vt:lpstr>Model moléculaire :</vt:lpstr>
      <vt:lpstr>Le liposome 1ère génération</vt:lpstr>
      <vt:lpstr>Présentation PowerPoint</vt:lpstr>
      <vt:lpstr>Le liposome 2ème génération</vt:lpstr>
      <vt:lpstr>Présentation PowerPoint</vt:lpstr>
      <vt:lpstr>Le liposome 3ème génération</vt:lpstr>
      <vt:lpstr>Présentation PowerPoint</vt:lpstr>
      <vt:lpstr>Présentation PowerPoint</vt:lpstr>
      <vt:lpstr>Contraintes</vt:lpstr>
      <vt:lpstr>Squalénisation</vt:lpstr>
      <vt:lpstr>Présentation PowerPoint</vt:lpstr>
      <vt:lpstr>Toxicité des nanoparticules</vt:lpstr>
      <vt:lpstr>La médecine de demain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168</cp:revision>
  <dcterms:created xsi:type="dcterms:W3CDTF">2015-01-15T15:10:28Z</dcterms:created>
  <dcterms:modified xsi:type="dcterms:W3CDTF">2015-03-05T16:43:20Z</dcterms:modified>
</cp:coreProperties>
</file>