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4" r:id="rId3"/>
    <p:sldId id="290" r:id="rId4"/>
    <p:sldId id="320" r:id="rId5"/>
    <p:sldId id="339" r:id="rId6"/>
    <p:sldId id="302" r:id="rId7"/>
    <p:sldId id="303" r:id="rId8"/>
    <p:sldId id="292" r:id="rId9"/>
    <p:sldId id="305" r:id="rId10"/>
    <p:sldId id="293" r:id="rId11"/>
    <p:sldId id="294" r:id="rId12"/>
    <p:sldId id="306" r:id="rId13"/>
    <p:sldId id="307" r:id="rId14"/>
    <p:sldId id="308" r:id="rId15"/>
    <p:sldId id="309" r:id="rId16"/>
    <p:sldId id="326" r:id="rId17"/>
    <p:sldId id="324" r:id="rId18"/>
    <p:sldId id="325" r:id="rId19"/>
    <p:sldId id="323" r:id="rId20"/>
    <p:sldId id="327" r:id="rId21"/>
    <p:sldId id="295" r:id="rId22"/>
    <p:sldId id="335" r:id="rId23"/>
    <p:sldId id="315" r:id="rId24"/>
    <p:sldId id="337" r:id="rId25"/>
    <p:sldId id="317" r:id="rId26"/>
    <p:sldId id="319" r:id="rId27"/>
    <p:sldId id="334" r:id="rId28"/>
    <p:sldId id="329" r:id="rId29"/>
    <p:sldId id="297" r:id="rId30"/>
    <p:sldId id="300" r:id="rId31"/>
    <p:sldId id="333" r:id="rId32"/>
    <p:sldId id="321" r:id="rId33"/>
    <p:sldId id="322" r:id="rId34"/>
    <p:sldId id="338" r:id="rId35"/>
    <p:sldId id="340" r:id="rId36"/>
    <p:sldId id="341" r:id="rId37"/>
    <p:sldId id="342" r:id="rId38"/>
    <p:sldId id="343" r:id="rId39"/>
    <p:sldId id="344" r:id="rId40"/>
    <p:sldId id="345" r:id="rId41"/>
  </p:sldIdLst>
  <p:sldSz cx="9144000" cy="6858000" type="screen4x3"/>
  <p:notesSz cx="6858000" cy="9144000"/>
  <p:defaultTextStyle>
    <a:defPPr>
      <a:defRPr lang="fr-FR"/>
    </a:defPPr>
    <a:lvl1pPr marL="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4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0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6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15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68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22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376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430" algn="l" defTabSz="91410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B9D62"/>
    <a:srgbClr val="06B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12" autoAdjust="0"/>
    <p:restoredTop sz="94606" autoAdjust="0"/>
  </p:normalViewPr>
  <p:slideViewPr>
    <p:cSldViewPr>
      <p:cViewPr>
        <p:scale>
          <a:sx n="91" d="100"/>
          <a:sy n="91" d="100"/>
        </p:scale>
        <p:origin x="-148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duotone>
              <a:schemeClr val="bg1">
                <a:shade val="90000"/>
                <a:satMod val="150000"/>
              </a:schemeClr>
              <a:schemeClr val="bg1">
                <a:tint val="88000"/>
                <a:satMod val="150000"/>
              </a:schemeClr>
            </a:duotone>
            <a:lum/>
          </a:blip>
          <a:srcRect/>
          <a:tile tx="0" ty="0" sx="65000" sy="6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B5571D7-F116-4AC9-9DAD-F6DA583EC8C5}" type="datetimeFigureOut">
              <a:rPr lang="fr-FR" smtClean="0"/>
              <a:pPr/>
              <a:t>04/03/2015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278AF7-9AA2-4199-BFBD-0DAF0593D35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25.pn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.png"/><Relationship Id="rId7" Type="http://schemas.openxmlformats.org/officeDocument/2006/relationships/image" Target="../media/image4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9.png"/><Relationship Id="rId4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/>
          <p:cNvSpPr txBox="1">
            <a:spLocks/>
          </p:cNvSpPr>
          <p:nvPr/>
        </p:nvSpPr>
        <p:spPr>
          <a:xfrm>
            <a:off x="0" y="1428736"/>
            <a:ext cx="9144000" cy="4929222"/>
          </a:xfrm>
          <a:prstGeom prst="rect">
            <a:avLst/>
          </a:prstGeom>
        </p:spPr>
        <p:txBody>
          <a:bodyPr/>
          <a:lstStyle/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Avancées scientifiques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44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et réalisations techniques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32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Les nanomédicaments</a:t>
            </a: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kumimoji="0" lang="fr-FR" sz="2000" b="1" i="0" u="none" strike="noStrike" kern="1200" cap="small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endParaRPr lang="fr-FR" sz="2600" dirty="0" smtClean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tabLst/>
              <a:defRPr/>
            </a:pPr>
            <a:r>
              <a:rPr kumimoji="0" lang="fr-FR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	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Pourquoi les nanomédicaments sont-ils un progrès pour la lutte</a:t>
            </a:r>
            <a:r>
              <a:rPr kumimoji="0" lang="fr-BE" sz="2800" b="0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 </a:t>
            </a:r>
            <a:r>
              <a:rPr kumimoji="0" lang="fr-BE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Sans Unicode" pitchFamily="34" charset="0"/>
                <a:cs typeface="Lucida Sans Unicode" pitchFamily="34" charset="0"/>
              </a:rPr>
              <a:t>contre le cancer ?</a:t>
            </a:r>
            <a:endParaRPr kumimoji="0" lang="fr-FR" sz="2800" b="0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Sans Unicode" pitchFamily="34" charset="0"/>
              <a:cs typeface="Lucida Sans Unicode" pitchFamily="34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Char char=""/>
              <a:tabLst/>
              <a:defRPr/>
            </a:pPr>
            <a:endParaRPr kumimoji="0" lang="fr-FR" sz="2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nanosphères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2" y="2004088"/>
            <a:ext cx="3604420" cy="2624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418034" y="4812400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i="1" dirty="0" smtClean="0"/>
              <a:t>Réseau </a:t>
            </a:r>
            <a:r>
              <a:rPr lang="fr-FR" i="1" dirty="0"/>
              <a:t>de </a:t>
            </a:r>
            <a:r>
              <a:rPr lang="fr-FR" i="1" dirty="0" smtClean="0"/>
              <a:t>polymères</a:t>
            </a:r>
          </a:p>
        </p:txBody>
      </p:sp>
      <p:pic>
        <p:nvPicPr>
          <p:cNvPr id="1028" name="Picture 4" descr="http://www.mpbio.com/images/product-images/molecular-structure/0219483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298" y="2373420"/>
            <a:ext cx="4231860" cy="214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283968" y="4812400"/>
            <a:ext cx="4680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>
              <a:buSzPct val="70000"/>
            </a:pPr>
            <a:r>
              <a:rPr lang="fr-FR" b="1" i="1" dirty="0" smtClean="0"/>
              <a:t>P</a:t>
            </a:r>
            <a:r>
              <a:rPr lang="fr-FR" i="1" dirty="0" smtClean="0"/>
              <a:t>oly</a:t>
            </a:r>
            <a:r>
              <a:rPr lang="fr-FR" b="1" i="1" dirty="0" smtClean="0"/>
              <a:t>é</a:t>
            </a:r>
            <a:r>
              <a:rPr lang="fr-FR" i="1" dirty="0" smtClean="0"/>
              <a:t>thylène </a:t>
            </a:r>
            <a:r>
              <a:rPr lang="fr-FR" b="1" i="1" dirty="0" smtClean="0"/>
              <a:t>g</a:t>
            </a:r>
            <a:r>
              <a:rPr lang="fr-FR" i="1" dirty="0" smtClean="0"/>
              <a:t>lycol (PEG)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biodégradable</a:t>
            </a:r>
          </a:p>
          <a:p>
            <a:pPr marL="358775" indent="-271463">
              <a:buSzPct val="70000"/>
            </a:pPr>
            <a:r>
              <a:rPr lang="fr-FR" i="1" dirty="0"/>
              <a:t> </a:t>
            </a:r>
            <a:r>
              <a:rPr lang="fr-FR" i="1" dirty="0" smtClean="0"/>
              <a:t>- couche hydrophile et flexible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6049" y="2004088"/>
            <a:ext cx="1257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u="sng" dirty="0"/>
              <a:t>Polymère :</a:t>
            </a:r>
            <a:r>
              <a:rPr lang="fr-FR" i="1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59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Les nanocapsules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67544" y="216963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Comparable au </a:t>
            </a:r>
            <a:r>
              <a:rPr lang="fr-FR" sz="2400" dirty="0">
                <a:latin typeface="+mj-lt"/>
              </a:rPr>
              <a:t>ballon de </a:t>
            </a:r>
            <a:r>
              <a:rPr lang="fr-FR" sz="2400" dirty="0" smtClean="0">
                <a:latin typeface="+mj-lt"/>
              </a:rPr>
              <a:t>football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latin typeface="+mj-lt"/>
              </a:rPr>
              <a:t>Cœur huileux ou aqueux</a:t>
            </a:r>
            <a:endParaRPr lang="fr-FR" sz="2400" i="1" dirty="0">
              <a:latin typeface="+mj-lt"/>
            </a:endParaRPr>
          </a:p>
        </p:txBody>
      </p:sp>
      <p:pic>
        <p:nvPicPr>
          <p:cNvPr id="5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402" y="2169638"/>
            <a:ext cx="3826396" cy="2785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3" descr="C:\Users\Akio\Aki Chan\Cours\Lycée\Travaux Personnels Encadrés\Image\modeleNano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0" y="3735039"/>
            <a:ext cx="2987824" cy="296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71600" y="4869160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Minerai naturel extrait des mines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Forme hexagonale</a:t>
            </a:r>
          </a:p>
          <a:p>
            <a:pPr lvl="0">
              <a:buSzPct val="50000"/>
              <a:buFont typeface="Wingdings" pitchFamily="2" charset="2"/>
              <a:buChar char="v"/>
            </a:pPr>
            <a:r>
              <a:rPr lang="fr-FR" sz="3200" dirty="0" smtClean="0">
                <a:solidFill>
                  <a:prstClr val="black"/>
                </a:solidFill>
                <a:latin typeface="Calibri"/>
              </a:rPr>
              <a:t> Organisé en feuillets </a:t>
            </a:r>
            <a:endParaRPr lang="fr-FR" sz="3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Image 7" descr="acada88794_graph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1916832"/>
            <a:ext cx="3262193" cy="2448272"/>
          </a:xfrm>
          <a:prstGeom prst="rect">
            <a:avLst/>
          </a:prstGeom>
        </p:spPr>
      </p:pic>
      <p:pic>
        <p:nvPicPr>
          <p:cNvPr id="1026" name="Picture 2" descr="F:\T.P.E\Image\Graphite retouc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2881336" cy="261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fr.academic.ru/pictures/frwiki/66/Bleistift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753" y="2010121"/>
            <a:ext cx="3015592" cy="22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305800" cy="1700808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Le graphite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309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Nanotube.jpg"/>
          <p:cNvPicPr>
            <a:picLocks noChangeAspect="1"/>
          </p:cNvPicPr>
          <p:nvPr/>
        </p:nvPicPr>
        <p:blipFill>
          <a:blip r:embed="rId2" cstate="print"/>
          <a:srcRect l="3203" t="4746" r="2831" b="5085"/>
          <a:stretch>
            <a:fillRect/>
          </a:stretch>
        </p:blipFill>
        <p:spPr>
          <a:xfrm>
            <a:off x="827584" y="2996952"/>
            <a:ext cx="6948264" cy="356802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748464" cy="1872208"/>
          </a:xfrm>
        </p:spPr>
        <p:txBody>
          <a:bodyPr>
            <a:noAutofit/>
          </a:bodyPr>
          <a:lstStyle/>
          <a:p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Du graphite </a:t>
            </a:r>
            <a:b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</a:br>
            <a:r>
              <a:rPr lang="fr-FR" sz="48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au nanotube de carbone</a:t>
            </a:r>
            <a:endParaRPr lang="fr-FR" sz="48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65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T.P.E\Fulleréne C60 représentation\buckyb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2000240"/>
            <a:ext cx="6000766" cy="4500574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11560" y="2328676"/>
            <a:ext cx="285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latin typeface="+mj-lt"/>
              </a:rPr>
              <a:t>Fullerène C</a:t>
            </a:r>
            <a:r>
              <a:rPr lang="fr-FR" sz="3200" baseline="-25000" dirty="0" smtClean="0">
                <a:latin typeface="+mj-lt"/>
              </a:rPr>
              <a:t>60</a:t>
            </a:r>
          </a:p>
        </p:txBody>
      </p:sp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</a:bodyPr>
          <a:lstStyle/>
          <a:p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Encapsulation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210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698" y="3647293"/>
            <a:ext cx="3964605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704088"/>
            <a:ext cx="8583488" cy="1068728"/>
          </a:xfrm>
        </p:spPr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Model moléculaire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H:\Travaux Personnels Encadrés\Photographies\Retouches\PC080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31986"/>
            <a:ext cx="2143830" cy="17149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Travaux Personnels Encadrés\Photographies\Retouches\PC08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719" y="1931626"/>
            <a:ext cx="2144281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:\Travaux Personnels Encadrés\Photographies\Retouches\PC080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31986"/>
            <a:ext cx="2144280" cy="1715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:\Travaux Personnels Encadrés\Photographies\Retouches\PC08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931627"/>
            <a:ext cx="2150902" cy="17153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46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2050" name="Picture 2" descr="C:\Users\Akio\Aki Chan\Cours\Lycée\Travaux Personnels Encadrés\Photographies\Atomes de Carbone 3D\P1190044 bech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2" y="2452658"/>
            <a:ext cx="2592288" cy="3457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kio\Aki Chan\Cours\Lycée\Travaux Personnels Encadrés\Photographies\Atomes de Carbone 3D\P1190044 becher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92" y="2452658"/>
            <a:ext cx="2593864" cy="3457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41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logo solidwork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987971"/>
            <a:ext cx="3240360" cy="32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7544" y="2276872"/>
            <a:ext cx="4572000" cy="33855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2800" dirty="0" smtClean="0">
                <a:latin typeface="+mj-lt"/>
              </a:rPr>
              <a:t>Logiciel de CAO</a:t>
            </a:r>
          </a:p>
          <a:p>
            <a:pPr marL="358775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Conception de pièce</a:t>
            </a:r>
          </a:p>
          <a:p>
            <a:pPr marL="815829" lvl="1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Montage</a:t>
            </a:r>
          </a:p>
          <a:p>
            <a:pPr marL="815829" lvl="1" indent="-271463">
              <a:buSzPct val="70000"/>
            </a:pPr>
            <a:endParaRPr lang="fr-FR" sz="2800" dirty="0" smtClean="0">
              <a:latin typeface="+mj-lt"/>
            </a:endParaRPr>
          </a:p>
          <a:p>
            <a:pPr marL="815829" lvl="1" indent="-271463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Simulation 3D</a:t>
            </a:r>
          </a:p>
          <a:p>
            <a:pPr marL="815829" lvl="1" indent="-271463">
              <a:buSzPct val="70000"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77764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2 :</a:t>
            </a:r>
            <a:endParaRPr lang="fr-FR" sz="4400" dirty="0">
              <a:latin typeface="+mn-lt"/>
            </a:endParaRPr>
          </a:p>
        </p:txBody>
      </p:sp>
      <p:pic>
        <p:nvPicPr>
          <p:cNvPr id="6" name="Image 5" descr="ABS formu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139171"/>
            <a:ext cx="4293356" cy="25903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83568" y="2348880"/>
            <a:ext cx="403244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0000"/>
              <a:buFont typeface="Arial" pitchFamily="34" charset="0"/>
              <a:buChar char="•"/>
            </a:pPr>
            <a:r>
              <a:rPr lang="fr-FR" sz="2800" dirty="0" smtClean="0">
                <a:latin typeface="+mj-lt"/>
              </a:rPr>
              <a:t> ABS</a:t>
            </a:r>
          </a:p>
          <a:p>
            <a:pPr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Rigide</a:t>
            </a:r>
          </a:p>
          <a:p>
            <a:pPr lvl="1"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Souple</a:t>
            </a:r>
          </a:p>
          <a:p>
            <a:pPr lvl="1">
              <a:buSzPct val="70000"/>
            </a:pPr>
            <a:endParaRPr lang="fr-FR" sz="2800" dirty="0" smtClean="0">
              <a:latin typeface="+mj-lt"/>
            </a:endParaRPr>
          </a:p>
          <a:p>
            <a:pPr lvl="1">
              <a:buSzPct val="70000"/>
              <a:buFont typeface="Constantia" pitchFamily="18" charset="0"/>
              <a:buChar char="‐"/>
            </a:pPr>
            <a:r>
              <a:rPr lang="fr-FR" sz="2800" dirty="0" smtClean="0">
                <a:latin typeface="+mj-lt"/>
              </a:rPr>
              <a:t> Peut être moulé </a:t>
            </a:r>
            <a:endParaRPr lang="fr-FR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291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3 :</a:t>
            </a:r>
            <a:endParaRPr lang="fr-FR" sz="4400" dirty="0">
              <a:latin typeface="+mn-lt"/>
            </a:endParaRPr>
          </a:p>
        </p:txBody>
      </p:sp>
      <p:pic>
        <p:nvPicPr>
          <p:cNvPr id="1026" name="Picture 2" descr="C:\Users\Akio\Aki Chan\Cours\Lycée\Travaux Personnels Encadrés\Photographies\Idées de liaisons\PB240097 retouché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2446"/>
            <a:ext cx="4752527" cy="3563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3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1708529"/>
            <a:ext cx="9171808" cy="339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Un progrès scientifique :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a nanomédecine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8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:\Travaux Personnels Encadrés\Photographies\Retouches\PC08002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r="8813"/>
          <a:stretch/>
        </p:blipFill>
        <p:spPr bwMode="auto">
          <a:xfrm>
            <a:off x="5880099" y="836712"/>
            <a:ext cx="3263901" cy="317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>
                <a:latin typeface="+mn-lt"/>
              </a:rPr>
              <a:t>Etape </a:t>
            </a:r>
            <a:r>
              <a:rPr lang="fr-FR" sz="4400" dirty="0">
                <a:latin typeface="+mn-lt"/>
              </a:rPr>
              <a:t>6</a:t>
            </a:r>
            <a:r>
              <a:rPr lang="fr-FR" sz="4400" dirty="0" smtClean="0">
                <a:latin typeface="+mn-lt"/>
              </a:rPr>
              <a:t> :</a:t>
            </a:r>
            <a:endParaRPr lang="fr-FR" sz="4400" dirty="0">
              <a:latin typeface="+mn-lt"/>
            </a:endParaRPr>
          </a:p>
        </p:txBody>
      </p:sp>
      <p:pic>
        <p:nvPicPr>
          <p:cNvPr id="4" name="Buckminsterfullerene_animated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247146" y="2470508"/>
            <a:ext cx="3650664" cy="365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1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ère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4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32" y="2924944"/>
            <a:ext cx="3968752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3" descr="C:\Users\Akio\Aki Chan\Cours\Lycée\Travaux Personnels Encadrés\Image\lipo1demi_gd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5" r="15185" b="23263"/>
          <a:stretch/>
        </p:blipFill>
        <p:spPr bwMode="auto">
          <a:xfrm>
            <a:off x="4883719" y="2924944"/>
            <a:ext cx="367305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3611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7" t="50534" r="7323" b="6388"/>
          <a:stretch/>
        </p:blipFill>
        <p:spPr bwMode="auto">
          <a:xfrm>
            <a:off x="269012" y="2307105"/>
            <a:ext cx="4498464" cy="387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67476" y="2353525"/>
            <a:ext cx="4052996" cy="3016210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00B050"/>
                </a:solidFill>
              </a:rPr>
              <a:t>doxorubicine galénique </a:t>
            </a:r>
            <a:r>
              <a:rPr lang="fr-FR" i="1" dirty="0" smtClean="0"/>
              <a:t>: 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faible activité anticancéreuse</a:t>
            </a:r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 smtClean="0"/>
              <a:t>toxicité cardiaque à 7,5 mg/kg.</a:t>
            </a: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i="1" dirty="0" smtClean="0"/>
              <a:t>La </a:t>
            </a:r>
            <a:r>
              <a:rPr lang="fr-FR" b="1" i="1" dirty="0" smtClean="0">
                <a:solidFill>
                  <a:srgbClr val="FF0000"/>
                </a:solidFill>
              </a:rPr>
              <a:t>doxorubicine encapsulée </a:t>
            </a:r>
            <a:r>
              <a:rPr lang="fr-FR" i="1" dirty="0" smtClean="0"/>
              <a:t>: 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h</a:t>
            </a:r>
            <a:r>
              <a:rPr lang="fr-FR" i="1" dirty="0" smtClean="0"/>
              <a:t>ausse de l’activité anticancéreuse</a:t>
            </a:r>
            <a:endParaRPr lang="fr-FR" i="1" dirty="0"/>
          </a:p>
          <a:p>
            <a:pPr marL="450850" lvl="1" indent="-184150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r>
              <a:rPr lang="fr-FR" i="1" dirty="0"/>
              <a:t>r</a:t>
            </a:r>
            <a:r>
              <a:rPr lang="fr-FR" i="1" dirty="0" smtClean="0"/>
              <a:t>éduction de la toxicité cardiaque.</a:t>
            </a:r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fr-FR" b="1" dirty="0" smtClean="0"/>
              <a:t>Amélioration de l’efficacité </a:t>
            </a:r>
            <a:r>
              <a:rPr lang="fr-FR" i="1" dirty="0" smtClean="0"/>
              <a:t>du traitement grâce à l’encapsulation. </a:t>
            </a:r>
            <a:endParaRPr lang="fr-FR" i="1" dirty="0"/>
          </a:p>
        </p:txBody>
      </p:sp>
      <p:sp>
        <p:nvSpPr>
          <p:cNvPr id="9" name="Rectangle 8"/>
          <p:cNvSpPr/>
          <p:nvPr/>
        </p:nvSpPr>
        <p:spPr>
          <a:xfrm>
            <a:off x="986096" y="1660774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Doxorubicine </a:t>
            </a:r>
            <a:endParaRPr lang="fr-FR" b="1" i="1" dirty="0"/>
          </a:p>
          <a:p>
            <a:pPr marL="373062" indent="-285750" algn="just">
              <a:buSzPct val="70000"/>
              <a:buFont typeface="Arial" panose="020B0604020202020204" pitchFamily="34" charset="0"/>
              <a:buChar char="•"/>
            </a:pPr>
            <a:r>
              <a:rPr lang="fr-FR" i="1" dirty="0"/>
              <a:t>médicament </a:t>
            </a:r>
            <a:r>
              <a:rPr lang="fr-FR" i="1" dirty="0" smtClean="0"/>
              <a:t>anti-cancéreux</a:t>
            </a:r>
            <a:endParaRPr lang="fr-FR" dirty="0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556792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2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kio\Aki Chan\Cours\Lycée\Travaux Personnels Encadrés\Image\lipo2demi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924944"/>
            <a:ext cx="3990033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5"/>
            <a:ext cx="3990031" cy="297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2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46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556792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122" name="Picture 2" descr="C:\Users\Akio\Desktop\ca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0" y="1788788"/>
            <a:ext cx="466852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39484" y="2113568"/>
            <a:ext cx="4052996" cy="1908215"/>
          </a:xfrm>
          <a:prstGeom prst="rect">
            <a:avLst/>
          </a:prstGeom>
        </p:spPr>
        <p:txBody>
          <a:bodyPr wrap="square" spcCol="468000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smtClean="0"/>
              <a:t>Observations</a:t>
            </a: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358775" indent="-271463" algn="just">
              <a:buSzPct val="70000"/>
            </a:pPr>
            <a:endParaRPr lang="fr-FR" sz="100" b="1" i="1" dirty="0" smtClean="0"/>
          </a:p>
          <a:p>
            <a:pPr marL="358775" indent="-271463" algn="just">
              <a:buSzPct val="70000"/>
            </a:pPr>
            <a:endParaRPr lang="fr-FR" sz="100" b="1" i="1" dirty="0"/>
          </a:p>
          <a:p>
            <a:pPr marL="285750" indent="-193675" algn="just">
              <a:buFont typeface="Arial" panose="020B0604020202020204" pitchFamily="34" charset="0"/>
              <a:buChar char="•"/>
            </a:pPr>
            <a:r>
              <a:rPr lang="fr-FR" i="1" dirty="0"/>
              <a:t>Le </a:t>
            </a:r>
            <a:r>
              <a:rPr lang="fr-FR" b="1" i="1" dirty="0" smtClean="0">
                <a:solidFill>
                  <a:srgbClr val="C00000"/>
                </a:solidFill>
              </a:rPr>
              <a:t>nanovecteur PEGylé </a:t>
            </a:r>
            <a:endParaRPr lang="fr-FR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 smtClean="0"/>
          </a:p>
          <a:p>
            <a:pPr marL="285750" lvl="1" indent="-193675" algn="just">
              <a:buFont typeface="Constantia" panose="02030602050306030303" pitchFamily="18" charset="0"/>
              <a:buChar char="‐"/>
              <a:tabLst>
                <a:tab pos="450850" algn="l"/>
                <a:tab pos="625475" algn="l"/>
              </a:tabLst>
            </a:pPr>
            <a:endParaRPr lang="fr-FR" sz="100" i="1" dirty="0"/>
          </a:p>
          <a:p>
            <a:pPr marL="285750" indent="-193675" algn="just">
              <a:buFont typeface="Arial" panose="020B0604020202020204" pitchFamily="34" charset="0"/>
              <a:buChar char="•"/>
            </a:pPr>
            <a:r>
              <a:rPr lang="fr-FR" i="1" dirty="0"/>
              <a:t>Le </a:t>
            </a:r>
            <a:r>
              <a:rPr lang="fr-FR" b="1" i="1" dirty="0" smtClean="0">
                <a:solidFill>
                  <a:schemeClr val="accent1">
                    <a:lumMod val="75000"/>
                  </a:schemeClr>
                </a:solidFill>
              </a:rPr>
              <a:t>nanovecteur non </a:t>
            </a:r>
            <a:r>
              <a:rPr lang="fr-FR" b="1" i="1" dirty="0">
                <a:solidFill>
                  <a:schemeClr val="accent1">
                    <a:lumMod val="75000"/>
                  </a:schemeClr>
                </a:solidFill>
              </a:rPr>
              <a:t>PEGylé </a:t>
            </a:r>
            <a:endParaRPr lang="fr-FR" i="1" dirty="0" smtClean="0"/>
          </a:p>
          <a:p>
            <a:pPr marL="742804" lvl="1" indent="-285750" algn="just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193675" algn="just">
              <a:buSzPct val="68000"/>
              <a:buFont typeface="Wingdings" panose="05000000000000000000" pitchFamily="2" charset="2"/>
              <a:buChar char="§"/>
            </a:pPr>
            <a:r>
              <a:rPr lang="fr-FR" dirty="0" smtClean="0"/>
              <a:t>Amélioration  de la durée dans le torrent sanguin grâce aux polymères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16006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kio\Aki Chan\Cours\Lycée\Travaux Personnels Encadrés\Image\lipsome3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41712"/>
            <a:ext cx="4330290" cy="297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7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41712"/>
            <a:ext cx="2993332" cy="2993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34888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Le liposome</a:t>
            </a:r>
            <a:b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</a:b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3</a:t>
            </a:r>
            <a:r>
              <a:rPr lang="fr-FR" sz="5400" cap="small" baseline="30000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ème</a:t>
            </a:r>
            <a:r>
              <a:rPr lang="fr-FR" sz="5400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 génération</a:t>
            </a:r>
            <a:endParaRPr lang="fr-FR" sz="5400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anomédicament absorbé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0127" y="2060847"/>
            <a:ext cx="8172400" cy="4596975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457200" y="0"/>
            <a:ext cx="8305800" cy="1700808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fr-FR" sz="5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Internalisation</a:t>
            </a:r>
            <a:endParaRPr lang="fr-FR" sz="5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26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t="9934" r="56371" b="53119"/>
          <a:stretch/>
        </p:blipFill>
        <p:spPr bwMode="auto">
          <a:xfrm>
            <a:off x="484983" y="1659608"/>
            <a:ext cx="3703320" cy="223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5" t="55114" r="56846" b="-967"/>
          <a:stretch/>
        </p:blipFill>
        <p:spPr bwMode="auto">
          <a:xfrm>
            <a:off x="482432" y="3967316"/>
            <a:ext cx="3672840" cy="282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484784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Expérimentation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1819904"/>
            <a:ext cx="4248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271463" algn="just">
              <a:buSzPct val="70000"/>
            </a:pPr>
            <a:r>
              <a:rPr lang="fr-FR" b="1" i="1" dirty="0" err="1" smtClean="0"/>
              <a:t>siRNA</a:t>
            </a:r>
            <a:endParaRPr lang="fr-FR" b="1" i="1" dirty="0"/>
          </a:p>
          <a:p>
            <a:pPr marL="373062" indent="-285750" algn="just">
              <a:buSzPct val="100000"/>
              <a:buFont typeface="Arial" panose="020B0604020202020204" pitchFamily="34" charset="0"/>
              <a:buChar char="•"/>
            </a:pPr>
            <a:r>
              <a:rPr lang="fr-FR" i="1" dirty="0" smtClean="0"/>
              <a:t>Petit ARN interférent</a:t>
            </a:r>
          </a:p>
          <a:p>
            <a:pPr marL="373062" indent="-285750" algn="just">
              <a:buSzPct val="100000"/>
              <a:buFont typeface="Arial" panose="020B0604020202020204" pitchFamily="34" charset="0"/>
              <a:buChar char="•"/>
            </a:pPr>
            <a:r>
              <a:rPr lang="fr-FR" i="1" dirty="0"/>
              <a:t>P</a:t>
            </a:r>
            <a:r>
              <a:rPr lang="fr-FR" i="1" dirty="0" smtClean="0"/>
              <a:t>etits ARN en </a:t>
            </a:r>
            <a:r>
              <a:rPr lang="fr-FR" i="1" dirty="0"/>
              <a:t>doubles brins possédant </a:t>
            </a:r>
            <a:r>
              <a:rPr lang="fr-FR" i="1" dirty="0" smtClean="0"/>
              <a:t>une vingtaine </a:t>
            </a:r>
            <a:r>
              <a:rPr lang="fr-FR" i="1" dirty="0"/>
              <a:t>de nucléotides et </a:t>
            </a:r>
            <a:r>
              <a:rPr lang="fr-FR" i="1" dirty="0" smtClean="0"/>
              <a:t>capables de </a:t>
            </a:r>
            <a:r>
              <a:rPr lang="fr-FR" i="1" dirty="0"/>
              <a:t>se lier </a:t>
            </a:r>
            <a:r>
              <a:rPr lang="fr-FR" i="1" dirty="0" smtClean="0"/>
              <a:t>spécifiquement à une </a:t>
            </a:r>
            <a:r>
              <a:rPr lang="fr-FR" i="1" dirty="0"/>
              <a:t>séquence d’ARN </a:t>
            </a:r>
            <a:r>
              <a:rPr lang="fr-FR" i="1" dirty="0" smtClean="0"/>
              <a:t>messagers, de </a:t>
            </a:r>
            <a:r>
              <a:rPr lang="fr-FR" i="1" dirty="0"/>
              <a:t>la couper, et ainsi </a:t>
            </a:r>
            <a:r>
              <a:rPr lang="fr-FR" i="1" dirty="0" smtClean="0"/>
              <a:t>d’empêcher l’expression </a:t>
            </a:r>
            <a:r>
              <a:rPr lang="fr-FR" i="1" dirty="0"/>
              <a:t>des gènes qui les engendrent</a:t>
            </a:r>
            <a:r>
              <a:rPr lang="fr-FR" i="1" dirty="0" smtClean="0"/>
              <a:t>. 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79026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La nanomédecine 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et ses limites</a:t>
            </a:r>
          </a:p>
        </p:txBody>
      </p:sp>
    </p:spTree>
    <p:extLst>
      <p:ext uri="{BB962C8B-B14F-4D97-AF65-F5344CB8AC3E}">
        <p14:creationId xmlns:p14="http://schemas.microsoft.com/office/powerpoint/2010/main" val="53212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Contraintes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28" y="2348880"/>
            <a:ext cx="3210172" cy="2741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ZoneTexte 3"/>
          <p:cNvSpPr txBox="1"/>
          <p:nvPr/>
        </p:nvSpPr>
        <p:spPr>
          <a:xfrm>
            <a:off x="713556" y="2157086"/>
            <a:ext cx="724924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>
              <a:latin typeface="+mj-lt"/>
            </a:endParaRPr>
          </a:p>
          <a:p>
            <a:pPr marL="457200" indent="-45720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fr-FR" sz="200" dirty="0" smtClean="0">
              <a:latin typeface="+mj-lt"/>
            </a:endParaRPr>
          </a:p>
          <a:p>
            <a:pPr marL="457200" indent="-45720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fr-FR" sz="3200" dirty="0" smtClean="0">
                <a:latin typeface="+mj-lt"/>
              </a:rPr>
              <a:t>Infime  partie  du</a:t>
            </a:r>
          </a:p>
          <a:p>
            <a:pPr algn="just">
              <a:buClr>
                <a:srgbClr val="FF0000"/>
              </a:buClr>
            </a:pPr>
            <a:r>
              <a:rPr lang="fr-FR" sz="3200" i="1" dirty="0">
                <a:latin typeface="+mj-lt"/>
              </a:rPr>
              <a:t> </a:t>
            </a:r>
            <a:r>
              <a:rPr lang="fr-FR" sz="3200" i="1" dirty="0" smtClean="0">
                <a:latin typeface="+mj-lt"/>
              </a:rPr>
              <a:t>    principe actif</a:t>
            </a:r>
            <a:r>
              <a:rPr lang="fr-FR" sz="3200" dirty="0" smtClean="0">
                <a:latin typeface="+mj-lt"/>
              </a:rPr>
              <a:t> non </a:t>
            </a:r>
          </a:p>
          <a:p>
            <a:pPr algn="just">
              <a:buClr>
                <a:srgbClr val="FF0000"/>
              </a:buClr>
            </a:pPr>
            <a:r>
              <a:rPr lang="fr-FR" sz="3200" dirty="0">
                <a:latin typeface="+mj-lt"/>
              </a:rPr>
              <a:t> </a:t>
            </a:r>
            <a:r>
              <a:rPr lang="fr-FR" sz="3200" dirty="0" smtClean="0">
                <a:latin typeface="+mj-lt"/>
              </a:rPr>
              <a:t>    encapsulée</a:t>
            </a:r>
          </a:p>
          <a:p>
            <a:pPr>
              <a:buClr>
                <a:srgbClr val="FF0000"/>
              </a:buClr>
            </a:pPr>
            <a:endParaRPr lang="fr-FR" sz="3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3200" b="1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>
              <a:buClr>
                <a:srgbClr val="FF0000"/>
              </a:buClr>
            </a:pPr>
            <a:endParaRPr lang="fr-FR" sz="200" dirty="0" smtClean="0">
              <a:latin typeface="+mj-lt"/>
            </a:endParaRPr>
          </a:p>
          <a:p>
            <a:pPr marL="457200" indent="-457200">
              <a:buFont typeface="Mathematica1Mono"/>
              <a:buChar char="Þ"/>
            </a:pPr>
            <a:r>
              <a:rPr lang="fr-FR" sz="3200" dirty="0" smtClean="0">
                <a:latin typeface="+mj-lt"/>
              </a:rPr>
              <a:t>libération dans l’organisme </a:t>
            </a:r>
            <a:r>
              <a:rPr lang="fr-FR" sz="3200" b="1" dirty="0" smtClean="0">
                <a:latin typeface="+mj-lt"/>
              </a:rPr>
              <a:t>incontrôlée</a:t>
            </a:r>
            <a:endParaRPr lang="fr-F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24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2654" y="0"/>
            <a:ext cx="9149308" cy="2204864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Patrick Couvreur,</a:t>
            </a:r>
            <a:b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</a:br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pionnier des nanomédicaments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67544" y="2349073"/>
            <a:ext cx="842493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Spécialiste des nanotechnologies médicales</a:t>
            </a:r>
            <a:endParaRPr lang="fr-FR" sz="26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 smtClean="0">
                <a:latin typeface="+mj-lt"/>
              </a:rPr>
              <a:t>1975 : acheminement de substances actives</a:t>
            </a: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>
                <a:latin typeface="+mj-lt"/>
              </a:rPr>
              <a:t>1997 : nanoparticules contre les défenses du </a:t>
            </a:r>
            <a:r>
              <a:rPr lang="fr-FR" sz="2600" i="1" dirty="0" smtClean="0">
                <a:latin typeface="+mj-lt"/>
              </a:rPr>
              <a:t>corps</a:t>
            </a: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600" i="1" dirty="0" smtClean="0">
                <a:latin typeface="+mj-lt"/>
              </a:rPr>
              <a:t>2006 : utilisation des vertus du </a:t>
            </a:r>
            <a:r>
              <a:rPr lang="fr-FR" sz="2600" i="1" dirty="0" err="1" smtClean="0">
                <a:latin typeface="+mj-lt"/>
              </a:rPr>
              <a:t>Squalen</a:t>
            </a:r>
            <a:endParaRPr lang="fr-FR" sz="26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200" i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« Concevoir de </a:t>
            </a:r>
            <a:r>
              <a:rPr lang="fr-FR" sz="2600" b="1" i="1" dirty="0" smtClean="0">
                <a:latin typeface="+mj-lt"/>
              </a:rPr>
              <a:t>nouveau systèmes d’administration </a:t>
            </a:r>
            <a:r>
              <a:rPr lang="fr-FR" sz="2600" b="1" dirty="0" smtClean="0">
                <a:latin typeface="+mj-lt"/>
              </a:rPr>
              <a:t>et de </a:t>
            </a:r>
            <a:r>
              <a:rPr lang="fr-FR" sz="2600" b="1" i="1" dirty="0" smtClean="0">
                <a:latin typeface="+mj-lt"/>
              </a:rPr>
              <a:t>vectorisation des médicaments</a:t>
            </a:r>
            <a:r>
              <a:rPr lang="fr-FR" sz="2600" b="1" dirty="0" smtClean="0">
                <a:latin typeface="+mj-lt"/>
              </a:rPr>
              <a:t>. »</a:t>
            </a: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200" b="1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2600" b="1" dirty="0" smtClean="0">
                <a:latin typeface="+mj-lt"/>
              </a:rPr>
              <a:t>« </a:t>
            </a:r>
            <a:r>
              <a:rPr lang="fr-FR" sz="2600" b="1" i="1" dirty="0" smtClean="0">
                <a:latin typeface="+mj-lt"/>
              </a:rPr>
              <a:t>Pénétration</a:t>
            </a:r>
            <a:r>
              <a:rPr lang="fr-FR" sz="2600" b="1" dirty="0" smtClean="0">
                <a:latin typeface="+mj-lt"/>
              </a:rPr>
              <a:t> plus efficace et les </a:t>
            </a:r>
            <a:r>
              <a:rPr lang="fr-FR" sz="2600" b="1" i="1" dirty="0" smtClean="0">
                <a:latin typeface="+mj-lt"/>
              </a:rPr>
              <a:t>cellules saines </a:t>
            </a:r>
            <a:r>
              <a:rPr lang="fr-FR" sz="2600" b="1" dirty="0" smtClean="0">
                <a:latin typeface="+mj-lt"/>
              </a:rPr>
              <a:t>seront </a:t>
            </a:r>
            <a:r>
              <a:rPr lang="fr-FR" sz="2600" b="1" i="1" dirty="0" smtClean="0">
                <a:latin typeface="+mj-lt"/>
              </a:rPr>
              <a:t>épargnées</a:t>
            </a:r>
            <a:r>
              <a:rPr lang="fr-FR" sz="2600" b="1" dirty="0" smtClean="0">
                <a:latin typeface="+mj-lt"/>
              </a:rPr>
              <a:t> »</a:t>
            </a:r>
            <a:endParaRPr lang="fr-FR" sz="2600" b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lvl="1">
              <a:buSzPct val="75000"/>
            </a:pPr>
            <a:endParaRPr lang="fr-FR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657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72816"/>
            <a:ext cx="6533728" cy="4810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squalénisation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5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squalénisation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" y="1745952"/>
            <a:ext cx="58092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209" y="1988840"/>
            <a:ext cx="32480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2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32370" y="0"/>
            <a:ext cx="9176370" cy="1700808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Toxicité des nanoparticules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29716" y="1854984"/>
            <a:ext cx="91737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5750" algn="just">
              <a:buSzPct val="79000"/>
              <a:buFont typeface="Arial" panose="020B0604020202020204" pitchFamily="34" charset="0"/>
              <a:buChar char="•"/>
              <a:tabLst>
                <a:tab pos="171450" algn="l"/>
              </a:tabLst>
            </a:pPr>
            <a:endParaRPr lang="fr-FR" sz="3200" dirty="0" smtClean="0">
              <a:latin typeface="+mj-lt"/>
            </a:endParaRPr>
          </a:p>
          <a:p>
            <a:pPr marL="171450" algn="ctr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« Le </a:t>
            </a:r>
            <a:r>
              <a:rPr lang="fr-FR" sz="2800" b="1" dirty="0" smtClean="0">
                <a:latin typeface="+mj-lt"/>
              </a:rPr>
              <a:t>risque</a:t>
            </a:r>
            <a:r>
              <a:rPr lang="fr-FR" sz="2800" dirty="0" smtClean="0">
                <a:latin typeface="+mj-lt"/>
              </a:rPr>
              <a:t>, c’est le </a:t>
            </a:r>
            <a:r>
              <a:rPr lang="fr-FR" sz="2800" b="1" dirty="0" smtClean="0">
                <a:latin typeface="+mj-lt"/>
              </a:rPr>
              <a:t>produit </a:t>
            </a:r>
            <a:r>
              <a:rPr lang="fr-FR" sz="2800" dirty="0" smtClean="0">
                <a:latin typeface="+mj-lt"/>
              </a:rPr>
              <a:t>de l’</a:t>
            </a:r>
            <a:r>
              <a:rPr lang="fr-FR" sz="2800" b="1" dirty="0" smtClean="0">
                <a:latin typeface="+mj-lt"/>
              </a:rPr>
              <a:t>exposition</a:t>
            </a:r>
            <a:r>
              <a:rPr lang="fr-FR" sz="2800" dirty="0" smtClean="0">
                <a:latin typeface="+mj-lt"/>
              </a:rPr>
              <a:t> et du danger. »</a:t>
            </a:r>
          </a:p>
          <a:p>
            <a:pPr marL="171450" algn="ctr">
              <a:buSzPct val="79000"/>
              <a:tabLst>
                <a:tab pos="171450" algn="l"/>
              </a:tabLst>
            </a:pPr>
            <a:endParaRPr lang="fr-FR" sz="2800" dirty="0" smtClean="0">
              <a:latin typeface="+mj-lt"/>
            </a:endParaRP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   « Tout est mortel, rien n’est mortel. </a:t>
            </a:r>
          </a:p>
          <a:p>
            <a:pPr marL="171450">
              <a:buSzPct val="79000"/>
              <a:tabLst>
                <a:tab pos="171450" algn="l"/>
              </a:tabLst>
            </a:pPr>
            <a:r>
              <a:rPr lang="fr-FR" sz="2800" dirty="0" smtClean="0">
                <a:latin typeface="+mj-lt"/>
              </a:rPr>
              <a:t>			    </a:t>
            </a:r>
            <a:r>
              <a:rPr lang="fr-FR" sz="2800" i="1" dirty="0" smtClean="0">
                <a:latin typeface="+mj-lt"/>
              </a:rPr>
              <a:t>C’est juste une question de quantité.</a:t>
            </a:r>
            <a:r>
              <a:rPr lang="fr-FR" sz="2800" dirty="0" smtClean="0">
                <a:latin typeface="+mj-lt"/>
              </a:rPr>
              <a:t> »</a:t>
            </a:r>
          </a:p>
          <a:p>
            <a:pPr marL="171450" algn="just">
              <a:buSzPct val="79000"/>
              <a:tabLst>
                <a:tab pos="171450" algn="l"/>
              </a:tabLst>
            </a:pPr>
            <a:endParaRPr lang="fr-FR" sz="3200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5800" y="4797152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Qu’en est-il du devenir des nanoparticules </a:t>
            </a:r>
          </a:p>
          <a:p>
            <a:pPr algn="ctr">
              <a:buClr>
                <a:srgbClr val="FF0000"/>
              </a:buClr>
            </a:pPr>
            <a:r>
              <a:rPr lang="fr-FR" sz="3200" b="1" i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qui se disséminent dans la nature ?</a:t>
            </a:r>
            <a:endParaRPr lang="fr-FR" sz="3200" b="1" i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83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40" y="2204864"/>
            <a:ext cx="82809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Encapsuler</a:t>
            </a:r>
            <a:r>
              <a:rPr lang="fr-FR" sz="3200" dirty="0" smtClean="0">
                <a:latin typeface="+mj-lt"/>
              </a:rPr>
              <a:t> des matières actives dans des matériaux appropriés bio-compatibles.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Fonctionnaliser</a:t>
            </a:r>
            <a:r>
              <a:rPr lang="fr-FR" sz="3200" dirty="0" smtClean="0">
                <a:latin typeface="+mj-lt"/>
              </a:rPr>
              <a:t> en mettant des capteurs appropriés.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Libérer</a:t>
            </a:r>
            <a:r>
              <a:rPr lang="fr-FR" sz="3200" dirty="0" smtClean="0">
                <a:latin typeface="+mj-lt"/>
              </a:rPr>
              <a:t> les molécules actives que lorsqu’elles seront accrochées aux cellules.</a:t>
            </a:r>
          </a:p>
          <a:p>
            <a:pPr marL="457200" indent="-282575">
              <a:buSzPct val="6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Réduire</a:t>
            </a:r>
            <a:r>
              <a:rPr lang="fr-FR" sz="3200" dirty="0" smtClean="0">
                <a:latin typeface="+mj-lt"/>
              </a:rPr>
              <a:t> de manière importante les effets secondaires des médicaments.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3568" y="0"/>
            <a:ext cx="8637104" cy="1772816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Son avis nous intéresse …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41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/>
          <p:cNvSpPr>
            <a:spLocks noGrp="1"/>
          </p:cNvSpPr>
          <p:nvPr>
            <p:ph type="title"/>
          </p:nvPr>
        </p:nvSpPr>
        <p:spPr>
          <a:xfrm>
            <a:off x="-5308" y="0"/>
            <a:ext cx="9149308" cy="1628800"/>
          </a:xfrm>
        </p:spPr>
        <p:txBody>
          <a:bodyPr>
            <a:normAutofit/>
          </a:bodyPr>
          <a:lstStyle/>
          <a:p>
            <a:pPr marL="109728" algn="ctr"/>
            <a:r>
              <a:rPr lang="fr-FR" sz="5400" b="1" cap="small" dirty="0" smtClean="0">
                <a:solidFill>
                  <a:schemeClr val="bg2">
                    <a:lumMod val="10000"/>
                  </a:schemeClr>
                </a:solidFill>
                <a:cs typeface="Tahoma" pitchFamily="34" charset="0"/>
              </a:rPr>
              <a:t>La médecine de demain</a:t>
            </a:r>
            <a:endParaRPr lang="fr-FR" sz="5400" b="1" cap="small" dirty="0">
              <a:solidFill>
                <a:schemeClr val="bg2">
                  <a:lumMod val="10000"/>
                </a:schemeClr>
              </a:solidFill>
              <a:cs typeface="Tahoma" pitchFamily="34" charset="0"/>
            </a:endParaRPr>
          </a:p>
        </p:txBody>
      </p:sp>
      <p:pic>
        <p:nvPicPr>
          <p:cNvPr id="5" name="Picture 3" descr="C:\Users\Akio\Aki Chan\Cours\Lycée\Travaux Personnels Encadrés\Image\lipo2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9872" y="1988840"/>
            <a:ext cx="2952328" cy="2286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3" descr="C:\Users\Akio\Aki Chan\Cours\Lycée\Travaux Personnels Encadrés\Image\2011n00358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6216" y="1988840"/>
            <a:ext cx="2376264" cy="228600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2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988840"/>
            <a:ext cx="2975992" cy="22860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ZoneTexte 7"/>
          <p:cNvSpPr txBox="1"/>
          <p:nvPr/>
        </p:nvSpPr>
        <p:spPr>
          <a:xfrm>
            <a:off x="611560" y="486916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Qu’en sera-t-il de leur application en médecine humaine ?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15080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kio\Aki Chan\Cours\Lycée\Travaux Personnels Encadrés\Image\Anatomy tran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9167"/>
          <a:stretch/>
        </p:blipFill>
        <p:spPr bwMode="auto">
          <a:xfrm>
            <a:off x="1929313" y="0"/>
            <a:ext cx="5429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kio\Aki Chan\Cours\Lycée\Travaux Personnels Encadrés\Image\Liposome\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2872524"/>
            <a:ext cx="2537785" cy="115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Akio\Aki Chan\Cours\Lycée\Travaux Personnels Encadrés\Image\Liposome\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2" y="4171669"/>
            <a:ext cx="2536653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Akio\Aki Chan\Cours\Lycée\Travaux Personnels Encadrés\Image\Liposome\3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5480162"/>
            <a:ext cx="2536653" cy="115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1" name="Picture 7" descr="C:\Users\Akio\Aki Chan\Cours\Lycée\Travaux Personnels Encadrés\Image\Liposome\00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1579381"/>
            <a:ext cx="25388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2" name="Picture 8" descr="C:\Users\Akio\Aki Chan\Cours\Lycée\Travaux Personnels Encadrés\Image\Liposome\0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237"/>
            <a:ext cx="25384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 descr="C:\Users\Akio\Aki Chan\Cours\Lycée\Travaux Personnels Encadrés\Image\Images\capture-20150304-1440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3" y="283237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7" name="Picture 13" descr="C:\Users\Akio\Aki Chan\Cours\Lycée\Travaux Personnels Encadrés\Image\Images\capture-20150304-14545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76" y="1682670"/>
            <a:ext cx="2548104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 descr="C:\Users\Akio\Aki Chan\Cours\Lycée\Travaux Personnels Encadrés\Image\Images\capture-20150304-15160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79" y="3327808"/>
            <a:ext cx="2536653" cy="329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9" name="Picture 15" descr="C:\Users\Akio\Aki Chan\Cours\Lycée\Travaux Personnels Encadrés\Image\Images\capture-20150304-15120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2" y="1805776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0" name="Picture 16" descr="C:\Users\Akio\Aki Chan\Cours\Lycée\Travaux Personnels Encadrés\Image\Images\capture-20150304-15194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253" y="3578843"/>
            <a:ext cx="2538427" cy="1159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864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kio\Aki Chan\Cours\Lycée\Travaux Personnels Encadrés\Image\NanoBiotix_still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9" r="9623"/>
          <a:stretch/>
        </p:blipFill>
        <p:spPr bwMode="auto">
          <a:xfrm>
            <a:off x="1" y="0"/>
            <a:ext cx="9143999" cy="688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kio\Aki Chan\Cours\Lycée\Travaux Personnels Encadrés\Image\Liposome\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12" y="2587038"/>
            <a:ext cx="2537785" cy="115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 descr="C:\Users\Akio\Aki Chan\Cours\Lycée\Travaux Personnels Encadrés\Image\Liposome\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812" y="4033658"/>
            <a:ext cx="2536653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C:\Users\Akio\Aki Chan\Cours\Lycée\Travaux Personnels Encadrés\Image\Liposome\3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44" y="5431135"/>
            <a:ext cx="2536653" cy="115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3" name="Picture 9" descr="C:\Users\Akio\Aki Chan\Cours\Lycée\Travaux Personnels Encadrés\Image\Images\capture-20150304-14401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318370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7" name="Picture 13" descr="C:\Users\Akio\Aki Chan\Cours\Lycée\Travaux Personnels Encadrés\Image\Images\capture-20150304-14545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68" y="1052736"/>
            <a:ext cx="2548104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8" name="Picture 14" descr="C:\Users\Akio\Aki Chan\Cours\Lycée\Travaux Personnels Encadrés\Image\Images\capture-20150304-15160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94" y="2384100"/>
            <a:ext cx="2536653" cy="329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9" name="Picture 15" descr="C:\Users\Akio\Aki Chan\Cours\Lycée\Travaux Personnels Encadrés\Image\Images\capture-20150304-15120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794" y="5877272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40" name="Picture 16" descr="C:\Users\Akio\Aki Chan\Cours\Lycée\Travaux Personnels Encadrés\Image\Images\capture-20150304-15194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068" y="-261406"/>
            <a:ext cx="2538427" cy="1159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863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 descr="cellules-organes_690x350.jpg"/>
          <p:cNvPicPr>
            <a:picLocks noChangeAspect="1"/>
          </p:cNvPicPr>
          <p:nvPr/>
        </p:nvPicPr>
        <p:blipFill>
          <a:blip r:embed="rId2" cstate="print"/>
          <a:srcRect t="321" r="50000"/>
          <a:stretch>
            <a:fillRect/>
          </a:stretch>
        </p:blipFill>
        <p:spPr>
          <a:xfrm>
            <a:off x="0" y="-26228"/>
            <a:ext cx="9144000" cy="6884228"/>
          </a:xfrm>
          <a:prstGeom prst="rect">
            <a:avLst/>
          </a:prstGeom>
        </p:spPr>
      </p:pic>
      <p:pic>
        <p:nvPicPr>
          <p:cNvPr id="10" name="Picture 4" descr="C:\Users\Akio\Aki Chan\Cours\Lycée\Travaux Personnels Encadrés\Image\Liposome\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2872524"/>
            <a:ext cx="2537785" cy="115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5" descr="C:\Users\Akio\Aki Chan\Cours\Lycée\Travaux Personnels Encadrés\Image\Liposome\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2" y="4171669"/>
            <a:ext cx="2536653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6" descr="C:\Users\Akio\Aki Chan\Cours\Lycée\Travaux Personnels Encadrés\Image\Liposome\3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5480162"/>
            <a:ext cx="2536653" cy="115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7" descr="C:\Users\Akio\Aki Chan\Cours\Lycée\Travaux Personnels Encadrés\Image\Liposome\00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1579381"/>
            <a:ext cx="25388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8" descr="C:\Users\Akio\Aki Chan\Cours\Lycée\Travaux Personnels Encadrés\Image\Liposome\0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237"/>
            <a:ext cx="25384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9" descr="C:\Users\Akio\Aki Chan\Cours\Lycée\Travaux Personnels Encadrés\Image\Images\capture-20150304-1440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3" y="283237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14" descr="C:\Users\Akio\Aki Chan\Cours\Lycée\Travaux Personnels Encadrés\Image\Images\capture-20150304-1516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79" y="3327808"/>
            <a:ext cx="2536653" cy="329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15" descr="C:\Users\Akio\Aki Chan\Cours\Lycée\Travaux Personnels Encadrés\Image\Images\capture-20150304-1512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2" y="1805776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organes-corps-humain_sn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9144000" cy="5805264"/>
          </a:xfrm>
          <a:prstGeom prst="rect">
            <a:avLst/>
          </a:prstGeom>
        </p:spPr>
      </p:pic>
      <p:pic>
        <p:nvPicPr>
          <p:cNvPr id="6" name="Picture 9" descr="C:\Users\Akio\Aki Chan\Cours\Lycée\Travaux Personnels Encadrés\Image\Images\capture-20150304-1440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3" y="283237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14" descr="C:\Users\Akio\Aki Chan\Cours\Lycée\Travaux Personnels Encadrés\Image\Images\capture-20150304-1516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79" y="3327808"/>
            <a:ext cx="2536653" cy="329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15" descr="C:\Users\Akio\Aki Chan\Cours\Lycée\Travaux Personnels Encadrés\Image\Images\capture-20150304-1512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2" y="1805776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4" descr="C:\Users\Akio\Aki Chan\Cours\Lycée\Travaux Personnels Encadrés\Image\Liposome\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2872524"/>
            <a:ext cx="2537785" cy="115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5" descr="C:\Users\Akio\Aki Chan\Cours\Lycée\Travaux Personnels Encadrés\Image\Liposome\2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2" y="4171669"/>
            <a:ext cx="2536653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6" descr="C:\Users\Akio\Aki Chan\Cours\Lycée\Travaux Personnels Encadrés\Image\Liposome\3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5480162"/>
            <a:ext cx="2536653" cy="115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7" descr="C:\Users\Akio\Aki Chan\Cours\Lycée\Travaux Personnels Encadrés\Image\Liposome\00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1579381"/>
            <a:ext cx="25388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8" descr="C:\Users\Akio\Aki Chan\Cours\Lycée\Travaux Personnels Encadrés\Image\Liposome\0.bm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237"/>
            <a:ext cx="25384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13870300-anatomie-du-corps-hum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6840761" cy="6858000"/>
          </a:xfrm>
          <a:prstGeom prst="rect">
            <a:avLst/>
          </a:prstGeom>
        </p:spPr>
      </p:pic>
      <p:pic>
        <p:nvPicPr>
          <p:cNvPr id="7" name="Picture 4" descr="C:\Users\Akio\Aki Chan\Cours\Lycée\Travaux Personnels Encadrés\Image\Liposome\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2872524"/>
            <a:ext cx="2537785" cy="115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5" descr="C:\Users\Akio\Aki Chan\Cours\Lycée\Travaux Personnels Encadrés\Image\Liposome\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2" y="4171669"/>
            <a:ext cx="2536653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 descr="C:\Users\Akio\Aki Chan\Cours\Lycée\Travaux Personnels Encadrés\Image\Liposome\3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5480162"/>
            <a:ext cx="2536653" cy="1157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7" descr="C:\Users\Akio\Aki Chan\Cours\Lycée\Travaux Personnels Encadrés\Image\Liposome\00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94" y="1579381"/>
            <a:ext cx="25388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8" descr="C:\Users\Akio\Aki Chan\Cours\Lycée\Travaux Personnels Encadrés\Image\Liposome\0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237"/>
            <a:ext cx="25384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9" descr="C:\Users\Akio\Aki Chan\Cours\Lycée\Travaux Personnels Encadrés\Image\Images\capture-20150304-14401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3" y="283237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14" descr="C:\Users\Akio\Aki Chan\Cours\Lycée\Travaux Personnels Encadrés\Image\Images\capture-20150304-15160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079" y="3327808"/>
            <a:ext cx="2536653" cy="329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15" descr="C:\Users\Akio\Aki Chan\Cours\Lycée\Travaux Personnels Encadrés\Image\Images\capture-20150304-15120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482" y="1805776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37642" y="2132856"/>
            <a:ext cx="82809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Nom : Henri Happy 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Profession : professeur de nanotechnologies </a:t>
            </a:r>
            <a:endParaRPr lang="fr-FR" sz="3200" dirty="0">
              <a:latin typeface="+mj-lt"/>
            </a:endParaRPr>
          </a:p>
          <a:p>
            <a:r>
              <a:rPr lang="fr-FR" sz="3200" dirty="0" smtClean="0">
                <a:latin typeface="+mj-lt"/>
              </a:rPr>
              <a:t>(IUT de Lille)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Spécialité : </a:t>
            </a:r>
            <a:r>
              <a:rPr lang="fr-FR" sz="3200" dirty="0">
                <a:latin typeface="+mj-lt"/>
              </a:rPr>
              <a:t>n</a:t>
            </a:r>
            <a:r>
              <a:rPr lang="fr-FR" sz="3200" dirty="0" smtClean="0">
                <a:latin typeface="+mj-lt"/>
              </a:rPr>
              <a:t>anoélectronique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Expérience : 10 ans</a:t>
            </a:r>
          </a:p>
          <a:p>
            <a:pPr>
              <a:buFont typeface="Arial" pitchFamily="34" charset="0"/>
              <a:buChar char="•"/>
            </a:pPr>
            <a:r>
              <a:rPr lang="fr-FR" sz="3200" dirty="0" smtClean="0">
                <a:latin typeface="+mj-lt"/>
              </a:rPr>
              <a:t> Centre d’intérêt : développer de nouveaux systèmes et de nouvelles applications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-2654" y="-13692"/>
            <a:ext cx="9149308" cy="1714500"/>
          </a:xfrm>
        </p:spPr>
        <p:txBody>
          <a:bodyPr>
            <a:normAutofit/>
          </a:bodyPr>
          <a:lstStyle/>
          <a:p>
            <a:pPr marL="109728" algn="ctr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Interview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79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kio\Aki Chan\Cours\Lycée\Travaux Personnels Encadrés\Image\Sans tit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71" y="1"/>
            <a:ext cx="6890658" cy="736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Akio\Aki Chan\Cours\Lycée\Travaux Personnels Encadrés\Image\Images\capture-20150304-14401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07161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14" descr="C:\Users\Akio\Aki Chan\Cours\Lycée\Travaux Personnels Encadrés\Image\Images\capture-20150304-1516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2145126"/>
            <a:ext cx="2536653" cy="3299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15" descr="C:\Users\Akio\Aki Chan\Cours\Lycée\Travaux Personnels Encadrés\Image\Images\capture-20150304-1512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254" y="5435554"/>
            <a:ext cx="2548225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C:\Users\Akio\Aki Chan\Cours\Lycée\Travaux Personnels Encadrés\Image\Liposome\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8" y="4092605"/>
            <a:ext cx="2537785" cy="1158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7" descr="C:\Users\Akio\Aki Chan\Cours\Lycée\Travaux Personnels Encadrés\Image\Liposome\00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22" y="2747036"/>
            <a:ext cx="25388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8" descr="C:\Users\Akio\Aki Chan\Cours\Lycée\Travaux Personnels Encadrés\Image\Liposome\0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8" y="1412776"/>
            <a:ext cx="2538427" cy="1158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Akio\Aki Chan\Cours\Lycée\Travaux Personnels Encadrés\Image\squall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6" y="5459572"/>
            <a:ext cx="2524138" cy="1151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kio\Aki Chan\Cours\Lycée\Travaux Personnels Encadrés\Image\Images\capture-20150304-14545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35806"/>
            <a:ext cx="2548104" cy="1164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16" descr="C:\Users\Akio\Aki Chan\Cours\Lycée\Travaux Personnels Encadrés\Image\Images\capture-20150304-151947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098" y="4085568"/>
            <a:ext cx="2538427" cy="1159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1560" y="2328675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dirty="0" smtClean="0">
                <a:latin typeface="+mj-lt"/>
              </a:rPr>
              <a:t>Observation microscopique d’un cheveu</a:t>
            </a:r>
          </a:p>
          <a:p>
            <a:pPr algn="just"/>
            <a:endParaRPr lang="fr-FR" sz="32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4290" y="5195875"/>
            <a:ext cx="22835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dirty="0"/>
              <a:t>Cheveu humain </a:t>
            </a:r>
          </a:p>
          <a:p>
            <a:pPr algn="r"/>
            <a:r>
              <a:rPr lang="fr-FR" dirty="0" smtClean="0"/>
              <a:t>Grossissement : </a:t>
            </a:r>
            <a:r>
              <a:rPr lang="fr-FR" dirty="0"/>
              <a:t>400x</a:t>
            </a:r>
          </a:p>
        </p:txBody>
      </p:sp>
      <p:sp>
        <p:nvSpPr>
          <p:cNvPr id="4" name="Rectangle 3"/>
          <p:cNvSpPr/>
          <p:nvPr/>
        </p:nvSpPr>
        <p:spPr>
          <a:xfrm>
            <a:off x="611560" y="6093296"/>
            <a:ext cx="78848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400" dirty="0"/>
              <a:t>Le nanomonde est 1 000 fois plus petit que le micromonde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Nanomonde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  <p:pic>
        <p:nvPicPr>
          <p:cNvPr id="9" name="Picture 2" descr="H:\Travaux Personnels Encadrés\Observation microscopique\Observation microscopique du cheveu 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826" y="1822184"/>
            <a:ext cx="5353050" cy="4020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77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13687" y="2132856"/>
            <a:ext cx="799031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Taille réduite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r>
              <a:rPr lang="fr-FR" sz="3200" b="1" dirty="0" smtClean="0">
                <a:latin typeface="+mj-lt"/>
              </a:rPr>
              <a:t>Transport </a:t>
            </a:r>
            <a:r>
              <a:rPr lang="fr-FR" sz="3200" b="1" dirty="0">
                <a:latin typeface="+mj-lt"/>
              </a:rPr>
              <a:t>ciblé </a:t>
            </a:r>
            <a:r>
              <a:rPr lang="fr-FR" sz="3200" dirty="0" smtClean="0">
                <a:latin typeface="+mj-lt"/>
              </a:rPr>
              <a:t>du médicament</a:t>
            </a: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 smtClean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285750" indent="-285750">
              <a:buSzPct val="75000"/>
              <a:buFont typeface="Wingdings" panose="05000000000000000000" pitchFamily="2" charset="2"/>
              <a:buChar char="§"/>
            </a:pPr>
            <a:endParaRPr lang="fr-FR" sz="100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Améliorer l’efficacité </a:t>
            </a:r>
            <a:r>
              <a:rPr lang="fr-FR" sz="2800" i="1" dirty="0">
                <a:latin typeface="+mj-lt"/>
              </a:rPr>
              <a:t>et diminuer </a:t>
            </a:r>
            <a:r>
              <a:rPr lang="fr-FR" sz="2800" i="1" dirty="0" smtClean="0">
                <a:latin typeface="+mj-lt"/>
              </a:rPr>
              <a:t>les effets secondaires du médicament</a:t>
            </a: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 smtClean="0">
              <a:latin typeface="+mj-lt"/>
            </a:endParaRPr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Contourner </a:t>
            </a:r>
            <a:r>
              <a:rPr lang="fr-FR" sz="2800" i="1" dirty="0">
                <a:latin typeface="+mj-lt"/>
              </a:rPr>
              <a:t>les défenses du foie pour cibler d’autres </a:t>
            </a:r>
            <a:r>
              <a:rPr lang="fr-FR" sz="2800" i="1" dirty="0" smtClean="0">
                <a:latin typeface="+mj-lt"/>
              </a:rPr>
              <a:t>organes</a:t>
            </a: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endParaRPr lang="fr-FR" sz="100" i="1" dirty="0"/>
          </a:p>
          <a:p>
            <a:pPr marL="742804" lvl="1" indent="-285750">
              <a:buSzPct val="75000"/>
              <a:buFont typeface="Arial" panose="020B0604020202020204" pitchFamily="34" charset="0"/>
              <a:buChar char="•"/>
            </a:pPr>
            <a:r>
              <a:rPr lang="fr-FR" sz="2800" i="1" dirty="0" smtClean="0">
                <a:latin typeface="+mj-lt"/>
              </a:rPr>
              <a:t>Pénétrer </a:t>
            </a:r>
            <a:r>
              <a:rPr lang="fr-FR" sz="2800" i="1" dirty="0">
                <a:latin typeface="+mj-lt"/>
              </a:rPr>
              <a:t>dans les cellules </a:t>
            </a:r>
            <a:r>
              <a:rPr lang="fr-FR" sz="2800" i="1" dirty="0" smtClean="0">
                <a:latin typeface="+mj-lt"/>
              </a:rPr>
              <a:t>malades</a:t>
            </a:r>
            <a:endParaRPr lang="fr-FR" sz="2800" i="1" dirty="0">
              <a:latin typeface="+mj-lt"/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-2654" y="0"/>
            <a:ext cx="9149308" cy="1556792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109728" algn="ctr" defTabSz="914400"/>
            <a:r>
              <a:rPr lang="fr-FR" sz="4400" b="1" cap="small" dirty="0" smtClean="0">
                <a:solidFill>
                  <a:schemeClr val="accent2">
                    <a:lumMod val="75000"/>
                  </a:schemeClr>
                </a:solidFill>
                <a:latin typeface="+mn-lt"/>
                <a:cs typeface="Tahoma" pitchFamily="34" charset="0"/>
              </a:rPr>
              <a:t>Nanomédicament</a:t>
            </a:r>
            <a:endParaRPr lang="fr-FR" sz="4400" b="1" cap="small" dirty="0">
              <a:solidFill>
                <a:schemeClr val="accent2">
                  <a:lumMod val="75000"/>
                </a:schemeClr>
              </a:solidFill>
              <a:latin typeface="+mn-lt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20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793750" y="0"/>
            <a:ext cx="8382906" cy="1628800"/>
          </a:xfrm>
          <a:prstGeom prst="rect">
            <a:avLst/>
          </a:prstGeom>
        </p:spPr>
        <p:txBody>
          <a:bodyPr vert="horz" lIns="0" tIns="45720" rIns="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fr-FR" sz="4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Diffusion dans le corps</a:t>
            </a:r>
            <a:endParaRPr lang="fr-FR" sz="4400" i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7170" name="Picture 2" descr="http://files.nanotechnologie-medecine.webnode.fr/200000072-f32df0003a/nanomedicament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4" b="6273"/>
          <a:stretch/>
        </p:blipFill>
        <p:spPr bwMode="auto">
          <a:xfrm>
            <a:off x="771183" y="1772816"/>
            <a:ext cx="7601634" cy="4362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0950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3904" y="2265605"/>
            <a:ext cx="9171808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Nanovecteur,</a:t>
            </a:r>
          </a:p>
          <a:p>
            <a:pPr lvl="0" algn="ctr" defTabSz="91440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fr-FR" sz="6700" b="1" cap="small" dirty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u</a:t>
            </a:r>
            <a:r>
              <a:rPr lang="fr-FR" sz="6700" b="1" cap="small" dirty="0" smtClean="0">
                <a:solidFill>
                  <a:schemeClr val="accent1">
                    <a:lumMod val="75000"/>
                  </a:schemeClr>
                </a:solidFill>
                <a:latin typeface="Lucida Sans Unicode" pitchFamily="34" charset="0"/>
                <a:cs typeface="Lucida Sans Unicode" pitchFamily="34" charset="0"/>
              </a:rPr>
              <a:t>n principe actif ciblé</a:t>
            </a:r>
            <a:endParaRPr lang="fr-FR" sz="6700" b="1" cap="small" dirty="0">
              <a:solidFill>
                <a:schemeClr val="accent1">
                  <a:lumMod val="75000"/>
                </a:schemeClr>
              </a:solidFill>
              <a:latin typeface="Lucida Sans Unicode" pitchFamily="34" charset="0"/>
              <a:cs typeface="Lucida Sans Unicod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7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3067" y="1360736"/>
            <a:ext cx="7990319" cy="4934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>
                <a:latin typeface="+mj-lt"/>
              </a:rPr>
              <a:t>nanosphères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   </a:t>
            </a:r>
            <a:r>
              <a:rPr lang="fr-FR" sz="2800" dirty="0" smtClean="0">
                <a:latin typeface="+mj-lt"/>
              </a:rPr>
              <a:t>- réseau de polymères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>
                <a:latin typeface="+mj-lt"/>
              </a:rPr>
              <a:t>Les </a:t>
            </a:r>
            <a:r>
              <a:rPr lang="fr-FR" sz="3600" b="1" dirty="0" smtClean="0">
                <a:latin typeface="+mj-lt"/>
              </a:rPr>
              <a:t>nanocapsules</a:t>
            </a:r>
          </a:p>
          <a:p>
            <a:pPr marL="358775" indent="-271463">
              <a:buSzPct val="70000"/>
            </a:pPr>
            <a:r>
              <a:rPr lang="fr-FR" sz="3600" dirty="0" smtClean="0">
                <a:latin typeface="+mj-lt"/>
              </a:rPr>
              <a:t>   </a:t>
            </a:r>
            <a:r>
              <a:rPr lang="fr-FR" sz="2800" dirty="0" smtClean="0">
                <a:latin typeface="+mj-lt"/>
              </a:rPr>
              <a:t>- nanotube de Carbone</a:t>
            </a: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endParaRPr lang="fr-FR" sz="3600" dirty="0" smtClean="0">
              <a:latin typeface="+mj-lt"/>
            </a:endParaRPr>
          </a:p>
          <a:p>
            <a:pPr marL="358775" indent="-271463">
              <a:buSzPct val="70000"/>
              <a:buFont typeface="Arial" panose="020B0604020202020204" pitchFamily="34" charset="0"/>
              <a:buChar char="•"/>
            </a:pPr>
            <a:r>
              <a:rPr lang="fr-FR" sz="3600" dirty="0" smtClean="0">
                <a:latin typeface="+mj-lt"/>
              </a:rPr>
              <a:t>Les</a:t>
            </a:r>
            <a:r>
              <a:rPr lang="fr-FR" sz="3600" dirty="0">
                <a:latin typeface="+mj-lt"/>
              </a:rPr>
              <a:t> </a:t>
            </a:r>
            <a:r>
              <a:rPr lang="fr-FR" sz="3600" b="1" dirty="0">
                <a:latin typeface="+mj-lt"/>
              </a:rPr>
              <a:t>liposomes</a:t>
            </a:r>
            <a:r>
              <a:rPr lang="fr-FR" sz="3600" dirty="0">
                <a:latin typeface="+mj-lt"/>
              </a:rPr>
              <a:t> </a:t>
            </a:r>
            <a:endParaRPr lang="fr-FR" sz="3600" dirty="0" smtClean="0">
              <a:latin typeface="+mj-lt"/>
            </a:endParaRPr>
          </a:p>
          <a:p>
            <a:pPr marL="358775" indent="-271463"/>
            <a:r>
              <a:rPr lang="fr-FR" sz="5400" baseline="-25000" dirty="0">
                <a:latin typeface="+mj-lt"/>
              </a:rPr>
              <a:t> </a:t>
            </a:r>
            <a:r>
              <a:rPr lang="fr-FR" sz="5400" baseline="-25000" dirty="0" smtClean="0">
                <a:latin typeface="+mj-lt"/>
              </a:rPr>
              <a:t>  </a:t>
            </a:r>
            <a:r>
              <a:rPr lang="fr-FR" sz="4000" baseline="-25000" dirty="0" smtClean="0">
                <a:latin typeface="+mj-lt"/>
              </a:rPr>
              <a:t>- substance graisseuse</a:t>
            </a:r>
          </a:p>
          <a:p>
            <a:endParaRPr lang="fr-FR" sz="4000" baseline="-25000" dirty="0" smtClean="0">
              <a:latin typeface="+mj-lt"/>
            </a:endParaRPr>
          </a:p>
        </p:txBody>
      </p:sp>
      <p:pic>
        <p:nvPicPr>
          <p:cNvPr id="2051" name="Picture 3" descr="C:\Users\Akio\Aki Chan\Cours\Lycée\Travaux Personnels Encadrés\Image\nanosphere_g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1360736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Akio\Aki Chan\Cours\Lycée\Travaux Personnels Encadrés\Image\nanocapsule_g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32" y="2965224"/>
            <a:ext cx="2203966" cy="160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kio\Aki Chan\Cours\Lycée\Travaux Personnels Encadrés\Image\lip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959" y="4438765"/>
            <a:ext cx="2203966" cy="1652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63647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TS104001551</Template>
  <TotalTime>4487</TotalTime>
  <Words>404</Words>
  <Application>Microsoft Office PowerPoint</Application>
  <PresentationFormat>Affichage à l'écran (4:3)</PresentationFormat>
  <Paragraphs>249</Paragraphs>
  <Slides>40</Slides>
  <Notes>0</Notes>
  <HiddenSlides>7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Débit</vt:lpstr>
      <vt:lpstr>Présentation PowerPoint</vt:lpstr>
      <vt:lpstr>Présentation PowerPoint</vt:lpstr>
      <vt:lpstr>Patrick Couvreur, pionnier des nanomédicaments</vt:lpstr>
      <vt:lpstr>Interview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nanosphères</vt:lpstr>
      <vt:lpstr>Les nanocapsules</vt:lpstr>
      <vt:lpstr>Le graphite</vt:lpstr>
      <vt:lpstr>Du graphite  au nanotube de carbone</vt:lpstr>
      <vt:lpstr>Encapsulation</vt:lpstr>
      <vt:lpstr>Model moléculaire :</vt:lpstr>
      <vt:lpstr>Etape 2 :</vt:lpstr>
      <vt:lpstr>Etape 2 :</vt:lpstr>
      <vt:lpstr>Etape 2 :</vt:lpstr>
      <vt:lpstr>Etape 3 :</vt:lpstr>
      <vt:lpstr>Etape 6 :</vt:lpstr>
      <vt:lpstr>Le liposome 1ère génération</vt:lpstr>
      <vt:lpstr>Expérimentation</vt:lpstr>
      <vt:lpstr>Le liposome 2ème génération</vt:lpstr>
      <vt:lpstr>Expérimentation</vt:lpstr>
      <vt:lpstr>Le liposome 3ème génération</vt:lpstr>
      <vt:lpstr>Présentation PowerPoint</vt:lpstr>
      <vt:lpstr>Expérimentation</vt:lpstr>
      <vt:lpstr>Présentation PowerPoint</vt:lpstr>
      <vt:lpstr>Contraintes</vt:lpstr>
      <vt:lpstr>La squalénisation</vt:lpstr>
      <vt:lpstr>La squalénisation</vt:lpstr>
      <vt:lpstr>Toxicité des nanoparticules</vt:lpstr>
      <vt:lpstr>Présentation PowerPoint</vt:lpstr>
      <vt:lpstr>La médecine de demain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Cancer du foie</dc:title>
  <dc:creator>modele</dc:creator>
  <cp:lastModifiedBy>Akio</cp:lastModifiedBy>
  <cp:revision>144</cp:revision>
  <dcterms:created xsi:type="dcterms:W3CDTF">2015-01-15T15:10:28Z</dcterms:created>
  <dcterms:modified xsi:type="dcterms:W3CDTF">2015-03-04T18:38:01Z</dcterms:modified>
</cp:coreProperties>
</file>