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6644982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30127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7214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9483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85134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86844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95180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12943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86102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2381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38326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7990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2386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8906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0308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5424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79621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65181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60736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7598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2b8m3ro04"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chemeClr val="dk1"/>
                </a:solidFill>
              </a:rPr>
              <a:t>Ferrari			 			             											      February 13th</a:t>
            </a:r>
            <a:r>
              <a:rPr lang="fr" sz="1000"/>
              <a:t>							</a:t>
            </a:r>
          </a:p>
          <a:p>
            <a:pPr lvl="0" rtl="0">
              <a:spcBef>
                <a:spcPts val="0"/>
              </a:spcBef>
              <a:buNone/>
            </a:pPr>
            <a:endParaRPr sz="1000"/>
          </a:p>
        </p:txBody>
      </p:sp>
      <p:pic>
        <p:nvPicPr>
          <p:cNvPr id="24" name="Shape 24"/>
          <p:cNvPicPr preferRelativeResize="0"/>
          <p:nvPr/>
        </p:nvPicPr>
        <p:blipFill>
          <a:blip r:embed="rId3">
            <a:alphaModFix/>
          </a:blip>
          <a:stretch>
            <a:fillRect/>
          </a:stretch>
        </p:blipFill>
        <p:spPr>
          <a:xfrm>
            <a:off x="1000125" y="778724"/>
            <a:ext cx="7143750" cy="3489724"/>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chemeClr val="dk1"/>
                </a:solidFill>
              </a:rPr>
              <a:t>Ferrari			 			             											      February 13th</a:t>
            </a:r>
            <a:r>
              <a:rPr lang="fr" sz="1000"/>
              <a:t>							</a:t>
            </a:r>
          </a:p>
          <a:p>
            <a:pPr lvl="0" rtl="0">
              <a:spcBef>
                <a:spcPts val="0"/>
              </a:spcBef>
              <a:buNone/>
            </a:pPr>
            <a:endParaRPr sz="1000"/>
          </a:p>
        </p:txBody>
      </p:sp>
      <p:sp>
        <p:nvSpPr>
          <p:cNvPr id="96" name="Shape 96"/>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97" name="Shape 97"/>
          <p:cNvSpPr txBox="1"/>
          <p:nvPr/>
        </p:nvSpPr>
        <p:spPr>
          <a:xfrm>
            <a:off x="10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Major revolutionnary changes 1993 - 1995 (Major restructuring)</a:t>
            </a:r>
          </a:p>
        </p:txBody>
      </p:sp>
      <p:sp>
        <p:nvSpPr>
          <p:cNvPr id="98" name="Shape 98"/>
          <p:cNvSpPr txBox="1"/>
          <p:nvPr/>
        </p:nvSpPr>
        <p:spPr>
          <a:xfrm>
            <a:off x="283875" y="1351775"/>
            <a:ext cx="8644500" cy="3413099"/>
          </a:xfrm>
          <a:prstGeom prst="rect">
            <a:avLst/>
          </a:prstGeom>
          <a:noFill/>
          <a:ln>
            <a:noFill/>
          </a:ln>
        </p:spPr>
        <p:txBody>
          <a:bodyPr lIns="91425" tIns="91425" rIns="91425" bIns="91425" anchor="t" anchorCtr="0">
            <a:noAutofit/>
          </a:bodyPr>
          <a:lstStyle/>
          <a:p>
            <a:pPr lvl="0" rtl="0">
              <a:spcBef>
                <a:spcPts val="0"/>
              </a:spcBef>
              <a:buNone/>
            </a:pPr>
            <a:r>
              <a:rPr lang="fr"/>
              <a:t>End of 1992 - Luca Di Montezelomo (CEO) gave the first restructuring</a:t>
            </a:r>
          </a:p>
          <a:p>
            <a:pPr lvl="0" rtl="0">
              <a:spcBef>
                <a:spcPts val="0"/>
              </a:spcBef>
              <a:buNone/>
            </a:pPr>
            <a:endParaRPr/>
          </a:p>
          <a:p>
            <a:pPr marL="914400" lvl="0" indent="-317500" rtl="0">
              <a:spcBef>
                <a:spcPts val="0"/>
              </a:spcBef>
              <a:buClr>
                <a:srgbClr val="000000"/>
              </a:buClr>
              <a:buSzPct val="100000"/>
              <a:buFont typeface="Arial"/>
              <a:buChar char="-"/>
            </a:pPr>
            <a:r>
              <a:rPr lang="fr"/>
              <a:t>John Bernand come back as technical Director</a:t>
            </a:r>
          </a:p>
          <a:p>
            <a:pPr lvl="0" rtl="0">
              <a:spcBef>
                <a:spcPts val="0"/>
              </a:spcBef>
              <a:buNone/>
            </a:pPr>
            <a:endParaRPr/>
          </a:p>
          <a:p>
            <a:pPr marL="914400" lvl="0" indent="-317500" rtl="0">
              <a:spcBef>
                <a:spcPts val="0"/>
              </a:spcBef>
              <a:buClr>
                <a:srgbClr val="000000"/>
              </a:buClr>
              <a:buSzPct val="100000"/>
              <a:buFont typeface="Arial"/>
              <a:buChar char="-"/>
            </a:pPr>
            <a:r>
              <a:rPr lang="fr"/>
              <a:t>Gerhar Berger come back too</a:t>
            </a:r>
          </a:p>
          <a:p>
            <a:pPr rtl="0">
              <a:spcBef>
                <a:spcPts val="0"/>
              </a:spcBef>
              <a:buNone/>
            </a:pPr>
            <a:endParaRPr/>
          </a:p>
          <a:p>
            <a:pPr rtl="0">
              <a:spcBef>
                <a:spcPts val="0"/>
              </a:spcBef>
              <a:buNone/>
            </a:pPr>
            <a:r>
              <a:rPr lang="fr"/>
              <a:t>1993 - Jean Todt come at Ferrari</a:t>
            </a:r>
          </a:p>
          <a:p>
            <a:pPr rtl="0">
              <a:spcBef>
                <a:spcPts val="0"/>
              </a:spcBef>
              <a:buNone/>
            </a:pPr>
            <a:endParaRPr/>
          </a:p>
          <a:p>
            <a:pPr rtl="0">
              <a:spcBef>
                <a:spcPts val="0"/>
              </a:spcBef>
              <a:buNone/>
            </a:pPr>
            <a:r>
              <a:rPr lang="fr"/>
              <a:t>1994 - Ferrari increase the perfomances of his car</a:t>
            </a:r>
          </a:p>
          <a:p>
            <a:pPr lvl="0" rtl="0">
              <a:spcBef>
                <a:spcPts val="0"/>
              </a:spcBef>
              <a:buNone/>
            </a:pPr>
            <a:endParaRPr/>
          </a:p>
          <a:p>
            <a:pPr marL="914400" lvl="0" indent="-317500" rtl="0">
              <a:spcBef>
                <a:spcPts val="0"/>
              </a:spcBef>
              <a:buClr>
                <a:srgbClr val="000000"/>
              </a:buClr>
              <a:buSzPct val="100000"/>
              <a:buFont typeface="Arial"/>
              <a:buChar char="-"/>
            </a:pPr>
            <a:r>
              <a:rPr lang="fr"/>
              <a:t>Win 11 podiums	</a:t>
            </a:r>
          </a:p>
          <a:p>
            <a:pPr rtl="0">
              <a:spcBef>
                <a:spcPts val="0"/>
              </a:spcBef>
              <a:buNone/>
            </a:pPr>
            <a:endParaRPr/>
          </a:p>
          <a:p>
            <a:pPr rtl="0">
              <a:spcBef>
                <a:spcPts val="0"/>
              </a:spcBef>
              <a:buNone/>
            </a:pPr>
            <a:r>
              <a:rPr lang="fr"/>
              <a:t>1995 - Ferrari confirms his come back</a:t>
            </a:r>
          </a:p>
          <a:p>
            <a:pPr rtl="0">
              <a:spcBef>
                <a:spcPts val="0"/>
              </a:spcBef>
              <a:buNone/>
            </a:pPr>
            <a:r>
              <a:rPr lang="fr"/>
              <a:t>	</a:t>
            </a:r>
          </a:p>
          <a:p>
            <a:pPr marL="914400" lvl="0" indent="-317500" rtl="0">
              <a:spcBef>
                <a:spcPts val="0"/>
              </a:spcBef>
              <a:buClr>
                <a:srgbClr val="000000"/>
              </a:buClr>
              <a:buSzPct val="100000"/>
              <a:buFont typeface="Arial"/>
              <a:buChar char="-"/>
            </a:pPr>
            <a:r>
              <a:rPr lang="fr"/>
              <a:t>First win of Jean Alesi in Canada</a:t>
            </a:r>
          </a:p>
          <a:p>
            <a:pPr lvl="0" rtl="0">
              <a:spcBef>
                <a:spcPts val="0"/>
              </a:spcBef>
              <a:buNone/>
            </a:pP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chemeClr val="dk1"/>
                </a:solidFill>
              </a:rPr>
              <a:t>Ferrari			 			             											      February 13th</a:t>
            </a:r>
            <a:r>
              <a:rPr lang="fr" sz="1000"/>
              <a:t>							</a:t>
            </a:r>
          </a:p>
          <a:p>
            <a:pPr lvl="0" rtl="0">
              <a:spcBef>
                <a:spcPts val="0"/>
              </a:spcBef>
              <a:buNone/>
            </a:pPr>
            <a:endParaRPr sz="1000"/>
          </a:p>
        </p:txBody>
      </p:sp>
      <p:sp>
        <p:nvSpPr>
          <p:cNvPr id="104" name="Shape 104"/>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105" name="Shape 105"/>
          <p:cNvSpPr txBox="1"/>
          <p:nvPr/>
        </p:nvSpPr>
        <p:spPr>
          <a:xfrm>
            <a:off x="10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Major revolutionnary changes 1996 - 2004 (Schumacher years)</a:t>
            </a:r>
          </a:p>
        </p:txBody>
      </p:sp>
      <p:sp>
        <p:nvSpPr>
          <p:cNvPr id="106" name="Shape 106"/>
          <p:cNvSpPr txBox="1"/>
          <p:nvPr/>
        </p:nvSpPr>
        <p:spPr>
          <a:xfrm>
            <a:off x="283875" y="1351775"/>
            <a:ext cx="8644500" cy="3413099"/>
          </a:xfrm>
          <a:prstGeom prst="rect">
            <a:avLst/>
          </a:prstGeom>
          <a:noFill/>
          <a:ln>
            <a:noFill/>
          </a:ln>
        </p:spPr>
        <p:txBody>
          <a:bodyPr lIns="91425" tIns="91425" rIns="91425" bIns="91425" anchor="t" anchorCtr="0">
            <a:noAutofit/>
          </a:bodyPr>
          <a:lstStyle/>
          <a:p>
            <a:pPr rtl="0">
              <a:spcBef>
                <a:spcPts val="0"/>
              </a:spcBef>
              <a:buNone/>
            </a:pPr>
            <a:r>
              <a:rPr lang="fr"/>
              <a:t>End of 1995 - Schumacher was recruiting by Ferrari</a:t>
            </a:r>
          </a:p>
          <a:p>
            <a:pPr rtl="0">
              <a:spcBef>
                <a:spcPts val="0"/>
              </a:spcBef>
              <a:buNone/>
            </a:pPr>
            <a:endParaRPr/>
          </a:p>
          <a:p>
            <a:pPr rtl="0">
              <a:spcBef>
                <a:spcPts val="0"/>
              </a:spcBef>
              <a:buNone/>
            </a:pPr>
            <a:r>
              <a:rPr lang="fr"/>
              <a:t>1996 - Schumacher can’t win, because car performances</a:t>
            </a:r>
          </a:p>
          <a:p>
            <a:pPr rtl="0">
              <a:spcBef>
                <a:spcPts val="0"/>
              </a:spcBef>
              <a:buNone/>
            </a:pPr>
            <a:endParaRPr/>
          </a:p>
          <a:p>
            <a:pPr rtl="0">
              <a:spcBef>
                <a:spcPts val="0"/>
              </a:spcBef>
              <a:buNone/>
            </a:pPr>
            <a:r>
              <a:rPr lang="fr"/>
              <a:t>After Schumacher goes chained wins</a:t>
            </a:r>
          </a:p>
          <a:p>
            <a:pPr rtl="0">
              <a:spcBef>
                <a:spcPts val="0"/>
              </a:spcBef>
              <a:buNone/>
            </a:pPr>
            <a:endParaRPr/>
          </a:p>
          <a:p>
            <a:pPr rtl="0">
              <a:spcBef>
                <a:spcPts val="0"/>
              </a:spcBef>
              <a:buNone/>
            </a:pPr>
            <a:r>
              <a:rPr lang="fr"/>
              <a:t>But challenged by Benetton and Williams</a:t>
            </a:r>
          </a:p>
          <a:p>
            <a:pPr rtl="0">
              <a:spcBef>
                <a:spcPts val="0"/>
              </a:spcBef>
              <a:buNone/>
            </a:pPr>
            <a:endParaRPr/>
          </a:p>
          <a:p>
            <a:pPr lvl="0" rtl="0">
              <a:spcBef>
                <a:spcPts val="0"/>
              </a:spcBef>
              <a:buNone/>
            </a:pPr>
            <a:r>
              <a:rPr lang="fr"/>
              <a:t>But world’s champion from 2000 to 2004</a:t>
            </a:r>
          </a:p>
          <a:p>
            <a:pPr lvl="0" rtl="0">
              <a:spcBef>
                <a:spcPts val="0"/>
              </a:spcBef>
              <a:buNone/>
            </a:pP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chemeClr val="dk1"/>
                </a:solidFill>
              </a:rPr>
              <a:t>Ferrari			 			             											      February 13th</a:t>
            </a:r>
            <a:r>
              <a:rPr lang="fr" sz="1000"/>
              <a:t>							</a:t>
            </a:r>
          </a:p>
          <a:p>
            <a:pPr lvl="0" rtl="0">
              <a:spcBef>
                <a:spcPts val="0"/>
              </a:spcBef>
              <a:buNone/>
            </a:pPr>
            <a:endParaRPr sz="1000"/>
          </a:p>
        </p:txBody>
      </p:sp>
      <p:sp>
        <p:nvSpPr>
          <p:cNvPr id="112" name="Shape 112"/>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113" name="Shape 113"/>
          <p:cNvSpPr txBox="1"/>
          <p:nvPr/>
        </p:nvSpPr>
        <p:spPr>
          <a:xfrm>
            <a:off x="10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Strategic Change</a:t>
            </a:r>
          </a:p>
        </p:txBody>
      </p:sp>
      <p:sp>
        <p:nvSpPr>
          <p:cNvPr id="114" name="Shape 114"/>
          <p:cNvSpPr txBox="1"/>
          <p:nvPr/>
        </p:nvSpPr>
        <p:spPr>
          <a:xfrm>
            <a:off x="283875" y="1351775"/>
            <a:ext cx="8644500" cy="3413099"/>
          </a:xfrm>
          <a:prstGeom prst="rect">
            <a:avLst/>
          </a:prstGeom>
          <a:noFill/>
          <a:ln>
            <a:noFill/>
          </a:ln>
        </p:spPr>
        <p:txBody>
          <a:bodyPr lIns="91425" tIns="91425" rIns="91425" bIns="91425" anchor="t" anchorCtr="0">
            <a:noAutofit/>
          </a:bodyPr>
          <a:lstStyle/>
          <a:p>
            <a:pPr marL="457200" lvl="0" indent="-317500" rtl="0">
              <a:spcBef>
                <a:spcPts val="0"/>
              </a:spcBef>
              <a:buClr>
                <a:srgbClr val="000000"/>
              </a:buClr>
              <a:buSzPct val="100000"/>
              <a:buFont typeface="Arial"/>
              <a:buChar char="-"/>
            </a:pPr>
            <a:r>
              <a:rPr lang="fr">
                <a:solidFill>
                  <a:schemeClr val="dk1"/>
                </a:solidFill>
              </a:rPr>
              <a:t>They have a big restructuring</a:t>
            </a:r>
          </a:p>
          <a:p>
            <a:pPr lvl="0" rtl="0">
              <a:spcBef>
                <a:spcPts val="0"/>
              </a:spcBef>
              <a:buNone/>
            </a:pPr>
            <a:endParaRPr/>
          </a:p>
          <a:p>
            <a:pPr marL="457200" lvl="0" indent="-317500" rtl="0">
              <a:spcBef>
                <a:spcPts val="0"/>
              </a:spcBef>
              <a:buClr>
                <a:srgbClr val="000000"/>
              </a:buClr>
              <a:buSzPct val="100000"/>
              <a:buFont typeface="Arial"/>
              <a:buChar char="-"/>
            </a:pPr>
            <a:r>
              <a:rPr lang="fr"/>
              <a:t>Change a lot of time his staff</a:t>
            </a:r>
          </a:p>
          <a:p>
            <a:pPr rtl="0">
              <a:spcBef>
                <a:spcPts val="0"/>
              </a:spcBef>
              <a:buNone/>
            </a:pPr>
            <a:endParaRPr/>
          </a:p>
          <a:p>
            <a:pPr marL="457200" lvl="0" indent="-317500" rtl="0">
              <a:spcBef>
                <a:spcPts val="0"/>
              </a:spcBef>
              <a:buClr>
                <a:srgbClr val="000000"/>
              </a:buClr>
              <a:buSzPct val="100000"/>
              <a:buFont typeface="Arial"/>
              <a:buChar char="-"/>
            </a:pPr>
            <a:r>
              <a:rPr lang="fr"/>
              <a:t>Increase the performances of their cars</a:t>
            </a:r>
          </a:p>
          <a:p>
            <a:pPr rtl="0">
              <a:spcBef>
                <a:spcPts val="0"/>
              </a:spcBef>
              <a:buNone/>
            </a:pPr>
            <a:endParaRPr/>
          </a:p>
          <a:p>
            <a:pPr lvl="0" rtl="0">
              <a:spcBef>
                <a:spcPts val="0"/>
              </a:spcBef>
              <a:buNone/>
            </a:pP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chemeClr val="dk1"/>
                </a:solidFill>
              </a:rPr>
              <a:t>Ferrari			 			             											      February 13th</a:t>
            </a:r>
            <a:r>
              <a:rPr lang="fr" sz="1000"/>
              <a:t>							</a:t>
            </a:r>
          </a:p>
          <a:p>
            <a:pPr lvl="0" rtl="0">
              <a:spcBef>
                <a:spcPts val="0"/>
              </a:spcBef>
              <a:buNone/>
            </a:pPr>
            <a:endParaRPr sz="1000"/>
          </a:p>
        </p:txBody>
      </p:sp>
      <p:sp>
        <p:nvSpPr>
          <p:cNvPr id="120" name="Shape 120"/>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121" name="Shape 121"/>
          <p:cNvSpPr txBox="1"/>
          <p:nvPr/>
        </p:nvSpPr>
        <p:spPr>
          <a:xfrm>
            <a:off x="10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Evolution VS Revolution - Revolution</a:t>
            </a:r>
          </a:p>
        </p:txBody>
      </p:sp>
      <p:sp>
        <p:nvSpPr>
          <p:cNvPr id="122" name="Shape 122"/>
          <p:cNvSpPr txBox="1"/>
          <p:nvPr/>
        </p:nvSpPr>
        <p:spPr>
          <a:xfrm>
            <a:off x="283875" y="1351775"/>
            <a:ext cx="8644500" cy="3413099"/>
          </a:xfrm>
          <a:prstGeom prst="rect">
            <a:avLst/>
          </a:prstGeom>
          <a:noFill/>
          <a:ln>
            <a:noFill/>
          </a:ln>
        </p:spPr>
        <p:txBody>
          <a:bodyPr lIns="91425" tIns="91425" rIns="91425" bIns="91425" anchor="t" anchorCtr="0">
            <a:noAutofit/>
          </a:bodyPr>
          <a:lstStyle/>
          <a:p>
            <a:pPr marL="457200" lvl="0" indent="-317500" rtl="0">
              <a:lnSpc>
                <a:spcPct val="115000"/>
              </a:lnSpc>
              <a:spcBef>
                <a:spcPts val="0"/>
              </a:spcBef>
              <a:buClr>
                <a:srgbClr val="000000"/>
              </a:buClr>
              <a:buSzPct val="100000"/>
              <a:buFont typeface="Arial"/>
              <a:buChar char="-"/>
            </a:pPr>
            <a:r>
              <a:rPr lang="fr"/>
              <a:t>Acquisition</a:t>
            </a:r>
          </a:p>
          <a:p>
            <a:pPr lvl="0" indent="457200" rtl="0">
              <a:lnSpc>
                <a:spcPct val="115000"/>
              </a:lnSpc>
              <a:spcBef>
                <a:spcPts val="0"/>
              </a:spcBef>
              <a:buClr>
                <a:schemeClr val="dk1"/>
              </a:buClr>
              <a:buSzPct val="78571"/>
              <a:buFont typeface="Arial"/>
              <a:buNone/>
            </a:pPr>
            <a:r>
              <a:rPr lang="fr"/>
              <a:t>Acquisition of a UK Team could help Ferrari grow their UK presence while possibly acquiring new technologies, suppliers &amp; specialised technicians.</a:t>
            </a:r>
          </a:p>
          <a:p>
            <a:pPr lvl="0" rtl="0">
              <a:lnSpc>
                <a:spcPct val="115000"/>
              </a:lnSpc>
              <a:spcBef>
                <a:spcPts val="0"/>
              </a:spcBef>
              <a:buClr>
                <a:schemeClr val="dk1"/>
              </a:buClr>
              <a:buFont typeface="Arial"/>
              <a:buNone/>
            </a:pPr>
            <a:endParaRPr/>
          </a:p>
          <a:p>
            <a:pPr marL="457200" lvl="0" indent="-317500" rtl="0">
              <a:lnSpc>
                <a:spcPct val="115000"/>
              </a:lnSpc>
              <a:spcBef>
                <a:spcPts val="0"/>
              </a:spcBef>
              <a:buClr>
                <a:srgbClr val="000000"/>
              </a:buClr>
              <a:buSzPct val="100000"/>
              <a:buFont typeface="Arial"/>
              <a:buChar char="-"/>
            </a:pPr>
            <a:r>
              <a:rPr lang="fr"/>
              <a:t>New Management</a:t>
            </a:r>
          </a:p>
          <a:p>
            <a:pPr lvl="0" indent="457200" rtl="0">
              <a:lnSpc>
                <a:spcPct val="115000"/>
              </a:lnSpc>
              <a:spcBef>
                <a:spcPts val="0"/>
              </a:spcBef>
              <a:buClr>
                <a:schemeClr val="dk1"/>
              </a:buClr>
              <a:buSzPct val="78571"/>
              <a:buFont typeface="Arial"/>
              <a:buNone/>
            </a:pPr>
            <a:r>
              <a:rPr lang="fr"/>
              <a:t>New specialised management from key areas can help sustains a competitive advantage</a:t>
            </a:r>
          </a:p>
          <a:p>
            <a:pPr lvl="0" rtl="0">
              <a:lnSpc>
                <a:spcPct val="115000"/>
              </a:lnSpc>
              <a:spcBef>
                <a:spcPts val="0"/>
              </a:spcBef>
              <a:buClr>
                <a:schemeClr val="dk1"/>
              </a:buClr>
              <a:buFont typeface="Arial"/>
              <a:buNone/>
            </a:pPr>
            <a:endParaRPr/>
          </a:p>
          <a:p>
            <a:pPr marL="457200" lvl="0" indent="-317500" rtl="0">
              <a:lnSpc>
                <a:spcPct val="115000"/>
              </a:lnSpc>
              <a:spcBef>
                <a:spcPts val="0"/>
              </a:spcBef>
              <a:buClr>
                <a:srgbClr val="000000"/>
              </a:buClr>
              <a:buSzPct val="100000"/>
              <a:buFont typeface="Arial"/>
              <a:buChar char="-"/>
            </a:pPr>
            <a:r>
              <a:rPr lang="fr"/>
              <a:t>Innovation</a:t>
            </a:r>
          </a:p>
          <a:p>
            <a:pPr lvl="0" indent="457200" rtl="0">
              <a:lnSpc>
                <a:spcPct val="115000"/>
              </a:lnSpc>
              <a:spcBef>
                <a:spcPts val="0"/>
              </a:spcBef>
              <a:buClr>
                <a:schemeClr val="dk1"/>
              </a:buClr>
              <a:buSzPct val="78571"/>
              <a:buFont typeface="Arial"/>
              <a:buNone/>
            </a:pPr>
            <a:r>
              <a:rPr lang="fr"/>
              <a:t>Keeping ahead of the competition ventures into new materials. Investment into new continents (like Asia)</a:t>
            </a:r>
          </a:p>
          <a:p>
            <a:pPr lvl="0" rtl="0">
              <a:spcBef>
                <a:spcPts val="0"/>
              </a:spcBef>
              <a:buNone/>
            </a:pPr>
            <a:endParaRPr/>
          </a:p>
          <a:p>
            <a:pPr lvl="0" rtl="0">
              <a:spcBef>
                <a:spcPts val="0"/>
              </a:spcBef>
              <a:buNone/>
            </a:pP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chemeClr val="dk1"/>
                </a:solidFill>
              </a:rPr>
              <a:t>Ferrari			 			             											      February 13th</a:t>
            </a:r>
            <a:r>
              <a:rPr lang="fr" sz="1000"/>
              <a:t>							</a:t>
            </a:r>
          </a:p>
          <a:p>
            <a:pPr lvl="0" rtl="0">
              <a:spcBef>
                <a:spcPts val="0"/>
              </a:spcBef>
              <a:buNone/>
            </a:pPr>
            <a:endParaRPr sz="1000"/>
          </a:p>
        </p:txBody>
      </p:sp>
      <p:sp>
        <p:nvSpPr>
          <p:cNvPr id="128" name="Shape 128"/>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129" name="Shape 129"/>
          <p:cNvSpPr txBox="1"/>
          <p:nvPr/>
        </p:nvSpPr>
        <p:spPr>
          <a:xfrm>
            <a:off x="10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Evolution VS Revolution - Evolution</a:t>
            </a:r>
          </a:p>
        </p:txBody>
      </p:sp>
      <p:sp>
        <p:nvSpPr>
          <p:cNvPr id="130" name="Shape 130"/>
          <p:cNvSpPr txBox="1"/>
          <p:nvPr/>
        </p:nvSpPr>
        <p:spPr>
          <a:xfrm>
            <a:off x="283875" y="1351775"/>
            <a:ext cx="8644500" cy="3413099"/>
          </a:xfrm>
          <a:prstGeom prst="rect">
            <a:avLst/>
          </a:prstGeom>
          <a:noFill/>
          <a:ln>
            <a:noFill/>
          </a:ln>
        </p:spPr>
        <p:txBody>
          <a:bodyPr lIns="91425" tIns="91425" rIns="91425" bIns="91425" anchor="t" anchorCtr="0">
            <a:noAutofit/>
          </a:bodyPr>
          <a:lstStyle/>
          <a:p>
            <a:pPr marL="457200" lvl="0" indent="-317500" rtl="0">
              <a:lnSpc>
                <a:spcPct val="115000"/>
              </a:lnSpc>
              <a:spcBef>
                <a:spcPts val="0"/>
              </a:spcBef>
              <a:buClr>
                <a:srgbClr val="000000"/>
              </a:buClr>
              <a:buSzPct val="100000"/>
              <a:buFont typeface="Arial"/>
              <a:buChar char="-"/>
            </a:pPr>
            <a:r>
              <a:rPr lang="fr"/>
              <a:t>Advanced Parts</a:t>
            </a:r>
          </a:p>
          <a:p>
            <a:pPr lvl="0" indent="457200" rtl="0">
              <a:lnSpc>
                <a:spcPct val="115000"/>
              </a:lnSpc>
              <a:spcBef>
                <a:spcPts val="0"/>
              </a:spcBef>
              <a:buNone/>
            </a:pPr>
            <a:r>
              <a:rPr lang="fr"/>
              <a:t>Research &amp; Development of new car parts can increase Ferrari’s competitive edge. New design</a:t>
            </a:r>
          </a:p>
          <a:p>
            <a:pPr lvl="0" rtl="0">
              <a:lnSpc>
                <a:spcPct val="115000"/>
              </a:lnSpc>
              <a:spcBef>
                <a:spcPts val="0"/>
              </a:spcBef>
              <a:buNone/>
            </a:pPr>
            <a:r>
              <a:rPr lang="fr"/>
              <a:t>models with aerodynamics, tyre technology, fuel technology and advanced engine materials can drive Ferrari ahead of its competitors</a:t>
            </a:r>
          </a:p>
          <a:p>
            <a:pPr lvl="0" rtl="0">
              <a:lnSpc>
                <a:spcPct val="115000"/>
              </a:lnSpc>
              <a:spcBef>
                <a:spcPts val="0"/>
              </a:spcBef>
              <a:buNone/>
            </a:pPr>
            <a:endParaRPr/>
          </a:p>
          <a:p>
            <a:pPr marL="457200" lvl="0" indent="-317500" rtl="0">
              <a:lnSpc>
                <a:spcPct val="115000"/>
              </a:lnSpc>
              <a:spcBef>
                <a:spcPts val="0"/>
              </a:spcBef>
              <a:buClr>
                <a:srgbClr val="000000"/>
              </a:buClr>
              <a:buSzPct val="100000"/>
              <a:buFont typeface="Arial"/>
              <a:buChar char="-"/>
            </a:pPr>
            <a:r>
              <a:rPr lang="fr"/>
              <a:t>Driver Academy</a:t>
            </a:r>
          </a:p>
          <a:p>
            <a:pPr lvl="0" indent="457200" rtl="0">
              <a:lnSpc>
                <a:spcPct val="115000"/>
              </a:lnSpc>
              <a:spcBef>
                <a:spcPts val="0"/>
              </a:spcBef>
              <a:buNone/>
            </a:pPr>
            <a:r>
              <a:rPr lang="fr"/>
              <a:t>The setup of a driver academy to train drivers from a young age, to become fully acquainted with</a:t>
            </a:r>
          </a:p>
          <a:p>
            <a:pPr lvl="0" rtl="0">
              <a:lnSpc>
                <a:spcPct val="115000"/>
              </a:lnSpc>
              <a:spcBef>
                <a:spcPts val="0"/>
              </a:spcBef>
              <a:buNone/>
            </a:pPr>
            <a:r>
              <a:rPr lang="fr"/>
              <a:t>the cars</a:t>
            </a:r>
          </a:p>
          <a:p>
            <a:pPr lvl="0" rtl="0">
              <a:lnSpc>
                <a:spcPct val="115000"/>
              </a:lnSpc>
              <a:spcBef>
                <a:spcPts val="0"/>
              </a:spcBef>
              <a:buNone/>
            </a:pPr>
            <a:endParaRPr/>
          </a:p>
          <a:p>
            <a:pPr marL="457200" lvl="0" indent="-317500" rtl="0">
              <a:lnSpc>
                <a:spcPct val="115000"/>
              </a:lnSpc>
              <a:spcBef>
                <a:spcPts val="0"/>
              </a:spcBef>
              <a:buClr>
                <a:srgbClr val="000000"/>
              </a:buClr>
              <a:buSzPct val="100000"/>
              <a:buFont typeface="Arial"/>
              <a:buChar char="-"/>
            </a:pPr>
            <a:r>
              <a:rPr lang="fr"/>
              <a:t>Knowledge</a:t>
            </a:r>
          </a:p>
          <a:p>
            <a:pPr lvl="0" indent="457200" rtl="0">
              <a:lnSpc>
                <a:spcPct val="115000"/>
              </a:lnSpc>
              <a:spcBef>
                <a:spcPts val="0"/>
              </a:spcBef>
              <a:buNone/>
            </a:pPr>
            <a:r>
              <a:rPr lang="fr"/>
              <a:t>Location and knowledge development is key to enhance their ability to sustain competitive advantage. Architectural and component knowledge is both top level management and at cluster level.</a:t>
            </a:r>
          </a:p>
          <a:p>
            <a:pPr lvl="0" rtl="0">
              <a:spcBef>
                <a:spcPts val="0"/>
              </a:spcBef>
              <a:buNone/>
            </a:pPr>
            <a:endParaRPr/>
          </a:p>
          <a:p>
            <a:pPr lvl="0" rtl="0">
              <a:spcBef>
                <a:spcPts val="0"/>
              </a:spcBef>
              <a:buNone/>
            </a:pP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chemeClr val="dk1"/>
                </a:solidFill>
              </a:rPr>
              <a:t>Ferrari			 			             											      February 13th</a:t>
            </a:r>
            <a:r>
              <a:rPr lang="fr" sz="1000"/>
              <a:t>							</a:t>
            </a:r>
          </a:p>
          <a:p>
            <a:pPr lvl="0" rtl="0">
              <a:spcBef>
                <a:spcPts val="0"/>
              </a:spcBef>
              <a:buNone/>
            </a:pPr>
            <a:endParaRPr sz="1000"/>
          </a:p>
        </p:txBody>
      </p:sp>
      <p:sp>
        <p:nvSpPr>
          <p:cNvPr id="136" name="Shape 136"/>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137" name="Shape 137"/>
          <p:cNvSpPr txBox="1"/>
          <p:nvPr/>
        </p:nvSpPr>
        <p:spPr>
          <a:xfrm>
            <a:off x="10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Enzo Ferrari’s Legacy</a:t>
            </a:r>
          </a:p>
        </p:txBody>
      </p:sp>
      <p:sp>
        <p:nvSpPr>
          <p:cNvPr id="138" name="Shape 138"/>
          <p:cNvSpPr txBox="1"/>
          <p:nvPr/>
        </p:nvSpPr>
        <p:spPr>
          <a:xfrm>
            <a:off x="283875" y="1351775"/>
            <a:ext cx="8644500" cy="3413099"/>
          </a:xfrm>
          <a:prstGeom prst="rect">
            <a:avLst/>
          </a:prstGeom>
          <a:noFill/>
          <a:ln>
            <a:noFill/>
          </a:ln>
        </p:spPr>
        <p:txBody>
          <a:bodyPr lIns="91425" tIns="91425" rIns="91425" bIns="91425" anchor="t" anchorCtr="0">
            <a:noAutofit/>
          </a:bodyPr>
          <a:lstStyle/>
          <a:p>
            <a:pPr lvl="0" indent="457200" rtl="0">
              <a:lnSpc>
                <a:spcPct val="115000"/>
              </a:lnSpc>
              <a:spcBef>
                <a:spcPts val="0"/>
              </a:spcBef>
              <a:buNone/>
            </a:pPr>
            <a:r>
              <a:rPr lang="fr">
                <a:solidFill>
                  <a:schemeClr val="dk1"/>
                </a:solidFill>
              </a:rPr>
              <a:t>The major barrier by Enzo Ferrari was the resistance to change</a:t>
            </a:r>
          </a:p>
          <a:p>
            <a:pPr lvl="0" rtl="0">
              <a:lnSpc>
                <a:spcPct val="115000"/>
              </a:lnSpc>
              <a:spcBef>
                <a:spcPts val="0"/>
              </a:spcBef>
              <a:buClr>
                <a:schemeClr val="dk1"/>
              </a:buClr>
              <a:buFont typeface="Arial"/>
              <a:buNone/>
            </a:pPr>
            <a:endParaRPr>
              <a:solidFill>
                <a:schemeClr val="dk1"/>
              </a:solidFill>
            </a:endParaRPr>
          </a:p>
          <a:p>
            <a:pPr marL="457200" lvl="0" indent="-317500" rtl="0">
              <a:lnSpc>
                <a:spcPct val="115000"/>
              </a:lnSpc>
              <a:spcBef>
                <a:spcPts val="0"/>
              </a:spcBef>
              <a:buClr>
                <a:schemeClr val="dk1"/>
              </a:buClr>
              <a:buSzPct val="100000"/>
              <a:buFont typeface="Arial"/>
              <a:buChar char="-"/>
            </a:pPr>
            <a:r>
              <a:rPr lang="fr">
                <a:solidFill>
                  <a:schemeClr val="dk1"/>
                </a:solidFill>
              </a:rPr>
              <a:t>Psychological resistance to change (uncertaintly/ambiguity), Born in Italy, stay in Italy</a:t>
            </a:r>
          </a:p>
          <a:p>
            <a:pPr marL="457200" lvl="0" indent="-317500" rtl="0">
              <a:lnSpc>
                <a:spcPct val="115000"/>
              </a:lnSpc>
              <a:spcBef>
                <a:spcPts val="0"/>
              </a:spcBef>
              <a:buClr>
                <a:schemeClr val="dk1"/>
              </a:buClr>
              <a:buSzPct val="100000"/>
              <a:buFont typeface="Arial"/>
              <a:buChar char="-"/>
            </a:pPr>
            <a:r>
              <a:rPr lang="fr">
                <a:solidFill>
                  <a:schemeClr val="dk1"/>
                </a:solidFill>
              </a:rPr>
              <a:t>Cultural resistance to change (obsolete assumptions) Way of life in Italy, compared to UK</a:t>
            </a:r>
          </a:p>
          <a:p>
            <a:pPr marL="457200" lvl="0" indent="-317500" rtl="0">
              <a:lnSpc>
                <a:spcPct val="115000"/>
              </a:lnSpc>
              <a:spcBef>
                <a:spcPts val="0"/>
              </a:spcBef>
              <a:buClr>
                <a:schemeClr val="dk1"/>
              </a:buClr>
              <a:buSzPct val="100000"/>
              <a:buFont typeface="Arial"/>
              <a:buChar char="-"/>
            </a:pPr>
            <a:r>
              <a:rPr lang="fr">
                <a:solidFill>
                  <a:schemeClr val="dk1"/>
                </a:solidFill>
              </a:rPr>
              <a:t>Investment lock-in (fixed investment) Fiat investment</a:t>
            </a:r>
          </a:p>
          <a:p>
            <a:pPr marL="457200" lvl="0" indent="-317500" rtl="0">
              <a:lnSpc>
                <a:spcPct val="115000"/>
              </a:lnSpc>
              <a:spcBef>
                <a:spcPts val="0"/>
              </a:spcBef>
              <a:buClr>
                <a:schemeClr val="dk1"/>
              </a:buClr>
              <a:buSzPct val="100000"/>
              <a:buFont typeface="Arial"/>
              <a:buChar char="-"/>
            </a:pPr>
            <a:r>
              <a:rPr lang="fr">
                <a:solidFill>
                  <a:schemeClr val="dk1"/>
                </a:solidFill>
              </a:rPr>
              <a:t>Competence lock-in (building on existing competencies), constantly investing in a “flat 12”</a:t>
            </a:r>
          </a:p>
          <a:p>
            <a:pPr lvl="0" indent="457200" rtl="0">
              <a:lnSpc>
                <a:spcPct val="115000"/>
              </a:lnSpc>
              <a:spcBef>
                <a:spcPts val="0"/>
              </a:spcBef>
              <a:buClr>
                <a:schemeClr val="dk1"/>
              </a:buClr>
              <a:buSzPct val="78571"/>
              <a:buFont typeface="Arial"/>
              <a:buNone/>
            </a:pPr>
            <a:r>
              <a:rPr lang="fr">
                <a:solidFill>
                  <a:schemeClr val="dk1"/>
                </a:solidFill>
              </a:rPr>
              <a:t>when competitors had newer technology</a:t>
            </a:r>
          </a:p>
          <a:p>
            <a:pPr marL="457200" lvl="0" indent="-317500" rtl="0">
              <a:lnSpc>
                <a:spcPct val="115000"/>
              </a:lnSpc>
              <a:spcBef>
                <a:spcPts val="0"/>
              </a:spcBef>
              <a:buClr>
                <a:schemeClr val="dk1"/>
              </a:buClr>
              <a:buSzPct val="100000"/>
              <a:buFont typeface="Arial"/>
              <a:buChar char="-"/>
            </a:pPr>
            <a:r>
              <a:rPr lang="fr">
                <a:solidFill>
                  <a:schemeClr val="dk1"/>
                </a:solidFill>
              </a:rPr>
              <a:t>Stakeholder lock-in (restrictive commitments). Marlboro Investment &amp; contract of Michael</a:t>
            </a:r>
          </a:p>
          <a:p>
            <a:pPr lvl="0" rtl="0">
              <a:lnSpc>
                <a:spcPct val="115000"/>
              </a:lnSpc>
              <a:spcBef>
                <a:spcPts val="0"/>
              </a:spcBef>
              <a:buClr>
                <a:schemeClr val="dk1"/>
              </a:buClr>
              <a:buSzPct val="78571"/>
              <a:buFont typeface="Arial"/>
              <a:buNone/>
            </a:pPr>
            <a:r>
              <a:rPr lang="fr">
                <a:solidFill>
                  <a:schemeClr val="dk1"/>
                </a:solidFill>
              </a:rPr>
              <a:t>	Schumacher</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chemeClr val="dk1"/>
                </a:solidFill>
              </a:rPr>
              <a:t>Ferrari			 			             											      February 13th</a:t>
            </a:r>
            <a:r>
              <a:rPr lang="fr" sz="1000"/>
              <a:t>							</a:t>
            </a:r>
          </a:p>
          <a:p>
            <a:pPr lvl="0" rtl="0">
              <a:spcBef>
                <a:spcPts val="0"/>
              </a:spcBef>
              <a:buNone/>
            </a:pPr>
            <a:endParaRPr sz="1000"/>
          </a:p>
        </p:txBody>
      </p:sp>
      <p:sp>
        <p:nvSpPr>
          <p:cNvPr id="144" name="Shape 144"/>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145" name="Shape 145"/>
          <p:cNvSpPr txBox="1"/>
          <p:nvPr/>
        </p:nvSpPr>
        <p:spPr>
          <a:xfrm>
            <a:off x="10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Enzo Ferrari’s Legacy</a:t>
            </a:r>
          </a:p>
        </p:txBody>
      </p:sp>
      <p:sp>
        <p:nvSpPr>
          <p:cNvPr id="146" name="Shape 146"/>
          <p:cNvSpPr txBox="1"/>
          <p:nvPr/>
        </p:nvSpPr>
        <p:spPr>
          <a:xfrm>
            <a:off x="283875" y="1351775"/>
            <a:ext cx="8644500" cy="3413099"/>
          </a:xfrm>
          <a:prstGeom prst="rect">
            <a:avLst/>
          </a:prstGeom>
          <a:noFill/>
          <a:ln>
            <a:noFill/>
          </a:ln>
        </p:spPr>
        <p:txBody>
          <a:bodyPr lIns="91425" tIns="91425" rIns="91425" bIns="91425" anchor="t" anchorCtr="0">
            <a:noAutofit/>
          </a:bodyPr>
          <a:lstStyle/>
          <a:p>
            <a:pPr marL="457200" lvl="0" indent="-317500" rtl="0">
              <a:lnSpc>
                <a:spcPct val="115000"/>
              </a:lnSpc>
              <a:spcBef>
                <a:spcPts val="0"/>
              </a:spcBef>
              <a:buClr>
                <a:schemeClr val="dk1"/>
              </a:buClr>
              <a:buSzPct val="100000"/>
              <a:buFont typeface="Arial"/>
              <a:buChar char="-"/>
            </a:pPr>
            <a:r>
              <a:rPr lang="fr">
                <a:solidFill>
                  <a:schemeClr val="dk1"/>
                </a:solidFill>
              </a:rPr>
              <a:t>Psychological resistance to change:</a:t>
            </a:r>
          </a:p>
          <a:p>
            <a:pPr lvl="0" indent="457200" rtl="0">
              <a:lnSpc>
                <a:spcPct val="115000"/>
              </a:lnSpc>
              <a:spcBef>
                <a:spcPts val="0"/>
              </a:spcBef>
              <a:buNone/>
            </a:pPr>
            <a:r>
              <a:rPr lang="fr">
                <a:solidFill>
                  <a:schemeClr val="dk1"/>
                </a:solidFill>
              </a:rPr>
              <a:t>Enzo wanted to make the best cars the world had seen. To win the championships and outclass the</a:t>
            </a:r>
          </a:p>
          <a:p>
            <a:pPr lvl="0" rtl="0">
              <a:lnSpc>
                <a:spcPct val="115000"/>
              </a:lnSpc>
              <a:spcBef>
                <a:spcPts val="0"/>
              </a:spcBef>
              <a:buNone/>
            </a:pPr>
            <a:r>
              <a:rPr lang="fr">
                <a:solidFill>
                  <a:schemeClr val="dk1"/>
                </a:solidFill>
              </a:rPr>
              <a:t>competition. He didn’t want a driver that thought they were better or higher than the car. “It was an honour to drive for Ferrari”. “The car won, not the driver”.</a:t>
            </a:r>
          </a:p>
          <a:p>
            <a:pPr lvl="0" rtl="0">
              <a:lnSpc>
                <a:spcPct val="115000"/>
              </a:lnSpc>
              <a:spcBef>
                <a:spcPts val="0"/>
              </a:spcBef>
              <a:buNone/>
            </a:pPr>
            <a:endParaRPr>
              <a:solidFill>
                <a:schemeClr val="dk1"/>
              </a:solidFill>
            </a:endParaRPr>
          </a:p>
          <a:p>
            <a:pPr marL="457200" lvl="0" indent="-317500" rtl="0">
              <a:lnSpc>
                <a:spcPct val="115000"/>
              </a:lnSpc>
              <a:spcBef>
                <a:spcPts val="0"/>
              </a:spcBef>
              <a:buClr>
                <a:schemeClr val="dk1"/>
              </a:buClr>
              <a:buSzPct val="100000"/>
              <a:buFont typeface="Arial"/>
              <a:buChar char="-"/>
            </a:pPr>
            <a:r>
              <a:rPr lang="fr">
                <a:solidFill>
                  <a:schemeClr val="dk1"/>
                </a:solidFill>
              </a:rPr>
              <a:t>Cultural resistance to change:</a:t>
            </a:r>
          </a:p>
          <a:p>
            <a:pPr lvl="0" indent="457200" rtl="0">
              <a:lnSpc>
                <a:spcPct val="115000"/>
              </a:lnSpc>
              <a:spcBef>
                <a:spcPts val="0"/>
              </a:spcBef>
              <a:buNone/>
            </a:pPr>
            <a:r>
              <a:rPr lang="fr">
                <a:solidFill>
                  <a:schemeClr val="dk1"/>
                </a:solidFill>
              </a:rPr>
              <a:t>Ferrari initially resisted the trend being pioneered by the British constructors. He defended the engine layout of the Ferrari with the analogy that the ‘horse’ had always pulled, not pushed, the cart. Enzo</a:t>
            </a:r>
          </a:p>
          <a:p>
            <a:pPr lvl="0" rtl="0">
              <a:lnSpc>
                <a:spcPct val="115000"/>
              </a:lnSpc>
              <a:spcBef>
                <a:spcPts val="0"/>
              </a:spcBef>
              <a:buNone/>
            </a:pPr>
            <a:r>
              <a:rPr lang="fr">
                <a:solidFill>
                  <a:schemeClr val="dk1"/>
                </a:solidFill>
              </a:rPr>
              <a:t>initially focused on a powerful engine and thats how they won races. He refused to invest in development of chassis, and new technologies until each time Ferrari became uncompetitive. Reacting</a:t>
            </a:r>
          </a:p>
          <a:p>
            <a:pPr lvl="0" rtl="0">
              <a:lnSpc>
                <a:spcPct val="115000"/>
              </a:lnSpc>
              <a:spcBef>
                <a:spcPts val="0"/>
              </a:spcBef>
              <a:buNone/>
            </a:pPr>
            <a:r>
              <a:rPr lang="fr">
                <a:solidFill>
                  <a:schemeClr val="dk1"/>
                </a:solidFill>
              </a:rPr>
              <a:t>too late to keep up with his competition</a:t>
            </a:r>
          </a:p>
          <a:p>
            <a:pPr lvl="0" rtl="0">
              <a:lnSpc>
                <a:spcPct val="115000"/>
              </a:lnSpc>
              <a:spcBef>
                <a:spcPts val="0"/>
              </a:spcBef>
              <a:buNone/>
            </a:pPr>
            <a:endParaRPr>
              <a:solidFill>
                <a:schemeClr val="dk1"/>
              </a:solidFil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chemeClr val="dk1"/>
                </a:solidFill>
              </a:rPr>
              <a:t>Ferrari			 			             											      February 13th</a:t>
            </a:r>
            <a:r>
              <a:rPr lang="fr" sz="1000"/>
              <a:t>							</a:t>
            </a:r>
          </a:p>
          <a:p>
            <a:pPr lvl="0" rtl="0">
              <a:spcBef>
                <a:spcPts val="0"/>
              </a:spcBef>
              <a:buNone/>
            </a:pPr>
            <a:endParaRPr sz="1000"/>
          </a:p>
        </p:txBody>
      </p:sp>
      <p:sp>
        <p:nvSpPr>
          <p:cNvPr id="152" name="Shape 152"/>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153" name="Shape 153"/>
          <p:cNvSpPr txBox="1"/>
          <p:nvPr/>
        </p:nvSpPr>
        <p:spPr>
          <a:xfrm>
            <a:off x="10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Enzo Ferrari’s Legacy</a:t>
            </a:r>
          </a:p>
        </p:txBody>
      </p:sp>
      <p:sp>
        <p:nvSpPr>
          <p:cNvPr id="154" name="Shape 154"/>
          <p:cNvSpPr txBox="1"/>
          <p:nvPr/>
        </p:nvSpPr>
        <p:spPr>
          <a:xfrm>
            <a:off x="283875" y="1351775"/>
            <a:ext cx="8644500" cy="3413099"/>
          </a:xfrm>
          <a:prstGeom prst="rect">
            <a:avLst/>
          </a:prstGeom>
          <a:noFill/>
          <a:ln>
            <a:noFill/>
          </a:ln>
        </p:spPr>
        <p:txBody>
          <a:bodyPr lIns="91425" tIns="91425" rIns="91425" bIns="91425" anchor="t" anchorCtr="0">
            <a:noAutofit/>
          </a:bodyPr>
          <a:lstStyle/>
          <a:p>
            <a:pPr marL="457200" lvl="0" indent="-317500" rtl="0">
              <a:lnSpc>
                <a:spcPct val="115000"/>
              </a:lnSpc>
              <a:spcBef>
                <a:spcPts val="0"/>
              </a:spcBef>
              <a:buClr>
                <a:schemeClr val="dk1"/>
              </a:buClr>
              <a:buSzPct val="100000"/>
              <a:buFont typeface="Arial"/>
              <a:buChar char="-"/>
            </a:pPr>
            <a:r>
              <a:rPr lang="fr">
                <a:solidFill>
                  <a:schemeClr val="dk1"/>
                </a:solidFill>
              </a:rPr>
              <a:t>Investment lock-in:</a:t>
            </a:r>
          </a:p>
          <a:p>
            <a:pPr lvl="0" indent="457200" rtl="0">
              <a:lnSpc>
                <a:spcPct val="115000"/>
              </a:lnSpc>
              <a:spcBef>
                <a:spcPts val="0"/>
              </a:spcBef>
              <a:buNone/>
            </a:pPr>
            <a:r>
              <a:rPr lang="fr">
                <a:solidFill>
                  <a:schemeClr val="dk1"/>
                </a:solidFill>
              </a:rPr>
              <a:t>In the mid-eighties more and more investment was put into the Italian facilities but with no dramatic</a:t>
            </a:r>
          </a:p>
          <a:p>
            <a:pPr lvl="0" rtl="0">
              <a:lnSpc>
                <a:spcPct val="115000"/>
              </a:lnSpc>
              <a:spcBef>
                <a:spcPts val="0"/>
              </a:spcBef>
              <a:buNone/>
            </a:pPr>
            <a:r>
              <a:rPr lang="fr">
                <a:solidFill>
                  <a:schemeClr val="dk1"/>
                </a:solidFill>
              </a:rPr>
              <a:t>effect on performance</a:t>
            </a:r>
          </a:p>
          <a:p>
            <a:pPr lvl="0" rtl="0">
              <a:lnSpc>
                <a:spcPct val="115000"/>
              </a:lnSpc>
              <a:spcBef>
                <a:spcPts val="0"/>
              </a:spcBef>
              <a:buNone/>
            </a:pPr>
            <a:endParaRPr>
              <a:solidFill>
                <a:schemeClr val="dk1"/>
              </a:solidFill>
            </a:endParaRPr>
          </a:p>
          <a:p>
            <a:pPr marL="457200" lvl="0" indent="-317500" rtl="0">
              <a:lnSpc>
                <a:spcPct val="115000"/>
              </a:lnSpc>
              <a:spcBef>
                <a:spcPts val="0"/>
              </a:spcBef>
              <a:buClr>
                <a:schemeClr val="dk1"/>
              </a:buClr>
              <a:buSzPct val="100000"/>
              <a:buFont typeface="Arial"/>
              <a:buChar char="-"/>
            </a:pPr>
            <a:r>
              <a:rPr lang="fr">
                <a:solidFill>
                  <a:schemeClr val="dk1"/>
                </a:solidFill>
              </a:rPr>
              <a:t>Stake Holder Lockin:</a:t>
            </a:r>
          </a:p>
          <a:p>
            <a:pPr lvl="0" indent="457200" rtl="0">
              <a:lnSpc>
                <a:spcPct val="115000"/>
              </a:lnSpc>
              <a:spcBef>
                <a:spcPts val="0"/>
              </a:spcBef>
              <a:buNone/>
            </a:pPr>
            <a:r>
              <a:rPr lang="fr">
                <a:solidFill>
                  <a:schemeClr val="dk1"/>
                </a:solidFill>
              </a:rPr>
              <a:t>Finally, the team began to revolved around Schumacher, Enzo also has famously rejected a number</a:t>
            </a:r>
          </a:p>
          <a:p>
            <a:pPr lvl="0" rtl="0">
              <a:lnSpc>
                <a:spcPct val="115000"/>
              </a:lnSpc>
              <a:spcBef>
                <a:spcPts val="0"/>
              </a:spcBef>
              <a:buNone/>
            </a:pPr>
            <a:r>
              <a:rPr lang="fr">
                <a:solidFill>
                  <a:schemeClr val="dk1"/>
                </a:solidFill>
              </a:rPr>
              <a:t>of top class drivers because they wanted too much money, and this behaviour became another barrier</a:t>
            </a:r>
          </a:p>
          <a:p>
            <a:pPr lvl="0" rtl="0">
              <a:lnSpc>
                <a:spcPct val="115000"/>
              </a:lnSpc>
              <a:spcBef>
                <a:spcPts val="0"/>
              </a:spcBef>
              <a:buNone/>
            </a:pPr>
            <a:r>
              <a:rPr lang="fr">
                <a:solidFill>
                  <a:schemeClr val="dk1"/>
                </a:solidFill>
              </a:rPr>
              <a:t>for Ferrari, because with a top class driver like Schumacher the company grew more than in the past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160" name="Shape 160"/>
          <p:cNvSpPr txBox="1"/>
          <p:nvPr/>
        </p:nvSpPr>
        <p:spPr>
          <a:xfrm>
            <a:off x="10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 Questions ?</a:t>
            </a:r>
          </a:p>
        </p:txBody>
      </p:sp>
      <p:pic>
        <p:nvPicPr>
          <p:cNvPr id="161" name="Shape 161"/>
          <p:cNvPicPr preferRelativeResize="0"/>
          <p:nvPr/>
        </p:nvPicPr>
        <p:blipFill>
          <a:blip r:embed="rId3">
            <a:alphaModFix/>
          </a:blip>
          <a:stretch>
            <a:fillRect/>
          </a:stretch>
        </p:blipFill>
        <p:spPr>
          <a:xfrm>
            <a:off x="2533650" y="1472312"/>
            <a:ext cx="4076700" cy="2676525"/>
          </a:xfrm>
          <a:prstGeom prst="rect">
            <a:avLst/>
          </a:prstGeom>
          <a:noFill/>
          <a:ln>
            <a:noFill/>
          </a:ln>
        </p:spPr>
      </p:pic>
      <p:sp>
        <p:nvSpPr>
          <p:cNvPr id="162" name="Shape 162"/>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rgbClr val="1155CC"/>
                </a:solidFill>
              </a:rPr>
              <a:t>Ferrari			 			             											      February 13th							</a:t>
            </a:r>
          </a:p>
          <a:p>
            <a:pPr lvl="0" rtl="0">
              <a:spcBef>
                <a:spcPts val="0"/>
              </a:spcBef>
              <a:buNone/>
            </a:pPr>
            <a:endParaRPr sz="1000">
              <a:solidFill>
                <a:srgbClr val="1155CC"/>
              </a:solidFill>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168" name="Shape 168"/>
          <p:cNvSpPr txBox="1"/>
          <p:nvPr/>
        </p:nvSpPr>
        <p:spPr>
          <a:xfrm>
            <a:off x="10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 Thank you !</a:t>
            </a:r>
          </a:p>
        </p:txBody>
      </p:sp>
      <p:pic>
        <p:nvPicPr>
          <p:cNvPr id="169" name="Shape 169"/>
          <p:cNvPicPr preferRelativeResize="0"/>
          <p:nvPr/>
        </p:nvPicPr>
        <p:blipFill>
          <a:blip r:embed="rId3">
            <a:alphaModFix/>
          </a:blip>
          <a:stretch>
            <a:fillRect/>
          </a:stretch>
        </p:blipFill>
        <p:spPr>
          <a:xfrm>
            <a:off x="2348400" y="1360700"/>
            <a:ext cx="4447200" cy="3335400"/>
          </a:xfrm>
          <a:prstGeom prst="rect">
            <a:avLst/>
          </a:prstGeom>
          <a:noFill/>
          <a:ln>
            <a:noFill/>
          </a:ln>
        </p:spPr>
      </p:pic>
      <p:sp>
        <p:nvSpPr>
          <p:cNvPr id="170" name="Shape 170"/>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rgbClr val="1155CC"/>
                </a:solidFill>
              </a:rPr>
              <a:t>Ferrari			 			             											      February 13th							</a:t>
            </a:r>
          </a:p>
          <a:p>
            <a:pPr lvl="0" rtl="0">
              <a:spcBef>
                <a:spcPts val="0"/>
              </a:spcBef>
              <a:buNone/>
            </a:pPr>
            <a:endParaRPr sz="1000">
              <a:solidFill>
                <a:srgbClr val="1155CC"/>
              </a:solidFil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p:nvPr/>
        </p:nvSpPr>
        <p:spPr>
          <a:xfrm>
            <a:off x="477600" y="1779900"/>
            <a:ext cx="3579599" cy="2417699"/>
          </a:xfrm>
          <a:prstGeom prst="rect">
            <a:avLst/>
          </a:prstGeom>
          <a:noFill/>
          <a:ln>
            <a:noFill/>
          </a:ln>
        </p:spPr>
        <p:txBody>
          <a:bodyPr lIns="91425" tIns="91425" rIns="91425" bIns="91425" anchor="t" anchorCtr="0">
            <a:noAutofit/>
          </a:bodyPr>
          <a:lstStyle/>
          <a:p>
            <a:pPr marL="457200" lvl="0" indent="-317500" rtl="0">
              <a:spcBef>
                <a:spcPts val="0"/>
              </a:spcBef>
              <a:buClr>
                <a:srgbClr val="000000"/>
              </a:buClr>
              <a:buSzPct val="100000"/>
              <a:buFont typeface="Arial"/>
              <a:buAutoNum type="arabicPeriod"/>
            </a:pPr>
            <a:r>
              <a:rPr lang="fr"/>
              <a:t>History</a:t>
            </a:r>
          </a:p>
          <a:p>
            <a:pPr lvl="0" rtl="0">
              <a:spcBef>
                <a:spcPts val="0"/>
              </a:spcBef>
              <a:buNone/>
            </a:pPr>
            <a:endParaRPr/>
          </a:p>
          <a:p>
            <a:pPr lvl="0" rtl="0">
              <a:spcBef>
                <a:spcPts val="0"/>
              </a:spcBef>
              <a:buNone/>
            </a:pPr>
            <a:endParaRPr/>
          </a:p>
          <a:p>
            <a:pPr lvl="0" rtl="0">
              <a:spcBef>
                <a:spcPts val="0"/>
              </a:spcBef>
              <a:buNone/>
            </a:pPr>
            <a:endParaRPr/>
          </a:p>
          <a:p>
            <a:pPr marL="457200" lvl="0" indent="-317500" rtl="0">
              <a:spcBef>
                <a:spcPts val="0"/>
              </a:spcBef>
              <a:buClr>
                <a:srgbClr val="000000"/>
              </a:buClr>
              <a:buSzPct val="100000"/>
              <a:buFont typeface="Arial"/>
              <a:buAutoNum type="arabicPeriod" startAt="2"/>
            </a:pPr>
            <a:r>
              <a:rPr lang="fr"/>
              <a:t>Period 1980-1990</a:t>
            </a:r>
          </a:p>
          <a:p>
            <a:pPr lvl="0" rtl="0">
              <a:spcBef>
                <a:spcPts val="0"/>
              </a:spcBef>
              <a:buNone/>
            </a:pPr>
            <a:endParaRPr/>
          </a:p>
          <a:p>
            <a:pPr lvl="0" rtl="0">
              <a:spcBef>
                <a:spcPts val="0"/>
              </a:spcBef>
              <a:buNone/>
            </a:pPr>
            <a:endParaRPr/>
          </a:p>
          <a:p>
            <a:pPr lvl="0" rtl="0">
              <a:spcBef>
                <a:spcPts val="0"/>
              </a:spcBef>
              <a:buNone/>
            </a:pPr>
            <a:endParaRPr/>
          </a:p>
          <a:p>
            <a:pPr marL="457200" lvl="0" indent="-317500" rtl="0">
              <a:spcBef>
                <a:spcPts val="0"/>
              </a:spcBef>
              <a:buClr>
                <a:srgbClr val="000000"/>
              </a:buClr>
              <a:buSzPct val="100000"/>
              <a:buFont typeface="Arial"/>
              <a:buAutoNum type="arabicPeriod" startAt="3"/>
            </a:pPr>
            <a:r>
              <a:rPr lang="fr"/>
              <a:t>Ferrari’s revolution</a:t>
            </a:r>
          </a:p>
          <a:p>
            <a:pPr lvl="0" rtl="0">
              <a:spcBef>
                <a:spcPts val="0"/>
              </a:spcBef>
              <a:buNone/>
            </a:pPr>
            <a:endParaRPr/>
          </a:p>
        </p:txBody>
      </p:sp>
      <p:cxnSp>
        <p:nvCxnSpPr>
          <p:cNvPr id="30" name="Shape 30"/>
          <p:cNvCxnSpPr/>
          <p:nvPr/>
        </p:nvCxnSpPr>
        <p:spPr>
          <a:xfrm>
            <a:off x="4310750" y="1236900"/>
            <a:ext cx="12300" cy="3306600"/>
          </a:xfrm>
          <a:prstGeom prst="straightConnector1">
            <a:avLst/>
          </a:prstGeom>
          <a:noFill/>
          <a:ln w="19050" cap="flat">
            <a:solidFill>
              <a:schemeClr val="dk2"/>
            </a:solidFill>
            <a:prstDash val="solid"/>
            <a:round/>
            <a:headEnd type="none" w="lg" len="lg"/>
            <a:tailEnd type="none" w="lg" len="lg"/>
          </a:ln>
        </p:spPr>
      </p:cxnSp>
      <p:sp>
        <p:nvSpPr>
          <p:cNvPr id="31" name="Shape 31"/>
          <p:cNvSpPr txBox="1"/>
          <p:nvPr/>
        </p:nvSpPr>
        <p:spPr>
          <a:xfrm>
            <a:off x="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Summary</a:t>
            </a:r>
          </a:p>
        </p:txBody>
      </p:sp>
      <p:sp>
        <p:nvSpPr>
          <p:cNvPr id="32" name="Shape 32"/>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33" name="Shape 33"/>
          <p:cNvSpPr txBox="1"/>
          <p:nvPr/>
        </p:nvSpPr>
        <p:spPr>
          <a:xfrm>
            <a:off x="4965500" y="1779900"/>
            <a:ext cx="3579599" cy="2690100"/>
          </a:xfrm>
          <a:prstGeom prst="rect">
            <a:avLst/>
          </a:prstGeom>
          <a:noFill/>
          <a:ln>
            <a:noFill/>
          </a:ln>
        </p:spPr>
        <p:txBody>
          <a:bodyPr lIns="91425" tIns="91425" rIns="91425" bIns="91425" anchor="t" anchorCtr="0">
            <a:noAutofit/>
          </a:bodyPr>
          <a:lstStyle/>
          <a:p>
            <a:pPr lvl="0" rtl="0">
              <a:spcBef>
                <a:spcPts val="0"/>
              </a:spcBef>
              <a:buNone/>
            </a:pPr>
            <a:r>
              <a:rPr lang="fr"/>
              <a:t>4.    </a:t>
            </a:r>
            <a:r>
              <a:rPr lang="fr">
                <a:solidFill>
                  <a:schemeClr val="dk1"/>
                </a:solidFill>
              </a:rPr>
              <a:t>New perspectives</a:t>
            </a:r>
          </a:p>
          <a:p>
            <a:pPr lvl="0" rtl="0">
              <a:spcBef>
                <a:spcPts val="0"/>
              </a:spcBef>
              <a:buNone/>
            </a:pPr>
            <a:endParaRPr/>
          </a:p>
          <a:p>
            <a:pPr lvl="0" rtl="0">
              <a:spcBef>
                <a:spcPts val="0"/>
              </a:spcBef>
              <a:buNone/>
            </a:pPr>
            <a:endParaRPr/>
          </a:p>
          <a:p>
            <a:pPr lvl="0" rtl="0">
              <a:spcBef>
                <a:spcPts val="0"/>
              </a:spcBef>
              <a:buNone/>
            </a:pPr>
            <a:endParaRPr/>
          </a:p>
          <a:p>
            <a:pPr rtl="0">
              <a:spcBef>
                <a:spcPts val="0"/>
              </a:spcBef>
              <a:buNone/>
            </a:pPr>
            <a:r>
              <a:rPr lang="fr"/>
              <a:t>5.    Evolution VS Revolution</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fr"/>
              <a:t>6.     Enzo Ferrari’s Legacy</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p:txBody>
      </p:sp>
      <p:sp>
        <p:nvSpPr>
          <p:cNvPr id="34" name="Shape 34"/>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rgbClr val="1155CC"/>
                </a:solidFill>
              </a:rPr>
              <a:t>Ferrari			 			             											      February 13th							</a:t>
            </a:r>
          </a:p>
          <a:p>
            <a:pPr lvl="0" rtl="0">
              <a:spcBef>
                <a:spcPts val="0"/>
              </a:spcBef>
              <a:buNone/>
            </a:pPr>
            <a:endParaRPr sz="1000">
              <a:solidFill>
                <a:srgbClr val="1155CC"/>
              </a:solidFil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chemeClr val="dk1"/>
                </a:solidFill>
              </a:rPr>
              <a:t>Ferrari			 			             											      February 13th</a:t>
            </a:r>
            <a:r>
              <a:rPr lang="fr" sz="1000"/>
              <a:t>							</a:t>
            </a:r>
          </a:p>
          <a:p>
            <a:pPr lvl="0" rtl="0">
              <a:spcBef>
                <a:spcPts val="0"/>
              </a:spcBef>
              <a:buNone/>
            </a:pPr>
            <a:endParaRPr sz="1000"/>
          </a:p>
        </p:txBody>
      </p:sp>
      <p:sp>
        <p:nvSpPr>
          <p:cNvPr id="40" name="Shape 40"/>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41" name="Shape 41"/>
          <p:cNvSpPr txBox="1"/>
          <p:nvPr/>
        </p:nvSpPr>
        <p:spPr>
          <a:xfrm>
            <a:off x="10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 History</a:t>
            </a:r>
          </a:p>
        </p:txBody>
      </p:sp>
      <p:sp>
        <p:nvSpPr>
          <p:cNvPr id="2" name="ZoneTexte 1"/>
          <p:cNvSpPr txBox="1"/>
          <p:nvPr/>
        </p:nvSpPr>
        <p:spPr>
          <a:xfrm>
            <a:off x="1427517" y="1618291"/>
            <a:ext cx="6295545" cy="307777"/>
          </a:xfrm>
          <a:prstGeom prst="rect">
            <a:avLst/>
          </a:prstGeom>
          <a:noFill/>
        </p:spPr>
        <p:txBody>
          <a:bodyPr wrap="square" rtlCol="0">
            <a:spAutoFit/>
          </a:bodyPr>
          <a:lstStyle/>
          <a:p>
            <a:r>
              <a:rPr lang="fr-FR" dirty="0"/>
              <a:t>Vidéo : </a:t>
            </a:r>
            <a:r>
              <a:rPr lang="fr-FR" dirty="0">
                <a:hlinkClick r:id="rId3"/>
              </a:rPr>
              <a:t>https://www.youtube.com/watch?v=R-2b8m3ro04</a:t>
            </a:r>
            <a:endParaRPr lang="fr-FR" dirty="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chemeClr val="dk1"/>
                </a:solidFill>
              </a:rPr>
              <a:t>Ferrari			 			             											      February 13th</a:t>
            </a:r>
            <a:r>
              <a:rPr lang="fr" sz="1000"/>
              <a:t>							</a:t>
            </a:r>
          </a:p>
          <a:p>
            <a:pPr lvl="0" rtl="0">
              <a:spcBef>
                <a:spcPts val="0"/>
              </a:spcBef>
              <a:buNone/>
            </a:pPr>
            <a:endParaRPr sz="1000"/>
          </a:p>
        </p:txBody>
      </p:sp>
      <p:sp>
        <p:nvSpPr>
          <p:cNvPr id="48" name="Shape 48"/>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49" name="Shape 49"/>
          <p:cNvSpPr txBox="1"/>
          <p:nvPr/>
        </p:nvSpPr>
        <p:spPr>
          <a:xfrm>
            <a:off x="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Majors changes 1980 - 1990</a:t>
            </a:r>
          </a:p>
        </p:txBody>
      </p:sp>
      <p:sp>
        <p:nvSpPr>
          <p:cNvPr id="50" name="Shape 50"/>
          <p:cNvSpPr txBox="1"/>
          <p:nvPr/>
        </p:nvSpPr>
        <p:spPr>
          <a:xfrm>
            <a:off x="283875" y="1351775"/>
            <a:ext cx="8644500" cy="2926499"/>
          </a:xfrm>
          <a:prstGeom prst="rect">
            <a:avLst/>
          </a:prstGeom>
          <a:noFill/>
          <a:ln>
            <a:noFill/>
          </a:ln>
        </p:spPr>
        <p:txBody>
          <a:bodyPr lIns="91425" tIns="91425" rIns="91425" bIns="91425" anchor="t" anchorCtr="0">
            <a:noAutofit/>
          </a:bodyPr>
          <a:lstStyle/>
          <a:p>
            <a:pPr marL="914400" lvl="0" indent="457200" rtl="0">
              <a:spcBef>
                <a:spcPts val="0"/>
              </a:spcBef>
              <a:buNone/>
            </a:pPr>
            <a:r>
              <a:rPr lang="fr" b="1"/>
              <a:t>INTERNAL ENVIRONMENT</a:t>
            </a:r>
          </a:p>
          <a:p>
            <a:pPr rtl="0">
              <a:spcBef>
                <a:spcPts val="0"/>
              </a:spcBef>
              <a:buNone/>
            </a:pPr>
            <a:endParaRPr/>
          </a:p>
          <a:p>
            <a:pPr rtl="0">
              <a:spcBef>
                <a:spcPts val="0"/>
              </a:spcBef>
              <a:buNone/>
            </a:pPr>
            <a:endParaRPr/>
          </a:p>
          <a:p>
            <a:pPr marL="457200" lvl="0" indent="-317500" rtl="0">
              <a:spcBef>
                <a:spcPts val="0"/>
              </a:spcBef>
              <a:buClr>
                <a:schemeClr val="dk1"/>
              </a:buClr>
              <a:buSzPct val="100000"/>
              <a:buFont typeface="Arial"/>
              <a:buChar char="-"/>
            </a:pPr>
            <a:r>
              <a:rPr lang="fr">
                <a:solidFill>
                  <a:schemeClr val="dk1"/>
                </a:solidFill>
              </a:rPr>
              <a:t>Internationalization</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marL="457200" lvl="0" indent="-317500" rtl="0">
              <a:spcBef>
                <a:spcPts val="0"/>
              </a:spcBef>
              <a:buClr>
                <a:schemeClr val="dk1"/>
              </a:buClr>
              <a:buSzPct val="100000"/>
              <a:buFont typeface="Arial"/>
              <a:buChar char="-"/>
            </a:pPr>
            <a:r>
              <a:rPr lang="fr">
                <a:solidFill>
                  <a:schemeClr val="dk1"/>
                </a:solidFill>
              </a:rPr>
              <a:t>Different perspectives</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marL="457200" lvl="0" indent="-317500" rtl="0">
              <a:spcBef>
                <a:spcPts val="0"/>
              </a:spcBef>
              <a:buClr>
                <a:srgbClr val="000000"/>
              </a:buClr>
              <a:buSzPct val="100000"/>
              <a:buFont typeface="Arial"/>
              <a:buChar char="-"/>
            </a:pPr>
            <a:r>
              <a:rPr lang="fr">
                <a:solidFill>
                  <a:schemeClr val="dk1"/>
                </a:solidFill>
              </a:rPr>
              <a:t>Poor communication</a:t>
            </a:r>
            <a:r>
              <a:rPr lang="fr"/>
              <a:t/>
            </a:r>
            <a:br>
              <a:rPr lang="fr"/>
            </a:br>
            <a:endParaRPr lang="fr"/>
          </a:p>
          <a:p>
            <a:pPr rtl="0">
              <a:spcBef>
                <a:spcPts val="0"/>
              </a:spcBef>
              <a:buNone/>
            </a:pPr>
            <a:endParaRPr/>
          </a:p>
          <a:p>
            <a:pPr lvl="0" rtl="0">
              <a:spcBef>
                <a:spcPts val="0"/>
              </a:spcBef>
              <a:buNone/>
            </a:pPr>
            <a:endParaRPr/>
          </a:p>
          <a:p>
            <a:pPr lvl="0">
              <a:spcBef>
                <a:spcPts val="0"/>
              </a:spcBef>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chemeClr val="dk1"/>
                </a:solidFill>
              </a:rPr>
              <a:t>Ferrari			 			             											      February 13th</a:t>
            </a:r>
            <a:r>
              <a:rPr lang="fr" sz="1000"/>
              <a:t>							</a:t>
            </a:r>
          </a:p>
          <a:p>
            <a:pPr lvl="0" rtl="0">
              <a:spcBef>
                <a:spcPts val="0"/>
              </a:spcBef>
              <a:buNone/>
            </a:pPr>
            <a:endParaRPr sz="1000"/>
          </a:p>
        </p:txBody>
      </p:sp>
      <p:sp>
        <p:nvSpPr>
          <p:cNvPr id="56" name="Shape 56"/>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57" name="Shape 57"/>
          <p:cNvSpPr txBox="1"/>
          <p:nvPr/>
        </p:nvSpPr>
        <p:spPr>
          <a:xfrm>
            <a:off x="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Majors changes 1980 - 1990</a:t>
            </a:r>
          </a:p>
        </p:txBody>
      </p:sp>
      <p:sp>
        <p:nvSpPr>
          <p:cNvPr id="58" name="Shape 58"/>
          <p:cNvSpPr txBox="1"/>
          <p:nvPr/>
        </p:nvSpPr>
        <p:spPr>
          <a:xfrm>
            <a:off x="283875" y="1351775"/>
            <a:ext cx="8644500" cy="2926499"/>
          </a:xfrm>
          <a:prstGeom prst="rect">
            <a:avLst/>
          </a:prstGeom>
          <a:noFill/>
          <a:ln>
            <a:noFill/>
          </a:ln>
        </p:spPr>
        <p:txBody>
          <a:bodyPr lIns="91425" tIns="91425" rIns="91425" bIns="91425" anchor="t" anchorCtr="0">
            <a:noAutofit/>
          </a:bodyPr>
          <a:lstStyle/>
          <a:p>
            <a:pPr marL="914400" lvl="0" indent="457200" rtl="0">
              <a:spcBef>
                <a:spcPts val="0"/>
              </a:spcBef>
              <a:buNone/>
            </a:pPr>
            <a:r>
              <a:rPr lang="fr" b="1"/>
              <a:t>EXTERNAL ENVIRONMENT</a:t>
            </a:r>
          </a:p>
          <a:p>
            <a:pPr lvl="0" rtl="0">
              <a:spcBef>
                <a:spcPts val="0"/>
              </a:spcBef>
              <a:buNone/>
            </a:pPr>
            <a:endParaRPr/>
          </a:p>
          <a:p>
            <a:pPr lvl="0" rtl="0">
              <a:spcBef>
                <a:spcPts val="0"/>
              </a:spcBef>
              <a:buNone/>
            </a:pPr>
            <a:endParaRPr/>
          </a:p>
          <a:p>
            <a:pPr marL="457200" lvl="0" indent="-317500" rtl="0">
              <a:spcBef>
                <a:spcPts val="0"/>
              </a:spcBef>
              <a:buClr>
                <a:srgbClr val="000000"/>
              </a:buClr>
              <a:buSzPct val="100000"/>
              <a:buFont typeface="Arial"/>
              <a:buChar char="-"/>
            </a:pPr>
            <a:r>
              <a:rPr lang="fr"/>
              <a:t>Death of Enzo Ferrari</a:t>
            </a:r>
          </a:p>
          <a:p>
            <a:pPr rtl="0">
              <a:spcBef>
                <a:spcPts val="0"/>
              </a:spcBef>
              <a:buNone/>
            </a:pPr>
            <a:endParaRPr/>
          </a:p>
          <a:p>
            <a:pPr rtl="0">
              <a:spcBef>
                <a:spcPts val="0"/>
              </a:spcBef>
              <a:buNone/>
            </a:pPr>
            <a:endParaRPr/>
          </a:p>
          <a:p>
            <a:pPr marL="457200" lvl="0" indent="-317500" rtl="0">
              <a:spcBef>
                <a:spcPts val="0"/>
              </a:spcBef>
              <a:buClr>
                <a:srgbClr val="000000"/>
              </a:buClr>
              <a:buSzPct val="100000"/>
              <a:buFont typeface="Arial"/>
              <a:buChar char="-"/>
            </a:pPr>
            <a:r>
              <a:rPr lang="fr"/>
              <a:t>Fiat’s stake</a:t>
            </a:r>
          </a:p>
          <a:p>
            <a:pPr rtl="0">
              <a:spcBef>
                <a:spcPts val="0"/>
              </a:spcBef>
              <a:buNone/>
            </a:pPr>
            <a:endParaRPr/>
          </a:p>
          <a:p>
            <a:pPr lvl="0" rtl="0">
              <a:spcBef>
                <a:spcPts val="0"/>
              </a:spcBef>
              <a:buNone/>
            </a:pPr>
            <a:endParaRPr/>
          </a:p>
          <a:p>
            <a:pPr marL="457200" lvl="0" indent="-317500" rtl="0">
              <a:spcBef>
                <a:spcPts val="0"/>
              </a:spcBef>
              <a:buClr>
                <a:srgbClr val="000000"/>
              </a:buClr>
              <a:buSzPct val="100000"/>
              <a:buFont typeface="Arial"/>
              <a:buChar char="-"/>
            </a:pPr>
            <a:r>
              <a:rPr lang="fr"/>
              <a:t>Alain Prost’s case</a:t>
            </a:r>
          </a:p>
          <a:p>
            <a:pPr lvl="0" rtl="0">
              <a:spcBef>
                <a:spcPts val="0"/>
              </a:spcBef>
              <a:buNone/>
            </a:pPr>
            <a:endParaRPr/>
          </a:p>
          <a:p>
            <a:pPr lvl="0" rtl="0">
              <a:spcBef>
                <a:spcPts val="0"/>
              </a:spcBef>
              <a:buNone/>
            </a:pP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chemeClr val="dk1"/>
                </a:solidFill>
              </a:rPr>
              <a:t>Ferrari			 			             											      February 13th</a:t>
            </a:r>
            <a:r>
              <a:rPr lang="fr" sz="1000"/>
              <a:t>							</a:t>
            </a:r>
          </a:p>
          <a:p>
            <a:pPr lvl="0" rtl="0">
              <a:spcBef>
                <a:spcPts val="0"/>
              </a:spcBef>
              <a:buNone/>
            </a:pPr>
            <a:endParaRPr sz="1000"/>
          </a:p>
        </p:txBody>
      </p:sp>
      <p:sp>
        <p:nvSpPr>
          <p:cNvPr id="64" name="Shape 64"/>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65" name="Shape 65"/>
          <p:cNvSpPr txBox="1"/>
          <p:nvPr/>
        </p:nvSpPr>
        <p:spPr>
          <a:xfrm>
            <a:off x="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Major revolutionary changes </a:t>
            </a:r>
          </a:p>
        </p:txBody>
      </p:sp>
      <p:sp>
        <p:nvSpPr>
          <p:cNvPr id="66" name="Shape 66"/>
          <p:cNvSpPr txBox="1"/>
          <p:nvPr/>
        </p:nvSpPr>
        <p:spPr>
          <a:xfrm>
            <a:off x="327600" y="1701700"/>
            <a:ext cx="8644500" cy="3707700"/>
          </a:xfrm>
          <a:prstGeom prst="rect">
            <a:avLst/>
          </a:prstGeom>
          <a:noFill/>
          <a:ln>
            <a:noFill/>
          </a:ln>
        </p:spPr>
        <p:txBody>
          <a:bodyPr lIns="91425" tIns="91425" rIns="91425" bIns="91425" anchor="t" anchorCtr="0">
            <a:noAutofit/>
          </a:bodyPr>
          <a:lstStyle/>
          <a:p>
            <a:pPr marL="457200" lvl="0" indent="-317500" rtl="0">
              <a:spcBef>
                <a:spcPts val="0"/>
              </a:spcBef>
              <a:buClr>
                <a:srgbClr val="000000"/>
              </a:buClr>
              <a:buSzPct val="100000"/>
              <a:buFont typeface="Arial"/>
              <a:buChar char="-"/>
            </a:pPr>
            <a:r>
              <a:rPr lang="fr"/>
              <a:t>Fiat’s chairman Gianni Agnelli appointed Luca Di Montezemolo as CEO with a mandate to do whatever was needed to take Ferrari back to the top. Montezemolo had beenn team manager for Ferrari during the successful period in the mid-seventies.</a:t>
            </a:r>
          </a:p>
          <a:p>
            <a:pPr rtl="0">
              <a:spcBef>
                <a:spcPts val="0"/>
              </a:spcBef>
              <a:buNone/>
            </a:pPr>
            <a:endParaRPr/>
          </a:p>
          <a:p>
            <a:pPr marL="457200" lvl="0" indent="-317500" rtl="0">
              <a:spcBef>
                <a:spcPts val="0"/>
              </a:spcBef>
              <a:buClr>
                <a:srgbClr val="000000"/>
              </a:buClr>
              <a:buSzPct val="100000"/>
              <a:buFont typeface="Arial"/>
              <a:buChar char="-"/>
            </a:pPr>
            <a:r>
              <a:rPr lang="fr"/>
              <a:t>As CEO Luca Di Montezemolo brought about a Revolutionary way of running Ferrari</a:t>
            </a:r>
          </a:p>
          <a:p>
            <a:pPr lvl="0" rtl="0">
              <a:spcBef>
                <a:spcPts val="0"/>
              </a:spcBef>
              <a:buNone/>
            </a:pPr>
            <a:endParaRPr/>
          </a:p>
          <a:p>
            <a:pPr lvl="0" rtl="0">
              <a:spcBef>
                <a:spcPts val="0"/>
              </a:spcBef>
              <a:buNone/>
            </a:pP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chemeClr val="dk1"/>
                </a:solidFill>
              </a:rPr>
              <a:t>Ferrari			 			             											      February 13th</a:t>
            </a:r>
            <a:r>
              <a:rPr lang="fr" sz="1000"/>
              <a:t>							</a:t>
            </a:r>
          </a:p>
          <a:p>
            <a:pPr lvl="0" rtl="0">
              <a:spcBef>
                <a:spcPts val="0"/>
              </a:spcBef>
              <a:buNone/>
            </a:pPr>
            <a:endParaRPr sz="1000"/>
          </a:p>
        </p:txBody>
      </p:sp>
      <p:sp>
        <p:nvSpPr>
          <p:cNvPr id="72" name="Shape 72"/>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73" name="Shape 73"/>
          <p:cNvSpPr txBox="1"/>
          <p:nvPr/>
        </p:nvSpPr>
        <p:spPr>
          <a:xfrm>
            <a:off x="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Major revolutionary changes - Montezemolos New Approach</a:t>
            </a:r>
          </a:p>
        </p:txBody>
      </p:sp>
      <p:sp>
        <p:nvSpPr>
          <p:cNvPr id="74" name="Shape 74"/>
          <p:cNvSpPr txBox="1"/>
          <p:nvPr/>
        </p:nvSpPr>
        <p:spPr>
          <a:xfrm>
            <a:off x="327600" y="1263100"/>
            <a:ext cx="8644500" cy="3707700"/>
          </a:xfrm>
          <a:prstGeom prst="rect">
            <a:avLst/>
          </a:prstGeom>
          <a:noFill/>
          <a:ln>
            <a:noFill/>
          </a:ln>
        </p:spPr>
        <p:txBody>
          <a:bodyPr lIns="91425" tIns="91425" rIns="91425" bIns="91425" anchor="t" anchorCtr="0">
            <a:noAutofit/>
          </a:bodyPr>
          <a:lstStyle/>
          <a:p>
            <a:pPr marL="457200" lvl="0" indent="-317500" rtl="0">
              <a:spcBef>
                <a:spcPts val="0"/>
              </a:spcBef>
              <a:buClr>
                <a:srgbClr val="000000"/>
              </a:buClr>
              <a:buSzPct val="100000"/>
              <a:buFont typeface="Arial"/>
              <a:buChar char="-"/>
            </a:pPr>
            <a:r>
              <a:rPr lang="fr"/>
              <a:t>To divide Ferrari into three small departments :</a:t>
            </a:r>
          </a:p>
          <a:p>
            <a:pPr rtl="0">
              <a:spcBef>
                <a:spcPts val="0"/>
              </a:spcBef>
              <a:buNone/>
            </a:pPr>
            <a:endParaRPr/>
          </a:p>
          <a:p>
            <a:pPr marL="914400" lvl="0" indent="-317500" rtl="0">
              <a:spcBef>
                <a:spcPts val="0"/>
              </a:spcBef>
              <a:buClr>
                <a:srgbClr val="000000"/>
              </a:buClr>
              <a:buSzPct val="100000"/>
              <a:buFont typeface="Arial"/>
              <a:buChar char="-"/>
            </a:pPr>
            <a:r>
              <a:rPr lang="fr"/>
              <a:t>Future developments and special projects in the UK under John Barnard.</a:t>
            </a:r>
          </a:p>
          <a:p>
            <a:pPr marL="914400" lvl="0" indent="-317500" rtl="0">
              <a:spcBef>
                <a:spcPts val="0"/>
              </a:spcBef>
              <a:buClr>
                <a:srgbClr val="000000"/>
              </a:buClr>
              <a:buSzPct val="100000"/>
              <a:buFont typeface="Arial"/>
              <a:buChar char="-"/>
            </a:pPr>
            <a:r>
              <a:rPr lang="fr"/>
              <a:t>The engine department in Maranello under Paolo Massai.</a:t>
            </a:r>
          </a:p>
          <a:p>
            <a:pPr marL="914400" lvl="0" indent="-317500" rtl="0">
              <a:spcBef>
                <a:spcPts val="0"/>
              </a:spcBef>
              <a:buClr>
                <a:srgbClr val="000000"/>
              </a:buClr>
              <a:buSzPct val="100000"/>
              <a:buFont typeface="Arial"/>
              <a:buChar char="-"/>
            </a:pPr>
            <a:r>
              <a:rPr lang="fr"/>
              <a:t>The Scuderia Ferrari under Harvey Postlewhaite which is the place where the cars are built and the team managed.</a:t>
            </a:r>
          </a:p>
          <a:p>
            <a:pPr marL="914400" lvl="0" indent="-317500" rtl="0">
              <a:spcBef>
                <a:spcPts val="0"/>
              </a:spcBef>
              <a:buClr>
                <a:srgbClr val="000000"/>
              </a:buClr>
              <a:buSzPct val="100000"/>
              <a:buFont typeface="Arial"/>
              <a:buChar char="-"/>
            </a:pPr>
            <a:r>
              <a:rPr lang="fr"/>
              <a:t>Utilize the relationship betwee the UK facilities and Italy in order to take full advantage of F1 in England for chassis development and specialist sub-contractors while styll harnessing the huge of Maranello.</a:t>
            </a:r>
          </a:p>
          <a:p>
            <a:pPr marL="914400" lvl="0" indent="-317500" rtl="0">
              <a:spcBef>
                <a:spcPts val="0"/>
              </a:spcBef>
              <a:buClr>
                <a:srgbClr val="000000"/>
              </a:buClr>
              <a:buSzPct val="100000"/>
              <a:buFont typeface="Arial"/>
              <a:buChar char="-"/>
            </a:pPr>
            <a:r>
              <a:rPr lang="fr"/>
              <a:t>Introduced a new numbering system based on the year a car woul be racing.</a:t>
            </a:r>
          </a:p>
          <a:p>
            <a:pPr lvl="0" rtl="0">
              <a:spcBef>
                <a:spcPts val="0"/>
              </a:spcBef>
              <a:buNone/>
            </a:pPr>
            <a:endParaRPr/>
          </a:p>
          <a:p>
            <a:pPr lvl="0" rtl="0">
              <a:spcBef>
                <a:spcPts val="0"/>
              </a:spcBef>
              <a:buNone/>
            </a:pP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chemeClr val="dk1"/>
                </a:solidFill>
              </a:rPr>
              <a:t>Ferrari			 			             											      February 13th</a:t>
            </a:r>
            <a:r>
              <a:rPr lang="fr" sz="1000"/>
              <a:t>							</a:t>
            </a:r>
          </a:p>
          <a:p>
            <a:pPr lvl="0" rtl="0">
              <a:spcBef>
                <a:spcPts val="0"/>
              </a:spcBef>
              <a:buNone/>
            </a:pPr>
            <a:endParaRPr sz="1000"/>
          </a:p>
        </p:txBody>
      </p:sp>
      <p:sp>
        <p:nvSpPr>
          <p:cNvPr id="80" name="Shape 80"/>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81" name="Shape 81"/>
          <p:cNvSpPr txBox="1"/>
          <p:nvPr/>
        </p:nvSpPr>
        <p:spPr>
          <a:xfrm>
            <a:off x="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Major revolutionary changes - Change in Management</a:t>
            </a:r>
          </a:p>
        </p:txBody>
      </p:sp>
      <p:sp>
        <p:nvSpPr>
          <p:cNvPr id="82" name="Shape 82"/>
          <p:cNvSpPr txBox="1"/>
          <p:nvPr/>
        </p:nvSpPr>
        <p:spPr>
          <a:xfrm>
            <a:off x="327600" y="1263100"/>
            <a:ext cx="8644500" cy="3707700"/>
          </a:xfrm>
          <a:prstGeom prst="rect">
            <a:avLst/>
          </a:prstGeom>
          <a:noFill/>
          <a:ln>
            <a:noFill/>
          </a:ln>
        </p:spPr>
        <p:txBody>
          <a:bodyPr lIns="91425" tIns="91425" rIns="91425" bIns="91425" anchor="t" anchorCtr="0">
            <a:noAutofit/>
          </a:bodyPr>
          <a:lstStyle/>
          <a:p>
            <a:pPr marL="457200" lvl="0" indent="-317500" rtl="0">
              <a:spcBef>
                <a:spcPts val="0"/>
              </a:spcBef>
              <a:buClr>
                <a:srgbClr val="000000"/>
              </a:buClr>
              <a:buSzPct val="100000"/>
              <a:buFont typeface="Arial"/>
              <a:buChar char="-"/>
            </a:pPr>
            <a:r>
              <a:rPr lang="fr"/>
              <a:t>Appointment of Jean Todt, to handle the overall management of the team</a:t>
            </a:r>
          </a:p>
          <a:p>
            <a:pPr rtl="0">
              <a:spcBef>
                <a:spcPts val="0"/>
              </a:spcBef>
              <a:buNone/>
            </a:pPr>
            <a:endParaRPr/>
          </a:p>
          <a:p>
            <a:pPr marL="457200" lvl="0" indent="-317500" rtl="0">
              <a:spcBef>
                <a:spcPts val="0"/>
              </a:spcBef>
              <a:buClr>
                <a:srgbClr val="000000"/>
              </a:buClr>
              <a:buSzPct val="100000"/>
              <a:buFont typeface="Arial"/>
              <a:buChar char="-"/>
            </a:pPr>
            <a:r>
              <a:rPr lang="fr"/>
              <a:t>This opened the way of Ferrari to recruit, not only driver Michael Schumacher, but also a number of the key individuals in the Benetton technical team which had helped him to his world titles in 1994 and 1995. The arrival of Schumacher provided new impetus for the team.</a:t>
            </a:r>
          </a:p>
          <a:p>
            <a:pPr rtl="0">
              <a:spcBef>
                <a:spcPts val="0"/>
              </a:spcBef>
              <a:buNone/>
            </a:pPr>
            <a:endParaRPr/>
          </a:p>
          <a:p>
            <a:pPr marL="457200" lvl="0" indent="-317500" rtl="0">
              <a:spcBef>
                <a:spcPts val="0"/>
              </a:spcBef>
              <a:buClr>
                <a:srgbClr val="000000"/>
              </a:buClr>
              <a:buSzPct val="100000"/>
              <a:buFont typeface="Arial"/>
              <a:buChar char="-"/>
            </a:pPr>
            <a:r>
              <a:rPr lang="fr"/>
              <a:t>Todt and di Montezemolo also chose not to make a direct replacement for the role of technical suprmo who would both lead the design of the car and the management of the technical activity.</a:t>
            </a:r>
          </a:p>
          <a:p>
            <a:pPr rtl="0">
              <a:spcBef>
                <a:spcPts val="0"/>
              </a:spcBef>
              <a:buNone/>
            </a:pPr>
            <a:endParaRPr/>
          </a:p>
          <a:p>
            <a:pPr marL="457200" lvl="0" indent="-317500" rtl="0">
              <a:spcBef>
                <a:spcPts val="0"/>
              </a:spcBef>
              <a:buClr>
                <a:srgbClr val="000000"/>
              </a:buClr>
              <a:buSzPct val="100000"/>
              <a:buFont typeface="Arial"/>
              <a:buChar char="-"/>
            </a:pPr>
            <a:r>
              <a:rPr lang="fr"/>
              <a:t>They split in the role between a chief designer, Rory Byrne, who had overall responsibility for designing the car, adn Ross Brawn who managed the entire technical operation, these were roles which both had undertaken in working with Schumacher at Benetton.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p:nvPr/>
        </p:nvSpPr>
        <p:spPr>
          <a:xfrm>
            <a:off x="49000" y="4469975"/>
            <a:ext cx="9095099" cy="822900"/>
          </a:xfrm>
          <a:prstGeom prst="rect">
            <a:avLst/>
          </a:prstGeom>
          <a:noFill/>
          <a:ln>
            <a:noFill/>
          </a:ln>
        </p:spPr>
        <p:txBody>
          <a:bodyPr lIns="91425" tIns="91425" rIns="91425" bIns="91425" anchor="t" anchorCtr="0">
            <a:noAutofit/>
          </a:bodyPr>
          <a:lstStyle/>
          <a:p>
            <a:pPr lvl="0" rtl="0">
              <a:lnSpc>
                <a:spcPct val="115000"/>
              </a:lnSpc>
              <a:spcBef>
                <a:spcPts val="2400"/>
              </a:spcBef>
              <a:spcAft>
                <a:spcPts val="600"/>
              </a:spcAft>
              <a:buNone/>
            </a:pPr>
            <a:r>
              <a:rPr lang="fr" sz="1000">
                <a:solidFill>
                  <a:schemeClr val="dk1"/>
                </a:solidFill>
              </a:rPr>
              <a:t>Ferrari			 			             											      February 13th</a:t>
            </a:r>
            <a:r>
              <a:rPr lang="fr" sz="1000"/>
              <a:t>							</a:t>
            </a:r>
          </a:p>
          <a:p>
            <a:pPr lvl="0" rtl="0">
              <a:spcBef>
                <a:spcPts val="0"/>
              </a:spcBef>
              <a:buNone/>
            </a:pPr>
            <a:endParaRPr sz="1000"/>
          </a:p>
        </p:txBody>
      </p:sp>
      <p:sp>
        <p:nvSpPr>
          <p:cNvPr id="88" name="Shape 88"/>
          <p:cNvSpPr/>
          <p:nvPr/>
        </p:nvSpPr>
        <p:spPr>
          <a:xfrm>
            <a:off x="3538525" y="522424"/>
            <a:ext cx="2222647" cy="49430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Ferrari</a:t>
            </a:r>
          </a:p>
        </p:txBody>
      </p:sp>
      <p:sp>
        <p:nvSpPr>
          <p:cNvPr id="89" name="Shape 89"/>
          <p:cNvSpPr txBox="1"/>
          <p:nvPr/>
        </p:nvSpPr>
        <p:spPr>
          <a:xfrm>
            <a:off x="0" y="61225"/>
            <a:ext cx="9144000" cy="387599"/>
          </a:xfrm>
          <a:prstGeom prst="rect">
            <a:avLst/>
          </a:prstGeom>
          <a:noFill/>
          <a:ln>
            <a:noFill/>
          </a:ln>
        </p:spPr>
        <p:txBody>
          <a:bodyPr lIns="91425" tIns="91425" rIns="91425" bIns="91425" anchor="t" anchorCtr="0">
            <a:noAutofit/>
          </a:bodyPr>
          <a:lstStyle/>
          <a:p>
            <a:pPr lvl="0" algn="ctr" rtl="0">
              <a:spcBef>
                <a:spcPts val="0"/>
              </a:spcBef>
              <a:buNone/>
            </a:pPr>
            <a:r>
              <a:rPr lang="fr" b="1"/>
              <a:t>Major revolutionary changes - Evolutionary Changes</a:t>
            </a:r>
          </a:p>
        </p:txBody>
      </p:sp>
      <p:sp>
        <p:nvSpPr>
          <p:cNvPr id="90" name="Shape 90"/>
          <p:cNvSpPr txBox="1"/>
          <p:nvPr/>
        </p:nvSpPr>
        <p:spPr>
          <a:xfrm>
            <a:off x="327600" y="1263100"/>
            <a:ext cx="8644500" cy="3707700"/>
          </a:xfrm>
          <a:prstGeom prst="rect">
            <a:avLst/>
          </a:prstGeom>
          <a:noFill/>
          <a:ln>
            <a:noFill/>
          </a:ln>
        </p:spPr>
        <p:txBody>
          <a:bodyPr lIns="91425" tIns="91425" rIns="91425" bIns="91425" anchor="t" anchorCtr="0">
            <a:noAutofit/>
          </a:bodyPr>
          <a:lstStyle/>
          <a:p>
            <a:pPr marL="457200" lvl="0" indent="-317500" rtl="0">
              <a:spcBef>
                <a:spcPts val="0"/>
              </a:spcBef>
              <a:buClr>
                <a:srgbClr val="000000"/>
              </a:buClr>
              <a:buSzPct val="100000"/>
              <a:buFont typeface="Arial"/>
              <a:buChar char="-"/>
            </a:pPr>
            <a:r>
              <a:rPr lang="fr"/>
              <a:t>Develop Ferrari’s engines, but in line with new technologies and developments theses were now lighter V10s to compete with the Renault and Mercedes engines.</a:t>
            </a:r>
          </a:p>
          <a:p>
            <a:pPr rtl="0">
              <a:spcBef>
                <a:spcPts val="0"/>
              </a:spcBef>
              <a:buNone/>
            </a:pPr>
            <a:endParaRPr/>
          </a:p>
          <a:p>
            <a:pPr marL="457200" lvl="0" indent="-317500" rtl="0">
              <a:spcBef>
                <a:spcPts val="0"/>
              </a:spcBef>
              <a:buClr>
                <a:srgbClr val="000000"/>
              </a:buClr>
              <a:buSzPct val="100000"/>
              <a:buFont typeface="Arial"/>
              <a:buChar char="-"/>
            </a:pPr>
            <a:r>
              <a:rPr lang="fr"/>
              <a:t>As part of their recruitment of Michael Schumcher in 1996 Ferrari entered into a commercial partnership with tobacco giant Phillip Morris to use theur Marlboro brand on the Ferrari cars.</a:t>
            </a:r>
          </a:p>
          <a:p>
            <a:pPr rtl="0">
              <a:spcBef>
                <a:spcPts val="0"/>
              </a:spcBef>
              <a:buNone/>
            </a:pPr>
            <a:endParaRPr/>
          </a:p>
          <a:p>
            <a:pPr marL="457200" lvl="0" indent="-317500" rtl="0">
              <a:spcBef>
                <a:spcPts val="0"/>
              </a:spcBef>
              <a:buClr>
                <a:srgbClr val="000000"/>
              </a:buClr>
              <a:buSzPct val="100000"/>
              <a:buFont typeface="Arial"/>
              <a:buChar char="-"/>
            </a:pPr>
            <a:r>
              <a:rPr lang="fr"/>
              <a:t>The blood red Ferrari of old was now replaced by a bright orange red which was more closely matched to the Marlboro colour scheme.</a:t>
            </a:r>
          </a:p>
          <a:p>
            <a:pPr rtl="0">
              <a:spcBef>
                <a:spcPts val="0"/>
              </a:spcBef>
              <a:buNone/>
            </a:pPr>
            <a:endParaRPr/>
          </a:p>
          <a:p>
            <a:pPr marL="457200" lvl="0" indent="-317500" rtl="0">
              <a:spcBef>
                <a:spcPts val="0"/>
              </a:spcBef>
              <a:buClr>
                <a:srgbClr val="000000"/>
              </a:buClr>
              <a:buSzPct val="100000"/>
              <a:buFont typeface="Arial"/>
              <a:buChar char="-"/>
            </a:pPr>
            <a:r>
              <a:rPr lang="fr"/>
              <a:t>Appointed Paolo Martinelli over the engine design and the other critical areas of aerodynamics and chassis development. A process of fully integrating the engine as part of the car package</a:t>
            </a:r>
          </a:p>
        </p:txBody>
      </p:sp>
    </p:spTree>
  </p:cSld>
  <p:clrMapOvr>
    <a:masterClrMapping/>
  </p:clrMapOvr>
  <p:transition spd="slow">
    <p:cut/>
  </p:transition>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1128</Words>
  <Application>Microsoft Office PowerPoint</Application>
  <PresentationFormat>Affichage à l'écran (16:9)</PresentationFormat>
  <Paragraphs>194</Paragraphs>
  <Slides>19</Slides>
  <Notes>19</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19</vt:i4>
      </vt:variant>
    </vt:vector>
  </HeadingPairs>
  <TitlesOfParts>
    <vt:vector size="21" baseType="lpstr">
      <vt:lpstr>Arial</vt:lpstr>
      <vt:lpstr>light-gradient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Pierre</cp:lastModifiedBy>
  <cp:revision>1</cp:revision>
  <dcterms:modified xsi:type="dcterms:W3CDTF">2015-03-02T13:48:03Z</dcterms:modified>
</cp:coreProperties>
</file>