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3" r:id="rId3"/>
    <p:sldId id="258" r:id="rId4"/>
    <p:sldId id="259" r:id="rId5"/>
    <p:sldId id="257" r:id="rId6"/>
    <p:sldId id="261" r:id="rId7"/>
    <p:sldId id="265" r:id="rId8"/>
    <p:sldId id="266" r:id="rId9"/>
    <p:sldId id="267" r:id="rId10"/>
    <p:sldId id="264" r:id="rId11"/>
    <p:sldId id="268" r:id="rId12"/>
    <p:sldId id="262" r:id="rId13"/>
    <p:sldId id="271" r:id="rId14"/>
    <p:sldId id="269" r:id="rId15"/>
    <p:sldId id="272" r:id="rId16"/>
    <p:sldId id="270" r:id="rId17"/>
    <p:sldId id="273" r:id="rId18"/>
    <p:sldId id="275" r:id="rId19"/>
    <p:sldId id="274" r:id="rId20"/>
    <p:sldId id="286" r:id="rId21"/>
    <p:sldId id="279" r:id="rId22"/>
    <p:sldId id="280" r:id="rId23"/>
    <p:sldId id="278" r:id="rId24"/>
    <p:sldId id="277" r:id="rId25"/>
    <p:sldId id="287" r:id="rId26"/>
    <p:sldId id="281" r:id="rId27"/>
    <p:sldId id="289" r:id="rId28"/>
    <p:sldId id="282" r:id="rId29"/>
    <p:sldId id="283" r:id="rId30"/>
    <p:sldId id="284" r:id="rId31"/>
    <p:sldId id="288" r:id="rId32"/>
    <p:sldId id="285" r:id="rId3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8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3A67AD-300F-4B06-BF24-D0BA8CD140B6}" type="datetimeFigureOut">
              <a:rPr lang="fr-FR" smtClean="0"/>
              <a:t>26/02/2015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6DD826-AF36-4B0D-97C8-FC414556C06A}" type="slidenum">
              <a:rPr lang="fr-FR" smtClean="0"/>
              <a:t>‹N°›</a:t>
            </a:fld>
            <a:endParaRPr lang="fr-FR"/>
          </a:p>
        </p:txBody>
      </p:sp>
    </p:spTree>
    <p:extLst>
      <p:ext uri="{BB962C8B-B14F-4D97-AF65-F5344CB8AC3E}">
        <p14:creationId xmlns:p14="http://schemas.microsoft.com/office/powerpoint/2010/main" val="254346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C6DD826-AF36-4B0D-97C8-FC414556C06A}" type="slidenum">
              <a:rPr lang="fr-FR" smtClean="0"/>
              <a:t>7</a:t>
            </a:fld>
            <a:endParaRPr lang="fr-FR"/>
          </a:p>
        </p:txBody>
      </p:sp>
    </p:spTree>
    <p:extLst>
      <p:ext uri="{BB962C8B-B14F-4D97-AF65-F5344CB8AC3E}">
        <p14:creationId xmlns:p14="http://schemas.microsoft.com/office/powerpoint/2010/main" val="150683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C6DD826-AF36-4B0D-97C8-FC414556C06A}" type="slidenum">
              <a:rPr lang="fr-FR" smtClean="0"/>
              <a:t>14</a:t>
            </a:fld>
            <a:endParaRPr lang="fr-FR"/>
          </a:p>
        </p:txBody>
      </p:sp>
    </p:spTree>
    <p:extLst>
      <p:ext uri="{BB962C8B-B14F-4D97-AF65-F5344CB8AC3E}">
        <p14:creationId xmlns:p14="http://schemas.microsoft.com/office/powerpoint/2010/main" val="1444705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D2B56BFA-168C-498F-9CA4-AC3D79B53928}" type="datetimeFigureOut">
              <a:rPr lang="fr-FR" smtClean="0"/>
              <a:t>26/02/2015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5D32E17-CCDF-4E24-AE32-244B9996FACB}" type="slidenum">
              <a:rPr lang="fr-FR" smtClean="0"/>
              <a:t>‹N°›</a:t>
            </a:fld>
            <a:endParaRPr lang="fr-FR"/>
          </a:p>
        </p:txBody>
      </p:sp>
    </p:spTree>
    <p:extLst>
      <p:ext uri="{BB962C8B-B14F-4D97-AF65-F5344CB8AC3E}">
        <p14:creationId xmlns:p14="http://schemas.microsoft.com/office/powerpoint/2010/main" val="981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2B56BFA-168C-498F-9CA4-AC3D79B53928}" type="datetimeFigureOut">
              <a:rPr lang="fr-FR" smtClean="0"/>
              <a:t>26/02/2015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5D32E17-CCDF-4E24-AE32-244B9996FACB}" type="slidenum">
              <a:rPr lang="fr-FR" smtClean="0"/>
              <a:t>‹N°›</a:t>
            </a:fld>
            <a:endParaRPr lang="fr-FR"/>
          </a:p>
        </p:txBody>
      </p:sp>
    </p:spTree>
    <p:extLst>
      <p:ext uri="{BB962C8B-B14F-4D97-AF65-F5344CB8AC3E}">
        <p14:creationId xmlns:p14="http://schemas.microsoft.com/office/powerpoint/2010/main" val="1953446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2B56BFA-168C-498F-9CA4-AC3D79B53928}" type="datetimeFigureOut">
              <a:rPr lang="fr-FR" smtClean="0"/>
              <a:t>26/02/2015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5D32E17-CCDF-4E24-AE32-244B9996FACB}" type="slidenum">
              <a:rPr lang="fr-FR" smtClean="0"/>
              <a:t>‹N°›</a:t>
            </a:fld>
            <a:endParaRPr lang="fr-FR"/>
          </a:p>
        </p:txBody>
      </p:sp>
    </p:spTree>
    <p:extLst>
      <p:ext uri="{BB962C8B-B14F-4D97-AF65-F5344CB8AC3E}">
        <p14:creationId xmlns:p14="http://schemas.microsoft.com/office/powerpoint/2010/main" val="2697775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2B56BFA-168C-498F-9CA4-AC3D79B53928}" type="datetimeFigureOut">
              <a:rPr lang="fr-FR" smtClean="0"/>
              <a:t>26/02/2015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5D32E17-CCDF-4E24-AE32-244B9996FACB}" type="slidenum">
              <a:rPr lang="fr-FR" smtClean="0"/>
              <a:t>‹N°›</a:t>
            </a:fld>
            <a:endParaRPr lang="fr-FR"/>
          </a:p>
        </p:txBody>
      </p:sp>
    </p:spTree>
    <p:extLst>
      <p:ext uri="{BB962C8B-B14F-4D97-AF65-F5344CB8AC3E}">
        <p14:creationId xmlns:p14="http://schemas.microsoft.com/office/powerpoint/2010/main" val="302346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2B56BFA-168C-498F-9CA4-AC3D79B53928}" type="datetimeFigureOut">
              <a:rPr lang="fr-FR" smtClean="0"/>
              <a:t>26/02/2015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5D32E17-CCDF-4E24-AE32-244B9996FACB}" type="slidenum">
              <a:rPr lang="fr-FR" smtClean="0"/>
              <a:t>‹N°›</a:t>
            </a:fld>
            <a:endParaRPr lang="fr-FR"/>
          </a:p>
        </p:txBody>
      </p:sp>
    </p:spTree>
    <p:extLst>
      <p:ext uri="{BB962C8B-B14F-4D97-AF65-F5344CB8AC3E}">
        <p14:creationId xmlns:p14="http://schemas.microsoft.com/office/powerpoint/2010/main" val="2136618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2B56BFA-168C-498F-9CA4-AC3D79B53928}" type="datetimeFigureOut">
              <a:rPr lang="fr-FR" smtClean="0"/>
              <a:t>26/02/2015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5D32E17-CCDF-4E24-AE32-244B9996FACB}" type="slidenum">
              <a:rPr lang="fr-FR" smtClean="0"/>
              <a:t>‹N°›</a:t>
            </a:fld>
            <a:endParaRPr lang="fr-FR"/>
          </a:p>
        </p:txBody>
      </p:sp>
    </p:spTree>
    <p:extLst>
      <p:ext uri="{BB962C8B-B14F-4D97-AF65-F5344CB8AC3E}">
        <p14:creationId xmlns:p14="http://schemas.microsoft.com/office/powerpoint/2010/main" val="3000454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2B56BFA-168C-498F-9CA4-AC3D79B53928}" type="datetimeFigureOut">
              <a:rPr lang="fr-FR" smtClean="0"/>
              <a:t>26/02/2015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5D32E17-CCDF-4E24-AE32-244B9996FACB}" type="slidenum">
              <a:rPr lang="fr-FR" smtClean="0"/>
              <a:t>‹N°›</a:t>
            </a:fld>
            <a:endParaRPr lang="fr-FR"/>
          </a:p>
        </p:txBody>
      </p:sp>
    </p:spTree>
    <p:extLst>
      <p:ext uri="{BB962C8B-B14F-4D97-AF65-F5344CB8AC3E}">
        <p14:creationId xmlns:p14="http://schemas.microsoft.com/office/powerpoint/2010/main" val="363670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D2B56BFA-168C-498F-9CA4-AC3D79B53928}" type="datetimeFigureOut">
              <a:rPr lang="fr-FR" smtClean="0"/>
              <a:t>26/02/2015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5D32E17-CCDF-4E24-AE32-244B9996FACB}" type="slidenum">
              <a:rPr lang="fr-FR" smtClean="0"/>
              <a:t>‹N°›</a:t>
            </a:fld>
            <a:endParaRPr lang="fr-FR"/>
          </a:p>
        </p:txBody>
      </p:sp>
    </p:spTree>
    <p:extLst>
      <p:ext uri="{BB962C8B-B14F-4D97-AF65-F5344CB8AC3E}">
        <p14:creationId xmlns:p14="http://schemas.microsoft.com/office/powerpoint/2010/main" val="400898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2B56BFA-168C-498F-9CA4-AC3D79B53928}" type="datetimeFigureOut">
              <a:rPr lang="fr-FR" smtClean="0"/>
              <a:t>26/02/2015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5D32E17-CCDF-4E24-AE32-244B9996FACB}" type="slidenum">
              <a:rPr lang="fr-FR" smtClean="0"/>
              <a:t>‹N°›</a:t>
            </a:fld>
            <a:endParaRPr lang="fr-FR"/>
          </a:p>
        </p:txBody>
      </p:sp>
    </p:spTree>
    <p:extLst>
      <p:ext uri="{BB962C8B-B14F-4D97-AF65-F5344CB8AC3E}">
        <p14:creationId xmlns:p14="http://schemas.microsoft.com/office/powerpoint/2010/main" val="3456944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2B56BFA-168C-498F-9CA4-AC3D79B53928}" type="datetimeFigureOut">
              <a:rPr lang="fr-FR" smtClean="0"/>
              <a:t>26/02/2015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5D32E17-CCDF-4E24-AE32-244B9996FACB}" type="slidenum">
              <a:rPr lang="fr-FR" smtClean="0"/>
              <a:t>‹N°›</a:t>
            </a:fld>
            <a:endParaRPr lang="fr-FR"/>
          </a:p>
        </p:txBody>
      </p:sp>
    </p:spTree>
    <p:extLst>
      <p:ext uri="{BB962C8B-B14F-4D97-AF65-F5344CB8AC3E}">
        <p14:creationId xmlns:p14="http://schemas.microsoft.com/office/powerpoint/2010/main" val="399477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2B56BFA-168C-498F-9CA4-AC3D79B53928}" type="datetimeFigureOut">
              <a:rPr lang="fr-FR" smtClean="0"/>
              <a:t>26/02/2015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5D32E17-CCDF-4E24-AE32-244B9996FACB}" type="slidenum">
              <a:rPr lang="fr-FR" smtClean="0"/>
              <a:t>‹N°›</a:t>
            </a:fld>
            <a:endParaRPr lang="fr-FR"/>
          </a:p>
        </p:txBody>
      </p:sp>
    </p:spTree>
    <p:extLst>
      <p:ext uri="{BB962C8B-B14F-4D97-AF65-F5344CB8AC3E}">
        <p14:creationId xmlns:p14="http://schemas.microsoft.com/office/powerpoint/2010/main" val="402281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56BFA-168C-498F-9CA4-AC3D79B53928}" type="datetimeFigureOut">
              <a:rPr lang="fr-FR" smtClean="0"/>
              <a:t>26/02/2015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32E17-CCDF-4E24-AE32-244B9996FACB}" type="slidenum">
              <a:rPr lang="fr-FR" smtClean="0"/>
              <a:t>‹N°›</a:t>
            </a:fld>
            <a:endParaRPr lang="fr-FR"/>
          </a:p>
        </p:txBody>
      </p:sp>
    </p:spTree>
    <p:extLst>
      <p:ext uri="{BB962C8B-B14F-4D97-AF65-F5344CB8AC3E}">
        <p14:creationId xmlns:p14="http://schemas.microsoft.com/office/powerpoint/2010/main" val="152385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a:t>Thème 3 : L’Union Européenne, dynamique de développement des territoires</a:t>
            </a:r>
            <a:br>
              <a:rPr lang="fr-FR" dirty="0"/>
            </a:br>
            <a:endParaRPr lang="fr-FR" dirty="0"/>
          </a:p>
        </p:txBody>
      </p:sp>
      <p:sp>
        <p:nvSpPr>
          <p:cNvPr id="3" name="Sous-titre 2"/>
          <p:cNvSpPr>
            <a:spLocks noGrp="1"/>
          </p:cNvSpPr>
          <p:nvPr>
            <p:ph type="subTitle" idx="1"/>
          </p:nvPr>
        </p:nvSpPr>
        <p:spPr/>
        <p:txBody>
          <a:bodyPr/>
          <a:lstStyle/>
          <a:p>
            <a:r>
              <a:rPr lang="fr-FR" dirty="0"/>
              <a:t>Chapitre 1 : De l’espace européen aux territoires de l’Union Européenne. </a:t>
            </a:r>
          </a:p>
          <a:p>
            <a:endParaRPr lang="fr-FR" dirty="0"/>
          </a:p>
        </p:txBody>
      </p:sp>
    </p:spTree>
    <p:extLst>
      <p:ext uri="{BB962C8B-B14F-4D97-AF65-F5344CB8AC3E}">
        <p14:creationId xmlns:p14="http://schemas.microsoft.com/office/powerpoint/2010/main" val="3502562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836712"/>
            <a:ext cx="8229600" cy="1143000"/>
          </a:xfrm>
        </p:spPr>
        <p:txBody>
          <a:bodyPr>
            <a:normAutofit fontScale="90000"/>
          </a:bodyPr>
          <a:lstStyle/>
          <a:p>
            <a:pPr lvl="0"/>
            <a:r>
              <a:rPr lang="fr-FR" dirty="0" smtClean="0"/>
              <a:t>I. Europe</a:t>
            </a:r>
            <a:r>
              <a:rPr lang="fr-FR" dirty="0"/>
              <a:t>, </a:t>
            </a:r>
            <a:r>
              <a:rPr lang="fr-FR" dirty="0" err="1"/>
              <a:t>Europes</a:t>
            </a:r>
            <a:r>
              <a:rPr lang="fr-FR" dirty="0"/>
              <a:t> : un continent entre unité et diversité </a:t>
            </a:r>
            <a:br>
              <a:rPr lang="fr-FR" dirty="0"/>
            </a:br>
            <a:endParaRPr lang="fr-FR" dirty="0"/>
          </a:p>
        </p:txBody>
      </p:sp>
      <p:sp>
        <p:nvSpPr>
          <p:cNvPr id="3" name="Espace réservé du contenu 2"/>
          <p:cNvSpPr>
            <a:spLocks noGrp="1"/>
          </p:cNvSpPr>
          <p:nvPr>
            <p:ph idx="1"/>
          </p:nvPr>
        </p:nvSpPr>
        <p:spPr>
          <a:xfrm>
            <a:off x="457200" y="2204864"/>
            <a:ext cx="8229600" cy="3921299"/>
          </a:xfrm>
        </p:spPr>
        <p:txBody>
          <a:bodyPr/>
          <a:lstStyle/>
          <a:p>
            <a:pPr marL="514350" lvl="0" indent="-514350">
              <a:buAutoNum type="arabicPeriod"/>
            </a:pPr>
            <a:r>
              <a:rPr lang="fr-FR" dirty="0" smtClean="0"/>
              <a:t>L’Europe </a:t>
            </a:r>
            <a:r>
              <a:rPr lang="fr-FR" dirty="0"/>
              <a:t>un objet géographique difficile à définir </a:t>
            </a:r>
            <a:endParaRPr lang="fr-FR" dirty="0" smtClean="0"/>
          </a:p>
          <a:p>
            <a:r>
              <a:rPr lang="fr-FR" dirty="0" smtClean="0"/>
              <a:t>La diversité des milieux</a:t>
            </a:r>
          </a:p>
          <a:p>
            <a:r>
              <a:rPr lang="fr-FR" dirty="0" smtClean="0"/>
              <a:t>Une mosaïque d’Etats aux tailles et aux densités diverses</a:t>
            </a:r>
          </a:p>
          <a:p>
            <a:r>
              <a:rPr lang="fr-FR" dirty="0" smtClean="0"/>
              <a:t>Une diversité </a:t>
            </a:r>
            <a:r>
              <a:rPr lang="fr-FR" dirty="0" smtClean="0"/>
              <a:t>culturelle </a:t>
            </a:r>
            <a:endParaRPr lang="fr-FR" dirty="0" smtClean="0"/>
          </a:p>
          <a:p>
            <a:endParaRPr lang="fr-FR" dirty="0" smtClean="0"/>
          </a:p>
          <a:p>
            <a:endParaRPr lang="fr-FR" dirty="0"/>
          </a:p>
          <a:p>
            <a:pPr marL="0" indent="0">
              <a:buNone/>
            </a:pPr>
            <a:endParaRPr lang="fr-FR" dirty="0"/>
          </a:p>
        </p:txBody>
      </p:sp>
    </p:spTree>
    <p:extLst>
      <p:ext uri="{BB962C8B-B14F-4D97-AF65-F5344CB8AC3E}">
        <p14:creationId xmlns:p14="http://schemas.microsoft.com/office/powerpoint/2010/main" val="796399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56" y="65873"/>
            <a:ext cx="8950632" cy="6459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20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29600" cy="1143000"/>
          </a:xfrm>
        </p:spPr>
        <p:txBody>
          <a:bodyPr>
            <a:normAutofit fontScale="90000"/>
          </a:bodyPr>
          <a:lstStyle/>
          <a:p>
            <a:r>
              <a:rPr lang="fr-FR" dirty="0" smtClean="0"/>
              <a:t>I. Europe, </a:t>
            </a:r>
            <a:r>
              <a:rPr lang="fr-FR" dirty="0" err="1" smtClean="0"/>
              <a:t>Europes</a:t>
            </a:r>
            <a:r>
              <a:rPr lang="fr-FR" dirty="0" smtClean="0"/>
              <a:t> : un continent entre unité et diversité </a:t>
            </a:r>
            <a:br>
              <a:rPr lang="fr-FR" dirty="0" smtClean="0"/>
            </a:br>
            <a:endParaRPr lang="fr-FR" dirty="0"/>
          </a:p>
        </p:txBody>
      </p:sp>
      <p:sp>
        <p:nvSpPr>
          <p:cNvPr id="3" name="Espace réservé du contenu 2"/>
          <p:cNvSpPr>
            <a:spLocks noGrp="1"/>
          </p:cNvSpPr>
          <p:nvPr>
            <p:ph idx="1"/>
          </p:nvPr>
        </p:nvSpPr>
        <p:spPr/>
        <p:txBody>
          <a:bodyPr/>
          <a:lstStyle/>
          <a:p>
            <a:pPr marL="0" indent="0">
              <a:buNone/>
            </a:pPr>
            <a:r>
              <a:rPr lang="fr-FR" dirty="0" smtClean="0"/>
              <a:t>2. L’unité européenne</a:t>
            </a:r>
          </a:p>
          <a:p>
            <a:pPr lvl="0"/>
            <a:r>
              <a:rPr lang="fr-FR" dirty="0"/>
              <a:t>Un héritage historique </a:t>
            </a:r>
            <a:r>
              <a:rPr lang="fr-FR" dirty="0" smtClean="0"/>
              <a:t>partagé </a:t>
            </a:r>
            <a:endParaRPr lang="fr-FR" dirty="0"/>
          </a:p>
          <a:p>
            <a:pPr marL="0" indent="0">
              <a:buNone/>
            </a:pPr>
            <a:r>
              <a:rPr lang="fr-FR" dirty="0" smtClean="0"/>
              <a:t> </a:t>
            </a:r>
            <a:endParaRPr lang="fr-FR" dirty="0"/>
          </a:p>
        </p:txBody>
      </p:sp>
    </p:spTree>
    <p:extLst>
      <p:ext uri="{BB962C8B-B14F-4D97-AF65-F5344CB8AC3E}">
        <p14:creationId xmlns:p14="http://schemas.microsoft.com/office/powerpoint/2010/main" val="36264736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29600" cy="1143000"/>
          </a:xfrm>
        </p:spPr>
        <p:txBody>
          <a:bodyPr>
            <a:normAutofit fontScale="90000"/>
          </a:bodyPr>
          <a:lstStyle/>
          <a:p>
            <a:r>
              <a:rPr lang="fr-FR" dirty="0" smtClean="0"/>
              <a:t>I. Europe, </a:t>
            </a:r>
            <a:r>
              <a:rPr lang="fr-FR" dirty="0" err="1" smtClean="0"/>
              <a:t>Europes</a:t>
            </a:r>
            <a:r>
              <a:rPr lang="fr-FR" dirty="0" smtClean="0"/>
              <a:t> : un continent entre unité et diversité </a:t>
            </a:r>
            <a:br>
              <a:rPr lang="fr-FR" dirty="0" smtClean="0"/>
            </a:br>
            <a:endParaRPr lang="fr-FR" dirty="0"/>
          </a:p>
        </p:txBody>
      </p:sp>
      <p:sp>
        <p:nvSpPr>
          <p:cNvPr id="3" name="Espace réservé du contenu 2"/>
          <p:cNvSpPr>
            <a:spLocks noGrp="1"/>
          </p:cNvSpPr>
          <p:nvPr>
            <p:ph idx="1"/>
          </p:nvPr>
        </p:nvSpPr>
        <p:spPr/>
        <p:txBody>
          <a:bodyPr/>
          <a:lstStyle/>
          <a:p>
            <a:pPr marL="0" indent="0">
              <a:buNone/>
            </a:pPr>
            <a:r>
              <a:rPr lang="fr-FR" dirty="0" smtClean="0"/>
              <a:t>2. L’unité européenne</a:t>
            </a:r>
          </a:p>
          <a:p>
            <a:pPr lvl="0"/>
            <a:r>
              <a:rPr lang="fr-FR" dirty="0"/>
              <a:t>Un héritage historique </a:t>
            </a:r>
            <a:r>
              <a:rPr lang="fr-FR" dirty="0" smtClean="0"/>
              <a:t>partagé</a:t>
            </a:r>
          </a:p>
          <a:p>
            <a:r>
              <a:rPr lang="fr-FR" dirty="0"/>
              <a:t>Qui a forgé des Etats </a:t>
            </a:r>
            <a:r>
              <a:rPr lang="fr-FR" dirty="0" smtClean="0"/>
              <a:t>démocratiques </a:t>
            </a:r>
            <a:endParaRPr lang="fr-FR" dirty="0"/>
          </a:p>
          <a:p>
            <a:pPr marL="0" indent="0">
              <a:buNone/>
            </a:pPr>
            <a:r>
              <a:rPr lang="fr-FR" dirty="0" smtClean="0"/>
              <a:t> </a:t>
            </a:r>
            <a:endParaRPr lang="fr-FR" dirty="0"/>
          </a:p>
        </p:txBody>
      </p:sp>
    </p:spTree>
    <p:extLst>
      <p:ext uri="{BB962C8B-B14F-4D97-AF65-F5344CB8AC3E}">
        <p14:creationId xmlns:p14="http://schemas.microsoft.com/office/powerpoint/2010/main" val="4244719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Users\Utilisateur\Desktop\640px-European_Union_member_states_by_head_of_sta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0" y="0"/>
            <a:ext cx="6096000" cy="61436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6143625"/>
            <a:ext cx="3568921" cy="60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580112" y="6525344"/>
            <a:ext cx="1584176" cy="338554"/>
          </a:xfrm>
          <a:prstGeom prst="rect">
            <a:avLst/>
          </a:prstGeom>
          <a:noFill/>
        </p:spPr>
        <p:txBody>
          <a:bodyPr wrap="square" rtlCol="0">
            <a:spAutoFit/>
          </a:bodyPr>
          <a:lstStyle/>
          <a:p>
            <a:r>
              <a:rPr lang="fr-FR" sz="1600" dirty="0" smtClean="0">
                <a:solidFill>
                  <a:srgbClr val="0408BC"/>
                </a:solidFill>
                <a:latin typeface="Arial" panose="020B0604020202020204" pitchFamily="34" charset="0"/>
                <a:cs typeface="Arial" panose="020B0604020202020204" pitchFamily="34" charset="0"/>
              </a:rPr>
              <a:t>Parlementaire</a:t>
            </a:r>
            <a:endParaRPr lang="fr-FR" sz="1600" dirty="0">
              <a:solidFill>
                <a:srgbClr val="0408BC"/>
              </a:solidFill>
              <a:latin typeface="Arial" panose="020B0604020202020204" pitchFamily="34" charset="0"/>
              <a:cs typeface="Arial" panose="020B0604020202020204" pitchFamily="34" charset="0"/>
            </a:endParaRPr>
          </a:p>
        </p:txBody>
      </p:sp>
      <p:sp>
        <p:nvSpPr>
          <p:cNvPr id="2" name="ZoneTexte 1"/>
          <p:cNvSpPr txBox="1"/>
          <p:nvPr/>
        </p:nvSpPr>
        <p:spPr>
          <a:xfrm>
            <a:off x="6115860" y="0"/>
            <a:ext cx="3028140" cy="369332"/>
          </a:xfrm>
          <a:prstGeom prst="rect">
            <a:avLst/>
          </a:prstGeom>
          <a:noFill/>
        </p:spPr>
        <p:txBody>
          <a:bodyPr wrap="square" rtlCol="0">
            <a:spAutoFit/>
          </a:bodyPr>
          <a:lstStyle/>
          <a:p>
            <a:r>
              <a:rPr lang="fr-FR" b="1" dirty="0" smtClean="0"/>
              <a:t>Une Europe démocratique</a:t>
            </a:r>
            <a:endParaRPr lang="fr-FR" b="1" dirty="0"/>
          </a:p>
        </p:txBody>
      </p:sp>
    </p:spTree>
    <p:extLst>
      <p:ext uri="{BB962C8B-B14F-4D97-AF65-F5344CB8AC3E}">
        <p14:creationId xmlns:p14="http://schemas.microsoft.com/office/powerpoint/2010/main" val="1472672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29600" cy="1143000"/>
          </a:xfrm>
        </p:spPr>
        <p:txBody>
          <a:bodyPr>
            <a:normAutofit fontScale="90000"/>
          </a:bodyPr>
          <a:lstStyle/>
          <a:p>
            <a:r>
              <a:rPr lang="fr-FR" dirty="0" smtClean="0"/>
              <a:t>I. Europe, </a:t>
            </a:r>
            <a:r>
              <a:rPr lang="fr-FR" dirty="0" err="1" smtClean="0"/>
              <a:t>Europes</a:t>
            </a:r>
            <a:r>
              <a:rPr lang="fr-FR" dirty="0" smtClean="0"/>
              <a:t> : un continent entre unité et diversité </a:t>
            </a:r>
            <a:br>
              <a:rPr lang="fr-FR" dirty="0" smtClean="0"/>
            </a:br>
            <a:endParaRPr lang="fr-FR" dirty="0"/>
          </a:p>
        </p:txBody>
      </p:sp>
      <p:sp>
        <p:nvSpPr>
          <p:cNvPr id="3" name="Espace réservé du contenu 2"/>
          <p:cNvSpPr>
            <a:spLocks noGrp="1"/>
          </p:cNvSpPr>
          <p:nvPr>
            <p:ph idx="1"/>
          </p:nvPr>
        </p:nvSpPr>
        <p:spPr/>
        <p:txBody>
          <a:bodyPr/>
          <a:lstStyle/>
          <a:p>
            <a:pPr marL="0" indent="0">
              <a:buNone/>
            </a:pPr>
            <a:r>
              <a:rPr lang="fr-FR" dirty="0" smtClean="0"/>
              <a:t>2. L’unité européenne</a:t>
            </a:r>
          </a:p>
          <a:p>
            <a:pPr lvl="0"/>
            <a:r>
              <a:rPr lang="fr-FR" dirty="0"/>
              <a:t>Un héritage historique </a:t>
            </a:r>
            <a:r>
              <a:rPr lang="fr-FR" dirty="0" smtClean="0"/>
              <a:t>partagé</a:t>
            </a:r>
          </a:p>
          <a:p>
            <a:r>
              <a:rPr lang="fr-FR" dirty="0"/>
              <a:t>Qui a forgé des Etats </a:t>
            </a:r>
            <a:r>
              <a:rPr lang="fr-FR" dirty="0" smtClean="0"/>
              <a:t>démocratiques</a:t>
            </a:r>
          </a:p>
          <a:p>
            <a:pPr lvl="0"/>
            <a:r>
              <a:rPr lang="fr-FR" dirty="0"/>
              <a:t>Des caractéristiques géographiques et économiques communes </a:t>
            </a:r>
          </a:p>
          <a:p>
            <a:pPr marL="0" indent="0">
              <a:buNone/>
            </a:pPr>
            <a:r>
              <a:rPr lang="fr-FR" dirty="0" smtClean="0"/>
              <a:t> </a:t>
            </a:r>
            <a:endParaRPr lang="fr-FR" dirty="0"/>
          </a:p>
          <a:p>
            <a:pPr marL="0" indent="0">
              <a:buNone/>
            </a:pPr>
            <a:r>
              <a:rPr lang="fr-FR" dirty="0" smtClean="0"/>
              <a:t> </a:t>
            </a:r>
            <a:endParaRPr lang="fr-FR" dirty="0"/>
          </a:p>
        </p:txBody>
      </p:sp>
    </p:spTree>
    <p:extLst>
      <p:ext uri="{BB962C8B-B14F-4D97-AF65-F5344CB8AC3E}">
        <p14:creationId xmlns:p14="http://schemas.microsoft.com/office/powerpoint/2010/main" val="366963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Users\Utilisateur\Desktop\carte_repartition_densite_population_mondiale_agglome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 y="836712"/>
            <a:ext cx="9153716" cy="566107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07504" y="260648"/>
            <a:ext cx="8424936" cy="369332"/>
          </a:xfrm>
          <a:prstGeom prst="rect">
            <a:avLst/>
          </a:prstGeom>
          <a:noFill/>
        </p:spPr>
        <p:txBody>
          <a:bodyPr wrap="square" rtlCol="0">
            <a:spAutoFit/>
          </a:bodyPr>
          <a:lstStyle/>
          <a:p>
            <a:pPr algn="ctr"/>
            <a:r>
              <a:rPr lang="fr-FR" b="1" dirty="0" smtClean="0"/>
              <a:t>Les densités de peuplement dans le monde</a:t>
            </a:r>
            <a:endParaRPr lang="fr-FR" b="1" dirty="0"/>
          </a:p>
        </p:txBody>
      </p:sp>
    </p:spTree>
    <p:extLst>
      <p:ext uri="{BB962C8B-B14F-4D97-AF65-F5344CB8AC3E}">
        <p14:creationId xmlns:p14="http://schemas.microsoft.com/office/powerpoint/2010/main" val="710721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340768"/>
            <a:ext cx="8229600" cy="1143000"/>
          </a:xfrm>
        </p:spPr>
        <p:txBody>
          <a:bodyPr>
            <a:normAutofit fontScale="90000"/>
          </a:bodyPr>
          <a:lstStyle/>
          <a:p>
            <a:pPr lvl="0"/>
            <a:r>
              <a:rPr lang="fr-FR" dirty="0" smtClean="0"/>
              <a:t>II. L’Union </a:t>
            </a:r>
            <a:r>
              <a:rPr lang="fr-FR" dirty="0"/>
              <a:t>Européenne : frontières et limites ; une union d’Etat à géométrie variable </a:t>
            </a:r>
            <a:br>
              <a:rPr lang="fr-FR" dirty="0"/>
            </a:br>
            <a:endParaRPr lang="fr-FR" dirty="0"/>
          </a:p>
        </p:txBody>
      </p:sp>
      <p:sp>
        <p:nvSpPr>
          <p:cNvPr id="3" name="Espace réservé du contenu 2"/>
          <p:cNvSpPr>
            <a:spLocks noGrp="1"/>
          </p:cNvSpPr>
          <p:nvPr>
            <p:ph idx="1"/>
          </p:nvPr>
        </p:nvSpPr>
        <p:spPr>
          <a:xfrm>
            <a:off x="457200" y="2996952"/>
            <a:ext cx="8229600" cy="3129211"/>
          </a:xfrm>
        </p:spPr>
        <p:txBody>
          <a:bodyPr/>
          <a:lstStyle/>
          <a:p>
            <a:pPr marL="0" indent="0">
              <a:buNone/>
            </a:pPr>
            <a:r>
              <a:rPr lang="fr-FR" dirty="0" smtClean="0"/>
              <a:t>1. Des frontières en </a:t>
            </a:r>
            <a:r>
              <a:rPr lang="fr-FR" dirty="0" smtClean="0"/>
              <a:t>expansion </a:t>
            </a:r>
            <a:endParaRPr lang="fr-FR" dirty="0"/>
          </a:p>
        </p:txBody>
      </p:sp>
    </p:spTree>
    <p:extLst>
      <p:ext uri="{BB962C8B-B14F-4D97-AF65-F5344CB8AC3E}">
        <p14:creationId xmlns:p14="http://schemas.microsoft.com/office/powerpoint/2010/main" val="3681631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Utilisateur\Desktop\ceca195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5904880" cy="562087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660232" y="1268760"/>
            <a:ext cx="2160240" cy="2031325"/>
          </a:xfrm>
          <a:prstGeom prst="rect">
            <a:avLst/>
          </a:prstGeom>
          <a:noFill/>
        </p:spPr>
        <p:txBody>
          <a:bodyPr wrap="square" rtlCol="0">
            <a:spAutoFit/>
          </a:bodyPr>
          <a:lstStyle/>
          <a:p>
            <a:r>
              <a:rPr lang="fr-FR" b="1" dirty="0" smtClean="0"/>
              <a:t>Pays membres : </a:t>
            </a:r>
          </a:p>
          <a:p>
            <a:r>
              <a:rPr lang="fr-FR" b="1" dirty="0" smtClean="0"/>
              <a:t>- France </a:t>
            </a:r>
          </a:p>
          <a:p>
            <a:r>
              <a:rPr lang="fr-FR" b="1" dirty="0" smtClean="0"/>
              <a:t>- RFA </a:t>
            </a:r>
          </a:p>
          <a:p>
            <a:r>
              <a:rPr lang="fr-FR" b="1" dirty="0" smtClean="0"/>
              <a:t>- Italie </a:t>
            </a:r>
          </a:p>
          <a:p>
            <a:r>
              <a:rPr lang="fr-FR" b="1" dirty="0" smtClean="0"/>
              <a:t>- Belgique </a:t>
            </a:r>
          </a:p>
          <a:p>
            <a:r>
              <a:rPr lang="fr-FR" b="1" dirty="0" smtClean="0"/>
              <a:t>- Pays-Bas</a:t>
            </a:r>
          </a:p>
          <a:p>
            <a:r>
              <a:rPr lang="fr-FR" b="1" dirty="0" smtClean="0"/>
              <a:t>- Luxembourg </a:t>
            </a:r>
            <a:endParaRPr lang="fr-FR" b="1" dirty="0"/>
          </a:p>
        </p:txBody>
      </p:sp>
    </p:spTree>
    <p:extLst>
      <p:ext uri="{BB962C8B-B14F-4D97-AF65-F5344CB8AC3E}">
        <p14:creationId xmlns:p14="http://schemas.microsoft.com/office/powerpoint/2010/main" val="938483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548680"/>
            <a:ext cx="8136904" cy="1477328"/>
          </a:xfrm>
          <a:prstGeom prst="rect">
            <a:avLst/>
          </a:prstGeom>
        </p:spPr>
        <p:txBody>
          <a:bodyPr wrap="square">
            <a:spAutoFit/>
          </a:bodyPr>
          <a:lstStyle/>
          <a:p>
            <a:pPr algn="just"/>
            <a:r>
              <a:rPr lang="fr-FR" dirty="0"/>
              <a:t>« L’Europe ne se fera pas d’un coup, ni dans une construction d’ensemble : elle se fera par des réalisations concrètes créant d’abord des solidarités de fait. Le rassemblement des nations européennes exige que l’opposition séculaire de la France et de l’Allemagne soit éliminée. L’action entreprise doit toucher au premier chef la France et l’Allemagne. »</a:t>
            </a:r>
          </a:p>
        </p:txBody>
      </p:sp>
      <p:sp>
        <p:nvSpPr>
          <p:cNvPr id="5" name="Rectangle 4"/>
          <p:cNvSpPr/>
          <p:nvPr/>
        </p:nvSpPr>
        <p:spPr>
          <a:xfrm>
            <a:off x="539552" y="2276872"/>
            <a:ext cx="8280920" cy="1477328"/>
          </a:xfrm>
          <a:prstGeom prst="rect">
            <a:avLst/>
          </a:prstGeom>
        </p:spPr>
        <p:txBody>
          <a:bodyPr wrap="square">
            <a:spAutoFit/>
          </a:bodyPr>
          <a:lstStyle/>
          <a:p>
            <a:pPr algn="just"/>
            <a:r>
              <a:rPr lang="fr-FR" dirty="0"/>
              <a:t>« Le gouvernement français propose de placer l’ensemble de la production franco-allemande de charbon et d’acier sous une Haute Autorité commune (…). La mise en commun des productions de charbon et d’acier assurera immédiatement l’établissement de bases communes de développement économique, première étape de la Fédération européenne. »</a:t>
            </a:r>
          </a:p>
        </p:txBody>
      </p:sp>
      <p:sp>
        <p:nvSpPr>
          <p:cNvPr id="6" name="Rectangle 5"/>
          <p:cNvSpPr/>
          <p:nvPr/>
        </p:nvSpPr>
        <p:spPr>
          <a:xfrm>
            <a:off x="539552" y="4005064"/>
            <a:ext cx="8280920" cy="1754326"/>
          </a:xfrm>
          <a:prstGeom prst="rect">
            <a:avLst/>
          </a:prstGeom>
        </p:spPr>
        <p:txBody>
          <a:bodyPr wrap="square">
            <a:spAutoFit/>
          </a:bodyPr>
          <a:lstStyle/>
          <a:p>
            <a:pPr algn="just"/>
            <a:r>
              <a:rPr lang="fr-FR" dirty="0"/>
              <a:t>« La solidarité de production qui sera ainsi nouée manifestera que toute guerre entre la France et l’Allemagne devient non seulement impensable, mais matériellement impossible (…). Ainsi sera réalisée simplement et rapidement la fusion d’intérêts indispensable à l’établissement d’une communauté économique qui introduit le ferment d’une communauté plus large et plus profonde entre des pays longtemps opposés par des divisions sanglantes. »</a:t>
            </a:r>
          </a:p>
        </p:txBody>
      </p:sp>
      <p:sp>
        <p:nvSpPr>
          <p:cNvPr id="7" name="Rectangle 6"/>
          <p:cNvSpPr/>
          <p:nvPr/>
        </p:nvSpPr>
        <p:spPr>
          <a:xfrm>
            <a:off x="4572000" y="6165304"/>
            <a:ext cx="4298036" cy="369332"/>
          </a:xfrm>
          <a:prstGeom prst="rect">
            <a:avLst/>
          </a:prstGeom>
        </p:spPr>
        <p:txBody>
          <a:bodyPr wrap="none">
            <a:spAutoFit/>
          </a:bodyPr>
          <a:lstStyle/>
          <a:p>
            <a:r>
              <a:rPr lang="fr-FR" dirty="0"/>
              <a:t>Robert Schuman, </a:t>
            </a:r>
            <a:r>
              <a:rPr lang="fr-FR" i="1" dirty="0"/>
              <a:t>déclaration du 9 mai 1950</a:t>
            </a:r>
            <a:endParaRPr lang="fr-FR" dirty="0"/>
          </a:p>
        </p:txBody>
      </p:sp>
    </p:spTree>
    <p:extLst>
      <p:ext uri="{BB962C8B-B14F-4D97-AF65-F5344CB8AC3E}">
        <p14:creationId xmlns:p14="http://schemas.microsoft.com/office/powerpoint/2010/main" val="25913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Users\Utilisateur\Desktop\1488_file_kro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6188"/>
            <a:ext cx="5761062" cy="69132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12160" y="37076"/>
            <a:ext cx="3131840" cy="923330"/>
          </a:xfrm>
          <a:prstGeom prst="rect">
            <a:avLst/>
          </a:prstGeom>
        </p:spPr>
        <p:txBody>
          <a:bodyPr wrap="square">
            <a:spAutoFit/>
          </a:bodyPr>
          <a:lstStyle/>
          <a:p>
            <a:r>
              <a:rPr lang="fr-FR" b="1" dirty="0"/>
              <a:t>Caricature de Pierre </a:t>
            </a:r>
            <a:r>
              <a:rPr lang="fr-FR" b="1" dirty="0" err="1"/>
              <a:t>Kroll</a:t>
            </a:r>
            <a:r>
              <a:rPr lang="fr-FR" b="1" dirty="0"/>
              <a:t> dans Le Soir (quotidien belge), le 6 janvier 2007. </a:t>
            </a:r>
          </a:p>
        </p:txBody>
      </p:sp>
    </p:spTree>
    <p:extLst>
      <p:ext uri="{BB962C8B-B14F-4D97-AF65-F5344CB8AC3E}">
        <p14:creationId xmlns:p14="http://schemas.microsoft.com/office/powerpoint/2010/main" val="2134426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7491"/>
            <a:ext cx="5616624" cy="682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612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2. Une Europe à géométrie variable</a:t>
            </a:r>
            <a:endParaRPr lang="fr-FR" dirty="0"/>
          </a:p>
        </p:txBody>
      </p:sp>
    </p:spTree>
    <p:extLst>
      <p:ext uri="{BB962C8B-B14F-4D97-AF65-F5344CB8AC3E}">
        <p14:creationId xmlns:p14="http://schemas.microsoft.com/office/powerpoint/2010/main" val="3037054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875538205"/>
              </p:ext>
            </p:extLst>
          </p:nvPr>
        </p:nvGraphicFramePr>
        <p:xfrm>
          <a:off x="2735" y="260648"/>
          <a:ext cx="9036496" cy="6652552"/>
        </p:xfrm>
        <a:graphic>
          <a:graphicData uri="http://schemas.openxmlformats.org/drawingml/2006/table">
            <a:tbl>
              <a:tblPr firstRow="1" bandRow="1">
                <a:tableStyleId>{5C22544A-7EE6-4342-B048-85BDC9FD1C3A}</a:tableStyleId>
              </a:tblPr>
              <a:tblGrid>
                <a:gridCol w="1290928"/>
                <a:gridCol w="1290928"/>
                <a:gridCol w="1290928"/>
                <a:gridCol w="1290928"/>
                <a:gridCol w="1290928"/>
                <a:gridCol w="1290928"/>
                <a:gridCol w="1290928"/>
              </a:tblGrid>
              <a:tr h="1512168">
                <a:tc>
                  <a:txBody>
                    <a:bodyPr/>
                    <a:lstStyle/>
                    <a:p>
                      <a:r>
                        <a:rPr lang="fr-FR" sz="1600" dirty="0" smtClean="0">
                          <a:solidFill>
                            <a:schemeClr val="tx1"/>
                          </a:solidFill>
                        </a:rPr>
                        <a:t>Etat</a:t>
                      </a:r>
                      <a:r>
                        <a:rPr lang="fr-FR" sz="1600" baseline="0" dirty="0" smtClean="0">
                          <a:solidFill>
                            <a:schemeClr val="tx1"/>
                          </a:solidFill>
                        </a:rPr>
                        <a:t>-membre de l’UE, de  l’Euro-zone et de l’espace Schengen</a:t>
                      </a:r>
                      <a:endParaRPr lang="fr-FR" sz="1600" dirty="0">
                        <a:solidFill>
                          <a:schemeClr val="tx1"/>
                        </a:solidFill>
                      </a:endParaRPr>
                    </a:p>
                  </a:txBody>
                  <a:tcPr/>
                </a:tc>
                <a:tc>
                  <a:txBody>
                    <a:bodyPr/>
                    <a:lstStyle/>
                    <a:p>
                      <a:r>
                        <a:rPr lang="fr-FR" sz="1600" dirty="0" smtClean="0">
                          <a:solidFill>
                            <a:schemeClr val="tx1"/>
                          </a:solidFill>
                        </a:rPr>
                        <a:t>Etat-membre de l’UE, de l’espace Schengen mais hors</a:t>
                      </a:r>
                      <a:r>
                        <a:rPr lang="fr-FR" sz="1600" baseline="0" dirty="0" smtClean="0">
                          <a:solidFill>
                            <a:schemeClr val="tx1"/>
                          </a:solidFill>
                        </a:rPr>
                        <a:t> Euro-zone </a:t>
                      </a:r>
                      <a:endParaRPr lang="fr-FR" sz="1600" dirty="0">
                        <a:solidFill>
                          <a:schemeClr val="tx1"/>
                        </a:solidFill>
                      </a:endParaRPr>
                    </a:p>
                  </a:txBody>
                  <a:tcPr/>
                </a:tc>
                <a:tc>
                  <a:txBody>
                    <a:bodyPr/>
                    <a:lstStyle/>
                    <a:p>
                      <a:r>
                        <a:rPr lang="fr-FR" sz="1600" dirty="0" smtClean="0">
                          <a:solidFill>
                            <a:schemeClr val="tx1"/>
                          </a:solidFill>
                        </a:rPr>
                        <a:t>Etat-membre de l’UE, de l’Euro-zone mais hors espace Schengen </a:t>
                      </a:r>
                      <a:endParaRPr lang="fr-FR" sz="1600" dirty="0">
                        <a:solidFill>
                          <a:schemeClr val="tx1"/>
                        </a:solidFill>
                      </a:endParaRPr>
                    </a:p>
                  </a:txBody>
                  <a:tcPr/>
                </a:tc>
                <a:tc>
                  <a:txBody>
                    <a:bodyPr/>
                    <a:lstStyle/>
                    <a:p>
                      <a:r>
                        <a:rPr lang="fr-FR" sz="1600" dirty="0" smtClean="0">
                          <a:solidFill>
                            <a:schemeClr val="tx1"/>
                          </a:solidFill>
                        </a:rPr>
                        <a:t>Etat-membre  de l’UE,</a:t>
                      </a:r>
                      <a:r>
                        <a:rPr lang="fr-FR" sz="1600" baseline="0" dirty="0" smtClean="0">
                          <a:solidFill>
                            <a:schemeClr val="tx1"/>
                          </a:solidFill>
                        </a:rPr>
                        <a:t> </a:t>
                      </a:r>
                      <a:r>
                        <a:rPr lang="fr-FR" sz="1600" dirty="0" smtClean="0">
                          <a:solidFill>
                            <a:schemeClr val="tx1"/>
                          </a:solidFill>
                        </a:rPr>
                        <a:t>hors Euro-zone et hors espace Schengen</a:t>
                      </a:r>
                      <a:endParaRPr lang="fr-FR" sz="1600" dirty="0">
                        <a:solidFill>
                          <a:schemeClr val="tx1"/>
                        </a:solidFill>
                      </a:endParaRPr>
                    </a:p>
                  </a:txBody>
                  <a:tcPr/>
                </a:tc>
                <a:tc>
                  <a:txBody>
                    <a:bodyPr/>
                    <a:lstStyle/>
                    <a:p>
                      <a:r>
                        <a:rPr lang="fr-FR" sz="1600" dirty="0" smtClean="0">
                          <a:solidFill>
                            <a:schemeClr val="tx1"/>
                          </a:solidFill>
                        </a:rPr>
                        <a:t>Espace économique Européen (EEE)</a:t>
                      </a:r>
                      <a:endParaRPr lang="fr-FR" sz="1600" dirty="0">
                        <a:solidFill>
                          <a:schemeClr val="tx1"/>
                        </a:solidFill>
                      </a:endParaRPr>
                    </a:p>
                  </a:txBody>
                  <a:tcPr/>
                </a:tc>
                <a:tc>
                  <a:txBody>
                    <a:bodyPr/>
                    <a:lstStyle/>
                    <a:p>
                      <a:r>
                        <a:rPr lang="fr-FR" sz="1600" dirty="0" smtClean="0">
                          <a:solidFill>
                            <a:schemeClr val="tx1"/>
                          </a:solidFill>
                        </a:rPr>
                        <a:t>Espace Schengen hors Union Européenne</a:t>
                      </a:r>
                      <a:r>
                        <a:rPr lang="fr-FR" sz="1600" baseline="0" dirty="0" smtClean="0">
                          <a:solidFill>
                            <a:schemeClr val="tx1"/>
                          </a:solidFill>
                        </a:rPr>
                        <a:t> </a:t>
                      </a:r>
                      <a:endParaRPr lang="fr-FR" sz="1600" dirty="0">
                        <a:solidFill>
                          <a:schemeClr val="tx1"/>
                        </a:solidFill>
                      </a:endParaRPr>
                    </a:p>
                  </a:txBody>
                  <a:tcPr/>
                </a:tc>
                <a:tc>
                  <a:txBody>
                    <a:bodyPr/>
                    <a:lstStyle/>
                    <a:p>
                      <a:r>
                        <a:rPr lang="fr-FR" sz="1600" dirty="0" smtClean="0">
                          <a:solidFill>
                            <a:schemeClr val="tx1"/>
                          </a:solidFill>
                        </a:rPr>
                        <a:t>Euro-zone hors Union européenne </a:t>
                      </a:r>
                      <a:endParaRPr lang="fr-FR" sz="1600" dirty="0">
                        <a:solidFill>
                          <a:schemeClr val="tx1"/>
                        </a:solidFill>
                      </a:endParaRPr>
                    </a:p>
                  </a:txBody>
                  <a:tcPr/>
                </a:tc>
              </a:tr>
              <a:tr h="4854232">
                <a:tc>
                  <a:txBody>
                    <a:bodyPr/>
                    <a:lstStyle/>
                    <a:p>
                      <a:r>
                        <a:rPr lang="fr-FR" sz="1600" dirty="0" smtClean="0"/>
                        <a:t>Notez uniquement le nombre de pays </a:t>
                      </a:r>
                      <a:endParaRPr lang="fr-FR" sz="1600" dirty="0"/>
                    </a:p>
                  </a:txBody>
                  <a:tcPr/>
                </a:tc>
                <a:tc>
                  <a:txBody>
                    <a:bodyPr/>
                    <a:lstStyle/>
                    <a:p>
                      <a:endParaRPr lang="fr-FR" sz="1600" dirty="0"/>
                    </a:p>
                  </a:txBody>
                  <a:tcPr/>
                </a:tc>
                <a:tc>
                  <a:txBody>
                    <a:bodyPr/>
                    <a:lstStyle/>
                    <a:p>
                      <a:endParaRPr lang="fr-FR" sz="1600" dirty="0"/>
                    </a:p>
                  </a:txBody>
                  <a:tcPr/>
                </a:tc>
                <a:tc>
                  <a:txBody>
                    <a:bodyPr/>
                    <a:lstStyle/>
                    <a:p>
                      <a:endParaRPr lang="fr-FR" sz="1600" dirty="0"/>
                    </a:p>
                  </a:txBody>
                  <a:tcPr/>
                </a:tc>
                <a:tc>
                  <a:txBody>
                    <a:bodyPr/>
                    <a:lstStyle/>
                    <a:p>
                      <a:endParaRPr lang="fr-FR" sz="1600" dirty="0"/>
                    </a:p>
                  </a:txBody>
                  <a:tcPr/>
                </a:tc>
                <a:tc>
                  <a:txBody>
                    <a:bodyPr/>
                    <a:lstStyle/>
                    <a:p>
                      <a:endParaRPr lang="fr-FR" sz="1600"/>
                    </a:p>
                  </a:txBody>
                  <a:tcPr/>
                </a:tc>
                <a:tc>
                  <a:txBody>
                    <a:bodyPr/>
                    <a:lstStyle/>
                    <a:p>
                      <a:endParaRPr lang="fr-FR" sz="1600" dirty="0"/>
                    </a:p>
                  </a:txBody>
                  <a:tcPr/>
                </a:tc>
              </a:tr>
            </a:tbl>
          </a:graphicData>
        </a:graphic>
      </p:graphicFrame>
    </p:spTree>
    <p:extLst>
      <p:ext uri="{BB962C8B-B14F-4D97-AF65-F5344CB8AC3E}">
        <p14:creationId xmlns:p14="http://schemas.microsoft.com/office/powerpoint/2010/main" val="40948061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Users\Utilisateur\Desktop\frontic3a8res-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74"/>
            <a:ext cx="8028384" cy="687407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79512" y="-16074"/>
            <a:ext cx="3834680" cy="369332"/>
          </a:xfrm>
          <a:prstGeom prst="rect">
            <a:avLst/>
          </a:prstGeom>
          <a:noFill/>
        </p:spPr>
        <p:txBody>
          <a:bodyPr wrap="square" rtlCol="0">
            <a:spAutoFit/>
          </a:bodyPr>
          <a:lstStyle/>
          <a:p>
            <a:r>
              <a:rPr lang="fr-FR" b="1" dirty="0" smtClean="0"/>
              <a:t>Une Europe à Géométrie variable </a:t>
            </a:r>
            <a:endParaRPr lang="fr-FR" b="1" dirty="0"/>
          </a:p>
        </p:txBody>
      </p:sp>
    </p:spTree>
    <p:extLst>
      <p:ext uri="{BB962C8B-B14F-4D97-AF65-F5344CB8AC3E}">
        <p14:creationId xmlns:p14="http://schemas.microsoft.com/office/powerpoint/2010/main" val="6447318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453236017"/>
              </p:ext>
            </p:extLst>
          </p:nvPr>
        </p:nvGraphicFramePr>
        <p:xfrm>
          <a:off x="2735" y="260648"/>
          <a:ext cx="9036496" cy="6652552"/>
        </p:xfrm>
        <a:graphic>
          <a:graphicData uri="http://schemas.openxmlformats.org/drawingml/2006/table">
            <a:tbl>
              <a:tblPr firstRow="1" bandRow="1">
                <a:tableStyleId>{5C22544A-7EE6-4342-B048-85BDC9FD1C3A}</a:tableStyleId>
              </a:tblPr>
              <a:tblGrid>
                <a:gridCol w="1290928"/>
                <a:gridCol w="1290928"/>
                <a:gridCol w="1290928"/>
                <a:gridCol w="1290928"/>
                <a:gridCol w="1290928"/>
                <a:gridCol w="1290928"/>
                <a:gridCol w="1290928"/>
              </a:tblGrid>
              <a:tr h="1512168">
                <a:tc>
                  <a:txBody>
                    <a:bodyPr/>
                    <a:lstStyle/>
                    <a:p>
                      <a:r>
                        <a:rPr lang="fr-FR" sz="1600" dirty="0" smtClean="0">
                          <a:solidFill>
                            <a:schemeClr val="tx1"/>
                          </a:solidFill>
                        </a:rPr>
                        <a:t>Etat</a:t>
                      </a:r>
                      <a:r>
                        <a:rPr lang="fr-FR" sz="1600" baseline="0" dirty="0" smtClean="0">
                          <a:solidFill>
                            <a:schemeClr val="tx1"/>
                          </a:solidFill>
                        </a:rPr>
                        <a:t>-membre de l’UE, de  l’Euro-zone et de l’espace Schengen</a:t>
                      </a:r>
                      <a:endParaRPr lang="fr-FR" sz="1600" dirty="0">
                        <a:solidFill>
                          <a:schemeClr val="tx1"/>
                        </a:solidFill>
                      </a:endParaRPr>
                    </a:p>
                  </a:txBody>
                  <a:tcPr/>
                </a:tc>
                <a:tc>
                  <a:txBody>
                    <a:bodyPr/>
                    <a:lstStyle/>
                    <a:p>
                      <a:r>
                        <a:rPr lang="fr-FR" sz="1600" dirty="0" smtClean="0">
                          <a:solidFill>
                            <a:schemeClr val="tx1"/>
                          </a:solidFill>
                        </a:rPr>
                        <a:t>Etat-membre de l’UE, de l’espace Schengen mais hors</a:t>
                      </a:r>
                      <a:r>
                        <a:rPr lang="fr-FR" sz="1600" baseline="0" dirty="0" smtClean="0">
                          <a:solidFill>
                            <a:schemeClr val="tx1"/>
                          </a:solidFill>
                        </a:rPr>
                        <a:t> Euro-zone </a:t>
                      </a:r>
                      <a:endParaRPr lang="fr-FR" sz="1600" dirty="0">
                        <a:solidFill>
                          <a:schemeClr val="tx1"/>
                        </a:solidFill>
                      </a:endParaRPr>
                    </a:p>
                  </a:txBody>
                  <a:tcPr/>
                </a:tc>
                <a:tc>
                  <a:txBody>
                    <a:bodyPr/>
                    <a:lstStyle/>
                    <a:p>
                      <a:r>
                        <a:rPr lang="fr-FR" sz="1600" dirty="0" smtClean="0">
                          <a:solidFill>
                            <a:schemeClr val="tx1"/>
                          </a:solidFill>
                        </a:rPr>
                        <a:t>Etat-membre de l’UE, de l’Euro-zone mais hors espace Schengen </a:t>
                      </a:r>
                      <a:endParaRPr lang="fr-FR" sz="1600" dirty="0">
                        <a:solidFill>
                          <a:schemeClr val="tx1"/>
                        </a:solidFill>
                      </a:endParaRPr>
                    </a:p>
                  </a:txBody>
                  <a:tcPr/>
                </a:tc>
                <a:tc>
                  <a:txBody>
                    <a:bodyPr/>
                    <a:lstStyle/>
                    <a:p>
                      <a:r>
                        <a:rPr lang="fr-FR" sz="1600" dirty="0" smtClean="0">
                          <a:solidFill>
                            <a:schemeClr val="tx1"/>
                          </a:solidFill>
                        </a:rPr>
                        <a:t>Etat-membre  de l’UE,</a:t>
                      </a:r>
                      <a:r>
                        <a:rPr lang="fr-FR" sz="1600" baseline="0" dirty="0" smtClean="0">
                          <a:solidFill>
                            <a:schemeClr val="tx1"/>
                          </a:solidFill>
                        </a:rPr>
                        <a:t> </a:t>
                      </a:r>
                      <a:r>
                        <a:rPr lang="fr-FR" sz="1600" dirty="0" smtClean="0">
                          <a:solidFill>
                            <a:schemeClr val="tx1"/>
                          </a:solidFill>
                        </a:rPr>
                        <a:t>hors Euro-zone et hors espace Schengen</a:t>
                      </a:r>
                      <a:endParaRPr lang="fr-FR" sz="1600" dirty="0">
                        <a:solidFill>
                          <a:schemeClr val="tx1"/>
                        </a:solidFill>
                      </a:endParaRPr>
                    </a:p>
                  </a:txBody>
                  <a:tcPr/>
                </a:tc>
                <a:tc>
                  <a:txBody>
                    <a:bodyPr/>
                    <a:lstStyle/>
                    <a:p>
                      <a:r>
                        <a:rPr lang="fr-FR" sz="1600" dirty="0" smtClean="0">
                          <a:solidFill>
                            <a:schemeClr val="tx1"/>
                          </a:solidFill>
                        </a:rPr>
                        <a:t>Espace économique Européen (EEE)</a:t>
                      </a:r>
                      <a:endParaRPr lang="fr-FR" sz="1600" dirty="0">
                        <a:solidFill>
                          <a:schemeClr val="tx1"/>
                        </a:solidFill>
                      </a:endParaRPr>
                    </a:p>
                  </a:txBody>
                  <a:tcPr/>
                </a:tc>
                <a:tc>
                  <a:txBody>
                    <a:bodyPr/>
                    <a:lstStyle/>
                    <a:p>
                      <a:r>
                        <a:rPr lang="fr-FR" sz="1600" dirty="0" smtClean="0">
                          <a:solidFill>
                            <a:schemeClr val="tx1"/>
                          </a:solidFill>
                        </a:rPr>
                        <a:t>Espace Schengen hors Union Européenne</a:t>
                      </a:r>
                      <a:r>
                        <a:rPr lang="fr-FR" sz="1600" baseline="0" dirty="0" smtClean="0">
                          <a:solidFill>
                            <a:schemeClr val="tx1"/>
                          </a:solidFill>
                        </a:rPr>
                        <a:t> </a:t>
                      </a:r>
                      <a:endParaRPr lang="fr-FR" sz="1600" dirty="0">
                        <a:solidFill>
                          <a:schemeClr val="tx1"/>
                        </a:solidFill>
                      </a:endParaRPr>
                    </a:p>
                  </a:txBody>
                  <a:tcPr/>
                </a:tc>
                <a:tc>
                  <a:txBody>
                    <a:bodyPr/>
                    <a:lstStyle/>
                    <a:p>
                      <a:r>
                        <a:rPr lang="fr-FR" sz="1600" dirty="0" smtClean="0">
                          <a:solidFill>
                            <a:schemeClr val="tx1"/>
                          </a:solidFill>
                        </a:rPr>
                        <a:t>Euro-zone hors Union européenne </a:t>
                      </a:r>
                      <a:endParaRPr lang="fr-FR" sz="1600" dirty="0">
                        <a:solidFill>
                          <a:schemeClr val="tx1"/>
                        </a:solidFill>
                      </a:endParaRPr>
                    </a:p>
                  </a:txBody>
                  <a:tcPr/>
                </a:tc>
              </a:tr>
              <a:tr h="4854232">
                <a:tc>
                  <a:txBody>
                    <a:bodyPr/>
                    <a:lstStyle/>
                    <a:p>
                      <a:endParaRPr lang="fr-FR" sz="1600"/>
                    </a:p>
                  </a:txBody>
                  <a:tcPr/>
                </a:tc>
                <a:tc>
                  <a:txBody>
                    <a:bodyPr/>
                    <a:lstStyle/>
                    <a:p>
                      <a:endParaRPr lang="fr-FR" sz="1600" dirty="0"/>
                    </a:p>
                  </a:txBody>
                  <a:tcPr/>
                </a:tc>
                <a:tc>
                  <a:txBody>
                    <a:bodyPr/>
                    <a:lstStyle/>
                    <a:p>
                      <a:endParaRPr lang="fr-FR" sz="1600" dirty="0"/>
                    </a:p>
                  </a:txBody>
                  <a:tcPr/>
                </a:tc>
                <a:tc>
                  <a:txBody>
                    <a:bodyPr/>
                    <a:lstStyle/>
                    <a:p>
                      <a:endParaRPr lang="fr-FR" sz="1600" dirty="0"/>
                    </a:p>
                  </a:txBody>
                  <a:tcPr/>
                </a:tc>
                <a:tc>
                  <a:txBody>
                    <a:bodyPr/>
                    <a:lstStyle/>
                    <a:p>
                      <a:endParaRPr lang="fr-FR" sz="1600" dirty="0"/>
                    </a:p>
                  </a:txBody>
                  <a:tcPr/>
                </a:tc>
                <a:tc>
                  <a:txBody>
                    <a:bodyPr/>
                    <a:lstStyle/>
                    <a:p>
                      <a:endParaRPr lang="fr-FR" sz="1600" dirty="0"/>
                    </a:p>
                  </a:txBody>
                  <a:tcPr/>
                </a:tc>
                <a:tc>
                  <a:txBody>
                    <a:bodyPr/>
                    <a:lstStyle/>
                    <a:p>
                      <a:endParaRPr lang="fr-FR" sz="1600" dirty="0"/>
                    </a:p>
                  </a:txBody>
                  <a:tcPr/>
                </a:tc>
              </a:tr>
            </a:tbl>
          </a:graphicData>
        </a:graphic>
      </p:graphicFrame>
      <p:sp>
        <p:nvSpPr>
          <p:cNvPr id="6" name="ZoneTexte 5"/>
          <p:cNvSpPr txBox="1"/>
          <p:nvPr/>
        </p:nvSpPr>
        <p:spPr>
          <a:xfrm>
            <a:off x="0" y="1916832"/>
            <a:ext cx="1403648" cy="4539704"/>
          </a:xfrm>
          <a:prstGeom prst="rect">
            <a:avLst/>
          </a:prstGeom>
          <a:noFill/>
        </p:spPr>
        <p:txBody>
          <a:bodyPr wrap="square" rtlCol="0">
            <a:spAutoFit/>
          </a:bodyPr>
          <a:lstStyle/>
          <a:p>
            <a:r>
              <a:rPr lang="fr-FR" sz="1700" dirty="0" smtClean="0"/>
              <a:t>Allemagne</a:t>
            </a:r>
          </a:p>
          <a:p>
            <a:r>
              <a:rPr lang="fr-FR" sz="1700" dirty="0" smtClean="0"/>
              <a:t>France </a:t>
            </a:r>
          </a:p>
          <a:p>
            <a:r>
              <a:rPr lang="fr-FR" sz="1700" dirty="0" smtClean="0"/>
              <a:t>Italie</a:t>
            </a:r>
          </a:p>
          <a:p>
            <a:r>
              <a:rPr lang="fr-FR" sz="1700" dirty="0" smtClean="0"/>
              <a:t>Belgique</a:t>
            </a:r>
          </a:p>
          <a:p>
            <a:r>
              <a:rPr lang="fr-FR" sz="1700" dirty="0" smtClean="0"/>
              <a:t>Pays-Bas</a:t>
            </a:r>
          </a:p>
          <a:p>
            <a:r>
              <a:rPr lang="fr-FR" sz="1700" dirty="0" smtClean="0"/>
              <a:t>Luxembourg</a:t>
            </a:r>
          </a:p>
          <a:p>
            <a:r>
              <a:rPr lang="fr-FR" sz="1700" dirty="0" smtClean="0"/>
              <a:t>Espagne</a:t>
            </a:r>
          </a:p>
          <a:p>
            <a:r>
              <a:rPr lang="fr-FR" sz="1700" dirty="0" smtClean="0"/>
              <a:t>Portugal</a:t>
            </a:r>
          </a:p>
          <a:p>
            <a:r>
              <a:rPr lang="fr-FR" sz="1700" dirty="0" smtClean="0"/>
              <a:t>Grèce</a:t>
            </a:r>
          </a:p>
          <a:p>
            <a:r>
              <a:rPr lang="fr-FR" sz="1700" dirty="0" smtClean="0"/>
              <a:t>Slovénie</a:t>
            </a:r>
          </a:p>
          <a:p>
            <a:r>
              <a:rPr lang="fr-FR" sz="1700" dirty="0" smtClean="0"/>
              <a:t>Autriche</a:t>
            </a:r>
          </a:p>
          <a:p>
            <a:r>
              <a:rPr lang="fr-FR" sz="1700" dirty="0" smtClean="0"/>
              <a:t>Slovaquie</a:t>
            </a:r>
          </a:p>
          <a:p>
            <a:r>
              <a:rPr lang="fr-FR" sz="1700" dirty="0" smtClean="0"/>
              <a:t>Finlande</a:t>
            </a:r>
          </a:p>
          <a:p>
            <a:r>
              <a:rPr lang="fr-FR" sz="1700" dirty="0" smtClean="0"/>
              <a:t>Estonie </a:t>
            </a:r>
          </a:p>
          <a:p>
            <a:r>
              <a:rPr lang="fr-FR" sz="1700" dirty="0" smtClean="0"/>
              <a:t>Chypre</a:t>
            </a:r>
          </a:p>
          <a:p>
            <a:r>
              <a:rPr lang="fr-FR" sz="1700" dirty="0" smtClean="0"/>
              <a:t>Malte</a:t>
            </a:r>
          </a:p>
          <a:p>
            <a:r>
              <a:rPr lang="fr-FR" sz="1700" dirty="0" smtClean="0"/>
              <a:t>(16 pays)</a:t>
            </a:r>
          </a:p>
        </p:txBody>
      </p:sp>
      <p:sp>
        <p:nvSpPr>
          <p:cNvPr id="8" name="ZoneTexte 7"/>
          <p:cNvSpPr txBox="1"/>
          <p:nvPr/>
        </p:nvSpPr>
        <p:spPr>
          <a:xfrm>
            <a:off x="1259632" y="1921737"/>
            <a:ext cx="1403648" cy="1923604"/>
          </a:xfrm>
          <a:prstGeom prst="rect">
            <a:avLst/>
          </a:prstGeom>
          <a:noFill/>
        </p:spPr>
        <p:txBody>
          <a:bodyPr wrap="square" rtlCol="0">
            <a:spAutoFit/>
          </a:bodyPr>
          <a:lstStyle/>
          <a:p>
            <a:r>
              <a:rPr lang="fr-FR" sz="1700" dirty="0" smtClean="0"/>
              <a:t>Hongrie</a:t>
            </a:r>
          </a:p>
          <a:p>
            <a:r>
              <a:rPr lang="fr-FR" sz="1700" dirty="0" smtClean="0"/>
              <a:t>Pologne</a:t>
            </a:r>
          </a:p>
          <a:p>
            <a:r>
              <a:rPr lang="fr-FR" sz="1700" dirty="0" smtClean="0"/>
              <a:t>Lettonie </a:t>
            </a:r>
          </a:p>
          <a:p>
            <a:r>
              <a:rPr lang="fr-FR" sz="1700" dirty="0" smtClean="0"/>
              <a:t>Lituanie</a:t>
            </a:r>
          </a:p>
          <a:p>
            <a:r>
              <a:rPr lang="fr-FR" sz="1700" dirty="0" smtClean="0"/>
              <a:t>Suède </a:t>
            </a:r>
          </a:p>
          <a:p>
            <a:r>
              <a:rPr lang="fr-FR" sz="1700" dirty="0" smtClean="0"/>
              <a:t>Danemark</a:t>
            </a:r>
          </a:p>
          <a:p>
            <a:r>
              <a:rPr lang="fr-FR" sz="1700" dirty="0" smtClean="0"/>
              <a:t>(</a:t>
            </a:r>
            <a:r>
              <a:rPr lang="fr-FR" sz="1700" dirty="0"/>
              <a:t>6</a:t>
            </a:r>
            <a:r>
              <a:rPr lang="fr-FR" sz="1700" dirty="0" smtClean="0"/>
              <a:t> pays) </a:t>
            </a:r>
          </a:p>
        </p:txBody>
      </p:sp>
      <p:sp>
        <p:nvSpPr>
          <p:cNvPr id="9" name="ZoneTexte 8"/>
          <p:cNvSpPr txBox="1"/>
          <p:nvPr/>
        </p:nvSpPr>
        <p:spPr>
          <a:xfrm>
            <a:off x="2555776" y="1927877"/>
            <a:ext cx="1403648" cy="877163"/>
          </a:xfrm>
          <a:prstGeom prst="rect">
            <a:avLst/>
          </a:prstGeom>
          <a:noFill/>
        </p:spPr>
        <p:txBody>
          <a:bodyPr wrap="square" rtlCol="0">
            <a:spAutoFit/>
          </a:bodyPr>
          <a:lstStyle/>
          <a:p>
            <a:r>
              <a:rPr lang="fr-FR" sz="1700" dirty="0" smtClean="0"/>
              <a:t>Irlande </a:t>
            </a:r>
          </a:p>
          <a:p>
            <a:r>
              <a:rPr lang="fr-FR" sz="1700" dirty="0" smtClean="0"/>
              <a:t>Chypre</a:t>
            </a:r>
          </a:p>
          <a:p>
            <a:r>
              <a:rPr lang="fr-FR" sz="1700" dirty="0" smtClean="0"/>
              <a:t>(2 pays)</a:t>
            </a:r>
          </a:p>
        </p:txBody>
      </p:sp>
      <p:sp>
        <p:nvSpPr>
          <p:cNvPr id="10" name="ZoneTexte 9"/>
          <p:cNvSpPr txBox="1"/>
          <p:nvPr/>
        </p:nvSpPr>
        <p:spPr>
          <a:xfrm>
            <a:off x="3851920" y="1933642"/>
            <a:ext cx="1403648" cy="1400383"/>
          </a:xfrm>
          <a:prstGeom prst="rect">
            <a:avLst/>
          </a:prstGeom>
          <a:noFill/>
        </p:spPr>
        <p:txBody>
          <a:bodyPr wrap="square" rtlCol="0">
            <a:spAutoFit/>
          </a:bodyPr>
          <a:lstStyle/>
          <a:p>
            <a:r>
              <a:rPr lang="fr-FR" sz="1700" dirty="0" smtClean="0"/>
              <a:t>Royaume-Uni</a:t>
            </a:r>
          </a:p>
          <a:p>
            <a:r>
              <a:rPr lang="fr-FR" sz="1700" dirty="0" smtClean="0"/>
              <a:t>Bulgarie</a:t>
            </a:r>
          </a:p>
          <a:p>
            <a:r>
              <a:rPr lang="fr-FR" sz="1700" dirty="0" smtClean="0"/>
              <a:t>Roumanie</a:t>
            </a:r>
          </a:p>
          <a:p>
            <a:r>
              <a:rPr lang="fr-FR" sz="1700" dirty="0" smtClean="0"/>
              <a:t>+ Croatie</a:t>
            </a:r>
          </a:p>
          <a:p>
            <a:r>
              <a:rPr lang="fr-FR" sz="1700" dirty="0" smtClean="0"/>
              <a:t>(4 pays)</a:t>
            </a:r>
          </a:p>
        </p:txBody>
      </p:sp>
      <p:sp>
        <p:nvSpPr>
          <p:cNvPr id="11" name="ZoneTexte 10"/>
          <p:cNvSpPr txBox="1"/>
          <p:nvPr/>
        </p:nvSpPr>
        <p:spPr>
          <a:xfrm>
            <a:off x="5148064" y="1959437"/>
            <a:ext cx="1403648" cy="1923604"/>
          </a:xfrm>
          <a:prstGeom prst="rect">
            <a:avLst/>
          </a:prstGeom>
          <a:noFill/>
        </p:spPr>
        <p:txBody>
          <a:bodyPr wrap="square" rtlCol="0">
            <a:spAutoFit/>
          </a:bodyPr>
          <a:lstStyle/>
          <a:p>
            <a:r>
              <a:rPr lang="fr-FR" sz="1700" dirty="0" smtClean="0"/>
              <a:t>28 pays de l’ UE </a:t>
            </a:r>
          </a:p>
          <a:p>
            <a:r>
              <a:rPr lang="fr-FR" sz="1700" dirty="0" smtClean="0"/>
              <a:t>Norvège</a:t>
            </a:r>
          </a:p>
          <a:p>
            <a:r>
              <a:rPr lang="fr-FR" sz="1700" dirty="0" smtClean="0"/>
              <a:t>Lichtenstein</a:t>
            </a:r>
          </a:p>
          <a:p>
            <a:r>
              <a:rPr lang="fr-FR" sz="1700" dirty="0" smtClean="0"/>
              <a:t>Islande  </a:t>
            </a:r>
          </a:p>
          <a:p>
            <a:r>
              <a:rPr lang="fr-FR" sz="1700" dirty="0" smtClean="0"/>
              <a:t>(31 pays)</a:t>
            </a:r>
          </a:p>
          <a:p>
            <a:endParaRPr lang="fr-FR" sz="1700" dirty="0" smtClean="0"/>
          </a:p>
        </p:txBody>
      </p:sp>
      <p:sp>
        <p:nvSpPr>
          <p:cNvPr id="12" name="ZoneTexte 11"/>
          <p:cNvSpPr txBox="1"/>
          <p:nvPr/>
        </p:nvSpPr>
        <p:spPr>
          <a:xfrm>
            <a:off x="6420900" y="2064446"/>
            <a:ext cx="1403648" cy="1138773"/>
          </a:xfrm>
          <a:prstGeom prst="rect">
            <a:avLst/>
          </a:prstGeom>
          <a:noFill/>
        </p:spPr>
        <p:txBody>
          <a:bodyPr wrap="square" rtlCol="0">
            <a:spAutoFit/>
          </a:bodyPr>
          <a:lstStyle/>
          <a:p>
            <a:r>
              <a:rPr lang="fr-FR" sz="1700" dirty="0" smtClean="0"/>
              <a:t>Suisse </a:t>
            </a:r>
          </a:p>
          <a:p>
            <a:r>
              <a:rPr lang="fr-FR" sz="1700" dirty="0" smtClean="0"/>
              <a:t>Islande</a:t>
            </a:r>
          </a:p>
          <a:p>
            <a:r>
              <a:rPr lang="fr-FR" sz="1700" dirty="0" smtClean="0"/>
              <a:t>Norvège  </a:t>
            </a:r>
          </a:p>
          <a:p>
            <a:endParaRPr lang="fr-FR" sz="1700" dirty="0" smtClean="0"/>
          </a:p>
        </p:txBody>
      </p:sp>
      <p:sp>
        <p:nvSpPr>
          <p:cNvPr id="13" name="ZoneTexte 12"/>
          <p:cNvSpPr txBox="1"/>
          <p:nvPr/>
        </p:nvSpPr>
        <p:spPr>
          <a:xfrm>
            <a:off x="7730543" y="1953755"/>
            <a:ext cx="1403648" cy="1400383"/>
          </a:xfrm>
          <a:prstGeom prst="rect">
            <a:avLst/>
          </a:prstGeom>
          <a:noFill/>
        </p:spPr>
        <p:txBody>
          <a:bodyPr wrap="square" rtlCol="0">
            <a:spAutoFit/>
          </a:bodyPr>
          <a:lstStyle/>
          <a:p>
            <a:r>
              <a:rPr lang="fr-FR" sz="1700" dirty="0" smtClean="0"/>
              <a:t>Monaco </a:t>
            </a:r>
          </a:p>
          <a:p>
            <a:r>
              <a:rPr lang="fr-FR" sz="1700" dirty="0" smtClean="0"/>
              <a:t>Saint Marin</a:t>
            </a:r>
          </a:p>
          <a:p>
            <a:r>
              <a:rPr lang="fr-FR" sz="1700" dirty="0" smtClean="0"/>
              <a:t>Andorre </a:t>
            </a:r>
          </a:p>
          <a:p>
            <a:r>
              <a:rPr lang="fr-FR" sz="1700" dirty="0" smtClean="0"/>
              <a:t>Vatican </a:t>
            </a:r>
          </a:p>
          <a:p>
            <a:endParaRPr lang="fr-FR" sz="1700" dirty="0" smtClean="0"/>
          </a:p>
        </p:txBody>
      </p:sp>
      <p:sp>
        <p:nvSpPr>
          <p:cNvPr id="7" name="ZoneTexte 6"/>
          <p:cNvSpPr txBox="1"/>
          <p:nvPr/>
        </p:nvSpPr>
        <p:spPr>
          <a:xfrm>
            <a:off x="2555776" y="4186684"/>
            <a:ext cx="5976664" cy="1200329"/>
          </a:xfrm>
          <a:prstGeom prst="rect">
            <a:avLst/>
          </a:prstGeom>
          <a:solidFill>
            <a:schemeClr val="bg1"/>
          </a:solidFill>
          <a:ln>
            <a:solidFill>
              <a:schemeClr val="tx1"/>
            </a:solidFill>
          </a:ln>
        </p:spPr>
        <p:txBody>
          <a:bodyPr wrap="square" rtlCol="0">
            <a:spAutoFit/>
          </a:bodyPr>
          <a:lstStyle/>
          <a:p>
            <a:pPr algn="just"/>
            <a:r>
              <a:rPr lang="fr-FR" dirty="0" smtClean="0"/>
              <a:t>Précision à noter : </a:t>
            </a:r>
          </a:p>
          <a:p>
            <a:pPr algn="just"/>
            <a:r>
              <a:rPr lang="fr-FR" dirty="0" smtClean="0"/>
              <a:t>Espace Schengen (1995) : libre circulation des personnes </a:t>
            </a:r>
          </a:p>
          <a:p>
            <a:pPr algn="just"/>
            <a:r>
              <a:rPr lang="fr-FR" dirty="0" smtClean="0"/>
              <a:t>EEE (1994) :  </a:t>
            </a:r>
            <a:r>
              <a:rPr lang="fr-FR" dirty="0"/>
              <a:t>UE élargie : </a:t>
            </a:r>
            <a:r>
              <a:rPr lang="fr-FR" dirty="0" smtClean="0"/>
              <a:t>libre circulation des </a:t>
            </a:r>
            <a:r>
              <a:rPr lang="fr-FR" dirty="0"/>
              <a:t>personnes, des marchandises, des </a:t>
            </a:r>
            <a:r>
              <a:rPr lang="fr-FR" dirty="0" smtClean="0"/>
              <a:t>services et </a:t>
            </a:r>
            <a:r>
              <a:rPr lang="fr-FR" dirty="0"/>
              <a:t>des </a:t>
            </a:r>
            <a:r>
              <a:rPr lang="fr-FR" dirty="0" smtClean="0"/>
              <a:t>capitaux + </a:t>
            </a:r>
            <a:endParaRPr lang="fr-FR" dirty="0"/>
          </a:p>
        </p:txBody>
      </p:sp>
    </p:spTree>
    <p:extLst>
      <p:ext uri="{BB962C8B-B14F-4D97-AF65-F5344CB8AC3E}">
        <p14:creationId xmlns:p14="http://schemas.microsoft.com/office/powerpoint/2010/main" val="33379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03" t="6337" r="2404"/>
          <a:stretch/>
        </p:blipFill>
        <p:spPr bwMode="auto">
          <a:xfrm>
            <a:off x="436171" y="404664"/>
            <a:ext cx="8487044"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9580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124744"/>
            <a:ext cx="8892480" cy="1143000"/>
          </a:xfrm>
        </p:spPr>
        <p:txBody>
          <a:bodyPr>
            <a:normAutofit fontScale="90000"/>
          </a:bodyPr>
          <a:lstStyle/>
          <a:p>
            <a:pPr lvl="0"/>
            <a:r>
              <a:rPr lang="fr-FR" dirty="0" smtClean="0"/>
              <a:t>III. </a:t>
            </a:r>
            <a:r>
              <a:rPr lang="fr-FR" dirty="0"/>
              <a:t>Disparités et inégalités socio-spatiales : l’action de l’Union Européenne sur les territoires</a:t>
            </a:r>
            <a:br>
              <a:rPr lang="fr-FR" dirty="0"/>
            </a:br>
            <a:endParaRPr lang="fr-FR" dirty="0"/>
          </a:p>
        </p:txBody>
      </p:sp>
      <p:sp>
        <p:nvSpPr>
          <p:cNvPr id="3" name="Espace réservé du contenu 2"/>
          <p:cNvSpPr>
            <a:spLocks noGrp="1"/>
          </p:cNvSpPr>
          <p:nvPr>
            <p:ph idx="1"/>
          </p:nvPr>
        </p:nvSpPr>
        <p:spPr>
          <a:xfrm>
            <a:off x="457200" y="2996952"/>
            <a:ext cx="8229600" cy="3129211"/>
          </a:xfrm>
        </p:spPr>
        <p:txBody>
          <a:bodyPr/>
          <a:lstStyle/>
          <a:p>
            <a:pPr marL="0" lvl="0" indent="0">
              <a:buNone/>
            </a:pPr>
            <a:r>
              <a:rPr lang="fr-FR" dirty="0" smtClean="0"/>
              <a:t>1. </a:t>
            </a:r>
            <a:r>
              <a:rPr lang="fr-FR" dirty="0"/>
              <a:t>Une fracture Est-Ouest ? </a:t>
            </a:r>
          </a:p>
        </p:txBody>
      </p:sp>
    </p:spTree>
    <p:extLst>
      <p:ext uri="{BB962C8B-B14F-4D97-AF65-F5344CB8AC3E}">
        <p14:creationId xmlns:p14="http://schemas.microsoft.com/office/powerpoint/2010/main" val="4156487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8721"/>
            <a:ext cx="9183483" cy="5472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456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Utilisateur\Desktop\20_5_PIB_habitant_2008-01.jpg"/>
          <p:cNvPicPr>
            <a:picLocks noChangeAspect="1" noChangeArrowheads="1"/>
          </p:cNvPicPr>
          <p:nvPr/>
        </p:nvPicPr>
        <p:blipFill rotWithShape="1">
          <a:blip r:embed="rId2">
            <a:extLst>
              <a:ext uri="{28A0092B-C50C-407E-A947-70E740481C1C}">
                <a14:useLocalDpi xmlns:a14="http://schemas.microsoft.com/office/drawing/2010/main" val="0"/>
              </a:ext>
            </a:extLst>
          </a:blip>
          <a:srcRect b="12571"/>
          <a:stretch/>
        </p:blipFill>
        <p:spPr bwMode="auto">
          <a:xfrm>
            <a:off x="179512" y="14289"/>
            <a:ext cx="7731001" cy="691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574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Utilisateur\Desktop\roumanie.campag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2542"/>
            <a:ext cx="4499570" cy="29908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60" y="3483210"/>
            <a:ext cx="3270575" cy="369332"/>
          </a:xfrm>
          <a:prstGeom prst="rect">
            <a:avLst/>
          </a:prstGeom>
        </p:spPr>
        <p:txBody>
          <a:bodyPr wrap="none">
            <a:spAutoFit/>
          </a:bodyPr>
          <a:lstStyle/>
          <a:p>
            <a:r>
              <a:rPr lang="fr-FR" b="1" dirty="0"/>
              <a:t>C</a:t>
            </a:r>
            <a:r>
              <a:rPr lang="fr-FR" b="1" dirty="0" smtClean="0"/>
              <a:t>ampagne </a:t>
            </a:r>
            <a:r>
              <a:rPr lang="fr-FR" b="1" dirty="0"/>
              <a:t>roumaine : Timisoara</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570" y="0"/>
            <a:ext cx="4558432" cy="455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680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a:t>Problématiques : </a:t>
            </a:r>
          </a:p>
          <a:p>
            <a:r>
              <a:rPr lang="fr-FR" dirty="0"/>
              <a:t>Qu’est-ce que l’Union Européenne ? </a:t>
            </a:r>
          </a:p>
          <a:p>
            <a:r>
              <a:rPr lang="fr-FR" dirty="0"/>
              <a:t>Quelles sont les dynamiques d’élargissement ou d’approfondissement de l’Union Européenne ? </a:t>
            </a:r>
          </a:p>
          <a:p>
            <a:r>
              <a:rPr lang="fr-FR" dirty="0"/>
              <a:t>Comment se caractérisent les inégalités socio-spatiales au sein de l’Union Européenne ? </a:t>
            </a:r>
          </a:p>
          <a:p>
            <a:pPr marL="0" indent="0">
              <a:buNone/>
            </a:pPr>
            <a:endParaRPr lang="fr-FR" dirty="0"/>
          </a:p>
        </p:txBody>
      </p:sp>
    </p:spTree>
    <p:extLst>
      <p:ext uri="{BB962C8B-B14F-4D97-AF65-F5344CB8AC3E}">
        <p14:creationId xmlns:p14="http://schemas.microsoft.com/office/powerpoint/2010/main" val="1274371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lvl="0" indent="0">
              <a:buNone/>
            </a:pPr>
            <a:r>
              <a:rPr lang="fr-FR" dirty="0" smtClean="0"/>
              <a:t>2. </a:t>
            </a:r>
            <a:r>
              <a:rPr lang="fr-FR" dirty="0"/>
              <a:t>Les actions de l’Union pour limiter cette fracture à toutes les échelles </a:t>
            </a:r>
          </a:p>
          <a:p>
            <a:pPr marL="0" indent="0">
              <a:buNone/>
            </a:pPr>
            <a:endParaRPr lang="fr-FR" dirty="0"/>
          </a:p>
        </p:txBody>
      </p:sp>
    </p:spTree>
    <p:extLst>
      <p:ext uri="{BB962C8B-B14F-4D97-AF65-F5344CB8AC3E}">
        <p14:creationId xmlns:p14="http://schemas.microsoft.com/office/powerpoint/2010/main" val="33477721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01" y="332656"/>
            <a:ext cx="9015770"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539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66" y="2051322"/>
            <a:ext cx="2483273" cy="3356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808" y="1988840"/>
            <a:ext cx="6910712" cy="3418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004048" y="5661248"/>
            <a:ext cx="4032448" cy="369332"/>
          </a:xfrm>
          <a:prstGeom prst="rect">
            <a:avLst/>
          </a:prstGeom>
          <a:noFill/>
        </p:spPr>
        <p:txBody>
          <a:bodyPr wrap="square" rtlCol="0">
            <a:spAutoFit/>
          </a:bodyPr>
          <a:lstStyle/>
          <a:p>
            <a:r>
              <a:rPr lang="fr-FR" dirty="0" smtClean="0"/>
              <a:t>Source : documentation photographique</a:t>
            </a:r>
            <a:endParaRPr lang="fr-FR" dirty="0"/>
          </a:p>
        </p:txBody>
      </p:sp>
    </p:spTree>
    <p:extLst>
      <p:ext uri="{BB962C8B-B14F-4D97-AF65-F5344CB8AC3E}">
        <p14:creationId xmlns:p14="http://schemas.microsoft.com/office/powerpoint/2010/main" val="820580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836712"/>
            <a:ext cx="8229600" cy="1143000"/>
          </a:xfrm>
        </p:spPr>
        <p:txBody>
          <a:bodyPr>
            <a:normAutofit fontScale="90000"/>
          </a:bodyPr>
          <a:lstStyle/>
          <a:p>
            <a:pPr lvl="0"/>
            <a:r>
              <a:rPr lang="fr-FR" dirty="0" smtClean="0"/>
              <a:t>I. Europe</a:t>
            </a:r>
            <a:r>
              <a:rPr lang="fr-FR" dirty="0"/>
              <a:t>, </a:t>
            </a:r>
            <a:r>
              <a:rPr lang="fr-FR" dirty="0" err="1"/>
              <a:t>Europes</a:t>
            </a:r>
            <a:r>
              <a:rPr lang="fr-FR" dirty="0"/>
              <a:t> : un continent entre unité et diversité </a:t>
            </a:r>
            <a:br>
              <a:rPr lang="fr-FR" dirty="0"/>
            </a:br>
            <a:endParaRPr lang="fr-FR" dirty="0"/>
          </a:p>
        </p:txBody>
      </p:sp>
      <p:sp>
        <p:nvSpPr>
          <p:cNvPr id="3" name="Espace réservé du contenu 2"/>
          <p:cNvSpPr>
            <a:spLocks noGrp="1"/>
          </p:cNvSpPr>
          <p:nvPr>
            <p:ph idx="1"/>
          </p:nvPr>
        </p:nvSpPr>
        <p:spPr>
          <a:xfrm>
            <a:off x="457200" y="2204864"/>
            <a:ext cx="8229600" cy="3921299"/>
          </a:xfrm>
        </p:spPr>
        <p:txBody>
          <a:bodyPr/>
          <a:lstStyle/>
          <a:p>
            <a:pPr marL="514350" lvl="0" indent="-514350">
              <a:buAutoNum type="arabicPeriod"/>
            </a:pPr>
            <a:r>
              <a:rPr lang="fr-FR" dirty="0" smtClean="0"/>
              <a:t>L’Europe, une entité géographique difficile à cerner</a:t>
            </a:r>
          </a:p>
          <a:p>
            <a:r>
              <a:rPr lang="fr-FR" dirty="0" smtClean="0"/>
              <a:t>La diversité des milieux</a:t>
            </a:r>
          </a:p>
          <a:p>
            <a:pPr marL="0" indent="0">
              <a:buNone/>
            </a:pPr>
            <a:r>
              <a:rPr lang="fr-FR" dirty="0" smtClean="0"/>
              <a:t> </a:t>
            </a:r>
          </a:p>
          <a:p>
            <a:pPr marL="0" indent="0">
              <a:buNone/>
            </a:pPr>
            <a:endParaRPr lang="fr-FR" dirty="0"/>
          </a:p>
        </p:txBody>
      </p:sp>
    </p:spTree>
    <p:extLst>
      <p:ext uri="{BB962C8B-B14F-4D97-AF65-F5344CB8AC3E}">
        <p14:creationId xmlns:p14="http://schemas.microsoft.com/office/powerpoint/2010/main" val="794339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72"/>
            <a:ext cx="5209073" cy="6227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66" t="7450" r="50098" b="7655"/>
          <a:stretch/>
        </p:blipFill>
        <p:spPr bwMode="auto">
          <a:xfrm>
            <a:off x="5209073" y="980728"/>
            <a:ext cx="3934927" cy="235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245" y="3137323"/>
            <a:ext cx="3831697" cy="235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209073" y="8772"/>
            <a:ext cx="3803869" cy="369332"/>
          </a:xfrm>
          <a:prstGeom prst="rect">
            <a:avLst/>
          </a:prstGeom>
          <a:noFill/>
        </p:spPr>
        <p:txBody>
          <a:bodyPr wrap="square" rtlCol="0">
            <a:spAutoFit/>
          </a:bodyPr>
          <a:lstStyle/>
          <a:p>
            <a:r>
              <a:rPr lang="fr-FR" b="1" dirty="0" smtClean="0"/>
              <a:t>Les régions naturelles de l’Europe</a:t>
            </a:r>
            <a:endParaRPr lang="fr-FR" b="1" dirty="0"/>
          </a:p>
        </p:txBody>
      </p:sp>
    </p:spTree>
    <p:extLst>
      <p:ext uri="{BB962C8B-B14F-4D97-AF65-F5344CB8AC3E}">
        <p14:creationId xmlns:p14="http://schemas.microsoft.com/office/powerpoint/2010/main" val="3051649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836712"/>
            <a:ext cx="8229600" cy="1143000"/>
          </a:xfrm>
        </p:spPr>
        <p:txBody>
          <a:bodyPr>
            <a:normAutofit fontScale="90000"/>
          </a:bodyPr>
          <a:lstStyle/>
          <a:p>
            <a:pPr lvl="0"/>
            <a:r>
              <a:rPr lang="fr-FR" dirty="0" smtClean="0"/>
              <a:t>I. Europe</a:t>
            </a:r>
            <a:r>
              <a:rPr lang="fr-FR" dirty="0"/>
              <a:t>, </a:t>
            </a:r>
            <a:r>
              <a:rPr lang="fr-FR" dirty="0" err="1"/>
              <a:t>Europes</a:t>
            </a:r>
            <a:r>
              <a:rPr lang="fr-FR" dirty="0"/>
              <a:t> : un continent entre unité et diversité </a:t>
            </a:r>
            <a:br>
              <a:rPr lang="fr-FR" dirty="0"/>
            </a:br>
            <a:endParaRPr lang="fr-FR" dirty="0"/>
          </a:p>
        </p:txBody>
      </p:sp>
      <p:sp>
        <p:nvSpPr>
          <p:cNvPr id="3" name="Espace réservé du contenu 2"/>
          <p:cNvSpPr>
            <a:spLocks noGrp="1"/>
          </p:cNvSpPr>
          <p:nvPr>
            <p:ph idx="1"/>
          </p:nvPr>
        </p:nvSpPr>
        <p:spPr>
          <a:xfrm>
            <a:off x="457200" y="2204864"/>
            <a:ext cx="8229600" cy="3921299"/>
          </a:xfrm>
        </p:spPr>
        <p:txBody>
          <a:bodyPr/>
          <a:lstStyle/>
          <a:p>
            <a:pPr marL="514350" lvl="0" indent="-514350">
              <a:buAutoNum type="arabicPeriod"/>
            </a:pPr>
            <a:r>
              <a:rPr lang="fr-FR" dirty="0" smtClean="0"/>
              <a:t>L’Europe </a:t>
            </a:r>
            <a:r>
              <a:rPr lang="fr-FR" dirty="0"/>
              <a:t>un objet géographique difficile à définir </a:t>
            </a:r>
            <a:endParaRPr lang="fr-FR" dirty="0" smtClean="0"/>
          </a:p>
          <a:p>
            <a:r>
              <a:rPr lang="fr-FR" dirty="0" smtClean="0"/>
              <a:t>La diversité des milieux</a:t>
            </a:r>
          </a:p>
          <a:p>
            <a:r>
              <a:rPr lang="fr-FR" dirty="0" smtClean="0"/>
              <a:t>Une mosaïque d’Etats aux tailles et aux densités diverses</a:t>
            </a:r>
          </a:p>
          <a:p>
            <a:endParaRPr lang="fr-FR" dirty="0" smtClean="0"/>
          </a:p>
          <a:p>
            <a:endParaRPr lang="fr-FR" dirty="0"/>
          </a:p>
          <a:p>
            <a:pPr marL="0" indent="0">
              <a:buNone/>
            </a:pPr>
            <a:endParaRPr lang="fr-FR" dirty="0"/>
          </a:p>
        </p:txBody>
      </p:sp>
    </p:spTree>
    <p:extLst>
      <p:ext uri="{BB962C8B-B14F-4D97-AF65-F5344CB8AC3E}">
        <p14:creationId xmlns:p14="http://schemas.microsoft.com/office/powerpoint/2010/main" val="33217354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Utilisateur\Desktop\DensEur02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62" y="0"/>
            <a:ext cx="8905625" cy="674136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059832" y="4149080"/>
            <a:ext cx="936104" cy="338554"/>
          </a:xfrm>
          <a:prstGeom prst="rect">
            <a:avLst/>
          </a:prstGeom>
          <a:noFill/>
        </p:spPr>
        <p:txBody>
          <a:bodyPr wrap="square" rtlCol="0">
            <a:spAutoFit/>
          </a:bodyPr>
          <a:lstStyle/>
          <a:p>
            <a:r>
              <a:rPr lang="fr-FR" sz="1600" dirty="0" smtClean="0"/>
              <a:t>France</a:t>
            </a:r>
            <a:endParaRPr lang="fr-FR" sz="1600" dirty="0"/>
          </a:p>
        </p:txBody>
      </p:sp>
      <p:sp>
        <p:nvSpPr>
          <p:cNvPr id="6" name="ZoneTexte 5"/>
          <p:cNvSpPr txBox="1"/>
          <p:nvPr/>
        </p:nvSpPr>
        <p:spPr>
          <a:xfrm>
            <a:off x="2135382" y="5589240"/>
            <a:ext cx="936104" cy="338554"/>
          </a:xfrm>
          <a:prstGeom prst="rect">
            <a:avLst/>
          </a:prstGeom>
          <a:noFill/>
        </p:spPr>
        <p:txBody>
          <a:bodyPr wrap="square" rtlCol="0">
            <a:spAutoFit/>
          </a:bodyPr>
          <a:lstStyle/>
          <a:p>
            <a:r>
              <a:rPr lang="fr-FR" sz="1600" dirty="0" smtClean="0"/>
              <a:t>Espagne</a:t>
            </a:r>
            <a:endParaRPr lang="fr-FR" sz="1600" dirty="0"/>
          </a:p>
        </p:txBody>
      </p:sp>
      <p:sp>
        <p:nvSpPr>
          <p:cNvPr id="7" name="ZoneTexte 6"/>
          <p:cNvSpPr txBox="1"/>
          <p:nvPr/>
        </p:nvSpPr>
        <p:spPr>
          <a:xfrm>
            <a:off x="1555820" y="5293637"/>
            <a:ext cx="936104" cy="338554"/>
          </a:xfrm>
          <a:prstGeom prst="rect">
            <a:avLst/>
          </a:prstGeom>
          <a:noFill/>
        </p:spPr>
        <p:txBody>
          <a:bodyPr wrap="square" rtlCol="0">
            <a:spAutoFit/>
          </a:bodyPr>
          <a:lstStyle/>
          <a:p>
            <a:r>
              <a:rPr lang="fr-FR" sz="1600" dirty="0" smtClean="0"/>
              <a:t>Portugal</a:t>
            </a:r>
            <a:endParaRPr lang="fr-FR" sz="1600" dirty="0"/>
          </a:p>
        </p:txBody>
      </p:sp>
      <p:sp>
        <p:nvSpPr>
          <p:cNvPr id="8" name="ZoneTexte 7"/>
          <p:cNvSpPr txBox="1"/>
          <p:nvPr/>
        </p:nvSpPr>
        <p:spPr>
          <a:xfrm>
            <a:off x="2699792" y="3083767"/>
            <a:ext cx="1104470" cy="584775"/>
          </a:xfrm>
          <a:prstGeom prst="rect">
            <a:avLst/>
          </a:prstGeom>
          <a:noFill/>
        </p:spPr>
        <p:txBody>
          <a:bodyPr wrap="square" rtlCol="0">
            <a:spAutoFit/>
          </a:bodyPr>
          <a:lstStyle/>
          <a:p>
            <a:r>
              <a:rPr lang="fr-FR" sz="1600" dirty="0" smtClean="0"/>
              <a:t>Royaume-Uni</a:t>
            </a:r>
            <a:endParaRPr lang="fr-FR" sz="1600" dirty="0"/>
          </a:p>
        </p:txBody>
      </p:sp>
      <p:sp>
        <p:nvSpPr>
          <p:cNvPr id="9" name="ZoneTexte 8"/>
          <p:cNvSpPr txBox="1"/>
          <p:nvPr/>
        </p:nvSpPr>
        <p:spPr>
          <a:xfrm>
            <a:off x="1870390" y="2959462"/>
            <a:ext cx="1104470" cy="338554"/>
          </a:xfrm>
          <a:prstGeom prst="rect">
            <a:avLst/>
          </a:prstGeom>
          <a:noFill/>
        </p:spPr>
        <p:txBody>
          <a:bodyPr wrap="square" rtlCol="0">
            <a:spAutoFit/>
          </a:bodyPr>
          <a:lstStyle/>
          <a:p>
            <a:r>
              <a:rPr lang="fr-FR" sz="1600" dirty="0" smtClean="0"/>
              <a:t>Irlande</a:t>
            </a:r>
            <a:endParaRPr lang="fr-FR" sz="1600" dirty="0"/>
          </a:p>
        </p:txBody>
      </p:sp>
      <p:sp>
        <p:nvSpPr>
          <p:cNvPr id="10" name="ZoneTexte 9"/>
          <p:cNvSpPr txBox="1"/>
          <p:nvPr/>
        </p:nvSpPr>
        <p:spPr>
          <a:xfrm>
            <a:off x="3995406" y="3499265"/>
            <a:ext cx="1224136" cy="338554"/>
          </a:xfrm>
          <a:prstGeom prst="rect">
            <a:avLst/>
          </a:prstGeom>
          <a:noFill/>
        </p:spPr>
        <p:txBody>
          <a:bodyPr wrap="square" rtlCol="0">
            <a:spAutoFit/>
          </a:bodyPr>
          <a:lstStyle/>
          <a:p>
            <a:r>
              <a:rPr lang="fr-FR" sz="1600" dirty="0" smtClean="0"/>
              <a:t>Allemagne</a:t>
            </a:r>
            <a:endParaRPr lang="fr-FR" sz="1600" dirty="0"/>
          </a:p>
        </p:txBody>
      </p:sp>
      <p:sp>
        <p:nvSpPr>
          <p:cNvPr id="11" name="ZoneTexte 10"/>
          <p:cNvSpPr txBox="1"/>
          <p:nvPr/>
        </p:nvSpPr>
        <p:spPr>
          <a:xfrm>
            <a:off x="3383338" y="3627088"/>
            <a:ext cx="1224136" cy="338554"/>
          </a:xfrm>
          <a:prstGeom prst="rect">
            <a:avLst/>
          </a:prstGeom>
          <a:noFill/>
        </p:spPr>
        <p:txBody>
          <a:bodyPr wrap="square" rtlCol="0">
            <a:spAutoFit/>
          </a:bodyPr>
          <a:lstStyle/>
          <a:p>
            <a:r>
              <a:rPr lang="fr-FR" sz="1600" dirty="0" smtClean="0"/>
              <a:t>Benelux</a:t>
            </a:r>
            <a:endParaRPr lang="fr-FR" sz="1600" dirty="0"/>
          </a:p>
        </p:txBody>
      </p:sp>
      <p:sp>
        <p:nvSpPr>
          <p:cNvPr id="12" name="ZoneTexte 11"/>
          <p:cNvSpPr txBox="1"/>
          <p:nvPr/>
        </p:nvSpPr>
        <p:spPr>
          <a:xfrm>
            <a:off x="4607474" y="5362813"/>
            <a:ext cx="1224136" cy="338554"/>
          </a:xfrm>
          <a:prstGeom prst="rect">
            <a:avLst/>
          </a:prstGeom>
          <a:noFill/>
        </p:spPr>
        <p:txBody>
          <a:bodyPr wrap="square" rtlCol="0">
            <a:spAutoFit/>
          </a:bodyPr>
          <a:lstStyle/>
          <a:p>
            <a:r>
              <a:rPr lang="fr-FR" sz="1600" dirty="0" smtClean="0"/>
              <a:t>Italie</a:t>
            </a:r>
            <a:endParaRPr lang="fr-FR" sz="1600" dirty="0"/>
          </a:p>
        </p:txBody>
      </p:sp>
      <p:sp>
        <p:nvSpPr>
          <p:cNvPr id="13" name="ZoneTexte 12"/>
          <p:cNvSpPr txBox="1"/>
          <p:nvPr/>
        </p:nvSpPr>
        <p:spPr>
          <a:xfrm>
            <a:off x="5831610" y="5708516"/>
            <a:ext cx="1224136" cy="338554"/>
          </a:xfrm>
          <a:prstGeom prst="rect">
            <a:avLst/>
          </a:prstGeom>
          <a:noFill/>
        </p:spPr>
        <p:txBody>
          <a:bodyPr wrap="square" rtlCol="0">
            <a:spAutoFit/>
          </a:bodyPr>
          <a:lstStyle/>
          <a:p>
            <a:r>
              <a:rPr lang="fr-FR" sz="1600" dirty="0" smtClean="0"/>
              <a:t>Grèce</a:t>
            </a:r>
            <a:endParaRPr lang="fr-FR" sz="1600" dirty="0"/>
          </a:p>
        </p:txBody>
      </p:sp>
      <p:sp>
        <p:nvSpPr>
          <p:cNvPr id="14" name="ZoneTexte 13"/>
          <p:cNvSpPr txBox="1"/>
          <p:nvPr/>
        </p:nvSpPr>
        <p:spPr>
          <a:xfrm>
            <a:off x="5004048" y="3364268"/>
            <a:ext cx="1224136" cy="338554"/>
          </a:xfrm>
          <a:prstGeom prst="rect">
            <a:avLst/>
          </a:prstGeom>
          <a:noFill/>
        </p:spPr>
        <p:txBody>
          <a:bodyPr wrap="square" rtlCol="0">
            <a:spAutoFit/>
          </a:bodyPr>
          <a:lstStyle/>
          <a:p>
            <a:r>
              <a:rPr lang="fr-FR" sz="1600" dirty="0" smtClean="0"/>
              <a:t>Pologne</a:t>
            </a:r>
            <a:endParaRPr lang="fr-FR" sz="1600" dirty="0"/>
          </a:p>
        </p:txBody>
      </p:sp>
      <p:sp>
        <p:nvSpPr>
          <p:cNvPr id="15" name="ZoneTexte 14"/>
          <p:cNvSpPr txBox="1"/>
          <p:nvPr/>
        </p:nvSpPr>
        <p:spPr>
          <a:xfrm>
            <a:off x="4788024" y="3837819"/>
            <a:ext cx="1224136" cy="338554"/>
          </a:xfrm>
          <a:prstGeom prst="rect">
            <a:avLst/>
          </a:prstGeom>
          <a:noFill/>
        </p:spPr>
        <p:txBody>
          <a:bodyPr wrap="square" rtlCol="0">
            <a:spAutoFit/>
          </a:bodyPr>
          <a:lstStyle/>
          <a:p>
            <a:r>
              <a:rPr lang="fr-FR" sz="1600" dirty="0"/>
              <a:t>1</a:t>
            </a:r>
          </a:p>
        </p:txBody>
      </p:sp>
      <p:sp>
        <p:nvSpPr>
          <p:cNvPr id="16" name="ZoneTexte 15"/>
          <p:cNvSpPr txBox="1"/>
          <p:nvPr/>
        </p:nvSpPr>
        <p:spPr>
          <a:xfrm>
            <a:off x="4940424" y="4176373"/>
            <a:ext cx="279118" cy="338554"/>
          </a:xfrm>
          <a:prstGeom prst="rect">
            <a:avLst/>
          </a:prstGeom>
          <a:noFill/>
        </p:spPr>
        <p:txBody>
          <a:bodyPr wrap="square" rtlCol="0">
            <a:spAutoFit/>
          </a:bodyPr>
          <a:lstStyle/>
          <a:p>
            <a:r>
              <a:rPr lang="fr-FR" sz="1600" dirty="0" smtClean="0"/>
              <a:t>2</a:t>
            </a:r>
            <a:endParaRPr lang="fr-FR" sz="1600" dirty="0"/>
          </a:p>
        </p:txBody>
      </p:sp>
      <p:sp>
        <p:nvSpPr>
          <p:cNvPr id="17" name="ZoneTexte 16"/>
          <p:cNvSpPr txBox="1"/>
          <p:nvPr/>
        </p:nvSpPr>
        <p:spPr>
          <a:xfrm>
            <a:off x="5552492" y="4316702"/>
            <a:ext cx="279118" cy="338554"/>
          </a:xfrm>
          <a:prstGeom prst="rect">
            <a:avLst/>
          </a:prstGeom>
          <a:noFill/>
        </p:spPr>
        <p:txBody>
          <a:bodyPr wrap="square" rtlCol="0">
            <a:spAutoFit/>
          </a:bodyPr>
          <a:lstStyle/>
          <a:p>
            <a:r>
              <a:rPr lang="fr-FR" sz="1600" dirty="0"/>
              <a:t>3</a:t>
            </a:r>
          </a:p>
        </p:txBody>
      </p:sp>
      <p:sp>
        <p:nvSpPr>
          <p:cNvPr id="18" name="ZoneTexte 17"/>
          <p:cNvSpPr txBox="1"/>
          <p:nvPr/>
        </p:nvSpPr>
        <p:spPr>
          <a:xfrm>
            <a:off x="5412933" y="3965642"/>
            <a:ext cx="279118" cy="338554"/>
          </a:xfrm>
          <a:prstGeom prst="rect">
            <a:avLst/>
          </a:prstGeom>
          <a:noFill/>
        </p:spPr>
        <p:txBody>
          <a:bodyPr wrap="square" rtlCol="0">
            <a:spAutoFit/>
          </a:bodyPr>
          <a:lstStyle/>
          <a:p>
            <a:r>
              <a:rPr lang="fr-FR" sz="1600" dirty="0" smtClean="0"/>
              <a:t>4</a:t>
            </a:r>
            <a:endParaRPr lang="fr-FR" sz="1600" dirty="0"/>
          </a:p>
        </p:txBody>
      </p:sp>
      <p:sp>
        <p:nvSpPr>
          <p:cNvPr id="19" name="ZoneTexte 18"/>
          <p:cNvSpPr txBox="1"/>
          <p:nvPr/>
        </p:nvSpPr>
        <p:spPr>
          <a:xfrm>
            <a:off x="5004048" y="4461029"/>
            <a:ext cx="279118" cy="338554"/>
          </a:xfrm>
          <a:prstGeom prst="rect">
            <a:avLst/>
          </a:prstGeom>
          <a:noFill/>
        </p:spPr>
        <p:txBody>
          <a:bodyPr wrap="square" rtlCol="0">
            <a:spAutoFit/>
          </a:bodyPr>
          <a:lstStyle/>
          <a:p>
            <a:r>
              <a:rPr lang="fr-FR" sz="1600" dirty="0"/>
              <a:t>5</a:t>
            </a:r>
          </a:p>
        </p:txBody>
      </p:sp>
      <p:sp>
        <p:nvSpPr>
          <p:cNvPr id="20" name="ZoneTexte 19"/>
          <p:cNvSpPr txBox="1"/>
          <p:nvPr/>
        </p:nvSpPr>
        <p:spPr>
          <a:xfrm>
            <a:off x="5083554" y="4777784"/>
            <a:ext cx="279118" cy="338554"/>
          </a:xfrm>
          <a:prstGeom prst="rect">
            <a:avLst/>
          </a:prstGeom>
          <a:noFill/>
        </p:spPr>
        <p:txBody>
          <a:bodyPr wrap="square" rtlCol="0">
            <a:spAutoFit/>
          </a:bodyPr>
          <a:lstStyle/>
          <a:p>
            <a:r>
              <a:rPr lang="fr-FR" sz="1600" dirty="0" smtClean="0"/>
              <a:t>6</a:t>
            </a:r>
            <a:endParaRPr lang="fr-FR" sz="1600" dirty="0"/>
          </a:p>
        </p:txBody>
      </p:sp>
      <p:sp>
        <p:nvSpPr>
          <p:cNvPr id="21" name="ZoneTexte 20"/>
          <p:cNvSpPr txBox="1"/>
          <p:nvPr/>
        </p:nvSpPr>
        <p:spPr>
          <a:xfrm>
            <a:off x="6427516" y="4955083"/>
            <a:ext cx="279118" cy="338554"/>
          </a:xfrm>
          <a:prstGeom prst="rect">
            <a:avLst/>
          </a:prstGeom>
          <a:noFill/>
        </p:spPr>
        <p:txBody>
          <a:bodyPr wrap="square" rtlCol="0">
            <a:spAutoFit/>
          </a:bodyPr>
          <a:lstStyle/>
          <a:p>
            <a:r>
              <a:rPr lang="fr-FR" sz="1600" dirty="0"/>
              <a:t>7</a:t>
            </a:r>
          </a:p>
        </p:txBody>
      </p:sp>
      <p:sp>
        <p:nvSpPr>
          <p:cNvPr id="22" name="ZoneTexte 21"/>
          <p:cNvSpPr txBox="1"/>
          <p:nvPr/>
        </p:nvSpPr>
        <p:spPr>
          <a:xfrm>
            <a:off x="5844471" y="4434688"/>
            <a:ext cx="2029045" cy="338554"/>
          </a:xfrm>
          <a:prstGeom prst="rect">
            <a:avLst/>
          </a:prstGeom>
          <a:noFill/>
        </p:spPr>
        <p:txBody>
          <a:bodyPr wrap="square" rtlCol="0">
            <a:spAutoFit/>
          </a:bodyPr>
          <a:lstStyle/>
          <a:p>
            <a:r>
              <a:rPr lang="fr-FR" sz="1600" dirty="0" smtClean="0"/>
              <a:t>Roumanie</a:t>
            </a:r>
            <a:endParaRPr lang="fr-FR" sz="1600" dirty="0"/>
          </a:p>
        </p:txBody>
      </p:sp>
      <p:sp>
        <p:nvSpPr>
          <p:cNvPr id="24" name="ZoneTexte 23"/>
          <p:cNvSpPr txBox="1"/>
          <p:nvPr/>
        </p:nvSpPr>
        <p:spPr>
          <a:xfrm>
            <a:off x="5872601" y="2132856"/>
            <a:ext cx="279118" cy="338554"/>
          </a:xfrm>
          <a:prstGeom prst="rect">
            <a:avLst/>
          </a:prstGeom>
          <a:noFill/>
        </p:spPr>
        <p:txBody>
          <a:bodyPr wrap="square" rtlCol="0">
            <a:spAutoFit/>
          </a:bodyPr>
          <a:lstStyle/>
          <a:p>
            <a:r>
              <a:rPr lang="fr-FR" sz="1600" dirty="0" smtClean="0"/>
              <a:t>8</a:t>
            </a:r>
            <a:endParaRPr lang="fr-FR" sz="1600" dirty="0"/>
          </a:p>
        </p:txBody>
      </p:sp>
      <p:sp>
        <p:nvSpPr>
          <p:cNvPr id="25" name="ZoneTexte 24"/>
          <p:cNvSpPr txBox="1"/>
          <p:nvPr/>
        </p:nvSpPr>
        <p:spPr>
          <a:xfrm>
            <a:off x="5949066" y="2476711"/>
            <a:ext cx="279118" cy="338554"/>
          </a:xfrm>
          <a:prstGeom prst="rect">
            <a:avLst/>
          </a:prstGeom>
          <a:noFill/>
        </p:spPr>
        <p:txBody>
          <a:bodyPr wrap="square" rtlCol="0">
            <a:spAutoFit/>
          </a:bodyPr>
          <a:lstStyle/>
          <a:p>
            <a:r>
              <a:rPr lang="fr-FR" sz="1600" dirty="0"/>
              <a:t>9</a:t>
            </a:r>
          </a:p>
        </p:txBody>
      </p:sp>
      <p:sp>
        <p:nvSpPr>
          <p:cNvPr id="26" name="ZoneTexte 25"/>
          <p:cNvSpPr txBox="1"/>
          <p:nvPr/>
        </p:nvSpPr>
        <p:spPr>
          <a:xfrm>
            <a:off x="5733042" y="2815265"/>
            <a:ext cx="495142" cy="338554"/>
          </a:xfrm>
          <a:prstGeom prst="rect">
            <a:avLst/>
          </a:prstGeom>
          <a:noFill/>
        </p:spPr>
        <p:txBody>
          <a:bodyPr wrap="square" rtlCol="0">
            <a:spAutoFit/>
          </a:bodyPr>
          <a:lstStyle/>
          <a:p>
            <a:r>
              <a:rPr lang="fr-FR" sz="1600" dirty="0" smtClean="0"/>
              <a:t>10</a:t>
            </a:r>
            <a:endParaRPr lang="fr-FR" sz="1600" dirty="0"/>
          </a:p>
        </p:txBody>
      </p:sp>
      <p:sp>
        <p:nvSpPr>
          <p:cNvPr id="27" name="ZoneTexte 26"/>
          <p:cNvSpPr txBox="1"/>
          <p:nvPr/>
        </p:nvSpPr>
        <p:spPr>
          <a:xfrm>
            <a:off x="3716288" y="2782901"/>
            <a:ext cx="1224136" cy="338554"/>
          </a:xfrm>
          <a:prstGeom prst="rect">
            <a:avLst/>
          </a:prstGeom>
          <a:noFill/>
        </p:spPr>
        <p:txBody>
          <a:bodyPr wrap="square" rtlCol="0">
            <a:spAutoFit/>
          </a:bodyPr>
          <a:lstStyle/>
          <a:p>
            <a:r>
              <a:rPr lang="fr-FR" sz="1600" dirty="0" smtClean="0"/>
              <a:t>Danemark</a:t>
            </a:r>
            <a:endParaRPr lang="fr-FR" sz="1600" dirty="0"/>
          </a:p>
        </p:txBody>
      </p:sp>
      <p:sp>
        <p:nvSpPr>
          <p:cNvPr id="29" name="ZoneTexte 28"/>
          <p:cNvSpPr txBox="1"/>
          <p:nvPr/>
        </p:nvSpPr>
        <p:spPr>
          <a:xfrm>
            <a:off x="4648465" y="1963579"/>
            <a:ext cx="1224136" cy="338554"/>
          </a:xfrm>
          <a:prstGeom prst="rect">
            <a:avLst/>
          </a:prstGeom>
          <a:noFill/>
        </p:spPr>
        <p:txBody>
          <a:bodyPr wrap="square" rtlCol="0">
            <a:spAutoFit/>
          </a:bodyPr>
          <a:lstStyle/>
          <a:p>
            <a:r>
              <a:rPr lang="fr-FR" sz="1600" dirty="0" smtClean="0"/>
              <a:t>Suède</a:t>
            </a:r>
            <a:endParaRPr lang="fr-FR" sz="1600" dirty="0"/>
          </a:p>
        </p:txBody>
      </p:sp>
      <p:sp>
        <p:nvSpPr>
          <p:cNvPr id="30" name="ZoneTexte 29"/>
          <p:cNvSpPr txBox="1"/>
          <p:nvPr/>
        </p:nvSpPr>
        <p:spPr>
          <a:xfrm>
            <a:off x="5476557" y="1625025"/>
            <a:ext cx="1224136" cy="338554"/>
          </a:xfrm>
          <a:prstGeom prst="rect">
            <a:avLst/>
          </a:prstGeom>
          <a:noFill/>
        </p:spPr>
        <p:txBody>
          <a:bodyPr wrap="square" rtlCol="0">
            <a:spAutoFit/>
          </a:bodyPr>
          <a:lstStyle/>
          <a:p>
            <a:r>
              <a:rPr lang="fr-FR" sz="1600" dirty="0" smtClean="0"/>
              <a:t>Finlande</a:t>
            </a:r>
            <a:endParaRPr lang="fr-FR" sz="1600" dirty="0"/>
          </a:p>
        </p:txBody>
      </p:sp>
      <p:sp>
        <p:nvSpPr>
          <p:cNvPr id="31" name="ZoneTexte 30"/>
          <p:cNvSpPr txBox="1"/>
          <p:nvPr/>
        </p:nvSpPr>
        <p:spPr>
          <a:xfrm>
            <a:off x="7452320" y="6036681"/>
            <a:ext cx="1224136" cy="338554"/>
          </a:xfrm>
          <a:prstGeom prst="rect">
            <a:avLst/>
          </a:prstGeom>
          <a:noFill/>
        </p:spPr>
        <p:txBody>
          <a:bodyPr wrap="square" rtlCol="0">
            <a:spAutoFit/>
          </a:bodyPr>
          <a:lstStyle/>
          <a:p>
            <a:r>
              <a:rPr lang="fr-FR" sz="1600" dirty="0" smtClean="0"/>
              <a:t>Chypre</a:t>
            </a:r>
            <a:endParaRPr lang="fr-FR" sz="1600" dirty="0"/>
          </a:p>
        </p:txBody>
      </p:sp>
      <p:sp>
        <p:nvSpPr>
          <p:cNvPr id="2048" name="Arc 2047"/>
          <p:cNvSpPr/>
          <p:nvPr/>
        </p:nvSpPr>
        <p:spPr>
          <a:xfrm>
            <a:off x="5079983" y="6525344"/>
            <a:ext cx="63624" cy="45719"/>
          </a:xfrm>
          <a:prstGeom prst="arc">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4" name="ZoneTexte 33"/>
          <p:cNvSpPr txBox="1"/>
          <p:nvPr/>
        </p:nvSpPr>
        <p:spPr>
          <a:xfrm>
            <a:off x="5203380" y="6402814"/>
            <a:ext cx="1224136" cy="338554"/>
          </a:xfrm>
          <a:prstGeom prst="rect">
            <a:avLst/>
          </a:prstGeom>
          <a:noFill/>
        </p:spPr>
        <p:txBody>
          <a:bodyPr wrap="square" rtlCol="0">
            <a:spAutoFit/>
          </a:bodyPr>
          <a:lstStyle/>
          <a:p>
            <a:r>
              <a:rPr lang="fr-FR" sz="1600" dirty="0" smtClean="0"/>
              <a:t>Malte</a:t>
            </a:r>
            <a:endParaRPr lang="fr-FR" sz="1600" dirty="0"/>
          </a:p>
        </p:txBody>
      </p:sp>
      <p:sp>
        <p:nvSpPr>
          <p:cNvPr id="2049" name="ZoneTexte 2048"/>
          <p:cNvSpPr txBox="1"/>
          <p:nvPr/>
        </p:nvSpPr>
        <p:spPr>
          <a:xfrm>
            <a:off x="0" y="4282916"/>
            <a:ext cx="1555820" cy="2631490"/>
          </a:xfrm>
          <a:prstGeom prst="rect">
            <a:avLst/>
          </a:prstGeom>
          <a:solidFill>
            <a:schemeClr val="bg1"/>
          </a:solidFill>
          <a:ln w="28575">
            <a:solidFill>
              <a:schemeClr val="tx1"/>
            </a:solidFill>
          </a:ln>
        </p:spPr>
        <p:txBody>
          <a:bodyPr wrap="square" rtlCol="0">
            <a:spAutoFit/>
          </a:bodyPr>
          <a:lstStyle/>
          <a:p>
            <a:pPr marL="342900" indent="-342900">
              <a:buAutoNum type="arabicPeriod"/>
            </a:pPr>
            <a:r>
              <a:rPr lang="fr-FR" sz="1500" b="1" dirty="0" err="1" smtClean="0"/>
              <a:t>Rep</a:t>
            </a:r>
            <a:r>
              <a:rPr lang="fr-FR" sz="1500" b="1" dirty="0" smtClean="0"/>
              <a:t>. Tchèque</a:t>
            </a:r>
          </a:p>
          <a:p>
            <a:pPr marL="342900" indent="-342900">
              <a:buAutoNum type="arabicPeriod"/>
            </a:pPr>
            <a:r>
              <a:rPr lang="fr-FR" sz="1500" b="1" dirty="0" smtClean="0"/>
              <a:t>Autriche</a:t>
            </a:r>
          </a:p>
          <a:p>
            <a:pPr marL="342900" indent="-342900">
              <a:buAutoNum type="arabicPeriod"/>
            </a:pPr>
            <a:r>
              <a:rPr lang="fr-FR" sz="1500" b="1" dirty="0" smtClean="0"/>
              <a:t>Hongrie</a:t>
            </a:r>
          </a:p>
          <a:p>
            <a:pPr marL="342900" indent="-342900">
              <a:buAutoNum type="arabicPeriod"/>
            </a:pPr>
            <a:r>
              <a:rPr lang="fr-FR" sz="1500" b="1" dirty="0" smtClean="0"/>
              <a:t>Slovaquie</a:t>
            </a:r>
          </a:p>
          <a:p>
            <a:pPr marL="342900" indent="-342900">
              <a:buAutoNum type="arabicPeriod"/>
            </a:pPr>
            <a:r>
              <a:rPr lang="fr-FR" sz="1500" b="1" dirty="0" smtClean="0"/>
              <a:t>Slovénie</a:t>
            </a:r>
          </a:p>
          <a:p>
            <a:pPr marL="342900" indent="-342900">
              <a:buAutoNum type="arabicPeriod"/>
            </a:pPr>
            <a:r>
              <a:rPr lang="fr-FR" sz="1500" b="1" dirty="0" smtClean="0"/>
              <a:t>Croatie</a:t>
            </a:r>
          </a:p>
          <a:p>
            <a:pPr marL="342900" indent="-342900">
              <a:buAutoNum type="arabicPeriod"/>
            </a:pPr>
            <a:r>
              <a:rPr lang="fr-FR" sz="1500" b="1" dirty="0" smtClean="0"/>
              <a:t>Bulgarie</a:t>
            </a:r>
          </a:p>
          <a:p>
            <a:pPr marL="342900" indent="-342900">
              <a:buAutoNum type="arabicPeriod"/>
            </a:pPr>
            <a:r>
              <a:rPr lang="fr-FR" sz="1500" b="1" dirty="0" smtClean="0"/>
              <a:t>Estonie</a:t>
            </a:r>
          </a:p>
          <a:p>
            <a:pPr marL="342900" indent="-342900">
              <a:buAutoNum type="arabicPeriod"/>
            </a:pPr>
            <a:r>
              <a:rPr lang="fr-FR" sz="1500" b="1" dirty="0" smtClean="0"/>
              <a:t>Lettonie</a:t>
            </a:r>
          </a:p>
          <a:p>
            <a:pPr marL="342900" indent="-342900">
              <a:buAutoNum type="arabicPeriod"/>
            </a:pPr>
            <a:r>
              <a:rPr lang="fr-FR" sz="1500" b="1" dirty="0" err="1" smtClean="0"/>
              <a:t>Littuanie</a:t>
            </a:r>
            <a:r>
              <a:rPr lang="fr-FR" sz="1500" b="1" dirty="0" smtClean="0"/>
              <a:t>  </a:t>
            </a:r>
            <a:endParaRPr lang="fr-FR" sz="1500" b="1" dirty="0"/>
          </a:p>
        </p:txBody>
      </p:sp>
    </p:spTree>
    <p:extLst>
      <p:ext uri="{BB962C8B-B14F-4D97-AF65-F5344CB8AC3E}">
        <p14:creationId xmlns:p14="http://schemas.microsoft.com/office/powerpoint/2010/main" val="2885084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95" y="1412776"/>
            <a:ext cx="7976584"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5516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Pays le plus vaste : France (632 833,6 km</a:t>
            </a:r>
            <a:r>
              <a:rPr lang="fr-FR" baseline="30000" dirty="0" smtClean="0"/>
              <a:t>²</a:t>
            </a:r>
            <a:r>
              <a:rPr lang="fr-FR" dirty="0"/>
              <a:t>)</a:t>
            </a:r>
            <a:endParaRPr lang="fr-FR" dirty="0" smtClean="0"/>
          </a:p>
          <a:p>
            <a:pPr marL="0" indent="0">
              <a:buNone/>
            </a:pPr>
            <a:r>
              <a:rPr lang="fr-FR" dirty="0" smtClean="0"/>
              <a:t>Pays le plus dense :  Malte (1297 hab./km²)</a:t>
            </a:r>
          </a:p>
          <a:p>
            <a:pPr marL="0" indent="0">
              <a:buNone/>
            </a:pPr>
            <a:r>
              <a:rPr lang="fr-FR" dirty="0" smtClean="0"/>
              <a:t>Pays le plus peuplé : Allemagne (81,8 millions)</a:t>
            </a:r>
          </a:p>
          <a:p>
            <a:pPr marL="0" indent="0">
              <a:buNone/>
            </a:pPr>
            <a:r>
              <a:rPr lang="fr-FR" dirty="0" smtClean="0"/>
              <a:t>Pays le plus petit : Malte (316 km²)</a:t>
            </a:r>
          </a:p>
          <a:p>
            <a:pPr marL="0" indent="0">
              <a:buNone/>
            </a:pPr>
            <a:r>
              <a:rPr lang="fr-FR" dirty="0" smtClean="0"/>
              <a:t>Pays le moins dense : Finlande (16 hab./km²)</a:t>
            </a:r>
          </a:p>
          <a:p>
            <a:pPr marL="0" indent="0">
              <a:buNone/>
            </a:pPr>
            <a:r>
              <a:rPr lang="fr-FR" dirty="0" smtClean="0"/>
              <a:t>Pays le moins peuplé : Malte (425 000)  </a:t>
            </a:r>
          </a:p>
        </p:txBody>
      </p:sp>
    </p:spTree>
    <p:extLst>
      <p:ext uri="{BB962C8B-B14F-4D97-AF65-F5344CB8AC3E}">
        <p14:creationId xmlns:p14="http://schemas.microsoft.com/office/powerpoint/2010/main" val="246670989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TotalTime>
  <Words>512</Words>
  <Application>Microsoft Office PowerPoint</Application>
  <PresentationFormat>Affichage à l'écran (4:3)</PresentationFormat>
  <Paragraphs>168</Paragraphs>
  <Slides>32</Slides>
  <Notes>2</Notes>
  <HiddenSlides>0</HiddenSlides>
  <MMClips>0</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Thème Office</vt:lpstr>
      <vt:lpstr>Thème 3 : L’Union Européenne, dynamique de développement des territoires </vt:lpstr>
      <vt:lpstr>Présentation PowerPoint</vt:lpstr>
      <vt:lpstr>Présentation PowerPoint</vt:lpstr>
      <vt:lpstr>I. Europe, Europes : un continent entre unité et diversité  </vt:lpstr>
      <vt:lpstr>Présentation PowerPoint</vt:lpstr>
      <vt:lpstr>I. Europe, Europes : un continent entre unité et diversité  </vt:lpstr>
      <vt:lpstr>Présentation PowerPoint</vt:lpstr>
      <vt:lpstr>Présentation PowerPoint</vt:lpstr>
      <vt:lpstr>Présentation PowerPoint</vt:lpstr>
      <vt:lpstr>I. Europe, Europes : un continent entre unité et diversité  </vt:lpstr>
      <vt:lpstr>Présentation PowerPoint</vt:lpstr>
      <vt:lpstr>I. Europe, Europes : un continent entre unité et diversité  </vt:lpstr>
      <vt:lpstr>I. Europe, Europes : un continent entre unité et diversité  </vt:lpstr>
      <vt:lpstr>Présentation PowerPoint</vt:lpstr>
      <vt:lpstr>I. Europe, Europes : un continent entre unité et diversité  </vt:lpstr>
      <vt:lpstr>Présentation PowerPoint</vt:lpstr>
      <vt:lpstr>II. L’Union Européenne : frontières et limites ; une union d’Etat à géométrie variable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III. Disparités et inégalités socio-spatiales : l’action de l’Union Européenne sur les territoires </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Thème 3 : L’Union Européenne, dynamique de développement des territoires</dc:title>
  <dc:creator>Utilisateur</dc:creator>
  <cp:lastModifiedBy>Utilisateur</cp:lastModifiedBy>
  <cp:revision>27</cp:revision>
  <dcterms:created xsi:type="dcterms:W3CDTF">2015-02-16T14:03:14Z</dcterms:created>
  <dcterms:modified xsi:type="dcterms:W3CDTF">2015-02-26T09:41:44Z</dcterms:modified>
</cp:coreProperties>
</file>